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361" r:id="rId2"/>
    <p:sldId id="365" r:id="rId3"/>
    <p:sldId id="366" r:id="rId4"/>
    <p:sldId id="364" r:id="rId5"/>
    <p:sldId id="3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63" userDrawn="1">
          <p15:clr>
            <a:srgbClr val="A4A3A4"/>
          </p15:clr>
        </p15:guide>
        <p15:guide id="3" pos="453" userDrawn="1">
          <p15:clr>
            <a:srgbClr val="A4A3A4"/>
          </p15:clr>
        </p15:guide>
        <p15:guide id="4" pos="5216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  <p15:guide id="7" pos="669" userDrawn="1">
          <p15:clr>
            <a:srgbClr val="A4A3A4"/>
          </p15:clr>
        </p15:guide>
        <p15:guide id="8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27"/>
    <a:srgbClr val="000000"/>
    <a:srgbClr val="FCFCFC"/>
    <a:srgbClr val="CB4D25"/>
    <a:srgbClr val="E4C11F"/>
    <a:srgbClr val="5DAEE3"/>
    <a:srgbClr val="EB4334"/>
    <a:srgbClr val="2FAA51"/>
    <a:srgbClr val="FEBC00"/>
    <a:srgbClr val="EC4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86804" autoAdjust="0"/>
  </p:normalViewPr>
  <p:slideViewPr>
    <p:cSldViewPr snapToGrid="0">
      <p:cViewPr varScale="1">
        <p:scale>
          <a:sx n="64" d="100"/>
          <a:sy n="64" d="100"/>
        </p:scale>
        <p:origin x="1932" y="60"/>
      </p:cViewPr>
      <p:guideLst>
        <p:guide orient="horz" pos="2115"/>
        <p:guide pos="2863"/>
        <p:guide pos="453"/>
        <p:guide pos="5216"/>
        <p:guide orient="horz" pos="4133"/>
        <p:guide orient="horz" pos="1094"/>
        <p:guide pos="669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B64BC-9E17-4381-8A4D-C1236289762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83C43-8C5F-4713-A0C6-DC9C1BC3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6045791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27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28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30 CuadroTexto"/>
          <p:cNvSpPr txBox="1"/>
          <p:nvPr userDrawn="1"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6" name="31 CuadroTexto"/>
          <p:cNvSpPr txBox="1"/>
          <p:nvPr userDrawn="1"/>
        </p:nvSpPr>
        <p:spPr>
          <a:xfrm>
            <a:off x="4729199" y="6267161"/>
            <a:ext cx="27924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5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7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6063254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n 27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28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80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241F-D2F4-4B3A-952F-D6E7DF06C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4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241F-D2F4-4B3A-952F-D6E7DF06C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5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241F-D2F4-4B3A-952F-D6E7DF06C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7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241F-D2F4-4B3A-952F-D6E7DF06C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241F-D2F4-4B3A-952F-D6E7DF06C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241F-D2F4-4B3A-952F-D6E7DF06C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9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241F-D2F4-4B3A-952F-D6E7DF06C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241F-D2F4-4B3A-952F-D6E7DF06C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6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241F-D2F4-4B3A-952F-D6E7DF06C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1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241F-D2F4-4B3A-952F-D6E7DF06C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241F-D2F4-4B3A-952F-D6E7DF06C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3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583780" y="2106004"/>
            <a:ext cx="5327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黄俊</a:t>
            </a:r>
            <a:endParaRPr kumimoji="0" lang="en-US" altLang="zh-CN" sz="4000" b="1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841818" y="3037556"/>
            <a:ext cx="6335712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Mobile:13708083857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Mail: jhuang@uestc.edu.cn</a:t>
            </a:r>
          </a:p>
        </p:txBody>
      </p:sp>
      <p:sp>
        <p:nvSpPr>
          <p:cNvPr id="15" name="矩形 14"/>
          <p:cNvSpPr/>
          <p:nvPr/>
        </p:nvSpPr>
        <p:spPr>
          <a:xfrm>
            <a:off x="2268537" y="4756976"/>
            <a:ext cx="3958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+mn-ea"/>
              </a:rPr>
              <a:t>QQ</a:t>
            </a:r>
            <a:r>
              <a:rPr lang="zh-CN" altLang="en-US" sz="3200" b="1" dirty="0">
                <a:latin typeface="+mn-ea"/>
              </a:rPr>
              <a:t>群</a:t>
            </a:r>
            <a:r>
              <a:rPr lang="zh-CN" altLang="en-US" sz="3200" b="1" dirty="0" smtClean="0">
                <a:latin typeface="+mn-ea"/>
              </a:rPr>
              <a:t>：</a:t>
            </a:r>
            <a:r>
              <a:rPr lang="en-US" altLang="zh-CN" sz="3200" b="1" dirty="0">
                <a:latin typeface="+mn-ea"/>
              </a:rPr>
              <a:t>971643676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-22576"/>
            <a:ext cx="9144000" cy="1724025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云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计算</a:t>
            </a:r>
            <a:r>
              <a:rPr lang="zh-CN" altLang="en-US" sz="4000" b="1" dirty="0">
                <a:solidFill>
                  <a:schemeClr val="bg1"/>
                </a:solidFill>
              </a:rPr>
              <a:t>基础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1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22576"/>
            <a:ext cx="9144000" cy="1724025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</a:rPr>
              <a:t>课程目标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880" y="2504700"/>
            <a:ext cx="8016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CO1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zh-CN" sz="2000" dirty="0">
                <a:solidFill>
                  <a:srgbClr val="262626"/>
                </a:solidFill>
                <a:latin typeface="+mn-ea"/>
              </a:rPr>
              <a:t>通过本课程的学习，让学生了解云计算概念、知识体系、目前云计算领域的主要技术。</a:t>
            </a:r>
            <a:endParaRPr lang="zh-CN" altLang="zh-CN" sz="2000" dirty="0">
              <a:solidFill>
                <a:srgbClr val="000000"/>
              </a:solidFill>
              <a:latin typeface="+mn-ea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 </a:t>
            </a:r>
            <a:endParaRPr lang="zh-CN" altLang="zh-CN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000" b="1" kern="100" dirty="0">
                <a:latin typeface="+mn-ea"/>
                <a:cs typeface="黑体" panose="02010609060101010101" pitchFamily="49" charset="-122"/>
              </a:rPr>
              <a:t>CO2</a:t>
            </a:r>
            <a:r>
              <a:rPr lang="en-US" altLang="zh-CN" sz="2000" kern="100" dirty="0">
                <a:latin typeface="+mn-ea"/>
                <a:cs typeface="黑体" panose="02010609060101010101" pitchFamily="49" charset="-122"/>
              </a:rPr>
              <a:t>:</a:t>
            </a:r>
            <a:r>
              <a:rPr lang="en-US" altLang="zh-CN" sz="2000" kern="100" dirty="0">
                <a:solidFill>
                  <a:srgbClr val="262626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rgbClr val="262626"/>
                </a:solidFill>
                <a:latin typeface="+mn-ea"/>
                <a:cs typeface="Times New Roman" panose="02020603050405020304" pitchFamily="18" charset="0"/>
              </a:rPr>
              <a:t>理解</a:t>
            </a:r>
            <a:r>
              <a:rPr lang="en-US" altLang="zh-CN" sz="2000" kern="100" dirty="0">
                <a:solidFill>
                  <a:srgbClr val="262626"/>
                </a:solidFill>
                <a:latin typeface="+mn-ea"/>
                <a:cs typeface="Times New Roman" panose="02020603050405020304" pitchFamily="18" charset="0"/>
              </a:rPr>
              <a:t>Hadoop</a:t>
            </a:r>
            <a:r>
              <a:rPr lang="zh-CN" altLang="zh-CN" sz="2000" kern="100" dirty="0">
                <a:solidFill>
                  <a:srgbClr val="262626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262626"/>
                </a:solidFill>
                <a:latin typeface="+mn-ea"/>
                <a:cs typeface="Times New Roman" panose="02020603050405020304" pitchFamily="18" charset="0"/>
              </a:rPr>
              <a:t>MapReduce</a:t>
            </a:r>
            <a:r>
              <a:rPr lang="zh-CN" altLang="zh-CN" sz="2000" kern="100" dirty="0">
                <a:solidFill>
                  <a:srgbClr val="262626"/>
                </a:solidFill>
                <a:latin typeface="+mn-ea"/>
                <a:cs typeface="Times New Roman" panose="02020603050405020304" pitchFamily="18" charset="0"/>
              </a:rPr>
              <a:t>等技术理论及编程思想，掌握云计算基本理论原理与当今的云计算技术及最新发展，并能够构建简单的云计算环境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7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22576"/>
            <a:ext cx="9144000" cy="1724025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7775" y="1721536"/>
            <a:ext cx="2728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b="1" kern="1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章 大数据与云计算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7775" y="2170129"/>
            <a:ext cx="3911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章 </a:t>
            </a:r>
            <a:r>
              <a:rPr lang="en-US" altLang="zh-CN" sz="2000" b="1" kern="100" dirty="0" smtClean="0">
                <a:latin typeface="+mn-ea"/>
                <a:cs typeface="Times New Roman" panose="02020603050405020304" pitchFamily="18" charset="0"/>
              </a:rPr>
              <a:t>Google</a:t>
            </a:r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云计算原理与应用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6463" y="2526782"/>
            <a:ext cx="5789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GFS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MapReduce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Chubby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Bigtable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M</a:t>
            </a:r>
            <a:r>
              <a:rPr lang="en-US" altLang="zh-CN" dirty="0" smtClean="0">
                <a:latin typeface="+mn-ea"/>
              </a:rPr>
              <a:t>egastore</a:t>
            </a:r>
            <a:endParaRPr lang="zh-CN" altLang="en-US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7775" y="2947523"/>
            <a:ext cx="3642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b="1" kern="100" dirty="0" smtClean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章 </a:t>
            </a:r>
            <a:r>
              <a:rPr lang="en-US" altLang="zh-CN" sz="2000" b="1" kern="100" dirty="0" smtClean="0">
                <a:latin typeface="+mn-ea"/>
                <a:cs typeface="Times New Roman" panose="02020603050405020304" pitchFamily="18" charset="0"/>
              </a:rPr>
              <a:t>Hadoop2.0</a:t>
            </a:r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开源云架构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56463" y="334634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体系架构、访问接口、编程接口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7775" y="3719320"/>
            <a:ext cx="2215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章 虚拟化技术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56463" y="4137731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服务器虚拟化、存储虚拟化、网络虚拟化、桌面虚拟化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7775" y="4525364"/>
            <a:ext cx="4111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8</a:t>
            </a:r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章 </a:t>
            </a:r>
            <a:r>
              <a:rPr lang="en-US" altLang="zh-CN" sz="2000" b="1" kern="100" dirty="0" smtClean="0">
                <a:latin typeface="+mn-ea"/>
                <a:cs typeface="Times New Roman" panose="02020603050405020304" pitchFamily="18" charset="0"/>
              </a:rPr>
              <a:t>OpenStack</a:t>
            </a:r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开源虚拟化平台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6463" y="4943775"/>
            <a:ext cx="6215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计算服务组件</a:t>
            </a:r>
            <a:r>
              <a:rPr lang="en-US" altLang="zh-CN" dirty="0" smtClean="0">
                <a:latin typeface="+mn-ea"/>
              </a:rPr>
              <a:t>Nova</a:t>
            </a:r>
            <a:r>
              <a:rPr lang="zh-CN" altLang="en-US" dirty="0" smtClean="0">
                <a:latin typeface="+mn-ea"/>
              </a:rPr>
              <a:t>、对象存储服务</a:t>
            </a:r>
            <a:r>
              <a:rPr lang="en-US" altLang="zh-CN" dirty="0" smtClean="0">
                <a:latin typeface="+mn-ea"/>
              </a:rPr>
              <a:t>Swift</a:t>
            </a:r>
            <a:r>
              <a:rPr lang="zh-CN" altLang="en-US" dirty="0" smtClean="0">
                <a:latin typeface="+mn-ea"/>
              </a:rPr>
              <a:t>、镜像服务</a:t>
            </a:r>
            <a:r>
              <a:rPr lang="en-US" altLang="zh-CN" dirty="0" smtClean="0">
                <a:latin typeface="+mn-ea"/>
              </a:rPr>
              <a:t>Glance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61465" y="5395294"/>
            <a:ext cx="2215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en-US" sz="2000" b="1" kern="100" dirty="0" smtClean="0">
                <a:latin typeface="+mn-ea"/>
                <a:cs typeface="Times New Roman" panose="02020603050405020304" pitchFamily="18" charset="0"/>
              </a:rPr>
              <a:t>章 微服务架构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56463" y="5784767"/>
            <a:ext cx="1886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容器技术</a:t>
            </a:r>
            <a:r>
              <a:rPr lang="en-US" altLang="zh-CN" dirty="0" smtClean="0">
                <a:latin typeface="+mn-ea"/>
              </a:rPr>
              <a:t>Docker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0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1724025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教材和参考书</a:t>
            </a:r>
            <a:endParaRPr lang="zh-CN" altLang="en-US" sz="4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8" y="1853445"/>
            <a:ext cx="3291840" cy="40911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53574" y="2841998"/>
            <a:ext cx="491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云计算</a:t>
            </a:r>
            <a:r>
              <a:rPr lang="en-US" altLang="zh-CN" b="1" kern="100" dirty="0" smtClean="0">
                <a:latin typeface="+mn-ea"/>
                <a:cs typeface="Times New Roman" panose="02020603050405020304" pitchFamily="18" charset="0"/>
              </a:rPr>
              <a:t>》(</a:t>
            </a:r>
            <a:r>
              <a:rPr lang="zh-CN" altLang="en-US" b="1" kern="100" dirty="0" smtClean="0">
                <a:latin typeface="+mn-ea"/>
                <a:cs typeface="Times New Roman" panose="02020603050405020304" pitchFamily="18" charset="0"/>
              </a:rPr>
              <a:t>第三版</a:t>
            </a:r>
            <a:r>
              <a:rPr lang="en-US" altLang="zh-CN" b="1" kern="100" dirty="0" smtClean="0">
                <a:latin typeface="+mn-ea"/>
                <a:cs typeface="Times New Roman" panose="02020603050405020304" pitchFamily="18" charset="0"/>
              </a:rPr>
              <a:t>) </a:t>
            </a:r>
            <a:r>
              <a:rPr lang="zh-CN" altLang="en-US" b="1" kern="100" dirty="0" smtClean="0">
                <a:latin typeface="+mn-ea"/>
                <a:cs typeface="Times New Roman" panose="02020603050405020304" pitchFamily="18" charset="0"/>
              </a:rPr>
              <a:t>刘鹏主编 电子工业出版社</a:t>
            </a:r>
            <a:endParaRPr lang="zh-CN" altLang="en-US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86496" y="3899019"/>
            <a:ext cx="4986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Computing: Concepts, Technology &amp; Architecture </a:t>
            </a:r>
            <a:r>
              <a:rPr lang="en-US" altLang="zh-CN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Prentice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Hall,2013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1724025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成绩构成</a:t>
            </a:r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5998" y="2657856"/>
            <a:ext cx="77771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成绩构成：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，作业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课堂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考勤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报告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课考勤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期末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0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</TotalTime>
  <Words>184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j.huang</dc:creator>
  <cp:lastModifiedBy>j.huang</cp:lastModifiedBy>
  <cp:revision>72</cp:revision>
  <dcterms:created xsi:type="dcterms:W3CDTF">2015-10-19T05:30:22Z</dcterms:created>
  <dcterms:modified xsi:type="dcterms:W3CDTF">2020-09-09T08:43:52Z</dcterms:modified>
</cp:coreProperties>
</file>