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0"/>
  </p:notesMasterIdLst>
  <p:sldIdLst>
    <p:sldId id="257" r:id="rId2"/>
    <p:sldId id="385" r:id="rId3"/>
    <p:sldId id="368" r:id="rId4"/>
    <p:sldId id="361" r:id="rId5"/>
    <p:sldId id="369" r:id="rId6"/>
    <p:sldId id="259" r:id="rId7"/>
    <p:sldId id="295" r:id="rId8"/>
    <p:sldId id="370" r:id="rId9"/>
    <p:sldId id="282" r:id="rId10"/>
    <p:sldId id="371" r:id="rId11"/>
    <p:sldId id="261" r:id="rId12"/>
    <p:sldId id="283" r:id="rId13"/>
    <p:sldId id="284" r:id="rId14"/>
    <p:sldId id="262" r:id="rId15"/>
    <p:sldId id="372" r:id="rId16"/>
    <p:sldId id="285" r:id="rId17"/>
    <p:sldId id="286" r:id="rId18"/>
    <p:sldId id="386" r:id="rId19"/>
    <p:sldId id="388" r:id="rId20"/>
    <p:sldId id="387" r:id="rId21"/>
    <p:sldId id="373" r:id="rId22"/>
    <p:sldId id="263" r:id="rId23"/>
    <p:sldId id="287" r:id="rId24"/>
    <p:sldId id="264" r:id="rId25"/>
    <p:sldId id="389" r:id="rId26"/>
    <p:sldId id="265" r:id="rId27"/>
    <p:sldId id="266" r:id="rId28"/>
    <p:sldId id="288" r:id="rId29"/>
    <p:sldId id="289" r:id="rId30"/>
    <p:sldId id="374" r:id="rId31"/>
    <p:sldId id="290" r:id="rId32"/>
    <p:sldId id="375" r:id="rId33"/>
    <p:sldId id="267" r:id="rId34"/>
    <p:sldId id="291" r:id="rId35"/>
    <p:sldId id="376" r:id="rId36"/>
    <p:sldId id="268" r:id="rId37"/>
    <p:sldId id="292" r:id="rId38"/>
    <p:sldId id="269" r:id="rId39"/>
    <p:sldId id="270" r:id="rId40"/>
    <p:sldId id="293" r:id="rId41"/>
    <p:sldId id="377" r:id="rId42"/>
    <p:sldId id="271" r:id="rId43"/>
    <p:sldId id="378" r:id="rId44"/>
    <p:sldId id="272" r:id="rId45"/>
    <p:sldId id="294" r:id="rId46"/>
    <p:sldId id="273" r:id="rId47"/>
    <p:sldId id="274" r:id="rId48"/>
    <p:sldId id="297" r:id="rId49"/>
    <p:sldId id="298" r:id="rId50"/>
    <p:sldId id="299" r:id="rId51"/>
    <p:sldId id="300" r:id="rId52"/>
    <p:sldId id="302" r:id="rId53"/>
    <p:sldId id="301" r:id="rId54"/>
    <p:sldId id="303" r:id="rId55"/>
    <p:sldId id="304" r:id="rId56"/>
    <p:sldId id="296" r:id="rId57"/>
    <p:sldId id="305" r:id="rId58"/>
    <p:sldId id="306" r:id="rId59"/>
    <p:sldId id="275" r:id="rId60"/>
    <p:sldId id="276" r:id="rId61"/>
    <p:sldId id="307" r:id="rId62"/>
    <p:sldId id="309" r:id="rId63"/>
    <p:sldId id="379" r:id="rId64"/>
    <p:sldId id="277" r:id="rId65"/>
    <p:sldId id="380" r:id="rId66"/>
    <p:sldId id="278" r:id="rId67"/>
    <p:sldId id="310" r:id="rId68"/>
    <p:sldId id="311" r:id="rId69"/>
    <p:sldId id="280" r:id="rId70"/>
    <p:sldId id="381" r:id="rId71"/>
    <p:sldId id="281" r:id="rId72"/>
    <p:sldId id="382" r:id="rId73"/>
    <p:sldId id="312" r:id="rId74"/>
    <p:sldId id="313" r:id="rId75"/>
    <p:sldId id="314" r:id="rId76"/>
    <p:sldId id="390" r:id="rId77"/>
    <p:sldId id="383" r:id="rId78"/>
    <p:sldId id="384"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31" autoAdjust="0"/>
    <p:restoredTop sz="69636" autoAdjust="0"/>
  </p:normalViewPr>
  <p:slideViewPr>
    <p:cSldViewPr>
      <p:cViewPr varScale="1">
        <p:scale>
          <a:sx n="51" d="100"/>
          <a:sy n="51" d="100"/>
        </p:scale>
        <p:origin x="1584" y="72"/>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D63D9-2524-4419-839D-DFC2B79569AB}" type="datetimeFigureOut">
              <a:rPr lang="en-US" smtClean="0"/>
              <a:t>9/5/2021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F6C76-8D67-42A2-AEE2-7E66A4F1A1FB}" type="slidenum">
              <a:rPr lang="en-US" smtClean="0"/>
              <a:t>‹#›</a:t>
            </a:fld>
            <a:endParaRPr lang="en-US"/>
          </a:p>
        </p:txBody>
      </p:sp>
    </p:spTree>
    <p:extLst>
      <p:ext uri="{BB962C8B-B14F-4D97-AF65-F5344CB8AC3E}">
        <p14:creationId xmlns:p14="http://schemas.microsoft.com/office/powerpoint/2010/main" val="1857952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F6C76-8D67-42A2-AEE2-7E66A4F1A1FB}" type="slidenum">
              <a:rPr lang="en-US" smtClean="0"/>
              <a:t>1</a:t>
            </a:fld>
            <a:endParaRPr lang="en-US"/>
          </a:p>
        </p:txBody>
      </p:sp>
    </p:spTree>
    <p:extLst>
      <p:ext uri="{BB962C8B-B14F-4D97-AF65-F5344CB8AC3E}">
        <p14:creationId xmlns:p14="http://schemas.microsoft.com/office/powerpoint/2010/main" val="4001833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22</a:t>
            </a:fld>
            <a:endParaRPr lang="en-US"/>
          </a:p>
        </p:txBody>
      </p:sp>
    </p:spTree>
    <p:extLst>
      <p:ext uri="{BB962C8B-B14F-4D97-AF65-F5344CB8AC3E}">
        <p14:creationId xmlns:p14="http://schemas.microsoft.com/office/powerpoint/2010/main" val="3971539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23</a:t>
            </a:fld>
            <a:endParaRPr lang="en-US"/>
          </a:p>
        </p:txBody>
      </p:sp>
    </p:spTree>
    <p:extLst>
      <p:ext uri="{BB962C8B-B14F-4D97-AF65-F5344CB8AC3E}">
        <p14:creationId xmlns:p14="http://schemas.microsoft.com/office/powerpoint/2010/main" val="2676161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24</a:t>
            </a:fld>
            <a:endParaRPr lang="en-US"/>
          </a:p>
        </p:txBody>
      </p:sp>
    </p:spTree>
    <p:extLst>
      <p:ext uri="{BB962C8B-B14F-4D97-AF65-F5344CB8AC3E}">
        <p14:creationId xmlns:p14="http://schemas.microsoft.com/office/powerpoint/2010/main" val="3185434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25</a:t>
            </a:fld>
            <a:endParaRPr lang="en-US"/>
          </a:p>
        </p:txBody>
      </p:sp>
    </p:spTree>
    <p:extLst>
      <p:ext uri="{BB962C8B-B14F-4D97-AF65-F5344CB8AC3E}">
        <p14:creationId xmlns:p14="http://schemas.microsoft.com/office/powerpoint/2010/main" val="2712331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26</a:t>
            </a:fld>
            <a:endParaRPr lang="en-US"/>
          </a:p>
        </p:txBody>
      </p:sp>
    </p:spTree>
    <p:extLst>
      <p:ext uri="{BB962C8B-B14F-4D97-AF65-F5344CB8AC3E}">
        <p14:creationId xmlns:p14="http://schemas.microsoft.com/office/powerpoint/2010/main" val="1554855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27</a:t>
            </a:fld>
            <a:endParaRPr lang="en-US"/>
          </a:p>
        </p:txBody>
      </p:sp>
    </p:spTree>
    <p:extLst>
      <p:ext uri="{BB962C8B-B14F-4D97-AF65-F5344CB8AC3E}">
        <p14:creationId xmlns:p14="http://schemas.microsoft.com/office/powerpoint/2010/main" val="2190646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28</a:t>
            </a:fld>
            <a:endParaRPr lang="en-US"/>
          </a:p>
        </p:txBody>
      </p:sp>
    </p:spTree>
    <p:extLst>
      <p:ext uri="{BB962C8B-B14F-4D97-AF65-F5344CB8AC3E}">
        <p14:creationId xmlns:p14="http://schemas.microsoft.com/office/powerpoint/2010/main" val="1938470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29</a:t>
            </a:fld>
            <a:endParaRPr lang="en-US"/>
          </a:p>
        </p:txBody>
      </p:sp>
    </p:spTree>
    <p:extLst>
      <p:ext uri="{BB962C8B-B14F-4D97-AF65-F5344CB8AC3E}">
        <p14:creationId xmlns:p14="http://schemas.microsoft.com/office/powerpoint/2010/main" val="3868542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31</a:t>
            </a:fld>
            <a:endParaRPr lang="en-US"/>
          </a:p>
        </p:txBody>
      </p:sp>
    </p:spTree>
    <p:extLst>
      <p:ext uri="{BB962C8B-B14F-4D97-AF65-F5344CB8AC3E}">
        <p14:creationId xmlns:p14="http://schemas.microsoft.com/office/powerpoint/2010/main" val="49401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33</a:t>
            </a:fld>
            <a:endParaRPr lang="en-US"/>
          </a:p>
        </p:txBody>
      </p:sp>
    </p:spTree>
    <p:extLst>
      <p:ext uri="{BB962C8B-B14F-4D97-AF65-F5344CB8AC3E}">
        <p14:creationId xmlns:p14="http://schemas.microsoft.com/office/powerpoint/2010/main" val="2790926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9</a:t>
            </a:fld>
            <a:endParaRPr lang="en-US"/>
          </a:p>
        </p:txBody>
      </p:sp>
    </p:spTree>
    <p:extLst>
      <p:ext uri="{BB962C8B-B14F-4D97-AF65-F5344CB8AC3E}">
        <p14:creationId xmlns:p14="http://schemas.microsoft.com/office/powerpoint/2010/main" val="4143957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34</a:t>
            </a:fld>
            <a:endParaRPr lang="en-US"/>
          </a:p>
        </p:txBody>
      </p:sp>
    </p:spTree>
    <p:extLst>
      <p:ext uri="{BB962C8B-B14F-4D97-AF65-F5344CB8AC3E}">
        <p14:creationId xmlns:p14="http://schemas.microsoft.com/office/powerpoint/2010/main" val="57252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36</a:t>
            </a:fld>
            <a:endParaRPr lang="en-US"/>
          </a:p>
        </p:txBody>
      </p:sp>
    </p:spTree>
    <p:extLst>
      <p:ext uri="{BB962C8B-B14F-4D97-AF65-F5344CB8AC3E}">
        <p14:creationId xmlns:p14="http://schemas.microsoft.com/office/powerpoint/2010/main" val="3112630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38</a:t>
            </a:fld>
            <a:endParaRPr lang="en-US"/>
          </a:p>
        </p:txBody>
      </p:sp>
    </p:spTree>
    <p:extLst>
      <p:ext uri="{BB962C8B-B14F-4D97-AF65-F5344CB8AC3E}">
        <p14:creationId xmlns:p14="http://schemas.microsoft.com/office/powerpoint/2010/main" val="842242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39</a:t>
            </a:fld>
            <a:endParaRPr lang="en-US"/>
          </a:p>
        </p:txBody>
      </p:sp>
    </p:spTree>
    <p:extLst>
      <p:ext uri="{BB962C8B-B14F-4D97-AF65-F5344CB8AC3E}">
        <p14:creationId xmlns:p14="http://schemas.microsoft.com/office/powerpoint/2010/main" val="4071847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40</a:t>
            </a:fld>
            <a:endParaRPr lang="en-US"/>
          </a:p>
        </p:txBody>
      </p:sp>
    </p:spTree>
    <p:extLst>
      <p:ext uri="{BB962C8B-B14F-4D97-AF65-F5344CB8AC3E}">
        <p14:creationId xmlns:p14="http://schemas.microsoft.com/office/powerpoint/2010/main" val="1155820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42</a:t>
            </a:fld>
            <a:endParaRPr lang="en-US"/>
          </a:p>
        </p:txBody>
      </p:sp>
    </p:spTree>
    <p:extLst>
      <p:ext uri="{BB962C8B-B14F-4D97-AF65-F5344CB8AC3E}">
        <p14:creationId xmlns:p14="http://schemas.microsoft.com/office/powerpoint/2010/main" val="3322598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44</a:t>
            </a:fld>
            <a:endParaRPr lang="en-US"/>
          </a:p>
        </p:txBody>
      </p:sp>
    </p:spTree>
    <p:extLst>
      <p:ext uri="{BB962C8B-B14F-4D97-AF65-F5344CB8AC3E}">
        <p14:creationId xmlns:p14="http://schemas.microsoft.com/office/powerpoint/2010/main" val="252808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45</a:t>
            </a:fld>
            <a:endParaRPr lang="en-US"/>
          </a:p>
        </p:txBody>
      </p:sp>
    </p:spTree>
    <p:extLst>
      <p:ext uri="{BB962C8B-B14F-4D97-AF65-F5344CB8AC3E}">
        <p14:creationId xmlns:p14="http://schemas.microsoft.com/office/powerpoint/2010/main" val="247371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46</a:t>
            </a:fld>
            <a:endParaRPr lang="en-US"/>
          </a:p>
        </p:txBody>
      </p:sp>
    </p:spTree>
    <p:extLst>
      <p:ext uri="{BB962C8B-B14F-4D97-AF65-F5344CB8AC3E}">
        <p14:creationId xmlns:p14="http://schemas.microsoft.com/office/powerpoint/2010/main" val="11153152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47</a:t>
            </a:fld>
            <a:endParaRPr lang="en-US"/>
          </a:p>
        </p:txBody>
      </p:sp>
    </p:spTree>
    <p:extLst>
      <p:ext uri="{BB962C8B-B14F-4D97-AF65-F5344CB8AC3E}">
        <p14:creationId xmlns:p14="http://schemas.microsoft.com/office/powerpoint/2010/main" val="483525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100" dirty="0"/>
          </a:p>
        </p:txBody>
      </p:sp>
      <p:sp>
        <p:nvSpPr>
          <p:cNvPr id="4" name="灯片编号占位符 3"/>
          <p:cNvSpPr>
            <a:spLocks noGrp="1"/>
          </p:cNvSpPr>
          <p:nvPr>
            <p:ph type="sldNum" sz="quarter" idx="10"/>
          </p:nvPr>
        </p:nvSpPr>
        <p:spPr/>
        <p:txBody>
          <a:bodyPr/>
          <a:lstStyle/>
          <a:p>
            <a:fld id="{836F6C76-8D67-42A2-AEE2-7E66A4F1A1FB}" type="slidenum">
              <a:rPr lang="en-US" smtClean="0"/>
              <a:t>11</a:t>
            </a:fld>
            <a:endParaRPr lang="en-US"/>
          </a:p>
        </p:txBody>
      </p:sp>
    </p:spTree>
    <p:extLst>
      <p:ext uri="{BB962C8B-B14F-4D97-AF65-F5344CB8AC3E}">
        <p14:creationId xmlns:p14="http://schemas.microsoft.com/office/powerpoint/2010/main" val="11632797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48</a:t>
            </a:fld>
            <a:endParaRPr lang="en-US"/>
          </a:p>
        </p:txBody>
      </p:sp>
    </p:spTree>
    <p:extLst>
      <p:ext uri="{BB962C8B-B14F-4D97-AF65-F5344CB8AC3E}">
        <p14:creationId xmlns:p14="http://schemas.microsoft.com/office/powerpoint/2010/main" val="1674628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49</a:t>
            </a:fld>
            <a:endParaRPr lang="en-US"/>
          </a:p>
        </p:txBody>
      </p:sp>
    </p:spTree>
    <p:extLst>
      <p:ext uri="{BB962C8B-B14F-4D97-AF65-F5344CB8AC3E}">
        <p14:creationId xmlns:p14="http://schemas.microsoft.com/office/powerpoint/2010/main" val="13992184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50</a:t>
            </a:fld>
            <a:endParaRPr lang="en-US"/>
          </a:p>
        </p:txBody>
      </p:sp>
    </p:spTree>
    <p:extLst>
      <p:ext uri="{BB962C8B-B14F-4D97-AF65-F5344CB8AC3E}">
        <p14:creationId xmlns:p14="http://schemas.microsoft.com/office/powerpoint/2010/main" val="9086136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51</a:t>
            </a:fld>
            <a:endParaRPr lang="en-US"/>
          </a:p>
        </p:txBody>
      </p:sp>
    </p:spTree>
    <p:extLst>
      <p:ext uri="{BB962C8B-B14F-4D97-AF65-F5344CB8AC3E}">
        <p14:creationId xmlns:p14="http://schemas.microsoft.com/office/powerpoint/2010/main" val="38680303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52</a:t>
            </a:fld>
            <a:endParaRPr lang="en-US"/>
          </a:p>
        </p:txBody>
      </p:sp>
    </p:spTree>
    <p:extLst>
      <p:ext uri="{BB962C8B-B14F-4D97-AF65-F5344CB8AC3E}">
        <p14:creationId xmlns:p14="http://schemas.microsoft.com/office/powerpoint/2010/main" val="41954858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53</a:t>
            </a:fld>
            <a:endParaRPr lang="en-US"/>
          </a:p>
        </p:txBody>
      </p:sp>
    </p:spTree>
    <p:extLst>
      <p:ext uri="{BB962C8B-B14F-4D97-AF65-F5344CB8AC3E}">
        <p14:creationId xmlns:p14="http://schemas.microsoft.com/office/powerpoint/2010/main" val="552083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54</a:t>
            </a:fld>
            <a:endParaRPr lang="en-US"/>
          </a:p>
        </p:txBody>
      </p:sp>
    </p:spTree>
    <p:extLst>
      <p:ext uri="{BB962C8B-B14F-4D97-AF65-F5344CB8AC3E}">
        <p14:creationId xmlns:p14="http://schemas.microsoft.com/office/powerpoint/2010/main" val="341193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55</a:t>
            </a:fld>
            <a:endParaRPr lang="en-US"/>
          </a:p>
        </p:txBody>
      </p:sp>
    </p:spTree>
    <p:extLst>
      <p:ext uri="{BB962C8B-B14F-4D97-AF65-F5344CB8AC3E}">
        <p14:creationId xmlns:p14="http://schemas.microsoft.com/office/powerpoint/2010/main" val="22285448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56</a:t>
            </a:fld>
            <a:endParaRPr lang="en-US"/>
          </a:p>
        </p:txBody>
      </p:sp>
    </p:spTree>
    <p:extLst>
      <p:ext uri="{BB962C8B-B14F-4D97-AF65-F5344CB8AC3E}">
        <p14:creationId xmlns:p14="http://schemas.microsoft.com/office/powerpoint/2010/main" val="4802553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57</a:t>
            </a:fld>
            <a:endParaRPr lang="en-US"/>
          </a:p>
        </p:txBody>
      </p:sp>
    </p:spTree>
    <p:extLst>
      <p:ext uri="{BB962C8B-B14F-4D97-AF65-F5344CB8AC3E}">
        <p14:creationId xmlns:p14="http://schemas.microsoft.com/office/powerpoint/2010/main" val="3275151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12</a:t>
            </a:fld>
            <a:endParaRPr lang="en-US"/>
          </a:p>
        </p:txBody>
      </p:sp>
    </p:spTree>
    <p:extLst>
      <p:ext uri="{BB962C8B-B14F-4D97-AF65-F5344CB8AC3E}">
        <p14:creationId xmlns:p14="http://schemas.microsoft.com/office/powerpoint/2010/main" val="7970215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58</a:t>
            </a:fld>
            <a:endParaRPr lang="en-US"/>
          </a:p>
        </p:txBody>
      </p:sp>
    </p:spTree>
    <p:extLst>
      <p:ext uri="{BB962C8B-B14F-4D97-AF65-F5344CB8AC3E}">
        <p14:creationId xmlns:p14="http://schemas.microsoft.com/office/powerpoint/2010/main" val="1931762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59</a:t>
            </a:fld>
            <a:endParaRPr lang="en-US"/>
          </a:p>
        </p:txBody>
      </p:sp>
    </p:spTree>
    <p:extLst>
      <p:ext uri="{BB962C8B-B14F-4D97-AF65-F5344CB8AC3E}">
        <p14:creationId xmlns:p14="http://schemas.microsoft.com/office/powerpoint/2010/main" val="13817687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60</a:t>
            </a:fld>
            <a:endParaRPr lang="en-US"/>
          </a:p>
        </p:txBody>
      </p:sp>
    </p:spTree>
    <p:extLst>
      <p:ext uri="{BB962C8B-B14F-4D97-AF65-F5344CB8AC3E}">
        <p14:creationId xmlns:p14="http://schemas.microsoft.com/office/powerpoint/2010/main" val="6026231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61</a:t>
            </a:fld>
            <a:endParaRPr lang="en-US"/>
          </a:p>
        </p:txBody>
      </p:sp>
    </p:spTree>
    <p:extLst>
      <p:ext uri="{BB962C8B-B14F-4D97-AF65-F5344CB8AC3E}">
        <p14:creationId xmlns:p14="http://schemas.microsoft.com/office/powerpoint/2010/main" val="2363375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62</a:t>
            </a:fld>
            <a:endParaRPr lang="en-US"/>
          </a:p>
        </p:txBody>
      </p:sp>
    </p:spTree>
    <p:extLst>
      <p:ext uri="{BB962C8B-B14F-4D97-AF65-F5344CB8AC3E}">
        <p14:creationId xmlns:p14="http://schemas.microsoft.com/office/powerpoint/2010/main" val="2041435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63</a:t>
            </a:fld>
            <a:endParaRPr lang="en-US"/>
          </a:p>
        </p:txBody>
      </p:sp>
    </p:spTree>
    <p:extLst>
      <p:ext uri="{BB962C8B-B14F-4D97-AF65-F5344CB8AC3E}">
        <p14:creationId xmlns:p14="http://schemas.microsoft.com/office/powerpoint/2010/main" val="27479645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64</a:t>
            </a:fld>
            <a:endParaRPr lang="en-US"/>
          </a:p>
        </p:txBody>
      </p:sp>
    </p:spTree>
    <p:extLst>
      <p:ext uri="{BB962C8B-B14F-4D97-AF65-F5344CB8AC3E}">
        <p14:creationId xmlns:p14="http://schemas.microsoft.com/office/powerpoint/2010/main" val="10981046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66</a:t>
            </a:fld>
            <a:endParaRPr lang="en-US"/>
          </a:p>
        </p:txBody>
      </p:sp>
    </p:spTree>
    <p:extLst>
      <p:ext uri="{BB962C8B-B14F-4D97-AF65-F5344CB8AC3E}">
        <p14:creationId xmlns:p14="http://schemas.microsoft.com/office/powerpoint/2010/main" val="36375656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67</a:t>
            </a:fld>
            <a:endParaRPr lang="en-US"/>
          </a:p>
        </p:txBody>
      </p:sp>
    </p:spTree>
    <p:extLst>
      <p:ext uri="{BB962C8B-B14F-4D97-AF65-F5344CB8AC3E}">
        <p14:creationId xmlns:p14="http://schemas.microsoft.com/office/powerpoint/2010/main" val="17522785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36F6C76-8D67-42A2-AEE2-7E66A4F1A1FB}" type="slidenum">
              <a:rPr lang="en-US" smtClean="0"/>
              <a:t>68</a:t>
            </a:fld>
            <a:endParaRPr lang="en-US"/>
          </a:p>
        </p:txBody>
      </p:sp>
    </p:spTree>
    <p:extLst>
      <p:ext uri="{BB962C8B-B14F-4D97-AF65-F5344CB8AC3E}">
        <p14:creationId xmlns:p14="http://schemas.microsoft.com/office/powerpoint/2010/main" val="1370340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13</a:t>
            </a:fld>
            <a:endParaRPr lang="en-US"/>
          </a:p>
        </p:txBody>
      </p:sp>
    </p:spTree>
    <p:extLst>
      <p:ext uri="{BB962C8B-B14F-4D97-AF65-F5344CB8AC3E}">
        <p14:creationId xmlns:p14="http://schemas.microsoft.com/office/powerpoint/2010/main" val="32234611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69</a:t>
            </a:fld>
            <a:endParaRPr lang="en-US"/>
          </a:p>
        </p:txBody>
      </p:sp>
    </p:spTree>
    <p:extLst>
      <p:ext uri="{BB962C8B-B14F-4D97-AF65-F5344CB8AC3E}">
        <p14:creationId xmlns:p14="http://schemas.microsoft.com/office/powerpoint/2010/main" val="26399834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71</a:t>
            </a:fld>
            <a:endParaRPr lang="en-US"/>
          </a:p>
        </p:txBody>
      </p:sp>
    </p:spTree>
    <p:extLst>
      <p:ext uri="{BB962C8B-B14F-4D97-AF65-F5344CB8AC3E}">
        <p14:creationId xmlns:p14="http://schemas.microsoft.com/office/powerpoint/2010/main" val="17776985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73</a:t>
            </a:fld>
            <a:endParaRPr lang="en-US"/>
          </a:p>
        </p:txBody>
      </p:sp>
    </p:spTree>
    <p:extLst>
      <p:ext uri="{BB962C8B-B14F-4D97-AF65-F5344CB8AC3E}">
        <p14:creationId xmlns:p14="http://schemas.microsoft.com/office/powerpoint/2010/main" val="31899409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74</a:t>
            </a:fld>
            <a:endParaRPr lang="en-US"/>
          </a:p>
        </p:txBody>
      </p:sp>
    </p:spTree>
    <p:extLst>
      <p:ext uri="{BB962C8B-B14F-4D97-AF65-F5344CB8AC3E}">
        <p14:creationId xmlns:p14="http://schemas.microsoft.com/office/powerpoint/2010/main" val="28837111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75</a:t>
            </a:fld>
            <a:endParaRPr lang="en-US"/>
          </a:p>
        </p:txBody>
      </p:sp>
    </p:spTree>
    <p:extLst>
      <p:ext uri="{BB962C8B-B14F-4D97-AF65-F5344CB8AC3E}">
        <p14:creationId xmlns:p14="http://schemas.microsoft.com/office/powerpoint/2010/main" val="745187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76</a:t>
            </a:fld>
            <a:endParaRPr lang="en-US"/>
          </a:p>
        </p:txBody>
      </p:sp>
    </p:spTree>
    <p:extLst>
      <p:ext uri="{BB962C8B-B14F-4D97-AF65-F5344CB8AC3E}">
        <p14:creationId xmlns:p14="http://schemas.microsoft.com/office/powerpoint/2010/main" val="4225918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14</a:t>
            </a:fld>
            <a:endParaRPr lang="en-US"/>
          </a:p>
        </p:txBody>
      </p:sp>
    </p:spTree>
    <p:extLst>
      <p:ext uri="{BB962C8B-B14F-4D97-AF65-F5344CB8AC3E}">
        <p14:creationId xmlns:p14="http://schemas.microsoft.com/office/powerpoint/2010/main" val="132937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16</a:t>
            </a:fld>
            <a:endParaRPr lang="en-US"/>
          </a:p>
        </p:txBody>
      </p:sp>
    </p:spTree>
    <p:extLst>
      <p:ext uri="{BB962C8B-B14F-4D97-AF65-F5344CB8AC3E}">
        <p14:creationId xmlns:p14="http://schemas.microsoft.com/office/powerpoint/2010/main" val="960426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17</a:t>
            </a:fld>
            <a:endParaRPr lang="en-US"/>
          </a:p>
        </p:txBody>
      </p:sp>
    </p:spTree>
    <p:extLst>
      <p:ext uri="{BB962C8B-B14F-4D97-AF65-F5344CB8AC3E}">
        <p14:creationId xmlns:p14="http://schemas.microsoft.com/office/powerpoint/2010/main" val="2474171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20</a:t>
            </a:fld>
            <a:endParaRPr lang="en-US"/>
          </a:p>
        </p:txBody>
      </p:sp>
    </p:spTree>
    <p:extLst>
      <p:ext uri="{BB962C8B-B14F-4D97-AF65-F5344CB8AC3E}">
        <p14:creationId xmlns:p14="http://schemas.microsoft.com/office/powerpoint/2010/main" val="3754755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10"/>
          <p:cNvSpPr txBox="1">
            <a:spLocks noChangeArrowheads="1"/>
          </p:cNvSpPr>
          <p:nvPr/>
        </p:nvSpPr>
        <p:spPr bwMode="gray">
          <a:xfrm>
            <a:off x="8729808" y="6698316"/>
            <a:ext cx="268432" cy="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1019175">
              <a:defRPr>
                <a:solidFill>
                  <a:schemeClr val="tx1"/>
                </a:solidFill>
                <a:latin typeface="Arial" panose="020B0604020202020204" pitchFamily="34" charset="0"/>
              </a:defRPr>
            </a:lvl1pPr>
            <a:lvl2pPr marL="758825" algn="l" defTabSz="1019175">
              <a:defRPr>
                <a:solidFill>
                  <a:schemeClr val="tx1"/>
                </a:solidFill>
                <a:latin typeface="Arial" panose="020B0604020202020204" pitchFamily="34" charset="0"/>
              </a:defRPr>
            </a:lvl2pPr>
            <a:lvl3pPr marL="1516063" algn="l" defTabSz="1019175">
              <a:defRPr>
                <a:solidFill>
                  <a:schemeClr val="tx1"/>
                </a:solidFill>
                <a:latin typeface="Arial" panose="020B0604020202020204" pitchFamily="34" charset="0"/>
              </a:defRPr>
            </a:lvl3pPr>
            <a:lvl4pPr marL="2274888" algn="l" defTabSz="1019175">
              <a:defRPr>
                <a:solidFill>
                  <a:schemeClr val="tx1"/>
                </a:solidFill>
                <a:latin typeface="Arial" panose="020B0604020202020204" pitchFamily="34" charset="0"/>
              </a:defRPr>
            </a:lvl4pPr>
            <a:lvl5pPr marL="3032125" algn="l" defTabSz="1019175">
              <a:defRPr>
                <a:solidFill>
                  <a:schemeClr val="tx1"/>
                </a:solidFill>
                <a:latin typeface="Arial" panose="020B0604020202020204" pitchFamily="34" charset="0"/>
              </a:defRPr>
            </a:lvl5pPr>
            <a:lvl6pPr marL="3489325" defTabSz="1019175" fontAlgn="base">
              <a:spcBef>
                <a:spcPct val="0"/>
              </a:spcBef>
              <a:spcAft>
                <a:spcPct val="0"/>
              </a:spcAft>
              <a:defRPr>
                <a:solidFill>
                  <a:schemeClr val="tx1"/>
                </a:solidFill>
                <a:latin typeface="Arial" panose="020B0604020202020204" pitchFamily="34" charset="0"/>
              </a:defRPr>
            </a:lvl6pPr>
            <a:lvl7pPr marL="3946525" defTabSz="1019175" fontAlgn="base">
              <a:spcBef>
                <a:spcPct val="0"/>
              </a:spcBef>
              <a:spcAft>
                <a:spcPct val="0"/>
              </a:spcAft>
              <a:defRPr>
                <a:solidFill>
                  <a:schemeClr val="tx1"/>
                </a:solidFill>
                <a:latin typeface="Arial" panose="020B0604020202020204" pitchFamily="34" charset="0"/>
              </a:defRPr>
            </a:lvl7pPr>
            <a:lvl8pPr marL="4403725" defTabSz="1019175" fontAlgn="base">
              <a:spcBef>
                <a:spcPct val="0"/>
              </a:spcBef>
              <a:spcAft>
                <a:spcPct val="0"/>
              </a:spcAft>
              <a:defRPr>
                <a:solidFill>
                  <a:schemeClr val="tx1"/>
                </a:solidFill>
                <a:latin typeface="Arial" panose="020B0604020202020204" pitchFamily="34" charset="0"/>
              </a:defRPr>
            </a:lvl8pPr>
            <a:lvl9pPr marL="4860925" defTabSz="1019175" fontAlgn="base">
              <a:spcBef>
                <a:spcPct val="0"/>
              </a:spcBef>
              <a:spcAft>
                <a:spcPct val="0"/>
              </a:spcAft>
              <a:defRPr>
                <a:solidFill>
                  <a:schemeClr val="tx1"/>
                </a:solidFill>
                <a:latin typeface="Arial" panose="020B0604020202020204" pitchFamily="34" charset="0"/>
              </a:defRPr>
            </a:lvl9pPr>
          </a:lstStyle>
          <a:p>
            <a:pPr>
              <a:spcBef>
                <a:spcPct val="50000"/>
              </a:spcBef>
              <a:defRPr/>
            </a:pPr>
            <a:r>
              <a:rPr lang="en-US" sz="600" dirty="0" smtClean="0">
                <a:solidFill>
                  <a:srgbClr val="808080"/>
                </a:solidFill>
                <a:cs typeface="Arial" panose="020B0604020202020204" pitchFamily="34" charset="0"/>
              </a:rPr>
              <a:t>9.1</a:t>
            </a:r>
          </a:p>
        </p:txBody>
      </p:sp>
      <p:sp>
        <p:nvSpPr>
          <p:cNvPr id="4" name="Line 43"/>
          <p:cNvSpPr>
            <a:spLocks noChangeShapeType="1"/>
          </p:cNvSpPr>
          <p:nvPr/>
        </p:nvSpPr>
        <p:spPr bwMode="auto">
          <a:xfrm flipV="1">
            <a:off x="311727" y="1210235"/>
            <a:ext cx="8376227" cy="0"/>
          </a:xfrm>
          <a:prstGeom prst="line">
            <a:avLst/>
          </a:prstGeom>
          <a:noFill/>
          <a:ln w="9525">
            <a:solidFill>
              <a:schemeClr val="tx1"/>
            </a:solidFill>
            <a:round/>
            <a:headEnd/>
            <a:tailEnd/>
          </a:ln>
          <a:effectLst/>
        </p:spPr>
        <p:txBody>
          <a:bodyPr lIns="82058" tIns="41029" rIns="82058" bIns="41029"/>
          <a:lstStyle/>
          <a:p>
            <a:endParaRPr lang="en-US"/>
          </a:p>
        </p:txBody>
      </p:sp>
      <p:sp>
        <p:nvSpPr>
          <p:cNvPr id="26" name="Title 4"/>
          <p:cNvSpPr>
            <a:spLocks noGrp="1"/>
          </p:cNvSpPr>
          <p:nvPr>
            <p:ph type="title"/>
          </p:nvPr>
        </p:nvSpPr>
        <p:spPr>
          <a:xfrm>
            <a:off x="163080" y="1882589"/>
            <a:ext cx="8846705" cy="876860"/>
          </a:xfrm>
        </p:spPr>
        <p:txBody>
          <a:bodyPr/>
          <a:lstStyle>
            <a:lvl1pPr>
              <a:defRPr sz="3200">
                <a:solidFill>
                  <a:srgbClr val="FF0000"/>
                </a:solidFill>
              </a:defRPr>
            </a:lvl1pPr>
          </a:lstStyle>
          <a:p>
            <a:r>
              <a:rPr lang="en-US" smtClean="0"/>
              <a:t>Click to edit Master title style</a:t>
            </a:r>
            <a:endParaRPr lang="en-US"/>
          </a:p>
        </p:txBody>
      </p:sp>
      <p:sp>
        <p:nvSpPr>
          <p:cNvPr id="8" name="Footer Placeholder 4"/>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7A2F9025-37CE-42A3-B9F5-5A57BFA5FA26}"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274" y="1"/>
            <a:ext cx="2210955" cy="665349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3080" y="1"/>
            <a:ext cx="6498647" cy="66534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0E646F37-185C-427A-8129-D8CEC238637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63080" y="1"/>
            <a:ext cx="8846705" cy="876860"/>
          </a:xfrm>
        </p:spPr>
        <p:txBody>
          <a:bodyPr/>
          <a:lstStyle>
            <a:lvl1pPr>
              <a:defRPr>
                <a:solidFill>
                  <a:srgbClr val="FF0000"/>
                </a:solidFill>
              </a:defRPr>
            </a:lvl1pPr>
          </a:lstStyle>
          <a:p>
            <a:r>
              <a:rPr lang="en-US" dirty="0" smtClean="0"/>
              <a:t>Click to edit Master title style</a:t>
            </a:r>
            <a:endParaRPr lang="en-GB" dirty="0"/>
          </a:p>
        </p:txBody>
      </p:sp>
      <p:sp>
        <p:nvSpPr>
          <p:cNvPr id="3" name="Online Image Placeholder 2"/>
          <p:cNvSpPr>
            <a:spLocks noGrp="1"/>
          </p:cNvSpPr>
          <p:nvPr>
            <p:ph type="clipArt" sz="half" idx="1"/>
          </p:nvPr>
        </p:nvSpPr>
        <p:spPr>
          <a:xfrm>
            <a:off x="163080" y="1075765"/>
            <a:ext cx="4354079" cy="5577728"/>
          </a:xfrm>
        </p:spPr>
        <p:txBody>
          <a:bodyPr/>
          <a:lstStyle/>
          <a:p>
            <a:pPr lvl="0"/>
            <a:r>
              <a:rPr lang="en-US" noProof="0" smtClean="0"/>
              <a:t>Click icon to add clip art</a:t>
            </a:r>
            <a:endParaRPr lang="en-GB" noProof="0" smtClean="0"/>
          </a:p>
        </p:txBody>
      </p:sp>
      <p:sp>
        <p:nvSpPr>
          <p:cNvPr id="4" name="Text Placeholder 3"/>
          <p:cNvSpPr>
            <a:spLocks noGrp="1"/>
          </p:cNvSpPr>
          <p:nvPr>
            <p:ph type="body"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5CE27B4A-B9B4-416A-ACAA-5C204327B62B}"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buSzPct val="120000"/>
              <a:defRPr/>
            </a:lvl1pPr>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10"/>
          <p:cNvSpPr>
            <a:spLocks noGrp="1" noChangeArrowheads="1"/>
          </p:cNvSpPr>
          <p:nvPr>
            <p:ph type="sldNum" sz="quarter" idx="10"/>
          </p:nvPr>
        </p:nvSpPr>
        <p:spPr>
          <a:ln/>
        </p:spPr>
        <p:txBody>
          <a:bodyPr/>
          <a:lstStyle>
            <a:lvl1pPr>
              <a:defRPr/>
            </a:lvl1pPr>
          </a:lstStyle>
          <a:p>
            <a:fld id="{32E25198-89AE-4B00-A47A-4DE3C7AA545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456" y="1710298"/>
            <a:ext cx="7886989" cy="2851897"/>
          </a:xfrm>
        </p:spPr>
        <p:txBody>
          <a:bodyPr/>
          <a:lstStyle>
            <a:lvl1pPr>
              <a:defRPr sz="5400">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3456" y="4588809"/>
            <a:ext cx="7886989" cy="1500188"/>
          </a:xfrm>
        </p:spPr>
        <p:txBody>
          <a:bodyPr/>
          <a:lstStyle>
            <a:lvl1pPr marL="0" indent="0">
              <a:buNone/>
              <a:defRPr sz="2200"/>
            </a:lvl1pPr>
            <a:lvl2pPr marL="410243" indent="0">
              <a:buNone/>
              <a:defRPr sz="1800"/>
            </a:lvl2pPr>
            <a:lvl3pPr marL="820487" indent="0">
              <a:buNone/>
              <a:defRPr sz="1600"/>
            </a:lvl3pPr>
            <a:lvl4pPr marL="1230730" indent="0">
              <a:buNone/>
              <a:defRPr sz="1400"/>
            </a:lvl4pPr>
            <a:lvl5pPr marL="1640973" indent="0">
              <a:buNone/>
              <a:defRPr sz="1400"/>
            </a:lvl5pPr>
            <a:lvl6pPr marL="2051216" indent="0">
              <a:buNone/>
              <a:defRPr sz="1400"/>
            </a:lvl6pPr>
            <a:lvl7pPr marL="2461461" indent="0">
              <a:buNone/>
              <a:defRPr sz="1400"/>
            </a:lvl7pPr>
            <a:lvl8pPr marL="2871703" indent="0">
              <a:buNone/>
              <a:defRPr sz="1400"/>
            </a:lvl8pPr>
            <a:lvl9pPr marL="3281946"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7481FC1E-1A4C-41E8-8E0E-BCE7671D5CAA}"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163080" y="1075765"/>
            <a:ext cx="4354079"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963622C3-C058-439C-BABA-723B8393669E}"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227" y="365593"/>
            <a:ext cx="7886989" cy="1325096"/>
          </a:xfrm>
        </p:spPr>
        <p:txBody>
          <a:bodyPr/>
          <a:lstStyle>
            <a:lvl1pPr>
              <a:defRPr>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9227" y="1680883"/>
            <a:ext cx="3869171"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629227" y="2504516"/>
            <a:ext cx="3869171"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727" y="1680883"/>
            <a:ext cx="3886489"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29727" y="2504516"/>
            <a:ext cx="3886489"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0"/>
          <p:cNvSpPr>
            <a:spLocks noGrp="1" noChangeArrowheads="1"/>
          </p:cNvSpPr>
          <p:nvPr>
            <p:ph type="sldNum" sz="quarter" idx="10"/>
          </p:nvPr>
        </p:nvSpPr>
        <p:spPr>
          <a:ln/>
        </p:spPr>
        <p:txBody>
          <a:bodyPr/>
          <a:lstStyle>
            <a:lvl1pPr>
              <a:defRPr/>
            </a:lvl1pPr>
          </a:lstStyle>
          <a:p>
            <a:fld id="{D1EC3F0F-5649-4A61-B218-6ECED721D1DE}" type="slidenum">
              <a:rPr lang="en-US"/>
              <a:pPr/>
              <a:t>‹#›</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Rectangle 10"/>
          <p:cNvSpPr>
            <a:spLocks noGrp="1" noChangeArrowheads="1"/>
          </p:cNvSpPr>
          <p:nvPr>
            <p:ph type="sldNum" sz="quarter" idx="10"/>
          </p:nvPr>
        </p:nvSpPr>
        <p:spPr>
          <a:ln/>
        </p:spPr>
        <p:txBody>
          <a:bodyPr/>
          <a:lstStyle>
            <a:lvl1pPr>
              <a:defRPr/>
            </a:lvl1pPr>
          </a:lstStyle>
          <a:p>
            <a:fld id="{742C3BD1-9A30-4045-9DFE-48DC1CB9D589}" type="slidenum">
              <a:rPr lang="en-US"/>
              <a:pPr/>
              <a:t>‹#›</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1B847C33-53C8-485A-9288-560B29A38293}" type="slidenum">
              <a:rPr lang="en-US"/>
              <a:pPr/>
              <a:t>‹#›</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Content Placeholder 2"/>
          <p:cNvSpPr>
            <a:spLocks noGrp="1"/>
          </p:cNvSpPr>
          <p:nvPr>
            <p:ph idx="1"/>
          </p:nvPr>
        </p:nvSpPr>
        <p:spPr>
          <a:xfrm>
            <a:off x="3887933" y="987519"/>
            <a:ext cx="4628285" cy="4873158"/>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36A3E788-9E08-4F1F-ABCE-BD612BCC9E09}"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Picture Placeholder 2"/>
          <p:cNvSpPr>
            <a:spLocks noGrp="1"/>
          </p:cNvSpPr>
          <p:nvPr>
            <p:ph type="pic" idx="1"/>
          </p:nvPr>
        </p:nvSpPr>
        <p:spPr>
          <a:xfrm>
            <a:off x="3887933" y="987519"/>
            <a:ext cx="4628285" cy="4873158"/>
          </a:xfrm>
        </p:spPr>
        <p:txBody>
          <a:bodyPr/>
          <a:lstStyle>
            <a:lvl1pPr marL="0" indent="0">
              <a:buNone/>
              <a:defRPr sz="2900"/>
            </a:lvl1pPr>
            <a:lvl2pPr marL="410243" indent="0">
              <a:buNone/>
              <a:defRPr sz="2500"/>
            </a:lvl2pPr>
            <a:lvl3pPr marL="820487" indent="0">
              <a:buNone/>
              <a:defRPr sz="2200"/>
            </a:lvl3pPr>
            <a:lvl4pPr marL="1230730" indent="0">
              <a:buNone/>
              <a:defRPr sz="1800"/>
            </a:lvl4pPr>
            <a:lvl5pPr marL="1640973" indent="0">
              <a:buNone/>
              <a:defRPr sz="1800"/>
            </a:lvl5pPr>
            <a:lvl6pPr marL="2051216" indent="0">
              <a:buNone/>
              <a:defRPr sz="1800"/>
            </a:lvl6pPr>
            <a:lvl7pPr marL="2461461" indent="0">
              <a:buNone/>
              <a:defRPr sz="1800"/>
            </a:lvl7pPr>
            <a:lvl8pPr marL="2871703" indent="0">
              <a:buNone/>
              <a:defRPr sz="1800"/>
            </a:lvl8pPr>
            <a:lvl9pPr marL="3281946" indent="0">
              <a:buNone/>
              <a:defRPr sz="18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F91EA2A1-82F7-4B07-AA24-2AA769324886}"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163080" y="1"/>
            <a:ext cx="8846705" cy="876860"/>
          </a:xfrm>
          <a:prstGeom prst="rect">
            <a:avLst/>
          </a:prstGeom>
          <a:noFill/>
          <a:ln w="9525">
            <a:noFill/>
            <a:miter lim="800000"/>
            <a:headEnd/>
            <a:tailEnd/>
          </a:ln>
          <a:effectLst/>
        </p:spPr>
        <p:txBody>
          <a:bodyPr vert="horz" wrap="square" lIns="54921" tIns="16153" rIns="0" bIns="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163080" y="1075765"/>
            <a:ext cx="8848147"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4" name="Rectangle 10"/>
          <p:cNvSpPr>
            <a:spLocks noGrp="1" noChangeArrowheads="1"/>
          </p:cNvSpPr>
          <p:nvPr>
            <p:ph type="sldNum" sz="quarter" idx="4"/>
          </p:nvPr>
        </p:nvSpPr>
        <p:spPr bwMode="gray">
          <a:xfrm>
            <a:off x="8318500" y="6663298"/>
            <a:ext cx="825500" cy="16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53559" bIns="53559" numCol="1" anchor="t" anchorCtr="0" compatLnSpc="1">
            <a:prstTxWarp prst="textNoShape">
              <a:avLst/>
            </a:prstTxWarp>
          </a:bodyPr>
          <a:lstStyle>
            <a:lvl1pPr algn="r" defTabSz="1360515" eaLnBrk="1" hangingPunct="1">
              <a:defRPr sz="1000" b="1"/>
            </a:lvl1pPr>
          </a:lstStyle>
          <a:p>
            <a:fld id="{06CD11B7-08B0-43A8-A229-EFA1663ACEBE}" type="slidenum">
              <a:rPr lang="en-US"/>
              <a:pPr/>
              <a:t>‹#›</a:t>
            </a:fld>
            <a:endParaRPr lang="en-US"/>
          </a:p>
        </p:txBody>
      </p:sp>
      <p:sp>
        <p:nvSpPr>
          <p:cNvPr id="1035" name="Rectangle 11"/>
          <p:cNvSpPr>
            <a:spLocks noGrp="1" noChangeArrowheads="1"/>
          </p:cNvSpPr>
          <p:nvPr>
            <p:ph type="ftr" sz="quarter" idx="3"/>
          </p:nvPr>
        </p:nvSpPr>
        <p:spPr bwMode="gray">
          <a:xfrm>
            <a:off x="0" y="6681508"/>
            <a:ext cx="9144000" cy="17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36020" bIns="0" numCol="1" anchor="t" anchorCtr="0" compatLnSpc="1">
            <a:prstTxWarp prst="textNoShape">
              <a:avLst/>
            </a:prstTxWarp>
          </a:bodyPr>
          <a:lstStyle>
            <a:lvl1pPr algn="ctr" defTabSz="1360515" eaLnBrk="1" hangingPunct="1">
              <a:buFontTx/>
              <a:buNone/>
              <a:defRPr sz="900" smtClean="0">
                <a:latin typeface="Arial" panose="020B0604020202020204" pitchFamily="34" charset="0"/>
              </a:defRPr>
            </a:lvl1pPr>
          </a:lstStyle>
          <a:p>
            <a:pPr>
              <a:defRPr/>
            </a:pPr>
            <a:endParaRPr lang="en-US" dirty="0"/>
          </a:p>
        </p:txBody>
      </p:sp>
      <p:sp>
        <p:nvSpPr>
          <p:cNvPr id="1043" name="Text Box 19"/>
          <p:cNvSpPr txBox="1">
            <a:spLocks noChangeArrowheads="1"/>
          </p:cNvSpPr>
          <p:nvPr userDrawn="1"/>
        </p:nvSpPr>
        <p:spPr bwMode="gray">
          <a:xfrm>
            <a:off x="7537097" y="864254"/>
            <a:ext cx="1462586" cy="23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39" tIns="30719" rIns="61439" bIns="30719">
            <a:spAutoFit/>
          </a:bodyPr>
          <a:lstStyle>
            <a:lvl1pPr marL="96838" indent="-96838" algn="l" defTabSz="684213">
              <a:defRPr>
                <a:solidFill>
                  <a:schemeClr val="tx1"/>
                </a:solidFill>
                <a:latin typeface="Arial" panose="020B0604020202020204" pitchFamily="34" charset="0"/>
              </a:defRPr>
            </a:lvl1pPr>
            <a:lvl2pPr marL="511175" algn="l" defTabSz="684213">
              <a:defRPr>
                <a:solidFill>
                  <a:schemeClr val="tx1"/>
                </a:solidFill>
                <a:latin typeface="Arial" panose="020B0604020202020204" pitchFamily="34" charset="0"/>
              </a:defRPr>
            </a:lvl2pPr>
            <a:lvl3pPr marL="1019175" algn="l" defTabSz="684213">
              <a:defRPr>
                <a:solidFill>
                  <a:schemeClr val="tx1"/>
                </a:solidFill>
                <a:latin typeface="Arial" panose="020B0604020202020204" pitchFamily="34" charset="0"/>
              </a:defRPr>
            </a:lvl3pPr>
            <a:lvl4pPr marL="1528763" algn="l" defTabSz="684213">
              <a:defRPr>
                <a:solidFill>
                  <a:schemeClr val="tx1"/>
                </a:solidFill>
                <a:latin typeface="Arial" panose="020B0604020202020204" pitchFamily="34" charset="0"/>
              </a:defRPr>
            </a:lvl4pPr>
            <a:lvl5pPr marL="2038350" algn="l" defTabSz="684213">
              <a:defRPr>
                <a:solidFill>
                  <a:schemeClr val="tx1"/>
                </a:solidFill>
                <a:latin typeface="Arial" panose="020B0604020202020204" pitchFamily="34" charset="0"/>
              </a:defRPr>
            </a:lvl5pPr>
            <a:lvl6pPr marL="2495550" defTabSz="684213" fontAlgn="base">
              <a:spcBef>
                <a:spcPct val="0"/>
              </a:spcBef>
              <a:spcAft>
                <a:spcPct val="0"/>
              </a:spcAft>
              <a:defRPr>
                <a:solidFill>
                  <a:schemeClr val="tx1"/>
                </a:solidFill>
                <a:latin typeface="Arial" panose="020B0604020202020204" pitchFamily="34" charset="0"/>
              </a:defRPr>
            </a:lvl6pPr>
            <a:lvl7pPr marL="2952750" defTabSz="684213" fontAlgn="base">
              <a:spcBef>
                <a:spcPct val="0"/>
              </a:spcBef>
              <a:spcAft>
                <a:spcPct val="0"/>
              </a:spcAft>
              <a:defRPr>
                <a:solidFill>
                  <a:schemeClr val="tx1"/>
                </a:solidFill>
                <a:latin typeface="Arial" panose="020B0604020202020204" pitchFamily="34" charset="0"/>
              </a:defRPr>
            </a:lvl7pPr>
            <a:lvl8pPr marL="3409950" defTabSz="684213" fontAlgn="base">
              <a:spcBef>
                <a:spcPct val="0"/>
              </a:spcBef>
              <a:spcAft>
                <a:spcPct val="0"/>
              </a:spcAft>
              <a:defRPr>
                <a:solidFill>
                  <a:schemeClr val="tx1"/>
                </a:solidFill>
                <a:latin typeface="Arial" panose="020B0604020202020204" pitchFamily="34" charset="0"/>
              </a:defRPr>
            </a:lvl8pPr>
            <a:lvl9pPr marL="3867150" defTabSz="684213" fontAlgn="base">
              <a:spcBef>
                <a:spcPct val="0"/>
              </a:spcBef>
              <a:spcAft>
                <a:spcPct val="0"/>
              </a:spcAft>
              <a:defRPr>
                <a:solidFill>
                  <a:schemeClr val="tx1"/>
                </a:solidFill>
                <a:latin typeface="Arial" panose="020B0604020202020204" pitchFamily="34" charset="0"/>
              </a:defRPr>
            </a:lvl9pPr>
          </a:lstStyle>
          <a:p>
            <a:pPr algn="r">
              <a:defRPr/>
            </a:pPr>
            <a:r>
              <a:rPr lang="en-US" sz="1100" b="1" smtClean="0">
                <a:solidFill>
                  <a:srgbClr val="FFFFFF"/>
                </a:solidFill>
                <a:cs typeface="Arial" panose="020B0604020202020204" pitchFamily="34" charset="0"/>
              </a:rPr>
              <a:t>IBM Power Systems</a:t>
            </a:r>
          </a:p>
        </p:txBody>
      </p:sp>
      <p:sp>
        <p:nvSpPr>
          <p:cNvPr id="10" name="Line 6"/>
          <p:cNvSpPr>
            <a:spLocks noChangeShapeType="1"/>
          </p:cNvSpPr>
          <p:nvPr userDrawn="1"/>
        </p:nvSpPr>
        <p:spPr bwMode="auto">
          <a:xfrm flipV="1">
            <a:off x="129887" y="976313"/>
            <a:ext cx="8875568" cy="0"/>
          </a:xfrm>
          <a:prstGeom prst="line">
            <a:avLst/>
          </a:prstGeom>
          <a:noFill/>
          <a:ln w="22225" cap="rnd" cmpd="sng">
            <a:solidFill>
              <a:schemeClr val="accent5">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58" tIns="41029" rIns="82058" bIns="41029"/>
          <a:lstStyle/>
          <a:p>
            <a:pPr algn="ctr" eaLnBrk="1" hangingPunct="1">
              <a:buFont typeface="Arial" panose="020B0604020202020204" pitchFamily="34" charset="0"/>
              <a:buNone/>
              <a:defRPr/>
            </a:pPr>
            <a:endParaRPr lang="en-US" dirty="0">
              <a:latin typeface="Arial" panose="020B0604020202020204" pitchFamily="34" charset="0"/>
            </a:endParaRPr>
          </a:p>
        </p:txBody>
      </p:sp>
      <p:pic>
        <p:nvPicPr>
          <p:cNvPr id="8" name="Picture 45"/>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229601" y="40820"/>
            <a:ext cx="762000" cy="890113"/>
          </a:xfrm>
          <a:prstGeom prst="rect">
            <a:avLst/>
          </a:prstGeom>
          <a:solidFill>
            <a:schemeClr val="accent1"/>
          </a:solidFill>
          <a:ln>
            <a:noFill/>
          </a:ln>
        </p:spPr>
      </p:pic>
    </p:spTree>
  </p:cSld>
  <p:clrMap bg1="lt1" tx1="dk1" bg2="lt2" tx2="dk2" accent1="accent1" accent2="accent2" accent3="accent3" accent4="accent4" accent5="accent5" accent6="accent6" hlink="hlink" folHlink="folHlink"/>
  <p:sldLayoutIdLst>
    <p:sldLayoutId id="2147483674"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608" rtl="0" eaLnBrk="1" fontAlgn="base" hangingPunct="1">
        <a:spcBef>
          <a:spcPct val="0"/>
        </a:spcBef>
        <a:spcAft>
          <a:spcPct val="0"/>
        </a:spcAft>
        <a:defRPr sz="2900" b="1" kern="1200">
          <a:solidFill>
            <a:srgbClr val="FF0000"/>
          </a:solidFill>
          <a:latin typeface="+mj-lt"/>
          <a:ea typeface="+mj-ea"/>
          <a:cs typeface="+mj-cs"/>
        </a:defRPr>
      </a:lvl1pPr>
      <a:lvl2pPr algn="l" defTabSz="914608" rtl="0" eaLnBrk="1" fontAlgn="base" hangingPunct="1">
        <a:spcBef>
          <a:spcPct val="0"/>
        </a:spcBef>
        <a:spcAft>
          <a:spcPct val="0"/>
        </a:spcAft>
        <a:defRPr sz="2900" b="1">
          <a:solidFill>
            <a:schemeClr val="tx2"/>
          </a:solidFill>
          <a:latin typeface="Arial" panose="020B0604020202020204" pitchFamily="34" charset="0"/>
        </a:defRPr>
      </a:lvl2pPr>
      <a:lvl3pPr algn="l" defTabSz="914608" rtl="0" eaLnBrk="1" fontAlgn="base" hangingPunct="1">
        <a:spcBef>
          <a:spcPct val="0"/>
        </a:spcBef>
        <a:spcAft>
          <a:spcPct val="0"/>
        </a:spcAft>
        <a:defRPr sz="2900" b="1">
          <a:solidFill>
            <a:schemeClr val="tx2"/>
          </a:solidFill>
          <a:latin typeface="Arial" panose="020B0604020202020204" pitchFamily="34" charset="0"/>
        </a:defRPr>
      </a:lvl3pPr>
      <a:lvl4pPr algn="l" defTabSz="914608" rtl="0" eaLnBrk="1" fontAlgn="base" hangingPunct="1">
        <a:spcBef>
          <a:spcPct val="0"/>
        </a:spcBef>
        <a:spcAft>
          <a:spcPct val="0"/>
        </a:spcAft>
        <a:defRPr sz="2900" b="1">
          <a:solidFill>
            <a:schemeClr val="tx2"/>
          </a:solidFill>
          <a:latin typeface="Arial" panose="020B0604020202020204" pitchFamily="34" charset="0"/>
        </a:defRPr>
      </a:lvl4pPr>
      <a:lvl5pPr algn="l" defTabSz="914608" rtl="0" eaLnBrk="1" fontAlgn="base" hangingPunct="1">
        <a:spcBef>
          <a:spcPct val="0"/>
        </a:spcBef>
        <a:spcAft>
          <a:spcPct val="0"/>
        </a:spcAft>
        <a:defRPr sz="2900" b="1">
          <a:solidFill>
            <a:schemeClr val="tx2"/>
          </a:solidFill>
          <a:latin typeface="Arial" panose="020B0604020202020204" pitchFamily="34" charset="0"/>
        </a:defRPr>
      </a:lvl5pPr>
      <a:lvl6pPr marL="410291" algn="l" defTabSz="914608" rtl="0" eaLnBrk="1" fontAlgn="base" hangingPunct="1">
        <a:spcBef>
          <a:spcPct val="0"/>
        </a:spcBef>
        <a:spcAft>
          <a:spcPct val="0"/>
        </a:spcAft>
        <a:defRPr sz="2900" b="1">
          <a:solidFill>
            <a:schemeClr val="tx2"/>
          </a:solidFill>
          <a:latin typeface="Arial" panose="020B0604020202020204" pitchFamily="34" charset="0"/>
        </a:defRPr>
      </a:lvl6pPr>
      <a:lvl7pPr marL="820583" algn="l" defTabSz="914608" rtl="0" eaLnBrk="1" fontAlgn="base" hangingPunct="1">
        <a:spcBef>
          <a:spcPct val="0"/>
        </a:spcBef>
        <a:spcAft>
          <a:spcPct val="0"/>
        </a:spcAft>
        <a:defRPr sz="2900" b="1">
          <a:solidFill>
            <a:schemeClr val="tx2"/>
          </a:solidFill>
          <a:latin typeface="Arial" panose="020B0604020202020204" pitchFamily="34" charset="0"/>
        </a:defRPr>
      </a:lvl7pPr>
      <a:lvl8pPr marL="1230874" algn="l" defTabSz="914608" rtl="0" eaLnBrk="1" fontAlgn="base" hangingPunct="1">
        <a:spcBef>
          <a:spcPct val="0"/>
        </a:spcBef>
        <a:spcAft>
          <a:spcPct val="0"/>
        </a:spcAft>
        <a:defRPr sz="2900" b="1">
          <a:solidFill>
            <a:schemeClr val="tx2"/>
          </a:solidFill>
          <a:latin typeface="Arial" panose="020B0604020202020204" pitchFamily="34" charset="0"/>
        </a:defRPr>
      </a:lvl8pPr>
      <a:lvl9pPr marL="1641165" algn="l" defTabSz="914608" rtl="0" eaLnBrk="1" fontAlgn="base" hangingPunct="1">
        <a:spcBef>
          <a:spcPct val="0"/>
        </a:spcBef>
        <a:spcAft>
          <a:spcPct val="0"/>
        </a:spcAft>
        <a:defRPr sz="2900" b="1">
          <a:solidFill>
            <a:schemeClr val="tx2"/>
          </a:solidFill>
          <a:latin typeface="Arial" panose="020B0604020202020204" pitchFamily="34" charset="0"/>
        </a:defRPr>
      </a:lvl9pPr>
    </p:titleStyle>
    <p:body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20583" rtl="0" eaLnBrk="1" latinLnBrk="0" hangingPunct="1">
        <a:defRPr sz="1600" kern="1200">
          <a:solidFill>
            <a:schemeClr val="tx1"/>
          </a:solidFill>
          <a:latin typeface="+mn-lt"/>
          <a:ea typeface="+mn-ea"/>
          <a:cs typeface="+mn-cs"/>
        </a:defRPr>
      </a:lvl1pPr>
      <a:lvl2pPr marL="410291" algn="l" defTabSz="820583" rtl="0" eaLnBrk="1" latinLnBrk="0" hangingPunct="1">
        <a:defRPr sz="1600" kern="1200">
          <a:solidFill>
            <a:schemeClr val="tx1"/>
          </a:solidFill>
          <a:latin typeface="+mn-lt"/>
          <a:ea typeface="+mn-ea"/>
          <a:cs typeface="+mn-cs"/>
        </a:defRPr>
      </a:lvl2pPr>
      <a:lvl3pPr marL="820583" algn="l" defTabSz="820583" rtl="0" eaLnBrk="1" latinLnBrk="0" hangingPunct="1">
        <a:defRPr sz="1600" kern="1200">
          <a:solidFill>
            <a:schemeClr val="tx1"/>
          </a:solidFill>
          <a:latin typeface="+mn-lt"/>
          <a:ea typeface="+mn-ea"/>
          <a:cs typeface="+mn-cs"/>
        </a:defRPr>
      </a:lvl3pPr>
      <a:lvl4pPr marL="1230874" algn="l" defTabSz="820583" rtl="0" eaLnBrk="1" latinLnBrk="0" hangingPunct="1">
        <a:defRPr sz="1600" kern="1200">
          <a:solidFill>
            <a:schemeClr val="tx1"/>
          </a:solidFill>
          <a:latin typeface="+mn-lt"/>
          <a:ea typeface="+mn-ea"/>
          <a:cs typeface="+mn-cs"/>
        </a:defRPr>
      </a:lvl4pPr>
      <a:lvl5pPr marL="1641165" algn="l" defTabSz="820583" rtl="0" eaLnBrk="1" latinLnBrk="0" hangingPunct="1">
        <a:defRPr sz="1600" kern="1200">
          <a:solidFill>
            <a:schemeClr val="tx1"/>
          </a:solidFill>
          <a:latin typeface="+mn-lt"/>
          <a:ea typeface="+mn-ea"/>
          <a:cs typeface="+mn-cs"/>
        </a:defRPr>
      </a:lvl5pPr>
      <a:lvl6pPr marL="2051456" algn="l" defTabSz="820583" rtl="0" eaLnBrk="1" latinLnBrk="0" hangingPunct="1">
        <a:defRPr sz="1600" kern="1200">
          <a:solidFill>
            <a:schemeClr val="tx1"/>
          </a:solidFill>
          <a:latin typeface="+mn-lt"/>
          <a:ea typeface="+mn-ea"/>
          <a:cs typeface="+mn-cs"/>
        </a:defRPr>
      </a:lvl6pPr>
      <a:lvl7pPr marL="2461748" algn="l" defTabSz="820583" rtl="0" eaLnBrk="1" latinLnBrk="0" hangingPunct="1">
        <a:defRPr sz="1600" kern="1200">
          <a:solidFill>
            <a:schemeClr val="tx1"/>
          </a:solidFill>
          <a:latin typeface="+mn-lt"/>
          <a:ea typeface="+mn-ea"/>
          <a:cs typeface="+mn-cs"/>
        </a:defRPr>
      </a:lvl7pPr>
      <a:lvl8pPr marL="2872039" algn="l" defTabSz="820583" rtl="0" eaLnBrk="1" latinLnBrk="0" hangingPunct="1">
        <a:defRPr sz="1600" kern="1200">
          <a:solidFill>
            <a:schemeClr val="tx1"/>
          </a:solidFill>
          <a:latin typeface="+mn-lt"/>
          <a:ea typeface="+mn-ea"/>
          <a:cs typeface="+mn-cs"/>
        </a:defRPr>
      </a:lvl8pPr>
      <a:lvl9pPr marL="3282330" algn="l" defTabSz="82058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6.xml"/><Relationship Id="rId5" Type="http://schemas.openxmlformats.org/officeDocument/2006/relationships/image" Target="../media/image38.png"/><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40.png"/><Relationship Id="rId10" Type="http://schemas.openxmlformats.org/officeDocument/2006/relationships/image" Target="../media/image44.png"/><Relationship Id="rId4" Type="http://schemas.openxmlformats.org/officeDocument/2006/relationships/image" Target="../media/image39.png"/><Relationship Id="rId9" Type="http://schemas.openxmlformats.org/officeDocument/2006/relationships/image" Target="../media/image43.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3080" y="1561540"/>
            <a:ext cx="8846705" cy="876860"/>
          </a:xfrm>
        </p:spPr>
        <p:txBody>
          <a:bodyPr/>
          <a:lstStyle/>
          <a:p>
            <a:r>
              <a:rPr lang="en-US" sz="4400" dirty="0" smtClean="0"/>
              <a:t>Cloud Application Development</a:t>
            </a:r>
            <a:endParaRPr lang="en-US" sz="4400"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4294967295"/>
          </p:nvPr>
        </p:nvSpPr>
        <p:spPr>
          <a:xfrm>
            <a:off x="8318500" y="6662738"/>
            <a:ext cx="825500" cy="165100"/>
          </a:xfrm>
        </p:spPr>
        <p:txBody>
          <a:bodyPr/>
          <a:lstStyle/>
          <a:p>
            <a:fld id="{40352607-7EA9-4924-B940-0DFD70466E5A}" type="slidenum">
              <a:rPr lang="en-US" smtClean="0"/>
              <a:pPr/>
              <a:t>1</a:t>
            </a:fld>
            <a:endParaRPr lang="en-US"/>
          </a:p>
        </p:txBody>
      </p:sp>
      <p:grpSp>
        <p:nvGrpSpPr>
          <p:cNvPr id="7" name="Group 3"/>
          <p:cNvGrpSpPr>
            <a:grpSpLocks/>
          </p:cNvGrpSpPr>
          <p:nvPr/>
        </p:nvGrpSpPr>
        <p:grpSpPr bwMode="auto">
          <a:xfrm>
            <a:off x="492125" y="2895600"/>
            <a:ext cx="2852738" cy="3198813"/>
            <a:chOff x="112509" y="2057400"/>
            <a:chExt cx="3653246" cy="4102916"/>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57400"/>
              <a:ext cx="29495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TextBox 7"/>
            <p:cNvSpPr txBox="1">
              <a:spLocks noChangeArrowheads="1"/>
            </p:cNvSpPr>
            <p:nvPr/>
          </p:nvSpPr>
          <p:spPr bwMode="auto">
            <a:xfrm>
              <a:off x="112509" y="5726114"/>
              <a:ext cx="3653246" cy="43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solidFill>
                    <a:srgbClr val="FF0000"/>
                  </a:solidFill>
                  <a:latin typeface="Verdana" panose="020B0604030504040204" pitchFamily="34" charset="0"/>
                </a:rPr>
                <a:t>Morgan Kauffman, USA</a:t>
              </a:r>
              <a:endParaRPr lang="en-AU" altLang="en-US" sz="1200" b="1">
                <a:solidFill>
                  <a:srgbClr val="FF0000"/>
                </a:solidFill>
                <a:latin typeface="Verdana" panose="020B0604030504040204" pitchFamily="34" charset="0"/>
              </a:endParaRPr>
            </a:p>
          </p:txBody>
        </p:sp>
      </p:grpSp>
      <p:grpSp>
        <p:nvGrpSpPr>
          <p:cNvPr id="10" name="Group 6"/>
          <p:cNvGrpSpPr>
            <a:grpSpLocks/>
          </p:cNvGrpSpPr>
          <p:nvPr/>
        </p:nvGrpSpPr>
        <p:grpSpPr bwMode="auto">
          <a:xfrm>
            <a:off x="3470275" y="2895600"/>
            <a:ext cx="2314575" cy="3203575"/>
            <a:chOff x="3378837" y="1981200"/>
            <a:chExt cx="3216594" cy="4187373"/>
          </a:xfrm>
        </p:grpSpPr>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9662" y="1981200"/>
              <a:ext cx="2743201"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 name="TextBox 8"/>
            <p:cNvSpPr txBox="1">
              <a:spLocks noChangeArrowheads="1"/>
            </p:cNvSpPr>
            <p:nvPr/>
          </p:nvSpPr>
          <p:spPr bwMode="auto">
            <a:xfrm>
              <a:off x="3378837" y="5726113"/>
              <a:ext cx="3216594" cy="44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latin typeface="Verdana" panose="020B0604030504040204" pitchFamily="34" charset="0"/>
                </a:rPr>
                <a:t>McGraw Hill, India</a:t>
              </a:r>
              <a:endParaRPr lang="en-AU" altLang="en-US" sz="1200" b="1">
                <a:latin typeface="Verdana" panose="020B0604030504040204" pitchFamily="34" charset="0"/>
              </a:endParaRPr>
            </a:p>
          </p:txBody>
        </p:sp>
      </p:grpSp>
      <p:grpSp>
        <p:nvGrpSpPr>
          <p:cNvPr id="13" name="Group 12"/>
          <p:cNvGrpSpPr>
            <a:grpSpLocks/>
          </p:cNvGrpSpPr>
          <p:nvPr/>
        </p:nvGrpSpPr>
        <p:grpSpPr bwMode="auto">
          <a:xfrm>
            <a:off x="5903913" y="2895600"/>
            <a:ext cx="2554287" cy="3146425"/>
            <a:chOff x="5225857" y="1600200"/>
            <a:chExt cx="2553905" cy="3145904"/>
          </a:xfrm>
        </p:grpSpPr>
        <p:pic>
          <p:nvPicPr>
            <p:cNvPr id="1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9329" y="1600200"/>
              <a:ext cx="1957497" cy="2792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5" name="Rectangle 3"/>
            <p:cNvSpPr>
              <a:spLocks noChangeArrowheads="1"/>
            </p:cNvSpPr>
            <p:nvPr/>
          </p:nvSpPr>
          <p:spPr bwMode="auto">
            <a:xfrm>
              <a:off x="5225857" y="4469105"/>
              <a:ext cx="25539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200" b="1">
                  <a:solidFill>
                    <a:srgbClr val="FF0000"/>
                  </a:solidFill>
                  <a:latin typeface="Verdana" panose="020B0604030504040204" pitchFamily="34" charset="0"/>
                </a:rPr>
                <a:t>China Machine Press, China</a:t>
              </a:r>
              <a:endParaRPr lang="en-AU" altLang="en-US" sz="1200">
                <a:solidFill>
                  <a:schemeClr val="tx1"/>
                </a:solidFill>
                <a:latin typeface="Verdana" panose="020B0604030504040204" pitchFamily="34" charset="0"/>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1 :  Objectives</a:t>
            </a:r>
            <a:endParaRPr lang="en-US" dirty="0"/>
          </a:p>
        </p:txBody>
      </p:sp>
      <p:sp>
        <p:nvSpPr>
          <p:cNvPr id="7" name="Content Placeholder 6"/>
          <p:cNvSpPr>
            <a:spLocks noGrp="1"/>
          </p:cNvSpPr>
          <p:nvPr>
            <p:ph idx="1"/>
          </p:nvPr>
        </p:nvSpPr>
        <p:spPr/>
        <p:txBody>
          <a:bodyPr>
            <a:normAutofit fontScale="55000" lnSpcReduction="20000"/>
          </a:bodyPr>
          <a:lstStyle/>
          <a:p>
            <a:pPr>
              <a:spcAft>
                <a:spcPts val="600"/>
              </a:spcAft>
              <a:buNone/>
            </a:pPr>
            <a:r>
              <a:rPr lang="en-US" sz="3600" b="1" dirty="0" smtClean="0"/>
              <a:t>After completing this unit you should be able to</a:t>
            </a:r>
          </a:p>
          <a:p>
            <a:pPr marL="800100" indent="-228600">
              <a:spcBef>
                <a:spcPts val="600"/>
              </a:spcBef>
              <a:spcAft>
                <a:spcPts val="600"/>
              </a:spcAft>
            </a:pPr>
            <a:r>
              <a:rPr lang="en-US" sz="2900" b="1" i="1" dirty="0" smtClean="0"/>
              <a:t>Over view &amp; Mile Stones of Technologies</a:t>
            </a:r>
          </a:p>
          <a:p>
            <a:pPr marL="800100" indent="-228600">
              <a:spcBef>
                <a:spcPts val="600"/>
              </a:spcBef>
              <a:spcAft>
                <a:spcPts val="600"/>
              </a:spcAft>
            </a:pPr>
            <a:r>
              <a:rPr lang="en-US" sz="2900" b="1" i="1" dirty="0" smtClean="0"/>
              <a:t>Understand Eras of Computing  and Computing platforms and technologies</a:t>
            </a:r>
          </a:p>
          <a:p>
            <a:pPr marL="800100" indent="-228600">
              <a:spcBef>
                <a:spcPts val="600"/>
              </a:spcBef>
              <a:spcAft>
                <a:spcPts val="600"/>
              </a:spcAft>
            </a:pPr>
            <a:r>
              <a:rPr lang="en-US" sz="2900" b="1" i="1" dirty="0" smtClean="0"/>
              <a:t>Understand principles of Parallel and Distributed Computing</a:t>
            </a:r>
          </a:p>
          <a:p>
            <a:pPr marL="800100" indent="-228600">
              <a:spcBef>
                <a:spcPts val="600"/>
              </a:spcBef>
              <a:spcAft>
                <a:spcPts val="600"/>
              </a:spcAft>
            </a:pPr>
            <a:r>
              <a:rPr lang="en-US" sz="2900" b="1" i="1" dirty="0" smtClean="0"/>
              <a:t>Elements of Parallel Computing</a:t>
            </a:r>
          </a:p>
          <a:p>
            <a:pPr marL="800100" indent="-228600">
              <a:spcBef>
                <a:spcPts val="600"/>
              </a:spcBef>
              <a:spcAft>
                <a:spcPts val="600"/>
              </a:spcAft>
            </a:pPr>
            <a:r>
              <a:rPr lang="en-US" sz="2900" b="1" i="1" dirty="0" smtClean="0"/>
              <a:t>Hardware Architectural Styles for Processing</a:t>
            </a:r>
          </a:p>
          <a:p>
            <a:pPr marL="800100" indent="-228600">
              <a:spcBef>
                <a:spcPts val="600"/>
              </a:spcBef>
              <a:spcAft>
                <a:spcPts val="600"/>
              </a:spcAft>
            </a:pPr>
            <a:r>
              <a:rPr lang="en-US" sz="2900" b="1" i="1" dirty="0" smtClean="0"/>
              <a:t>Shared Vs Distributed MIMD model</a:t>
            </a:r>
          </a:p>
          <a:p>
            <a:pPr marL="800100" indent="-228600">
              <a:spcBef>
                <a:spcPts val="600"/>
              </a:spcBef>
              <a:spcAft>
                <a:spcPts val="600"/>
              </a:spcAft>
            </a:pPr>
            <a:r>
              <a:rPr lang="en-US" sz="2900" b="1" i="1" dirty="0" smtClean="0"/>
              <a:t>Approaches to Parallel Computing Model</a:t>
            </a:r>
          </a:p>
          <a:p>
            <a:pPr marL="800100" indent="-228600">
              <a:spcBef>
                <a:spcPts val="600"/>
              </a:spcBef>
              <a:spcAft>
                <a:spcPts val="600"/>
              </a:spcAft>
            </a:pPr>
            <a:r>
              <a:rPr lang="en-US" sz="2900" b="1" i="1" dirty="0" smtClean="0"/>
              <a:t>Levels of Parallelism</a:t>
            </a:r>
          </a:p>
          <a:p>
            <a:pPr marL="800100" indent="-228600">
              <a:spcBef>
                <a:spcPts val="600"/>
              </a:spcBef>
              <a:spcAft>
                <a:spcPts val="600"/>
              </a:spcAft>
            </a:pPr>
            <a:r>
              <a:rPr lang="en-US" sz="2900" b="1" i="1" dirty="0" smtClean="0"/>
              <a:t>Components of Distributed System</a:t>
            </a:r>
          </a:p>
          <a:p>
            <a:pPr marL="800100" indent="-228600">
              <a:spcBef>
                <a:spcPts val="600"/>
              </a:spcBef>
              <a:spcAft>
                <a:spcPts val="600"/>
              </a:spcAft>
            </a:pPr>
            <a:r>
              <a:rPr lang="en-US" sz="2900" b="1" i="1" dirty="0" smtClean="0"/>
              <a:t>Architectural  Styles for Distributed Computing</a:t>
            </a:r>
          </a:p>
          <a:p>
            <a:pPr marL="800100" indent="-228600">
              <a:spcBef>
                <a:spcPts val="600"/>
              </a:spcBef>
              <a:spcAft>
                <a:spcPts val="600"/>
              </a:spcAft>
            </a:pPr>
            <a:r>
              <a:rPr lang="en-US" sz="2900" b="1" i="1" dirty="0" smtClean="0"/>
              <a:t>Models for Inter-Process Communication</a:t>
            </a:r>
          </a:p>
          <a:p>
            <a:pPr marL="800100" indent="-228600">
              <a:spcBef>
                <a:spcPts val="600"/>
              </a:spcBef>
              <a:spcAft>
                <a:spcPts val="600"/>
              </a:spcAft>
            </a:pPr>
            <a:r>
              <a:rPr lang="en-US" sz="2900" b="1" i="1" dirty="0" smtClean="0"/>
              <a:t>Technologies for Distributed Computing</a:t>
            </a:r>
          </a:p>
          <a:p>
            <a:pPr marL="800100" indent="-228600">
              <a:spcBef>
                <a:spcPts val="600"/>
              </a:spcBef>
              <a:spcAft>
                <a:spcPts val="600"/>
              </a:spcAft>
            </a:pPr>
            <a:r>
              <a:rPr lang="en-US" sz="2900" b="1" i="1" dirty="0" smtClean="0"/>
              <a:t>Service Oriented Computing</a:t>
            </a:r>
          </a:p>
          <a:p>
            <a:pPr marL="800100" indent="-228600">
              <a:spcBef>
                <a:spcPts val="600"/>
              </a:spcBef>
              <a:spcAft>
                <a:spcPts val="600"/>
              </a:spcAft>
            </a:pPr>
            <a:r>
              <a:rPr lang="en-US" sz="2900" b="1" i="1" dirty="0" smtClean="0"/>
              <a:t>SOA – Web Services</a:t>
            </a:r>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a:t>
            </a:fld>
            <a:endParaRPr lang="en-US"/>
          </a:p>
        </p:txBody>
      </p:sp>
      <p:sp>
        <p:nvSpPr>
          <p:cNvPr id="8" name="Rounded Rectangle 7"/>
          <p:cNvSpPr/>
          <p:nvPr/>
        </p:nvSpPr>
        <p:spPr bwMode="auto">
          <a:xfrm>
            <a:off x="0" y="2133600"/>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Principles of Parallel and Distributed Computing</a:t>
            </a:r>
            <a:endParaRPr lang="en-US" sz="2400" dirty="0"/>
          </a:p>
        </p:txBody>
      </p:sp>
      <p:sp>
        <p:nvSpPr>
          <p:cNvPr id="9" name="Content Placeholder 8"/>
          <p:cNvSpPr>
            <a:spLocks noGrp="1"/>
          </p:cNvSpPr>
          <p:nvPr>
            <p:ph idx="1"/>
          </p:nvPr>
        </p:nvSpPr>
        <p:spPr/>
        <p:txBody>
          <a:bodyPr/>
          <a:lstStyle/>
          <a:p>
            <a:pPr algn="just"/>
            <a:r>
              <a:rPr lang="en-US" dirty="0" smtClean="0"/>
              <a:t>The term parallel computing and distributed computing are </a:t>
            </a:r>
            <a:r>
              <a:rPr lang="en-US" b="1" dirty="0" smtClean="0"/>
              <a:t>often used interchangeably</a:t>
            </a:r>
            <a:r>
              <a:rPr lang="en-US" dirty="0" smtClean="0"/>
              <a:t>, even though they mean </a:t>
            </a:r>
            <a:r>
              <a:rPr lang="en-US" b="1" dirty="0" smtClean="0"/>
              <a:t>slightly different things</a:t>
            </a:r>
            <a:r>
              <a:rPr lang="en-US" dirty="0" smtClean="0"/>
              <a:t>.</a:t>
            </a:r>
          </a:p>
          <a:p>
            <a:pPr algn="just"/>
            <a:r>
              <a:rPr lang="en-US" dirty="0" smtClean="0"/>
              <a:t>The term </a:t>
            </a:r>
            <a:r>
              <a:rPr lang="en-US" b="1" dirty="0" smtClean="0"/>
              <a:t>parallel implies a tightly coupled system</a:t>
            </a:r>
            <a:r>
              <a:rPr lang="en-US" dirty="0" smtClean="0"/>
              <a:t>, where as </a:t>
            </a:r>
            <a:r>
              <a:rPr lang="en-US" b="1" dirty="0" smtClean="0"/>
              <a:t>distributed systems refers to a wider class of system, including those that are tightly coupled</a:t>
            </a:r>
            <a:r>
              <a:rPr lang="en-US" dirty="0" smtClean="0"/>
              <a:t>.</a:t>
            </a:r>
          </a:p>
          <a:p>
            <a:pPr algn="just"/>
            <a:r>
              <a:rPr lang="en-US" dirty="0" smtClean="0"/>
              <a:t>More precisely, the term </a:t>
            </a:r>
            <a:r>
              <a:rPr lang="en-US" b="1" dirty="0" smtClean="0"/>
              <a:t>parallel computing </a:t>
            </a:r>
            <a:r>
              <a:rPr lang="en-US" dirty="0" smtClean="0"/>
              <a:t>refers to a model in which </a:t>
            </a:r>
            <a:r>
              <a:rPr lang="en-US" b="1" dirty="0" smtClean="0"/>
              <a:t>the computation is divided among several processors sharing the same memory</a:t>
            </a:r>
            <a:r>
              <a:rPr lang="en-US" dirty="0" smtClean="0"/>
              <a:t>.</a:t>
            </a:r>
          </a:p>
          <a:p>
            <a:pPr algn="just"/>
            <a:r>
              <a:rPr lang="en-US" dirty="0" smtClean="0"/>
              <a:t>The architecture of </a:t>
            </a:r>
            <a:r>
              <a:rPr lang="en-US" b="1" dirty="0" smtClean="0"/>
              <a:t>parallel computing system </a:t>
            </a:r>
            <a:r>
              <a:rPr lang="en-US" dirty="0" smtClean="0"/>
              <a:t>is often characterized by the </a:t>
            </a:r>
            <a:r>
              <a:rPr lang="en-US" b="1" dirty="0" smtClean="0"/>
              <a:t>homogeneity of components</a:t>
            </a:r>
            <a:r>
              <a:rPr lang="en-US" dirty="0" smtClean="0"/>
              <a:t>: </a:t>
            </a:r>
            <a:r>
              <a:rPr lang="en-US" b="1" dirty="0" smtClean="0"/>
              <a:t>each processor is of the same type and it has the same capability as the others.</a:t>
            </a:r>
            <a:endParaRPr lang="en-US"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Principles of Parallel and Distributed Computing </a:t>
            </a:r>
            <a:r>
              <a:rPr lang="en-US" sz="2400" dirty="0" err="1" smtClean="0"/>
              <a:t>Contd</a:t>
            </a:r>
            <a:r>
              <a:rPr lang="en-US" sz="2400" dirty="0" smtClean="0"/>
              <a:t>…</a:t>
            </a:r>
            <a:endParaRPr lang="en-US" sz="2400" dirty="0"/>
          </a:p>
        </p:txBody>
      </p:sp>
      <p:sp>
        <p:nvSpPr>
          <p:cNvPr id="9" name="Content Placeholder 8"/>
          <p:cNvSpPr>
            <a:spLocks noGrp="1"/>
          </p:cNvSpPr>
          <p:nvPr>
            <p:ph idx="1"/>
          </p:nvPr>
        </p:nvSpPr>
        <p:spPr/>
        <p:txBody>
          <a:bodyPr/>
          <a:lstStyle/>
          <a:p>
            <a:pPr algn="just"/>
            <a:r>
              <a:rPr lang="en-US" sz="2400" dirty="0" smtClean="0"/>
              <a:t>The shared memory has a single address space, which is accessible to all the processors.</a:t>
            </a:r>
          </a:p>
          <a:p>
            <a:pPr algn="just"/>
            <a:r>
              <a:rPr lang="en-US" sz="2400" dirty="0" smtClean="0"/>
              <a:t>Parallel programs are then broken down into several units of execution that can be allocated to different processors and can communicate with each other by means of shared memory.</a:t>
            </a:r>
          </a:p>
          <a:p>
            <a:pPr algn="just"/>
            <a:r>
              <a:rPr lang="en-US" sz="2400" dirty="0" smtClean="0"/>
              <a:t>Originally parallel systems are considered as those architectures that featured multiple processors sharing the same physical memory and that were considered a single computer.</a:t>
            </a:r>
          </a:p>
          <a:p>
            <a:pPr lvl="1" algn="just"/>
            <a:r>
              <a:rPr lang="en-US" sz="1800" dirty="0" smtClean="0"/>
              <a:t>Over time, these restrictions have been relaxed, and parallel systems now include all architectures that are based on the concept of shared memory, whether this is physically present or created with the support of libraries, specific hardware, and a highly efficient networking infrastructure.</a:t>
            </a:r>
          </a:p>
          <a:p>
            <a:pPr lvl="1" algn="just"/>
            <a:r>
              <a:rPr lang="en-US" sz="1800" dirty="0" smtClean="0"/>
              <a:t>For example: a cluster of which of the nodes are connected through an </a:t>
            </a:r>
            <a:r>
              <a:rPr lang="en-US" sz="1800" dirty="0" err="1" smtClean="0"/>
              <a:t>InfiniBand</a:t>
            </a:r>
            <a:r>
              <a:rPr lang="en-US" sz="1800" dirty="0" smtClean="0"/>
              <a:t> network and configured with distributed shared memory system can be considered as a parallel system.</a:t>
            </a:r>
          </a:p>
          <a:p>
            <a:pPr algn="just">
              <a:buNone/>
            </a:pP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Principles of Parallel and Distributed Computing </a:t>
            </a:r>
            <a:r>
              <a:rPr lang="en-US" sz="2400" dirty="0" err="1" smtClean="0"/>
              <a:t>Contd</a:t>
            </a:r>
            <a:r>
              <a:rPr lang="en-US" sz="2400" dirty="0" smtClean="0"/>
              <a:t>…</a:t>
            </a:r>
            <a:endParaRPr lang="en-US" sz="2400" dirty="0"/>
          </a:p>
        </p:txBody>
      </p:sp>
      <p:sp>
        <p:nvSpPr>
          <p:cNvPr id="9" name="Content Placeholder 8"/>
          <p:cNvSpPr>
            <a:spLocks noGrp="1"/>
          </p:cNvSpPr>
          <p:nvPr>
            <p:ph idx="1"/>
          </p:nvPr>
        </p:nvSpPr>
        <p:spPr/>
        <p:txBody>
          <a:bodyPr/>
          <a:lstStyle/>
          <a:p>
            <a:pPr algn="just"/>
            <a:r>
              <a:rPr lang="en-US" sz="2200" dirty="0" smtClean="0"/>
              <a:t>The term distributed computing encompasses any architecture or system that allows the computation to be broken down into units and executed concurrently on different computing elements, whether these are processors on different nodes, processors on the same computer, or cores within the same processor.</a:t>
            </a:r>
          </a:p>
          <a:p>
            <a:pPr algn="just"/>
            <a:r>
              <a:rPr lang="en-US" sz="2200" dirty="0" smtClean="0"/>
              <a:t>Distributed computing includes a wider range of systems and applications than parallel computing and is often considered a more general term.</a:t>
            </a:r>
          </a:p>
          <a:p>
            <a:pPr algn="just"/>
            <a:r>
              <a:rPr lang="en-US" sz="2200" dirty="0" smtClean="0"/>
              <a:t>Even though it is not a rule, the term distributed often implies that the locations of the computing elements are not the same and such elements might be heterogeneous  in terms of hardware and software features.</a:t>
            </a:r>
          </a:p>
          <a:p>
            <a:pPr algn="just"/>
            <a:r>
              <a:rPr lang="en-US" sz="2200" dirty="0" smtClean="0"/>
              <a:t>Classic examples of distributed computing systems are</a:t>
            </a:r>
          </a:p>
          <a:p>
            <a:pPr lvl="1" algn="just"/>
            <a:r>
              <a:rPr lang="en-US" sz="2200" dirty="0" smtClean="0"/>
              <a:t>Computing Grids </a:t>
            </a:r>
          </a:p>
          <a:p>
            <a:pPr lvl="1" algn="just"/>
            <a:r>
              <a:rPr lang="en-US" sz="2200" dirty="0" smtClean="0"/>
              <a:t>Internet Computing Systems </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Elements of Parallel computing</a:t>
            </a:r>
            <a:endParaRPr lang="en-US" dirty="0"/>
          </a:p>
        </p:txBody>
      </p:sp>
      <p:sp>
        <p:nvSpPr>
          <p:cNvPr id="8" name="Content Placeholder 7"/>
          <p:cNvSpPr>
            <a:spLocks noGrp="1"/>
          </p:cNvSpPr>
          <p:nvPr>
            <p:ph idx="1"/>
          </p:nvPr>
        </p:nvSpPr>
        <p:spPr/>
        <p:txBody>
          <a:bodyPr/>
          <a:lstStyle/>
          <a:p>
            <a:pPr algn="just"/>
            <a:r>
              <a:rPr lang="en-US" dirty="0" smtClean="0"/>
              <a:t>Silicon-based processor chips are reaching their physical limits. Processing speed is constrained by the speed of light, and the density of transistors packaged in a processor is constrained by thermodynamics limitations.</a:t>
            </a:r>
          </a:p>
          <a:p>
            <a:pPr algn="just"/>
            <a:r>
              <a:rPr lang="en-US" dirty="0" smtClean="0"/>
              <a:t>A viable solution to overcome this limitation is to connect multiple processors working in coordination with each other to solve “Grand Challenge” problems.</a:t>
            </a:r>
          </a:p>
          <a:p>
            <a:pPr algn="just"/>
            <a:r>
              <a:rPr lang="en-US" dirty="0" smtClean="0"/>
              <a:t>The first step in this direction led </a:t>
            </a:r>
          </a:p>
          <a:p>
            <a:pPr lvl="1" algn="just"/>
            <a:r>
              <a:rPr lang="en-US" dirty="0" smtClean="0"/>
              <a:t>To the development of parallel computing, which encompasses techniques, architectures, and systems for performing multiple activities in parallel.</a:t>
            </a:r>
          </a:p>
          <a:p>
            <a:pPr lvl="1" algn="just"/>
            <a:r>
              <a:rPr lang="en-US" dirty="0" smtClean="0"/>
              <a:t>As discussed earlier, the term parallel computing has blurred its edges with the term distributed computing and is often used in place of later term.</a:t>
            </a:r>
          </a:p>
          <a:p>
            <a:pPr lvl="1" algn="just"/>
            <a:endParaRPr lang="en-US"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1 :  Objectives</a:t>
            </a:r>
            <a:endParaRPr lang="en-US" dirty="0"/>
          </a:p>
        </p:txBody>
      </p:sp>
      <p:sp>
        <p:nvSpPr>
          <p:cNvPr id="7" name="Content Placeholder 6"/>
          <p:cNvSpPr>
            <a:spLocks noGrp="1"/>
          </p:cNvSpPr>
          <p:nvPr>
            <p:ph idx="1"/>
          </p:nvPr>
        </p:nvSpPr>
        <p:spPr/>
        <p:txBody>
          <a:bodyPr>
            <a:normAutofit fontScale="55000" lnSpcReduction="20000"/>
          </a:bodyPr>
          <a:lstStyle/>
          <a:p>
            <a:pPr>
              <a:spcAft>
                <a:spcPts val="600"/>
              </a:spcAft>
              <a:buNone/>
            </a:pPr>
            <a:r>
              <a:rPr lang="en-US" sz="3600" b="1" dirty="0" smtClean="0"/>
              <a:t>After completing this unit you should be able to</a:t>
            </a:r>
          </a:p>
          <a:p>
            <a:pPr marL="800100" indent="-228600">
              <a:spcBef>
                <a:spcPts val="600"/>
              </a:spcBef>
              <a:spcAft>
                <a:spcPts val="600"/>
              </a:spcAft>
            </a:pPr>
            <a:r>
              <a:rPr lang="en-US" sz="2900" b="1" i="1" dirty="0" smtClean="0"/>
              <a:t>Over view &amp; Mile Stones of Technologies</a:t>
            </a:r>
          </a:p>
          <a:p>
            <a:pPr marL="800100" indent="-228600">
              <a:spcBef>
                <a:spcPts val="600"/>
              </a:spcBef>
              <a:spcAft>
                <a:spcPts val="600"/>
              </a:spcAft>
            </a:pPr>
            <a:r>
              <a:rPr lang="en-US" sz="2900" b="1" i="1" dirty="0" smtClean="0"/>
              <a:t>Understand Eras of Computing  and Computing platforms and technologies</a:t>
            </a:r>
          </a:p>
          <a:p>
            <a:pPr marL="800100" indent="-228600">
              <a:spcBef>
                <a:spcPts val="600"/>
              </a:spcBef>
              <a:spcAft>
                <a:spcPts val="600"/>
              </a:spcAft>
            </a:pPr>
            <a:r>
              <a:rPr lang="en-US" sz="2900" b="1" i="1" dirty="0" smtClean="0"/>
              <a:t>Understand principles of Parallel and Distributed Computing</a:t>
            </a:r>
          </a:p>
          <a:p>
            <a:pPr marL="800100" indent="-228600">
              <a:spcBef>
                <a:spcPts val="600"/>
              </a:spcBef>
              <a:spcAft>
                <a:spcPts val="600"/>
              </a:spcAft>
            </a:pPr>
            <a:r>
              <a:rPr lang="en-US" sz="2900" b="1" i="1" dirty="0" smtClean="0"/>
              <a:t>Elements of Parallel Computing</a:t>
            </a:r>
          </a:p>
          <a:p>
            <a:pPr marL="800100" indent="-228600">
              <a:spcBef>
                <a:spcPts val="600"/>
              </a:spcBef>
              <a:spcAft>
                <a:spcPts val="600"/>
              </a:spcAft>
            </a:pPr>
            <a:r>
              <a:rPr lang="en-US" sz="2900" b="1" i="1" dirty="0" smtClean="0"/>
              <a:t>Hardware Architectural Styles for Processing</a:t>
            </a:r>
          </a:p>
          <a:p>
            <a:pPr marL="800100" indent="-228600">
              <a:spcBef>
                <a:spcPts val="600"/>
              </a:spcBef>
              <a:spcAft>
                <a:spcPts val="600"/>
              </a:spcAft>
            </a:pPr>
            <a:r>
              <a:rPr lang="en-US" sz="2900" b="1" i="1" dirty="0" smtClean="0"/>
              <a:t>Shared Vs Distributed MIMD model</a:t>
            </a:r>
          </a:p>
          <a:p>
            <a:pPr marL="800100" indent="-228600">
              <a:spcBef>
                <a:spcPts val="600"/>
              </a:spcBef>
              <a:spcAft>
                <a:spcPts val="600"/>
              </a:spcAft>
            </a:pPr>
            <a:r>
              <a:rPr lang="en-US" sz="2900" b="1" i="1" dirty="0" smtClean="0"/>
              <a:t>Approaches to Parallel Computing Model</a:t>
            </a:r>
          </a:p>
          <a:p>
            <a:pPr marL="800100" indent="-228600">
              <a:spcBef>
                <a:spcPts val="600"/>
              </a:spcBef>
              <a:spcAft>
                <a:spcPts val="600"/>
              </a:spcAft>
            </a:pPr>
            <a:r>
              <a:rPr lang="en-US" sz="2900" b="1" i="1" dirty="0" smtClean="0"/>
              <a:t>Levels of Parallelism</a:t>
            </a:r>
          </a:p>
          <a:p>
            <a:pPr marL="800100" indent="-228600">
              <a:spcBef>
                <a:spcPts val="600"/>
              </a:spcBef>
              <a:spcAft>
                <a:spcPts val="600"/>
              </a:spcAft>
            </a:pPr>
            <a:r>
              <a:rPr lang="en-US" sz="2900" b="1" i="1" dirty="0" smtClean="0"/>
              <a:t>Components of Distributed System</a:t>
            </a:r>
          </a:p>
          <a:p>
            <a:pPr marL="800100" indent="-228600">
              <a:spcBef>
                <a:spcPts val="600"/>
              </a:spcBef>
              <a:spcAft>
                <a:spcPts val="600"/>
              </a:spcAft>
            </a:pPr>
            <a:r>
              <a:rPr lang="en-US" sz="2900" b="1" i="1" dirty="0" smtClean="0"/>
              <a:t>Architectural  Styles for Distributed Computing</a:t>
            </a:r>
          </a:p>
          <a:p>
            <a:pPr marL="800100" indent="-228600">
              <a:spcBef>
                <a:spcPts val="600"/>
              </a:spcBef>
              <a:spcAft>
                <a:spcPts val="600"/>
              </a:spcAft>
            </a:pPr>
            <a:r>
              <a:rPr lang="en-US" sz="2900" b="1" i="1" dirty="0" smtClean="0"/>
              <a:t>Models for Inter-Process Communication</a:t>
            </a:r>
          </a:p>
          <a:p>
            <a:pPr marL="800100" indent="-228600">
              <a:spcBef>
                <a:spcPts val="600"/>
              </a:spcBef>
              <a:spcAft>
                <a:spcPts val="600"/>
              </a:spcAft>
            </a:pPr>
            <a:r>
              <a:rPr lang="en-US" sz="2900" b="1" i="1" dirty="0" smtClean="0"/>
              <a:t>Technologies for Distributed Computing</a:t>
            </a:r>
          </a:p>
          <a:p>
            <a:pPr marL="800100" indent="-228600">
              <a:spcBef>
                <a:spcPts val="600"/>
              </a:spcBef>
              <a:spcAft>
                <a:spcPts val="600"/>
              </a:spcAft>
            </a:pPr>
            <a:r>
              <a:rPr lang="en-US" sz="2900" b="1" i="1" dirty="0" smtClean="0"/>
              <a:t>Service Oriented Computing</a:t>
            </a:r>
          </a:p>
          <a:p>
            <a:pPr marL="800100" indent="-228600">
              <a:spcBef>
                <a:spcPts val="600"/>
              </a:spcBef>
              <a:spcAft>
                <a:spcPts val="600"/>
              </a:spcAft>
            </a:pPr>
            <a:r>
              <a:rPr lang="en-US" sz="2900" b="1" i="1" dirty="0" smtClean="0"/>
              <a:t>SOA – Web Services</a:t>
            </a:r>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15</a:t>
            </a:fld>
            <a:endParaRPr lang="en-US"/>
          </a:p>
        </p:txBody>
      </p:sp>
      <p:sp>
        <p:nvSpPr>
          <p:cNvPr id="8" name="Rounded Rectangle 7"/>
          <p:cNvSpPr/>
          <p:nvPr/>
        </p:nvSpPr>
        <p:spPr bwMode="auto">
          <a:xfrm>
            <a:off x="0" y="2457450"/>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What is Parallel Processing?</a:t>
            </a:r>
            <a:endParaRPr lang="en-US" dirty="0"/>
          </a:p>
        </p:txBody>
      </p:sp>
      <p:sp>
        <p:nvSpPr>
          <p:cNvPr id="8" name="Content Placeholder 7"/>
          <p:cNvSpPr>
            <a:spLocks noGrp="1"/>
          </p:cNvSpPr>
          <p:nvPr>
            <p:ph idx="1"/>
          </p:nvPr>
        </p:nvSpPr>
        <p:spPr/>
        <p:txBody>
          <a:bodyPr/>
          <a:lstStyle/>
          <a:p>
            <a:pPr algn="just"/>
            <a:r>
              <a:rPr lang="en-US" sz="2000" dirty="0" smtClean="0"/>
              <a:t>Processing of multiple tasks simultaneously on multiple processors is called </a:t>
            </a:r>
            <a:r>
              <a:rPr lang="en-US" sz="2000" b="1" i="1" dirty="0" smtClean="0"/>
              <a:t>parallel processing</a:t>
            </a:r>
            <a:r>
              <a:rPr lang="en-US" sz="2000" dirty="0" smtClean="0"/>
              <a:t>.</a:t>
            </a:r>
          </a:p>
          <a:p>
            <a:pPr algn="just"/>
            <a:r>
              <a:rPr lang="en-US" sz="2000" dirty="0" smtClean="0"/>
              <a:t>The parallel program consists of multiple active processes ( tasks) simultaneously solving a given problem.</a:t>
            </a:r>
          </a:p>
          <a:p>
            <a:pPr algn="just"/>
            <a:r>
              <a:rPr lang="en-US" sz="2000" dirty="0" smtClean="0"/>
              <a:t>A given task is divided into multiple subtasks using a divide-and-conquer technique, and each subtask is processed on a different central processing unit (CPU).</a:t>
            </a:r>
          </a:p>
          <a:p>
            <a:pPr algn="just"/>
            <a:r>
              <a:rPr lang="en-US" sz="2000" dirty="0" smtClean="0"/>
              <a:t>Programming on multi processor system using the divide-and-conquer technique is called </a:t>
            </a:r>
            <a:r>
              <a:rPr lang="en-US" sz="2000" b="1" i="1" dirty="0" smtClean="0"/>
              <a:t>parallel programming</a:t>
            </a:r>
            <a:r>
              <a:rPr lang="en-US" sz="2000" dirty="0" smtClean="0"/>
              <a:t>. </a:t>
            </a:r>
          </a:p>
          <a:p>
            <a:pPr algn="just"/>
            <a:r>
              <a:rPr lang="en-US" sz="2000" dirty="0" smtClean="0"/>
              <a:t>Many applications today require more computing power than a traditional sequential computer can offer.</a:t>
            </a:r>
          </a:p>
          <a:p>
            <a:pPr algn="just"/>
            <a:r>
              <a:rPr lang="en-US" sz="2000" dirty="0" smtClean="0"/>
              <a:t>Parallel Processing provides a cost effective solution to this problem by increasing the number of CPUs in a computer and by adding an efficient  communication system between them. </a:t>
            </a:r>
          </a:p>
          <a:p>
            <a:pPr algn="just"/>
            <a:r>
              <a:rPr lang="en-US" sz="2000" dirty="0" smtClean="0"/>
              <a:t>The workload can then be shared between different processors. This setup results in higher computing power and performance than a single processor a system offers.</a:t>
            </a:r>
          </a:p>
          <a:p>
            <a:pPr algn="just"/>
            <a:endParaRPr lang="en-US" sz="2000" b="1" i="1"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Parallel Processing influencing factors</a:t>
            </a:r>
            <a:endParaRPr lang="en-US" dirty="0"/>
          </a:p>
        </p:txBody>
      </p:sp>
      <p:sp>
        <p:nvSpPr>
          <p:cNvPr id="8" name="Content Placeholder 7"/>
          <p:cNvSpPr>
            <a:spLocks noGrp="1"/>
          </p:cNvSpPr>
          <p:nvPr>
            <p:ph idx="1"/>
          </p:nvPr>
        </p:nvSpPr>
        <p:spPr>
          <a:xfrm>
            <a:off x="76200" y="914400"/>
            <a:ext cx="8848147" cy="5867400"/>
          </a:xfrm>
        </p:spPr>
        <p:txBody>
          <a:bodyPr/>
          <a:lstStyle/>
          <a:p>
            <a:pPr algn="just"/>
            <a:r>
              <a:rPr lang="en-US" sz="2000" dirty="0" smtClean="0"/>
              <a:t>The development of parallel processing is being influenced by many factors. The prominent among them include the following:</a:t>
            </a:r>
          </a:p>
          <a:p>
            <a:pPr lvl="1" algn="just"/>
            <a:r>
              <a:rPr lang="en-US" sz="1600" dirty="0" smtClean="0"/>
              <a:t>Computational requirements are ever increasing in the areas of both scientific and business computing. The technical computing problems, which require high-speed computational power, are related to </a:t>
            </a:r>
          </a:p>
          <a:p>
            <a:pPr lvl="2" algn="just"/>
            <a:r>
              <a:rPr lang="en-US" sz="1400" dirty="0" smtClean="0"/>
              <a:t>life sciences, aerospace, geographical information systems, mechanical design and analysis etc.</a:t>
            </a:r>
          </a:p>
          <a:p>
            <a:pPr lvl="1" algn="just"/>
            <a:r>
              <a:rPr lang="en-US" sz="1600" dirty="0" smtClean="0"/>
              <a:t>Sequential architectures are reaching mechanical physical limitations as they are constrained by the speed of light and thermodynamics laws. </a:t>
            </a:r>
          </a:p>
          <a:p>
            <a:pPr lvl="2" algn="just"/>
            <a:r>
              <a:rPr lang="en-US" sz="1400" dirty="0" smtClean="0"/>
              <a:t>The speed which sequential CPUs can operated is reaching saturation point ( no more vertical growth), and hence an alternative way to get high computation speed is to connect multiple CPUs ( opportunity for horizontal growth).</a:t>
            </a:r>
          </a:p>
          <a:p>
            <a:pPr lvl="1" algn="just"/>
            <a:r>
              <a:rPr lang="en-US" sz="1600" dirty="0" smtClean="0"/>
              <a:t>Hardware improvements in pipelining , super scalar, and the like are non scalable and require sophisticated compiler technology. </a:t>
            </a:r>
          </a:p>
          <a:p>
            <a:pPr lvl="2" algn="just"/>
            <a:r>
              <a:rPr lang="en-US" sz="1400" dirty="0" smtClean="0"/>
              <a:t>Developing  such compiler  technology is a difficult task.</a:t>
            </a:r>
          </a:p>
        </p:txBody>
      </p:sp>
      <p:sp>
        <p:nvSpPr>
          <p:cNvPr id="5" name="Slide Number Placeholder 4"/>
          <p:cNvSpPr>
            <a:spLocks noGrp="1"/>
          </p:cNvSpPr>
          <p:nvPr>
            <p:ph type="sldNum" sz="quarter" idx="10"/>
          </p:nvPr>
        </p:nvSpPr>
        <p:spPr/>
        <p:txBody>
          <a:bodyPr/>
          <a:lstStyle/>
          <a:p>
            <a:fld id="{963622C3-C058-439C-BABA-723B8393669E}"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Parallel Processing influencing factors</a:t>
            </a:r>
            <a:endParaRPr lang="en-US"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18</a:t>
            </a:fld>
            <a:endParaRPr lang="en-US"/>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 y="1139592"/>
            <a:ext cx="909002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2532" y="1371600"/>
            <a:ext cx="4572000" cy="646331"/>
          </a:xfrm>
          <a:prstGeom prst="rect">
            <a:avLst/>
          </a:prstGeom>
        </p:spPr>
        <p:txBody>
          <a:bodyPr>
            <a:spAutoFit/>
          </a:bodyPr>
          <a:lstStyle/>
          <a:p>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超长指令字</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VLIW</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256bit</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Very </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Long Instruction Word</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19050" y="2095996"/>
            <a:ext cx="2839239" cy="369332"/>
          </a:xfrm>
          <a:prstGeom prst="rect">
            <a:avLst/>
          </a:prstGeom>
        </p:spPr>
        <p:txBody>
          <a:bodyPr wrap="none">
            <a:spAutoFit/>
          </a:bodyPr>
          <a:lstStyle/>
          <a:p>
            <a:pPr marL="342900" indent="-342900">
              <a:spcBef>
                <a:spcPct val="20000"/>
              </a:spcBef>
              <a:buClr>
                <a:schemeClr val="accent2"/>
              </a:buClr>
              <a:buSzPct val="75000"/>
              <a:buFont typeface="Wingdings" pitchFamily="2" charset="2"/>
              <a:buChar char="n"/>
              <a:defRPr/>
            </a:pPr>
            <a:r>
              <a:rPr lang="zh-CN" altLang="en-US" dirty="0">
                <a:ea typeface="楷体_GB2312" pitchFamily="49" charset="-122"/>
                <a:cs typeface="Times New Roman" pitchFamily="18" charset="0"/>
              </a:rPr>
              <a:t>同时执行一组并行指令</a:t>
            </a:r>
            <a:endParaRPr lang="en-US" altLang="zh-CN" dirty="0">
              <a:ea typeface="楷体_GB2312" pitchFamily="49" charset="-122"/>
              <a:cs typeface="Times New Roman" pitchFamily="18" charset="0"/>
            </a:endParaRPr>
          </a:p>
        </p:txBody>
      </p:sp>
    </p:spTree>
    <p:extLst>
      <p:ext uri="{BB962C8B-B14F-4D97-AF65-F5344CB8AC3E}">
        <p14:creationId xmlns:p14="http://schemas.microsoft.com/office/powerpoint/2010/main" val="2616402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Parallel Processing influencing factors</a:t>
            </a:r>
            <a:endParaRPr lang="en-US"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19</a:t>
            </a:fld>
            <a:endParaRPr lang="en-US"/>
          </a:p>
        </p:txBody>
      </p:sp>
      <p:sp>
        <p:nvSpPr>
          <p:cNvPr id="2" name="矩形 1"/>
          <p:cNvSpPr/>
          <p:nvPr/>
        </p:nvSpPr>
        <p:spPr>
          <a:xfrm>
            <a:off x="1627438" y="5955412"/>
            <a:ext cx="5660524" cy="707886"/>
          </a:xfrm>
          <a:prstGeom prst="rect">
            <a:avLst/>
          </a:prstGeom>
        </p:spPr>
        <p:txBody>
          <a:bodyPr wrap="none">
            <a:spAutoFit/>
          </a:bodyPr>
          <a:lstStyle/>
          <a:p>
            <a:pPr marL="342900" indent="-342900">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cs typeface="Times New Roman" pitchFamily="18" charset="0"/>
              </a:rPr>
              <a:t>每个周期可执行</a:t>
            </a:r>
            <a:r>
              <a:rPr lang="en-US" altLang="zh-CN" sz="2000" dirty="0">
                <a:latin typeface="微软雅黑" panose="020B0503020204020204" pitchFamily="34" charset="-122"/>
                <a:ea typeface="微软雅黑" panose="020B0503020204020204" pitchFamily="34" charset="-122"/>
                <a:cs typeface="Times New Roman" pitchFamily="18" charset="0"/>
              </a:rPr>
              <a:t>2-4</a:t>
            </a:r>
            <a:r>
              <a:rPr lang="zh-CN" altLang="en-US" sz="2000" dirty="0">
                <a:latin typeface="微软雅黑" panose="020B0503020204020204" pitchFamily="34" charset="-122"/>
                <a:ea typeface="微软雅黑" panose="020B0503020204020204" pitchFamily="34" charset="-122"/>
                <a:cs typeface="Times New Roman" pitchFamily="18" charset="0"/>
              </a:rPr>
              <a:t>条指令打包</a:t>
            </a:r>
            <a:endParaRPr lang="en-US" altLang="zh-CN" sz="2000" dirty="0">
              <a:latin typeface="微软雅黑" panose="020B0503020204020204" pitchFamily="34" charset="-122"/>
              <a:ea typeface="微软雅黑" panose="020B0503020204020204" pitchFamily="34" charset="-122"/>
              <a:cs typeface="Times New Roman" pitchFamily="18" charset="0"/>
            </a:endParaRPr>
          </a:p>
          <a:p>
            <a:pPr marL="342900" indent="-342900">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cs typeface="Times New Roman" pitchFamily="18" charset="0"/>
              </a:rPr>
              <a:t>在</a:t>
            </a:r>
            <a:r>
              <a:rPr lang="zh-CN" altLang="en-US" sz="2000" dirty="0">
                <a:latin typeface="微软雅黑" panose="020B0503020204020204" pitchFamily="34" charset="-122"/>
                <a:ea typeface="微软雅黑" panose="020B0503020204020204" pitchFamily="34" charset="-122"/>
                <a:cs typeface="Times New Roman" pitchFamily="18" charset="0"/>
              </a:rPr>
              <a:t>执行过程中，由专门硬件对指令进行分组。</a:t>
            </a:r>
            <a:endParaRPr lang="zh-CN" altLang="en-US"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0" y="1013341"/>
            <a:ext cx="8915400" cy="4286250"/>
          </a:xfrm>
          <a:prstGeom prst="rect">
            <a:avLst/>
          </a:prstGeom>
        </p:spPr>
      </p:pic>
      <p:sp>
        <p:nvSpPr>
          <p:cNvPr id="4" name="矩形 3"/>
          <p:cNvSpPr/>
          <p:nvPr/>
        </p:nvSpPr>
        <p:spPr>
          <a:xfrm>
            <a:off x="1627438" y="5436071"/>
            <a:ext cx="1723549" cy="461665"/>
          </a:xfrm>
          <a:prstGeom prst="rect">
            <a:avLst/>
          </a:prstGeom>
        </p:spPr>
        <p:txBody>
          <a:bodyPr wrap="none">
            <a:spAutoFit/>
          </a:bodyPr>
          <a:lstStyle/>
          <a:p>
            <a:pPr marL="342900" indent="-342900">
              <a:spcBef>
                <a:spcPct val="20000"/>
              </a:spcBef>
              <a:buClr>
                <a:schemeClr val="accent2"/>
              </a:buClr>
              <a:buSzPct val="75000"/>
              <a:defRPr/>
            </a:pP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超标量结构</a:t>
            </a:r>
            <a:endParaRPr lang="en-US" altLang="zh-CN" sz="2400" b="1" dirty="0">
              <a:latin typeface="微软雅黑" panose="020B0503020204020204" pitchFamily="34" charset="-122"/>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4261895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Unit 1- PART1: </a:t>
            </a:r>
            <a:r>
              <a:rPr lang="en-US" dirty="0"/>
              <a:t>Fundamentals of Cloud Programming and Systems</a:t>
            </a:r>
            <a:endParaRPr lang="en-AU" dirty="0"/>
          </a:p>
        </p:txBody>
      </p:sp>
      <p:sp>
        <p:nvSpPr>
          <p:cNvPr id="3" name="Content Placeholder 2"/>
          <p:cNvSpPr>
            <a:spLocks noGrp="1"/>
          </p:cNvSpPr>
          <p:nvPr>
            <p:ph idx="1"/>
          </p:nvPr>
        </p:nvSpPr>
        <p:spPr/>
        <p:txBody>
          <a:bodyPr/>
          <a:lstStyle/>
          <a:p>
            <a:pPr algn="just"/>
            <a:r>
              <a:rPr lang="en-US" sz="3200" dirty="0" smtClean="0"/>
              <a:t>Computing </a:t>
            </a:r>
            <a:r>
              <a:rPr lang="en-US" sz="3200" dirty="0"/>
              <a:t>Platforms and Technologies, Eras of </a:t>
            </a:r>
            <a:r>
              <a:rPr lang="en-US" sz="3200" dirty="0" smtClean="0"/>
              <a:t>Computing</a:t>
            </a:r>
            <a:r>
              <a:rPr lang="en-US" sz="3200" dirty="0"/>
              <a:t>.</a:t>
            </a:r>
            <a:r>
              <a:rPr lang="en-US" sz="3200" dirty="0" smtClean="0"/>
              <a:t> </a:t>
            </a:r>
          </a:p>
          <a:p>
            <a:pPr algn="just"/>
            <a:r>
              <a:rPr lang="en-US" sz="3200" dirty="0" smtClean="0"/>
              <a:t>Parallel </a:t>
            </a:r>
            <a:r>
              <a:rPr lang="en-US" sz="3200" dirty="0"/>
              <a:t>vs. Distributed Computing, Elements of Parallel </a:t>
            </a:r>
            <a:r>
              <a:rPr lang="en-US" sz="3200" dirty="0" smtClean="0"/>
              <a:t>Computing.</a:t>
            </a:r>
            <a:endParaRPr lang="en-AU" sz="3200" dirty="0"/>
          </a:p>
          <a:p>
            <a:pPr algn="just"/>
            <a:r>
              <a:rPr lang="en-US" sz="3200" dirty="0"/>
              <a:t>Architectural Styles for Distributed Computing, Models for Inter-Process </a:t>
            </a:r>
            <a:r>
              <a:rPr lang="en-US" sz="3200" dirty="0" smtClean="0"/>
              <a:t>Communication.</a:t>
            </a:r>
          </a:p>
          <a:p>
            <a:pPr algn="just"/>
            <a:r>
              <a:rPr lang="en-US" sz="3200" dirty="0" smtClean="0"/>
              <a:t>Elements </a:t>
            </a:r>
            <a:r>
              <a:rPr lang="en-US" sz="3200" dirty="0"/>
              <a:t>of Distributed </a:t>
            </a:r>
            <a:r>
              <a:rPr lang="en-US" sz="3200" dirty="0" smtClean="0"/>
              <a:t>Computing.</a:t>
            </a:r>
            <a:endParaRPr lang="en-AU" sz="3200" dirty="0"/>
          </a:p>
          <a:p>
            <a:pPr algn="just"/>
            <a:r>
              <a:rPr lang="en-US" sz="3200" dirty="0"/>
              <a:t>Cloud Application Architecture and </a:t>
            </a:r>
            <a:r>
              <a:rPr lang="en-US" sz="3200" dirty="0" smtClean="0"/>
              <a:t>Platforms.</a:t>
            </a:r>
            <a:endParaRPr lang="en-AU" sz="3200" dirty="0"/>
          </a:p>
          <a:p>
            <a:pPr algn="just"/>
            <a:endParaRPr lang="en-AU" sz="3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a:t>
            </a:fld>
            <a:endParaRPr lang="en-US"/>
          </a:p>
        </p:txBody>
      </p:sp>
    </p:spTree>
    <p:extLst>
      <p:ext uri="{BB962C8B-B14F-4D97-AF65-F5344CB8AC3E}">
        <p14:creationId xmlns:p14="http://schemas.microsoft.com/office/powerpoint/2010/main" val="155828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Parallel Processing influencing factors</a:t>
            </a:r>
            <a:endParaRPr lang="en-US" dirty="0"/>
          </a:p>
        </p:txBody>
      </p:sp>
      <p:sp>
        <p:nvSpPr>
          <p:cNvPr id="8" name="Content Placeholder 7"/>
          <p:cNvSpPr>
            <a:spLocks noGrp="1"/>
          </p:cNvSpPr>
          <p:nvPr>
            <p:ph idx="1"/>
          </p:nvPr>
        </p:nvSpPr>
        <p:spPr>
          <a:xfrm>
            <a:off x="76200" y="914400"/>
            <a:ext cx="8848147" cy="5867400"/>
          </a:xfrm>
        </p:spPr>
        <p:txBody>
          <a:bodyPr/>
          <a:lstStyle/>
          <a:p>
            <a:pPr algn="just"/>
            <a:r>
              <a:rPr lang="en-US" sz="2000" dirty="0" smtClean="0"/>
              <a:t>The development of parallel processing is being influenced by many factors. The prominent among them include the following:</a:t>
            </a:r>
          </a:p>
          <a:p>
            <a:pPr lvl="1" algn="just"/>
            <a:r>
              <a:rPr lang="en-US" sz="1600" dirty="0" smtClean="0"/>
              <a:t>Vector processing works well for certain kinds of problems. It is suitable mostly for scientific problems ( involving lots of matrix operations) and graphical processing.</a:t>
            </a:r>
          </a:p>
          <a:p>
            <a:pPr lvl="2" algn="just"/>
            <a:r>
              <a:rPr lang="en-US" sz="1400" dirty="0" smtClean="0"/>
              <a:t> It is not useful for other areas, such as databases.</a:t>
            </a:r>
          </a:p>
          <a:p>
            <a:pPr lvl="1" algn="just"/>
            <a:r>
              <a:rPr lang="en-US" sz="1600" dirty="0" smtClean="0"/>
              <a:t>The technology of parallel processing is mature and can be exploited commercially</a:t>
            </a:r>
          </a:p>
          <a:p>
            <a:pPr lvl="2" algn="just"/>
            <a:r>
              <a:rPr lang="en-US" sz="1400" dirty="0" smtClean="0"/>
              <a:t>here is already significant R&amp;D work on development tools and environments.</a:t>
            </a:r>
          </a:p>
          <a:p>
            <a:pPr lvl="1" algn="just"/>
            <a:r>
              <a:rPr lang="en-US" sz="1600" dirty="0" smtClean="0"/>
              <a:t>Significant development in networking technology is paving the way for </a:t>
            </a:r>
          </a:p>
          <a:p>
            <a:pPr lvl="2" algn="just"/>
            <a:r>
              <a:rPr lang="en-US" sz="1400" dirty="0" smtClean="0"/>
              <a:t>heterogeneous computing.</a:t>
            </a:r>
            <a:endParaRPr lang="en-US" sz="14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20</a:t>
            </a:fld>
            <a:endParaRPr lang="en-US"/>
          </a:p>
        </p:txBody>
      </p:sp>
    </p:spTree>
    <p:extLst>
      <p:ext uri="{BB962C8B-B14F-4D97-AF65-F5344CB8AC3E}">
        <p14:creationId xmlns:p14="http://schemas.microsoft.com/office/powerpoint/2010/main" val="3524589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1 :  Objectives</a:t>
            </a:r>
            <a:endParaRPr lang="en-US" dirty="0"/>
          </a:p>
        </p:txBody>
      </p:sp>
      <p:sp>
        <p:nvSpPr>
          <p:cNvPr id="7" name="Content Placeholder 6"/>
          <p:cNvSpPr>
            <a:spLocks noGrp="1"/>
          </p:cNvSpPr>
          <p:nvPr>
            <p:ph idx="1"/>
          </p:nvPr>
        </p:nvSpPr>
        <p:spPr/>
        <p:txBody>
          <a:bodyPr>
            <a:normAutofit fontScale="55000" lnSpcReduction="20000"/>
          </a:bodyPr>
          <a:lstStyle/>
          <a:p>
            <a:pPr>
              <a:spcAft>
                <a:spcPts val="600"/>
              </a:spcAft>
              <a:buNone/>
            </a:pPr>
            <a:r>
              <a:rPr lang="en-US" sz="3600" b="1" dirty="0" smtClean="0"/>
              <a:t>After completing this unit you should be able to</a:t>
            </a:r>
          </a:p>
          <a:p>
            <a:pPr marL="800100" indent="-228600">
              <a:spcBef>
                <a:spcPts val="600"/>
              </a:spcBef>
              <a:spcAft>
                <a:spcPts val="600"/>
              </a:spcAft>
            </a:pPr>
            <a:r>
              <a:rPr lang="en-US" sz="2900" b="1" i="1" dirty="0" smtClean="0"/>
              <a:t>Over view &amp; Mile Stones of Technologies</a:t>
            </a:r>
          </a:p>
          <a:p>
            <a:pPr marL="800100" indent="-228600">
              <a:spcBef>
                <a:spcPts val="600"/>
              </a:spcBef>
              <a:spcAft>
                <a:spcPts val="600"/>
              </a:spcAft>
            </a:pPr>
            <a:r>
              <a:rPr lang="en-US" sz="2900" b="1" i="1" dirty="0" smtClean="0"/>
              <a:t>Understand Eras of Computing  and Computing platforms and technologies</a:t>
            </a:r>
          </a:p>
          <a:p>
            <a:pPr marL="800100" indent="-228600">
              <a:spcBef>
                <a:spcPts val="600"/>
              </a:spcBef>
              <a:spcAft>
                <a:spcPts val="600"/>
              </a:spcAft>
            </a:pPr>
            <a:r>
              <a:rPr lang="en-US" sz="2900" b="1" i="1" dirty="0" smtClean="0"/>
              <a:t>Understand principles of Parallel and Distributed Computing</a:t>
            </a:r>
          </a:p>
          <a:p>
            <a:pPr marL="800100" indent="-228600">
              <a:spcBef>
                <a:spcPts val="600"/>
              </a:spcBef>
              <a:spcAft>
                <a:spcPts val="600"/>
              </a:spcAft>
            </a:pPr>
            <a:r>
              <a:rPr lang="en-US" sz="2900" b="1" i="1" dirty="0" smtClean="0"/>
              <a:t>Elements of Parallel Computing</a:t>
            </a:r>
          </a:p>
          <a:p>
            <a:pPr marL="800100" indent="-228600">
              <a:spcBef>
                <a:spcPts val="600"/>
              </a:spcBef>
              <a:spcAft>
                <a:spcPts val="600"/>
              </a:spcAft>
            </a:pPr>
            <a:r>
              <a:rPr lang="en-US" sz="2900" b="1" i="1" dirty="0" smtClean="0"/>
              <a:t>Hardware Architectural Styles for Processing</a:t>
            </a:r>
          </a:p>
          <a:p>
            <a:pPr marL="800100" indent="-228600">
              <a:spcBef>
                <a:spcPts val="600"/>
              </a:spcBef>
              <a:spcAft>
                <a:spcPts val="600"/>
              </a:spcAft>
            </a:pPr>
            <a:r>
              <a:rPr lang="en-US" sz="2900" b="1" i="1" dirty="0" smtClean="0"/>
              <a:t>Shared Vs Distributed MIMD model</a:t>
            </a:r>
          </a:p>
          <a:p>
            <a:pPr marL="800100" indent="-228600">
              <a:spcBef>
                <a:spcPts val="600"/>
              </a:spcBef>
              <a:spcAft>
                <a:spcPts val="600"/>
              </a:spcAft>
            </a:pPr>
            <a:r>
              <a:rPr lang="en-US" sz="2900" b="1" i="1" dirty="0" smtClean="0"/>
              <a:t>Approaches to Parallel Computing Model</a:t>
            </a:r>
          </a:p>
          <a:p>
            <a:pPr marL="800100" indent="-228600">
              <a:spcBef>
                <a:spcPts val="600"/>
              </a:spcBef>
              <a:spcAft>
                <a:spcPts val="600"/>
              </a:spcAft>
            </a:pPr>
            <a:r>
              <a:rPr lang="en-US" sz="2900" b="1" i="1" dirty="0" smtClean="0"/>
              <a:t>Levels of Parallelism</a:t>
            </a:r>
          </a:p>
          <a:p>
            <a:pPr marL="800100" indent="-228600">
              <a:spcBef>
                <a:spcPts val="600"/>
              </a:spcBef>
              <a:spcAft>
                <a:spcPts val="600"/>
              </a:spcAft>
            </a:pPr>
            <a:r>
              <a:rPr lang="en-US" sz="2900" b="1" i="1" dirty="0" smtClean="0"/>
              <a:t>Components of Distributed System</a:t>
            </a:r>
          </a:p>
          <a:p>
            <a:pPr marL="800100" indent="-228600">
              <a:spcBef>
                <a:spcPts val="600"/>
              </a:spcBef>
              <a:spcAft>
                <a:spcPts val="600"/>
              </a:spcAft>
            </a:pPr>
            <a:r>
              <a:rPr lang="en-US" sz="2900" b="1" i="1" dirty="0" smtClean="0"/>
              <a:t>Architectural  Styles for Distributed Computing</a:t>
            </a:r>
          </a:p>
          <a:p>
            <a:pPr marL="800100" indent="-228600">
              <a:spcBef>
                <a:spcPts val="600"/>
              </a:spcBef>
              <a:spcAft>
                <a:spcPts val="600"/>
              </a:spcAft>
            </a:pPr>
            <a:r>
              <a:rPr lang="en-US" sz="2900" b="1" i="1" dirty="0" smtClean="0"/>
              <a:t>Models for Inter-Process Communication</a:t>
            </a:r>
          </a:p>
          <a:p>
            <a:pPr marL="800100" indent="-228600">
              <a:spcBef>
                <a:spcPts val="600"/>
              </a:spcBef>
              <a:spcAft>
                <a:spcPts val="600"/>
              </a:spcAft>
            </a:pPr>
            <a:r>
              <a:rPr lang="en-US" sz="2900" b="1" i="1" dirty="0" smtClean="0"/>
              <a:t>Technologies for Distributed Computing</a:t>
            </a:r>
          </a:p>
          <a:p>
            <a:pPr marL="800100" indent="-228600">
              <a:spcBef>
                <a:spcPts val="600"/>
              </a:spcBef>
              <a:spcAft>
                <a:spcPts val="600"/>
              </a:spcAft>
            </a:pPr>
            <a:r>
              <a:rPr lang="en-US" sz="2900" b="1" i="1" dirty="0" smtClean="0"/>
              <a:t>Service Oriented Computing</a:t>
            </a:r>
          </a:p>
          <a:p>
            <a:pPr marL="800100" indent="-228600">
              <a:spcBef>
                <a:spcPts val="600"/>
              </a:spcBef>
              <a:spcAft>
                <a:spcPts val="600"/>
              </a:spcAft>
            </a:pPr>
            <a:r>
              <a:rPr lang="en-US" sz="2900" b="1" i="1" dirty="0" smtClean="0"/>
              <a:t>SOA – Web Services</a:t>
            </a:r>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21</a:t>
            </a:fld>
            <a:endParaRPr lang="en-US"/>
          </a:p>
        </p:txBody>
      </p:sp>
      <p:sp>
        <p:nvSpPr>
          <p:cNvPr id="8" name="Rounded Rectangle 7"/>
          <p:cNvSpPr/>
          <p:nvPr/>
        </p:nvSpPr>
        <p:spPr bwMode="auto">
          <a:xfrm>
            <a:off x="0" y="2838450"/>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architectures for parallel Processing</a:t>
            </a:r>
            <a:endParaRPr lang="en-US" dirty="0"/>
          </a:p>
        </p:txBody>
      </p:sp>
      <p:sp>
        <p:nvSpPr>
          <p:cNvPr id="3" name="Content Placeholder 2"/>
          <p:cNvSpPr>
            <a:spLocks noGrp="1"/>
          </p:cNvSpPr>
          <p:nvPr>
            <p:ph idx="1"/>
          </p:nvPr>
        </p:nvSpPr>
        <p:spPr/>
        <p:txBody>
          <a:bodyPr/>
          <a:lstStyle/>
          <a:p>
            <a:pPr algn="just"/>
            <a:r>
              <a:rPr lang="en-US" sz="3200" dirty="0" smtClean="0"/>
              <a:t>The core elements of parallel processing are CPUs. Based on the number of instructions and data streams, that can be processed simultaneously, computing systems are classified into the following four categories:</a:t>
            </a:r>
          </a:p>
          <a:p>
            <a:pPr lvl="1" algn="just"/>
            <a:r>
              <a:rPr lang="en-US" sz="2800" dirty="0" smtClean="0"/>
              <a:t>Single-instruction, Single-data (SISD) systems</a:t>
            </a:r>
          </a:p>
          <a:p>
            <a:pPr lvl="1" algn="just"/>
            <a:r>
              <a:rPr lang="en-US" sz="2800" dirty="0" smtClean="0"/>
              <a:t>Single-instruction, Multiple-data (SIMD) systems</a:t>
            </a:r>
          </a:p>
          <a:p>
            <a:pPr lvl="1" algn="just"/>
            <a:r>
              <a:rPr lang="en-US" sz="2800" dirty="0" smtClean="0"/>
              <a:t>Multiple-instruction, Single-data (MISD) systems</a:t>
            </a:r>
          </a:p>
          <a:p>
            <a:pPr lvl="1" algn="just"/>
            <a:r>
              <a:rPr lang="en-US" sz="2800" dirty="0" smtClean="0"/>
              <a:t>Multiple-instruction, Multiple-data (MIMD) systems</a:t>
            </a:r>
            <a:endParaRPr lang="en-US"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Single – Instruction , Single Data (SISD) systems</a:t>
            </a:r>
            <a:endParaRPr lang="en-US" sz="2800" dirty="0"/>
          </a:p>
        </p:txBody>
      </p:sp>
      <p:sp>
        <p:nvSpPr>
          <p:cNvPr id="10" name="Content Placeholder 9"/>
          <p:cNvSpPr>
            <a:spLocks noGrp="1"/>
          </p:cNvSpPr>
          <p:nvPr>
            <p:ph sz="half" idx="1"/>
          </p:nvPr>
        </p:nvSpPr>
        <p:spPr>
          <a:xfrm>
            <a:off x="76200" y="962526"/>
            <a:ext cx="4354079" cy="5867400"/>
          </a:xfrm>
        </p:spPr>
        <p:txBody>
          <a:bodyPr/>
          <a:lstStyle/>
          <a:p>
            <a:pPr algn="just"/>
            <a:r>
              <a:rPr lang="en-US" sz="1800" dirty="0" smtClean="0"/>
              <a:t>SISD computing system is a </a:t>
            </a:r>
            <a:r>
              <a:rPr lang="en-US" sz="1800" dirty="0" err="1" smtClean="0"/>
              <a:t>uni</a:t>
            </a:r>
            <a:r>
              <a:rPr lang="en-US" sz="1800" dirty="0" smtClean="0"/>
              <a:t>-processor machine capable of executing a single instruction, which operates on a single data stream.</a:t>
            </a:r>
          </a:p>
          <a:p>
            <a:pPr algn="just"/>
            <a:r>
              <a:rPr lang="en-US" sz="1800" dirty="0" smtClean="0"/>
              <a:t>Machine instructions are processed sequentially, hence computers adopting this model are popularly called sequential computers.</a:t>
            </a:r>
          </a:p>
          <a:p>
            <a:pPr algn="just"/>
            <a:r>
              <a:rPr lang="en-US" sz="1800" dirty="0" smtClean="0"/>
              <a:t>Most conventional computers are built using SISD model.</a:t>
            </a:r>
          </a:p>
          <a:p>
            <a:pPr algn="just"/>
            <a:r>
              <a:rPr lang="en-US" sz="1800" dirty="0" smtClean="0"/>
              <a:t>All the instructions and data to be processed have to be stored in primary memory. </a:t>
            </a:r>
          </a:p>
          <a:p>
            <a:pPr algn="just"/>
            <a:r>
              <a:rPr lang="en-US" sz="1800" dirty="0" smtClean="0"/>
              <a:t>The speed of processing element in the SISD model is limited by the rate at which  the computer can transfer information internally.</a:t>
            </a:r>
          </a:p>
          <a:p>
            <a:pPr algn="just"/>
            <a:r>
              <a:rPr lang="en-US" sz="1800" dirty="0" smtClean="0"/>
              <a:t>Dominant representative SISD systems are IBM PC, Macintosh, and workstations. </a:t>
            </a: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23</a:t>
            </a:fld>
            <a:endParaRPr lang="en-US"/>
          </a:p>
        </p:txBody>
      </p:sp>
      <p:grpSp>
        <p:nvGrpSpPr>
          <p:cNvPr id="8" name="Group 7"/>
          <p:cNvGrpSpPr/>
          <p:nvPr/>
        </p:nvGrpSpPr>
        <p:grpSpPr>
          <a:xfrm>
            <a:off x="4724401" y="1143000"/>
            <a:ext cx="4419600" cy="4038600"/>
            <a:chOff x="2048256" y="2938271"/>
            <a:chExt cx="5096255" cy="3028969"/>
          </a:xfrm>
        </p:grpSpPr>
        <p:sp>
          <p:nvSpPr>
            <p:cNvPr id="9" name="Rectangle 8"/>
            <p:cNvSpPr/>
            <p:nvPr/>
          </p:nvSpPr>
          <p:spPr>
            <a:xfrm>
              <a:off x="2048256" y="2938271"/>
              <a:ext cx="5096255" cy="3028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2" name="Rectangle 4"/>
            <p:cNvSpPr/>
            <p:nvPr/>
          </p:nvSpPr>
          <p:spPr>
            <a:xfrm>
              <a:off x="3572256" y="4315968"/>
              <a:ext cx="1987649" cy="1450848"/>
            </a:xfrm>
            <a:prstGeom prst="roundRect">
              <a:avLst>
                <a:gd name="adj" fmla="val 10427"/>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37160" rtlCol="0" anchor="b" anchorCtr="1"/>
            <a:lstStyle/>
            <a:p>
              <a:pPr algn="r"/>
              <a:r>
                <a:rPr lang="en-US" sz="2000" dirty="0" smtClean="0">
                  <a:solidFill>
                    <a:srgbClr val="000000"/>
                  </a:solidFill>
                </a:rPr>
                <a:t>Processor</a:t>
              </a:r>
            </a:p>
          </p:txBody>
        </p:sp>
        <p:pic>
          <p:nvPicPr>
            <p:cNvPr id="13" name="Picture 3" descr="C:\Documents and Settings\csve\Local Settings\Temporary Internet Files\Content.IE5\KPABW9QF\MC900250279[1].wmf"/>
            <p:cNvPicPr>
              <a:picLocks noChangeAspect="1" noChangeArrowheads="1"/>
            </p:cNvPicPr>
            <p:nvPr/>
          </p:nvPicPr>
          <p:blipFill>
            <a:blip r:embed="rId3" cstate="print"/>
            <a:srcRect/>
            <a:stretch>
              <a:fillRect/>
            </a:stretch>
          </p:blipFill>
          <p:spPr bwMode="auto">
            <a:xfrm>
              <a:off x="3951460" y="4401312"/>
              <a:ext cx="1289593" cy="886448"/>
            </a:xfrm>
            <a:prstGeom prst="rect">
              <a:avLst/>
            </a:prstGeom>
            <a:noFill/>
          </p:spPr>
        </p:pic>
        <p:sp>
          <p:nvSpPr>
            <p:cNvPr id="14" name="Down Arrow 13"/>
            <p:cNvSpPr/>
            <p:nvPr/>
          </p:nvSpPr>
          <p:spPr>
            <a:xfrm rot="16200000">
              <a:off x="2599125" y="4373064"/>
              <a:ext cx="440550" cy="1249680"/>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5" name="Down Arrow 14"/>
            <p:cNvSpPr/>
            <p:nvPr/>
          </p:nvSpPr>
          <p:spPr>
            <a:xfrm rot="16200000">
              <a:off x="6097932" y="4384959"/>
              <a:ext cx="440550" cy="1238082"/>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6" name="Down Arrow 15"/>
            <p:cNvSpPr/>
            <p:nvPr/>
          </p:nvSpPr>
          <p:spPr>
            <a:xfrm>
              <a:off x="4323996" y="3257199"/>
              <a:ext cx="440550" cy="969858"/>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Rounded Rectangle 16"/>
            <p:cNvSpPr/>
            <p:nvPr/>
          </p:nvSpPr>
          <p:spPr>
            <a:xfrm>
              <a:off x="2181055" y="4303776"/>
              <a:ext cx="1246533" cy="37679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Data  Input</a:t>
              </a:r>
              <a:endParaRPr lang="en-US" sz="1600" dirty="0">
                <a:solidFill>
                  <a:srgbClr val="000000"/>
                </a:solidFill>
              </a:endParaRPr>
            </a:p>
          </p:txBody>
        </p:sp>
        <p:sp>
          <p:nvSpPr>
            <p:cNvPr id="18" name="Rounded Rectangle 17"/>
            <p:cNvSpPr/>
            <p:nvPr/>
          </p:nvSpPr>
          <p:spPr>
            <a:xfrm>
              <a:off x="5686255" y="4315968"/>
              <a:ext cx="1246533" cy="38289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Data Output</a:t>
              </a:r>
              <a:endParaRPr lang="en-US" sz="1600" dirty="0">
                <a:solidFill>
                  <a:srgbClr val="000000"/>
                </a:solidFill>
              </a:endParaRPr>
            </a:p>
          </p:txBody>
        </p:sp>
        <p:sp>
          <p:nvSpPr>
            <p:cNvPr id="19" name="Rounded Rectangle 18"/>
            <p:cNvSpPr/>
            <p:nvPr/>
          </p:nvSpPr>
          <p:spPr>
            <a:xfrm>
              <a:off x="4802335" y="3290924"/>
              <a:ext cx="1732577" cy="647092"/>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algn="ctr"/>
              <a:r>
                <a:rPr lang="en-US" sz="1600" dirty="0" smtClean="0">
                  <a:solidFill>
                    <a:srgbClr val="000000"/>
                  </a:solidFill>
                </a:rPr>
                <a:t>Instruction Stream</a:t>
              </a:r>
              <a:endParaRPr lang="en-US" sz="1600" dirty="0">
                <a:solidFill>
                  <a:srgbClr val="000000"/>
                </a:solidFill>
              </a:endParaRPr>
            </a:p>
          </p:txBody>
        </p:sp>
        <p:pic>
          <p:nvPicPr>
            <p:cNvPr id="20" name="Picture 4" descr="C:\Documents and Settings\Administrator\Local Settings\Temporary Internet Files\Content.IE5\S5CT05S7\MCj04326140000[1].png"/>
            <p:cNvPicPr>
              <a:picLocks noChangeAspect="1" noChangeArrowheads="1"/>
            </p:cNvPicPr>
            <p:nvPr/>
          </p:nvPicPr>
          <p:blipFill>
            <a:blip r:embed="rId4" cstate="print"/>
            <a:srcRect/>
            <a:stretch>
              <a:fillRect/>
            </a:stretch>
          </p:blipFill>
          <p:spPr bwMode="auto">
            <a:xfrm>
              <a:off x="4858869" y="3405497"/>
              <a:ext cx="469035" cy="469035"/>
            </a:xfrm>
            <a:prstGeom prst="rect">
              <a:avLst/>
            </a:prstGeom>
            <a:noFill/>
          </p:spPr>
        </p:pic>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286250" y="1162050"/>
            <a:ext cx="4743450" cy="5410199"/>
            <a:chOff x="1" y="613611"/>
            <a:chExt cx="8999620" cy="6003757"/>
          </a:xfrm>
        </p:grpSpPr>
        <p:sp>
          <p:nvSpPr>
            <p:cNvPr id="9" name="Rectangle 8"/>
            <p:cNvSpPr/>
            <p:nvPr/>
          </p:nvSpPr>
          <p:spPr>
            <a:xfrm>
              <a:off x="1" y="613611"/>
              <a:ext cx="8999620" cy="60037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rgbClr val="000000"/>
                </a:solidFill>
              </a:endParaRPr>
            </a:p>
          </p:txBody>
        </p:sp>
        <p:sp>
          <p:nvSpPr>
            <p:cNvPr id="10" name="Rounded Rectangle 9"/>
            <p:cNvSpPr/>
            <p:nvPr/>
          </p:nvSpPr>
          <p:spPr>
            <a:xfrm>
              <a:off x="1357690" y="1124934"/>
              <a:ext cx="6150016" cy="5263673"/>
            </a:xfrm>
            <a:prstGeom prst="roundRect">
              <a:avLst>
                <a:gd name="adj" fmla="val 398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rgbClr val="000000"/>
                </a:solidFill>
              </a:endParaRPr>
            </a:p>
          </p:txBody>
        </p:sp>
        <p:sp>
          <p:nvSpPr>
            <p:cNvPr id="11" name="Rectangle 4"/>
            <p:cNvSpPr/>
            <p:nvPr/>
          </p:nvSpPr>
          <p:spPr>
            <a:xfrm>
              <a:off x="5602176" y="5023104"/>
              <a:ext cx="1618370" cy="1170432"/>
            </a:xfrm>
            <a:prstGeom prst="roundRect">
              <a:avLst>
                <a:gd name="adj" fmla="val 10427"/>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91440" rtlCol="0" anchor="b" anchorCtr="1"/>
            <a:lstStyle/>
            <a:p>
              <a:pPr algn="r"/>
              <a:r>
                <a:rPr lang="en-US" sz="800" b="1" dirty="0" smtClean="0">
                  <a:solidFill>
                    <a:srgbClr val="000000"/>
                  </a:solidFill>
                </a:rPr>
                <a:t>Processor N</a:t>
              </a:r>
            </a:p>
          </p:txBody>
        </p:sp>
        <p:pic>
          <p:nvPicPr>
            <p:cNvPr id="12" name="Picture 3" descr="C:\Documents and Settings\csve\Local Settings\Temporary Internet Files\Content.IE5\KPABW9QF\MC900250279[1].wmf"/>
            <p:cNvPicPr>
              <a:picLocks noChangeAspect="1" noChangeArrowheads="1"/>
            </p:cNvPicPr>
            <p:nvPr/>
          </p:nvPicPr>
          <p:blipFill>
            <a:blip r:embed="rId3" cstate="print"/>
            <a:srcRect/>
            <a:stretch>
              <a:fillRect/>
            </a:stretch>
          </p:blipFill>
          <p:spPr bwMode="auto">
            <a:xfrm>
              <a:off x="6050725" y="5096257"/>
              <a:ext cx="993259" cy="682752"/>
            </a:xfrm>
            <a:prstGeom prst="rect">
              <a:avLst/>
            </a:prstGeom>
            <a:noFill/>
          </p:spPr>
        </p:pic>
        <p:sp>
          <p:nvSpPr>
            <p:cNvPr id="13" name="Down Arrow 12"/>
            <p:cNvSpPr/>
            <p:nvPr/>
          </p:nvSpPr>
          <p:spPr>
            <a:xfrm rot="16200000">
              <a:off x="2716955" y="2999458"/>
              <a:ext cx="440550" cy="5411163"/>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rgbClr val="000000"/>
                </a:solidFill>
              </a:endParaRPr>
            </a:p>
          </p:txBody>
        </p:sp>
        <p:sp>
          <p:nvSpPr>
            <p:cNvPr id="14" name="Down Arrow 13"/>
            <p:cNvSpPr/>
            <p:nvPr/>
          </p:nvSpPr>
          <p:spPr>
            <a:xfrm rot="16200000">
              <a:off x="7881409" y="4945546"/>
              <a:ext cx="440550" cy="1531180"/>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rgbClr val="000000"/>
                </a:solidFill>
              </a:endParaRPr>
            </a:p>
          </p:txBody>
        </p:sp>
        <p:sp>
          <p:nvSpPr>
            <p:cNvPr id="15" name="Down Arrow 14"/>
            <p:cNvSpPr/>
            <p:nvPr/>
          </p:nvSpPr>
          <p:spPr>
            <a:xfrm>
              <a:off x="2156708" y="1491915"/>
              <a:ext cx="440550" cy="878305"/>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rgbClr val="000000"/>
                </a:solidFill>
              </a:endParaRPr>
            </a:p>
          </p:txBody>
        </p:sp>
        <p:sp>
          <p:nvSpPr>
            <p:cNvPr id="16" name="Rounded Rectangle 15"/>
            <p:cNvSpPr/>
            <p:nvPr/>
          </p:nvSpPr>
          <p:spPr>
            <a:xfrm>
              <a:off x="7303168" y="5035296"/>
              <a:ext cx="1576137" cy="38289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0000"/>
                  </a:solidFill>
                </a:rPr>
                <a:t>Data Output N</a:t>
              </a:r>
              <a:endParaRPr lang="en-US" sz="1000" b="1" dirty="0">
                <a:solidFill>
                  <a:srgbClr val="000000"/>
                </a:solidFill>
              </a:endParaRPr>
            </a:p>
          </p:txBody>
        </p:sp>
        <p:sp>
          <p:nvSpPr>
            <p:cNvPr id="17" name="Rounded Rectangle 16"/>
            <p:cNvSpPr/>
            <p:nvPr/>
          </p:nvSpPr>
          <p:spPr>
            <a:xfrm>
              <a:off x="1877057" y="707504"/>
              <a:ext cx="5390017" cy="647092"/>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algn="ctr"/>
              <a:r>
                <a:rPr lang="en-US" sz="1000" b="1" dirty="0" smtClean="0">
                  <a:solidFill>
                    <a:srgbClr val="000000"/>
                  </a:solidFill>
                </a:rPr>
                <a:t>   Single Instruction Stream</a:t>
              </a:r>
              <a:endParaRPr lang="en-US" sz="1000" b="1" dirty="0">
                <a:solidFill>
                  <a:srgbClr val="000000"/>
                </a:solidFill>
              </a:endParaRPr>
            </a:p>
          </p:txBody>
        </p:sp>
        <p:pic>
          <p:nvPicPr>
            <p:cNvPr id="18" name="Picture 4" descr="C:\Documents and Settings\Administrator\Local Settings\Temporary Internet Files\Content.IE5\S5CT05S7\MCj04326140000[1].png"/>
            <p:cNvPicPr>
              <a:picLocks noChangeAspect="1" noChangeArrowheads="1"/>
            </p:cNvPicPr>
            <p:nvPr/>
          </p:nvPicPr>
          <p:blipFill>
            <a:blip r:embed="rId4" cstate="print"/>
            <a:srcRect/>
            <a:stretch>
              <a:fillRect/>
            </a:stretch>
          </p:blipFill>
          <p:spPr bwMode="auto">
            <a:xfrm>
              <a:off x="2760389" y="822077"/>
              <a:ext cx="469035" cy="469035"/>
            </a:xfrm>
            <a:prstGeom prst="rect">
              <a:avLst/>
            </a:prstGeom>
            <a:noFill/>
          </p:spPr>
        </p:pic>
        <p:sp>
          <p:nvSpPr>
            <p:cNvPr id="19" name="Rectangle 4"/>
            <p:cNvSpPr/>
            <p:nvPr/>
          </p:nvSpPr>
          <p:spPr>
            <a:xfrm>
              <a:off x="3090672" y="3798480"/>
              <a:ext cx="1644069" cy="1170432"/>
            </a:xfrm>
            <a:prstGeom prst="roundRect">
              <a:avLst>
                <a:gd name="adj" fmla="val 10427"/>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91440" rtlCol="0" anchor="b" anchorCtr="1"/>
            <a:lstStyle/>
            <a:p>
              <a:pPr algn="r"/>
              <a:r>
                <a:rPr lang="en-US" sz="800" b="1" dirty="0" smtClean="0">
                  <a:solidFill>
                    <a:srgbClr val="000000"/>
                  </a:solidFill>
                </a:rPr>
                <a:t>P</a:t>
              </a:r>
              <a:r>
                <a:rPr lang="en-US" sz="800" dirty="0" smtClean="0">
                  <a:solidFill>
                    <a:srgbClr val="000000"/>
                  </a:solidFill>
                </a:rPr>
                <a:t>rocessor 2</a:t>
              </a:r>
            </a:p>
          </p:txBody>
        </p:sp>
        <p:pic>
          <p:nvPicPr>
            <p:cNvPr id="20" name="Picture 3" descr="C:\Documents and Settings\csve\Local Settings\Temporary Internet Files\Content.IE5\KPABW9QF\MC900250279[1].wmf"/>
            <p:cNvPicPr>
              <a:picLocks noChangeAspect="1" noChangeArrowheads="1"/>
            </p:cNvPicPr>
            <p:nvPr/>
          </p:nvPicPr>
          <p:blipFill>
            <a:blip r:embed="rId3" cstate="print"/>
            <a:srcRect/>
            <a:stretch>
              <a:fillRect/>
            </a:stretch>
          </p:blipFill>
          <p:spPr bwMode="auto">
            <a:xfrm>
              <a:off x="3347957" y="3895697"/>
              <a:ext cx="993259" cy="682752"/>
            </a:xfrm>
            <a:prstGeom prst="rect">
              <a:avLst/>
            </a:prstGeom>
            <a:noFill/>
          </p:spPr>
        </p:pic>
        <p:sp>
          <p:nvSpPr>
            <p:cNvPr id="21" name="Down Arrow 20"/>
            <p:cNvSpPr/>
            <p:nvPr/>
          </p:nvSpPr>
          <p:spPr>
            <a:xfrm rot="16200000">
              <a:off x="1370781" y="3132880"/>
              <a:ext cx="440550" cy="2743200"/>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rgbClr val="000000"/>
                </a:solidFill>
              </a:endParaRPr>
            </a:p>
          </p:txBody>
        </p:sp>
        <p:sp>
          <p:nvSpPr>
            <p:cNvPr id="22" name="Rectangle 4"/>
            <p:cNvSpPr/>
            <p:nvPr/>
          </p:nvSpPr>
          <p:spPr>
            <a:xfrm>
              <a:off x="1633730" y="2438751"/>
              <a:ext cx="1655289" cy="1170432"/>
            </a:xfrm>
            <a:prstGeom prst="roundRect">
              <a:avLst>
                <a:gd name="adj" fmla="val 10427"/>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91440" rtlCol="0" anchor="b" anchorCtr="1"/>
            <a:lstStyle/>
            <a:p>
              <a:pPr algn="r"/>
              <a:r>
                <a:rPr lang="en-US" sz="800" b="1" dirty="0" smtClean="0">
                  <a:solidFill>
                    <a:srgbClr val="000000"/>
                  </a:solidFill>
                </a:rPr>
                <a:t>Processor 1</a:t>
              </a:r>
            </a:p>
          </p:txBody>
        </p:sp>
        <p:pic>
          <p:nvPicPr>
            <p:cNvPr id="23" name="Picture 3" descr="C:\Documents and Settings\csve\Local Settings\Temporary Internet Files\Content.IE5\KPABW9QF\MC900250279[1].wmf"/>
            <p:cNvPicPr>
              <a:picLocks noChangeAspect="1" noChangeArrowheads="1"/>
            </p:cNvPicPr>
            <p:nvPr/>
          </p:nvPicPr>
          <p:blipFill>
            <a:blip r:embed="rId3" cstate="print"/>
            <a:srcRect/>
            <a:stretch>
              <a:fillRect/>
            </a:stretch>
          </p:blipFill>
          <p:spPr bwMode="auto">
            <a:xfrm>
              <a:off x="1891013" y="2511905"/>
              <a:ext cx="993259" cy="682752"/>
            </a:xfrm>
            <a:prstGeom prst="rect">
              <a:avLst/>
            </a:prstGeom>
            <a:noFill/>
          </p:spPr>
        </p:pic>
        <p:sp>
          <p:nvSpPr>
            <p:cNvPr id="24" name="Down Arrow 23"/>
            <p:cNvSpPr/>
            <p:nvPr/>
          </p:nvSpPr>
          <p:spPr>
            <a:xfrm rot="16200000">
              <a:off x="630117" y="2465368"/>
              <a:ext cx="440550" cy="1310640"/>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rgbClr val="000000"/>
                </a:solidFill>
              </a:endParaRPr>
            </a:p>
          </p:txBody>
        </p:sp>
        <p:sp>
          <p:nvSpPr>
            <p:cNvPr id="25" name="Rounded Rectangle 24"/>
            <p:cNvSpPr/>
            <p:nvPr/>
          </p:nvSpPr>
          <p:spPr>
            <a:xfrm>
              <a:off x="169375" y="2426560"/>
              <a:ext cx="1366817" cy="37679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0000"/>
                  </a:solidFill>
                </a:rPr>
                <a:t>Data  Input 1</a:t>
              </a:r>
              <a:endParaRPr lang="en-US" sz="1000" b="1" dirty="0">
                <a:solidFill>
                  <a:srgbClr val="000000"/>
                </a:solidFill>
              </a:endParaRPr>
            </a:p>
          </p:txBody>
        </p:sp>
        <p:sp>
          <p:nvSpPr>
            <p:cNvPr id="26" name="Rounded Rectangle 25"/>
            <p:cNvSpPr/>
            <p:nvPr/>
          </p:nvSpPr>
          <p:spPr>
            <a:xfrm>
              <a:off x="248623" y="3932272"/>
              <a:ext cx="1366817" cy="37679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0000"/>
                  </a:solidFill>
                </a:rPr>
                <a:t>Data  Input 2</a:t>
              </a:r>
              <a:endParaRPr lang="en-US" sz="1000" b="1" dirty="0">
                <a:solidFill>
                  <a:srgbClr val="000000"/>
                </a:solidFill>
              </a:endParaRPr>
            </a:p>
          </p:txBody>
        </p:sp>
        <p:sp>
          <p:nvSpPr>
            <p:cNvPr id="27" name="Rounded Rectangle 26"/>
            <p:cNvSpPr/>
            <p:nvPr/>
          </p:nvSpPr>
          <p:spPr>
            <a:xfrm>
              <a:off x="266911" y="5120480"/>
              <a:ext cx="1366817" cy="37679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0000"/>
                  </a:solidFill>
                </a:rPr>
                <a:t>Data  Input N</a:t>
              </a:r>
              <a:endParaRPr lang="en-US" sz="1000" b="1" dirty="0">
                <a:solidFill>
                  <a:srgbClr val="000000"/>
                </a:solidFill>
              </a:endParaRPr>
            </a:p>
          </p:txBody>
        </p:sp>
        <p:sp>
          <p:nvSpPr>
            <p:cNvPr id="28" name="Rounded Rectangle 27"/>
            <p:cNvSpPr/>
            <p:nvPr/>
          </p:nvSpPr>
          <p:spPr>
            <a:xfrm>
              <a:off x="4716991" y="3834736"/>
              <a:ext cx="1455209" cy="38289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0000"/>
                  </a:solidFill>
                </a:rPr>
                <a:t>Data Output 2</a:t>
              </a:r>
              <a:endParaRPr lang="en-US" sz="1000" b="1" dirty="0">
                <a:solidFill>
                  <a:srgbClr val="000000"/>
                </a:solidFill>
              </a:endParaRPr>
            </a:p>
          </p:txBody>
        </p:sp>
        <p:sp>
          <p:nvSpPr>
            <p:cNvPr id="29" name="Down Arrow 28"/>
            <p:cNvSpPr/>
            <p:nvPr/>
          </p:nvSpPr>
          <p:spPr>
            <a:xfrm rot="16200000">
              <a:off x="6545988" y="2449831"/>
              <a:ext cx="440550" cy="4121490"/>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rgbClr val="000000"/>
                </a:solidFill>
              </a:endParaRPr>
            </a:p>
          </p:txBody>
        </p:sp>
        <p:sp>
          <p:nvSpPr>
            <p:cNvPr id="30" name="Down Arrow 29"/>
            <p:cNvSpPr/>
            <p:nvPr/>
          </p:nvSpPr>
          <p:spPr>
            <a:xfrm rot="16200000">
              <a:off x="5829708" y="325375"/>
              <a:ext cx="440550" cy="5602818"/>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rgbClr val="000000"/>
                </a:solidFill>
              </a:endParaRPr>
            </a:p>
          </p:txBody>
        </p:sp>
        <p:sp>
          <p:nvSpPr>
            <p:cNvPr id="31" name="Down Arrow 30"/>
            <p:cNvSpPr/>
            <p:nvPr/>
          </p:nvSpPr>
          <p:spPr>
            <a:xfrm>
              <a:off x="3656645" y="1475873"/>
              <a:ext cx="440550" cy="2265948"/>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rgbClr val="000000"/>
                </a:solidFill>
              </a:endParaRPr>
            </a:p>
          </p:txBody>
        </p:sp>
        <p:sp>
          <p:nvSpPr>
            <p:cNvPr id="32" name="Rounded Rectangle 31"/>
            <p:cNvSpPr/>
            <p:nvPr/>
          </p:nvSpPr>
          <p:spPr>
            <a:xfrm>
              <a:off x="3260047" y="2450944"/>
              <a:ext cx="1540553" cy="38289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0000"/>
                  </a:solidFill>
                </a:rPr>
                <a:t>Data Output 1</a:t>
              </a:r>
              <a:endParaRPr lang="en-US" sz="1000" b="1" dirty="0">
                <a:solidFill>
                  <a:srgbClr val="000000"/>
                </a:solidFill>
              </a:endParaRPr>
            </a:p>
          </p:txBody>
        </p:sp>
        <p:sp>
          <p:nvSpPr>
            <p:cNvPr id="33" name="Down Arrow 32"/>
            <p:cNvSpPr/>
            <p:nvPr/>
          </p:nvSpPr>
          <p:spPr>
            <a:xfrm>
              <a:off x="6251541" y="1495921"/>
              <a:ext cx="440550" cy="3437026"/>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rgbClr val="000000"/>
                </a:solidFill>
              </a:endParaRPr>
            </a:p>
          </p:txBody>
        </p:sp>
      </p:grpSp>
      <p:sp>
        <p:nvSpPr>
          <p:cNvPr id="2" name="Title 1"/>
          <p:cNvSpPr>
            <a:spLocks noGrp="1"/>
          </p:cNvSpPr>
          <p:nvPr>
            <p:ph type="title"/>
          </p:nvPr>
        </p:nvSpPr>
        <p:spPr/>
        <p:txBody>
          <a:bodyPr/>
          <a:lstStyle/>
          <a:p>
            <a:r>
              <a:rPr lang="en-US" sz="2800" dirty="0" smtClean="0"/>
              <a:t>Single – Instruction , Multiple Data (SIMD) systems</a:t>
            </a:r>
            <a:endParaRPr lang="en-US" sz="2800" dirty="0"/>
          </a:p>
        </p:txBody>
      </p:sp>
      <p:sp>
        <p:nvSpPr>
          <p:cNvPr id="6" name="Content Placeholder 5"/>
          <p:cNvSpPr>
            <a:spLocks noGrp="1"/>
          </p:cNvSpPr>
          <p:nvPr>
            <p:ph sz="half" idx="1"/>
          </p:nvPr>
        </p:nvSpPr>
        <p:spPr>
          <a:xfrm>
            <a:off x="163080" y="1075765"/>
            <a:ext cx="4180319" cy="5577728"/>
          </a:xfrm>
        </p:spPr>
        <p:txBody>
          <a:bodyPr/>
          <a:lstStyle/>
          <a:p>
            <a:pPr algn="just"/>
            <a:r>
              <a:rPr lang="en-US" sz="1800" dirty="0" smtClean="0"/>
              <a:t>SIMD computing system is a multiprocessor machine capable of executing the same instruction on all the CPUs but operating on different data streams.</a:t>
            </a:r>
          </a:p>
          <a:p>
            <a:pPr algn="just"/>
            <a:r>
              <a:rPr lang="en-US" sz="1800" dirty="0" smtClean="0"/>
              <a:t>Machines based on this model are well suited for scientific computing since they involve lots of vector and matrix operations.</a:t>
            </a:r>
          </a:p>
          <a:p>
            <a:pPr algn="just"/>
            <a:r>
              <a:rPr lang="en-US" sz="1800" dirty="0" smtClean="0"/>
              <a:t>For instance statement </a:t>
            </a:r>
            <a:r>
              <a:rPr lang="en-US" sz="1800" dirty="0" err="1" smtClean="0"/>
              <a:t>Ci</a:t>
            </a:r>
            <a:r>
              <a:rPr lang="en-US" sz="1800" dirty="0" smtClean="0"/>
              <a:t> = Ai * Bi, can be passed to all the processing elements (PEs), organized  data elements of vectors A and B can be divided into multiple sets ( N- sets for N PE systems), and each PE can process one data set. </a:t>
            </a:r>
          </a:p>
          <a:p>
            <a:pPr algn="just"/>
            <a:r>
              <a:rPr lang="en-US" sz="1800" dirty="0" smtClean="0"/>
              <a:t>Dominant representative SIMD systems are Cray’s Vector processing machine and Thinking Machines Cm*, and GPGPU accelerators.</a:t>
            </a: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Single – Instruction , Multiple Data (SIMD) systems</a:t>
            </a:r>
            <a:endParaRPr lang="en-US"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25</a:t>
            </a:fld>
            <a:endParaRPr lang="en-US"/>
          </a:p>
        </p:txBody>
      </p:sp>
      <p:pic>
        <p:nvPicPr>
          <p:cNvPr id="5" name="图片 4"/>
          <p:cNvPicPr>
            <a:picLocks noChangeAspect="1"/>
          </p:cNvPicPr>
          <p:nvPr/>
        </p:nvPicPr>
        <p:blipFill>
          <a:blip r:embed="rId3"/>
          <a:stretch>
            <a:fillRect/>
          </a:stretch>
        </p:blipFill>
        <p:spPr>
          <a:xfrm>
            <a:off x="547687" y="1528762"/>
            <a:ext cx="8048625" cy="3800475"/>
          </a:xfrm>
          <a:prstGeom prst="rect">
            <a:avLst/>
          </a:prstGeom>
        </p:spPr>
      </p:pic>
    </p:spTree>
    <p:extLst>
      <p:ext uri="{BB962C8B-B14F-4D97-AF65-F5344CB8AC3E}">
        <p14:creationId xmlns:p14="http://schemas.microsoft.com/office/powerpoint/2010/main" val="29083094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310762" y="1447800"/>
            <a:ext cx="5715000" cy="4343400"/>
            <a:chOff x="1" y="1058779"/>
            <a:chExt cx="8999620" cy="5438275"/>
          </a:xfrm>
        </p:grpSpPr>
        <p:sp>
          <p:nvSpPr>
            <p:cNvPr id="9" name="Rectangle 8"/>
            <p:cNvSpPr/>
            <p:nvPr/>
          </p:nvSpPr>
          <p:spPr>
            <a:xfrm>
              <a:off x="1" y="1058779"/>
              <a:ext cx="8999620" cy="5438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1">
                <a:solidFill>
                  <a:srgbClr val="000000"/>
                </a:solidFill>
              </a:endParaRPr>
            </a:p>
          </p:txBody>
        </p:sp>
        <p:sp>
          <p:nvSpPr>
            <p:cNvPr id="10" name="Rounded Rectangle 9"/>
            <p:cNvSpPr/>
            <p:nvPr/>
          </p:nvSpPr>
          <p:spPr>
            <a:xfrm>
              <a:off x="1562234" y="1564105"/>
              <a:ext cx="5584531" cy="4824502"/>
            </a:xfrm>
            <a:prstGeom prst="roundRect">
              <a:avLst>
                <a:gd name="adj" fmla="val 398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rgbClr val="000000"/>
                </a:solidFill>
              </a:endParaRPr>
            </a:p>
          </p:txBody>
        </p:sp>
        <p:sp>
          <p:nvSpPr>
            <p:cNvPr id="11" name="Rectangle 4"/>
            <p:cNvSpPr/>
            <p:nvPr/>
          </p:nvSpPr>
          <p:spPr>
            <a:xfrm>
              <a:off x="5372321" y="5023104"/>
              <a:ext cx="1475231" cy="1170432"/>
            </a:xfrm>
            <a:prstGeom prst="roundRect">
              <a:avLst>
                <a:gd name="adj" fmla="val 10427"/>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91440" rtlCol="0" anchor="b" anchorCtr="1"/>
            <a:lstStyle/>
            <a:p>
              <a:pPr algn="r"/>
              <a:r>
                <a:rPr lang="en-US" sz="800" b="1" dirty="0" smtClean="0">
                  <a:solidFill>
                    <a:srgbClr val="000000"/>
                  </a:solidFill>
                </a:rPr>
                <a:t>Processor N</a:t>
              </a:r>
            </a:p>
          </p:txBody>
        </p:sp>
        <p:pic>
          <p:nvPicPr>
            <p:cNvPr id="12" name="Picture 3" descr="C:\Documents and Settings\csve\Local Settings\Temporary Internet Files\Content.IE5\KPABW9QF\MC900250279[1].wmf"/>
            <p:cNvPicPr>
              <a:picLocks noChangeAspect="1" noChangeArrowheads="1"/>
            </p:cNvPicPr>
            <p:nvPr/>
          </p:nvPicPr>
          <p:blipFill>
            <a:blip r:embed="rId3" cstate="print"/>
            <a:srcRect/>
            <a:stretch>
              <a:fillRect/>
            </a:stretch>
          </p:blipFill>
          <p:spPr bwMode="auto">
            <a:xfrm>
              <a:off x="5665701" y="5096257"/>
              <a:ext cx="993259" cy="682752"/>
            </a:xfrm>
            <a:prstGeom prst="rect">
              <a:avLst/>
            </a:prstGeom>
            <a:noFill/>
          </p:spPr>
        </p:pic>
        <p:sp>
          <p:nvSpPr>
            <p:cNvPr id="13" name="Down Arrow 12"/>
            <p:cNvSpPr/>
            <p:nvPr/>
          </p:nvSpPr>
          <p:spPr>
            <a:xfrm rot="16200000">
              <a:off x="3130526" y="3773971"/>
              <a:ext cx="440550" cy="3862137"/>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rgbClr val="000000"/>
                </a:solidFill>
              </a:endParaRPr>
            </a:p>
          </p:txBody>
        </p:sp>
        <p:sp>
          <p:nvSpPr>
            <p:cNvPr id="14" name="Down Arrow 13"/>
            <p:cNvSpPr/>
            <p:nvPr/>
          </p:nvSpPr>
          <p:spPr>
            <a:xfrm rot="16200000">
              <a:off x="7015122" y="5426809"/>
              <a:ext cx="440550" cy="568653"/>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rgbClr val="000000"/>
                </a:solidFill>
              </a:endParaRPr>
            </a:p>
          </p:txBody>
        </p:sp>
        <p:sp>
          <p:nvSpPr>
            <p:cNvPr id="15" name="Down Arrow 14"/>
            <p:cNvSpPr/>
            <p:nvPr/>
          </p:nvSpPr>
          <p:spPr>
            <a:xfrm>
              <a:off x="2228900" y="1840832"/>
              <a:ext cx="440550" cy="529388"/>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rgbClr val="000000"/>
                </a:solidFill>
              </a:endParaRPr>
            </a:p>
          </p:txBody>
        </p:sp>
        <p:sp>
          <p:nvSpPr>
            <p:cNvPr id="16" name="Rounded Rectangle 15"/>
            <p:cNvSpPr/>
            <p:nvPr/>
          </p:nvSpPr>
          <p:spPr>
            <a:xfrm>
              <a:off x="1732679" y="1188770"/>
              <a:ext cx="1551942" cy="591907"/>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Ins="45720" rtlCol="0" anchor="ctr"/>
            <a:lstStyle/>
            <a:p>
              <a:pPr algn="ctr"/>
              <a:r>
                <a:rPr lang="en-US" sz="800" b="1" dirty="0" smtClean="0">
                  <a:solidFill>
                    <a:srgbClr val="000000"/>
                  </a:solidFill>
                </a:rPr>
                <a:t>Instruction </a:t>
              </a:r>
            </a:p>
            <a:p>
              <a:pPr algn="ctr"/>
              <a:r>
                <a:rPr lang="en-US" sz="800" b="1" dirty="0" smtClean="0">
                  <a:solidFill>
                    <a:srgbClr val="000000"/>
                  </a:solidFill>
                </a:rPr>
                <a:t>Stream  1</a:t>
              </a:r>
              <a:endParaRPr lang="en-US" sz="800" b="1" dirty="0">
                <a:solidFill>
                  <a:srgbClr val="000000"/>
                </a:solidFill>
              </a:endParaRPr>
            </a:p>
          </p:txBody>
        </p:sp>
        <p:pic>
          <p:nvPicPr>
            <p:cNvPr id="17" name="Picture 4" descr="C:\Documents and Settings\Administrator\Local Settings\Temporary Internet Files\Content.IE5\S5CT05S7\MCj04326140000[1].png"/>
            <p:cNvPicPr>
              <a:picLocks noChangeAspect="1" noChangeArrowheads="1"/>
            </p:cNvPicPr>
            <p:nvPr/>
          </p:nvPicPr>
          <p:blipFill>
            <a:blip r:embed="rId4" cstate="print"/>
            <a:srcRect/>
            <a:stretch>
              <a:fillRect/>
            </a:stretch>
          </p:blipFill>
          <p:spPr bwMode="auto">
            <a:xfrm>
              <a:off x="1861404" y="1291312"/>
              <a:ext cx="393113" cy="393113"/>
            </a:xfrm>
            <a:prstGeom prst="rect">
              <a:avLst/>
            </a:prstGeom>
            <a:noFill/>
          </p:spPr>
        </p:pic>
        <p:sp>
          <p:nvSpPr>
            <p:cNvPr id="18" name="Rectangle 4"/>
            <p:cNvSpPr/>
            <p:nvPr/>
          </p:nvSpPr>
          <p:spPr>
            <a:xfrm>
              <a:off x="3295217" y="3798480"/>
              <a:ext cx="1475231" cy="1170432"/>
            </a:xfrm>
            <a:prstGeom prst="roundRect">
              <a:avLst>
                <a:gd name="adj" fmla="val 10427"/>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91440" rtlCol="0" anchor="b" anchorCtr="1"/>
            <a:lstStyle/>
            <a:p>
              <a:pPr algn="r"/>
              <a:r>
                <a:rPr lang="en-US" sz="800" b="1" dirty="0" smtClean="0">
                  <a:solidFill>
                    <a:srgbClr val="000000"/>
                  </a:solidFill>
                </a:rPr>
                <a:t>Processor 2</a:t>
              </a:r>
            </a:p>
          </p:txBody>
        </p:sp>
        <p:pic>
          <p:nvPicPr>
            <p:cNvPr id="19" name="Picture 3" descr="C:\Documents and Settings\csve\Local Settings\Temporary Internet Files\Content.IE5\KPABW9QF\MC900250279[1].wmf"/>
            <p:cNvPicPr>
              <a:picLocks noChangeAspect="1" noChangeArrowheads="1"/>
            </p:cNvPicPr>
            <p:nvPr/>
          </p:nvPicPr>
          <p:blipFill>
            <a:blip r:embed="rId3" cstate="print"/>
            <a:srcRect/>
            <a:stretch>
              <a:fillRect/>
            </a:stretch>
          </p:blipFill>
          <p:spPr bwMode="auto">
            <a:xfrm>
              <a:off x="3552501" y="3895697"/>
              <a:ext cx="993259" cy="682752"/>
            </a:xfrm>
            <a:prstGeom prst="rect">
              <a:avLst/>
            </a:prstGeom>
            <a:noFill/>
          </p:spPr>
        </p:pic>
        <p:sp>
          <p:nvSpPr>
            <p:cNvPr id="20" name="Down Arrow 19"/>
            <p:cNvSpPr/>
            <p:nvPr/>
          </p:nvSpPr>
          <p:spPr>
            <a:xfrm rot="16200000">
              <a:off x="2085224" y="3642777"/>
              <a:ext cx="440550" cy="1723405"/>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rgbClr val="000000"/>
                </a:solidFill>
              </a:endParaRPr>
            </a:p>
          </p:txBody>
        </p:sp>
        <p:sp>
          <p:nvSpPr>
            <p:cNvPr id="21" name="Rectangle 4"/>
            <p:cNvSpPr/>
            <p:nvPr/>
          </p:nvSpPr>
          <p:spPr>
            <a:xfrm>
              <a:off x="2054849" y="2438752"/>
              <a:ext cx="1475231" cy="1170432"/>
            </a:xfrm>
            <a:prstGeom prst="roundRect">
              <a:avLst>
                <a:gd name="adj" fmla="val 10427"/>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91440" rtlCol="0" anchor="b" anchorCtr="1"/>
            <a:lstStyle/>
            <a:p>
              <a:pPr algn="r"/>
              <a:r>
                <a:rPr lang="en-US" sz="800" b="1" dirty="0" smtClean="0">
                  <a:solidFill>
                    <a:srgbClr val="000000"/>
                  </a:solidFill>
                </a:rPr>
                <a:t>Processor 1</a:t>
              </a:r>
            </a:p>
          </p:txBody>
        </p:sp>
        <p:pic>
          <p:nvPicPr>
            <p:cNvPr id="22" name="Picture 3" descr="C:\Documents and Settings\csve\Local Settings\Temporary Internet Files\Content.IE5\KPABW9QF\MC900250279[1].wmf"/>
            <p:cNvPicPr>
              <a:picLocks noChangeAspect="1" noChangeArrowheads="1"/>
            </p:cNvPicPr>
            <p:nvPr/>
          </p:nvPicPr>
          <p:blipFill>
            <a:blip r:embed="rId3" cstate="print"/>
            <a:srcRect/>
            <a:stretch>
              <a:fillRect/>
            </a:stretch>
          </p:blipFill>
          <p:spPr bwMode="auto">
            <a:xfrm>
              <a:off x="2264005" y="2511905"/>
              <a:ext cx="993259" cy="682752"/>
            </a:xfrm>
            <a:prstGeom prst="rect">
              <a:avLst/>
            </a:prstGeom>
            <a:noFill/>
          </p:spPr>
        </p:pic>
        <p:sp>
          <p:nvSpPr>
            <p:cNvPr id="23" name="Down Arrow 22"/>
            <p:cNvSpPr/>
            <p:nvPr/>
          </p:nvSpPr>
          <p:spPr>
            <a:xfrm rot="16200000">
              <a:off x="1482202" y="2849976"/>
              <a:ext cx="440550" cy="541424"/>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rgbClr val="000000"/>
                </a:solidFill>
              </a:endParaRPr>
            </a:p>
          </p:txBody>
        </p:sp>
        <p:sp>
          <p:nvSpPr>
            <p:cNvPr id="24" name="Down Arrow 23"/>
            <p:cNvSpPr/>
            <p:nvPr/>
          </p:nvSpPr>
          <p:spPr>
            <a:xfrm rot="16200000">
              <a:off x="5976583" y="3187686"/>
              <a:ext cx="440550" cy="2645780"/>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rgbClr val="000000"/>
                </a:solidFill>
              </a:endParaRPr>
            </a:p>
          </p:txBody>
        </p:sp>
        <p:sp>
          <p:nvSpPr>
            <p:cNvPr id="25" name="Down Arrow 24"/>
            <p:cNvSpPr/>
            <p:nvPr/>
          </p:nvSpPr>
          <p:spPr>
            <a:xfrm rot="16200000">
              <a:off x="5338325" y="1201731"/>
              <a:ext cx="440550" cy="3850106"/>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rgbClr val="000000"/>
                </a:solidFill>
              </a:endParaRPr>
            </a:p>
          </p:txBody>
        </p:sp>
        <p:sp>
          <p:nvSpPr>
            <p:cNvPr id="26" name="Down Arrow 25"/>
            <p:cNvSpPr/>
            <p:nvPr/>
          </p:nvSpPr>
          <p:spPr>
            <a:xfrm rot="16200000">
              <a:off x="8406776" y="4135419"/>
              <a:ext cx="440550" cy="568653"/>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rgbClr val="000000"/>
                </a:solidFill>
              </a:endParaRPr>
            </a:p>
          </p:txBody>
        </p:sp>
        <p:sp>
          <p:nvSpPr>
            <p:cNvPr id="27" name="Down Arrow 26"/>
            <p:cNvSpPr/>
            <p:nvPr/>
          </p:nvSpPr>
          <p:spPr>
            <a:xfrm rot="16200000">
              <a:off x="172339" y="4167502"/>
              <a:ext cx="440550" cy="568653"/>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rgbClr val="000000"/>
                </a:solidFill>
              </a:endParaRPr>
            </a:p>
          </p:txBody>
        </p:sp>
        <p:sp>
          <p:nvSpPr>
            <p:cNvPr id="28" name="Rounded Rectangle 27"/>
            <p:cNvSpPr/>
            <p:nvPr/>
          </p:nvSpPr>
          <p:spPr>
            <a:xfrm rot="16200000">
              <a:off x="-551371" y="4049933"/>
              <a:ext cx="3188369" cy="647092"/>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algn="ctr"/>
              <a:r>
                <a:rPr lang="en-US" sz="800" b="1" dirty="0" smtClean="0">
                  <a:solidFill>
                    <a:srgbClr val="000000"/>
                  </a:solidFill>
                </a:rPr>
                <a:t>   Single Data Input Stream</a:t>
              </a:r>
              <a:endParaRPr lang="en-US" sz="800" b="1" dirty="0">
                <a:solidFill>
                  <a:srgbClr val="000000"/>
                </a:solidFill>
              </a:endParaRPr>
            </a:p>
          </p:txBody>
        </p:sp>
        <p:sp>
          <p:nvSpPr>
            <p:cNvPr id="29" name="Rounded Rectangle 28"/>
            <p:cNvSpPr/>
            <p:nvPr/>
          </p:nvSpPr>
          <p:spPr>
            <a:xfrm rot="16200000">
              <a:off x="6314650" y="4069985"/>
              <a:ext cx="3188369" cy="647092"/>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algn="ctr"/>
              <a:r>
                <a:rPr lang="en-US" sz="800" b="1" dirty="0" smtClean="0">
                  <a:solidFill>
                    <a:srgbClr val="000000"/>
                  </a:solidFill>
                </a:rPr>
                <a:t>   Single Data Output Stream</a:t>
              </a:r>
              <a:endParaRPr lang="en-US" sz="800" b="1" dirty="0">
                <a:solidFill>
                  <a:srgbClr val="000000"/>
                </a:solidFill>
              </a:endParaRPr>
            </a:p>
          </p:txBody>
        </p:sp>
        <p:sp>
          <p:nvSpPr>
            <p:cNvPr id="30" name="Rounded Rectangle 29"/>
            <p:cNvSpPr/>
            <p:nvPr/>
          </p:nvSpPr>
          <p:spPr>
            <a:xfrm>
              <a:off x="3352931" y="1208824"/>
              <a:ext cx="1551942" cy="591907"/>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Ins="45720" rtlCol="0" anchor="ctr"/>
            <a:lstStyle/>
            <a:p>
              <a:pPr algn="ctr"/>
              <a:r>
                <a:rPr lang="en-US" sz="800" b="1" dirty="0" smtClean="0">
                  <a:solidFill>
                    <a:srgbClr val="000000"/>
                  </a:solidFill>
                </a:rPr>
                <a:t>Instruction </a:t>
              </a:r>
            </a:p>
            <a:p>
              <a:pPr algn="ctr"/>
              <a:r>
                <a:rPr lang="en-US" sz="800" b="1" dirty="0" smtClean="0">
                  <a:solidFill>
                    <a:srgbClr val="000000"/>
                  </a:solidFill>
                </a:rPr>
                <a:t>Stream 2</a:t>
              </a:r>
              <a:endParaRPr lang="en-US" sz="800" b="1" dirty="0">
                <a:solidFill>
                  <a:srgbClr val="000000"/>
                </a:solidFill>
              </a:endParaRPr>
            </a:p>
          </p:txBody>
        </p:sp>
        <p:pic>
          <p:nvPicPr>
            <p:cNvPr id="31" name="Picture 4" descr="C:\Documents and Settings\Administrator\Local Settings\Temporary Internet Files\Content.IE5\S5CT05S7\MCj04326140000[1].png"/>
            <p:cNvPicPr>
              <a:picLocks noChangeAspect="1" noChangeArrowheads="1"/>
            </p:cNvPicPr>
            <p:nvPr/>
          </p:nvPicPr>
          <p:blipFill>
            <a:blip r:embed="rId4" cstate="print"/>
            <a:srcRect/>
            <a:stretch>
              <a:fillRect/>
            </a:stretch>
          </p:blipFill>
          <p:spPr bwMode="auto">
            <a:xfrm>
              <a:off x="3469625" y="1335428"/>
              <a:ext cx="393113" cy="393113"/>
            </a:xfrm>
            <a:prstGeom prst="rect">
              <a:avLst/>
            </a:prstGeom>
            <a:noFill/>
          </p:spPr>
        </p:pic>
        <p:sp>
          <p:nvSpPr>
            <p:cNvPr id="32" name="Rounded Rectangle 31"/>
            <p:cNvSpPr/>
            <p:nvPr/>
          </p:nvSpPr>
          <p:spPr>
            <a:xfrm>
              <a:off x="5310131" y="1192776"/>
              <a:ext cx="1551942" cy="591907"/>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Ins="45720" rtlCol="0" anchor="ctr"/>
            <a:lstStyle/>
            <a:p>
              <a:pPr algn="ctr"/>
              <a:r>
                <a:rPr lang="en-US" sz="800" b="1" dirty="0" smtClean="0">
                  <a:solidFill>
                    <a:srgbClr val="000000"/>
                  </a:solidFill>
                </a:rPr>
                <a:t>Instruction </a:t>
              </a:r>
            </a:p>
            <a:p>
              <a:pPr algn="ctr"/>
              <a:r>
                <a:rPr lang="en-US" sz="800" b="1" dirty="0" smtClean="0">
                  <a:solidFill>
                    <a:srgbClr val="000000"/>
                  </a:solidFill>
                </a:rPr>
                <a:t>Stream N</a:t>
              </a:r>
              <a:endParaRPr lang="en-US" sz="800" b="1" dirty="0">
                <a:solidFill>
                  <a:srgbClr val="000000"/>
                </a:solidFill>
              </a:endParaRPr>
            </a:p>
          </p:txBody>
        </p:sp>
        <p:pic>
          <p:nvPicPr>
            <p:cNvPr id="33" name="Picture 4" descr="C:\Documents and Settings\Administrator\Local Settings\Temporary Internet Files\Content.IE5\S5CT05S7\MCj04326140000[1].png"/>
            <p:cNvPicPr>
              <a:picLocks noChangeAspect="1" noChangeArrowheads="1"/>
            </p:cNvPicPr>
            <p:nvPr/>
          </p:nvPicPr>
          <p:blipFill>
            <a:blip r:embed="rId4" cstate="print"/>
            <a:srcRect/>
            <a:stretch>
              <a:fillRect/>
            </a:stretch>
          </p:blipFill>
          <p:spPr bwMode="auto">
            <a:xfrm>
              <a:off x="5426825" y="1319380"/>
              <a:ext cx="393113" cy="393113"/>
            </a:xfrm>
            <a:prstGeom prst="rect">
              <a:avLst/>
            </a:prstGeom>
            <a:noFill/>
          </p:spPr>
        </p:pic>
        <p:sp>
          <p:nvSpPr>
            <p:cNvPr id="34" name="Down Arrow 33"/>
            <p:cNvSpPr/>
            <p:nvPr/>
          </p:nvSpPr>
          <p:spPr>
            <a:xfrm>
              <a:off x="3993541" y="1864896"/>
              <a:ext cx="440550" cy="1900989"/>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rgbClr val="000000"/>
                </a:solidFill>
              </a:endParaRPr>
            </a:p>
          </p:txBody>
        </p:sp>
        <p:sp>
          <p:nvSpPr>
            <p:cNvPr id="35" name="Down Arrow 34"/>
            <p:cNvSpPr/>
            <p:nvPr/>
          </p:nvSpPr>
          <p:spPr>
            <a:xfrm>
              <a:off x="5866517" y="1828801"/>
              <a:ext cx="440550" cy="3116178"/>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rgbClr val="000000"/>
                </a:solidFill>
              </a:endParaRPr>
            </a:p>
          </p:txBody>
        </p:sp>
      </p:grpSp>
      <p:sp>
        <p:nvSpPr>
          <p:cNvPr id="2" name="Title 1"/>
          <p:cNvSpPr>
            <a:spLocks noGrp="1"/>
          </p:cNvSpPr>
          <p:nvPr>
            <p:ph type="title"/>
          </p:nvPr>
        </p:nvSpPr>
        <p:spPr/>
        <p:txBody>
          <a:bodyPr/>
          <a:lstStyle/>
          <a:p>
            <a:r>
              <a:rPr lang="en-US" sz="2800" dirty="0" smtClean="0"/>
              <a:t>Multiple – Instruction , Single Data (MISD) systems</a:t>
            </a:r>
            <a:endParaRPr lang="en-US" sz="2800" dirty="0"/>
          </a:p>
        </p:txBody>
      </p:sp>
      <p:sp>
        <p:nvSpPr>
          <p:cNvPr id="6" name="Content Placeholder 5"/>
          <p:cNvSpPr>
            <a:spLocks noGrp="1"/>
          </p:cNvSpPr>
          <p:nvPr>
            <p:ph sz="half" idx="1"/>
          </p:nvPr>
        </p:nvSpPr>
        <p:spPr>
          <a:xfrm>
            <a:off x="163081" y="1018614"/>
            <a:ext cx="3265919" cy="5839385"/>
          </a:xfrm>
        </p:spPr>
        <p:txBody>
          <a:bodyPr/>
          <a:lstStyle/>
          <a:p>
            <a:pPr algn="just"/>
            <a:r>
              <a:rPr lang="en-US" sz="1800" dirty="0" smtClean="0"/>
              <a:t>MISD computing system is a multi processor machine capable of executing different instructions on different </a:t>
            </a:r>
            <a:r>
              <a:rPr lang="en-US" sz="1800" dirty="0" err="1" smtClean="0"/>
              <a:t>Pes</a:t>
            </a:r>
            <a:r>
              <a:rPr lang="en-US" sz="1800" dirty="0" smtClean="0"/>
              <a:t> all of them operating on the same data set. </a:t>
            </a:r>
          </a:p>
          <a:p>
            <a:pPr algn="just"/>
            <a:r>
              <a:rPr lang="en-US" sz="1800" dirty="0" smtClean="0"/>
              <a:t>For example</a:t>
            </a:r>
          </a:p>
          <a:p>
            <a:pPr lvl="1" algn="just"/>
            <a:r>
              <a:rPr lang="en-US" sz="1600" dirty="0" smtClean="0"/>
              <a:t>y = sin(x) + </a:t>
            </a:r>
            <a:r>
              <a:rPr lang="en-US" sz="1600" dirty="0" err="1" smtClean="0"/>
              <a:t>cos</a:t>
            </a:r>
            <a:r>
              <a:rPr lang="en-US" sz="1600" dirty="0" smtClean="0"/>
              <a:t>(x) + tan(x)</a:t>
            </a:r>
          </a:p>
          <a:p>
            <a:pPr algn="just"/>
            <a:r>
              <a:rPr lang="en-US" sz="1800" dirty="0" smtClean="0"/>
              <a:t>Machines built using MISD model are not useful in most of the applications. </a:t>
            </a:r>
          </a:p>
          <a:p>
            <a:pPr algn="just"/>
            <a:r>
              <a:rPr lang="en-US" sz="1800" dirty="0" smtClean="0"/>
              <a:t>Few machines are built but none of them available commercially. </a:t>
            </a:r>
          </a:p>
          <a:p>
            <a:pPr algn="just"/>
            <a:r>
              <a:rPr lang="en-US" sz="1800" dirty="0" smtClean="0"/>
              <a:t>This type of systems are more of an intellectual exercise than a practical configuration.</a:t>
            </a: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Multiple – Instruction , Multiple Data (MIMD) systems</a:t>
            </a:r>
            <a:endParaRPr lang="en-US" sz="2400" dirty="0"/>
          </a:p>
        </p:txBody>
      </p:sp>
      <p:sp>
        <p:nvSpPr>
          <p:cNvPr id="6" name="Content Placeholder 5"/>
          <p:cNvSpPr>
            <a:spLocks noGrp="1"/>
          </p:cNvSpPr>
          <p:nvPr>
            <p:ph sz="half" idx="1"/>
          </p:nvPr>
        </p:nvSpPr>
        <p:spPr>
          <a:xfrm>
            <a:off x="163081" y="1075765"/>
            <a:ext cx="3037319" cy="5577728"/>
          </a:xfrm>
        </p:spPr>
        <p:txBody>
          <a:bodyPr/>
          <a:lstStyle/>
          <a:p>
            <a:pPr algn="just"/>
            <a:r>
              <a:rPr lang="en-US" sz="1600" dirty="0" smtClean="0"/>
              <a:t>MIMD computing system is a multi processor machine capable of executing multiple instructions on multiple data sets.</a:t>
            </a:r>
          </a:p>
          <a:p>
            <a:pPr algn="just"/>
            <a:r>
              <a:rPr lang="en-US" sz="1600" dirty="0" smtClean="0"/>
              <a:t>Each PE in the MIMD model has separate instruction and data streams, hence machines built using this model are well suited to any kind of application.</a:t>
            </a:r>
          </a:p>
          <a:p>
            <a:pPr algn="just"/>
            <a:r>
              <a:rPr lang="en-US" sz="1600" dirty="0" smtClean="0"/>
              <a:t>Unlike SIMD, MISD machine, PEs in MIMD machines work asynchronously,</a:t>
            </a:r>
          </a:p>
          <a:p>
            <a:pPr algn="just"/>
            <a:r>
              <a:rPr lang="en-US" sz="1600" dirty="0" smtClean="0"/>
              <a:t>MIMD machines are broadly categorized into shared-memory MIMD and distributed memory MIMD based on the way PEs are coupled to the main memory.</a:t>
            </a:r>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27</a:t>
            </a:fld>
            <a:endParaRPr lang="en-US"/>
          </a:p>
        </p:txBody>
      </p:sp>
      <p:grpSp>
        <p:nvGrpSpPr>
          <p:cNvPr id="8" name="Group 7"/>
          <p:cNvGrpSpPr/>
          <p:nvPr/>
        </p:nvGrpSpPr>
        <p:grpSpPr>
          <a:xfrm>
            <a:off x="3457902" y="1211179"/>
            <a:ext cx="5638800" cy="5189621"/>
            <a:chOff x="264695" y="1058779"/>
            <a:chExt cx="8301791" cy="5438275"/>
          </a:xfrm>
        </p:grpSpPr>
        <p:sp>
          <p:nvSpPr>
            <p:cNvPr id="9" name="Rectangle 8"/>
            <p:cNvSpPr/>
            <p:nvPr/>
          </p:nvSpPr>
          <p:spPr>
            <a:xfrm>
              <a:off x="264695" y="1058779"/>
              <a:ext cx="8301789" cy="5438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000000"/>
                </a:solidFill>
              </a:endParaRPr>
            </a:p>
          </p:txBody>
        </p:sp>
        <p:sp>
          <p:nvSpPr>
            <p:cNvPr id="10" name="Rounded Rectangle 9"/>
            <p:cNvSpPr/>
            <p:nvPr/>
          </p:nvSpPr>
          <p:spPr>
            <a:xfrm>
              <a:off x="1562234" y="1564105"/>
              <a:ext cx="5584531" cy="4824502"/>
            </a:xfrm>
            <a:prstGeom prst="roundRect">
              <a:avLst>
                <a:gd name="adj" fmla="val 3985"/>
              </a:avLst>
            </a:prstGeom>
            <a:solidFill>
              <a:srgbClr val="F2F2F2"/>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000000"/>
                </a:solidFill>
              </a:endParaRPr>
            </a:p>
          </p:txBody>
        </p:sp>
        <p:sp>
          <p:nvSpPr>
            <p:cNvPr id="11" name="Rectangle 4"/>
            <p:cNvSpPr/>
            <p:nvPr/>
          </p:nvSpPr>
          <p:spPr>
            <a:xfrm>
              <a:off x="5372321" y="5023104"/>
              <a:ext cx="1475231" cy="1170432"/>
            </a:xfrm>
            <a:prstGeom prst="roundRect">
              <a:avLst>
                <a:gd name="adj" fmla="val 10427"/>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91440" rtlCol="0" anchor="b" anchorCtr="1"/>
            <a:lstStyle/>
            <a:p>
              <a:pPr algn="r"/>
              <a:r>
                <a:rPr lang="en-US" sz="1000" dirty="0" smtClean="0">
                  <a:solidFill>
                    <a:srgbClr val="000000"/>
                  </a:solidFill>
                </a:rPr>
                <a:t>Processor N</a:t>
              </a:r>
            </a:p>
          </p:txBody>
        </p:sp>
        <p:pic>
          <p:nvPicPr>
            <p:cNvPr id="12" name="Picture 3" descr="C:\Documents and Settings\csve\Local Settings\Temporary Internet Files\Content.IE5\KPABW9QF\MC900250279[1].wmf"/>
            <p:cNvPicPr>
              <a:picLocks noChangeAspect="1" noChangeArrowheads="1"/>
            </p:cNvPicPr>
            <p:nvPr/>
          </p:nvPicPr>
          <p:blipFill>
            <a:blip r:embed="rId3" cstate="print"/>
            <a:srcRect/>
            <a:stretch>
              <a:fillRect/>
            </a:stretch>
          </p:blipFill>
          <p:spPr bwMode="auto">
            <a:xfrm>
              <a:off x="5665701" y="5096257"/>
              <a:ext cx="993259" cy="682752"/>
            </a:xfrm>
            <a:prstGeom prst="rect">
              <a:avLst/>
            </a:prstGeom>
            <a:noFill/>
          </p:spPr>
        </p:pic>
        <p:sp>
          <p:nvSpPr>
            <p:cNvPr id="13" name="Down Arrow 12"/>
            <p:cNvSpPr/>
            <p:nvPr/>
          </p:nvSpPr>
          <p:spPr>
            <a:xfrm rot="16200000">
              <a:off x="2631213" y="3274658"/>
              <a:ext cx="440550" cy="4860764"/>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000000"/>
                </a:solidFill>
              </a:endParaRPr>
            </a:p>
          </p:txBody>
        </p:sp>
        <p:sp>
          <p:nvSpPr>
            <p:cNvPr id="14" name="Down Arrow 13"/>
            <p:cNvSpPr/>
            <p:nvPr/>
          </p:nvSpPr>
          <p:spPr>
            <a:xfrm rot="16200000">
              <a:off x="7538504" y="4903429"/>
              <a:ext cx="440550" cy="1615414"/>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000000"/>
                </a:solidFill>
              </a:endParaRPr>
            </a:p>
          </p:txBody>
        </p:sp>
        <p:sp>
          <p:nvSpPr>
            <p:cNvPr id="15" name="Down Arrow 14"/>
            <p:cNvSpPr/>
            <p:nvPr/>
          </p:nvSpPr>
          <p:spPr>
            <a:xfrm>
              <a:off x="2228900" y="1840832"/>
              <a:ext cx="440550" cy="529388"/>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000000"/>
                </a:solidFill>
              </a:endParaRPr>
            </a:p>
          </p:txBody>
        </p:sp>
        <p:sp>
          <p:nvSpPr>
            <p:cNvPr id="16" name="Rounded Rectangle 15"/>
            <p:cNvSpPr/>
            <p:nvPr/>
          </p:nvSpPr>
          <p:spPr>
            <a:xfrm>
              <a:off x="1732679" y="1188770"/>
              <a:ext cx="1551942" cy="591907"/>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Ins="45720" rtlCol="0" anchor="ctr"/>
            <a:lstStyle/>
            <a:p>
              <a:pPr algn="ctr"/>
              <a:r>
                <a:rPr lang="en-US" sz="900" dirty="0" smtClean="0">
                  <a:solidFill>
                    <a:srgbClr val="000000"/>
                  </a:solidFill>
                </a:rPr>
                <a:t>Instruction </a:t>
              </a:r>
            </a:p>
            <a:p>
              <a:pPr algn="ctr"/>
              <a:r>
                <a:rPr lang="en-US" sz="900" dirty="0" smtClean="0">
                  <a:solidFill>
                    <a:srgbClr val="000000"/>
                  </a:solidFill>
                </a:rPr>
                <a:t>Stream  1</a:t>
              </a:r>
              <a:endParaRPr lang="en-US" sz="900" dirty="0">
                <a:solidFill>
                  <a:srgbClr val="000000"/>
                </a:solidFill>
              </a:endParaRPr>
            </a:p>
          </p:txBody>
        </p:sp>
        <p:pic>
          <p:nvPicPr>
            <p:cNvPr id="17" name="Picture 4" descr="C:\Documents and Settings\Administrator\Local Settings\Temporary Internet Files\Content.IE5\S5CT05S7\MCj04326140000[1].png"/>
            <p:cNvPicPr>
              <a:picLocks noChangeAspect="1" noChangeArrowheads="1"/>
            </p:cNvPicPr>
            <p:nvPr/>
          </p:nvPicPr>
          <p:blipFill>
            <a:blip r:embed="rId4" cstate="print"/>
            <a:srcRect/>
            <a:stretch>
              <a:fillRect/>
            </a:stretch>
          </p:blipFill>
          <p:spPr bwMode="auto">
            <a:xfrm>
              <a:off x="1861404" y="1291312"/>
              <a:ext cx="393113" cy="393113"/>
            </a:xfrm>
            <a:prstGeom prst="rect">
              <a:avLst/>
            </a:prstGeom>
            <a:noFill/>
          </p:spPr>
        </p:pic>
        <p:sp>
          <p:nvSpPr>
            <p:cNvPr id="18" name="Rectangle 4"/>
            <p:cNvSpPr/>
            <p:nvPr/>
          </p:nvSpPr>
          <p:spPr>
            <a:xfrm>
              <a:off x="3295217" y="3798480"/>
              <a:ext cx="1475231" cy="1170432"/>
            </a:xfrm>
            <a:prstGeom prst="roundRect">
              <a:avLst>
                <a:gd name="adj" fmla="val 10427"/>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91440" rtlCol="0" anchor="b" anchorCtr="1"/>
            <a:lstStyle/>
            <a:p>
              <a:pPr algn="r"/>
              <a:r>
                <a:rPr lang="en-US" sz="1000" dirty="0" smtClean="0">
                  <a:solidFill>
                    <a:srgbClr val="000000"/>
                  </a:solidFill>
                </a:rPr>
                <a:t>Processor 2</a:t>
              </a:r>
            </a:p>
          </p:txBody>
        </p:sp>
        <p:pic>
          <p:nvPicPr>
            <p:cNvPr id="19" name="Picture 3" descr="C:\Documents and Settings\csve\Local Settings\Temporary Internet Files\Content.IE5\KPABW9QF\MC900250279[1].wmf"/>
            <p:cNvPicPr>
              <a:picLocks noChangeAspect="1" noChangeArrowheads="1"/>
            </p:cNvPicPr>
            <p:nvPr/>
          </p:nvPicPr>
          <p:blipFill>
            <a:blip r:embed="rId3" cstate="print"/>
            <a:srcRect/>
            <a:stretch>
              <a:fillRect/>
            </a:stretch>
          </p:blipFill>
          <p:spPr bwMode="auto">
            <a:xfrm>
              <a:off x="3552501" y="3895697"/>
              <a:ext cx="993259" cy="682752"/>
            </a:xfrm>
            <a:prstGeom prst="rect">
              <a:avLst/>
            </a:prstGeom>
            <a:noFill/>
          </p:spPr>
        </p:pic>
        <p:sp>
          <p:nvSpPr>
            <p:cNvPr id="20" name="Down Arrow 19"/>
            <p:cNvSpPr/>
            <p:nvPr/>
          </p:nvSpPr>
          <p:spPr>
            <a:xfrm rot="16200000">
              <a:off x="1579895" y="3137448"/>
              <a:ext cx="440550" cy="2734064"/>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000000"/>
                </a:solidFill>
              </a:endParaRPr>
            </a:p>
          </p:txBody>
        </p:sp>
        <p:sp>
          <p:nvSpPr>
            <p:cNvPr id="21" name="Rectangle 4"/>
            <p:cNvSpPr/>
            <p:nvPr/>
          </p:nvSpPr>
          <p:spPr>
            <a:xfrm>
              <a:off x="2054849" y="2438752"/>
              <a:ext cx="1475231" cy="1170432"/>
            </a:xfrm>
            <a:prstGeom prst="roundRect">
              <a:avLst>
                <a:gd name="adj" fmla="val 10427"/>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91440" rtlCol="0" anchor="b" anchorCtr="1"/>
            <a:lstStyle/>
            <a:p>
              <a:pPr algn="r"/>
              <a:r>
                <a:rPr lang="en-US" sz="1000" dirty="0" smtClean="0">
                  <a:solidFill>
                    <a:srgbClr val="000000"/>
                  </a:solidFill>
                </a:rPr>
                <a:t>Processor 1</a:t>
              </a:r>
            </a:p>
          </p:txBody>
        </p:sp>
        <p:pic>
          <p:nvPicPr>
            <p:cNvPr id="22" name="Picture 3" descr="C:\Documents and Settings\csve\Local Settings\Temporary Internet Files\Content.IE5\KPABW9QF\MC900250279[1].wmf"/>
            <p:cNvPicPr>
              <a:picLocks noChangeAspect="1" noChangeArrowheads="1"/>
            </p:cNvPicPr>
            <p:nvPr/>
          </p:nvPicPr>
          <p:blipFill>
            <a:blip r:embed="rId3" cstate="print"/>
            <a:srcRect/>
            <a:stretch>
              <a:fillRect/>
            </a:stretch>
          </p:blipFill>
          <p:spPr bwMode="auto">
            <a:xfrm>
              <a:off x="2264005" y="2511905"/>
              <a:ext cx="993259" cy="682752"/>
            </a:xfrm>
            <a:prstGeom prst="rect">
              <a:avLst/>
            </a:prstGeom>
            <a:noFill/>
          </p:spPr>
        </p:pic>
        <p:sp>
          <p:nvSpPr>
            <p:cNvPr id="23" name="Down Arrow 22"/>
            <p:cNvSpPr/>
            <p:nvPr/>
          </p:nvSpPr>
          <p:spPr>
            <a:xfrm rot="16200000">
              <a:off x="982888" y="2350662"/>
              <a:ext cx="440550" cy="1540052"/>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000000"/>
                </a:solidFill>
              </a:endParaRPr>
            </a:p>
          </p:txBody>
        </p:sp>
        <p:sp>
          <p:nvSpPr>
            <p:cNvPr id="24" name="Down Arrow 23"/>
            <p:cNvSpPr/>
            <p:nvPr/>
          </p:nvSpPr>
          <p:spPr>
            <a:xfrm rot="16200000">
              <a:off x="6499951" y="2664318"/>
              <a:ext cx="440550" cy="3692515"/>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000000"/>
                </a:solidFill>
              </a:endParaRPr>
            </a:p>
          </p:txBody>
        </p:sp>
        <p:sp>
          <p:nvSpPr>
            <p:cNvPr id="25" name="Down Arrow 24"/>
            <p:cNvSpPr/>
            <p:nvPr/>
          </p:nvSpPr>
          <p:spPr>
            <a:xfrm rot="16200000">
              <a:off x="5879740" y="660315"/>
              <a:ext cx="440550" cy="4932937"/>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000000"/>
                </a:solidFill>
              </a:endParaRPr>
            </a:p>
          </p:txBody>
        </p:sp>
        <p:sp>
          <p:nvSpPr>
            <p:cNvPr id="26" name="Rounded Rectangle 25"/>
            <p:cNvSpPr/>
            <p:nvPr/>
          </p:nvSpPr>
          <p:spPr>
            <a:xfrm>
              <a:off x="3352931" y="1208824"/>
              <a:ext cx="1551942" cy="591907"/>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Ins="45720" rtlCol="0" anchor="ctr"/>
            <a:lstStyle/>
            <a:p>
              <a:pPr algn="ctr"/>
              <a:r>
                <a:rPr lang="en-US" sz="900" dirty="0" smtClean="0">
                  <a:solidFill>
                    <a:srgbClr val="000000"/>
                  </a:solidFill>
                </a:rPr>
                <a:t>Instruction </a:t>
              </a:r>
            </a:p>
            <a:p>
              <a:pPr algn="ctr"/>
              <a:r>
                <a:rPr lang="en-US" sz="900" dirty="0" smtClean="0">
                  <a:solidFill>
                    <a:srgbClr val="000000"/>
                  </a:solidFill>
                </a:rPr>
                <a:t>Stream 2</a:t>
              </a:r>
              <a:endParaRPr lang="en-US" sz="900" dirty="0">
                <a:solidFill>
                  <a:srgbClr val="000000"/>
                </a:solidFill>
              </a:endParaRPr>
            </a:p>
          </p:txBody>
        </p:sp>
        <p:pic>
          <p:nvPicPr>
            <p:cNvPr id="27" name="Picture 4" descr="C:\Documents and Settings\Administrator\Local Settings\Temporary Internet Files\Content.IE5\S5CT05S7\MCj04326140000[1].png"/>
            <p:cNvPicPr>
              <a:picLocks noChangeAspect="1" noChangeArrowheads="1"/>
            </p:cNvPicPr>
            <p:nvPr/>
          </p:nvPicPr>
          <p:blipFill>
            <a:blip r:embed="rId4" cstate="print"/>
            <a:srcRect/>
            <a:stretch>
              <a:fillRect/>
            </a:stretch>
          </p:blipFill>
          <p:spPr bwMode="auto">
            <a:xfrm>
              <a:off x="3469625" y="1335428"/>
              <a:ext cx="393113" cy="393113"/>
            </a:xfrm>
            <a:prstGeom prst="rect">
              <a:avLst/>
            </a:prstGeom>
            <a:noFill/>
          </p:spPr>
        </p:pic>
        <p:sp>
          <p:nvSpPr>
            <p:cNvPr id="28" name="Rounded Rectangle 27"/>
            <p:cNvSpPr/>
            <p:nvPr/>
          </p:nvSpPr>
          <p:spPr>
            <a:xfrm>
              <a:off x="5310131" y="1192776"/>
              <a:ext cx="1551942" cy="591907"/>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Ins="45720" rtlCol="0" anchor="ctr"/>
            <a:lstStyle/>
            <a:p>
              <a:pPr algn="ctr"/>
              <a:r>
                <a:rPr lang="en-US" sz="900" dirty="0" smtClean="0">
                  <a:solidFill>
                    <a:srgbClr val="000000"/>
                  </a:solidFill>
                </a:rPr>
                <a:t>Instruction </a:t>
              </a:r>
            </a:p>
            <a:p>
              <a:pPr algn="ctr"/>
              <a:r>
                <a:rPr lang="en-US" sz="900" dirty="0" smtClean="0">
                  <a:solidFill>
                    <a:srgbClr val="000000"/>
                  </a:solidFill>
                </a:rPr>
                <a:t>Stream N</a:t>
              </a:r>
              <a:endParaRPr lang="en-US" sz="900" dirty="0">
                <a:solidFill>
                  <a:srgbClr val="000000"/>
                </a:solidFill>
              </a:endParaRPr>
            </a:p>
          </p:txBody>
        </p:sp>
        <p:pic>
          <p:nvPicPr>
            <p:cNvPr id="29" name="Picture 4" descr="C:\Documents and Settings\Administrator\Local Settings\Temporary Internet Files\Content.IE5\S5CT05S7\MCj04326140000[1].png"/>
            <p:cNvPicPr>
              <a:picLocks noChangeAspect="1" noChangeArrowheads="1"/>
            </p:cNvPicPr>
            <p:nvPr/>
          </p:nvPicPr>
          <p:blipFill>
            <a:blip r:embed="rId4" cstate="print"/>
            <a:srcRect/>
            <a:stretch>
              <a:fillRect/>
            </a:stretch>
          </p:blipFill>
          <p:spPr bwMode="auto">
            <a:xfrm>
              <a:off x="5426825" y="1319380"/>
              <a:ext cx="393113" cy="393113"/>
            </a:xfrm>
            <a:prstGeom prst="rect">
              <a:avLst/>
            </a:prstGeom>
            <a:noFill/>
          </p:spPr>
        </p:pic>
        <p:sp>
          <p:nvSpPr>
            <p:cNvPr id="30" name="Rounded Rectangle 29"/>
            <p:cNvSpPr/>
            <p:nvPr/>
          </p:nvSpPr>
          <p:spPr>
            <a:xfrm>
              <a:off x="410006" y="2438592"/>
              <a:ext cx="1366817" cy="37679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000000"/>
                  </a:solidFill>
                </a:rPr>
                <a:t>Data  Input 1</a:t>
              </a:r>
              <a:endParaRPr lang="en-US" sz="900" dirty="0">
                <a:solidFill>
                  <a:srgbClr val="000000"/>
                </a:solidFill>
              </a:endParaRPr>
            </a:p>
          </p:txBody>
        </p:sp>
        <p:sp>
          <p:nvSpPr>
            <p:cNvPr id="31" name="Rounded Rectangle 30"/>
            <p:cNvSpPr/>
            <p:nvPr/>
          </p:nvSpPr>
          <p:spPr>
            <a:xfrm>
              <a:off x="405034" y="3823988"/>
              <a:ext cx="1366817" cy="37679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000000"/>
                  </a:solidFill>
                </a:rPr>
                <a:t>Data  Input 2</a:t>
              </a:r>
              <a:endParaRPr lang="en-US" sz="900" dirty="0">
                <a:solidFill>
                  <a:srgbClr val="000000"/>
                </a:solidFill>
              </a:endParaRPr>
            </a:p>
          </p:txBody>
        </p:sp>
        <p:sp>
          <p:nvSpPr>
            <p:cNvPr id="32" name="Rounded Rectangle 31"/>
            <p:cNvSpPr/>
            <p:nvPr/>
          </p:nvSpPr>
          <p:spPr>
            <a:xfrm>
              <a:off x="411289" y="5072354"/>
              <a:ext cx="1366817" cy="37679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000000"/>
                  </a:solidFill>
                </a:rPr>
                <a:t>Data  Input N</a:t>
              </a:r>
              <a:endParaRPr lang="en-US" sz="900" dirty="0">
                <a:solidFill>
                  <a:srgbClr val="000000"/>
                </a:solidFill>
              </a:endParaRPr>
            </a:p>
          </p:txBody>
        </p:sp>
        <p:sp>
          <p:nvSpPr>
            <p:cNvPr id="33" name="Rounded Rectangle 32"/>
            <p:cNvSpPr/>
            <p:nvPr/>
          </p:nvSpPr>
          <p:spPr>
            <a:xfrm>
              <a:off x="7012617" y="2433428"/>
              <a:ext cx="1553867" cy="37679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000000"/>
                  </a:solidFill>
                </a:rPr>
                <a:t>Data Output 1</a:t>
              </a:r>
              <a:endParaRPr lang="en-US" sz="900" dirty="0">
                <a:solidFill>
                  <a:srgbClr val="000000"/>
                </a:solidFill>
              </a:endParaRPr>
            </a:p>
          </p:txBody>
        </p:sp>
        <p:sp>
          <p:nvSpPr>
            <p:cNvPr id="34" name="Rounded Rectangle 33"/>
            <p:cNvSpPr/>
            <p:nvPr/>
          </p:nvSpPr>
          <p:spPr>
            <a:xfrm>
              <a:off x="6996577" y="3825081"/>
              <a:ext cx="1569907" cy="37679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000000"/>
                  </a:solidFill>
                </a:rPr>
                <a:t>Data Output 2</a:t>
              </a:r>
              <a:endParaRPr lang="en-US" sz="900" dirty="0">
                <a:solidFill>
                  <a:srgbClr val="000000"/>
                </a:solidFill>
              </a:endParaRPr>
            </a:p>
          </p:txBody>
        </p:sp>
        <p:sp>
          <p:nvSpPr>
            <p:cNvPr id="35" name="Rounded Rectangle 34"/>
            <p:cNvSpPr/>
            <p:nvPr/>
          </p:nvSpPr>
          <p:spPr>
            <a:xfrm>
              <a:off x="6980537" y="5048286"/>
              <a:ext cx="1585947" cy="37679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000000"/>
                  </a:solidFill>
                </a:rPr>
                <a:t>Data  Output 3</a:t>
              </a:r>
              <a:endParaRPr lang="en-US" sz="900" dirty="0">
                <a:solidFill>
                  <a:srgbClr val="000000"/>
                </a:solidFill>
              </a:endParaRPr>
            </a:p>
          </p:txBody>
        </p:sp>
        <p:sp>
          <p:nvSpPr>
            <p:cNvPr id="36" name="Down Arrow 35"/>
            <p:cNvSpPr/>
            <p:nvPr/>
          </p:nvSpPr>
          <p:spPr>
            <a:xfrm>
              <a:off x="3993541" y="1864896"/>
              <a:ext cx="440550" cy="1900989"/>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000000"/>
                </a:solidFill>
              </a:endParaRPr>
            </a:p>
          </p:txBody>
        </p:sp>
        <p:sp>
          <p:nvSpPr>
            <p:cNvPr id="37" name="Down Arrow 36"/>
            <p:cNvSpPr/>
            <p:nvPr/>
          </p:nvSpPr>
          <p:spPr>
            <a:xfrm>
              <a:off x="5866517" y="1828801"/>
              <a:ext cx="440550" cy="3116178"/>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000000"/>
                </a:solidFill>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Memory MIMD machines</a:t>
            </a:r>
            <a:endParaRPr lang="en-US" dirty="0"/>
          </a:p>
        </p:txBody>
      </p:sp>
      <p:sp>
        <p:nvSpPr>
          <p:cNvPr id="3" name="Content Placeholder 2"/>
          <p:cNvSpPr>
            <a:spLocks noGrp="1"/>
          </p:cNvSpPr>
          <p:nvPr>
            <p:ph sz="half" idx="1"/>
          </p:nvPr>
        </p:nvSpPr>
        <p:spPr/>
        <p:txBody>
          <a:bodyPr/>
          <a:lstStyle/>
          <a:p>
            <a:pPr algn="just"/>
            <a:r>
              <a:rPr lang="en-US" sz="2000" dirty="0" smtClean="0"/>
              <a:t>All the PEs are connected to a single global memory and they all have access to it.</a:t>
            </a:r>
          </a:p>
          <a:p>
            <a:pPr algn="just"/>
            <a:r>
              <a:rPr lang="en-US" sz="2000" dirty="0" smtClean="0"/>
              <a:t>Systems based on this model are also called tightly coupled multi processor systems.</a:t>
            </a:r>
          </a:p>
          <a:p>
            <a:pPr algn="just"/>
            <a:r>
              <a:rPr lang="en-US" sz="2000" dirty="0" smtClean="0"/>
              <a:t>The communication between PEs in this model takes place through the shared memory.</a:t>
            </a:r>
          </a:p>
          <a:p>
            <a:pPr algn="just"/>
            <a:r>
              <a:rPr lang="en-US" sz="2000" dirty="0" smtClean="0"/>
              <a:t>Modification of the data stored in the global memory by one PE is visible to all other PEs. </a:t>
            </a:r>
          </a:p>
          <a:p>
            <a:pPr algn="just"/>
            <a:r>
              <a:rPr lang="en-US" sz="2000" dirty="0" smtClean="0"/>
              <a:t>Dominant representative shared memory MIMD systems are silicon graphics machines and Sun/IBM SMP ( Symmetric Multi-Processing).</a:t>
            </a:r>
            <a:endParaRPr lang="en-US" sz="20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28</a:t>
            </a:fld>
            <a:endParaRPr lang="en-US"/>
          </a:p>
        </p:txBody>
      </p:sp>
      <p:grpSp>
        <p:nvGrpSpPr>
          <p:cNvPr id="28" name="Group 27"/>
          <p:cNvGrpSpPr/>
          <p:nvPr/>
        </p:nvGrpSpPr>
        <p:grpSpPr>
          <a:xfrm>
            <a:off x="4572000" y="1447800"/>
            <a:ext cx="4572000" cy="3810000"/>
            <a:chOff x="1347537" y="2731168"/>
            <a:chExt cx="3801979" cy="2225843"/>
          </a:xfrm>
        </p:grpSpPr>
        <p:sp>
          <p:nvSpPr>
            <p:cNvPr id="29" name="Rounded Rectangle 28"/>
            <p:cNvSpPr/>
            <p:nvPr/>
          </p:nvSpPr>
          <p:spPr>
            <a:xfrm>
              <a:off x="1347537" y="2731168"/>
              <a:ext cx="3801979" cy="2225843"/>
            </a:xfrm>
            <a:prstGeom prst="roundRect">
              <a:avLst>
                <a:gd name="adj" fmla="val 398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30" name="Straight Connector 29"/>
            <p:cNvCxnSpPr/>
            <p:nvPr/>
          </p:nvCxnSpPr>
          <p:spPr>
            <a:xfrm>
              <a:off x="3639311" y="3283795"/>
              <a:ext cx="331110" cy="0"/>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grpSp>
          <p:nvGrpSpPr>
            <p:cNvPr id="31" name="Group 7"/>
            <p:cNvGrpSpPr/>
            <p:nvPr/>
          </p:nvGrpSpPr>
          <p:grpSpPr>
            <a:xfrm>
              <a:off x="1476262" y="2899611"/>
              <a:ext cx="1014275" cy="753124"/>
              <a:chOff x="305830" y="4333293"/>
              <a:chExt cx="1047676" cy="825314"/>
            </a:xfrm>
            <a:effectLst>
              <a:outerShdw blurRad="50800" dist="38100" dir="2700000" algn="tl" rotWithShape="0">
                <a:prstClr val="black">
                  <a:alpha val="40000"/>
                </a:prstClr>
              </a:outerShdw>
            </a:effectLst>
          </p:grpSpPr>
          <p:sp>
            <p:nvSpPr>
              <p:cNvPr id="46" name="Rectangle 4"/>
              <p:cNvSpPr/>
              <p:nvPr/>
            </p:nvSpPr>
            <p:spPr>
              <a:xfrm>
                <a:off x="305830" y="4333293"/>
                <a:ext cx="1047676" cy="825314"/>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0" rtlCol="0" anchor="b"/>
              <a:lstStyle/>
              <a:p>
                <a:pPr algn="ctr"/>
                <a:r>
                  <a:rPr lang="en-US" sz="1400" dirty="0" smtClean="0">
                    <a:solidFill>
                      <a:srgbClr val="000000"/>
                    </a:solidFill>
                  </a:rPr>
                  <a:t>Processor 1</a:t>
                </a:r>
              </a:p>
            </p:txBody>
          </p:sp>
          <p:pic>
            <p:nvPicPr>
              <p:cNvPr id="47" name="Picture 3" descr="C:\Documents and Settings\csve\Local Settings\Temporary Internet Files\Content.IE5\KPABW9QF\MC900250279[1].wmf"/>
              <p:cNvPicPr>
                <a:picLocks noChangeAspect="1" noChangeArrowheads="1"/>
              </p:cNvPicPr>
              <p:nvPr/>
            </p:nvPicPr>
            <p:blipFill>
              <a:blip r:embed="rId3" cstate="print"/>
              <a:srcRect/>
              <a:stretch>
                <a:fillRect/>
              </a:stretch>
            </p:blipFill>
            <p:spPr bwMode="auto">
              <a:xfrm>
                <a:off x="458004" y="4346478"/>
                <a:ext cx="792108" cy="614369"/>
              </a:xfrm>
              <a:prstGeom prst="rect">
                <a:avLst/>
              </a:prstGeom>
              <a:noFill/>
            </p:spPr>
          </p:pic>
        </p:grpSp>
        <p:sp>
          <p:nvSpPr>
            <p:cNvPr id="32" name="Rounded Rectangle 31"/>
            <p:cNvSpPr/>
            <p:nvPr/>
          </p:nvSpPr>
          <p:spPr>
            <a:xfrm>
              <a:off x="1461888" y="4187036"/>
              <a:ext cx="3543249" cy="613564"/>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5760" rtlCol="0" anchor="ctr"/>
            <a:lstStyle/>
            <a:p>
              <a:pPr algn="r"/>
              <a:r>
                <a:rPr lang="en-US" dirty="0" smtClean="0">
                  <a:solidFill>
                    <a:srgbClr val="000000"/>
                  </a:solidFill>
                </a:rPr>
                <a:t>Global System Memory</a:t>
              </a:r>
              <a:endParaRPr lang="en-US" dirty="0">
                <a:solidFill>
                  <a:srgbClr val="000000"/>
                </a:solidFill>
              </a:endParaRPr>
            </a:p>
          </p:txBody>
        </p:sp>
        <p:sp>
          <p:nvSpPr>
            <p:cNvPr id="33" name="Left-Right Arrow 32"/>
            <p:cNvSpPr/>
            <p:nvPr/>
          </p:nvSpPr>
          <p:spPr>
            <a:xfrm rot="16200000">
              <a:off x="1774590" y="3788846"/>
              <a:ext cx="401441" cy="24250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4" name="Rounded Rectangle 33"/>
            <p:cNvSpPr/>
            <p:nvPr/>
          </p:nvSpPr>
          <p:spPr>
            <a:xfrm>
              <a:off x="3224492" y="3799220"/>
              <a:ext cx="1070812" cy="222937"/>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Memory </a:t>
              </a:r>
            </a:p>
            <a:p>
              <a:pPr algn="ctr"/>
              <a:r>
                <a:rPr lang="en-US" sz="1400" dirty="0" smtClean="0">
                  <a:solidFill>
                    <a:srgbClr val="000000"/>
                  </a:solidFill>
                </a:rPr>
                <a:t>Bus</a:t>
              </a:r>
            </a:p>
          </p:txBody>
        </p:sp>
        <p:pic>
          <p:nvPicPr>
            <p:cNvPr id="35" name="Picture 5" descr="C:\Users\csve\AppData\Local\Microsoft\Windows\Temporary Internet Files\Content.IE5\E4TBOOOF\MC900433834[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80799" y="4211167"/>
              <a:ext cx="613496" cy="613496"/>
            </a:xfrm>
            <a:prstGeom prst="rect">
              <a:avLst/>
            </a:prstGeom>
            <a:noFill/>
            <a:extLst>
              <a:ext uri="{909E8E84-426E-40DD-AFC4-6F175D3DCCD1}">
                <a14:hiddenFill xmlns:a14="http://schemas.microsoft.com/office/drawing/2010/main">
                  <a:solidFill>
                    <a:srgbClr val="FFFFFF"/>
                  </a:solidFill>
                </a14:hiddenFill>
              </a:ext>
            </a:extLst>
          </p:spPr>
        </p:pic>
        <p:sp>
          <p:nvSpPr>
            <p:cNvPr id="36" name="Left-Right Arrow 35"/>
            <p:cNvSpPr/>
            <p:nvPr/>
          </p:nvSpPr>
          <p:spPr>
            <a:xfrm rot="16200000">
              <a:off x="2829348" y="3796867"/>
              <a:ext cx="401441" cy="24250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7" name="Left-Right Arrow 36"/>
            <p:cNvSpPr/>
            <p:nvPr/>
          </p:nvSpPr>
          <p:spPr>
            <a:xfrm rot="16200000">
              <a:off x="4221044" y="3804883"/>
              <a:ext cx="401441" cy="24250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38" name="Straight Arrow Connector 37"/>
            <p:cNvCxnSpPr/>
            <p:nvPr/>
          </p:nvCxnSpPr>
          <p:spPr>
            <a:xfrm flipH="1">
              <a:off x="3200386" y="3922294"/>
              <a:ext cx="360947" cy="0"/>
            </a:xfrm>
            <a:prstGeom prst="straightConnector1">
              <a:avLst/>
            </a:prstGeom>
            <a:ln>
              <a:solidFill>
                <a:srgbClr val="0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894226" y="3918278"/>
              <a:ext cx="360947" cy="0"/>
            </a:xfrm>
            <a:prstGeom prst="straightConnector1">
              <a:avLst/>
            </a:prstGeom>
            <a:ln>
              <a:solidFill>
                <a:srgbClr val="000000"/>
              </a:solidFill>
              <a:headEnd type="none"/>
              <a:tailEnd type="stealth"/>
            </a:ln>
          </p:spPr>
          <p:style>
            <a:lnRef idx="1">
              <a:schemeClr val="accent1"/>
            </a:lnRef>
            <a:fillRef idx="0">
              <a:schemeClr val="accent1"/>
            </a:fillRef>
            <a:effectRef idx="0">
              <a:schemeClr val="accent1"/>
            </a:effectRef>
            <a:fontRef idx="minor">
              <a:schemeClr val="tx1"/>
            </a:fontRef>
          </p:style>
        </p:cxnSp>
        <p:grpSp>
          <p:nvGrpSpPr>
            <p:cNvPr id="40" name="Group 40"/>
            <p:cNvGrpSpPr/>
            <p:nvPr/>
          </p:nvGrpSpPr>
          <p:grpSpPr>
            <a:xfrm>
              <a:off x="2555126" y="2907627"/>
              <a:ext cx="1014275" cy="753124"/>
              <a:chOff x="305830" y="4333293"/>
              <a:chExt cx="1047676" cy="825314"/>
            </a:xfrm>
            <a:effectLst>
              <a:outerShdw blurRad="50800" dist="38100" dir="2700000" algn="tl" rotWithShape="0">
                <a:prstClr val="black">
                  <a:alpha val="40000"/>
                </a:prstClr>
              </a:outerShdw>
            </a:effectLst>
          </p:grpSpPr>
          <p:sp>
            <p:nvSpPr>
              <p:cNvPr id="44" name="Rectangle 4"/>
              <p:cNvSpPr/>
              <p:nvPr/>
            </p:nvSpPr>
            <p:spPr>
              <a:xfrm>
                <a:off x="305830" y="4333293"/>
                <a:ext cx="1047676" cy="825314"/>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0" rtlCol="0" anchor="b"/>
              <a:lstStyle/>
              <a:p>
                <a:pPr algn="ctr"/>
                <a:r>
                  <a:rPr lang="en-US" sz="1400" dirty="0" smtClean="0">
                    <a:solidFill>
                      <a:srgbClr val="000000"/>
                    </a:solidFill>
                  </a:rPr>
                  <a:t>Processor 2</a:t>
                </a:r>
              </a:p>
            </p:txBody>
          </p:sp>
          <p:pic>
            <p:nvPicPr>
              <p:cNvPr id="45" name="Picture 3" descr="C:\Documents and Settings\csve\Local Settings\Temporary Internet Files\Content.IE5\KPABW9QF\MC900250279[1].wmf"/>
              <p:cNvPicPr>
                <a:picLocks noChangeAspect="1" noChangeArrowheads="1"/>
              </p:cNvPicPr>
              <p:nvPr/>
            </p:nvPicPr>
            <p:blipFill>
              <a:blip r:embed="rId3" cstate="print"/>
              <a:srcRect/>
              <a:stretch>
                <a:fillRect/>
              </a:stretch>
            </p:blipFill>
            <p:spPr bwMode="auto">
              <a:xfrm>
                <a:off x="458004" y="4346478"/>
                <a:ext cx="792108" cy="614369"/>
              </a:xfrm>
              <a:prstGeom prst="rect">
                <a:avLst/>
              </a:prstGeom>
              <a:noFill/>
            </p:spPr>
          </p:pic>
        </p:grpSp>
        <p:grpSp>
          <p:nvGrpSpPr>
            <p:cNvPr id="41" name="Group 44"/>
            <p:cNvGrpSpPr/>
            <p:nvPr/>
          </p:nvGrpSpPr>
          <p:grpSpPr>
            <a:xfrm>
              <a:off x="3958810" y="2939712"/>
              <a:ext cx="1014275" cy="753124"/>
              <a:chOff x="305830" y="4333293"/>
              <a:chExt cx="1047676" cy="825314"/>
            </a:xfrm>
            <a:effectLst>
              <a:outerShdw blurRad="50800" dist="38100" dir="2700000" algn="tl" rotWithShape="0">
                <a:prstClr val="black">
                  <a:alpha val="40000"/>
                </a:prstClr>
              </a:outerShdw>
            </a:effectLst>
          </p:grpSpPr>
          <p:sp>
            <p:nvSpPr>
              <p:cNvPr id="42" name="Rectangle 4"/>
              <p:cNvSpPr/>
              <p:nvPr/>
            </p:nvSpPr>
            <p:spPr>
              <a:xfrm>
                <a:off x="305830" y="4333293"/>
                <a:ext cx="1047676" cy="825314"/>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0" rtlCol="0" anchor="b"/>
              <a:lstStyle/>
              <a:p>
                <a:pPr algn="ctr"/>
                <a:r>
                  <a:rPr lang="en-US" sz="1400" dirty="0" smtClean="0">
                    <a:solidFill>
                      <a:srgbClr val="000000"/>
                    </a:solidFill>
                  </a:rPr>
                  <a:t>Processor N</a:t>
                </a:r>
              </a:p>
            </p:txBody>
          </p:sp>
          <p:pic>
            <p:nvPicPr>
              <p:cNvPr id="43" name="Picture 3" descr="C:\Documents and Settings\csve\Local Settings\Temporary Internet Files\Content.IE5\KPABW9QF\MC900250279[1].wmf"/>
              <p:cNvPicPr>
                <a:picLocks noChangeAspect="1" noChangeArrowheads="1"/>
              </p:cNvPicPr>
              <p:nvPr/>
            </p:nvPicPr>
            <p:blipFill>
              <a:blip r:embed="rId3" cstate="print"/>
              <a:srcRect/>
              <a:stretch>
                <a:fillRect/>
              </a:stretch>
            </p:blipFill>
            <p:spPr bwMode="auto">
              <a:xfrm>
                <a:off x="458004" y="4346478"/>
                <a:ext cx="792108" cy="614369"/>
              </a:xfrm>
              <a:prstGeom prst="rect">
                <a:avLst/>
              </a:prstGeom>
              <a:noFill/>
            </p:spPr>
          </p:pic>
        </p:gr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Memory MIMD machines</a:t>
            </a:r>
            <a:endParaRPr lang="en-US" dirty="0"/>
          </a:p>
        </p:txBody>
      </p:sp>
      <p:sp>
        <p:nvSpPr>
          <p:cNvPr id="3" name="Content Placeholder 2"/>
          <p:cNvSpPr>
            <a:spLocks noGrp="1"/>
          </p:cNvSpPr>
          <p:nvPr>
            <p:ph sz="half" idx="1"/>
          </p:nvPr>
        </p:nvSpPr>
        <p:spPr/>
        <p:txBody>
          <a:bodyPr/>
          <a:lstStyle/>
          <a:p>
            <a:r>
              <a:rPr lang="en-US" sz="1800" dirty="0" smtClean="0"/>
              <a:t>All PEs have a local memory. Systems based on this model are also called loosely coupled multi processor systems. </a:t>
            </a:r>
          </a:p>
          <a:p>
            <a:r>
              <a:rPr lang="en-US" sz="1800" dirty="0" smtClean="0"/>
              <a:t>The communication between PEs in this model takes place through the interconnection network, the inter process communication channel, or IPC.</a:t>
            </a:r>
          </a:p>
          <a:p>
            <a:r>
              <a:rPr lang="en-US" sz="1800" dirty="0" smtClean="0"/>
              <a:t>The network connecting PEs can be configured to tree, mesh, cube, and so on. </a:t>
            </a:r>
          </a:p>
          <a:p>
            <a:r>
              <a:rPr lang="en-US" sz="1800" dirty="0" smtClean="0"/>
              <a:t>Each PE operates asynchronously, and if communication/synchronization among tasks is necessary, they can do so by exchanging messages between them.</a:t>
            </a:r>
          </a:p>
        </p:txBody>
      </p:sp>
      <p:sp>
        <p:nvSpPr>
          <p:cNvPr id="5" name="Slide Number Placeholder 4"/>
          <p:cNvSpPr>
            <a:spLocks noGrp="1"/>
          </p:cNvSpPr>
          <p:nvPr>
            <p:ph type="sldNum" sz="quarter" idx="10"/>
          </p:nvPr>
        </p:nvSpPr>
        <p:spPr/>
        <p:txBody>
          <a:bodyPr/>
          <a:lstStyle/>
          <a:p>
            <a:fld id="{963622C3-C058-439C-BABA-723B8393669E}" type="slidenum">
              <a:rPr lang="en-US" smtClean="0"/>
              <a:pPr/>
              <a:t>29</a:t>
            </a:fld>
            <a:endParaRPr lang="en-US"/>
          </a:p>
        </p:txBody>
      </p:sp>
      <p:grpSp>
        <p:nvGrpSpPr>
          <p:cNvPr id="8" name="Group 7"/>
          <p:cNvGrpSpPr/>
          <p:nvPr/>
        </p:nvGrpSpPr>
        <p:grpSpPr>
          <a:xfrm>
            <a:off x="4499812" y="1447800"/>
            <a:ext cx="4644188" cy="4267200"/>
            <a:chOff x="4499812" y="2093934"/>
            <a:chExt cx="4335480" cy="2698639"/>
          </a:xfrm>
        </p:grpSpPr>
        <p:grpSp>
          <p:nvGrpSpPr>
            <p:cNvPr id="9" name="Group 49"/>
            <p:cNvGrpSpPr/>
            <p:nvPr/>
          </p:nvGrpSpPr>
          <p:grpSpPr>
            <a:xfrm>
              <a:off x="4499812" y="2755236"/>
              <a:ext cx="1191128" cy="2033337"/>
              <a:chOff x="1387672" y="2795344"/>
              <a:chExt cx="1191128" cy="2033337"/>
            </a:xfrm>
          </p:grpSpPr>
          <p:sp>
            <p:nvSpPr>
              <p:cNvPr id="35" name="Rounded Rectangle 34"/>
              <p:cNvSpPr/>
              <p:nvPr/>
            </p:nvSpPr>
            <p:spPr>
              <a:xfrm>
                <a:off x="1387672" y="2795344"/>
                <a:ext cx="1191126" cy="2033337"/>
              </a:xfrm>
              <a:prstGeom prst="roundRect">
                <a:avLst>
                  <a:gd name="adj" fmla="val 398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grpSp>
            <p:nvGrpSpPr>
              <p:cNvPr id="36" name="Group 52"/>
              <p:cNvGrpSpPr/>
              <p:nvPr/>
            </p:nvGrpSpPr>
            <p:grpSpPr>
              <a:xfrm>
                <a:off x="1476262" y="2899611"/>
                <a:ext cx="1014275" cy="753124"/>
                <a:chOff x="305830" y="4333293"/>
                <a:chExt cx="1047676" cy="825314"/>
              </a:xfrm>
              <a:effectLst>
                <a:outerShdw blurRad="50800" dist="38100" dir="2700000" algn="tl" rotWithShape="0">
                  <a:prstClr val="black">
                    <a:alpha val="40000"/>
                  </a:prstClr>
                </a:outerShdw>
              </a:effectLst>
            </p:grpSpPr>
            <p:sp>
              <p:nvSpPr>
                <p:cNvPr id="42" name="Rectangle 4"/>
                <p:cNvSpPr/>
                <p:nvPr/>
              </p:nvSpPr>
              <p:spPr>
                <a:xfrm>
                  <a:off x="305830" y="4333293"/>
                  <a:ext cx="1047676" cy="825314"/>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0" rtlCol="0" anchor="b"/>
                <a:lstStyle/>
                <a:p>
                  <a:pPr algn="ctr"/>
                  <a:r>
                    <a:rPr lang="en-US" sz="1100" dirty="0" smtClean="0">
                      <a:solidFill>
                        <a:srgbClr val="000000"/>
                      </a:solidFill>
                    </a:rPr>
                    <a:t>Processor 1</a:t>
                  </a:r>
                </a:p>
              </p:txBody>
            </p:sp>
            <p:pic>
              <p:nvPicPr>
                <p:cNvPr id="43" name="Picture 3" descr="C:\Documents and Settings\csve\Local Settings\Temporary Internet Files\Content.IE5\KPABW9QF\MC900250279[1].wmf"/>
                <p:cNvPicPr>
                  <a:picLocks noChangeAspect="1" noChangeArrowheads="1"/>
                </p:cNvPicPr>
                <p:nvPr/>
              </p:nvPicPr>
              <p:blipFill>
                <a:blip r:embed="rId3" cstate="print"/>
                <a:srcRect/>
                <a:stretch>
                  <a:fillRect/>
                </a:stretch>
              </p:blipFill>
              <p:spPr bwMode="auto">
                <a:xfrm>
                  <a:off x="458004" y="4346478"/>
                  <a:ext cx="792108" cy="614369"/>
                </a:xfrm>
                <a:prstGeom prst="rect">
                  <a:avLst/>
                </a:prstGeom>
                <a:noFill/>
              </p:spPr>
            </p:pic>
          </p:grpSp>
          <p:sp>
            <p:nvSpPr>
              <p:cNvPr id="37" name="Rounded Rectangle 36"/>
              <p:cNvSpPr/>
              <p:nvPr/>
            </p:nvSpPr>
            <p:spPr>
              <a:xfrm>
                <a:off x="1461889" y="4187036"/>
                <a:ext cx="996592" cy="509298"/>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algn="r"/>
                <a:r>
                  <a:rPr lang="en-US" sz="1100" dirty="0" smtClean="0">
                    <a:solidFill>
                      <a:srgbClr val="000000"/>
                    </a:solidFill>
                  </a:rPr>
                  <a:t>Local </a:t>
                </a:r>
              </a:p>
              <a:p>
                <a:pPr algn="r"/>
                <a:r>
                  <a:rPr lang="en-US" sz="1100" dirty="0" smtClean="0">
                    <a:solidFill>
                      <a:srgbClr val="000000"/>
                    </a:solidFill>
                  </a:rPr>
                  <a:t>Memory</a:t>
                </a:r>
                <a:endParaRPr lang="en-US" sz="1100" dirty="0">
                  <a:solidFill>
                    <a:srgbClr val="000000"/>
                  </a:solidFill>
                </a:endParaRPr>
              </a:p>
            </p:txBody>
          </p:sp>
          <p:sp>
            <p:nvSpPr>
              <p:cNvPr id="38" name="Left-Right Arrow 37"/>
              <p:cNvSpPr/>
              <p:nvPr/>
            </p:nvSpPr>
            <p:spPr>
              <a:xfrm rot="16200000">
                <a:off x="1437694" y="3788846"/>
                <a:ext cx="401441" cy="24250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39" name="Rounded Rectangle 38"/>
              <p:cNvSpPr/>
              <p:nvPr/>
            </p:nvSpPr>
            <p:spPr>
              <a:xfrm>
                <a:off x="1732514" y="3722217"/>
                <a:ext cx="846286" cy="404613"/>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Memory Bus</a:t>
                </a:r>
              </a:p>
            </p:txBody>
          </p:sp>
          <p:pic>
            <p:nvPicPr>
              <p:cNvPr id="40" name="Picture 5" descr="C:\Users\csve\AppData\Local\Microsoft\Windows\Temporary Internet Files\Content.IE5\E4TBOOOF\MC900433834[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6095" y="4175071"/>
                <a:ext cx="388934" cy="388934"/>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Arrow Connector 40"/>
              <p:cNvCxnSpPr/>
              <p:nvPr/>
            </p:nvCxnSpPr>
            <p:spPr>
              <a:xfrm flipH="1">
                <a:off x="1768578" y="3922294"/>
                <a:ext cx="360947" cy="0"/>
              </a:xfrm>
              <a:prstGeom prst="straightConnector1">
                <a:avLst/>
              </a:prstGeom>
              <a:ln>
                <a:solidFill>
                  <a:srgbClr val="000000"/>
                </a:solidFill>
                <a:headEnd type="none"/>
                <a:tailEnd type="stealth"/>
              </a:ln>
            </p:spPr>
            <p:style>
              <a:lnRef idx="1">
                <a:schemeClr val="accent1"/>
              </a:lnRef>
              <a:fillRef idx="0">
                <a:schemeClr val="accent1"/>
              </a:fillRef>
              <a:effectRef idx="0">
                <a:schemeClr val="accent1"/>
              </a:effectRef>
              <a:fontRef idx="minor">
                <a:schemeClr val="tx1"/>
              </a:fontRef>
            </p:style>
          </p:cxnSp>
        </p:grpSp>
        <p:grpSp>
          <p:nvGrpSpPr>
            <p:cNvPr id="10" name="Group 70"/>
            <p:cNvGrpSpPr/>
            <p:nvPr/>
          </p:nvGrpSpPr>
          <p:grpSpPr>
            <a:xfrm>
              <a:off x="5831348" y="2751220"/>
              <a:ext cx="1191128" cy="2033337"/>
              <a:chOff x="1387672" y="2795344"/>
              <a:chExt cx="1191128" cy="2033337"/>
            </a:xfrm>
          </p:grpSpPr>
          <p:sp>
            <p:nvSpPr>
              <p:cNvPr id="26" name="Rounded Rectangle 25"/>
              <p:cNvSpPr/>
              <p:nvPr/>
            </p:nvSpPr>
            <p:spPr>
              <a:xfrm>
                <a:off x="1387672" y="2795344"/>
                <a:ext cx="1191126" cy="2033337"/>
              </a:xfrm>
              <a:prstGeom prst="roundRect">
                <a:avLst>
                  <a:gd name="adj" fmla="val 398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grpSp>
            <p:nvGrpSpPr>
              <p:cNvPr id="27" name="Group 72"/>
              <p:cNvGrpSpPr/>
              <p:nvPr/>
            </p:nvGrpSpPr>
            <p:grpSpPr>
              <a:xfrm>
                <a:off x="1476262" y="2899611"/>
                <a:ext cx="1014275" cy="753124"/>
                <a:chOff x="305830" y="4333293"/>
                <a:chExt cx="1047676" cy="825314"/>
              </a:xfrm>
              <a:effectLst>
                <a:outerShdw blurRad="50800" dist="38100" dir="2700000" algn="tl" rotWithShape="0">
                  <a:prstClr val="black">
                    <a:alpha val="40000"/>
                  </a:prstClr>
                </a:outerShdw>
              </a:effectLst>
            </p:grpSpPr>
            <p:sp>
              <p:nvSpPr>
                <p:cNvPr id="33" name="Rectangle 4"/>
                <p:cNvSpPr/>
                <p:nvPr/>
              </p:nvSpPr>
              <p:spPr>
                <a:xfrm>
                  <a:off x="305830" y="4333293"/>
                  <a:ext cx="1047676" cy="825314"/>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0" rtlCol="0" anchor="b"/>
                <a:lstStyle/>
                <a:p>
                  <a:pPr algn="ctr"/>
                  <a:r>
                    <a:rPr lang="en-US" sz="1100" dirty="0" smtClean="0">
                      <a:solidFill>
                        <a:srgbClr val="000000"/>
                      </a:solidFill>
                    </a:rPr>
                    <a:t>Processor 2</a:t>
                  </a:r>
                </a:p>
              </p:txBody>
            </p:sp>
            <p:pic>
              <p:nvPicPr>
                <p:cNvPr id="34" name="Picture 3" descr="C:\Documents and Settings\csve\Local Settings\Temporary Internet Files\Content.IE5\KPABW9QF\MC900250279[1].wmf"/>
                <p:cNvPicPr>
                  <a:picLocks noChangeAspect="1" noChangeArrowheads="1"/>
                </p:cNvPicPr>
                <p:nvPr/>
              </p:nvPicPr>
              <p:blipFill>
                <a:blip r:embed="rId3" cstate="print"/>
                <a:srcRect/>
                <a:stretch>
                  <a:fillRect/>
                </a:stretch>
              </p:blipFill>
              <p:spPr bwMode="auto">
                <a:xfrm>
                  <a:off x="458004" y="4346478"/>
                  <a:ext cx="792108" cy="614369"/>
                </a:xfrm>
                <a:prstGeom prst="rect">
                  <a:avLst/>
                </a:prstGeom>
                <a:noFill/>
              </p:spPr>
            </p:pic>
          </p:grpSp>
          <p:sp>
            <p:nvSpPr>
              <p:cNvPr id="28" name="Rounded Rectangle 27"/>
              <p:cNvSpPr/>
              <p:nvPr/>
            </p:nvSpPr>
            <p:spPr>
              <a:xfrm>
                <a:off x="1461889" y="4187036"/>
                <a:ext cx="996592" cy="509298"/>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algn="r"/>
                <a:r>
                  <a:rPr lang="en-US" sz="1100" dirty="0" smtClean="0">
                    <a:solidFill>
                      <a:srgbClr val="000000"/>
                    </a:solidFill>
                  </a:rPr>
                  <a:t>Local </a:t>
                </a:r>
              </a:p>
              <a:p>
                <a:pPr algn="r"/>
                <a:r>
                  <a:rPr lang="en-US" sz="1100" dirty="0" smtClean="0">
                    <a:solidFill>
                      <a:srgbClr val="000000"/>
                    </a:solidFill>
                  </a:rPr>
                  <a:t>Memory</a:t>
                </a:r>
                <a:endParaRPr lang="en-US" sz="1100" dirty="0">
                  <a:solidFill>
                    <a:srgbClr val="000000"/>
                  </a:solidFill>
                </a:endParaRPr>
              </a:p>
            </p:txBody>
          </p:sp>
          <p:sp>
            <p:nvSpPr>
              <p:cNvPr id="29" name="Left-Right Arrow 28"/>
              <p:cNvSpPr/>
              <p:nvPr/>
            </p:nvSpPr>
            <p:spPr>
              <a:xfrm rot="16200000">
                <a:off x="1437694" y="3788846"/>
                <a:ext cx="401441" cy="24250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30" name="Rounded Rectangle 29"/>
              <p:cNvSpPr/>
              <p:nvPr/>
            </p:nvSpPr>
            <p:spPr>
              <a:xfrm>
                <a:off x="1732514" y="3722217"/>
                <a:ext cx="846286" cy="404613"/>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Memory Bus</a:t>
                </a:r>
              </a:p>
            </p:txBody>
          </p:sp>
          <p:pic>
            <p:nvPicPr>
              <p:cNvPr id="31" name="Picture 5" descr="C:\Users\csve\AppData\Local\Microsoft\Windows\Temporary Internet Files\Content.IE5\E4TBOOOF\MC900433834[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6095" y="4175071"/>
                <a:ext cx="388934" cy="388934"/>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p:cNvCxnSpPr/>
              <p:nvPr/>
            </p:nvCxnSpPr>
            <p:spPr>
              <a:xfrm flipH="1">
                <a:off x="1768578" y="3922294"/>
                <a:ext cx="360947" cy="0"/>
              </a:xfrm>
              <a:prstGeom prst="straightConnector1">
                <a:avLst/>
              </a:prstGeom>
              <a:ln>
                <a:solidFill>
                  <a:srgbClr val="000000"/>
                </a:solidFill>
                <a:headEnd type="none"/>
                <a:tailEnd type="stealth"/>
              </a:ln>
            </p:spPr>
            <p:style>
              <a:lnRef idx="1">
                <a:schemeClr val="accent1"/>
              </a:lnRef>
              <a:fillRef idx="0">
                <a:schemeClr val="accent1"/>
              </a:fillRef>
              <a:effectRef idx="0">
                <a:schemeClr val="accent1"/>
              </a:effectRef>
              <a:fontRef idx="minor">
                <a:schemeClr val="tx1"/>
              </a:fontRef>
            </p:style>
          </p:cxnSp>
        </p:grpSp>
        <p:grpSp>
          <p:nvGrpSpPr>
            <p:cNvPr id="11" name="Group 80"/>
            <p:cNvGrpSpPr/>
            <p:nvPr/>
          </p:nvGrpSpPr>
          <p:grpSpPr>
            <a:xfrm>
              <a:off x="7644164" y="2759236"/>
              <a:ext cx="1191128" cy="2033337"/>
              <a:chOff x="1387672" y="2795344"/>
              <a:chExt cx="1191128" cy="2033337"/>
            </a:xfrm>
          </p:grpSpPr>
          <p:sp>
            <p:nvSpPr>
              <p:cNvPr id="17" name="Rounded Rectangle 16"/>
              <p:cNvSpPr/>
              <p:nvPr/>
            </p:nvSpPr>
            <p:spPr>
              <a:xfrm>
                <a:off x="1387672" y="2795344"/>
                <a:ext cx="1191126" cy="2033337"/>
              </a:xfrm>
              <a:prstGeom prst="roundRect">
                <a:avLst>
                  <a:gd name="adj" fmla="val 398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grpSp>
            <p:nvGrpSpPr>
              <p:cNvPr id="18" name="Group 82"/>
              <p:cNvGrpSpPr/>
              <p:nvPr/>
            </p:nvGrpSpPr>
            <p:grpSpPr>
              <a:xfrm>
                <a:off x="1476262" y="2899611"/>
                <a:ext cx="1014275" cy="753124"/>
                <a:chOff x="305830" y="4333293"/>
                <a:chExt cx="1047676" cy="825314"/>
              </a:xfrm>
              <a:effectLst>
                <a:outerShdw blurRad="50800" dist="38100" dir="2700000" algn="tl" rotWithShape="0">
                  <a:prstClr val="black">
                    <a:alpha val="40000"/>
                  </a:prstClr>
                </a:outerShdw>
              </a:effectLst>
            </p:grpSpPr>
            <p:sp>
              <p:nvSpPr>
                <p:cNvPr id="24" name="Rectangle 4"/>
                <p:cNvSpPr/>
                <p:nvPr/>
              </p:nvSpPr>
              <p:spPr>
                <a:xfrm>
                  <a:off x="305830" y="4333293"/>
                  <a:ext cx="1047676" cy="825314"/>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0" rtlCol="0" anchor="b"/>
                <a:lstStyle/>
                <a:p>
                  <a:pPr algn="ctr"/>
                  <a:r>
                    <a:rPr lang="en-US" sz="1100" dirty="0" smtClean="0">
                      <a:solidFill>
                        <a:srgbClr val="000000"/>
                      </a:solidFill>
                    </a:rPr>
                    <a:t>Processor 2</a:t>
                  </a:r>
                </a:p>
              </p:txBody>
            </p:sp>
            <p:pic>
              <p:nvPicPr>
                <p:cNvPr id="25" name="Picture 3" descr="C:\Documents and Settings\csve\Local Settings\Temporary Internet Files\Content.IE5\KPABW9QF\MC900250279[1].wmf"/>
                <p:cNvPicPr>
                  <a:picLocks noChangeAspect="1" noChangeArrowheads="1"/>
                </p:cNvPicPr>
                <p:nvPr/>
              </p:nvPicPr>
              <p:blipFill>
                <a:blip r:embed="rId3" cstate="print"/>
                <a:srcRect/>
                <a:stretch>
                  <a:fillRect/>
                </a:stretch>
              </p:blipFill>
              <p:spPr bwMode="auto">
                <a:xfrm>
                  <a:off x="458004" y="4346478"/>
                  <a:ext cx="792108" cy="614369"/>
                </a:xfrm>
                <a:prstGeom prst="rect">
                  <a:avLst/>
                </a:prstGeom>
                <a:noFill/>
              </p:spPr>
            </p:pic>
          </p:grpSp>
          <p:sp>
            <p:nvSpPr>
              <p:cNvPr id="19" name="Rounded Rectangle 18"/>
              <p:cNvSpPr/>
              <p:nvPr/>
            </p:nvSpPr>
            <p:spPr>
              <a:xfrm>
                <a:off x="1461889" y="4187036"/>
                <a:ext cx="996592" cy="509298"/>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algn="r"/>
                <a:r>
                  <a:rPr lang="en-US" sz="1100" dirty="0" smtClean="0">
                    <a:solidFill>
                      <a:srgbClr val="000000"/>
                    </a:solidFill>
                  </a:rPr>
                  <a:t>Local </a:t>
                </a:r>
              </a:p>
              <a:p>
                <a:pPr algn="r"/>
                <a:r>
                  <a:rPr lang="en-US" sz="1100" dirty="0" smtClean="0">
                    <a:solidFill>
                      <a:srgbClr val="000000"/>
                    </a:solidFill>
                  </a:rPr>
                  <a:t>Memory</a:t>
                </a:r>
                <a:endParaRPr lang="en-US" sz="1100" dirty="0">
                  <a:solidFill>
                    <a:srgbClr val="000000"/>
                  </a:solidFill>
                </a:endParaRPr>
              </a:p>
            </p:txBody>
          </p:sp>
          <p:sp>
            <p:nvSpPr>
              <p:cNvPr id="20" name="Left-Right Arrow 19"/>
              <p:cNvSpPr/>
              <p:nvPr/>
            </p:nvSpPr>
            <p:spPr>
              <a:xfrm rot="16200000">
                <a:off x="1437694" y="3788846"/>
                <a:ext cx="401441" cy="24250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21" name="Rounded Rectangle 20"/>
              <p:cNvSpPr/>
              <p:nvPr/>
            </p:nvSpPr>
            <p:spPr>
              <a:xfrm>
                <a:off x="1732514" y="3722217"/>
                <a:ext cx="846286" cy="404613"/>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Memory Bus</a:t>
                </a:r>
              </a:p>
            </p:txBody>
          </p:sp>
          <p:pic>
            <p:nvPicPr>
              <p:cNvPr id="22" name="Picture 5" descr="C:\Users\csve\AppData\Local\Microsoft\Windows\Temporary Internet Files\Content.IE5\E4TBOOOF\MC900433834[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6095" y="4175071"/>
                <a:ext cx="388934" cy="388934"/>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p:nvPr/>
            </p:nvCxnSpPr>
            <p:spPr>
              <a:xfrm flipH="1">
                <a:off x="1768578" y="3922294"/>
                <a:ext cx="360947" cy="0"/>
              </a:xfrm>
              <a:prstGeom prst="straightConnector1">
                <a:avLst/>
              </a:prstGeom>
              <a:ln>
                <a:solidFill>
                  <a:srgbClr val="000000"/>
                </a:solidFill>
                <a:headEnd type="none"/>
                <a:tailEnd type="stealth"/>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p:nvCxnSpPr>
          <p:spPr>
            <a:xfrm>
              <a:off x="7136454" y="3676826"/>
              <a:ext cx="431410" cy="0"/>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13" name="Curved Down Arrow 12"/>
            <p:cNvSpPr/>
            <p:nvPr/>
          </p:nvSpPr>
          <p:spPr>
            <a:xfrm>
              <a:off x="5474357" y="2454442"/>
              <a:ext cx="613610" cy="24063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14" name="Rounded Rectangle 13"/>
            <p:cNvSpPr/>
            <p:nvPr/>
          </p:nvSpPr>
          <p:spPr>
            <a:xfrm>
              <a:off x="5233738" y="2097945"/>
              <a:ext cx="1106904" cy="404613"/>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IPC Channel</a:t>
              </a:r>
            </a:p>
          </p:txBody>
        </p:sp>
        <p:sp>
          <p:nvSpPr>
            <p:cNvPr id="15" name="Curved Down Arrow 14"/>
            <p:cNvSpPr/>
            <p:nvPr/>
          </p:nvSpPr>
          <p:spPr>
            <a:xfrm>
              <a:off x="6745692" y="2426367"/>
              <a:ext cx="1219212" cy="2687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16" name="Rounded Rectangle 15"/>
            <p:cNvSpPr/>
            <p:nvPr/>
          </p:nvSpPr>
          <p:spPr>
            <a:xfrm>
              <a:off x="6829937" y="2093934"/>
              <a:ext cx="1106904" cy="404613"/>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IPC Channel</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1 :  Objectives</a:t>
            </a:r>
            <a:endParaRPr lang="en-US" dirty="0"/>
          </a:p>
        </p:txBody>
      </p:sp>
      <p:sp>
        <p:nvSpPr>
          <p:cNvPr id="7" name="Content Placeholder 6"/>
          <p:cNvSpPr>
            <a:spLocks noGrp="1"/>
          </p:cNvSpPr>
          <p:nvPr>
            <p:ph idx="1"/>
          </p:nvPr>
        </p:nvSpPr>
        <p:spPr/>
        <p:txBody>
          <a:bodyPr>
            <a:normAutofit fontScale="55000" lnSpcReduction="20000"/>
          </a:bodyPr>
          <a:lstStyle/>
          <a:p>
            <a:pPr>
              <a:spcAft>
                <a:spcPts val="600"/>
              </a:spcAft>
              <a:buNone/>
            </a:pPr>
            <a:r>
              <a:rPr lang="en-US" sz="3600" b="1" dirty="0" smtClean="0"/>
              <a:t>After completing this unit you should be able to</a:t>
            </a:r>
          </a:p>
          <a:p>
            <a:pPr marL="800100" indent="-228600">
              <a:spcBef>
                <a:spcPts val="600"/>
              </a:spcBef>
              <a:spcAft>
                <a:spcPts val="600"/>
              </a:spcAft>
            </a:pPr>
            <a:r>
              <a:rPr lang="en-US" sz="2900" b="1" i="1" dirty="0" smtClean="0"/>
              <a:t>Over view &amp; Mile Stones of Technologies</a:t>
            </a:r>
          </a:p>
          <a:p>
            <a:pPr marL="800100" indent="-228600">
              <a:spcBef>
                <a:spcPts val="600"/>
              </a:spcBef>
              <a:spcAft>
                <a:spcPts val="600"/>
              </a:spcAft>
            </a:pPr>
            <a:r>
              <a:rPr lang="en-US" sz="2900" b="1" i="1" dirty="0" smtClean="0"/>
              <a:t>Understand Eras of Computing  and Computing platforms and technologies</a:t>
            </a:r>
          </a:p>
          <a:p>
            <a:pPr marL="800100" indent="-228600">
              <a:spcBef>
                <a:spcPts val="600"/>
              </a:spcBef>
              <a:spcAft>
                <a:spcPts val="600"/>
              </a:spcAft>
            </a:pPr>
            <a:r>
              <a:rPr lang="en-US" sz="2900" b="1" i="1" dirty="0" smtClean="0"/>
              <a:t>Understand principles of Parallel and Distributed Computing</a:t>
            </a:r>
          </a:p>
          <a:p>
            <a:pPr marL="800100" indent="-228600">
              <a:spcBef>
                <a:spcPts val="600"/>
              </a:spcBef>
              <a:spcAft>
                <a:spcPts val="600"/>
              </a:spcAft>
            </a:pPr>
            <a:r>
              <a:rPr lang="en-US" sz="2900" b="1" i="1" dirty="0" smtClean="0"/>
              <a:t>Elements of Parallel Computing</a:t>
            </a:r>
          </a:p>
          <a:p>
            <a:pPr marL="800100" indent="-228600">
              <a:spcBef>
                <a:spcPts val="600"/>
              </a:spcBef>
              <a:spcAft>
                <a:spcPts val="600"/>
              </a:spcAft>
            </a:pPr>
            <a:r>
              <a:rPr lang="en-US" sz="2900" b="1" i="1" dirty="0" smtClean="0"/>
              <a:t>Hardware Architectural Styles for Processing</a:t>
            </a:r>
          </a:p>
          <a:p>
            <a:pPr marL="800100" indent="-228600">
              <a:spcBef>
                <a:spcPts val="600"/>
              </a:spcBef>
              <a:spcAft>
                <a:spcPts val="600"/>
              </a:spcAft>
            </a:pPr>
            <a:r>
              <a:rPr lang="en-US" sz="2900" b="1" i="1" dirty="0" smtClean="0"/>
              <a:t>Shared Vs Distributed MIMD model</a:t>
            </a:r>
          </a:p>
          <a:p>
            <a:pPr marL="800100" indent="-228600">
              <a:spcBef>
                <a:spcPts val="600"/>
              </a:spcBef>
              <a:spcAft>
                <a:spcPts val="600"/>
              </a:spcAft>
            </a:pPr>
            <a:r>
              <a:rPr lang="en-US" sz="2900" b="1" i="1" dirty="0" smtClean="0"/>
              <a:t>Approaches to Parallel Computing Model</a:t>
            </a:r>
          </a:p>
          <a:p>
            <a:pPr marL="800100" indent="-228600">
              <a:spcBef>
                <a:spcPts val="600"/>
              </a:spcBef>
              <a:spcAft>
                <a:spcPts val="600"/>
              </a:spcAft>
            </a:pPr>
            <a:r>
              <a:rPr lang="en-US" sz="2900" b="1" i="1" dirty="0" smtClean="0"/>
              <a:t>Levels of Parallelism</a:t>
            </a:r>
          </a:p>
          <a:p>
            <a:pPr marL="800100" indent="-228600">
              <a:spcBef>
                <a:spcPts val="600"/>
              </a:spcBef>
              <a:spcAft>
                <a:spcPts val="600"/>
              </a:spcAft>
            </a:pPr>
            <a:r>
              <a:rPr lang="en-US" sz="2900" b="1" i="1" dirty="0" smtClean="0"/>
              <a:t>Components of Distributed System</a:t>
            </a:r>
          </a:p>
          <a:p>
            <a:pPr marL="800100" indent="-228600">
              <a:spcBef>
                <a:spcPts val="600"/>
              </a:spcBef>
              <a:spcAft>
                <a:spcPts val="600"/>
              </a:spcAft>
            </a:pPr>
            <a:r>
              <a:rPr lang="en-US" sz="2900" b="1" i="1" dirty="0" smtClean="0"/>
              <a:t>Architectural  Styles for Distributed Computing</a:t>
            </a:r>
          </a:p>
          <a:p>
            <a:pPr marL="800100" indent="-228600">
              <a:spcBef>
                <a:spcPts val="600"/>
              </a:spcBef>
              <a:spcAft>
                <a:spcPts val="600"/>
              </a:spcAft>
            </a:pPr>
            <a:r>
              <a:rPr lang="en-US" sz="2900" b="1" i="1" dirty="0" smtClean="0"/>
              <a:t>Models for Inter-Process Communication</a:t>
            </a:r>
          </a:p>
          <a:p>
            <a:pPr marL="800100" indent="-228600">
              <a:spcBef>
                <a:spcPts val="600"/>
              </a:spcBef>
              <a:spcAft>
                <a:spcPts val="600"/>
              </a:spcAft>
            </a:pPr>
            <a:r>
              <a:rPr lang="en-US" sz="2900" b="1" i="1" dirty="0" smtClean="0"/>
              <a:t>Technologies for Distributed Computing</a:t>
            </a:r>
          </a:p>
          <a:p>
            <a:pPr marL="800100" indent="-228600">
              <a:spcBef>
                <a:spcPts val="600"/>
              </a:spcBef>
              <a:spcAft>
                <a:spcPts val="600"/>
              </a:spcAft>
            </a:pPr>
            <a:r>
              <a:rPr lang="en-US" sz="2900" b="1" i="1" dirty="0" smtClean="0"/>
              <a:t>Service Oriented Computing</a:t>
            </a:r>
          </a:p>
          <a:p>
            <a:pPr marL="800100" indent="-228600">
              <a:spcBef>
                <a:spcPts val="600"/>
              </a:spcBef>
              <a:spcAft>
                <a:spcPts val="600"/>
              </a:spcAft>
            </a:pPr>
            <a:r>
              <a:rPr lang="en-US" sz="2900" b="1" i="1" dirty="0" smtClean="0"/>
              <a:t>SOA – Web Services</a:t>
            </a:r>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1 :  Objectives</a:t>
            </a:r>
            <a:endParaRPr lang="en-US" dirty="0"/>
          </a:p>
        </p:txBody>
      </p:sp>
      <p:sp>
        <p:nvSpPr>
          <p:cNvPr id="7" name="Content Placeholder 6"/>
          <p:cNvSpPr>
            <a:spLocks noGrp="1"/>
          </p:cNvSpPr>
          <p:nvPr>
            <p:ph idx="1"/>
          </p:nvPr>
        </p:nvSpPr>
        <p:spPr/>
        <p:txBody>
          <a:bodyPr>
            <a:normAutofit fontScale="55000" lnSpcReduction="20000"/>
          </a:bodyPr>
          <a:lstStyle/>
          <a:p>
            <a:pPr>
              <a:spcAft>
                <a:spcPts val="600"/>
              </a:spcAft>
              <a:buNone/>
            </a:pPr>
            <a:r>
              <a:rPr lang="en-US" sz="3600" b="1" dirty="0" smtClean="0"/>
              <a:t>After completing this unit you should be able to</a:t>
            </a:r>
          </a:p>
          <a:p>
            <a:pPr marL="800100" indent="-228600">
              <a:spcBef>
                <a:spcPts val="600"/>
              </a:spcBef>
              <a:spcAft>
                <a:spcPts val="600"/>
              </a:spcAft>
            </a:pPr>
            <a:r>
              <a:rPr lang="en-US" sz="2900" b="1" i="1" dirty="0" smtClean="0"/>
              <a:t>Over view &amp; Mile Stones of Technologies</a:t>
            </a:r>
          </a:p>
          <a:p>
            <a:pPr marL="800100" indent="-228600">
              <a:spcBef>
                <a:spcPts val="600"/>
              </a:spcBef>
              <a:spcAft>
                <a:spcPts val="600"/>
              </a:spcAft>
            </a:pPr>
            <a:r>
              <a:rPr lang="en-US" sz="2900" b="1" i="1" dirty="0" smtClean="0"/>
              <a:t>Understand Eras of Computing  and Computing platforms and technologies</a:t>
            </a:r>
          </a:p>
          <a:p>
            <a:pPr marL="800100" indent="-228600">
              <a:spcBef>
                <a:spcPts val="600"/>
              </a:spcBef>
              <a:spcAft>
                <a:spcPts val="600"/>
              </a:spcAft>
            </a:pPr>
            <a:r>
              <a:rPr lang="en-US" sz="2900" b="1" i="1" dirty="0" smtClean="0"/>
              <a:t>Understand principles of Parallel and Distributed Computing</a:t>
            </a:r>
          </a:p>
          <a:p>
            <a:pPr marL="800100" indent="-228600">
              <a:spcBef>
                <a:spcPts val="600"/>
              </a:spcBef>
              <a:spcAft>
                <a:spcPts val="600"/>
              </a:spcAft>
            </a:pPr>
            <a:r>
              <a:rPr lang="en-US" sz="2900" b="1" i="1" dirty="0" smtClean="0"/>
              <a:t>Elements of Parallel Computing</a:t>
            </a:r>
          </a:p>
          <a:p>
            <a:pPr marL="800100" indent="-228600">
              <a:spcBef>
                <a:spcPts val="600"/>
              </a:spcBef>
              <a:spcAft>
                <a:spcPts val="600"/>
              </a:spcAft>
            </a:pPr>
            <a:r>
              <a:rPr lang="en-US" sz="2900" b="1" i="1" dirty="0" smtClean="0"/>
              <a:t>Hardware Architectural Styles for Processing</a:t>
            </a:r>
          </a:p>
          <a:p>
            <a:pPr marL="800100" indent="-228600">
              <a:spcBef>
                <a:spcPts val="600"/>
              </a:spcBef>
              <a:spcAft>
                <a:spcPts val="600"/>
              </a:spcAft>
            </a:pPr>
            <a:r>
              <a:rPr lang="en-US" sz="2900" b="1" i="1" dirty="0" smtClean="0"/>
              <a:t>Shared Vs Distributed MIMD model</a:t>
            </a:r>
          </a:p>
          <a:p>
            <a:pPr marL="800100" indent="-228600">
              <a:spcBef>
                <a:spcPts val="600"/>
              </a:spcBef>
              <a:spcAft>
                <a:spcPts val="600"/>
              </a:spcAft>
            </a:pPr>
            <a:r>
              <a:rPr lang="en-US" sz="2900" b="1" i="1" dirty="0" smtClean="0"/>
              <a:t>Approaches to Parallel Computing Model</a:t>
            </a:r>
          </a:p>
          <a:p>
            <a:pPr marL="800100" indent="-228600">
              <a:spcBef>
                <a:spcPts val="600"/>
              </a:spcBef>
              <a:spcAft>
                <a:spcPts val="600"/>
              </a:spcAft>
            </a:pPr>
            <a:r>
              <a:rPr lang="en-US" sz="2900" b="1" i="1" dirty="0" smtClean="0"/>
              <a:t>Levels of Parallelism</a:t>
            </a:r>
          </a:p>
          <a:p>
            <a:pPr marL="800100" indent="-228600">
              <a:spcBef>
                <a:spcPts val="600"/>
              </a:spcBef>
              <a:spcAft>
                <a:spcPts val="600"/>
              </a:spcAft>
            </a:pPr>
            <a:r>
              <a:rPr lang="en-US" sz="2900" b="1" i="1" dirty="0" smtClean="0"/>
              <a:t>Components of Distributed System</a:t>
            </a:r>
          </a:p>
          <a:p>
            <a:pPr marL="800100" indent="-228600">
              <a:spcBef>
                <a:spcPts val="600"/>
              </a:spcBef>
              <a:spcAft>
                <a:spcPts val="600"/>
              </a:spcAft>
            </a:pPr>
            <a:r>
              <a:rPr lang="en-US" sz="2900" b="1" i="1" dirty="0" smtClean="0"/>
              <a:t>Architectural  Styles for Distributed Computing</a:t>
            </a:r>
          </a:p>
          <a:p>
            <a:pPr marL="800100" indent="-228600">
              <a:spcBef>
                <a:spcPts val="600"/>
              </a:spcBef>
              <a:spcAft>
                <a:spcPts val="600"/>
              </a:spcAft>
            </a:pPr>
            <a:r>
              <a:rPr lang="en-US" sz="2900" b="1" i="1" dirty="0" smtClean="0"/>
              <a:t>Models for Inter-Process Communication</a:t>
            </a:r>
          </a:p>
          <a:p>
            <a:pPr marL="800100" indent="-228600">
              <a:spcBef>
                <a:spcPts val="600"/>
              </a:spcBef>
              <a:spcAft>
                <a:spcPts val="600"/>
              </a:spcAft>
            </a:pPr>
            <a:r>
              <a:rPr lang="en-US" sz="2900" b="1" i="1" dirty="0" smtClean="0"/>
              <a:t>Technologies for Distributed Computing</a:t>
            </a:r>
          </a:p>
          <a:p>
            <a:pPr marL="800100" indent="-228600">
              <a:spcBef>
                <a:spcPts val="600"/>
              </a:spcBef>
              <a:spcAft>
                <a:spcPts val="600"/>
              </a:spcAft>
            </a:pPr>
            <a:r>
              <a:rPr lang="en-US" sz="2900" b="1" i="1" dirty="0" smtClean="0"/>
              <a:t>Service Oriented Computing</a:t>
            </a:r>
          </a:p>
          <a:p>
            <a:pPr marL="800100" indent="-228600">
              <a:spcBef>
                <a:spcPts val="600"/>
              </a:spcBef>
              <a:spcAft>
                <a:spcPts val="600"/>
              </a:spcAft>
            </a:pPr>
            <a:r>
              <a:rPr lang="en-US" sz="2900" b="1" i="1" dirty="0" smtClean="0"/>
              <a:t>SOA – Web Services</a:t>
            </a:r>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30</a:t>
            </a:fld>
            <a:endParaRPr lang="en-US"/>
          </a:p>
        </p:txBody>
      </p:sp>
      <p:sp>
        <p:nvSpPr>
          <p:cNvPr id="8" name="Rounded Rectangle 7"/>
          <p:cNvSpPr/>
          <p:nvPr/>
        </p:nvSpPr>
        <p:spPr bwMode="auto">
          <a:xfrm>
            <a:off x="0" y="3162300"/>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Shared Vs Distributed MIMD model</a:t>
            </a:r>
            <a:endParaRPr lang="en-US" dirty="0"/>
          </a:p>
        </p:txBody>
      </p:sp>
      <p:sp>
        <p:nvSpPr>
          <p:cNvPr id="8" name="Content Placeholder 7"/>
          <p:cNvSpPr>
            <a:spLocks noGrp="1"/>
          </p:cNvSpPr>
          <p:nvPr>
            <p:ph idx="1"/>
          </p:nvPr>
        </p:nvSpPr>
        <p:spPr/>
        <p:txBody>
          <a:bodyPr/>
          <a:lstStyle/>
          <a:p>
            <a:r>
              <a:rPr lang="en-US" dirty="0" smtClean="0"/>
              <a:t>The shared memory MIMD architecture is easier to program but is less tolerant to failures and harder to extend with respect to the distributed memory MIMD model.</a:t>
            </a:r>
          </a:p>
          <a:p>
            <a:r>
              <a:rPr lang="en-US" dirty="0" smtClean="0"/>
              <a:t>Failures, in a shared memory MIMD affect the entire system, whereas this is not the case of the distributed model, in which each of the PEs can be easily isolated.</a:t>
            </a:r>
          </a:p>
          <a:p>
            <a:r>
              <a:rPr lang="en-US" dirty="0" smtClean="0"/>
              <a:t>Moreover, shared memory MIMD architectures are less likely to scale because the addition of more PEs leads to memory contention.</a:t>
            </a:r>
          </a:p>
          <a:p>
            <a:r>
              <a:rPr lang="en-US" dirty="0" smtClean="0"/>
              <a:t>This is a situation that does not happen in the case of distributed memory, in which each PE has its own memory.</a:t>
            </a:r>
          </a:p>
          <a:p>
            <a:r>
              <a:rPr lang="en-US" dirty="0" smtClean="0"/>
              <a:t>As a result, distributed memory MIMD architectures are most popular today.</a:t>
            </a:r>
            <a:endParaRPr lang="en-US"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1 :  Objectives</a:t>
            </a:r>
            <a:endParaRPr lang="en-US" dirty="0"/>
          </a:p>
        </p:txBody>
      </p:sp>
      <p:sp>
        <p:nvSpPr>
          <p:cNvPr id="7" name="Content Placeholder 6"/>
          <p:cNvSpPr>
            <a:spLocks noGrp="1"/>
          </p:cNvSpPr>
          <p:nvPr>
            <p:ph idx="1"/>
          </p:nvPr>
        </p:nvSpPr>
        <p:spPr/>
        <p:txBody>
          <a:bodyPr>
            <a:normAutofit fontScale="55000" lnSpcReduction="20000"/>
          </a:bodyPr>
          <a:lstStyle/>
          <a:p>
            <a:pPr>
              <a:spcAft>
                <a:spcPts val="600"/>
              </a:spcAft>
              <a:buNone/>
            </a:pPr>
            <a:r>
              <a:rPr lang="en-US" sz="3600" b="1" dirty="0" smtClean="0"/>
              <a:t>After completing this unit you should be able to</a:t>
            </a:r>
          </a:p>
          <a:p>
            <a:pPr marL="800100" indent="-228600">
              <a:spcBef>
                <a:spcPts val="600"/>
              </a:spcBef>
              <a:spcAft>
                <a:spcPts val="600"/>
              </a:spcAft>
            </a:pPr>
            <a:r>
              <a:rPr lang="en-US" sz="2900" b="1" i="1" dirty="0" smtClean="0"/>
              <a:t>Over view &amp; Mile Stones of Technologies</a:t>
            </a:r>
          </a:p>
          <a:p>
            <a:pPr marL="800100" indent="-228600">
              <a:spcBef>
                <a:spcPts val="600"/>
              </a:spcBef>
              <a:spcAft>
                <a:spcPts val="600"/>
              </a:spcAft>
            </a:pPr>
            <a:r>
              <a:rPr lang="en-US" sz="2900" b="1" i="1" dirty="0" smtClean="0"/>
              <a:t>Understand Eras of Computing  and Computing platforms and technologies</a:t>
            </a:r>
          </a:p>
          <a:p>
            <a:pPr marL="800100" indent="-228600">
              <a:spcBef>
                <a:spcPts val="600"/>
              </a:spcBef>
              <a:spcAft>
                <a:spcPts val="600"/>
              </a:spcAft>
            </a:pPr>
            <a:r>
              <a:rPr lang="en-US" sz="2900" b="1" i="1" dirty="0" smtClean="0"/>
              <a:t>Understand principles of Parallel and Distributed Computing</a:t>
            </a:r>
          </a:p>
          <a:p>
            <a:pPr marL="800100" indent="-228600">
              <a:spcBef>
                <a:spcPts val="600"/>
              </a:spcBef>
              <a:spcAft>
                <a:spcPts val="600"/>
              </a:spcAft>
            </a:pPr>
            <a:r>
              <a:rPr lang="en-US" sz="2900" b="1" i="1" dirty="0" smtClean="0"/>
              <a:t>Elements of Parallel Computing</a:t>
            </a:r>
          </a:p>
          <a:p>
            <a:pPr marL="800100" indent="-228600">
              <a:spcBef>
                <a:spcPts val="600"/>
              </a:spcBef>
              <a:spcAft>
                <a:spcPts val="600"/>
              </a:spcAft>
            </a:pPr>
            <a:r>
              <a:rPr lang="en-US" sz="2900" b="1" i="1" dirty="0" smtClean="0"/>
              <a:t>Hardware Architectural Styles for Processing</a:t>
            </a:r>
          </a:p>
          <a:p>
            <a:pPr marL="800100" indent="-228600">
              <a:spcBef>
                <a:spcPts val="600"/>
              </a:spcBef>
              <a:spcAft>
                <a:spcPts val="600"/>
              </a:spcAft>
            </a:pPr>
            <a:r>
              <a:rPr lang="en-US" sz="2900" b="1" i="1" dirty="0" smtClean="0"/>
              <a:t>Shared Vs Distributed MIMD model</a:t>
            </a:r>
          </a:p>
          <a:p>
            <a:pPr marL="800100" indent="-228600">
              <a:spcBef>
                <a:spcPts val="600"/>
              </a:spcBef>
              <a:spcAft>
                <a:spcPts val="600"/>
              </a:spcAft>
            </a:pPr>
            <a:r>
              <a:rPr lang="en-US" sz="2900" b="1" i="1" dirty="0" smtClean="0"/>
              <a:t>Approaches to Parallel Computing Model</a:t>
            </a:r>
          </a:p>
          <a:p>
            <a:pPr marL="800100" indent="-228600">
              <a:spcBef>
                <a:spcPts val="600"/>
              </a:spcBef>
              <a:spcAft>
                <a:spcPts val="600"/>
              </a:spcAft>
            </a:pPr>
            <a:r>
              <a:rPr lang="en-US" sz="2900" b="1" i="1" dirty="0" smtClean="0"/>
              <a:t>Levels of Parallelism</a:t>
            </a:r>
          </a:p>
          <a:p>
            <a:pPr marL="800100" indent="-228600">
              <a:spcBef>
                <a:spcPts val="600"/>
              </a:spcBef>
              <a:spcAft>
                <a:spcPts val="600"/>
              </a:spcAft>
            </a:pPr>
            <a:r>
              <a:rPr lang="en-US" sz="2900" b="1" i="1" dirty="0" smtClean="0"/>
              <a:t>Components of Distributed System</a:t>
            </a:r>
          </a:p>
          <a:p>
            <a:pPr marL="800100" indent="-228600">
              <a:spcBef>
                <a:spcPts val="600"/>
              </a:spcBef>
              <a:spcAft>
                <a:spcPts val="600"/>
              </a:spcAft>
            </a:pPr>
            <a:r>
              <a:rPr lang="en-US" sz="2900" b="1" i="1" dirty="0" smtClean="0"/>
              <a:t>Architectural  Styles for Distributed Computing</a:t>
            </a:r>
          </a:p>
          <a:p>
            <a:pPr marL="800100" indent="-228600">
              <a:spcBef>
                <a:spcPts val="600"/>
              </a:spcBef>
              <a:spcAft>
                <a:spcPts val="600"/>
              </a:spcAft>
            </a:pPr>
            <a:r>
              <a:rPr lang="en-US" sz="2900" b="1" i="1" dirty="0" smtClean="0"/>
              <a:t>Models for Inter-Process Communication</a:t>
            </a:r>
          </a:p>
          <a:p>
            <a:pPr marL="800100" indent="-228600">
              <a:spcBef>
                <a:spcPts val="600"/>
              </a:spcBef>
              <a:spcAft>
                <a:spcPts val="600"/>
              </a:spcAft>
            </a:pPr>
            <a:r>
              <a:rPr lang="en-US" sz="2900" b="1" i="1" dirty="0" smtClean="0"/>
              <a:t>Technologies for Distributed Computing</a:t>
            </a:r>
          </a:p>
          <a:p>
            <a:pPr marL="800100" indent="-228600">
              <a:spcBef>
                <a:spcPts val="600"/>
              </a:spcBef>
              <a:spcAft>
                <a:spcPts val="600"/>
              </a:spcAft>
            </a:pPr>
            <a:r>
              <a:rPr lang="en-US" sz="2900" b="1" i="1" dirty="0" smtClean="0"/>
              <a:t>Service Oriented Computing</a:t>
            </a:r>
          </a:p>
          <a:p>
            <a:pPr marL="800100" indent="-228600">
              <a:spcBef>
                <a:spcPts val="600"/>
              </a:spcBef>
              <a:spcAft>
                <a:spcPts val="600"/>
              </a:spcAft>
            </a:pPr>
            <a:r>
              <a:rPr lang="en-US" sz="2900" b="1" i="1" dirty="0" smtClean="0"/>
              <a:t>SOA – Web Services</a:t>
            </a:r>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32</a:t>
            </a:fld>
            <a:endParaRPr lang="en-US"/>
          </a:p>
        </p:txBody>
      </p:sp>
      <p:sp>
        <p:nvSpPr>
          <p:cNvPr id="8" name="Rounded Rectangle 7"/>
          <p:cNvSpPr/>
          <p:nvPr/>
        </p:nvSpPr>
        <p:spPr bwMode="auto">
          <a:xfrm>
            <a:off x="0" y="3505200"/>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Parallel Programming</a:t>
            </a:r>
            <a:endParaRPr lang="en-US" dirty="0"/>
          </a:p>
        </p:txBody>
      </p:sp>
      <p:sp>
        <p:nvSpPr>
          <p:cNvPr id="3" name="Content Placeholder 2"/>
          <p:cNvSpPr>
            <a:spLocks noGrp="1"/>
          </p:cNvSpPr>
          <p:nvPr>
            <p:ph idx="1"/>
          </p:nvPr>
        </p:nvSpPr>
        <p:spPr/>
        <p:txBody>
          <a:bodyPr/>
          <a:lstStyle/>
          <a:p>
            <a:pPr algn="just"/>
            <a:r>
              <a:rPr lang="en-US" sz="2800" dirty="0" smtClean="0"/>
              <a:t>A sequential program is one that runs on a single processor and has a single line of control.</a:t>
            </a:r>
          </a:p>
          <a:p>
            <a:pPr algn="just"/>
            <a:r>
              <a:rPr lang="en-US" sz="2800" dirty="0" smtClean="0"/>
              <a:t>To make many processors collectively work on a single program, the program must be divided into smaller independent chunks so that each processor can work on separate chunks of the problem.</a:t>
            </a:r>
          </a:p>
          <a:p>
            <a:pPr algn="just"/>
            <a:r>
              <a:rPr lang="en-US" sz="2800" dirty="0" smtClean="0"/>
              <a:t>The program decomposed in this way is a parallel program.</a:t>
            </a:r>
          </a:p>
          <a:p>
            <a:pPr algn="just"/>
            <a:r>
              <a:rPr lang="en-US" sz="2800" dirty="0" smtClean="0"/>
              <a:t>A wide variety of parallel programming approaches are available.</a:t>
            </a:r>
          </a:p>
        </p:txBody>
      </p:sp>
      <p:sp>
        <p:nvSpPr>
          <p:cNvPr id="4" name="Slide Number Placeholder 3"/>
          <p:cNvSpPr>
            <a:spLocks noGrp="1"/>
          </p:cNvSpPr>
          <p:nvPr>
            <p:ph type="sldNum" sz="quarter" idx="10"/>
          </p:nvPr>
        </p:nvSpPr>
        <p:spPr/>
        <p:txBody>
          <a:bodyPr/>
          <a:lstStyle/>
          <a:p>
            <a:fld id="{32E25198-89AE-4B00-A47A-4DE3C7AA5454}"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Parallel Programming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1800" dirty="0" smtClean="0"/>
              <a:t>The most prominent among them are the following.</a:t>
            </a:r>
          </a:p>
          <a:p>
            <a:pPr lvl="1" algn="just"/>
            <a:r>
              <a:rPr lang="en-US" sz="1600" dirty="0" smtClean="0"/>
              <a:t>Data Parallelism</a:t>
            </a:r>
          </a:p>
          <a:p>
            <a:pPr lvl="1" algn="just"/>
            <a:r>
              <a:rPr lang="en-US" sz="1600" dirty="0" smtClean="0"/>
              <a:t>Process Parallelism</a:t>
            </a:r>
          </a:p>
          <a:p>
            <a:pPr lvl="1" algn="just"/>
            <a:r>
              <a:rPr lang="en-US" sz="1600" dirty="0" smtClean="0"/>
              <a:t>Farmer-and-worker model</a:t>
            </a:r>
          </a:p>
          <a:p>
            <a:pPr algn="just"/>
            <a:r>
              <a:rPr lang="en-US" sz="1800" dirty="0" smtClean="0"/>
              <a:t>The above said three models are suitable for task-level parallelism. In the case of data level parallelism, the divide-and-conquer technique is used to split data into multiple sets, and each data set is processed on different PEs using the same instruction.</a:t>
            </a:r>
          </a:p>
          <a:p>
            <a:pPr algn="just"/>
            <a:r>
              <a:rPr lang="en-US" sz="1800" dirty="0" smtClean="0"/>
              <a:t>This approach is highly suitable to processing on machines based on the SIMD model.</a:t>
            </a:r>
          </a:p>
          <a:p>
            <a:pPr algn="just"/>
            <a:r>
              <a:rPr lang="en-US" sz="1800" dirty="0" smtClean="0"/>
              <a:t>In the case of Process Parallelism, a given operation has multiple (but distinct) activities that can be processed on multiple processors. </a:t>
            </a:r>
          </a:p>
          <a:p>
            <a:pPr algn="just"/>
            <a:r>
              <a:rPr lang="en-US" sz="1800" dirty="0" smtClean="0"/>
              <a:t>In the case of Farmer-and-Worker model, a job distribution approach is used, one processor is configured as master and all other remaining PEs are designated as slaves, the master assigns the jobs to slave PEs and, on completion, they inform the master, which in turn collects results. </a:t>
            </a:r>
          </a:p>
          <a:p>
            <a:pPr algn="just"/>
            <a:r>
              <a:rPr lang="en-US" sz="1800" dirty="0" smtClean="0"/>
              <a:t>These approaches can be utilized in different levels of parallelism.</a:t>
            </a: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1 :  Objectives</a:t>
            </a:r>
            <a:endParaRPr lang="en-US" dirty="0"/>
          </a:p>
        </p:txBody>
      </p:sp>
      <p:sp>
        <p:nvSpPr>
          <p:cNvPr id="7" name="Content Placeholder 6"/>
          <p:cNvSpPr>
            <a:spLocks noGrp="1"/>
          </p:cNvSpPr>
          <p:nvPr>
            <p:ph idx="1"/>
          </p:nvPr>
        </p:nvSpPr>
        <p:spPr/>
        <p:txBody>
          <a:bodyPr>
            <a:normAutofit fontScale="55000" lnSpcReduction="20000"/>
          </a:bodyPr>
          <a:lstStyle/>
          <a:p>
            <a:pPr>
              <a:spcAft>
                <a:spcPts val="600"/>
              </a:spcAft>
              <a:buNone/>
            </a:pPr>
            <a:r>
              <a:rPr lang="en-US" sz="3600" b="1" dirty="0" smtClean="0"/>
              <a:t>After completing this unit you should be able to</a:t>
            </a:r>
          </a:p>
          <a:p>
            <a:pPr marL="800100" indent="-228600">
              <a:spcBef>
                <a:spcPts val="600"/>
              </a:spcBef>
              <a:spcAft>
                <a:spcPts val="600"/>
              </a:spcAft>
            </a:pPr>
            <a:r>
              <a:rPr lang="en-US" sz="2900" b="1" i="1" dirty="0" smtClean="0"/>
              <a:t>Over view &amp; Mile Stones of Technologies</a:t>
            </a:r>
          </a:p>
          <a:p>
            <a:pPr marL="800100" indent="-228600">
              <a:spcBef>
                <a:spcPts val="600"/>
              </a:spcBef>
              <a:spcAft>
                <a:spcPts val="600"/>
              </a:spcAft>
            </a:pPr>
            <a:r>
              <a:rPr lang="en-US" sz="2900" b="1" i="1" dirty="0" smtClean="0"/>
              <a:t>Understand Eras of Computing  and Computing platforms and technologies</a:t>
            </a:r>
          </a:p>
          <a:p>
            <a:pPr marL="800100" indent="-228600">
              <a:spcBef>
                <a:spcPts val="600"/>
              </a:spcBef>
              <a:spcAft>
                <a:spcPts val="600"/>
              </a:spcAft>
            </a:pPr>
            <a:r>
              <a:rPr lang="en-US" sz="2900" b="1" i="1" dirty="0" smtClean="0"/>
              <a:t>Understand principles of Parallel and Distributed Computing</a:t>
            </a:r>
          </a:p>
          <a:p>
            <a:pPr marL="800100" indent="-228600">
              <a:spcBef>
                <a:spcPts val="600"/>
              </a:spcBef>
              <a:spcAft>
                <a:spcPts val="600"/>
              </a:spcAft>
            </a:pPr>
            <a:r>
              <a:rPr lang="en-US" sz="2900" b="1" i="1" dirty="0" smtClean="0"/>
              <a:t>Elements of Parallel Computing</a:t>
            </a:r>
          </a:p>
          <a:p>
            <a:pPr marL="800100" indent="-228600">
              <a:spcBef>
                <a:spcPts val="600"/>
              </a:spcBef>
              <a:spcAft>
                <a:spcPts val="600"/>
              </a:spcAft>
            </a:pPr>
            <a:r>
              <a:rPr lang="en-US" sz="2900" b="1" i="1" dirty="0" smtClean="0"/>
              <a:t>Hardware Architectural Styles for Processing</a:t>
            </a:r>
          </a:p>
          <a:p>
            <a:pPr marL="800100" indent="-228600">
              <a:spcBef>
                <a:spcPts val="600"/>
              </a:spcBef>
              <a:spcAft>
                <a:spcPts val="600"/>
              </a:spcAft>
            </a:pPr>
            <a:r>
              <a:rPr lang="en-US" sz="2900" b="1" i="1" dirty="0" smtClean="0"/>
              <a:t>Shared Vs Distributed MIMD model</a:t>
            </a:r>
          </a:p>
          <a:p>
            <a:pPr marL="800100" indent="-228600">
              <a:spcBef>
                <a:spcPts val="600"/>
              </a:spcBef>
              <a:spcAft>
                <a:spcPts val="600"/>
              </a:spcAft>
            </a:pPr>
            <a:r>
              <a:rPr lang="en-US" sz="2900" b="1" i="1" dirty="0" smtClean="0"/>
              <a:t>Approaches to Parallel Computing Model</a:t>
            </a:r>
          </a:p>
          <a:p>
            <a:pPr marL="800100" indent="-228600">
              <a:spcBef>
                <a:spcPts val="600"/>
              </a:spcBef>
              <a:spcAft>
                <a:spcPts val="600"/>
              </a:spcAft>
            </a:pPr>
            <a:r>
              <a:rPr lang="en-US" sz="2900" b="1" i="1" dirty="0" smtClean="0"/>
              <a:t>Levels of Parallelism</a:t>
            </a:r>
          </a:p>
          <a:p>
            <a:pPr marL="800100" indent="-228600">
              <a:spcBef>
                <a:spcPts val="600"/>
              </a:spcBef>
              <a:spcAft>
                <a:spcPts val="600"/>
              </a:spcAft>
            </a:pPr>
            <a:r>
              <a:rPr lang="en-US" sz="2900" b="1" i="1" dirty="0" smtClean="0"/>
              <a:t>Components of Distributed System</a:t>
            </a:r>
          </a:p>
          <a:p>
            <a:pPr marL="800100" indent="-228600">
              <a:spcBef>
                <a:spcPts val="600"/>
              </a:spcBef>
              <a:spcAft>
                <a:spcPts val="600"/>
              </a:spcAft>
            </a:pPr>
            <a:r>
              <a:rPr lang="en-US" sz="2900" b="1" i="1" dirty="0" smtClean="0"/>
              <a:t>Architectural  Styles for Distributed Computing</a:t>
            </a:r>
          </a:p>
          <a:p>
            <a:pPr marL="800100" indent="-228600">
              <a:spcBef>
                <a:spcPts val="600"/>
              </a:spcBef>
              <a:spcAft>
                <a:spcPts val="600"/>
              </a:spcAft>
            </a:pPr>
            <a:r>
              <a:rPr lang="en-US" sz="2900" b="1" i="1" dirty="0" smtClean="0"/>
              <a:t>Models for Inter-Process Communication</a:t>
            </a:r>
          </a:p>
          <a:p>
            <a:pPr marL="800100" indent="-228600">
              <a:spcBef>
                <a:spcPts val="600"/>
              </a:spcBef>
              <a:spcAft>
                <a:spcPts val="600"/>
              </a:spcAft>
            </a:pPr>
            <a:r>
              <a:rPr lang="en-US" sz="2900" b="1" i="1" dirty="0" smtClean="0"/>
              <a:t>Technologies for Distributed Computing</a:t>
            </a:r>
          </a:p>
          <a:p>
            <a:pPr marL="800100" indent="-228600">
              <a:spcBef>
                <a:spcPts val="600"/>
              </a:spcBef>
              <a:spcAft>
                <a:spcPts val="600"/>
              </a:spcAft>
            </a:pPr>
            <a:r>
              <a:rPr lang="en-US" sz="2900" b="1" i="1" dirty="0" smtClean="0"/>
              <a:t>Service Oriented Computing</a:t>
            </a:r>
          </a:p>
          <a:p>
            <a:pPr marL="800100" indent="-228600">
              <a:spcBef>
                <a:spcPts val="600"/>
              </a:spcBef>
              <a:spcAft>
                <a:spcPts val="600"/>
              </a:spcAft>
            </a:pPr>
            <a:r>
              <a:rPr lang="en-US" sz="2900" b="1" i="1" dirty="0" smtClean="0"/>
              <a:t>SOA – Web Services</a:t>
            </a:r>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35</a:t>
            </a:fld>
            <a:endParaRPr lang="en-US"/>
          </a:p>
        </p:txBody>
      </p:sp>
      <p:sp>
        <p:nvSpPr>
          <p:cNvPr id="8" name="Rounded Rectangle 7"/>
          <p:cNvSpPr/>
          <p:nvPr/>
        </p:nvSpPr>
        <p:spPr bwMode="auto">
          <a:xfrm>
            <a:off x="0" y="3848100"/>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Parallelism</a:t>
            </a:r>
            <a:endParaRPr lang="en-US" dirty="0"/>
          </a:p>
        </p:txBody>
      </p:sp>
      <p:sp>
        <p:nvSpPr>
          <p:cNvPr id="3" name="Content Placeholder 2"/>
          <p:cNvSpPr>
            <a:spLocks noGrp="1"/>
          </p:cNvSpPr>
          <p:nvPr>
            <p:ph sz="half" idx="1"/>
          </p:nvPr>
        </p:nvSpPr>
        <p:spPr>
          <a:xfrm>
            <a:off x="0" y="1075765"/>
            <a:ext cx="4354079" cy="5577728"/>
          </a:xfrm>
        </p:spPr>
        <p:txBody>
          <a:bodyPr/>
          <a:lstStyle/>
          <a:p>
            <a:r>
              <a:rPr lang="en-US" sz="1800" dirty="0" smtClean="0"/>
              <a:t>Levels of Parallelism are decided on the lumps of code ( grain size) that can be a potential candidate of parallelism.</a:t>
            </a:r>
          </a:p>
          <a:p>
            <a:r>
              <a:rPr lang="en-US" sz="1800" dirty="0" smtClean="0"/>
              <a:t>The table shows the levels of parallelism.</a:t>
            </a:r>
          </a:p>
          <a:p>
            <a:r>
              <a:rPr lang="en-US" sz="1800" dirty="0" smtClean="0"/>
              <a:t>All these approaches have a common goal</a:t>
            </a:r>
          </a:p>
          <a:p>
            <a:pPr lvl="1"/>
            <a:r>
              <a:rPr lang="en-US" sz="1600" dirty="0" smtClean="0"/>
              <a:t>To boost processor efficiency by hiding latency.</a:t>
            </a:r>
          </a:p>
          <a:p>
            <a:pPr lvl="1"/>
            <a:r>
              <a:rPr lang="en-US" sz="1600" dirty="0" smtClean="0"/>
              <a:t>To conceal latency, there must be another thread ready to run whenever a lengthy operation occurs.</a:t>
            </a:r>
          </a:p>
          <a:p>
            <a:r>
              <a:rPr lang="en-US" sz="2000" dirty="0" smtClean="0"/>
              <a:t>The idea is to execute concurrently two or more single-threaded applications. Such as compiling, text  formatting,  database searching, and device simulation.</a:t>
            </a:r>
          </a:p>
          <a:p>
            <a:pPr lvl="1"/>
            <a:endParaRPr lang="en-US" sz="1600" dirty="0" smtClean="0"/>
          </a:p>
          <a:p>
            <a:endParaRPr lang="en-US" sz="1800" dirty="0"/>
          </a:p>
        </p:txBody>
      </p:sp>
      <p:graphicFrame>
        <p:nvGraphicFramePr>
          <p:cNvPr id="10" name="Content Placeholder 9"/>
          <p:cNvGraphicFramePr>
            <a:graphicFrameLocks noGrp="1"/>
          </p:cNvGraphicFramePr>
          <p:nvPr>
            <p:ph sz="half" idx="2"/>
          </p:nvPr>
        </p:nvGraphicFramePr>
        <p:xfrm>
          <a:off x="4343400" y="1066800"/>
          <a:ext cx="4667250" cy="5486400"/>
        </p:xfrm>
        <a:graphic>
          <a:graphicData uri="http://schemas.openxmlformats.org/drawingml/2006/table">
            <a:tbl>
              <a:tblPr firstRow="1" bandRow="1">
                <a:tableStyleId>{5C22544A-7EE6-4342-B048-85BDC9FD1C3A}</a:tableStyleId>
              </a:tblPr>
              <a:tblGrid>
                <a:gridCol w="1555750">
                  <a:extLst>
                    <a:ext uri="{9D8B030D-6E8A-4147-A177-3AD203B41FA5}">
                      <a16:colId xmlns:a16="http://schemas.microsoft.com/office/drawing/2014/main" val="20000"/>
                    </a:ext>
                  </a:extLst>
                </a:gridCol>
                <a:gridCol w="1375957">
                  <a:extLst>
                    <a:ext uri="{9D8B030D-6E8A-4147-A177-3AD203B41FA5}">
                      <a16:colId xmlns:a16="http://schemas.microsoft.com/office/drawing/2014/main" val="20001"/>
                    </a:ext>
                  </a:extLst>
                </a:gridCol>
                <a:gridCol w="1735543">
                  <a:extLst>
                    <a:ext uri="{9D8B030D-6E8A-4147-A177-3AD203B41FA5}">
                      <a16:colId xmlns:a16="http://schemas.microsoft.com/office/drawing/2014/main" val="20002"/>
                    </a:ext>
                  </a:extLst>
                </a:gridCol>
              </a:tblGrid>
              <a:tr h="883476">
                <a:tc>
                  <a:txBody>
                    <a:bodyPr/>
                    <a:lstStyle/>
                    <a:p>
                      <a:pPr algn="ctr"/>
                      <a:r>
                        <a:rPr lang="en-US" sz="2000" dirty="0" smtClean="0">
                          <a:solidFill>
                            <a:srgbClr val="FF0000"/>
                          </a:solidFill>
                        </a:rPr>
                        <a:t>Grain Size</a:t>
                      </a:r>
                      <a:endParaRPr lang="en-US" sz="2000" dirty="0">
                        <a:solidFill>
                          <a:srgbClr val="FF0000"/>
                        </a:solidFill>
                      </a:endParaRPr>
                    </a:p>
                  </a:txBody>
                  <a:tcPr/>
                </a:tc>
                <a:tc>
                  <a:txBody>
                    <a:bodyPr/>
                    <a:lstStyle/>
                    <a:p>
                      <a:pPr algn="ctr"/>
                      <a:r>
                        <a:rPr lang="en-US" sz="2000" dirty="0" smtClean="0">
                          <a:solidFill>
                            <a:srgbClr val="FF0000"/>
                          </a:solidFill>
                        </a:rPr>
                        <a:t> Code Item</a:t>
                      </a:r>
                      <a:endParaRPr lang="en-US" sz="2000" dirty="0">
                        <a:solidFill>
                          <a:srgbClr val="FF0000"/>
                        </a:solidFill>
                      </a:endParaRPr>
                    </a:p>
                  </a:txBody>
                  <a:tcPr/>
                </a:tc>
                <a:tc>
                  <a:txBody>
                    <a:bodyPr/>
                    <a:lstStyle/>
                    <a:p>
                      <a:pPr algn="ctr"/>
                      <a:r>
                        <a:rPr lang="en-US" sz="2000" dirty="0" smtClean="0">
                          <a:solidFill>
                            <a:srgbClr val="FF0000"/>
                          </a:solidFill>
                        </a:rPr>
                        <a:t>Parallelized</a:t>
                      </a:r>
                      <a:r>
                        <a:rPr lang="en-US" sz="2000" baseline="0" dirty="0" smtClean="0">
                          <a:solidFill>
                            <a:srgbClr val="FF0000"/>
                          </a:solidFill>
                        </a:rPr>
                        <a:t> By</a:t>
                      </a:r>
                      <a:endParaRPr lang="en-US" sz="2000" dirty="0">
                        <a:solidFill>
                          <a:srgbClr val="FF0000"/>
                        </a:solidFill>
                      </a:endParaRPr>
                    </a:p>
                  </a:txBody>
                  <a:tcPr/>
                </a:tc>
                <a:extLst>
                  <a:ext uri="{0D108BD9-81ED-4DB2-BD59-A6C34878D82A}">
                    <a16:rowId xmlns:a16="http://schemas.microsoft.com/office/drawing/2014/main" val="10000"/>
                  </a:ext>
                </a:extLst>
              </a:tr>
              <a:tr h="1490885">
                <a:tc>
                  <a:txBody>
                    <a:bodyPr/>
                    <a:lstStyle/>
                    <a:p>
                      <a:r>
                        <a:rPr lang="en-US" sz="2000" dirty="0" smtClean="0">
                          <a:solidFill>
                            <a:schemeClr val="tx1"/>
                          </a:solidFill>
                        </a:rPr>
                        <a:t>Large</a:t>
                      </a:r>
                      <a:endParaRPr lang="en-US" sz="2000" dirty="0">
                        <a:solidFill>
                          <a:schemeClr val="tx1"/>
                        </a:solidFill>
                      </a:endParaRPr>
                    </a:p>
                  </a:txBody>
                  <a:tcPr/>
                </a:tc>
                <a:tc>
                  <a:txBody>
                    <a:bodyPr/>
                    <a:lstStyle/>
                    <a:p>
                      <a:r>
                        <a:rPr lang="en-US" sz="2000" dirty="0" smtClean="0">
                          <a:solidFill>
                            <a:schemeClr val="tx1"/>
                          </a:solidFill>
                        </a:rPr>
                        <a:t>Separate and heavy weight process</a:t>
                      </a:r>
                      <a:endParaRPr lang="en-US" sz="2000" dirty="0">
                        <a:solidFill>
                          <a:schemeClr val="tx1"/>
                        </a:solidFill>
                      </a:endParaRPr>
                    </a:p>
                  </a:txBody>
                  <a:tcPr/>
                </a:tc>
                <a:tc>
                  <a:txBody>
                    <a:bodyPr/>
                    <a:lstStyle/>
                    <a:p>
                      <a:r>
                        <a:rPr lang="en-US" sz="2000" dirty="0" smtClean="0">
                          <a:solidFill>
                            <a:schemeClr val="tx1"/>
                          </a:solidFill>
                        </a:rPr>
                        <a:t>Programmer</a:t>
                      </a:r>
                      <a:endParaRPr lang="en-US" sz="2000" dirty="0">
                        <a:solidFill>
                          <a:schemeClr val="tx1"/>
                        </a:solidFill>
                      </a:endParaRPr>
                    </a:p>
                  </a:txBody>
                  <a:tcPr/>
                </a:tc>
                <a:extLst>
                  <a:ext uri="{0D108BD9-81ED-4DB2-BD59-A6C34878D82A}">
                    <a16:rowId xmlns:a16="http://schemas.microsoft.com/office/drawing/2014/main" val="10001"/>
                  </a:ext>
                </a:extLst>
              </a:tr>
              <a:tr h="1209586">
                <a:tc>
                  <a:txBody>
                    <a:bodyPr/>
                    <a:lstStyle/>
                    <a:p>
                      <a:r>
                        <a:rPr lang="en-US" sz="2000" dirty="0" smtClean="0">
                          <a:solidFill>
                            <a:schemeClr val="tx1"/>
                          </a:solidFill>
                        </a:rPr>
                        <a:t>Medium</a:t>
                      </a:r>
                      <a:endParaRPr lang="en-US" sz="2000" dirty="0">
                        <a:solidFill>
                          <a:schemeClr val="tx1"/>
                        </a:solidFill>
                      </a:endParaRPr>
                    </a:p>
                  </a:txBody>
                  <a:tcPr/>
                </a:tc>
                <a:tc>
                  <a:txBody>
                    <a:bodyPr/>
                    <a:lstStyle/>
                    <a:p>
                      <a:r>
                        <a:rPr lang="en-US" sz="2000" dirty="0" smtClean="0">
                          <a:solidFill>
                            <a:schemeClr val="tx1"/>
                          </a:solidFill>
                        </a:rPr>
                        <a:t>Function or procedure</a:t>
                      </a:r>
                      <a:endParaRPr lang="en-US" sz="2000" dirty="0">
                        <a:solidFill>
                          <a:schemeClr val="tx1"/>
                        </a:solidFill>
                      </a:endParaRPr>
                    </a:p>
                  </a:txBody>
                  <a:tcPr/>
                </a:tc>
                <a:tc>
                  <a:txBody>
                    <a:bodyPr/>
                    <a:lstStyle/>
                    <a:p>
                      <a:pPr marL="0" marR="0" indent="0" algn="l" defTabSz="820583"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Programmer</a:t>
                      </a:r>
                    </a:p>
                  </a:txBody>
                  <a:tcPr/>
                </a:tc>
                <a:extLst>
                  <a:ext uri="{0D108BD9-81ED-4DB2-BD59-A6C34878D82A}">
                    <a16:rowId xmlns:a16="http://schemas.microsoft.com/office/drawing/2014/main" val="10002"/>
                  </a:ext>
                </a:extLst>
              </a:tr>
              <a:tr h="1255465">
                <a:tc>
                  <a:txBody>
                    <a:bodyPr/>
                    <a:lstStyle/>
                    <a:p>
                      <a:r>
                        <a:rPr lang="en-US" sz="2000" dirty="0" smtClean="0">
                          <a:solidFill>
                            <a:schemeClr val="tx1"/>
                          </a:solidFill>
                        </a:rPr>
                        <a:t>Fine</a:t>
                      </a:r>
                      <a:endParaRPr lang="en-US" sz="2000" dirty="0">
                        <a:solidFill>
                          <a:schemeClr val="tx1"/>
                        </a:solidFill>
                      </a:endParaRPr>
                    </a:p>
                  </a:txBody>
                  <a:tcPr/>
                </a:tc>
                <a:tc>
                  <a:txBody>
                    <a:bodyPr/>
                    <a:lstStyle/>
                    <a:p>
                      <a:r>
                        <a:rPr lang="en-US" sz="2000" dirty="0" smtClean="0">
                          <a:solidFill>
                            <a:schemeClr val="tx1"/>
                          </a:solidFill>
                        </a:rPr>
                        <a:t>Loop</a:t>
                      </a:r>
                      <a:r>
                        <a:rPr lang="en-US" sz="2000" baseline="0" dirty="0" smtClean="0">
                          <a:solidFill>
                            <a:schemeClr val="tx1"/>
                          </a:solidFill>
                        </a:rPr>
                        <a:t> or instruction block</a:t>
                      </a:r>
                      <a:endParaRPr lang="en-US" sz="2000" dirty="0">
                        <a:solidFill>
                          <a:schemeClr val="tx1"/>
                        </a:solidFill>
                      </a:endParaRPr>
                    </a:p>
                  </a:txBody>
                  <a:tcPr/>
                </a:tc>
                <a:tc>
                  <a:txBody>
                    <a:bodyPr/>
                    <a:lstStyle/>
                    <a:p>
                      <a:r>
                        <a:rPr lang="en-US" sz="2000" dirty="0" smtClean="0">
                          <a:solidFill>
                            <a:schemeClr val="tx1"/>
                          </a:solidFill>
                        </a:rPr>
                        <a:t>Parallelizing</a:t>
                      </a:r>
                      <a:r>
                        <a:rPr lang="en-US" sz="2000" baseline="0" dirty="0" smtClean="0">
                          <a:solidFill>
                            <a:schemeClr val="tx1"/>
                          </a:solidFill>
                        </a:rPr>
                        <a:t> compiler</a:t>
                      </a:r>
                      <a:endParaRPr lang="en-US" sz="2000" dirty="0">
                        <a:solidFill>
                          <a:schemeClr val="tx1"/>
                        </a:solidFill>
                      </a:endParaRPr>
                    </a:p>
                  </a:txBody>
                  <a:tcPr/>
                </a:tc>
                <a:extLst>
                  <a:ext uri="{0D108BD9-81ED-4DB2-BD59-A6C34878D82A}">
                    <a16:rowId xmlns:a16="http://schemas.microsoft.com/office/drawing/2014/main" val="10003"/>
                  </a:ext>
                </a:extLst>
              </a:tr>
              <a:tr h="646988">
                <a:tc>
                  <a:txBody>
                    <a:bodyPr/>
                    <a:lstStyle/>
                    <a:p>
                      <a:r>
                        <a:rPr lang="en-US" sz="2000" dirty="0" smtClean="0">
                          <a:solidFill>
                            <a:schemeClr val="tx1"/>
                          </a:solidFill>
                        </a:rPr>
                        <a:t>Very Fine</a:t>
                      </a:r>
                      <a:endParaRPr lang="en-US" sz="2000" dirty="0">
                        <a:solidFill>
                          <a:schemeClr val="tx1"/>
                        </a:solidFill>
                      </a:endParaRPr>
                    </a:p>
                  </a:txBody>
                  <a:tcPr/>
                </a:tc>
                <a:tc>
                  <a:txBody>
                    <a:bodyPr/>
                    <a:lstStyle/>
                    <a:p>
                      <a:r>
                        <a:rPr lang="en-US" sz="2000" dirty="0" smtClean="0">
                          <a:solidFill>
                            <a:schemeClr val="tx1"/>
                          </a:solidFill>
                        </a:rPr>
                        <a:t>Instruction</a:t>
                      </a:r>
                      <a:endParaRPr lang="en-US" sz="2000" dirty="0">
                        <a:solidFill>
                          <a:schemeClr val="tx1"/>
                        </a:solidFill>
                      </a:endParaRPr>
                    </a:p>
                  </a:txBody>
                  <a:tcPr/>
                </a:tc>
                <a:tc>
                  <a:txBody>
                    <a:bodyPr/>
                    <a:lstStyle/>
                    <a:p>
                      <a:r>
                        <a:rPr lang="en-US" sz="2000" dirty="0" smtClean="0">
                          <a:solidFill>
                            <a:schemeClr val="tx1"/>
                          </a:solidFill>
                        </a:rPr>
                        <a:t>Processor</a:t>
                      </a:r>
                      <a:endParaRPr lang="en-US" sz="20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0"/>
          </p:nvPr>
        </p:nvSpPr>
        <p:spPr/>
        <p:txBody>
          <a:bodyPr/>
          <a:lstStyle/>
          <a:p>
            <a:fld id="{32E25198-89AE-4B00-A47A-4DE3C7AA5454}"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Levels of Parallelism</a:t>
            </a:r>
            <a:endParaRPr lang="en-US"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37</a:t>
            </a:fld>
            <a:endParaRPr lang="en-US"/>
          </a:p>
        </p:txBody>
      </p:sp>
      <p:grpSp>
        <p:nvGrpSpPr>
          <p:cNvPr id="8" name="Group 7"/>
          <p:cNvGrpSpPr/>
          <p:nvPr/>
        </p:nvGrpSpPr>
        <p:grpSpPr>
          <a:xfrm>
            <a:off x="609600" y="1143000"/>
            <a:ext cx="8305800" cy="5029200"/>
            <a:chOff x="2298031" y="986588"/>
            <a:chExt cx="6593305" cy="4848727"/>
          </a:xfrm>
        </p:grpSpPr>
        <p:sp>
          <p:nvSpPr>
            <p:cNvPr id="9" name="Rectangle 8"/>
            <p:cNvSpPr/>
            <p:nvPr/>
          </p:nvSpPr>
          <p:spPr>
            <a:xfrm>
              <a:off x="2298031" y="986588"/>
              <a:ext cx="6593305" cy="48487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rgbClr val="000000"/>
                </a:solidFill>
                <a:latin typeface="+mj-lt"/>
              </a:endParaRPr>
            </a:p>
          </p:txBody>
        </p:sp>
        <p:sp>
          <p:nvSpPr>
            <p:cNvPr id="10" name="Rectangle 4"/>
            <p:cNvSpPr/>
            <p:nvPr/>
          </p:nvSpPr>
          <p:spPr>
            <a:xfrm>
              <a:off x="2622834" y="5077376"/>
              <a:ext cx="601579" cy="574681"/>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solidFill>
                    <a:srgbClr val="000000"/>
                  </a:solidFill>
                  <a:latin typeface="+mj-lt"/>
                </a:rPr>
                <a:t>+</a:t>
              </a:r>
            </a:p>
          </p:txBody>
        </p:sp>
        <p:sp>
          <p:nvSpPr>
            <p:cNvPr id="11" name="Rounded Rectangle 10"/>
            <p:cNvSpPr/>
            <p:nvPr/>
          </p:nvSpPr>
          <p:spPr>
            <a:xfrm>
              <a:off x="7148786" y="1175127"/>
              <a:ext cx="1586139" cy="557420"/>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solidFill>
                    <a:srgbClr val="000000"/>
                  </a:solidFill>
                  <a:latin typeface="+mj-lt"/>
                </a:rPr>
                <a:t>Large Level</a:t>
              </a:r>
            </a:p>
            <a:p>
              <a:pPr algn="ctr"/>
              <a:r>
                <a:rPr lang="en-US" sz="1000" b="1" dirty="0" smtClean="0">
                  <a:solidFill>
                    <a:srgbClr val="000000"/>
                  </a:solidFill>
                  <a:latin typeface="+mj-lt"/>
                </a:rPr>
                <a:t>(Processes, Tasks)</a:t>
              </a:r>
              <a:endParaRPr lang="en-US" sz="1000" b="1" dirty="0">
                <a:solidFill>
                  <a:srgbClr val="000000"/>
                </a:solidFill>
                <a:latin typeface="+mj-lt"/>
              </a:endParaRPr>
            </a:p>
          </p:txBody>
        </p:sp>
        <p:sp>
          <p:nvSpPr>
            <p:cNvPr id="12" name="Rectangle 4"/>
            <p:cNvSpPr/>
            <p:nvPr/>
          </p:nvSpPr>
          <p:spPr>
            <a:xfrm>
              <a:off x="2450730" y="1118906"/>
              <a:ext cx="1014275" cy="753124"/>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0" rtlCol="0" anchor="b"/>
            <a:lstStyle/>
            <a:p>
              <a:pPr algn="ctr"/>
              <a:r>
                <a:rPr lang="en-US" sz="1000" b="1" dirty="0" smtClean="0">
                  <a:solidFill>
                    <a:srgbClr val="000000"/>
                  </a:solidFill>
                  <a:latin typeface="+mj-lt"/>
                </a:rPr>
                <a:t>Task 1</a:t>
              </a:r>
            </a:p>
          </p:txBody>
        </p:sp>
        <p:sp>
          <p:nvSpPr>
            <p:cNvPr id="13" name="Rectangle 4"/>
            <p:cNvSpPr/>
            <p:nvPr/>
          </p:nvSpPr>
          <p:spPr>
            <a:xfrm>
              <a:off x="4155249" y="1114894"/>
              <a:ext cx="1014275" cy="762001"/>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0" rtlCol="0" anchor="b"/>
            <a:lstStyle/>
            <a:p>
              <a:pPr algn="ctr"/>
              <a:r>
                <a:rPr lang="en-US" sz="1000" b="1" dirty="0" smtClean="0">
                  <a:solidFill>
                    <a:srgbClr val="000000"/>
                  </a:solidFill>
                  <a:latin typeface="+mj-lt"/>
                </a:rPr>
                <a:t>Task 2</a:t>
              </a:r>
            </a:p>
          </p:txBody>
        </p:sp>
        <p:sp>
          <p:nvSpPr>
            <p:cNvPr id="14" name="Rectangle 4"/>
            <p:cNvSpPr/>
            <p:nvPr/>
          </p:nvSpPr>
          <p:spPr>
            <a:xfrm>
              <a:off x="5883841" y="1122911"/>
              <a:ext cx="1014275" cy="753986"/>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0" rtlCol="0" anchor="b"/>
            <a:lstStyle/>
            <a:p>
              <a:pPr algn="ctr"/>
              <a:r>
                <a:rPr lang="en-US" sz="1000" b="1" dirty="0" smtClean="0">
                  <a:solidFill>
                    <a:srgbClr val="000000"/>
                  </a:solidFill>
                  <a:latin typeface="+mj-lt"/>
                </a:rPr>
                <a:t>Task N</a:t>
              </a:r>
            </a:p>
          </p:txBody>
        </p:sp>
        <p:cxnSp>
          <p:nvCxnSpPr>
            <p:cNvPr id="15" name="Straight Arrow Connector 14"/>
            <p:cNvCxnSpPr/>
            <p:nvPr/>
          </p:nvCxnSpPr>
          <p:spPr>
            <a:xfrm>
              <a:off x="3549272" y="1499894"/>
              <a:ext cx="525347" cy="0"/>
            </a:xfrm>
            <a:prstGeom prst="straightConnector1">
              <a:avLst/>
            </a:prstGeom>
            <a:ln>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253795" y="1507915"/>
              <a:ext cx="525347" cy="0"/>
            </a:xfrm>
            <a:prstGeom prst="straightConnector1">
              <a:avLst/>
            </a:prstGeom>
            <a:ln>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7" name="Rectangle 4"/>
            <p:cNvSpPr/>
            <p:nvPr/>
          </p:nvSpPr>
          <p:spPr>
            <a:xfrm>
              <a:off x="2458746" y="2486538"/>
              <a:ext cx="1014275" cy="753124"/>
            </a:xfrm>
            <a:prstGeom prst="snip1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91440" rtlCol="0" anchor="b"/>
            <a:lstStyle/>
            <a:p>
              <a:pPr algn="ctr"/>
              <a:r>
                <a:rPr lang="en-US" sz="1000" b="1" dirty="0" smtClean="0">
                  <a:solidFill>
                    <a:srgbClr val="000000"/>
                  </a:solidFill>
                  <a:latin typeface="+mj-lt"/>
                </a:rPr>
                <a:t>Function 1</a:t>
              </a:r>
            </a:p>
          </p:txBody>
        </p:sp>
        <p:sp>
          <p:nvSpPr>
            <p:cNvPr id="18" name="Rectangle 4"/>
            <p:cNvSpPr/>
            <p:nvPr/>
          </p:nvSpPr>
          <p:spPr>
            <a:xfrm>
              <a:off x="4163265" y="2482526"/>
              <a:ext cx="1014275" cy="762001"/>
            </a:xfrm>
            <a:prstGeom prst="snip1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91440" rtlCol="0" anchor="b"/>
            <a:lstStyle/>
            <a:p>
              <a:pPr algn="ctr"/>
              <a:r>
                <a:rPr lang="en-US" sz="1000" b="1" dirty="0" smtClean="0">
                  <a:solidFill>
                    <a:srgbClr val="000000"/>
                  </a:solidFill>
                  <a:latin typeface="+mj-lt"/>
                </a:rPr>
                <a:t>Function 2</a:t>
              </a:r>
            </a:p>
          </p:txBody>
        </p:sp>
        <p:sp>
          <p:nvSpPr>
            <p:cNvPr id="19" name="Rectangle 4"/>
            <p:cNvSpPr/>
            <p:nvPr/>
          </p:nvSpPr>
          <p:spPr>
            <a:xfrm>
              <a:off x="5891857" y="2490543"/>
              <a:ext cx="1014275" cy="753986"/>
            </a:xfrm>
            <a:prstGeom prst="snip1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91440" rtlCol="0" anchor="b"/>
            <a:lstStyle/>
            <a:p>
              <a:pPr algn="ctr"/>
              <a:r>
                <a:rPr lang="en-US" sz="1000" b="1" dirty="0" smtClean="0">
                  <a:solidFill>
                    <a:srgbClr val="000000"/>
                  </a:solidFill>
                  <a:latin typeface="+mj-lt"/>
                </a:rPr>
                <a:t>Function J</a:t>
              </a:r>
            </a:p>
          </p:txBody>
        </p:sp>
        <p:cxnSp>
          <p:nvCxnSpPr>
            <p:cNvPr id="20" name="Straight Arrow Connector 19"/>
            <p:cNvCxnSpPr/>
            <p:nvPr/>
          </p:nvCxnSpPr>
          <p:spPr>
            <a:xfrm>
              <a:off x="3557288" y="2867526"/>
              <a:ext cx="525347" cy="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261811" y="2875547"/>
              <a:ext cx="525347" cy="0"/>
            </a:xfrm>
            <a:prstGeom prst="straightConnector1">
              <a:avLst/>
            </a:prstGeom>
            <a:ln>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22" name="Rectangle 4"/>
            <p:cNvSpPr/>
            <p:nvPr/>
          </p:nvSpPr>
          <p:spPr>
            <a:xfrm>
              <a:off x="2418641" y="3830064"/>
              <a:ext cx="1014275" cy="753124"/>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91440" rtlCol="0" anchor="b"/>
            <a:lstStyle/>
            <a:p>
              <a:pPr algn="ctr"/>
              <a:r>
                <a:rPr lang="en-US" sz="1000" b="1" dirty="0" smtClean="0">
                  <a:solidFill>
                    <a:srgbClr val="000000"/>
                  </a:solidFill>
                  <a:latin typeface="+mj-lt"/>
                </a:rPr>
                <a:t>Statements</a:t>
              </a:r>
            </a:p>
          </p:txBody>
        </p:sp>
        <p:sp>
          <p:nvSpPr>
            <p:cNvPr id="23" name="Rectangle 4"/>
            <p:cNvSpPr/>
            <p:nvPr/>
          </p:nvSpPr>
          <p:spPr>
            <a:xfrm>
              <a:off x="4159256" y="3826052"/>
              <a:ext cx="1014275" cy="762001"/>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91440" rtlCol="0" anchor="b"/>
            <a:lstStyle/>
            <a:p>
              <a:pPr algn="ctr"/>
              <a:r>
                <a:rPr lang="en-US" sz="1000" b="1" dirty="0" smtClean="0">
                  <a:solidFill>
                    <a:srgbClr val="000000"/>
                  </a:solidFill>
                  <a:latin typeface="+mj-lt"/>
                </a:rPr>
                <a:t>Statements</a:t>
              </a:r>
            </a:p>
          </p:txBody>
        </p:sp>
        <p:sp>
          <p:nvSpPr>
            <p:cNvPr id="24" name="Rectangle 4"/>
            <p:cNvSpPr/>
            <p:nvPr/>
          </p:nvSpPr>
          <p:spPr>
            <a:xfrm>
              <a:off x="5851752" y="3834069"/>
              <a:ext cx="1014275" cy="75398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91440" rtlCol="0" anchor="b"/>
            <a:lstStyle/>
            <a:p>
              <a:pPr algn="ctr"/>
              <a:r>
                <a:rPr lang="en-US" sz="1000" b="1" dirty="0" smtClean="0">
                  <a:solidFill>
                    <a:srgbClr val="000000"/>
                  </a:solidFill>
                  <a:latin typeface="+mj-lt"/>
                </a:rPr>
                <a:t>Statements</a:t>
              </a:r>
            </a:p>
          </p:txBody>
        </p:sp>
        <p:sp>
          <p:nvSpPr>
            <p:cNvPr id="25" name="Rectangle 4"/>
            <p:cNvSpPr/>
            <p:nvPr/>
          </p:nvSpPr>
          <p:spPr>
            <a:xfrm>
              <a:off x="4363449" y="5073364"/>
              <a:ext cx="601579" cy="581455"/>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solidFill>
                    <a:srgbClr val="000000"/>
                  </a:solidFill>
                  <a:latin typeface="+mj-lt"/>
                </a:rPr>
                <a:t>x</a:t>
              </a:r>
              <a:endParaRPr lang="en-US" sz="1000" b="1" dirty="0">
                <a:solidFill>
                  <a:srgbClr val="000000"/>
                </a:solidFill>
                <a:latin typeface="+mj-lt"/>
              </a:endParaRPr>
            </a:p>
          </p:txBody>
        </p:sp>
        <p:sp>
          <p:nvSpPr>
            <p:cNvPr id="26" name="Rectangle 4"/>
            <p:cNvSpPr/>
            <p:nvPr/>
          </p:nvSpPr>
          <p:spPr>
            <a:xfrm>
              <a:off x="6080009" y="5081381"/>
              <a:ext cx="601579" cy="575339"/>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solidFill>
                    <a:srgbClr val="000000"/>
                  </a:solidFill>
                  <a:latin typeface="+mj-lt"/>
                </a:rPr>
                <a:t>load</a:t>
              </a:r>
              <a:endParaRPr lang="en-US" sz="1000" b="1" dirty="0">
                <a:solidFill>
                  <a:srgbClr val="000000"/>
                </a:solidFill>
                <a:latin typeface="+mj-lt"/>
              </a:endParaRPr>
            </a:p>
          </p:txBody>
        </p:sp>
        <p:cxnSp>
          <p:nvCxnSpPr>
            <p:cNvPr id="27" name="Straight Arrow Connector 26"/>
            <p:cNvCxnSpPr>
              <a:stCxn id="13" idx="2"/>
            </p:cNvCxnSpPr>
            <p:nvPr/>
          </p:nvCxnSpPr>
          <p:spPr>
            <a:xfrm flipH="1">
              <a:off x="2965884" y="1876895"/>
              <a:ext cx="1696503" cy="609643"/>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2"/>
            </p:cNvCxnSpPr>
            <p:nvPr/>
          </p:nvCxnSpPr>
          <p:spPr>
            <a:xfrm>
              <a:off x="4662387" y="1876895"/>
              <a:ext cx="1736608" cy="613648"/>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2"/>
            </p:cNvCxnSpPr>
            <p:nvPr/>
          </p:nvCxnSpPr>
          <p:spPr>
            <a:xfrm>
              <a:off x="4662387" y="1876895"/>
              <a:ext cx="8016" cy="605631"/>
            </a:xfrm>
            <a:prstGeom prst="line">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666394" y="3244527"/>
              <a:ext cx="4009" cy="581525"/>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670403" y="3244527"/>
              <a:ext cx="1688487" cy="589542"/>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925779" y="3244527"/>
              <a:ext cx="1744624" cy="585537"/>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5" idx="0"/>
            </p:cNvCxnSpPr>
            <p:nvPr/>
          </p:nvCxnSpPr>
          <p:spPr>
            <a:xfrm flipH="1">
              <a:off x="4664239" y="4588053"/>
              <a:ext cx="2155" cy="485311"/>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26" idx="1"/>
            </p:cNvCxnSpPr>
            <p:nvPr/>
          </p:nvCxnSpPr>
          <p:spPr>
            <a:xfrm>
              <a:off x="4666394" y="4588053"/>
              <a:ext cx="1501714" cy="577584"/>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0" idx="7"/>
            </p:cNvCxnSpPr>
            <p:nvPr/>
          </p:nvCxnSpPr>
          <p:spPr>
            <a:xfrm flipH="1">
              <a:off x="3136314" y="4588053"/>
              <a:ext cx="1530080" cy="573483"/>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pic>
          <p:nvPicPr>
            <p:cNvPr id="36" name="Picture 2" descr="C:\Users\csve\AppData\Local\Microsoft\Windows\Temporary Internet Files\Content.IE5\31KUVIR9\MC90043261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85" y="1155146"/>
              <a:ext cx="505212" cy="50521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C:\Users\csve\AppData\Local\Microsoft\Windows\Temporary Internet Files\Content.IE5\31KUVIR9\MC90043261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99633" y="1163167"/>
              <a:ext cx="505212" cy="50521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C:\Users\csve\AppData\Local\Microsoft\Windows\Temporary Internet Files\Content.IE5\31KUVIR9\MC90043261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2233" y="1159157"/>
              <a:ext cx="505212" cy="505212"/>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2514575" y="2586790"/>
              <a:ext cx="950492" cy="385752"/>
            </a:xfrm>
            <a:prstGeom prst="rect">
              <a:avLst/>
            </a:prstGeom>
            <a:noFill/>
          </p:spPr>
          <p:txBody>
            <a:bodyPr wrap="square" lIns="0" rIns="0" rtlCol="0">
              <a:spAutoFit/>
            </a:bodyPr>
            <a:lstStyle/>
            <a:p>
              <a:pPr algn="ctr"/>
              <a:r>
                <a:rPr lang="en-US" sz="1000" b="1" dirty="0">
                  <a:solidFill>
                    <a:srgbClr val="000000"/>
                  </a:solidFill>
                  <a:latin typeface="+mj-lt"/>
                  <a:cs typeface="Courier New" pitchFamily="49" charset="0"/>
                </a:rPr>
                <a:t>f</a:t>
              </a:r>
              <a:r>
                <a:rPr lang="en-US" sz="1000" b="1" dirty="0" smtClean="0">
                  <a:solidFill>
                    <a:srgbClr val="000000"/>
                  </a:solidFill>
                  <a:latin typeface="+mj-lt"/>
                  <a:cs typeface="Courier New" pitchFamily="49" charset="0"/>
                </a:rPr>
                <a:t>unction f1() </a:t>
              </a:r>
            </a:p>
            <a:p>
              <a:pPr algn="ctr"/>
              <a:r>
                <a:rPr lang="en-US" sz="1000" b="1" dirty="0" smtClean="0">
                  <a:solidFill>
                    <a:srgbClr val="000000"/>
                  </a:solidFill>
                  <a:latin typeface="+mj-lt"/>
                  <a:cs typeface="Courier New" pitchFamily="49" charset="0"/>
                </a:rPr>
                <a:t>{…}</a:t>
              </a:r>
              <a:endParaRPr lang="en-US" sz="1000" b="1" dirty="0">
                <a:solidFill>
                  <a:srgbClr val="000000"/>
                </a:solidFill>
                <a:latin typeface="+mj-lt"/>
                <a:cs typeface="Courier New" pitchFamily="49" charset="0"/>
              </a:endParaRPr>
            </a:p>
          </p:txBody>
        </p:sp>
        <p:sp>
          <p:nvSpPr>
            <p:cNvPr id="40" name="TextBox 39"/>
            <p:cNvSpPr txBox="1"/>
            <p:nvPr/>
          </p:nvSpPr>
          <p:spPr>
            <a:xfrm>
              <a:off x="4219050" y="2582780"/>
              <a:ext cx="950492" cy="385752"/>
            </a:xfrm>
            <a:prstGeom prst="rect">
              <a:avLst/>
            </a:prstGeom>
            <a:noFill/>
          </p:spPr>
          <p:txBody>
            <a:bodyPr wrap="square" lIns="0" rIns="0" rtlCol="0">
              <a:spAutoFit/>
            </a:bodyPr>
            <a:lstStyle/>
            <a:p>
              <a:pPr algn="ctr"/>
              <a:r>
                <a:rPr lang="en-US" sz="1000" b="1" dirty="0">
                  <a:solidFill>
                    <a:srgbClr val="000000"/>
                  </a:solidFill>
                  <a:latin typeface="+mj-lt"/>
                  <a:cs typeface="Courier New" pitchFamily="49" charset="0"/>
                </a:rPr>
                <a:t>f</a:t>
              </a:r>
              <a:r>
                <a:rPr lang="en-US" sz="1000" b="1" dirty="0" smtClean="0">
                  <a:solidFill>
                    <a:srgbClr val="000000"/>
                  </a:solidFill>
                  <a:latin typeface="+mj-lt"/>
                  <a:cs typeface="Courier New" pitchFamily="49" charset="0"/>
                </a:rPr>
                <a:t>unction f2() </a:t>
              </a:r>
            </a:p>
            <a:p>
              <a:pPr algn="ctr"/>
              <a:r>
                <a:rPr lang="en-US" sz="1000" b="1" dirty="0" smtClean="0">
                  <a:solidFill>
                    <a:srgbClr val="000000"/>
                  </a:solidFill>
                  <a:latin typeface="+mj-lt"/>
                  <a:cs typeface="Courier New" pitchFamily="49" charset="0"/>
                </a:rPr>
                <a:t>{…}</a:t>
              </a:r>
              <a:endParaRPr lang="en-US" sz="1000" b="1" dirty="0">
                <a:solidFill>
                  <a:srgbClr val="000000"/>
                </a:solidFill>
                <a:latin typeface="+mj-lt"/>
                <a:cs typeface="Courier New" pitchFamily="49" charset="0"/>
              </a:endParaRPr>
            </a:p>
          </p:txBody>
        </p:sp>
        <p:sp>
          <p:nvSpPr>
            <p:cNvPr id="41" name="TextBox 40"/>
            <p:cNvSpPr txBox="1"/>
            <p:nvPr/>
          </p:nvSpPr>
          <p:spPr>
            <a:xfrm>
              <a:off x="5947589" y="2578770"/>
              <a:ext cx="950492" cy="385752"/>
            </a:xfrm>
            <a:prstGeom prst="rect">
              <a:avLst/>
            </a:prstGeom>
            <a:noFill/>
          </p:spPr>
          <p:txBody>
            <a:bodyPr wrap="square" lIns="0" rIns="0" rtlCol="0">
              <a:spAutoFit/>
            </a:bodyPr>
            <a:lstStyle/>
            <a:p>
              <a:pPr algn="ctr"/>
              <a:r>
                <a:rPr lang="en-US" sz="1000" b="1" dirty="0">
                  <a:solidFill>
                    <a:srgbClr val="000000"/>
                  </a:solidFill>
                  <a:latin typeface="+mj-lt"/>
                  <a:cs typeface="Courier New" pitchFamily="49" charset="0"/>
                </a:rPr>
                <a:t>f</a:t>
              </a:r>
              <a:r>
                <a:rPr lang="en-US" sz="1000" b="1" dirty="0" smtClean="0">
                  <a:solidFill>
                    <a:srgbClr val="000000"/>
                  </a:solidFill>
                  <a:latin typeface="+mj-lt"/>
                  <a:cs typeface="Courier New" pitchFamily="49" charset="0"/>
                </a:rPr>
                <a:t>unction </a:t>
              </a:r>
              <a:r>
                <a:rPr lang="en-US" sz="1000" b="1" dirty="0" err="1" smtClean="0">
                  <a:solidFill>
                    <a:srgbClr val="000000"/>
                  </a:solidFill>
                  <a:latin typeface="+mj-lt"/>
                  <a:cs typeface="Courier New" pitchFamily="49" charset="0"/>
                </a:rPr>
                <a:t>fJ</a:t>
              </a:r>
              <a:r>
                <a:rPr lang="en-US" sz="1000" b="1" dirty="0" smtClean="0">
                  <a:solidFill>
                    <a:srgbClr val="000000"/>
                  </a:solidFill>
                  <a:latin typeface="+mj-lt"/>
                  <a:cs typeface="Courier New" pitchFamily="49" charset="0"/>
                </a:rPr>
                <a:t>() </a:t>
              </a:r>
            </a:p>
            <a:p>
              <a:pPr algn="ctr"/>
              <a:r>
                <a:rPr lang="en-US" sz="1000" b="1" dirty="0" smtClean="0">
                  <a:solidFill>
                    <a:srgbClr val="000000"/>
                  </a:solidFill>
                  <a:latin typeface="+mj-lt"/>
                  <a:cs typeface="Courier New" pitchFamily="49" charset="0"/>
                </a:rPr>
                <a:t>{…}</a:t>
              </a:r>
              <a:endParaRPr lang="en-US" sz="1000" b="1" dirty="0">
                <a:solidFill>
                  <a:srgbClr val="000000"/>
                </a:solidFill>
                <a:latin typeface="+mj-lt"/>
                <a:cs typeface="Courier New" pitchFamily="49" charset="0"/>
              </a:endParaRPr>
            </a:p>
          </p:txBody>
        </p:sp>
        <p:sp>
          <p:nvSpPr>
            <p:cNvPr id="42" name="TextBox 41"/>
            <p:cNvSpPr txBox="1"/>
            <p:nvPr/>
          </p:nvSpPr>
          <p:spPr>
            <a:xfrm>
              <a:off x="2606821" y="3906254"/>
              <a:ext cx="737933" cy="385752"/>
            </a:xfrm>
            <a:prstGeom prst="rect">
              <a:avLst/>
            </a:prstGeom>
            <a:noFill/>
          </p:spPr>
          <p:txBody>
            <a:bodyPr wrap="square" lIns="0" rIns="0" rtlCol="0">
              <a:spAutoFit/>
            </a:bodyPr>
            <a:lstStyle/>
            <a:p>
              <a:pPr algn="ctr"/>
              <a:r>
                <a:rPr lang="en-US" sz="1000" b="1" dirty="0">
                  <a:solidFill>
                    <a:srgbClr val="000000"/>
                  </a:solidFill>
                  <a:latin typeface="+mj-lt"/>
                  <a:cs typeface="Courier New" pitchFamily="49" charset="0"/>
                </a:rPr>
                <a:t>a</a:t>
              </a:r>
              <a:r>
                <a:rPr lang="en-US" sz="1000" b="1" dirty="0" smtClean="0">
                  <a:solidFill>
                    <a:srgbClr val="000000"/>
                  </a:solidFill>
                  <a:latin typeface="+mj-lt"/>
                  <a:cs typeface="Courier New" pitchFamily="49" charset="0"/>
                </a:rPr>
                <a:t>[0] = …</a:t>
              </a:r>
            </a:p>
            <a:p>
              <a:pPr algn="ctr"/>
              <a:r>
                <a:rPr lang="en-US" sz="1000" b="1" dirty="0" smtClean="0">
                  <a:solidFill>
                    <a:srgbClr val="000000"/>
                  </a:solidFill>
                  <a:latin typeface="+mj-lt"/>
                  <a:cs typeface="Courier New" pitchFamily="49" charset="0"/>
                </a:rPr>
                <a:t>b[0] = …</a:t>
              </a:r>
              <a:endParaRPr lang="en-US" sz="1000" b="1" dirty="0">
                <a:solidFill>
                  <a:srgbClr val="000000"/>
                </a:solidFill>
                <a:latin typeface="+mj-lt"/>
                <a:cs typeface="Courier New" pitchFamily="49" charset="0"/>
              </a:endParaRPr>
            </a:p>
          </p:txBody>
        </p:sp>
        <p:sp>
          <p:nvSpPr>
            <p:cNvPr id="43" name="TextBox 42"/>
            <p:cNvSpPr txBox="1"/>
            <p:nvPr/>
          </p:nvSpPr>
          <p:spPr>
            <a:xfrm>
              <a:off x="4335357" y="3890212"/>
              <a:ext cx="669755" cy="385752"/>
            </a:xfrm>
            <a:prstGeom prst="rect">
              <a:avLst/>
            </a:prstGeom>
            <a:noFill/>
          </p:spPr>
          <p:txBody>
            <a:bodyPr wrap="square" lIns="0" rIns="0" rtlCol="0">
              <a:spAutoFit/>
            </a:bodyPr>
            <a:lstStyle/>
            <a:p>
              <a:pPr algn="ctr"/>
              <a:r>
                <a:rPr lang="en-US" sz="1000" b="1" dirty="0" smtClean="0">
                  <a:solidFill>
                    <a:srgbClr val="000000"/>
                  </a:solidFill>
                  <a:latin typeface="+mj-lt"/>
                  <a:cs typeface="Courier New" pitchFamily="49" charset="0"/>
                </a:rPr>
                <a:t>a[1] = …</a:t>
              </a:r>
            </a:p>
            <a:p>
              <a:pPr algn="ctr"/>
              <a:r>
                <a:rPr lang="en-US" sz="1000" b="1" dirty="0" smtClean="0">
                  <a:solidFill>
                    <a:srgbClr val="000000"/>
                  </a:solidFill>
                  <a:latin typeface="+mj-lt"/>
                  <a:cs typeface="Courier New" pitchFamily="49" charset="0"/>
                </a:rPr>
                <a:t>b[1] = …</a:t>
              </a:r>
              <a:endParaRPr lang="en-US" sz="1000" b="1" dirty="0">
                <a:solidFill>
                  <a:srgbClr val="000000"/>
                </a:solidFill>
                <a:latin typeface="+mj-lt"/>
                <a:cs typeface="Courier New" pitchFamily="49" charset="0"/>
              </a:endParaRPr>
            </a:p>
          </p:txBody>
        </p:sp>
        <p:sp>
          <p:nvSpPr>
            <p:cNvPr id="44" name="TextBox 43"/>
            <p:cNvSpPr txBox="1"/>
            <p:nvPr/>
          </p:nvSpPr>
          <p:spPr>
            <a:xfrm>
              <a:off x="5983683" y="3902243"/>
              <a:ext cx="717880" cy="385752"/>
            </a:xfrm>
            <a:prstGeom prst="rect">
              <a:avLst/>
            </a:prstGeom>
            <a:noFill/>
          </p:spPr>
          <p:txBody>
            <a:bodyPr wrap="square" lIns="0" rIns="0" rtlCol="0">
              <a:spAutoFit/>
            </a:bodyPr>
            <a:lstStyle/>
            <a:p>
              <a:pPr algn="ctr"/>
              <a:r>
                <a:rPr lang="en-US" sz="1000" b="1" dirty="0" smtClean="0">
                  <a:solidFill>
                    <a:srgbClr val="000000"/>
                  </a:solidFill>
                  <a:latin typeface="+mj-lt"/>
                  <a:cs typeface="Courier New" pitchFamily="49" charset="0"/>
                </a:rPr>
                <a:t>a[k] = …</a:t>
              </a:r>
            </a:p>
            <a:p>
              <a:pPr algn="ctr"/>
              <a:r>
                <a:rPr lang="en-US" sz="1000" b="1" dirty="0" smtClean="0">
                  <a:solidFill>
                    <a:srgbClr val="000000"/>
                  </a:solidFill>
                  <a:latin typeface="+mj-lt"/>
                  <a:cs typeface="Courier New" pitchFamily="49" charset="0"/>
                </a:rPr>
                <a:t>b[k] = …</a:t>
              </a:r>
              <a:endParaRPr lang="en-US" sz="1000" b="1" dirty="0">
                <a:solidFill>
                  <a:srgbClr val="000000"/>
                </a:solidFill>
                <a:latin typeface="+mj-lt"/>
                <a:cs typeface="Courier New" pitchFamily="49" charset="0"/>
              </a:endParaRPr>
            </a:p>
          </p:txBody>
        </p:sp>
        <p:sp>
          <p:nvSpPr>
            <p:cNvPr id="45" name="Rounded Rectangle 44"/>
            <p:cNvSpPr/>
            <p:nvPr/>
          </p:nvSpPr>
          <p:spPr>
            <a:xfrm>
              <a:off x="3424929" y="2430824"/>
              <a:ext cx="846286" cy="404613"/>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0000"/>
                  </a:solidFill>
                  <a:latin typeface="+mj-lt"/>
                </a:rPr>
                <a:t>Shared Memory</a:t>
              </a:r>
            </a:p>
          </p:txBody>
        </p:sp>
        <p:sp>
          <p:nvSpPr>
            <p:cNvPr id="46" name="Rounded Rectangle 45"/>
            <p:cNvSpPr/>
            <p:nvPr/>
          </p:nvSpPr>
          <p:spPr>
            <a:xfrm>
              <a:off x="5117372" y="2450877"/>
              <a:ext cx="846286" cy="404613"/>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0000"/>
                  </a:solidFill>
                  <a:latin typeface="+mj-lt"/>
                </a:rPr>
                <a:t>Shared Memory</a:t>
              </a:r>
            </a:p>
          </p:txBody>
        </p:sp>
        <p:sp>
          <p:nvSpPr>
            <p:cNvPr id="47" name="Rounded Rectangle 46"/>
            <p:cNvSpPr/>
            <p:nvPr/>
          </p:nvSpPr>
          <p:spPr>
            <a:xfrm>
              <a:off x="3384825" y="1043182"/>
              <a:ext cx="846286" cy="404613"/>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0000"/>
                  </a:solidFill>
                  <a:latin typeface="+mj-lt"/>
                </a:rPr>
                <a:t>Messages IPC</a:t>
              </a:r>
            </a:p>
          </p:txBody>
        </p:sp>
        <p:sp>
          <p:nvSpPr>
            <p:cNvPr id="48" name="Rounded Rectangle 47"/>
            <p:cNvSpPr/>
            <p:nvPr/>
          </p:nvSpPr>
          <p:spPr>
            <a:xfrm>
              <a:off x="5113362" y="1039172"/>
              <a:ext cx="846286" cy="404613"/>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0000"/>
                  </a:solidFill>
                  <a:latin typeface="+mj-lt"/>
                </a:rPr>
                <a:t>Messages IPC</a:t>
              </a:r>
            </a:p>
          </p:txBody>
        </p:sp>
        <p:sp>
          <p:nvSpPr>
            <p:cNvPr id="49" name="Rounded Rectangle 48"/>
            <p:cNvSpPr/>
            <p:nvPr/>
          </p:nvSpPr>
          <p:spPr>
            <a:xfrm>
              <a:off x="7144775" y="2614947"/>
              <a:ext cx="1586139" cy="557420"/>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solidFill>
                    <a:srgbClr val="000000"/>
                  </a:solidFill>
                  <a:latin typeface="+mj-lt"/>
                </a:rPr>
                <a:t>Medium Level</a:t>
              </a:r>
            </a:p>
            <a:p>
              <a:pPr algn="ctr"/>
              <a:r>
                <a:rPr lang="en-US" sz="1000" b="1" dirty="0" smtClean="0">
                  <a:solidFill>
                    <a:srgbClr val="000000"/>
                  </a:solidFill>
                  <a:latin typeface="+mj-lt"/>
                </a:rPr>
                <a:t>(Threads, Functions)</a:t>
              </a:r>
              <a:endParaRPr lang="en-US" sz="1000" b="1" dirty="0">
                <a:solidFill>
                  <a:srgbClr val="000000"/>
                </a:solidFill>
                <a:latin typeface="+mj-lt"/>
              </a:endParaRPr>
            </a:p>
          </p:txBody>
        </p:sp>
        <p:sp>
          <p:nvSpPr>
            <p:cNvPr id="50" name="Rounded Rectangle 49"/>
            <p:cNvSpPr/>
            <p:nvPr/>
          </p:nvSpPr>
          <p:spPr>
            <a:xfrm>
              <a:off x="7140765" y="3826156"/>
              <a:ext cx="1586139" cy="72178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solidFill>
                    <a:srgbClr val="000000"/>
                  </a:solidFill>
                  <a:latin typeface="+mj-lt"/>
                </a:rPr>
                <a:t>Fine Level</a:t>
              </a:r>
            </a:p>
            <a:p>
              <a:pPr algn="ctr"/>
              <a:r>
                <a:rPr lang="en-US" sz="1000" b="1" dirty="0" smtClean="0">
                  <a:solidFill>
                    <a:srgbClr val="000000"/>
                  </a:solidFill>
                  <a:latin typeface="+mj-lt"/>
                </a:rPr>
                <a:t>(Processor, Instructions)</a:t>
              </a:r>
              <a:endParaRPr lang="en-US" sz="1000" b="1" dirty="0">
                <a:solidFill>
                  <a:srgbClr val="000000"/>
                </a:solidFill>
                <a:latin typeface="+mj-lt"/>
              </a:endParaRPr>
            </a:p>
          </p:txBody>
        </p:sp>
        <p:sp>
          <p:nvSpPr>
            <p:cNvPr id="51" name="Rounded Rectangle 50"/>
            <p:cNvSpPr/>
            <p:nvPr/>
          </p:nvSpPr>
          <p:spPr>
            <a:xfrm>
              <a:off x="7136754" y="4917017"/>
              <a:ext cx="1586139" cy="72178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solidFill>
                    <a:srgbClr val="000000"/>
                  </a:solidFill>
                  <a:latin typeface="+mj-lt"/>
                </a:rPr>
                <a:t>Very Fine Level</a:t>
              </a:r>
            </a:p>
            <a:p>
              <a:pPr algn="ctr"/>
              <a:r>
                <a:rPr lang="en-US" sz="1000" b="1" dirty="0" smtClean="0">
                  <a:solidFill>
                    <a:srgbClr val="000000"/>
                  </a:solidFill>
                  <a:latin typeface="+mj-lt"/>
                </a:rPr>
                <a:t>(Cores, Pipeline, Instructions)</a:t>
              </a:r>
              <a:endParaRPr lang="en-US" sz="1000" b="1" dirty="0">
                <a:solidFill>
                  <a:srgbClr val="000000"/>
                </a:solidFill>
                <a:latin typeface="+mj-lt"/>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Laws of Caution</a:t>
            </a:r>
            <a:endParaRPr lang="en-US" dirty="0"/>
          </a:p>
        </p:txBody>
      </p:sp>
      <p:sp>
        <p:nvSpPr>
          <p:cNvPr id="3" name="Content Placeholder 2"/>
          <p:cNvSpPr>
            <a:spLocks noGrp="1"/>
          </p:cNvSpPr>
          <p:nvPr>
            <p:ph sz="half" idx="1"/>
          </p:nvPr>
        </p:nvSpPr>
        <p:spPr/>
        <p:txBody>
          <a:bodyPr/>
          <a:lstStyle/>
          <a:p>
            <a:r>
              <a:rPr lang="en-US" sz="1600" dirty="0" smtClean="0"/>
              <a:t>Studying how much an application or a software system can gain from parallelism.</a:t>
            </a:r>
          </a:p>
          <a:p>
            <a:r>
              <a:rPr lang="en-US" sz="1600" dirty="0" smtClean="0"/>
              <a:t>In particular what need to keep in mind is that parallelism is used to perform multiple activities together so that the system can increase its throughput or its speed.</a:t>
            </a:r>
          </a:p>
          <a:p>
            <a:r>
              <a:rPr lang="en-US" sz="1600" dirty="0" smtClean="0"/>
              <a:t>But the relations that control the increment of speed are not linear.</a:t>
            </a:r>
          </a:p>
          <a:p>
            <a:r>
              <a:rPr lang="en-US" sz="1600" dirty="0" smtClean="0"/>
              <a:t>For example: for a given n processors, the user expects speed to be increase by in times. This is an ideal situation, but it rarely happens because  of the communication overhead.</a:t>
            </a:r>
          </a:p>
          <a:p>
            <a:r>
              <a:rPr lang="en-US" sz="1600" dirty="0" smtClean="0"/>
              <a:t>Here two important guidelines to take into account.</a:t>
            </a:r>
          </a:p>
          <a:p>
            <a:pPr lvl="1"/>
            <a:r>
              <a:rPr lang="en-US" sz="1400" dirty="0" smtClean="0"/>
              <a:t>Speed of computation is proportional to the square root of the system cost; they never increase linearly. Therefore, the faster a system becomes, the more expensive it is to increase its speed </a:t>
            </a:r>
          </a:p>
          <a:p>
            <a:pPr lvl="1"/>
            <a:r>
              <a:rPr lang="en-US" sz="1400" dirty="0" smtClean="0"/>
              <a:t>Speed by a parallel computer increases as the logarithm of the number of processors (i.e. y=k*log(N)).</a:t>
            </a:r>
            <a:endParaRPr lang="en-US" sz="1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38</a:t>
            </a:fld>
            <a:endParaRPr lang="en-US"/>
          </a:p>
        </p:txBody>
      </p:sp>
      <p:pic>
        <p:nvPicPr>
          <p:cNvPr id="2050" name="Picture 2"/>
          <p:cNvPicPr>
            <a:picLocks noChangeAspect="1" noChangeArrowheads="1"/>
          </p:cNvPicPr>
          <p:nvPr/>
        </p:nvPicPr>
        <p:blipFill>
          <a:blip r:embed="rId3"/>
          <a:srcRect l="29868" t="40217" r="32650" b="17391"/>
          <a:stretch>
            <a:fillRect/>
          </a:stretch>
        </p:blipFill>
        <p:spPr bwMode="auto">
          <a:xfrm>
            <a:off x="4718538" y="1295400"/>
            <a:ext cx="4425462" cy="2743199"/>
          </a:xfrm>
          <a:prstGeom prst="rect">
            <a:avLst/>
          </a:prstGeom>
          <a:noFill/>
          <a:ln w="9525">
            <a:noFill/>
            <a:miter lim="800000"/>
            <a:headEnd/>
            <a:tailEnd/>
          </a:ln>
          <a:effectLst/>
        </p:spPr>
      </p:pic>
      <p:sp>
        <p:nvSpPr>
          <p:cNvPr id="8" name="TextBox 7"/>
          <p:cNvSpPr txBox="1"/>
          <p:nvPr/>
        </p:nvSpPr>
        <p:spPr>
          <a:xfrm>
            <a:off x="5867400" y="1123890"/>
            <a:ext cx="2057400" cy="400110"/>
          </a:xfrm>
          <a:prstGeom prst="rect">
            <a:avLst/>
          </a:prstGeom>
          <a:noFill/>
        </p:spPr>
        <p:txBody>
          <a:bodyPr wrap="square" rtlCol="0">
            <a:spAutoFit/>
          </a:bodyPr>
          <a:lstStyle/>
          <a:p>
            <a:r>
              <a:rPr lang="en-US" sz="2000" b="1" dirty="0" smtClean="0"/>
              <a:t>Speed Vs Cost</a:t>
            </a:r>
            <a:endParaRPr lang="en-US" sz="2000" b="1" dirty="0"/>
          </a:p>
        </p:txBody>
      </p:sp>
      <p:pic>
        <p:nvPicPr>
          <p:cNvPr id="2051" name="Picture 3"/>
          <p:cNvPicPr>
            <a:picLocks noChangeAspect="1" noChangeArrowheads="1"/>
          </p:cNvPicPr>
          <p:nvPr/>
        </p:nvPicPr>
        <p:blipFill>
          <a:blip r:embed="rId4"/>
          <a:srcRect l="29868" t="45833" r="33236" b="12500"/>
          <a:stretch>
            <a:fillRect/>
          </a:stretch>
        </p:blipFill>
        <p:spPr bwMode="auto">
          <a:xfrm>
            <a:off x="4686300" y="4114800"/>
            <a:ext cx="4343400" cy="2590800"/>
          </a:xfrm>
          <a:prstGeom prst="rect">
            <a:avLst/>
          </a:prstGeom>
          <a:noFill/>
          <a:ln w="9525">
            <a:noFill/>
            <a:miter lim="800000"/>
            <a:headEnd/>
            <a:tailEnd/>
          </a:ln>
          <a:effectLst/>
        </p:spPr>
      </p:pic>
      <p:sp>
        <p:nvSpPr>
          <p:cNvPr id="10" name="TextBox 9"/>
          <p:cNvSpPr txBox="1"/>
          <p:nvPr/>
        </p:nvSpPr>
        <p:spPr>
          <a:xfrm>
            <a:off x="5638800" y="3962400"/>
            <a:ext cx="2971800" cy="400110"/>
          </a:xfrm>
          <a:prstGeom prst="rect">
            <a:avLst/>
          </a:prstGeom>
          <a:noFill/>
        </p:spPr>
        <p:txBody>
          <a:bodyPr wrap="square" rtlCol="0">
            <a:spAutoFit/>
          </a:bodyPr>
          <a:lstStyle/>
          <a:p>
            <a:r>
              <a:rPr lang="en-US" sz="2000" b="1" dirty="0" smtClean="0"/>
              <a:t>#Processors Vs Speed</a:t>
            </a:r>
            <a:endParaRPr lang="en-US" sz="20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Distributed Computing</a:t>
            </a:r>
            <a:endParaRPr lang="en-US" dirty="0"/>
          </a:p>
        </p:txBody>
      </p:sp>
      <p:sp>
        <p:nvSpPr>
          <p:cNvPr id="3" name="Content Placeholder 2"/>
          <p:cNvSpPr>
            <a:spLocks noGrp="1"/>
          </p:cNvSpPr>
          <p:nvPr>
            <p:ph idx="1"/>
          </p:nvPr>
        </p:nvSpPr>
        <p:spPr/>
        <p:txBody>
          <a:bodyPr/>
          <a:lstStyle/>
          <a:p>
            <a:pPr algn="just"/>
            <a:r>
              <a:rPr lang="en-US" dirty="0" smtClean="0"/>
              <a:t>In the previous section we discussed techniques and architectures that allow introduction of parallelism within a single machine or system and how parallelism operates at different levels of the computing stack.</a:t>
            </a:r>
          </a:p>
          <a:p>
            <a:pPr algn="just"/>
            <a:r>
              <a:rPr lang="en-US" dirty="0" smtClean="0"/>
              <a:t>Here extend these concepts and explore how multiple activities can be performed by leveraging systems composed of multiple heterogeneous machines and systems. </a:t>
            </a:r>
          </a:p>
          <a:p>
            <a:pPr algn="just"/>
            <a:r>
              <a:rPr lang="en-US" dirty="0" smtClean="0"/>
              <a:t>We discuss what is generally referred to as distributed computing and more precisely introduce the most common guidelines and patterns for implementing distributed computing systems from the perspective of the software designer.</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2 :  Objectives</a:t>
            </a:r>
            <a:endParaRPr lang="en-US" dirty="0"/>
          </a:p>
        </p:txBody>
      </p:sp>
      <p:sp>
        <p:nvSpPr>
          <p:cNvPr id="7" name="Content Placeholder 6"/>
          <p:cNvSpPr>
            <a:spLocks noGrp="1"/>
          </p:cNvSpPr>
          <p:nvPr>
            <p:ph idx="1"/>
          </p:nvPr>
        </p:nvSpPr>
        <p:spPr/>
        <p:txBody>
          <a:bodyPr/>
          <a:lstStyle/>
          <a:p>
            <a:pPr>
              <a:spcAft>
                <a:spcPts val="600"/>
              </a:spcAft>
              <a:buNone/>
            </a:pPr>
            <a:r>
              <a:rPr lang="en-US" sz="2000" b="1" dirty="0" smtClean="0"/>
              <a:t>After completing this unit you should be able to</a:t>
            </a:r>
          </a:p>
          <a:p>
            <a:pPr marL="800100" indent="-228600">
              <a:spcBef>
                <a:spcPts val="600"/>
              </a:spcBef>
              <a:spcAft>
                <a:spcPts val="600"/>
              </a:spcAft>
            </a:pPr>
            <a:r>
              <a:rPr lang="en-US" sz="2000" b="1" dirty="0" smtClean="0"/>
              <a:t>Cloud Application architecture and Platforms</a:t>
            </a:r>
          </a:p>
          <a:p>
            <a:pPr marL="800100" indent="-228600">
              <a:spcBef>
                <a:spcPts val="600"/>
              </a:spcBef>
              <a:spcAft>
                <a:spcPts val="600"/>
              </a:spcAft>
            </a:pPr>
            <a:r>
              <a:rPr lang="en-US" sz="2000" b="1" dirty="0" smtClean="0"/>
              <a:t>Aneka : Cloud Application Platform</a:t>
            </a:r>
          </a:p>
          <a:p>
            <a:pPr marL="800100" indent="-228600">
              <a:spcBef>
                <a:spcPts val="600"/>
              </a:spcBef>
              <a:spcAft>
                <a:spcPts val="600"/>
              </a:spcAft>
            </a:pPr>
            <a:r>
              <a:rPr lang="en-US" sz="2000" b="1" dirty="0" smtClean="0"/>
              <a:t>Framework Overview</a:t>
            </a:r>
          </a:p>
          <a:p>
            <a:pPr marL="800100" indent="-228600">
              <a:spcBef>
                <a:spcPts val="600"/>
              </a:spcBef>
              <a:spcAft>
                <a:spcPts val="600"/>
              </a:spcAft>
            </a:pPr>
            <a:r>
              <a:rPr lang="en-US" sz="2000" b="1" dirty="0" smtClean="0"/>
              <a:t>Anatomy of Aneka Container</a:t>
            </a:r>
          </a:p>
          <a:p>
            <a:pPr marL="800100" indent="-228600">
              <a:spcBef>
                <a:spcPts val="600"/>
              </a:spcBef>
              <a:spcAft>
                <a:spcPts val="600"/>
              </a:spcAft>
            </a:pPr>
            <a:r>
              <a:rPr lang="en-US" sz="2000" b="1" dirty="0" smtClean="0"/>
              <a:t>Application Services</a:t>
            </a:r>
          </a:p>
          <a:p>
            <a:pPr marL="800100" indent="-228600">
              <a:spcBef>
                <a:spcPts val="600"/>
              </a:spcBef>
              <a:spcAft>
                <a:spcPts val="600"/>
              </a:spcAft>
            </a:pPr>
            <a:r>
              <a:rPr lang="en-US" sz="2000" b="1" dirty="0" smtClean="0"/>
              <a:t>Building Aneka Clouds</a:t>
            </a:r>
          </a:p>
          <a:p>
            <a:pPr marL="800100" indent="-228600">
              <a:spcBef>
                <a:spcPts val="600"/>
              </a:spcBef>
              <a:spcAft>
                <a:spcPts val="600"/>
              </a:spcAft>
            </a:pPr>
            <a:r>
              <a:rPr lang="en-US" sz="2000" b="1" dirty="0" smtClean="0"/>
              <a:t>Private Cloud deployment model</a:t>
            </a:r>
          </a:p>
          <a:p>
            <a:pPr marL="800100" indent="-228600">
              <a:spcBef>
                <a:spcPts val="600"/>
              </a:spcBef>
              <a:spcAft>
                <a:spcPts val="600"/>
              </a:spcAft>
            </a:pPr>
            <a:r>
              <a:rPr lang="en-US" sz="2000" b="1" dirty="0" smtClean="0"/>
              <a:t>Public Cloud deployment model</a:t>
            </a:r>
          </a:p>
          <a:p>
            <a:pPr marL="800100" indent="-228600">
              <a:spcBef>
                <a:spcPts val="600"/>
              </a:spcBef>
              <a:spcAft>
                <a:spcPts val="600"/>
              </a:spcAft>
            </a:pPr>
            <a:r>
              <a:rPr lang="en-US" sz="2000" b="1" dirty="0" smtClean="0"/>
              <a:t>Hybrid Cloud deployment model</a:t>
            </a:r>
          </a:p>
          <a:p>
            <a:pPr marL="800100" indent="-228600">
              <a:spcBef>
                <a:spcPts val="600"/>
              </a:spcBef>
              <a:spcAft>
                <a:spcPts val="600"/>
              </a:spcAft>
            </a:pPr>
            <a:r>
              <a:rPr lang="en-US" sz="2000" b="1" dirty="0" smtClean="0"/>
              <a:t>Cloud Programming and Management</a:t>
            </a:r>
          </a:p>
          <a:p>
            <a:pPr marL="800100" indent="-228600">
              <a:spcBef>
                <a:spcPts val="600"/>
              </a:spcBef>
              <a:spcAft>
                <a:spcPts val="600"/>
              </a:spcAft>
            </a:pPr>
            <a:r>
              <a:rPr lang="en-US" sz="2000" b="1" dirty="0" smtClean="0"/>
              <a:t>Management Tools</a:t>
            </a:r>
          </a:p>
          <a:p>
            <a:pPr marL="800100" indent="-228600">
              <a:spcBef>
                <a:spcPts val="600"/>
              </a:spcBef>
              <a:spcAft>
                <a:spcPts val="600"/>
              </a:spcAft>
            </a:pPr>
            <a:endParaRPr lang="en-US" sz="2000" b="1" dirty="0" smtClean="0"/>
          </a:p>
          <a:p>
            <a:pPr marL="800100" indent="-228600">
              <a:spcBef>
                <a:spcPts val="600"/>
              </a:spcBef>
              <a:spcAft>
                <a:spcPts val="600"/>
              </a:spcAft>
            </a:pPr>
            <a:endParaRPr lang="en-US" sz="2000" b="1" dirty="0" smtClean="0"/>
          </a:p>
          <a:p>
            <a:pPr marL="800100" indent="-228600">
              <a:spcBef>
                <a:spcPts val="600"/>
              </a:spcBef>
              <a:spcAft>
                <a:spcPts val="600"/>
              </a:spcAft>
            </a:pPr>
            <a:endParaRPr lang="en-US" sz="2000" b="1" dirty="0" smtClean="0"/>
          </a:p>
          <a:p>
            <a:endParaRPr lang="en-US" sz="20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concepts and definitions</a:t>
            </a:r>
            <a:endParaRPr lang="en-US" dirty="0"/>
          </a:p>
        </p:txBody>
      </p:sp>
      <p:sp>
        <p:nvSpPr>
          <p:cNvPr id="3" name="Content Placeholder 2"/>
          <p:cNvSpPr>
            <a:spLocks noGrp="1"/>
          </p:cNvSpPr>
          <p:nvPr>
            <p:ph idx="1"/>
          </p:nvPr>
        </p:nvSpPr>
        <p:spPr>
          <a:xfrm>
            <a:off x="163080" y="914400"/>
            <a:ext cx="8848147" cy="5943600"/>
          </a:xfrm>
        </p:spPr>
        <p:txBody>
          <a:bodyPr/>
          <a:lstStyle/>
          <a:p>
            <a:r>
              <a:rPr lang="en-US" sz="1800" dirty="0" smtClean="0"/>
              <a:t>Distributed computing studies the models, architectures, and algorithms used for building and managing distributed systems.</a:t>
            </a:r>
          </a:p>
          <a:p>
            <a:r>
              <a:rPr lang="en-US" sz="1800" dirty="0" smtClean="0"/>
              <a:t>As general definition of the term distributed system, we use the one proposed by </a:t>
            </a:r>
            <a:r>
              <a:rPr lang="en-US" sz="1800" dirty="0" err="1" smtClean="0"/>
              <a:t>Tanenbaum</a:t>
            </a:r>
            <a:endParaRPr lang="en-US" sz="1800" dirty="0" smtClean="0"/>
          </a:p>
          <a:p>
            <a:pPr lvl="1"/>
            <a:r>
              <a:rPr lang="en-US" sz="1600" dirty="0" smtClean="0"/>
              <a:t>A distributed system is a collection of independent computers that appears to its users as a single coherent system.</a:t>
            </a:r>
          </a:p>
          <a:p>
            <a:r>
              <a:rPr lang="en-US" sz="1800" dirty="0" smtClean="0"/>
              <a:t>This definition is general enough to include various types of distributed computing systems that are especially focused on unified usage and aggregation of distributed resources.</a:t>
            </a:r>
          </a:p>
          <a:p>
            <a:r>
              <a:rPr lang="en-US" sz="1800" dirty="0" smtClean="0"/>
              <a:t>Here, we focus on the architectural models, that are used to harness independent computers and present them as a whole coherent system.</a:t>
            </a:r>
          </a:p>
          <a:p>
            <a:r>
              <a:rPr lang="en-US" sz="1800" dirty="0" smtClean="0"/>
              <a:t>Communications is another fundamental aspect of distributed computing. Since distributed systems are composed of more than one computer that collaborate together, it is necessary to provide some sort of data and information exchange between them, which generally occurs through the network.</a:t>
            </a:r>
          </a:p>
          <a:p>
            <a:pPr lvl="1"/>
            <a:r>
              <a:rPr lang="en-US" sz="1400" dirty="0" smtClean="0"/>
              <a:t>A distributed system is one in which components located at networked computers communicate and coordinate their action only by passing messages.</a:t>
            </a:r>
          </a:p>
          <a:p>
            <a:r>
              <a:rPr lang="en-US" sz="1800" dirty="0" smtClean="0"/>
              <a:t>As specified in this definition, the components of a distributed system communicate with some sort of message passing. This is a term the encompasses several communication models.</a:t>
            </a:r>
          </a:p>
        </p:txBody>
      </p:sp>
      <p:sp>
        <p:nvSpPr>
          <p:cNvPr id="4" name="Slide Number Placeholder 3"/>
          <p:cNvSpPr>
            <a:spLocks noGrp="1"/>
          </p:cNvSpPr>
          <p:nvPr>
            <p:ph type="sldNum" sz="quarter" idx="10"/>
          </p:nvPr>
        </p:nvSpPr>
        <p:spPr/>
        <p:txBody>
          <a:bodyPr/>
          <a:lstStyle/>
          <a:p>
            <a:fld id="{32E25198-89AE-4B00-A47A-4DE3C7AA5454}"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1 :  Objectives</a:t>
            </a:r>
            <a:endParaRPr lang="en-US" dirty="0"/>
          </a:p>
        </p:txBody>
      </p:sp>
      <p:sp>
        <p:nvSpPr>
          <p:cNvPr id="7" name="Content Placeholder 6"/>
          <p:cNvSpPr>
            <a:spLocks noGrp="1"/>
          </p:cNvSpPr>
          <p:nvPr>
            <p:ph idx="1"/>
          </p:nvPr>
        </p:nvSpPr>
        <p:spPr/>
        <p:txBody>
          <a:bodyPr>
            <a:normAutofit fontScale="55000" lnSpcReduction="20000"/>
          </a:bodyPr>
          <a:lstStyle/>
          <a:p>
            <a:pPr>
              <a:spcAft>
                <a:spcPts val="600"/>
              </a:spcAft>
              <a:buNone/>
            </a:pPr>
            <a:r>
              <a:rPr lang="en-US" sz="3600" b="1" dirty="0" smtClean="0"/>
              <a:t>After completing this unit you should be able to</a:t>
            </a:r>
          </a:p>
          <a:p>
            <a:pPr marL="800100" indent="-228600">
              <a:spcBef>
                <a:spcPts val="600"/>
              </a:spcBef>
              <a:spcAft>
                <a:spcPts val="600"/>
              </a:spcAft>
            </a:pPr>
            <a:r>
              <a:rPr lang="en-US" sz="2900" b="1" i="1" dirty="0" smtClean="0"/>
              <a:t>Over view &amp; Mile Stones of Technologies</a:t>
            </a:r>
          </a:p>
          <a:p>
            <a:pPr marL="800100" indent="-228600">
              <a:spcBef>
                <a:spcPts val="600"/>
              </a:spcBef>
              <a:spcAft>
                <a:spcPts val="600"/>
              </a:spcAft>
            </a:pPr>
            <a:r>
              <a:rPr lang="en-US" sz="2900" b="1" i="1" dirty="0" smtClean="0"/>
              <a:t>Understand Eras of Computing  and Computing platforms and technologies</a:t>
            </a:r>
          </a:p>
          <a:p>
            <a:pPr marL="800100" indent="-228600">
              <a:spcBef>
                <a:spcPts val="600"/>
              </a:spcBef>
              <a:spcAft>
                <a:spcPts val="600"/>
              </a:spcAft>
            </a:pPr>
            <a:r>
              <a:rPr lang="en-US" sz="2900" b="1" i="1" dirty="0" smtClean="0"/>
              <a:t>Understand principles of Parallel and Distributed Computing</a:t>
            </a:r>
          </a:p>
          <a:p>
            <a:pPr marL="800100" indent="-228600">
              <a:spcBef>
                <a:spcPts val="600"/>
              </a:spcBef>
              <a:spcAft>
                <a:spcPts val="600"/>
              </a:spcAft>
            </a:pPr>
            <a:r>
              <a:rPr lang="en-US" sz="2900" b="1" i="1" dirty="0" smtClean="0"/>
              <a:t>Elements of Parallel Computing</a:t>
            </a:r>
          </a:p>
          <a:p>
            <a:pPr marL="800100" indent="-228600">
              <a:spcBef>
                <a:spcPts val="600"/>
              </a:spcBef>
              <a:spcAft>
                <a:spcPts val="600"/>
              </a:spcAft>
            </a:pPr>
            <a:r>
              <a:rPr lang="en-US" sz="2900" b="1" i="1" dirty="0" smtClean="0"/>
              <a:t>Hardware Architectural Styles for Processing</a:t>
            </a:r>
          </a:p>
          <a:p>
            <a:pPr marL="800100" indent="-228600">
              <a:spcBef>
                <a:spcPts val="600"/>
              </a:spcBef>
              <a:spcAft>
                <a:spcPts val="600"/>
              </a:spcAft>
            </a:pPr>
            <a:r>
              <a:rPr lang="en-US" sz="2900" b="1" i="1" dirty="0" smtClean="0"/>
              <a:t>Shared Vs Distributed MIMD model</a:t>
            </a:r>
          </a:p>
          <a:p>
            <a:pPr marL="800100" indent="-228600">
              <a:spcBef>
                <a:spcPts val="600"/>
              </a:spcBef>
              <a:spcAft>
                <a:spcPts val="600"/>
              </a:spcAft>
            </a:pPr>
            <a:r>
              <a:rPr lang="en-US" sz="2900" b="1" i="1" dirty="0" smtClean="0"/>
              <a:t>Approaches to Parallel Computing Model</a:t>
            </a:r>
          </a:p>
          <a:p>
            <a:pPr marL="800100" indent="-228600">
              <a:spcBef>
                <a:spcPts val="600"/>
              </a:spcBef>
              <a:spcAft>
                <a:spcPts val="600"/>
              </a:spcAft>
            </a:pPr>
            <a:r>
              <a:rPr lang="en-US" sz="2900" b="1" i="1" dirty="0" smtClean="0"/>
              <a:t>Levels of Parallelism</a:t>
            </a:r>
          </a:p>
          <a:p>
            <a:pPr marL="800100" indent="-228600">
              <a:spcBef>
                <a:spcPts val="600"/>
              </a:spcBef>
              <a:spcAft>
                <a:spcPts val="600"/>
              </a:spcAft>
            </a:pPr>
            <a:r>
              <a:rPr lang="en-US" sz="2900" b="1" i="1" dirty="0" smtClean="0"/>
              <a:t>Components of Distributed System</a:t>
            </a:r>
          </a:p>
          <a:p>
            <a:pPr marL="800100" indent="-228600">
              <a:spcBef>
                <a:spcPts val="600"/>
              </a:spcBef>
              <a:spcAft>
                <a:spcPts val="600"/>
              </a:spcAft>
            </a:pPr>
            <a:r>
              <a:rPr lang="en-US" sz="2900" b="1" i="1" dirty="0" smtClean="0"/>
              <a:t>Architectural  Styles for Distributed Computing</a:t>
            </a:r>
          </a:p>
          <a:p>
            <a:pPr marL="800100" indent="-228600">
              <a:spcBef>
                <a:spcPts val="600"/>
              </a:spcBef>
              <a:spcAft>
                <a:spcPts val="600"/>
              </a:spcAft>
            </a:pPr>
            <a:r>
              <a:rPr lang="en-US" sz="2900" b="1" i="1" dirty="0" smtClean="0"/>
              <a:t>Models for Inter-Process Communication</a:t>
            </a:r>
          </a:p>
          <a:p>
            <a:pPr marL="800100" indent="-228600">
              <a:spcBef>
                <a:spcPts val="600"/>
              </a:spcBef>
              <a:spcAft>
                <a:spcPts val="600"/>
              </a:spcAft>
            </a:pPr>
            <a:r>
              <a:rPr lang="en-US" sz="2900" b="1" i="1" dirty="0" smtClean="0"/>
              <a:t>Technologies for Distributed Computing</a:t>
            </a:r>
          </a:p>
          <a:p>
            <a:pPr marL="800100" indent="-228600">
              <a:spcBef>
                <a:spcPts val="600"/>
              </a:spcBef>
              <a:spcAft>
                <a:spcPts val="600"/>
              </a:spcAft>
            </a:pPr>
            <a:r>
              <a:rPr lang="en-US" sz="2900" b="1" i="1" dirty="0" smtClean="0"/>
              <a:t>Service Oriented Computing</a:t>
            </a:r>
          </a:p>
          <a:p>
            <a:pPr marL="800100" indent="-228600">
              <a:spcBef>
                <a:spcPts val="600"/>
              </a:spcBef>
              <a:spcAft>
                <a:spcPts val="600"/>
              </a:spcAft>
            </a:pPr>
            <a:r>
              <a:rPr lang="en-US" sz="2900" b="1" i="1" dirty="0" smtClean="0"/>
              <a:t>SOA – Web Services</a:t>
            </a:r>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41</a:t>
            </a:fld>
            <a:endParaRPr lang="en-US"/>
          </a:p>
        </p:txBody>
      </p:sp>
      <p:sp>
        <p:nvSpPr>
          <p:cNvPr id="8" name="Rounded Rectangle 7"/>
          <p:cNvSpPr/>
          <p:nvPr/>
        </p:nvSpPr>
        <p:spPr bwMode="auto">
          <a:xfrm>
            <a:off x="0" y="4229100"/>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865174" y="1079936"/>
            <a:ext cx="5278826" cy="5334000"/>
            <a:chOff x="156411" y="782053"/>
            <a:chExt cx="8661637" cy="5727031"/>
          </a:xfrm>
        </p:grpSpPr>
        <p:sp>
          <p:nvSpPr>
            <p:cNvPr id="8" name="Rectangle 7"/>
            <p:cNvSpPr/>
            <p:nvPr/>
          </p:nvSpPr>
          <p:spPr>
            <a:xfrm>
              <a:off x="156411" y="782053"/>
              <a:ext cx="8661637" cy="572703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9" name="Oval 8"/>
            <p:cNvSpPr/>
            <p:nvPr/>
          </p:nvSpPr>
          <p:spPr>
            <a:xfrm>
              <a:off x="2107929" y="4085519"/>
              <a:ext cx="6332561" cy="2009519"/>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10" name="Text Box 5"/>
            <p:cNvSpPr txBox="1">
              <a:spLocks noChangeArrowheads="1"/>
            </p:cNvSpPr>
            <p:nvPr/>
          </p:nvSpPr>
          <p:spPr bwMode="auto">
            <a:xfrm>
              <a:off x="4693759" y="5934808"/>
              <a:ext cx="1373608" cy="314729"/>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050" dirty="0" smtClean="0">
                  <a:solidFill>
                    <a:srgbClr val="000000"/>
                  </a:solidFill>
                </a:rPr>
                <a:t>Hardware</a:t>
              </a:r>
              <a:endParaRPr lang="en-US" sz="900" dirty="0">
                <a:solidFill>
                  <a:srgbClr val="000000"/>
                </a:solidFill>
              </a:endParaRPr>
            </a:p>
          </p:txBody>
        </p:sp>
        <p:grpSp>
          <p:nvGrpSpPr>
            <p:cNvPr id="11" name="Group 116"/>
            <p:cNvGrpSpPr/>
            <p:nvPr/>
          </p:nvGrpSpPr>
          <p:grpSpPr>
            <a:xfrm>
              <a:off x="2156030" y="4925213"/>
              <a:ext cx="725223" cy="929399"/>
              <a:chOff x="1482238" y="4925213"/>
              <a:chExt cx="725223" cy="929399"/>
            </a:xfrm>
          </p:grpSpPr>
          <p:pic>
            <p:nvPicPr>
              <p:cNvPr id="87" name="Picture 3" descr="C:\Documents and Settings\csve\Local Settings\Temporary Internet Files\Content.IE5\4PQ7052J\MC900435242[1].png"/>
              <p:cNvPicPr>
                <a:picLocks noChangeAspect="1" noChangeArrowheads="1"/>
              </p:cNvPicPr>
              <p:nvPr/>
            </p:nvPicPr>
            <p:blipFill>
              <a:blip r:embed="rId3" cstate="print"/>
              <a:srcRect/>
              <a:stretch>
                <a:fillRect/>
              </a:stretch>
            </p:blipFill>
            <p:spPr bwMode="auto">
              <a:xfrm flipH="1">
                <a:off x="1482238" y="4925213"/>
                <a:ext cx="446999" cy="929399"/>
              </a:xfrm>
              <a:prstGeom prst="rect">
                <a:avLst/>
              </a:prstGeom>
              <a:noFill/>
            </p:spPr>
          </p:pic>
          <p:pic>
            <p:nvPicPr>
              <p:cNvPr id="88" name="Picture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700642">
                <a:off x="1527110" y="5125013"/>
                <a:ext cx="680351" cy="600703"/>
              </a:xfrm>
              <a:prstGeom prst="rect">
                <a:avLst/>
              </a:prstGeom>
            </p:spPr>
          </p:pic>
        </p:gr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23726" y="4980119"/>
              <a:ext cx="758951" cy="758951"/>
            </a:xfrm>
            <a:prstGeom prst="rect">
              <a:avLst/>
            </a:prstGeom>
          </p:spPr>
        </p:pic>
        <p:grpSp>
          <p:nvGrpSpPr>
            <p:cNvPr id="13" name="Group 123"/>
            <p:cNvGrpSpPr/>
            <p:nvPr/>
          </p:nvGrpSpPr>
          <p:grpSpPr>
            <a:xfrm>
              <a:off x="6455314" y="5446581"/>
              <a:ext cx="725223" cy="929399"/>
              <a:chOff x="1482238" y="4925213"/>
              <a:chExt cx="725223" cy="929399"/>
            </a:xfrm>
          </p:grpSpPr>
          <p:pic>
            <p:nvPicPr>
              <p:cNvPr id="85" name="Picture 3" descr="C:\Documents and Settings\csve\Local Settings\Temporary Internet Files\Content.IE5\4PQ7052J\MC900435242[1].png"/>
              <p:cNvPicPr>
                <a:picLocks noChangeAspect="1" noChangeArrowheads="1"/>
              </p:cNvPicPr>
              <p:nvPr/>
            </p:nvPicPr>
            <p:blipFill>
              <a:blip r:embed="rId3" cstate="print"/>
              <a:srcRect/>
              <a:stretch>
                <a:fillRect/>
              </a:stretch>
            </p:blipFill>
            <p:spPr bwMode="auto">
              <a:xfrm flipH="1">
                <a:off x="1482238" y="4925213"/>
                <a:ext cx="446999" cy="929399"/>
              </a:xfrm>
              <a:prstGeom prst="rect">
                <a:avLst/>
              </a:prstGeom>
              <a:noFill/>
            </p:spPr>
          </p:pic>
          <p:pic>
            <p:nvPicPr>
              <p:cNvPr id="86" name="Picture 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700642">
                <a:off x="1527110" y="5125013"/>
                <a:ext cx="680351" cy="600703"/>
              </a:xfrm>
              <a:prstGeom prst="rect">
                <a:avLst/>
              </a:prstGeom>
            </p:spPr>
          </p:pic>
        </p:gr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89785">
              <a:off x="3082410" y="4629049"/>
              <a:ext cx="592119" cy="592119"/>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16473" y="4721292"/>
              <a:ext cx="592119" cy="592119"/>
            </a:xfrm>
            <a:prstGeom prst="rect">
              <a:avLst/>
            </a:prstGeom>
          </p:spPr>
        </p:pic>
        <p:cxnSp>
          <p:nvCxnSpPr>
            <p:cNvPr id="16" name="Straight Connector 15"/>
            <p:cNvCxnSpPr/>
            <p:nvPr/>
          </p:nvCxnSpPr>
          <p:spPr>
            <a:xfrm flipV="1">
              <a:off x="2671034" y="5065296"/>
              <a:ext cx="529390" cy="252662"/>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3465118" y="5089358"/>
              <a:ext cx="84221" cy="529389"/>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8" name="Group 117"/>
            <p:cNvGrpSpPr/>
            <p:nvPr/>
          </p:nvGrpSpPr>
          <p:grpSpPr>
            <a:xfrm>
              <a:off x="3475493" y="5438561"/>
              <a:ext cx="725223" cy="929399"/>
              <a:chOff x="1482238" y="4925213"/>
              <a:chExt cx="725223" cy="929399"/>
            </a:xfrm>
          </p:grpSpPr>
          <p:pic>
            <p:nvPicPr>
              <p:cNvPr id="83" name="Picture 3" descr="C:\Documents and Settings\csve\Local Settings\Temporary Internet Files\Content.IE5\4PQ7052J\MC900435242[1].png"/>
              <p:cNvPicPr>
                <a:picLocks noChangeAspect="1" noChangeArrowheads="1"/>
              </p:cNvPicPr>
              <p:nvPr/>
            </p:nvPicPr>
            <p:blipFill>
              <a:blip r:embed="rId3" cstate="print"/>
              <a:srcRect/>
              <a:stretch>
                <a:fillRect/>
              </a:stretch>
            </p:blipFill>
            <p:spPr bwMode="auto">
              <a:xfrm flipH="1">
                <a:off x="1482238" y="4925213"/>
                <a:ext cx="446999" cy="929399"/>
              </a:xfrm>
              <a:prstGeom prst="rect">
                <a:avLst/>
              </a:prstGeom>
              <a:noFill/>
            </p:spPr>
          </p:pic>
          <p:pic>
            <p:nvPicPr>
              <p:cNvPr id="84" name="Picture 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700642">
                <a:off x="1527110" y="5125013"/>
                <a:ext cx="680351" cy="600703"/>
              </a:xfrm>
              <a:prstGeom prst="rect">
                <a:avLst/>
              </a:prstGeom>
            </p:spPr>
          </p:pic>
        </p:grpSp>
        <p:cxnSp>
          <p:nvCxnSpPr>
            <p:cNvPr id="19" name="Straight Connector 18"/>
            <p:cNvCxnSpPr/>
            <p:nvPr/>
          </p:nvCxnSpPr>
          <p:spPr>
            <a:xfrm flipV="1">
              <a:off x="6918181" y="5173579"/>
              <a:ext cx="216569" cy="637675"/>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2" idx="1"/>
            </p:cNvCxnSpPr>
            <p:nvPr/>
          </p:nvCxnSpPr>
          <p:spPr>
            <a:xfrm flipH="1" flipV="1">
              <a:off x="7375381" y="5161548"/>
              <a:ext cx="517134" cy="254714"/>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1" name="Group 120"/>
            <p:cNvGrpSpPr/>
            <p:nvPr/>
          </p:nvGrpSpPr>
          <p:grpSpPr>
            <a:xfrm>
              <a:off x="7806861" y="5077613"/>
              <a:ext cx="725223" cy="929399"/>
              <a:chOff x="1482238" y="4925213"/>
              <a:chExt cx="725223" cy="929399"/>
            </a:xfrm>
          </p:grpSpPr>
          <p:pic>
            <p:nvPicPr>
              <p:cNvPr id="81" name="Picture 3" descr="C:\Documents and Settings\csve\Local Settings\Temporary Internet Files\Content.IE5\4PQ7052J\MC900435242[1].png"/>
              <p:cNvPicPr>
                <a:picLocks noChangeAspect="1" noChangeArrowheads="1"/>
              </p:cNvPicPr>
              <p:nvPr/>
            </p:nvPicPr>
            <p:blipFill>
              <a:blip r:embed="rId3" cstate="print"/>
              <a:srcRect/>
              <a:stretch>
                <a:fillRect/>
              </a:stretch>
            </p:blipFill>
            <p:spPr bwMode="auto">
              <a:xfrm flipH="1">
                <a:off x="1482238" y="4925213"/>
                <a:ext cx="446999" cy="929399"/>
              </a:xfrm>
              <a:prstGeom prst="rect">
                <a:avLst/>
              </a:prstGeom>
              <a:noFill/>
            </p:spPr>
          </p:pic>
          <p:pic>
            <p:nvPicPr>
              <p:cNvPr id="82" name="Picture 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700642">
                <a:off x="1527110" y="5125013"/>
                <a:ext cx="680351" cy="600703"/>
              </a:xfrm>
              <a:prstGeom prst="rect">
                <a:avLst/>
              </a:prstGeom>
            </p:spPr>
          </p:pic>
        </p:grpSp>
        <p:cxnSp>
          <p:nvCxnSpPr>
            <p:cNvPr id="22" name="Straight Connector 21"/>
            <p:cNvCxnSpPr/>
            <p:nvPr/>
          </p:nvCxnSpPr>
          <p:spPr>
            <a:xfrm>
              <a:off x="3545329" y="5097379"/>
              <a:ext cx="1387642" cy="401053"/>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5041255" y="5173580"/>
              <a:ext cx="1985211" cy="457199"/>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4" name="Left Arrow 23"/>
            <p:cNvSpPr/>
            <p:nvPr/>
          </p:nvSpPr>
          <p:spPr>
            <a:xfrm rot="16200000" flipV="1">
              <a:off x="2190663" y="4410583"/>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25" name="Left Arrow 24"/>
            <p:cNvSpPr/>
            <p:nvPr/>
          </p:nvSpPr>
          <p:spPr>
            <a:xfrm rot="16200000" flipV="1">
              <a:off x="3522157" y="4899870"/>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26" name="Left Arrow 25"/>
            <p:cNvSpPr/>
            <p:nvPr/>
          </p:nvSpPr>
          <p:spPr>
            <a:xfrm rot="16200000" flipV="1">
              <a:off x="6381664" y="4919923"/>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27" name="Left Arrow 26"/>
            <p:cNvSpPr/>
            <p:nvPr/>
          </p:nvSpPr>
          <p:spPr>
            <a:xfrm rot="16200000" flipV="1">
              <a:off x="7689094" y="4591061"/>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28" name="Oval 6"/>
            <p:cNvSpPr/>
            <p:nvPr/>
          </p:nvSpPr>
          <p:spPr>
            <a:xfrm>
              <a:off x="2113740" y="2995968"/>
              <a:ext cx="6332561" cy="2009519"/>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29" name="Text Box 5"/>
            <p:cNvSpPr txBox="1">
              <a:spLocks noChangeArrowheads="1"/>
            </p:cNvSpPr>
            <p:nvPr/>
          </p:nvSpPr>
          <p:spPr bwMode="auto">
            <a:xfrm>
              <a:off x="4460457" y="4827198"/>
              <a:ext cx="1781299" cy="320461"/>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050" dirty="0" smtClean="0">
                  <a:solidFill>
                    <a:srgbClr val="000000"/>
                  </a:solidFill>
                </a:rPr>
                <a:t>Operating System</a:t>
              </a:r>
              <a:endParaRPr lang="en-US" sz="900" dirty="0">
                <a:solidFill>
                  <a:srgbClr val="000000"/>
                </a:solidFill>
              </a:endParaRPr>
            </a:p>
          </p:txBody>
        </p:sp>
        <p:pic>
          <p:nvPicPr>
            <p:cNvPr id="30" name="Picture 29" descr="C:\Documents and Settings\Administrator\Local Settings\Temporary Internet Files\Content.IE5\S5CT05S7\MCj04325540000[1].png"/>
            <p:cNvPicPr>
              <a:picLocks noChangeAspect="1" noChangeArrowheads="1"/>
            </p:cNvPicPr>
            <p:nvPr/>
          </p:nvPicPr>
          <p:blipFill>
            <a:blip r:embed="rId7" cstate="print"/>
            <a:srcRect/>
            <a:stretch>
              <a:fillRect/>
            </a:stretch>
          </p:blipFill>
          <p:spPr bwMode="auto">
            <a:xfrm>
              <a:off x="2193784" y="3840247"/>
              <a:ext cx="481262" cy="480846"/>
            </a:xfrm>
            <a:prstGeom prst="rect">
              <a:avLst/>
            </a:prstGeom>
            <a:noFill/>
            <a:ln w="9525">
              <a:noFill/>
              <a:miter lim="800000"/>
              <a:headEnd/>
              <a:tailEnd/>
            </a:ln>
          </p:spPr>
        </p:pic>
        <p:pic>
          <p:nvPicPr>
            <p:cNvPr id="31" name="Picture 29" descr="C:\Documents and Settings\Administrator\Local Settings\Temporary Internet Files\Content.IE5\S5CT05S7\MCj04325540000[1].png"/>
            <p:cNvPicPr>
              <a:picLocks noChangeAspect="1" noChangeArrowheads="1"/>
            </p:cNvPicPr>
            <p:nvPr/>
          </p:nvPicPr>
          <p:blipFill>
            <a:blip r:embed="rId7" cstate="print"/>
            <a:srcRect/>
            <a:stretch>
              <a:fillRect/>
            </a:stretch>
          </p:blipFill>
          <p:spPr bwMode="auto">
            <a:xfrm>
              <a:off x="2346183" y="3908428"/>
              <a:ext cx="481262" cy="480846"/>
            </a:xfrm>
            <a:prstGeom prst="rect">
              <a:avLst/>
            </a:prstGeom>
            <a:noFill/>
            <a:ln w="9525">
              <a:noFill/>
              <a:miter lim="800000"/>
              <a:headEnd/>
              <a:tailEnd/>
            </a:ln>
          </p:spPr>
        </p:pic>
        <p:pic>
          <p:nvPicPr>
            <p:cNvPr id="32" name="Picture 29" descr="C:\Documents and Settings\Administrator\Local Settings\Temporary Internet Files\Content.IE5\S5CT05S7\MCj04325540000[1].png"/>
            <p:cNvPicPr>
              <a:picLocks noChangeAspect="1" noChangeArrowheads="1"/>
            </p:cNvPicPr>
            <p:nvPr/>
          </p:nvPicPr>
          <p:blipFill>
            <a:blip r:embed="rId7" cstate="print"/>
            <a:srcRect/>
            <a:stretch>
              <a:fillRect/>
            </a:stretch>
          </p:blipFill>
          <p:spPr bwMode="auto">
            <a:xfrm>
              <a:off x="3489184" y="4317500"/>
              <a:ext cx="481262" cy="480846"/>
            </a:xfrm>
            <a:prstGeom prst="rect">
              <a:avLst/>
            </a:prstGeom>
            <a:noFill/>
            <a:ln w="9525">
              <a:noFill/>
              <a:miter lim="800000"/>
              <a:headEnd/>
              <a:tailEnd/>
            </a:ln>
          </p:spPr>
        </p:pic>
        <p:pic>
          <p:nvPicPr>
            <p:cNvPr id="33" name="Picture 29" descr="C:\Documents and Settings\Administrator\Local Settings\Temporary Internet Files\Content.IE5\S5CT05S7\MCj04325540000[1].png"/>
            <p:cNvPicPr>
              <a:picLocks noChangeAspect="1" noChangeArrowheads="1"/>
            </p:cNvPicPr>
            <p:nvPr/>
          </p:nvPicPr>
          <p:blipFill>
            <a:blip r:embed="rId7" cstate="print"/>
            <a:srcRect/>
            <a:stretch>
              <a:fillRect/>
            </a:stretch>
          </p:blipFill>
          <p:spPr bwMode="auto">
            <a:xfrm>
              <a:off x="3641583" y="4385681"/>
              <a:ext cx="481262" cy="480846"/>
            </a:xfrm>
            <a:prstGeom prst="rect">
              <a:avLst/>
            </a:prstGeom>
            <a:noFill/>
            <a:ln w="9525">
              <a:noFill/>
              <a:miter lim="800000"/>
              <a:headEnd/>
              <a:tailEnd/>
            </a:ln>
          </p:spPr>
        </p:pic>
        <p:pic>
          <p:nvPicPr>
            <p:cNvPr id="34" name="Picture 29" descr="C:\Documents and Settings\Administrator\Local Settings\Temporary Internet Files\Content.IE5\S5CT05S7\MCj04325540000[1].png"/>
            <p:cNvPicPr>
              <a:picLocks noChangeAspect="1" noChangeArrowheads="1"/>
            </p:cNvPicPr>
            <p:nvPr/>
          </p:nvPicPr>
          <p:blipFill>
            <a:blip r:embed="rId7" cstate="print"/>
            <a:srcRect/>
            <a:stretch>
              <a:fillRect/>
            </a:stretch>
          </p:blipFill>
          <p:spPr bwMode="auto">
            <a:xfrm>
              <a:off x="6336657" y="4337552"/>
              <a:ext cx="481262" cy="480846"/>
            </a:xfrm>
            <a:prstGeom prst="rect">
              <a:avLst/>
            </a:prstGeom>
            <a:noFill/>
            <a:ln w="9525">
              <a:noFill/>
              <a:miter lim="800000"/>
              <a:headEnd/>
              <a:tailEnd/>
            </a:ln>
          </p:spPr>
        </p:pic>
        <p:pic>
          <p:nvPicPr>
            <p:cNvPr id="35" name="Picture 29" descr="C:\Documents and Settings\Administrator\Local Settings\Temporary Internet Files\Content.IE5\S5CT05S7\MCj04325540000[1].png"/>
            <p:cNvPicPr>
              <a:picLocks noChangeAspect="1" noChangeArrowheads="1"/>
            </p:cNvPicPr>
            <p:nvPr/>
          </p:nvPicPr>
          <p:blipFill>
            <a:blip r:embed="rId7" cstate="print"/>
            <a:srcRect/>
            <a:stretch>
              <a:fillRect/>
            </a:stretch>
          </p:blipFill>
          <p:spPr bwMode="auto">
            <a:xfrm>
              <a:off x="6489056" y="4405733"/>
              <a:ext cx="481262" cy="480846"/>
            </a:xfrm>
            <a:prstGeom prst="rect">
              <a:avLst/>
            </a:prstGeom>
            <a:noFill/>
            <a:ln w="9525">
              <a:noFill/>
              <a:miter lim="800000"/>
              <a:headEnd/>
              <a:tailEnd/>
            </a:ln>
          </p:spPr>
        </p:pic>
        <p:pic>
          <p:nvPicPr>
            <p:cNvPr id="36" name="Picture 29" descr="C:\Documents and Settings\Administrator\Local Settings\Temporary Internet Files\Content.IE5\S5CT05S7\MCj04325540000[1].png"/>
            <p:cNvPicPr>
              <a:picLocks noChangeAspect="1" noChangeArrowheads="1"/>
            </p:cNvPicPr>
            <p:nvPr/>
          </p:nvPicPr>
          <p:blipFill>
            <a:blip r:embed="rId7" cstate="print"/>
            <a:srcRect/>
            <a:stretch>
              <a:fillRect/>
            </a:stretch>
          </p:blipFill>
          <p:spPr bwMode="auto">
            <a:xfrm>
              <a:off x="7571898" y="3972594"/>
              <a:ext cx="481262" cy="480846"/>
            </a:xfrm>
            <a:prstGeom prst="rect">
              <a:avLst/>
            </a:prstGeom>
            <a:noFill/>
            <a:ln w="9525">
              <a:noFill/>
              <a:miter lim="800000"/>
              <a:headEnd/>
              <a:tailEnd/>
            </a:ln>
          </p:spPr>
        </p:pic>
        <p:pic>
          <p:nvPicPr>
            <p:cNvPr id="37" name="Picture 29" descr="C:\Documents and Settings\Administrator\Local Settings\Temporary Internet Files\Content.IE5\S5CT05S7\MCj04325540000[1].png"/>
            <p:cNvPicPr>
              <a:picLocks noChangeAspect="1" noChangeArrowheads="1"/>
            </p:cNvPicPr>
            <p:nvPr/>
          </p:nvPicPr>
          <p:blipFill>
            <a:blip r:embed="rId7" cstate="print"/>
            <a:srcRect/>
            <a:stretch>
              <a:fillRect/>
            </a:stretch>
          </p:blipFill>
          <p:spPr bwMode="auto">
            <a:xfrm>
              <a:off x="7724297" y="4040775"/>
              <a:ext cx="481262" cy="480846"/>
            </a:xfrm>
            <a:prstGeom prst="rect">
              <a:avLst/>
            </a:prstGeom>
            <a:noFill/>
            <a:ln w="9525">
              <a:noFill/>
              <a:miter lim="800000"/>
              <a:headEnd/>
              <a:tailEnd/>
            </a:ln>
          </p:spPr>
        </p:pic>
        <p:sp>
          <p:nvSpPr>
            <p:cNvPr id="38" name="Left Arrow 37"/>
            <p:cNvSpPr/>
            <p:nvPr/>
          </p:nvSpPr>
          <p:spPr>
            <a:xfrm rot="16200000" flipV="1">
              <a:off x="2234779" y="3407952"/>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39" name="Left Arrow 38"/>
            <p:cNvSpPr/>
            <p:nvPr/>
          </p:nvSpPr>
          <p:spPr>
            <a:xfrm rot="16200000" flipV="1">
              <a:off x="3602369" y="3921299"/>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40" name="Left Arrow 39"/>
            <p:cNvSpPr/>
            <p:nvPr/>
          </p:nvSpPr>
          <p:spPr>
            <a:xfrm rot="16200000" flipV="1">
              <a:off x="6353590" y="3941351"/>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41" name="Left Arrow 40"/>
            <p:cNvSpPr/>
            <p:nvPr/>
          </p:nvSpPr>
          <p:spPr>
            <a:xfrm rot="16200000" flipV="1">
              <a:off x="7653001" y="3556341"/>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42" name="Oval 41"/>
            <p:cNvSpPr/>
            <p:nvPr/>
          </p:nvSpPr>
          <p:spPr>
            <a:xfrm>
              <a:off x="2121761" y="2005365"/>
              <a:ext cx="6332561" cy="2009519"/>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43" name="Rounded Rectangle 42"/>
            <p:cNvSpPr/>
            <p:nvPr/>
          </p:nvSpPr>
          <p:spPr>
            <a:xfrm>
              <a:off x="4525926" y="3785980"/>
              <a:ext cx="1586139" cy="37694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0" dirty="0" smtClean="0">
                  <a:solidFill>
                    <a:srgbClr val="000000"/>
                  </a:solidFill>
                </a:rPr>
                <a:t>Middleware</a:t>
              </a:r>
              <a:endParaRPr lang="en-US" sz="900" dirty="0">
                <a:solidFill>
                  <a:srgbClr val="000000"/>
                </a:solidFill>
              </a:endParaRPr>
            </a:p>
          </p:txBody>
        </p:sp>
        <p:grpSp>
          <p:nvGrpSpPr>
            <p:cNvPr id="44" name="Group 1024"/>
            <p:cNvGrpSpPr/>
            <p:nvPr/>
          </p:nvGrpSpPr>
          <p:grpSpPr>
            <a:xfrm>
              <a:off x="2129727" y="2687053"/>
              <a:ext cx="1034600" cy="790073"/>
              <a:chOff x="1455935" y="2687053"/>
              <a:chExt cx="1034600" cy="790073"/>
            </a:xfrm>
          </p:grpSpPr>
          <p:pic>
            <p:nvPicPr>
              <p:cNvPr id="76" name="Picture 7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48588" y="2687053"/>
                <a:ext cx="741947" cy="741947"/>
              </a:xfrm>
              <a:prstGeom prst="rect">
                <a:avLst/>
              </a:prstGeom>
            </p:spPr>
          </p:pic>
          <p:sp>
            <p:nvSpPr>
              <p:cNvPr id="77" name="Rectangle 76"/>
              <p:cNvSpPr/>
              <p:nvPr/>
            </p:nvSpPr>
            <p:spPr>
              <a:xfrm>
                <a:off x="2149302" y="3117217"/>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78" name="Rectangle 77"/>
              <p:cNvSpPr/>
              <p:nvPr/>
            </p:nvSpPr>
            <p:spPr>
              <a:xfrm>
                <a:off x="2125938" y="3144760"/>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79" name="Rectangle 78"/>
              <p:cNvSpPr/>
              <p:nvPr/>
            </p:nvSpPr>
            <p:spPr>
              <a:xfrm>
                <a:off x="2102574" y="3160111"/>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pic>
            <p:nvPicPr>
              <p:cNvPr id="80" name="Picture 2" descr="C:\Users\csve\AppData\Local\Microsoft\Windows\Temporary Internet Files\Content.IE5\M512EYDP\MC900432614[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55935" y="2743314"/>
                <a:ext cx="733812" cy="7338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Group 199"/>
            <p:cNvGrpSpPr/>
            <p:nvPr/>
          </p:nvGrpSpPr>
          <p:grpSpPr>
            <a:xfrm>
              <a:off x="3413095" y="3176337"/>
              <a:ext cx="1034600" cy="790073"/>
              <a:chOff x="1455935" y="2687053"/>
              <a:chExt cx="1034600" cy="790073"/>
            </a:xfrm>
          </p:grpSpPr>
          <p:pic>
            <p:nvPicPr>
              <p:cNvPr id="71" name="Picture 7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48588" y="2687053"/>
                <a:ext cx="741947" cy="741947"/>
              </a:xfrm>
              <a:prstGeom prst="rect">
                <a:avLst/>
              </a:prstGeom>
            </p:spPr>
          </p:pic>
          <p:sp>
            <p:nvSpPr>
              <p:cNvPr id="72" name="Rectangle 71"/>
              <p:cNvSpPr/>
              <p:nvPr/>
            </p:nvSpPr>
            <p:spPr>
              <a:xfrm>
                <a:off x="2149302" y="3117217"/>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73" name="Rectangle 72"/>
              <p:cNvSpPr/>
              <p:nvPr/>
            </p:nvSpPr>
            <p:spPr>
              <a:xfrm>
                <a:off x="2125938" y="3144760"/>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74" name="Rectangle 73"/>
              <p:cNvSpPr/>
              <p:nvPr/>
            </p:nvSpPr>
            <p:spPr>
              <a:xfrm>
                <a:off x="2102574" y="3160111"/>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pic>
            <p:nvPicPr>
              <p:cNvPr id="75" name="Picture 2" descr="C:\Users\csve\AppData\Local\Microsoft\Windows\Temporary Internet Files\Content.IE5\M512EYDP\MC900432614[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55935" y="2743314"/>
                <a:ext cx="733812" cy="7338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205"/>
            <p:cNvGrpSpPr/>
            <p:nvPr/>
          </p:nvGrpSpPr>
          <p:grpSpPr>
            <a:xfrm>
              <a:off x="5983842" y="3124200"/>
              <a:ext cx="1034600" cy="790073"/>
              <a:chOff x="1455935" y="2687053"/>
              <a:chExt cx="1034600" cy="790073"/>
            </a:xfrm>
          </p:grpSpPr>
          <p:pic>
            <p:nvPicPr>
              <p:cNvPr id="66" name="Picture 6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48588" y="2687053"/>
                <a:ext cx="741947" cy="741947"/>
              </a:xfrm>
              <a:prstGeom prst="rect">
                <a:avLst/>
              </a:prstGeom>
            </p:spPr>
          </p:pic>
          <p:sp>
            <p:nvSpPr>
              <p:cNvPr id="67" name="Rectangle 66"/>
              <p:cNvSpPr/>
              <p:nvPr/>
            </p:nvSpPr>
            <p:spPr>
              <a:xfrm>
                <a:off x="2149302" y="3117217"/>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68" name="Rectangle 67"/>
              <p:cNvSpPr/>
              <p:nvPr/>
            </p:nvSpPr>
            <p:spPr>
              <a:xfrm>
                <a:off x="2125938" y="3144760"/>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69" name="Rectangle 68"/>
              <p:cNvSpPr/>
              <p:nvPr/>
            </p:nvSpPr>
            <p:spPr>
              <a:xfrm>
                <a:off x="2102574" y="3160111"/>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pic>
            <p:nvPicPr>
              <p:cNvPr id="70" name="Picture 2" descr="C:\Users\csve\AppData\Local\Microsoft\Windows\Temporary Internet Files\Content.IE5\M512EYDP\MC900432614[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55935" y="2743314"/>
                <a:ext cx="733812" cy="7338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Group 211"/>
            <p:cNvGrpSpPr/>
            <p:nvPr/>
          </p:nvGrpSpPr>
          <p:grpSpPr>
            <a:xfrm>
              <a:off x="7327368" y="2735178"/>
              <a:ext cx="1034600" cy="790073"/>
              <a:chOff x="1455935" y="2687053"/>
              <a:chExt cx="1034600" cy="790073"/>
            </a:xfrm>
          </p:grpSpPr>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48588" y="2687053"/>
                <a:ext cx="741947" cy="741947"/>
              </a:xfrm>
              <a:prstGeom prst="rect">
                <a:avLst/>
              </a:prstGeom>
            </p:spPr>
          </p:pic>
          <p:sp>
            <p:nvSpPr>
              <p:cNvPr id="62" name="Rectangle 61"/>
              <p:cNvSpPr/>
              <p:nvPr/>
            </p:nvSpPr>
            <p:spPr>
              <a:xfrm>
                <a:off x="2149302" y="3117217"/>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63" name="Rectangle 62"/>
              <p:cNvSpPr/>
              <p:nvPr/>
            </p:nvSpPr>
            <p:spPr>
              <a:xfrm>
                <a:off x="2125938" y="3144760"/>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64" name="Rectangle 63"/>
              <p:cNvSpPr/>
              <p:nvPr/>
            </p:nvSpPr>
            <p:spPr>
              <a:xfrm>
                <a:off x="2102574" y="3160111"/>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pic>
            <p:nvPicPr>
              <p:cNvPr id="65" name="Picture 2" descr="C:\Users\csve\AppData\Local\Microsoft\Windows\Temporary Internet Files\Content.IE5\M512EYDP\MC900432614[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55935" y="2743314"/>
                <a:ext cx="733812" cy="733812"/>
              </a:xfrm>
              <a:prstGeom prst="rect">
                <a:avLst/>
              </a:prstGeom>
              <a:noFill/>
              <a:extLst>
                <a:ext uri="{909E8E84-426E-40DD-AFC4-6F175D3DCCD1}">
                  <a14:hiddenFill xmlns:a14="http://schemas.microsoft.com/office/drawing/2010/main">
                    <a:solidFill>
                      <a:srgbClr val="FFFFFF"/>
                    </a:solidFill>
                  </a14:hiddenFill>
                </a:ext>
              </a:extLst>
            </p:spPr>
          </p:pic>
        </p:grpSp>
        <p:sp>
          <p:nvSpPr>
            <p:cNvPr id="48" name="Oval 47"/>
            <p:cNvSpPr/>
            <p:nvPr/>
          </p:nvSpPr>
          <p:spPr>
            <a:xfrm>
              <a:off x="2129777" y="978629"/>
              <a:ext cx="6332561" cy="2009519"/>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49" name="Rounded Rectangle 48"/>
            <p:cNvSpPr/>
            <p:nvPr/>
          </p:nvSpPr>
          <p:spPr>
            <a:xfrm>
              <a:off x="4533942" y="2759244"/>
              <a:ext cx="1586139" cy="37694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050" dirty="0">
                  <a:solidFill>
                    <a:srgbClr val="000000"/>
                  </a:solidFill>
                </a:rPr>
                <a:t>Applications</a:t>
              </a:r>
            </a:p>
          </p:txBody>
        </p:sp>
        <p:grpSp>
          <p:nvGrpSpPr>
            <p:cNvPr id="50" name="Group 1030"/>
            <p:cNvGrpSpPr/>
            <p:nvPr/>
          </p:nvGrpSpPr>
          <p:grpSpPr>
            <a:xfrm>
              <a:off x="2610876" y="1179095"/>
              <a:ext cx="1058779" cy="1227223"/>
              <a:chOff x="2081463" y="1010652"/>
              <a:chExt cx="1239252" cy="1419727"/>
            </a:xfrm>
          </p:grpSpPr>
          <p:pic>
            <p:nvPicPr>
              <p:cNvPr id="59" name="Picture 5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81463" y="1010652"/>
                <a:ext cx="1191127" cy="1191127"/>
              </a:xfrm>
              <a:prstGeom prst="rect">
                <a:avLst/>
              </a:prstGeom>
            </p:spPr>
          </p:pic>
          <p:pic>
            <p:nvPicPr>
              <p:cNvPr id="60" name="Picture 5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3665998">
                <a:off x="2337347" y="1447011"/>
                <a:ext cx="983368" cy="983368"/>
              </a:xfrm>
              <a:prstGeom prst="rect">
                <a:avLst/>
              </a:prstGeom>
            </p:spPr>
          </p:pic>
        </p:grpSp>
        <p:grpSp>
          <p:nvGrpSpPr>
            <p:cNvPr id="51" name="Group 1031"/>
            <p:cNvGrpSpPr/>
            <p:nvPr/>
          </p:nvGrpSpPr>
          <p:grpSpPr>
            <a:xfrm>
              <a:off x="4531917" y="1463842"/>
              <a:ext cx="1017662" cy="1074821"/>
              <a:chOff x="3449052" y="1211179"/>
              <a:chExt cx="1017662" cy="1074821"/>
            </a:xfrm>
          </p:grpSpPr>
          <p:pic>
            <p:nvPicPr>
              <p:cNvPr id="57" name="Picture 5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49052" y="1211179"/>
                <a:ext cx="1017662" cy="1029619"/>
              </a:xfrm>
              <a:prstGeom prst="rect">
                <a:avLst/>
              </a:prstGeom>
            </p:spPr>
          </p:pic>
          <p:pic>
            <p:nvPicPr>
              <p:cNvPr id="58" name="Picture 5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614504" y="1496946"/>
                <a:ext cx="789054" cy="789054"/>
              </a:xfrm>
              <a:prstGeom prst="rect">
                <a:avLst/>
              </a:prstGeom>
            </p:spPr>
          </p:pic>
        </p:grpSp>
        <p:pic>
          <p:nvPicPr>
            <p:cNvPr id="52" name="Picture 5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85307" y="1183105"/>
              <a:ext cx="1017662" cy="1029619"/>
            </a:xfrm>
            <a:prstGeom prst="rect">
              <a:avLst/>
            </a:prstGeom>
          </p:spPr>
        </p:pic>
        <p:pic>
          <p:nvPicPr>
            <p:cNvPr id="53" name="Picture 5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801876" y="1532021"/>
              <a:ext cx="778042" cy="778042"/>
            </a:xfrm>
            <a:prstGeom prst="rect">
              <a:avLst/>
            </a:prstGeom>
          </p:spPr>
        </p:pic>
        <p:sp>
          <p:nvSpPr>
            <p:cNvPr id="54" name="Text Box 5"/>
            <p:cNvSpPr txBox="1">
              <a:spLocks noChangeArrowheads="1"/>
            </p:cNvSpPr>
            <p:nvPr/>
          </p:nvSpPr>
          <p:spPr bwMode="auto">
            <a:xfrm>
              <a:off x="430571" y="5462347"/>
              <a:ext cx="1494484" cy="613611"/>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Networking and Parallel Hardware</a:t>
              </a:r>
              <a:endParaRPr lang="en-US" sz="800" dirty="0">
                <a:solidFill>
                  <a:srgbClr val="000000"/>
                </a:solidFill>
              </a:endParaRPr>
            </a:p>
          </p:txBody>
        </p:sp>
        <p:sp>
          <p:nvSpPr>
            <p:cNvPr id="55" name="Text Box 5"/>
            <p:cNvSpPr txBox="1">
              <a:spLocks noChangeArrowheads="1"/>
            </p:cNvSpPr>
            <p:nvPr/>
          </p:nvSpPr>
          <p:spPr bwMode="auto">
            <a:xfrm>
              <a:off x="425868" y="3982446"/>
              <a:ext cx="1499186" cy="60157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IPC primitives for control and data.</a:t>
              </a:r>
              <a:endParaRPr lang="en-US" sz="800" dirty="0">
                <a:solidFill>
                  <a:srgbClr val="000000"/>
                </a:solidFill>
              </a:endParaRPr>
            </a:p>
          </p:txBody>
        </p:sp>
        <p:sp>
          <p:nvSpPr>
            <p:cNvPr id="56" name="Rectangle 55"/>
            <p:cNvSpPr/>
            <p:nvPr/>
          </p:nvSpPr>
          <p:spPr>
            <a:xfrm>
              <a:off x="433136" y="2755233"/>
              <a:ext cx="1479885" cy="806114"/>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0000"/>
                  </a:solidFill>
                </a:rPr>
                <a:t>Frameworks for distributed programming</a:t>
              </a:r>
              <a:endParaRPr lang="en-US" sz="800" dirty="0">
                <a:solidFill>
                  <a:srgbClr val="000000"/>
                </a:solidFill>
              </a:endParaRPr>
            </a:p>
          </p:txBody>
        </p:sp>
      </p:grpSp>
      <p:sp>
        <p:nvSpPr>
          <p:cNvPr id="2" name="Title 1"/>
          <p:cNvSpPr>
            <a:spLocks noGrp="1"/>
          </p:cNvSpPr>
          <p:nvPr>
            <p:ph type="title"/>
          </p:nvPr>
        </p:nvSpPr>
        <p:spPr/>
        <p:txBody>
          <a:bodyPr/>
          <a:lstStyle/>
          <a:p>
            <a:r>
              <a:rPr lang="en-US" dirty="0" smtClean="0"/>
              <a:t>Components of distributed System</a:t>
            </a:r>
            <a:endParaRPr lang="en-US" dirty="0"/>
          </a:p>
        </p:txBody>
      </p:sp>
      <p:sp>
        <p:nvSpPr>
          <p:cNvPr id="3" name="Content Placeholder 2"/>
          <p:cNvSpPr>
            <a:spLocks noGrp="1"/>
          </p:cNvSpPr>
          <p:nvPr>
            <p:ph sz="half" idx="1"/>
          </p:nvPr>
        </p:nvSpPr>
        <p:spPr>
          <a:xfrm>
            <a:off x="76200" y="990600"/>
            <a:ext cx="3810000" cy="5867400"/>
          </a:xfrm>
        </p:spPr>
        <p:txBody>
          <a:bodyPr/>
          <a:lstStyle/>
          <a:p>
            <a:pPr algn="just"/>
            <a:r>
              <a:rPr lang="en-US" sz="1400" dirty="0" smtClean="0"/>
              <a:t>A distributed system is the result of the interaction of several components that traverse the entire computing stack from hardware to software.</a:t>
            </a:r>
          </a:p>
          <a:p>
            <a:pPr algn="just"/>
            <a:r>
              <a:rPr lang="en-US" sz="1400" dirty="0" smtClean="0"/>
              <a:t>It emerges from the collaboration of several elements that by working together give users the illusion of a single coherent system.</a:t>
            </a:r>
          </a:p>
          <a:p>
            <a:pPr algn="just"/>
            <a:r>
              <a:rPr lang="en-US" sz="1400" dirty="0" smtClean="0"/>
              <a:t>The figure provides an overview of the different layers that are involved in providing the services of a distributed system.</a:t>
            </a:r>
          </a:p>
          <a:p>
            <a:pPr algn="just"/>
            <a:r>
              <a:rPr lang="en-US" sz="1400" dirty="0" smtClean="0"/>
              <a:t>At the very bottom layer, computer and network hardware constitute the physical infrastructure; these components are directly managed by the operating system, which provides the basic services for inter process communication (IPC), process scheduling  and management, and resource management in terms of file system and local devices.</a:t>
            </a:r>
          </a:p>
          <a:p>
            <a:pPr algn="just"/>
            <a:r>
              <a:rPr lang="en-US" sz="1400" dirty="0" smtClean="0"/>
              <a:t>Taken together these two layers become the platform on top of which specialized software is deployed to turn a set of networked computers into a distributed system.</a:t>
            </a:r>
            <a:endParaRPr lang="en-US" sz="1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1 :  Objectives</a:t>
            </a:r>
            <a:endParaRPr lang="en-US" dirty="0"/>
          </a:p>
        </p:txBody>
      </p:sp>
      <p:sp>
        <p:nvSpPr>
          <p:cNvPr id="7" name="Content Placeholder 6"/>
          <p:cNvSpPr>
            <a:spLocks noGrp="1"/>
          </p:cNvSpPr>
          <p:nvPr>
            <p:ph idx="1"/>
          </p:nvPr>
        </p:nvSpPr>
        <p:spPr/>
        <p:txBody>
          <a:bodyPr>
            <a:normAutofit fontScale="55000" lnSpcReduction="20000"/>
          </a:bodyPr>
          <a:lstStyle/>
          <a:p>
            <a:pPr>
              <a:spcAft>
                <a:spcPts val="600"/>
              </a:spcAft>
              <a:buNone/>
            </a:pPr>
            <a:r>
              <a:rPr lang="en-US" sz="3600" b="1" dirty="0" smtClean="0"/>
              <a:t>After completing this unit you should be able to</a:t>
            </a:r>
          </a:p>
          <a:p>
            <a:pPr marL="800100" indent="-228600">
              <a:spcBef>
                <a:spcPts val="600"/>
              </a:spcBef>
              <a:spcAft>
                <a:spcPts val="600"/>
              </a:spcAft>
            </a:pPr>
            <a:r>
              <a:rPr lang="en-US" sz="2900" b="1" i="1" dirty="0" smtClean="0"/>
              <a:t>Over view &amp; Mile Stones of Technologies</a:t>
            </a:r>
          </a:p>
          <a:p>
            <a:pPr marL="800100" indent="-228600">
              <a:spcBef>
                <a:spcPts val="600"/>
              </a:spcBef>
              <a:spcAft>
                <a:spcPts val="600"/>
              </a:spcAft>
            </a:pPr>
            <a:r>
              <a:rPr lang="en-US" sz="2900" b="1" i="1" dirty="0" smtClean="0"/>
              <a:t>Understand Eras of Computing  and Computing platforms and technologies</a:t>
            </a:r>
          </a:p>
          <a:p>
            <a:pPr marL="800100" indent="-228600">
              <a:spcBef>
                <a:spcPts val="600"/>
              </a:spcBef>
              <a:spcAft>
                <a:spcPts val="600"/>
              </a:spcAft>
            </a:pPr>
            <a:r>
              <a:rPr lang="en-US" sz="2900" b="1" i="1" dirty="0" smtClean="0"/>
              <a:t>Understand principles of Parallel and Distributed Computing</a:t>
            </a:r>
          </a:p>
          <a:p>
            <a:pPr marL="800100" indent="-228600">
              <a:spcBef>
                <a:spcPts val="600"/>
              </a:spcBef>
              <a:spcAft>
                <a:spcPts val="600"/>
              </a:spcAft>
            </a:pPr>
            <a:r>
              <a:rPr lang="en-US" sz="2900" b="1" i="1" dirty="0" smtClean="0"/>
              <a:t>Elements of Parallel Computing</a:t>
            </a:r>
          </a:p>
          <a:p>
            <a:pPr marL="800100" indent="-228600">
              <a:spcBef>
                <a:spcPts val="600"/>
              </a:spcBef>
              <a:spcAft>
                <a:spcPts val="600"/>
              </a:spcAft>
            </a:pPr>
            <a:r>
              <a:rPr lang="en-US" sz="2900" b="1" i="1" dirty="0" smtClean="0"/>
              <a:t>Hardware Architectural Styles for Processing</a:t>
            </a:r>
          </a:p>
          <a:p>
            <a:pPr marL="800100" indent="-228600">
              <a:spcBef>
                <a:spcPts val="600"/>
              </a:spcBef>
              <a:spcAft>
                <a:spcPts val="600"/>
              </a:spcAft>
            </a:pPr>
            <a:r>
              <a:rPr lang="en-US" sz="2900" b="1" i="1" dirty="0" smtClean="0"/>
              <a:t>Shared Vs Distributed MIMD model</a:t>
            </a:r>
          </a:p>
          <a:p>
            <a:pPr marL="800100" indent="-228600">
              <a:spcBef>
                <a:spcPts val="600"/>
              </a:spcBef>
              <a:spcAft>
                <a:spcPts val="600"/>
              </a:spcAft>
            </a:pPr>
            <a:r>
              <a:rPr lang="en-US" sz="2900" b="1" i="1" dirty="0" smtClean="0"/>
              <a:t>Approaches to Parallel Computing Model</a:t>
            </a:r>
          </a:p>
          <a:p>
            <a:pPr marL="800100" indent="-228600">
              <a:spcBef>
                <a:spcPts val="600"/>
              </a:spcBef>
              <a:spcAft>
                <a:spcPts val="600"/>
              </a:spcAft>
            </a:pPr>
            <a:r>
              <a:rPr lang="en-US" sz="2900" b="1" i="1" dirty="0" smtClean="0"/>
              <a:t>Levels of Parallelism</a:t>
            </a:r>
          </a:p>
          <a:p>
            <a:pPr marL="800100" indent="-228600">
              <a:spcBef>
                <a:spcPts val="600"/>
              </a:spcBef>
              <a:spcAft>
                <a:spcPts val="600"/>
              </a:spcAft>
            </a:pPr>
            <a:r>
              <a:rPr lang="en-US" sz="2900" b="1" i="1" dirty="0" smtClean="0"/>
              <a:t>Components of Distributed System</a:t>
            </a:r>
          </a:p>
          <a:p>
            <a:pPr marL="800100" indent="-228600">
              <a:spcBef>
                <a:spcPts val="600"/>
              </a:spcBef>
              <a:spcAft>
                <a:spcPts val="600"/>
              </a:spcAft>
            </a:pPr>
            <a:r>
              <a:rPr lang="en-US" sz="2900" b="1" i="1" dirty="0" smtClean="0"/>
              <a:t>Architectural  Styles for Distributed Computing</a:t>
            </a:r>
          </a:p>
          <a:p>
            <a:pPr marL="800100" indent="-228600">
              <a:spcBef>
                <a:spcPts val="600"/>
              </a:spcBef>
              <a:spcAft>
                <a:spcPts val="600"/>
              </a:spcAft>
            </a:pPr>
            <a:r>
              <a:rPr lang="en-US" sz="2900" b="1" i="1" dirty="0" smtClean="0"/>
              <a:t>Models for Inter-Process Communication</a:t>
            </a:r>
          </a:p>
          <a:p>
            <a:pPr marL="800100" indent="-228600">
              <a:spcBef>
                <a:spcPts val="600"/>
              </a:spcBef>
              <a:spcAft>
                <a:spcPts val="600"/>
              </a:spcAft>
            </a:pPr>
            <a:r>
              <a:rPr lang="en-US" sz="2900" b="1" i="1" dirty="0" smtClean="0"/>
              <a:t>Technologies for Distributed Computing</a:t>
            </a:r>
          </a:p>
          <a:p>
            <a:pPr marL="800100" indent="-228600">
              <a:spcBef>
                <a:spcPts val="600"/>
              </a:spcBef>
              <a:spcAft>
                <a:spcPts val="600"/>
              </a:spcAft>
            </a:pPr>
            <a:r>
              <a:rPr lang="en-US" sz="2900" b="1" i="1" dirty="0" smtClean="0"/>
              <a:t>Service Oriented Computing</a:t>
            </a:r>
          </a:p>
          <a:p>
            <a:pPr marL="800100" indent="-228600">
              <a:spcBef>
                <a:spcPts val="600"/>
              </a:spcBef>
              <a:spcAft>
                <a:spcPts val="600"/>
              </a:spcAft>
            </a:pPr>
            <a:r>
              <a:rPr lang="en-US" sz="2900" b="1" i="1" dirty="0" smtClean="0"/>
              <a:t>SOA – Web Services</a:t>
            </a:r>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43</a:t>
            </a:fld>
            <a:endParaRPr lang="en-US"/>
          </a:p>
        </p:txBody>
      </p:sp>
      <p:sp>
        <p:nvSpPr>
          <p:cNvPr id="8" name="Rounded Rectangle 7"/>
          <p:cNvSpPr/>
          <p:nvPr/>
        </p:nvSpPr>
        <p:spPr bwMode="auto">
          <a:xfrm>
            <a:off x="0" y="4552950"/>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styles for distributed computing</a:t>
            </a:r>
            <a:endParaRPr lang="en-US" dirty="0"/>
          </a:p>
        </p:txBody>
      </p:sp>
      <p:sp>
        <p:nvSpPr>
          <p:cNvPr id="3" name="Content Placeholder 2"/>
          <p:cNvSpPr>
            <a:spLocks noGrp="1"/>
          </p:cNvSpPr>
          <p:nvPr>
            <p:ph idx="1"/>
          </p:nvPr>
        </p:nvSpPr>
        <p:spPr/>
        <p:txBody>
          <a:bodyPr/>
          <a:lstStyle/>
          <a:p>
            <a:pPr algn="just"/>
            <a:r>
              <a:rPr lang="en-US" dirty="0" smtClean="0"/>
              <a:t>Although a distributed system comprises the interaction of several layers, the middleware layer is the one that enables distributed computing, because it provides a coherent and uniform runtime environment for applications.</a:t>
            </a:r>
          </a:p>
          <a:p>
            <a:pPr algn="just"/>
            <a:r>
              <a:rPr lang="en-US" dirty="0" smtClean="0"/>
              <a:t>There are many different ways to organize the components that, taken together, constitute such an environment.</a:t>
            </a:r>
          </a:p>
          <a:p>
            <a:pPr algn="just"/>
            <a:r>
              <a:rPr lang="en-US" dirty="0" smtClean="0"/>
              <a:t>The interactions among these components and their responsibilities give  structure to the middleware and characterize its type or, in other words, define its architecture.</a:t>
            </a:r>
          </a:p>
          <a:p>
            <a:pPr algn="just"/>
            <a:r>
              <a:rPr lang="en-US" dirty="0" smtClean="0"/>
              <a:t>Architectural styles aid in understanding the classifying the organization of the software systems in general and distributed computing in particular.</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styles for distributed computing</a:t>
            </a:r>
            <a:endParaRPr lang="en-US" dirty="0"/>
          </a:p>
        </p:txBody>
      </p:sp>
      <p:sp>
        <p:nvSpPr>
          <p:cNvPr id="3" name="Content Placeholder 2"/>
          <p:cNvSpPr>
            <a:spLocks noGrp="1"/>
          </p:cNvSpPr>
          <p:nvPr>
            <p:ph idx="1"/>
          </p:nvPr>
        </p:nvSpPr>
        <p:spPr/>
        <p:txBody>
          <a:bodyPr/>
          <a:lstStyle/>
          <a:p>
            <a:pPr algn="just"/>
            <a:r>
              <a:rPr lang="en-US" sz="2000" dirty="0" smtClean="0"/>
              <a:t>The use of well-known standards at the operating system level and even more at the hardware and network levels allows easy harnessing of heterogeneous components and their organization into a coherent and uniform system.</a:t>
            </a:r>
          </a:p>
          <a:p>
            <a:pPr algn="just"/>
            <a:r>
              <a:rPr lang="en-US" sz="2000" dirty="0" smtClean="0"/>
              <a:t>For example; network connectivity between different devices is controlled by standards, which allow them into interact seamlessly.</a:t>
            </a:r>
          </a:p>
          <a:p>
            <a:pPr algn="just"/>
            <a:r>
              <a:rPr lang="en-US" sz="2000" dirty="0" smtClean="0"/>
              <a:t>Design patterns help in creating a common knowledge within the community of software engineers and developers as to how to structure the relevant of components within an application and understand the internal organization of software applications.</a:t>
            </a:r>
          </a:p>
          <a:p>
            <a:pPr algn="just"/>
            <a:r>
              <a:rPr lang="en-US" sz="2000" dirty="0" smtClean="0"/>
              <a:t>Architectural styles do the same for the overall architecture of software systems.</a:t>
            </a:r>
          </a:p>
          <a:p>
            <a:pPr algn="just"/>
            <a:r>
              <a:rPr lang="en-US" sz="2000" dirty="0" smtClean="0"/>
              <a:t>The architectural styles are classified into two major classes</a:t>
            </a:r>
          </a:p>
          <a:p>
            <a:pPr lvl="1" algn="just"/>
            <a:r>
              <a:rPr lang="en-US" sz="1600" dirty="0" smtClean="0"/>
              <a:t>Software Architectural styles : </a:t>
            </a:r>
            <a:r>
              <a:rPr lang="en-US" sz="1600" dirty="0" smtClean="0">
                <a:solidFill>
                  <a:schemeClr val="tx1"/>
                </a:solidFill>
              </a:rPr>
              <a:t>Relates to the logical organization of the software.</a:t>
            </a:r>
            <a:endParaRPr lang="en-US" sz="1600" dirty="0" smtClean="0"/>
          </a:p>
          <a:p>
            <a:pPr lvl="1" algn="just"/>
            <a:r>
              <a:rPr lang="en-US" sz="1600" dirty="0" smtClean="0"/>
              <a:t>System Architectural styles: </a:t>
            </a:r>
            <a:r>
              <a:rPr lang="en-US" sz="1600" dirty="0" smtClean="0">
                <a:solidFill>
                  <a:schemeClr val="tx1"/>
                </a:solidFill>
              </a:rPr>
              <a:t>styles that describe the physical organization of distributed software systems in terms of their major components.</a:t>
            </a:r>
            <a:endParaRPr lang="en-US" sz="1600" dirty="0" smtClean="0"/>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Architectural Styles</a:t>
            </a:r>
            <a:endParaRPr lang="en-US" dirty="0"/>
          </a:p>
        </p:txBody>
      </p:sp>
      <p:sp>
        <p:nvSpPr>
          <p:cNvPr id="3" name="Content Placeholder 2"/>
          <p:cNvSpPr>
            <a:spLocks noGrp="1"/>
          </p:cNvSpPr>
          <p:nvPr>
            <p:ph idx="1"/>
          </p:nvPr>
        </p:nvSpPr>
        <p:spPr/>
        <p:txBody>
          <a:bodyPr/>
          <a:lstStyle/>
          <a:p>
            <a:pPr algn="just"/>
            <a:r>
              <a:rPr lang="en-US" sz="3200" dirty="0" smtClean="0"/>
              <a:t>Software architectural styles are based on the logical arrangement of software components.</a:t>
            </a:r>
          </a:p>
          <a:p>
            <a:pPr algn="just"/>
            <a:r>
              <a:rPr lang="en-US" sz="3200" dirty="0" smtClean="0"/>
              <a:t>They are helpful because they provide an intuitive view of the whole system, despite its physical deployment.</a:t>
            </a:r>
          </a:p>
          <a:p>
            <a:pPr algn="just"/>
            <a:r>
              <a:rPr lang="en-US" sz="3200" dirty="0" smtClean="0"/>
              <a:t>They also identify the main abstractions that are used to shape the components of the system and the expected interaction patterns between them.</a:t>
            </a:r>
          </a:p>
        </p:txBody>
      </p:sp>
      <p:sp>
        <p:nvSpPr>
          <p:cNvPr id="4" name="Slide Number Placeholder 3"/>
          <p:cNvSpPr>
            <a:spLocks noGrp="1"/>
          </p:cNvSpPr>
          <p:nvPr>
            <p:ph type="sldNum" sz="quarter" idx="10"/>
          </p:nvPr>
        </p:nvSpPr>
        <p:spPr/>
        <p:txBody>
          <a:bodyPr/>
          <a:lstStyle/>
          <a:p>
            <a:fld id="{32E25198-89AE-4B00-A47A-4DE3C7AA5454}"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Architectural Styles</a:t>
            </a:r>
            <a:endParaRPr lang="en-US" dirty="0"/>
          </a:p>
        </p:txBody>
      </p:sp>
      <p:graphicFrame>
        <p:nvGraphicFramePr>
          <p:cNvPr id="7" name="Content Placeholder 6"/>
          <p:cNvGraphicFramePr>
            <a:graphicFrameLocks noGrp="1"/>
          </p:cNvGraphicFramePr>
          <p:nvPr>
            <p:ph idx="1"/>
          </p:nvPr>
        </p:nvGraphicFramePr>
        <p:xfrm>
          <a:off x="163513" y="1076325"/>
          <a:ext cx="8847138" cy="5547360"/>
        </p:xfrm>
        <a:graphic>
          <a:graphicData uri="http://schemas.openxmlformats.org/drawingml/2006/table">
            <a:tbl>
              <a:tblPr firstRow="1" bandRow="1">
                <a:tableStyleId>{5C22544A-7EE6-4342-B048-85BDC9FD1C3A}</a:tableStyleId>
              </a:tblPr>
              <a:tblGrid>
                <a:gridCol w="2274887">
                  <a:extLst>
                    <a:ext uri="{9D8B030D-6E8A-4147-A177-3AD203B41FA5}">
                      <a16:colId xmlns:a16="http://schemas.microsoft.com/office/drawing/2014/main" val="20000"/>
                    </a:ext>
                  </a:extLst>
                </a:gridCol>
                <a:gridCol w="6572251">
                  <a:extLst>
                    <a:ext uri="{9D8B030D-6E8A-4147-A177-3AD203B41FA5}">
                      <a16:colId xmlns:a16="http://schemas.microsoft.com/office/drawing/2014/main" val="20001"/>
                    </a:ext>
                  </a:extLst>
                </a:gridCol>
              </a:tblGrid>
              <a:tr h="370840">
                <a:tc>
                  <a:txBody>
                    <a:bodyPr/>
                    <a:lstStyle/>
                    <a:p>
                      <a:pPr algn="ctr"/>
                      <a:r>
                        <a:rPr lang="en-US" sz="3200" dirty="0" smtClean="0">
                          <a:solidFill>
                            <a:schemeClr val="tx1"/>
                          </a:solidFill>
                        </a:rPr>
                        <a:t>Category</a:t>
                      </a:r>
                      <a:endParaRPr lang="en-US" sz="3200" dirty="0">
                        <a:solidFill>
                          <a:schemeClr val="tx1"/>
                        </a:solidFill>
                      </a:endParaRPr>
                    </a:p>
                  </a:txBody>
                  <a:tcPr/>
                </a:tc>
                <a:tc>
                  <a:txBody>
                    <a:bodyPr/>
                    <a:lstStyle/>
                    <a:p>
                      <a:pPr algn="ctr"/>
                      <a:r>
                        <a:rPr lang="en-US" sz="3200" dirty="0" smtClean="0">
                          <a:solidFill>
                            <a:schemeClr val="tx1"/>
                          </a:solidFill>
                        </a:rPr>
                        <a:t>Most common Architectural Styles</a:t>
                      </a:r>
                      <a:endParaRPr lang="en-US" sz="3200" dirty="0">
                        <a:solidFill>
                          <a:schemeClr val="tx1"/>
                        </a:solidFill>
                      </a:endParaRPr>
                    </a:p>
                  </a:txBody>
                  <a:tcPr/>
                </a:tc>
                <a:extLst>
                  <a:ext uri="{0D108BD9-81ED-4DB2-BD59-A6C34878D82A}">
                    <a16:rowId xmlns:a16="http://schemas.microsoft.com/office/drawing/2014/main" val="10000"/>
                  </a:ext>
                </a:extLst>
              </a:tr>
              <a:tr h="741680">
                <a:tc>
                  <a:txBody>
                    <a:bodyPr/>
                    <a:lstStyle/>
                    <a:p>
                      <a:r>
                        <a:rPr lang="en-US" sz="2400" dirty="0" smtClean="0"/>
                        <a:t>Data Centered</a:t>
                      </a:r>
                      <a:endParaRPr lang="en-US" sz="2400" dirty="0"/>
                    </a:p>
                  </a:txBody>
                  <a:tcPr/>
                </a:tc>
                <a:tc>
                  <a:txBody>
                    <a:bodyPr/>
                    <a:lstStyle/>
                    <a:p>
                      <a:r>
                        <a:rPr lang="en-US" sz="2400" dirty="0" smtClean="0"/>
                        <a:t>Repository</a:t>
                      </a:r>
                      <a:endParaRPr lang="en-US" sz="2400" dirty="0"/>
                    </a:p>
                    <a:p>
                      <a:r>
                        <a:rPr lang="en-US" sz="2400" dirty="0" smtClean="0"/>
                        <a:t>Blackboard</a:t>
                      </a:r>
                      <a:endParaRPr lang="en-US" sz="2400" dirty="0"/>
                    </a:p>
                  </a:txBody>
                  <a:tcPr/>
                </a:tc>
                <a:extLst>
                  <a:ext uri="{0D108BD9-81ED-4DB2-BD59-A6C34878D82A}">
                    <a16:rowId xmlns:a16="http://schemas.microsoft.com/office/drawing/2014/main" val="10001"/>
                  </a:ext>
                </a:extLst>
              </a:tr>
              <a:tr h="370840">
                <a:tc>
                  <a:txBody>
                    <a:bodyPr/>
                    <a:lstStyle/>
                    <a:p>
                      <a:r>
                        <a:rPr lang="en-US" sz="2400" dirty="0" smtClean="0"/>
                        <a:t>Data Flow</a:t>
                      </a:r>
                      <a:endParaRPr lang="en-US" sz="2400" dirty="0"/>
                    </a:p>
                  </a:txBody>
                  <a:tcPr/>
                </a:tc>
                <a:tc>
                  <a:txBody>
                    <a:bodyPr/>
                    <a:lstStyle/>
                    <a:p>
                      <a:r>
                        <a:rPr lang="en-US" sz="2400" dirty="0" smtClean="0"/>
                        <a:t>Pipe and filter</a:t>
                      </a:r>
                    </a:p>
                    <a:p>
                      <a:r>
                        <a:rPr lang="en-US" sz="2400" dirty="0" smtClean="0"/>
                        <a:t>Batch Sequential</a:t>
                      </a:r>
                      <a:endParaRPr lang="en-US" sz="2400" dirty="0"/>
                    </a:p>
                  </a:txBody>
                  <a:tcPr/>
                </a:tc>
                <a:extLst>
                  <a:ext uri="{0D108BD9-81ED-4DB2-BD59-A6C34878D82A}">
                    <a16:rowId xmlns:a16="http://schemas.microsoft.com/office/drawing/2014/main" val="10002"/>
                  </a:ext>
                </a:extLst>
              </a:tr>
              <a:tr h="370840">
                <a:tc>
                  <a:txBody>
                    <a:bodyPr/>
                    <a:lstStyle/>
                    <a:p>
                      <a:r>
                        <a:rPr lang="en-US" sz="2400" dirty="0" smtClean="0"/>
                        <a:t>Virtual Machine</a:t>
                      </a:r>
                      <a:endParaRPr lang="en-US" sz="2400" dirty="0"/>
                    </a:p>
                  </a:txBody>
                  <a:tcPr/>
                </a:tc>
                <a:tc>
                  <a:txBody>
                    <a:bodyPr/>
                    <a:lstStyle/>
                    <a:p>
                      <a:r>
                        <a:rPr lang="en-US" sz="2400" dirty="0" smtClean="0"/>
                        <a:t>Rule based</a:t>
                      </a:r>
                    </a:p>
                    <a:p>
                      <a:r>
                        <a:rPr lang="en-US" sz="2400" dirty="0" smtClean="0"/>
                        <a:t>Interpreter</a:t>
                      </a:r>
                      <a:endParaRPr lang="en-US" sz="2400" dirty="0"/>
                    </a:p>
                  </a:txBody>
                  <a:tcPr/>
                </a:tc>
                <a:extLst>
                  <a:ext uri="{0D108BD9-81ED-4DB2-BD59-A6C34878D82A}">
                    <a16:rowId xmlns:a16="http://schemas.microsoft.com/office/drawing/2014/main" val="10003"/>
                  </a:ext>
                </a:extLst>
              </a:tr>
              <a:tr h="370840">
                <a:tc>
                  <a:txBody>
                    <a:bodyPr/>
                    <a:lstStyle/>
                    <a:p>
                      <a:r>
                        <a:rPr lang="en-US" sz="2400" dirty="0" smtClean="0"/>
                        <a:t>Call and return</a:t>
                      </a:r>
                      <a:endParaRPr lang="en-US" sz="2400" dirty="0"/>
                    </a:p>
                  </a:txBody>
                  <a:tcPr/>
                </a:tc>
                <a:tc>
                  <a:txBody>
                    <a:bodyPr/>
                    <a:lstStyle/>
                    <a:p>
                      <a:r>
                        <a:rPr lang="en-US" sz="2400" dirty="0" smtClean="0"/>
                        <a:t>Main program and subroutine call/top-down systems</a:t>
                      </a:r>
                    </a:p>
                    <a:p>
                      <a:r>
                        <a:rPr lang="en-US" sz="2400" dirty="0" smtClean="0"/>
                        <a:t>Layered Systems</a:t>
                      </a:r>
                      <a:endParaRPr lang="en-US" sz="2400" dirty="0"/>
                    </a:p>
                  </a:txBody>
                  <a:tcPr/>
                </a:tc>
                <a:extLst>
                  <a:ext uri="{0D108BD9-81ED-4DB2-BD59-A6C34878D82A}">
                    <a16:rowId xmlns:a16="http://schemas.microsoft.com/office/drawing/2014/main" val="10004"/>
                  </a:ext>
                </a:extLst>
              </a:tr>
              <a:tr h="370840">
                <a:tc>
                  <a:txBody>
                    <a:bodyPr/>
                    <a:lstStyle/>
                    <a:p>
                      <a:r>
                        <a:rPr lang="en-US" sz="2400" dirty="0" smtClean="0"/>
                        <a:t>Independent Components</a:t>
                      </a:r>
                      <a:endParaRPr lang="en-US" sz="2400" dirty="0"/>
                    </a:p>
                  </a:txBody>
                  <a:tcPr/>
                </a:tc>
                <a:tc>
                  <a:txBody>
                    <a:bodyPr/>
                    <a:lstStyle/>
                    <a:p>
                      <a:r>
                        <a:rPr lang="en-US" sz="2400" dirty="0" smtClean="0"/>
                        <a:t>Communicating Processes</a:t>
                      </a:r>
                    </a:p>
                    <a:p>
                      <a:r>
                        <a:rPr lang="en-US" sz="2400" dirty="0" smtClean="0"/>
                        <a:t>Event Systems</a:t>
                      </a:r>
                      <a:endParaRPr lang="en-US" sz="2400" dirty="0"/>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0"/>
          </p:nvPr>
        </p:nvSpPr>
        <p:spPr/>
        <p:txBody>
          <a:bodyPr/>
          <a:lstStyle/>
          <a:p>
            <a:fld id="{32E25198-89AE-4B00-A47A-4DE3C7AA5454}"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Centered Architectures</a:t>
            </a:r>
            <a:endParaRPr lang="en-US" dirty="0"/>
          </a:p>
        </p:txBody>
      </p:sp>
      <p:sp>
        <p:nvSpPr>
          <p:cNvPr id="3" name="Content Placeholder 2"/>
          <p:cNvSpPr>
            <a:spLocks noGrp="1"/>
          </p:cNvSpPr>
          <p:nvPr>
            <p:ph idx="1"/>
          </p:nvPr>
        </p:nvSpPr>
        <p:spPr/>
        <p:txBody>
          <a:bodyPr/>
          <a:lstStyle/>
          <a:p>
            <a:pPr algn="just"/>
            <a:r>
              <a:rPr lang="en-US" sz="1800" dirty="0" smtClean="0"/>
              <a:t>These architectures </a:t>
            </a:r>
            <a:r>
              <a:rPr lang="en-US" sz="1800" b="1" dirty="0" smtClean="0"/>
              <a:t>identify the data as the fundamental element of the software system,</a:t>
            </a:r>
            <a:r>
              <a:rPr lang="en-US" sz="1800" dirty="0" smtClean="0"/>
              <a:t> and access to shared data is the core characteristics of the data-centered architectures.</a:t>
            </a:r>
          </a:p>
          <a:p>
            <a:pPr algn="just"/>
            <a:r>
              <a:rPr lang="en-US" sz="1800" dirty="0" smtClean="0"/>
              <a:t>Within the context of distributed and parallel computing systems, </a:t>
            </a:r>
            <a:r>
              <a:rPr lang="en-US" sz="1800" b="1" dirty="0" smtClean="0"/>
              <a:t>integrity of data is overall goal for such systems.</a:t>
            </a:r>
          </a:p>
          <a:p>
            <a:pPr algn="just"/>
            <a:r>
              <a:rPr lang="en-US" sz="1800" dirty="0" smtClean="0"/>
              <a:t>The </a:t>
            </a:r>
            <a:r>
              <a:rPr lang="en-US" sz="1800" b="1" dirty="0" smtClean="0"/>
              <a:t>repository architectural style </a:t>
            </a:r>
            <a:r>
              <a:rPr lang="en-US" sz="1800" dirty="0" smtClean="0"/>
              <a:t>is the most relevant reference model in this category. It is characterized by two main components – the central data structure, which represents the current state of the system, and a collection of independent component, which operate on the central data.</a:t>
            </a:r>
          </a:p>
          <a:p>
            <a:pPr algn="just"/>
            <a:r>
              <a:rPr lang="en-US" sz="1800" dirty="0" smtClean="0"/>
              <a:t>The ways in which the independent components interact with the central data structure can be very heterogeneous.</a:t>
            </a:r>
          </a:p>
          <a:p>
            <a:pPr algn="just"/>
            <a:r>
              <a:rPr lang="en-US" sz="1800" dirty="0" smtClean="0"/>
              <a:t>In particular </a:t>
            </a:r>
            <a:r>
              <a:rPr lang="en-US" sz="1800" b="1" dirty="0" smtClean="0"/>
              <a:t>repository based architectures differentiate and specialize further into subcategories according to the choice of control discipline to apply for the shared data structure. Of particular interest are databases and blackboard systems.</a:t>
            </a:r>
          </a:p>
          <a:p>
            <a:pPr algn="just"/>
            <a:r>
              <a:rPr lang="en-US" sz="1800" dirty="0" smtClean="0"/>
              <a:t>In the repository systems, </a:t>
            </a:r>
            <a:r>
              <a:rPr lang="en-US" sz="1800" b="1" dirty="0" smtClean="0"/>
              <a:t>the dynamics of the system is controlled by independent components, which by issuing an operation on the central repository, trigger the selection of specific processes that operate on data.</a:t>
            </a:r>
            <a:endParaRPr lang="en-US" sz="18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board Architectural Style</a:t>
            </a:r>
            <a:endParaRPr lang="en-US" dirty="0"/>
          </a:p>
        </p:txBody>
      </p:sp>
      <p:sp>
        <p:nvSpPr>
          <p:cNvPr id="3" name="Content Placeholder 2"/>
          <p:cNvSpPr>
            <a:spLocks noGrp="1"/>
          </p:cNvSpPr>
          <p:nvPr>
            <p:ph idx="1"/>
          </p:nvPr>
        </p:nvSpPr>
        <p:spPr/>
        <p:txBody>
          <a:bodyPr/>
          <a:lstStyle/>
          <a:p>
            <a:r>
              <a:rPr lang="en-US" sz="3200" dirty="0" smtClean="0"/>
              <a:t>The black board architectural style is characterized by three main components:</a:t>
            </a:r>
          </a:p>
          <a:p>
            <a:pPr lvl="1"/>
            <a:r>
              <a:rPr lang="en-US" sz="2800" dirty="0" smtClean="0"/>
              <a:t>Knowledge sources : </a:t>
            </a:r>
            <a:r>
              <a:rPr lang="en-US" sz="2800" dirty="0" smtClean="0">
                <a:solidFill>
                  <a:schemeClr val="tx1"/>
                </a:solidFill>
              </a:rPr>
              <a:t>These are entities that update the knowledge base that is maintained in the black board.</a:t>
            </a:r>
          </a:p>
          <a:p>
            <a:pPr lvl="1"/>
            <a:r>
              <a:rPr lang="en-US" sz="2800" dirty="0" smtClean="0"/>
              <a:t>Blackboard : </a:t>
            </a:r>
            <a:r>
              <a:rPr lang="en-US" sz="2800" dirty="0" smtClean="0">
                <a:solidFill>
                  <a:schemeClr val="tx1"/>
                </a:solidFill>
              </a:rPr>
              <a:t>This represents the data structure that is shared among the knowledge sources and stores the knowledge base of the application.</a:t>
            </a:r>
          </a:p>
          <a:p>
            <a:pPr lvl="1"/>
            <a:r>
              <a:rPr lang="en-US" sz="2800" dirty="0" smtClean="0"/>
              <a:t>Control:  </a:t>
            </a:r>
            <a:r>
              <a:rPr lang="en-US" sz="2800" dirty="0" smtClean="0">
                <a:solidFill>
                  <a:schemeClr val="tx1"/>
                </a:solidFill>
              </a:rPr>
              <a:t>The control is the collection of triggers and procedures that govern the interaction with the blackboard and update the status of the knowledge base.</a:t>
            </a:r>
          </a:p>
          <a:p>
            <a:pPr lvl="1"/>
            <a:endParaRPr lang="en-US" sz="2800" dirty="0" smtClean="0"/>
          </a:p>
        </p:txBody>
      </p:sp>
      <p:sp>
        <p:nvSpPr>
          <p:cNvPr id="4" name="Slide Number Placeholder 3"/>
          <p:cNvSpPr>
            <a:spLocks noGrp="1"/>
          </p:cNvSpPr>
          <p:nvPr>
            <p:ph type="sldNum" sz="quarter" idx="10"/>
          </p:nvPr>
        </p:nvSpPr>
        <p:spPr/>
        <p:txBody>
          <a:bodyPr/>
          <a:lstStyle/>
          <a:p>
            <a:fld id="{32E25198-89AE-4B00-A47A-4DE3C7AA5454}"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1 :  Objectives</a:t>
            </a:r>
            <a:endParaRPr lang="en-US" dirty="0"/>
          </a:p>
        </p:txBody>
      </p:sp>
      <p:sp>
        <p:nvSpPr>
          <p:cNvPr id="7" name="Content Placeholder 6"/>
          <p:cNvSpPr>
            <a:spLocks noGrp="1"/>
          </p:cNvSpPr>
          <p:nvPr>
            <p:ph idx="1"/>
          </p:nvPr>
        </p:nvSpPr>
        <p:spPr/>
        <p:txBody>
          <a:bodyPr>
            <a:normAutofit fontScale="55000" lnSpcReduction="20000"/>
          </a:bodyPr>
          <a:lstStyle/>
          <a:p>
            <a:pPr>
              <a:spcAft>
                <a:spcPts val="600"/>
              </a:spcAft>
              <a:buNone/>
            </a:pPr>
            <a:r>
              <a:rPr lang="en-US" sz="3600" b="1" dirty="0" smtClean="0"/>
              <a:t>After completing this unit you should be able to</a:t>
            </a:r>
          </a:p>
          <a:p>
            <a:pPr marL="800100" indent="-228600">
              <a:spcBef>
                <a:spcPts val="600"/>
              </a:spcBef>
              <a:spcAft>
                <a:spcPts val="600"/>
              </a:spcAft>
            </a:pPr>
            <a:r>
              <a:rPr lang="en-US" sz="2900" b="1" i="1" dirty="0" smtClean="0"/>
              <a:t>Over view &amp; Mile Stones of Technologies</a:t>
            </a:r>
          </a:p>
          <a:p>
            <a:pPr marL="800100" indent="-228600">
              <a:spcBef>
                <a:spcPts val="600"/>
              </a:spcBef>
              <a:spcAft>
                <a:spcPts val="600"/>
              </a:spcAft>
            </a:pPr>
            <a:r>
              <a:rPr lang="en-US" sz="2900" b="1" i="1" dirty="0" smtClean="0"/>
              <a:t>Understand Eras of Computing  and Computing platforms and technologies</a:t>
            </a:r>
          </a:p>
          <a:p>
            <a:pPr marL="800100" indent="-228600">
              <a:spcBef>
                <a:spcPts val="600"/>
              </a:spcBef>
              <a:spcAft>
                <a:spcPts val="600"/>
              </a:spcAft>
            </a:pPr>
            <a:r>
              <a:rPr lang="en-US" sz="2900" b="1" i="1" dirty="0" smtClean="0"/>
              <a:t>Understand principles of Parallel and Distributed Computing</a:t>
            </a:r>
          </a:p>
          <a:p>
            <a:pPr marL="800100" indent="-228600">
              <a:spcBef>
                <a:spcPts val="600"/>
              </a:spcBef>
              <a:spcAft>
                <a:spcPts val="600"/>
              </a:spcAft>
            </a:pPr>
            <a:r>
              <a:rPr lang="en-US" sz="2900" b="1" i="1" dirty="0" smtClean="0"/>
              <a:t>Elements of Parallel Computing</a:t>
            </a:r>
          </a:p>
          <a:p>
            <a:pPr marL="800100" indent="-228600">
              <a:spcBef>
                <a:spcPts val="600"/>
              </a:spcBef>
              <a:spcAft>
                <a:spcPts val="600"/>
              </a:spcAft>
            </a:pPr>
            <a:r>
              <a:rPr lang="en-US" sz="2900" b="1" i="1" dirty="0" smtClean="0"/>
              <a:t>Hardware Architectural Styles for Processing</a:t>
            </a:r>
          </a:p>
          <a:p>
            <a:pPr marL="800100" indent="-228600">
              <a:spcBef>
                <a:spcPts val="600"/>
              </a:spcBef>
              <a:spcAft>
                <a:spcPts val="600"/>
              </a:spcAft>
            </a:pPr>
            <a:r>
              <a:rPr lang="en-US" sz="2900" b="1" i="1" dirty="0" smtClean="0"/>
              <a:t>Shared Vs Distributed MIMD model</a:t>
            </a:r>
          </a:p>
          <a:p>
            <a:pPr marL="800100" indent="-228600">
              <a:spcBef>
                <a:spcPts val="600"/>
              </a:spcBef>
              <a:spcAft>
                <a:spcPts val="600"/>
              </a:spcAft>
            </a:pPr>
            <a:r>
              <a:rPr lang="en-US" sz="2900" b="1" i="1" dirty="0" smtClean="0"/>
              <a:t>Approaches to Parallel Computing Model</a:t>
            </a:r>
          </a:p>
          <a:p>
            <a:pPr marL="800100" indent="-228600">
              <a:spcBef>
                <a:spcPts val="600"/>
              </a:spcBef>
              <a:spcAft>
                <a:spcPts val="600"/>
              </a:spcAft>
            </a:pPr>
            <a:r>
              <a:rPr lang="en-US" sz="2900" b="1" i="1" dirty="0" smtClean="0"/>
              <a:t>Levels of Parallelism</a:t>
            </a:r>
          </a:p>
          <a:p>
            <a:pPr marL="800100" indent="-228600">
              <a:spcBef>
                <a:spcPts val="600"/>
              </a:spcBef>
              <a:spcAft>
                <a:spcPts val="600"/>
              </a:spcAft>
            </a:pPr>
            <a:r>
              <a:rPr lang="en-US" sz="2900" b="1" i="1" dirty="0" smtClean="0"/>
              <a:t>Components of Distributed System</a:t>
            </a:r>
          </a:p>
          <a:p>
            <a:pPr marL="800100" indent="-228600">
              <a:spcBef>
                <a:spcPts val="600"/>
              </a:spcBef>
              <a:spcAft>
                <a:spcPts val="600"/>
              </a:spcAft>
            </a:pPr>
            <a:r>
              <a:rPr lang="en-US" sz="2900" b="1" i="1" dirty="0" smtClean="0"/>
              <a:t>Architectural  Styles for Distributed Computing</a:t>
            </a:r>
          </a:p>
          <a:p>
            <a:pPr marL="800100" indent="-228600">
              <a:spcBef>
                <a:spcPts val="600"/>
              </a:spcBef>
              <a:spcAft>
                <a:spcPts val="600"/>
              </a:spcAft>
            </a:pPr>
            <a:r>
              <a:rPr lang="en-US" sz="2900" b="1" i="1" dirty="0" smtClean="0"/>
              <a:t>Models for Inter-Process Communication</a:t>
            </a:r>
          </a:p>
          <a:p>
            <a:pPr marL="800100" indent="-228600">
              <a:spcBef>
                <a:spcPts val="600"/>
              </a:spcBef>
              <a:spcAft>
                <a:spcPts val="600"/>
              </a:spcAft>
            </a:pPr>
            <a:r>
              <a:rPr lang="en-US" sz="2900" b="1" i="1" dirty="0" smtClean="0"/>
              <a:t>Technologies for Distributed Computing</a:t>
            </a:r>
          </a:p>
          <a:p>
            <a:pPr marL="800100" indent="-228600">
              <a:spcBef>
                <a:spcPts val="600"/>
              </a:spcBef>
              <a:spcAft>
                <a:spcPts val="600"/>
              </a:spcAft>
            </a:pPr>
            <a:r>
              <a:rPr lang="en-US" sz="2900" b="1" i="1" dirty="0" smtClean="0"/>
              <a:t>Service Oriented Computing</a:t>
            </a:r>
          </a:p>
          <a:p>
            <a:pPr marL="800100" indent="-228600">
              <a:spcBef>
                <a:spcPts val="600"/>
              </a:spcBef>
              <a:spcAft>
                <a:spcPts val="600"/>
              </a:spcAft>
            </a:pPr>
            <a:r>
              <a:rPr lang="en-US" sz="2900" b="1" i="1" dirty="0" smtClean="0"/>
              <a:t>SOA – Web Services</a:t>
            </a:r>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a:t>
            </a:fld>
            <a:endParaRPr lang="en-US"/>
          </a:p>
        </p:txBody>
      </p:sp>
      <p:sp>
        <p:nvSpPr>
          <p:cNvPr id="8" name="Rounded Rectangle 7"/>
          <p:cNvSpPr/>
          <p:nvPr/>
        </p:nvSpPr>
        <p:spPr bwMode="auto">
          <a:xfrm>
            <a:off x="0" y="1447800"/>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board Architectural Style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400" dirty="0" smtClean="0"/>
              <a:t>Knowledge sources represent the intelligent agents sharing the blackboard, react opportunistically to changes in the knowledge base, almost in the same way that a group of specialists brainstorm in a room in front of a blackboard. </a:t>
            </a:r>
          </a:p>
          <a:p>
            <a:pPr algn="just"/>
            <a:r>
              <a:rPr lang="en-US" sz="2400" dirty="0" smtClean="0">
                <a:solidFill>
                  <a:schemeClr val="tx1"/>
                </a:solidFill>
              </a:rPr>
              <a:t>Blackboard models have become popular and widely used for artificial intelligent applications in which the blackboard maintains the knowledge about a domain in the form of assertion and rules, which are entered by domain experts.</a:t>
            </a:r>
          </a:p>
          <a:p>
            <a:pPr algn="just"/>
            <a:r>
              <a:rPr lang="en-US" sz="2400" dirty="0" smtClean="0"/>
              <a:t>These operate through a control shell that controls the problem-solving activity of the system.  Particular and successful applications of this model can be found in the domains of speech recognition and signal processing.</a:t>
            </a:r>
            <a:endParaRPr lang="en-US" sz="2000" dirty="0" smtClean="0">
              <a:solidFill>
                <a:schemeClr val="tx1"/>
              </a:solidFill>
            </a:endParaRPr>
          </a:p>
          <a:p>
            <a:pPr lvl="1" algn="just"/>
            <a:endParaRPr lang="en-US" sz="2000" dirty="0" smtClean="0"/>
          </a:p>
        </p:txBody>
      </p:sp>
      <p:sp>
        <p:nvSpPr>
          <p:cNvPr id="4" name="Slide Number Placeholder 3"/>
          <p:cNvSpPr>
            <a:spLocks noGrp="1"/>
          </p:cNvSpPr>
          <p:nvPr>
            <p:ph type="sldNum" sz="quarter" idx="10"/>
          </p:nvPr>
        </p:nvSpPr>
        <p:spPr/>
        <p:txBody>
          <a:bodyPr/>
          <a:lstStyle/>
          <a:p>
            <a:fld id="{32E25198-89AE-4B00-A47A-4DE3C7AA5454}"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Architectures</a:t>
            </a:r>
            <a:endParaRPr lang="en-US" dirty="0"/>
          </a:p>
        </p:txBody>
      </p:sp>
      <p:sp>
        <p:nvSpPr>
          <p:cNvPr id="3" name="Content Placeholder 2"/>
          <p:cNvSpPr>
            <a:spLocks noGrp="1"/>
          </p:cNvSpPr>
          <p:nvPr>
            <p:ph idx="1"/>
          </p:nvPr>
        </p:nvSpPr>
        <p:spPr/>
        <p:txBody>
          <a:bodyPr/>
          <a:lstStyle/>
          <a:p>
            <a:pPr algn="just"/>
            <a:r>
              <a:rPr lang="en-US" sz="1800" dirty="0" smtClean="0"/>
              <a:t>Access to data is the core feature, data-flow styles explicitly incorporate the pattern of data-flow, since their design is determined by an orderly motion of data from component to component, which is the form of communication between them.</a:t>
            </a:r>
          </a:p>
          <a:p>
            <a:pPr algn="just"/>
            <a:r>
              <a:rPr lang="en-US" sz="1800" dirty="0" smtClean="0"/>
              <a:t>Styles within this category differ in one of the following ways: how the control is exerted, the degree of concurrency among components, and the topology that describes the flow of data.</a:t>
            </a:r>
          </a:p>
          <a:p>
            <a:pPr algn="just"/>
            <a:r>
              <a:rPr lang="en-US" sz="1800" b="1" dirty="0" smtClean="0"/>
              <a:t>Batch Sequential: </a:t>
            </a:r>
            <a:r>
              <a:rPr lang="en-US" sz="1800" dirty="0" smtClean="0"/>
              <a:t>The batch sequential style is characterized by an ordered sequence of separate programs executing one after the other. These programs are chained together by providing as input for the next program the output generated by the last program after its completion, which is most likely in the form of a file. This design was very popular in the mainframe era of computing and still finds applications today.  For example, many distributed applications for scientific computing are defined by jobs expressed as sequence of programs that, for example, pre-filter, analyze, and post  process data. It is very common to compose these phases using the batch sequential style.</a:t>
            </a:r>
            <a:endParaRPr lang="en-US" sz="1800" b="1" dirty="0" smtClean="0"/>
          </a:p>
          <a:p>
            <a:pPr algn="just"/>
            <a:r>
              <a:rPr lang="en-US" sz="1800" b="1" dirty="0" smtClean="0"/>
              <a:t>Pipe-and-Filter Style: </a:t>
            </a:r>
            <a:r>
              <a:rPr lang="en-US" sz="1800" dirty="0" smtClean="0"/>
              <a:t>It is a variation of the previous style for expressing the activity of a software system as sequence of data transformations. Each component of the processing chain is called a filter, and the connection between one filter and the next is represented by a data stream.</a:t>
            </a:r>
            <a:endParaRPr lang="en-US" sz="1800" b="1" dirty="0" smtClean="0"/>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51</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between Batch Sequential and Pipe-and-Filter Styles</a:t>
            </a:r>
            <a:endParaRPr lang="en-US" dirty="0"/>
          </a:p>
        </p:txBody>
      </p:sp>
      <p:graphicFrame>
        <p:nvGraphicFramePr>
          <p:cNvPr id="6" name="Content Placeholder 5"/>
          <p:cNvGraphicFramePr>
            <a:graphicFrameLocks noGrp="1"/>
          </p:cNvGraphicFramePr>
          <p:nvPr>
            <p:ph idx="1"/>
          </p:nvPr>
        </p:nvGraphicFramePr>
        <p:xfrm>
          <a:off x="163513" y="1076325"/>
          <a:ext cx="8847138" cy="4572000"/>
        </p:xfrm>
        <a:graphic>
          <a:graphicData uri="http://schemas.openxmlformats.org/drawingml/2006/table">
            <a:tbl>
              <a:tblPr firstRow="1" bandRow="1">
                <a:tableStyleId>{5C22544A-7EE6-4342-B048-85BDC9FD1C3A}</a:tableStyleId>
              </a:tblPr>
              <a:tblGrid>
                <a:gridCol w="4423569">
                  <a:extLst>
                    <a:ext uri="{9D8B030D-6E8A-4147-A177-3AD203B41FA5}">
                      <a16:colId xmlns:a16="http://schemas.microsoft.com/office/drawing/2014/main" val="20000"/>
                    </a:ext>
                  </a:extLst>
                </a:gridCol>
                <a:gridCol w="4423569">
                  <a:extLst>
                    <a:ext uri="{9D8B030D-6E8A-4147-A177-3AD203B41FA5}">
                      <a16:colId xmlns:a16="http://schemas.microsoft.com/office/drawing/2014/main" val="20001"/>
                    </a:ext>
                  </a:extLst>
                </a:gridCol>
              </a:tblGrid>
              <a:tr h="370840">
                <a:tc>
                  <a:txBody>
                    <a:bodyPr/>
                    <a:lstStyle/>
                    <a:p>
                      <a:r>
                        <a:rPr lang="en-US" sz="4000" dirty="0" smtClean="0">
                          <a:solidFill>
                            <a:schemeClr val="tx1"/>
                          </a:solidFill>
                        </a:rPr>
                        <a:t>Batch Sequential </a:t>
                      </a:r>
                      <a:endParaRPr lang="en-US" sz="4000" dirty="0">
                        <a:solidFill>
                          <a:schemeClr val="tx1"/>
                        </a:solidFill>
                      </a:endParaRPr>
                    </a:p>
                  </a:txBody>
                  <a:tcPr/>
                </a:tc>
                <a:tc>
                  <a:txBody>
                    <a:bodyPr/>
                    <a:lstStyle/>
                    <a:p>
                      <a:r>
                        <a:rPr lang="en-US" sz="4000" dirty="0" smtClean="0">
                          <a:solidFill>
                            <a:schemeClr val="tx1"/>
                          </a:solidFill>
                        </a:rPr>
                        <a:t>Pipe-and-Filter</a:t>
                      </a:r>
                      <a:endParaRPr lang="en-US" sz="4000"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sz="2800" dirty="0" smtClean="0"/>
                        <a:t>Coarse grained</a:t>
                      </a:r>
                      <a:endParaRPr lang="en-US" sz="2800" dirty="0"/>
                    </a:p>
                  </a:txBody>
                  <a:tcPr/>
                </a:tc>
                <a:tc>
                  <a:txBody>
                    <a:bodyPr/>
                    <a:lstStyle/>
                    <a:p>
                      <a:r>
                        <a:rPr lang="en-US" sz="2800" dirty="0" smtClean="0"/>
                        <a:t>File grained</a:t>
                      </a:r>
                      <a:endParaRPr lang="en-US" sz="2800" dirty="0"/>
                    </a:p>
                  </a:txBody>
                  <a:tcPr/>
                </a:tc>
                <a:extLst>
                  <a:ext uri="{0D108BD9-81ED-4DB2-BD59-A6C34878D82A}">
                    <a16:rowId xmlns:a16="http://schemas.microsoft.com/office/drawing/2014/main" val="10001"/>
                  </a:ext>
                </a:extLst>
              </a:tr>
              <a:tr h="370840">
                <a:tc>
                  <a:txBody>
                    <a:bodyPr/>
                    <a:lstStyle/>
                    <a:p>
                      <a:r>
                        <a:rPr lang="en-US" sz="2800" dirty="0" smtClean="0"/>
                        <a:t>High latency</a:t>
                      </a:r>
                      <a:endParaRPr lang="en-US" sz="2800" dirty="0"/>
                    </a:p>
                  </a:txBody>
                  <a:tcPr/>
                </a:tc>
                <a:tc>
                  <a:txBody>
                    <a:bodyPr/>
                    <a:lstStyle/>
                    <a:p>
                      <a:r>
                        <a:rPr lang="en-US" sz="2800" dirty="0" smtClean="0"/>
                        <a:t>Reduced latency due to the incremental processing of input</a:t>
                      </a:r>
                      <a:endParaRPr lang="en-US" sz="2800" dirty="0"/>
                    </a:p>
                  </a:txBody>
                  <a:tcPr/>
                </a:tc>
                <a:extLst>
                  <a:ext uri="{0D108BD9-81ED-4DB2-BD59-A6C34878D82A}">
                    <a16:rowId xmlns:a16="http://schemas.microsoft.com/office/drawing/2014/main" val="10002"/>
                  </a:ext>
                </a:extLst>
              </a:tr>
              <a:tr h="370840">
                <a:tc>
                  <a:txBody>
                    <a:bodyPr/>
                    <a:lstStyle/>
                    <a:p>
                      <a:r>
                        <a:rPr lang="en-US" sz="2800" dirty="0" smtClean="0"/>
                        <a:t>External access to input</a:t>
                      </a:r>
                      <a:endParaRPr lang="en-US" sz="2800" dirty="0"/>
                    </a:p>
                  </a:txBody>
                  <a:tcPr/>
                </a:tc>
                <a:tc>
                  <a:txBody>
                    <a:bodyPr/>
                    <a:lstStyle/>
                    <a:p>
                      <a:r>
                        <a:rPr lang="en-US" sz="2800" dirty="0" smtClean="0"/>
                        <a:t>Localized input</a:t>
                      </a:r>
                      <a:endParaRPr lang="en-US" sz="2800" dirty="0"/>
                    </a:p>
                  </a:txBody>
                  <a:tcPr/>
                </a:tc>
                <a:extLst>
                  <a:ext uri="{0D108BD9-81ED-4DB2-BD59-A6C34878D82A}">
                    <a16:rowId xmlns:a16="http://schemas.microsoft.com/office/drawing/2014/main" val="10003"/>
                  </a:ext>
                </a:extLst>
              </a:tr>
              <a:tr h="370840">
                <a:tc>
                  <a:txBody>
                    <a:bodyPr/>
                    <a:lstStyle/>
                    <a:p>
                      <a:r>
                        <a:rPr lang="en-US" sz="2800" dirty="0" smtClean="0"/>
                        <a:t>No concurrency </a:t>
                      </a:r>
                      <a:endParaRPr lang="en-US" sz="2800" dirty="0"/>
                    </a:p>
                  </a:txBody>
                  <a:tcPr/>
                </a:tc>
                <a:tc>
                  <a:txBody>
                    <a:bodyPr/>
                    <a:lstStyle/>
                    <a:p>
                      <a:r>
                        <a:rPr lang="en-US" sz="2800" dirty="0" smtClean="0"/>
                        <a:t>Concurrency possible</a:t>
                      </a:r>
                      <a:endParaRPr lang="en-US" sz="2800" dirty="0"/>
                    </a:p>
                  </a:txBody>
                  <a:tcPr/>
                </a:tc>
                <a:extLst>
                  <a:ext uri="{0D108BD9-81ED-4DB2-BD59-A6C34878D82A}">
                    <a16:rowId xmlns:a16="http://schemas.microsoft.com/office/drawing/2014/main" val="10004"/>
                  </a:ext>
                </a:extLst>
              </a:tr>
              <a:tr h="370840">
                <a:tc>
                  <a:txBody>
                    <a:bodyPr/>
                    <a:lstStyle/>
                    <a:p>
                      <a:r>
                        <a:rPr lang="en-US" sz="2800" dirty="0" smtClean="0"/>
                        <a:t>Non interactive</a:t>
                      </a:r>
                      <a:endParaRPr lang="en-US" sz="2800" dirty="0"/>
                    </a:p>
                  </a:txBody>
                  <a:tcPr/>
                </a:tc>
                <a:tc>
                  <a:txBody>
                    <a:bodyPr/>
                    <a:lstStyle/>
                    <a:p>
                      <a:r>
                        <a:rPr lang="en-US" sz="2800" dirty="0" smtClean="0"/>
                        <a:t>Interactivity awkward but possible</a:t>
                      </a:r>
                      <a:endParaRPr lang="en-US" sz="2800" dirty="0"/>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0"/>
          </p:nvPr>
        </p:nvSpPr>
        <p:spPr/>
        <p:txBody>
          <a:bodyPr/>
          <a:lstStyle/>
          <a:p>
            <a:fld id="{32E25198-89AE-4B00-A47A-4DE3C7AA5454}"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 architectures</a:t>
            </a:r>
            <a:endParaRPr lang="en-US" dirty="0"/>
          </a:p>
        </p:txBody>
      </p:sp>
      <p:sp>
        <p:nvSpPr>
          <p:cNvPr id="3" name="Content Placeholder 2"/>
          <p:cNvSpPr>
            <a:spLocks noGrp="1"/>
          </p:cNvSpPr>
          <p:nvPr>
            <p:ph idx="1"/>
          </p:nvPr>
        </p:nvSpPr>
        <p:spPr/>
        <p:txBody>
          <a:bodyPr/>
          <a:lstStyle/>
          <a:p>
            <a:pPr algn="just"/>
            <a:r>
              <a:rPr lang="en-US" sz="2400" dirty="0" smtClean="0"/>
              <a:t>The virtual machine class of architectural styles is characterized by the presence of an abstract execution environment ( generally referred as a virtual machine) that simulates features that are not available in the hardware or software.</a:t>
            </a:r>
          </a:p>
          <a:p>
            <a:pPr algn="just"/>
            <a:r>
              <a:rPr lang="en-US" sz="2400" dirty="0" smtClean="0"/>
              <a:t>Applications and systems are implemented on top of this layer and become portable over different hardware and software environments.</a:t>
            </a:r>
          </a:p>
          <a:p>
            <a:pPr algn="just"/>
            <a:r>
              <a:rPr lang="en-US" sz="2400" dirty="0" smtClean="0"/>
              <a:t>The general interaction flow for systems implementing this pattern is – the program (or the application) defines its operations and state in an abstract format, which is interpreted by the virtual machine engine. The interpretation of a program constitutes its execution. It is quite common in this scenario that the engine maintains an internal representation of the program state. </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 architectures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dirty="0" smtClean="0"/>
              <a:t>Popular examples within this category are rule based systems, interpreters, and command language processors.</a:t>
            </a:r>
          </a:p>
          <a:p>
            <a:pPr algn="just"/>
            <a:r>
              <a:rPr lang="en-US" b="1" dirty="0" smtClean="0"/>
              <a:t>Rule-Based Style: </a:t>
            </a:r>
          </a:p>
          <a:p>
            <a:pPr lvl="1" algn="just"/>
            <a:r>
              <a:rPr lang="en-US" dirty="0" smtClean="0"/>
              <a:t>This architecture is characterized by representing the abstract execution environment as an inference engine. Programs are expressed in the form of rules or predicates that hold true. The input data for applications is generally represented by a set of assertions or facts that the inference engine uses to activate rules or to apply predicates, thus transforming data. The examples of rule-based systems can be found in the networking domain: Network Intrusion Detection Systems (NIDS) often rely on a set of rules to identify abnormal behaviors connected to possible intrusion in computing systems.</a:t>
            </a:r>
          </a:p>
          <a:p>
            <a:pPr algn="just"/>
            <a:r>
              <a:rPr lang="en-US" dirty="0" smtClean="0"/>
              <a:t>Interpreter Style: The presence of engine to interpret the style.</a:t>
            </a:r>
          </a:p>
          <a:p>
            <a:pPr algn="just"/>
            <a:endParaRPr lang="en-US"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and return architectures</a:t>
            </a:r>
            <a:endParaRPr lang="en-US" dirty="0"/>
          </a:p>
        </p:txBody>
      </p:sp>
      <p:sp>
        <p:nvSpPr>
          <p:cNvPr id="3" name="Content Placeholder 2"/>
          <p:cNvSpPr>
            <a:spLocks noGrp="1"/>
          </p:cNvSpPr>
          <p:nvPr>
            <p:ph idx="1"/>
          </p:nvPr>
        </p:nvSpPr>
        <p:spPr/>
        <p:txBody>
          <a:bodyPr/>
          <a:lstStyle/>
          <a:p>
            <a:pPr algn="just"/>
            <a:r>
              <a:rPr lang="en-US" sz="2800" dirty="0" smtClean="0"/>
              <a:t>This identifies all systems that are organized into components mostly connected together by method calls.</a:t>
            </a:r>
          </a:p>
          <a:p>
            <a:pPr algn="just"/>
            <a:r>
              <a:rPr lang="en-US" sz="2800" dirty="0" smtClean="0"/>
              <a:t>The activity of systems modeled in this way is characterized by a chain of method calls whose overall execution and composition identify the execution one or more operations.</a:t>
            </a:r>
          </a:p>
          <a:p>
            <a:pPr algn="just"/>
            <a:r>
              <a:rPr lang="en-US" sz="2800" dirty="0" smtClean="0"/>
              <a:t>There are three categories in this</a:t>
            </a:r>
          </a:p>
          <a:p>
            <a:pPr lvl="1" algn="just"/>
            <a:r>
              <a:rPr lang="en-US" sz="2400" dirty="0" smtClean="0"/>
              <a:t>Top down Style : developed with imperative programming</a:t>
            </a:r>
          </a:p>
          <a:p>
            <a:pPr lvl="1" algn="just"/>
            <a:r>
              <a:rPr lang="en-US" sz="2400" dirty="0" smtClean="0"/>
              <a:t>Object Oriented Style: Object programming models</a:t>
            </a:r>
          </a:p>
          <a:p>
            <a:pPr lvl="1" algn="just"/>
            <a:r>
              <a:rPr lang="en-US" sz="2400" dirty="0" smtClean="0"/>
              <a:t>Layered Style: provides the implementation in different levels of abstraction of the system.</a:t>
            </a:r>
          </a:p>
          <a:p>
            <a:pPr lvl="1"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Architectural Styles</a:t>
            </a:r>
            <a:endParaRPr lang="en-US" dirty="0"/>
          </a:p>
        </p:txBody>
      </p:sp>
      <p:sp>
        <p:nvSpPr>
          <p:cNvPr id="3" name="Content Placeholder 2"/>
          <p:cNvSpPr>
            <a:spLocks noGrp="1"/>
          </p:cNvSpPr>
          <p:nvPr>
            <p:ph idx="1"/>
          </p:nvPr>
        </p:nvSpPr>
        <p:spPr/>
        <p:txBody>
          <a:bodyPr/>
          <a:lstStyle/>
          <a:p>
            <a:r>
              <a:rPr lang="en-US" sz="2400" dirty="0" smtClean="0"/>
              <a:t>System architectural styles cover the physical organization of components and processes over a distributed infrastructure.</a:t>
            </a:r>
          </a:p>
          <a:p>
            <a:r>
              <a:rPr lang="en-US" sz="2400" dirty="0" smtClean="0"/>
              <a:t>Two fundamental reference style</a:t>
            </a:r>
          </a:p>
          <a:p>
            <a:pPr lvl="1"/>
            <a:r>
              <a:rPr lang="en-US" sz="2000" dirty="0" smtClean="0"/>
              <a:t>Client / Server</a:t>
            </a:r>
          </a:p>
          <a:p>
            <a:pPr lvl="2"/>
            <a:r>
              <a:rPr lang="en-US" sz="1800" dirty="0" smtClean="0"/>
              <a:t>The information and the services of interest can be centralized and accessed through a single access point : the server.</a:t>
            </a:r>
          </a:p>
          <a:p>
            <a:pPr lvl="2"/>
            <a:r>
              <a:rPr lang="en-US" sz="1800" dirty="0" smtClean="0"/>
              <a:t>Multiple clients are interested in such services and the server must be appropriately designed to efficiently serve requests coming from different clients.</a:t>
            </a:r>
          </a:p>
          <a:p>
            <a:pPr lvl="1"/>
            <a:r>
              <a:rPr lang="en-US" sz="2000" dirty="0" smtClean="0"/>
              <a:t>Peer- to – Peer</a:t>
            </a:r>
          </a:p>
          <a:p>
            <a:pPr lvl="2"/>
            <a:r>
              <a:rPr lang="en-US" sz="1800" dirty="0" smtClean="0"/>
              <a:t>Symmetric architectures in which all the components,  called peers, play the same role and incorporate both client and server capabilities of the client/server model.</a:t>
            </a:r>
          </a:p>
          <a:p>
            <a:pPr lvl="2"/>
            <a:r>
              <a:rPr lang="en-US" sz="1800" dirty="0" smtClean="0"/>
              <a:t>More precisely, each peer acts as a server when it processes requests from other peers and as a client when it issues requests to other peers.</a:t>
            </a: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 Server architectural Styles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57</a:t>
            </a:fld>
            <a:endParaRPr lang="en-US"/>
          </a:p>
        </p:txBody>
      </p:sp>
      <p:grpSp>
        <p:nvGrpSpPr>
          <p:cNvPr id="81" name="Group 80"/>
          <p:cNvGrpSpPr/>
          <p:nvPr/>
        </p:nvGrpSpPr>
        <p:grpSpPr>
          <a:xfrm>
            <a:off x="0" y="1524001"/>
            <a:ext cx="9144000" cy="4876800"/>
            <a:chOff x="0" y="1524000"/>
            <a:chExt cx="9144000" cy="4993105"/>
          </a:xfrm>
        </p:grpSpPr>
        <p:sp>
          <p:nvSpPr>
            <p:cNvPr id="7" name="Rectangle 6"/>
            <p:cNvSpPr/>
            <p:nvPr/>
          </p:nvSpPr>
          <p:spPr>
            <a:xfrm>
              <a:off x="0" y="1524000"/>
              <a:ext cx="9144000" cy="49931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000000"/>
                </a:solidFill>
              </a:endParaRPr>
            </a:p>
          </p:txBody>
        </p:sp>
        <p:pic>
          <p:nvPicPr>
            <p:cNvPr id="47" name="Picture 2" descr="C:\Documents and Settings\csve\Local Settings\Temporary Internet Files\Content.IE5\KPABW9QF\MC900435242[1].png"/>
            <p:cNvPicPr>
              <a:picLocks noChangeAspect="1" noChangeArrowheads="1"/>
            </p:cNvPicPr>
            <p:nvPr/>
          </p:nvPicPr>
          <p:blipFill>
            <a:blip r:embed="rId3" cstate="print"/>
            <a:srcRect/>
            <a:stretch>
              <a:fillRect/>
            </a:stretch>
          </p:blipFill>
          <p:spPr bwMode="auto">
            <a:xfrm flipH="1">
              <a:off x="7792339" y="5479965"/>
              <a:ext cx="496634" cy="752415"/>
            </a:xfrm>
            <a:prstGeom prst="rect">
              <a:avLst/>
            </a:prstGeom>
            <a:noFill/>
          </p:spPr>
        </p:pic>
        <p:pic>
          <p:nvPicPr>
            <p:cNvPr id="48" name="Picture 38" descr="1283226206_1 - Macbook Pro.png"/>
            <p:cNvPicPr>
              <a:picLocks noChangeAspect="1"/>
            </p:cNvPicPr>
            <p:nvPr/>
          </p:nvPicPr>
          <p:blipFill>
            <a:blip r:embed="rId4" cstate="print"/>
            <a:stretch>
              <a:fillRect/>
            </a:stretch>
          </p:blipFill>
          <p:spPr>
            <a:xfrm flipH="1">
              <a:off x="908012" y="5345744"/>
              <a:ext cx="619046" cy="501610"/>
            </a:xfrm>
            <a:prstGeom prst="rect">
              <a:avLst/>
            </a:prstGeom>
          </p:spPr>
        </p:pic>
        <p:sp>
          <p:nvSpPr>
            <p:cNvPr id="49" name="Rounded Rectangle 48"/>
            <p:cNvSpPr/>
            <p:nvPr/>
          </p:nvSpPr>
          <p:spPr bwMode="auto">
            <a:xfrm>
              <a:off x="826126" y="5784652"/>
              <a:ext cx="668454" cy="251192"/>
            </a:xfrm>
            <a:prstGeom prst="roundRect">
              <a:avLst/>
            </a:prstGeom>
            <a:solidFill>
              <a:srgbClr val="FFFFF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a:solidFill>
                    <a:srgbClr val="000000"/>
                  </a:solidFill>
                </a:rPr>
                <a:t>client</a:t>
              </a:r>
            </a:p>
          </p:txBody>
        </p:sp>
        <p:sp>
          <p:nvSpPr>
            <p:cNvPr id="50" name="Rounded Rectangle 49"/>
            <p:cNvSpPr/>
            <p:nvPr/>
          </p:nvSpPr>
          <p:spPr bwMode="auto">
            <a:xfrm>
              <a:off x="2924538" y="5834578"/>
              <a:ext cx="1195285" cy="273456"/>
            </a:xfrm>
            <a:prstGeom prst="roundRect">
              <a:avLst/>
            </a:prstGeom>
            <a:solidFill>
              <a:srgbClr val="FFFFF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a:solidFill>
                    <a:srgbClr val="000000"/>
                  </a:solidFill>
                </a:rPr>
                <a:t>Server/client</a:t>
              </a:r>
            </a:p>
          </p:txBody>
        </p:sp>
        <p:sp>
          <p:nvSpPr>
            <p:cNvPr id="51" name="Freeform 50"/>
            <p:cNvSpPr/>
            <p:nvPr/>
          </p:nvSpPr>
          <p:spPr>
            <a:xfrm>
              <a:off x="1489550" y="5157640"/>
              <a:ext cx="1676838" cy="347188"/>
            </a:xfrm>
            <a:custGeom>
              <a:avLst/>
              <a:gdLst>
                <a:gd name="connsiteX0" fmla="*/ 0 w 1520455"/>
                <a:gd name="connsiteY0" fmla="*/ 398721 h 398721"/>
                <a:gd name="connsiteX1" fmla="*/ 627321 w 1520455"/>
                <a:gd name="connsiteY1" fmla="*/ 15949 h 398721"/>
                <a:gd name="connsiteX2" fmla="*/ 1520455 w 1520455"/>
                <a:gd name="connsiteY2" fmla="*/ 303028 h 398721"/>
                <a:gd name="connsiteX3" fmla="*/ 1520455 w 1520455"/>
                <a:gd name="connsiteY3" fmla="*/ 303028 h 398721"/>
              </a:gdLst>
              <a:ahLst/>
              <a:cxnLst>
                <a:cxn ang="0">
                  <a:pos x="connsiteX0" y="connsiteY0"/>
                </a:cxn>
                <a:cxn ang="0">
                  <a:pos x="connsiteX1" y="connsiteY1"/>
                </a:cxn>
                <a:cxn ang="0">
                  <a:pos x="connsiteX2" y="connsiteY2"/>
                </a:cxn>
                <a:cxn ang="0">
                  <a:pos x="connsiteX3" y="connsiteY3"/>
                </a:cxn>
              </a:cxnLst>
              <a:rect l="l" t="t" r="r" b="b"/>
              <a:pathLst>
                <a:path w="1520455" h="398721">
                  <a:moveTo>
                    <a:pt x="0" y="398721"/>
                  </a:moveTo>
                  <a:cubicBezTo>
                    <a:pt x="186956" y="215309"/>
                    <a:pt x="373912" y="31898"/>
                    <a:pt x="627321" y="15949"/>
                  </a:cubicBezTo>
                  <a:cubicBezTo>
                    <a:pt x="880730" y="0"/>
                    <a:pt x="1520455" y="303028"/>
                    <a:pt x="1520455" y="303028"/>
                  </a:cubicBezTo>
                  <a:lnTo>
                    <a:pt x="1520455" y="303028"/>
                  </a:lnTo>
                </a:path>
              </a:pathLst>
            </a:cu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rgbClr val="000000"/>
                </a:solidFill>
              </a:endParaRPr>
            </a:p>
          </p:txBody>
        </p:sp>
        <p:sp>
          <p:nvSpPr>
            <p:cNvPr id="52" name="Freeform 51"/>
            <p:cNvSpPr/>
            <p:nvPr/>
          </p:nvSpPr>
          <p:spPr>
            <a:xfrm>
              <a:off x="1456983" y="5724710"/>
              <a:ext cx="1722089" cy="153536"/>
            </a:xfrm>
            <a:custGeom>
              <a:avLst/>
              <a:gdLst>
                <a:gd name="connsiteX0" fmla="*/ 0 w 1562986"/>
                <a:gd name="connsiteY0" fmla="*/ 21265 h 258725"/>
                <a:gd name="connsiteX1" fmla="*/ 765544 w 1562986"/>
                <a:gd name="connsiteY1" fmla="*/ 255181 h 258725"/>
                <a:gd name="connsiteX2" fmla="*/ 1562986 w 1562986"/>
                <a:gd name="connsiteY2" fmla="*/ 0 h 258725"/>
              </a:gdLst>
              <a:ahLst/>
              <a:cxnLst>
                <a:cxn ang="0">
                  <a:pos x="connsiteX0" y="connsiteY0"/>
                </a:cxn>
                <a:cxn ang="0">
                  <a:pos x="connsiteX1" y="connsiteY1"/>
                </a:cxn>
                <a:cxn ang="0">
                  <a:pos x="connsiteX2" y="connsiteY2"/>
                </a:cxn>
              </a:cxnLst>
              <a:rect l="l" t="t" r="r" b="b"/>
              <a:pathLst>
                <a:path w="1562986" h="258725">
                  <a:moveTo>
                    <a:pt x="0" y="21265"/>
                  </a:moveTo>
                  <a:cubicBezTo>
                    <a:pt x="252523" y="139995"/>
                    <a:pt x="505046" y="258725"/>
                    <a:pt x="765544" y="255181"/>
                  </a:cubicBezTo>
                  <a:cubicBezTo>
                    <a:pt x="1026042" y="251637"/>
                    <a:pt x="1294514" y="125818"/>
                    <a:pt x="1562986" y="0"/>
                  </a:cubicBezTo>
                </a:path>
              </a:pathLst>
            </a:custGeom>
            <a:ln w="19050">
              <a:solidFill>
                <a:srgbClr val="000000"/>
              </a:solidFill>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rgbClr val="000000"/>
                </a:solidFill>
              </a:endParaRPr>
            </a:p>
          </p:txBody>
        </p:sp>
        <p:sp>
          <p:nvSpPr>
            <p:cNvPr id="53" name="Cloud"/>
            <p:cNvSpPr>
              <a:spLocks noChangeAspect="1" noEditPoints="1" noChangeArrowheads="1"/>
            </p:cNvSpPr>
            <p:nvPr/>
          </p:nvSpPr>
          <p:spPr bwMode="auto">
            <a:xfrm>
              <a:off x="1677940" y="5083650"/>
              <a:ext cx="1103459" cy="61979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accent1">
                    <a:lumMod val="40000"/>
                    <a:lumOff val="60000"/>
                  </a:schemeClr>
                </a:gs>
                <a:gs pos="40000">
                  <a:schemeClr val="accent1">
                    <a:lumMod val="20000"/>
                    <a:lumOff val="80000"/>
                  </a:schemeClr>
                </a:gs>
                <a:gs pos="100000">
                  <a:schemeClr val="bg1"/>
                </a:gs>
              </a:gsLst>
              <a:lin ang="16200000" scaled="0"/>
            </a:gradFill>
            <a:ln w="9525">
              <a:solidFill>
                <a:schemeClr val="tx2">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000">
                <a:solidFill>
                  <a:srgbClr val="000000"/>
                </a:solidFill>
              </a:endParaRPr>
            </a:p>
          </p:txBody>
        </p:sp>
        <p:sp>
          <p:nvSpPr>
            <p:cNvPr id="54" name="Cloud"/>
            <p:cNvSpPr>
              <a:spLocks noChangeAspect="1" noEditPoints="1" noChangeArrowheads="1"/>
            </p:cNvSpPr>
            <p:nvPr/>
          </p:nvSpPr>
          <p:spPr bwMode="auto">
            <a:xfrm>
              <a:off x="1697697" y="5358838"/>
              <a:ext cx="1269758" cy="71320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accent1">
                    <a:lumMod val="40000"/>
                    <a:lumOff val="60000"/>
                  </a:schemeClr>
                </a:gs>
                <a:gs pos="40000">
                  <a:schemeClr val="accent1">
                    <a:lumMod val="20000"/>
                    <a:lumOff val="80000"/>
                  </a:schemeClr>
                </a:gs>
                <a:gs pos="100000">
                  <a:schemeClr val="bg1"/>
                </a:gs>
              </a:gsLst>
              <a:lin ang="16200000" scaled="0"/>
            </a:gradFill>
            <a:ln w="9525">
              <a:solidFill>
                <a:schemeClr val="tx2">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000">
                <a:solidFill>
                  <a:srgbClr val="000000"/>
                </a:solidFill>
              </a:endParaRPr>
            </a:p>
          </p:txBody>
        </p:sp>
        <p:sp>
          <p:nvSpPr>
            <p:cNvPr id="55" name="Rounded Rectangle 54"/>
            <p:cNvSpPr/>
            <p:nvPr/>
          </p:nvSpPr>
          <p:spPr bwMode="auto">
            <a:xfrm>
              <a:off x="7860807" y="5988430"/>
              <a:ext cx="737707" cy="227888"/>
            </a:xfrm>
            <a:prstGeom prst="roundRect">
              <a:avLst/>
            </a:prstGeom>
            <a:solidFill>
              <a:srgbClr val="FFFFF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a:solidFill>
                    <a:srgbClr val="000000"/>
                  </a:solidFill>
                </a:rPr>
                <a:t>server</a:t>
              </a:r>
            </a:p>
          </p:txBody>
        </p:sp>
        <p:sp>
          <p:nvSpPr>
            <p:cNvPr id="56" name="Freeform 55"/>
            <p:cNvSpPr/>
            <p:nvPr/>
          </p:nvSpPr>
          <p:spPr>
            <a:xfrm>
              <a:off x="4041695" y="5260421"/>
              <a:ext cx="1344677" cy="177210"/>
            </a:xfrm>
            <a:custGeom>
              <a:avLst/>
              <a:gdLst>
                <a:gd name="connsiteX0" fmla="*/ 0 w 1520455"/>
                <a:gd name="connsiteY0" fmla="*/ 398721 h 398721"/>
                <a:gd name="connsiteX1" fmla="*/ 627321 w 1520455"/>
                <a:gd name="connsiteY1" fmla="*/ 15949 h 398721"/>
                <a:gd name="connsiteX2" fmla="*/ 1520455 w 1520455"/>
                <a:gd name="connsiteY2" fmla="*/ 303028 h 398721"/>
                <a:gd name="connsiteX3" fmla="*/ 1520455 w 1520455"/>
                <a:gd name="connsiteY3" fmla="*/ 303028 h 398721"/>
              </a:gdLst>
              <a:ahLst/>
              <a:cxnLst>
                <a:cxn ang="0">
                  <a:pos x="connsiteX0" y="connsiteY0"/>
                </a:cxn>
                <a:cxn ang="0">
                  <a:pos x="connsiteX1" y="connsiteY1"/>
                </a:cxn>
                <a:cxn ang="0">
                  <a:pos x="connsiteX2" y="connsiteY2"/>
                </a:cxn>
                <a:cxn ang="0">
                  <a:pos x="connsiteX3" y="connsiteY3"/>
                </a:cxn>
              </a:cxnLst>
              <a:rect l="l" t="t" r="r" b="b"/>
              <a:pathLst>
                <a:path w="1520455" h="398721">
                  <a:moveTo>
                    <a:pt x="0" y="398721"/>
                  </a:moveTo>
                  <a:cubicBezTo>
                    <a:pt x="186956" y="215309"/>
                    <a:pt x="373912" y="31898"/>
                    <a:pt x="627321" y="15949"/>
                  </a:cubicBezTo>
                  <a:cubicBezTo>
                    <a:pt x="880730" y="0"/>
                    <a:pt x="1520455" y="303028"/>
                    <a:pt x="1520455" y="303028"/>
                  </a:cubicBezTo>
                  <a:lnTo>
                    <a:pt x="1520455" y="303028"/>
                  </a:lnTo>
                </a:path>
              </a:pathLst>
            </a:custGeom>
            <a:ln w="19050">
              <a:solidFill>
                <a:schemeClr val="tx2">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rgbClr val="000000"/>
                </a:solidFill>
              </a:endParaRPr>
            </a:p>
          </p:txBody>
        </p:sp>
        <p:sp>
          <p:nvSpPr>
            <p:cNvPr id="57" name="Freeform 56"/>
            <p:cNvSpPr/>
            <p:nvPr/>
          </p:nvSpPr>
          <p:spPr>
            <a:xfrm>
              <a:off x="4014581" y="5685724"/>
              <a:ext cx="1308258" cy="127282"/>
            </a:xfrm>
            <a:custGeom>
              <a:avLst/>
              <a:gdLst>
                <a:gd name="connsiteX0" fmla="*/ 0 w 1562986"/>
                <a:gd name="connsiteY0" fmla="*/ 21265 h 258725"/>
                <a:gd name="connsiteX1" fmla="*/ 765544 w 1562986"/>
                <a:gd name="connsiteY1" fmla="*/ 255181 h 258725"/>
                <a:gd name="connsiteX2" fmla="*/ 1562986 w 1562986"/>
                <a:gd name="connsiteY2" fmla="*/ 0 h 258725"/>
              </a:gdLst>
              <a:ahLst/>
              <a:cxnLst>
                <a:cxn ang="0">
                  <a:pos x="connsiteX0" y="connsiteY0"/>
                </a:cxn>
                <a:cxn ang="0">
                  <a:pos x="connsiteX1" y="connsiteY1"/>
                </a:cxn>
                <a:cxn ang="0">
                  <a:pos x="connsiteX2" y="connsiteY2"/>
                </a:cxn>
              </a:cxnLst>
              <a:rect l="l" t="t" r="r" b="b"/>
              <a:pathLst>
                <a:path w="1562986" h="258725">
                  <a:moveTo>
                    <a:pt x="0" y="21265"/>
                  </a:moveTo>
                  <a:cubicBezTo>
                    <a:pt x="252523" y="139995"/>
                    <a:pt x="505046" y="258725"/>
                    <a:pt x="765544" y="255181"/>
                  </a:cubicBezTo>
                  <a:cubicBezTo>
                    <a:pt x="1026042" y="251637"/>
                    <a:pt x="1294514" y="125818"/>
                    <a:pt x="1562986" y="0"/>
                  </a:cubicBezTo>
                </a:path>
              </a:pathLst>
            </a:custGeom>
            <a:ln w="19050">
              <a:solidFill>
                <a:schemeClr val="tx2">
                  <a:lumMod val="60000"/>
                  <a:lumOff val="40000"/>
                </a:schemeClr>
              </a:solidFill>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rgbClr val="000000"/>
                </a:solidFill>
              </a:endParaRPr>
            </a:p>
          </p:txBody>
        </p:sp>
        <p:sp>
          <p:nvSpPr>
            <p:cNvPr id="58" name="Cloud"/>
            <p:cNvSpPr>
              <a:spLocks noChangeAspect="1" noEditPoints="1" noChangeArrowheads="1"/>
            </p:cNvSpPr>
            <p:nvPr/>
          </p:nvSpPr>
          <p:spPr bwMode="auto">
            <a:xfrm>
              <a:off x="4075523" y="5045908"/>
              <a:ext cx="1082315" cy="60791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accent1">
                    <a:lumMod val="40000"/>
                    <a:lumOff val="60000"/>
                  </a:schemeClr>
                </a:gs>
                <a:gs pos="40000">
                  <a:schemeClr val="accent1">
                    <a:lumMod val="20000"/>
                    <a:lumOff val="80000"/>
                  </a:schemeClr>
                </a:gs>
                <a:gs pos="100000">
                  <a:schemeClr val="bg1"/>
                </a:gs>
              </a:gsLst>
              <a:lin ang="16200000" scaled="0"/>
            </a:gradFill>
            <a:ln w="9525">
              <a:solidFill>
                <a:schemeClr val="tx2">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000">
                <a:solidFill>
                  <a:srgbClr val="000000"/>
                </a:solidFill>
              </a:endParaRPr>
            </a:p>
          </p:txBody>
        </p:sp>
        <p:sp>
          <p:nvSpPr>
            <p:cNvPr id="59" name="Cloud"/>
            <p:cNvSpPr>
              <a:spLocks noChangeAspect="1" noEditPoints="1" noChangeArrowheads="1"/>
            </p:cNvSpPr>
            <p:nvPr/>
          </p:nvSpPr>
          <p:spPr bwMode="auto">
            <a:xfrm>
              <a:off x="4147410" y="5467664"/>
              <a:ext cx="1082315" cy="60791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accent1">
                    <a:lumMod val="40000"/>
                    <a:lumOff val="60000"/>
                  </a:schemeClr>
                </a:gs>
                <a:gs pos="40000">
                  <a:schemeClr val="accent1">
                    <a:lumMod val="20000"/>
                    <a:lumOff val="80000"/>
                  </a:schemeClr>
                </a:gs>
                <a:gs pos="100000">
                  <a:schemeClr val="bg1"/>
                </a:gs>
              </a:gsLst>
              <a:lin ang="16200000" scaled="0"/>
            </a:gradFill>
            <a:ln w="9525">
              <a:solidFill>
                <a:schemeClr val="tx2">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000">
                <a:solidFill>
                  <a:srgbClr val="000000"/>
                </a:solidFill>
              </a:endParaRPr>
            </a:p>
          </p:txBody>
        </p:sp>
        <p:pic>
          <p:nvPicPr>
            <p:cNvPr id="60" name="Picture 59" descr="database.png"/>
            <p:cNvPicPr>
              <a:picLocks noChangeAspect="1"/>
            </p:cNvPicPr>
            <p:nvPr/>
          </p:nvPicPr>
          <p:blipFill>
            <a:blip r:embed="rId5" cstate="print"/>
            <a:stretch>
              <a:fillRect/>
            </a:stretch>
          </p:blipFill>
          <p:spPr>
            <a:xfrm>
              <a:off x="8096674" y="5587050"/>
              <a:ext cx="473597" cy="396949"/>
            </a:xfrm>
            <a:prstGeom prst="rect">
              <a:avLst/>
            </a:prstGeom>
          </p:spPr>
        </p:pic>
        <p:pic>
          <p:nvPicPr>
            <p:cNvPr id="61" name="Picture 60" descr="database.png"/>
            <p:cNvPicPr>
              <a:picLocks noChangeAspect="1"/>
            </p:cNvPicPr>
            <p:nvPr/>
          </p:nvPicPr>
          <p:blipFill>
            <a:blip r:embed="rId5" cstate="print"/>
            <a:stretch>
              <a:fillRect/>
            </a:stretch>
          </p:blipFill>
          <p:spPr>
            <a:xfrm>
              <a:off x="8320790" y="5466549"/>
              <a:ext cx="473597" cy="396949"/>
            </a:xfrm>
            <a:prstGeom prst="rect">
              <a:avLst/>
            </a:prstGeom>
          </p:spPr>
        </p:pic>
        <p:pic>
          <p:nvPicPr>
            <p:cNvPr id="62" name="Picture 61" descr="database.png"/>
            <p:cNvPicPr>
              <a:picLocks noChangeAspect="1"/>
            </p:cNvPicPr>
            <p:nvPr/>
          </p:nvPicPr>
          <p:blipFill>
            <a:blip r:embed="rId5" cstate="print"/>
            <a:stretch>
              <a:fillRect/>
            </a:stretch>
          </p:blipFill>
          <p:spPr>
            <a:xfrm>
              <a:off x="8303874" y="5654390"/>
              <a:ext cx="473597" cy="396949"/>
            </a:xfrm>
            <a:prstGeom prst="rect">
              <a:avLst/>
            </a:prstGeom>
          </p:spPr>
        </p:pic>
        <p:sp>
          <p:nvSpPr>
            <p:cNvPr id="63" name="Rounded Rectangle 62"/>
            <p:cNvSpPr/>
            <p:nvPr/>
          </p:nvSpPr>
          <p:spPr bwMode="auto">
            <a:xfrm>
              <a:off x="5159797" y="5779053"/>
              <a:ext cx="1213728" cy="268822"/>
            </a:xfrm>
            <a:prstGeom prst="roundRect">
              <a:avLst/>
            </a:prstGeom>
            <a:solidFill>
              <a:srgbClr val="FFFFF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a:solidFill>
                    <a:srgbClr val="000000"/>
                  </a:solidFill>
                </a:rPr>
                <a:t>Server/client</a:t>
              </a:r>
            </a:p>
          </p:txBody>
        </p:sp>
        <p:sp>
          <p:nvSpPr>
            <p:cNvPr id="64" name="Rounded Rectangle 63"/>
            <p:cNvSpPr/>
            <p:nvPr/>
          </p:nvSpPr>
          <p:spPr bwMode="auto">
            <a:xfrm>
              <a:off x="8011364" y="5119561"/>
              <a:ext cx="745054" cy="242516"/>
            </a:xfrm>
            <a:prstGeom prst="roundRect">
              <a:avLst/>
            </a:prstGeom>
            <a:solidFill>
              <a:srgbClr val="FFFFF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a:solidFill>
                    <a:srgbClr val="000000"/>
                  </a:solidFill>
                </a:rPr>
                <a:t>server</a:t>
              </a:r>
            </a:p>
          </p:txBody>
        </p:sp>
        <p:pic>
          <p:nvPicPr>
            <p:cNvPr id="65" name="Picture 64" descr="database.png"/>
            <p:cNvPicPr>
              <a:picLocks noChangeAspect="1"/>
            </p:cNvPicPr>
            <p:nvPr/>
          </p:nvPicPr>
          <p:blipFill>
            <a:blip r:embed="rId6" cstate="print"/>
            <a:stretch>
              <a:fillRect/>
            </a:stretch>
          </p:blipFill>
          <p:spPr>
            <a:xfrm>
              <a:off x="8243116" y="4777635"/>
              <a:ext cx="392473" cy="328954"/>
            </a:xfrm>
            <a:prstGeom prst="rect">
              <a:avLst/>
            </a:prstGeom>
          </p:spPr>
        </p:pic>
        <p:pic>
          <p:nvPicPr>
            <p:cNvPr id="66" name="Picture 65" descr="database.png"/>
            <p:cNvPicPr>
              <a:picLocks noChangeAspect="1"/>
            </p:cNvPicPr>
            <p:nvPr/>
          </p:nvPicPr>
          <p:blipFill>
            <a:blip r:embed="rId6" cstate="print"/>
            <a:stretch>
              <a:fillRect/>
            </a:stretch>
          </p:blipFill>
          <p:spPr>
            <a:xfrm>
              <a:off x="8450315" y="4844975"/>
              <a:ext cx="392473" cy="328954"/>
            </a:xfrm>
            <a:prstGeom prst="rect">
              <a:avLst/>
            </a:prstGeom>
          </p:spPr>
        </p:pic>
        <p:sp>
          <p:nvSpPr>
            <p:cNvPr id="67" name="Freeform 66"/>
            <p:cNvSpPr/>
            <p:nvPr/>
          </p:nvSpPr>
          <p:spPr>
            <a:xfrm rot="681604">
              <a:off x="6154892" y="5855845"/>
              <a:ext cx="1722089" cy="153536"/>
            </a:xfrm>
            <a:custGeom>
              <a:avLst/>
              <a:gdLst>
                <a:gd name="connsiteX0" fmla="*/ 0 w 1562986"/>
                <a:gd name="connsiteY0" fmla="*/ 21265 h 258725"/>
                <a:gd name="connsiteX1" fmla="*/ 765544 w 1562986"/>
                <a:gd name="connsiteY1" fmla="*/ 255181 h 258725"/>
                <a:gd name="connsiteX2" fmla="*/ 1562986 w 1562986"/>
                <a:gd name="connsiteY2" fmla="*/ 0 h 258725"/>
              </a:gdLst>
              <a:ahLst/>
              <a:cxnLst>
                <a:cxn ang="0">
                  <a:pos x="connsiteX0" y="connsiteY0"/>
                </a:cxn>
                <a:cxn ang="0">
                  <a:pos x="connsiteX1" y="connsiteY1"/>
                </a:cxn>
                <a:cxn ang="0">
                  <a:pos x="connsiteX2" y="connsiteY2"/>
                </a:cxn>
              </a:cxnLst>
              <a:rect l="l" t="t" r="r" b="b"/>
              <a:pathLst>
                <a:path w="1562986" h="258725">
                  <a:moveTo>
                    <a:pt x="0" y="21265"/>
                  </a:moveTo>
                  <a:cubicBezTo>
                    <a:pt x="252523" y="139995"/>
                    <a:pt x="505046" y="258725"/>
                    <a:pt x="765544" y="255181"/>
                  </a:cubicBezTo>
                  <a:cubicBezTo>
                    <a:pt x="1026042" y="251637"/>
                    <a:pt x="1294514" y="125818"/>
                    <a:pt x="1562986" y="0"/>
                  </a:cubicBezTo>
                </a:path>
              </a:pathLst>
            </a:custGeom>
            <a:ln w="19050">
              <a:solidFill>
                <a:srgbClr val="000000"/>
              </a:solidFill>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rgbClr val="000000"/>
                </a:solidFill>
              </a:endParaRPr>
            </a:p>
          </p:txBody>
        </p:sp>
        <p:sp>
          <p:nvSpPr>
            <p:cNvPr id="68" name="Freeform 67"/>
            <p:cNvSpPr/>
            <p:nvPr/>
          </p:nvSpPr>
          <p:spPr>
            <a:xfrm rot="708027">
              <a:off x="6226510" y="5499026"/>
              <a:ext cx="1702500" cy="209576"/>
            </a:xfrm>
            <a:custGeom>
              <a:avLst/>
              <a:gdLst>
                <a:gd name="connsiteX0" fmla="*/ 0 w 1520455"/>
                <a:gd name="connsiteY0" fmla="*/ 398721 h 398721"/>
                <a:gd name="connsiteX1" fmla="*/ 627321 w 1520455"/>
                <a:gd name="connsiteY1" fmla="*/ 15949 h 398721"/>
                <a:gd name="connsiteX2" fmla="*/ 1520455 w 1520455"/>
                <a:gd name="connsiteY2" fmla="*/ 303028 h 398721"/>
                <a:gd name="connsiteX3" fmla="*/ 1520455 w 1520455"/>
                <a:gd name="connsiteY3" fmla="*/ 303028 h 398721"/>
              </a:gdLst>
              <a:ahLst/>
              <a:cxnLst>
                <a:cxn ang="0">
                  <a:pos x="connsiteX0" y="connsiteY0"/>
                </a:cxn>
                <a:cxn ang="0">
                  <a:pos x="connsiteX1" y="connsiteY1"/>
                </a:cxn>
                <a:cxn ang="0">
                  <a:pos x="connsiteX2" y="connsiteY2"/>
                </a:cxn>
                <a:cxn ang="0">
                  <a:pos x="connsiteX3" y="connsiteY3"/>
                </a:cxn>
              </a:cxnLst>
              <a:rect l="l" t="t" r="r" b="b"/>
              <a:pathLst>
                <a:path w="1520455" h="398721">
                  <a:moveTo>
                    <a:pt x="0" y="398721"/>
                  </a:moveTo>
                  <a:cubicBezTo>
                    <a:pt x="186956" y="215309"/>
                    <a:pt x="373912" y="31898"/>
                    <a:pt x="627321" y="15949"/>
                  </a:cubicBezTo>
                  <a:cubicBezTo>
                    <a:pt x="880730" y="0"/>
                    <a:pt x="1520455" y="303028"/>
                    <a:pt x="1520455" y="303028"/>
                  </a:cubicBezTo>
                  <a:lnTo>
                    <a:pt x="1520455" y="303028"/>
                  </a:lnTo>
                </a:path>
              </a:pathLst>
            </a:cu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rgbClr val="000000"/>
                </a:solidFill>
              </a:endParaRPr>
            </a:p>
          </p:txBody>
        </p:sp>
        <p:sp>
          <p:nvSpPr>
            <p:cNvPr id="69" name="Freeform 68"/>
            <p:cNvSpPr/>
            <p:nvPr/>
          </p:nvSpPr>
          <p:spPr>
            <a:xfrm rot="20856298">
              <a:off x="6159167" y="5021204"/>
              <a:ext cx="1828918" cy="157477"/>
            </a:xfrm>
            <a:custGeom>
              <a:avLst/>
              <a:gdLst>
                <a:gd name="connsiteX0" fmla="*/ 0 w 1520455"/>
                <a:gd name="connsiteY0" fmla="*/ 398721 h 398721"/>
                <a:gd name="connsiteX1" fmla="*/ 627321 w 1520455"/>
                <a:gd name="connsiteY1" fmla="*/ 15949 h 398721"/>
                <a:gd name="connsiteX2" fmla="*/ 1520455 w 1520455"/>
                <a:gd name="connsiteY2" fmla="*/ 303028 h 398721"/>
                <a:gd name="connsiteX3" fmla="*/ 1520455 w 1520455"/>
                <a:gd name="connsiteY3" fmla="*/ 303028 h 398721"/>
              </a:gdLst>
              <a:ahLst/>
              <a:cxnLst>
                <a:cxn ang="0">
                  <a:pos x="connsiteX0" y="connsiteY0"/>
                </a:cxn>
                <a:cxn ang="0">
                  <a:pos x="connsiteX1" y="connsiteY1"/>
                </a:cxn>
                <a:cxn ang="0">
                  <a:pos x="connsiteX2" y="connsiteY2"/>
                </a:cxn>
                <a:cxn ang="0">
                  <a:pos x="connsiteX3" y="connsiteY3"/>
                </a:cxn>
              </a:cxnLst>
              <a:rect l="l" t="t" r="r" b="b"/>
              <a:pathLst>
                <a:path w="1520455" h="398721">
                  <a:moveTo>
                    <a:pt x="0" y="398721"/>
                  </a:moveTo>
                  <a:cubicBezTo>
                    <a:pt x="186956" y="215309"/>
                    <a:pt x="373912" y="31898"/>
                    <a:pt x="627321" y="15949"/>
                  </a:cubicBezTo>
                  <a:cubicBezTo>
                    <a:pt x="880730" y="0"/>
                    <a:pt x="1520455" y="303028"/>
                    <a:pt x="1520455" y="303028"/>
                  </a:cubicBezTo>
                  <a:lnTo>
                    <a:pt x="1520455" y="303028"/>
                  </a:lnTo>
                </a:path>
              </a:pathLst>
            </a:cu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rgbClr val="000000"/>
                </a:solidFill>
              </a:endParaRPr>
            </a:p>
          </p:txBody>
        </p:sp>
        <p:sp>
          <p:nvSpPr>
            <p:cNvPr id="70" name="Freeform 69"/>
            <p:cNvSpPr/>
            <p:nvPr/>
          </p:nvSpPr>
          <p:spPr>
            <a:xfrm rot="21136235">
              <a:off x="6208220" y="5310170"/>
              <a:ext cx="1895616" cy="84793"/>
            </a:xfrm>
            <a:custGeom>
              <a:avLst/>
              <a:gdLst>
                <a:gd name="connsiteX0" fmla="*/ 0 w 1562986"/>
                <a:gd name="connsiteY0" fmla="*/ 21265 h 258725"/>
                <a:gd name="connsiteX1" fmla="*/ 765544 w 1562986"/>
                <a:gd name="connsiteY1" fmla="*/ 255181 h 258725"/>
                <a:gd name="connsiteX2" fmla="*/ 1562986 w 1562986"/>
                <a:gd name="connsiteY2" fmla="*/ 0 h 258725"/>
              </a:gdLst>
              <a:ahLst/>
              <a:cxnLst>
                <a:cxn ang="0">
                  <a:pos x="connsiteX0" y="connsiteY0"/>
                </a:cxn>
                <a:cxn ang="0">
                  <a:pos x="connsiteX1" y="connsiteY1"/>
                </a:cxn>
                <a:cxn ang="0">
                  <a:pos x="connsiteX2" y="connsiteY2"/>
                </a:cxn>
              </a:cxnLst>
              <a:rect l="l" t="t" r="r" b="b"/>
              <a:pathLst>
                <a:path w="1562986" h="258725">
                  <a:moveTo>
                    <a:pt x="0" y="21265"/>
                  </a:moveTo>
                  <a:cubicBezTo>
                    <a:pt x="252523" y="139995"/>
                    <a:pt x="505046" y="258725"/>
                    <a:pt x="765544" y="255181"/>
                  </a:cubicBezTo>
                  <a:cubicBezTo>
                    <a:pt x="1026042" y="251637"/>
                    <a:pt x="1294514" y="125818"/>
                    <a:pt x="1562986" y="0"/>
                  </a:cubicBezTo>
                </a:path>
              </a:pathLst>
            </a:custGeom>
            <a:ln w="19050">
              <a:solidFill>
                <a:srgbClr val="000000"/>
              </a:solidFill>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rgbClr val="000000"/>
                </a:solidFill>
              </a:endParaRPr>
            </a:p>
          </p:txBody>
        </p:sp>
        <p:sp>
          <p:nvSpPr>
            <p:cNvPr id="71" name="Cloud"/>
            <p:cNvSpPr>
              <a:spLocks noChangeAspect="1" noEditPoints="1" noChangeArrowheads="1"/>
            </p:cNvSpPr>
            <p:nvPr/>
          </p:nvSpPr>
          <p:spPr bwMode="auto">
            <a:xfrm>
              <a:off x="6511165" y="4822622"/>
              <a:ext cx="1082315" cy="60791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accent1">
                    <a:lumMod val="40000"/>
                    <a:lumOff val="60000"/>
                  </a:schemeClr>
                </a:gs>
                <a:gs pos="40000">
                  <a:schemeClr val="accent1">
                    <a:lumMod val="20000"/>
                    <a:lumOff val="80000"/>
                  </a:schemeClr>
                </a:gs>
                <a:gs pos="100000">
                  <a:schemeClr val="bg1"/>
                </a:gs>
              </a:gsLst>
              <a:lin ang="16200000" scaled="0"/>
            </a:gradFill>
            <a:ln w="9525">
              <a:solidFill>
                <a:schemeClr val="tx2">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000">
                <a:solidFill>
                  <a:srgbClr val="000000"/>
                </a:solidFill>
              </a:endParaRPr>
            </a:p>
          </p:txBody>
        </p:sp>
        <p:sp>
          <p:nvSpPr>
            <p:cNvPr id="72" name="Cloud"/>
            <p:cNvSpPr>
              <a:spLocks noChangeAspect="1" noEditPoints="1" noChangeArrowheads="1"/>
            </p:cNvSpPr>
            <p:nvPr/>
          </p:nvSpPr>
          <p:spPr bwMode="auto">
            <a:xfrm>
              <a:off x="6477338" y="5506650"/>
              <a:ext cx="1082315" cy="60791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accent1">
                    <a:lumMod val="40000"/>
                    <a:lumOff val="60000"/>
                  </a:schemeClr>
                </a:gs>
                <a:gs pos="40000">
                  <a:schemeClr val="accent1">
                    <a:lumMod val="20000"/>
                    <a:lumOff val="80000"/>
                  </a:schemeClr>
                </a:gs>
                <a:gs pos="100000">
                  <a:schemeClr val="bg1"/>
                </a:gs>
              </a:gsLst>
              <a:lin ang="16200000" scaled="0"/>
            </a:gradFill>
            <a:ln w="9525">
              <a:solidFill>
                <a:schemeClr val="tx2">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000">
                <a:solidFill>
                  <a:srgbClr val="000000"/>
                </a:solidFill>
              </a:endParaRPr>
            </a:p>
          </p:txBody>
        </p:sp>
        <p:pic>
          <p:nvPicPr>
            <p:cNvPr id="73"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7942726" y="4731439"/>
              <a:ext cx="411564" cy="623531"/>
            </a:xfrm>
            <a:prstGeom prst="rect">
              <a:avLst/>
            </a:prstGeom>
            <a:noFill/>
          </p:spPr>
        </p:pic>
        <p:pic>
          <p:nvPicPr>
            <p:cNvPr id="74" name="Picture 2" descr="C:\Documents and Settings\csve\Local Settings\Temporary Internet Files\Content.IE5\KPABW9QF\MC900435242[1].png"/>
            <p:cNvPicPr>
              <a:picLocks noChangeAspect="1" noChangeArrowheads="1"/>
            </p:cNvPicPr>
            <p:nvPr/>
          </p:nvPicPr>
          <p:blipFill>
            <a:blip r:embed="rId8" cstate="print"/>
            <a:srcRect/>
            <a:stretch>
              <a:fillRect/>
            </a:stretch>
          </p:blipFill>
          <p:spPr bwMode="auto">
            <a:xfrm flipH="1">
              <a:off x="5299870" y="5121444"/>
              <a:ext cx="496634" cy="938823"/>
            </a:xfrm>
            <a:prstGeom prst="rect">
              <a:avLst/>
            </a:prstGeom>
            <a:noFill/>
          </p:spPr>
        </p:pic>
        <p:pic>
          <p:nvPicPr>
            <p:cNvPr id="75" name="Picture 74" descr="icon-load-balancing.png"/>
            <p:cNvPicPr>
              <a:picLocks noChangeAspect="1"/>
            </p:cNvPicPr>
            <p:nvPr/>
          </p:nvPicPr>
          <p:blipFill>
            <a:blip r:embed="rId9" cstate="print"/>
            <a:stretch>
              <a:fillRect/>
            </a:stretch>
          </p:blipFill>
          <p:spPr>
            <a:xfrm>
              <a:off x="5653440" y="5273375"/>
              <a:ext cx="620937" cy="520443"/>
            </a:xfrm>
            <a:prstGeom prst="rect">
              <a:avLst/>
            </a:prstGeom>
          </p:spPr>
        </p:pic>
        <p:pic>
          <p:nvPicPr>
            <p:cNvPr id="76" name="Picture 2" descr="C:\Documents and Settings\csve\Local Settings\Temporary Internet Files\Content.IE5\KPABW9QF\MC900435242[1].png"/>
            <p:cNvPicPr>
              <a:picLocks noChangeAspect="1" noChangeArrowheads="1"/>
            </p:cNvPicPr>
            <p:nvPr/>
          </p:nvPicPr>
          <p:blipFill>
            <a:blip r:embed="rId8" cstate="print"/>
            <a:srcRect/>
            <a:stretch>
              <a:fillRect/>
            </a:stretch>
          </p:blipFill>
          <p:spPr bwMode="auto">
            <a:xfrm flipH="1">
              <a:off x="3088309" y="5121444"/>
              <a:ext cx="496634" cy="1073222"/>
            </a:xfrm>
            <a:prstGeom prst="rect">
              <a:avLst/>
            </a:prstGeom>
            <a:noFill/>
          </p:spPr>
        </p:pic>
        <p:grpSp>
          <p:nvGrpSpPr>
            <p:cNvPr id="77" name="Group 17"/>
            <p:cNvGrpSpPr>
              <a:grpSpLocks/>
            </p:cNvGrpSpPr>
            <p:nvPr/>
          </p:nvGrpSpPr>
          <p:grpSpPr bwMode="auto">
            <a:xfrm>
              <a:off x="3453544" y="5358071"/>
              <a:ext cx="592349" cy="433978"/>
              <a:chOff x="1632" y="1248"/>
              <a:chExt cx="2682" cy="2286"/>
            </a:xfrm>
          </p:grpSpPr>
          <p:sp>
            <p:nvSpPr>
              <p:cNvPr id="78"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adFill rotWithShape="1">
                <a:gsLst>
                  <a:gs pos="0">
                    <a:srgbClr val="CC6600"/>
                  </a:gs>
                  <a:gs pos="100000">
                    <a:srgbClr val="FFFF99"/>
                  </a:gs>
                </a:gsLst>
                <a:lin ang="5400000" scaled="1"/>
              </a:gradFill>
              <a:ln w="9525">
                <a:miter lim="800000"/>
                <a:headEnd/>
                <a:tailEnd/>
              </a:ln>
              <a:effectLst/>
              <a:scene3d>
                <a:camera prst="legacyPerspectiveFront">
                  <a:rot lat="20099999" lon="1500000" rev="0"/>
                </a:camera>
                <a:lightRig rig="legacyFlat4" dir="b"/>
              </a:scene3d>
              <a:sp3d extrusionH="125400" prstMaterial="legacyMatte">
                <a:bevelT w="13500" h="13500" prst="angle"/>
                <a:bevelB w="13500" h="13500" prst="angle"/>
                <a:extrusionClr>
                  <a:srgbClr val="FFFF99"/>
                </a:extrusionClr>
              </a:sp3d>
            </p:spPr>
            <p:txBody>
              <a:bodyPr>
                <a:flatTx/>
              </a:bodyPr>
              <a:lstStyle/>
              <a:p>
                <a:endParaRPr lang="en-US" sz="2000">
                  <a:solidFill>
                    <a:srgbClr val="000000"/>
                  </a:solidFill>
                </a:endParaRPr>
              </a:p>
            </p:txBody>
          </p:sp>
          <p:sp>
            <p:nvSpPr>
              <p:cNvPr id="79" name="AutoShape 19"/>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adFill rotWithShape="1">
                <a:gsLst>
                  <a:gs pos="0">
                    <a:srgbClr val="CC6600"/>
                  </a:gs>
                  <a:gs pos="100000">
                    <a:srgbClr val="FFFF99"/>
                  </a:gs>
                </a:gsLst>
                <a:lin ang="5400000" scaled="1"/>
              </a:gradFill>
              <a:ln w="9525">
                <a:miter lim="800000"/>
                <a:headEnd/>
                <a:tailEnd/>
              </a:ln>
              <a:effectLst/>
              <a:scene3d>
                <a:camera prst="legacyPerspectiveFront">
                  <a:rot lat="20099999" lon="1500000" rev="0"/>
                </a:camera>
                <a:lightRig rig="legacyFlat4" dir="b"/>
              </a:scene3d>
              <a:sp3d extrusionH="125400" prstMaterial="legacyMatte">
                <a:bevelT w="13500" h="13500" prst="angle"/>
                <a:bevelB w="13500" h="13500" prst="angle"/>
                <a:extrusionClr>
                  <a:srgbClr val="FFFF99"/>
                </a:extrusionClr>
              </a:sp3d>
            </p:spPr>
            <p:txBody>
              <a:bodyPr>
                <a:flatTx/>
              </a:bodyPr>
              <a:lstStyle/>
              <a:p>
                <a:endParaRPr lang="en-US" sz="2000">
                  <a:solidFill>
                    <a:srgbClr val="000000"/>
                  </a:solidFill>
                </a:endParaRPr>
              </a:p>
            </p:txBody>
          </p:sp>
          <p:sp>
            <p:nvSpPr>
              <p:cNvPr id="80" name="AutoShape 20"/>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adFill rotWithShape="1">
                <a:gsLst>
                  <a:gs pos="0">
                    <a:srgbClr val="CC6600"/>
                  </a:gs>
                  <a:gs pos="100000">
                    <a:srgbClr val="FFFF99"/>
                  </a:gs>
                </a:gsLst>
                <a:lin ang="5400000" scaled="1"/>
              </a:gradFill>
              <a:ln w="9525">
                <a:miter lim="800000"/>
                <a:headEnd/>
                <a:tailEnd/>
              </a:ln>
              <a:effectLst/>
              <a:scene3d>
                <a:camera prst="legacyPerspectiveFront">
                  <a:rot lat="20099999" lon="1500000" rev="0"/>
                </a:camera>
                <a:lightRig rig="legacyFlat4" dir="b"/>
              </a:scene3d>
              <a:sp3d extrusionH="125400" prstMaterial="legacyMatte">
                <a:bevelT w="13500" h="13500" prst="angle"/>
                <a:bevelB w="13500" h="13500" prst="angle"/>
                <a:extrusionClr>
                  <a:srgbClr val="FFFF99"/>
                </a:extrusionClr>
              </a:sp3d>
            </p:spPr>
            <p:txBody>
              <a:bodyPr>
                <a:flatTx/>
              </a:bodyPr>
              <a:lstStyle/>
              <a:p>
                <a:endParaRPr lang="en-US" sz="2000">
                  <a:solidFill>
                    <a:srgbClr val="000000"/>
                  </a:solidFill>
                </a:endParaRPr>
              </a:p>
            </p:txBody>
          </p:sp>
        </p:grpSp>
        <p:pic>
          <p:nvPicPr>
            <p:cNvPr id="25" name="Picture 24" descr="1283226206_1 - Macbook Pro.png"/>
            <p:cNvPicPr>
              <a:picLocks noChangeAspect="1"/>
            </p:cNvPicPr>
            <p:nvPr/>
          </p:nvPicPr>
          <p:blipFill>
            <a:blip r:embed="rId4" cstate="print"/>
            <a:stretch>
              <a:fillRect/>
            </a:stretch>
          </p:blipFill>
          <p:spPr>
            <a:xfrm flipH="1">
              <a:off x="1258984" y="3694419"/>
              <a:ext cx="619046" cy="501610"/>
            </a:xfrm>
            <a:prstGeom prst="rect">
              <a:avLst/>
            </a:prstGeom>
          </p:spPr>
        </p:pic>
        <p:sp>
          <p:nvSpPr>
            <p:cNvPr id="26" name="Rounded Rectangle 25"/>
            <p:cNvSpPr/>
            <p:nvPr/>
          </p:nvSpPr>
          <p:spPr bwMode="auto">
            <a:xfrm>
              <a:off x="1177098" y="4133327"/>
              <a:ext cx="668454" cy="242153"/>
            </a:xfrm>
            <a:prstGeom prst="roundRect">
              <a:avLst/>
            </a:prstGeom>
            <a:solidFill>
              <a:srgbClr val="FFFFF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a:solidFill>
                    <a:srgbClr val="000000"/>
                  </a:solidFill>
                </a:rPr>
                <a:t>client</a:t>
              </a:r>
            </a:p>
          </p:txBody>
        </p:sp>
        <p:sp>
          <p:nvSpPr>
            <p:cNvPr id="27" name="Rounded Rectangle 26"/>
            <p:cNvSpPr/>
            <p:nvPr/>
          </p:nvSpPr>
          <p:spPr bwMode="auto">
            <a:xfrm>
              <a:off x="4239658" y="4183253"/>
              <a:ext cx="1387419" cy="288480"/>
            </a:xfrm>
            <a:prstGeom prst="roundRect">
              <a:avLst/>
            </a:prstGeom>
            <a:solidFill>
              <a:srgbClr val="FFFFF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a:solidFill>
                    <a:srgbClr val="000000"/>
                  </a:solidFill>
                </a:rPr>
                <a:t>Server/client</a:t>
              </a:r>
            </a:p>
          </p:txBody>
        </p:sp>
        <p:sp>
          <p:nvSpPr>
            <p:cNvPr id="28" name="Freeform 27"/>
            <p:cNvSpPr/>
            <p:nvPr/>
          </p:nvSpPr>
          <p:spPr>
            <a:xfrm>
              <a:off x="2030814" y="3506315"/>
              <a:ext cx="2366090" cy="347188"/>
            </a:xfrm>
            <a:custGeom>
              <a:avLst/>
              <a:gdLst>
                <a:gd name="connsiteX0" fmla="*/ 0 w 1520455"/>
                <a:gd name="connsiteY0" fmla="*/ 398721 h 398721"/>
                <a:gd name="connsiteX1" fmla="*/ 627321 w 1520455"/>
                <a:gd name="connsiteY1" fmla="*/ 15949 h 398721"/>
                <a:gd name="connsiteX2" fmla="*/ 1520455 w 1520455"/>
                <a:gd name="connsiteY2" fmla="*/ 303028 h 398721"/>
                <a:gd name="connsiteX3" fmla="*/ 1520455 w 1520455"/>
                <a:gd name="connsiteY3" fmla="*/ 303028 h 398721"/>
              </a:gdLst>
              <a:ahLst/>
              <a:cxnLst>
                <a:cxn ang="0">
                  <a:pos x="connsiteX0" y="connsiteY0"/>
                </a:cxn>
                <a:cxn ang="0">
                  <a:pos x="connsiteX1" y="connsiteY1"/>
                </a:cxn>
                <a:cxn ang="0">
                  <a:pos x="connsiteX2" y="connsiteY2"/>
                </a:cxn>
                <a:cxn ang="0">
                  <a:pos x="connsiteX3" y="connsiteY3"/>
                </a:cxn>
              </a:cxnLst>
              <a:rect l="l" t="t" r="r" b="b"/>
              <a:pathLst>
                <a:path w="1520455" h="398721">
                  <a:moveTo>
                    <a:pt x="0" y="398721"/>
                  </a:moveTo>
                  <a:cubicBezTo>
                    <a:pt x="186956" y="215309"/>
                    <a:pt x="373912" y="31898"/>
                    <a:pt x="627321" y="15949"/>
                  </a:cubicBezTo>
                  <a:cubicBezTo>
                    <a:pt x="880730" y="0"/>
                    <a:pt x="1520455" y="303028"/>
                    <a:pt x="1520455" y="303028"/>
                  </a:cubicBezTo>
                  <a:lnTo>
                    <a:pt x="1520455" y="303028"/>
                  </a:lnTo>
                </a:path>
              </a:pathLst>
            </a:cu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rgbClr val="000000"/>
                </a:solidFill>
              </a:endParaRPr>
            </a:p>
          </p:txBody>
        </p:sp>
        <p:sp>
          <p:nvSpPr>
            <p:cNvPr id="29" name="Freeform 28"/>
            <p:cNvSpPr/>
            <p:nvPr/>
          </p:nvSpPr>
          <p:spPr>
            <a:xfrm>
              <a:off x="1998248" y="4076929"/>
              <a:ext cx="2398657" cy="149992"/>
            </a:xfrm>
            <a:custGeom>
              <a:avLst/>
              <a:gdLst>
                <a:gd name="connsiteX0" fmla="*/ 0 w 1562986"/>
                <a:gd name="connsiteY0" fmla="*/ 21265 h 258725"/>
                <a:gd name="connsiteX1" fmla="*/ 765544 w 1562986"/>
                <a:gd name="connsiteY1" fmla="*/ 255181 h 258725"/>
                <a:gd name="connsiteX2" fmla="*/ 1562986 w 1562986"/>
                <a:gd name="connsiteY2" fmla="*/ 0 h 258725"/>
              </a:gdLst>
              <a:ahLst/>
              <a:cxnLst>
                <a:cxn ang="0">
                  <a:pos x="connsiteX0" y="connsiteY0"/>
                </a:cxn>
                <a:cxn ang="0">
                  <a:pos x="connsiteX1" y="connsiteY1"/>
                </a:cxn>
                <a:cxn ang="0">
                  <a:pos x="connsiteX2" y="connsiteY2"/>
                </a:cxn>
              </a:cxnLst>
              <a:rect l="l" t="t" r="r" b="b"/>
              <a:pathLst>
                <a:path w="1562986" h="258725">
                  <a:moveTo>
                    <a:pt x="0" y="21265"/>
                  </a:moveTo>
                  <a:cubicBezTo>
                    <a:pt x="252523" y="139995"/>
                    <a:pt x="505046" y="258725"/>
                    <a:pt x="765544" y="255181"/>
                  </a:cubicBezTo>
                  <a:cubicBezTo>
                    <a:pt x="1026042" y="251637"/>
                    <a:pt x="1294514" y="125818"/>
                    <a:pt x="1562986" y="0"/>
                  </a:cubicBezTo>
                </a:path>
              </a:pathLst>
            </a:custGeom>
            <a:ln w="19050">
              <a:solidFill>
                <a:srgbClr val="000000"/>
              </a:solidFill>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rgbClr val="000000"/>
                </a:solidFill>
              </a:endParaRPr>
            </a:p>
          </p:txBody>
        </p:sp>
        <p:sp>
          <p:nvSpPr>
            <p:cNvPr id="30" name="Cloud"/>
            <p:cNvSpPr>
              <a:spLocks noChangeAspect="1" noEditPoints="1" noChangeArrowheads="1"/>
            </p:cNvSpPr>
            <p:nvPr/>
          </p:nvSpPr>
          <p:spPr bwMode="auto">
            <a:xfrm>
              <a:off x="2295318" y="3496121"/>
              <a:ext cx="1103459" cy="61979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accent1">
                    <a:lumMod val="40000"/>
                    <a:lumOff val="60000"/>
                  </a:schemeClr>
                </a:gs>
                <a:gs pos="40000">
                  <a:schemeClr val="accent1">
                    <a:lumMod val="20000"/>
                    <a:lumOff val="80000"/>
                  </a:schemeClr>
                </a:gs>
                <a:gs pos="100000">
                  <a:schemeClr val="bg1"/>
                </a:gs>
              </a:gsLst>
              <a:lin ang="16200000" scaled="0"/>
            </a:gradFill>
            <a:ln w="9525">
              <a:solidFill>
                <a:schemeClr val="tx2">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000">
                <a:solidFill>
                  <a:srgbClr val="000000"/>
                </a:solidFill>
              </a:endParaRPr>
            </a:p>
          </p:txBody>
        </p:sp>
        <p:sp>
          <p:nvSpPr>
            <p:cNvPr id="31" name="Cloud"/>
            <p:cNvSpPr>
              <a:spLocks noChangeAspect="1" noEditPoints="1" noChangeArrowheads="1"/>
            </p:cNvSpPr>
            <p:nvPr/>
          </p:nvSpPr>
          <p:spPr bwMode="auto">
            <a:xfrm>
              <a:off x="2911300" y="3696881"/>
              <a:ext cx="1269758" cy="71320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accent1">
                    <a:lumMod val="40000"/>
                    <a:lumOff val="60000"/>
                  </a:schemeClr>
                </a:gs>
                <a:gs pos="40000">
                  <a:schemeClr val="accent1">
                    <a:lumMod val="20000"/>
                    <a:lumOff val="80000"/>
                  </a:schemeClr>
                </a:gs>
                <a:gs pos="100000">
                  <a:schemeClr val="bg1"/>
                </a:gs>
              </a:gsLst>
              <a:lin ang="16200000" scaled="0"/>
            </a:gradFill>
            <a:ln w="9525">
              <a:solidFill>
                <a:schemeClr val="tx2">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000">
                <a:solidFill>
                  <a:srgbClr val="000000"/>
                </a:solidFill>
              </a:endParaRPr>
            </a:p>
          </p:txBody>
        </p:sp>
        <p:sp>
          <p:nvSpPr>
            <p:cNvPr id="32" name="Rounded Rectangle 31"/>
            <p:cNvSpPr/>
            <p:nvPr/>
          </p:nvSpPr>
          <p:spPr bwMode="auto">
            <a:xfrm>
              <a:off x="7163042" y="4150701"/>
              <a:ext cx="717738" cy="212747"/>
            </a:xfrm>
            <a:prstGeom prst="roundRect">
              <a:avLst/>
            </a:prstGeom>
            <a:solidFill>
              <a:srgbClr val="FFFFF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a:solidFill>
                    <a:srgbClr val="000000"/>
                  </a:solidFill>
                </a:rPr>
                <a:t>server</a:t>
              </a:r>
            </a:p>
          </p:txBody>
        </p:sp>
        <p:sp>
          <p:nvSpPr>
            <p:cNvPr id="33" name="Freeform 32"/>
            <p:cNvSpPr/>
            <p:nvPr/>
          </p:nvSpPr>
          <p:spPr>
            <a:xfrm>
              <a:off x="5219135" y="3609096"/>
              <a:ext cx="1803695" cy="184156"/>
            </a:xfrm>
            <a:custGeom>
              <a:avLst/>
              <a:gdLst>
                <a:gd name="connsiteX0" fmla="*/ 0 w 1520455"/>
                <a:gd name="connsiteY0" fmla="*/ 398721 h 398721"/>
                <a:gd name="connsiteX1" fmla="*/ 627321 w 1520455"/>
                <a:gd name="connsiteY1" fmla="*/ 15949 h 398721"/>
                <a:gd name="connsiteX2" fmla="*/ 1520455 w 1520455"/>
                <a:gd name="connsiteY2" fmla="*/ 303028 h 398721"/>
                <a:gd name="connsiteX3" fmla="*/ 1520455 w 1520455"/>
                <a:gd name="connsiteY3" fmla="*/ 303028 h 398721"/>
              </a:gdLst>
              <a:ahLst/>
              <a:cxnLst>
                <a:cxn ang="0">
                  <a:pos x="connsiteX0" y="connsiteY0"/>
                </a:cxn>
                <a:cxn ang="0">
                  <a:pos x="connsiteX1" y="connsiteY1"/>
                </a:cxn>
                <a:cxn ang="0">
                  <a:pos x="connsiteX2" y="connsiteY2"/>
                </a:cxn>
                <a:cxn ang="0">
                  <a:pos x="connsiteX3" y="connsiteY3"/>
                </a:cxn>
              </a:cxnLst>
              <a:rect l="l" t="t" r="r" b="b"/>
              <a:pathLst>
                <a:path w="1520455" h="398721">
                  <a:moveTo>
                    <a:pt x="0" y="398721"/>
                  </a:moveTo>
                  <a:cubicBezTo>
                    <a:pt x="186956" y="215309"/>
                    <a:pt x="373912" y="31898"/>
                    <a:pt x="627321" y="15949"/>
                  </a:cubicBezTo>
                  <a:cubicBezTo>
                    <a:pt x="880730" y="0"/>
                    <a:pt x="1520455" y="303028"/>
                    <a:pt x="1520455" y="303028"/>
                  </a:cubicBezTo>
                  <a:lnTo>
                    <a:pt x="1520455" y="303028"/>
                  </a:lnTo>
                </a:path>
              </a:pathLst>
            </a:cu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rgbClr val="000000"/>
                </a:solidFill>
              </a:endParaRPr>
            </a:p>
          </p:txBody>
        </p:sp>
        <p:sp>
          <p:nvSpPr>
            <p:cNvPr id="34" name="Freeform 33"/>
            <p:cNvSpPr/>
            <p:nvPr/>
          </p:nvSpPr>
          <p:spPr>
            <a:xfrm>
              <a:off x="5361012" y="4034398"/>
              <a:ext cx="1754845" cy="132271"/>
            </a:xfrm>
            <a:custGeom>
              <a:avLst/>
              <a:gdLst>
                <a:gd name="connsiteX0" fmla="*/ 0 w 1562986"/>
                <a:gd name="connsiteY0" fmla="*/ 21265 h 258725"/>
                <a:gd name="connsiteX1" fmla="*/ 765544 w 1562986"/>
                <a:gd name="connsiteY1" fmla="*/ 255181 h 258725"/>
                <a:gd name="connsiteX2" fmla="*/ 1562986 w 1562986"/>
                <a:gd name="connsiteY2" fmla="*/ 0 h 258725"/>
              </a:gdLst>
              <a:ahLst/>
              <a:cxnLst>
                <a:cxn ang="0">
                  <a:pos x="connsiteX0" y="connsiteY0"/>
                </a:cxn>
                <a:cxn ang="0">
                  <a:pos x="connsiteX1" y="connsiteY1"/>
                </a:cxn>
                <a:cxn ang="0">
                  <a:pos x="connsiteX2" y="connsiteY2"/>
                </a:cxn>
              </a:cxnLst>
              <a:rect l="l" t="t" r="r" b="b"/>
              <a:pathLst>
                <a:path w="1562986" h="258725">
                  <a:moveTo>
                    <a:pt x="0" y="21265"/>
                  </a:moveTo>
                  <a:cubicBezTo>
                    <a:pt x="252523" y="139995"/>
                    <a:pt x="505046" y="258725"/>
                    <a:pt x="765544" y="255181"/>
                  </a:cubicBezTo>
                  <a:cubicBezTo>
                    <a:pt x="1026042" y="251637"/>
                    <a:pt x="1294514" y="125818"/>
                    <a:pt x="1562986" y="0"/>
                  </a:cubicBezTo>
                </a:path>
              </a:pathLst>
            </a:custGeom>
            <a:ln w="19050">
              <a:solidFill>
                <a:srgbClr val="000000"/>
              </a:solidFill>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rgbClr val="000000"/>
                </a:solidFill>
              </a:endParaRPr>
            </a:p>
          </p:txBody>
        </p:sp>
        <p:sp>
          <p:nvSpPr>
            <p:cNvPr id="35" name="Cloud"/>
            <p:cNvSpPr>
              <a:spLocks noChangeAspect="1" noEditPoints="1" noChangeArrowheads="1"/>
            </p:cNvSpPr>
            <p:nvPr/>
          </p:nvSpPr>
          <p:spPr bwMode="auto">
            <a:xfrm>
              <a:off x="5504781" y="3458378"/>
              <a:ext cx="1082315" cy="60791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accent1">
                    <a:lumMod val="40000"/>
                    <a:lumOff val="60000"/>
                  </a:schemeClr>
                </a:gs>
                <a:gs pos="40000">
                  <a:schemeClr val="accent1">
                    <a:lumMod val="20000"/>
                    <a:lumOff val="80000"/>
                  </a:schemeClr>
                </a:gs>
                <a:gs pos="100000">
                  <a:schemeClr val="bg1"/>
                </a:gs>
              </a:gsLst>
              <a:lin ang="16200000" scaled="0"/>
            </a:gradFill>
            <a:ln w="9525">
              <a:solidFill>
                <a:schemeClr val="tx2">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000">
                <a:solidFill>
                  <a:srgbClr val="000000"/>
                </a:solidFill>
              </a:endParaRPr>
            </a:p>
          </p:txBody>
        </p:sp>
        <p:sp>
          <p:nvSpPr>
            <p:cNvPr id="36" name="Cloud"/>
            <p:cNvSpPr>
              <a:spLocks noChangeAspect="1" noEditPoints="1" noChangeArrowheads="1"/>
            </p:cNvSpPr>
            <p:nvPr/>
          </p:nvSpPr>
          <p:spPr bwMode="auto">
            <a:xfrm>
              <a:off x="5855751" y="3763177"/>
              <a:ext cx="1082315" cy="60791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accent1">
                    <a:lumMod val="40000"/>
                    <a:lumOff val="60000"/>
                  </a:schemeClr>
                </a:gs>
                <a:gs pos="40000">
                  <a:schemeClr val="accent1">
                    <a:lumMod val="20000"/>
                    <a:lumOff val="80000"/>
                  </a:schemeClr>
                </a:gs>
                <a:gs pos="100000">
                  <a:schemeClr val="bg1"/>
                </a:gs>
              </a:gsLst>
              <a:lin ang="16200000" scaled="0"/>
            </a:gradFill>
            <a:ln w="9525">
              <a:solidFill>
                <a:schemeClr val="tx2">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000">
                <a:solidFill>
                  <a:srgbClr val="000000"/>
                </a:solidFill>
              </a:endParaRPr>
            </a:p>
          </p:txBody>
        </p:sp>
        <p:pic>
          <p:nvPicPr>
            <p:cNvPr id="37" name="Picture 36" descr="database.png"/>
            <p:cNvPicPr>
              <a:picLocks noChangeAspect="1"/>
            </p:cNvPicPr>
            <p:nvPr/>
          </p:nvPicPr>
          <p:blipFill>
            <a:blip r:embed="rId5" cstate="print"/>
            <a:stretch>
              <a:fillRect/>
            </a:stretch>
          </p:blipFill>
          <p:spPr>
            <a:xfrm>
              <a:off x="7386484" y="3738459"/>
              <a:ext cx="473597" cy="396949"/>
            </a:xfrm>
            <a:prstGeom prst="rect">
              <a:avLst/>
            </a:prstGeom>
          </p:spPr>
        </p:pic>
        <p:pic>
          <p:nvPicPr>
            <p:cNvPr id="38" name="Picture 37" descr="database.png"/>
            <p:cNvPicPr>
              <a:picLocks noChangeAspect="1"/>
            </p:cNvPicPr>
            <p:nvPr/>
          </p:nvPicPr>
          <p:blipFill>
            <a:blip r:embed="rId5" cstate="print"/>
            <a:stretch>
              <a:fillRect/>
            </a:stretch>
          </p:blipFill>
          <p:spPr>
            <a:xfrm>
              <a:off x="7610599" y="3617958"/>
              <a:ext cx="473597" cy="396949"/>
            </a:xfrm>
            <a:prstGeom prst="rect">
              <a:avLst/>
            </a:prstGeom>
          </p:spPr>
        </p:pic>
        <p:pic>
          <p:nvPicPr>
            <p:cNvPr id="39" name="Picture 38" descr="database.png"/>
            <p:cNvPicPr>
              <a:picLocks noChangeAspect="1"/>
            </p:cNvPicPr>
            <p:nvPr/>
          </p:nvPicPr>
          <p:blipFill>
            <a:blip r:embed="rId5" cstate="print"/>
            <a:stretch>
              <a:fillRect/>
            </a:stretch>
          </p:blipFill>
          <p:spPr>
            <a:xfrm>
              <a:off x="7593684" y="3805799"/>
              <a:ext cx="473597" cy="396949"/>
            </a:xfrm>
            <a:prstGeom prst="rect">
              <a:avLst/>
            </a:prstGeom>
          </p:spPr>
        </p:pic>
        <p:pic>
          <p:nvPicPr>
            <p:cNvPr id="40" name="Picture 39" descr="database.png"/>
            <p:cNvPicPr>
              <a:picLocks noChangeAspect="1"/>
            </p:cNvPicPr>
            <p:nvPr/>
          </p:nvPicPr>
          <p:blipFill>
            <a:blip r:embed="rId6" cstate="print"/>
            <a:stretch>
              <a:fillRect/>
            </a:stretch>
          </p:blipFill>
          <p:spPr>
            <a:xfrm>
              <a:off x="8467231" y="4717285"/>
              <a:ext cx="392473" cy="328954"/>
            </a:xfrm>
            <a:prstGeom prst="rect">
              <a:avLst/>
            </a:prstGeom>
          </p:spPr>
        </p:pic>
        <p:pic>
          <p:nvPicPr>
            <p:cNvPr id="41" name="Picture 2" descr="C:\Documents and Settings\csve\Local Settings\Temporary Internet Files\Content.IE5\KPABW9QF\MC900435242[1].png"/>
            <p:cNvPicPr>
              <a:picLocks noChangeAspect="1" noChangeArrowheads="1"/>
            </p:cNvPicPr>
            <p:nvPr/>
          </p:nvPicPr>
          <p:blipFill>
            <a:blip r:embed="rId10" cstate="print"/>
            <a:srcRect/>
            <a:stretch>
              <a:fillRect/>
            </a:stretch>
          </p:blipFill>
          <p:spPr bwMode="auto">
            <a:xfrm flipH="1">
              <a:off x="7022567" y="3617490"/>
              <a:ext cx="496634" cy="831743"/>
            </a:xfrm>
            <a:prstGeom prst="rect">
              <a:avLst/>
            </a:prstGeom>
            <a:noFill/>
          </p:spPr>
        </p:pic>
        <p:pic>
          <p:nvPicPr>
            <p:cNvPr id="42" name="Picture 2" descr="C:\Documents and Settings\csve\Local Settings\Temporary Internet Files\Content.IE5\KPABW9QF\MC900435242[1].png"/>
            <p:cNvPicPr>
              <a:picLocks noChangeAspect="1" noChangeArrowheads="1"/>
            </p:cNvPicPr>
            <p:nvPr/>
          </p:nvPicPr>
          <p:blipFill>
            <a:blip r:embed="rId8" cstate="print"/>
            <a:srcRect/>
            <a:stretch>
              <a:fillRect/>
            </a:stretch>
          </p:blipFill>
          <p:spPr bwMode="auto">
            <a:xfrm flipH="1">
              <a:off x="4417784" y="3581396"/>
              <a:ext cx="496634" cy="913819"/>
            </a:xfrm>
            <a:prstGeom prst="rect">
              <a:avLst/>
            </a:prstGeom>
            <a:noFill/>
          </p:spPr>
        </p:pic>
        <p:grpSp>
          <p:nvGrpSpPr>
            <p:cNvPr id="43" name="Group 17"/>
            <p:cNvGrpSpPr>
              <a:grpSpLocks/>
            </p:cNvGrpSpPr>
            <p:nvPr/>
          </p:nvGrpSpPr>
          <p:grpSpPr bwMode="auto">
            <a:xfrm>
              <a:off x="4768663" y="3706746"/>
              <a:ext cx="592349" cy="433978"/>
              <a:chOff x="1632" y="1248"/>
              <a:chExt cx="2682" cy="2286"/>
            </a:xfrm>
          </p:grpSpPr>
          <p:sp>
            <p:nvSpPr>
              <p:cNvPr id="44"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adFill rotWithShape="1">
                <a:gsLst>
                  <a:gs pos="0">
                    <a:srgbClr val="CC6600"/>
                  </a:gs>
                  <a:gs pos="100000">
                    <a:srgbClr val="FFFF99"/>
                  </a:gs>
                </a:gsLst>
                <a:lin ang="5400000" scaled="1"/>
              </a:gradFill>
              <a:ln w="9525">
                <a:miter lim="800000"/>
                <a:headEnd/>
                <a:tailEnd/>
              </a:ln>
              <a:effectLst/>
              <a:scene3d>
                <a:camera prst="legacyPerspectiveFront">
                  <a:rot lat="20099999" lon="1500000" rev="0"/>
                </a:camera>
                <a:lightRig rig="legacyFlat4" dir="b"/>
              </a:scene3d>
              <a:sp3d extrusionH="125400" prstMaterial="legacyMatte">
                <a:bevelT w="13500" h="13500" prst="angle"/>
                <a:bevelB w="13500" h="13500" prst="angle"/>
                <a:extrusionClr>
                  <a:srgbClr val="FFFF99"/>
                </a:extrusionClr>
              </a:sp3d>
            </p:spPr>
            <p:txBody>
              <a:bodyPr>
                <a:flatTx/>
              </a:bodyPr>
              <a:lstStyle/>
              <a:p>
                <a:endParaRPr lang="en-US" sz="2000">
                  <a:solidFill>
                    <a:srgbClr val="000000"/>
                  </a:solidFill>
                </a:endParaRPr>
              </a:p>
            </p:txBody>
          </p:sp>
          <p:sp>
            <p:nvSpPr>
              <p:cNvPr id="45" name="AutoShape 19"/>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adFill rotWithShape="1">
                <a:gsLst>
                  <a:gs pos="0">
                    <a:srgbClr val="CC6600"/>
                  </a:gs>
                  <a:gs pos="100000">
                    <a:srgbClr val="FFFF99"/>
                  </a:gs>
                </a:gsLst>
                <a:lin ang="5400000" scaled="1"/>
              </a:gradFill>
              <a:ln w="9525">
                <a:miter lim="800000"/>
                <a:headEnd/>
                <a:tailEnd/>
              </a:ln>
              <a:effectLst/>
              <a:scene3d>
                <a:camera prst="legacyPerspectiveFront">
                  <a:rot lat="20099999" lon="1500000" rev="0"/>
                </a:camera>
                <a:lightRig rig="legacyFlat4" dir="b"/>
              </a:scene3d>
              <a:sp3d extrusionH="125400" prstMaterial="legacyMatte">
                <a:bevelT w="13500" h="13500" prst="angle"/>
                <a:bevelB w="13500" h="13500" prst="angle"/>
                <a:extrusionClr>
                  <a:srgbClr val="FFFF99"/>
                </a:extrusionClr>
              </a:sp3d>
            </p:spPr>
            <p:txBody>
              <a:bodyPr>
                <a:flatTx/>
              </a:bodyPr>
              <a:lstStyle/>
              <a:p>
                <a:endParaRPr lang="en-US" sz="2000">
                  <a:solidFill>
                    <a:srgbClr val="000000"/>
                  </a:solidFill>
                </a:endParaRPr>
              </a:p>
            </p:txBody>
          </p:sp>
          <p:sp>
            <p:nvSpPr>
              <p:cNvPr id="46" name="AutoShape 20"/>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adFill rotWithShape="1">
                <a:gsLst>
                  <a:gs pos="0">
                    <a:srgbClr val="CC6600"/>
                  </a:gs>
                  <a:gs pos="100000">
                    <a:srgbClr val="FFFF99"/>
                  </a:gs>
                </a:gsLst>
                <a:lin ang="5400000" scaled="1"/>
              </a:gradFill>
              <a:ln w="9525">
                <a:miter lim="800000"/>
                <a:headEnd/>
                <a:tailEnd/>
              </a:ln>
              <a:effectLst/>
              <a:scene3d>
                <a:camera prst="legacyPerspectiveFront">
                  <a:rot lat="20099999" lon="1500000" rev="0"/>
                </a:camera>
                <a:lightRig rig="legacyFlat4" dir="b"/>
              </a:scene3d>
              <a:sp3d extrusionH="125400" prstMaterial="legacyMatte">
                <a:bevelT w="13500" h="13500" prst="angle"/>
                <a:bevelB w="13500" h="13500" prst="angle"/>
                <a:extrusionClr>
                  <a:srgbClr val="FFFF99"/>
                </a:extrusionClr>
              </a:sp3d>
            </p:spPr>
            <p:txBody>
              <a:bodyPr>
                <a:flatTx/>
              </a:bodyPr>
              <a:lstStyle/>
              <a:p>
                <a:endParaRPr lang="en-US" sz="2000">
                  <a:solidFill>
                    <a:srgbClr val="000000"/>
                  </a:solidFill>
                </a:endParaRPr>
              </a:p>
            </p:txBody>
          </p:sp>
        </p:grpSp>
        <p:pic>
          <p:nvPicPr>
            <p:cNvPr id="14" name="Picture 5" descr="1283226206_1 - Macbook Pro.png"/>
            <p:cNvPicPr>
              <a:picLocks noChangeAspect="1"/>
            </p:cNvPicPr>
            <p:nvPr/>
          </p:nvPicPr>
          <p:blipFill>
            <a:blip r:embed="rId4" cstate="print"/>
            <a:stretch>
              <a:fillRect/>
            </a:stretch>
          </p:blipFill>
          <p:spPr>
            <a:xfrm flipH="1">
              <a:off x="1964153" y="2133197"/>
              <a:ext cx="619046" cy="501610"/>
            </a:xfrm>
            <a:prstGeom prst="rect">
              <a:avLst/>
            </a:prstGeom>
          </p:spPr>
        </p:pic>
        <p:sp>
          <p:nvSpPr>
            <p:cNvPr id="15" name="Rounded Rectangle 14"/>
            <p:cNvSpPr/>
            <p:nvPr/>
          </p:nvSpPr>
          <p:spPr bwMode="auto">
            <a:xfrm>
              <a:off x="1882267" y="2572105"/>
              <a:ext cx="668454" cy="263325"/>
            </a:xfrm>
            <a:prstGeom prst="roundRect">
              <a:avLst/>
            </a:prstGeom>
            <a:solidFill>
              <a:srgbClr val="FFFFF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a:solidFill>
                    <a:srgbClr val="000000"/>
                  </a:solidFill>
                </a:rPr>
                <a:t>client</a:t>
              </a:r>
            </a:p>
          </p:txBody>
        </p:sp>
        <p:sp>
          <p:nvSpPr>
            <p:cNvPr id="16" name="Freeform 15"/>
            <p:cNvSpPr/>
            <p:nvPr/>
          </p:nvSpPr>
          <p:spPr>
            <a:xfrm>
              <a:off x="2735983" y="1776651"/>
              <a:ext cx="3647400" cy="515630"/>
            </a:xfrm>
            <a:custGeom>
              <a:avLst/>
              <a:gdLst>
                <a:gd name="connsiteX0" fmla="*/ 0 w 1520455"/>
                <a:gd name="connsiteY0" fmla="*/ 398721 h 398721"/>
                <a:gd name="connsiteX1" fmla="*/ 627321 w 1520455"/>
                <a:gd name="connsiteY1" fmla="*/ 15949 h 398721"/>
                <a:gd name="connsiteX2" fmla="*/ 1520455 w 1520455"/>
                <a:gd name="connsiteY2" fmla="*/ 303028 h 398721"/>
                <a:gd name="connsiteX3" fmla="*/ 1520455 w 1520455"/>
                <a:gd name="connsiteY3" fmla="*/ 303028 h 398721"/>
              </a:gdLst>
              <a:ahLst/>
              <a:cxnLst>
                <a:cxn ang="0">
                  <a:pos x="connsiteX0" y="connsiteY0"/>
                </a:cxn>
                <a:cxn ang="0">
                  <a:pos x="connsiteX1" y="connsiteY1"/>
                </a:cxn>
                <a:cxn ang="0">
                  <a:pos x="connsiteX2" y="connsiteY2"/>
                </a:cxn>
                <a:cxn ang="0">
                  <a:pos x="connsiteX3" y="connsiteY3"/>
                </a:cxn>
              </a:cxnLst>
              <a:rect l="l" t="t" r="r" b="b"/>
              <a:pathLst>
                <a:path w="1520455" h="398721">
                  <a:moveTo>
                    <a:pt x="0" y="398721"/>
                  </a:moveTo>
                  <a:cubicBezTo>
                    <a:pt x="186956" y="215309"/>
                    <a:pt x="373912" y="31898"/>
                    <a:pt x="627321" y="15949"/>
                  </a:cubicBezTo>
                  <a:cubicBezTo>
                    <a:pt x="880730" y="0"/>
                    <a:pt x="1520455" y="303028"/>
                    <a:pt x="1520455" y="303028"/>
                  </a:cubicBezTo>
                  <a:lnTo>
                    <a:pt x="1520455" y="303028"/>
                  </a:lnTo>
                </a:path>
              </a:pathLst>
            </a:cu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rgbClr val="000000"/>
                </a:solidFill>
              </a:endParaRPr>
            </a:p>
          </p:txBody>
        </p:sp>
        <p:sp>
          <p:nvSpPr>
            <p:cNvPr id="17" name="Freeform 16"/>
            <p:cNvSpPr/>
            <p:nvPr/>
          </p:nvSpPr>
          <p:spPr>
            <a:xfrm>
              <a:off x="2703417" y="2504650"/>
              <a:ext cx="3712534" cy="294685"/>
            </a:xfrm>
            <a:custGeom>
              <a:avLst/>
              <a:gdLst>
                <a:gd name="connsiteX0" fmla="*/ 0 w 1562986"/>
                <a:gd name="connsiteY0" fmla="*/ 21265 h 258725"/>
                <a:gd name="connsiteX1" fmla="*/ 765544 w 1562986"/>
                <a:gd name="connsiteY1" fmla="*/ 255181 h 258725"/>
                <a:gd name="connsiteX2" fmla="*/ 1562986 w 1562986"/>
                <a:gd name="connsiteY2" fmla="*/ 0 h 258725"/>
              </a:gdLst>
              <a:ahLst/>
              <a:cxnLst>
                <a:cxn ang="0">
                  <a:pos x="connsiteX0" y="connsiteY0"/>
                </a:cxn>
                <a:cxn ang="0">
                  <a:pos x="connsiteX1" y="connsiteY1"/>
                </a:cxn>
                <a:cxn ang="0">
                  <a:pos x="connsiteX2" y="connsiteY2"/>
                </a:cxn>
              </a:cxnLst>
              <a:rect l="l" t="t" r="r" b="b"/>
              <a:pathLst>
                <a:path w="1562986" h="258725">
                  <a:moveTo>
                    <a:pt x="0" y="21265"/>
                  </a:moveTo>
                  <a:cubicBezTo>
                    <a:pt x="252523" y="139995"/>
                    <a:pt x="505046" y="258725"/>
                    <a:pt x="765544" y="255181"/>
                  </a:cubicBezTo>
                  <a:cubicBezTo>
                    <a:pt x="1026042" y="251637"/>
                    <a:pt x="1294514" y="125818"/>
                    <a:pt x="1562986" y="0"/>
                  </a:cubicBezTo>
                </a:path>
              </a:pathLst>
            </a:custGeom>
            <a:ln w="19050">
              <a:solidFill>
                <a:srgbClr val="000000"/>
              </a:solidFill>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rgbClr val="000000"/>
                </a:solidFill>
              </a:endParaRPr>
            </a:p>
          </p:txBody>
        </p:sp>
        <p:sp>
          <p:nvSpPr>
            <p:cNvPr id="18" name="Cloud"/>
            <p:cNvSpPr>
              <a:spLocks noChangeAspect="1" noEditPoints="1" noChangeArrowheads="1"/>
            </p:cNvSpPr>
            <p:nvPr/>
          </p:nvSpPr>
          <p:spPr bwMode="auto">
            <a:xfrm>
              <a:off x="3000487" y="1934899"/>
              <a:ext cx="1103459" cy="61979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accent1">
                    <a:lumMod val="40000"/>
                    <a:lumOff val="60000"/>
                  </a:schemeClr>
                </a:gs>
                <a:gs pos="40000">
                  <a:schemeClr val="accent1">
                    <a:lumMod val="20000"/>
                    <a:lumOff val="80000"/>
                  </a:schemeClr>
                </a:gs>
                <a:gs pos="100000">
                  <a:schemeClr val="bg1"/>
                </a:gs>
              </a:gsLst>
              <a:lin ang="16200000" scaled="0"/>
            </a:gradFill>
            <a:ln w="9525">
              <a:solidFill>
                <a:schemeClr val="tx2">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000">
                <a:solidFill>
                  <a:srgbClr val="000000"/>
                </a:solidFill>
              </a:endParaRPr>
            </a:p>
          </p:txBody>
        </p:sp>
        <p:sp>
          <p:nvSpPr>
            <p:cNvPr id="19" name="Cloud"/>
            <p:cNvSpPr>
              <a:spLocks noChangeAspect="1" noEditPoints="1" noChangeArrowheads="1"/>
            </p:cNvSpPr>
            <p:nvPr/>
          </p:nvSpPr>
          <p:spPr bwMode="auto">
            <a:xfrm>
              <a:off x="3802523" y="1930096"/>
              <a:ext cx="1538747" cy="8642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accent1">
                    <a:lumMod val="40000"/>
                    <a:lumOff val="60000"/>
                  </a:schemeClr>
                </a:gs>
                <a:gs pos="40000">
                  <a:schemeClr val="accent1">
                    <a:lumMod val="20000"/>
                    <a:lumOff val="80000"/>
                  </a:schemeClr>
                </a:gs>
                <a:gs pos="100000">
                  <a:schemeClr val="bg1"/>
                </a:gs>
              </a:gsLst>
              <a:lin ang="16200000" scaled="0"/>
            </a:gradFill>
            <a:ln w="9525">
              <a:solidFill>
                <a:schemeClr val="tx2">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000">
                <a:solidFill>
                  <a:srgbClr val="000000"/>
                </a:solidFill>
              </a:endParaRPr>
            </a:p>
          </p:txBody>
        </p:sp>
        <p:sp>
          <p:nvSpPr>
            <p:cNvPr id="20" name="Cloud"/>
            <p:cNvSpPr>
              <a:spLocks noChangeAspect="1" noEditPoints="1" noChangeArrowheads="1"/>
            </p:cNvSpPr>
            <p:nvPr/>
          </p:nvSpPr>
          <p:spPr bwMode="auto">
            <a:xfrm>
              <a:off x="4783546" y="2093129"/>
              <a:ext cx="1269758" cy="71320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accent1">
                    <a:lumMod val="40000"/>
                    <a:lumOff val="60000"/>
                  </a:schemeClr>
                </a:gs>
                <a:gs pos="40000">
                  <a:schemeClr val="accent1">
                    <a:lumMod val="20000"/>
                    <a:lumOff val="80000"/>
                  </a:schemeClr>
                </a:gs>
                <a:gs pos="100000">
                  <a:schemeClr val="bg1"/>
                </a:gs>
              </a:gsLst>
              <a:lin ang="16200000" scaled="0"/>
            </a:gradFill>
            <a:ln w="9525">
              <a:solidFill>
                <a:schemeClr val="tx2">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000">
                <a:solidFill>
                  <a:srgbClr val="000000"/>
                </a:solidFill>
              </a:endParaRPr>
            </a:p>
          </p:txBody>
        </p:sp>
        <p:sp>
          <p:nvSpPr>
            <p:cNvPr id="21" name="Rounded Rectangle 20"/>
            <p:cNvSpPr/>
            <p:nvPr/>
          </p:nvSpPr>
          <p:spPr bwMode="auto">
            <a:xfrm>
              <a:off x="6213390" y="2634808"/>
              <a:ext cx="734332" cy="260780"/>
            </a:xfrm>
            <a:prstGeom prst="roundRect">
              <a:avLst/>
            </a:prstGeom>
            <a:solidFill>
              <a:srgbClr val="FFFFF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a:solidFill>
                    <a:srgbClr val="000000"/>
                  </a:solidFill>
                </a:rPr>
                <a:t>server</a:t>
              </a:r>
            </a:p>
          </p:txBody>
        </p:sp>
        <p:pic>
          <p:nvPicPr>
            <p:cNvPr id="22" name="Picture 21" descr="C:\Documents and Settings\csve\Local Settings\Temporary Internet Files\Content.IE5\KPABW9QF\MC900435242[1].png"/>
            <p:cNvPicPr>
              <a:picLocks noChangeAspect="1" noChangeArrowheads="1"/>
            </p:cNvPicPr>
            <p:nvPr/>
          </p:nvPicPr>
          <p:blipFill>
            <a:blip r:embed="rId8" cstate="print"/>
            <a:srcRect/>
            <a:stretch>
              <a:fillRect/>
            </a:stretch>
          </p:blipFill>
          <p:spPr bwMode="auto">
            <a:xfrm flipH="1">
              <a:off x="6319742" y="2029314"/>
              <a:ext cx="496634" cy="913912"/>
            </a:xfrm>
            <a:prstGeom prst="rect">
              <a:avLst/>
            </a:prstGeom>
            <a:noFill/>
          </p:spPr>
        </p:pic>
        <p:sp>
          <p:nvSpPr>
            <p:cNvPr id="23" name="Rectangle 22"/>
            <p:cNvSpPr/>
            <p:nvPr/>
          </p:nvSpPr>
          <p:spPr bwMode="auto">
            <a:xfrm>
              <a:off x="4071983" y="1614709"/>
              <a:ext cx="952194" cy="234132"/>
            </a:xfrm>
            <a:prstGeom prst="rect">
              <a:avLst/>
            </a:prstGeom>
            <a:solidFill>
              <a:srgbClr val="FFFFF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smtClean="0">
                  <a:solidFill>
                    <a:srgbClr val="000000"/>
                  </a:solidFill>
                </a:rPr>
                <a:t>request</a:t>
              </a:r>
              <a:endParaRPr lang="en-US" sz="1400" dirty="0">
                <a:solidFill>
                  <a:srgbClr val="000000"/>
                </a:solidFill>
              </a:endParaRPr>
            </a:p>
          </p:txBody>
        </p:sp>
        <p:sp>
          <p:nvSpPr>
            <p:cNvPr id="24" name="Rectangle 23"/>
            <p:cNvSpPr/>
            <p:nvPr/>
          </p:nvSpPr>
          <p:spPr bwMode="auto">
            <a:xfrm>
              <a:off x="3263330" y="2657446"/>
              <a:ext cx="952194" cy="234132"/>
            </a:xfrm>
            <a:prstGeom prst="rect">
              <a:avLst/>
            </a:prstGeom>
            <a:solidFill>
              <a:srgbClr val="FFFFF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smtClean="0">
                  <a:solidFill>
                    <a:srgbClr val="000000"/>
                  </a:solidFill>
                </a:rPr>
                <a:t>response</a:t>
              </a:r>
              <a:endParaRPr lang="en-US" sz="1400" dirty="0">
                <a:solidFill>
                  <a:srgbClr val="000000"/>
                </a:solidFill>
              </a:endParaRPr>
            </a:p>
          </p:txBody>
        </p:sp>
        <p:sp>
          <p:nvSpPr>
            <p:cNvPr id="11" name="Rectangle 10"/>
            <p:cNvSpPr/>
            <p:nvPr/>
          </p:nvSpPr>
          <p:spPr>
            <a:xfrm>
              <a:off x="172258" y="1957138"/>
              <a:ext cx="1521608" cy="637672"/>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Two Tier </a:t>
              </a:r>
            </a:p>
            <a:p>
              <a:pPr algn="ctr"/>
              <a:r>
                <a:rPr lang="en-US" sz="1600" dirty="0" smtClean="0">
                  <a:solidFill>
                    <a:srgbClr val="000000"/>
                  </a:solidFill>
                </a:rPr>
                <a:t>(Classic Model)</a:t>
              </a:r>
              <a:endParaRPr lang="en-US" sz="1200" dirty="0">
                <a:solidFill>
                  <a:srgbClr val="000000"/>
                </a:solidFill>
              </a:endParaRPr>
            </a:p>
          </p:txBody>
        </p:sp>
        <p:sp>
          <p:nvSpPr>
            <p:cNvPr id="12" name="Rectangle 11"/>
            <p:cNvSpPr/>
            <p:nvPr/>
          </p:nvSpPr>
          <p:spPr>
            <a:xfrm>
              <a:off x="167473" y="3244522"/>
              <a:ext cx="1521608" cy="417094"/>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Three Tier </a:t>
              </a:r>
            </a:p>
          </p:txBody>
        </p:sp>
        <p:sp>
          <p:nvSpPr>
            <p:cNvPr id="13" name="Rectangle 12"/>
            <p:cNvSpPr/>
            <p:nvPr/>
          </p:nvSpPr>
          <p:spPr>
            <a:xfrm>
              <a:off x="191392" y="4648250"/>
              <a:ext cx="1521608" cy="417094"/>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N Tier </a:t>
              </a: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Peer-to-Peer architectural Style</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58</a:t>
            </a:fld>
            <a:endParaRPr lang="en-US"/>
          </a:p>
        </p:txBody>
      </p:sp>
      <p:grpSp>
        <p:nvGrpSpPr>
          <p:cNvPr id="5" name="Group 4"/>
          <p:cNvGrpSpPr/>
          <p:nvPr/>
        </p:nvGrpSpPr>
        <p:grpSpPr>
          <a:xfrm>
            <a:off x="609600" y="1371600"/>
            <a:ext cx="7467600" cy="4876800"/>
            <a:chOff x="1528010" y="1732547"/>
            <a:chExt cx="6220327" cy="4319338"/>
          </a:xfrm>
        </p:grpSpPr>
        <p:sp>
          <p:nvSpPr>
            <p:cNvPr id="6" name="Rectangle 5"/>
            <p:cNvSpPr/>
            <p:nvPr/>
          </p:nvSpPr>
          <p:spPr>
            <a:xfrm>
              <a:off x="1528010" y="1732547"/>
              <a:ext cx="6220327" cy="4319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0000"/>
                </a:solidFill>
              </a:endParaRPr>
            </a:p>
          </p:txBody>
        </p:sp>
        <p:sp>
          <p:nvSpPr>
            <p:cNvPr id="7" name="Rounded Rectangle 6"/>
            <p:cNvSpPr/>
            <p:nvPr/>
          </p:nvSpPr>
          <p:spPr bwMode="auto">
            <a:xfrm>
              <a:off x="6731613" y="3816426"/>
              <a:ext cx="603639" cy="306395"/>
            </a:xfrm>
            <a:prstGeom prst="roundRect">
              <a:avLst/>
            </a:prstGeom>
            <a:solidFill>
              <a:srgbClr val="FFFFFF"/>
            </a:solidFill>
            <a:ln w="1270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600" dirty="0">
                  <a:solidFill>
                    <a:srgbClr val="000000"/>
                  </a:solidFill>
                </a:rPr>
                <a:t>peer</a:t>
              </a:r>
            </a:p>
          </p:txBody>
        </p:sp>
        <p:pic>
          <p:nvPicPr>
            <p:cNvPr id="8" name="Picture 2" descr="C:\Documents and Settings\csve\Local Settings\Temporary Internet Files\Content.IE5\KPABW9QF\MC900435242[1].png"/>
            <p:cNvPicPr>
              <a:picLocks noChangeAspect="1" noChangeArrowheads="1"/>
            </p:cNvPicPr>
            <p:nvPr/>
          </p:nvPicPr>
          <p:blipFill>
            <a:blip r:embed="rId3" cstate="print"/>
            <a:srcRect/>
            <a:stretch>
              <a:fillRect/>
            </a:stretch>
          </p:blipFill>
          <p:spPr bwMode="auto">
            <a:xfrm flipH="1">
              <a:off x="6764833" y="3172327"/>
              <a:ext cx="520305" cy="940487"/>
            </a:xfrm>
            <a:prstGeom prst="rect">
              <a:avLst/>
            </a:prstGeom>
            <a:noFill/>
            <a:ln>
              <a:noFill/>
            </a:ln>
          </p:spPr>
        </p:pic>
        <p:pic>
          <p:nvPicPr>
            <p:cNvPr id="9" name="Picture 2" descr="C:\Documents and Settings\csve\Local Settings\Temporary Internet Files\Content.IE5\KPABW9QF\MC900435242[1].png"/>
            <p:cNvPicPr>
              <a:picLocks noChangeAspect="1" noChangeArrowheads="1"/>
            </p:cNvPicPr>
            <p:nvPr/>
          </p:nvPicPr>
          <p:blipFill>
            <a:blip r:embed="rId3" cstate="print"/>
            <a:srcRect/>
            <a:stretch>
              <a:fillRect/>
            </a:stretch>
          </p:blipFill>
          <p:spPr bwMode="auto">
            <a:xfrm flipH="1">
              <a:off x="5979694" y="1985210"/>
              <a:ext cx="564215" cy="1196921"/>
            </a:xfrm>
            <a:prstGeom prst="rect">
              <a:avLst/>
            </a:prstGeom>
            <a:noFill/>
          </p:spPr>
        </p:pic>
        <p:sp>
          <p:nvSpPr>
            <p:cNvPr id="10" name="Freeform 9"/>
            <p:cNvSpPr/>
            <p:nvPr/>
          </p:nvSpPr>
          <p:spPr>
            <a:xfrm rot="2572307">
              <a:off x="2974612" y="2697231"/>
              <a:ext cx="1078173" cy="174297"/>
            </a:xfrm>
            <a:custGeom>
              <a:avLst/>
              <a:gdLst>
                <a:gd name="connsiteX0" fmla="*/ 0 w 1520455"/>
                <a:gd name="connsiteY0" fmla="*/ 398721 h 398721"/>
                <a:gd name="connsiteX1" fmla="*/ 627321 w 1520455"/>
                <a:gd name="connsiteY1" fmla="*/ 15949 h 398721"/>
                <a:gd name="connsiteX2" fmla="*/ 1520455 w 1520455"/>
                <a:gd name="connsiteY2" fmla="*/ 303028 h 398721"/>
                <a:gd name="connsiteX3" fmla="*/ 1520455 w 1520455"/>
                <a:gd name="connsiteY3" fmla="*/ 303028 h 398721"/>
              </a:gdLst>
              <a:ahLst/>
              <a:cxnLst>
                <a:cxn ang="0">
                  <a:pos x="connsiteX0" y="connsiteY0"/>
                </a:cxn>
                <a:cxn ang="0">
                  <a:pos x="connsiteX1" y="connsiteY1"/>
                </a:cxn>
                <a:cxn ang="0">
                  <a:pos x="connsiteX2" y="connsiteY2"/>
                </a:cxn>
                <a:cxn ang="0">
                  <a:pos x="connsiteX3" y="connsiteY3"/>
                </a:cxn>
              </a:cxnLst>
              <a:rect l="l" t="t" r="r" b="b"/>
              <a:pathLst>
                <a:path w="1520455" h="398721">
                  <a:moveTo>
                    <a:pt x="0" y="398721"/>
                  </a:moveTo>
                  <a:cubicBezTo>
                    <a:pt x="186956" y="215309"/>
                    <a:pt x="373912" y="31898"/>
                    <a:pt x="627321" y="15949"/>
                  </a:cubicBezTo>
                  <a:cubicBezTo>
                    <a:pt x="880730" y="0"/>
                    <a:pt x="1520455" y="303028"/>
                    <a:pt x="1520455" y="303028"/>
                  </a:cubicBezTo>
                  <a:lnTo>
                    <a:pt x="1520455" y="303028"/>
                  </a:lnTo>
                </a:path>
              </a:pathLst>
            </a:cu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000000"/>
                </a:solidFill>
              </a:endParaRPr>
            </a:p>
          </p:txBody>
        </p:sp>
        <p:sp>
          <p:nvSpPr>
            <p:cNvPr id="11" name="Rounded Rectangle 10"/>
            <p:cNvSpPr/>
            <p:nvPr/>
          </p:nvSpPr>
          <p:spPr bwMode="auto">
            <a:xfrm>
              <a:off x="4867022" y="5627930"/>
              <a:ext cx="560270" cy="291607"/>
            </a:xfrm>
            <a:prstGeom prst="roundRect">
              <a:avLst/>
            </a:prstGeom>
            <a:solidFill>
              <a:srgbClr val="FFFFFF"/>
            </a:solidFill>
            <a:ln w="1270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600" dirty="0">
                  <a:solidFill>
                    <a:srgbClr val="000000"/>
                  </a:solidFill>
                </a:rPr>
                <a:t>peer</a:t>
              </a:r>
            </a:p>
          </p:txBody>
        </p:sp>
        <p:sp>
          <p:nvSpPr>
            <p:cNvPr id="12" name="Rounded Rectangle 11"/>
            <p:cNvSpPr/>
            <p:nvPr/>
          </p:nvSpPr>
          <p:spPr bwMode="auto">
            <a:xfrm>
              <a:off x="2849423" y="5384542"/>
              <a:ext cx="603639" cy="30639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600" dirty="0">
                  <a:solidFill>
                    <a:srgbClr val="000000"/>
                  </a:solidFill>
                </a:rPr>
                <a:t>peer</a:t>
              </a:r>
            </a:p>
          </p:txBody>
        </p:sp>
        <p:sp>
          <p:nvSpPr>
            <p:cNvPr id="13" name="Cloud"/>
            <p:cNvSpPr>
              <a:spLocks noChangeAspect="1" noEditPoints="1" noChangeArrowheads="1"/>
            </p:cNvSpPr>
            <p:nvPr/>
          </p:nvSpPr>
          <p:spPr bwMode="auto">
            <a:xfrm>
              <a:off x="3026026" y="3258445"/>
              <a:ext cx="1160217" cy="77750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accent1">
                    <a:lumMod val="40000"/>
                    <a:lumOff val="60000"/>
                  </a:schemeClr>
                </a:gs>
                <a:gs pos="40000">
                  <a:schemeClr val="accent1">
                    <a:lumMod val="20000"/>
                    <a:lumOff val="80000"/>
                  </a:schemeClr>
                </a:gs>
                <a:gs pos="100000">
                  <a:schemeClr val="bg1"/>
                </a:gs>
              </a:gsLst>
              <a:lin ang="16200000" scaled="0"/>
            </a:gradFill>
            <a:ln w="9525">
              <a:solidFill>
                <a:schemeClr val="tx2">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400">
                <a:solidFill>
                  <a:srgbClr val="000000"/>
                </a:solidFill>
              </a:endParaRPr>
            </a:p>
          </p:txBody>
        </p:sp>
        <p:sp>
          <p:nvSpPr>
            <p:cNvPr id="14" name="Cloud"/>
            <p:cNvSpPr>
              <a:spLocks noChangeAspect="1" noEditPoints="1" noChangeArrowheads="1"/>
            </p:cNvSpPr>
            <p:nvPr/>
          </p:nvSpPr>
          <p:spPr bwMode="auto">
            <a:xfrm>
              <a:off x="5219880" y="3416677"/>
              <a:ext cx="1064258" cy="71320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accent1">
                    <a:lumMod val="40000"/>
                    <a:lumOff val="60000"/>
                  </a:schemeClr>
                </a:gs>
                <a:gs pos="40000">
                  <a:schemeClr val="accent1">
                    <a:lumMod val="20000"/>
                    <a:lumOff val="80000"/>
                  </a:schemeClr>
                </a:gs>
                <a:gs pos="100000">
                  <a:schemeClr val="bg1"/>
                </a:gs>
              </a:gsLst>
              <a:lin ang="16200000" scaled="0"/>
            </a:gradFill>
            <a:ln w="9525">
              <a:solidFill>
                <a:schemeClr val="tx2">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400">
                <a:solidFill>
                  <a:srgbClr val="000000"/>
                </a:solidFill>
              </a:endParaRPr>
            </a:p>
          </p:txBody>
        </p:sp>
        <p:pic>
          <p:nvPicPr>
            <p:cNvPr id="15" name="Picture 14" descr="earth.PNG"/>
            <p:cNvPicPr>
              <a:picLocks noChangeAspect="1"/>
            </p:cNvPicPr>
            <p:nvPr/>
          </p:nvPicPr>
          <p:blipFill>
            <a:blip r:embed="rId4" cstate="print"/>
            <a:stretch>
              <a:fillRect/>
            </a:stretch>
          </p:blipFill>
          <p:spPr>
            <a:xfrm>
              <a:off x="3599951" y="2923674"/>
              <a:ext cx="2197289" cy="2073563"/>
            </a:xfrm>
            <a:prstGeom prst="rect">
              <a:avLst/>
            </a:prstGeom>
          </p:spPr>
        </p:pic>
        <p:sp>
          <p:nvSpPr>
            <p:cNvPr id="16" name="Cloud"/>
            <p:cNvSpPr>
              <a:spLocks noChangeAspect="1" noEditPoints="1" noChangeArrowheads="1"/>
            </p:cNvSpPr>
            <p:nvPr/>
          </p:nvSpPr>
          <p:spPr bwMode="auto">
            <a:xfrm>
              <a:off x="4711525" y="3895087"/>
              <a:ext cx="1289713" cy="8642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accent1">
                    <a:lumMod val="40000"/>
                    <a:lumOff val="60000"/>
                  </a:schemeClr>
                </a:gs>
                <a:gs pos="40000">
                  <a:schemeClr val="accent1">
                    <a:lumMod val="20000"/>
                    <a:lumOff val="80000"/>
                  </a:schemeClr>
                </a:gs>
                <a:gs pos="100000">
                  <a:schemeClr val="bg1"/>
                </a:gs>
              </a:gsLst>
              <a:lin ang="16200000" scaled="0"/>
            </a:gradFill>
            <a:ln w="9525">
              <a:solidFill>
                <a:schemeClr val="tx2">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400">
                <a:solidFill>
                  <a:srgbClr val="000000"/>
                </a:solidFill>
              </a:endParaRPr>
            </a:p>
          </p:txBody>
        </p:sp>
        <p:sp>
          <p:nvSpPr>
            <p:cNvPr id="17" name="Cloud"/>
            <p:cNvSpPr>
              <a:spLocks noChangeAspect="1" noEditPoints="1" noChangeArrowheads="1"/>
            </p:cNvSpPr>
            <p:nvPr/>
          </p:nvSpPr>
          <p:spPr bwMode="auto">
            <a:xfrm>
              <a:off x="3367221" y="3992158"/>
              <a:ext cx="1470974" cy="8186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accent1">
                    <a:lumMod val="40000"/>
                    <a:lumOff val="60000"/>
                  </a:schemeClr>
                </a:gs>
                <a:gs pos="40000">
                  <a:schemeClr val="accent1">
                    <a:lumMod val="20000"/>
                    <a:lumOff val="80000"/>
                  </a:schemeClr>
                </a:gs>
                <a:gs pos="100000">
                  <a:schemeClr val="bg1"/>
                </a:gs>
              </a:gsLst>
              <a:lin ang="16200000" scaled="0"/>
            </a:gradFill>
            <a:ln w="9525">
              <a:solidFill>
                <a:schemeClr val="tx2">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400">
                <a:solidFill>
                  <a:srgbClr val="000000"/>
                </a:solidFill>
              </a:endParaRPr>
            </a:p>
          </p:txBody>
        </p:sp>
        <p:sp>
          <p:nvSpPr>
            <p:cNvPr id="18" name="Freeform 17"/>
            <p:cNvSpPr/>
            <p:nvPr/>
          </p:nvSpPr>
          <p:spPr>
            <a:xfrm rot="2691851">
              <a:off x="2654856" y="2966911"/>
              <a:ext cx="1082279" cy="325084"/>
            </a:xfrm>
            <a:custGeom>
              <a:avLst/>
              <a:gdLst>
                <a:gd name="connsiteX0" fmla="*/ 0 w 1562986"/>
                <a:gd name="connsiteY0" fmla="*/ 21265 h 258725"/>
                <a:gd name="connsiteX1" fmla="*/ 765544 w 1562986"/>
                <a:gd name="connsiteY1" fmla="*/ 255181 h 258725"/>
                <a:gd name="connsiteX2" fmla="*/ 1562986 w 1562986"/>
                <a:gd name="connsiteY2" fmla="*/ 0 h 258725"/>
              </a:gdLst>
              <a:ahLst/>
              <a:cxnLst>
                <a:cxn ang="0">
                  <a:pos x="connsiteX0" y="connsiteY0"/>
                </a:cxn>
                <a:cxn ang="0">
                  <a:pos x="connsiteX1" y="connsiteY1"/>
                </a:cxn>
                <a:cxn ang="0">
                  <a:pos x="connsiteX2" y="connsiteY2"/>
                </a:cxn>
              </a:cxnLst>
              <a:rect l="l" t="t" r="r" b="b"/>
              <a:pathLst>
                <a:path w="1562986" h="258725">
                  <a:moveTo>
                    <a:pt x="0" y="21265"/>
                  </a:moveTo>
                  <a:cubicBezTo>
                    <a:pt x="252523" y="139995"/>
                    <a:pt x="505046" y="258725"/>
                    <a:pt x="765544" y="255181"/>
                  </a:cubicBezTo>
                  <a:cubicBezTo>
                    <a:pt x="1026042" y="251637"/>
                    <a:pt x="1294514" y="125818"/>
                    <a:pt x="1562986" y="0"/>
                  </a:cubicBezTo>
                </a:path>
              </a:pathLst>
            </a:custGeom>
            <a:ln w="19050">
              <a:solidFill>
                <a:srgbClr val="000000"/>
              </a:solidFill>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000000"/>
                </a:solidFill>
              </a:endParaRPr>
            </a:p>
          </p:txBody>
        </p:sp>
        <p:sp>
          <p:nvSpPr>
            <p:cNvPr id="19" name="Freeform 18"/>
            <p:cNvSpPr/>
            <p:nvPr/>
          </p:nvSpPr>
          <p:spPr>
            <a:xfrm rot="728551">
              <a:off x="2402965" y="4033725"/>
              <a:ext cx="1266511" cy="45719"/>
            </a:xfrm>
            <a:custGeom>
              <a:avLst/>
              <a:gdLst>
                <a:gd name="connsiteX0" fmla="*/ 0 w 1520455"/>
                <a:gd name="connsiteY0" fmla="*/ 398721 h 398721"/>
                <a:gd name="connsiteX1" fmla="*/ 627321 w 1520455"/>
                <a:gd name="connsiteY1" fmla="*/ 15949 h 398721"/>
                <a:gd name="connsiteX2" fmla="*/ 1520455 w 1520455"/>
                <a:gd name="connsiteY2" fmla="*/ 303028 h 398721"/>
                <a:gd name="connsiteX3" fmla="*/ 1520455 w 1520455"/>
                <a:gd name="connsiteY3" fmla="*/ 303028 h 398721"/>
              </a:gdLst>
              <a:ahLst/>
              <a:cxnLst>
                <a:cxn ang="0">
                  <a:pos x="connsiteX0" y="connsiteY0"/>
                </a:cxn>
                <a:cxn ang="0">
                  <a:pos x="connsiteX1" y="connsiteY1"/>
                </a:cxn>
                <a:cxn ang="0">
                  <a:pos x="connsiteX2" y="connsiteY2"/>
                </a:cxn>
                <a:cxn ang="0">
                  <a:pos x="connsiteX3" y="connsiteY3"/>
                </a:cxn>
              </a:cxnLst>
              <a:rect l="l" t="t" r="r" b="b"/>
              <a:pathLst>
                <a:path w="1520455" h="398721">
                  <a:moveTo>
                    <a:pt x="0" y="398721"/>
                  </a:moveTo>
                  <a:cubicBezTo>
                    <a:pt x="186956" y="215309"/>
                    <a:pt x="373912" y="31898"/>
                    <a:pt x="627321" y="15949"/>
                  </a:cubicBezTo>
                  <a:cubicBezTo>
                    <a:pt x="880730" y="0"/>
                    <a:pt x="1520455" y="303028"/>
                    <a:pt x="1520455" y="303028"/>
                  </a:cubicBezTo>
                  <a:lnTo>
                    <a:pt x="1520455" y="303028"/>
                  </a:lnTo>
                </a:path>
              </a:pathLst>
            </a:cu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000000"/>
                </a:solidFill>
              </a:endParaRPr>
            </a:p>
          </p:txBody>
        </p:sp>
        <p:sp>
          <p:nvSpPr>
            <p:cNvPr id="20" name="Freeform 19"/>
            <p:cNvSpPr/>
            <p:nvPr/>
          </p:nvSpPr>
          <p:spPr>
            <a:xfrm rot="728551" flipH="1" flipV="1">
              <a:off x="2379756" y="4280682"/>
              <a:ext cx="1225333" cy="135429"/>
            </a:xfrm>
            <a:custGeom>
              <a:avLst/>
              <a:gdLst>
                <a:gd name="connsiteX0" fmla="*/ 0 w 1520455"/>
                <a:gd name="connsiteY0" fmla="*/ 398721 h 398721"/>
                <a:gd name="connsiteX1" fmla="*/ 627321 w 1520455"/>
                <a:gd name="connsiteY1" fmla="*/ 15949 h 398721"/>
                <a:gd name="connsiteX2" fmla="*/ 1520455 w 1520455"/>
                <a:gd name="connsiteY2" fmla="*/ 303028 h 398721"/>
                <a:gd name="connsiteX3" fmla="*/ 1520455 w 1520455"/>
                <a:gd name="connsiteY3" fmla="*/ 303028 h 398721"/>
              </a:gdLst>
              <a:ahLst/>
              <a:cxnLst>
                <a:cxn ang="0">
                  <a:pos x="connsiteX0" y="connsiteY0"/>
                </a:cxn>
                <a:cxn ang="0">
                  <a:pos x="connsiteX1" y="connsiteY1"/>
                </a:cxn>
                <a:cxn ang="0">
                  <a:pos x="connsiteX2" y="connsiteY2"/>
                </a:cxn>
                <a:cxn ang="0">
                  <a:pos x="connsiteX3" y="connsiteY3"/>
                </a:cxn>
              </a:cxnLst>
              <a:rect l="l" t="t" r="r" b="b"/>
              <a:pathLst>
                <a:path w="1520455" h="398721">
                  <a:moveTo>
                    <a:pt x="0" y="398721"/>
                  </a:moveTo>
                  <a:cubicBezTo>
                    <a:pt x="186956" y="215309"/>
                    <a:pt x="373912" y="31898"/>
                    <a:pt x="627321" y="15949"/>
                  </a:cubicBezTo>
                  <a:cubicBezTo>
                    <a:pt x="880730" y="0"/>
                    <a:pt x="1520455" y="303028"/>
                    <a:pt x="1520455" y="303028"/>
                  </a:cubicBezTo>
                  <a:lnTo>
                    <a:pt x="1520455" y="303028"/>
                  </a:lnTo>
                </a:path>
              </a:pathLst>
            </a:cu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000000"/>
                </a:solidFill>
              </a:endParaRPr>
            </a:p>
          </p:txBody>
        </p:sp>
        <p:sp>
          <p:nvSpPr>
            <p:cNvPr id="21" name="Freeform 20"/>
            <p:cNvSpPr/>
            <p:nvPr/>
          </p:nvSpPr>
          <p:spPr>
            <a:xfrm rot="1547384" flipH="1" flipV="1">
              <a:off x="5284796" y="4732886"/>
              <a:ext cx="1225333" cy="175457"/>
            </a:xfrm>
            <a:custGeom>
              <a:avLst/>
              <a:gdLst>
                <a:gd name="connsiteX0" fmla="*/ 0 w 1520455"/>
                <a:gd name="connsiteY0" fmla="*/ 398721 h 398721"/>
                <a:gd name="connsiteX1" fmla="*/ 627321 w 1520455"/>
                <a:gd name="connsiteY1" fmla="*/ 15949 h 398721"/>
                <a:gd name="connsiteX2" fmla="*/ 1520455 w 1520455"/>
                <a:gd name="connsiteY2" fmla="*/ 303028 h 398721"/>
                <a:gd name="connsiteX3" fmla="*/ 1520455 w 1520455"/>
                <a:gd name="connsiteY3" fmla="*/ 303028 h 398721"/>
              </a:gdLst>
              <a:ahLst/>
              <a:cxnLst>
                <a:cxn ang="0">
                  <a:pos x="connsiteX0" y="connsiteY0"/>
                </a:cxn>
                <a:cxn ang="0">
                  <a:pos x="connsiteX1" y="connsiteY1"/>
                </a:cxn>
                <a:cxn ang="0">
                  <a:pos x="connsiteX2" y="connsiteY2"/>
                </a:cxn>
                <a:cxn ang="0">
                  <a:pos x="connsiteX3" y="connsiteY3"/>
                </a:cxn>
              </a:cxnLst>
              <a:rect l="l" t="t" r="r" b="b"/>
              <a:pathLst>
                <a:path w="1520455" h="398721">
                  <a:moveTo>
                    <a:pt x="0" y="398721"/>
                  </a:moveTo>
                  <a:cubicBezTo>
                    <a:pt x="186956" y="215309"/>
                    <a:pt x="373912" y="31898"/>
                    <a:pt x="627321" y="15949"/>
                  </a:cubicBezTo>
                  <a:cubicBezTo>
                    <a:pt x="880730" y="0"/>
                    <a:pt x="1520455" y="303028"/>
                    <a:pt x="1520455" y="303028"/>
                  </a:cubicBezTo>
                  <a:lnTo>
                    <a:pt x="1520455" y="303028"/>
                  </a:lnTo>
                </a:path>
              </a:pathLst>
            </a:cu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000000"/>
                </a:solidFill>
              </a:endParaRPr>
            </a:p>
          </p:txBody>
        </p:sp>
        <p:sp>
          <p:nvSpPr>
            <p:cNvPr id="22" name="Freeform 21"/>
            <p:cNvSpPr/>
            <p:nvPr/>
          </p:nvSpPr>
          <p:spPr>
            <a:xfrm rot="1447059">
              <a:off x="5602107" y="4479461"/>
              <a:ext cx="1078173" cy="174297"/>
            </a:xfrm>
            <a:custGeom>
              <a:avLst/>
              <a:gdLst>
                <a:gd name="connsiteX0" fmla="*/ 0 w 1520455"/>
                <a:gd name="connsiteY0" fmla="*/ 398721 h 398721"/>
                <a:gd name="connsiteX1" fmla="*/ 627321 w 1520455"/>
                <a:gd name="connsiteY1" fmla="*/ 15949 h 398721"/>
                <a:gd name="connsiteX2" fmla="*/ 1520455 w 1520455"/>
                <a:gd name="connsiteY2" fmla="*/ 303028 h 398721"/>
                <a:gd name="connsiteX3" fmla="*/ 1520455 w 1520455"/>
                <a:gd name="connsiteY3" fmla="*/ 303028 h 398721"/>
              </a:gdLst>
              <a:ahLst/>
              <a:cxnLst>
                <a:cxn ang="0">
                  <a:pos x="connsiteX0" y="connsiteY0"/>
                </a:cxn>
                <a:cxn ang="0">
                  <a:pos x="connsiteX1" y="connsiteY1"/>
                </a:cxn>
                <a:cxn ang="0">
                  <a:pos x="connsiteX2" y="connsiteY2"/>
                </a:cxn>
                <a:cxn ang="0">
                  <a:pos x="connsiteX3" y="connsiteY3"/>
                </a:cxn>
              </a:cxnLst>
              <a:rect l="l" t="t" r="r" b="b"/>
              <a:pathLst>
                <a:path w="1520455" h="398721">
                  <a:moveTo>
                    <a:pt x="0" y="398721"/>
                  </a:moveTo>
                  <a:cubicBezTo>
                    <a:pt x="186956" y="215309"/>
                    <a:pt x="373912" y="31898"/>
                    <a:pt x="627321" y="15949"/>
                  </a:cubicBezTo>
                  <a:cubicBezTo>
                    <a:pt x="880730" y="0"/>
                    <a:pt x="1520455" y="303028"/>
                    <a:pt x="1520455" y="303028"/>
                  </a:cubicBezTo>
                  <a:lnTo>
                    <a:pt x="1520455" y="303028"/>
                  </a:lnTo>
                </a:path>
              </a:pathLst>
            </a:cu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000000"/>
                </a:solidFill>
              </a:endParaRPr>
            </a:p>
          </p:txBody>
        </p:sp>
        <p:sp>
          <p:nvSpPr>
            <p:cNvPr id="23" name="Freeform 22"/>
            <p:cNvSpPr/>
            <p:nvPr/>
          </p:nvSpPr>
          <p:spPr>
            <a:xfrm rot="20470714" flipH="1" flipV="1">
              <a:off x="5393507" y="5474856"/>
              <a:ext cx="1225333" cy="73840"/>
            </a:xfrm>
            <a:custGeom>
              <a:avLst/>
              <a:gdLst>
                <a:gd name="connsiteX0" fmla="*/ 0 w 1520455"/>
                <a:gd name="connsiteY0" fmla="*/ 398721 h 398721"/>
                <a:gd name="connsiteX1" fmla="*/ 627321 w 1520455"/>
                <a:gd name="connsiteY1" fmla="*/ 15949 h 398721"/>
                <a:gd name="connsiteX2" fmla="*/ 1520455 w 1520455"/>
                <a:gd name="connsiteY2" fmla="*/ 303028 h 398721"/>
                <a:gd name="connsiteX3" fmla="*/ 1520455 w 1520455"/>
                <a:gd name="connsiteY3" fmla="*/ 303028 h 398721"/>
              </a:gdLst>
              <a:ahLst/>
              <a:cxnLst>
                <a:cxn ang="0">
                  <a:pos x="connsiteX0" y="connsiteY0"/>
                </a:cxn>
                <a:cxn ang="0">
                  <a:pos x="connsiteX1" y="connsiteY1"/>
                </a:cxn>
                <a:cxn ang="0">
                  <a:pos x="connsiteX2" y="connsiteY2"/>
                </a:cxn>
                <a:cxn ang="0">
                  <a:pos x="connsiteX3" y="connsiteY3"/>
                </a:cxn>
              </a:cxnLst>
              <a:rect l="l" t="t" r="r" b="b"/>
              <a:pathLst>
                <a:path w="1520455" h="398721">
                  <a:moveTo>
                    <a:pt x="0" y="398721"/>
                  </a:moveTo>
                  <a:cubicBezTo>
                    <a:pt x="186956" y="215309"/>
                    <a:pt x="373912" y="31898"/>
                    <a:pt x="627321" y="15949"/>
                  </a:cubicBezTo>
                  <a:cubicBezTo>
                    <a:pt x="880730" y="0"/>
                    <a:pt x="1520455" y="303028"/>
                    <a:pt x="1520455" y="303028"/>
                  </a:cubicBezTo>
                  <a:lnTo>
                    <a:pt x="1520455" y="303028"/>
                  </a:lnTo>
                </a:path>
              </a:pathLst>
            </a:cu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000000"/>
                </a:solidFill>
              </a:endParaRPr>
            </a:p>
          </p:txBody>
        </p:sp>
        <p:sp>
          <p:nvSpPr>
            <p:cNvPr id="24" name="Freeform 23"/>
            <p:cNvSpPr/>
            <p:nvPr/>
          </p:nvSpPr>
          <p:spPr>
            <a:xfrm rot="9498483" flipH="1" flipV="1">
              <a:off x="5254291" y="5277934"/>
              <a:ext cx="1300145" cy="61974"/>
            </a:xfrm>
            <a:custGeom>
              <a:avLst/>
              <a:gdLst>
                <a:gd name="connsiteX0" fmla="*/ 0 w 1520455"/>
                <a:gd name="connsiteY0" fmla="*/ 398721 h 398721"/>
                <a:gd name="connsiteX1" fmla="*/ 627321 w 1520455"/>
                <a:gd name="connsiteY1" fmla="*/ 15949 h 398721"/>
                <a:gd name="connsiteX2" fmla="*/ 1520455 w 1520455"/>
                <a:gd name="connsiteY2" fmla="*/ 303028 h 398721"/>
                <a:gd name="connsiteX3" fmla="*/ 1520455 w 1520455"/>
                <a:gd name="connsiteY3" fmla="*/ 303028 h 398721"/>
              </a:gdLst>
              <a:ahLst/>
              <a:cxnLst>
                <a:cxn ang="0">
                  <a:pos x="connsiteX0" y="connsiteY0"/>
                </a:cxn>
                <a:cxn ang="0">
                  <a:pos x="connsiteX1" y="connsiteY1"/>
                </a:cxn>
                <a:cxn ang="0">
                  <a:pos x="connsiteX2" y="connsiteY2"/>
                </a:cxn>
                <a:cxn ang="0">
                  <a:pos x="connsiteX3" y="connsiteY3"/>
                </a:cxn>
              </a:cxnLst>
              <a:rect l="l" t="t" r="r" b="b"/>
              <a:pathLst>
                <a:path w="1520455" h="398721">
                  <a:moveTo>
                    <a:pt x="0" y="398721"/>
                  </a:moveTo>
                  <a:cubicBezTo>
                    <a:pt x="186956" y="215309"/>
                    <a:pt x="373912" y="31898"/>
                    <a:pt x="627321" y="15949"/>
                  </a:cubicBezTo>
                  <a:cubicBezTo>
                    <a:pt x="880730" y="0"/>
                    <a:pt x="1520455" y="303028"/>
                    <a:pt x="1520455" y="303028"/>
                  </a:cubicBezTo>
                  <a:lnTo>
                    <a:pt x="1520455" y="303028"/>
                  </a:lnTo>
                </a:path>
              </a:pathLst>
            </a:cu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000000"/>
                </a:solidFill>
              </a:endParaRPr>
            </a:p>
          </p:txBody>
        </p:sp>
        <p:sp>
          <p:nvSpPr>
            <p:cNvPr id="25" name="Freeform 24"/>
            <p:cNvSpPr/>
            <p:nvPr/>
          </p:nvSpPr>
          <p:spPr>
            <a:xfrm rot="8485609" flipH="1" flipV="1">
              <a:off x="3250345" y="4720651"/>
              <a:ext cx="1300145" cy="61974"/>
            </a:xfrm>
            <a:custGeom>
              <a:avLst/>
              <a:gdLst>
                <a:gd name="connsiteX0" fmla="*/ 0 w 1520455"/>
                <a:gd name="connsiteY0" fmla="*/ 398721 h 398721"/>
                <a:gd name="connsiteX1" fmla="*/ 627321 w 1520455"/>
                <a:gd name="connsiteY1" fmla="*/ 15949 h 398721"/>
                <a:gd name="connsiteX2" fmla="*/ 1520455 w 1520455"/>
                <a:gd name="connsiteY2" fmla="*/ 303028 h 398721"/>
                <a:gd name="connsiteX3" fmla="*/ 1520455 w 1520455"/>
                <a:gd name="connsiteY3" fmla="*/ 303028 h 398721"/>
              </a:gdLst>
              <a:ahLst/>
              <a:cxnLst>
                <a:cxn ang="0">
                  <a:pos x="connsiteX0" y="connsiteY0"/>
                </a:cxn>
                <a:cxn ang="0">
                  <a:pos x="connsiteX1" y="connsiteY1"/>
                </a:cxn>
                <a:cxn ang="0">
                  <a:pos x="connsiteX2" y="connsiteY2"/>
                </a:cxn>
                <a:cxn ang="0">
                  <a:pos x="connsiteX3" y="connsiteY3"/>
                </a:cxn>
              </a:cxnLst>
              <a:rect l="l" t="t" r="r" b="b"/>
              <a:pathLst>
                <a:path w="1520455" h="398721">
                  <a:moveTo>
                    <a:pt x="0" y="398721"/>
                  </a:moveTo>
                  <a:cubicBezTo>
                    <a:pt x="186956" y="215309"/>
                    <a:pt x="373912" y="31898"/>
                    <a:pt x="627321" y="15949"/>
                  </a:cubicBezTo>
                  <a:cubicBezTo>
                    <a:pt x="880730" y="0"/>
                    <a:pt x="1520455" y="303028"/>
                    <a:pt x="1520455" y="303028"/>
                  </a:cubicBezTo>
                  <a:lnTo>
                    <a:pt x="1520455" y="303028"/>
                  </a:lnTo>
                </a:path>
              </a:pathLst>
            </a:cu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000000"/>
                </a:solidFill>
              </a:endParaRPr>
            </a:p>
          </p:txBody>
        </p:sp>
        <p:sp>
          <p:nvSpPr>
            <p:cNvPr id="26" name="Freeform 25"/>
            <p:cNvSpPr/>
            <p:nvPr/>
          </p:nvSpPr>
          <p:spPr>
            <a:xfrm rot="19788936" flipH="1" flipV="1">
              <a:off x="3362265" y="4944867"/>
              <a:ext cx="1225333" cy="73840"/>
            </a:xfrm>
            <a:custGeom>
              <a:avLst/>
              <a:gdLst>
                <a:gd name="connsiteX0" fmla="*/ 0 w 1520455"/>
                <a:gd name="connsiteY0" fmla="*/ 398721 h 398721"/>
                <a:gd name="connsiteX1" fmla="*/ 627321 w 1520455"/>
                <a:gd name="connsiteY1" fmla="*/ 15949 h 398721"/>
                <a:gd name="connsiteX2" fmla="*/ 1520455 w 1520455"/>
                <a:gd name="connsiteY2" fmla="*/ 303028 h 398721"/>
                <a:gd name="connsiteX3" fmla="*/ 1520455 w 1520455"/>
                <a:gd name="connsiteY3" fmla="*/ 303028 h 398721"/>
              </a:gdLst>
              <a:ahLst/>
              <a:cxnLst>
                <a:cxn ang="0">
                  <a:pos x="connsiteX0" y="connsiteY0"/>
                </a:cxn>
                <a:cxn ang="0">
                  <a:pos x="connsiteX1" y="connsiteY1"/>
                </a:cxn>
                <a:cxn ang="0">
                  <a:pos x="connsiteX2" y="connsiteY2"/>
                </a:cxn>
                <a:cxn ang="0">
                  <a:pos x="connsiteX3" y="connsiteY3"/>
                </a:cxn>
              </a:cxnLst>
              <a:rect l="l" t="t" r="r" b="b"/>
              <a:pathLst>
                <a:path w="1520455" h="398721">
                  <a:moveTo>
                    <a:pt x="0" y="398721"/>
                  </a:moveTo>
                  <a:cubicBezTo>
                    <a:pt x="186956" y="215309"/>
                    <a:pt x="373912" y="31898"/>
                    <a:pt x="627321" y="15949"/>
                  </a:cubicBezTo>
                  <a:cubicBezTo>
                    <a:pt x="880730" y="0"/>
                    <a:pt x="1520455" y="303028"/>
                    <a:pt x="1520455" y="303028"/>
                  </a:cubicBezTo>
                  <a:lnTo>
                    <a:pt x="1520455" y="303028"/>
                  </a:lnTo>
                </a:path>
              </a:pathLst>
            </a:cu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000000"/>
                </a:solidFill>
              </a:endParaRPr>
            </a:p>
          </p:txBody>
        </p:sp>
        <p:sp>
          <p:nvSpPr>
            <p:cNvPr id="27" name="Freeform 26"/>
            <p:cNvSpPr/>
            <p:nvPr/>
          </p:nvSpPr>
          <p:spPr>
            <a:xfrm rot="434004">
              <a:off x="5877337" y="3499097"/>
              <a:ext cx="1078173" cy="174297"/>
            </a:xfrm>
            <a:custGeom>
              <a:avLst/>
              <a:gdLst>
                <a:gd name="connsiteX0" fmla="*/ 0 w 1520455"/>
                <a:gd name="connsiteY0" fmla="*/ 398721 h 398721"/>
                <a:gd name="connsiteX1" fmla="*/ 627321 w 1520455"/>
                <a:gd name="connsiteY1" fmla="*/ 15949 h 398721"/>
                <a:gd name="connsiteX2" fmla="*/ 1520455 w 1520455"/>
                <a:gd name="connsiteY2" fmla="*/ 303028 h 398721"/>
                <a:gd name="connsiteX3" fmla="*/ 1520455 w 1520455"/>
                <a:gd name="connsiteY3" fmla="*/ 303028 h 398721"/>
              </a:gdLst>
              <a:ahLst/>
              <a:cxnLst>
                <a:cxn ang="0">
                  <a:pos x="connsiteX0" y="connsiteY0"/>
                </a:cxn>
                <a:cxn ang="0">
                  <a:pos x="connsiteX1" y="connsiteY1"/>
                </a:cxn>
                <a:cxn ang="0">
                  <a:pos x="connsiteX2" y="connsiteY2"/>
                </a:cxn>
                <a:cxn ang="0">
                  <a:pos x="connsiteX3" y="connsiteY3"/>
                </a:cxn>
              </a:cxnLst>
              <a:rect l="l" t="t" r="r" b="b"/>
              <a:pathLst>
                <a:path w="1520455" h="398721">
                  <a:moveTo>
                    <a:pt x="0" y="398721"/>
                  </a:moveTo>
                  <a:cubicBezTo>
                    <a:pt x="186956" y="215309"/>
                    <a:pt x="373912" y="31898"/>
                    <a:pt x="627321" y="15949"/>
                  </a:cubicBezTo>
                  <a:cubicBezTo>
                    <a:pt x="880730" y="0"/>
                    <a:pt x="1520455" y="303028"/>
                    <a:pt x="1520455" y="303028"/>
                  </a:cubicBezTo>
                  <a:lnTo>
                    <a:pt x="1520455" y="303028"/>
                  </a:lnTo>
                </a:path>
              </a:pathLst>
            </a:cu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000000"/>
                </a:solidFill>
              </a:endParaRPr>
            </a:p>
          </p:txBody>
        </p:sp>
        <p:sp>
          <p:nvSpPr>
            <p:cNvPr id="28" name="Freeform 27"/>
            <p:cNvSpPr/>
            <p:nvPr/>
          </p:nvSpPr>
          <p:spPr>
            <a:xfrm flipH="1" flipV="1">
              <a:off x="5873923" y="3820761"/>
              <a:ext cx="987123" cy="102968"/>
            </a:xfrm>
            <a:custGeom>
              <a:avLst/>
              <a:gdLst>
                <a:gd name="connsiteX0" fmla="*/ 0 w 1520455"/>
                <a:gd name="connsiteY0" fmla="*/ 398721 h 398721"/>
                <a:gd name="connsiteX1" fmla="*/ 627321 w 1520455"/>
                <a:gd name="connsiteY1" fmla="*/ 15949 h 398721"/>
                <a:gd name="connsiteX2" fmla="*/ 1520455 w 1520455"/>
                <a:gd name="connsiteY2" fmla="*/ 303028 h 398721"/>
                <a:gd name="connsiteX3" fmla="*/ 1520455 w 1520455"/>
                <a:gd name="connsiteY3" fmla="*/ 303028 h 398721"/>
              </a:gdLst>
              <a:ahLst/>
              <a:cxnLst>
                <a:cxn ang="0">
                  <a:pos x="connsiteX0" y="connsiteY0"/>
                </a:cxn>
                <a:cxn ang="0">
                  <a:pos x="connsiteX1" y="connsiteY1"/>
                </a:cxn>
                <a:cxn ang="0">
                  <a:pos x="connsiteX2" y="connsiteY2"/>
                </a:cxn>
                <a:cxn ang="0">
                  <a:pos x="connsiteX3" y="connsiteY3"/>
                </a:cxn>
              </a:cxnLst>
              <a:rect l="l" t="t" r="r" b="b"/>
              <a:pathLst>
                <a:path w="1520455" h="398721">
                  <a:moveTo>
                    <a:pt x="0" y="398721"/>
                  </a:moveTo>
                  <a:cubicBezTo>
                    <a:pt x="186956" y="215309"/>
                    <a:pt x="373912" y="31898"/>
                    <a:pt x="627321" y="15949"/>
                  </a:cubicBezTo>
                  <a:cubicBezTo>
                    <a:pt x="880730" y="0"/>
                    <a:pt x="1520455" y="303028"/>
                    <a:pt x="1520455" y="303028"/>
                  </a:cubicBezTo>
                  <a:lnTo>
                    <a:pt x="1520455" y="303028"/>
                  </a:lnTo>
                </a:path>
              </a:pathLst>
            </a:cu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000000"/>
                </a:solidFill>
              </a:endParaRPr>
            </a:p>
          </p:txBody>
        </p:sp>
        <p:sp>
          <p:nvSpPr>
            <p:cNvPr id="29" name="Freeform 28"/>
            <p:cNvSpPr/>
            <p:nvPr/>
          </p:nvSpPr>
          <p:spPr>
            <a:xfrm rot="11661085" flipH="1" flipV="1">
              <a:off x="3400433" y="5164031"/>
              <a:ext cx="1656274" cy="209070"/>
            </a:xfrm>
            <a:custGeom>
              <a:avLst/>
              <a:gdLst>
                <a:gd name="connsiteX0" fmla="*/ 0 w 1520455"/>
                <a:gd name="connsiteY0" fmla="*/ 398721 h 398721"/>
                <a:gd name="connsiteX1" fmla="*/ 627321 w 1520455"/>
                <a:gd name="connsiteY1" fmla="*/ 15949 h 398721"/>
                <a:gd name="connsiteX2" fmla="*/ 1520455 w 1520455"/>
                <a:gd name="connsiteY2" fmla="*/ 303028 h 398721"/>
                <a:gd name="connsiteX3" fmla="*/ 1520455 w 1520455"/>
                <a:gd name="connsiteY3" fmla="*/ 303028 h 398721"/>
              </a:gdLst>
              <a:ahLst/>
              <a:cxnLst>
                <a:cxn ang="0">
                  <a:pos x="connsiteX0" y="connsiteY0"/>
                </a:cxn>
                <a:cxn ang="0">
                  <a:pos x="connsiteX1" y="connsiteY1"/>
                </a:cxn>
                <a:cxn ang="0">
                  <a:pos x="connsiteX2" y="connsiteY2"/>
                </a:cxn>
                <a:cxn ang="0">
                  <a:pos x="connsiteX3" y="connsiteY3"/>
                </a:cxn>
              </a:cxnLst>
              <a:rect l="l" t="t" r="r" b="b"/>
              <a:pathLst>
                <a:path w="1520455" h="398721">
                  <a:moveTo>
                    <a:pt x="0" y="398721"/>
                  </a:moveTo>
                  <a:cubicBezTo>
                    <a:pt x="186956" y="215309"/>
                    <a:pt x="373912" y="31898"/>
                    <a:pt x="627321" y="15949"/>
                  </a:cubicBezTo>
                  <a:cubicBezTo>
                    <a:pt x="880730" y="0"/>
                    <a:pt x="1520455" y="303028"/>
                    <a:pt x="1520455" y="303028"/>
                  </a:cubicBezTo>
                  <a:lnTo>
                    <a:pt x="1520455" y="303028"/>
                  </a:lnTo>
                </a:path>
              </a:pathLst>
            </a:cu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000000"/>
                </a:solidFill>
              </a:endParaRPr>
            </a:p>
          </p:txBody>
        </p:sp>
        <p:sp>
          <p:nvSpPr>
            <p:cNvPr id="30" name="Freeform 29"/>
            <p:cNvSpPr/>
            <p:nvPr/>
          </p:nvSpPr>
          <p:spPr>
            <a:xfrm rot="710502" flipH="1" flipV="1">
              <a:off x="3321279" y="5379113"/>
              <a:ext cx="1664612" cy="179375"/>
            </a:xfrm>
            <a:custGeom>
              <a:avLst/>
              <a:gdLst>
                <a:gd name="connsiteX0" fmla="*/ 0 w 1520455"/>
                <a:gd name="connsiteY0" fmla="*/ 398721 h 398721"/>
                <a:gd name="connsiteX1" fmla="*/ 627321 w 1520455"/>
                <a:gd name="connsiteY1" fmla="*/ 15949 h 398721"/>
                <a:gd name="connsiteX2" fmla="*/ 1520455 w 1520455"/>
                <a:gd name="connsiteY2" fmla="*/ 303028 h 398721"/>
                <a:gd name="connsiteX3" fmla="*/ 1520455 w 1520455"/>
                <a:gd name="connsiteY3" fmla="*/ 303028 h 398721"/>
              </a:gdLst>
              <a:ahLst/>
              <a:cxnLst>
                <a:cxn ang="0">
                  <a:pos x="connsiteX0" y="connsiteY0"/>
                </a:cxn>
                <a:cxn ang="0">
                  <a:pos x="connsiteX1" y="connsiteY1"/>
                </a:cxn>
                <a:cxn ang="0">
                  <a:pos x="connsiteX2" y="connsiteY2"/>
                </a:cxn>
                <a:cxn ang="0">
                  <a:pos x="connsiteX3" y="connsiteY3"/>
                </a:cxn>
              </a:cxnLst>
              <a:rect l="l" t="t" r="r" b="b"/>
              <a:pathLst>
                <a:path w="1520455" h="398721">
                  <a:moveTo>
                    <a:pt x="0" y="398721"/>
                  </a:moveTo>
                  <a:cubicBezTo>
                    <a:pt x="186956" y="215309"/>
                    <a:pt x="373912" y="31898"/>
                    <a:pt x="627321" y="15949"/>
                  </a:cubicBezTo>
                  <a:cubicBezTo>
                    <a:pt x="880730" y="0"/>
                    <a:pt x="1520455" y="303028"/>
                    <a:pt x="1520455" y="303028"/>
                  </a:cubicBezTo>
                  <a:lnTo>
                    <a:pt x="1520455" y="303028"/>
                  </a:lnTo>
                </a:path>
              </a:pathLst>
            </a:cu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000000"/>
                </a:solidFill>
              </a:endParaRPr>
            </a:p>
          </p:txBody>
        </p:sp>
        <p:sp>
          <p:nvSpPr>
            <p:cNvPr id="31" name="Freeform 30"/>
            <p:cNvSpPr/>
            <p:nvPr/>
          </p:nvSpPr>
          <p:spPr>
            <a:xfrm rot="3194606">
              <a:off x="6315742" y="2937535"/>
              <a:ext cx="905085" cy="192137"/>
            </a:xfrm>
            <a:custGeom>
              <a:avLst/>
              <a:gdLst>
                <a:gd name="connsiteX0" fmla="*/ 0 w 1520455"/>
                <a:gd name="connsiteY0" fmla="*/ 398721 h 398721"/>
                <a:gd name="connsiteX1" fmla="*/ 627321 w 1520455"/>
                <a:gd name="connsiteY1" fmla="*/ 15949 h 398721"/>
                <a:gd name="connsiteX2" fmla="*/ 1520455 w 1520455"/>
                <a:gd name="connsiteY2" fmla="*/ 303028 h 398721"/>
                <a:gd name="connsiteX3" fmla="*/ 1520455 w 1520455"/>
                <a:gd name="connsiteY3" fmla="*/ 303028 h 398721"/>
              </a:gdLst>
              <a:ahLst/>
              <a:cxnLst>
                <a:cxn ang="0">
                  <a:pos x="connsiteX0" y="connsiteY0"/>
                </a:cxn>
                <a:cxn ang="0">
                  <a:pos x="connsiteX1" y="connsiteY1"/>
                </a:cxn>
                <a:cxn ang="0">
                  <a:pos x="connsiteX2" y="connsiteY2"/>
                </a:cxn>
                <a:cxn ang="0">
                  <a:pos x="connsiteX3" y="connsiteY3"/>
                </a:cxn>
              </a:cxnLst>
              <a:rect l="l" t="t" r="r" b="b"/>
              <a:pathLst>
                <a:path w="1520455" h="398721">
                  <a:moveTo>
                    <a:pt x="0" y="398721"/>
                  </a:moveTo>
                  <a:cubicBezTo>
                    <a:pt x="186956" y="215309"/>
                    <a:pt x="373912" y="31898"/>
                    <a:pt x="627321" y="15949"/>
                  </a:cubicBezTo>
                  <a:cubicBezTo>
                    <a:pt x="880730" y="0"/>
                    <a:pt x="1520455" y="303028"/>
                    <a:pt x="1520455" y="303028"/>
                  </a:cubicBezTo>
                  <a:lnTo>
                    <a:pt x="1520455" y="303028"/>
                  </a:lnTo>
                </a:path>
              </a:pathLst>
            </a:cu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000000"/>
                </a:solidFill>
              </a:endParaRPr>
            </a:p>
          </p:txBody>
        </p:sp>
        <p:pic>
          <p:nvPicPr>
            <p:cNvPr id="32" name="Picture 2" descr="C:\Documents and Settings\csve\Local Settings\Temporary Internet Files\Content.IE5\KPABW9QF\MC900435242[1].png"/>
            <p:cNvPicPr>
              <a:picLocks noChangeAspect="1" noChangeArrowheads="1"/>
            </p:cNvPicPr>
            <p:nvPr/>
          </p:nvPicPr>
          <p:blipFill>
            <a:blip r:embed="rId3" cstate="print"/>
            <a:srcRect/>
            <a:stretch>
              <a:fillRect/>
            </a:stretch>
          </p:blipFill>
          <p:spPr bwMode="auto">
            <a:xfrm flipH="1">
              <a:off x="2882643" y="4740443"/>
              <a:ext cx="520305" cy="940487"/>
            </a:xfrm>
            <a:prstGeom prst="rect">
              <a:avLst/>
            </a:prstGeom>
            <a:noFill/>
          </p:spPr>
        </p:pic>
        <p:pic>
          <p:nvPicPr>
            <p:cNvPr id="33" name="Picture 2" descr="C:\Documents and Settings\csve\Local Settings\Temporary Internet Files\Content.IE5\KPABW9QF\MC900435242[1].png"/>
            <p:cNvPicPr>
              <a:picLocks noChangeAspect="1" noChangeArrowheads="1"/>
            </p:cNvPicPr>
            <p:nvPr/>
          </p:nvPicPr>
          <p:blipFill>
            <a:blip r:embed="rId3" cstate="print"/>
            <a:srcRect/>
            <a:stretch>
              <a:fillRect/>
            </a:stretch>
          </p:blipFill>
          <p:spPr bwMode="auto">
            <a:xfrm flipH="1">
              <a:off x="4932948" y="5021202"/>
              <a:ext cx="499630" cy="903116"/>
            </a:xfrm>
            <a:prstGeom prst="rect">
              <a:avLst/>
            </a:prstGeom>
            <a:noFill/>
          </p:spPr>
        </p:pic>
        <p:sp>
          <p:nvSpPr>
            <p:cNvPr id="34" name="Rounded Rectangle 33"/>
            <p:cNvSpPr/>
            <p:nvPr/>
          </p:nvSpPr>
          <p:spPr bwMode="auto">
            <a:xfrm>
              <a:off x="6547432" y="5034372"/>
              <a:ext cx="560270" cy="29160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600" dirty="0">
                  <a:solidFill>
                    <a:srgbClr val="000000"/>
                  </a:solidFill>
                </a:rPr>
                <a:t>peer</a:t>
              </a:r>
            </a:p>
          </p:txBody>
        </p:sp>
        <p:pic>
          <p:nvPicPr>
            <p:cNvPr id="35" name="Picture 34" descr="1283226206_1 - Macbook Pro.png"/>
            <p:cNvPicPr>
              <a:picLocks noChangeAspect="1"/>
            </p:cNvPicPr>
            <p:nvPr/>
          </p:nvPicPr>
          <p:blipFill>
            <a:blip r:embed="rId5" cstate="print"/>
            <a:stretch>
              <a:fillRect/>
            </a:stretch>
          </p:blipFill>
          <p:spPr>
            <a:xfrm flipH="1">
              <a:off x="6446084" y="4441673"/>
              <a:ext cx="748799" cy="723907"/>
            </a:xfrm>
            <a:prstGeom prst="rect">
              <a:avLst/>
            </a:prstGeom>
          </p:spPr>
        </p:pic>
        <p:sp>
          <p:nvSpPr>
            <p:cNvPr id="36" name="Freeform 35"/>
            <p:cNvSpPr/>
            <p:nvPr/>
          </p:nvSpPr>
          <p:spPr>
            <a:xfrm rot="13806483">
              <a:off x="6086721" y="3065836"/>
              <a:ext cx="861178" cy="157274"/>
            </a:xfrm>
            <a:custGeom>
              <a:avLst/>
              <a:gdLst>
                <a:gd name="connsiteX0" fmla="*/ 0 w 1520455"/>
                <a:gd name="connsiteY0" fmla="*/ 398721 h 398721"/>
                <a:gd name="connsiteX1" fmla="*/ 627321 w 1520455"/>
                <a:gd name="connsiteY1" fmla="*/ 15949 h 398721"/>
                <a:gd name="connsiteX2" fmla="*/ 1520455 w 1520455"/>
                <a:gd name="connsiteY2" fmla="*/ 303028 h 398721"/>
                <a:gd name="connsiteX3" fmla="*/ 1520455 w 1520455"/>
                <a:gd name="connsiteY3" fmla="*/ 303028 h 398721"/>
              </a:gdLst>
              <a:ahLst/>
              <a:cxnLst>
                <a:cxn ang="0">
                  <a:pos x="connsiteX0" y="connsiteY0"/>
                </a:cxn>
                <a:cxn ang="0">
                  <a:pos x="connsiteX1" y="connsiteY1"/>
                </a:cxn>
                <a:cxn ang="0">
                  <a:pos x="connsiteX2" y="connsiteY2"/>
                </a:cxn>
                <a:cxn ang="0">
                  <a:pos x="connsiteX3" y="connsiteY3"/>
                </a:cxn>
              </a:cxnLst>
              <a:rect l="l" t="t" r="r" b="b"/>
              <a:pathLst>
                <a:path w="1520455" h="398721">
                  <a:moveTo>
                    <a:pt x="0" y="398721"/>
                  </a:moveTo>
                  <a:cubicBezTo>
                    <a:pt x="186956" y="215309"/>
                    <a:pt x="373912" y="31898"/>
                    <a:pt x="627321" y="15949"/>
                  </a:cubicBezTo>
                  <a:cubicBezTo>
                    <a:pt x="880730" y="0"/>
                    <a:pt x="1520455" y="303028"/>
                    <a:pt x="1520455" y="303028"/>
                  </a:cubicBezTo>
                  <a:lnTo>
                    <a:pt x="1520455" y="303028"/>
                  </a:lnTo>
                </a:path>
              </a:pathLst>
            </a:cu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000000"/>
                </a:solidFill>
              </a:endParaRPr>
            </a:p>
          </p:txBody>
        </p:sp>
        <p:sp>
          <p:nvSpPr>
            <p:cNvPr id="37" name="Rounded Rectangle 36"/>
            <p:cNvSpPr/>
            <p:nvPr/>
          </p:nvSpPr>
          <p:spPr bwMode="auto">
            <a:xfrm>
              <a:off x="2284242" y="2455603"/>
              <a:ext cx="560270" cy="29160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600" dirty="0">
                  <a:solidFill>
                    <a:srgbClr val="000000"/>
                  </a:solidFill>
                </a:rPr>
                <a:t>peer</a:t>
              </a:r>
            </a:p>
          </p:txBody>
        </p:sp>
        <p:pic>
          <p:nvPicPr>
            <p:cNvPr id="38" name="Picture 37" descr="1283226206_1 - Macbook Pro.png"/>
            <p:cNvPicPr>
              <a:picLocks noChangeAspect="1"/>
            </p:cNvPicPr>
            <p:nvPr/>
          </p:nvPicPr>
          <p:blipFill>
            <a:blip r:embed="rId5" cstate="print"/>
            <a:stretch>
              <a:fillRect/>
            </a:stretch>
          </p:blipFill>
          <p:spPr>
            <a:xfrm flipH="1">
              <a:off x="2411494" y="1935094"/>
              <a:ext cx="748799" cy="723907"/>
            </a:xfrm>
            <a:prstGeom prst="rect">
              <a:avLst/>
            </a:prstGeom>
          </p:spPr>
        </p:pic>
        <p:sp>
          <p:nvSpPr>
            <p:cNvPr id="39" name="Rounded Rectangle 38"/>
            <p:cNvSpPr/>
            <p:nvPr/>
          </p:nvSpPr>
          <p:spPr bwMode="auto">
            <a:xfrm>
              <a:off x="1798969" y="3931476"/>
              <a:ext cx="560270" cy="29160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600" dirty="0">
                  <a:solidFill>
                    <a:srgbClr val="000000"/>
                  </a:solidFill>
                </a:rPr>
                <a:t>peer</a:t>
              </a:r>
            </a:p>
          </p:txBody>
        </p:sp>
        <p:pic>
          <p:nvPicPr>
            <p:cNvPr id="40" name="Picture 39" descr="1283226206_1 - Macbook Pro.png"/>
            <p:cNvPicPr>
              <a:picLocks noChangeAspect="1"/>
            </p:cNvPicPr>
            <p:nvPr/>
          </p:nvPicPr>
          <p:blipFill>
            <a:blip r:embed="rId5" cstate="print"/>
            <a:stretch>
              <a:fillRect/>
            </a:stretch>
          </p:blipFill>
          <p:spPr>
            <a:xfrm flipH="1">
              <a:off x="1926221" y="3410967"/>
              <a:ext cx="748799" cy="723907"/>
            </a:xfrm>
            <a:prstGeom prst="rect">
              <a:avLst/>
            </a:prstGeom>
          </p:spPr>
        </p:pic>
        <p:sp>
          <p:nvSpPr>
            <p:cNvPr id="41" name="Rounded Rectangle 40"/>
            <p:cNvSpPr/>
            <p:nvPr/>
          </p:nvSpPr>
          <p:spPr bwMode="auto">
            <a:xfrm>
              <a:off x="5965906" y="2792488"/>
              <a:ext cx="560270" cy="29160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600" dirty="0">
                  <a:solidFill>
                    <a:srgbClr val="000000"/>
                  </a:solidFill>
                </a:rPr>
                <a:t>peer</a:t>
              </a:r>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for Inter process Communication</a:t>
            </a:r>
            <a:endParaRPr lang="en-US" dirty="0"/>
          </a:p>
        </p:txBody>
      </p:sp>
      <p:sp>
        <p:nvSpPr>
          <p:cNvPr id="3" name="Content Placeholder 2"/>
          <p:cNvSpPr>
            <a:spLocks noGrp="1"/>
          </p:cNvSpPr>
          <p:nvPr>
            <p:ph idx="1"/>
          </p:nvPr>
        </p:nvSpPr>
        <p:spPr/>
        <p:txBody>
          <a:bodyPr/>
          <a:lstStyle/>
          <a:p>
            <a:pPr algn="just"/>
            <a:r>
              <a:rPr lang="en-US" sz="2000" dirty="0" smtClean="0"/>
              <a:t>Distributed systems are composed of a collection of concurrent processes interacting with each other by means of a network connection.</a:t>
            </a:r>
          </a:p>
          <a:p>
            <a:pPr algn="just"/>
            <a:r>
              <a:rPr lang="en-US" sz="2000" dirty="0" smtClean="0"/>
              <a:t>IPC is a fundamental aspect of distributed systems design and implementation.</a:t>
            </a:r>
          </a:p>
          <a:p>
            <a:pPr algn="just"/>
            <a:r>
              <a:rPr lang="en-US" sz="2000" dirty="0" smtClean="0"/>
              <a:t>IPC is used to either exchange data and information or coordinate the activity of processes.</a:t>
            </a:r>
          </a:p>
          <a:p>
            <a:pPr algn="just"/>
            <a:r>
              <a:rPr lang="en-US" sz="2000" dirty="0" smtClean="0"/>
              <a:t>IPC is what ties together the different components of a distributed system, thus making them act as a single system.</a:t>
            </a:r>
          </a:p>
          <a:p>
            <a:pPr algn="just"/>
            <a:r>
              <a:rPr lang="en-US" sz="2000" dirty="0" smtClean="0"/>
              <a:t>There are several different models in which processes can interact with each other – these maps to different abstractions for IPC.</a:t>
            </a:r>
          </a:p>
          <a:p>
            <a:pPr algn="just"/>
            <a:r>
              <a:rPr lang="en-US" sz="2000" dirty="0" smtClean="0"/>
              <a:t>Among the most relevant that we can mention are shared memory, remote procedure call (RPC), and message passing.</a:t>
            </a:r>
          </a:p>
          <a:p>
            <a:pPr algn="just"/>
            <a:r>
              <a:rPr lang="en-US" sz="2000" dirty="0" smtClean="0"/>
              <a:t>At lower level, IPC is realized through the fundamental tools of network programming.</a:t>
            </a:r>
          </a:p>
          <a:p>
            <a:pPr algn="just"/>
            <a:r>
              <a:rPr lang="en-US" sz="2000" dirty="0" smtClean="0"/>
              <a:t>Sockets are the most popular IPC primitive for implementing communication channels between distributed processes.</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Overview</a:t>
            </a:r>
            <a:endParaRPr lang="en-US" sz="4800" dirty="0"/>
          </a:p>
        </p:txBody>
      </p:sp>
      <p:sp>
        <p:nvSpPr>
          <p:cNvPr id="15" name="Content Placeholder 14"/>
          <p:cNvSpPr>
            <a:spLocks noGrp="1"/>
          </p:cNvSpPr>
          <p:nvPr>
            <p:ph idx="1"/>
          </p:nvPr>
        </p:nvSpPr>
        <p:spPr/>
        <p:txBody>
          <a:bodyPr/>
          <a:lstStyle/>
          <a:p>
            <a:r>
              <a:rPr lang="en-US" sz="3600" dirty="0" smtClean="0"/>
              <a:t>Three major milestones have led to cloud computing evolution</a:t>
            </a:r>
          </a:p>
          <a:p>
            <a:pPr lvl="1" algn="just"/>
            <a:r>
              <a:rPr lang="en-US" sz="2400" dirty="0" smtClean="0"/>
              <a:t>Mainframes: Large computational facilities leveraging multiple processing units. Even though mainframes cannot be considered as distributed systems, they offered large computational power by using multiple processors, which were presented as a single entity to users.</a:t>
            </a:r>
          </a:p>
          <a:p>
            <a:pPr lvl="1" algn="just"/>
            <a:r>
              <a:rPr lang="en-US" sz="2400" dirty="0" smtClean="0"/>
              <a:t>Clusters: An alternative technological advancement to the use of mainframes and super computers. </a:t>
            </a:r>
          </a:p>
          <a:p>
            <a:pPr lvl="1" algn="just"/>
            <a:r>
              <a:rPr lang="en-US" sz="2400" dirty="0" smtClean="0"/>
              <a:t>Grids</a:t>
            </a:r>
          </a:p>
          <a:p>
            <a:pPr lvl="1" algn="just"/>
            <a:r>
              <a:rPr lang="en-US" sz="2400" dirty="0" smtClean="0"/>
              <a:t>Clouds</a:t>
            </a:r>
          </a:p>
          <a:p>
            <a:pPr lvl="1"/>
            <a:endParaRPr lang="en-US" sz="3200" dirty="0" smtClean="0"/>
          </a:p>
          <a:p>
            <a:pPr lvl="1"/>
            <a:endParaRPr lang="en-US" sz="3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Message-based communication</a:t>
            </a:r>
            <a:endParaRPr lang="en-US" dirty="0"/>
          </a:p>
        </p:txBody>
      </p:sp>
      <p:sp>
        <p:nvSpPr>
          <p:cNvPr id="3" name="Content Placeholder 2"/>
          <p:cNvSpPr>
            <a:spLocks noGrp="1"/>
          </p:cNvSpPr>
          <p:nvPr>
            <p:ph idx="1"/>
          </p:nvPr>
        </p:nvSpPr>
        <p:spPr/>
        <p:txBody>
          <a:bodyPr/>
          <a:lstStyle/>
          <a:p>
            <a:pPr algn="just"/>
            <a:r>
              <a:rPr lang="en-US" dirty="0" smtClean="0"/>
              <a:t>The abstraction of message has played an important role in the evolution of the model and technologies enabling distributed computing.</a:t>
            </a:r>
          </a:p>
          <a:p>
            <a:pPr algn="just"/>
            <a:r>
              <a:rPr lang="en-US" dirty="0" smtClean="0"/>
              <a:t>The definition of distributed computing – is the one in which components located at networked computers communicate and coordinate their actions only by passing messages. The term messages, in this case, identifies any discrete amount of information that is passed from one entity to another. It encompasses any form of data representation that is limited in size and time, where as this is an invocation to a remote procedure or a serialized object instance or a generic message.</a:t>
            </a:r>
          </a:p>
          <a:p>
            <a:pPr algn="just"/>
            <a:r>
              <a:rPr lang="en-US" dirty="0" smtClean="0"/>
              <a:t>The term message-based communication model can be used to refer to any model for IPC.</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Message-based communication </a:t>
            </a:r>
            <a:r>
              <a:rPr lang="en-US" dirty="0" err="1" smtClean="0"/>
              <a:t>contd</a:t>
            </a:r>
            <a:r>
              <a:rPr lang="en-US" dirty="0" smtClean="0"/>
              <a:t>…</a:t>
            </a:r>
            <a:endParaRPr lang="en-US" dirty="0"/>
          </a:p>
        </p:txBody>
      </p:sp>
      <p:sp>
        <p:nvSpPr>
          <p:cNvPr id="3" name="Content Placeholder 2"/>
          <p:cNvSpPr>
            <a:spLocks noGrp="1"/>
          </p:cNvSpPr>
          <p:nvPr>
            <p:ph idx="1"/>
          </p:nvPr>
        </p:nvSpPr>
        <p:spPr>
          <a:xfrm>
            <a:off x="163080" y="899272"/>
            <a:ext cx="8848147" cy="5577728"/>
          </a:xfrm>
        </p:spPr>
        <p:txBody>
          <a:bodyPr/>
          <a:lstStyle/>
          <a:p>
            <a:r>
              <a:rPr lang="en-US" sz="2400" dirty="0" smtClean="0"/>
              <a:t>Several distributed programming paradigms eventually use message-based communication despite the abstractions that are presented to developers for programming the interactions of distributed components.</a:t>
            </a:r>
          </a:p>
          <a:p>
            <a:r>
              <a:rPr lang="en-US" sz="2400" dirty="0" smtClean="0"/>
              <a:t>Here are some of the most popular and important:</a:t>
            </a:r>
          </a:p>
          <a:p>
            <a:r>
              <a:rPr lang="en-US" sz="2400" b="1" dirty="0" smtClean="0"/>
              <a:t>Message Passing </a:t>
            </a:r>
            <a:r>
              <a:rPr lang="en-US" sz="2400" dirty="0" smtClean="0"/>
              <a:t>: This paradigm introduces the concept of a message as the main abstraction of the model. The entities exchanging information explicitly encode in the form of a message the data to be exchanged. The structure and the content of a message vary according to the model. Examples of this model are the Message-Passing-Interface (MPI) and </a:t>
            </a:r>
            <a:r>
              <a:rPr lang="en-US" sz="2400" dirty="0" err="1" smtClean="0"/>
              <a:t>openMP</a:t>
            </a:r>
            <a:r>
              <a:rPr lang="en-US" sz="2400" dirty="0" smtClean="0"/>
              <a:t>.</a:t>
            </a:r>
          </a:p>
        </p:txBody>
      </p:sp>
      <p:sp>
        <p:nvSpPr>
          <p:cNvPr id="4" name="Slide Number Placeholder 3"/>
          <p:cNvSpPr>
            <a:spLocks noGrp="1"/>
          </p:cNvSpPr>
          <p:nvPr>
            <p:ph type="sldNum" sz="quarter" idx="10"/>
          </p:nvPr>
        </p:nvSpPr>
        <p:spPr/>
        <p:txBody>
          <a:bodyPr/>
          <a:lstStyle/>
          <a:p>
            <a:fld id="{32E25198-89AE-4B00-A47A-4DE3C7AA5454}"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Message-based communication </a:t>
            </a:r>
            <a:r>
              <a:rPr lang="en-US" dirty="0" err="1" smtClean="0"/>
              <a:t>contd</a:t>
            </a:r>
            <a:r>
              <a:rPr lang="en-US" dirty="0" smtClean="0"/>
              <a:t>…</a:t>
            </a:r>
            <a:endParaRPr lang="en-US" dirty="0"/>
          </a:p>
        </p:txBody>
      </p:sp>
      <p:sp>
        <p:nvSpPr>
          <p:cNvPr id="3" name="Content Placeholder 2"/>
          <p:cNvSpPr>
            <a:spLocks noGrp="1"/>
          </p:cNvSpPr>
          <p:nvPr>
            <p:ph idx="1"/>
          </p:nvPr>
        </p:nvSpPr>
        <p:spPr>
          <a:xfrm>
            <a:off x="163080" y="975472"/>
            <a:ext cx="8848147" cy="5577728"/>
          </a:xfrm>
        </p:spPr>
        <p:txBody>
          <a:bodyPr/>
          <a:lstStyle/>
          <a:p>
            <a:pPr marL="222241" lvl="1" indent="-222241" algn="just">
              <a:buFontTx/>
              <a:buChar char="•"/>
            </a:pPr>
            <a:r>
              <a:rPr lang="en-US" sz="2000" b="1" dirty="0" smtClean="0">
                <a:solidFill>
                  <a:schemeClr val="tx1"/>
                </a:solidFill>
              </a:rPr>
              <a:t>Remote Procedure Call (RPC) :  </a:t>
            </a:r>
            <a:r>
              <a:rPr lang="en-US" sz="2000" dirty="0" smtClean="0"/>
              <a:t>This paradigm extends the concept of procedure call beyond the boundaries of a single process, thus triggering the execution of code in remote processes.</a:t>
            </a:r>
          </a:p>
          <a:p>
            <a:pPr marL="222241" lvl="1" indent="-222241" algn="just">
              <a:buFontTx/>
              <a:buChar char="•"/>
            </a:pPr>
            <a:r>
              <a:rPr lang="en-US" sz="2000" b="1" dirty="0" smtClean="0">
                <a:solidFill>
                  <a:schemeClr val="tx1"/>
                </a:solidFill>
              </a:rPr>
              <a:t>Distributed Objects : </a:t>
            </a:r>
            <a:r>
              <a:rPr lang="en-US" sz="2000" dirty="0" smtClean="0"/>
              <a:t>This is an implementation of the RPC model for the object-oriented paradigm and contextualizes this feature for the remote  invocation of methods exposed by objects. Examples of distributed object infrastructures are Common Object Request Broker Architecture (CORBA), Component Object Model (COM, DCOM, and COM+), Java Remote Method Invocation (RMI), and .NET Remoting.</a:t>
            </a:r>
          </a:p>
          <a:p>
            <a:pPr marL="222241" lvl="1" indent="-222241" algn="just">
              <a:buFontTx/>
              <a:buChar char="•"/>
            </a:pPr>
            <a:r>
              <a:rPr lang="en-US" sz="2000" b="1" dirty="0" smtClean="0">
                <a:solidFill>
                  <a:schemeClr val="tx1"/>
                </a:solidFill>
              </a:rPr>
              <a:t>Distributed agents and active Objects: </a:t>
            </a:r>
            <a:r>
              <a:rPr lang="en-US" sz="2000" dirty="0" smtClean="0"/>
              <a:t>Programming paradigms based on agents and active objects involve by definition the presence of instances, whether they are agents of objects, despite the existence of requests.</a:t>
            </a:r>
          </a:p>
          <a:p>
            <a:pPr marL="222241" lvl="1" indent="-222241" algn="just">
              <a:buFontTx/>
              <a:buChar char="•"/>
            </a:pPr>
            <a:r>
              <a:rPr lang="en-US" sz="2000" b="1" dirty="0" smtClean="0">
                <a:solidFill>
                  <a:schemeClr val="tx1"/>
                </a:solidFill>
              </a:rPr>
              <a:t>Web Service: An implementation of the RPC concept over HTTP; thus allowing the interaction of components that are developed with different technologies. A Web service is exposed as a remote object hosted on a Web Server, and method invocation are transformed in HTTP requests, using specific protocols such as Simple Object Access Protocol (SOAP) or Representational State Transfer (REST).</a:t>
            </a:r>
          </a:p>
          <a:p>
            <a:pPr marL="222241" lvl="1" indent="-222241" algn="just">
              <a:buFontTx/>
              <a:buChar char="•"/>
            </a:pPr>
            <a:endParaRPr lang="en-US" sz="2000" b="1" dirty="0" smtClean="0">
              <a:solidFill>
                <a:schemeClr val="tx1"/>
              </a:solidFill>
            </a:endParaRPr>
          </a:p>
          <a:p>
            <a:pPr marL="222241" lvl="1" indent="-222241" algn="just">
              <a:buFontTx/>
              <a:buChar char="•"/>
            </a:pPr>
            <a:endParaRPr lang="en-US" sz="2000" dirty="0" smtClean="0"/>
          </a:p>
          <a:p>
            <a:pPr marL="222241" lvl="1" indent="-222241" algn="just">
              <a:buFontTx/>
              <a:buChar char="•"/>
            </a:pPr>
            <a:endParaRPr lang="en-US" sz="1800" b="1" dirty="0" smtClean="0">
              <a:solidFill>
                <a:schemeClr val="tx1"/>
              </a:solidFill>
            </a:endParaRPr>
          </a:p>
          <a:p>
            <a:pPr algn="just"/>
            <a:endParaRPr lang="en-US" sz="24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1 :  Objectives</a:t>
            </a:r>
            <a:endParaRPr lang="en-US" dirty="0"/>
          </a:p>
        </p:txBody>
      </p:sp>
      <p:sp>
        <p:nvSpPr>
          <p:cNvPr id="7" name="Content Placeholder 6"/>
          <p:cNvSpPr>
            <a:spLocks noGrp="1"/>
          </p:cNvSpPr>
          <p:nvPr>
            <p:ph idx="1"/>
          </p:nvPr>
        </p:nvSpPr>
        <p:spPr/>
        <p:txBody>
          <a:bodyPr>
            <a:normAutofit fontScale="55000" lnSpcReduction="20000"/>
          </a:bodyPr>
          <a:lstStyle/>
          <a:p>
            <a:pPr>
              <a:spcAft>
                <a:spcPts val="600"/>
              </a:spcAft>
              <a:buNone/>
            </a:pPr>
            <a:r>
              <a:rPr lang="en-US" sz="3600" b="1" dirty="0" smtClean="0"/>
              <a:t>After completing this unit you should be able to</a:t>
            </a:r>
          </a:p>
          <a:p>
            <a:pPr marL="800100" indent="-228600">
              <a:spcBef>
                <a:spcPts val="600"/>
              </a:spcBef>
              <a:spcAft>
                <a:spcPts val="600"/>
              </a:spcAft>
            </a:pPr>
            <a:r>
              <a:rPr lang="en-US" sz="2900" b="1" i="1" dirty="0" smtClean="0"/>
              <a:t>Over view &amp; Mile Stones of Technologies</a:t>
            </a:r>
          </a:p>
          <a:p>
            <a:pPr marL="800100" indent="-228600">
              <a:spcBef>
                <a:spcPts val="600"/>
              </a:spcBef>
              <a:spcAft>
                <a:spcPts val="600"/>
              </a:spcAft>
            </a:pPr>
            <a:r>
              <a:rPr lang="en-US" sz="2900" b="1" i="1" dirty="0" smtClean="0"/>
              <a:t>Understand Eras of Computing  and Computing platforms and technologies</a:t>
            </a:r>
          </a:p>
          <a:p>
            <a:pPr marL="800100" indent="-228600">
              <a:spcBef>
                <a:spcPts val="600"/>
              </a:spcBef>
              <a:spcAft>
                <a:spcPts val="600"/>
              </a:spcAft>
            </a:pPr>
            <a:r>
              <a:rPr lang="en-US" sz="2900" b="1" i="1" dirty="0" smtClean="0"/>
              <a:t>Understand principles of Parallel and Distributed Computing</a:t>
            </a:r>
          </a:p>
          <a:p>
            <a:pPr marL="800100" indent="-228600">
              <a:spcBef>
                <a:spcPts val="600"/>
              </a:spcBef>
              <a:spcAft>
                <a:spcPts val="600"/>
              </a:spcAft>
            </a:pPr>
            <a:r>
              <a:rPr lang="en-US" sz="2900" b="1" i="1" dirty="0" smtClean="0"/>
              <a:t>Elements of Parallel Computing</a:t>
            </a:r>
          </a:p>
          <a:p>
            <a:pPr marL="800100" indent="-228600">
              <a:spcBef>
                <a:spcPts val="600"/>
              </a:spcBef>
              <a:spcAft>
                <a:spcPts val="600"/>
              </a:spcAft>
            </a:pPr>
            <a:r>
              <a:rPr lang="en-US" sz="2900" b="1" i="1" dirty="0" smtClean="0"/>
              <a:t>Hardware Architectural Styles for Processing</a:t>
            </a:r>
          </a:p>
          <a:p>
            <a:pPr marL="800100" indent="-228600">
              <a:spcBef>
                <a:spcPts val="600"/>
              </a:spcBef>
              <a:spcAft>
                <a:spcPts val="600"/>
              </a:spcAft>
            </a:pPr>
            <a:r>
              <a:rPr lang="en-US" sz="2900" b="1" i="1" dirty="0" smtClean="0"/>
              <a:t>Shared Vs Distributed MIMD model</a:t>
            </a:r>
          </a:p>
          <a:p>
            <a:pPr marL="800100" indent="-228600">
              <a:spcBef>
                <a:spcPts val="600"/>
              </a:spcBef>
              <a:spcAft>
                <a:spcPts val="600"/>
              </a:spcAft>
            </a:pPr>
            <a:r>
              <a:rPr lang="en-US" sz="2900" b="1" i="1" dirty="0" smtClean="0"/>
              <a:t>Approaches to Parallel Computing Model</a:t>
            </a:r>
          </a:p>
          <a:p>
            <a:pPr marL="800100" indent="-228600">
              <a:spcBef>
                <a:spcPts val="600"/>
              </a:spcBef>
              <a:spcAft>
                <a:spcPts val="600"/>
              </a:spcAft>
            </a:pPr>
            <a:r>
              <a:rPr lang="en-US" sz="2900" b="1" i="1" dirty="0" smtClean="0"/>
              <a:t>Levels of Parallelism</a:t>
            </a:r>
          </a:p>
          <a:p>
            <a:pPr marL="800100" indent="-228600">
              <a:spcBef>
                <a:spcPts val="600"/>
              </a:spcBef>
              <a:spcAft>
                <a:spcPts val="600"/>
              </a:spcAft>
            </a:pPr>
            <a:r>
              <a:rPr lang="en-US" sz="2900" b="1" i="1" dirty="0" smtClean="0"/>
              <a:t>Components of Distributed System</a:t>
            </a:r>
          </a:p>
          <a:p>
            <a:pPr marL="800100" indent="-228600">
              <a:spcBef>
                <a:spcPts val="600"/>
              </a:spcBef>
              <a:spcAft>
                <a:spcPts val="600"/>
              </a:spcAft>
            </a:pPr>
            <a:r>
              <a:rPr lang="en-US" sz="2900" b="1" i="1" dirty="0" smtClean="0"/>
              <a:t>Architectural  Styles for Distributed Computing</a:t>
            </a:r>
          </a:p>
          <a:p>
            <a:pPr marL="800100" indent="-228600">
              <a:spcBef>
                <a:spcPts val="600"/>
              </a:spcBef>
              <a:spcAft>
                <a:spcPts val="600"/>
              </a:spcAft>
            </a:pPr>
            <a:r>
              <a:rPr lang="en-US" sz="2900" b="1" i="1" dirty="0" smtClean="0"/>
              <a:t>Models for Inter-Process Communication</a:t>
            </a:r>
          </a:p>
          <a:p>
            <a:pPr marL="800100" indent="-228600">
              <a:spcBef>
                <a:spcPts val="600"/>
              </a:spcBef>
              <a:spcAft>
                <a:spcPts val="600"/>
              </a:spcAft>
            </a:pPr>
            <a:r>
              <a:rPr lang="en-US" sz="2900" b="1" i="1" dirty="0" smtClean="0"/>
              <a:t>Technologies for Distributed Computing</a:t>
            </a:r>
          </a:p>
          <a:p>
            <a:pPr marL="800100" indent="-228600">
              <a:spcBef>
                <a:spcPts val="600"/>
              </a:spcBef>
              <a:spcAft>
                <a:spcPts val="600"/>
              </a:spcAft>
            </a:pPr>
            <a:r>
              <a:rPr lang="en-US" sz="2900" b="1" i="1" dirty="0" smtClean="0"/>
              <a:t>Service Oriented Computing</a:t>
            </a:r>
          </a:p>
          <a:p>
            <a:pPr marL="800100" indent="-228600">
              <a:spcBef>
                <a:spcPts val="600"/>
              </a:spcBef>
              <a:spcAft>
                <a:spcPts val="600"/>
              </a:spcAft>
            </a:pPr>
            <a:r>
              <a:rPr lang="en-US" sz="2900" b="1" i="1" dirty="0" smtClean="0"/>
              <a:t>SOA – Web Services</a:t>
            </a:r>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63</a:t>
            </a:fld>
            <a:endParaRPr lang="en-US"/>
          </a:p>
        </p:txBody>
      </p:sp>
      <p:sp>
        <p:nvSpPr>
          <p:cNvPr id="8" name="Rounded Rectangle 7"/>
          <p:cNvSpPr/>
          <p:nvPr/>
        </p:nvSpPr>
        <p:spPr bwMode="auto">
          <a:xfrm>
            <a:off x="0" y="4895850"/>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for message-based communication</a:t>
            </a:r>
            <a:endParaRPr lang="en-US" dirty="0"/>
          </a:p>
        </p:txBody>
      </p:sp>
      <p:sp>
        <p:nvSpPr>
          <p:cNvPr id="3" name="Content Placeholder 2"/>
          <p:cNvSpPr>
            <a:spLocks noGrp="1"/>
          </p:cNvSpPr>
          <p:nvPr>
            <p:ph idx="1"/>
          </p:nvPr>
        </p:nvSpPr>
        <p:spPr/>
        <p:txBody>
          <a:bodyPr/>
          <a:lstStyle/>
          <a:p>
            <a:r>
              <a:rPr lang="en-US" dirty="0" smtClean="0"/>
              <a:t>Point-to-Point message model : </a:t>
            </a:r>
          </a:p>
          <a:p>
            <a:r>
              <a:rPr lang="en-US" dirty="0" smtClean="0"/>
              <a:t>Publish – and – Subscribe message model</a:t>
            </a:r>
          </a:p>
          <a:p>
            <a:pPr lvl="1"/>
            <a:r>
              <a:rPr lang="en-US" dirty="0" smtClean="0"/>
              <a:t>Push Strategy</a:t>
            </a:r>
          </a:p>
          <a:p>
            <a:pPr lvl="1"/>
            <a:r>
              <a:rPr lang="en-US" dirty="0" smtClean="0"/>
              <a:t>Pull Strategy</a:t>
            </a:r>
          </a:p>
          <a:p>
            <a:r>
              <a:rPr lang="en-US" dirty="0" smtClean="0"/>
              <a:t>Request- reply message model</a:t>
            </a:r>
          </a:p>
          <a:p>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1 :  Objectives</a:t>
            </a:r>
            <a:endParaRPr lang="en-US" dirty="0"/>
          </a:p>
        </p:txBody>
      </p:sp>
      <p:sp>
        <p:nvSpPr>
          <p:cNvPr id="7" name="Content Placeholder 6"/>
          <p:cNvSpPr>
            <a:spLocks noGrp="1"/>
          </p:cNvSpPr>
          <p:nvPr>
            <p:ph idx="1"/>
          </p:nvPr>
        </p:nvSpPr>
        <p:spPr/>
        <p:txBody>
          <a:bodyPr>
            <a:normAutofit fontScale="55000" lnSpcReduction="20000"/>
          </a:bodyPr>
          <a:lstStyle/>
          <a:p>
            <a:pPr>
              <a:spcAft>
                <a:spcPts val="600"/>
              </a:spcAft>
              <a:buNone/>
            </a:pPr>
            <a:r>
              <a:rPr lang="en-US" sz="3600" b="1" dirty="0" smtClean="0"/>
              <a:t>After completing this unit you should be able to</a:t>
            </a:r>
          </a:p>
          <a:p>
            <a:pPr marL="800100" indent="-228600">
              <a:spcBef>
                <a:spcPts val="600"/>
              </a:spcBef>
              <a:spcAft>
                <a:spcPts val="600"/>
              </a:spcAft>
            </a:pPr>
            <a:r>
              <a:rPr lang="en-US" sz="2900" b="1" i="1" dirty="0" smtClean="0"/>
              <a:t>Over view &amp; Mile Stones of Technologies</a:t>
            </a:r>
          </a:p>
          <a:p>
            <a:pPr marL="800100" indent="-228600">
              <a:spcBef>
                <a:spcPts val="600"/>
              </a:spcBef>
              <a:spcAft>
                <a:spcPts val="600"/>
              </a:spcAft>
            </a:pPr>
            <a:r>
              <a:rPr lang="en-US" sz="2900" b="1" i="1" dirty="0" smtClean="0"/>
              <a:t>Understand Eras of Computing  and Computing platforms and technologies</a:t>
            </a:r>
          </a:p>
          <a:p>
            <a:pPr marL="800100" indent="-228600">
              <a:spcBef>
                <a:spcPts val="600"/>
              </a:spcBef>
              <a:spcAft>
                <a:spcPts val="600"/>
              </a:spcAft>
            </a:pPr>
            <a:r>
              <a:rPr lang="en-US" sz="2900" b="1" i="1" dirty="0" smtClean="0"/>
              <a:t>Understand principles of Parallel and Distributed Computing</a:t>
            </a:r>
          </a:p>
          <a:p>
            <a:pPr marL="800100" indent="-228600">
              <a:spcBef>
                <a:spcPts val="600"/>
              </a:spcBef>
              <a:spcAft>
                <a:spcPts val="600"/>
              </a:spcAft>
            </a:pPr>
            <a:r>
              <a:rPr lang="en-US" sz="2900" b="1" i="1" dirty="0" smtClean="0"/>
              <a:t>Elements of Parallel Computing</a:t>
            </a:r>
          </a:p>
          <a:p>
            <a:pPr marL="800100" indent="-228600">
              <a:spcBef>
                <a:spcPts val="600"/>
              </a:spcBef>
              <a:spcAft>
                <a:spcPts val="600"/>
              </a:spcAft>
            </a:pPr>
            <a:r>
              <a:rPr lang="en-US" sz="2900" b="1" i="1" dirty="0" smtClean="0"/>
              <a:t>Hardware Architectural Styles for Processing</a:t>
            </a:r>
          </a:p>
          <a:p>
            <a:pPr marL="800100" indent="-228600">
              <a:spcBef>
                <a:spcPts val="600"/>
              </a:spcBef>
              <a:spcAft>
                <a:spcPts val="600"/>
              </a:spcAft>
            </a:pPr>
            <a:r>
              <a:rPr lang="en-US" sz="2900" b="1" i="1" dirty="0" smtClean="0"/>
              <a:t>Shared Vs Distributed MIMD model</a:t>
            </a:r>
          </a:p>
          <a:p>
            <a:pPr marL="800100" indent="-228600">
              <a:spcBef>
                <a:spcPts val="600"/>
              </a:spcBef>
              <a:spcAft>
                <a:spcPts val="600"/>
              </a:spcAft>
            </a:pPr>
            <a:r>
              <a:rPr lang="en-US" sz="2900" b="1" i="1" dirty="0" smtClean="0"/>
              <a:t>Approaches to Parallel Computing Model</a:t>
            </a:r>
          </a:p>
          <a:p>
            <a:pPr marL="800100" indent="-228600">
              <a:spcBef>
                <a:spcPts val="600"/>
              </a:spcBef>
              <a:spcAft>
                <a:spcPts val="600"/>
              </a:spcAft>
            </a:pPr>
            <a:r>
              <a:rPr lang="en-US" sz="2900" b="1" i="1" dirty="0" smtClean="0"/>
              <a:t>Levels of Parallelism</a:t>
            </a:r>
          </a:p>
          <a:p>
            <a:pPr marL="800100" indent="-228600">
              <a:spcBef>
                <a:spcPts val="600"/>
              </a:spcBef>
              <a:spcAft>
                <a:spcPts val="600"/>
              </a:spcAft>
            </a:pPr>
            <a:r>
              <a:rPr lang="en-US" sz="2900" b="1" i="1" dirty="0" smtClean="0"/>
              <a:t>Components of Distributed System</a:t>
            </a:r>
          </a:p>
          <a:p>
            <a:pPr marL="800100" indent="-228600">
              <a:spcBef>
                <a:spcPts val="600"/>
              </a:spcBef>
              <a:spcAft>
                <a:spcPts val="600"/>
              </a:spcAft>
            </a:pPr>
            <a:r>
              <a:rPr lang="en-US" sz="2900" b="1" i="1" dirty="0" smtClean="0"/>
              <a:t>Architectural  Styles for Distributed Computing</a:t>
            </a:r>
          </a:p>
          <a:p>
            <a:pPr marL="800100" indent="-228600">
              <a:spcBef>
                <a:spcPts val="600"/>
              </a:spcBef>
              <a:spcAft>
                <a:spcPts val="600"/>
              </a:spcAft>
            </a:pPr>
            <a:r>
              <a:rPr lang="en-US" sz="2900" b="1" i="1" dirty="0" smtClean="0"/>
              <a:t>Models for Inter-Process Communication</a:t>
            </a:r>
          </a:p>
          <a:p>
            <a:pPr marL="800100" indent="-228600">
              <a:spcBef>
                <a:spcPts val="600"/>
              </a:spcBef>
              <a:spcAft>
                <a:spcPts val="600"/>
              </a:spcAft>
            </a:pPr>
            <a:r>
              <a:rPr lang="en-US" sz="2900" b="1" i="1" dirty="0" smtClean="0"/>
              <a:t>Technologies for Distributed Computing</a:t>
            </a:r>
          </a:p>
          <a:p>
            <a:pPr marL="800100" indent="-228600">
              <a:spcBef>
                <a:spcPts val="600"/>
              </a:spcBef>
              <a:spcAft>
                <a:spcPts val="600"/>
              </a:spcAft>
            </a:pPr>
            <a:r>
              <a:rPr lang="en-US" sz="2900" b="1" i="1" dirty="0" smtClean="0"/>
              <a:t>Service Oriented Computing</a:t>
            </a:r>
          </a:p>
          <a:p>
            <a:pPr marL="800100" indent="-228600">
              <a:spcBef>
                <a:spcPts val="600"/>
              </a:spcBef>
              <a:spcAft>
                <a:spcPts val="600"/>
              </a:spcAft>
            </a:pPr>
            <a:r>
              <a:rPr lang="en-US" sz="2900" b="1" i="1" dirty="0" smtClean="0"/>
              <a:t>SOA – Web Services</a:t>
            </a:r>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65</a:t>
            </a:fld>
            <a:endParaRPr lang="en-US"/>
          </a:p>
        </p:txBody>
      </p:sp>
      <p:sp>
        <p:nvSpPr>
          <p:cNvPr id="8" name="Rounded Rectangle 7"/>
          <p:cNvSpPr/>
          <p:nvPr/>
        </p:nvSpPr>
        <p:spPr bwMode="auto">
          <a:xfrm>
            <a:off x="0" y="5238750"/>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for distributed computing</a:t>
            </a:r>
            <a:endParaRPr lang="en-US" dirty="0"/>
          </a:p>
        </p:txBody>
      </p:sp>
      <p:sp>
        <p:nvSpPr>
          <p:cNvPr id="3" name="Content Placeholder 2"/>
          <p:cNvSpPr>
            <a:spLocks noGrp="1"/>
          </p:cNvSpPr>
          <p:nvPr>
            <p:ph idx="1"/>
          </p:nvPr>
        </p:nvSpPr>
        <p:spPr/>
        <p:txBody>
          <a:bodyPr/>
          <a:lstStyle/>
          <a:p>
            <a:r>
              <a:rPr lang="en-US" dirty="0" smtClean="0"/>
              <a:t>Remote Procedure Call (RPC)</a:t>
            </a:r>
          </a:p>
          <a:p>
            <a:pPr lvl="1"/>
            <a:r>
              <a:rPr lang="en-US" dirty="0" smtClean="0"/>
              <a:t>RPC is the fundamental abstraction enabling the execution procedures on clients’ request.</a:t>
            </a:r>
          </a:p>
          <a:p>
            <a:pPr lvl="1"/>
            <a:r>
              <a:rPr lang="en-US" dirty="0" smtClean="0"/>
              <a:t>RPC allows extending the concept of a procedure call beyond the boundaries of a process and a single memory address space.</a:t>
            </a:r>
          </a:p>
          <a:p>
            <a:pPr lvl="1"/>
            <a:r>
              <a:rPr lang="en-US" dirty="0" smtClean="0"/>
              <a:t>The called procedure and calling procedure may be on the same system or they may be on different systems.</a:t>
            </a:r>
          </a:p>
          <a:p>
            <a:pPr lvl="1"/>
            <a:r>
              <a:rPr lang="en-US" dirty="0" smtClean="0"/>
              <a:t>The important aspect of RPC is marshalling and </a:t>
            </a:r>
            <a:r>
              <a:rPr lang="en-US" dirty="0" err="1" smtClean="0"/>
              <a:t>unmarshalling</a:t>
            </a:r>
            <a:r>
              <a:rPr lang="en-US" dirty="0" smtClean="0"/>
              <a:t>.</a:t>
            </a:r>
          </a:p>
          <a:p>
            <a:r>
              <a:rPr lang="en-US" dirty="0" smtClean="0"/>
              <a:t>Distributed Object Frameworks</a:t>
            </a:r>
          </a:p>
          <a:p>
            <a:pPr lvl="1"/>
            <a:r>
              <a:rPr lang="en-US" dirty="0" smtClean="0"/>
              <a:t>Extend object-oriented programming systems by allowing objects to be distributed across a heterogeneous network and provide facilities so that they can be coherently act as though they were in the same address space.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Procedure Call (RPC)</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67</a:t>
            </a:fld>
            <a:endParaRPr lang="en-US"/>
          </a:p>
        </p:txBody>
      </p:sp>
      <p:grpSp>
        <p:nvGrpSpPr>
          <p:cNvPr id="6" name="Group 5"/>
          <p:cNvGrpSpPr/>
          <p:nvPr/>
        </p:nvGrpSpPr>
        <p:grpSpPr>
          <a:xfrm>
            <a:off x="0" y="1066800"/>
            <a:ext cx="9144000" cy="5486400"/>
            <a:chOff x="409074" y="1323474"/>
            <a:chExt cx="8337884" cy="4836696"/>
          </a:xfrm>
        </p:grpSpPr>
        <p:sp>
          <p:nvSpPr>
            <p:cNvPr id="7" name="Rectangle 6"/>
            <p:cNvSpPr/>
            <p:nvPr/>
          </p:nvSpPr>
          <p:spPr>
            <a:xfrm>
              <a:off x="409074" y="1323474"/>
              <a:ext cx="8337884" cy="4836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000000"/>
                </a:solidFill>
              </a:endParaRPr>
            </a:p>
          </p:txBody>
        </p:sp>
        <p:sp>
          <p:nvSpPr>
            <p:cNvPr id="8" name="Rounded Rectangle 7"/>
            <p:cNvSpPr/>
            <p:nvPr/>
          </p:nvSpPr>
          <p:spPr>
            <a:xfrm>
              <a:off x="5015878" y="1596189"/>
              <a:ext cx="3582825" cy="3585411"/>
            </a:xfrm>
            <a:prstGeom prst="roundRect">
              <a:avLst>
                <a:gd name="adj" fmla="val 1965"/>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000000"/>
                </a:solidFill>
              </a:endParaRPr>
            </a:p>
          </p:txBody>
        </p:sp>
        <p:sp>
          <p:nvSpPr>
            <p:cNvPr id="9" name="Rounded Rectangle 8"/>
            <p:cNvSpPr/>
            <p:nvPr/>
          </p:nvSpPr>
          <p:spPr>
            <a:xfrm>
              <a:off x="5140205" y="1959161"/>
              <a:ext cx="3314120" cy="2765239"/>
            </a:xfrm>
            <a:prstGeom prst="roundRect">
              <a:avLst>
                <a:gd name="adj" fmla="val 1965"/>
              </a:avLst>
            </a:prstGeom>
            <a:solidFill>
              <a:schemeClr val="bg1">
                <a:lumMod val="8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000000"/>
                </a:solidFill>
              </a:endParaRPr>
            </a:p>
          </p:txBody>
        </p:sp>
        <p:sp>
          <p:nvSpPr>
            <p:cNvPr id="10" name="Rounded Rectangle 9"/>
            <p:cNvSpPr/>
            <p:nvPr/>
          </p:nvSpPr>
          <p:spPr>
            <a:xfrm>
              <a:off x="5281859" y="2298037"/>
              <a:ext cx="1732547" cy="2101512"/>
            </a:xfrm>
            <a:prstGeom prst="roundRect">
              <a:avLst>
                <a:gd name="adj" fmla="val 7657"/>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bIns="91440" rtlCol="0" anchor="b" anchorCtr="0"/>
            <a:lstStyle/>
            <a:p>
              <a:pPr algn="ctr"/>
              <a:r>
                <a:rPr lang="en-US" dirty="0" smtClean="0">
                  <a:solidFill>
                    <a:srgbClr val="000000"/>
                  </a:solidFill>
                </a:rPr>
                <a:t>RPC Service</a:t>
              </a:r>
              <a:endParaRPr lang="en-US" sz="1400" dirty="0">
                <a:solidFill>
                  <a:srgbClr val="000000"/>
                </a:solidFill>
              </a:endParaRPr>
            </a:p>
          </p:txBody>
        </p:sp>
        <p:sp>
          <p:nvSpPr>
            <p:cNvPr id="11" name="Rounded Rectangle 10"/>
            <p:cNvSpPr/>
            <p:nvPr/>
          </p:nvSpPr>
          <p:spPr>
            <a:xfrm>
              <a:off x="556022" y="1600205"/>
              <a:ext cx="3582825" cy="3585411"/>
            </a:xfrm>
            <a:prstGeom prst="roundRect">
              <a:avLst>
                <a:gd name="adj" fmla="val 1965"/>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000000"/>
                </a:solidFill>
              </a:endParaRPr>
            </a:p>
          </p:txBody>
        </p:sp>
        <p:sp>
          <p:nvSpPr>
            <p:cNvPr id="12" name="Rounded Rectangle 11"/>
            <p:cNvSpPr/>
            <p:nvPr/>
          </p:nvSpPr>
          <p:spPr>
            <a:xfrm>
              <a:off x="680349" y="1963177"/>
              <a:ext cx="3314120" cy="2765239"/>
            </a:xfrm>
            <a:prstGeom prst="roundRect">
              <a:avLst>
                <a:gd name="adj" fmla="val 1965"/>
              </a:avLst>
            </a:prstGeom>
            <a:solidFill>
              <a:schemeClr val="bg1">
                <a:lumMod val="8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000000"/>
                </a:solidFill>
              </a:endParaRPr>
            </a:p>
          </p:txBody>
        </p:sp>
        <p:grpSp>
          <p:nvGrpSpPr>
            <p:cNvPr id="13" name="Group 6"/>
            <p:cNvGrpSpPr/>
            <p:nvPr/>
          </p:nvGrpSpPr>
          <p:grpSpPr>
            <a:xfrm>
              <a:off x="950479" y="2069404"/>
              <a:ext cx="2707105" cy="753124"/>
              <a:chOff x="1564111" y="1985180"/>
              <a:chExt cx="2707105" cy="753124"/>
            </a:xfrm>
            <a:effectLst>
              <a:outerShdw blurRad="50800" dist="38100" dir="2700000" algn="tl" rotWithShape="0">
                <a:prstClr val="black">
                  <a:alpha val="40000"/>
                </a:prstClr>
              </a:outerShdw>
            </a:effectLst>
          </p:grpSpPr>
          <p:sp>
            <p:nvSpPr>
              <p:cNvPr id="49" name="Rectangle 4"/>
              <p:cNvSpPr/>
              <p:nvPr/>
            </p:nvSpPr>
            <p:spPr>
              <a:xfrm>
                <a:off x="1564111" y="1985180"/>
                <a:ext cx="2707105" cy="753124"/>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0" rtlCol="0" anchor="b"/>
              <a:lstStyle/>
              <a:p>
                <a:pPr algn="ctr"/>
                <a:r>
                  <a:rPr lang="en-US" sz="1600" dirty="0" smtClean="0">
                    <a:solidFill>
                      <a:srgbClr val="000000"/>
                    </a:solidFill>
                  </a:rPr>
                  <a:t>Main Procedure</a:t>
                </a:r>
              </a:p>
            </p:txBody>
          </p:sp>
          <p:pic>
            <p:nvPicPr>
              <p:cNvPr id="50" name="Picture 2" descr="C:\Users\csve\AppData\Local\Microsoft\Windows\Temporary Internet Files\Content.IE5\31KUVIR9\MC90043261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9405" y="2021420"/>
                <a:ext cx="505212" cy="505212"/>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Rounded Rectangle 13"/>
            <p:cNvSpPr/>
            <p:nvPr/>
          </p:nvSpPr>
          <p:spPr>
            <a:xfrm>
              <a:off x="863841" y="3310034"/>
              <a:ext cx="1037132" cy="37667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Procedure A</a:t>
              </a:r>
            </a:p>
          </p:txBody>
        </p:sp>
        <p:cxnSp>
          <p:nvCxnSpPr>
            <p:cNvPr id="15" name="Straight Connector 14"/>
            <p:cNvCxnSpPr/>
            <p:nvPr/>
          </p:nvCxnSpPr>
          <p:spPr>
            <a:xfrm>
              <a:off x="1367573" y="2839458"/>
              <a:ext cx="0" cy="453190"/>
            </a:xfrm>
            <a:prstGeom prst="line">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859825" y="4027938"/>
              <a:ext cx="1037132" cy="37667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Procedure B</a:t>
              </a:r>
            </a:p>
          </p:txBody>
        </p:sp>
        <p:cxnSp>
          <p:nvCxnSpPr>
            <p:cNvPr id="17" name="Straight Connector 16"/>
            <p:cNvCxnSpPr/>
            <p:nvPr/>
          </p:nvCxnSpPr>
          <p:spPr>
            <a:xfrm>
              <a:off x="1146994" y="3677658"/>
              <a:ext cx="0" cy="328863"/>
            </a:xfrm>
            <a:prstGeom prst="line">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564098" y="3697706"/>
              <a:ext cx="0" cy="328863"/>
            </a:xfrm>
            <a:prstGeom prst="line">
              <a:avLst/>
            </a:prstGeom>
            <a:ln>
              <a:solidFill>
                <a:srgbClr val="00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07941" y="2835442"/>
              <a:ext cx="0" cy="453190"/>
            </a:xfrm>
            <a:prstGeom prst="line">
              <a:avLst/>
            </a:prstGeom>
            <a:ln>
              <a:solidFill>
                <a:srgbClr val="0000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135178" y="3293992"/>
              <a:ext cx="1546470" cy="376675"/>
            </a:xfrm>
            <a:prstGeom prst="roundRect">
              <a:avLst/>
            </a:prstGeom>
            <a:solidFill>
              <a:srgbClr val="FFFFFF"/>
            </a:solidFill>
            <a:ln w="12700">
              <a:solidFill>
                <a:srgbClr val="0000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Procedure C:Node B</a:t>
              </a:r>
            </a:p>
          </p:txBody>
        </p:sp>
        <p:cxnSp>
          <p:nvCxnSpPr>
            <p:cNvPr id="21" name="Straight Connector 20"/>
            <p:cNvCxnSpPr/>
            <p:nvPr/>
          </p:nvCxnSpPr>
          <p:spPr>
            <a:xfrm>
              <a:off x="2446437" y="2835442"/>
              <a:ext cx="0" cy="453190"/>
            </a:xfrm>
            <a:prstGeom prst="line">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131626" y="4026617"/>
              <a:ext cx="1586139" cy="376947"/>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rgbClr val="000000"/>
                  </a:solidFill>
                </a:rPr>
                <a:t>RPC Library</a:t>
              </a:r>
              <a:endParaRPr lang="en-US" sz="1400" dirty="0">
                <a:solidFill>
                  <a:srgbClr val="000000"/>
                </a:solidFill>
              </a:endParaRPr>
            </a:p>
          </p:txBody>
        </p:sp>
        <p:sp>
          <p:nvSpPr>
            <p:cNvPr id="23" name="Text Box 5"/>
            <p:cNvSpPr txBox="1">
              <a:spLocks noChangeArrowheads="1"/>
            </p:cNvSpPr>
            <p:nvPr/>
          </p:nvSpPr>
          <p:spPr bwMode="auto">
            <a:xfrm>
              <a:off x="714610" y="1443788"/>
              <a:ext cx="1005890" cy="336891"/>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600" dirty="0" smtClean="0">
                  <a:solidFill>
                    <a:srgbClr val="000000"/>
                  </a:solidFill>
                </a:rPr>
                <a:t>Node A</a:t>
              </a:r>
              <a:endParaRPr lang="en-US" sz="1200" dirty="0">
                <a:solidFill>
                  <a:srgbClr val="000000"/>
                </a:solidFill>
              </a:endParaRPr>
            </a:p>
          </p:txBody>
        </p:sp>
        <p:sp>
          <p:nvSpPr>
            <p:cNvPr id="24" name="Text Box 5"/>
            <p:cNvSpPr txBox="1">
              <a:spLocks noChangeArrowheads="1"/>
            </p:cNvSpPr>
            <p:nvPr/>
          </p:nvSpPr>
          <p:spPr bwMode="auto">
            <a:xfrm>
              <a:off x="806849" y="4523881"/>
              <a:ext cx="1659607" cy="312820"/>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smtClean="0">
                  <a:solidFill>
                    <a:srgbClr val="000000"/>
                  </a:solidFill>
                </a:rPr>
                <a:t>Program A (RPC Client)</a:t>
              </a:r>
              <a:endParaRPr lang="en-US" sz="1100" dirty="0">
                <a:solidFill>
                  <a:srgbClr val="000000"/>
                </a:solidFill>
              </a:endParaRPr>
            </a:p>
          </p:txBody>
        </p:sp>
        <p:cxnSp>
          <p:nvCxnSpPr>
            <p:cNvPr id="25" name="Straight Connector 24"/>
            <p:cNvCxnSpPr/>
            <p:nvPr/>
          </p:nvCxnSpPr>
          <p:spPr>
            <a:xfrm>
              <a:off x="2518734" y="3677652"/>
              <a:ext cx="0" cy="352932"/>
            </a:xfrm>
            <a:prstGeom prst="line">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388903" y="3685674"/>
              <a:ext cx="0" cy="328863"/>
            </a:xfrm>
            <a:prstGeom prst="line">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7196613" y="3398260"/>
              <a:ext cx="1177362" cy="376675"/>
            </a:xfrm>
            <a:prstGeom prst="roundRect">
              <a:avLst/>
            </a:prstGeom>
            <a:solidFill>
              <a:srgbClr val="FFFFFF"/>
            </a:solidFill>
            <a:ln w="12700">
              <a:solidFill>
                <a:srgbClr val="000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Procedure C</a:t>
              </a:r>
            </a:p>
          </p:txBody>
        </p:sp>
        <p:cxnSp>
          <p:nvCxnSpPr>
            <p:cNvPr id="28" name="Straight Connector 27"/>
            <p:cNvCxnSpPr/>
            <p:nvPr/>
          </p:nvCxnSpPr>
          <p:spPr>
            <a:xfrm>
              <a:off x="2635065" y="4419595"/>
              <a:ext cx="0" cy="1114937"/>
            </a:xfrm>
            <a:prstGeom prst="line">
              <a:avLst/>
            </a:prstGeom>
            <a:ln>
              <a:solidFill>
                <a:srgbClr val="C49100"/>
              </a:solidFill>
              <a:tailEnd type="stealth"/>
            </a:ln>
          </p:spPr>
          <p:style>
            <a:lnRef idx="1">
              <a:schemeClr val="accent1"/>
            </a:lnRef>
            <a:fillRef idx="0">
              <a:schemeClr val="accent1"/>
            </a:fillRef>
            <a:effectRef idx="0">
              <a:schemeClr val="accent1"/>
            </a:effectRef>
            <a:fontRef idx="minor">
              <a:schemeClr val="tx1"/>
            </a:fontRef>
          </p:style>
        </p:cxnSp>
        <p:sp>
          <p:nvSpPr>
            <p:cNvPr id="29" name="Text Box 5"/>
            <p:cNvSpPr txBox="1">
              <a:spLocks noChangeArrowheads="1"/>
            </p:cNvSpPr>
            <p:nvPr/>
          </p:nvSpPr>
          <p:spPr bwMode="auto">
            <a:xfrm>
              <a:off x="7424450" y="1439772"/>
              <a:ext cx="1005890" cy="336891"/>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600" dirty="0" smtClean="0">
                  <a:solidFill>
                    <a:srgbClr val="000000"/>
                  </a:solidFill>
                </a:rPr>
                <a:t>Node B</a:t>
              </a:r>
              <a:endParaRPr lang="en-US" sz="1200" dirty="0">
                <a:solidFill>
                  <a:srgbClr val="000000"/>
                </a:solidFill>
              </a:endParaRPr>
            </a:p>
          </p:txBody>
        </p:sp>
        <p:sp>
          <p:nvSpPr>
            <p:cNvPr id="30" name="Text Box 5"/>
            <p:cNvSpPr txBox="1">
              <a:spLocks noChangeArrowheads="1"/>
            </p:cNvSpPr>
            <p:nvPr/>
          </p:nvSpPr>
          <p:spPr bwMode="auto">
            <a:xfrm>
              <a:off x="6674449" y="4519865"/>
              <a:ext cx="1659607" cy="312820"/>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smtClean="0">
                  <a:solidFill>
                    <a:srgbClr val="000000"/>
                  </a:solidFill>
                </a:rPr>
                <a:t>Program C (RPC Server)</a:t>
              </a:r>
              <a:endParaRPr lang="en-US" sz="1100" dirty="0">
                <a:solidFill>
                  <a:srgbClr val="000000"/>
                </a:solidFill>
              </a:endParaRPr>
            </a:p>
          </p:txBody>
        </p:sp>
        <p:cxnSp>
          <p:nvCxnSpPr>
            <p:cNvPr id="31" name="Straight Connector 30"/>
            <p:cNvCxnSpPr/>
            <p:nvPr/>
          </p:nvCxnSpPr>
          <p:spPr>
            <a:xfrm flipV="1">
              <a:off x="3200542" y="3673636"/>
              <a:ext cx="0" cy="352932"/>
            </a:xfrm>
            <a:prstGeom prst="line">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3208585" y="4415579"/>
              <a:ext cx="0" cy="1114937"/>
            </a:xfrm>
            <a:prstGeom prst="line">
              <a:avLst/>
            </a:prstGeom>
            <a:ln>
              <a:solidFill>
                <a:srgbClr val="C49100"/>
              </a:solidFill>
              <a:tailEnd type="stealt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212453" y="2831432"/>
              <a:ext cx="0" cy="453190"/>
            </a:xfrm>
            <a:prstGeom prst="line">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795371" y="4427616"/>
              <a:ext cx="0" cy="1114937"/>
            </a:xfrm>
            <a:prstGeom prst="line">
              <a:avLst/>
            </a:prstGeom>
            <a:ln>
              <a:solidFill>
                <a:srgbClr val="C49100"/>
              </a:solidFill>
              <a:tailEnd type="stealt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368891" y="4423600"/>
              <a:ext cx="0" cy="1114937"/>
            </a:xfrm>
            <a:prstGeom prst="line">
              <a:avLst/>
            </a:prstGeom>
            <a:ln>
              <a:solidFill>
                <a:srgbClr val="C49100"/>
              </a:solidFill>
              <a:tailEnd type="stealth"/>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553437" y="5546562"/>
              <a:ext cx="8049126" cy="324854"/>
            </a:xfrm>
            <a:prstGeom prst="roundRect">
              <a:avLst>
                <a:gd name="adj" fmla="val 8975"/>
              </a:avLst>
            </a:prstGeom>
            <a:solidFill>
              <a:srgbClr val="FFFF99">
                <a:alpha val="34000"/>
              </a:srgbClr>
            </a:solidFill>
            <a:ln w="12700">
              <a:solidFill>
                <a:srgbClr val="C491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000000"/>
                </a:solidFill>
              </a:endParaRPr>
            </a:p>
          </p:txBody>
        </p:sp>
        <p:sp>
          <p:nvSpPr>
            <p:cNvPr id="37" name="Rectangle 4"/>
            <p:cNvSpPr/>
            <p:nvPr/>
          </p:nvSpPr>
          <p:spPr>
            <a:xfrm>
              <a:off x="5474655" y="2482517"/>
              <a:ext cx="1371308" cy="753124"/>
            </a:xfrm>
            <a:prstGeom prst="rect">
              <a:avLst/>
            </a:prstGeom>
            <a:gradFill>
              <a:gsLst>
                <a:gs pos="0">
                  <a:schemeClr val="bg1"/>
                </a:gs>
                <a:gs pos="100000">
                  <a:schemeClr val="bg1">
                    <a:lumMod val="85000"/>
                  </a:schemeClr>
                </a:gs>
              </a:gsLst>
              <a:lin ang="5400000" scaled="0"/>
            </a:grad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285750" algn="ctr">
                <a:spcBef>
                  <a:spcPct val="20000"/>
                </a:spcBef>
                <a:buClr>
                  <a:schemeClr val="accent2"/>
                </a:buClr>
                <a:buSzPct val="60000"/>
                <a:buFont typeface="Wingdings" pitchFamily="2" charset="2"/>
                <a:buNone/>
              </a:pPr>
              <a:r>
                <a:rPr lang="en-US" sz="1400" dirty="0">
                  <a:solidFill>
                    <a:srgbClr val="000000"/>
                  </a:solidFill>
                </a:rPr>
                <a:t>Procedure Registry</a:t>
              </a:r>
            </a:p>
          </p:txBody>
        </p:sp>
        <p:cxnSp>
          <p:nvCxnSpPr>
            <p:cNvPr id="38" name="Straight Connector 37"/>
            <p:cNvCxnSpPr/>
            <p:nvPr/>
          </p:nvCxnSpPr>
          <p:spPr>
            <a:xfrm>
              <a:off x="5618742" y="2803344"/>
              <a:ext cx="108284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614726" y="2859488"/>
              <a:ext cx="108284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622742" y="2927664"/>
              <a:ext cx="108284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5799216" y="3056027"/>
              <a:ext cx="0" cy="950496"/>
            </a:xfrm>
            <a:prstGeom prst="straightConnector1">
              <a:avLst/>
            </a:prstGeom>
            <a:ln>
              <a:solidFill>
                <a:schemeClr val="bg1">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27" idx="1"/>
            </p:cNvCxnSpPr>
            <p:nvPr/>
          </p:nvCxnSpPr>
          <p:spPr>
            <a:xfrm>
              <a:off x="6280480" y="3056027"/>
              <a:ext cx="916133" cy="530571"/>
            </a:xfrm>
            <a:prstGeom prst="bentConnector3">
              <a:avLst/>
            </a:prstGeom>
            <a:ln>
              <a:solidFill>
                <a:schemeClr val="bg1">
                  <a:lumMod val="50000"/>
                </a:schemeClr>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388764" y="3683663"/>
              <a:ext cx="792217" cy="0"/>
            </a:xfrm>
            <a:prstGeom prst="line">
              <a:avLst/>
            </a:prstGeom>
            <a:ln>
              <a:solidFill>
                <a:srgbClr val="0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118922" y="4896859"/>
              <a:ext cx="1648327" cy="505326"/>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rgbClr val="000000"/>
                  </a:solidFill>
                </a:rPr>
                <a:t>Parameters Marshaling and Procedure Name</a:t>
              </a:r>
              <a:endParaRPr lang="en-US" sz="1100" dirty="0">
                <a:solidFill>
                  <a:srgbClr val="000000"/>
                </a:solidFill>
              </a:endParaRPr>
            </a:p>
          </p:txBody>
        </p:sp>
        <p:sp>
          <p:nvSpPr>
            <p:cNvPr id="45" name="Rectangle 44"/>
            <p:cNvSpPr/>
            <p:nvPr/>
          </p:nvSpPr>
          <p:spPr>
            <a:xfrm>
              <a:off x="6288503" y="4892849"/>
              <a:ext cx="1050756" cy="505326"/>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rgbClr val="000000"/>
                  </a:solidFill>
                </a:rPr>
                <a:t>Return Value </a:t>
              </a:r>
            </a:p>
            <a:p>
              <a:pPr algn="ctr"/>
              <a:r>
                <a:rPr lang="en-US" sz="1400" dirty="0" smtClean="0">
                  <a:solidFill>
                    <a:srgbClr val="000000"/>
                  </a:solidFill>
                </a:rPr>
                <a:t>Marshaling</a:t>
              </a:r>
              <a:endParaRPr lang="en-US" sz="1100" dirty="0">
                <a:solidFill>
                  <a:srgbClr val="000000"/>
                </a:solidFill>
              </a:endParaRPr>
            </a:p>
          </p:txBody>
        </p:sp>
        <p:sp>
          <p:nvSpPr>
            <p:cNvPr id="46" name="Rectangle 45"/>
            <p:cNvSpPr/>
            <p:nvPr/>
          </p:nvSpPr>
          <p:spPr>
            <a:xfrm>
              <a:off x="4427616" y="4904880"/>
              <a:ext cx="1752603" cy="505326"/>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rgbClr val="000000"/>
                  </a:solidFill>
                </a:rPr>
                <a:t>Parameters Unmarshaling and Procedure Name</a:t>
              </a:r>
              <a:endParaRPr lang="en-US" sz="1100" dirty="0">
                <a:solidFill>
                  <a:srgbClr val="000000"/>
                </a:solidFill>
              </a:endParaRPr>
            </a:p>
          </p:txBody>
        </p:sp>
        <p:sp>
          <p:nvSpPr>
            <p:cNvPr id="47" name="Rectangle 46"/>
            <p:cNvSpPr/>
            <p:nvPr/>
          </p:nvSpPr>
          <p:spPr>
            <a:xfrm>
              <a:off x="2963777" y="4900870"/>
              <a:ext cx="1050756" cy="505326"/>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rgbClr val="000000"/>
                  </a:solidFill>
                </a:rPr>
                <a:t>Return Value </a:t>
              </a:r>
            </a:p>
            <a:p>
              <a:pPr algn="ctr"/>
              <a:r>
                <a:rPr lang="en-US" sz="1400" dirty="0" smtClean="0">
                  <a:solidFill>
                    <a:srgbClr val="000000"/>
                  </a:solidFill>
                </a:rPr>
                <a:t>Unmarshaling</a:t>
              </a:r>
              <a:endParaRPr lang="en-US" sz="1100" dirty="0">
                <a:solidFill>
                  <a:srgbClr val="000000"/>
                </a:solidFill>
              </a:endParaRPr>
            </a:p>
          </p:txBody>
        </p:sp>
        <p:sp>
          <p:nvSpPr>
            <p:cNvPr id="48" name="Rectangle 47"/>
            <p:cNvSpPr/>
            <p:nvPr/>
          </p:nvSpPr>
          <p:spPr>
            <a:xfrm>
              <a:off x="7194882" y="5702975"/>
              <a:ext cx="1050756" cy="348914"/>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rgbClr val="000000"/>
                  </a:solidFill>
                </a:rPr>
                <a:t>Network</a:t>
              </a:r>
              <a:endParaRPr lang="en-US" sz="1400" dirty="0">
                <a:solidFill>
                  <a:srgbClr val="000000"/>
                </a:solidFill>
              </a:endParaRPr>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Object Programming model</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68</a:t>
            </a:fld>
            <a:endParaRPr lang="en-US"/>
          </a:p>
        </p:txBody>
      </p:sp>
      <p:grpSp>
        <p:nvGrpSpPr>
          <p:cNvPr id="5" name="Group 4"/>
          <p:cNvGrpSpPr/>
          <p:nvPr/>
        </p:nvGrpSpPr>
        <p:grpSpPr>
          <a:xfrm>
            <a:off x="304800" y="1323474"/>
            <a:ext cx="8337884" cy="4836696"/>
            <a:chOff x="409074" y="1323474"/>
            <a:chExt cx="8337884" cy="4836696"/>
          </a:xfrm>
        </p:grpSpPr>
        <p:sp>
          <p:nvSpPr>
            <p:cNvPr id="6" name="Rectangle 5"/>
            <p:cNvSpPr/>
            <p:nvPr/>
          </p:nvSpPr>
          <p:spPr>
            <a:xfrm>
              <a:off x="409074" y="1323474"/>
              <a:ext cx="8337884" cy="4836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Rounded Rectangle 6"/>
            <p:cNvSpPr/>
            <p:nvPr/>
          </p:nvSpPr>
          <p:spPr>
            <a:xfrm>
              <a:off x="5015878" y="1596189"/>
              <a:ext cx="3582825" cy="3585411"/>
            </a:xfrm>
            <a:prstGeom prst="roundRect">
              <a:avLst>
                <a:gd name="adj" fmla="val 1965"/>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Rounded Rectangle 7"/>
            <p:cNvSpPr/>
            <p:nvPr/>
          </p:nvSpPr>
          <p:spPr>
            <a:xfrm>
              <a:off x="5140205" y="1959161"/>
              <a:ext cx="3005174" cy="2765239"/>
            </a:xfrm>
            <a:prstGeom prst="roundRect">
              <a:avLst>
                <a:gd name="adj" fmla="val 1965"/>
              </a:avLst>
            </a:prstGeom>
            <a:solidFill>
              <a:schemeClr val="bg1">
                <a:lumMod val="8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Rounded Rectangle 8"/>
            <p:cNvSpPr/>
            <p:nvPr/>
          </p:nvSpPr>
          <p:spPr>
            <a:xfrm>
              <a:off x="556022" y="1600205"/>
              <a:ext cx="3582825" cy="3585411"/>
            </a:xfrm>
            <a:prstGeom prst="roundRect">
              <a:avLst>
                <a:gd name="adj" fmla="val 1965"/>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 name="Rounded Rectangle 9"/>
            <p:cNvSpPr/>
            <p:nvPr/>
          </p:nvSpPr>
          <p:spPr>
            <a:xfrm>
              <a:off x="680349" y="1963177"/>
              <a:ext cx="3314120" cy="2765239"/>
            </a:xfrm>
            <a:prstGeom prst="roundRect">
              <a:avLst>
                <a:gd name="adj" fmla="val 1965"/>
              </a:avLst>
            </a:prstGeom>
            <a:solidFill>
              <a:srgbClr val="D9D9D9">
                <a:alpha val="16000"/>
              </a:srgb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11" name="Group 10"/>
            <p:cNvGrpSpPr/>
            <p:nvPr/>
          </p:nvGrpSpPr>
          <p:grpSpPr>
            <a:xfrm>
              <a:off x="950480" y="2069404"/>
              <a:ext cx="1106920" cy="753124"/>
              <a:chOff x="1564112" y="1985180"/>
              <a:chExt cx="1106920" cy="753124"/>
            </a:xfrm>
            <a:effectLst>
              <a:outerShdw blurRad="50800" dist="38100" dir="2700000" algn="tl" rotWithShape="0">
                <a:prstClr val="black">
                  <a:alpha val="40000"/>
                </a:prstClr>
              </a:outerShdw>
            </a:effectLst>
          </p:grpSpPr>
          <p:sp>
            <p:nvSpPr>
              <p:cNvPr id="70" name="Rectangle 4"/>
              <p:cNvSpPr/>
              <p:nvPr/>
            </p:nvSpPr>
            <p:spPr>
              <a:xfrm>
                <a:off x="1564112" y="1985180"/>
                <a:ext cx="1106920" cy="753124"/>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0" rtlCol="0" anchor="b"/>
              <a:lstStyle/>
              <a:p>
                <a:pPr algn="ctr"/>
                <a:r>
                  <a:rPr lang="en-US" sz="1400" dirty="0" smtClean="0">
                    <a:solidFill>
                      <a:srgbClr val="000000"/>
                    </a:solidFill>
                  </a:rPr>
                  <a:t>Instance </a:t>
                </a:r>
              </a:p>
            </p:txBody>
          </p:sp>
          <p:pic>
            <p:nvPicPr>
              <p:cNvPr id="71" name="Picture 2" descr="C:\Users\csve\AppData\Local\Microsoft\Windows\Temporary Internet Files\Content.IE5\31KUVIR9\MC90043261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7037" y="2021420"/>
                <a:ext cx="505212" cy="50521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2" name="Straight Connector 11"/>
            <p:cNvCxnSpPr/>
            <p:nvPr/>
          </p:nvCxnSpPr>
          <p:spPr>
            <a:xfrm>
              <a:off x="1451797" y="2839458"/>
              <a:ext cx="0" cy="1179089"/>
            </a:xfrm>
            <a:prstGeom prst="line">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326094" y="3669632"/>
              <a:ext cx="0" cy="364958"/>
            </a:xfrm>
            <a:prstGeom prst="line">
              <a:avLst/>
            </a:prstGeom>
            <a:ln>
              <a:solidFill>
                <a:srgbClr val="0000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2135178" y="3293992"/>
              <a:ext cx="1546470" cy="376675"/>
            </a:xfrm>
            <a:prstGeom prst="roundRect">
              <a:avLst/>
            </a:prstGeom>
            <a:solidFill>
              <a:srgbClr val="FFFFFF"/>
            </a:solidFill>
            <a:ln w="12700">
              <a:solidFill>
                <a:srgbClr val="0000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Object Proxy</a:t>
              </a:r>
            </a:p>
          </p:txBody>
        </p:sp>
        <p:cxnSp>
          <p:nvCxnSpPr>
            <p:cNvPr id="15" name="Straight Connector 14"/>
            <p:cNvCxnSpPr/>
            <p:nvPr/>
          </p:nvCxnSpPr>
          <p:spPr>
            <a:xfrm>
              <a:off x="3072080" y="2526632"/>
              <a:ext cx="0" cy="786063"/>
            </a:xfrm>
            <a:prstGeom prst="line">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1227221" y="4026617"/>
              <a:ext cx="2490545" cy="376947"/>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Remote Reference Module</a:t>
              </a:r>
              <a:endParaRPr lang="en-US" sz="1200" dirty="0">
                <a:solidFill>
                  <a:srgbClr val="000000"/>
                </a:solidFill>
              </a:endParaRPr>
            </a:p>
          </p:txBody>
        </p:sp>
        <p:sp>
          <p:nvSpPr>
            <p:cNvPr id="17" name="Text Box 5"/>
            <p:cNvSpPr txBox="1">
              <a:spLocks noChangeArrowheads="1"/>
            </p:cNvSpPr>
            <p:nvPr/>
          </p:nvSpPr>
          <p:spPr bwMode="auto">
            <a:xfrm>
              <a:off x="714610" y="1443788"/>
              <a:ext cx="1005890" cy="336891"/>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smtClean="0">
                  <a:solidFill>
                    <a:srgbClr val="000000"/>
                  </a:solidFill>
                </a:rPr>
                <a:t>Node A</a:t>
              </a:r>
              <a:endParaRPr lang="en-US" sz="1100" dirty="0">
                <a:solidFill>
                  <a:srgbClr val="000000"/>
                </a:solidFill>
              </a:endParaRPr>
            </a:p>
          </p:txBody>
        </p:sp>
        <p:sp>
          <p:nvSpPr>
            <p:cNvPr id="18" name="Text Box 5"/>
            <p:cNvSpPr txBox="1">
              <a:spLocks noChangeArrowheads="1"/>
            </p:cNvSpPr>
            <p:nvPr/>
          </p:nvSpPr>
          <p:spPr bwMode="auto">
            <a:xfrm>
              <a:off x="806850" y="4523881"/>
              <a:ext cx="1166329" cy="312820"/>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Application A</a:t>
              </a:r>
              <a:endParaRPr lang="en-US" sz="1050" dirty="0">
                <a:solidFill>
                  <a:srgbClr val="000000"/>
                </a:solidFill>
              </a:endParaRPr>
            </a:p>
          </p:txBody>
        </p:sp>
        <p:cxnSp>
          <p:nvCxnSpPr>
            <p:cNvPr id="19" name="Straight Connector 18"/>
            <p:cNvCxnSpPr/>
            <p:nvPr/>
          </p:nvCxnSpPr>
          <p:spPr>
            <a:xfrm>
              <a:off x="3084238" y="3677652"/>
              <a:ext cx="0" cy="352932"/>
            </a:xfrm>
            <a:prstGeom prst="line">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16345" y="4419595"/>
              <a:ext cx="0" cy="1114937"/>
            </a:xfrm>
            <a:prstGeom prst="line">
              <a:avLst/>
            </a:prstGeom>
            <a:ln>
              <a:solidFill>
                <a:srgbClr val="C49100"/>
              </a:solidFill>
              <a:tailEnd type="stealth"/>
            </a:ln>
          </p:spPr>
          <p:style>
            <a:lnRef idx="1">
              <a:schemeClr val="accent1"/>
            </a:lnRef>
            <a:fillRef idx="0">
              <a:schemeClr val="accent1"/>
            </a:fillRef>
            <a:effectRef idx="0">
              <a:schemeClr val="accent1"/>
            </a:effectRef>
            <a:fontRef idx="minor">
              <a:schemeClr val="tx1"/>
            </a:fontRef>
          </p:style>
        </p:cxnSp>
        <p:sp>
          <p:nvSpPr>
            <p:cNvPr id="21" name="Text Box 5"/>
            <p:cNvSpPr txBox="1">
              <a:spLocks noChangeArrowheads="1"/>
            </p:cNvSpPr>
            <p:nvPr/>
          </p:nvSpPr>
          <p:spPr bwMode="auto">
            <a:xfrm>
              <a:off x="7424450" y="1439772"/>
              <a:ext cx="1005890" cy="336891"/>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smtClean="0">
                  <a:solidFill>
                    <a:srgbClr val="000000"/>
                  </a:solidFill>
                </a:rPr>
                <a:t>Node B</a:t>
              </a:r>
              <a:endParaRPr lang="en-US" sz="1100" dirty="0">
                <a:solidFill>
                  <a:srgbClr val="000000"/>
                </a:solidFill>
              </a:endParaRPr>
            </a:p>
          </p:txBody>
        </p:sp>
        <p:sp>
          <p:nvSpPr>
            <p:cNvPr id="22" name="Text Box 5"/>
            <p:cNvSpPr txBox="1">
              <a:spLocks noChangeArrowheads="1"/>
            </p:cNvSpPr>
            <p:nvPr/>
          </p:nvSpPr>
          <p:spPr bwMode="auto">
            <a:xfrm>
              <a:off x="5302850" y="1788696"/>
              <a:ext cx="1182171" cy="312820"/>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Application B</a:t>
              </a:r>
              <a:endParaRPr lang="en-US" sz="1050" dirty="0">
                <a:solidFill>
                  <a:srgbClr val="000000"/>
                </a:solidFill>
              </a:endParaRPr>
            </a:p>
          </p:txBody>
        </p:sp>
        <p:cxnSp>
          <p:nvCxnSpPr>
            <p:cNvPr id="23" name="Straight Connector 22"/>
            <p:cNvCxnSpPr/>
            <p:nvPr/>
          </p:nvCxnSpPr>
          <p:spPr>
            <a:xfrm flipV="1">
              <a:off x="3200542" y="3673636"/>
              <a:ext cx="0" cy="352932"/>
            </a:xfrm>
            <a:prstGeom prst="line">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208585" y="4415579"/>
              <a:ext cx="0" cy="1114937"/>
            </a:xfrm>
            <a:prstGeom prst="line">
              <a:avLst/>
            </a:prstGeom>
            <a:ln>
              <a:solidFill>
                <a:srgbClr val="C49100"/>
              </a:solidFill>
              <a:tailEnd type="stealt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212453" y="2358189"/>
              <a:ext cx="0" cy="926433"/>
            </a:xfrm>
            <a:prstGeom prst="line">
              <a:avLst/>
            </a:prstGeom>
            <a:ln>
              <a:solidFill>
                <a:srgbClr val="0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795371" y="4427616"/>
              <a:ext cx="0" cy="1114937"/>
            </a:xfrm>
            <a:prstGeom prst="line">
              <a:avLst/>
            </a:prstGeom>
            <a:ln>
              <a:solidFill>
                <a:srgbClr val="C49100"/>
              </a:solidFill>
              <a:tailEnd type="stealt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911675" y="4423600"/>
              <a:ext cx="0" cy="1114937"/>
            </a:xfrm>
            <a:prstGeom prst="line">
              <a:avLst/>
            </a:prstGeom>
            <a:ln>
              <a:solidFill>
                <a:srgbClr val="C49100"/>
              </a:solidFill>
              <a:tailEnd type="stealth"/>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553437" y="5546562"/>
              <a:ext cx="8049126" cy="324854"/>
            </a:xfrm>
            <a:prstGeom prst="roundRect">
              <a:avLst>
                <a:gd name="adj" fmla="val 8975"/>
              </a:avLst>
            </a:prstGeom>
            <a:solidFill>
              <a:srgbClr val="FFFF99">
                <a:alpha val="34000"/>
              </a:srgbClr>
            </a:solidFill>
            <a:ln w="12700">
              <a:solidFill>
                <a:srgbClr val="C491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9" name="Rectangle 28"/>
            <p:cNvSpPr/>
            <p:nvPr/>
          </p:nvSpPr>
          <p:spPr>
            <a:xfrm>
              <a:off x="7194882" y="5702975"/>
              <a:ext cx="1050756" cy="348914"/>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Network</a:t>
              </a:r>
              <a:endParaRPr lang="en-US" sz="1200" dirty="0">
                <a:solidFill>
                  <a:srgbClr val="000000"/>
                </a:solidFill>
              </a:endParaRPr>
            </a:p>
          </p:txBody>
        </p:sp>
        <p:sp>
          <p:nvSpPr>
            <p:cNvPr id="30" name="Rounded Rectangle 29"/>
            <p:cNvSpPr/>
            <p:nvPr/>
          </p:nvSpPr>
          <p:spPr>
            <a:xfrm>
              <a:off x="5446295" y="4034638"/>
              <a:ext cx="2490545" cy="376947"/>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Remote Reference Module</a:t>
              </a:r>
              <a:endParaRPr lang="en-US" sz="1200" dirty="0">
                <a:solidFill>
                  <a:srgbClr val="000000"/>
                </a:solidFill>
              </a:endParaRPr>
            </a:p>
          </p:txBody>
        </p:sp>
        <p:cxnSp>
          <p:nvCxnSpPr>
            <p:cNvPr id="31" name="Straight Connector 30"/>
            <p:cNvCxnSpPr/>
            <p:nvPr/>
          </p:nvCxnSpPr>
          <p:spPr>
            <a:xfrm>
              <a:off x="2149810" y="4427617"/>
              <a:ext cx="0" cy="1114937"/>
            </a:xfrm>
            <a:prstGeom prst="line">
              <a:avLst/>
            </a:prstGeom>
            <a:ln>
              <a:solidFill>
                <a:srgbClr val="C49100"/>
              </a:solidFill>
              <a:tailEnd type="stealt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314237" y="4411568"/>
              <a:ext cx="0" cy="1114937"/>
            </a:xfrm>
            <a:prstGeom prst="line">
              <a:avLst/>
            </a:prstGeom>
            <a:ln>
              <a:solidFill>
                <a:srgbClr val="C49100"/>
              </a:solidFill>
              <a:tailEnd type="stealt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787332" y="3685671"/>
              <a:ext cx="0" cy="352932"/>
            </a:xfrm>
            <a:prstGeom prst="line">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903636" y="3681655"/>
              <a:ext cx="0" cy="352932"/>
            </a:xfrm>
            <a:prstGeom prst="line">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057400" y="2514600"/>
              <a:ext cx="1010653"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069432" y="2358189"/>
              <a:ext cx="1143000" cy="0"/>
            </a:xfrm>
            <a:prstGeom prst="line">
              <a:avLst/>
            </a:prstGeom>
            <a:ln>
              <a:solidFill>
                <a:srgbClr val="000000"/>
              </a:solidFill>
              <a:headEnd type="stealth"/>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5522495" y="3277942"/>
              <a:ext cx="2430376" cy="376675"/>
            </a:xfrm>
            <a:prstGeom prst="roundRect">
              <a:avLst/>
            </a:prstGeom>
            <a:solidFill>
              <a:srgbClr val="FFFFFF"/>
            </a:solidFill>
            <a:ln w="12700">
              <a:solidFill>
                <a:srgbClr val="0000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Object Skeleton</a:t>
              </a:r>
            </a:p>
          </p:txBody>
        </p:sp>
        <p:sp>
          <p:nvSpPr>
            <p:cNvPr id="38" name="Rectangle 4"/>
            <p:cNvSpPr/>
            <p:nvPr/>
          </p:nvSpPr>
          <p:spPr>
            <a:xfrm>
              <a:off x="6745690" y="2057398"/>
              <a:ext cx="1106920" cy="1058778"/>
            </a:xfrm>
            <a:prstGeom prst="roundRect">
              <a:avLst>
                <a:gd name="adj" fmla="val 12122"/>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0" rtlCol="0" anchor="b"/>
            <a:lstStyle/>
            <a:p>
              <a:pPr algn="ctr"/>
              <a:r>
                <a:rPr lang="en-US" sz="1400" dirty="0" smtClean="0">
                  <a:solidFill>
                    <a:srgbClr val="000000"/>
                  </a:solidFill>
                </a:rPr>
                <a:t>Remote</a:t>
              </a:r>
            </a:p>
            <a:p>
              <a:pPr algn="ctr"/>
              <a:r>
                <a:rPr lang="en-US" sz="1400" dirty="0" smtClean="0">
                  <a:solidFill>
                    <a:srgbClr val="000000"/>
                  </a:solidFill>
                </a:rPr>
                <a:t>Instance </a:t>
              </a:r>
            </a:p>
          </p:txBody>
        </p:sp>
        <p:pic>
          <p:nvPicPr>
            <p:cNvPr id="39" name="Picture 2" descr="C:\Users\csve\AppData\Local\Microsoft\Windows\Temporary Internet Files\Content.IE5\31KUVIR9\MC90043261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8615" y="2149757"/>
              <a:ext cx="505212" cy="505212"/>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Connector 39"/>
            <p:cNvCxnSpPr/>
            <p:nvPr/>
          </p:nvCxnSpPr>
          <p:spPr>
            <a:xfrm>
              <a:off x="6934368" y="4447670"/>
              <a:ext cx="0" cy="1114937"/>
            </a:xfrm>
            <a:prstGeom prst="line">
              <a:avLst/>
            </a:prstGeom>
            <a:ln>
              <a:solidFill>
                <a:srgbClr val="C49100"/>
              </a:solidFill>
              <a:tailEnd type="stealt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098795" y="4431621"/>
              <a:ext cx="0" cy="1114937"/>
            </a:xfrm>
            <a:prstGeom prst="line">
              <a:avLst/>
            </a:prstGeom>
            <a:ln>
              <a:solidFill>
                <a:srgbClr val="C49100"/>
              </a:solidFill>
              <a:tailEnd type="stealt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974448" y="3681661"/>
              <a:ext cx="0" cy="352932"/>
            </a:xfrm>
            <a:prstGeom prst="line">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90752" y="3677645"/>
              <a:ext cx="0" cy="352932"/>
            </a:xfrm>
            <a:prstGeom prst="line">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5855387" y="2767263"/>
              <a:ext cx="0" cy="489286"/>
            </a:xfrm>
            <a:prstGeom prst="line">
              <a:avLst/>
            </a:prstGeom>
            <a:ln>
              <a:solidFill>
                <a:srgbClr val="0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775174" y="2683042"/>
              <a:ext cx="0" cy="577515"/>
            </a:xfrm>
            <a:prstGeom prst="line">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771148" y="2679032"/>
              <a:ext cx="966536"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855368" y="2763252"/>
              <a:ext cx="894347" cy="0"/>
            </a:xfrm>
            <a:prstGeom prst="line">
              <a:avLst/>
            </a:prstGeom>
            <a:ln>
              <a:solidFill>
                <a:srgbClr val="000000"/>
              </a:solidFill>
              <a:headEnd type="stealth"/>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507704" y="3116180"/>
              <a:ext cx="0" cy="397042"/>
            </a:xfrm>
            <a:prstGeom prst="straightConnector1">
              <a:avLst/>
            </a:prstGeom>
            <a:ln>
              <a:solidFill>
                <a:srgbClr val="000000"/>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1969167" y="5085355"/>
              <a:ext cx="280738" cy="268698"/>
            </a:xfrm>
            <a:prstGeom prst="ellipse">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rgbClr val="000000"/>
                  </a:solidFill>
                </a:rPr>
                <a:t>2</a:t>
              </a:r>
              <a:endParaRPr lang="en-US" sz="1050" dirty="0">
                <a:solidFill>
                  <a:srgbClr val="000000"/>
                </a:solidFill>
              </a:endParaRPr>
            </a:p>
          </p:txBody>
        </p:sp>
        <p:sp>
          <p:nvSpPr>
            <p:cNvPr id="50" name="Oval 49"/>
            <p:cNvSpPr/>
            <p:nvPr/>
          </p:nvSpPr>
          <p:spPr>
            <a:xfrm>
              <a:off x="6994357" y="5057275"/>
              <a:ext cx="280738" cy="268698"/>
            </a:xfrm>
            <a:prstGeom prst="ellipse">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rgbClr val="000000"/>
                  </a:solidFill>
                </a:rPr>
                <a:t>3</a:t>
              </a:r>
              <a:endParaRPr lang="en-US" sz="1050" dirty="0">
                <a:solidFill>
                  <a:srgbClr val="000000"/>
                </a:solidFill>
              </a:endParaRPr>
            </a:p>
          </p:txBody>
        </p:sp>
        <p:sp>
          <p:nvSpPr>
            <p:cNvPr id="51" name="Oval 50"/>
            <p:cNvSpPr/>
            <p:nvPr/>
          </p:nvSpPr>
          <p:spPr>
            <a:xfrm>
              <a:off x="6797842" y="4740437"/>
              <a:ext cx="280738" cy="268698"/>
            </a:xfrm>
            <a:prstGeom prst="ellipse">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rgbClr val="000000"/>
                  </a:solidFill>
                </a:rPr>
                <a:t>7</a:t>
              </a:r>
              <a:endParaRPr lang="en-US" sz="1050" dirty="0">
                <a:solidFill>
                  <a:srgbClr val="000000"/>
                </a:solidFill>
              </a:endParaRPr>
            </a:p>
          </p:txBody>
        </p:sp>
        <p:sp>
          <p:nvSpPr>
            <p:cNvPr id="52" name="Oval 51"/>
            <p:cNvSpPr/>
            <p:nvPr/>
          </p:nvSpPr>
          <p:spPr>
            <a:xfrm>
              <a:off x="2173706" y="4712356"/>
              <a:ext cx="280738" cy="268698"/>
            </a:xfrm>
            <a:prstGeom prst="ellipse">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rgbClr val="000000"/>
                  </a:solidFill>
                </a:rPr>
                <a:t>8</a:t>
              </a:r>
              <a:endParaRPr lang="en-US" sz="1050" dirty="0">
                <a:solidFill>
                  <a:srgbClr val="000000"/>
                </a:solidFill>
              </a:endParaRPr>
            </a:p>
          </p:txBody>
        </p:sp>
        <p:sp>
          <p:nvSpPr>
            <p:cNvPr id="53" name="Oval 52"/>
            <p:cNvSpPr/>
            <p:nvPr/>
          </p:nvSpPr>
          <p:spPr>
            <a:xfrm>
              <a:off x="2867527" y="4756472"/>
              <a:ext cx="280738" cy="268698"/>
            </a:xfrm>
            <a:prstGeom prst="ellipse">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rgbClr val="000000"/>
                  </a:solidFill>
                </a:rPr>
                <a:t>12</a:t>
              </a:r>
              <a:endParaRPr lang="en-US" sz="1050" dirty="0">
                <a:solidFill>
                  <a:srgbClr val="000000"/>
                </a:solidFill>
              </a:endParaRPr>
            </a:p>
          </p:txBody>
        </p:sp>
        <p:sp>
          <p:nvSpPr>
            <p:cNvPr id="54" name="Oval 53"/>
            <p:cNvSpPr/>
            <p:nvPr/>
          </p:nvSpPr>
          <p:spPr>
            <a:xfrm>
              <a:off x="5618748" y="4836682"/>
              <a:ext cx="280738" cy="268698"/>
            </a:xfrm>
            <a:prstGeom prst="ellipse">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rgbClr val="000000"/>
                  </a:solidFill>
                </a:rPr>
                <a:t>13</a:t>
              </a:r>
              <a:endParaRPr lang="en-US" sz="1050" dirty="0">
                <a:solidFill>
                  <a:srgbClr val="000000"/>
                </a:solidFill>
              </a:endParaRPr>
            </a:p>
          </p:txBody>
        </p:sp>
        <p:sp>
          <p:nvSpPr>
            <p:cNvPr id="55" name="Oval 54"/>
            <p:cNvSpPr/>
            <p:nvPr/>
          </p:nvSpPr>
          <p:spPr>
            <a:xfrm>
              <a:off x="5807242" y="5121430"/>
              <a:ext cx="280738" cy="268698"/>
            </a:xfrm>
            <a:prstGeom prst="ellipse">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rgbClr val="000000"/>
                  </a:solidFill>
                </a:rPr>
                <a:t>18</a:t>
              </a:r>
              <a:endParaRPr lang="en-US" sz="1050" dirty="0">
                <a:solidFill>
                  <a:srgbClr val="000000"/>
                </a:solidFill>
              </a:endParaRPr>
            </a:p>
          </p:txBody>
        </p:sp>
        <p:sp>
          <p:nvSpPr>
            <p:cNvPr id="56" name="Oval 55"/>
            <p:cNvSpPr/>
            <p:nvPr/>
          </p:nvSpPr>
          <p:spPr>
            <a:xfrm>
              <a:off x="3168316" y="5081325"/>
              <a:ext cx="280738" cy="268698"/>
            </a:xfrm>
            <a:prstGeom prst="ellipse">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rgbClr val="000000"/>
                  </a:solidFill>
                </a:rPr>
                <a:t>19</a:t>
              </a:r>
              <a:endParaRPr lang="en-US" sz="1050" dirty="0">
                <a:solidFill>
                  <a:srgbClr val="000000"/>
                </a:solidFill>
              </a:endParaRPr>
            </a:p>
          </p:txBody>
        </p:sp>
        <p:sp>
          <p:nvSpPr>
            <p:cNvPr id="57" name="Text Box 5"/>
            <p:cNvSpPr txBox="1">
              <a:spLocks noChangeArrowheads="1"/>
            </p:cNvSpPr>
            <p:nvPr/>
          </p:nvSpPr>
          <p:spPr bwMode="auto">
            <a:xfrm>
              <a:off x="875030" y="3272589"/>
              <a:ext cx="929708" cy="453196"/>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1: Ask for Reference</a:t>
              </a:r>
              <a:endParaRPr lang="en-US" sz="1050" dirty="0">
                <a:solidFill>
                  <a:srgbClr val="000000"/>
                </a:solidFill>
              </a:endParaRPr>
            </a:p>
          </p:txBody>
        </p:sp>
        <p:sp>
          <p:nvSpPr>
            <p:cNvPr id="58" name="Text Box 5"/>
            <p:cNvSpPr txBox="1">
              <a:spLocks noChangeArrowheads="1"/>
            </p:cNvSpPr>
            <p:nvPr/>
          </p:nvSpPr>
          <p:spPr bwMode="auto">
            <a:xfrm>
              <a:off x="7047231" y="3749850"/>
              <a:ext cx="267970" cy="232603"/>
            </a:xfrm>
            <a:prstGeom prst="ellipse">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4</a:t>
              </a:r>
              <a:endParaRPr lang="en-US" sz="1050" dirty="0">
                <a:solidFill>
                  <a:srgbClr val="000000"/>
                </a:solidFill>
              </a:endParaRPr>
            </a:p>
          </p:txBody>
        </p:sp>
        <p:sp>
          <p:nvSpPr>
            <p:cNvPr id="59" name="Text Box 5"/>
            <p:cNvSpPr txBox="1">
              <a:spLocks noChangeArrowheads="1"/>
            </p:cNvSpPr>
            <p:nvPr/>
          </p:nvSpPr>
          <p:spPr bwMode="auto">
            <a:xfrm>
              <a:off x="6754463" y="3709745"/>
              <a:ext cx="267970" cy="232603"/>
            </a:xfrm>
            <a:prstGeom prst="ellipse">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6</a:t>
              </a:r>
              <a:endParaRPr lang="en-US" sz="1050" dirty="0">
                <a:solidFill>
                  <a:srgbClr val="000000"/>
                </a:solidFill>
              </a:endParaRPr>
            </a:p>
          </p:txBody>
        </p:sp>
        <p:sp>
          <p:nvSpPr>
            <p:cNvPr id="60" name="Text Box 5"/>
            <p:cNvSpPr txBox="1">
              <a:spLocks noChangeArrowheads="1"/>
            </p:cNvSpPr>
            <p:nvPr/>
          </p:nvSpPr>
          <p:spPr bwMode="auto">
            <a:xfrm>
              <a:off x="2250643" y="3765892"/>
              <a:ext cx="267970" cy="232603"/>
            </a:xfrm>
            <a:prstGeom prst="ellipse">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9</a:t>
              </a:r>
              <a:endParaRPr lang="en-US" sz="1050" dirty="0">
                <a:solidFill>
                  <a:srgbClr val="000000"/>
                </a:solidFill>
              </a:endParaRPr>
            </a:p>
          </p:txBody>
        </p:sp>
        <p:sp>
          <p:nvSpPr>
            <p:cNvPr id="61" name="Text Box 5"/>
            <p:cNvSpPr txBox="1">
              <a:spLocks noChangeArrowheads="1"/>
            </p:cNvSpPr>
            <p:nvPr/>
          </p:nvSpPr>
          <p:spPr bwMode="auto">
            <a:xfrm>
              <a:off x="7596672" y="3160295"/>
              <a:ext cx="929708" cy="453196"/>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5: Object Activation</a:t>
              </a:r>
              <a:endParaRPr lang="en-US" sz="1050" dirty="0">
                <a:solidFill>
                  <a:srgbClr val="000000"/>
                </a:solidFill>
              </a:endParaRPr>
            </a:p>
          </p:txBody>
        </p:sp>
        <p:sp>
          <p:nvSpPr>
            <p:cNvPr id="62" name="Text Box 5"/>
            <p:cNvSpPr txBox="1">
              <a:spLocks noChangeArrowheads="1"/>
            </p:cNvSpPr>
            <p:nvPr/>
          </p:nvSpPr>
          <p:spPr bwMode="auto">
            <a:xfrm>
              <a:off x="2848211" y="2450439"/>
              <a:ext cx="279999" cy="268698"/>
            </a:xfrm>
            <a:prstGeom prst="ellipse">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10</a:t>
              </a:r>
              <a:endParaRPr lang="en-US" sz="1050" dirty="0">
                <a:solidFill>
                  <a:srgbClr val="000000"/>
                </a:solidFill>
              </a:endParaRPr>
            </a:p>
          </p:txBody>
        </p:sp>
        <p:sp>
          <p:nvSpPr>
            <p:cNvPr id="63" name="Text Box 5"/>
            <p:cNvSpPr txBox="1">
              <a:spLocks noChangeArrowheads="1"/>
            </p:cNvSpPr>
            <p:nvPr/>
          </p:nvSpPr>
          <p:spPr bwMode="auto">
            <a:xfrm>
              <a:off x="2856232" y="3673649"/>
              <a:ext cx="279999" cy="268698"/>
            </a:xfrm>
            <a:prstGeom prst="ellipse">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11</a:t>
              </a:r>
              <a:endParaRPr lang="en-US" sz="1050" dirty="0">
                <a:solidFill>
                  <a:srgbClr val="000000"/>
                </a:solidFill>
              </a:endParaRPr>
            </a:p>
          </p:txBody>
        </p:sp>
        <p:sp>
          <p:nvSpPr>
            <p:cNvPr id="64" name="Text Box 5"/>
            <p:cNvSpPr txBox="1">
              <a:spLocks noChangeArrowheads="1"/>
            </p:cNvSpPr>
            <p:nvPr/>
          </p:nvSpPr>
          <p:spPr bwMode="auto">
            <a:xfrm>
              <a:off x="5872148" y="3753859"/>
              <a:ext cx="279999" cy="268698"/>
            </a:xfrm>
            <a:prstGeom prst="ellipse">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14</a:t>
              </a:r>
              <a:endParaRPr lang="en-US" sz="1050" dirty="0">
                <a:solidFill>
                  <a:srgbClr val="000000"/>
                </a:solidFill>
              </a:endParaRPr>
            </a:p>
          </p:txBody>
        </p:sp>
        <p:sp>
          <p:nvSpPr>
            <p:cNvPr id="65" name="Text Box 5"/>
            <p:cNvSpPr txBox="1">
              <a:spLocks noChangeArrowheads="1"/>
            </p:cNvSpPr>
            <p:nvPr/>
          </p:nvSpPr>
          <p:spPr bwMode="auto">
            <a:xfrm>
              <a:off x="5807979" y="2691069"/>
              <a:ext cx="279999" cy="268698"/>
            </a:xfrm>
            <a:prstGeom prst="ellipse">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15</a:t>
              </a:r>
              <a:endParaRPr lang="en-US" sz="1050" dirty="0">
                <a:solidFill>
                  <a:srgbClr val="000000"/>
                </a:solidFill>
              </a:endParaRPr>
            </a:p>
          </p:txBody>
        </p:sp>
        <p:sp>
          <p:nvSpPr>
            <p:cNvPr id="66" name="Text Box 5"/>
            <p:cNvSpPr txBox="1">
              <a:spLocks noChangeArrowheads="1"/>
            </p:cNvSpPr>
            <p:nvPr/>
          </p:nvSpPr>
          <p:spPr bwMode="auto">
            <a:xfrm>
              <a:off x="6285232" y="2458458"/>
              <a:ext cx="279999" cy="268698"/>
            </a:xfrm>
            <a:prstGeom prst="ellipse">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16</a:t>
              </a:r>
              <a:endParaRPr lang="en-US" sz="1050" dirty="0">
                <a:solidFill>
                  <a:srgbClr val="000000"/>
                </a:solidFill>
              </a:endParaRPr>
            </a:p>
          </p:txBody>
        </p:sp>
        <p:sp>
          <p:nvSpPr>
            <p:cNvPr id="67" name="Text Box 5"/>
            <p:cNvSpPr txBox="1">
              <a:spLocks noChangeArrowheads="1"/>
            </p:cNvSpPr>
            <p:nvPr/>
          </p:nvSpPr>
          <p:spPr bwMode="auto">
            <a:xfrm>
              <a:off x="5571359" y="3681668"/>
              <a:ext cx="279999" cy="268698"/>
            </a:xfrm>
            <a:prstGeom prst="ellipse">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17</a:t>
              </a:r>
              <a:endParaRPr lang="en-US" sz="1050" dirty="0">
                <a:solidFill>
                  <a:srgbClr val="000000"/>
                </a:solidFill>
              </a:endParaRPr>
            </a:p>
          </p:txBody>
        </p:sp>
        <p:sp>
          <p:nvSpPr>
            <p:cNvPr id="68" name="Text Box 5"/>
            <p:cNvSpPr txBox="1">
              <a:spLocks noChangeArrowheads="1"/>
            </p:cNvSpPr>
            <p:nvPr/>
          </p:nvSpPr>
          <p:spPr bwMode="auto">
            <a:xfrm>
              <a:off x="3161034" y="3713752"/>
              <a:ext cx="279999" cy="268698"/>
            </a:xfrm>
            <a:prstGeom prst="ellipse">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20</a:t>
              </a:r>
              <a:endParaRPr lang="en-US" sz="1050" dirty="0">
                <a:solidFill>
                  <a:srgbClr val="000000"/>
                </a:solidFill>
              </a:endParaRPr>
            </a:p>
          </p:txBody>
        </p:sp>
        <p:sp>
          <p:nvSpPr>
            <p:cNvPr id="69" name="Text Box 5"/>
            <p:cNvSpPr txBox="1">
              <a:spLocks noChangeArrowheads="1"/>
            </p:cNvSpPr>
            <p:nvPr/>
          </p:nvSpPr>
          <p:spPr bwMode="auto">
            <a:xfrm>
              <a:off x="3096867" y="2205794"/>
              <a:ext cx="279999" cy="268698"/>
            </a:xfrm>
            <a:prstGeom prst="ellipse">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21</a:t>
              </a:r>
              <a:endParaRPr lang="en-US" sz="1050" dirty="0">
                <a:solidFill>
                  <a:srgbClr val="000000"/>
                </a:solidFill>
              </a:endParaRPr>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distributed Object frameworks</a:t>
            </a:r>
            <a:endParaRPr lang="en-US" dirty="0"/>
          </a:p>
        </p:txBody>
      </p:sp>
      <p:sp>
        <p:nvSpPr>
          <p:cNvPr id="3" name="Content Placeholder 2"/>
          <p:cNvSpPr>
            <a:spLocks noGrp="1"/>
          </p:cNvSpPr>
          <p:nvPr>
            <p:ph idx="1"/>
          </p:nvPr>
        </p:nvSpPr>
        <p:spPr/>
        <p:txBody>
          <a:bodyPr/>
          <a:lstStyle/>
          <a:p>
            <a:pPr algn="just"/>
            <a:r>
              <a:rPr lang="en-US" sz="3200" dirty="0" smtClean="0"/>
              <a:t>Common Object Request Broker Architecture (CORBA): </a:t>
            </a:r>
            <a:r>
              <a:rPr lang="en-US" sz="2400" dirty="0" smtClean="0"/>
              <a:t>cross platform and cross language interoperability among distributed components.</a:t>
            </a:r>
            <a:endParaRPr lang="en-US" sz="3200" dirty="0" smtClean="0"/>
          </a:p>
          <a:p>
            <a:pPr algn="just"/>
            <a:r>
              <a:rPr lang="en-US" sz="3200" dirty="0" smtClean="0"/>
              <a:t>Distributed Component Object Model (DCOM/COM+) : </a:t>
            </a:r>
            <a:r>
              <a:rPr lang="en-US" sz="2400" dirty="0" smtClean="0"/>
              <a:t>Microsoft technology for distributed object programming before the introduction of .NET technology.</a:t>
            </a:r>
          </a:p>
          <a:p>
            <a:pPr algn="just"/>
            <a:r>
              <a:rPr lang="en-US" sz="3200" dirty="0" smtClean="0"/>
              <a:t>Java Remote Method Invocation (RMI): </a:t>
            </a:r>
            <a:r>
              <a:rPr lang="en-US" sz="2400" dirty="0" smtClean="0"/>
              <a:t>technology provided by Java for enabling RPC among distributed Java objects.</a:t>
            </a:r>
            <a:endParaRPr lang="en-US" sz="3200" dirty="0" smtClean="0"/>
          </a:p>
          <a:p>
            <a:pPr algn="just"/>
            <a:r>
              <a:rPr lang="en-US" sz="3200" dirty="0" smtClean="0"/>
              <a:t>.NET Remoting: </a:t>
            </a:r>
            <a:r>
              <a:rPr lang="en-US" sz="2400" dirty="0" smtClean="0"/>
              <a:t>IPC among .NET applications, a uniform platform for accessing remote objects from within any application developed in any of the languages supported by .NET.</a:t>
            </a:r>
            <a:endParaRPr lang="en-US" sz="3200" dirty="0" smtClean="0"/>
          </a:p>
          <a:p>
            <a:pPr algn="just"/>
            <a:endParaRPr lang="en-US" sz="3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64"/>
          <p:cNvSpPr>
            <a:spLocks noGrp="1"/>
          </p:cNvSpPr>
          <p:nvPr>
            <p:ph type="title"/>
          </p:nvPr>
        </p:nvSpPr>
        <p:spPr/>
        <p:txBody>
          <a:bodyPr/>
          <a:lstStyle/>
          <a:p>
            <a:r>
              <a:rPr lang="en-US" dirty="0" smtClean="0"/>
              <a:t>Mile Stones to Cloud computing Evolution</a:t>
            </a:r>
            <a:endParaRPr lang="en-US"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7</a:t>
            </a:fld>
            <a:endParaRPr lang="en-US"/>
          </a:p>
        </p:txBody>
      </p:sp>
      <p:grpSp>
        <p:nvGrpSpPr>
          <p:cNvPr id="7" name="Group 6"/>
          <p:cNvGrpSpPr/>
          <p:nvPr/>
        </p:nvGrpSpPr>
        <p:grpSpPr>
          <a:xfrm>
            <a:off x="381000" y="1353312"/>
            <a:ext cx="8423298" cy="5047488"/>
            <a:chOff x="263502" y="932688"/>
            <a:chExt cx="8423298" cy="5047488"/>
          </a:xfrm>
        </p:grpSpPr>
        <p:cxnSp>
          <p:nvCxnSpPr>
            <p:cNvPr id="8" name="Straight Connector 7"/>
            <p:cNvCxnSpPr/>
            <p:nvPr/>
          </p:nvCxnSpPr>
          <p:spPr>
            <a:xfrm rot="16200000" flipV="1">
              <a:off x="5651827" y="4011996"/>
              <a:ext cx="2869550" cy="11"/>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57" idx="2"/>
            </p:cNvCxnSpPr>
            <p:nvPr/>
          </p:nvCxnSpPr>
          <p:spPr>
            <a:xfrm rot="5400000" flipH="1" flipV="1">
              <a:off x="5562119" y="3444897"/>
              <a:ext cx="4000265" cy="40079"/>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5561806" y="3617976"/>
              <a:ext cx="3658394" cy="794"/>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flipH="1" flipV="1">
              <a:off x="5904706" y="4493482"/>
              <a:ext cx="1905000"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5875410" y="4371966"/>
              <a:ext cx="2133600" cy="1602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4875609" y="4761373"/>
              <a:ext cx="1373188" cy="794"/>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V="1">
              <a:off x="2855912" y="3732276"/>
              <a:ext cx="3429794" cy="794"/>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51" idx="2"/>
            </p:cNvCxnSpPr>
            <p:nvPr/>
          </p:nvCxnSpPr>
          <p:spPr>
            <a:xfrm rot="5400000" flipH="1" flipV="1">
              <a:off x="3103635" y="4599629"/>
              <a:ext cx="1723406" cy="7465"/>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flipV="1">
              <a:off x="3885009" y="4380373"/>
              <a:ext cx="2134394"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47" idx="2"/>
            </p:cNvCxnSpPr>
            <p:nvPr/>
          </p:nvCxnSpPr>
          <p:spPr>
            <a:xfrm rot="5400000" flipH="1" flipV="1">
              <a:off x="2261196" y="4201437"/>
              <a:ext cx="2506838" cy="20419"/>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48" idx="2"/>
            </p:cNvCxnSpPr>
            <p:nvPr/>
          </p:nvCxnSpPr>
          <p:spPr>
            <a:xfrm rot="5400000" flipH="1" flipV="1">
              <a:off x="1587481" y="3437877"/>
              <a:ext cx="4002024" cy="15774"/>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46" idx="2"/>
            </p:cNvCxnSpPr>
            <p:nvPr/>
          </p:nvCxnSpPr>
          <p:spPr>
            <a:xfrm rot="16200000" flipV="1">
              <a:off x="1818014" y="4017265"/>
              <a:ext cx="2913891" cy="2"/>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4497011" y="3465199"/>
              <a:ext cx="3961569" cy="159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923941" y="3304429"/>
              <a:ext cx="4743482" cy="0"/>
            </a:xfrm>
            <a:prstGeom prst="line">
              <a:avLst/>
            </a:prstGeom>
            <a:ln>
              <a:solidFill>
                <a:schemeClr val="tx1">
                  <a:lumMod val="65000"/>
                  <a:lumOff val="3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81000" y="5446776"/>
              <a:ext cx="8305800" cy="1588"/>
            </a:xfrm>
            <a:prstGeom prst="line">
              <a:avLst/>
            </a:prstGeom>
            <a:ln>
              <a:solidFill>
                <a:schemeClr val="tx1">
                  <a:lumMod val="65000"/>
                  <a:lumOff val="3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1485106" y="5561076"/>
              <a:ext cx="2286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2477294" y="5560282"/>
              <a:ext cx="2286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3467894" y="5560282"/>
              <a:ext cx="2286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4456906" y="5560282"/>
              <a:ext cx="2286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5447506" y="5560282"/>
              <a:ext cx="2286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6438106" y="5560282"/>
              <a:ext cx="2286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7428706" y="5560282"/>
              <a:ext cx="2286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303553" y="5641622"/>
              <a:ext cx="601447" cy="338554"/>
            </a:xfrm>
            <a:prstGeom prst="rect">
              <a:avLst/>
            </a:prstGeom>
            <a:noFill/>
          </p:spPr>
          <p:txBody>
            <a:bodyPr wrap="none" rtlCol="0">
              <a:spAutoFit/>
            </a:bodyPr>
            <a:lstStyle/>
            <a:p>
              <a:r>
                <a:rPr lang="en-US" sz="1600" dirty="0" smtClean="0"/>
                <a:t>1950</a:t>
              </a:r>
              <a:endParaRPr lang="en-US" sz="1600" dirty="0"/>
            </a:p>
          </p:txBody>
        </p:sp>
        <p:sp>
          <p:nvSpPr>
            <p:cNvPr id="31" name="TextBox 30"/>
            <p:cNvSpPr txBox="1"/>
            <p:nvPr/>
          </p:nvSpPr>
          <p:spPr>
            <a:xfrm>
              <a:off x="2294153" y="5641622"/>
              <a:ext cx="601447" cy="338554"/>
            </a:xfrm>
            <a:prstGeom prst="rect">
              <a:avLst/>
            </a:prstGeom>
            <a:noFill/>
          </p:spPr>
          <p:txBody>
            <a:bodyPr wrap="none" rtlCol="0">
              <a:spAutoFit/>
            </a:bodyPr>
            <a:lstStyle/>
            <a:p>
              <a:r>
                <a:rPr lang="en-US" sz="1600" dirty="0" smtClean="0"/>
                <a:t>1960</a:t>
              </a:r>
              <a:endParaRPr lang="en-US" sz="1600" dirty="0"/>
            </a:p>
          </p:txBody>
        </p:sp>
        <p:sp>
          <p:nvSpPr>
            <p:cNvPr id="32" name="TextBox 31"/>
            <p:cNvSpPr txBox="1"/>
            <p:nvPr/>
          </p:nvSpPr>
          <p:spPr>
            <a:xfrm>
              <a:off x="3284753" y="5641622"/>
              <a:ext cx="601447" cy="338554"/>
            </a:xfrm>
            <a:prstGeom prst="rect">
              <a:avLst/>
            </a:prstGeom>
            <a:noFill/>
          </p:spPr>
          <p:txBody>
            <a:bodyPr wrap="none" rtlCol="0">
              <a:spAutoFit/>
            </a:bodyPr>
            <a:lstStyle/>
            <a:p>
              <a:r>
                <a:rPr lang="en-US" sz="1600" dirty="0" smtClean="0"/>
                <a:t>1970</a:t>
              </a:r>
              <a:endParaRPr lang="en-US" sz="1600" dirty="0"/>
            </a:p>
          </p:txBody>
        </p:sp>
        <p:sp>
          <p:nvSpPr>
            <p:cNvPr id="33" name="TextBox 32"/>
            <p:cNvSpPr txBox="1"/>
            <p:nvPr/>
          </p:nvSpPr>
          <p:spPr>
            <a:xfrm>
              <a:off x="4275353" y="5641622"/>
              <a:ext cx="601447" cy="338554"/>
            </a:xfrm>
            <a:prstGeom prst="rect">
              <a:avLst/>
            </a:prstGeom>
            <a:noFill/>
          </p:spPr>
          <p:txBody>
            <a:bodyPr wrap="none" rtlCol="0">
              <a:spAutoFit/>
            </a:bodyPr>
            <a:lstStyle/>
            <a:p>
              <a:r>
                <a:rPr lang="en-US" sz="1600" dirty="0" smtClean="0"/>
                <a:t>1980</a:t>
              </a:r>
              <a:endParaRPr lang="en-US" sz="1600" dirty="0"/>
            </a:p>
          </p:txBody>
        </p:sp>
        <p:sp>
          <p:nvSpPr>
            <p:cNvPr id="34" name="TextBox 33"/>
            <p:cNvSpPr txBox="1"/>
            <p:nvPr/>
          </p:nvSpPr>
          <p:spPr>
            <a:xfrm>
              <a:off x="5265953" y="5641622"/>
              <a:ext cx="601447" cy="338554"/>
            </a:xfrm>
            <a:prstGeom prst="rect">
              <a:avLst/>
            </a:prstGeom>
            <a:noFill/>
          </p:spPr>
          <p:txBody>
            <a:bodyPr wrap="none" rtlCol="0">
              <a:spAutoFit/>
            </a:bodyPr>
            <a:lstStyle/>
            <a:p>
              <a:r>
                <a:rPr lang="en-US" sz="1600" dirty="0" smtClean="0"/>
                <a:t>1990</a:t>
              </a:r>
              <a:endParaRPr lang="en-US" sz="1600" dirty="0"/>
            </a:p>
          </p:txBody>
        </p:sp>
        <p:sp>
          <p:nvSpPr>
            <p:cNvPr id="35" name="TextBox 34"/>
            <p:cNvSpPr txBox="1"/>
            <p:nvPr/>
          </p:nvSpPr>
          <p:spPr>
            <a:xfrm>
              <a:off x="6256553" y="5641622"/>
              <a:ext cx="601447" cy="338554"/>
            </a:xfrm>
            <a:prstGeom prst="rect">
              <a:avLst/>
            </a:prstGeom>
            <a:noFill/>
          </p:spPr>
          <p:txBody>
            <a:bodyPr wrap="none" rtlCol="0">
              <a:spAutoFit/>
            </a:bodyPr>
            <a:lstStyle/>
            <a:p>
              <a:r>
                <a:rPr lang="en-US" sz="1600" dirty="0" smtClean="0"/>
                <a:t>2000</a:t>
              </a:r>
              <a:endParaRPr lang="en-US" sz="1600" dirty="0"/>
            </a:p>
          </p:txBody>
        </p:sp>
        <p:sp>
          <p:nvSpPr>
            <p:cNvPr id="36" name="TextBox 35"/>
            <p:cNvSpPr txBox="1"/>
            <p:nvPr/>
          </p:nvSpPr>
          <p:spPr>
            <a:xfrm>
              <a:off x="7247153" y="5641622"/>
              <a:ext cx="601447" cy="338554"/>
            </a:xfrm>
            <a:prstGeom prst="rect">
              <a:avLst/>
            </a:prstGeom>
            <a:noFill/>
          </p:spPr>
          <p:txBody>
            <a:bodyPr wrap="none" rtlCol="0">
              <a:spAutoFit/>
            </a:bodyPr>
            <a:lstStyle/>
            <a:p>
              <a:r>
                <a:rPr lang="en-US" sz="1600" dirty="0" smtClean="0"/>
                <a:t>2010</a:t>
              </a:r>
              <a:endParaRPr lang="en-US" sz="1600" dirty="0"/>
            </a:p>
          </p:txBody>
        </p:sp>
        <p:sp>
          <p:nvSpPr>
            <p:cNvPr id="37" name="Rectangle 36"/>
            <p:cNvSpPr/>
            <p:nvPr/>
          </p:nvSpPr>
          <p:spPr>
            <a:xfrm>
              <a:off x="1752600" y="4913376"/>
              <a:ext cx="6553200" cy="152400"/>
            </a:xfrm>
            <a:prstGeom prst="rect">
              <a:avLst/>
            </a:prstGeom>
            <a:gradFill flip="none" rotWithShape="1">
              <a:gsLst>
                <a:gs pos="0">
                  <a:srgbClr val="FFFA8F"/>
                </a:gs>
                <a:gs pos="11000">
                  <a:srgbClr val="FFFF00"/>
                </a:gs>
                <a:gs pos="36000">
                  <a:srgbClr val="FF0300">
                    <a:alpha val="99000"/>
                  </a:srgbClr>
                </a:gs>
                <a:gs pos="59000">
                  <a:srgbClr val="FFC000"/>
                </a:gs>
                <a:gs pos="64000">
                  <a:srgbClr val="FFFF00"/>
                </a:gs>
                <a:gs pos="88000">
                  <a:schemeClr val="bg1"/>
                </a:gs>
              </a:gsLst>
              <a:lin ang="0" scaled="1"/>
              <a:tileRect/>
            </a:gradFill>
            <a:ln w="12700">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263502" y="4837176"/>
              <a:ext cx="1184299" cy="338554"/>
            </a:xfrm>
            <a:prstGeom prst="rect">
              <a:avLst/>
            </a:prstGeom>
            <a:noFill/>
          </p:spPr>
          <p:txBody>
            <a:bodyPr wrap="none" rtlCol="0">
              <a:spAutoFit/>
            </a:bodyPr>
            <a:lstStyle/>
            <a:p>
              <a:pPr algn="r"/>
              <a:r>
                <a:rPr lang="en-US" sz="1600" dirty="0" smtClean="0"/>
                <a:t>Mainframes</a:t>
              </a:r>
              <a:endParaRPr lang="en-US" sz="1600" dirty="0"/>
            </a:p>
          </p:txBody>
        </p:sp>
        <p:sp>
          <p:nvSpPr>
            <p:cNvPr id="39" name="Rectangle 38"/>
            <p:cNvSpPr/>
            <p:nvPr/>
          </p:nvSpPr>
          <p:spPr>
            <a:xfrm>
              <a:off x="3352800" y="4498622"/>
              <a:ext cx="4953000" cy="152400"/>
            </a:xfrm>
            <a:prstGeom prst="rect">
              <a:avLst/>
            </a:prstGeom>
            <a:gradFill>
              <a:gsLst>
                <a:gs pos="0">
                  <a:schemeClr val="bg1"/>
                </a:gs>
                <a:gs pos="20000">
                  <a:srgbClr val="FFFA8F"/>
                </a:gs>
                <a:gs pos="31000">
                  <a:srgbClr val="FFFF00"/>
                </a:gs>
                <a:gs pos="36000">
                  <a:srgbClr val="FFC000"/>
                </a:gs>
                <a:gs pos="48000">
                  <a:srgbClr val="FF0000"/>
                </a:gs>
                <a:gs pos="100000">
                  <a:srgbClr val="FFFF00"/>
                </a:gs>
              </a:gsLst>
              <a:lin ang="0" scaled="1"/>
            </a:gradFill>
            <a:ln w="12700">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04299" y="4422422"/>
              <a:ext cx="843501" cy="338554"/>
            </a:xfrm>
            <a:prstGeom prst="rect">
              <a:avLst/>
            </a:prstGeom>
            <a:noFill/>
          </p:spPr>
          <p:txBody>
            <a:bodyPr wrap="none" rtlCol="0">
              <a:spAutoFit/>
            </a:bodyPr>
            <a:lstStyle/>
            <a:p>
              <a:r>
                <a:rPr lang="en-US" sz="1600" dirty="0" smtClean="0"/>
                <a:t>Clusters</a:t>
              </a:r>
              <a:endParaRPr lang="en-US" sz="1600" dirty="0"/>
            </a:p>
          </p:txBody>
        </p:sp>
        <p:sp>
          <p:nvSpPr>
            <p:cNvPr id="41" name="Rectangle 40"/>
            <p:cNvSpPr/>
            <p:nvPr/>
          </p:nvSpPr>
          <p:spPr>
            <a:xfrm>
              <a:off x="6172200" y="4032730"/>
              <a:ext cx="2133600" cy="152400"/>
            </a:xfrm>
            <a:prstGeom prst="rect">
              <a:avLst/>
            </a:prstGeom>
            <a:gradFill>
              <a:gsLst>
                <a:gs pos="0">
                  <a:schemeClr val="bg1"/>
                </a:gs>
                <a:gs pos="6000">
                  <a:srgbClr val="FFFA8F"/>
                </a:gs>
                <a:gs pos="7000">
                  <a:srgbClr val="FFFF00"/>
                </a:gs>
                <a:gs pos="25000">
                  <a:srgbClr val="FFC000"/>
                </a:gs>
                <a:gs pos="48000">
                  <a:srgbClr val="FF0000"/>
                </a:gs>
                <a:gs pos="91000">
                  <a:srgbClr val="FFC000"/>
                </a:gs>
                <a:gs pos="100000">
                  <a:srgbClr val="FFFF00"/>
                </a:gs>
              </a:gsLst>
              <a:lin ang="0" scaled="1"/>
            </a:gradFill>
            <a:ln w="12700">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087845" y="1169598"/>
              <a:ext cx="1613974" cy="306467"/>
            </a:xfrm>
            <a:prstGeom prst="roundRect">
              <a:avLst/>
            </a:prstGeom>
            <a:solidFill>
              <a:srgbClr val="FFFA8F">
                <a:alpha val="50000"/>
              </a:srgbClr>
            </a:solidFill>
            <a:ln>
              <a:solidFill>
                <a:schemeClr val="bg1">
                  <a:lumMod val="85000"/>
                </a:schemeClr>
              </a:solidFill>
            </a:ln>
          </p:spPr>
          <p:txBody>
            <a:bodyPr wrap="none" rtlCol="0">
              <a:spAutoFit/>
            </a:bodyPr>
            <a:lstStyle/>
            <a:p>
              <a:r>
                <a:rPr lang="en-US" sz="1200" b="1" dirty="0"/>
                <a:t>1999</a:t>
              </a:r>
              <a:r>
                <a:rPr lang="en-US" sz="1200" dirty="0"/>
                <a:t>: </a:t>
              </a:r>
              <a:r>
                <a:rPr lang="en-US" sz="1200" dirty="0" smtClean="0"/>
                <a:t> Grid Computing</a:t>
              </a:r>
              <a:endParaRPr lang="en-US" sz="1200" dirty="0"/>
            </a:p>
          </p:txBody>
        </p:sp>
        <p:sp>
          <p:nvSpPr>
            <p:cNvPr id="43" name="Rectangle 42"/>
            <p:cNvSpPr/>
            <p:nvPr/>
          </p:nvSpPr>
          <p:spPr>
            <a:xfrm>
              <a:off x="7239000" y="3617977"/>
              <a:ext cx="1066800" cy="152398"/>
            </a:xfrm>
            <a:prstGeom prst="rect">
              <a:avLst/>
            </a:prstGeom>
            <a:gradFill>
              <a:gsLst>
                <a:gs pos="0">
                  <a:schemeClr val="bg1"/>
                </a:gs>
                <a:gs pos="6000">
                  <a:srgbClr val="FFFA8F"/>
                </a:gs>
                <a:gs pos="7000">
                  <a:srgbClr val="FFFF00"/>
                </a:gs>
                <a:gs pos="25000">
                  <a:srgbClr val="FFC000"/>
                </a:gs>
                <a:gs pos="48000">
                  <a:srgbClr val="FF0000"/>
                </a:gs>
                <a:gs pos="91000">
                  <a:srgbClr val="FFC000"/>
                </a:gs>
                <a:gs pos="100000">
                  <a:srgbClr val="FFFF00"/>
                </a:gs>
              </a:gsLst>
              <a:lin ang="0" scaled="1"/>
            </a:gradFill>
            <a:ln w="12700">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27117" y="3998976"/>
              <a:ext cx="620683" cy="338554"/>
            </a:xfrm>
            <a:prstGeom prst="rect">
              <a:avLst/>
            </a:prstGeom>
            <a:noFill/>
          </p:spPr>
          <p:txBody>
            <a:bodyPr wrap="none" rtlCol="0">
              <a:spAutoFit/>
            </a:bodyPr>
            <a:lstStyle/>
            <a:p>
              <a:pPr algn="r"/>
              <a:r>
                <a:rPr lang="en-US" sz="1600" dirty="0" smtClean="0"/>
                <a:t>Grids</a:t>
              </a:r>
              <a:endParaRPr lang="en-US" sz="1600" dirty="0"/>
            </a:p>
          </p:txBody>
        </p:sp>
        <p:sp>
          <p:nvSpPr>
            <p:cNvPr id="45" name="TextBox 44"/>
            <p:cNvSpPr txBox="1"/>
            <p:nvPr/>
          </p:nvSpPr>
          <p:spPr>
            <a:xfrm>
              <a:off x="703686" y="3584222"/>
              <a:ext cx="744114" cy="338554"/>
            </a:xfrm>
            <a:prstGeom prst="rect">
              <a:avLst/>
            </a:prstGeom>
            <a:noFill/>
          </p:spPr>
          <p:txBody>
            <a:bodyPr wrap="none" rtlCol="0">
              <a:spAutoFit/>
            </a:bodyPr>
            <a:lstStyle/>
            <a:p>
              <a:pPr algn="r"/>
              <a:r>
                <a:rPr lang="en-US" sz="1600" dirty="0" smtClean="0"/>
                <a:t>Clouds</a:t>
              </a:r>
              <a:endParaRPr lang="en-US" sz="1600" dirty="0"/>
            </a:p>
          </p:txBody>
        </p:sp>
        <p:sp>
          <p:nvSpPr>
            <p:cNvPr id="46" name="TextBox 45"/>
            <p:cNvSpPr txBox="1"/>
            <p:nvPr/>
          </p:nvSpPr>
          <p:spPr>
            <a:xfrm>
              <a:off x="2362200" y="2049542"/>
              <a:ext cx="1825516" cy="510778"/>
            </a:xfrm>
            <a:prstGeom prst="roundRect">
              <a:avLst/>
            </a:prstGeom>
            <a:solidFill>
              <a:srgbClr val="FFFA8F">
                <a:alpha val="50000"/>
              </a:srgbClr>
            </a:solidFill>
            <a:ln>
              <a:solidFill>
                <a:schemeClr val="bg1">
                  <a:lumMod val="85000"/>
                </a:schemeClr>
              </a:solidFill>
            </a:ln>
          </p:spPr>
          <p:txBody>
            <a:bodyPr wrap="none" rtlCol="0">
              <a:spAutoFit/>
            </a:bodyPr>
            <a:lstStyle/>
            <a:p>
              <a:pPr algn="ctr"/>
              <a:r>
                <a:rPr lang="en-US" sz="1200" b="1" dirty="0" smtClean="0"/>
                <a:t>1966</a:t>
              </a:r>
              <a:r>
                <a:rPr lang="en-US" sz="1200" dirty="0" smtClean="0"/>
                <a:t>: Flynn’s Taxonomy</a:t>
              </a:r>
              <a:endParaRPr lang="en-US" sz="1200" b="1" dirty="0"/>
            </a:p>
            <a:p>
              <a:pPr algn="ctr"/>
              <a:r>
                <a:rPr lang="en-US" sz="1200" b="1" dirty="0" smtClean="0"/>
                <a:t>SISD</a:t>
              </a:r>
              <a:r>
                <a:rPr lang="en-US" sz="1200" dirty="0" smtClean="0"/>
                <a:t>, </a:t>
              </a:r>
              <a:r>
                <a:rPr lang="en-US" sz="1200" b="1" dirty="0" smtClean="0"/>
                <a:t>SIMD</a:t>
              </a:r>
              <a:r>
                <a:rPr lang="en-US" sz="1200" dirty="0" smtClean="0"/>
                <a:t>, </a:t>
              </a:r>
              <a:r>
                <a:rPr lang="en-US" sz="1200" b="1" dirty="0" smtClean="0"/>
                <a:t>MISD</a:t>
              </a:r>
              <a:r>
                <a:rPr lang="en-US" sz="1200" dirty="0" smtClean="0"/>
                <a:t>, </a:t>
              </a:r>
              <a:r>
                <a:rPr lang="en-US" sz="1200" b="1" dirty="0" smtClean="0"/>
                <a:t>MIMD</a:t>
              </a:r>
              <a:endParaRPr lang="en-US" sz="1200" b="1" dirty="0"/>
            </a:p>
          </p:txBody>
        </p:sp>
        <p:sp>
          <p:nvSpPr>
            <p:cNvPr id="47" name="TextBox 46"/>
            <p:cNvSpPr txBox="1"/>
            <p:nvPr/>
          </p:nvSpPr>
          <p:spPr>
            <a:xfrm>
              <a:off x="2934849" y="2651760"/>
              <a:ext cx="1179951" cy="306467"/>
            </a:xfrm>
            <a:prstGeom prst="roundRect">
              <a:avLst/>
            </a:prstGeom>
            <a:solidFill>
              <a:schemeClr val="accent2">
                <a:lumMod val="20000"/>
                <a:lumOff val="80000"/>
                <a:alpha val="50000"/>
              </a:schemeClr>
            </a:solidFill>
            <a:ln>
              <a:solidFill>
                <a:schemeClr val="bg1">
                  <a:lumMod val="85000"/>
                </a:schemeClr>
              </a:solidFill>
            </a:ln>
          </p:spPr>
          <p:txBody>
            <a:bodyPr wrap="none" rtlCol="0">
              <a:spAutoFit/>
            </a:bodyPr>
            <a:lstStyle/>
            <a:p>
              <a:r>
                <a:rPr lang="en-US" sz="1200" b="1" dirty="0" smtClean="0"/>
                <a:t>1969</a:t>
              </a:r>
              <a:r>
                <a:rPr lang="en-US" sz="1200" dirty="0" smtClean="0"/>
                <a:t>: ARPANET</a:t>
              </a:r>
              <a:endParaRPr lang="en-US" sz="1200" dirty="0"/>
            </a:p>
          </p:txBody>
        </p:sp>
        <p:sp>
          <p:nvSpPr>
            <p:cNvPr id="48" name="TextBox 47"/>
            <p:cNvSpPr txBox="1"/>
            <p:nvPr/>
          </p:nvSpPr>
          <p:spPr>
            <a:xfrm>
              <a:off x="2819400" y="1138285"/>
              <a:ext cx="1553960" cy="306467"/>
            </a:xfrm>
            <a:prstGeom prst="roundRect">
              <a:avLst/>
            </a:prstGeom>
            <a:solidFill>
              <a:schemeClr val="accent2">
                <a:lumMod val="20000"/>
                <a:lumOff val="80000"/>
                <a:alpha val="50000"/>
              </a:schemeClr>
            </a:solidFill>
            <a:ln>
              <a:solidFill>
                <a:schemeClr val="bg1">
                  <a:lumMod val="85000"/>
                </a:schemeClr>
              </a:solidFill>
            </a:ln>
          </p:spPr>
          <p:txBody>
            <a:bodyPr wrap="none" rtlCol="0">
              <a:spAutoFit/>
            </a:bodyPr>
            <a:lstStyle/>
            <a:p>
              <a:r>
                <a:rPr lang="en-US" sz="1200" b="1" dirty="0" smtClean="0"/>
                <a:t>1970</a:t>
              </a:r>
              <a:r>
                <a:rPr lang="en-US" sz="1200" dirty="0" smtClean="0"/>
                <a:t>: DARPA’s </a:t>
              </a:r>
              <a:r>
                <a:rPr lang="en-US" sz="1200" b="1" dirty="0" smtClean="0"/>
                <a:t>TCP/IP</a:t>
              </a:r>
              <a:endParaRPr lang="en-US" sz="1200" b="1" dirty="0"/>
            </a:p>
          </p:txBody>
        </p:sp>
        <p:sp>
          <p:nvSpPr>
            <p:cNvPr id="49" name="TextBox 48"/>
            <p:cNvSpPr txBox="1"/>
            <p:nvPr/>
          </p:nvSpPr>
          <p:spPr>
            <a:xfrm>
              <a:off x="4763982" y="2823091"/>
              <a:ext cx="1003942" cy="510778"/>
            </a:xfrm>
            <a:prstGeom prst="roundRect">
              <a:avLst/>
            </a:prstGeom>
            <a:solidFill>
              <a:srgbClr val="FFFA8F">
                <a:alpha val="50000"/>
              </a:srgbClr>
            </a:solidFill>
            <a:ln>
              <a:solidFill>
                <a:schemeClr val="bg1">
                  <a:lumMod val="85000"/>
                </a:schemeClr>
              </a:solidFill>
            </a:ln>
          </p:spPr>
          <p:txBody>
            <a:bodyPr wrap="none" rtlCol="0">
              <a:spAutoFit/>
            </a:bodyPr>
            <a:lstStyle/>
            <a:p>
              <a:pPr algn="ctr"/>
              <a:r>
                <a:rPr lang="en-US" sz="1200" b="1" dirty="0" smtClean="0"/>
                <a:t>1984</a:t>
              </a:r>
              <a:r>
                <a:rPr lang="en-US" sz="1200" dirty="0" smtClean="0"/>
                <a:t>:  DEC’s</a:t>
              </a:r>
            </a:p>
            <a:p>
              <a:pPr algn="ctr"/>
              <a:r>
                <a:rPr lang="en-US" sz="1200" b="1" dirty="0" err="1" smtClean="0"/>
                <a:t>VMScluster</a:t>
              </a:r>
              <a:endParaRPr lang="en-US" sz="1200" dirty="0"/>
            </a:p>
          </p:txBody>
        </p:sp>
        <p:sp>
          <p:nvSpPr>
            <p:cNvPr id="50" name="TextBox 49"/>
            <p:cNvSpPr txBox="1"/>
            <p:nvPr/>
          </p:nvSpPr>
          <p:spPr>
            <a:xfrm>
              <a:off x="3886200" y="1503950"/>
              <a:ext cx="1312365" cy="510778"/>
            </a:xfrm>
            <a:prstGeom prst="roundRect">
              <a:avLst/>
            </a:prstGeom>
            <a:solidFill>
              <a:schemeClr val="accent2">
                <a:lumMod val="20000"/>
                <a:lumOff val="80000"/>
                <a:alpha val="50000"/>
              </a:schemeClr>
            </a:solidFill>
            <a:ln>
              <a:solidFill>
                <a:schemeClr val="bg1">
                  <a:lumMod val="85000"/>
                </a:schemeClr>
              </a:solidFill>
            </a:ln>
          </p:spPr>
          <p:txBody>
            <a:bodyPr wrap="none" rtlCol="0">
              <a:spAutoFit/>
            </a:bodyPr>
            <a:lstStyle/>
            <a:p>
              <a:pPr algn="ctr"/>
              <a:r>
                <a:rPr lang="en-US" sz="1200" b="1" dirty="0" smtClean="0"/>
                <a:t>1984</a:t>
              </a:r>
              <a:r>
                <a:rPr lang="en-US" sz="1200" dirty="0" smtClean="0"/>
                <a:t>:  IEEE 802.3</a:t>
              </a:r>
            </a:p>
            <a:p>
              <a:pPr algn="ctr"/>
              <a:r>
                <a:rPr lang="en-US" sz="1200" b="1" dirty="0" smtClean="0"/>
                <a:t>Ethernet &amp; LAN</a:t>
              </a:r>
              <a:endParaRPr lang="en-US" sz="1200" dirty="0"/>
            </a:p>
          </p:txBody>
        </p:sp>
        <p:sp>
          <p:nvSpPr>
            <p:cNvPr id="51" name="TextBox 50"/>
            <p:cNvSpPr txBox="1"/>
            <p:nvPr/>
          </p:nvSpPr>
          <p:spPr>
            <a:xfrm>
              <a:off x="3276600" y="3230880"/>
              <a:ext cx="1384942" cy="510778"/>
            </a:xfrm>
            <a:prstGeom prst="roundRect">
              <a:avLst/>
            </a:prstGeom>
            <a:solidFill>
              <a:schemeClr val="accent2">
                <a:lumMod val="20000"/>
                <a:lumOff val="80000"/>
                <a:alpha val="50000"/>
              </a:schemeClr>
            </a:solidFill>
            <a:ln>
              <a:solidFill>
                <a:schemeClr val="bg1">
                  <a:lumMod val="85000"/>
                </a:schemeClr>
              </a:solidFill>
            </a:ln>
          </p:spPr>
          <p:txBody>
            <a:bodyPr wrap="square" rtlCol="0">
              <a:spAutoFit/>
            </a:bodyPr>
            <a:lstStyle/>
            <a:p>
              <a:pPr algn="ctr"/>
              <a:r>
                <a:rPr lang="en-US" sz="1200" b="1" dirty="0" smtClean="0"/>
                <a:t>1975</a:t>
              </a:r>
              <a:r>
                <a:rPr lang="en-US" sz="1200" dirty="0" smtClean="0"/>
                <a:t>:  Xerox PARC</a:t>
              </a:r>
            </a:p>
            <a:p>
              <a:pPr algn="ctr"/>
              <a:r>
                <a:rPr lang="en-US" sz="1200" dirty="0" smtClean="0"/>
                <a:t>Invented </a:t>
              </a:r>
              <a:r>
                <a:rPr lang="en-US" sz="1200" b="1" dirty="0" smtClean="0"/>
                <a:t>Ethernet </a:t>
              </a:r>
              <a:endParaRPr lang="en-US" sz="1200" dirty="0"/>
            </a:p>
          </p:txBody>
        </p:sp>
        <p:sp>
          <p:nvSpPr>
            <p:cNvPr id="52" name="TextBox 51"/>
            <p:cNvSpPr txBox="1"/>
            <p:nvPr/>
          </p:nvSpPr>
          <p:spPr>
            <a:xfrm>
              <a:off x="4876800" y="3617976"/>
              <a:ext cx="1475786" cy="510778"/>
            </a:xfrm>
            <a:prstGeom prst="roundRect">
              <a:avLst/>
            </a:prstGeom>
            <a:solidFill>
              <a:srgbClr val="FFFA8F">
                <a:alpha val="50000"/>
              </a:srgbClr>
            </a:solidFill>
            <a:ln>
              <a:solidFill>
                <a:schemeClr val="bg1">
                  <a:lumMod val="85000"/>
                </a:schemeClr>
              </a:solidFill>
            </a:ln>
          </p:spPr>
          <p:txBody>
            <a:bodyPr wrap="none" rtlCol="0">
              <a:spAutoFit/>
            </a:bodyPr>
            <a:lstStyle/>
            <a:p>
              <a:pPr algn="ctr"/>
              <a:r>
                <a:rPr lang="en-US" sz="1200" b="1" dirty="0" smtClean="0"/>
                <a:t>1990</a:t>
              </a:r>
              <a:r>
                <a:rPr lang="en-US" sz="1200" dirty="0" smtClean="0"/>
                <a:t>: Lee-</a:t>
              </a:r>
              <a:r>
                <a:rPr lang="en-US" sz="1200" dirty="0" err="1" smtClean="0"/>
                <a:t>Calliau</a:t>
              </a:r>
              <a:r>
                <a:rPr lang="en-US" sz="1200" b="1" dirty="0" smtClean="0"/>
                <a:t> </a:t>
              </a:r>
            </a:p>
            <a:p>
              <a:pPr algn="ctr"/>
              <a:r>
                <a:rPr lang="en-US" sz="1200" b="1" dirty="0" smtClean="0"/>
                <a:t>WWW, HTTP, HTML</a:t>
              </a:r>
              <a:endParaRPr lang="en-US" sz="1200" b="1" dirty="0"/>
            </a:p>
          </p:txBody>
        </p:sp>
        <p:sp>
          <p:nvSpPr>
            <p:cNvPr id="53" name="TextBox 52"/>
            <p:cNvSpPr txBox="1"/>
            <p:nvPr/>
          </p:nvSpPr>
          <p:spPr>
            <a:xfrm>
              <a:off x="6342160" y="3387709"/>
              <a:ext cx="1125440" cy="306467"/>
            </a:xfrm>
            <a:prstGeom prst="roundRect">
              <a:avLst/>
            </a:prstGeom>
            <a:solidFill>
              <a:srgbClr val="FFFA8F">
                <a:alpha val="50000"/>
              </a:srgbClr>
            </a:solidFill>
            <a:ln>
              <a:solidFill>
                <a:schemeClr val="bg1">
                  <a:lumMod val="85000"/>
                </a:schemeClr>
              </a:solidFill>
            </a:ln>
          </p:spPr>
          <p:txBody>
            <a:bodyPr wrap="none" rtlCol="0">
              <a:spAutoFit/>
            </a:bodyPr>
            <a:lstStyle/>
            <a:p>
              <a:r>
                <a:rPr lang="en-US" sz="1200" b="1" dirty="0" smtClean="0"/>
                <a:t>2004</a:t>
              </a:r>
              <a:r>
                <a:rPr lang="en-US" sz="1200" dirty="0"/>
                <a:t>: </a:t>
              </a:r>
              <a:r>
                <a:rPr lang="en-US" sz="1200" b="1" dirty="0" smtClean="0"/>
                <a:t>Web 2.0</a:t>
              </a:r>
              <a:endParaRPr lang="en-US" sz="1200" dirty="0"/>
            </a:p>
          </p:txBody>
        </p:sp>
        <p:sp>
          <p:nvSpPr>
            <p:cNvPr id="54" name="TextBox 53"/>
            <p:cNvSpPr txBox="1"/>
            <p:nvPr/>
          </p:nvSpPr>
          <p:spPr>
            <a:xfrm>
              <a:off x="6356644" y="2802398"/>
              <a:ext cx="1187156" cy="510778"/>
            </a:xfrm>
            <a:prstGeom prst="roundRect">
              <a:avLst/>
            </a:prstGeom>
            <a:solidFill>
              <a:srgbClr val="FFFA8F">
                <a:alpha val="50000"/>
              </a:srgbClr>
            </a:solidFill>
            <a:ln>
              <a:solidFill>
                <a:schemeClr val="bg1">
                  <a:lumMod val="85000"/>
                </a:schemeClr>
              </a:solidFill>
            </a:ln>
          </p:spPr>
          <p:txBody>
            <a:bodyPr wrap="none" rtlCol="0">
              <a:spAutoFit/>
            </a:bodyPr>
            <a:lstStyle/>
            <a:p>
              <a:r>
                <a:rPr lang="en-US" sz="1200" b="1" dirty="0" smtClean="0"/>
                <a:t>2005</a:t>
              </a:r>
              <a:r>
                <a:rPr lang="en-US" sz="1200" dirty="0" smtClean="0"/>
                <a:t>: Amazon</a:t>
              </a:r>
              <a:r>
                <a:rPr lang="en-US" sz="1200" b="1" dirty="0" smtClean="0"/>
                <a:t> </a:t>
              </a:r>
            </a:p>
            <a:p>
              <a:r>
                <a:rPr lang="en-US" sz="1200" b="1" dirty="0" smtClean="0"/>
                <a:t>AWS </a:t>
              </a:r>
              <a:r>
                <a:rPr lang="en-US" sz="1200" dirty="0" smtClean="0"/>
                <a:t>(EC2, S3)</a:t>
              </a:r>
              <a:endParaRPr lang="en-US" sz="1200" dirty="0"/>
            </a:p>
          </p:txBody>
        </p:sp>
        <p:cxnSp>
          <p:nvCxnSpPr>
            <p:cNvPr id="55" name="Straight Connector 54"/>
            <p:cNvCxnSpPr>
              <a:endCxn id="56" idx="2"/>
            </p:cNvCxnSpPr>
            <p:nvPr/>
          </p:nvCxnSpPr>
          <p:spPr>
            <a:xfrm rot="5400000" flipH="1" flipV="1">
              <a:off x="2059941" y="4910041"/>
              <a:ext cx="1067594" cy="7465"/>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905000" y="3869198"/>
              <a:ext cx="1384942" cy="510778"/>
            </a:xfrm>
            <a:prstGeom prst="roundRect">
              <a:avLst/>
            </a:prstGeom>
            <a:solidFill>
              <a:srgbClr val="FFFA8F">
                <a:alpha val="50000"/>
              </a:srgbClr>
            </a:solidFill>
            <a:ln>
              <a:solidFill>
                <a:schemeClr val="bg1">
                  <a:lumMod val="85000"/>
                </a:schemeClr>
              </a:solidFill>
            </a:ln>
          </p:spPr>
          <p:txBody>
            <a:bodyPr wrap="square" rtlCol="0">
              <a:spAutoFit/>
            </a:bodyPr>
            <a:lstStyle/>
            <a:p>
              <a:pPr algn="ctr"/>
              <a:r>
                <a:rPr lang="en-US" sz="1200" b="1" dirty="0" smtClean="0"/>
                <a:t>1960</a:t>
              </a:r>
              <a:r>
                <a:rPr lang="en-US" sz="1200" dirty="0" smtClean="0"/>
                <a:t>:  Cray’s First Supercomputer</a:t>
              </a:r>
              <a:r>
                <a:rPr lang="en-US" sz="1200" b="1" dirty="0" smtClean="0"/>
                <a:t> </a:t>
              </a:r>
              <a:endParaRPr lang="en-US" sz="1200" dirty="0"/>
            </a:p>
          </p:txBody>
        </p:sp>
        <p:sp>
          <p:nvSpPr>
            <p:cNvPr id="57" name="TextBox 56"/>
            <p:cNvSpPr txBox="1"/>
            <p:nvPr/>
          </p:nvSpPr>
          <p:spPr>
            <a:xfrm>
              <a:off x="6904501" y="954025"/>
              <a:ext cx="1355579" cy="510778"/>
            </a:xfrm>
            <a:prstGeom prst="roundRect">
              <a:avLst/>
            </a:prstGeom>
            <a:solidFill>
              <a:srgbClr val="FFFA8F">
                <a:alpha val="50000"/>
              </a:srgbClr>
            </a:solidFill>
            <a:ln>
              <a:solidFill>
                <a:schemeClr val="bg1">
                  <a:lumMod val="85000"/>
                </a:schemeClr>
              </a:solidFill>
            </a:ln>
          </p:spPr>
          <p:txBody>
            <a:bodyPr wrap="square" rtlCol="0">
              <a:spAutoFit/>
            </a:bodyPr>
            <a:lstStyle/>
            <a:p>
              <a:pPr algn="ctr"/>
              <a:r>
                <a:rPr lang="en-US" sz="1200" b="1" dirty="0" smtClean="0"/>
                <a:t>2010</a:t>
              </a:r>
              <a:r>
                <a:rPr lang="en-US" sz="1200" dirty="0" smtClean="0"/>
                <a:t>: Microsoft</a:t>
              </a:r>
              <a:r>
                <a:rPr lang="en-US" sz="1200" b="1" dirty="0" smtClean="0"/>
                <a:t> </a:t>
              </a:r>
              <a:br>
                <a:rPr lang="en-US" sz="1200" b="1" dirty="0" smtClean="0"/>
              </a:br>
              <a:r>
                <a:rPr lang="en-US" sz="1200" b="1" dirty="0" smtClean="0"/>
                <a:t>Azure</a:t>
              </a:r>
              <a:endParaRPr lang="en-US" sz="1200" dirty="0"/>
            </a:p>
          </p:txBody>
        </p:sp>
        <p:sp>
          <p:nvSpPr>
            <p:cNvPr id="58" name="TextBox 57"/>
            <p:cNvSpPr txBox="1"/>
            <p:nvPr/>
          </p:nvSpPr>
          <p:spPr>
            <a:xfrm>
              <a:off x="5654040" y="1567958"/>
              <a:ext cx="1124219" cy="510778"/>
            </a:xfrm>
            <a:prstGeom prst="roundRect">
              <a:avLst/>
            </a:prstGeom>
            <a:solidFill>
              <a:schemeClr val="accent2">
                <a:lumMod val="20000"/>
                <a:lumOff val="80000"/>
                <a:alpha val="50000"/>
              </a:schemeClr>
            </a:solidFill>
            <a:ln>
              <a:solidFill>
                <a:schemeClr val="bg1">
                  <a:lumMod val="85000"/>
                </a:schemeClr>
              </a:solidFill>
            </a:ln>
          </p:spPr>
          <p:txBody>
            <a:bodyPr wrap="none" rtlCol="0">
              <a:spAutoFit/>
            </a:bodyPr>
            <a:lstStyle/>
            <a:p>
              <a:pPr algn="ctr"/>
              <a:r>
                <a:rPr lang="en-US" sz="1200" b="1" dirty="0"/>
                <a:t>1997: </a:t>
              </a:r>
              <a:r>
                <a:rPr lang="en-US" sz="1200" dirty="0"/>
                <a:t>IEEE </a:t>
              </a:r>
            </a:p>
            <a:p>
              <a:pPr algn="ctr"/>
              <a:r>
                <a:rPr lang="en-US" sz="1200" dirty="0"/>
                <a:t>802.11 (</a:t>
              </a:r>
              <a:r>
                <a:rPr lang="en-US" sz="1200" b="1" dirty="0"/>
                <a:t>Wi-Fi</a:t>
              </a:r>
              <a:r>
                <a:rPr lang="en-US" sz="1200" dirty="0"/>
                <a:t>)</a:t>
              </a:r>
            </a:p>
          </p:txBody>
        </p:sp>
        <p:sp>
          <p:nvSpPr>
            <p:cNvPr id="59" name="TextBox 58"/>
            <p:cNvSpPr txBox="1"/>
            <p:nvPr/>
          </p:nvSpPr>
          <p:spPr>
            <a:xfrm>
              <a:off x="4953000" y="2162318"/>
              <a:ext cx="1104504" cy="510778"/>
            </a:xfrm>
            <a:prstGeom prst="roundRect">
              <a:avLst/>
            </a:prstGeom>
            <a:solidFill>
              <a:schemeClr val="accent2">
                <a:lumMod val="20000"/>
                <a:lumOff val="80000"/>
                <a:alpha val="50000"/>
              </a:schemeClr>
            </a:solidFill>
            <a:ln>
              <a:solidFill>
                <a:schemeClr val="bg1">
                  <a:lumMod val="85000"/>
                </a:schemeClr>
              </a:solidFill>
            </a:ln>
          </p:spPr>
          <p:txBody>
            <a:bodyPr wrap="none" rtlCol="0">
              <a:spAutoFit/>
            </a:bodyPr>
            <a:lstStyle/>
            <a:p>
              <a:pPr algn="ctr"/>
              <a:r>
                <a:rPr lang="en-US" sz="1200" b="1" dirty="0"/>
                <a:t>1989</a:t>
              </a:r>
              <a:r>
                <a:rPr lang="en-US" sz="1200" dirty="0"/>
                <a:t>: </a:t>
              </a:r>
              <a:r>
                <a:rPr lang="en-US" sz="1200" b="1" dirty="0" smtClean="0"/>
                <a:t>TCP/IP</a:t>
              </a:r>
              <a:endParaRPr lang="en-US" sz="1200" b="1" dirty="0"/>
            </a:p>
            <a:p>
              <a:pPr algn="ctr"/>
              <a:r>
                <a:rPr lang="en-US" sz="1200" dirty="0" smtClean="0"/>
                <a:t>IETF RFC 1122</a:t>
              </a:r>
              <a:endParaRPr lang="en-US" sz="1200" dirty="0"/>
            </a:p>
          </p:txBody>
        </p:sp>
        <p:cxnSp>
          <p:nvCxnSpPr>
            <p:cNvPr id="60" name="Straight Connector 59"/>
            <p:cNvCxnSpPr/>
            <p:nvPr/>
          </p:nvCxnSpPr>
          <p:spPr>
            <a:xfrm rot="5400000" flipH="1" flipV="1">
              <a:off x="4648963" y="3753579"/>
              <a:ext cx="3368040" cy="18354"/>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414805" y="2270760"/>
              <a:ext cx="1702021" cy="306467"/>
            </a:xfrm>
            <a:prstGeom prst="roundRect">
              <a:avLst/>
            </a:prstGeom>
            <a:solidFill>
              <a:srgbClr val="FFFA8F">
                <a:alpha val="50000"/>
              </a:srgbClr>
            </a:solidFill>
            <a:ln>
              <a:solidFill>
                <a:schemeClr val="bg1">
                  <a:lumMod val="85000"/>
                </a:schemeClr>
              </a:solidFill>
            </a:ln>
          </p:spPr>
          <p:txBody>
            <a:bodyPr wrap="none" rtlCol="0">
              <a:spAutoFit/>
            </a:bodyPr>
            <a:lstStyle/>
            <a:p>
              <a:r>
                <a:rPr lang="en-US" sz="1200" b="1" dirty="0" smtClean="0"/>
                <a:t>2007</a:t>
              </a:r>
              <a:r>
                <a:rPr lang="en-US" sz="1200" dirty="0" smtClean="0"/>
                <a:t>:</a:t>
              </a:r>
              <a:r>
                <a:rPr lang="en-US" sz="1200" b="1" dirty="0" smtClean="0"/>
                <a:t> </a:t>
              </a:r>
              <a:r>
                <a:rPr lang="en-US" sz="1200" dirty="0" smtClean="0"/>
                <a:t>Manjrasoft Aneka</a:t>
              </a:r>
              <a:endParaRPr lang="en-US" sz="1200" dirty="0"/>
            </a:p>
          </p:txBody>
        </p:sp>
        <p:sp>
          <p:nvSpPr>
            <p:cNvPr id="62" name="TextBox 61"/>
            <p:cNvSpPr txBox="1"/>
            <p:nvPr/>
          </p:nvSpPr>
          <p:spPr>
            <a:xfrm>
              <a:off x="6858000" y="1607582"/>
              <a:ext cx="1097578" cy="510778"/>
            </a:xfrm>
            <a:prstGeom prst="roundRect">
              <a:avLst/>
            </a:prstGeom>
            <a:solidFill>
              <a:srgbClr val="FFFA8F">
                <a:alpha val="50000"/>
              </a:srgbClr>
            </a:solidFill>
            <a:ln>
              <a:solidFill>
                <a:schemeClr val="bg1">
                  <a:lumMod val="85000"/>
                </a:schemeClr>
              </a:solidFill>
            </a:ln>
          </p:spPr>
          <p:txBody>
            <a:bodyPr wrap="none" rtlCol="0">
              <a:spAutoFit/>
            </a:bodyPr>
            <a:lstStyle/>
            <a:p>
              <a:pPr algn="ctr"/>
              <a:r>
                <a:rPr lang="en-US" sz="1200" b="1" dirty="0" smtClean="0"/>
                <a:t>2008</a:t>
              </a:r>
              <a:r>
                <a:rPr lang="en-US" sz="1200" dirty="0" smtClean="0"/>
                <a:t>: Google</a:t>
              </a:r>
              <a:r>
                <a:rPr lang="en-US" sz="1200" b="1" dirty="0" smtClean="0"/>
                <a:t> </a:t>
              </a:r>
            </a:p>
            <a:p>
              <a:pPr algn="ctr"/>
              <a:r>
                <a:rPr lang="en-US" sz="1200" b="1" dirty="0" err="1" smtClean="0"/>
                <a:t>AppEngine</a:t>
              </a:r>
              <a:endParaRPr lang="en-US" sz="1200" dirty="0"/>
            </a:p>
          </p:txBody>
        </p:sp>
        <p:cxnSp>
          <p:nvCxnSpPr>
            <p:cNvPr id="63" name="Straight Connector 62"/>
            <p:cNvCxnSpPr>
              <a:endCxn id="64" idx="2"/>
            </p:cNvCxnSpPr>
            <p:nvPr/>
          </p:nvCxnSpPr>
          <p:spPr>
            <a:xfrm rot="5400000" flipH="1" flipV="1">
              <a:off x="746234" y="4414423"/>
              <a:ext cx="1982009" cy="39073"/>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950976" y="2932176"/>
              <a:ext cx="1611597" cy="510778"/>
            </a:xfrm>
            <a:prstGeom prst="roundRect">
              <a:avLst/>
            </a:prstGeom>
            <a:solidFill>
              <a:srgbClr val="FFFA8F">
                <a:alpha val="50000"/>
              </a:srgbClr>
            </a:solidFill>
            <a:ln>
              <a:solidFill>
                <a:schemeClr val="bg1">
                  <a:lumMod val="85000"/>
                </a:schemeClr>
              </a:solidFill>
            </a:ln>
          </p:spPr>
          <p:txBody>
            <a:bodyPr wrap="square" rtlCol="0">
              <a:spAutoFit/>
            </a:bodyPr>
            <a:lstStyle/>
            <a:p>
              <a:pPr algn="ctr"/>
              <a:r>
                <a:rPr lang="en-US" sz="1200" b="1" dirty="0" smtClean="0"/>
                <a:t>1951</a:t>
              </a:r>
              <a:r>
                <a:rPr lang="en-US" sz="1200" dirty="0" smtClean="0"/>
                <a:t>:  </a:t>
              </a:r>
              <a:r>
                <a:rPr lang="en-US" sz="1200" b="1" dirty="0" smtClean="0"/>
                <a:t>UNIVAC I</a:t>
              </a:r>
              <a:r>
                <a:rPr lang="en-US" sz="1200" dirty="0" smtClean="0"/>
                <a:t>, </a:t>
              </a:r>
              <a:br>
                <a:rPr lang="en-US" sz="1200" dirty="0" smtClean="0"/>
              </a:br>
              <a:r>
                <a:rPr lang="en-US" sz="1200" dirty="0" smtClean="0"/>
                <a:t>First Mainframe</a:t>
              </a:r>
              <a:endParaRPr lang="en-US" sz="1200" dirty="0"/>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1 :  Objectives</a:t>
            </a:r>
            <a:endParaRPr lang="en-US" dirty="0"/>
          </a:p>
        </p:txBody>
      </p:sp>
      <p:sp>
        <p:nvSpPr>
          <p:cNvPr id="7" name="Content Placeholder 6"/>
          <p:cNvSpPr>
            <a:spLocks noGrp="1"/>
          </p:cNvSpPr>
          <p:nvPr>
            <p:ph idx="1"/>
          </p:nvPr>
        </p:nvSpPr>
        <p:spPr/>
        <p:txBody>
          <a:bodyPr>
            <a:normAutofit fontScale="55000" lnSpcReduction="20000"/>
          </a:bodyPr>
          <a:lstStyle/>
          <a:p>
            <a:pPr>
              <a:spcAft>
                <a:spcPts val="600"/>
              </a:spcAft>
              <a:buNone/>
            </a:pPr>
            <a:r>
              <a:rPr lang="en-US" sz="3600" b="1" dirty="0" smtClean="0"/>
              <a:t>After completing this unit you should be able to</a:t>
            </a:r>
          </a:p>
          <a:p>
            <a:pPr marL="800100" indent="-228600">
              <a:spcBef>
                <a:spcPts val="600"/>
              </a:spcBef>
              <a:spcAft>
                <a:spcPts val="600"/>
              </a:spcAft>
            </a:pPr>
            <a:r>
              <a:rPr lang="en-US" sz="2900" b="1" i="1" dirty="0" smtClean="0"/>
              <a:t>Over view &amp; Mile Stones of Technologies</a:t>
            </a:r>
          </a:p>
          <a:p>
            <a:pPr marL="800100" indent="-228600">
              <a:spcBef>
                <a:spcPts val="600"/>
              </a:spcBef>
              <a:spcAft>
                <a:spcPts val="600"/>
              </a:spcAft>
            </a:pPr>
            <a:r>
              <a:rPr lang="en-US" sz="2900" b="1" i="1" dirty="0" smtClean="0"/>
              <a:t>Understand Eras of Computing  and Computing platforms and technologies</a:t>
            </a:r>
          </a:p>
          <a:p>
            <a:pPr marL="800100" indent="-228600">
              <a:spcBef>
                <a:spcPts val="600"/>
              </a:spcBef>
              <a:spcAft>
                <a:spcPts val="600"/>
              </a:spcAft>
            </a:pPr>
            <a:r>
              <a:rPr lang="en-US" sz="2900" b="1" i="1" dirty="0" smtClean="0"/>
              <a:t>Understand principles of Parallel and Distributed Computing</a:t>
            </a:r>
          </a:p>
          <a:p>
            <a:pPr marL="800100" indent="-228600">
              <a:spcBef>
                <a:spcPts val="600"/>
              </a:spcBef>
              <a:spcAft>
                <a:spcPts val="600"/>
              </a:spcAft>
            </a:pPr>
            <a:r>
              <a:rPr lang="en-US" sz="2900" b="1" i="1" dirty="0" smtClean="0"/>
              <a:t>Elements of Parallel Computing</a:t>
            </a:r>
          </a:p>
          <a:p>
            <a:pPr marL="800100" indent="-228600">
              <a:spcBef>
                <a:spcPts val="600"/>
              </a:spcBef>
              <a:spcAft>
                <a:spcPts val="600"/>
              </a:spcAft>
            </a:pPr>
            <a:r>
              <a:rPr lang="en-US" sz="2900" b="1" i="1" dirty="0" smtClean="0"/>
              <a:t>Hardware Architectural Styles for Processing</a:t>
            </a:r>
          </a:p>
          <a:p>
            <a:pPr marL="800100" indent="-228600">
              <a:spcBef>
                <a:spcPts val="600"/>
              </a:spcBef>
              <a:spcAft>
                <a:spcPts val="600"/>
              </a:spcAft>
            </a:pPr>
            <a:r>
              <a:rPr lang="en-US" sz="2900" b="1" i="1" dirty="0" smtClean="0"/>
              <a:t>Shared Vs Distributed MIMD model</a:t>
            </a:r>
          </a:p>
          <a:p>
            <a:pPr marL="800100" indent="-228600">
              <a:spcBef>
                <a:spcPts val="600"/>
              </a:spcBef>
              <a:spcAft>
                <a:spcPts val="600"/>
              </a:spcAft>
            </a:pPr>
            <a:r>
              <a:rPr lang="en-US" sz="2900" b="1" i="1" dirty="0" smtClean="0"/>
              <a:t>Approaches to Parallel Computing Model</a:t>
            </a:r>
          </a:p>
          <a:p>
            <a:pPr marL="800100" indent="-228600">
              <a:spcBef>
                <a:spcPts val="600"/>
              </a:spcBef>
              <a:spcAft>
                <a:spcPts val="600"/>
              </a:spcAft>
            </a:pPr>
            <a:r>
              <a:rPr lang="en-US" sz="2900" b="1" i="1" dirty="0" smtClean="0"/>
              <a:t>Levels of Parallelism</a:t>
            </a:r>
          </a:p>
          <a:p>
            <a:pPr marL="800100" indent="-228600">
              <a:spcBef>
                <a:spcPts val="600"/>
              </a:spcBef>
              <a:spcAft>
                <a:spcPts val="600"/>
              </a:spcAft>
            </a:pPr>
            <a:r>
              <a:rPr lang="en-US" sz="2900" b="1" i="1" dirty="0" smtClean="0"/>
              <a:t>Components of Distributed System</a:t>
            </a:r>
          </a:p>
          <a:p>
            <a:pPr marL="800100" indent="-228600">
              <a:spcBef>
                <a:spcPts val="600"/>
              </a:spcBef>
              <a:spcAft>
                <a:spcPts val="600"/>
              </a:spcAft>
            </a:pPr>
            <a:r>
              <a:rPr lang="en-US" sz="2900" b="1" i="1" dirty="0" smtClean="0"/>
              <a:t>Architectural  Styles for Distributed Computing</a:t>
            </a:r>
          </a:p>
          <a:p>
            <a:pPr marL="800100" indent="-228600">
              <a:spcBef>
                <a:spcPts val="600"/>
              </a:spcBef>
              <a:spcAft>
                <a:spcPts val="600"/>
              </a:spcAft>
            </a:pPr>
            <a:r>
              <a:rPr lang="en-US" sz="2900" b="1" i="1" dirty="0" smtClean="0"/>
              <a:t>Models for Inter-Process Communication</a:t>
            </a:r>
          </a:p>
          <a:p>
            <a:pPr marL="800100" indent="-228600">
              <a:spcBef>
                <a:spcPts val="600"/>
              </a:spcBef>
              <a:spcAft>
                <a:spcPts val="600"/>
              </a:spcAft>
            </a:pPr>
            <a:r>
              <a:rPr lang="en-US" sz="2900" b="1" i="1" dirty="0" smtClean="0"/>
              <a:t>Technologies for Distributed Computing</a:t>
            </a:r>
          </a:p>
          <a:p>
            <a:pPr marL="800100" indent="-228600">
              <a:spcBef>
                <a:spcPts val="600"/>
              </a:spcBef>
              <a:spcAft>
                <a:spcPts val="600"/>
              </a:spcAft>
            </a:pPr>
            <a:r>
              <a:rPr lang="en-US" sz="2900" b="1" i="1" dirty="0" smtClean="0"/>
              <a:t>Service Oriented Computing</a:t>
            </a:r>
          </a:p>
          <a:p>
            <a:pPr marL="800100" indent="-228600">
              <a:spcBef>
                <a:spcPts val="600"/>
              </a:spcBef>
              <a:spcAft>
                <a:spcPts val="600"/>
              </a:spcAft>
            </a:pPr>
            <a:r>
              <a:rPr lang="en-US" sz="2900" b="1" i="1" dirty="0" smtClean="0"/>
              <a:t>SOA – Web Services</a:t>
            </a:r>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70</a:t>
            </a:fld>
            <a:endParaRPr lang="en-US"/>
          </a:p>
        </p:txBody>
      </p:sp>
      <p:sp>
        <p:nvSpPr>
          <p:cNvPr id="8" name="Rounded Rectangle 7"/>
          <p:cNvSpPr/>
          <p:nvPr/>
        </p:nvSpPr>
        <p:spPr bwMode="auto">
          <a:xfrm>
            <a:off x="0" y="5581650"/>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Oriented Computing</a:t>
            </a:r>
            <a:endParaRPr lang="en-US" dirty="0"/>
          </a:p>
        </p:txBody>
      </p:sp>
      <p:sp>
        <p:nvSpPr>
          <p:cNvPr id="3" name="Content Placeholder 2"/>
          <p:cNvSpPr>
            <a:spLocks noGrp="1"/>
          </p:cNvSpPr>
          <p:nvPr>
            <p:ph idx="1"/>
          </p:nvPr>
        </p:nvSpPr>
        <p:spPr/>
        <p:txBody>
          <a:bodyPr/>
          <a:lstStyle/>
          <a:p>
            <a:pPr algn="just"/>
            <a:r>
              <a:rPr lang="en-US" dirty="0" smtClean="0"/>
              <a:t>Service – oriented computing organizes distributed systems in terms of services, which represent the major abstraction for building systems.</a:t>
            </a:r>
          </a:p>
          <a:p>
            <a:pPr algn="just"/>
            <a:r>
              <a:rPr lang="en-US" dirty="0" smtClean="0"/>
              <a:t>Service orientation expresses applications and software systems as an aggregation of services that are coordinated within a service oriented architecture (SOA).</a:t>
            </a:r>
          </a:p>
          <a:p>
            <a:pPr algn="just"/>
            <a:r>
              <a:rPr lang="en-US" dirty="0" smtClean="0"/>
              <a:t>Even though there is no designed technology for the development of service-oriented software systems, web services are the de facto approach for developing SOA.</a:t>
            </a:r>
          </a:p>
          <a:p>
            <a:pPr algn="just"/>
            <a:r>
              <a:rPr lang="en-US" dirty="0" smtClean="0"/>
              <a:t>Web services, the fundamental component enabling Cloud computing systems, leverage the Internet as the main interaction channel between users and the system.</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1 :  Objectives</a:t>
            </a:r>
            <a:endParaRPr lang="en-US" dirty="0"/>
          </a:p>
        </p:txBody>
      </p:sp>
      <p:sp>
        <p:nvSpPr>
          <p:cNvPr id="7" name="Content Placeholder 6"/>
          <p:cNvSpPr>
            <a:spLocks noGrp="1"/>
          </p:cNvSpPr>
          <p:nvPr>
            <p:ph idx="1"/>
          </p:nvPr>
        </p:nvSpPr>
        <p:spPr/>
        <p:txBody>
          <a:bodyPr>
            <a:normAutofit fontScale="55000" lnSpcReduction="20000"/>
          </a:bodyPr>
          <a:lstStyle/>
          <a:p>
            <a:pPr>
              <a:spcAft>
                <a:spcPts val="600"/>
              </a:spcAft>
              <a:buNone/>
            </a:pPr>
            <a:r>
              <a:rPr lang="en-US" sz="3600" b="1" dirty="0" smtClean="0"/>
              <a:t>After completing this unit you should be able to</a:t>
            </a:r>
          </a:p>
          <a:p>
            <a:pPr marL="800100" indent="-228600">
              <a:spcBef>
                <a:spcPts val="600"/>
              </a:spcBef>
              <a:spcAft>
                <a:spcPts val="600"/>
              </a:spcAft>
            </a:pPr>
            <a:r>
              <a:rPr lang="en-US" sz="2900" b="1" i="1" dirty="0" smtClean="0"/>
              <a:t>Over view &amp; Mile Stones of Technologies</a:t>
            </a:r>
          </a:p>
          <a:p>
            <a:pPr marL="800100" indent="-228600">
              <a:spcBef>
                <a:spcPts val="600"/>
              </a:spcBef>
              <a:spcAft>
                <a:spcPts val="600"/>
              </a:spcAft>
            </a:pPr>
            <a:r>
              <a:rPr lang="en-US" sz="2900" b="1" i="1" dirty="0" smtClean="0"/>
              <a:t>Understand Eras of Computing  and Computing platforms and technologies</a:t>
            </a:r>
          </a:p>
          <a:p>
            <a:pPr marL="800100" indent="-228600">
              <a:spcBef>
                <a:spcPts val="600"/>
              </a:spcBef>
              <a:spcAft>
                <a:spcPts val="600"/>
              </a:spcAft>
            </a:pPr>
            <a:r>
              <a:rPr lang="en-US" sz="2900" b="1" i="1" dirty="0" smtClean="0"/>
              <a:t>Understand principles of Parallel and Distributed Computing</a:t>
            </a:r>
          </a:p>
          <a:p>
            <a:pPr marL="800100" indent="-228600">
              <a:spcBef>
                <a:spcPts val="600"/>
              </a:spcBef>
              <a:spcAft>
                <a:spcPts val="600"/>
              </a:spcAft>
            </a:pPr>
            <a:r>
              <a:rPr lang="en-US" sz="2900" b="1" i="1" dirty="0" smtClean="0"/>
              <a:t>Elements of Parallel Computing</a:t>
            </a:r>
          </a:p>
          <a:p>
            <a:pPr marL="800100" indent="-228600">
              <a:spcBef>
                <a:spcPts val="600"/>
              </a:spcBef>
              <a:spcAft>
                <a:spcPts val="600"/>
              </a:spcAft>
            </a:pPr>
            <a:r>
              <a:rPr lang="en-US" sz="2900" b="1" i="1" dirty="0" smtClean="0"/>
              <a:t>Hardware Architectural Styles for Processing</a:t>
            </a:r>
          </a:p>
          <a:p>
            <a:pPr marL="800100" indent="-228600">
              <a:spcBef>
                <a:spcPts val="600"/>
              </a:spcBef>
              <a:spcAft>
                <a:spcPts val="600"/>
              </a:spcAft>
            </a:pPr>
            <a:r>
              <a:rPr lang="en-US" sz="2900" b="1" i="1" dirty="0" smtClean="0"/>
              <a:t>Shared Vs Distributed MIMD model</a:t>
            </a:r>
          </a:p>
          <a:p>
            <a:pPr marL="800100" indent="-228600">
              <a:spcBef>
                <a:spcPts val="600"/>
              </a:spcBef>
              <a:spcAft>
                <a:spcPts val="600"/>
              </a:spcAft>
            </a:pPr>
            <a:r>
              <a:rPr lang="en-US" sz="2900" b="1" i="1" dirty="0" smtClean="0"/>
              <a:t>Approaches to Parallel Computing Model</a:t>
            </a:r>
          </a:p>
          <a:p>
            <a:pPr marL="800100" indent="-228600">
              <a:spcBef>
                <a:spcPts val="600"/>
              </a:spcBef>
              <a:spcAft>
                <a:spcPts val="600"/>
              </a:spcAft>
            </a:pPr>
            <a:r>
              <a:rPr lang="en-US" sz="2900" b="1" i="1" dirty="0" smtClean="0"/>
              <a:t>Levels of Parallelism</a:t>
            </a:r>
          </a:p>
          <a:p>
            <a:pPr marL="800100" indent="-228600">
              <a:spcBef>
                <a:spcPts val="600"/>
              </a:spcBef>
              <a:spcAft>
                <a:spcPts val="600"/>
              </a:spcAft>
            </a:pPr>
            <a:r>
              <a:rPr lang="en-US" sz="2900" b="1" i="1" dirty="0" smtClean="0"/>
              <a:t>Components of Distributed System</a:t>
            </a:r>
          </a:p>
          <a:p>
            <a:pPr marL="800100" indent="-228600">
              <a:spcBef>
                <a:spcPts val="600"/>
              </a:spcBef>
              <a:spcAft>
                <a:spcPts val="600"/>
              </a:spcAft>
            </a:pPr>
            <a:r>
              <a:rPr lang="en-US" sz="2900" b="1" i="1" dirty="0" smtClean="0"/>
              <a:t>Architectural  Styles for Distributed Computing</a:t>
            </a:r>
          </a:p>
          <a:p>
            <a:pPr marL="800100" indent="-228600">
              <a:spcBef>
                <a:spcPts val="600"/>
              </a:spcBef>
              <a:spcAft>
                <a:spcPts val="600"/>
              </a:spcAft>
            </a:pPr>
            <a:r>
              <a:rPr lang="en-US" sz="2900" b="1" i="1" dirty="0" smtClean="0"/>
              <a:t>Models for Inter-Process Communication</a:t>
            </a:r>
          </a:p>
          <a:p>
            <a:pPr marL="800100" indent="-228600">
              <a:spcBef>
                <a:spcPts val="600"/>
              </a:spcBef>
              <a:spcAft>
                <a:spcPts val="600"/>
              </a:spcAft>
            </a:pPr>
            <a:r>
              <a:rPr lang="en-US" sz="2900" b="1" i="1" dirty="0" smtClean="0"/>
              <a:t>Technologies for Distributed Computing</a:t>
            </a:r>
          </a:p>
          <a:p>
            <a:pPr marL="800100" indent="-228600">
              <a:spcBef>
                <a:spcPts val="600"/>
              </a:spcBef>
              <a:spcAft>
                <a:spcPts val="600"/>
              </a:spcAft>
            </a:pPr>
            <a:r>
              <a:rPr lang="en-US" sz="2900" b="1" i="1" dirty="0" smtClean="0"/>
              <a:t>Service Oriented Computing</a:t>
            </a:r>
          </a:p>
          <a:p>
            <a:pPr marL="800100" indent="-228600">
              <a:spcBef>
                <a:spcPts val="600"/>
              </a:spcBef>
              <a:spcAft>
                <a:spcPts val="600"/>
              </a:spcAft>
            </a:pPr>
            <a:r>
              <a:rPr lang="en-US" sz="2900" b="1" i="1" dirty="0" smtClean="0"/>
              <a:t>SOA – Web Services</a:t>
            </a:r>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72</a:t>
            </a:fld>
            <a:endParaRPr lang="en-US"/>
          </a:p>
        </p:txBody>
      </p:sp>
      <p:sp>
        <p:nvSpPr>
          <p:cNvPr id="8" name="Rounded Rectangle 7"/>
          <p:cNvSpPr/>
          <p:nvPr/>
        </p:nvSpPr>
        <p:spPr bwMode="auto">
          <a:xfrm>
            <a:off x="0" y="5943600"/>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Service-Oriented Architecture (SOA)</a:t>
            </a:r>
            <a:endParaRPr lang="en-US" dirty="0"/>
          </a:p>
        </p:txBody>
      </p:sp>
      <p:sp>
        <p:nvSpPr>
          <p:cNvPr id="3" name="Content Placeholder 2"/>
          <p:cNvSpPr>
            <a:spLocks noGrp="1"/>
          </p:cNvSpPr>
          <p:nvPr>
            <p:ph idx="1"/>
          </p:nvPr>
        </p:nvSpPr>
        <p:spPr/>
        <p:txBody>
          <a:bodyPr/>
          <a:lstStyle/>
          <a:p>
            <a:pPr algn="just"/>
            <a:r>
              <a:rPr lang="en-US" dirty="0" smtClean="0"/>
              <a:t>SOA is an architectural style supporting service orientation. It organizes a software system into a collection of interacting services.</a:t>
            </a:r>
          </a:p>
          <a:p>
            <a:pPr algn="just"/>
            <a:r>
              <a:rPr lang="en-US" dirty="0" smtClean="0"/>
              <a:t>SOA encompasses a set of design principles that structure system development and provide means for integrating components into a coherent and decentralized system.</a:t>
            </a:r>
          </a:p>
          <a:p>
            <a:pPr algn="just"/>
            <a:r>
              <a:rPr lang="en-US" dirty="0" smtClean="0"/>
              <a:t>SOA based computing packages functionalities into  a set of interoperable services, which can be integrated into different software systems belonging to separate business domains.</a:t>
            </a:r>
          </a:p>
          <a:p>
            <a:pPr algn="just"/>
            <a:r>
              <a:rPr lang="en-US" dirty="0" smtClean="0"/>
              <a:t>There are two major roles within SOA:</a:t>
            </a:r>
          </a:p>
          <a:p>
            <a:pPr lvl="1" algn="just"/>
            <a:r>
              <a:rPr lang="en-US" dirty="0" smtClean="0"/>
              <a:t>Service Provider</a:t>
            </a:r>
          </a:p>
          <a:p>
            <a:pPr lvl="1" algn="just"/>
            <a:r>
              <a:rPr lang="en-US" dirty="0" smtClean="0"/>
              <a:t>Service Consumer</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sp>
        <p:nvSpPr>
          <p:cNvPr id="3" name="Content Placeholder 2"/>
          <p:cNvSpPr>
            <a:spLocks noGrp="1"/>
          </p:cNvSpPr>
          <p:nvPr>
            <p:ph idx="1"/>
          </p:nvPr>
        </p:nvSpPr>
        <p:spPr/>
        <p:txBody>
          <a:bodyPr/>
          <a:lstStyle/>
          <a:p>
            <a:pPr algn="just"/>
            <a:r>
              <a:rPr lang="en-US" dirty="0" smtClean="0"/>
              <a:t>Web Services are the prominent technology for implementing SOA systems and applications.</a:t>
            </a:r>
          </a:p>
          <a:p>
            <a:pPr algn="just"/>
            <a:r>
              <a:rPr lang="en-US" dirty="0" smtClean="0"/>
              <a:t>They leverage Internet technologies and standards for building distributed systems.</a:t>
            </a:r>
          </a:p>
          <a:p>
            <a:pPr algn="just"/>
            <a:r>
              <a:rPr lang="en-US" dirty="0" smtClean="0"/>
              <a:t>Several aspects make Web Services the technology of choice for SOA.</a:t>
            </a:r>
          </a:p>
          <a:p>
            <a:pPr algn="just"/>
            <a:r>
              <a:rPr lang="en-US" dirty="0" smtClean="0"/>
              <a:t>First, they allow for interoperability across different platforms and programming languages.</a:t>
            </a:r>
          </a:p>
          <a:p>
            <a:pPr algn="just"/>
            <a:r>
              <a:rPr lang="en-US" dirty="0" smtClean="0"/>
              <a:t>Second, they are based on well-known and vendor-independent standards such as HTTP, SOAP, and WSDL.</a:t>
            </a:r>
          </a:p>
          <a:p>
            <a:pPr algn="just"/>
            <a:r>
              <a:rPr lang="en-US" dirty="0" smtClean="0"/>
              <a:t>Third, they provide an intuitive and simple way to connect heterogeneous software systems, enabling quick composition of services in distributed environment.</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 Interaction </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75</a:t>
            </a:fld>
            <a:endParaRPr lang="en-US"/>
          </a:p>
        </p:txBody>
      </p:sp>
      <p:sp>
        <p:nvSpPr>
          <p:cNvPr id="7" name="Rectangle 6"/>
          <p:cNvSpPr/>
          <p:nvPr/>
        </p:nvSpPr>
        <p:spPr>
          <a:xfrm>
            <a:off x="385011" y="1263316"/>
            <a:ext cx="8454189" cy="5053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000000"/>
              </a:solidFill>
            </a:endParaRPr>
          </a:p>
        </p:txBody>
      </p:sp>
      <p:grpSp>
        <p:nvGrpSpPr>
          <p:cNvPr id="8" name="Group 89"/>
          <p:cNvGrpSpPr/>
          <p:nvPr/>
        </p:nvGrpSpPr>
        <p:grpSpPr>
          <a:xfrm>
            <a:off x="498405" y="1852863"/>
            <a:ext cx="1709318" cy="1651832"/>
            <a:chOff x="966536" y="4443663"/>
            <a:chExt cx="1632285" cy="1651832"/>
          </a:xfrm>
        </p:grpSpPr>
        <p:pic>
          <p:nvPicPr>
            <p:cNvPr id="60" name="Picture 2" descr="C:\Users\Christian\Documents\433-652\Images\1283226206_1 - Macbook Pro.png"/>
            <p:cNvPicPr>
              <a:picLocks noChangeAspect="1" noChangeArrowheads="1"/>
            </p:cNvPicPr>
            <p:nvPr/>
          </p:nvPicPr>
          <p:blipFill>
            <a:blip r:embed="rId3" cstate="print"/>
            <a:srcRect/>
            <a:stretch>
              <a:fillRect/>
            </a:stretch>
          </p:blipFill>
          <p:spPr bwMode="auto">
            <a:xfrm flipH="1">
              <a:off x="1294641" y="4799140"/>
              <a:ext cx="1219200" cy="1219200"/>
            </a:xfrm>
            <a:prstGeom prst="rect">
              <a:avLst/>
            </a:prstGeom>
            <a:noFill/>
          </p:spPr>
        </p:pic>
        <p:sp>
          <p:nvSpPr>
            <p:cNvPr id="61" name="Rounded Rectangle 60"/>
            <p:cNvSpPr/>
            <p:nvPr/>
          </p:nvSpPr>
          <p:spPr bwMode="auto">
            <a:xfrm>
              <a:off x="1452867" y="5776631"/>
              <a:ext cx="1145954" cy="318864"/>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000000"/>
                  </a:solidFill>
                </a:rPr>
                <a:t>Application</a:t>
              </a:r>
            </a:p>
          </p:txBody>
        </p:sp>
        <p:sp>
          <p:nvSpPr>
            <p:cNvPr id="62" name="Rounded Rectangle 61"/>
            <p:cNvSpPr/>
            <p:nvPr/>
          </p:nvSpPr>
          <p:spPr bwMode="auto">
            <a:xfrm>
              <a:off x="986588" y="5082169"/>
              <a:ext cx="974559" cy="320010"/>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000000"/>
                  </a:solidFill>
                </a:rPr>
                <a:t>WS </a:t>
              </a:r>
              <a:r>
                <a:rPr lang="en-US" sz="1600" dirty="0" smtClean="0">
                  <a:solidFill>
                    <a:srgbClr val="000000"/>
                  </a:solidFill>
                </a:rPr>
                <a:t>Client</a:t>
              </a:r>
              <a:endParaRPr lang="en-US" sz="1600" dirty="0">
                <a:solidFill>
                  <a:srgbClr val="000000"/>
                </a:solidFill>
              </a:endParaRPr>
            </a:p>
          </p:txBody>
        </p:sp>
        <p:grpSp>
          <p:nvGrpSpPr>
            <p:cNvPr id="63" name="Group 93"/>
            <p:cNvGrpSpPr/>
            <p:nvPr/>
          </p:nvGrpSpPr>
          <p:grpSpPr>
            <a:xfrm>
              <a:off x="966536" y="4443663"/>
              <a:ext cx="762002" cy="705852"/>
              <a:chOff x="906378" y="4467726"/>
              <a:chExt cx="762002" cy="705852"/>
            </a:xfrm>
          </p:grpSpPr>
          <p:pic>
            <p:nvPicPr>
              <p:cNvPr id="64" name="Pictur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6378" y="4467726"/>
                <a:ext cx="705852" cy="705852"/>
              </a:xfrm>
              <a:prstGeom prst="rect">
                <a:avLst/>
              </a:prstGeom>
            </p:spPr>
          </p:pic>
          <p:pic>
            <p:nvPicPr>
              <p:cNvPr id="65" name="Picture 3" descr="C:\Users\csve\AppData\Local\Microsoft\Windows\Temporary Internet Files\Content.IE5\M512EYDP\MC90043152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71481" y="4760638"/>
                <a:ext cx="396899" cy="396899"/>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 name="Freeform 8"/>
          <p:cNvSpPr/>
          <p:nvPr/>
        </p:nvSpPr>
        <p:spPr>
          <a:xfrm>
            <a:off x="2053361" y="2589793"/>
            <a:ext cx="1765489" cy="828675"/>
          </a:xfrm>
          <a:custGeom>
            <a:avLst/>
            <a:gdLst>
              <a:gd name="connsiteX0" fmla="*/ 0 w 1514475"/>
              <a:gd name="connsiteY0" fmla="*/ 533400 h 749300"/>
              <a:gd name="connsiteX1" fmla="*/ 314325 w 1514475"/>
              <a:gd name="connsiteY1" fmla="*/ 647700 h 749300"/>
              <a:gd name="connsiteX2" fmla="*/ 904875 w 1514475"/>
              <a:gd name="connsiteY2" fmla="*/ 704850 h 749300"/>
              <a:gd name="connsiteX3" fmla="*/ 1181100 w 1514475"/>
              <a:gd name="connsiteY3" fmla="*/ 381000 h 749300"/>
              <a:gd name="connsiteX4" fmla="*/ 1209675 w 1514475"/>
              <a:gd name="connsiteY4" fmla="*/ 66675 h 749300"/>
              <a:gd name="connsiteX5" fmla="*/ 1514475 w 1514475"/>
              <a:gd name="connsiteY5" fmla="*/ 0 h 74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4475" h="749300">
                <a:moveTo>
                  <a:pt x="0" y="533400"/>
                </a:moveTo>
                <a:cubicBezTo>
                  <a:pt x="81756" y="576262"/>
                  <a:pt x="163513" y="619125"/>
                  <a:pt x="314325" y="647700"/>
                </a:cubicBezTo>
                <a:cubicBezTo>
                  <a:pt x="465138" y="676275"/>
                  <a:pt x="760413" y="749300"/>
                  <a:pt x="904875" y="704850"/>
                </a:cubicBezTo>
                <a:cubicBezTo>
                  <a:pt x="1049337" y="660400"/>
                  <a:pt x="1130300" y="487363"/>
                  <a:pt x="1181100" y="381000"/>
                </a:cubicBezTo>
                <a:cubicBezTo>
                  <a:pt x="1231900" y="274638"/>
                  <a:pt x="1154113" y="130175"/>
                  <a:pt x="1209675" y="66675"/>
                </a:cubicBezTo>
                <a:cubicBezTo>
                  <a:pt x="1265237" y="3175"/>
                  <a:pt x="1389856" y="1587"/>
                  <a:pt x="1514475" y="0"/>
                </a:cubicBezTo>
              </a:path>
            </a:pathLst>
          </a:custGeom>
          <a:ln w="19050">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rgbClr val="000000"/>
              </a:solidFill>
            </a:endParaRPr>
          </a:p>
        </p:txBody>
      </p:sp>
      <p:sp>
        <p:nvSpPr>
          <p:cNvPr id="10" name="Freeform 9"/>
          <p:cNvSpPr/>
          <p:nvPr/>
        </p:nvSpPr>
        <p:spPr>
          <a:xfrm>
            <a:off x="2183029" y="2356431"/>
            <a:ext cx="1595923" cy="617538"/>
          </a:xfrm>
          <a:custGeom>
            <a:avLst/>
            <a:gdLst>
              <a:gd name="connsiteX0" fmla="*/ 1524000 w 1524000"/>
              <a:gd name="connsiteY0" fmla="*/ 157163 h 617538"/>
              <a:gd name="connsiteX1" fmla="*/ 1247775 w 1524000"/>
              <a:gd name="connsiteY1" fmla="*/ 100013 h 617538"/>
              <a:gd name="connsiteX2" fmla="*/ 981075 w 1524000"/>
              <a:gd name="connsiteY2" fmla="*/ 33338 h 617538"/>
              <a:gd name="connsiteX3" fmla="*/ 704850 w 1524000"/>
              <a:gd name="connsiteY3" fmla="*/ 300038 h 617538"/>
              <a:gd name="connsiteX4" fmla="*/ 409575 w 1524000"/>
              <a:gd name="connsiteY4" fmla="*/ 566738 h 617538"/>
              <a:gd name="connsiteX5" fmla="*/ 0 w 1524000"/>
              <a:gd name="connsiteY5" fmla="*/ 604838 h 61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4000" h="617538">
                <a:moveTo>
                  <a:pt x="1524000" y="157163"/>
                </a:moveTo>
                <a:cubicBezTo>
                  <a:pt x="1431131" y="138907"/>
                  <a:pt x="1338263" y="120651"/>
                  <a:pt x="1247775" y="100013"/>
                </a:cubicBezTo>
                <a:cubicBezTo>
                  <a:pt x="1157288" y="79376"/>
                  <a:pt x="1071563" y="0"/>
                  <a:pt x="981075" y="33338"/>
                </a:cubicBezTo>
                <a:cubicBezTo>
                  <a:pt x="890587" y="66676"/>
                  <a:pt x="800100" y="211138"/>
                  <a:pt x="704850" y="300038"/>
                </a:cubicBezTo>
                <a:cubicBezTo>
                  <a:pt x="609600" y="388938"/>
                  <a:pt x="527050" y="515938"/>
                  <a:pt x="409575" y="566738"/>
                </a:cubicBezTo>
                <a:cubicBezTo>
                  <a:pt x="292100" y="617538"/>
                  <a:pt x="146050" y="611188"/>
                  <a:pt x="0" y="604838"/>
                </a:cubicBezTo>
              </a:path>
            </a:pathLst>
          </a:custGeom>
          <a:ln w="19050">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endParaRPr lang="en-US" sz="2000">
              <a:solidFill>
                <a:srgbClr val="000000"/>
              </a:solidFill>
            </a:endParaRPr>
          </a:p>
        </p:txBody>
      </p:sp>
      <p:sp>
        <p:nvSpPr>
          <p:cNvPr id="11" name="Freeform 10"/>
          <p:cNvSpPr/>
          <p:nvPr/>
        </p:nvSpPr>
        <p:spPr>
          <a:xfrm>
            <a:off x="1928416" y="3541291"/>
            <a:ext cx="1775464" cy="1176337"/>
          </a:xfrm>
          <a:custGeom>
            <a:avLst/>
            <a:gdLst>
              <a:gd name="connsiteX0" fmla="*/ 0 w 1695450"/>
              <a:gd name="connsiteY0" fmla="*/ 0 h 1176337"/>
              <a:gd name="connsiteX1" fmla="*/ 152400 w 1695450"/>
              <a:gd name="connsiteY1" fmla="*/ 285750 h 1176337"/>
              <a:gd name="connsiteX2" fmla="*/ 352425 w 1695450"/>
              <a:gd name="connsiteY2" fmla="*/ 723900 h 1176337"/>
              <a:gd name="connsiteX3" fmla="*/ 628650 w 1695450"/>
              <a:gd name="connsiteY3" fmla="*/ 1066800 h 1176337"/>
              <a:gd name="connsiteX4" fmla="*/ 1285875 w 1695450"/>
              <a:gd name="connsiteY4" fmla="*/ 1133475 h 1176337"/>
              <a:gd name="connsiteX5" fmla="*/ 1695450 w 1695450"/>
              <a:gd name="connsiteY5" fmla="*/ 809625 h 1176337"/>
              <a:gd name="connsiteX6" fmla="*/ 1695450 w 1695450"/>
              <a:gd name="connsiteY6" fmla="*/ 809625 h 117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5450" h="1176337">
                <a:moveTo>
                  <a:pt x="0" y="0"/>
                </a:moveTo>
                <a:cubicBezTo>
                  <a:pt x="46831" y="82550"/>
                  <a:pt x="93663" y="165100"/>
                  <a:pt x="152400" y="285750"/>
                </a:cubicBezTo>
                <a:cubicBezTo>
                  <a:pt x="211137" y="406400"/>
                  <a:pt x="273050" y="593725"/>
                  <a:pt x="352425" y="723900"/>
                </a:cubicBezTo>
                <a:cubicBezTo>
                  <a:pt x="431800" y="854075"/>
                  <a:pt x="473075" y="998538"/>
                  <a:pt x="628650" y="1066800"/>
                </a:cubicBezTo>
                <a:cubicBezTo>
                  <a:pt x="784225" y="1135062"/>
                  <a:pt x="1108075" y="1176337"/>
                  <a:pt x="1285875" y="1133475"/>
                </a:cubicBezTo>
                <a:cubicBezTo>
                  <a:pt x="1463675" y="1090613"/>
                  <a:pt x="1695450" y="809625"/>
                  <a:pt x="1695450" y="809625"/>
                </a:cubicBezTo>
                <a:lnTo>
                  <a:pt x="1695450" y="809625"/>
                </a:lnTo>
              </a:path>
            </a:pathLst>
          </a:cu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rgbClr val="000000"/>
              </a:solidFill>
            </a:endParaRPr>
          </a:p>
        </p:txBody>
      </p:sp>
      <p:sp>
        <p:nvSpPr>
          <p:cNvPr id="12" name="Freeform 11"/>
          <p:cNvSpPr/>
          <p:nvPr/>
        </p:nvSpPr>
        <p:spPr>
          <a:xfrm>
            <a:off x="5322376" y="3129210"/>
            <a:ext cx="1885183" cy="781050"/>
          </a:xfrm>
          <a:custGeom>
            <a:avLst/>
            <a:gdLst>
              <a:gd name="connsiteX0" fmla="*/ 0 w 1800225"/>
              <a:gd name="connsiteY0" fmla="*/ 600075 h 781050"/>
              <a:gd name="connsiteX1" fmla="*/ 323850 w 1800225"/>
              <a:gd name="connsiteY1" fmla="*/ 514350 h 781050"/>
              <a:gd name="connsiteX2" fmla="*/ 733425 w 1800225"/>
              <a:gd name="connsiteY2" fmla="*/ 685800 h 781050"/>
              <a:gd name="connsiteX3" fmla="*/ 1285875 w 1800225"/>
              <a:gd name="connsiteY3" fmla="*/ 666750 h 781050"/>
              <a:gd name="connsiteX4" fmla="*/ 1800225 w 1800225"/>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225" h="781050">
                <a:moveTo>
                  <a:pt x="0" y="600075"/>
                </a:moveTo>
                <a:cubicBezTo>
                  <a:pt x="100806" y="550069"/>
                  <a:pt x="201613" y="500063"/>
                  <a:pt x="323850" y="514350"/>
                </a:cubicBezTo>
                <a:cubicBezTo>
                  <a:pt x="446088" y="528638"/>
                  <a:pt x="573088" y="660400"/>
                  <a:pt x="733425" y="685800"/>
                </a:cubicBezTo>
                <a:cubicBezTo>
                  <a:pt x="893762" y="711200"/>
                  <a:pt x="1108075" y="781050"/>
                  <a:pt x="1285875" y="666750"/>
                </a:cubicBezTo>
                <a:cubicBezTo>
                  <a:pt x="1463675" y="552450"/>
                  <a:pt x="1631950" y="276225"/>
                  <a:pt x="1800225" y="0"/>
                </a:cubicBezTo>
              </a:path>
            </a:pathLst>
          </a:custGeom>
          <a:ln w="19050">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rgbClr val="000000"/>
              </a:solidFill>
            </a:endParaRPr>
          </a:p>
        </p:txBody>
      </p:sp>
      <p:sp>
        <p:nvSpPr>
          <p:cNvPr id="13" name="Text Box 6"/>
          <p:cNvSpPr txBox="1">
            <a:spLocks noChangeArrowheads="1"/>
          </p:cNvSpPr>
          <p:nvPr/>
        </p:nvSpPr>
        <p:spPr bwMode="auto">
          <a:xfrm rot="2893439">
            <a:off x="1974339" y="4215111"/>
            <a:ext cx="930408" cy="317563"/>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indent="-285750" algn="ctr">
              <a:spcBef>
                <a:spcPct val="20000"/>
              </a:spcBef>
              <a:buClr>
                <a:schemeClr val="accent2"/>
              </a:buClr>
              <a:buSzPct val="60000"/>
              <a:buFont typeface="Wingdings" pitchFamily="2" charset="2"/>
              <a:buNone/>
              <a:defRPr sz="1600">
                <a:solidFill>
                  <a:srgbClr val="0070C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solidFill>
                  <a:srgbClr val="000000"/>
                </a:solidFill>
              </a:rPr>
              <a:t>Invocation</a:t>
            </a:r>
          </a:p>
        </p:txBody>
      </p:sp>
      <p:sp>
        <p:nvSpPr>
          <p:cNvPr id="14" name="Freeform 13"/>
          <p:cNvSpPr/>
          <p:nvPr/>
        </p:nvSpPr>
        <p:spPr>
          <a:xfrm>
            <a:off x="5029966" y="2721892"/>
            <a:ext cx="2004878" cy="814387"/>
          </a:xfrm>
          <a:custGeom>
            <a:avLst/>
            <a:gdLst>
              <a:gd name="connsiteX0" fmla="*/ 1914525 w 1914525"/>
              <a:gd name="connsiteY0" fmla="*/ 42862 h 814387"/>
              <a:gd name="connsiteX1" fmla="*/ 1457325 w 1914525"/>
              <a:gd name="connsiteY1" fmla="*/ 23812 h 814387"/>
              <a:gd name="connsiteX2" fmla="*/ 828675 w 1914525"/>
              <a:gd name="connsiteY2" fmla="*/ 185737 h 814387"/>
              <a:gd name="connsiteX3" fmla="*/ 285750 w 1914525"/>
              <a:gd name="connsiteY3" fmla="*/ 528637 h 814387"/>
              <a:gd name="connsiteX4" fmla="*/ 0 w 1914525"/>
              <a:gd name="connsiteY4" fmla="*/ 814387 h 814387"/>
              <a:gd name="connsiteX5" fmla="*/ 0 w 1914525"/>
              <a:gd name="connsiteY5" fmla="*/ 814387 h 814387"/>
              <a:gd name="connsiteX6" fmla="*/ 0 w 1914525"/>
              <a:gd name="connsiteY6" fmla="*/ 814387 h 81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4525" h="814387">
                <a:moveTo>
                  <a:pt x="1914525" y="42862"/>
                </a:moveTo>
                <a:cubicBezTo>
                  <a:pt x="1776412" y="21431"/>
                  <a:pt x="1638300" y="0"/>
                  <a:pt x="1457325" y="23812"/>
                </a:cubicBezTo>
                <a:cubicBezTo>
                  <a:pt x="1276350" y="47625"/>
                  <a:pt x="1023938" y="101600"/>
                  <a:pt x="828675" y="185737"/>
                </a:cubicBezTo>
                <a:cubicBezTo>
                  <a:pt x="633413" y="269875"/>
                  <a:pt x="423863" y="423862"/>
                  <a:pt x="285750" y="528637"/>
                </a:cubicBezTo>
                <a:cubicBezTo>
                  <a:pt x="147638" y="633412"/>
                  <a:pt x="0" y="814387"/>
                  <a:pt x="0" y="814387"/>
                </a:cubicBezTo>
                <a:lnTo>
                  <a:pt x="0" y="814387"/>
                </a:lnTo>
                <a:lnTo>
                  <a:pt x="0" y="814387"/>
                </a:lnTo>
              </a:path>
            </a:pathLst>
          </a:cu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rgbClr val="000000"/>
              </a:solidFill>
            </a:endParaRPr>
          </a:p>
        </p:txBody>
      </p:sp>
      <p:sp>
        <p:nvSpPr>
          <p:cNvPr id="15" name="Freeform 14"/>
          <p:cNvSpPr/>
          <p:nvPr/>
        </p:nvSpPr>
        <p:spPr>
          <a:xfrm>
            <a:off x="1712653" y="3027443"/>
            <a:ext cx="1955005" cy="1058862"/>
          </a:xfrm>
          <a:custGeom>
            <a:avLst/>
            <a:gdLst>
              <a:gd name="connsiteX0" fmla="*/ 1866900 w 1866900"/>
              <a:gd name="connsiteY0" fmla="*/ 857250 h 1058862"/>
              <a:gd name="connsiteX1" fmla="*/ 1647825 w 1866900"/>
              <a:gd name="connsiteY1" fmla="*/ 1019175 h 1058862"/>
              <a:gd name="connsiteX2" fmla="*/ 1095375 w 1866900"/>
              <a:gd name="connsiteY2" fmla="*/ 962025 h 1058862"/>
              <a:gd name="connsiteX3" fmla="*/ 561975 w 1866900"/>
              <a:gd name="connsiteY3" fmla="*/ 438150 h 1058862"/>
              <a:gd name="connsiteX4" fmla="*/ 0 w 1866900"/>
              <a:gd name="connsiteY4" fmla="*/ 0 h 1058862"/>
              <a:gd name="connsiteX5" fmla="*/ 0 w 1866900"/>
              <a:gd name="connsiteY5" fmla="*/ 0 h 105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6900" h="1058862">
                <a:moveTo>
                  <a:pt x="1866900" y="857250"/>
                </a:moveTo>
                <a:cubicBezTo>
                  <a:pt x="1821656" y="929481"/>
                  <a:pt x="1776412" y="1001713"/>
                  <a:pt x="1647825" y="1019175"/>
                </a:cubicBezTo>
                <a:cubicBezTo>
                  <a:pt x="1519238" y="1036637"/>
                  <a:pt x="1276350" y="1058862"/>
                  <a:pt x="1095375" y="962025"/>
                </a:cubicBezTo>
                <a:cubicBezTo>
                  <a:pt x="914400" y="865188"/>
                  <a:pt x="744538" y="598488"/>
                  <a:pt x="561975" y="438150"/>
                </a:cubicBezTo>
                <a:cubicBezTo>
                  <a:pt x="379412" y="277812"/>
                  <a:pt x="0" y="0"/>
                  <a:pt x="0" y="0"/>
                </a:cubicBezTo>
                <a:lnTo>
                  <a:pt x="0" y="0"/>
                </a:lnTo>
              </a:path>
            </a:pathLst>
          </a:custGeom>
          <a:ln w="19050">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rgbClr val="000000"/>
              </a:solidFill>
            </a:endParaRPr>
          </a:p>
        </p:txBody>
      </p:sp>
      <p:grpSp>
        <p:nvGrpSpPr>
          <p:cNvPr id="16" name="Group 61"/>
          <p:cNvGrpSpPr/>
          <p:nvPr/>
        </p:nvGrpSpPr>
        <p:grpSpPr>
          <a:xfrm>
            <a:off x="3171381" y="3312694"/>
            <a:ext cx="2791138" cy="1680412"/>
            <a:chOff x="2937525" y="3360821"/>
            <a:chExt cx="2665351" cy="1680412"/>
          </a:xfrm>
        </p:grpSpPr>
        <p:sp>
          <p:nvSpPr>
            <p:cNvPr id="55" name="Cloud"/>
            <p:cNvSpPr>
              <a:spLocks noChangeAspect="1" noEditPoints="1" noChangeArrowheads="1"/>
            </p:cNvSpPr>
            <p:nvPr/>
          </p:nvSpPr>
          <p:spPr bwMode="auto">
            <a:xfrm>
              <a:off x="2937525" y="3562828"/>
              <a:ext cx="2062598" cy="103121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2000">
                <a:solidFill>
                  <a:srgbClr val="000000"/>
                </a:solidFill>
              </a:endParaRPr>
            </a:p>
          </p:txBody>
        </p:sp>
        <p:sp>
          <p:nvSpPr>
            <p:cNvPr id="56" name="Cloud"/>
            <p:cNvSpPr>
              <a:spLocks noChangeAspect="1" noEditPoints="1" noChangeArrowheads="1"/>
            </p:cNvSpPr>
            <p:nvPr/>
          </p:nvSpPr>
          <p:spPr bwMode="auto">
            <a:xfrm>
              <a:off x="3786378" y="3620488"/>
              <a:ext cx="1511698" cy="7557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2000">
                <a:solidFill>
                  <a:srgbClr val="000000"/>
                </a:solidFill>
              </a:endParaRPr>
            </a:p>
          </p:txBody>
        </p:sp>
        <p:pic>
          <p:nvPicPr>
            <p:cNvPr id="57" name="Picture 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33009" y="3360821"/>
              <a:ext cx="1680412" cy="1680412"/>
            </a:xfrm>
            <a:prstGeom prst="rect">
              <a:avLst/>
            </a:prstGeom>
          </p:spPr>
        </p:pic>
        <p:sp>
          <p:nvSpPr>
            <p:cNvPr id="58" name="Cloud"/>
            <p:cNvSpPr>
              <a:spLocks noChangeAspect="1" noEditPoints="1" noChangeArrowheads="1"/>
            </p:cNvSpPr>
            <p:nvPr/>
          </p:nvSpPr>
          <p:spPr bwMode="auto">
            <a:xfrm>
              <a:off x="4091178" y="4081698"/>
              <a:ext cx="1511698" cy="7557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2000">
                <a:solidFill>
                  <a:srgbClr val="000000"/>
                </a:solidFill>
              </a:endParaRPr>
            </a:p>
          </p:txBody>
        </p:sp>
        <p:sp>
          <p:nvSpPr>
            <p:cNvPr id="59" name="Cloud"/>
            <p:cNvSpPr>
              <a:spLocks noChangeAspect="1" noEditPoints="1" noChangeArrowheads="1"/>
            </p:cNvSpPr>
            <p:nvPr/>
          </p:nvSpPr>
          <p:spPr bwMode="auto">
            <a:xfrm>
              <a:off x="3112610" y="4113783"/>
              <a:ext cx="833748" cy="41684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2000">
                <a:solidFill>
                  <a:srgbClr val="000000"/>
                </a:solidFill>
              </a:endParaRPr>
            </a:p>
          </p:txBody>
        </p:sp>
      </p:grpSp>
      <p:sp>
        <p:nvSpPr>
          <p:cNvPr id="17" name="Text Box 6"/>
          <p:cNvSpPr txBox="1">
            <a:spLocks noChangeArrowheads="1"/>
          </p:cNvSpPr>
          <p:nvPr/>
        </p:nvSpPr>
        <p:spPr bwMode="auto">
          <a:xfrm rot="20855229">
            <a:off x="2647067" y="3150433"/>
            <a:ext cx="712393" cy="303252"/>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indent="-285750" algn="ctr">
              <a:spcBef>
                <a:spcPct val="20000"/>
              </a:spcBef>
              <a:buClr>
                <a:schemeClr val="accent2"/>
              </a:buClr>
              <a:buSzPct val="60000"/>
              <a:buFont typeface="Wingdings" pitchFamily="2" charset="2"/>
              <a:buNone/>
              <a:defRPr sz="1600">
                <a:solidFill>
                  <a:srgbClr val="0070C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smtClean="0">
                <a:solidFill>
                  <a:srgbClr val="000000"/>
                </a:solidFill>
              </a:rPr>
              <a:t>Query</a:t>
            </a:r>
            <a:endParaRPr lang="en-US" sz="1400" dirty="0">
              <a:solidFill>
                <a:srgbClr val="000000"/>
              </a:solidFill>
            </a:endParaRPr>
          </a:p>
        </p:txBody>
      </p:sp>
      <p:sp>
        <p:nvSpPr>
          <p:cNvPr id="18" name="Text Box 6"/>
          <p:cNvSpPr txBox="1">
            <a:spLocks noChangeArrowheads="1"/>
          </p:cNvSpPr>
          <p:nvPr/>
        </p:nvSpPr>
        <p:spPr bwMode="auto">
          <a:xfrm rot="19802990">
            <a:off x="2376596" y="2375833"/>
            <a:ext cx="1054522" cy="435767"/>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indent="-285750" algn="ctr">
              <a:spcBef>
                <a:spcPct val="20000"/>
              </a:spcBef>
              <a:buClr>
                <a:schemeClr val="accent2"/>
              </a:buClr>
              <a:buSzPct val="60000"/>
              <a:buFont typeface="Wingdings" pitchFamily="2" charset="2"/>
              <a:buNone/>
              <a:defRPr sz="1600">
                <a:solidFill>
                  <a:srgbClr val="0070C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smtClean="0">
                <a:solidFill>
                  <a:srgbClr val="000000"/>
                </a:solidFill>
              </a:rPr>
              <a:t>Response (WSDL)</a:t>
            </a:r>
            <a:endParaRPr lang="en-US" sz="1400" dirty="0">
              <a:solidFill>
                <a:srgbClr val="000000"/>
              </a:solidFill>
            </a:endParaRPr>
          </a:p>
        </p:txBody>
      </p:sp>
      <p:grpSp>
        <p:nvGrpSpPr>
          <p:cNvPr id="19" name="Group 75"/>
          <p:cNvGrpSpPr/>
          <p:nvPr/>
        </p:nvGrpSpPr>
        <p:grpSpPr>
          <a:xfrm>
            <a:off x="3482693" y="1387642"/>
            <a:ext cx="2384707" cy="1355558"/>
            <a:chOff x="3222777" y="1435769"/>
            <a:chExt cx="2277237" cy="1355558"/>
          </a:xfrm>
        </p:grpSpPr>
        <p:sp>
          <p:nvSpPr>
            <p:cNvPr id="47" name="Oval 46"/>
            <p:cNvSpPr/>
            <p:nvPr/>
          </p:nvSpPr>
          <p:spPr>
            <a:xfrm>
              <a:off x="3222777" y="2137098"/>
              <a:ext cx="1831972" cy="424122"/>
            </a:xfrm>
            <a:prstGeom prst="ellipse">
              <a:avLst/>
            </a:prstGeom>
            <a:solidFill>
              <a:schemeClr val="bg1">
                <a:lumMod val="95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000000"/>
                </a:solidFill>
              </a:endParaRPr>
            </a:p>
          </p:txBody>
        </p:sp>
        <p:sp>
          <p:nvSpPr>
            <p:cNvPr id="48" name="Rounded Rectangle 47"/>
            <p:cNvSpPr/>
            <p:nvPr/>
          </p:nvSpPr>
          <p:spPr bwMode="auto">
            <a:xfrm>
              <a:off x="3410826" y="1937084"/>
              <a:ext cx="1040858" cy="481260"/>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91440" rtlCol="0" anchor="ctr"/>
            <a:lstStyle/>
            <a:p>
              <a:pPr algn="r"/>
              <a:r>
                <a:rPr lang="en-US" sz="1600" dirty="0">
                  <a:solidFill>
                    <a:srgbClr val="000000"/>
                  </a:solidFill>
                </a:rPr>
                <a:t>Web</a:t>
              </a:r>
            </a:p>
            <a:p>
              <a:pPr algn="r"/>
              <a:r>
                <a:rPr lang="en-US" sz="1600" dirty="0">
                  <a:solidFill>
                    <a:srgbClr val="000000"/>
                  </a:solidFill>
                </a:rPr>
                <a:t>Server</a:t>
              </a:r>
            </a:p>
          </p:txBody>
        </p:sp>
        <p:pic>
          <p:nvPicPr>
            <p:cNvPr id="49" name="Picture 20" descr="C:\Documents and Settings\Administrator\Local Settings\Temporary Internet Files\Content.IE5\AD85KTOH\MC900435242[2].png"/>
            <p:cNvPicPr>
              <a:picLocks noChangeAspect="1" noChangeArrowheads="1"/>
            </p:cNvPicPr>
            <p:nvPr/>
          </p:nvPicPr>
          <p:blipFill>
            <a:blip r:embed="rId7" cstate="print"/>
            <a:srcRect/>
            <a:stretch>
              <a:fillRect/>
            </a:stretch>
          </p:blipFill>
          <p:spPr bwMode="auto">
            <a:xfrm flipH="1">
              <a:off x="3349749" y="1553380"/>
              <a:ext cx="559264" cy="1123756"/>
            </a:xfrm>
            <a:prstGeom prst="rect">
              <a:avLst/>
            </a:prstGeom>
            <a:noFill/>
          </p:spPr>
        </p:pic>
        <p:sp>
          <p:nvSpPr>
            <p:cNvPr id="50" name="Rounded Rectangle 29"/>
            <p:cNvSpPr/>
            <p:nvPr/>
          </p:nvSpPr>
          <p:spPr bwMode="auto">
            <a:xfrm>
              <a:off x="3812988" y="2490537"/>
              <a:ext cx="1395961" cy="300790"/>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000000"/>
                  </a:solidFill>
                </a:rPr>
                <a:t>UDDI Registry</a:t>
              </a:r>
            </a:p>
          </p:txBody>
        </p:sp>
        <p:pic>
          <p:nvPicPr>
            <p:cNvPr id="51" name="Picture 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368329">
              <a:off x="4235116" y="1536033"/>
              <a:ext cx="677778" cy="677778"/>
            </a:xfrm>
            <a:prstGeom prst="rect">
              <a:avLst/>
            </a:prstGeom>
          </p:spPr>
        </p:pic>
        <p:pic>
          <p:nvPicPr>
            <p:cNvPr id="52" name="Picture 5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368329">
              <a:off x="4447675" y="1435769"/>
              <a:ext cx="677778" cy="677778"/>
            </a:xfrm>
            <a:prstGeom prst="rect">
              <a:avLst/>
            </a:prstGeom>
          </p:spPr>
        </p:pic>
        <p:pic>
          <p:nvPicPr>
            <p:cNvPr id="53" name="Picture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368329">
              <a:off x="4696328" y="1479884"/>
              <a:ext cx="677778" cy="677778"/>
            </a:xfrm>
            <a:prstGeom prst="rect">
              <a:avLst/>
            </a:prstGeom>
          </p:spPr>
        </p:pic>
        <p:sp>
          <p:nvSpPr>
            <p:cNvPr id="54" name="Rounded Rectangle 53"/>
            <p:cNvSpPr/>
            <p:nvPr/>
          </p:nvSpPr>
          <p:spPr bwMode="auto">
            <a:xfrm>
              <a:off x="4598621" y="1921043"/>
              <a:ext cx="901393" cy="336884"/>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WSDL(s)</a:t>
              </a:r>
              <a:endParaRPr lang="en-US" sz="1600" dirty="0">
                <a:solidFill>
                  <a:srgbClr val="000000"/>
                </a:solidFill>
              </a:endParaRPr>
            </a:p>
          </p:txBody>
        </p:sp>
      </p:grpSp>
      <p:grpSp>
        <p:nvGrpSpPr>
          <p:cNvPr id="20" name="Group 78"/>
          <p:cNvGrpSpPr/>
          <p:nvPr/>
        </p:nvGrpSpPr>
        <p:grpSpPr>
          <a:xfrm>
            <a:off x="6049819" y="1407695"/>
            <a:ext cx="2566772" cy="2024375"/>
            <a:chOff x="5794526" y="1407695"/>
            <a:chExt cx="2451097" cy="2024375"/>
          </a:xfrm>
        </p:grpSpPr>
        <p:sp>
          <p:nvSpPr>
            <p:cNvPr id="38" name="Oval 37"/>
            <p:cNvSpPr/>
            <p:nvPr/>
          </p:nvSpPr>
          <p:spPr>
            <a:xfrm>
              <a:off x="5794526" y="2504069"/>
              <a:ext cx="2451097" cy="752476"/>
            </a:xfrm>
            <a:prstGeom prst="ellipse">
              <a:avLst/>
            </a:prstGeom>
            <a:solidFill>
              <a:schemeClr val="bg1">
                <a:lumMod val="95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000000"/>
                </a:solidFill>
              </a:endParaRPr>
            </a:p>
          </p:txBody>
        </p:sp>
        <p:sp>
          <p:nvSpPr>
            <p:cNvPr id="39" name="Rounded Rectangle 15"/>
            <p:cNvSpPr/>
            <p:nvPr/>
          </p:nvSpPr>
          <p:spPr bwMode="auto">
            <a:xfrm>
              <a:off x="6088890" y="2579359"/>
              <a:ext cx="1118026" cy="508000"/>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91440" rtlCol="0" anchor="ctr"/>
            <a:lstStyle/>
            <a:p>
              <a:pPr algn="r"/>
              <a:r>
                <a:rPr lang="en-US" sz="1600" dirty="0">
                  <a:solidFill>
                    <a:srgbClr val="000000"/>
                  </a:solidFill>
                </a:rPr>
                <a:t>Web</a:t>
              </a:r>
            </a:p>
            <a:p>
              <a:pPr algn="r"/>
              <a:r>
                <a:rPr lang="en-US" sz="1600" dirty="0">
                  <a:solidFill>
                    <a:srgbClr val="000000"/>
                  </a:solidFill>
                </a:rPr>
                <a:t>Server</a:t>
              </a:r>
            </a:p>
          </p:txBody>
        </p:sp>
        <p:pic>
          <p:nvPicPr>
            <p:cNvPr id="40" name="Picture 20" descr="C:\Documents and Settings\Administrator\Local Settings\Temporary Internet Files\Content.IE5\AD85KTOH\MC900435242[2].png"/>
            <p:cNvPicPr>
              <a:picLocks noChangeAspect="1" noChangeArrowheads="1"/>
            </p:cNvPicPr>
            <p:nvPr/>
          </p:nvPicPr>
          <p:blipFill>
            <a:blip r:embed="rId9" cstate="print"/>
            <a:srcRect/>
            <a:stretch>
              <a:fillRect/>
            </a:stretch>
          </p:blipFill>
          <p:spPr bwMode="auto">
            <a:xfrm flipH="1">
              <a:off x="5931047" y="1839129"/>
              <a:ext cx="748270" cy="1592941"/>
            </a:xfrm>
            <a:prstGeom prst="rect">
              <a:avLst/>
            </a:prstGeom>
            <a:noFill/>
          </p:spPr>
        </p:pic>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14673" y="2129590"/>
              <a:ext cx="970548" cy="970548"/>
            </a:xfrm>
            <a:prstGeom prst="rect">
              <a:avLst/>
            </a:prstGeom>
          </p:spPr>
        </p:pic>
        <p:sp>
          <p:nvSpPr>
            <p:cNvPr id="42" name="Rounded Rectangle 41"/>
            <p:cNvSpPr/>
            <p:nvPr/>
          </p:nvSpPr>
          <p:spPr bwMode="auto">
            <a:xfrm>
              <a:off x="7562401" y="2562727"/>
              <a:ext cx="655168" cy="272716"/>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WSDL</a:t>
              </a:r>
              <a:endParaRPr lang="en-US" sz="1600" dirty="0">
                <a:solidFill>
                  <a:srgbClr val="000000"/>
                </a:solidFill>
              </a:endParaRPr>
            </a:p>
          </p:txBody>
        </p:sp>
        <p:grpSp>
          <p:nvGrpSpPr>
            <p:cNvPr id="43" name="Group 76"/>
            <p:cNvGrpSpPr/>
            <p:nvPr/>
          </p:nvGrpSpPr>
          <p:grpSpPr>
            <a:xfrm>
              <a:off x="6932748" y="1407695"/>
              <a:ext cx="1188567" cy="762999"/>
              <a:chOff x="6944780" y="1407695"/>
              <a:chExt cx="1188567" cy="762999"/>
            </a:xfrm>
          </p:grpSpPr>
          <p:sp>
            <p:nvSpPr>
              <p:cNvPr id="44" name="Rounded Rectangle 43"/>
              <p:cNvSpPr/>
              <p:nvPr/>
            </p:nvSpPr>
            <p:spPr bwMode="auto">
              <a:xfrm>
                <a:off x="6944780" y="1852863"/>
                <a:ext cx="1188567" cy="31783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000000"/>
                    </a:solidFill>
                  </a:rPr>
                  <a:t>Web Service</a:t>
                </a:r>
              </a:p>
            </p:txBody>
          </p:sp>
          <p:pic>
            <p:nvPicPr>
              <p:cNvPr id="45" name="Picture 2" descr="C:\Users\csve\AppData\Local\Microsoft\Windows\Temporary Internet Files\Content.IE5\M512EYDP\MC900438062[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182853" y="1407695"/>
                <a:ext cx="589547" cy="58954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 descr="C:\Users\csve\AppData\Local\Microsoft\Windows\Temporary Internet Files\Content.IE5\M512EYDP\MC90043152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31912" y="1540185"/>
                <a:ext cx="396899" cy="396899"/>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1" name="Group 77"/>
          <p:cNvGrpSpPr/>
          <p:nvPr/>
        </p:nvGrpSpPr>
        <p:grpSpPr>
          <a:xfrm>
            <a:off x="5311372" y="3858126"/>
            <a:ext cx="2532476" cy="2265947"/>
            <a:chOff x="5690938" y="4531895"/>
            <a:chExt cx="2418346" cy="2265947"/>
          </a:xfrm>
        </p:grpSpPr>
        <p:sp>
          <p:nvSpPr>
            <p:cNvPr id="29" name="Oval 28"/>
            <p:cNvSpPr/>
            <p:nvPr/>
          </p:nvSpPr>
          <p:spPr>
            <a:xfrm>
              <a:off x="5690938" y="5580644"/>
              <a:ext cx="2418346" cy="752476"/>
            </a:xfrm>
            <a:prstGeom prst="ellipse">
              <a:avLst/>
            </a:prstGeom>
            <a:solidFill>
              <a:schemeClr val="bg1">
                <a:lumMod val="95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000000"/>
                </a:solidFill>
              </a:endParaRPr>
            </a:p>
          </p:txBody>
        </p:sp>
        <p:sp>
          <p:nvSpPr>
            <p:cNvPr id="30" name="Rounded Rectangle 29"/>
            <p:cNvSpPr/>
            <p:nvPr/>
          </p:nvSpPr>
          <p:spPr bwMode="auto">
            <a:xfrm>
              <a:off x="6159490" y="6187834"/>
              <a:ext cx="1372204" cy="35333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91440" rtlCol="0" anchor="ctr"/>
            <a:lstStyle/>
            <a:p>
              <a:pPr algn="r"/>
              <a:r>
                <a:rPr lang="en-US" sz="1600" dirty="0">
                  <a:solidFill>
                    <a:srgbClr val="000000"/>
                  </a:solidFill>
                </a:rPr>
                <a:t>Application</a:t>
              </a:r>
            </a:p>
          </p:txBody>
        </p:sp>
        <p:pic>
          <p:nvPicPr>
            <p:cNvPr id="31" name="Picture 20" descr="C:\Documents and Settings\Administrator\Local Settings\Temporary Internet Files\Content.IE5\AD85KTOH\MC900435242[2].png"/>
            <p:cNvPicPr>
              <a:picLocks noChangeAspect="1" noChangeArrowheads="1"/>
            </p:cNvPicPr>
            <p:nvPr/>
          </p:nvPicPr>
          <p:blipFill>
            <a:blip r:embed="rId9" cstate="print"/>
            <a:srcRect/>
            <a:stretch>
              <a:fillRect/>
            </a:stretch>
          </p:blipFill>
          <p:spPr bwMode="auto">
            <a:xfrm flipH="1">
              <a:off x="5920006" y="5204901"/>
              <a:ext cx="781583" cy="1592941"/>
            </a:xfrm>
            <a:prstGeom prst="rect">
              <a:avLst/>
            </a:prstGeom>
            <a:noFill/>
          </p:spPr>
        </p:pic>
        <p:pic>
          <p:nvPicPr>
            <p:cNvPr id="32" name="Picture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74030" y="5237748"/>
              <a:ext cx="970548" cy="970548"/>
            </a:xfrm>
            <a:prstGeom prst="rect">
              <a:avLst/>
            </a:prstGeom>
          </p:spPr>
        </p:pic>
        <p:sp>
          <p:nvSpPr>
            <p:cNvPr id="33" name="Rounded Rectangle 32"/>
            <p:cNvSpPr/>
            <p:nvPr/>
          </p:nvSpPr>
          <p:spPr bwMode="auto">
            <a:xfrm>
              <a:off x="7321770" y="5586663"/>
              <a:ext cx="655168" cy="272716"/>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WSDL</a:t>
              </a:r>
              <a:endParaRPr lang="en-US" sz="1600" dirty="0">
                <a:solidFill>
                  <a:srgbClr val="000000"/>
                </a:solidFill>
              </a:endParaRPr>
            </a:p>
          </p:txBody>
        </p:sp>
        <p:grpSp>
          <p:nvGrpSpPr>
            <p:cNvPr id="34" name="Group 79"/>
            <p:cNvGrpSpPr/>
            <p:nvPr/>
          </p:nvGrpSpPr>
          <p:grpSpPr>
            <a:xfrm>
              <a:off x="6784346" y="4531895"/>
              <a:ext cx="1188567" cy="762999"/>
              <a:chOff x="6607884" y="1407695"/>
              <a:chExt cx="1188567" cy="762999"/>
            </a:xfrm>
          </p:grpSpPr>
          <p:sp>
            <p:nvSpPr>
              <p:cNvPr id="35" name="Rounded Rectangle 34"/>
              <p:cNvSpPr/>
              <p:nvPr/>
            </p:nvSpPr>
            <p:spPr bwMode="auto">
              <a:xfrm>
                <a:off x="6607884" y="1852863"/>
                <a:ext cx="1188567" cy="31783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000000"/>
                    </a:solidFill>
                  </a:rPr>
                  <a:t>Web Service</a:t>
                </a:r>
              </a:p>
            </p:txBody>
          </p:sp>
          <p:pic>
            <p:nvPicPr>
              <p:cNvPr id="36" name="Picture 2" descr="C:\Users\csve\AppData\Local\Microsoft\Windows\Temporary Internet Files\Content.IE5\M512EYDP\MC900438062[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45957" y="1407695"/>
                <a:ext cx="589547" cy="58954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 descr="C:\Users\csve\AppData\Local\Microsoft\Windows\Temporary Internet Files\Content.IE5\M512EYDP\MC90043152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95016" y="1540185"/>
                <a:ext cx="396899" cy="396899"/>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2" name="Group 86"/>
          <p:cNvGrpSpPr/>
          <p:nvPr/>
        </p:nvGrpSpPr>
        <p:grpSpPr>
          <a:xfrm>
            <a:off x="993980" y="4443663"/>
            <a:ext cx="1709318" cy="1651832"/>
            <a:chOff x="966536" y="4443663"/>
            <a:chExt cx="1632285" cy="1651832"/>
          </a:xfrm>
        </p:grpSpPr>
        <p:pic>
          <p:nvPicPr>
            <p:cNvPr id="23" name="Picture 2" descr="C:\Users\Christian\Documents\433-652\Images\1283226206_1 - Macbook Pro.png"/>
            <p:cNvPicPr>
              <a:picLocks noChangeAspect="1" noChangeArrowheads="1"/>
            </p:cNvPicPr>
            <p:nvPr/>
          </p:nvPicPr>
          <p:blipFill>
            <a:blip r:embed="rId3" cstate="print"/>
            <a:srcRect/>
            <a:stretch>
              <a:fillRect/>
            </a:stretch>
          </p:blipFill>
          <p:spPr bwMode="auto">
            <a:xfrm flipH="1">
              <a:off x="1294641" y="4799140"/>
              <a:ext cx="1219200" cy="1219200"/>
            </a:xfrm>
            <a:prstGeom prst="rect">
              <a:avLst/>
            </a:prstGeom>
            <a:noFill/>
          </p:spPr>
        </p:pic>
        <p:sp>
          <p:nvSpPr>
            <p:cNvPr id="24" name="Rounded Rectangle 23"/>
            <p:cNvSpPr/>
            <p:nvPr/>
          </p:nvSpPr>
          <p:spPr bwMode="auto">
            <a:xfrm>
              <a:off x="1452867" y="5776631"/>
              <a:ext cx="1145954" cy="318864"/>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000000"/>
                  </a:solidFill>
                </a:rPr>
                <a:t>Application</a:t>
              </a:r>
            </a:p>
          </p:txBody>
        </p:sp>
        <p:sp>
          <p:nvSpPr>
            <p:cNvPr id="25" name="Rounded Rectangle 24"/>
            <p:cNvSpPr/>
            <p:nvPr/>
          </p:nvSpPr>
          <p:spPr bwMode="auto">
            <a:xfrm>
              <a:off x="986588" y="5082169"/>
              <a:ext cx="974559" cy="320010"/>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000000"/>
                  </a:solidFill>
                </a:rPr>
                <a:t>WS </a:t>
              </a:r>
              <a:r>
                <a:rPr lang="en-US" sz="1600" dirty="0" smtClean="0">
                  <a:solidFill>
                    <a:srgbClr val="000000"/>
                  </a:solidFill>
                </a:rPr>
                <a:t>Client</a:t>
              </a:r>
              <a:endParaRPr lang="en-US" sz="1600" dirty="0">
                <a:solidFill>
                  <a:srgbClr val="000000"/>
                </a:solidFill>
              </a:endParaRPr>
            </a:p>
          </p:txBody>
        </p:sp>
        <p:grpSp>
          <p:nvGrpSpPr>
            <p:cNvPr id="26" name="Group 84"/>
            <p:cNvGrpSpPr/>
            <p:nvPr/>
          </p:nvGrpSpPr>
          <p:grpSpPr>
            <a:xfrm>
              <a:off x="966536" y="4443663"/>
              <a:ext cx="762002" cy="705852"/>
              <a:chOff x="906378" y="4467726"/>
              <a:chExt cx="762002" cy="705852"/>
            </a:xfrm>
          </p:grpSpPr>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6378" y="4467726"/>
                <a:ext cx="705852" cy="705852"/>
              </a:xfrm>
              <a:prstGeom prst="rect">
                <a:avLst/>
              </a:prstGeom>
            </p:spPr>
          </p:pic>
          <p:pic>
            <p:nvPicPr>
              <p:cNvPr id="28" name="Picture 3" descr="C:\Users\csve\AppData\Local\Microsoft\Windows\Temporary Internet Files\Content.IE5\M512EYDP\MC90043152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71481" y="4760638"/>
                <a:ext cx="396899" cy="396899"/>
              </a:xfrm>
              <a:prstGeom prst="rect">
                <a:avLst/>
              </a:prstGeom>
              <a:noFill/>
              <a:extLst>
                <a:ext uri="{909E8E84-426E-40DD-AFC4-6F175D3DCCD1}">
                  <a14:hiddenFill xmlns:a14="http://schemas.microsoft.com/office/drawing/2010/main">
                    <a:solidFill>
                      <a:srgbClr val="FFFFFF"/>
                    </a:solidFill>
                  </a14:hiddenFill>
                </a:ext>
              </a:extLst>
            </p:spPr>
          </p:pic>
        </p:gr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WS technology Stack</a:t>
            </a:r>
          </a:p>
        </p:txBody>
      </p:sp>
      <p:sp>
        <p:nvSpPr>
          <p:cNvPr id="4" name="Slide Number Placeholder 3"/>
          <p:cNvSpPr>
            <a:spLocks noGrp="1"/>
          </p:cNvSpPr>
          <p:nvPr>
            <p:ph type="sldNum" sz="quarter" idx="10"/>
          </p:nvPr>
        </p:nvSpPr>
        <p:spPr>
          <a:xfrm>
            <a:off x="8310033" y="5528319"/>
            <a:ext cx="825500" cy="163886"/>
          </a:xfrm>
        </p:spPr>
        <p:txBody>
          <a:bodyPr/>
          <a:lstStyle/>
          <a:p>
            <a:fld id="{32E25198-89AE-4B00-A47A-4DE3C7AA5454}" type="slidenum">
              <a:rPr lang="en-US" smtClean="0"/>
              <a:pPr/>
              <a:t>76</a:t>
            </a:fld>
            <a:endParaRPr lang="en-US"/>
          </a:p>
        </p:txBody>
      </p:sp>
      <p:grpSp>
        <p:nvGrpSpPr>
          <p:cNvPr id="67" name="Group 35"/>
          <p:cNvGrpSpPr/>
          <p:nvPr/>
        </p:nvGrpSpPr>
        <p:grpSpPr>
          <a:xfrm>
            <a:off x="713428" y="1295400"/>
            <a:ext cx="7279105" cy="3693695"/>
            <a:chOff x="721895" y="2430379"/>
            <a:chExt cx="7279105" cy="3693695"/>
          </a:xfrm>
        </p:grpSpPr>
        <p:sp>
          <p:nvSpPr>
            <p:cNvPr id="68" name="Rectangle 34"/>
            <p:cNvSpPr/>
            <p:nvPr/>
          </p:nvSpPr>
          <p:spPr>
            <a:xfrm>
              <a:off x="721895" y="2430379"/>
              <a:ext cx="7279105" cy="3693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69" name="Group 3"/>
            <p:cNvGrpSpPr/>
            <p:nvPr/>
          </p:nvGrpSpPr>
          <p:grpSpPr>
            <a:xfrm>
              <a:off x="3497995" y="2644139"/>
              <a:ext cx="4192269" cy="3289935"/>
              <a:chOff x="3663952" y="2644139"/>
              <a:chExt cx="4192269" cy="3289935"/>
            </a:xfrm>
          </p:grpSpPr>
          <p:sp>
            <p:nvSpPr>
              <p:cNvPr id="88" name="Rounded Rectangle 4"/>
              <p:cNvSpPr/>
              <p:nvPr/>
            </p:nvSpPr>
            <p:spPr>
              <a:xfrm>
                <a:off x="3663952" y="2647949"/>
                <a:ext cx="2955923" cy="3286125"/>
              </a:xfrm>
              <a:prstGeom prst="roundRect">
                <a:avLst>
                  <a:gd name="adj" fmla="val 5711"/>
                </a:avLst>
              </a:prstGeom>
              <a:solidFill>
                <a:srgbClr val="FFFFFF">
                  <a:alpha val="35000"/>
                </a:srgb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9" name="Rounded Rectangle 5"/>
              <p:cNvSpPr/>
              <p:nvPr/>
            </p:nvSpPr>
            <p:spPr>
              <a:xfrm>
                <a:off x="3752850" y="3116179"/>
                <a:ext cx="2770548" cy="2695653"/>
              </a:xfrm>
              <a:prstGeom prst="roundRect">
                <a:avLst>
                  <a:gd name="adj" fmla="val 5711"/>
                </a:avLst>
              </a:prstGeom>
              <a:solidFill>
                <a:srgbClr val="FFFFFF">
                  <a:alpha val="35000"/>
                </a:srgb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0" name="Text Box 5"/>
              <p:cNvSpPr txBox="1">
                <a:spLocks noChangeArrowheads="1"/>
              </p:cNvSpPr>
              <p:nvPr/>
            </p:nvSpPr>
            <p:spPr bwMode="auto">
              <a:xfrm>
                <a:off x="3914775" y="2764155"/>
                <a:ext cx="2486025" cy="405785"/>
              </a:xfrm>
              <a:prstGeom prst="roundRect">
                <a:avLst/>
              </a:prstGeom>
              <a:solidFill>
                <a:srgbClr val="FFFFFF"/>
              </a:solidFill>
              <a:ln w="12700" algn="ctr">
                <a:solidFill>
                  <a:schemeClr val="tx1"/>
                </a:solidFill>
                <a:miter lim="800000"/>
                <a:headEnd/>
                <a:tailEnd/>
              </a:ln>
              <a:effectLst>
                <a:outerShdw blurRad="50800" dist="38100" dir="2700000" algn="tl" rotWithShape="0">
                  <a:prstClr val="black">
                    <a:alpha val="40000"/>
                  </a:prstClr>
                </a:outerShdw>
              </a:effectLst>
            </p:spPr>
            <p:txBody>
              <a:bodyPr wrap="square" lIns="90488" tIns="44450" rIns="90488" bIns="44450">
                <a:spAutoFit/>
              </a:bodyPr>
              <a:lstStyle/>
              <a:p>
                <a:pPr marL="285750" indent="-285750" algn="ctr">
                  <a:spcBef>
                    <a:spcPct val="20000"/>
                  </a:spcBef>
                  <a:buClr>
                    <a:schemeClr val="accent2"/>
                  </a:buClr>
                  <a:buSzPct val="60000"/>
                  <a:buFont typeface="Wingdings" pitchFamily="2" charset="2"/>
                  <a:buNone/>
                </a:pPr>
                <a:r>
                  <a:rPr lang="en-US" dirty="0" smtClean="0">
                    <a:solidFill>
                      <a:srgbClr val="000000"/>
                    </a:solidFill>
                    <a:cs typeface="Times New Roman" pitchFamily="18" charset="0"/>
                  </a:rPr>
                  <a:t>Web Service Flow</a:t>
                </a:r>
                <a:endParaRPr lang="en-US" dirty="0">
                  <a:solidFill>
                    <a:srgbClr val="000000"/>
                  </a:solidFill>
                  <a:cs typeface="Times New Roman" pitchFamily="18" charset="0"/>
                </a:endParaRPr>
              </a:p>
            </p:txBody>
          </p:sp>
          <p:sp>
            <p:nvSpPr>
              <p:cNvPr id="91" name="Text Box 5"/>
              <p:cNvSpPr txBox="1">
                <a:spLocks noChangeArrowheads="1"/>
              </p:cNvSpPr>
              <p:nvPr/>
            </p:nvSpPr>
            <p:spPr bwMode="auto">
              <a:xfrm>
                <a:off x="3943350" y="3220852"/>
                <a:ext cx="2434354" cy="405785"/>
              </a:xfrm>
              <a:prstGeom prst="roundRect">
                <a:avLst/>
              </a:prstGeom>
              <a:solidFill>
                <a:srgbClr val="FFFFFF"/>
              </a:solidFill>
              <a:ln w="12700" algn="ctr">
                <a:solidFill>
                  <a:schemeClr val="tx1"/>
                </a:solidFill>
                <a:miter lim="800000"/>
                <a:headEnd/>
                <a:tailEnd/>
              </a:ln>
              <a:effectLst>
                <a:outerShdw blurRad="50800" dist="38100" dir="2700000" algn="tl" rotWithShape="0">
                  <a:prstClr val="black">
                    <a:alpha val="40000"/>
                  </a:prstClr>
                </a:outerShdw>
              </a:effectLst>
            </p:spPr>
            <p:txBody>
              <a:bodyPr wrap="square" lIns="90488" tIns="44450" rIns="90488" bIns="44450">
                <a:spAutoFit/>
              </a:bodyPr>
              <a:lstStyle/>
              <a:p>
                <a:pPr marL="285750" indent="-285750" algn="ctr">
                  <a:spcBef>
                    <a:spcPct val="20000"/>
                  </a:spcBef>
                  <a:buClr>
                    <a:schemeClr val="accent2"/>
                  </a:buClr>
                  <a:buSzPct val="60000"/>
                  <a:buFont typeface="Wingdings" pitchFamily="2" charset="2"/>
                  <a:buNone/>
                </a:pPr>
                <a:r>
                  <a:rPr lang="en-US" dirty="0" smtClean="0">
                    <a:solidFill>
                      <a:srgbClr val="000000"/>
                    </a:solidFill>
                    <a:cs typeface="Times New Roman" pitchFamily="18" charset="0"/>
                  </a:rPr>
                  <a:t>Service Discovery</a:t>
                </a:r>
                <a:endParaRPr lang="en-US" dirty="0">
                  <a:solidFill>
                    <a:srgbClr val="000000"/>
                  </a:solidFill>
                  <a:cs typeface="Times New Roman" pitchFamily="18" charset="0"/>
                </a:endParaRPr>
              </a:p>
            </p:txBody>
          </p:sp>
          <p:sp>
            <p:nvSpPr>
              <p:cNvPr id="92" name="Rounded Rectangle 8"/>
              <p:cNvSpPr/>
              <p:nvPr/>
            </p:nvSpPr>
            <p:spPr>
              <a:xfrm>
                <a:off x="3848100" y="4086225"/>
                <a:ext cx="2581275" cy="1588460"/>
              </a:xfrm>
              <a:prstGeom prst="roundRect">
                <a:avLst>
                  <a:gd name="adj" fmla="val 5711"/>
                </a:avLst>
              </a:prstGeom>
              <a:solidFill>
                <a:srgbClr val="FFFFFF">
                  <a:alpha val="35000"/>
                </a:srgb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3" name="Text Box 6"/>
              <p:cNvSpPr txBox="1">
                <a:spLocks noChangeArrowheads="1"/>
              </p:cNvSpPr>
              <p:nvPr/>
            </p:nvSpPr>
            <p:spPr bwMode="auto">
              <a:xfrm>
                <a:off x="3933825" y="4167406"/>
                <a:ext cx="2438400" cy="436979"/>
              </a:xfrm>
              <a:prstGeom prst="roundRect">
                <a:avLst/>
              </a:prstGeom>
              <a:solidFill>
                <a:srgbClr val="FFFFFF"/>
              </a:solidFill>
              <a:ln w="12700" algn="ctr">
                <a:solidFill>
                  <a:schemeClr val="tx1"/>
                </a:solidFill>
                <a:miter lim="800000"/>
                <a:headEnd/>
                <a:tailEnd/>
              </a:ln>
              <a:effectLst>
                <a:outerShdw blurRad="50800" dist="38100" dir="2700000" algn="tl" rotWithShape="0">
                  <a:prstClr val="black">
                    <a:alpha val="40000"/>
                  </a:prstClr>
                </a:outerShdw>
              </a:effectLst>
            </p:spPr>
            <p:txBody>
              <a:bodyPr wrap="square" lIns="90488" tIns="44450" rIns="90488" bIns="44450" anchor="ctr">
                <a:noAutofit/>
              </a:bodyPr>
              <a:lstStyle/>
              <a:p>
                <a:pPr marL="285750" indent="-285750" algn="ctr">
                  <a:spcBef>
                    <a:spcPct val="20000"/>
                  </a:spcBef>
                  <a:buClr>
                    <a:schemeClr val="accent2"/>
                  </a:buClr>
                  <a:buSzPct val="60000"/>
                </a:pPr>
                <a:r>
                  <a:rPr lang="en-US" dirty="0" smtClean="0">
                    <a:solidFill>
                      <a:srgbClr val="000000"/>
                    </a:solidFill>
                    <a:cs typeface="Times New Roman" pitchFamily="18" charset="0"/>
                  </a:rPr>
                  <a:t>Service Description</a:t>
                </a:r>
                <a:endParaRPr lang="en-US" dirty="0">
                  <a:solidFill>
                    <a:srgbClr val="000000"/>
                  </a:solidFill>
                  <a:cs typeface="Times New Roman" pitchFamily="18" charset="0"/>
                </a:endParaRPr>
              </a:p>
            </p:txBody>
          </p:sp>
          <p:sp>
            <p:nvSpPr>
              <p:cNvPr id="94" name="Text Box 6"/>
              <p:cNvSpPr txBox="1">
                <a:spLocks noChangeArrowheads="1"/>
              </p:cNvSpPr>
              <p:nvPr/>
            </p:nvSpPr>
            <p:spPr bwMode="auto">
              <a:xfrm>
                <a:off x="3924300" y="4667250"/>
                <a:ext cx="2438400" cy="447675"/>
              </a:xfrm>
              <a:prstGeom prst="roundRect">
                <a:avLst/>
              </a:prstGeom>
              <a:solidFill>
                <a:srgbClr val="FFFFFF"/>
              </a:solidFill>
              <a:ln w="12700" algn="ctr">
                <a:solidFill>
                  <a:schemeClr val="tx1"/>
                </a:solidFill>
                <a:miter lim="800000"/>
                <a:headEnd/>
                <a:tailEnd/>
              </a:ln>
              <a:effectLst>
                <a:outerShdw blurRad="50800" dist="38100" dir="2700000" algn="tl" rotWithShape="0">
                  <a:prstClr val="black">
                    <a:alpha val="40000"/>
                  </a:prstClr>
                </a:outerShdw>
              </a:effectLst>
            </p:spPr>
            <p:txBody>
              <a:bodyPr wrap="square" lIns="90488" tIns="44450" rIns="90488" bIns="44450" anchor="ctr">
                <a:noAutofit/>
              </a:bodyPr>
              <a:lstStyle/>
              <a:p>
                <a:pPr marL="285750" indent="-285750" algn="ctr">
                  <a:spcBef>
                    <a:spcPct val="20000"/>
                  </a:spcBef>
                  <a:buClr>
                    <a:schemeClr val="accent2"/>
                  </a:buClr>
                  <a:buSzPct val="60000"/>
                </a:pPr>
                <a:r>
                  <a:rPr lang="en-US" dirty="0" smtClean="0">
                    <a:solidFill>
                      <a:srgbClr val="000000"/>
                    </a:solidFill>
                    <a:cs typeface="Times New Roman" pitchFamily="18" charset="0"/>
                  </a:rPr>
                  <a:t>XML-based Messaging</a:t>
                </a:r>
                <a:endParaRPr lang="en-US" dirty="0">
                  <a:solidFill>
                    <a:srgbClr val="000000"/>
                  </a:solidFill>
                  <a:cs typeface="Times New Roman" pitchFamily="18" charset="0"/>
                </a:endParaRPr>
              </a:p>
            </p:txBody>
          </p:sp>
          <p:sp>
            <p:nvSpPr>
              <p:cNvPr id="95" name="Text Box 6"/>
              <p:cNvSpPr txBox="1">
                <a:spLocks noChangeArrowheads="1"/>
              </p:cNvSpPr>
              <p:nvPr/>
            </p:nvSpPr>
            <p:spPr bwMode="auto">
              <a:xfrm>
                <a:off x="3924300" y="5166360"/>
                <a:ext cx="2438400" cy="443865"/>
              </a:xfrm>
              <a:prstGeom prst="roundRect">
                <a:avLst/>
              </a:prstGeom>
              <a:solidFill>
                <a:srgbClr val="FFFFFF"/>
              </a:solidFill>
              <a:ln w="12700" algn="ctr">
                <a:solidFill>
                  <a:schemeClr val="tx1"/>
                </a:solidFill>
                <a:miter lim="800000"/>
                <a:headEnd/>
                <a:tailEnd/>
              </a:ln>
              <a:effectLst>
                <a:outerShdw blurRad="50800" dist="38100" dir="2700000" algn="tl" rotWithShape="0">
                  <a:prstClr val="black">
                    <a:alpha val="40000"/>
                  </a:prstClr>
                </a:outerShdw>
              </a:effectLst>
            </p:spPr>
            <p:txBody>
              <a:bodyPr wrap="square" lIns="90488" tIns="44450" rIns="90488" bIns="44450" anchor="ctr">
                <a:noAutofit/>
              </a:bodyPr>
              <a:lstStyle/>
              <a:p>
                <a:pPr marL="285750" indent="-285750" algn="ctr">
                  <a:spcBef>
                    <a:spcPct val="20000"/>
                  </a:spcBef>
                  <a:buClr>
                    <a:schemeClr val="accent2"/>
                  </a:buClr>
                  <a:buSzPct val="60000"/>
                </a:pPr>
                <a:r>
                  <a:rPr lang="en-US" dirty="0" smtClean="0">
                    <a:solidFill>
                      <a:srgbClr val="000000"/>
                    </a:solidFill>
                    <a:cs typeface="Times New Roman" pitchFamily="18" charset="0"/>
                  </a:rPr>
                  <a:t>Network</a:t>
                </a:r>
                <a:endParaRPr lang="en-US" dirty="0">
                  <a:solidFill>
                    <a:srgbClr val="000000"/>
                  </a:solidFill>
                  <a:cs typeface="Times New Roman" pitchFamily="18" charset="0"/>
                </a:endParaRPr>
              </a:p>
            </p:txBody>
          </p:sp>
          <p:sp>
            <p:nvSpPr>
              <p:cNvPr id="96" name="Text Box 6"/>
              <p:cNvSpPr txBox="1">
                <a:spLocks noChangeArrowheads="1"/>
              </p:cNvSpPr>
              <p:nvPr/>
            </p:nvSpPr>
            <p:spPr bwMode="auto">
              <a:xfrm rot="16200000">
                <a:off x="5647374" y="3723320"/>
                <a:ext cx="2508885" cy="350523"/>
              </a:xfrm>
              <a:prstGeom prst="roundRect">
                <a:avLst/>
              </a:prstGeom>
              <a:solidFill>
                <a:srgbClr val="FFFFFF"/>
              </a:solidFill>
              <a:ln w="12700" algn="ctr">
                <a:solidFill>
                  <a:schemeClr val="tx1"/>
                </a:solidFill>
                <a:miter lim="800000"/>
                <a:headEnd/>
                <a:tailEnd/>
              </a:ln>
              <a:effectLst>
                <a:outerShdw blurRad="50800" dist="38100" dir="2700000" algn="tl" rotWithShape="0">
                  <a:prstClr val="black">
                    <a:alpha val="40000"/>
                  </a:prstClr>
                </a:outerShdw>
              </a:effectLst>
            </p:spPr>
            <p:txBody>
              <a:bodyPr wrap="square" lIns="90488" tIns="44450" rIns="90488" bIns="44450" anchor="ctr">
                <a:noAutofit/>
              </a:bodyPr>
              <a:lstStyle/>
              <a:p>
                <a:pPr marL="285750" indent="-285750">
                  <a:spcBef>
                    <a:spcPct val="20000"/>
                  </a:spcBef>
                  <a:buClr>
                    <a:schemeClr val="accent2"/>
                  </a:buClr>
                  <a:buSzPct val="60000"/>
                </a:pPr>
                <a:r>
                  <a:rPr lang="en-US" dirty="0" smtClean="0">
                    <a:solidFill>
                      <a:srgbClr val="000000"/>
                    </a:solidFill>
                    <a:cs typeface="Times New Roman" pitchFamily="18" charset="0"/>
                  </a:rPr>
                  <a:t>Security</a:t>
                </a:r>
                <a:endParaRPr lang="en-US" dirty="0">
                  <a:solidFill>
                    <a:srgbClr val="000000"/>
                  </a:solidFill>
                  <a:cs typeface="Times New Roman" pitchFamily="18" charset="0"/>
                </a:endParaRPr>
              </a:p>
            </p:txBody>
          </p:sp>
          <p:sp>
            <p:nvSpPr>
              <p:cNvPr id="97" name="Text Box 5"/>
              <p:cNvSpPr txBox="1">
                <a:spLocks noChangeArrowheads="1"/>
              </p:cNvSpPr>
              <p:nvPr/>
            </p:nvSpPr>
            <p:spPr bwMode="auto">
              <a:xfrm>
                <a:off x="3933825" y="3669030"/>
                <a:ext cx="2434354" cy="405785"/>
              </a:xfrm>
              <a:prstGeom prst="roundRect">
                <a:avLst/>
              </a:prstGeom>
              <a:solidFill>
                <a:srgbClr val="FFFFFF"/>
              </a:solidFill>
              <a:ln w="12700" algn="ctr">
                <a:solidFill>
                  <a:schemeClr val="tx1"/>
                </a:solidFill>
                <a:miter lim="800000"/>
                <a:headEnd/>
                <a:tailEnd/>
              </a:ln>
              <a:effectLst>
                <a:outerShdw blurRad="50800" dist="38100" dir="2700000" algn="tl" rotWithShape="0">
                  <a:prstClr val="black">
                    <a:alpha val="40000"/>
                  </a:prstClr>
                </a:outerShdw>
              </a:effectLst>
            </p:spPr>
            <p:txBody>
              <a:bodyPr wrap="square" lIns="90488" tIns="44450" rIns="90488" bIns="44450">
                <a:spAutoFit/>
              </a:bodyPr>
              <a:lstStyle/>
              <a:p>
                <a:pPr marL="285750" indent="-285750" algn="ctr">
                  <a:spcBef>
                    <a:spcPct val="20000"/>
                  </a:spcBef>
                  <a:buClr>
                    <a:schemeClr val="accent2"/>
                  </a:buClr>
                  <a:buSzPct val="60000"/>
                  <a:buFont typeface="Wingdings" pitchFamily="2" charset="2"/>
                  <a:buNone/>
                </a:pPr>
                <a:r>
                  <a:rPr lang="en-US" dirty="0" smtClean="0">
                    <a:solidFill>
                      <a:srgbClr val="000000"/>
                    </a:solidFill>
                    <a:cs typeface="Times New Roman" pitchFamily="18" charset="0"/>
                  </a:rPr>
                  <a:t>Service Publication</a:t>
                </a:r>
                <a:endParaRPr lang="en-US" dirty="0">
                  <a:solidFill>
                    <a:srgbClr val="000000"/>
                  </a:solidFill>
                  <a:cs typeface="Times New Roman" pitchFamily="18" charset="0"/>
                </a:endParaRPr>
              </a:p>
            </p:txBody>
          </p:sp>
          <p:sp>
            <p:nvSpPr>
              <p:cNvPr id="98" name="Text Box 6"/>
              <p:cNvSpPr txBox="1">
                <a:spLocks noChangeArrowheads="1"/>
              </p:cNvSpPr>
              <p:nvPr/>
            </p:nvSpPr>
            <p:spPr bwMode="auto">
              <a:xfrm rot="16200000">
                <a:off x="6426519" y="3732848"/>
                <a:ext cx="2508885" cy="350518"/>
              </a:xfrm>
              <a:prstGeom prst="roundRect">
                <a:avLst/>
              </a:prstGeom>
              <a:solidFill>
                <a:srgbClr val="FFFFFF"/>
              </a:solidFill>
              <a:ln w="12700" algn="ctr">
                <a:solidFill>
                  <a:schemeClr val="tx1"/>
                </a:solidFill>
                <a:miter lim="800000"/>
                <a:headEnd/>
                <a:tailEnd/>
              </a:ln>
              <a:effectLst>
                <a:outerShdw blurRad="50800" dist="38100" dir="2700000" algn="tl" rotWithShape="0">
                  <a:prstClr val="black">
                    <a:alpha val="40000"/>
                  </a:prstClr>
                </a:outerShdw>
              </a:effectLst>
            </p:spPr>
            <p:txBody>
              <a:bodyPr wrap="square" lIns="90488" tIns="44450" rIns="90488" bIns="44450" anchor="ctr">
                <a:noAutofit/>
              </a:bodyPr>
              <a:lstStyle/>
              <a:p>
                <a:pPr marL="285750" indent="-285750">
                  <a:spcBef>
                    <a:spcPct val="20000"/>
                  </a:spcBef>
                  <a:buClr>
                    <a:schemeClr val="accent2"/>
                  </a:buClr>
                  <a:buSzPct val="60000"/>
                </a:pPr>
                <a:r>
                  <a:rPr lang="en-US" dirty="0" smtClean="0">
                    <a:solidFill>
                      <a:srgbClr val="000000"/>
                    </a:solidFill>
                    <a:cs typeface="Times New Roman" pitchFamily="18" charset="0"/>
                  </a:rPr>
                  <a:t>Quality of Service</a:t>
                </a:r>
                <a:endParaRPr lang="en-US" dirty="0">
                  <a:solidFill>
                    <a:srgbClr val="000000"/>
                  </a:solidFill>
                  <a:cs typeface="Times New Roman" pitchFamily="18" charset="0"/>
                </a:endParaRPr>
              </a:p>
            </p:txBody>
          </p:sp>
          <p:sp>
            <p:nvSpPr>
              <p:cNvPr id="99" name="Text Box 6"/>
              <p:cNvSpPr txBox="1">
                <a:spLocks noChangeArrowheads="1"/>
              </p:cNvSpPr>
              <p:nvPr/>
            </p:nvSpPr>
            <p:spPr bwMode="auto">
              <a:xfrm rot="16200000">
                <a:off x="6035995" y="3732848"/>
                <a:ext cx="2508885" cy="350518"/>
              </a:xfrm>
              <a:prstGeom prst="roundRect">
                <a:avLst/>
              </a:prstGeom>
              <a:solidFill>
                <a:srgbClr val="FFFFFF"/>
              </a:solidFill>
              <a:ln w="12700" algn="ctr">
                <a:solidFill>
                  <a:schemeClr val="tx1"/>
                </a:solidFill>
                <a:miter lim="800000"/>
                <a:headEnd/>
                <a:tailEnd/>
              </a:ln>
              <a:effectLst>
                <a:outerShdw blurRad="50800" dist="38100" dir="2700000" algn="tl" rotWithShape="0">
                  <a:prstClr val="black">
                    <a:alpha val="40000"/>
                  </a:prstClr>
                </a:outerShdw>
              </a:effectLst>
            </p:spPr>
            <p:txBody>
              <a:bodyPr wrap="square" lIns="90488" tIns="44450" rIns="90488" bIns="44450" anchor="ctr">
                <a:noAutofit/>
              </a:bodyPr>
              <a:lstStyle/>
              <a:p>
                <a:pPr marL="285750" indent="-285750">
                  <a:spcBef>
                    <a:spcPct val="20000"/>
                  </a:spcBef>
                  <a:buClr>
                    <a:schemeClr val="accent2"/>
                  </a:buClr>
                  <a:buSzPct val="60000"/>
                </a:pPr>
                <a:r>
                  <a:rPr lang="en-US" dirty="0" smtClean="0">
                    <a:solidFill>
                      <a:srgbClr val="000000"/>
                    </a:solidFill>
                    <a:cs typeface="Times New Roman" pitchFamily="18" charset="0"/>
                  </a:rPr>
                  <a:t>Management</a:t>
                </a:r>
                <a:endParaRPr lang="en-US" dirty="0">
                  <a:solidFill>
                    <a:srgbClr val="000000"/>
                  </a:solidFill>
                  <a:cs typeface="Times New Roman" pitchFamily="18" charset="0"/>
                </a:endParaRPr>
              </a:p>
            </p:txBody>
          </p:sp>
        </p:grpSp>
        <p:grpSp>
          <p:nvGrpSpPr>
            <p:cNvPr id="70" name="Group 16"/>
            <p:cNvGrpSpPr/>
            <p:nvPr/>
          </p:nvGrpSpPr>
          <p:grpSpPr>
            <a:xfrm>
              <a:off x="2568624" y="4205967"/>
              <a:ext cx="1351644" cy="346983"/>
              <a:chOff x="2734581" y="4205967"/>
              <a:chExt cx="1351644" cy="346983"/>
            </a:xfrm>
            <a:gradFill>
              <a:gsLst>
                <a:gs pos="0">
                  <a:schemeClr val="bg1"/>
                </a:gs>
                <a:gs pos="100000">
                  <a:srgbClr val="FFFA8F"/>
                </a:gs>
              </a:gsLst>
              <a:lin ang="5400000" scaled="0"/>
            </a:gradFill>
          </p:grpSpPr>
          <p:sp>
            <p:nvSpPr>
              <p:cNvPr id="86" name="Rounded Rectangle 17"/>
              <p:cNvSpPr/>
              <p:nvPr/>
            </p:nvSpPr>
            <p:spPr bwMode="auto">
              <a:xfrm>
                <a:off x="2734581" y="4205967"/>
                <a:ext cx="656319" cy="346983"/>
              </a:xfrm>
              <a:prstGeom prst="roundRect">
                <a:avLst/>
              </a:prstGeom>
              <a:grpFill/>
              <a:ln w="9525" cap="flat" cmpd="sng" algn="ctr">
                <a:solidFill>
                  <a:srgbClr val="CC9900"/>
                </a:solidFill>
                <a:prstDash val="solid"/>
                <a:miter lim="800000"/>
                <a:headEnd type="none" w="med" len="med"/>
                <a:tailEnd type="none" w="med" len="med"/>
              </a:ln>
              <a:effectLst>
                <a:outerShdw blurRad="50800" dist="38100" dir="2700000" algn="tl" rotWithShape="0">
                  <a:prstClr val="black">
                    <a:alpha val="40000"/>
                  </a:prstClr>
                </a:outerShdw>
              </a:effectLst>
            </p:spPr>
            <p:txBody>
              <a:bodyPr wrap="none" anchor="ctr"/>
              <a:lstStyle/>
              <a:p>
                <a:pPr algn="ctr"/>
                <a:r>
                  <a:rPr lang="en-US" sz="1200" dirty="0" smtClean="0">
                    <a:solidFill>
                      <a:srgbClr val="000000"/>
                    </a:solidFill>
                    <a:cs typeface="Times New Roman" pitchFamily="18" charset="0"/>
                  </a:rPr>
                  <a:t>WSDL</a:t>
                </a:r>
                <a:endParaRPr lang="en-US" sz="1200" dirty="0">
                  <a:solidFill>
                    <a:srgbClr val="000000"/>
                  </a:solidFill>
                  <a:cs typeface="Times New Roman" pitchFamily="18" charset="0"/>
                </a:endParaRPr>
              </a:p>
            </p:txBody>
          </p:sp>
          <p:cxnSp>
            <p:nvCxnSpPr>
              <p:cNvPr id="87" name="Straight Arrow Connector 18"/>
              <p:cNvCxnSpPr/>
              <p:nvPr/>
            </p:nvCxnSpPr>
            <p:spPr>
              <a:xfrm flipV="1">
                <a:off x="3387273" y="4371975"/>
                <a:ext cx="698952" cy="341"/>
              </a:xfrm>
              <a:prstGeom prst="straightConnector1">
                <a:avLst/>
              </a:prstGeom>
              <a:grpFill/>
              <a:ln w="19050">
                <a:solidFill>
                  <a:srgbClr val="CC9900"/>
                </a:solidFill>
                <a:prstDash val="solid"/>
                <a:tailEnd type="stealth"/>
              </a:ln>
            </p:spPr>
            <p:style>
              <a:lnRef idx="1">
                <a:schemeClr val="accent1"/>
              </a:lnRef>
              <a:fillRef idx="0">
                <a:schemeClr val="accent1"/>
              </a:fillRef>
              <a:effectRef idx="0">
                <a:schemeClr val="accent1"/>
              </a:effectRef>
              <a:fontRef idx="minor">
                <a:schemeClr val="tx1"/>
              </a:fontRef>
            </p:style>
          </p:cxnSp>
        </p:grpSp>
        <p:grpSp>
          <p:nvGrpSpPr>
            <p:cNvPr id="71" name="Group 19"/>
            <p:cNvGrpSpPr/>
            <p:nvPr/>
          </p:nvGrpSpPr>
          <p:grpSpPr>
            <a:xfrm>
              <a:off x="2568624" y="4710792"/>
              <a:ext cx="1351644" cy="346983"/>
              <a:chOff x="2734581" y="4710792"/>
              <a:chExt cx="1351644" cy="346983"/>
            </a:xfrm>
            <a:gradFill>
              <a:gsLst>
                <a:gs pos="0">
                  <a:schemeClr val="bg1"/>
                </a:gs>
                <a:gs pos="100000">
                  <a:srgbClr val="FFFA8F"/>
                </a:gs>
              </a:gsLst>
              <a:lin ang="5400000" scaled="0"/>
            </a:gradFill>
          </p:grpSpPr>
          <p:sp>
            <p:nvSpPr>
              <p:cNvPr id="84" name="Rounded Rectangle 20"/>
              <p:cNvSpPr/>
              <p:nvPr/>
            </p:nvSpPr>
            <p:spPr bwMode="auto">
              <a:xfrm>
                <a:off x="2734581" y="4710792"/>
                <a:ext cx="656319" cy="346983"/>
              </a:xfrm>
              <a:prstGeom prst="roundRect">
                <a:avLst/>
              </a:prstGeom>
              <a:grpFill/>
              <a:ln w="9525" cap="flat" cmpd="sng" algn="ctr">
                <a:solidFill>
                  <a:srgbClr val="CC9900"/>
                </a:solidFill>
                <a:prstDash val="solid"/>
                <a:miter lim="800000"/>
                <a:headEnd type="none" w="med" len="med"/>
                <a:tailEnd type="none" w="med" len="med"/>
              </a:ln>
              <a:effectLst>
                <a:outerShdw blurRad="50800" dist="38100" dir="2700000" algn="tl" rotWithShape="0">
                  <a:prstClr val="black">
                    <a:alpha val="40000"/>
                  </a:prstClr>
                </a:outerShdw>
              </a:effectLst>
            </p:spPr>
            <p:txBody>
              <a:bodyPr wrap="none" anchor="ctr"/>
              <a:lstStyle/>
              <a:p>
                <a:pPr algn="ctr"/>
                <a:r>
                  <a:rPr lang="en-US" sz="1200" dirty="0" smtClean="0">
                    <a:solidFill>
                      <a:srgbClr val="000000"/>
                    </a:solidFill>
                    <a:cs typeface="Times New Roman" pitchFamily="18" charset="0"/>
                  </a:rPr>
                  <a:t>SOAP</a:t>
                </a:r>
                <a:endParaRPr lang="en-US" sz="1200" dirty="0">
                  <a:solidFill>
                    <a:srgbClr val="000000"/>
                  </a:solidFill>
                  <a:cs typeface="Times New Roman" pitchFamily="18" charset="0"/>
                </a:endParaRPr>
              </a:p>
            </p:txBody>
          </p:sp>
          <p:cxnSp>
            <p:nvCxnSpPr>
              <p:cNvPr id="85" name="Straight Arrow Connector 21"/>
              <p:cNvCxnSpPr/>
              <p:nvPr/>
            </p:nvCxnSpPr>
            <p:spPr>
              <a:xfrm flipV="1">
                <a:off x="3387273" y="4876800"/>
                <a:ext cx="698952" cy="341"/>
              </a:xfrm>
              <a:prstGeom prst="straightConnector1">
                <a:avLst/>
              </a:prstGeom>
              <a:grpFill/>
              <a:ln w="19050">
                <a:solidFill>
                  <a:srgbClr val="CC9900"/>
                </a:solidFill>
                <a:prstDash val="solid"/>
                <a:tailEnd type="stealth"/>
              </a:ln>
            </p:spPr>
            <p:style>
              <a:lnRef idx="1">
                <a:schemeClr val="accent1"/>
              </a:lnRef>
              <a:fillRef idx="0">
                <a:schemeClr val="accent1"/>
              </a:fillRef>
              <a:effectRef idx="0">
                <a:schemeClr val="accent1"/>
              </a:effectRef>
              <a:fontRef idx="minor">
                <a:schemeClr val="tx1"/>
              </a:fontRef>
            </p:style>
          </p:cxnSp>
        </p:grpSp>
        <p:grpSp>
          <p:nvGrpSpPr>
            <p:cNvPr id="72" name="Group 22"/>
            <p:cNvGrpSpPr/>
            <p:nvPr/>
          </p:nvGrpSpPr>
          <p:grpSpPr>
            <a:xfrm>
              <a:off x="929418" y="5234667"/>
              <a:ext cx="3000375" cy="346983"/>
              <a:chOff x="1095375" y="5234667"/>
              <a:chExt cx="3000375" cy="346983"/>
            </a:xfrm>
            <a:gradFill>
              <a:gsLst>
                <a:gs pos="0">
                  <a:schemeClr val="bg1"/>
                </a:gs>
                <a:gs pos="100000">
                  <a:srgbClr val="FFFA8F"/>
                </a:gs>
              </a:gsLst>
              <a:lin ang="5400000" scaled="0"/>
            </a:gradFill>
          </p:grpSpPr>
          <p:sp>
            <p:nvSpPr>
              <p:cNvPr id="82" name="Rounded Rectangle 23"/>
              <p:cNvSpPr/>
              <p:nvPr/>
            </p:nvSpPr>
            <p:spPr bwMode="auto">
              <a:xfrm>
                <a:off x="1095375" y="5234667"/>
                <a:ext cx="2295526" cy="346983"/>
              </a:xfrm>
              <a:prstGeom prst="roundRect">
                <a:avLst/>
              </a:prstGeom>
              <a:grpFill/>
              <a:ln w="9525" cap="flat" cmpd="sng" algn="ctr">
                <a:solidFill>
                  <a:srgbClr val="CC9900"/>
                </a:solidFill>
                <a:prstDash val="solid"/>
                <a:miter lim="800000"/>
                <a:headEnd type="none" w="med" len="med"/>
                <a:tailEnd type="none" w="med" len="med"/>
              </a:ln>
              <a:effectLst>
                <a:outerShdw blurRad="50800" dist="38100" dir="2700000" algn="tl" rotWithShape="0">
                  <a:prstClr val="black">
                    <a:alpha val="40000"/>
                  </a:prstClr>
                </a:outerShdw>
              </a:effectLst>
            </p:spPr>
            <p:txBody>
              <a:bodyPr wrap="none" anchor="ctr"/>
              <a:lstStyle/>
              <a:p>
                <a:pPr algn="ctr"/>
                <a:r>
                  <a:rPr lang="en-US" sz="1200" dirty="0" smtClean="0">
                    <a:solidFill>
                      <a:srgbClr val="000000"/>
                    </a:solidFill>
                    <a:cs typeface="Times New Roman" pitchFamily="18" charset="0"/>
                  </a:rPr>
                  <a:t>HTTP, </a:t>
                </a:r>
                <a:r>
                  <a:rPr lang="en-US" sz="1200" dirty="0" err="1" smtClean="0">
                    <a:solidFill>
                      <a:srgbClr val="000000"/>
                    </a:solidFill>
                    <a:cs typeface="Times New Roman" pitchFamily="18" charset="0"/>
                  </a:rPr>
                  <a:t>FTP,e</a:t>
                </a:r>
                <a:r>
                  <a:rPr lang="en-US" sz="1200" dirty="0" smtClean="0">
                    <a:solidFill>
                      <a:srgbClr val="000000"/>
                    </a:solidFill>
                    <a:cs typeface="Times New Roman" pitchFamily="18" charset="0"/>
                  </a:rPr>
                  <a:t>-mail, MQ, IIOP, ….</a:t>
                </a:r>
                <a:endParaRPr lang="en-US" sz="1200" dirty="0">
                  <a:solidFill>
                    <a:srgbClr val="000000"/>
                  </a:solidFill>
                  <a:cs typeface="Times New Roman" pitchFamily="18" charset="0"/>
                </a:endParaRPr>
              </a:p>
            </p:txBody>
          </p:sp>
          <p:cxnSp>
            <p:nvCxnSpPr>
              <p:cNvPr id="83" name="Straight Arrow Connector 24"/>
              <p:cNvCxnSpPr/>
              <p:nvPr/>
            </p:nvCxnSpPr>
            <p:spPr>
              <a:xfrm flipV="1">
                <a:off x="3396798" y="5410200"/>
                <a:ext cx="698952" cy="341"/>
              </a:xfrm>
              <a:prstGeom prst="straightConnector1">
                <a:avLst/>
              </a:prstGeom>
              <a:grpFill/>
              <a:ln w="19050">
                <a:solidFill>
                  <a:srgbClr val="CC9900"/>
                </a:solidFill>
                <a:prstDash val="solid"/>
                <a:tailEnd type="stealth"/>
              </a:ln>
            </p:spPr>
            <p:style>
              <a:lnRef idx="1">
                <a:schemeClr val="accent1"/>
              </a:lnRef>
              <a:fillRef idx="0">
                <a:schemeClr val="accent1"/>
              </a:fillRef>
              <a:effectRef idx="0">
                <a:schemeClr val="accent1"/>
              </a:effectRef>
              <a:fontRef idx="minor">
                <a:schemeClr val="tx1"/>
              </a:fontRef>
            </p:style>
          </p:cxnSp>
        </p:grpSp>
        <p:grpSp>
          <p:nvGrpSpPr>
            <p:cNvPr id="73" name="Group 25"/>
            <p:cNvGrpSpPr/>
            <p:nvPr/>
          </p:nvGrpSpPr>
          <p:grpSpPr>
            <a:xfrm>
              <a:off x="1920017" y="3672567"/>
              <a:ext cx="2009776" cy="346983"/>
              <a:chOff x="2085974" y="3701142"/>
              <a:chExt cx="2009776" cy="346983"/>
            </a:xfrm>
            <a:gradFill>
              <a:gsLst>
                <a:gs pos="0">
                  <a:schemeClr val="bg1"/>
                </a:gs>
                <a:gs pos="100000">
                  <a:srgbClr val="FFFA8F"/>
                </a:gs>
              </a:gsLst>
              <a:lin ang="5400000" scaled="0"/>
            </a:gradFill>
          </p:grpSpPr>
          <p:sp>
            <p:nvSpPr>
              <p:cNvPr id="80" name="Rounded Rectangle 26"/>
              <p:cNvSpPr/>
              <p:nvPr/>
            </p:nvSpPr>
            <p:spPr bwMode="auto">
              <a:xfrm>
                <a:off x="2085974" y="3701142"/>
                <a:ext cx="1314451" cy="346983"/>
              </a:xfrm>
              <a:prstGeom prst="roundRect">
                <a:avLst/>
              </a:prstGeom>
              <a:grpFill/>
              <a:ln w="9525" cap="flat" cmpd="sng" algn="ctr">
                <a:solidFill>
                  <a:srgbClr val="CC9900"/>
                </a:solidFill>
                <a:prstDash val="solid"/>
                <a:miter lim="800000"/>
                <a:headEnd type="none" w="med" len="med"/>
                <a:tailEnd type="none" w="med" len="med"/>
              </a:ln>
              <a:effectLst>
                <a:outerShdw blurRad="50800" dist="38100" dir="2700000" algn="tl" rotWithShape="0">
                  <a:prstClr val="black">
                    <a:alpha val="40000"/>
                  </a:prstClr>
                </a:outerShdw>
              </a:effectLst>
            </p:spPr>
            <p:txBody>
              <a:bodyPr wrap="none" anchor="ctr"/>
              <a:lstStyle/>
              <a:p>
                <a:pPr algn="ctr"/>
                <a:r>
                  <a:rPr lang="en-US" sz="1200" dirty="0" smtClean="0">
                    <a:solidFill>
                      <a:srgbClr val="000000"/>
                    </a:solidFill>
                    <a:cs typeface="Times New Roman" pitchFamily="18" charset="0"/>
                  </a:rPr>
                  <a:t>Direct </a:t>
                </a:r>
                <a:r>
                  <a:rPr lang="en-US" sz="1200" dirty="0" smtClean="0">
                    <a:solidFill>
                      <a:srgbClr val="000000"/>
                    </a:solidFill>
                    <a:cs typeface="Times New Roman" pitchFamily="18" charset="0"/>
                    <a:sym typeface="Wingdings" pitchFamily="2" charset="2"/>
                  </a:rPr>
                  <a:t> UDDI</a:t>
                </a:r>
                <a:endParaRPr lang="en-US" sz="1200" dirty="0">
                  <a:solidFill>
                    <a:srgbClr val="000000"/>
                  </a:solidFill>
                  <a:cs typeface="Times New Roman" pitchFamily="18" charset="0"/>
                </a:endParaRPr>
              </a:p>
            </p:txBody>
          </p:sp>
          <p:cxnSp>
            <p:nvCxnSpPr>
              <p:cNvPr id="81" name="Straight Arrow Connector 27"/>
              <p:cNvCxnSpPr/>
              <p:nvPr/>
            </p:nvCxnSpPr>
            <p:spPr>
              <a:xfrm flipV="1">
                <a:off x="3396798" y="3867150"/>
                <a:ext cx="698952" cy="341"/>
              </a:xfrm>
              <a:prstGeom prst="straightConnector1">
                <a:avLst/>
              </a:prstGeom>
              <a:grpFill/>
              <a:ln w="19050">
                <a:solidFill>
                  <a:srgbClr val="CC9900"/>
                </a:solidFill>
                <a:prstDash val="solid"/>
                <a:tailEnd type="stealth"/>
              </a:ln>
            </p:spPr>
            <p:style>
              <a:lnRef idx="1">
                <a:schemeClr val="accent1"/>
              </a:lnRef>
              <a:fillRef idx="0">
                <a:schemeClr val="accent1"/>
              </a:fillRef>
              <a:effectRef idx="0">
                <a:schemeClr val="accent1"/>
              </a:effectRef>
              <a:fontRef idx="minor">
                <a:schemeClr val="tx1"/>
              </a:fontRef>
            </p:style>
          </p:cxnSp>
        </p:grpSp>
        <p:grpSp>
          <p:nvGrpSpPr>
            <p:cNvPr id="74" name="Group 28"/>
            <p:cNvGrpSpPr/>
            <p:nvPr/>
          </p:nvGrpSpPr>
          <p:grpSpPr>
            <a:xfrm>
              <a:off x="1939066" y="3224389"/>
              <a:ext cx="2019302" cy="346983"/>
              <a:chOff x="2105023" y="3272517"/>
              <a:chExt cx="2019302" cy="346983"/>
            </a:xfrm>
            <a:gradFill>
              <a:gsLst>
                <a:gs pos="0">
                  <a:schemeClr val="bg1"/>
                </a:gs>
                <a:gs pos="100000">
                  <a:srgbClr val="FFFA8F"/>
                </a:gs>
              </a:gsLst>
              <a:lin ang="5400000" scaled="0"/>
            </a:gradFill>
          </p:grpSpPr>
          <p:sp>
            <p:nvSpPr>
              <p:cNvPr id="78" name="Rounded Rectangle 29"/>
              <p:cNvSpPr/>
              <p:nvPr/>
            </p:nvSpPr>
            <p:spPr bwMode="auto">
              <a:xfrm>
                <a:off x="2105023" y="3272517"/>
                <a:ext cx="1314451" cy="346983"/>
              </a:xfrm>
              <a:prstGeom prst="roundRect">
                <a:avLst/>
              </a:prstGeom>
              <a:grpFill/>
              <a:ln w="9525" cap="flat" cmpd="sng" algn="ctr">
                <a:solidFill>
                  <a:srgbClr val="CC9900"/>
                </a:solidFill>
                <a:prstDash val="solid"/>
                <a:miter lim="800000"/>
                <a:headEnd type="none" w="med" len="med"/>
                <a:tailEnd type="none" w="med" len="med"/>
              </a:ln>
              <a:effectLst>
                <a:outerShdw blurRad="50800" dist="38100" dir="2700000" algn="tl" rotWithShape="0">
                  <a:prstClr val="black">
                    <a:alpha val="40000"/>
                  </a:prstClr>
                </a:outerShdw>
              </a:effectLst>
            </p:spPr>
            <p:txBody>
              <a:bodyPr wrap="none" anchor="ctr"/>
              <a:lstStyle/>
              <a:p>
                <a:pPr algn="ctr"/>
                <a:r>
                  <a:rPr lang="en-US" sz="1200" dirty="0" smtClean="0">
                    <a:solidFill>
                      <a:srgbClr val="000000"/>
                    </a:solidFill>
                    <a:cs typeface="Times New Roman" pitchFamily="18" charset="0"/>
                  </a:rPr>
                  <a:t>Static </a:t>
                </a:r>
                <a:r>
                  <a:rPr lang="en-US" sz="1200" dirty="0" smtClean="0">
                    <a:solidFill>
                      <a:srgbClr val="000000"/>
                    </a:solidFill>
                    <a:cs typeface="Times New Roman" pitchFamily="18" charset="0"/>
                    <a:sym typeface="Wingdings" pitchFamily="2" charset="2"/>
                  </a:rPr>
                  <a:t> UDDI</a:t>
                </a:r>
                <a:endParaRPr lang="en-US" sz="1200" dirty="0">
                  <a:solidFill>
                    <a:srgbClr val="000000"/>
                  </a:solidFill>
                  <a:cs typeface="Times New Roman" pitchFamily="18" charset="0"/>
                </a:endParaRPr>
              </a:p>
            </p:txBody>
          </p:sp>
          <p:cxnSp>
            <p:nvCxnSpPr>
              <p:cNvPr id="79" name="Straight Arrow Connector 30"/>
              <p:cNvCxnSpPr/>
              <p:nvPr/>
            </p:nvCxnSpPr>
            <p:spPr>
              <a:xfrm flipV="1">
                <a:off x="3425373" y="3448050"/>
                <a:ext cx="698952" cy="341"/>
              </a:xfrm>
              <a:prstGeom prst="straightConnector1">
                <a:avLst/>
              </a:prstGeom>
              <a:grpFill/>
              <a:ln w="19050">
                <a:solidFill>
                  <a:srgbClr val="CC9900"/>
                </a:solidFill>
                <a:prstDash val="solid"/>
                <a:tailEnd type="stealth"/>
              </a:ln>
            </p:spPr>
            <p:style>
              <a:lnRef idx="1">
                <a:schemeClr val="accent1"/>
              </a:lnRef>
              <a:fillRef idx="0">
                <a:schemeClr val="accent1"/>
              </a:fillRef>
              <a:effectRef idx="0">
                <a:schemeClr val="accent1"/>
              </a:effectRef>
              <a:fontRef idx="minor">
                <a:schemeClr val="tx1"/>
              </a:fontRef>
            </p:style>
          </p:cxnSp>
        </p:grpSp>
        <p:grpSp>
          <p:nvGrpSpPr>
            <p:cNvPr id="75" name="Group 31"/>
            <p:cNvGrpSpPr/>
            <p:nvPr/>
          </p:nvGrpSpPr>
          <p:grpSpPr>
            <a:xfrm>
              <a:off x="2568624" y="2758167"/>
              <a:ext cx="1361169" cy="346983"/>
              <a:chOff x="2734581" y="2758167"/>
              <a:chExt cx="1361169" cy="346983"/>
            </a:xfrm>
            <a:gradFill>
              <a:gsLst>
                <a:gs pos="0">
                  <a:schemeClr val="bg1"/>
                </a:gs>
                <a:gs pos="100000">
                  <a:srgbClr val="FFFA8F"/>
                </a:gs>
              </a:gsLst>
              <a:lin ang="5400000" scaled="0"/>
            </a:gradFill>
          </p:grpSpPr>
          <p:sp>
            <p:nvSpPr>
              <p:cNvPr id="76" name="Rounded Rectangle 32"/>
              <p:cNvSpPr/>
              <p:nvPr/>
            </p:nvSpPr>
            <p:spPr bwMode="auto">
              <a:xfrm>
                <a:off x="2734581" y="2758167"/>
                <a:ext cx="656319" cy="346983"/>
              </a:xfrm>
              <a:prstGeom prst="roundRect">
                <a:avLst/>
              </a:prstGeom>
              <a:grpFill/>
              <a:ln w="9525" cap="flat" cmpd="sng" algn="ctr">
                <a:solidFill>
                  <a:srgbClr val="CC9900"/>
                </a:solidFill>
                <a:prstDash val="solid"/>
                <a:miter lim="800000"/>
                <a:headEnd type="none" w="med" len="med"/>
                <a:tailEnd type="none" w="med" len="med"/>
              </a:ln>
              <a:effectLst>
                <a:outerShdw blurRad="50800" dist="38100" dir="2700000" algn="tl" rotWithShape="0">
                  <a:prstClr val="black">
                    <a:alpha val="40000"/>
                  </a:prstClr>
                </a:outerShdw>
              </a:effectLst>
            </p:spPr>
            <p:txBody>
              <a:bodyPr wrap="none" anchor="ctr"/>
              <a:lstStyle/>
              <a:p>
                <a:pPr algn="ctr"/>
                <a:r>
                  <a:rPr lang="en-US" sz="1200" dirty="0" smtClean="0">
                    <a:solidFill>
                      <a:srgbClr val="000000"/>
                    </a:solidFill>
                    <a:cs typeface="Times New Roman" pitchFamily="18" charset="0"/>
                  </a:rPr>
                  <a:t>WSFL</a:t>
                </a:r>
                <a:endParaRPr lang="en-US" sz="1200" dirty="0">
                  <a:solidFill>
                    <a:srgbClr val="000000"/>
                  </a:solidFill>
                  <a:cs typeface="Times New Roman" pitchFamily="18" charset="0"/>
                </a:endParaRPr>
              </a:p>
            </p:txBody>
          </p:sp>
          <p:cxnSp>
            <p:nvCxnSpPr>
              <p:cNvPr id="77" name="Straight Arrow Connector 33"/>
              <p:cNvCxnSpPr/>
              <p:nvPr/>
            </p:nvCxnSpPr>
            <p:spPr>
              <a:xfrm flipV="1">
                <a:off x="3396798" y="2924175"/>
                <a:ext cx="698952" cy="341"/>
              </a:xfrm>
              <a:prstGeom prst="straightConnector1">
                <a:avLst/>
              </a:prstGeom>
              <a:grpFill/>
              <a:ln w="19050">
                <a:solidFill>
                  <a:srgbClr val="CC9900"/>
                </a:solidFill>
                <a:prstDash val="solid"/>
                <a:tailEnd type="stealt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531019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5" name="Content Placeholder 4"/>
          <p:cNvSpPr>
            <a:spLocks noGrp="1"/>
          </p:cNvSpPr>
          <p:nvPr>
            <p:ph idx="1"/>
          </p:nvPr>
        </p:nvSpPr>
        <p:spPr/>
        <p:txBody>
          <a:bodyPr/>
          <a:lstStyle/>
          <a:p>
            <a:r>
              <a:rPr lang="en-US" dirty="0" smtClean="0"/>
              <a:t>Understood Eras of Computing</a:t>
            </a:r>
          </a:p>
          <a:p>
            <a:r>
              <a:rPr lang="en-US" dirty="0" smtClean="0"/>
              <a:t>Principles of Parallel and Distributed Computing</a:t>
            </a:r>
          </a:p>
          <a:p>
            <a:r>
              <a:rPr lang="en-US" dirty="0" smtClean="0"/>
              <a:t>Hardware Architectural Styles for Computing</a:t>
            </a:r>
          </a:p>
          <a:p>
            <a:r>
              <a:rPr lang="en-US" dirty="0" smtClean="0"/>
              <a:t>Architectural Styles of Computing</a:t>
            </a:r>
          </a:p>
          <a:p>
            <a:r>
              <a:rPr lang="en-US" dirty="0" smtClean="0"/>
              <a:t>Levels of Parallelism</a:t>
            </a:r>
          </a:p>
          <a:p>
            <a:r>
              <a:rPr lang="en-US" dirty="0" smtClean="0"/>
              <a:t>Distributed Computing Models</a:t>
            </a:r>
          </a:p>
          <a:p>
            <a:pPr lvl="1"/>
            <a:r>
              <a:rPr lang="en-US" dirty="0" smtClean="0"/>
              <a:t>MPI ( Message Passing Interface)</a:t>
            </a:r>
          </a:p>
          <a:p>
            <a:pPr lvl="1"/>
            <a:r>
              <a:rPr lang="en-US" dirty="0" smtClean="0"/>
              <a:t>CORBA</a:t>
            </a:r>
          </a:p>
          <a:p>
            <a:pPr lvl="1"/>
            <a:r>
              <a:rPr lang="en-US" dirty="0" smtClean="0"/>
              <a:t>Web Services</a:t>
            </a:r>
          </a:p>
          <a:p>
            <a:pPr lvl="1"/>
            <a:r>
              <a:rPr lang="en-US" dirty="0" smtClean="0"/>
              <a:t>SOA</a:t>
            </a:r>
          </a:p>
        </p:txBody>
      </p:sp>
      <p:sp>
        <p:nvSpPr>
          <p:cNvPr id="3" name="Slide Number Placeholder 2"/>
          <p:cNvSpPr>
            <a:spLocks noGrp="1"/>
          </p:cNvSpPr>
          <p:nvPr>
            <p:ph type="sldNum" sz="quarter" idx="10"/>
          </p:nvPr>
        </p:nvSpPr>
        <p:spPr/>
        <p:txBody>
          <a:bodyPr/>
          <a:lstStyle/>
          <a:p>
            <a:fld id="{742C3BD1-9A30-4045-9DFE-48DC1CB9D589}"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Content Placeholder 2"/>
          <p:cNvSpPr>
            <a:spLocks noGrp="1"/>
          </p:cNvSpPr>
          <p:nvPr>
            <p:ph idx="1"/>
          </p:nvPr>
        </p:nvSpPr>
        <p:spPr/>
        <p:txBody>
          <a:bodyPr/>
          <a:lstStyle/>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a:t>
            </a:r>
            <a:r>
              <a:rPr lang="en-US" sz="2400" dirty="0" smtClean="0"/>
              <a:t>McGraw </a:t>
            </a:r>
            <a:r>
              <a:rPr lang="en-US" sz="2400" dirty="0"/>
              <a:t>Hill, ISBN-13: 978-1-25-902995-0, New Delhi, India, 2013</a:t>
            </a:r>
            <a:r>
              <a:rPr lang="en-US" sz="2400" dirty="0" smtClean="0"/>
              <a:t>.</a:t>
            </a:r>
          </a:p>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Morgan Kaufmann, ISBN: 978-0-12-411454-8, Burlington, Massachusetts, USA, May 2013. </a:t>
            </a:r>
            <a:endParaRPr lang="en-US" sz="2400" dirty="0" smtClean="0"/>
          </a:p>
          <a:p>
            <a:pPr lvl="1" algn="just"/>
            <a:r>
              <a:rPr lang="en-US" sz="2000" dirty="0"/>
              <a:t> </a:t>
            </a:r>
            <a:r>
              <a:rPr lang="en-US" sz="2000" dirty="0" smtClean="0"/>
              <a:t>Chapter 1</a:t>
            </a:r>
          </a:p>
          <a:p>
            <a:pPr lvl="2" algn="just"/>
            <a:r>
              <a:rPr lang="en-US" sz="1800" dirty="0" smtClean="0"/>
              <a:t>Section 1.1</a:t>
            </a:r>
          </a:p>
          <a:p>
            <a:pPr lvl="1" algn="just"/>
            <a:r>
              <a:rPr lang="en-US" sz="2000" dirty="0" smtClean="0"/>
              <a:t>Chapter 2</a:t>
            </a:r>
          </a:p>
          <a:p>
            <a:pPr lvl="2" algn="just"/>
            <a:r>
              <a:rPr lang="en-US" sz="1800" dirty="0" smtClean="0"/>
              <a:t>Section 2.1 to 2.5</a:t>
            </a:r>
          </a:p>
          <a:p>
            <a:pPr lvl="1" algn="just"/>
            <a:r>
              <a:rPr lang="en-US" sz="2000" dirty="0" smtClean="0"/>
              <a:t>Chapter 4</a:t>
            </a:r>
          </a:p>
          <a:p>
            <a:pPr lvl="2" algn="just"/>
            <a:r>
              <a:rPr lang="en-US" sz="1800" dirty="0" smtClean="0"/>
              <a:t>Section 4.1 to 4.5</a:t>
            </a:r>
          </a:p>
          <a:p>
            <a:pPr algn="just"/>
            <a:r>
              <a:rPr lang="en-US" sz="2400" dirty="0" smtClean="0"/>
              <a:t>Thank you Dr. </a:t>
            </a:r>
            <a:r>
              <a:rPr lang="en-US" sz="2400" dirty="0" err="1" smtClean="0"/>
              <a:t>Raghav</a:t>
            </a:r>
            <a:r>
              <a:rPr lang="en-US" sz="2400" dirty="0" smtClean="0"/>
              <a:t> </a:t>
            </a:r>
            <a:r>
              <a:rPr lang="en-US" sz="2400" dirty="0" err="1" smtClean="0"/>
              <a:t>Kune</a:t>
            </a:r>
            <a:r>
              <a:rPr lang="en-US" sz="2400" dirty="0" smtClean="0"/>
              <a:t> for compiling slides.</a:t>
            </a:r>
            <a:endParaRPr lang="en-AU"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78</a:t>
            </a:fld>
            <a:endParaRPr lang="en-US"/>
          </a:p>
        </p:txBody>
      </p:sp>
    </p:spTree>
    <p:extLst>
      <p:ext uri="{BB962C8B-B14F-4D97-AF65-F5344CB8AC3E}">
        <p14:creationId xmlns:p14="http://schemas.microsoft.com/office/powerpoint/2010/main" val="4107938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1 :  Objectives</a:t>
            </a:r>
            <a:endParaRPr lang="en-US" dirty="0"/>
          </a:p>
        </p:txBody>
      </p:sp>
      <p:sp>
        <p:nvSpPr>
          <p:cNvPr id="7" name="Content Placeholder 6"/>
          <p:cNvSpPr>
            <a:spLocks noGrp="1"/>
          </p:cNvSpPr>
          <p:nvPr>
            <p:ph idx="1"/>
          </p:nvPr>
        </p:nvSpPr>
        <p:spPr/>
        <p:txBody>
          <a:bodyPr>
            <a:normAutofit fontScale="55000" lnSpcReduction="20000"/>
          </a:bodyPr>
          <a:lstStyle/>
          <a:p>
            <a:pPr>
              <a:spcAft>
                <a:spcPts val="600"/>
              </a:spcAft>
              <a:buNone/>
            </a:pPr>
            <a:r>
              <a:rPr lang="en-US" sz="3600" b="1" dirty="0" smtClean="0"/>
              <a:t>After completing this unit you should be able to</a:t>
            </a:r>
          </a:p>
          <a:p>
            <a:pPr marL="800100" indent="-228600">
              <a:spcBef>
                <a:spcPts val="600"/>
              </a:spcBef>
              <a:spcAft>
                <a:spcPts val="600"/>
              </a:spcAft>
            </a:pPr>
            <a:r>
              <a:rPr lang="en-US" sz="2900" b="1" i="1" dirty="0" smtClean="0"/>
              <a:t>Over view &amp; Mile Stones of Technologies</a:t>
            </a:r>
          </a:p>
          <a:p>
            <a:pPr marL="800100" indent="-228600">
              <a:spcBef>
                <a:spcPts val="600"/>
              </a:spcBef>
              <a:spcAft>
                <a:spcPts val="600"/>
              </a:spcAft>
            </a:pPr>
            <a:r>
              <a:rPr lang="en-US" sz="2900" b="1" i="1" dirty="0" smtClean="0"/>
              <a:t>Understand Eras of Computing  and Computing platforms and technologies</a:t>
            </a:r>
          </a:p>
          <a:p>
            <a:pPr marL="800100" indent="-228600">
              <a:spcBef>
                <a:spcPts val="600"/>
              </a:spcBef>
              <a:spcAft>
                <a:spcPts val="600"/>
              </a:spcAft>
            </a:pPr>
            <a:r>
              <a:rPr lang="en-US" sz="2900" b="1" i="1" dirty="0" smtClean="0"/>
              <a:t>Understand principles of Parallel and Distributed Computing</a:t>
            </a:r>
          </a:p>
          <a:p>
            <a:pPr marL="800100" indent="-228600">
              <a:spcBef>
                <a:spcPts val="600"/>
              </a:spcBef>
              <a:spcAft>
                <a:spcPts val="600"/>
              </a:spcAft>
            </a:pPr>
            <a:r>
              <a:rPr lang="en-US" sz="2900" b="1" i="1" dirty="0" smtClean="0"/>
              <a:t>Elements of Parallel Computing</a:t>
            </a:r>
          </a:p>
          <a:p>
            <a:pPr marL="800100" indent="-228600">
              <a:spcBef>
                <a:spcPts val="600"/>
              </a:spcBef>
              <a:spcAft>
                <a:spcPts val="600"/>
              </a:spcAft>
            </a:pPr>
            <a:r>
              <a:rPr lang="en-US" sz="2900" b="1" i="1" dirty="0" smtClean="0"/>
              <a:t>Hardware Architectural Styles for Processing</a:t>
            </a:r>
          </a:p>
          <a:p>
            <a:pPr marL="800100" indent="-228600">
              <a:spcBef>
                <a:spcPts val="600"/>
              </a:spcBef>
              <a:spcAft>
                <a:spcPts val="600"/>
              </a:spcAft>
            </a:pPr>
            <a:r>
              <a:rPr lang="en-US" sz="2900" b="1" i="1" dirty="0" smtClean="0"/>
              <a:t>Shared Vs Distributed MIMD model</a:t>
            </a:r>
          </a:p>
          <a:p>
            <a:pPr marL="800100" indent="-228600">
              <a:spcBef>
                <a:spcPts val="600"/>
              </a:spcBef>
              <a:spcAft>
                <a:spcPts val="600"/>
              </a:spcAft>
            </a:pPr>
            <a:r>
              <a:rPr lang="en-US" sz="2900" b="1" i="1" dirty="0" smtClean="0"/>
              <a:t>Approaches to Parallel Computing Model</a:t>
            </a:r>
          </a:p>
          <a:p>
            <a:pPr marL="800100" indent="-228600">
              <a:spcBef>
                <a:spcPts val="600"/>
              </a:spcBef>
              <a:spcAft>
                <a:spcPts val="600"/>
              </a:spcAft>
            </a:pPr>
            <a:r>
              <a:rPr lang="en-US" sz="2900" b="1" i="1" dirty="0" smtClean="0"/>
              <a:t>Levels of Parallelism</a:t>
            </a:r>
          </a:p>
          <a:p>
            <a:pPr marL="800100" indent="-228600">
              <a:spcBef>
                <a:spcPts val="600"/>
              </a:spcBef>
              <a:spcAft>
                <a:spcPts val="600"/>
              </a:spcAft>
            </a:pPr>
            <a:r>
              <a:rPr lang="en-US" sz="2900" b="1" i="1" dirty="0" smtClean="0"/>
              <a:t>Components of Distributed System</a:t>
            </a:r>
          </a:p>
          <a:p>
            <a:pPr marL="800100" indent="-228600">
              <a:spcBef>
                <a:spcPts val="600"/>
              </a:spcBef>
              <a:spcAft>
                <a:spcPts val="600"/>
              </a:spcAft>
            </a:pPr>
            <a:r>
              <a:rPr lang="en-US" sz="2900" b="1" i="1" dirty="0" smtClean="0"/>
              <a:t>Architectural  Styles for Distributed Computing</a:t>
            </a:r>
          </a:p>
          <a:p>
            <a:pPr marL="800100" indent="-228600">
              <a:spcBef>
                <a:spcPts val="600"/>
              </a:spcBef>
              <a:spcAft>
                <a:spcPts val="600"/>
              </a:spcAft>
            </a:pPr>
            <a:r>
              <a:rPr lang="en-US" sz="2900" b="1" i="1" dirty="0" smtClean="0"/>
              <a:t>Models for Inter-Process Communication</a:t>
            </a:r>
          </a:p>
          <a:p>
            <a:pPr marL="800100" indent="-228600">
              <a:spcBef>
                <a:spcPts val="600"/>
              </a:spcBef>
              <a:spcAft>
                <a:spcPts val="600"/>
              </a:spcAft>
            </a:pPr>
            <a:r>
              <a:rPr lang="en-US" sz="2900" b="1" i="1" dirty="0" smtClean="0"/>
              <a:t>Technologies for Distributed Computing</a:t>
            </a:r>
          </a:p>
          <a:p>
            <a:pPr marL="800100" indent="-228600">
              <a:spcBef>
                <a:spcPts val="600"/>
              </a:spcBef>
              <a:spcAft>
                <a:spcPts val="600"/>
              </a:spcAft>
            </a:pPr>
            <a:r>
              <a:rPr lang="en-US" sz="2900" b="1" i="1" dirty="0" smtClean="0"/>
              <a:t>Service Oriented Computing</a:t>
            </a:r>
          </a:p>
          <a:p>
            <a:pPr marL="800100" indent="-228600">
              <a:spcBef>
                <a:spcPts val="600"/>
              </a:spcBef>
              <a:spcAft>
                <a:spcPts val="600"/>
              </a:spcAft>
            </a:pPr>
            <a:r>
              <a:rPr lang="en-US" sz="2900" b="1" i="1" dirty="0" smtClean="0"/>
              <a:t>SOA – Web Services</a:t>
            </a:r>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a:t>
            </a:fld>
            <a:endParaRPr lang="en-US"/>
          </a:p>
        </p:txBody>
      </p:sp>
      <p:sp>
        <p:nvSpPr>
          <p:cNvPr id="8" name="Rounded Rectangle 7"/>
          <p:cNvSpPr/>
          <p:nvPr/>
        </p:nvSpPr>
        <p:spPr bwMode="auto">
          <a:xfrm>
            <a:off x="0" y="1752600"/>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Eras of Computing</a:t>
            </a:r>
            <a:endParaRPr lang="en-US" sz="2400" dirty="0"/>
          </a:p>
        </p:txBody>
      </p:sp>
      <p:sp>
        <p:nvSpPr>
          <p:cNvPr id="6" name="Content Placeholder 5"/>
          <p:cNvSpPr>
            <a:spLocks noGrp="1"/>
          </p:cNvSpPr>
          <p:nvPr>
            <p:ph sz="half" idx="1"/>
          </p:nvPr>
        </p:nvSpPr>
        <p:spPr>
          <a:xfrm>
            <a:off x="0" y="1075765"/>
            <a:ext cx="4572000" cy="5782236"/>
          </a:xfrm>
        </p:spPr>
        <p:txBody>
          <a:bodyPr/>
          <a:lstStyle/>
          <a:p>
            <a:pPr algn="just">
              <a:buClrTx/>
            </a:pPr>
            <a:r>
              <a:rPr lang="en-US" sz="1800" dirty="0" smtClean="0"/>
              <a:t>Two fundamental and dominant models of computing are </a:t>
            </a:r>
            <a:r>
              <a:rPr lang="en-US" sz="1800" b="1" i="1" dirty="0" smtClean="0">
                <a:solidFill>
                  <a:srgbClr val="FF0000"/>
                </a:solidFill>
              </a:rPr>
              <a:t>sequential</a:t>
            </a:r>
            <a:r>
              <a:rPr lang="en-US" sz="1800" dirty="0" smtClean="0"/>
              <a:t> and </a:t>
            </a:r>
            <a:r>
              <a:rPr lang="en-US" sz="1800" b="1" i="1" dirty="0" smtClean="0">
                <a:solidFill>
                  <a:srgbClr val="00B050"/>
                </a:solidFill>
              </a:rPr>
              <a:t>parallel</a:t>
            </a:r>
            <a:r>
              <a:rPr lang="en-US" sz="1800" dirty="0" smtClean="0"/>
              <a:t>.</a:t>
            </a:r>
          </a:p>
          <a:p>
            <a:pPr lvl="1" algn="just">
              <a:buClrTx/>
            </a:pPr>
            <a:r>
              <a:rPr lang="en-US" sz="1400" dirty="0" smtClean="0"/>
              <a:t>The sequential era began in the 1940s, and Parallel( and distributed) </a:t>
            </a:r>
          </a:p>
          <a:p>
            <a:pPr lvl="1" algn="just">
              <a:buClrTx/>
            </a:pPr>
            <a:r>
              <a:rPr lang="en-US" sz="1400" dirty="0" smtClean="0"/>
              <a:t>computing era followed it within a decade.</a:t>
            </a:r>
          </a:p>
          <a:p>
            <a:pPr algn="just">
              <a:buClrTx/>
            </a:pPr>
            <a:r>
              <a:rPr lang="en-US" sz="1800" dirty="0" smtClean="0"/>
              <a:t>Four key elements of computing developed during three eras are</a:t>
            </a:r>
          </a:p>
          <a:p>
            <a:pPr lvl="1" algn="just">
              <a:buClrTx/>
            </a:pPr>
            <a:r>
              <a:rPr lang="en-US" sz="1800" dirty="0" smtClean="0"/>
              <a:t>Architecture</a:t>
            </a:r>
          </a:p>
          <a:p>
            <a:pPr lvl="1" algn="just">
              <a:buClrTx/>
            </a:pPr>
            <a:r>
              <a:rPr lang="en-US" sz="1800" dirty="0" smtClean="0"/>
              <a:t>Compilers</a:t>
            </a:r>
          </a:p>
          <a:p>
            <a:pPr lvl="1" algn="just">
              <a:buClrTx/>
            </a:pPr>
            <a:r>
              <a:rPr lang="en-US" sz="1800" dirty="0" smtClean="0"/>
              <a:t>Applications</a:t>
            </a:r>
          </a:p>
          <a:p>
            <a:pPr lvl="1" algn="just">
              <a:buClrTx/>
            </a:pPr>
            <a:r>
              <a:rPr lang="en-US" sz="1800" dirty="0" smtClean="0"/>
              <a:t>Problem solving environments</a:t>
            </a:r>
          </a:p>
          <a:p>
            <a:pPr algn="just">
              <a:buClrTx/>
            </a:pPr>
            <a:r>
              <a:rPr lang="en-US" sz="1800" dirty="0" smtClean="0"/>
              <a:t>The computing era started with development in </a:t>
            </a:r>
            <a:r>
              <a:rPr lang="en-US" sz="1800" b="1" i="1" dirty="0" smtClean="0"/>
              <a:t>hardware architectures</a:t>
            </a:r>
            <a:r>
              <a:rPr lang="en-US" sz="1800" dirty="0" smtClean="0"/>
              <a:t>, which actually enabled the creation of </a:t>
            </a:r>
            <a:r>
              <a:rPr lang="en-US" sz="1800" b="1" i="1" dirty="0" smtClean="0"/>
              <a:t>system software </a:t>
            </a:r>
            <a:r>
              <a:rPr lang="en-US" sz="1800" dirty="0" smtClean="0"/>
              <a:t>– particularly in the area of </a:t>
            </a:r>
            <a:r>
              <a:rPr lang="en-US" sz="1800" b="1" dirty="0" smtClean="0"/>
              <a:t>compilers and operating systems </a:t>
            </a:r>
            <a:r>
              <a:rPr lang="en-US" sz="1800" dirty="0" smtClean="0"/>
              <a:t>– which support the management of such systems and the development of </a:t>
            </a:r>
            <a:r>
              <a:rPr lang="en-US" sz="1800" b="1" i="1" dirty="0" smtClean="0"/>
              <a:t>applications</a:t>
            </a:r>
            <a:r>
              <a:rPr lang="en-US" sz="1800" dirty="0" smtClean="0"/>
              <a:t>.</a:t>
            </a:r>
          </a:p>
          <a:p>
            <a:pPr lvl="1" algn="just">
              <a:buClrTx/>
            </a:pPr>
            <a:endParaRPr lang="en-US" sz="1800" dirty="0" smtClean="0"/>
          </a:p>
          <a:p>
            <a:pPr algn="just">
              <a:buClrTx/>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a:t>
            </a:fld>
            <a:endParaRPr lang="en-US"/>
          </a:p>
        </p:txBody>
      </p:sp>
      <p:grpSp>
        <p:nvGrpSpPr>
          <p:cNvPr id="7" name="Group 6"/>
          <p:cNvGrpSpPr/>
          <p:nvPr/>
        </p:nvGrpSpPr>
        <p:grpSpPr>
          <a:xfrm>
            <a:off x="4100074" y="762000"/>
            <a:ext cx="5043926" cy="5638800"/>
            <a:chOff x="-936430" y="875898"/>
            <a:chExt cx="10080430" cy="5982101"/>
          </a:xfrm>
        </p:grpSpPr>
        <p:sp>
          <p:nvSpPr>
            <p:cNvPr id="8" name="Rectangle 7"/>
            <p:cNvSpPr/>
            <p:nvPr/>
          </p:nvSpPr>
          <p:spPr>
            <a:xfrm>
              <a:off x="0" y="875898"/>
              <a:ext cx="9144000" cy="59821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9" name="Straight Connector 8"/>
            <p:cNvCxnSpPr/>
            <p:nvPr/>
          </p:nvCxnSpPr>
          <p:spPr>
            <a:xfrm>
              <a:off x="1380425" y="1010653"/>
              <a:ext cx="0" cy="5238541"/>
            </a:xfrm>
            <a:prstGeom prst="line">
              <a:avLst/>
            </a:prstGeom>
            <a:ln>
              <a:solidFill>
                <a:schemeClr val="tx1"/>
              </a:solidFill>
              <a:headEnd type="stealt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81000" y="6019800"/>
              <a:ext cx="8305800"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265544" y="6133306"/>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61302" y="6214646"/>
              <a:ext cx="757754" cy="383846"/>
            </a:xfrm>
            <a:prstGeom prst="rect">
              <a:avLst/>
            </a:prstGeom>
            <a:noFill/>
          </p:spPr>
          <p:txBody>
            <a:bodyPr wrap="none" rtlCol="0">
              <a:spAutoFit/>
            </a:bodyPr>
            <a:lstStyle/>
            <a:p>
              <a:r>
                <a:rPr lang="en-US" sz="1100" dirty="0" smtClean="0"/>
                <a:t>1940</a:t>
              </a:r>
              <a:endParaRPr lang="en-US" sz="1100" dirty="0"/>
            </a:p>
          </p:txBody>
        </p:sp>
        <p:sp>
          <p:nvSpPr>
            <p:cNvPr id="13" name="TextBox 12"/>
            <p:cNvSpPr txBox="1"/>
            <p:nvPr/>
          </p:nvSpPr>
          <p:spPr>
            <a:xfrm>
              <a:off x="2082402" y="6214646"/>
              <a:ext cx="757754" cy="383846"/>
            </a:xfrm>
            <a:prstGeom prst="rect">
              <a:avLst/>
            </a:prstGeom>
            <a:noFill/>
          </p:spPr>
          <p:txBody>
            <a:bodyPr wrap="none" rtlCol="0">
              <a:spAutoFit/>
            </a:bodyPr>
            <a:lstStyle/>
            <a:p>
              <a:r>
                <a:rPr lang="en-US" sz="1100" dirty="0" smtClean="0"/>
                <a:t>1950</a:t>
              </a:r>
              <a:endParaRPr lang="en-US" sz="1100" dirty="0"/>
            </a:p>
          </p:txBody>
        </p:sp>
        <p:sp>
          <p:nvSpPr>
            <p:cNvPr id="14" name="TextBox 13"/>
            <p:cNvSpPr txBox="1"/>
            <p:nvPr/>
          </p:nvSpPr>
          <p:spPr>
            <a:xfrm>
              <a:off x="2553943" y="4646596"/>
              <a:ext cx="1474829" cy="399699"/>
            </a:xfrm>
            <a:prstGeom prst="roundRect">
              <a:avLst/>
            </a:prstGeom>
            <a:solidFill>
              <a:srgbClr val="FFFA8F">
                <a:alpha val="50000"/>
              </a:srgbClr>
            </a:solidFill>
            <a:ln>
              <a:solidFill>
                <a:schemeClr val="bg1">
                  <a:lumMod val="85000"/>
                </a:schemeClr>
              </a:solidFill>
            </a:ln>
          </p:spPr>
          <p:txBody>
            <a:bodyPr wrap="none" rtlCol="0">
              <a:spAutoFit/>
            </a:bodyPr>
            <a:lstStyle/>
            <a:p>
              <a:r>
                <a:rPr lang="en-US" sz="1000" b="1" dirty="0" smtClean="0"/>
                <a:t>Applications</a:t>
              </a:r>
              <a:endParaRPr lang="en-US" sz="1000" dirty="0"/>
            </a:p>
          </p:txBody>
        </p:sp>
        <p:sp>
          <p:nvSpPr>
            <p:cNvPr id="15" name="Rectangle 14"/>
            <p:cNvSpPr/>
            <p:nvPr/>
          </p:nvSpPr>
          <p:spPr>
            <a:xfrm>
              <a:off x="1693885" y="1934656"/>
              <a:ext cx="2877152" cy="91440"/>
            </a:xfrm>
            <a:prstGeom prst="rect">
              <a:avLst/>
            </a:prstGeom>
            <a:gradFill>
              <a:gsLst>
                <a:gs pos="0">
                  <a:schemeClr val="bg1"/>
                </a:gs>
                <a:gs pos="6000">
                  <a:srgbClr val="FFFA8F"/>
                </a:gs>
                <a:gs pos="7000">
                  <a:srgbClr val="FFFF00"/>
                </a:gs>
                <a:gs pos="25000">
                  <a:srgbClr val="FFC000"/>
                </a:gs>
                <a:gs pos="48000">
                  <a:srgbClr val="FF0000"/>
                </a:gs>
                <a:gs pos="91000">
                  <a:srgbClr val="FFC000"/>
                </a:gs>
                <a:gs pos="100000">
                  <a:srgbClr val="FFFF00"/>
                </a:gs>
              </a:gsLst>
              <a:lin ang="0" scaled="1"/>
            </a:gradFill>
            <a:ln w="12700">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TextBox 15"/>
            <p:cNvSpPr txBox="1"/>
            <p:nvPr/>
          </p:nvSpPr>
          <p:spPr>
            <a:xfrm>
              <a:off x="-519977" y="4571999"/>
              <a:ext cx="1900403" cy="277537"/>
            </a:xfrm>
            <a:prstGeom prst="rect">
              <a:avLst/>
            </a:prstGeom>
            <a:noFill/>
          </p:spPr>
          <p:txBody>
            <a:bodyPr wrap="none" rtlCol="0">
              <a:spAutoFit/>
            </a:bodyPr>
            <a:lstStyle/>
            <a:p>
              <a:pPr algn="r"/>
              <a:r>
                <a:rPr lang="en-US" sz="1100" b="1" i="1" dirty="0" smtClean="0">
                  <a:solidFill>
                    <a:srgbClr val="00B050"/>
                  </a:solidFill>
                </a:rPr>
                <a:t>Parallel Era</a:t>
              </a:r>
              <a:endParaRPr lang="en-US" sz="1100" b="1" i="1" dirty="0">
                <a:solidFill>
                  <a:srgbClr val="00B050"/>
                </a:solidFill>
              </a:endParaRPr>
            </a:p>
          </p:txBody>
        </p:sp>
        <p:sp>
          <p:nvSpPr>
            <p:cNvPr id="17" name="TextBox 16"/>
            <p:cNvSpPr txBox="1"/>
            <p:nvPr/>
          </p:nvSpPr>
          <p:spPr>
            <a:xfrm>
              <a:off x="-936430" y="2155176"/>
              <a:ext cx="2326489" cy="277537"/>
            </a:xfrm>
            <a:prstGeom prst="rect">
              <a:avLst/>
            </a:prstGeom>
            <a:noFill/>
          </p:spPr>
          <p:txBody>
            <a:bodyPr wrap="none" rtlCol="0">
              <a:spAutoFit/>
            </a:bodyPr>
            <a:lstStyle/>
            <a:p>
              <a:pPr algn="r"/>
              <a:r>
                <a:rPr lang="en-US" sz="1100" b="1" i="1" dirty="0" smtClean="0">
                  <a:solidFill>
                    <a:srgbClr val="FF0000"/>
                  </a:solidFill>
                </a:rPr>
                <a:t>Sequential Era</a:t>
              </a:r>
              <a:endParaRPr lang="en-US" sz="1100" b="1" i="1" dirty="0">
                <a:solidFill>
                  <a:srgbClr val="FF0000"/>
                </a:solidFill>
              </a:endParaRPr>
            </a:p>
          </p:txBody>
        </p:sp>
        <p:sp>
          <p:nvSpPr>
            <p:cNvPr id="18" name="TextBox 17"/>
            <p:cNvSpPr txBox="1"/>
            <p:nvPr/>
          </p:nvSpPr>
          <p:spPr>
            <a:xfrm>
              <a:off x="5360477" y="2199309"/>
              <a:ext cx="1265822" cy="399699"/>
            </a:xfrm>
            <a:prstGeom prst="roundRect">
              <a:avLst/>
            </a:prstGeom>
            <a:solidFill>
              <a:schemeClr val="accent2">
                <a:lumMod val="20000"/>
                <a:lumOff val="80000"/>
                <a:alpha val="50000"/>
              </a:schemeClr>
            </a:solidFill>
            <a:ln>
              <a:solidFill>
                <a:schemeClr val="bg1">
                  <a:lumMod val="85000"/>
                </a:schemeClr>
              </a:solidFill>
            </a:ln>
          </p:spPr>
          <p:txBody>
            <a:bodyPr wrap="none" rtlCol="0">
              <a:spAutoFit/>
            </a:bodyPr>
            <a:lstStyle/>
            <a:p>
              <a:r>
                <a:rPr lang="en-US" sz="1000" b="1" dirty="0" smtClean="0"/>
                <a:t>Compilers</a:t>
              </a:r>
              <a:endParaRPr lang="en-US" sz="1000" b="1" dirty="0"/>
            </a:p>
          </p:txBody>
        </p:sp>
        <p:sp>
          <p:nvSpPr>
            <p:cNvPr id="19" name="TextBox 18"/>
            <p:cNvSpPr txBox="1"/>
            <p:nvPr/>
          </p:nvSpPr>
          <p:spPr>
            <a:xfrm>
              <a:off x="4657833" y="1824252"/>
              <a:ext cx="1561698" cy="399699"/>
            </a:xfrm>
            <a:prstGeom prst="roundRect">
              <a:avLst/>
            </a:prstGeom>
            <a:solidFill>
              <a:schemeClr val="accent2">
                <a:lumMod val="20000"/>
                <a:lumOff val="80000"/>
                <a:alpha val="50000"/>
              </a:schemeClr>
            </a:solidFill>
            <a:ln>
              <a:solidFill>
                <a:schemeClr val="bg1">
                  <a:lumMod val="85000"/>
                </a:schemeClr>
              </a:solidFill>
            </a:ln>
          </p:spPr>
          <p:txBody>
            <a:bodyPr wrap="none" rtlCol="0">
              <a:spAutoFit/>
            </a:bodyPr>
            <a:lstStyle>
              <a:defPPr>
                <a:defRPr lang="en-US"/>
              </a:defPPr>
              <a:lvl1pPr>
                <a:defRPr sz="1200" b="1"/>
              </a:lvl1pPr>
            </a:lstStyle>
            <a:p>
              <a:r>
                <a:rPr lang="en-US" sz="1000" dirty="0"/>
                <a:t>Architectures</a:t>
              </a:r>
            </a:p>
          </p:txBody>
        </p:sp>
        <p:cxnSp>
          <p:nvCxnSpPr>
            <p:cNvPr id="20" name="Straight Connector 19"/>
            <p:cNvCxnSpPr/>
            <p:nvPr/>
          </p:nvCxnSpPr>
          <p:spPr>
            <a:xfrm rot="5400000">
              <a:off x="2985819" y="6131706"/>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02677" y="6213046"/>
              <a:ext cx="757754" cy="383846"/>
            </a:xfrm>
            <a:prstGeom prst="rect">
              <a:avLst/>
            </a:prstGeom>
            <a:noFill/>
          </p:spPr>
          <p:txBody>
            <a:bodyPr wrap="none" rtlCol="0">
              <a:spAutoFit/>
            </a:bodyPr>
            <a:lstStyle/>
            <a:p>
              <a:r>
                <a:rPr lang="en-US" sz="1100" dirty="0" smtClean="0"/>
                <a:t>1960</a:t>
              </a:r>
              <a:endParaRPr lang="en-US" sz="1100" dirty="0"/>
            </a:p>
          </p:txBody>
        </p:sp>
        <p:cxnSp>
          <p:nvCxnSpPr>
            <p:cNvPr id="22" name="Straight Connector 21"/>
            <p:cNvCxnSpPr/>
            <p:nvPr/>
          </p:nvCxnSpPr>
          <p:spPr>
            <a:xfrm rot="5400000">
              <a:off x="3706094" y="6130106"/>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22952" y="6211446"/>
              <a:ext cx="757754" cy="383846"/>
            </a:xfrm>
            <a:prstGeom prst="rect">
              <a:avLst/>
            </a:prstGeom>
            <a:noFill/>
          </p:spPr>
          <p:txBody>
            <a:bodyPr wrap="none" rtlCol="0">
              <a:spAutoFit/>
            </a:bodyPr>
            <a:lstStyle/>
            <a:p>
              <a:r>
                <a:rPr lang="en-US" sz="1100" dirty="0" smtClean="0"/>
                <a:t>1970</a:t>
              </a:r>
              <a:endParaRPr lang="en-US" sz="1100" dirty="0"/>
            </a:p>
          </p:txBody>
        </p:sp>
        <p:cxnSp>
          <p:nvCxnSpPr>
            <p:cNvPr id="24" name="Straight Connector 23"/>
            <p:cNvCxnSpPr/>
            <p:nvPr/>
          </p:nvCxnSpPr>
          <p:spPr>
            <a:xfrm rot="5400000">
              <a:off x="4427969" y="6130106"/>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244828" y="6211446"/>
              <a:ext cx="757754" cy="383846"/>
            </a:xfrm>
            <a:prstGeom prst="rect">
              <a:avLst/>
            </a:prstGeom>
            <a:noFill/>
          </p:spPr>
          <p:txBody>
            <a:bodyPr wrap="none" rtlCol="0">
              <a:spAutoFit/>
            </a:bodyPr>
            <a:lstStyle/>
            <a:p>
              <a:r>
                <a:rPr lang="en-US" sz="1100" dirty="0" smtClean="0"/>
                <a:t>1980</a:t>
              </a:r>
              <a:endParaRPr lang="en-US" sz="1100" dirty="0"/>
            </a:p>
          </p:txBody>
        </p:sp>
        <p:cxnSp>
          <p:nvCxnSpPr>
            <p:cNvPr id="26" name="Straight Connector 25"/>
            <p:cNvCxnSpPr/>
            <p:nvPr/>
          </p:nvCxnSpPr>
          <p:spPr>
            <a:xfrm rot="5400000">
              <a:off x="5148244" y="6128506"/>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965103" y="6209846"/>
              <a:ext cx="757754" cy="383846"/>
            </a:xfrm>
            <a:prstGeom prst="rect">
              <a:avLst/>
            </a:prstGeom>
            <a:noFill/>
          </p:spPr>
          <p:txBody>
            <a:bodyPr wrap="none" rtlCol="0">
              <a:spAutoFit/>
            </a:bodyPr>
            <a:lstStyle/>
            <a:p>
              <a:r>
                <a:rPr lang="en-US" sz="1100" dirty="0" smtClean="0"/>
                <a:t>1990</a:t>
              </a:r>
              <a:endParaRPr lang="en-US" sz="1100" dirty="0"/>
            </a:p>
          </p:txBody>
        </p:sp>
        <p:cxnSp>
          <p:nvCxnSpPr>
            <p:cNvPr id="28" name="Straight Connector 27"/>
            <p:cNvCxnSpPr/>
            <p:nvPr/>
          </p:nvCxnSpPr>
          <p:spPr>
            <a:xfrm rot="5400000">
              <a:off x="5860494" y="6128506"/>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77353" y="6209846"/>
              <a:ext cx="757754" cy="383846"/>
            </a:xfrm>
            <a:prstGeom prst="rect">
              <a:avLst/>
            </a:prstGeom>
            <a:noFill/>
          </p:spPr>
          <p:txBody>
            <a:bodyPr wrap="none" rtlCol="0">
              <a:spAutoFit/>
            </a:bodyPr>
            <a:lstStyle/>
            <a:p>
              <a:r>
                <a:rPr lang="en-US" sz="1100" dirty="0" smtClean="0"/>
                <a:t>2000</a:t>
              </a:r>
              <a:endParaRPr lang="en-US" sz="1100" dirty="0"/>
            </a:p>
          </p:txBody>
        </p:sp>
        <p:cxnSp>
          <p:nvCxnSpPr>
            <p:cNvPr id="30" name="Straight Connector 29"/>
            <p:cNvCxnSpPr/>
            <p:nvPr/>
          </p:nvCxnSpPr>
          <p:spPr>
            <a:xfrm rot="5400000">
              <a:off x="6582369" y="6128506"/>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99228" y="6209846"/>
              <a:ext cx="757754" cy="383846"/>
            </a:xfrm>
            <a:prstGeom prst="rect">
              <a:avLst/>
            </a:prstGeom>
            <a:noFill/>
          </p:spPr>
          <p:txBody>
            <a:bodyPr wrap="none" rtlCol="0">
              <a:spAutoFit/>
            </a:bodyPr>
            <a:lstStyle/>
            <a:p>
              <a:r>
                <a:rPr lang="en-US" sz="1100" dirty="0" smtClean="0"/>
                <a:t>2010</a:t>
              </a:r>
              <a:endParaRPr lang="en-US" sz="1100" dirty="0"/>
            </a:p>
          </p:txBody>
        </p:sp>
        <p:cxnSp>
          <p:nvCxnSpPr>
            <p:cNvPr id="32" name="Straight Connector 31"/>
            <p:cNvCxnSpPr/>
            <p:nvPr/>
          </p:nvCxnSpPr>
          <p:spPr>
            <a:xfrm rot="5400000">
              <a:off x="7302644" y="6126906"/>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119503" y="6208246"/>
              <a:ext cx="757754" cy="383846"/>
            </a:xfrm>
            <a:prstGeom prst="rect">
              <a:avLst/>
            </a:prstGeom>
            <a:noFill/>
          </p:spPr>
          <p:txBody>
            <a:bodyPr wrap="none" rtlCol="0">
              <a:spAutoFit/>
            </a:bodyPr>
            <a:lstStyle/>
            <a:p>
              <a:r>
                <a:rPr lang="en-US" sz="1100" dirty="0" smtClean="0"/>
                <a:t>2020</a:t>
              </a:r>
              <a:endParaRPr lang="en-US" sz="1100" dirty="0"/>
            </a:p>
          </p:txBody>
        </p:sp>
        <p:cxnSp>
          <p:nvCxnSpPr>
            <p:cNvPr id="34" name="Straight Connector 33"/>
            <p:cNvCxnSpPr/>
            <p:nvPr/>
          </p:nvCxnSpPr>
          <p:spPr>
            <a:xfrm rot="5400000">
              <a:off x="8022919" y="6125306"/>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39778" y="6206645"/>
              <a:ext cx="757754" cy="383846"/>
            </a:xfrm>
            <a:prstGeom prst="rect">
              <a:avLst/>
            </a:prstGeom>
            <a:noFill/>
          </p:spPr>
          <p:txBody>
            <a:bodyPr wrap="none" rtlCol="0">
              <a:spAutoFit/>
            </a:bodyPr>
            <a:lstStyle/>
            <a:p>
              <a:r>
                <a:rPr lang="en-US" sz="1100" dirty="0" smtClean="0"/>
                <a:t>2030</a:t>
              </a:r>
              <a:endParaRPr lang="en-US" sz="1100" dirty="0"/>
            </a:p>
          </p:txBody>
        </p:sp>
        <p:sp>
          <p:nvSpPr>
            <p:cNvPr id="36" name="Rectangle 35"/>
            <p:cNvSpPr/>
            <p:nvPr/>
          </p:nvSpPr>
          <p:spPr>
            <a:xfrm>
              <a:off x="3848342" y="3030363"/>
              <a:ext cx="3571773" cy="91440"/>
            </a:xfrm>
            <a:prstGeom prst="rect">
              <a:avLst/>
            </a:prstGeom>
            <a:gradFill flip="none" rotWithShape="1">
              <a:gsLst>
                <a:gs pos="0">
                  <a:srgbClr val="FFFA8F"/>
                </a:gs>
                <a:gs pos="11000">
                  <a:srgbClr val="FFFF00"/>
                </a:gs>
                <a:gs pos="36000">
                  <a:srgbClr val="FF0300">
                    <a:alpha val="99000"/>
                  </a:srgbClr>
                </a:gs>
                <a:gs pos="59000">
                  <a:srgbClr val="FFC000"/>
                </a:gs>
                <a:gs pos="64000">
                  <a:srgbClr val="FFFF00"/>
                </a:gs>
                <a:gs pos="88000">
                  <a:schemeClr val="bg1"/>
                </a:gs>
              </a:gsLst>
              <a:lin ang="0" scaled="1"/>
              <a:tileRect/>
            </a:gradFill>
            <a:ln w="12700">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TextBox 36"/>
            <p:cNvSpPr txBox="1"/>
            <p:nvPr/>
          </p:nvSpPr>
          <p:spPr>
            <a:xfrm>
              <a:off x="6100028" y="2573094"/>
              <a:ext cx="1474829" cy="399699"/>
            </a:xfrm>
            <a:prstGeom prst="roundRect">
              <a:avLst/>
            </a:prstGeom>
            <a:solidFill>
              <a:schemeClr val="accent2">
                <a:lumMod val="20000"/>
                <a:lumOff val="80000"/>
                <a:alpha val="50000"/>
              </a:schemeClr>
            </a:solidFill>
            <a:ln>
              <a:solidFill>
                <a:schemeClr val="bg1">
                  <a:lumMod val="85000"/>
                </a:schemeClr>
              </a:solidFill>
            </a:ln>
          </p:spPr>
          <p:txBody>
            <a:bodyPr wrap="none" rtlCol="0">
              <a:spAutoFit/>
            </a:bodyPr>
            <a:lstStyle/>
            <a:p>
              <a:r>
                <a:rPr lang="en-US" sz="1000" b="1" dirty="0" smtClean="0"/>
                <a:t>Applications</a:t>
              </a:r>
              <a:endParaRPr lang="en-US" sz="1000" b="1" dirty="0"/>
            </a:p>
          </p:txBody>
        </p:sp>
        <p:cxnSp>
          <p:nvCxnSpPr>
            <p:cNvPr id="38" name="Straight Connector 37"/>
            <p:cNvCxnSpPr/>
            <p:nvPr/>
          </p:nvCxnSpPr>
          <p:spPr>
            <a:xfrm rot="5400000">
              <a:off x="1561319" y="6131706"/>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404549" y="2298820"/>
              <a:ext cx="2877152" cy="91440"/>
            </a:xfrm>
            <a:prstGeom prst="rect">
              <a:avLst/>
            </a:prstGeom>
            <a:gradFill>
              <a:gsLst>
                <a:gs pos="0">
                  <a:schemeClr val="bg1"/>
                </a:gs>
                <a:gs pos="6000">
                  <a:srgbClr val="FFFA8F"/>
                </a:gs>
                <a:gs pos="7000">
                  <a:srgbClr val="FFFF00"/>
                </a:gs>
                <a:gs pos="25000">
                  <a:srgbClr val="FFC000"/>
                </a:gs>
                <a:gs pos="48000">
                  <a:srgbClr val="FF0000"/>
                </a:gs>
                <a:gs pos="91000">
                  <a:srgbClr val="FFC000"/>
                </a:gs>
                <a:gs pos="100000">
                  <a:srgbClr val="FFFF00"/>
                </a:gs>
              </a:gsLst>
              <a:lin ang="0" scaled="1"/>
            </a:gradFill>
            <a:ln w="12700">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Rectangle 39"/>
            <p:cNvSpPr/>
            <p:nvPr/>
          </p:nvSpPr>
          <p:spPr>
            <a:xfrm>
              <a:off x="3124840" y="2672610"/>
              <a:ext cx="2877152" cy="91440"/>
            </a:xfrm>
            <a:prstGeom prst="rect">
              <a:avLst/>
            </a:prstGeom>
            <a:gradFill>
              <a:gsLst>
                <a:gs pos="0">
                  <a:schemeClr val="bg1"/>
                </a:gs>
                <a:gs pos="6000">
                  <a:srgbClr val="FFFA8F"/>
                </a:gs>
                <a:gs pos="7000">
                  <a:srgbClr val="FFFF00"/>
                </a:gs>
                <a:gs pos="25000">
                  <a:srgbClr val="FFC000"/>
                </a:gs>
                <a:gs pos="48000">
                  <a:srgbClr val="FF0000"/>
                </a:gs>
                <a:gs pos="91000">
                  <a:srgbClr val="FFC000"/>
                </a:gs>
                <a:gs pos="100000">
                  <a:srgbClr val="FFFF00"/>
                </a:gs>
              </a:gsLst>
              <a:lin ang="0" scaled="1"/>
            </a:gradFill>
            <a:ln w="12700">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TextBox 40"/>
            <p:cNvSpPr txBox="1"/>
            <p:nvPr/>
          </p:nvSpPr>
          <p:spPr>
            <a:xfrm>
              <a:off x="1603420" y="2937248"/>
              <a:ext cx="4190247" cy="289000"/>
            </a:xfrm>
            <a:prstGeom prst="roundRect">
              <a:avLst/>
            </a:prstGeom>
            <a:solidFill>
              <a:schemeClr val="accent2">
                <a:lumMod val="20000"/>
                <a:lumOff val="80000"/>
                <a:alpha val="50000"/>
              </a:schemeClr>
            </a:solidFill>
            <a:ln>
              <a:solidFill>
                <a:schemeClr val="bg1">
                  <a:lumMod val="85000"/>
                </a:schemeClr>
              </a:solidFill>
            </a:ln>
          </p:spPr>
          <p:txBody>
            <a:bodyPr wrap="square" rtlCol="0">
              <a:spAutoFit/>
            </a:bodyPr>
            <a:lstStyle/>
            <a:p>
              <a:r>
                <a:rPr lang="en-US" sz="1000" b="1" dirty="0" smtClean="0"/>
                <a:t>Problem Solving Environments</a:t>
              </a:r>
              <a:endParaRPr lang="en-US" sz="1000" b="1" dirty="0"/>
            </a:p>
          </p:txBody>
        </p:sp>
        <p:sp>
          <p:nvSpPr>
            <p:cNvPr id="42" name="Rectangle 41"/>
            <p:cNvSpPr/>
            <p:nvPr/>
          </p:nvSpPr>
          <p:spPr>
            <a:xfrm>
              <a:off x="2632668" y="3903364"/>
              <a:ext cx="3384083" cy="91440"/>
            </a:xfrm>
            <a:prstGeom prst="rect">
              <a:avLst/>
            </a:prstGeom>
            <a:gradFill>
              <a:gsLst>
                <a:gs pos="0">
                  <a:schemeClr val="bg1"/>
                </a:gs>
                <a:gs pos="6000">
                  <a:srgbClr val="FFFA8F"/>
                </a:gs>
                <a:gs pos="7000">
                  <a:srgbClr val="FFFF00"/>
                </a:gs>
                <a:gs pos="25000">
                  <a:srgbClr val="FFC000"/>
                </a:gs>
                <a:gs pos="48000">
                  <a:srgbClr val="FF0000"/>
                </a:gs>
                <a:gs pos="91000">
                  <a:srgbClr val="FFC000"/>
                </a:gs>
                <a:gs pos="100000">
                  <a:srgbClr val="FFFF00"/>
                </a:gs>
              </a:gsLst>
              <a:lin ang="0" scaled="1"/>
            </a:gradFill>
            <a:ln w="12700">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Rectangle 42"/>
            <p:cNvSpPr/>
            <p:nvPr/>
          </p:nvSpPr>
          <p:spPr>
            <a:xfrm>
              <a:off x="3120991" y="4311795"/>
              <a:ext cx="3558942" cy="96165"/>
            </a:xfrm>
            <a:prstGeom prst="rect">
              <a:avLst/>
            </a:prstGeom>
            <a:gradFill>
              <a:gsLst>
                <a:gs pos="0">
                  <a:schemeClr val="bg1"/>
                </a:gs>
                <a:gs pos="6000">
                  <a:srgbClr val="FFFA8F"/>
                </a:gs>
                <a:gs pos="7000">
                  <a:srgbClr val="FFFF00"/>
                </a:gs>
                <a:gs pos="25000">
                  <a:srgbClr val="FFC000"/>
                </a:gs>
                <a:gs pos="48000">
                  <a:srgbClr val="FF0000"/>
                </a:gs>
                <a:gs pos="91000">
                  <a:srgbClr val="FFC000"/>
                </a:gs>
                <a:gs pos="100000">
                  <a:srgbClr val="FFFF00"/>
                </a:gs>
              </a:gsLst>
              <a:lin ang="0" scaled="1"/>
            </a:gradFill>
            <a:ln w="12700">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Rectangle 43"/>
            <p:cNvSpPr/>
            <p:nvPr/>
          </p:nvSpPr>
          <p:spPr>
            <a:xfrm>
              <a:off x="3657600" y="4732744"/>
              <a:ext cx="3803903" cy="91440"/>
            </a:xfrm>
            <a:prstGeom prst="rect">
              <a:avLst/>
            </a:prstGeom>
            <a:gradFill>
              <a:gsLst>
                <a:gs pos="0">
                  <a:schemeClr val="bg1"/>
                </a:gs>
                <a:gs pos="6000">
                  <a:srgbClr val="FFFA8F"/>
                </a:gs>
                <a:gs pos="7000">
                  <a:srgbClr val="FFFF00"/>
                </a:gs>
                <a:gs pos="25000">
                  <a:srgbClr val="FFC000"/>
                </a:gs>
                <a:gs pos="48000">
                  <a:srgbClr val="FF0000"/>
                </a:gs>
                <a:gs pos="91000">
                  <a:srgbClr val="FFC000"/>
                </a:gs>
                <a:gs pos="100000">
                  <a:srgbClr val="FFFF00"/>
                </a:gs>
              </a:gsLst>
              <a:lin ang="0" scaled="1"/>
            </a:gradFill>
            <a:ln w="12700">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Rectangle 44"/>
            <p:cNvSpPr/>
            <p:nvPr/>
          </p:nvSpPr>
          <p:spPr>
            <a:xfrm>
              <a:off x="4517136" y="5134769"/>
              <a:ext cx="3640595" cy="93202"/>
            </a:xfrm>
            <a:prstGeom prst="rect">
              <a:avLst/>
            </a:prstGeom>
            <a:gradFill flip="none" rotWithShape="1">
              <a:gsLst>
                <a:gs pos="0">
                  <a:srgbClr val="FFFA8F"/>
                </a:gs>
                <a:gs pos="11000">
                  <a:srgbClr val="FFFF00"/>
                </a:gs>
                <a:gs pos="36000">
                  <a:srgbClr val="FF0300">
                    <a:alpha val="99000"/>
                  </a:srgbClr>
                </a:gs>
                <a:gs pos="59000">
                  <a:srgbClr val="FFC000"/>
                </a:gs>
                <a:gs pos="64000">
                  <a:srgbClr val="FFFF00"/>
                </a:gs>
                <a:gs pos="88000">
                  <a:schemeClr val="bg1"/>
                </a:gs>
              </a:gsLst>
              <a:lin ang="0" scaled="1"/>
              <a:tileRect/>
            </a:gradFill>
            <a:ln w="12700">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TextBox 45"/>
            <p:cNvSpPr txBox="1"/>
            <p:nvPr/>
          </p:nvSpPr>
          <p:spPr>
            <a:xfrm>
              <a:off x="2167327" y="4231104"/>
              <a:ext cx="1265822" cy="399699"/>
            </a:xfrm>
            <a:prstGeom prst="roundRect">
              <a:avLst/>
            </a:prstGeom>
            <a:solidFill>
              <a:srgbClr val="FFFA8F">
                <a:alpha val="50000"/>
              </a:srgbClr>
            </a:solidFill>
            <a:ln>
              <a:solidFill>
                <a:schemeClr val="bg1">
                  <a:lumMod val="85000"/>
                </a:schemeClr>
              </a:solidFill>
            </a:ln>
          </p:spPr>
          <p:txBody>
            <a:bodyPr wrap="none" rtlCol="0">
              <a:spAutoFit/>
            </a:bodyPr>
            <a:lstStyle/>
            <a:p>
              <a:r>
                <a:rPr lang="en-US" sz="1000" b="1" dirty="0" smtClean="0"/>
                <a:t>Compilers</a:t>
              </a:r>
              <a:endParaRPr lang="en-US" sz="1000" dirty="0"/>
            </a:p>
          </p:txBody>
        </p:sp>
        <p:sp>
          <p:nvSpPr>
            <p:cNvPr id="47" name="TextBox 46"/>
            <p:cNvSpPr txBox="1"/>
            <p:nvPr/>
          </p:nvSpPr>
          <p:spPr>
            <a:xfrm>
              <a:off x="1491961" y="3805990"/>
              <a:ext cx="1561698" cy="399699"/>
            </a:xfrm>
            <a:prstGeom prst="roundRect">
              <a:avLst/>
            </a:prstGeom>
            <a:solidFill>
              <a:srgbClr val="FFFA8F">
                <a:alpha val="50000"/>
              </a:srgbClr>
            </a:solidFill>
            <a:ln>
              <a:solidFill>
                <a:schemeClr val="bg1">
                  <a:lumMod val="85000"/>
                </a:schemeClr>
              </a:solidFill>
            </a:ln>
          </p:spPr>
          <p:txBody>
            <a:bodyPr wrap="none" rtlCol="0">
              <a:spAutoFit/>
            </a:bodyPr>
            <a:lstStyle/>
            <a:p>
              <a:r>
                <a:rPr lang="en-US" sz="1000" b="1" dirty="0" smtClean="0"/>
                <a:t>Architectures</a:t>
              </a:r>
              <a:endParaRPr lang="en-US" sz="1000" dirty="0"/>
            </a:p>
          </p:txBody>
        </p:sp>
        <p:sp>
          <p:nvSpPr>
            <p:cNvPr id="48" name="TextBox 47"/>
            <p:cNvSpPr txBox="1"/>
            <p:nvPr/>
          </p:nvSpPr>
          <p:spPr>
            <a:xfrm>
              <a:off x="2263578" y="5039629"/>
              <a:ext cx="4443816" cy="289000"/>
            </a:xfrm>
            <a:prstGeom prst="roundRect">
              <a:avLst/>
            </a:prstGeom>
            <a:solidFill>
              <a:srgbClr val="FFFA8F">
                <a:alpha val="50000"/>
              </a:srgbClr>
            </a:solidFill>
            <a:ln>
              <a:solidFill>
                <a:schemeClr val="bg1">
                  <a:lumMod val="85000"/>
                </a:schemeClr>
              </a:solidFill>
            </a:ln>
          </p:spPr>
          <p:txBody>
            <a:bodyPr wrap="square" rtlCol="0">
              <a:spAutoFit/>
            </a:bodyPr>
            <a:lstStyle/>
            <a:p>
              <a:r>
                <a:rPr lang="en-US" sz="1000" b="1" dirty="0" smtClean="0"/>
                <a:t>Problem Solving Environments</a:t>
              </a:r>
              <a:endParaRPr lang="en-US" sz="1000" dirty="0"/>
            </a:p>
          </p:txBody>
        </p:sp>
        <p:sp>
          <p:nvSpPr>
            <p:cNvPr id="49" name="Rounded Rectangle 48"/>
            <p:cNvSpPr/>
            <p:nvPr/>
          </p:nvSpPr>
          <p:spPr>
            <a:xfrm>
              <a:off x="1424539" y="1453415"/>
              <a:ext cx="7247823" cy="2069431"/>
            </a:xfrm>
            <a:prstGeom prst="roundRect">
              <a:avLst>
                <a:gd name="adj" fmla="val 9225"/>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Rounded Rectangle 49"/>
            <p:cNvSpPr/>
            <p:nvPr/>
          </p:nvSpPr>
          <p:spPr>
            <a:xfrm>
              <a:off x="1432564" y="3655940"/>
              <a:ext cx="7247823" cy="2069431"/>
            </a:xfrm>
            <a:prstGeom prst="roundRect">
              <a:avLst>
                <a:gd name="adj" fmla="val 9225"/>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Unit 1 - CPU, Systems and Directory services overview">
  <a:themeElements>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LD1p_9.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p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lassAuthor-ICE.pot [Compatibility Mode]" id="{87A60986-B4E0-4C59-B5EF-494D45550DA7}" vid="{54E6EA8F-8A8D-41C4-B9CD-6AD6AF53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3313</TotalTime>
  <Words>7779</Words>
  <Application>Microsoft Office PowerPoint</Application>
  <PresentationFormat>全屏显示(4:3)</PresentationFormat>
  <Paragraphs>1067</Paragraphs>
  <Slides>78</Slides>
  <Notes>55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78</vt:i4>
      </vt:variant>
    </vt:vector>
  </HeadingPairs>
  <TitlesOfParts>
    <vt:vector size="90" baseType="lpstr">
      <vt:lpstr>楷体_GB2312</vt:lpstr>
      <vt:lpstr>宋体</vt:lpstr>
      <vt:lpstr>宋体</vt:lpstr>
      <vt:lpstr>微软雅黑</vt:lpstr>
      <vt:lpstr>Arial</vt:lpstr>
      <vt:lpstr>Calibri</vt:lpstr>
      <vt:lpstr>Courier New</vt:lpstr>
      <vt:lpstr>Tahoma</vt:lpstr>
      <vt:lpstr>Times New Roman</vt:lpstr>
      <vt:lpstr>Verdana</vt:lpstr>
      <vt:lpstr>Wingdings</vt:lpstr>
      <vt:lpstr>Unit 1 - CPU, Systems and Directory services overview</vt:lpstr>
      <vt:lpstr>Cloud Application Development</vt:lpstr>
      <vt:lpstr>Unit 1- PART1: Fundamentals of Cloud Programming and Systems</vt:lpstr>
      <vt:lpstr>Unit  1  - PART 1 :  Objectives</vt:lpstr>
      <vt:lpstr>Unit  1  - PART 2 :  Objectives</vt:lpstr>
      <vt:lpstr>Unit  1  - PART 1 :  Objectives</vt:lpstr>
      <vt:lpstr>Overview</vt:lpstr>
      <vt:lpstr>Mile Stones to Cloud computing Evolution</vt:lpstr>
      <vt:lpstr>Unit  1  - PART 1 :  Objectives</vt:lpstr>
      <vt:lpstr>Eras of Computing</vt:lpstr>
      <vt:lpstr>Unit  1  - PART 1 :  Objectives</vt:lpstr>
      <vt:lpstr>Principles of Parallel and Distributed Computing</vt:lpstr>
      <vt:lpstr>Principles of Parallel and Distributed Computing Contd…</vt:lpstr>
      <vt:lpstr>Principles of Parallel and Distributed Computing Contd…</vt:lpstr>
      <vt:lpstr>Elements of Parallel computing</vt:lpstr>
      <vt:lpstr>Unit  1  - PART 1 :  Objectives</vt:lpstr>
      <vt:lpstr>What is Parallel Processing?</vt:lpstr>
      <vt:lpstr>Parallel Processing influencing factors</vt:lpstr>
      <vt:lpstr>Parallel Processing influencing factors</vt:lpstr>
      <vt:lpstr>Parallel Processing influencing factors</vt:lpstr>
      <vt:lpstr>Parallel Processing influencing factors</vt:lpstr>
      <vt:lpstr>Unit  1  - PART 1 :  Objectives</vt:lpstr>
      <vt:lpstr>Hardware architectures for parallel Processing</vt:lpstr>
      <vt:lpstr>Single – Instruction , Single Data (SISD) systems</vt:lpstr>
      <vt:lpstr>Single – Instruction , Multiple Data (SIMD) systems</vt:lpstr>
      <vt:lpstr>Single – Instruction , Multiple Data (SIMD) systems</vt:lpstr>
      <vt:lpstr>Multiple – Instruction , Single Data (MISD) systems</vt:lpstr>
      <vt:lpstr>Multiple – Instruction , Multiple Data (MIMD) systems</vt:lpstr>
      <vt:lpstr>Shared Memory MIMD machines</vt:lpstr>
      <vt:lpstr>Distributed Memory MIMD machines</vt:lpstr>
      <vt:lpstr>Unit  1  - PART 1 :  Objectives</vt:lpstr>
      <vt:lpstr>Shared Vs Distributed MIMD model</vt:lpstr>
      <vt:lpstr>Unit  1  - PART 1 :  Objectives</vt:lpstr>
      <vt:lpstr>Approaches to Parallel Programming</vt:lpstr>
      <vt:lpstr>Approaches to Parallel Programming Contd…</vt:lpstr>
      <vt:lpstr>Unit  1  - PART 1 :  Objectives</vt:lpstr>
      <vt:lpstr>Levels of Parallelism</vt:lpstr>
      <vt:lpstr>Levels of Parallelism</vt:lpstr>
      <vt:lpstr>Laws of Caution</vt:lpstr>
      <vt:lpstr>Elements of Distributed Computing</vt:lpstr>
      <vt:lpstr>General concepts and definitions</vt:lpstr>
      <vt:lpstr>Unit  1  - PART 1 :  Objectives</vt:lpstr>
      <vt:lpstr>Components of distributed System</vt:lpstr>
      <vt:lpstr>Unit  1  - PART 1 :  Objectives</vt:lpstr>
      <vt:lpstr>Architectural styles for distributed computing</vt:lpstr>
      <vt:lpstr>Architectural styles for distributed computing</vt:lpstr>
      <vt:lpstr>Software Architectural Styles</vt:lpstr>
      <vt:lpstr>System Architectural Styles</vt:lpstr>
      <vt:lpstr>Data Centered Architectures</vt:lpstr>
      <vt:lpstr>Black board Architectural Style</vt:lpstr>
      <vt:lpstr>Black board Architectural Style Contd…</vt:lpstr>
      <vt:lpstr>Data Flow Architectures</vt:lpstr>
      <vt:lpstr>Comparison between Batch Sequential and Pipe-and-Filter Styles</vt:lpstr>
      <vt:lpstr>Virtual Machine architectures</vt:lpstr>
      <vt:lpstr>Virtual machine architectures contd…</vt:lpstr>
      <vt:lpstr>Call and return architectures</vt:lpstr>
      <vt:lpstr>System Architectural Styles</vt:lpstr>
      <vt:lpstr>Client / Server architectural Styles</vt:lpstr>
      <vt:lpstr>Peer-to-Peer architectural Style</vt:lpstr>
      <vt:lpstr>Models for Inter process Communication</vt:lpstr>
      <vt:lpstr>Message-based communication</vt:lpstr>
      <vt:lpstr>Message-based communication contd…</vt:lpstr>
      <vt:lpstr>Message-based communication contd…</vt:lpstr>
      <vt:lpstr>Unit  1  - PART 1 :  Objectives</vt:lpstr>
      <vt:lpstr>Models for message-based communication</vt:lpstr>
      <vt:lpstr>Unit  1  - PART 1 :  Objectives</vt:lpstr>
      <vt:lpstr>Technologies for distributed computing</vt:lpstr>
      <vt:lpstr>Remote Procedure Call (RPC)</vt:lpstr>
      <vt:lpstr>Distributed Object Programming model</vt:lpstr>
      <vt:lpstr>Examples of distributed Object frameworks</vt:lpstr>
      <vt:lpstr>Unit  1  - PART 1 :  Objectives</vt:lpstr>
      <vt:lpstr>Service Oriented Computing</vt:lpstr>
      <vt:lpstr>Unit  1  - PART 1 :  Objectives</vt:lpstr>
      <vt:lpstr>Service-Oriented Architecture (SOA)</vt:lpstr>
      <vt:lpstr>Web Services</vt:lpstr>
      <vt:lpstr>Web Service Interaction </vt:lpstr>
      <vt:lpstr>WS technology Stack</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raghav</dc:creator>
  <cp:lastModifiedBy>j.huang</cp:lastModifiedBy>
  <cp:revision>223</cp:revision>
  <dcterms:created xsi:type="dcterms:W3CDTF">2016-02-14T03:57:00Z</dcterms:created>
  <dcterms:modified xsi:type="dcterms:W3CDTF">2021-09-05T10:54:30Z</dcterms:modified>
</cp:coreProperties>
</file>