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57" r:id="rId2"/>
    <p:sldId id="368" r:id="rId3"/>
    <p:sldId id="259" r:id="rId4"/>
    <p:sldId id="385" r:id="rId5"/>
    <p:sldId id="386" r:id="rId6"/>
    <p:sldId id="387" r:id="rId7"/>
    <p:sldId id="390" r:id="rId8"/>
    <p:sldId id="388" r:id="rId9"/>
    <p:sldId id="391" r:id="rId10"/>
    <p:sldId id="392" r:id="rId11"/>
    <p:sldId id="393" r:id="rId12"/>
    <p:sldId id="395" r:id="rId13"/>
    <p:sldId id="396" r:id="rId14"/>
    <p:sldId id="426" r:id="rId15"/>
    <p:sldId id="427" r:id="rId16"/>
    <p:sldId id="428" r:id="rId17"/>
    <p:sldId id="397" r:id="rId18"/>
    <p:sldId id="398" r:id="rId19"/>
    <p:sldId id="400" r:id="rId20"/>
    <p:sldId id="401" r:id="rId21"/>
    <p:sldId id="402" r:id="rId22"/>
    <p:sldId id="404" r:id="rId23"/>
    <p:sldId id="406" r:id="rId24"/>
    <p:sldId id="429" r:id="rId25"/>
    <p:sldId id="407" r:id="rId26"/>
    <p:sldId id="408" r:id="rId27"/>
    <p:sldId id="409" r:id="rId28"/>
    <p:sldId id="410" r:id="rId29"/>
    <p:sldId id="411" r:id="rId30"/>
    <p:sldId id="412" r:id="rId31"/>
    <p:sldId id="414" r:id="rId32"/>
    <p:sldId id="430" r:id="rId33"/>
    <p:sldId id="431" r:id="rId34"/>
    <p:sldId id="435" r:id="rId35"/>
    <p:sldId id="436" r:id="rId36"/>
    <p:sldId id="415" r:id="rId37"/>
    <p:sldId id="413" r:id="rId38"/>
    <p:sldId id="417" r:id="rId39"/>
    <p:sldId id="418" r:id="rId40"/>
    <p:sldId id="419" r:id="rId41"/>
    <p:sldId id="432" r:id="rId42"/>
    <p:sldId id="433" r:id="rId43"/>
    <p:sldId id="455" r:id="rId44"/>
    <p:sldId id="456" r:id="rId45"/>
    <p:sldId id="437" r:id="rId46"/>
    <p:sldId id="439" r:id="rId47"/>
    <p:sldId id="438" r:id="rId48"/>
    <p:sldId id="441" r:id="rId49"/>
    <p:sldId id="440" r:id="rId50"/>
    <p:sldId id="442" r:id="rId51"/>
    <p:sldId id="444" r:id="rId52"/>
    <p:sldId id="416" r:id="rId53"/>
    <p:sldId id="434" r:id="rId54"/>
    <p:sldId id="445" r:id="rId55"/>
    <p:sldId id="446" r:id="rId56"/>
    <p:sldId id="447" r:id="rId57"/>
    <p:sldId id="448" r:id="rId58"/>
    <p:sldId id="449" r:id="rId59"/>
    <p:sldId id="450" r:id="rId60"/>
    <p:sldId id="451" r:id="rId61"/>
    <p:sldId id="452" r:id="rId62"/>
    <p:sldId id="420" r:id="rId63"/>
    <p:sldId id="453" r:id="rId64"/>
    <p:sldId id="454" r:id="rId65"/>
    <p:sldId id="421" r:id="rId66"/>
    <p:sldId id="423" r:id="rId67"/>
    <p:sldId id="422" r:id="rId68"/>
    <p:sldId id="424" r:id="rId69"/>
    <p:sldId id="425" r:id="rId70"/>
    <p:sldId id="383" r:id="rId71"/>
    <p:sldId id="384"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31" autoAdjust="0"/>
    <p:restoredTop sz="66909" autoAdjust="0"/>
  </p:normalViewPr>
  <p:slideViewPr>
    <p:cSldViewPr>
      <p:cViewPr varScale="1">
        <p:scale>
          <a:sx n="49" d="100"/>
          <a:sy n="49" d="100"/>
        </p:scale>
        <p:origin x="1614" y="48"/>
      </p:cViewPr>
      <p:guideLst>
        <p:guide orient="horz" pos="2160"/>
        <p:guide pos="2880"/>
      </p:guideLst>
    </p:cSldViewPr>
  </p:slideViewPr>
  <p:notesTextViewPr>
    <p:cViewPr>
      <p:scale>
        <a:sx n="3" d="2"/>
        <a:sy n="3" d="2"/>
      </p:scale>
      <p:origin x="0" y="0"/>
    </p:cViewPr>
  </p:notesTextViewPr>
  <p:sorterViewPr>
    <p:cViewPr varScale="1">
      <p:scale>
        <a:sx n="1" d="1"/>
        <a:sy n="1" d="1"/>
      </p:scale>
      <p:origin x="0" y="-12331"/>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D63D9-2524-4419-839D-DFC2B79569AB}" type="datetimeFigureOut">
              <a:rPr lang="en-US" smtClean="0"/>
              <a:pPr/>
              <a:t>9/9/2021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F6C76-8D67-42A2-AEE2-7E66A4F1A1FB}" type="slidenum">
              <a:rPr lang="en-US" smtClean="0"/>
              <a:pPr/>
              <a:t>‹#›</a:t>
            </a:fld>
            <a:endParaRPr lang="en-US"/>
          </a:p>
        </p:txBody>
      </p:sp>
    </p:spTree>
    <p:extLst>
      <p:ext uri="{BB962C8B-B14F-4D97-AF65-F5344CB8AC3E}">
        <p14:creationId xmlns:p14="http://schemas.microsoft.com/office/powerpoint/2010/main" val="1857952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F6C76-8D67-42A2-AEE2-7E66A4F1A1FB}" type="slidenum">
              <a:rPr lang="en-US" smtClean="0"/>
              <a:pPr/>
              <a:t>1</a:t>
            </a:fld>
            <a:endParaRPr lang="en-US"/>
          </a:p>
        </p:txBody>
      </p:sp>
    </p:spTree>
    <p:extLst>
      <p:ext uri="{BB962C8B-B14F-4D97-AF65-F5344CB8AC3E}">
        <p14:creationId xmlns:p14="http://schemas.microsoft.com/office/powerpoint/2010/main" val="4001833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11</a:t>
            </a:fld>
            <a:endParaRPr lang="en-US"/>
          </a:p>
        </p:txBody>
      </p:sp>
    </p:spTree>
    <p:extLst>
      <p:ext uri="{BB962C8B-B14F-4D97-AF65-F5344CB8AC3E}">
        <p14:creationId xmlns:p14="http://schemas.microsoft.com/office/powerpoint/2010/main" val="1549937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12</a:t>
            </a:fld>
            <a:endParaRPr lang="en-US"/>
          </a:p>
        </p:txBody>
      </p:sp>
    </p:spTree>
    <p:extLst>
      <p:ext uri="{BB962C8B-B14F-4D97-AF65-F5344CB8AC3E}">
        <p14:creationId xmlns:p14="http://schemas.microsoft.com/office/powerpoint/2010/main" val="3490491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pPr/>
              <a:t>13</a:t>
            </a:fld>
            <a:endParaRPr lang="en-US"/>
          </a:p>
        </p:txBody>
      </p:sp>
    </p:spTree>
    <p:extLst>
      <p:ext uri="{BB962C8B-B14F-4D97-AF65-F5344CB8AC3E}">
        <p14:creationId xmlns:p14="http://schemas.microsoft.com/office/powerpoint/2010/main" val="1700472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pPr/>
              <a:t>14</a:t>
            </a:fld>
            <a:endParaRPr lang="en-US"/>
          </a:p>
        </p:txBody>
      </p:sp>
    </p:spTree>
    <p:extLst>
      <p:ext uri="{BB962C8B-B14F-4D97-AF65-F5344CB8AC3E}">
        <p14:creationId xmlns:p14="http://schemas.microsoft.com/office/powerpoint/2010/main" val="4278700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pPr/>
              <a:t>15</a:t>
            </a:fld>
            <a:endParaRPr lang="en-US"/>
          </a:p>
        </p:txBody>
      </p:sp>
    </p:spTree>
    <p:extLst>
      <p:ext uri="{BB962C8B-B14F-4D97-AF65-F5344CB8AC3E}">
        <p14:creationId xmlns:p14="http://schemas.microsoft.com/office/powerpoint/2010/main" val="1031822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pPr/>
              <a:t>16</a:t>
            </a:fld>
            <a:endParaRPr lang="en-US"/>
          </a:p>
        </p:txBody>
      </p:sp>
    </p:spTree>
    <p:extLst>
      <p:ext uri="{BB962C8B-B14F-4D97-AF65-F5344CB8AC3E}">
        <p14:creationId xmlns:p14="http://schemas.microsoft.com/office/powerpoint/2010/main" val="1437478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17</a:t>
            </a:fld>
            <a:endParaRPr lang="en-US"/>
          </a:p>
        </p:txBody>
      </p:sp>
    </p:spTree>
    <p:extLst>
      <p:ext uri="{BB962C8B-B14F-4D97-AF65-F5344CB8AC3E}">
        <p14:creationId xmlns:p14="http://schemas.microsoft.com/office/powerpoint/2010/main" val="983322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18</a:t>
            </a:fld>
            <a:endParaRPr lang="en-US"/>
          </a:p>
        </p:txBody>
      </p:sp>
    </p:spTree>
    <p:extLst>
      <p:ext uri="{BB962C8B-B14F-4D97-AF65-F5344CB8AC3E}">
        <p14:creationId xmlns:p14="http://schemas.microsoft.com/office/powerpoint/2010/main" val="3809542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20</a:t>
            </a:fld>
            <a:endParaRPr lang="en-US"/>
          </a:p>
        </p:txBody>
      </p:sp>
    </p:spTree>
    <p:extLst>
      <p:ext uri="{BB962C8B-B14F-4D97-AF65-F5344CB8AC3E}">
        <p14:creationId xmlns:p14="http://schemas.microsoft.com/office/powerpoint/2010/main" val="935141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21</a:t>
            </a:fld>
            <a:endParaRPr lang="en-US"/>
          </a:p>
        </p:txBody>
      </p:sp>
    </p:spTree>
    <p:extLst>
      <p:ext uri="{BB962C8B-B14F-4D97-AF65-F5344CB8AC3E}">
        <p14:creationId xmlns:p14="http://schemas.microsoft.com/office/powerpoint/2010/main" val="769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3</a:t>
            </a:fld>
            <a:endParaRPr lang="en-US"/>
          </a:p>
        </p:txBody>
      </p:sp>
    </p:spTree>
    <p:extLst>
      <p:ext uri="{BB962C8B-B14F-4D97-AF65-F5344CB8AC3E}">
        <p14:creationId xmlns:p14="http://schemas.microsoft.com/office/powerpoint/2010/main" val="638578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pPr/>
              <a:t>22</a:t>
            </a:fld>
            <a:endParaRPr lang="en-US"/>
          </a:p>
        </p:txBody>
      </p:sp>
    </p:spTree>
    <p:extLst>
      <p:ext uri="{BB962C8B-B14F-4D97-AF65-F5344CB8AC3E}">
        <p14:creationId xmlns:p14="http://schemas.microsoft.com/office/powerpoint/2010/main" val="3611230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23</a:t>
            </a:fld>
            <a:endParaRPr lang="en-US"/>
          </a:p>
        </p:txBody>
      </p:sp>
    </p:spTree>
    <p:extLst>
      <p:ext uri="{BB962C8B-B14F-4D97-AF65-F5344CB8AC3E}">
        <p14:creationId xmlns:p14="http://schemas.microsoft.com/office/powerpoint/2010/main" val="4100030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24</a:t>
            </a:fld>
            <a:endParaRPr lang="en-US"/>
          </a:p>
        </p:txBody>
      </p:sp>
    </p:spTree>
    <p:extLst>
      <p:ext uri="{BB962C8B-B14F-4D97-AF65-F5344CB8AC3E}">
        <p14:creationId xmlns:p14="http://schemas.microsoft.com/office/powerpoint/2010/main" val="3937965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25</a:t>
            </a:fld>
            <a:endParaRPr lang="en-US"/>
          </a:p>
        </p:txBody>
      </p:sp>
    </p:spTree>
    <p:extLst>
      <p:ext uri="{BB962C8B-B14F-4D97-AF65-F5344CB8AC3E}">
        <p14:creationId xmlns:p14="http://schemas.microsoft.com/office/powerpoint/2010/main" val="1306685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26</a:t>
            </a:fld>
            <a:endParaRPr lang="en-US"/>
          </a:p>
        </p:txBody>
      </p:sp>
    </p:spTree>
    <p:extLst>
      <p:ext uri="{BB962C8B-B14F-4D97-AF65-F5344CB8AC3E}">
        <p14:creationId xmlns:p14="http://schemas.microsoft.com/office/powerpoint/2010/main" val="4146174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27</a:t>
            </a:fld>
            <a:endParaRPr lang="en-US"/>
          </a:p>
        </p:txBody>
      </p:sp>
    </p:spTree>
    <p:extLst>
      <p:ext uri="{BB962C8B-B14F-4D97-AF65-F5344CB8AC3E}">
        <p14:creationId xmlns:p14="http://schemas.microsoft.com/office/powerpoint/2010/main" val="86808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28</a:t>
            </a:fld>
            <a:endParaRPr lang="en-US"/>
          </a:p>
        </p:txBody>
      </p:sp>
    </p:spTree>
    <p:extLst>
      <p:ext uri="{BB962C8B-B14F-4D97-AF65-F5344CB8AC3E}">
        <p14:creationId xmlns:p14="http://schemas.microsoft.com/office/powerpoint/2010/main" val="3928982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pPr/>
              <a:t>29</a:t>
            </a:fld>
            <a:endParaRPr lang="en-US"/>
          </a:p>
        </p:txBody>
      </p:sp>
    </p:spTree>
    <p:extLst>
      <p:ext uri="{BB962C8B-B14F-4D97-AF65-F5344CB8AC3E}">
        <p14:creationId xmlns:p14="http://schemas.microsoft.com/office/powerpoint/2010/main" val="3252977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30</a:t>
            </a:fld>
            <a:endParaRPr lang="en-US"/>
          </a:p>
        </p:txBody>
      </p:sp>
    </p:spTree>
    <p:extLst>
      <p:ext uri="{BB962C8B-B14F-4D97-AF65-F5344CB8AC3E}">
        <p14:creationId xmlns:p14="http://schemas.microsoft.com/office/powerpoint/2010/main" val="3956366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31</a:t>
            </a:fld>
            <a:endParaRPr lang="en-US"/>
          </a:p>
        </p:txBody>
      </p:sp>
    </p:spTree>
    <p:extLst>
      <p:ext uri="{BB962C8B-B14F-4D97-AF65-F5344CB8AC3E}">
        <p14:creationId xmlns:p14="http://schemas.microsoft.com/office/powerpoint/2010/main" val="1209316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4</a:t>
            </a:fld>
            <a:endParaRPr lang="en-US"/>
          </a:p>
        </p:txBody>
      </p:sp>
    </p:spTree>
    <p:extLst>
      <p:ext uri="{BB962C8B-B14F-4D97-AF65-F5344CB8AC3E}">
        <p14:creationId xmlns:p14="http://schemas.microsoft.com/office/powerpoint/2010/main" val="3035974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32</a:t>
            </a:fld>
            <a:endParaRPr lang="en-US"/>
          </a:p>
        </p:txBody>
      </p:sp>
    </p:spTree>
    <p:extLst>
      <p:ext uri="{BB962C8B-B14F-4D97-AF65-F5344CB8AC3E}">
        <p14:creationId xmlns:p14="http://schemas.microsoft.com/office/powerpoint/2010/main" val="29081996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33</a:t>
            </a:fld>
            <a:endParaRPr lang="en-US"/>
          </a:p>
        </p:txBody>
      </p:sp>
    </p:spTree>
    <p:extLst>
      <p:ext uri="{BB962C8B-B14F-4D97-AF65-F5344CB8AC3E}">
        <p14:creationId xmlns:p14="http://schemas.microsoft.com/office/powerpoint/2010/main" val="14192421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34</a:t>
            </a:fld>
            <a:endParaRPr lang="en-US"/>
          </a:p>
        </p:txBody>
      </p:sp>
    </p:spTree>
    <p:extLst>
      <p:ext uri="{BB962C8B-B14F-4D97-AF65-F5344CB8AC3E}">
        <p14:creationId xmlns:p14="http://schemas.microsoft.com/office/powerpoint/2010/main" val="14113809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35</a:t>
            </a:fld>
            <a:endParaRPr lang="en-US"/>
          </a:p>
        </p:txBody>
      </p:sp>
    </p:spTree>
    <p:extLst>
      <p:ext uri="{BB962C8B-B14F-4D97-AF65-F5344CB8AC3E}">
        <p14:creationId xmlns:p14="http://schemas.microsoft.com/office/powerpoint/2010/main" val="31936540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36</a:t>
            </a:fld>
            <a:endParaRPr lang="en-US"/>
          </a:p>
        </p:txBody>
      </p:sp>
    </p:spTree>
    <p:extLst>
      <p:ext uri="{BB962C8B-B14F-4D97-AF65-F5344CB8AC3E}">
        <p14:creationId xmlns:p14="http://schemas.microsoft.com/office/powerpoint/2010/main" val="13045055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37</a:t>
            </a:fld>
            <a:endParaRPr lang="en-US"/>
          </a:p>
        </p:txBody>
      </p:sp>
    </p:spTree>
    <p:extLst>
      <p:ext uri="{BB962C8B-B14F-4D97-AF65-F5344CB8AC3E}">
        <p14:creationId xmlns:p14="http://schemas.microsoft.com/office/powerpoint/2010/main" val="8036027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38</a:t>
            </a:fld>
            <a:endParaRPr lang="en-US"/>
          </a:p>
        </p:txBody>
      </p:sp>
    </p:spTree>
    <p:extLst>
      <p:ext uri="{BB962C8B-B14F-4D97-AF65-F5344CB8AC3E}">
        <p14:creationId xmlns:p14="http://schemas.microsoft.com/office/powerpoint/2010/main" val="29013230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39</a:t>
            </a:fld>
            <a:endParaRPr lang="en-US"/>
          </a:p>
        </p:txBody>
      </p:sp>
    </p:spTree>
    <p:extLst>
      <p:ext uri="{BB962C8B-B14F-4D97-AF65-F5344CB8AC3E}">
        <p14:creationId xmlns:p14="http://schemas.microsoft.com/office/powerpoint/2010/main" val="29758297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40</a:t>
            </a:fld>
            <a:endParaRPr lang="en-US"/>
          </a:p>
        </p:txBody>
      </p:sp>
    </p:spTree>
    <p:extLst>
      <p:ext uri="{BB962C8B-B14F-4D97-AF65-F5344CB8AC3E}">
        <p14:creationId xmlns:p14="http://schemas.microsoft.com/office/powerpoint/2010/main" val="35599427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41</a:t>
            </a:fld>
            <a:endParaRPr lang="en-US"/>
          </a:p>
        </p:txBody>
      </p:sp>
    </p:spTree>
    <p:extLst>
      <p:ext uri="{BB962C8B-B14F-4D97-AF65-F5344CB8AC3E}">
        <p14:creationId xmlns:p14="http://schemas.microsoft.com/office/powerpoint/2010/main" val="2645413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5</a:t>
            </a:fld>
            <a:endParaRPr lang="en-US"/>
          </a:p>
        </p:txBody>
      </p:sp>
    </p:spTree>
    <p:extLst>
      <p:ext uri="{BB962C8B-B14F-4D97-AF65-F5344CB8AC3E}">
        <p14:creationId xmlns:p14="http://schemas.microsoft.com/office/powerpoint/2010/main" val="34936215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42</a:t>
            </a:fld>
            <a:endParaRPr lang="en-US"/>
          </a:p>
        </p:txBody>
      </p:sp>
    </p:spTree>
    <p:extLst>
      <p:ext uri="{BB962C8B-B14F-4D97-AF65-F5344CB8AC3E}">
        <p14:creationId xmlns:p14="http://schemas.microsoft.com/office/powerpoint/2010/main" val="31181111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43</a:t>
            </a:fld>
            <a:endParaRPr lang="en-US"/>
          </a:p>
        </p:txBody>
      </p:sp>
    </p:spTree>
    <p:extLst>
      <p:ext uri="{BB962C8B-B14F-4D97-AF65-F5344CB8AC3E}">
        <p14:creationId xmlns:p14="http://schemas.microsoft.com/office/powerpoint/2010/main" val="29527861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44</a:t>
            </a:fld>
            <a:endParaRPr lang="en-US"/>
          </a:p>
        </p:txBody>
      </p:sp>
    </p:spTree>
    <p:extLst>
      <p:ext uri="{BB962C8B-B14F-4D97-AF65-F5344CB8AC3E}">
        <p14:creationId xmlns:p14="http://schemas.microsoft.com/office/powerpoint/2010/main" val="10989383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45</a:t>
            </a:fld>
            <a:endParaRPr lang="en-US"/>
          </a:p>
        </p:txBody>
      </p:sp>
    </p:spTree>
    <p:extLst>
      <p:ext uri="{BB962C8B-B14F-4D97-AF65-F5344CB8AC3E}">
        <p14:creationId xmlns:p14="http://schemas.microsoft.com/office/powerpoint/2010/main" val="30898579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46</a:t>
            </a:fld>
            <a:endParaRPr lang="en-US"/>
          </a:p>
        </p:txBody>
      </p:sp>
    </p:spTree>
    <p:extLst>
      <p:ext uri="{BB962C8B-B14F-4D97-AF65-F5344CB8AC3E}">
        <p14:creationId xmlns:p14="http://schemas.microsoft.com/office/powerpoint/2010/main" val="4828780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47</a:t>
            </a:fld>
            <a:endParaRPr lang="en-US"/>
          </a:p>
        </p:txBody>
      </p:sp>
    </p:spTree>
    <p:extLst>
      <p:ext uri="{BB962C8B-B14F-4D97-AF65-F5344CB8AC3E}">
        <p14:creationId xmlns:p14="http://schemas.microsoft.com/office/powerpoint/2010/main" val="14194706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48</a:t>
            </a:fld>
            <a:endParaRPr lang="en-US"/>
          </a:p>
        </p:txBody>
      </p:sp>
    </p:spTree>
    <p:extLst>
      <p:ext uri="{BB962C8B-B14F-4D97-AF65-F5344CB8AC3E}">
        <p14:creationId xmlns:p14="http://schemas.microsoft.com/office/powerpoint/2010/main" val="17962471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49</a:t>
            </a:fld>
            <a:endParaRPr lang="en-US"/>
          </a:p>
        </p:txBody>
      </p:sp>
    </p:spTree>
    <p:extLst>
      <p:ext uri="{BB962C8B-B14F-4D97-AF65-F5344CB8AC3E}">
        <p14:creationId xmlns:p14="http://schemas.microsoft.com/office/powerpoint/2010/main" val="40920313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50</a:t>
            </a:fld>
            <a:endParaRPr lang="en-US"/>
          </a:p>
        </p:txBody>
      </p:sp>
    </p:spTree>
    <p:extLst>
      <p:ext uri="{BB962C8B-B14F-4D97-AF65-F5344CB8AC3E}">
        <p14:creationId xmlns:p14="http://schemas.microsoft.com/office/powerpoint/2010/main" val="7490736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51</a:t>
            </a:fld>
            <a:endParaRPr lang="en-US"/>
          </a:p>
        </p:txBody>
      </p:sp>
    </p:spTree>
    <p:extLst>
      <p:ext uri="{BB962C8B-B14F-4D97-AF65-F5344CB8AC3E}">
        <p14:creationId xmlns:p14="http://schemas.microsoft.com/office/powerpoint/2010/main" val="860552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6</a:t>
            </a:fld>
            <a:endParaRPr lang="en-US"/>
          </a:p>
        </p:txBody>
      </p:sp>
    </p:spTree>
    <p:extLst>
      <p:ext uri="{BB962C8B-B14F-4D97-AF65-F5344CB8AC3E}">
        <p14:creationId xmlns:p14="http://schemas.microsoft.com/office/powerpoint/2010/main" val="19620763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52</a:t>
            </a:fld>
            <a:endParaRPr lang="en-US"/>
          </a:p>
        </p:txBody>
      </p:sp>
    </p:spTree>
    <p:extLst>
      <p:ext uri="{BB962C8B-B14F-4D97-AF65-F5344CB8AC3E}">
        <p14:creationId xmlns:p14="http://schemas.microsoft.com/office/powerpoint/2010/main" val="24764518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53</a:t>
            </a:fld>
            <a:endParaRPr lang="en-US"/>
          </a:p>
        </p:txBody>
      </p:sp>
    </p:spTree>
    <p:extLst>
      <p:ext uri="{BB962C8B-B14F-4D97-AF65-F5344CB8AC3E}">
        <p14:creationId xmlns:p14="http://schemas.microsoft.com/office/powerpoint/2010/main" val="23535285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54</a:t>
            </a:fld>
            <a:endParaRPr lang="en-US"/>
          </a:p>
        </p:txBody>
      </p:sp>
    </p:spTree>
    <p:extLst>
      <p:ext uri="{BB962C8B-B14F-4D97-AF65-F5344CB8AC3E}">
        <p14:creationId xmlns:p14="http://schemas.microsoft.com/office/powerpoint/2010/main" val="25455218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55</a:t>
            </a:fld>
            <a:endParaRPr lang="en-US"/>
          </a:p>
        </p:txBody>
      </p:sp>
    </p:spTree>
    <p:extLst>
      <p:ext uri="{BB962C8B-B14F-4D97-AF65-F5344CB8AC3E}">
        <p14:creationId xmlns:p14="http://schemas.microsoft.com/office/powerpoint/2010/main" val="42948114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56</a:t>
            </a:fld>
            <a:endParaRPr lang="en-US"/>
          </a:p>
        </p:txBody>
      </p:sp>
    </p:spTree>
    <p:extLst>
      <p:ext uri="{BB962C8B-B14F-4D97-AF65-F5344CB8AC3E}">
        <p14:creationId xmlns:p14="http://schemas.microsoft.com/office/powerpoint/2010/main" val="11815552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57</a:t>
            </a:fld>
            <a:endParaRPr lang="en-US"/>
          </a:p>
        </p:txBody>
      </p:sp>
    </p:spTree>
    <p:extLst>
      <p:ext uri="{BB962C8B-B14F-4D97-AF65-F5344CB8AC3E}">
        <p14:creationId xmlns:p14="http://schemas.microsoft.com/office/powerpoint/2010/main" val="30726731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58</a:t>
            </a:fld>
            <a:endParaRPr lang="en-US"/>
          </a:p>
        </p:txBody>
      </p:sp>
    </p:spTree>
    <p:extLst>
      <p:ext uri="{BB962C8B-B14F-4D97-AF65-F5344CB8AC3E}">
        <p14:creationId xmlns:p14="http://schemas.microsoft.com/office/powerpoint/2010/main" val="16171432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59</a:t>
            </a:fld>
            <a:endParaRPr lang="en-US"/>
          </a:p>
        </p:txBody>
      </p:sp>
    </p:spTree>
    <p:extLst>
      <p:ext uri="{BB962C8B-B14F-4D97-AF65-F5344CB8AC3E}">
        <p14:creationId xmlns:p14="http://schemas.microsoft.com/office/powerpoint/2010/main" val="26325504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60</a:t>
            </a:fld>
            <a:endParaRPr lang="en-US"/>
          </a:p>
        </p:txBody>
      </p:sp>
    </p:spTree>
    <p:extLst>
      <p:ext uri="{BB962C8B-B14F-4D97-AF65-F5344CB8AC3E}">
        <p14:creationId xmlns:p14="http://schemas.microsoft.com/office/powerpoint/2010/main" val="13222226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61</a:t>
            </a:fld>
            <a:endParaRPr lang="en-US"/>
          </a:p>
        </p:txBody>
      </p:sp>
    </p:spTree>
    <p:extLst>
      <p:ext uri="{BB962C8B-B14F-4D97-AF65-F5344CB8AC3E}">
        <p14:creationId xmlns:p14="http://schemas.microsoft.com/office/powerpoint/2010/main" val="2051385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7</a:t>
            </a:fld>
            <a:endParaRPr lang="en-US"/>
          </a:p>
        </p:txBody>
      </p:sp>
    </p:spTree>
    <p:extLst>
      <p:ext uri="{BB962C8B-B14F-4D97-AF65-F5344CB8AC3E}">
        <p14:creationId xmlns:p14="http://schemas.microsoft.com/office/powerpoint/2010/main" val="19082519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62</a:t>
            </a:fld>
            <a:endParaRPr lang="en-US"/>
          </a:p>
        </p:txBody>
      </p:sp>
    </p:spTree>
    <p:extLst>
      <p:ext uri="{BB962C8B-B14F-4D97-AF65-F5344CB8AC3E}">
        <p14:creationId xmlns:p14="http://schemas.microsoft.com/office/powerpoint/2010/main" val="30888751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63</a:t>
            </a:fld>
            <a:endParaRPr lang="en-US"/>
          </a:p>
        </p:txBody>
      </p:sp>
    </p:spTree>
    <p:extLst>
      <p:ext uri="{BB962C8B-B14F-4D97-AF65-F5344CB8AC3E}">
        <p14:creationId xmlns:p14="http://schemas.microsoft.com/office/powerpoint/2010/main" val="47031022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64</a:t>
            </a:fld>
            <a:endParaRPr lang="en-US"/>
          </a:p>
        </p:txBody>
      </p:sp>
    </p:spTree>
    <p:extLst>
      <p:ext uri="{BB962C8B-B14F-4D97-AF65-F5344CB8AC3E}">
        <p14:creationId xmlns:p14="http://schemas.microsoft.com/office/powerpoint/2010/main" val="33045768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65</a:t>
            </a:fld>
            <a:endParaRPr lang="en-US"/>
          </a:p>
        </p:txBody>
      </p:sp>
    </p:spTree>
    <p:extLst>
      <p:ext uri="{BB962C8B-B14F-4D97-AF65-F5344CB8AC3E}">
        <p14:creationId xmlns:p14="http://schemas.microsoft.com/office/powerpoint/2010/main" val="2182278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66</a:t>
            </a:fld>
            <a:endParaRPr lang="en-US"/>
          </a:p>
        </p:txBody>
      </p:sp>
    </p:spTree>
    <p:extLst>
      <p:ext uri="{BB962C8B-B14F-4D97-AF65-F5344CB8AC3E}">
        <p14:creationId xmlns:p14="http://schemas.microsoft.com/office/powerpoint/2010/main" val="607242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67</a:t>
            </a:fld>
            <a:endParaRPr lang="en-US"/>
          </a:p>
        </p:txBody>
      </p:sp>
    </p:spTree>
    <p:extLst>
      <p:ext uri="{BB962C8B-B14F-4D97-AF65-F5344CB8AC3E}">
        <p14:creationId xmlns:p14="http://schemas.microsoft.com/office/powerpoint/2010/main" val="23182683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68</a:t>
            </a:fld>
            <a:endParaRPr lang="en-US"/>
          </a:p>
        </p:txBody>
      </p:sp>
    </p:spTree>
    <p:extLst>
      <p:ext uri="{BB962C8B-B14F-4D97-AF65-F5344CB8AC3E}">
        <p14:creationId xmlns:p14="http://schemas.microsoft.com/office/powerpoint/2010/main" val="2683661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8</a:t>
            </a:fld>
            <a:endParaRPr lang="en-US"/>
          </a:p>
        </p:txBody>
      </p:sp>
    </p:spTree>
    <p:extLst>
      <p:ext uri="{BB962C8B-B14F-4D97-AF65-F5344CB8AC3E}">
        <p14:creationId xmlns:p14="http://schemas.microsoft.com/office/powerpoint/2010/main" val="152775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pPr/>
              <a:t>9</a:t>
            </a:fld>
            <a:endParaRPr lang="en-US"/>
          </a:p>
        </p:txBody>
      </p:sp>
    </p:spTree>
    <p:extLst>
      <p:ext uri="{BB962C8B-B14F-4D97-AF65-F5344CB8AC3E}">
        <p14:creationId xmlns:p14="http://schemas.microsoft.com/office/powerpoint/2010/main" val="4025605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pPr/>
              <a:t>10</a:t>
            </a:fld>
            <a:endParaRPr lang="en-US"/>
          </a:p>
        </p:txBody>
      </p:sp>
    </p:spTree>
    <p:extLst>
      <p:ext uri="{BB962C8B-B14F-4D97-AF65-F5344CB8AC3E}">
        <p14:creationId xmlns:p14="http://schemas.microsoft.com/office/powerpoint/2010/main" val="1771070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10"/>
          <p:cNvSpPr txBox="1">
            <a:spLocks noChangeArrowheads="1"/>
          </p:cNvSpPr>
          <p:nvPr/>
        </p:nvSpPr>
        <p:spPr bwMode="gray">
          <a:xfrm>
            <a:off x="8729808" y="6698316"/>
            <a:ext cx="268432" cy="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1019175">
              <a:defRPr>
                <a:solidFill>
                  <a:schemeClr val="tx1"/>
                </a:solidFill>
                <a:latin typeface="Arial" panose="020B0604020202020204" pitchFamily="34" charset="0"/>
              </a:defRPr>
            </a:lvl1pPr>
            <a:lvl2pPr marL="758825" algn="l" defTabSz="1019175">
              <a:defRPr>
                <a:solidFill>
                  <a:schemeClr val="tx1"/>
                </a:solidFill>
                <a:latin typeface="Arial" panose="020B0604020202020204" pitchFamily="34" charset="0"/>
              </a:defRPr>
            </a:lvl2pPr>
            <a:lvl3pPr marL="1516063" algn="l" defTabSz="1019175">
              <a:defRPr>
                <a:solidFill>
                  <a:schemeClr val="tx1"/>
                </a:solidFill>
                <a:latin typeface="Arial" panose="020B0604020202020204" pitchFamily="34" charset="0"/>
              </a:defRPr>
            </a:lvl3pPr>
            <a:lvl4pPr marL="2274888" algn="l" defTabSz="1019175">
              <a:defRPr>
                <a:solidFill>
                  <a:schemeClr val="tx1"/>
                </a:solidFill>
                <a:latin typeface="Arial" panose="020B0604020202020204" pitchFamily="34" charset="0"/>
              </a:defRPr>
            </a:lvl4pPr>
            <a:lvl5pPr marL="3032125" algn="l" defTabSz="1019175">
              <a:defRPr>
                <a:solidFill>
                  <a:schemeClr val="tx1"/>
                </a:solidFill>
                <a:latin typeface="Arial" panose="020B0604020202020204" pitchFamily="34" charset="0"/>
              </a:defRPr>
            </a:lvl5pPr>
            <a:lvl6pPr marL="3489325" defTabSz="1019175" fontAlgn="base">
              <a:spcBef>
                <a:spcPct val="0"/>
              </a:spcBef>
              <a:spcAft>
                <a:spcPct val="0"/>
              </a:spcAft>
              <a:defRPr>
                <a:solidFill>
                  <a:schemeClr val="tx1"/>
                </a:solidFill>
                <a:latin typeface="Arial" panose="020B0604020202020204" pitchFamily="34" charset="0"/>
              </a:defRPr>
            </a:lvl6pPr>
            <a:lvl7pPr marL="3946525" defTabSz="1019175" fontAlgn="base">
              <a:spcBef>
                <a:spcPct val="0"/>
              </a:spcBef>
              <a:spcAft>
                <a:spcPct val="0"/>
              </a:spcAft>
              <a:defRPr>
                <a:solidFill>
                  <a:schemeClr val="tx1"/>
                </a:solidFill>
                <a:latin typeface="Arial" panose="020B0604020202020204" pitchFamily="34" charset="0"/>
              </a:defRPr>
            </a:lvl7pPr>
            <a:lvl8pPr marL="4403725" defTabSz="1019175" fontAlgn="base">
              <a:spcBef>
                <a:spcPct val="0"/>
              </a:spcBef>
              <a:spcAft>
                <a:spcPct val="0"/>
              </a:spcAft>
              <a:defRPr>
                <a:solidFill>
                  <a:schemeClr val="tx1"/>
                </a:solidFill>
                <a:latin typeface="Arial" panose="020B0604020202020204" pitchFamily="34" charset="0"/>
              </a:defRPr>
            </a:lvl8pPr>
            <a:lvl9pPr marL="4860925" defTabSz="1019175" fontAlgn="base">
              <a:spcBef>
                <a:spcPct val="0"/>
              </a:spcBef>
              <a:spcAft>
                <a:spcPct val="0"/>
              </a:spcAft>
              <a:defRPr>
                <a:solidFill>
                  <a:schemeClr val="tx1"/>
                </a:solidFill>
                <a:latin typeface="Arial" panose="020B0604020202020204" pitchFamily="34" charset="0"/>
              </a:defRPr>
            </a:lvl9pPr>
          </a:lstStyle>
          <a:p>
            <a:pPr>
              <a:spcBef>
                <a:spcPct val="50000"/>
              </a:spcBef>
              <a:defRPr/>
            </a:pPr>
            <a:r>
              <a:rPr lang="en-US" sz="600" dirty="0" smtClean="0">
                <a:solidFill>
                  <a:srgbClr val="808080"/>
                </a:solidFill>
                <a:cs typeface="Arial" panose="020B0604020202020204" pitchFamily="34" charset="0"/>
              </a:rPr>
              <a:t>9.1</a:t>
            </a:r>
          </a:p>
        </p:txBody>
      </p:sp>
      <p:sp>
        <p:nvSpPr>
          <p:cNvPr id="4" name="Line 43"/>
          <p:cNvSpPr>
            <a:spLocks noChangeShapeType="1"/>
          </p:cNvSpPr>
          <p:nvPr/>
        </p:nvSpPr>
        <p:spPr bwMode="auto">
          <a:xfrm flipV="1">
            <a:off x="311727" y="1210235"/>
            <a:ext cx="8376227" cy="0"/>
          </a:xfrm>
          <a:prstGeom prst="line">
            <a:avLst/>
          </a:prstGeom>
          <a:noFill/>
          <a:ln w="9525">
            <a:solidFill>
              <a:schemeClr val="tx1"/>
            </a:solidFill>
            <a:round/>
            <a:headEnd/>
            <a:tailEnd/>
          </a:ln>
          <a:effectLst/>
        </p:spPr>
        <p:txBody>
          <a:bodyPr lIns="82058" tIns="41029" rIns="82058" bIns="41029"/>
          <a:lstStyle/>
          <a:p>
            <a:endParaRPr lang="en-US"/>
          </a:p>
        </p:txBody>
      </p:sp>
      <p:sp>
        <p:nvSpPr>
          <p:cNvPr id="26" name="Title 4"/>
          <p:cNvSpPr>
            <a:spLocks noGrp="1"/>
          </p:cNvSpPr>
          <p:nvPr>
            <p:ph type="title"/>
          </p:nvPr>
        </p:nvSpPr>
        <p:spPr>
          <a:xfrm>
            <a:off x="163080" y="1882589"/>
            <a:ext cx="8846705" cy="876860"/>
          </a:xfrm>
        </p:spPr>
        <p:txBody>
          <a:bodyPr/>
          <a:lstStyle>
            <a:lvl1pPr>
              <a:defRPr sz="3200">
                <a:solidFill>
                  <a:srgbClr val="FF0000"/>
                </a:solidFill>
              </a:defRPr>
            </a:lvl1pPr>
          </a:lstStyle>
          <a:p>
            <a:r>
              <a:rPr lang="en-US" smtClean="0"/>
              <a:t>Click to edit Master title style</a:t>
            </a:r>
            <a:endParaRPr lang="en-US"/>
          </a:p>
        </p:txBody>
      </p:sp>
      <p:sp>
        <p:nvSpPr>
          <p:cNvPr id="8" name="Footer Placeholder 4"/>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7A2F9025-37CE-42A3-B9F5-5A57BFA5FA26}"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274" y="1"/>
            <a:ext cx="2210955" cy="665349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3080" y="1"/>
            <a:ext cx="6498647" cy="66534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0E646F37-185C-427A-8129-D8CEC238637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63080" y="1"/>
            <a:ext cx="8846705" cy="876860"/>
          </a:xfrm>
        </p:spPr>
        <p:txBody>
          <a:bodyPr/>
          <a:lstStyle>
            <a:lvl1pPr>
              <a:defRPr>
                <a:solidFill>
                  <a:srgbClr val="FF0000"/>
                </a:solidFill>
              </a:defRPr>
            </a:lvl1pPr>
          </a:lstStyle>
          <a:p>
            <a:r>
              <a:rPr lang="en-US" dirty="0" smtClean="0"/>
              <a:t>Click to edit Master title style</a:t>
            </a:r>
            <a:endParaRPr lang="en-GB" dirty="0"/>
          </a:p>
        </p:txBody>
      </p:sp>
      <p:sp>
        <p:nvSpPr>
          <p:cNvPr id="3" name="Online Image Placeholder 2"/>
          <p:cNvSpPr>
            <a:spLocks noGrp="1"/>
          </p:cNvSpPr>
          <p:nvPr>
            <p:ph type="clipArt" sz="half" idx="1"/>
          </p:nvPr>
        </p:nvSpPr>
        <p:spPr>
          <a:xfrm>
            <a:off x="163080" y="1075765"/>
            <a:ext cx="4354079" cy="5577728"/>
          </a:xfrm>
        </p:spPr>
        <p:txBody>
          <a:bodyPr/>
          <a:lstStyle/>
          <a:p>
            <a:pPr lvl="0"/>
            <a:r>
              <a:rPr lang="en-US" noProof="0" smtClean="0"/>
              <a:t>Click icon to add clip art</a:t>
            </a:r>
            <a:endParaRPr lang="en-GB" noProof="0" smtClean="0"/>
          </a:p>
        </p:txBody>
      </p:sp>
      <p:sp>
        <p:nvSpPr>
          <p:cNvPr id="4" name="Text Placeholder 3"/>
          <p:cNvSpPr>
            <a:spLocks noGrp="1"/>
          </p:cNvSpPr>
          <p:nvPr>
            <p:ph type="body"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5CE27B4A-B9B4-416A-ACAA-5C204327B62B}"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buSzPct val="120000"/>
              <a:defRPr/>
            </a:lvl1pPr>
            <a:lvl2pPr>
              <a:buSzPct val="120000"/>
              <a:defRPr/>
            </a:lvl2pPr>
            <a:lvl3pPr>
              <a:buSzPct val="120000"/>
              <a:defRPr/>
            </a:lvl3pPr>
            <a:lvl4pPr>
              <a:buSzPct val="120000"/>
              <a:defRPr/>
            </a:lvl4pPr>
            <a:lvl5pP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10"/>
          <p:cNvSpPr>
            <a:spLocks noGrp="1" noChangeArrowheads="1"/>
          </p:cNvSpPr>
          <p:nvPr>
            <p:ph type="sldNum" sz="quarter" idx="10"/>
          </p:nvPr>
        </p:nvSpPr>
        <p:spPr>
          <a:ln/>
        </p:spPr>
        <p:txBody>
          <a:bodyPr/>
          <a:lstStyle>
            <a:lvl1pPr>
              <a:defRPr/>
            </a:lvl1pPr>
          </a:lstStyle>
          <a:p>
            <a:fld id="{32E25198-89AE-4B00-A47A-4DE3C7AA545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456" y="1710298"/>
            <a:ext cx="7886989" cy="2851897"/>
          </a:xfrm>
        </p:spPr>
        <p:txBody>
          <a:bodyPr/>
          <a:lstStyle>
            <a:lvl1pPr>
              <a:defRPr sz="5400">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3456" y="4588809"/>
            <a:ext cx="7886989" cy="1500188"/>
          </a:xfrm>
        </p:spPr>
        <p:txBody>
          <a:bodyPr/>
          <a:lstStyle>
            <a:lvl1pPr marL="0" indent="0">
              <a:buNone/>
              <a:defRPr sz="2200"/>
            </a:lvl1pPr>
            <a:lvl2pPr marL="410243" indent="0">
              <a:buNone/>
              <a:defRPr sz="1800"/>
            </a:lvl2pPr>
            <a:lvl3pPr marL="820487" indent="0">
              <a:buNone/>
              <a:defRPr sz="1600"/>
            </a:lvl3pPr>
            <a:lvl4pPr marL="1230730" indent="0">
              <a:buNone/>
              <a:defRPr sz="1400"/>
            </a:lvl4pPr>
            <a:lvl5pPr marL="1640973" indent="0">
              <a:buNone/>
              <a:defRPr sz="1400"/>
            </a:lvl5pPr>
            <a:lvl6pPr marL="2051216" indent="0">
              <a:buNone/>
              <a:defRPr sz="1400"/>
            </a:lvl6pPr>
            <a:lvl7pPr marL="2461461" indent="0">
              <a:buNone/>
              <a:defRPr sz="1400"/>
            </a:lvl7pPr>
            <a:lvl8pPr marL="2871703" indent="0">
              <a:buNone/>
              <a:defRPr sz="1400"/>
            </a:lvl8pPr>
            <a:lvl9pPr marL="3281946"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7481FC1E-1A4C-41E8-8E0E-BCE7671D5CAA}"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163080" y="1075765"/>
            <a:ext cx="4354079"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963622C3-C058-439C-BABA-723B8393669E}"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227" y="365593"/>
            <a:ext cx="7886989" cy="1325096"/>
          </a:xfrm>
        </p:spPr>
        <p:txBody>
          <a:bodyPr/>
          <a:lstStyle>
            <a:lvl1pPr>
              <a:defRPr>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9227" y="1680883"/>
            <a:ext cx="3869171"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629227" y="2504516"/>
            <a:ext cx="3869171"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727" y="1680883"/>
            <a:ext cx="3886489"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29727" y="2504516"/>
            <a:ext cx="3886489"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0"/>
          <p:cNvSpPr>
            <a:spLocks noGrp="1" noChangeArrowheads="1"/>
          </p:cNvSpPr>
          <p:nvPr>
            <p:ph type="sldNum" sz="quarter" idx="10"/>
          </p:nvPr>
        </p:nvSpPr>
        <p:spPr>
          <a:ln/>
        </p:spPr>
        <p:txBody>
          <a:bodyPr/>
          <a:lstStyle>
            <a:lvl1pPr>
              <a:defRPr/>
            </a:lvl1pPr>
          </a:lstStyle>
          <a:p>
            <a:fld id="{D1EC3F0F-5649-4A61-B218-6ECED721D1DE}" type="slidenum">
              <a:rPr lang="en-US"/>
              <a:pPr/>
              <a:t>‹#›</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Rectangle 10"/>
          <p:cNvSpPr>
            <a:spLocks noGrp="1" noChangeArrowheads="1"/>
          </p:cNvSpPr>
          <p:nvPr>
            <p:ph type="sldNum" sz="quarter" idx="10"/>
          </p:nvPr>
        </p:nvSpPr>
        <p:spPr>
          <a:ln/>
        </p:spPr>
        <p:txBody>
          <a:bodyPr/>
          <a:lstStyle>
            <a:lvl1pPr>
              <a:defRPr/>
            </a:lvl1pPr>
          </a:lstStyle>
          <a:p>
            <a:fld id="{742C3BD1-9A30-4045-9DFE-48DC1CB9D589}" type="slidenum">
              <a:rPr lang="en-US"/>
              <a:pPr/>
              <a:t>‹#›</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1B847C33-53C8-485A-9288-560B29A38293}" type="slidenum">
              <a:rPr lang="en-US"/>
              <a:pPr/>
              <a:t>‹#›</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Content Placeholder 2"/>
          <p:cNvSpPr>
            <a:spLocks noGrp="1"/>
          </p:cNvSpPr>
          <p:nvPr>
            <p:ph idx="1"/>
          </p:nvPr>
        </p:nvSpPr>
        <p:spPr>
          <a:xfrm>
            <a:off x="3887933" y="987519"/>
            <a:ext cx="4628285" cy="4873158"/>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36A3E788-9E08-4F1F-ABCE-BD612BCC9E09}"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Picture Placeholder 2"/>
          <p:cNvSpPr>
            <a:spLocks noGrp="1"/>
          </p:cNvSpPr>
          <p:nvPr>
            <p:ph type="pic" idx="1"/>
          </p:nvPr>
        </p:nvSpPr>
        <p:spPr>
          <a:xfrm>
            <a:off x="3887933" y="987519"/>
            <a:ext cx="4628285" cy="4873158"/>
          </a:xfrm>
        </p:spPr>
        <p:txBody>
          <a:bodyPr/>
          <a:lstStyle>
            <a:lvl1pPr marL="0" indent="0">
              <a:buNone/>
              <a:defRPr sz="2900"/>
            </a:lvl1pPr>
            <a:lvl2pPr marL="410243" indent="0">
              <a:buNone/>
              <a:defRPr sz="2500"/>
            </a:lvl2pPr>
            <a:lvl3pPr marL="820487" indent="0">
              <a:buNone/>
              <a:defRPr sz="2200"/>
            </a:lvl3pPr>
            <a:lvl4pPr marL="1230730" indent="0">
              <a:buNone/>
              <a:defRPr sz="1800"/>
            </a:lvl4pPr>
            <a:lvl5pPr marL="1640973" indent="0">
              <a:buNone/>
              <a:defRPr sz="1800"/>
            </a:lvl5pPr>
            <a:lvl6pPr marL="2051216" indent="0">
              <a:buNone/>
              <a:defRPr sz="1800"/>
            </a:lvl6pPr>
            <a:lvl7pPr marL="2461461" indent="0">
              <a:buNone/>
              <a:defRPr sz="1800"/>
            </a:lvl7pPr>
            <a:lvl8pPr marL="2871703" indent="0">
              <a:buNone/>
              <a:defRPr sz="1800"/>
            </a:lvl8pPr>
            <a:lvl9pPr marL="3281946" indent="0">
              <a:buNone/>
              <a:defRPr sz="18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F91EA2A1-82F7-4B07-AA24-2AA769324886}"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163080" y="1"/>
            <a:ext cx="8846705" cy="876860"/>
          </a:xfrm>
          <a:prstGeom prst="rect">
            <a:avLst/>
          </a:prstGeom>
          <a:noFill/>
          <a:ln w="9525">
            <a:noFill/>
            <a:miter lim="800000"/>
            <a:headEnd/>
            <a:tailEnd/>
          </a:ln>
          <a:effectLst/>
        </p:spPr>
        <p:txBody>
          <a:bodyPr vert="horz" wrap="square" lIns="54921" tIns="16153" rIns="0" bIns="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163080" y="1075765"/>
            <a:ext cx="8848147"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4" name="Rectangle 10"/>
          <p:cNvSpPr>
            <a:spLocks noGrp="1" noChangeArrowheads="1"/>
          </p:cNvSpPr>
          <p:nvPr>
            <p:ph type="sldNum" sz="quarter" idx="4"/>
          </p:nvPr>
        </p:nvSpPr>
        <p:spPr bwMode="gray">
          <a:xfrm>
            <a:off x="8318500" y="6663298"/>
            <a:ext cx="825500" cy="16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53559" bIns="53559" numCol="1" anchor="t" anchorCtr="0" compatLnSpc="1">
            <a:prstTxWarp prst="textNoShape">
              <a:avLst/>
            </a:prstTxWarp>
          </a:bodyPr>
          <a:lstStyle>
            <a:lvl1pPr algn="r" defTabSz="1360515" eaLnBrk="1" hangingPunct="1">
              <a:defRPr sz="1000" b="1"/>
            </a:lvl1pPr>
          </a:lstStyle>
          <a:p>
            <a:fld id="{06CD11B7-08B0-43A8-A229-EFA1663ACEBE}" type="slidenum">
              <a:rPr lang="en-US"/>
              <a:pPr/>
              <a:t>‹#›</a:t>
            </a:fld>
            <a:endParaRPr lang="en-US"/>
          </a:p>
        </p:txBody>
      </p:sp>
      <p:sp>
        <p:nvSpPr>
          <p:cNvPr id="1035" name="Rectangle 11"/>
          <p:cNvSpPr>
            <a:spLocks noGrp="1" noChangeArrowheads="1"/>
          </p:cNvSpPr>
          <p:nvPr>
            <p:ph type="ftr" sz="quarter" idx="3"/>
          </p:nvPr>
        </p:nvSpPr>
        <p:spPr bwMode="gray">
          <a:xfrm>
            <a:off x="0" y="6681508"/>
            <a:ext cx="9144000" cy="17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36020" bIns="0" numCol="1" anchor="t" anchorCtr="0" compatLnSpc="1">
            <a:prstTxWarp prst="textNoShape">
              <a:avLst/>
            </a:prstTxWarp>
          </a:bodyPr>
          <a:lstStyle>
            <a:lvl1pPr algn="ctr" defTabSz="1360515" eaLnBrk="1" hangingPunct="1">
              <a:buFontTx/>
              <a:buNone/>
              <a:defRPr sz="900" smtClean="0">
                <a:latin typeface="Arial" panose="020B0604020202020204" pitchFamily="34" charset="0"/>
              </a:defRPr>
            </a:lvl1pPr>
          </a:lstStyle>
          <a:p>
            <a:pPr>
              <a:defRPr/>
            </a:pPr>
            <a:endParaRPr lang="en-US" dirty="0"/>
          </a:p>
        </p:txBody>
      </p:sp>
      <p:sp>
        <p:nvSpPr>
          <p:cNvPr id="1043" name="Text Box 19"/>
          <p:cNvSpPr txBox="1">
            <a:spLocks noChangeArrowheads="1"/>
          </p:cNvSpPr>
          <p:nvPr userDrawn="1"/>
        </p:nvSpPr>
        <p:spPr bwMode="gray">
          <a:xfrm>
            <a:off x="7537097" y="864254"/>
            <a:ext cx="1462586" cy="231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439" tIns="30719" rIns="61439" bIns="30719">
            <a:spAutoFit/>
          </a:bodyPr>
          <a:lstStyle>
            <a:lvl1pPr marL="96838" indent="-96838" algn="l" defTabSz="684213">
              <a:defRPr>
                <a:solidFill>
                  <a:schemeClr val="tx1"/>
                </a:solidFill>
                <a:latin typeface="Arial" panose="020B0604020202020204" pitchFamily="34" charset="0"/>
              </a:defRPr>
            </a:lvl1pPr>
            <a:lvl2pPr marL="511175" algn="l" defTabSz="684213">
              <a:defRPr>
                <a:solidFill>
                  <a:schemeClr val="tx1"/>
                </a:solidFill>
                <a:latin typeface="Arial" panose="020B0604020202020204" pitchFamily="34" charset="0"/>
              </a:defRPr>
            </a:lvl2pPr>
            <a:lvl3pPr marL="1019175" algn="l" defTabSz="684213">
              <a:defRPr>
                <a:solidFill>
                  <a:schemeClr val="tx1"/>
                </a:solidFill>
                <a:latin typeface="Arial" panose="020B0604020202020204" pitchFamily="34" charset="0"/>
              </a:defRPr>
            </a:lvl3pPr>
            <a:lvl4pPr marL="1528763" algn="l" defTabSz="684213">
              <a:defRPr>
                <a:solidFill>
                  <a:schemeClr val="tx1"/>
                </a:solidFill>
                <a:latin typeface="Arial" panose="020B0604020202020204" pitchFamily="34" charset="0"/>
              </a:defRPr>
            </a:lvl4pPr>
            <a:lvl5pPr marL="2038350" algn="l" defTabSz="684213">
              <a:defRPr>
                <a:solidFill>
                  <a:schemeClr val="tx1"/>
                </a:solidFill>
                <a:latin typeface="Arial" panose="020B0604020202020204" pitchFamily="34" charset="0"/>
              </a:defRPr>
            </a:lvl5pPr>
            <a:lvl6pPr marL="2495550" defTabSz="684213" fontAlgn="base">
              <a:spcBef>
                <a:spcPct val="0"/>
              </a:spcBef>
              <a:spcAft>
                <a:spcPct val="0"/>
              </a:spcAft>
              <a:defRPr>
                <a:solidFill>
                  <a:schemeClr val="tx1"/>
                </a:solidFill>
                <a:latin typeface="Arial" panose="020B0604020202020204" pitchFamily="34" charset="0"/>
              </a:defRPr>
            </a:lvl6pPr>
            <a:lvl7pPr marL="2952750" defTabSz="684213" fontAlgn="base">
              <a:spcBef>
                <a:spcPct val="0"/>
              </a:spcBef>
              <a:spcAft>
                <a:spcPct val="0"/>
              </a:spcAft>
              <a:defRPr>
                <a:solidFill>
                  <a:schemeClr val="tx1"/>
                </a:solidFill>
                <a:latin typeface="Arial" panose="020B0604020202020204" pitchFamily="34" charset="0"/>
              </a:defRPr>
            </a:lvl7pPr>
            <a:lvl8pPr marL="3409950" defTabSz="684213" fontAlgn="base">
              <a:spcBef>
                <a:spcPct val="0"/>
              </a:spcBef>
              <a:spcAft>
                <a:spcPct val="0"/>
              </a:spcAft>
              <a:defRPr>
                <a:solidFill>
                  <a:schemeClr val="tx1"/>
                </a:solidFill>
                <a:latin typeface="Arial" panose="020B0604020202020204" pitchFamily="34" charset="0"/>
              </a:defRPr>
            </a:lvl8pPr>
            <a:lvl9pPr marL="3867150" defTabSz="684213" fontAlgn="base">
              <a:spcBef>
                <a:spcPct val="0"/>
              </a:spcBef>
              <a:spcAft>
                <a:spcPct val="0"/>
              </a:spcAft>
              <a:defRPr>
                <a:solidFill>
                  <a:schemeClr val="tx1"/>
                </a:solidFill>
                <a:latin typeface="Arial" panose="020B0604020202020204" pitchFamily="34" charset="0"/>
              </a:defRPr>
            </a:lvl9pPr>
          </a:lstStyle>
          <a:p>
            <a:pPr algn="r">
              <a:defRPr/>
            </a:pPr>
            <a:r>
              <a:rPr lang="en-US" sz="1100" b="1" smtClean="0">
                <a:solidFill>
                  <a:srgbClr val="FFFFFF"/>
                </a:solidFill>
                <a:cs typeface="Arial" panose="020B0604020202020204" pitchFamily="34" charset="0"/>
              </a:rPr>
              <a:t>IBM Power Systems</a:t>
            </a:r>
          </a:p>
        </p:txBody>
      </p:sp>
      <p:sp>
        <p:nvSpPr>
          <p:cNvPr id="10" name="Line 6"/>
          <p:cNvSpPr>
            <a:spLocks noChangeShapeType="1"/>
          </p:cNvSpPr>
          <p:nvPr userDrawn="1"/>
        </p:nvSpPr>
        <p:spPr bwMode="auto">
          <a:xfrm flipV="1">
            <a:off x="129887" y="976313"/>
            <a:ext cx="8875568" cy="0"/>
          </a:xfrm>
          <a:prstGeom prst="line">
            <a:avLst/>
          </a:prstGeom>
          <a:noFill/>
          <a:ln w="22225" cap="rnd" cmpd="sng">
            <a:solidFill>
              <a:schemeClr val="accent5">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58" tIns="41029" rIns="82058" bIns="41029"/>
          <a:lstStyle/>
          <a:p>
            <a:pPr algn="ctr" eaLnBrk="1" hangingPunct="1">
              <a:buFont typeface="Arial" panose="020B0604020202020204" pitchFamily="34" charset="0"/>
              <a:buNone/>
              <a:defRPr/>
            </a:pPr>
            <a:endParaRPr lang="en-US" dirty="0">
              <a:latin typeface="Arial" panose="020B0604020202020204" pitchFamily="34" charset="0"/>
            </a:endParaRPr>
          </a:p>
        </p:txBody>
      </p:sp>
      <p:pic>
        <p:nvPicPr>
          <p:cNvPr id="8" name="Picture 45"/>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229601" y="40820"/>
            <a:ext cx="762000" cy="890113"/>
          </a:xfrm>
          <a:prstGeom prst="rect">
            <a:avLst/>
          </a:prstGeom>
          <a:solidFill>
            <a:schemeClr val="accent1"/>
          </a:solidFill>
          <a:ln>
            <a:noFill/>
          </a:ln>
        </p:spPr>
      </p:pic>
    </p:spTree>
  </p:cSld>
  <p:clrMap bg1="lt1" tx1="dk1" bg2="lt2" tx2="dk2" accent1="accent1" accent2="accent2" accent3="accent3" accent4="accent4" accent5="accent5" accent6="accent6" hlink="hlink" folHlink="folHlink"/>
  <p:sldLayoutIdLst>
    <p:sldLayoutId id="2147483674"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608" rtl="0" eaLnBrk="1" fontAlgn="base" hangingPunct="1">
        <a:spcBef>
          <a:spcPct val="0"/>
        </a:spcBef>
        <a:spcAft>
          <a:spcPct val="0"/>
        </a:spcAft>
        <a:defRPr sz="2900" b="1" kern="1200">
          <a:solidFill>
            <a:srgbClr val="FF0000"/>
          </a:solidFill>
          <a:latin typeface="+mj-lt"/>
          <a:ea typeface="+mj-ea"/>
          <a:cs typeface="+mj-cs"/>
        </a:defRPr>
      </a:lvl1pPr>
      <a:lvl2pPr algn="l" defTabSz="914608" rtl="0" eaLnBrk="1" fontAlgn="base" hangingPunct="1">
        <a:spcBef>
          <a:spcPct val="0"/>
        </a:spcBef>
        <a:spcAft>
          <a:spcPct val="0"/>
        </a:spcAft>
        <a:defRPr sz="2900" b="1">
          <a:solidFill>
            <a:schemeClr val="tx2"/>
          </a:solidFill>
          <a:latin typeface="Arial" panose="020B0604020202020204" pitchFamily="34" charset="0"/>
        </a:defRPr>
      </a:lvl2pPr>
      <a:lvl3pPr algn="l" defTabSz="914608" rtl="0" eaLnBrk="1" fontAlgn="base" hangingPunct="1">
        <a:spcBef>
          <a:spcPct val="0"/>
        </a:spcBef>
        <a:spcAft>
          <a:spcPct val="0"/>
        </a:spcAft>
        <a:defRPr sz="2900" b="1">
          <a:solidFill>
            <a:schemeClr val="tx2"/>
          </a:solidFill>
          <a:latin typeface="Arial" panose="020B0604020202020204" pitchFamily="34" charset="0"/>
        </a:defRPr>
      </a:lvl3pPr>
      <a:lvl4pPr algn="l" defTabSz="914608" rtl="0" eaLnBrk="1" fontAlgn="base" hangingPunct="1">
        <a:spcBef>
          <a:spcPct val="0"/>
        </a:spcBef>
        <a:spcAft>
          <a:spcPct val="0"/>
        </a:spcAft>
        <a:defRPr sz="2900" b="1">
          <a:solidFill>
            <a:schemeClr val="tx2"/>
          </a:solidFill>
          <a:latin typeface="Arial" panose="020B0604020202020204" pitchFamily="34" charset="0"/>
        </a:defRPr>
      </a:lvl4pPr>
      <a:lvl5pPr algn="l" defTabSz="914608" rtl="0" eaLnBrk="1" fontAlgn="base" hangingPunct="1">
        <a:spcBef>
          <a:spcPct val="0"/>
        </a:spcBef>
        <a:spcAft>
          <a:spcPct val="0"/>
        </a:spcAft>
        <a:defRPr sz="2900" b="1">
          <a:solidFill>
            <a:schemeClr val="tx2"/>
          </a:solidFill>
          <a:latin typeface="Arial" panose="020B0604020202020204" pitchFamily="34" charset="0"/>
        </a:defRPr>
      </a:lvl5pPr>
      <a:lvl6pPr marL="410291" algn="l" defTabSz="914608" rtl="0" eaLnBrk="1" fontAlgn="base" hangingPunct="1">
        <a:spcBef>
          <a:spcPct val="0"/>
        </a:spcBef>
        <a:spcAft>
          <a:spcPct val="0"/>
        </a:spcAft>
        <a:defRPr sz="2900" b="1">
          <a:solidFill>
            <a:schemeClr val="tx2"/>
          </a:solidFill>
          <a:latin typeface="Arial" panose="020B0604020202020204" pitchFamily="34" charset="0"/>
        </a:defRPr>
      </a:lvl6pPr>
      <a:lvl7pPr marL="820583" algn="l" defTabSz="914608" rtl="0" eaLnBrk="1" fontAlgn="base" hangingPunct="1">
        <a:spcBef>
          <a:spcPct val="0"/>
        </a:spcBef>
        <a:spcAft>
          <a:spcPct val="0"/>
        </a:spcAft>
        <a:defRPr sz="2900" b="1">
          <a:solidFill>
            <a:schemeClr val="tx2"/>
          </a:solidFill>
          <a:latin typeface="Arial" panose="020B0604020202020204" pitchFamily="34" charset="0"/>
        </a:defRPr>
      </a:lvl7pPr>
      <a:lvl8pPr marL="1230874" algn="l" defTabSz="914608" rtl="0" eaLnBrk="1" fontAlgn="base" hangingPunct="1">
        <a:spcBef>
          <a:spcPct val="0"/>
        </a:spcBef>
        <a:spcAft>
          <a:spcPct val="0"/>
        </a:spcAft>
        <a:defRPr sz="2900" b="1">
          <a:solidFill>
            <a:schemeClr val="tx2"/>
          </a:solidFill>
          <a:latin typeface="Arial" panose="020B0604020202020204" pitchFamily="34" charset="0"/>
        </a:defRPr>
      </a:lvl8pPr>
      <a:lvl9pPr marL="1641165" algn="l" defTabSz="914608" rtl="0" eaLnBrk="1" fontAlgn="base" hangingPunct="1">
        <a:spcBef>
          <a:spcPct val="0"/>
        </a:spcBef>
        <a:spcAft>
          <a:spcPct val="0"/>
        </a:spcAft>
        <a:defRPr sz="2900" b="1">
          <a:solidFill>
            <a:schemeClr val="tx2"/>
          </a:solidFill>
          <a:latin typeface="Arial" panose="020B0604020202020204" pitchFamily="34" charset="0"/>
        </a:defRPr>
      </a:lvl9pPr>
    </p:titleStyle>
    <p:body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820583" rtl="0" eaLnBrk="1" latinLnBrk="0" hangingPunct="1">
        <a:defRPr sz="1600" kern="1200">
          <a:solidFill>
            <a:schemeClr val="tx1"/>
          </a:solidFill>
          <a:latin typeface="+mn-lt"/>
          <a:ea typeface="+mn-ea"/>
          <a:cs typeface="+mn-cs"/>
        </a:defRPr>
      </a:lvl1pPr>
      <a:lvl2pPr marL="410291" algn="l" defTabSz="820583" rtl="0" eaLnBrk="1" latinLnBrk="0" hangingPunct="1">
        <a:defRPr sz="1600" kern="1200">
          <a:solidFill>
            <a:schemeClr val="tx1"/>
          </a:solidFill>
          <a:latin typeface="+mn-lt"/>
          <a:ea typeface="+mn-ea"/>
          <a:cs typeface="+mn-cs"/>
        </a:defRPr>
      </a:lvl2pPr>
      <a:lvl3pPr marL="820583" algn="l" defTabSz="820583" rtl="0" eaLnBrk="1" latinLnBrk="0" hangingPunct="1">
        <a:defRPr sz="1600" kern="1200">
          <a:solidFill>
            <a:schemeClr val="tx1"/>
          </a:solidFill>
          <a:latin typeface="+mn-lt"/>
          <a:ea typeface="+mn-ea"/>
          <a:cs typeface="+mn-cs"/>
        </a:defRPr>
      </a:lvl3pPr>
      <a:lvl4pPr marL="1230874" algn="l" defTabSz="820583" rtl="0" eaLnBrk="1" latinLnBrk="0" hangingPunct="1">
        <a:defRPr sz="1600" kern="1200">
          <a:solidFill>
            <a:schemeClr val="tx1"/>
          </a:solidFill>
          <a:latin typeface="+mn-lt"/>
          <a:ea typeface="+mn-ea"/>
          <a:cs typeface="+mn-cs"/>
        </a:defRPr>
      </a:lvl4pPr>
      <a:lvl5pPr marL="1641165" algn="l" defTabSz="820583" rtl="0" eaLnBrk="1" latinLnBrk="0" hangingPunct="1">
        <a:defRPr sz="1600" kern="1200">
          <a:solidFill>
            <a:schemeClr val="tx1"/>
          </a:solidFill>
          <a:latin typeface="+mn-lt"/>
          <a:ea typeface="+mn-ea"/>
          <a:cs typeface="+mn-cs"/>
        </a:defRPr>
      </a:lvl5pPr>
      <a:lvl6pPr marL="2051456" algn="l" defTabSz="820583" rtl="0" eaLnBrk="1" latinLnBrk="0" hangingPunct="1">
        <a:defRPr sz="1600" kern="1200">
          <a:solidFill>
            <a:schemeClr val="tx1"/>
          </a:solidFill>
          <a:latin typeface="+mn-lt"/>
          <a:ea typeface="+mn-ea"/>
          <a:cs typeface="+mn-cs"/>
        </a:defRPr>
      </a:lvl6pPr>
      <a:lvl7pPr marL="2461748" algn="l" defTabSz="820583" rtl="0" eaLnBrk="1" latinLnBrk="0" hangingPunct="1">
        <a:defRPr sz="1600" kern="1200">
          <a:solidFill>
            <a:schemeClr val="tx1"/>
          </a:solidFill>
          <a:latin typeface="+mn-lt"/>
          <a:ea typeface="+mn-ea"/>
          <a:cs typeface="+mn-cs"/>
        </a:defRPr>
      </a:lvl7pPr>
      <a:lvl8pPr marL="2872039" algn="l" defTabSz="820583" rtl="0" eaLnBrk="1" latinLnBrk="0" hangingPunct="1">
        <a:defRPr sz="1600" kern="1200">
          <a:solidFill>
            <a:schemeClr val="tx1"/>
          </a:solidFill>
          <a:latin typeface="+mn-lt"/>
          <a:ea typeface="+mn-ea"/>
          <a:cs typeface="+mn-cs"/>
        </a:defRPr>
      </a:lvl8pPr>
      <a:lvl9pPr marL="3282330" algn="l" defTabSz="82058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6.xml"/><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3080" y="1561540"/>
            <a:ext cx="8846705" cy="876860"/>
          </a:xfrm>
        </p:spPr>
        <p:txBody>
          <a:bodyPr/>
          <a:lstStyle/>
          <a:p>
            <a:r>
              <a:rPr lang="en-US" sz="4400" dirty="0" smtClean="0"/>
              <a:t>Virtualization</a:t>
            </a:r>
            <a:endParaRPr lang="en-US" sz="4400"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4294967295"/>
          </p:nvPr>
        </p:nvSpPr>
        <p:spPr>
          <a:xfrm>
            <a:off x="8318500" y="6662738"/>
            <a:ext cx="825500" cy="165100"/>
          </a:xfrm>
        </p:spPr>
        <p:txBody>
          <a:bodyPr/>
          <a:lstStyle/>
          <a:p>
            <a:fld id="{40352607-7EA9-4924-B940-0DFD70466E5A}" type="slidenum">
              <a:rPr lang="en-US" smtClean="0"/>
              <a:pPr/>
              <a:t>1</a:t>
            </a:fld>
            <a:endParaRPr lang="en-US"/>
          </a:p>
        </p:txBody>
      </p:sp>
      <p:grpSp>
        <p:nvGrpSpPr>
          <p:cNvPr id="7" name="Group 3"/>
          <p:cNvGrpSpPr>
            <a:grpSpLocks/>
          </p:cNvGrpSpPr>
          <p:nvPr/>
        </p:nvGrpSpPr>
        <p:grpSpPr bwMode="auto">
          <a:xfrm>
            <a:off x="492125" y="2895600"/>
            <a:ext cx="2852738" cy="3198813"/>
            <a:chOff x="112509" y="2057400"/>
            <a:chExt cx="3653246" cy="4102916"/>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57400"/>
              <a:ext cx="29495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TextBox 7"/>
            <p:cNvSpPr txBox="1">
              <a:spLocks noChangeArrowheads="1"/>
            </p:cNvSpPr>
            <p:nvPr/>
          </p:nvSpPr>
          <p:spPr bwMode="auto">
            <a:xfrm>
              <a:off x="112509" y="5726114"/>
              <a:ext cx="3653246" cy="43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solidFill>
                    <a:srgbClr val="FF0000"/>
                  </a:solidFill>
                  <a:latin typeface="Verdana" panose="020B0604030504040204" pitchFamily="34" charset="0"/>
                </a:rPr>
                <a:t>Morgan Kauffman, USA</a:t>
              </a:r>
              <a:endParaRPr lang="en-AU" altLang="en-US" sz="1200" b="1">
                <a:solidFill>
                  <a:srgbClr val="FF0000"/>
                </a:solidFill>
                <a:latin typeface="Verdana" panose="020B0604030504040204" pitchFamily="34" charset="0"/>
              </a:endParaRPr>
            </a:p>
          </p:txBody>
        </p:sp>
      </p:grpSp>
      <p:grpSp>
        <p:nvGrpSpPr>
          <p:cNvPr id="10" name="Group 6"/>
          <p:cNvGrpSpPr>
            <a:grpSpLocks/>
          </p:cNvGrpSpPr>
          <p:nvPr/>
        </p:nvGrpSpPr>
        <p:grpSpPr bwMode="auto">
          <a:xfrm>
            <a:off x="3470275" y="2895600"/>
            <a:ext cx="2314575" cy="3203575"/>
            <a:chOff x="3378837" y="1981200"/>
            <a:chExt cx="3216594" cy="4187373"/>
          </a:xfrm>
        </p:grpSpPr>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9662" y="1981200"/>
              <a:ext cx="2743201"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 name="TextBox 8"/>
            <p:cNvSpPr txBox="1">
              <a:spLocks noChangeArrowheads="1"/>
            </p:cNvSpPr>
            <p:nvPr/>
          </p:nvSpPr>
          <p:spPr bwMode="auto">
            <a:xfrm>
              <a:off x="3378837" y="5726113"/>
              <a:ext cx="3216594" cy="44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latin typeface="Verdana" panose="020B0604030504040204" pitchFamily="34" charset="0"/>
                </a:rPr>
                <a:t>McGraw Hill, India</a:t>
              </a:r>
              <a:endParaRPr lang="en-AU" altLang="en-US" sz="1200" b="1">
                <a:latin typeface="Verdana" panose="020B0604030504040204" pitchFamily="34" charset="0"/>
              </a:endParaRPr>
            </a:p>
          </p:txBody>
        </p:sp>
      </p:grpSp>
      <p:grpSp>
        <p:nvGrpSpPr>
          <p:cNvPr id="13" name="Group 12"/>
          <p:cNvGrpSpPr>
            <a:grpSpLocks/>
          </p:cNvGrpSpPr>
          <p:nvPr/>
        </p:nvGrpSpPr>
        <p:grpSpPr bwMode="auto">
          <a:xfrm>
            <a:off x="5903913" y="2895600"/>
            <a:ext cx="2554287" cy="3146425"/>
            <a:chOff x="5225857" y="1600200"/>
            <a:chExt cx="2553905" cy="3145904"/>
          </a:xfrm>
        </p:grpSpPr>
        <p:pic>
          <p:nvPicPr>
            <p:cNvPr id="1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9329" y="1600200"/>
              <a:ext cx="1957497" cy="2792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5" name="Rectangle 3"/>
            <p:cNvSpPr>
              <a:spLocks noChangeArrowheads="1"/>
            </p:cNvSpPr>
            <p:nvPr/>
          </p:nvSpPr>
          <p:spPr bwMode="auto">
            <a:xfrm>
              <a:off x="5225857" y="4469105"/>
              <a:ext cx="25539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200" b="1">
                  <a:solidFill>
                    <a:srgbClr val="FF0000"/>
                  </a:solidFill>
                  <a:latin typeface="Verdana" panose="020B0604030504040204" pitchFamily="34" charset="0"/>
                </a:rPr>
                <a:t>China Machine Press, China</a:t>
              </a:r>
              <a:endParaRPr lang="en-AU" altLang="en-US" sz="1200">
                <a:solidFill>
                  <a:schemeClr val="tx1"/>
                </a:solidFill>
                <a:latin typeface="Verdana" panose="020B0604030504040204" pitchFamily="34" charset="0"/>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Characteristics of virtualized environments contd…</a:t>
            </a:r>
            <a:endParaRPr lang="en-US" sz="2400" dirty="0"/>
          </a:p>
        </p:txBody>
      </p:sp>
      <p:sp>
        <p:nvSpPr>
          <p:cNvPr id="3" name="Content Placeholder 2"/>
          <p:cNvSpPr>
            <a:spLocks noGrp="1"/>
          </p:cNvSpPr>
          <p:nvPr>
            <p:ph idx="1"/>
          </p:nvPr>
        </p:nvSpPr>
        <p:spPr/>
        <p:txBody>
          <a:bodyPr/>
          <a:lstStyle/>
          <a:p>
            <a:r>
              <a:rPr lang="en-US" i="1" dirty="0" smtClean="0"/>
              <a:t>Sharing: </a:t>
            </a:r>
          </a:p>
          <a:p>
            <a:pPr lvl="1"/>
            <a:r>
              <a:rPr lang="en-US" sz="2000" dirty="0" smtClean="0"/>
              <a:t>Virtualization allows the creation of a separate computing environment within the same host. In this way it is possible to fully exploit the capabilities of a powerful guest, which would be otherwise underutilized.</a:t>
            </a:r>
          </a:p>
          <a:p>
            <a:pPr lvl="1"/>
            <a:r>
              <a:rPr lang="en-US" sz="2000" dirty="0" smtClean="0"/>
              <a:t> Sharing is a particularly important feature in virtualized data centers, where this basic feature is used to reduce the number of active servers and limit power consumption. </a:t>
            </a:r>
          </a:p>
          <a:p>
            <a:pPr>
              <a:buFont typeface="Arial" pitchFamily="34" charset="0"/>
              <a:buChar char="•"/>
            </a:pPr>
            <a:r>
              <a:rPr lang="en-US" sz="2400" i="1" dirty="0" smtClean="0">
                <a:solidFill>
                  <a:schemeClr val="tx1"/>
                </a:solidFill>
              </a:rPr>
              <a:t>Aggregation. </a:t>
            </a:r>
          </a:p>
          <a:p>
            <a:pPr lvl="1"/>
            <a:r>
              <a:rPr lang="en-US" sz="2000" dirty="0" smtClean="0"/>
              <a:t>It is not only possible to share the physical resource among several guests, but virtualization also allows the aggregation, which is the opposite process. A group of separate hosts can be tied together and represented to guests as a single virtual host. This function is naturally implemented in middleware for distributed computing and a classical example is represented by cluster management software, which harnesses the physical resources of a homogeneous group of machines and represents them as a single resource.</a:t>
            </a:r>
          </a:p>
          <a:p>
            <a:pPr lvl="1">
              <a:buFont typeface="Arial" pitchFamily="34" charset="0"/>
              <a:buChar char="•"/>
            </a:pPr>
            <a:endParaRPr lang="en-US" sz="2000" dirty="0" smtClean="0"/>
          </a:p>
          <a:p>
            <a:pPr lvl="1"/>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Characteristics of virtualized environments contd…</a:t>
            </a:r>
            <a:endParaRPr lang="en-US" sz="2400" dirty="0"/>
          </a:p>
        </p:txBody>
      </p:sp>
      <p:sp>
        <p:nvSpPr>
          <p:cNvPr id="3" name="Content Placeholder 2"/>
          <p:cNvSpPr>
            <a:spLocks noGrp="1"/>
          </p:cNvSpPr>
          <p:nvPr>
            <p:ph idx="1"/>
          </p:nvPr>
        </p:nvSpPr>
        <p:spPr/>
        <p:txBody>
          <a:bodyPr/>
          <a:lstStyle/>
          <a:p>
            <a:r>
              <a:rPr lang="en-US" dirty="0" smtClean="0"/>
              <a:t> </a:t>
            </a:r>
            <a:r>
              <a:rPr lang="en-US" i="1" dirty="0" smtClean="0"/>
              <a:t>Emulation.</a:t>
            </a:r>
            <a:r>
              <a:rPr lang="en-US" dirty="0" smtClean="0"/>
              <a:t> Guests are executed within an environment that is controlled by the virtualization layer, which ultimately is a program. This allows for controlling and tuning the environment that is exposed to guests. </a:t>
            </a:r>
          </a:p>
          <a:p>
            <a:pPr lvl="1"/>
            <a:r>
              <a:rPr lang="en-US" sz="2000" dirty="0" smtClean="0"/>
              <a:t> For instance, a complete different environment with respect to the host can be emulated, thus allowing the execution of guests requiring specific characteristics that are not present in the physical host. </a:t>
            </a:r>
          </a:p>
          <a:p>
            <a:pPr lvl="1"/>
            <a:r>
              <a:rPr lang="en-US" sz="2000" dirty="0" smtClean="0"/>
              <a:t> hardware virtualization solutions are able to provide virtual hardware and emulate a particular kind of device such as </a:t>
            </a:r>
            <a:r>
              <a:rPr lang="en-US" sz="2000" i="1" dirty="0" smtClean="0"/>
              <a:t>SCSI (Small Computer System Interface)</a:t>
            </a:r>
            <a:r>
              <a:rPr lang="en-US" sz="2000" dirty="0" smtClean="0"/>
              <a:t> devices for file IO, without the hosting machine having such hardware installed. </a:t>
            </a:r>
          </a:p>
          <a:p>
            <a:pPr lvl="1"/>
            <a:r>
              <a:rPr lang="en-US" dirty="0" smtClean="0"/>
              <a:t> </a:t>
            </a:r>
            <a:r>
              <a:rPr lang="en-US" sz="2000" dirty="0" smtClean="0"/>
              <a:t>Old and legacy software, which does not meet the requirements of current systems, can be run on emulated hardware without any need of changing their code. This is possible either emulating the required hardware architecture or within a specific operating system sandbox, such as the MS-DOS mode in Windows 95/98.</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11</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Characteristics of virtualized environments contd…</a:t>
            </a:r>
            <a:endParaRPr lang="en-US" sz="2400" dirty="0"/>
          </a:p>
        </p:txBody>
      </p:sp>
      <p:sp>
        <p:nvSpPr>
          <p:cNvPr id="3" name="Content Placeholder 2"/>
          <p:cNvSpPr>
            <a:spLocks noGrp="1"/>
          </p:cNvSpPr>
          <p:nvPr>
            <p:ph idx="1"/>
          </p:nvPr>
        </p:nvSpPr>
        <p:spPr/>
        <p:txBody>
          <a:bodyPr/>
          <a:lstStyle/>
          <a:p>
            <a:r>
              <a:rPr lang="en-US" i="1" dirty="0" smtClean="0"/>
              <a:t>Isolation.</a:t>
            </a:r>
            <a:r>
              <a:rPr lang="en-US" dirty="0" smtClean="0"/>
              <a:t> Virtualization allows providing guests—whether they are operating systems, applications, or other entities—with a complete separate environment, in which they are executed. The guest performs its activity by interacting with an abstraction layer, which provides access to the underlying resources. </a:t>
            </a:r>
          </a:p>
          <a:p>
            <a:pPr lvl="1"/>
            <a:r>
              <a:rPr lang="en-US" dirty="0" smtClean="0"/>
              <a:t> Isolation brings several benefits, for example it allows multiple guests to run on the same host without each of them interfering with the other. </a:t>
            </a:r>
          </a:p>
          <a:p>
            <a:pPr lvl="1"/>
            <a:r>
              <a:rPr lang="en-US" dirty="0" smtClean="0"/>
              <a:t> Secondly, it provides a separation between the host and the guest. The virtual machine can filter the activity of the guest and prevent harmful operations against the host. </a:t>
            </a:r>
          </a:p>
          <a:p>
            <a:pPr lvl="1">
              <a:buNone/>
            </a:pP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12</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Characteristics of virtualized environments contd…</a:t>
            </a:r>
            <a:endParaRPr lang="en-US" sz="2400" dirty="0"/>
          </a:p>
        </p:txBody>
      </p:sp>
      <p:sp>
        <p:nvSpPr>
          <p:cNvPr id="3" name="Content Placeholder 2"/>
          <p:cNvSpPr>
            <a:spLocks noGrp="1"/>
          </p:cNvSpPr>
          <p:nvPr>
            <p:ph idx="1"/>
          </p:nvPr>
        </p:nvSpPr>
        <p:spPr/>
        <p:txBody>
          <a:bodyPr/>
          <a:lstStyle/>
          <a:p>
            <a:r>
              <a:rPr lang="en-US" sz="2000" i="1" dirty="0" smtClean="0"/>
              <a:t>Performance tuning: </a:t>
            </a:r>
            <a:r>
              <a:rPr lang="en-US" sz="2000" dirty="0" smtClean="0"/>
              <a:t>This feature is a reality at present time, given the considerable advances in hardware and software supporting virtualization. It becomes easier to control the performance of the guest by finely tuning the properties of the resources exposed through the virtual environment. This provides means to effectively implement a Quality of Service infrastructure that more easily fulfill the service level agreement established for the guest. </a:t>
            </a:r>
          </a:p>
          <a:p>
            <a:pPr lvl="1"/>
            <a:r>
              <a:rPr lang="en-US" dirty="0" smtClean="0"/>
              <a:t> </a:t>
            </a:r>
            <a:r>
              <a:rPr lang="en-US" sz="2000" dirty="0" smtClean="0"/>
              <a:t>For instance software implementing hardware virtualization solutions can expose to a guest operating system only a fraction of the memory of the host machine or to set the maximum frequency of the processor of the virtual machine.</a:t>
            </a:r>
          </a:p>
          <a:p>
            <a:pPr lvl="1"/>
            <a:r>
              <a:rPr lang="en-US" dirty="0" smtClean="0"/>
              <a:t> </a:t>
            </a:r>
            <a:r>
              <a:rPr lang="en-US" sz="2000" dirty="0" smtClean="0"/>
              <a:t>Another advantage of managed execution is that sometimes it allows easily capturing the state of the guest, persisting it, and resuming its execution.</a:t>
            </a:r>
          </a:p>
          <a:p>
            <a:pPr lvl="2"/>
            <a:r>
              <a:rPr lang="en-US" sz="1400" dirty="0" smtClean="0"/>
              <a:t>This, for example, allows virtual machine managers such as </a:t>
            </a:r>
            <a:r>
              <a:rPr lang="en-US" sz="1400" i="1" dirty="0" smtClean="0"/>
              <a:t>Xen Hypervisor</a:t>
            </a:r>
            <a:r>
              <a:rPr lang="en-US" sz="1400" dirty="0" smtClean="0"/>
              <a:t> to stop the execution of a guest operating system, to move its virtual image into another machine, and to resume its execution in a completely transparent manner. This technique is called </a:t>
            </a:r>
            <a:r>
              <a:rPr lang="en-US" sz="1400" i="1" dirty="0" smtClean="0"/>
              <a:t>virtual machine migration</a:t>
            </a:r>
            <a:r>
              <a:rPr lang="en-US" sz="1400" dirty="0" smtClean="0"/>
              <a:t> and constitutes an important feature in virtualized data centers for optimizing their efficiency in serving applications demand.</a:t>
            </a:r>
          </a:p>
          <a:p>
            <a:pPr lvl="1"/>
            <a:endParaRPr lang="en-US" sz="2000" dirty="0" smtClean="0"/>
          </a:p>
          <a:p>
            <a:pPr lvl="1">
              <a:buNone/>
            </a:pP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13</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Characteristics of virtualized environments contd…</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14</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矩形 6"/>
          <p:cNvSpPr/>
          <p:nvPr/>
        </p:nvSpPr>
        <p:spPr>
          <a:xfrm>
            <a:off x="471675" y="1752271"/>
            <a:ext cx="8440831" cy="956649"/>
          </a:xfrm>
          <a:prstGeom prst="rect">
            <a:avLst/>
          </a:prstGeom>
          <a:solidFill>
            <a:schemeClr val="bg1">
              <a:lumMod val="8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虚拟机迁移是将虚拟机实例从源宿主主机迁移到目标主机，并且在目标主机上能够将虚拟机运行状态恢复到其在迁移之前的相同状态，以便能够继续完成应用程序的任务。</a:t>
            </a:r>
            <a:endParaRPr lang="zh-CN" altLang="en-US" dirty="0">
              <a:solidFill>
                <a:schemeClr val="tx1"/>
              </a:solidFill>
            </a:endParaRPr>
          </a:p>
        </p:txBody>
      </p:sp>
      <p:sp>
        <p:nvSpPr>
          <p:cNvPr id="8" name="矩形 7"/>
          <p:cNvSpPr/>
          <p:nvPr/>
        </p:nvSpPr>
        <p:spPr>
          <a:xfrm>
            <a:off x="640046" y="3219712"/>
            <a:ext cx="7601129" cy="2516073"/>
          </a:xfrm>
          <a:prstGeom prst="rect">
            <a:avLst/>
          </a:prstGeom>
        </p:spPr>
        <p:txBody>
          <a:bodyPr wrap="square">
            <a:spAutoFit/>
          </a:bodyPr>
          <a:lstStyle/>
          <a:p>
            <a:pPr marL="285750" indent="-285750">
              <a:lnSpc>
                <a:spcPts val="2700"/>
              </a:lnSpc>
              <a:buFont typeface="Wingdings" panose="05000000000000000000" pitchFamily="2" charset="2"/>
              <a:buChar char="Ø"/>
            </a:pPr>
            <a:r>
              <a:rPr lang="zh-CN" altLang="en-US" dirty="0">
                <a:latin typeface="+mn-ea"/>
              </a:rPr>
              <a:t>云计算中心的物理服务器负载经常处于动态变化中，当一台物理服务器负载过大时，若此刻不可能提供额外的物理服务器，管理员可以将其上面的虚拟机迁移到其他服务器，达到负载平衡</a:t>
            </a:r>
            <a:endParaRPr lang="en-US" altLang="zh-CN" dirty="0">
              <a:latin typeface="+mn-ea"/>
            </a:endParaRPr>
          </a:p>
          <a:p>
            <a:pPr>
              <a:lnSpc>
                <a:spcPts val="2700"/>
              </a:lnSpc>
            </a:pPr>
            <a:endParaRPr lang="en-US" altLang="zh-CN" dirty="0" smtClean="0">
              <a:latin typeface="+mn-ea"/>
            </a:endParaRPr>
          </a:p>
          <a:p>
            <a:pPr marL="285750" indent="-285750">
              <a:lnSpc>
                <a:spcPts val="2700"/>
              </a:lnSpc>
              <a:buFont typeface="Wingdings" panose="05000000000000000000" pitchFamily="2" charset="2"/>
              <a:buChar char="Ø"/>
            </a:pPr>
            <a:r>
              <a:rPr lang="zh-CN" altLang="en-US" dirty="0" smtClean="0">
                <a:latin typeface="+mn-ea"/>
              </a:rPr>
              <a:t>云</a:t>
            </a:r>
            <a:r>
              <a:rPr lang="zh-CN" altLang="en-US" dirty="0">
                <a:latin typeface="+mn-ea"/>
              </a:rPr>
              <a:t>计算中心的物理服务器有时候需要定期进行升级维护，当升级维护服务器时，管理员可以将其上面的虚拟机迁移到其他服务器，等升级维护完成之后，再把虚拟机迁移回来</a:t>
            </a:r>
            <a:endParaRPr lang="en-US" altLang="zh-CN" dirty="0">
              <a:latin typeface="+mn-ea"/>
            </a:endParaRPr>
          </a:p>
        </p:txBody>
      </p:sp>
      <p:sp>
        <p:nvSpPr>
          <p:cNvPr id="9" name="TextBox 3_1">
            <a:extLst>
              <a:ext uri="{FF2B5EF4-FFF2-40B4-BE49-F238E27FC236}">
                <a16:creationId xmlns:a16="http://schemas.microsoft.com/office/drawing/2014/main" id="{7B307AC3-8DB2-4A44-A0E7-9BD6C08D91DB}"/>
              </a:ext>
            </a:extLst>
          </p:cNvPr>
          <p:cNvSpPr txBox="1"/>
          <p:nvPr/>
        </p:nvSpPr>
        <p:spPr>
          <a:xfrm>
            <a:off x="471675" y="1167135"/>
            <a:ext cx="2031325" cy="461665"/>
          </a:xfrm>
          <a:prstGeom prst="rect">
            <a:avLst/>
          </a:prstGeom>
          <a:noFill/>
        </p:spPr>
        <p:txBody>
          <a:bodyPr wrap="none" rtlCol="0">
            <a:spAutoFit/>
          </a:bodyPr>
          <a:lstStyle/>
          <a:p>
            <a:r>
              <a:rPr lang="zh-CN" altLang="en-US" sz="2400" b="1" dirty="0" smtClean="0">
                <a:solidFill>
                  <a:schemeClr val="accent6"/>
                </a:solidFill>
              </a:rPr>
              <a:t>虚拟机</a:t>
            </a:r>
            <a:r>
              <a:rPr lang="zh-CN" altLang="en-US" sz="2400" b="1" dirty="0">
                <a:solidFill>
                  <a:schemeClr val="accent6"/>
                </a:solidFill>
              </a:rPr>
              <a:t>的迁移</a:t>
            </a:r>
          </a:p>
        </p:txBody>
      </p:sp>
      <p:sp>
        <p:nvSpPr>
          <p:cNvPr id="10" name="矩形 9"/>
          <p:cNvSpPr/>
          <p:nvPr/>
        </p:nvSpPr>
        <p:spPr>
          <a:xfrm>
            <a:off x="640046" y="2850380"/>
            <a:ext cx="2954655" cy="369332"/>
          </a:xfrm>
          <a:prstGeom prst="rect">
            <a:avLst/>
          </a:prstGeom>
        </p:spPr>
        <p:txBody>
          <a:bodyPr wrap="none">
            <a:spAutoFit/>
          </a:bodyPr>
          <a:lstStyle/>
          <a:p>
            <a:r>
              <a:rPr lang="zh-CN" altLang="en-US" b="1" dirty="0" smtClean="0"/>
              <a:t>为什么要进行虚拟机迁移？</a:t>
            </a:r>
            <a:endParaRPr lang="zh-CN" altLang="en-US" b="1" dirty="0"/>
          </a:p>
        </p:txBody>
      </p:sp>
    </p:spTree>
    <p:extLst>
      <p:ext uri="{BB962C8B-B14F-4D97-AF65-F5344CB8AC3E}">
        <p14:creationId xmlns:p14="http://schemas.microsoft.com/office/powerpoint/2010/main" val="1973353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Characteristics of virtualized environments contd…</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15</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矩形 5"/>
          <p:cNvSpPr/>
          <p:nvPr/>
        </p:nvSpPr>
        <p:spPr>
          <a:xfrm>
            <a:off x="537650" y="1770419"/>
            <a:ext cx="7971490" cy="923330"/>
          </a:xfrm>
          <a:prstGeom prst="rect">
            <a:avLst/>
          </a:prstGeom>
        </p:spPr>
        <p:txBody>
          <a:bodyPr wrap="square">
            <a:spAutoFit/>
          </a:bodyPr>
          <a:lstStyle/>
          <a:p>
            <a:pPr>
              <a:lnSpc>
                <a:spcPct val="150000"/>
              </a:lnSpc>
            </a:pPr>
            <a:r>
              <a:rPr lang="zh-CN" altLang="en-US" dirty="0">
                <a:solidFill>
                  <a:schemeClr val="tx1">
                    <a:lumMod val="75000"/>
                    <a:lumOff val="25000"/>
                  </a:schemeClr>
                </a:solidFill>
              </a:rPr>
              <a:t>实时迁移（</a:t>
            </a:r>
            <a:r>
              <a:rPr lang="en-US" altLang="zh-CN" dirty="0">
                <a:solidFill>
                  <a:schemeClr val="tx1">
                    <a:lumMod val="75000"/>
                    <a:lumOff val="25000"/>
                  </a:schemeClr>
                </a:solidFill>
              </a:rPr>
              <a:t>Live Migration</a:t>
            </a:r>
            <a:r>
              <a:rPr lang="zh-CN" altLang="en-US" dirty="0">
                <a:solidFill>
                  <a:schemeClr val="tx1">
                    <a:lumMod val="75000"/>
                    <a:lumOff val="25000"/>
                  </a:schemeClr>
                </a:solidFill>
              </a:rPr>
              <a:t>）就是保持虚拟机运行的同时，把它从一个计算机迁移到另一个计算机，并在目的计算机恢复运行的技术。</a:t>
            </a:r>
            <a:endParaRPr lang="en-US" altLang="zh-CN" dirty="0">
              <a:solidFill>
                <a:schemeClr val="tx1">
                  <a:lumMod val="75000"/>
                  <a:lumOff val="25000"/>
                </a:schemeClr>
              </a:solidFill>
            </a:endParaRPr>
          </a:p>
        </p:txBody>
      </p:sp>
      <p:grpSp>
        <p:nvGrpSpPr>
          <p:cNvPr id="7" name="组合 6">
            <a:extLst>
              <a:ext uri="{FF2B5EF4-FFF2-40B4-BE49-F238E27FC236}">
                <a16:creationId xmlns:a16="http://schemas.microsoft.com/office/drawing/2014/main" id="{B47A5D99-CC41-448F-AA90-68E21E338B08}"/>
              </a:ext>
            </a:extLst>
          </p:cNvPr>
          <p:cNvGrpSpPr/>
          <p:nvPr/>
        </p:nvGrpSpPr>
        <p:grpSpPr>
          <a:xfrm>
            <a:off x="971600" y="2693749"/>
            <a:ext cx="6252751" cy="3111515"/>
            <a:chOff x="1640114" y="1886856"/>
            <a:chExt cx="6319211" cy="3271686"/>
          </a:xfrm>
        </p:grpSpPr>
        <p:sp>
          <p:nvSpPr>
            <p:cNvPr id="8" name="矩形 7">
              <a:extLst>
                <a:ext uri="{FF2B5EF4-FFF2-40B4-BE49-F238E27FC236}">
                  <a16:creationId xmlns:a16="http://schemas.microsoft.com/office/drawing/2014/main" id="{B331AB4E-A812-4E0D-A2A7-9ACE317CF1D2}"/>
                </a:ext>
              </a:extLst>
            </p:cNvPr>
            <p:cNvSpPr/>
            <p:nvPr/>
          </p:nvSpPr>
          <p:spPr>
            <a:xfrm>
              <a:off x="1640114" y="4025220"/>
              <a:ext cx="2002972" cy="655637"/>
            </a:xfrm>
            <a:prstGeom prst="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75000"/>
                      <a:lumOff val="25000"/>
                    </a:schemeClr>
                  </a:solidFill>
                </a:rPr>
                <a:t>硬件</a:t>
              </a:r>
            </a:p>
          </p:txBody>
        </p:sp>
        <p:sp>
          <p:nvSpPr>
            <p:cNvPr id="9" name="矩形 8">
              <a:extLst>
                <a:ext uri="{FF2B5EF4-FFF2-40B4-BE49-F238E27FC236}">
                  <a16:creationId xmlns:a16="http://schemas.microsoft.com/office/drawing/2014/main" id="{7D059922-B86E-4E91-97DE-B47B6168F396}"/>
                </a:ext>
              </a:extLst>
            </p:cNvPr>
            <p:cNvSpPr/>
            <p:nvPr/>
          </p:nvSpPr>
          <p:spPr>
            <a:xfrm>
              <a:off x="1640114" y="3369583"/>
              <a:ext cx="2002972" cy="655637"/>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Hypervisor</a:t>
              </a:r>
              <a:endParaRPr lang="zh-CN" altLang="en-US">
                <a:solidFill>
                  <a:schemeClr val="bg1"/>
                </a:solidFill>
              </a:endParaRPr>
            </a:p>
          </p:txBody>
        </p:sp>
        <p:sp>
          <p:nvSpPr>
            <p:cNvPr id="10" name="矩形 9">
              <a:extLst>
                <a:ext uri="{FF2B5EF4-FFF2-40B4-BE49-F238E27FC236}">
                  <a16:creationId xmlns:a16="http://schemas.microsoft.com/office/drawing/2014/main" id="{DC0D4B4E-C16C-4E41-8DED-6962E035DDB5}"/>
                </a:ext>
              </a:extLst>
            </p:cNvPr>
            <p:cNvSpPr/>
            <p:nvPr/>
          </p:nvSpPr>
          <p:spPr>
            <a:xfrm>
              <a:off x="1640114" y="2713946"/>
              <a:ext cx="2002972" cy="655637"/>
            </a:xfrm>
            <a:prstGeom prst="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D7FEFF01-28C3-4874-B6F0-4348F2CB68CA}"/>
                </a:ext>
              </a:extLst>
            </p:cNvPr>
            <p:cNvSpPr/>
            <p:nvPr/>
          </p:nvSpPr>
          <p:spPr>
            <a:xfrm>
              <a:off x="1828800" y="2365828"/>
              <a:ext cx="573485" cy="675936"/>
            </a:xfrm>
            <a:prstGeom prst="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75000"/>
                      <a:lumOff val="25000"/>
                    </a:schemeClr>
                  </a:solidFill>
                </a:rPr>
                <a:t>VM </a:t>
              </a:r>
              <a:endParaRPr lang="zh-CN" altLang="en-US">
                <a:solidFill>
                  <a:schemeClr val="tx1">
                    <a:lumMod val="75000"/>
                    <a:lumOff val="25000"/>
                  </a:schemeClr>
                </a:solidFill>
              </a:endParaRPr>
            </a:p>
          </p:txBody>
        </p:sp>
        <p:sp>
          <p:nvSpPr>
            <p:cNvPr id="12" name="矩形 11">
              <a:extLst>
                <a:ext uri="{FF2B5EF4-FFF2-40B4-BE49-F238E27FC236}">
                  <a16:creationId xmlns:a16="http://schemas.microsoft.com/office/drawing/2014/main" id="{E1D4033C-94B5-4137-BB7F-5EB75FC3A894}"/>
                </a:ext>
              </a:extLst>
            </p:cNvPr>
            <p:cNvSpPr/>
            <p:nvPr/>
          </p:nvSpPr>
          <p:spPr>
            <a:xfrm>
              <a:off x="2895600" y="2365828"/>
              <a:ext cx="573485" cy="675936"/>
            </a:xfrm>
            <a:prstGeom prst="rect">
              <a:avLst/>
            </a:prstGeom>
            <a:solidFill>
              <a:schemeClr val="bg1">
                <a:lumMod val="95000"/>
              </a:schemeClr>
            </a:solid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75000"/>
                      <a:lumOff val="25000"/>
                    </a:schemeClr>
                  </a:solidFill>
                </a:rPr>
                <a:t>VM </a:t>
              </a:r>
              <a:endParaRPr lang="zh-CN" altLang="en-US">
                <a:solidFill>
                  <a:schemeClr val="tx1">
                    <a:lumMod val="75000"/>
                    <a:lumOff val="25000"/>
                  </a:schemeClr>
                </a:solidFill>
              </a:endParaRPr>
            </a:p>
          </p:txBody>
        </p:sp>
        <p:sp>
          <p:nvSpPr>
            <p:cNvPr id="13" name="矩形 12">
              <a:extLst>
                <a:ext uri="{FF2B5EF4-FFF2-40B4-BE49-F238E27FC236}">
                  <a16:creationId xmlns:a16="http://schemas.microsoft.com/office/drawing/2014/main" id="{7747BBA4-8AAA-4A66-82C6-389D1EE181D4}"/>
                </a:ext>
              </a:extLst>
            </p:cNvPr>
            <p:cNvSpPr/>
            <p:nvPr/>
          </p:nvSpPr>
          <p:spPr>
            <a:xfrm>
              <a:off x="5956353" y="4025220"/>
              <a:ext cx="2002972" cy="655637"/>
            </a:xfrm>
            <a:prstGeom prst="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75000"/>
                      <a:lumOff val="25000"/>
                    </a:schemeClr>
                  </a:solidFill>
                </a:rPr>
                <a:t>硬件</a:t>
              </a:r>
            </a:p>
          </p:txBody>
        </p:sp>
        <p:sp>
          <p:nvSpPr>
            <p:cNvPr id="14" name="矩形 13">
              <a:extLst>
                <a:ext uri="{FF2B5EF4-FFF2-40B4-BE49-F238E27FC236}">
                  <a16:creationId xmlns:a16="http://schemas.microsoft.com/office/drawing/2014/main" id="{A2A9F4C8-C6ED-4FA8-97D0-DBC95259F4F7}"/>
                </a:ext>
              </a:extLst>
            </p:cNvPr>
            <p:cNvSpPr/>
            <p:nvPr/>
          </p:nvSpPr>
          <p:spPr>
            <a:xfrm>
              <a:off x="5956353" y="3369583"/>
              <a:ext cx="2002972" cy="655637"/>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Hypervisor</a:t>
              </a:r>
              <a:endParaRPr lang="zh-CN" altLang="en-US">
                <a:solidFill>
                  <a:schemeClr val="bg1"/>
                </a:solidFill>
              </a:endParaRPr>
            </a:p>
          </p:txBody>
        </p:sp>
        <p:sp>
          <p:nvSpPr>
            <p:cNvPr id="15" name="矩形 14">
              <a:extLst>
                <a:ext uri="{FF2B5EF4-FFF2-40B4-BE49-F238E27FC236}">
                  <a16:creationId xmlns:a16="http://schemas.microsoft.com/office/drawing/2014/main" id="{CB780EFC-2E0A-4F00-A64C-5E064CE3E471}"/>
                </a:ext>
              </a:extLst>
            </p:cNvPr>
            <p:cNvSpPr/>
            <p:nvPr/>
          </p:nvSpPr>
          <p:spPr>
            <a:xfrm>
              <a:off x="5956353" y="2713946"/>
              <a:ext cx="2002972" cy="655637"/>
            </a:xfrm>
            <a:prstGeom prst="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1686BCC5-D138-4266-BC70-55B12B740FA4}"/>
                </a:ext>
              </a:extLst>
            </p:cNvPr>
            <p:cNvSpPr/>
            <p:nvPr/>
          </p:nvSpPr>
          <p:spPr>
            <a:xfrm>
              <a:off x="6145039" y="2365828"/>
              <a:ext cx="573485" cy="675936"/>
            </a:xfrm>
            <a:prstGeom prst="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75000"/>
                      <a:lumOff val="25000"/>
                    </a:schemeClr>
                  </a:solidFill>
                </a:rPr>
                <a:t>VM </a:t>
              </a:r>
              <a:endParaRPr lang="zh-CN" altLang="en-US">
                <a:solidFill>
                  <a:schemeClr val="tx1">
                    <a:lumMod val="75000"/>
                    <a:lumOff val="25000"/>
                  </a:schemeClr>
                </a:solidFill>
              </a:endParaRPr>
            </a:p>
          </p:txBody>
        </p:sp>
        <p:sp>
          <p:nvSpPr>
            <p:cNvPr id="17" name="矩形 16">
              <a:extLst>
                <a:ext uri="{FF2B5EF4-FFF2-40B4-BE49-F238E27FC236}">
                  <a16:creationId xmlns:a16="http://schemas.microsoft.com/office/drawing/2014/main" id="{72D42122-65B8-426C-92BB-A2059E6A0C1C}"/>
                </a:ext>
              </a:extLst>
            </p:cNvPr>
            <p:cNvSpPr/>
            <p:nvPr/>
          </p:nvSpPr>
          <p:spPr>
            <a:xfrm>
              <a:off x="7211839" y="2365828"/>
              <a:ext cx="573485" cy="675936"/>
            </a:xfrm>
            <a:prstGeom prst="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75000"/>
                      <a:lumOff val="25000"/>
                    </a:schemeClr>
                  </a:solidFill>
                </a:rPr>
                <a:t>VM </a:t>
              </a:r>
              <a:endParaRPr lang="zh-CN" altLang="en-US">
                <a:solidFill>
                  <a:schemeClr val="tx1">
                    <a:lumMod val="75000"/>
                    <a:lumOff val="25000"/>
                  </a:schemeClr>
                </a:solidFill>
              </a:endParaRPr>
            </a:p>
          </p:txBody>
        </p:sp>
        <p:sp>
          <p:nvSpPr>
            <p:cNvPr id="18" name="矩形 17">
              <a:extLst>
                <a:ext uri="{FF2B5EF4-FFF2-40B4-BE49-F238E27FC236}">
                  <a16:creationId xmlns:a16="http://schemas.microsoft.com/office/drawing/2014/main" id="{ABC6D985-9530-4616-9B88-7AA31B87A0AC}"/>
                </a:ext>
              </a:extLst>
            </p:cNvPr>
            <p:cNvSpPr/>
            <p:nvPr/>
          </p:nvSpPr>
          <p:spPr>
            <a:xfrm>
              <a:off x="2168713" y="4802560"/>
              <a:ext cx="1080745" cy="355982"/>
            </a:xfrm>
            <a:prstGeom prst="rect">
              <a:avLst/>
            </a:prstGeom>
          </p:spPr>
          <p:txBody>
            <a:bodyPr wrap="square">
              <a:spAutoFit/>
            </a:bodyPr>
            <a:lstStyle/>
            <a:p>
              <a:r>
                <a:rPr lang="zh-CN" altLang="en-US" sz="1600" dirty="0">
                  <a:solidFill>
                    <a:schemeClr val="tx1">
                      <a:lumMod val="75000"/>
                      <a:lumOff val="25000"/>
                    </a:schemeClr>
                  </a:solidFill>
                  <a:latin typeface="+mn-ea"/>
                </a:rPr>
                <a:t>服务器 </a:t>
              </a:r>
              <a:r>
                <a:rPr lang="en-US" altLang="zh-CN" sz="1600" dirty="0">
                  <a:solidFill>
                    <a:schemeClr val="tx1">
                      <a:lumMod val="75000"/>
                      <a:lumOff val="25000"/>
                    </a:schemeClr>
                  </a:solidFill>
                  <a:latin typeface="+mn-ea"/>
                </a:rPr>
                <a:t>1</a:t>
              </a:r>
              <a:endParaRPr lang="zh-CN" altLang="en-US" sz="1600" dirty="0">
                <a:solidFill>
                  <a:schemeClr val="tx1">
                    <a:lumMod val="75000"/>
                    <a:lumOff val="25000"/>
                  </a:schemeClr>
                </a:solidFill>
                <a:latin typeface="+mn-ea"/>
              </a:endParaRPr>
            </a:p>
          </p:txBody>
        </p:sp>
        <p:sp>
          <p:nvSpPr>
            <p:cNvPr id="19" name="矩形 18">
              <a:extLst>
                <a:ext uri="{FF2B5EF4-FFF2-40B4-BE49-F238E27FC236}">
                  <a16:creationId xmlns:a16="http://schemas.microsoft.com/office/drawing/2014/main" id="{C1BEA3BD-ABEF-4A82-8439-A85DA44EDF04}"/>
                </a:ext>
              </a:extLst>
            </p:cNvPr>
            <p:cNvSpPr/>
            <p:nvPr/>
          </p:nvSpPr>
          <p:spPr>
            <a:xfrm>
              <a:off x="6498813" y="4802560"/>
              <a:ext cx="991790" cy="355982"/>
            </a:xfrm>
            <a:prstGeom prst="rect">
              <a:avLst/>
            </a:prstGeom>
          </p:spPr>
          <p:txBody>
            <a:bodyPr wrap="none">
              <a:spAutoFit/>
            </a:bodyPr>
            <a:lstStyle/>
            <a:p>
              <a:r>
                <a:rPr lang="zh-CN" altLang="en-US" sz="1600">
                  <a:solidFill>
                    <a:schemeClr val="tx1">
                      <a:lumMod val="75000"/>
                      <a:lumOff val="25000"/>
                    </a:schemeClr>
                  </a:solidFill>
                  <a:latin typeface="+mn-ea"/>
                </a:rPr>
                <a:t>服务器 </a:t>
              </a:r>
              <a:r>
                <a:rPr lang="en-US" altLang="zh-CN" sz="1600">
                  <a:solidFill>
                    <a:schemeClr val="tx1">
                      <a:lumMod val="75000"/>
                      <a:lumOff val="25000"/>
                    </a:schemeClr>
                  </a:solidFill>
                  <a:latin typeface="+mn-ea"/>
                </a:rPr>
                <a:t>2</a:t>
              </a:r>
              <a:endParaRPr lang="zh-CN" altLang="en-US" sz="1600">
                <a:solidFill>
                  <a:schemeClr val="tx1">
                    <a:lumMod val="75000"/>
                    <a:lumOff val="25000"/>
                  </a:schemeClr>
                </a:solidFill>
                <a:latin typeface="+mn-ea"/>
              </a:endParaRPr>
            </a:p>
          </p:txBody>
        </p:sp>
        <p:sp>
          <p:nvSpPr>
            <p:cNvPr id="20" name="任意多边形 7">
              <a:extLst>
                <a:ext uri="{FF2B5EF4-FFF2-40B4-BE49-F238E27FC236}">
                  <a16:creationId xmlns:a16="http://schemas.microsoft.com/office/drawing/2014/main" id="{1AC6AE8B-9B0E-4411-8699-1157D29DF8CA}"/>
                </a:ext>
              </a:extLst>
            </p:cNvPr>
            <p:cNvSpPr/>
            <p:nvPr/>
          </p:nvSpPr>
          <p:spPr>
            <a:xfrm>
              <a:off x="3222170" y="1886856"/>
              <a:ext cx="3195665" cy="449943"/>
            </a:xfrm>
            <a:custGeom>
              <a:avLst/>
              <a:gdLst>
                <a:gd name="connsiteX0" fmla="*/ 0 w 2743200"/>
                <a:gd name="connsiteY0" fmla="*/ 450128 h 450128"/>
                <a:gd name="connsiteX1" fmla="*/ 1349829 w 2743200"/>
                <a:gd name="connsiteY1" fmla="*/ 185 h 450128"/>
                <a:gd name="connsiteX2" fmla="*/ 2743200 w 2743200"/>
                <a:gd name="connsiteY2" fmla="*/ 406585 h 450128"/>
                <a:gd name="connsiteX0" fmla="*/ 0 w 2743200"/>
                <a:gd name="connsiteY0" fmla="*/ 449943 h 449943"/>
                <a:gd name="connsiteX1" fmla="*/ 1349829 w 2743200"/>
                <a:gd name="connsiteY1" fmla="*/ 0 h 449943"/>
                <a:gd name="connsiteX2" fmla="*/ 2743200 w 2743200"/>
                <a:gd name="connsiteY2" fmla="*/ 449943 h 449943"/>
              </a:gdLst>
              <a:ahLst/>
              <a:cxnLst>
                <a:cxn ang="0">
                  <a:pos x="connsiteX0" y="connsiteY0"/>
                </a:cxn>
                <a:cxn ang="0">
                  <a:pos x="connsiteX1" y="connsiteY1"/>
                </a:cxn>
                <a:cxn ang="0">
                  <a:pos x="connsiteX2" y="connsiteY2"/>
                </a:cxn>
              </a:cxnLst>
              <a:rect l="l" t="t" r="r" b="b"/>
              <a:pathLst>
                <a:path w="2743200" h="449943">
                  <a:moveTo>
                    <a:pt x="0" y="449943"/>
                  </a:moveTo>
                  <a:cubicBezTo>
                    <a:pt x="446314" y="228600"/>
                    <a:pt x="892629" y="0"/>
                    <a:pt x="1349829" y="0"/>
                  </a:cubicBezTo>
                  <a:cubicBezTo>
                    <a:pt x="1807029" y="0"/>
                    <a:pt x="2275114" y="243114"/>
                    <a:pt x="2743200" y="449943"/>
                  </a:cubicBezTo>
                </a:path>
              </a:pathLst>
            </a:custGeom>
            <a:noFill/>
            <a:ln w="19050">
              <a:solidFill>
                <a:schemeClr val="tx1">
                  <a:lumMod val="75000"/>
                  <a:lumOff val="2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673426" y="1284140"/>
            <a:ext cx="1712328" cy="369332"/>
          </a:xfrm>
          <a:prstGeom prst="rect">
            <a:avLst/>
          </a:prstGeom>
        </p:spPr>
        <p:txBody>
          <a:bodyPr wrap="none">
            <a:spAutoFit/>
          </a:bodyPr>
          <a:lstStyle/>
          <a:p>
            <a:r>
              <a:rPr lang="zh-CN" altLang="en-US" b="1" dirty="0" smtClean="0">
                <a:latin typeface="+mn-ea"/>
              </a:rPr>
              <a:t>（</a:t>
            </a:r>
            <a:r>
              <a:rPr lang="en-US" altLang="zh-CN" b="1" dirty="0" smtClean="0">
                <a:latin typeface="+mn-ea"/>
              </a:rPr>
              <a:t>1</a:t>
            </a:r>
            <a:r>
              <a:rPr lang="zh-CN" altLang="en-US" b="1" dirty="0" smtClean="0">
                <a:latin typeface="+mn-ea"/>
              </a:rPr>
              <a:t>）动态迁移</a:t>
            </a:r>
            <a:endParaRPr lang="zh-CN" altLang="en-US" b="1" dirty="0">
              <a:latin typeface="+mn-ea"/>
            </a:endParaRPr>
          </a:p>
        </p:txBody>
      </p:sp>
    </p:spTree>
    <p:extLst>
      <p:ext uri="{BB962C8B-B14F-4D97-AF65-F5344CB8AC3E}">
        <p14:creationId xmlns:p14="http://schemas.microsoft.com/office/powerpoint/2010/main" val="208206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Characteristics of virtualized environments contd…</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16</a:t>
            </a:fld>
            <a:endParaRPr lang="en-US"/>
          </a:p>
        </p:txBody>
      </p:sp>
      <p:sp>
        <p:nvSpPr>
          <p:cNvPr id="5" name="Footer Placeholder 4"/>
          <p:cNvSpPr>
            <a:spLocks noGrp="1"/>
          </p:cNvSpPr>
          <p:nvPr>
            <p:ph type="ftr" sz="quarter" idx="11"/>
          </p:nvPr>
        </p:nvSpPr>
        <p:spPr/>
        <p:txBody>
          <a:bodyPr/>
          <a:lstStyle/>
          <a:p>
            <a:pPr>
              <a:defRPr/>
            </a:pPr>
            <a:endParaRPr lang="en-US" dirty="0"/>
          </a:p>
        </p:txBody>
      </p:sp>
      <p:grpSp>
        <p:nvGrpSpPr>
          <p:cNvPr id="6" name="组合 5"/>
          <p:cNvGrpSpPr/>
          <p:nvPr/>
        </p:nvGrpSpPr>
        <p:grpSpPr>
          <a:xfrm>
            <a:off x="784059" y="1860737"/>
            <a:ext cx="6907458" cy="3728503"/>
            <a:chOff x="1640114" y="2002087"/>
            <a:chExt cx="5872412" cy="3169806"/>
          </a:xfrm>
        </p:grpSpPr>
        <p:sp>
          <p:nvSpPr>
            <p:cNvPr id="7" name="矩形 6"/>
            <p:cNvSpPr/>
            <p:nvPr/>
          </p:nvSpPr>
          <p:spPr>
            <a:xfrm>
              <a:off x="1640114" y="2485279"/>
              <a:ext cx="1463657" cy="2686613"/>
            </a:xfrm>
            <a:prstGeom prst="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956353" y="2485280"/>
              <a:ext cx="1556173" cy="2686613"/>
            </a:xfrm>
            <a:prstGeom prst="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640114" y="2002087"/>
              <a:ext cx="1080745" cy="313990"/>
            </a:xfrm>
            <a:prstGeom prst="rect">
              <a:avLst/>
            </a:prstGeom>
          </p:spPr>
          <p:txBody>
            <a:bodyPr wrap="square">
              <a:spAutoFit/>
            </a:bodyPr>
            <a:lstStyle/>
            <a:p>
              <a:r>
                <a:rPr lang="zh-CN" altLang="en-US" dirty="0">
                  <a:solidFill>
                    <a:schemeClr val="tx1">
                      <a:lumMod val="75000"/>
                      <a:lumOff val="25000"/>
                    </a:schemeClr>
                  </a:solidFill>
                </a:rPr>
                <a:t>源宿主机</a:t>
              </a:r>
              <a:r>
                <a:rPr lang="en-US" altLang="zh-CN" dirty="0">
                  <a:solidFill>
                    <a:schemeClr val="tx1">
                      <a:lumMod val="75000"/>
                      <a:lumOff val="25000"/>
                    </a:schemeClr>
                  </a:solidFill>
                </a:rPr>
                <a:t>A</a:t>
              </a:r>
              <a:endParaRPr lang="zh-CN" altLang="en-US" dirty="0">
                <a:solidFill>
                  <a:schemeClr val="tx1">
                    <a:lumMod val="75000"/>
                    <a:lumOff val="25000"/>
                  </a:schemeClr>
                </a:solidFill>
              </a:endParaRPr>
            </a:p>
          </p:txBody>
        </p:sp>
        <p:sp>
          <p:nvSpPr>
            <p:cNvPr id="10" name="矩形 9"/>
            <p:cNvSpPr/>
            <p:nvPr/>
          </p:nvSpPr>
          <p:spPr>
            <a:xfrm>
              <a:off x="5957274" y="2002087"/>
              <a:ext cx="1260864" cy="313990"/>
            </a:xfrm>
            <a:prstGeom prst="rect">
              <a:avLst/>
            </a:prstGeom>
          </p:spPr>
          <p:txBody>
            <a:bodyPr wrap="none">
              <a:spAutoFit/>
            </a:bodyPr>
            <a:lstStyle/>
            <a:p>
              <a:r>
                <a:rPr lang="zh-CN" altLang="en-US" dirty="0">
                  <a:solidFill>
                    <a:schemeClr val="tx1">
                      <a:lumMod val="75000"/>
                      <a:lumOff val="25000"/>
                    </a:schemeClr>
                  </a:solidFill>
                </a:rPr>
                <a:t>目标宿主机</a:t>
              </a:r>
              <a:r>
                <a:rPr lang="en-US" altLang="zh-CN" dirty="0">
                  <a:solidFill>
                    <a:schemeClr val="tx1">
                      <a:lumMod val="75000"/>
                      <a:lumOff val="25000"/>
                    </a:schemeClr>
                  </a:solidFill>
                </a:rPr>
                <a:t>B</a:t>
              </a:r>
              <a:endParaRPr lang="zh-CN" altLang="en-US" dirty="0">
                <a:solidFill>
                  <a:schemeClr val="tx1">
                    <a:lumMod val="75000"/>
                    <a:lumOff val="25000"/>
                  </a:schemeClr>
                </a:solidFill>
              </a:endParaRPr>
            </a:p>
          </p:txBody>
        </p:sp>
      </p:grpSp>
      <p:sp>
        <p:nvSpPr>
          <p:cNvPr id="11" name="TextBox 3_1"/>
          <p:cNvSpPr txBox="1"/>
          <p:nvPr/>
        </p:nvSpPr>
        <p:spPr>
          <a:xfrm>
            <a:off x="474483" y="1372497"/>
            <a:ext cx="1712328" cy="369332"/>
          </a:xfrm>
          <a:prstGeom prst="rect">
            <a:avLst/>
          </a:prstGeom>
          <a:noFill/>
        </p:spPr>
        <p:txBody>
          <a:bodyPr wrap="none" rtlCol="0">
            <a:spAutoFit/>
          </a:bodyPr>
          <a:lstStyle/>
          <a:p>
            <a:r>
              <a:rPr lang="zh-CN" altLang="en-US" b="1" dirty="0" smtClean="0">
                <a:latin typeface="+mn-ea"/>
              </a:rPr>
              <a:t>（</a:t>
            </a:r>
            <a:r>
              <a:rPr lang="en-US" altLang="zh-CN" b="1" dirty="0" smtClean="0">
                <a:latin typeface="+mn-ea"/>
              </a:rPr>
              <a:t>2</a:t>
            </a:r>
            <a:r>
              <a:rPr lang="zh-CN" altLang="en-US" b="1" dirty="0" smtClean="0">
                <a:latin typeface="+mn-ea"/>
              </a:rPr>
              <a:t>）迁移</a:t>
            </a:r>
            <a:r>
              <a:rPr lang="zh-CN" altLang="en-US" b="1" dirty="0">
                <a:latin typeface="+mn-ea"/>
              </a:rPr>
              <a:t>步骤</a:t>
            </a:r>
          </a:p>
        </p:txBody>
      </p:sp>
      <p:sp>
        <p:nvSpPr>
          <p:cNvPr id="12" name="矩形 11">
            <a:extLst>
              <a:ext uri="{FF2B5EF4-FFF2-40B4-BE49-F238E27FC236}">
                <a16:creationId xmlns:a16="http://schemas.microsoft.com/office/drawing/2014/main" id="{C4888CF5-4384-47D8-8A1C-984CE0082BDB}"/>
              </a:ext>
            </a:extLst>
          </p:cNvPr>
          <p:cNvSpPr/>
          <p:nvPr/>
        </p:nvSpPr>
        <p:spPr>
          <a:xfrm>
            <a:off x="926933" y="2567686"/>
            <a:ext cx="1317503" cy="549697"/>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1.</a:t>
            </a:r>
            <a:r>
              <a:rPr lang="zh-CN" altLang="en-US" dirty="0">
                <a:solidFill>
                  <a:schemeClr val="bg1"/>
                </a:solidFill>
              </a:rPr>
              <a:t>预迁移</a:t>
            </a:r>
          </a:p>
        </p:txBody>
      </p:sp>
      <p:sp>
        <p:nvSpPr>
          <p:cNvPr id="13" name="矩形 12">
            <a:extLst>
              <a:ext uri="{FF2B5EF4-FFF2-40B4-BE49-F238E27FC236}">
                <a16:creationId xmlns:a16="http://schemas.microsoft.com/office/drawing/2014/main" id="{CB91CBD7-47DD-405B-87AA-016DEEFA3300}"/>
              </a:ext>
            </a:extLst>
          </p:cNvPr>
          <p:cNvSpPr/>
          <p:nvPr/>
        </p:nvSpPr>
        <p:spPr>
          <a:xfrm>
            <a:off x="6044541" y="5028136"/>
            <a:ext cx="1425039" cy="445702"/>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6.</a:t>
            </a:r>
            <a:r>
              <a:rPr lang="zh-CN" altLang="en-US" dirty="0">
                <a:solidFill>
                  <a:schemeClr val="bg1"/>
                </a:solidFill>
              </a:rPr>
              <a:t>启动</a:t>
            </a:r>
          </a:p>
        </p:txBody>
      </p:sp>
      <p:cxnSp>
        <p:nvCxnSpPr>
          <p:cNvPr id="14" name="直接箭头连接符 13">
            <a:extLst>
              <a:ext uri="{FF2B5EF4-FFF2-40B4-BE49-F238E27FC236}">
                <a16:creationId xmlns:a16="http://schemas.microsoft.com/office/drawing/2014/main" id="{906E9163-72D9-4F2A-8040-770016C34DBA}"/>
              </a:ext>
            </a:extLst>
          </p:cNvPr>
          <p:cNvCxnSpPr/>
          <p:nvPr/>
        </p:nvCxnSpPr>
        <p:spPr>
          <a:xfrm>
            <a:off x="2743151" y="3117383"/>
            <a:ext cx="2624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BA1A9F69-CDA2-46C3-9009-52D97A81B099}"/>
              </a:ext>
            </a:extLst>
          </p:cNvPr>
          <p:cNvSpPr/>
          <p:nvPr/>
        </p:nvSpPr>
        <p:spPr>
          <a:xfrm>
            <a:off x="3337272" y="2612156"/>
            <a:ext cx="1341608" cy="4607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2.</a:t>
            </a:r>
            <a:r>
              <a:rPr lang="zh-CN" altLang="en-US" dirty="0">
                <a:solidFill>
                  <a:schemeClr val="tx1"/>
                </a:solidFill>
              </a:rPr>
              <a:t>预定资源</a:t>
            </a:r>
          </a:p>
        </p:txBody>
      </p:sp>
      <p:cxnSp>
        <p:nvCxnSpPr>
          <p:cNvPr id="16" name="直接箭头连接符 15">
            <a:extLst>
              <a:ext uri="{FF2B5EF4-FFF2-40B4-BE49-F238E27FC236}">
                <a16:creationId xmlns:a16="http://schemas.microsoft.com/office/drawing/2014/main" id="{2B5C25F1-FE69-42CE-86CE-54CA5B867985}"/>
              </a:ext>
            </a:extLst>
          </p:cNvPr>
          <p:cNvCxnSpPr/>
          <p:nvPr/>
        </p:nvCxnSpPr>
        <p:spPr>
          <a:xfrm>
            <a:off x="2741176" y="3649793"/>
            <a:ext cx="2624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02A6F0A5-A854-46E1-9DA1-8DEEBF7A1AF3}"/>
              </a:ext>
            </a:extLst>
          </p:cNvPr>
          <p:cNvSpPr/>
          <p:nvPr/>
        </p:nvSpPr>
        <p:spPr>
          <a:xfrm>
            <a:off x="3337272" y="3203979"/>
            <a:ext cx="1199103" cy="54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3.</a:t>
            </a:r>
            <a:r>
              <a:rPr lang="zh-CN" altLang="en-US" dirty="0">
                <a:solidFill>
                  <a:schemeClr val="tx1"/>
                </a:solidFill>
              </a:rPr>
              <a:t>预复制</a:t>
            </a:r>
          </a:p>
        </p:txBody>
      </p:sp>
      <p:cxnSp>
        <p:nvCxnSpPr>
          <p:cNvPr id="18" name="直接箭头连接符 17">
            <a:extLst>
              <a:ext uri="{FF2B5EF4-FFF2-40B4-BE49-F238E27FC236}">
                <a16:creationId xmlns:a16="http://schemas.microsoft.com/office/drawing/2014/main" id="{0557DB9B-3402-414E-A66B-7DD0002A9D3A}"/>
              </a:ext>
            </a:extLst>
          </p:cNvPr>
          <p:cNvCxnSpPr/>
          <p:nvPr/>
        </p:nvCxnSpPr>
        <p:spPr>
          <a:xfrm>
            <a:off x="2774823" y="4194076"/>
            <a:ext cx="2624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EC60FFE1-99D9-4A0C-B12E-8F182A19D705}"/>
              </a:ext>
            </a:extLst>
          </p:cNvPr>
          <p:cNvSpPr/>
          <p:nvPr/>
        </p:nvSpPr>
        <p:spPr>
          <a:xfrm>
            <a:off x="3337272" y="3748262"/>
            <a:ext cx="1367336" cy="54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4.</a:t>
            </a:r>
            <a:r>
              <a:rPr lang="zh-CN" altLang="en-US" dirty="0">
                <a:solidFill>
                  <a:schemeClr val="tx1"/>
                </a:solidFill>
              </a:rPr>
              <a:t>停机复制</a:t>
            </a:r>
          </a:p>
        </p:txBody>
      </p:sp>
      <p:cxnSp>
        <p:nvCxnSpPr>
          <p:cNvPr id="20" name="直接箭头连接符 19">
            <a:extLst>
              <a:ext uri="{FF2B5EF4-FFF2-40B4-BE49-F238E27FC236}">
                <a16:creationId xmlns:a16="http://schemas.microsoft.com/office/drawing/2014/main" id="{089A7E94-79F2-4951-9EAC-0BE96BDB0B3B}"/>
              </a:ext>
            </a:extLst>
          </p:cNvPr>
          <p:cNvCxnSpPr/>
          <p:nvPr/>
        </p:nvCxnSpPr>
        <p:spPr>
          <a:xfrm>
            <a:off x="2772846" y="4738360"/>
            <a:ext cx="2624496" cy="0"/>
          </a:xfrm>
          <a:prstGeom prst="straightConnector1">
            <a:avLst/>
          </a:prstGeom>
          <a:ln>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BB61CB26-75A4-406A-BC57-CC018341778E}"/>
              </a:ext>
            </a:extLst>
          </p:cNvPr>
          <p:cNvSpPr/>
          <p:nvPr/>
        </p:nvSpPr>
        <p:spPr>
          <a:xfrm>
            <a:off x="3337272" y="4292546"/>
            <a:ext cx="1367336" cy="54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5.</a:t>
            </a:r>
            <a:r>
              <a:rPr lang="zh-CN" altLang="en-US" dirty="0">
                <a:solidFill>
                  <a:schemeClr val="tx1"/>
                </a:solidFill>
              </a:rPr>
              <a:t>提交</a:t>
            </a:r>
          </a:p>
        </p:txBody>
      </p:sp>
      <p:sp>
        <p:nvSpPr>
          <p:cNvPr id="22" name="矩形 21">
            <a:extLst>
              <a:ext uri="{FF2B5EF4-FFF2-40B4-BE49-F238E27FC236}">
                <a16:creationId xmlns:a16="http://schemas.microsoft.com/office/drawing/2014/main" id="{879EA5E3-2C72-4498-B276-355BD3EA168F}"/>
              </a:ext>
            </a:extLst>
          </p:cNvPr>
          <p:cNvSpPr/>
          <p:nvPr/>
        </p:nvSpPr>
        <p:spPr>
          <a:xfrm>
            <a:off x="1247441" y="3462129"/>
            <a:ext cx="674565" cy="795074"/>
          </a:xfrm>
          <a:prstGeom prst="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75000"/>
                    <a:lumOff val="25000"/>
                  </a:schemeClr>
                </a:solidFill>
              </a:rPr>
              <a:t>VM </a:t>
            </a:r>
            <a:endParaRPr lang="zh-CN" altLang="en-US">
              <a:solidFill>
                <a:schemeClr val="tx1">
                  <a:lumMod val="75000"/>
                  <a:lumOff val="25000"/>
                </a:schemeClr>
              </a:solidFill>
            </a:endParaRPr>
          </a:p>
        </p:txBody>
      </p:sp>
      <p:sp>
        <p:nvSpPr>
          <p:cNvPr id="23" name="矩形 22">
            <a:extLst>
              <a:ext uri="{FF2B5EF4-FFF2-40B4-BE49-F238E27FC236}">
                <a16:creationId xmlns:a16="http://schemas.microsoft.com/office/drawing/2014/main" id="{DFD0C5C4-6156-4BFD-AC75-DBC035514E37}"/>
              </a:ext>
            </a:extLst>
          </p:cNvPr>
          <p:cNvSpPr/>
          <p:nvPr/>
        </p:nvSpPr>
        <p:spPr>
          <a:xfrm>
            <a:off x="6419777" y="3281070"/>
            <a:ext cx="674565" cy="795074"/>
          </a:xfrm>
          <a:prstGeom prst="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75000"/>
                    <a:lumOff val="25000"/>
                  </a:schemeClr>
                </a:solidFill>
              </a:rPr>
              <a:t>VM </a:t>
            </a:r>
            <a:endParaRPr lang="zh-CN" altLang="en-US">
              <a:solidFill>
                <a:schemeClr val="tx1">
                  <a:lumMod val="75000"/>
                  <a:lumOff val="25000"/>
                </a:schemeClr>
              </a:solidFill>
            </a:endParaRPr>
          </a:p>
        </p:txBody>
      </p:sp>
    </p:spTree>
    <p:extLst>
      <p:ext uri="{BB962C8B-B14F-4D97-AF65-F5344CB8AC3E}">
        <p14:creationId xmlns:p14="http://schemas.microsoft.com/office/powerpoint/2010/main" val="339804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par>
                                <p:cTn id="57" presetID="2" presetClass="entr" presetSubtype="4" fill="hold" grpId="1"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anim calcmode="lin" valueType="num">
                                      <p:cBhvr additive="base">
                                        <p:cTn id="69" dur="500" fill="hold"/>
                                        <p:tgtEl>
                                          <p:spTgt spid="13"/>
                                        </p:tgtEl>
                                        <p:attrNameLst>
                                          <p:attrName>ppt_x</p:attrName>
                                        </p:attrNameLst>
                                      </p:cBhvr>
                                      <p:tavLst>
                                        <p:tav tm="0">
                                          <p:val>
                                            <p:strVal val="#ppt_x"/>
                                          </p:val>
                                        </p:tav>
                                        <p:tav tm="100000">
                                          <p:val>
                                            <p:strVal val="#ppt_x"/>
                                          </p:val>
                                        </p:tav>
                                      </p:tavLst>
                                    </p:anim>
                                    <p:anim calcmode="lin" valueType="num">
                                      <p:cBhvr additive="base">
                                        <p:cTn id="7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p:bldP spid="17" grpId="0"/>
      <p:bldP spid="19" grpId="0"/>
      <p:bldP spid="21" grpId="0"/>
      <p:bldP spid="22" grpId="0" animBg="1"/>
      <p:bldP spid="22" grpId="1" animBg="1"/>
      <p:bldP spid="23" grpId="0" animBg="1"/>
      <p:bldP spid="2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Characteristics of virtualized environments contd…</a:t>
            </a:r>
            <a:endParaRPr lang="en-US" sz="2400" dirty="0"/>
          </a:p>
        </p:txBody>
      </p:sp>
      <p:sp>
        <p:nvSpPr>
          <p:cNvPr id="3" name="Content Placeholder 2"/>
          <p:cNvSpPr>
            <a:spLocks noGrp="1"/>
          </p:cNvSpPr>
          <p:nvPr>
            <p:ph idx="1"/>
          </p:nvPr>
        </p:nvSpPr>
        <p:spPr/>
        <p:txBody>
          <a:bodyPr/>
          <a:lstStyle/>
          <a:p>
            <a:r>
              <a:rPr lang="en-US" i="1" dirty="0" smtClean="0"/>
              <a:t>Portability:</a:t>
            </a:r>
            <a:r>
              <a:rPr lang="en-US" dirty="0" smtClean="0"/>
              <a:t> The concept of portability applies in different ways according to the specific type of virtualization considered.</a:t>
            </a:r>
          </a:p>
          <a:p>
            <a:pPr lvl="1"/>
            <a:r>
              <a:rPr lang="en-US" dirty="0" smtClean="0"/>
              <a:t> In the case of a hardware virtualization solution the guest is packaged into a virtual image that, in most of the cases, can be safely moved and executed on top of different virtual machines.</a:t>
            </a:r>
          </a:p>
          <a:p>
            <a:pPr lvl="1"/>
            <a:r>
              <a:rPr lang="en-US" dirty="0" smtClean="0"/>
              <a:t> In the case of programming level virtualization, as implemented by the JVM or the .NET runtime, the binary code representing application components (jars or assemblies), can be run without any recompilation on any implementation of the corresponding virtual machine.</a:t>
            </a:r>
          </a:p>
          <a:p>
            <a:pPr lvl="1"/>
            <a:r>
              <a:rPr lang="en-US" dirty="0" smtClean="0"/>
              <a:t> This makes the application development cycle more flexible and application deployment very straightforward: one version of the application, in most of the cases, is able to run on different platforms with no changes.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17</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Taxonomy of Virtualization Techniques</a:t>
            </a:r>
            <a:endParaRPr lang="en-US" dirty="0"/>
          </a:p>
        </p:txBody>
      </p:sp>
      <p:sp>
        <p:nvSpPr>
          <p:cNvPr id="3" name="Content Placeholder 2"/>
          <p:cNvSpPr>
            <a:spLocks noGrp="1"/>
          </p:cNvSpPr>
          <p:nvPr>
            <p:ph idx="1"/>
          </p:nvPr>
        </p:nvSpPr>
        <p:spPr/>
        <p:txBody>
          <a:bodyPr/>
          <a:lstStyle/>
          <a:p>
            <a:r>
              <a:rPr lang="en-US" dirty="0" smtClean="0"/>
              <a:t> Virtualization covers a wide range of emulation techniques that are applied to different areas of computing. A classification of these techniques helps to better understand their characteristics and use.</a:t>
            </a:r>
          </a:p>
          <a:p>
            <a:pPr lvl="1"/>
            <a:r>
              <a:rPr lang="en-US" dirty="0" smtClean="0"/>
              <a:t> Virtualization is mainly used to emulate </a:t>
            </a:r>
            <a:r>
              <a:rPr lang="en-US" i="1" dirty="0" smtClean="0"/>
              <a:t>execution environments</a:t>
            </a:r>
            <a:r>
              <a:rPr lang="en-US" dirty="0" smtClean="0"/>
              <a:t>, </a:t>
            </a:r>
            <a:r>
              <a:rPr lang="en-US" i="1" dirty="0" smtClean="0"/>
              <a:t>storage</a:t>
            </a:r>
            <a:r>
              <a:rPr lang="en-US" dirty="0" smtClean="0"/>
              <a:t>, and </a:t>
            </a:r>
            <a:r>
              <a:rPr lang="en-US" i="1" dirty="0" smtClean="0"/>
              <a:t>networks</a:t>
            </a:r>
            <a:r>
              <a:rPr lang="en-US" dirty="0" smtClean="0"/>
              <a:t>.</a:t>
            </a:r>
          </a:p>
          <a:p>
            <a:pPr lvl="1"/>
            <a:r>
              <a:rPr lang="en-US" dirty="0" smtClean="0"/>
              <a:t> Among these categories </a:t>
            </a:r>
            <a:r>
              <a:rPr lang="en-US" i="1" dirty="0" smtClean="0"/>
              <a:t>execution virtualization</a:t>
            </a:r>
            <a:r>
              <a:rPr lang="en-US" dirty="0" smtClean="0"/>
              <a:t> constitutes the oldest, most popular, and most developed area.</a:t>
            </a:r>
          </a:p>
          <a:p>
            <a:pPr lvl="1"/>
            <a:r>
              <a:rPr lang="en-US" dirty="0" smtClean="0"/>
              <a:t> We can divide these execution virtualization techniques into two major categories by considering the type of host they require.</a:t>
            </a:r>
          </a:p>
          <a:p>
            <a:pPr lvl="2"/>
            <a:r>
              <a:rPr lang="en-US" dirty="0" smtClean="0"/>
              <a:t> </a:t>
            </a:r>
            <a:r>
              <a:rPr lang="en-US" i="1" dirty="0" smtClean="0"/>
              <a:t>Process level</a:t>
            </a:r>
            <a:r>
              <a:rPr lang="en-US" dirty="0" smtClean="0"/>
              <a:t> techniques are implemented on top of an existing operating system, which has full control of the hardware.</a:t>
            </a:r>
          </a:p>
          <a:p>
            <a:pPr lvl="2"/>
            <a:r>
              <a:rPr lang="en-US" dirty="0" smtClean="0"/>
              <a:t> </a:t>
            </a:r>
            <a:r>
              <a:rPr lang="en-US" i="1" dirty="0" smtClean="0"/>
              <a:t>System level</a:t>
            </a:r>
            <a:r>
              <a:rPr lang="en-US" dirty="0" smtClean="0"/>
              <a:t> techniques are implemented directly on hardware and do not require―or require a minimum support from―an existing operating system.</a:t>
            </a:r>
          </a:p>
          <a:p>
            <a:pPr>
              <a:buNone/>
            </a:pPr>
            <a:r>
              <a:rPr lang="en-US" dirty="0" smtClean="0"/>
              <a:t>		</a:t>
            </a:r>
          </a:p>
          <a:p>
            <a:pPr>
              <a:buNone/>
            </a:pP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18</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0"/>
          <p:cNvGrpSpPr/>
          <p:nvPr/>
        </p:nvGrpSpPr>
        <p:grpSpPr>
          <a:xfrm>
            <a:off x="0" y="0"/>
            <a:ext cx="9429784" cy="6858000"/>
            <a:chOff x="163286" y="239486"/>
            <a:chExt cx="8980714" cy="6379028"/>
          </a:xfrm>
        </p:grpSpPr>
        <p:sp>
          <p:nvSpPr>
            <p:cNvPr id="104" name="Rectangle 103"/>
            <p:cNvSpPr/>
            <p:nvPr/>
          </p:nvSpPr>
          <p:spPr>
            <a:xfrm>
              <a:off x="163286" y="239486"/>
              <a:ext cx="8980714" cy="6379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 name="Text Box 5"/>
            <p:cNvSpPr txBox="1">
              <a:spLocks noChangeArrowheads="1"/>
            </p:cNvSpPr>
            <p:nvPr/>
          </p:nvSpPr>
          <p:spPr bwMode="auto">
            <a:xfrm>
              <a:off x="312607" y="3327889"/>
              <a:ext cx="1005831" cy="448559"/>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Virtualization</a:t>
              </a:r>
              <a:endParaRPr lang="en-US" sz="1400" dirty="0" smtClean="0">
                <a:solidFill>
                  <a:srgbClr val="000000"/>
                </a:solidFill>
              </a:endParaRPr>
            </a:p>
          </p:txBody>
        </p:sp>
        <p:grpSp>
          <p:nvGrpSpPr>
            <p:cNvPr id="3" name="Group 6"/>
            <p:cNvGrpSpPr/>
            <p:nvPr/>
          </p:nvGrpSpPr>
          <p:grpSpPr>
            <a:xfrm>
              <a:off x="2101921" y="2139975"/>
              <a:ext cx="1287512" cy="542277"/>
              <a:chOff x="855648" y="1756786"/>
              <a:chExt cx="1321780" cy="542277"/>
            </a:xfrm>
          </p:grpSpPr>
          <p:sp>
            <p:nvSpPr>
              <p:cNvPr id="5" name="Text Box 5"/>
              <p:cNvSpPr txBox="1">
                <a:spLocks noChangeArrowheads="1"/>
              </p:cNvSpPr>
              <p:nvPr/>
            </p:nvSpPr>
            <p:spPr bwMode="auto">
              <a:xfrm>
                <a:off x="855648" y="1756786"/>
                <a:ext cx="1321780" cy="542277"/>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Execution Environment</a:t>
                </a:r>
              </a:p>
            </p:txBody>
          </p:sp>
          <p:pic>
            <p:nvPicPr>
              <p:cNvPr id="1026" name="Picture 2" descr="C:\Users\aneka\AppData\Local\Microsoft\Windows\Temporary Internet Files\Content.IE5\OGJS10UG\MC90043261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98180" y="1804612"/>
                <a:ext cx="393922" cy="393922"/>
              </a:xfrm>
              <a:prstGeom prst="rect">
                <a:avLst/>
              </a:prstGeom>
              <a:noFill/>
              <a:ln>
                <a:noFill/>
              </a:ln>
              <a:extLst>
                <a:ext uri="{909E8E84-426E-40dd-AFC4-6F175D3DCCD1}">
                  <a14:hiddenFill xmlns="" xmlns:a14="http://schemas.microsoft.com/office/drawing/2010/main">
                    <a:solidFill>
                      <a:srgbClr val="FFFFFF"/>
                    </a:solidFill>
                  </a14:hiddenFill>
                </a:ext>
              </a:extLst>
            </p:spPr>
          </p:pic>
        </p:grpSp>
        <p:grpSp>
          <p:nvGrpSpPr>
            <p:cNvPr id="7" name="Group 8"/>
            <p:cNvGrpSpPr/>
            <p:nvPr/>
          </p:nvGrpSpPr>
          <p:grpSpPr>
            <a:xfrm>
              <a:off x="2101921" y="2968054"/>
              <a:ext cx="1287512" cy="542277"/>
              <a:chOff x="3365864" y="1765495"/>
              <a:chExt cx="1287512" cy="542277"/>
            </a:xfrm>
          </p:grpSpPr>
          <p:sp>
            <p:nvSpPr>
              <p:cNvPr id="6" name="Text Box 5"/>
              <p:cNvSpPr txBox="1">
                <a:spLocks noChangeArrowheads="1"/>
              </p:cNvSpPr>
              <p:nvPr/>
            </p:nvSpPr>
            <p:spPr bwMode="auto">
              <a:xfrm>
                <a:off x="3365864" y="1765495"/>
                <a:ext cx="1287512" cy="542277"/>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Storage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6022" y="1857485"/>
                <a:ext cx="394229" cy="394229"/>
              </a:xfrm>
              <a:prstGeom prst="rect">
                <a:avLst/>
              </a:prstGeom>
              <a:ln>
                <a:noFill/>
              </a:ln>
            </p:spPr>
          </p:pic>
        </p:grpSp>
        <p:grpSp>
          <p:nvGrpSpPr>
            <p:cNvPr id="9" name="Group 9"/>
            <p:cNvGrpSpPr/>
            <p:nvPr/>
          </p:nvGrpSpPr>
          <p:grpSpPr>
            <a:xfrm>
              <a:off x="2101921" y="3795375"/>
              <a:ext cx="1279246" cy="542277"/>
              <a:chOff x="5304532" y="1732868"/>
              <a:chExt cx="1535989" cy="542277"/>
            </a:xfrm>
          </p:grpSpPr>
          <p:sp>
            <p:nvSpPr>
              <p:cNvPr id="12" name="Text Box 5"/>
              <p:cNvSpPr txBox="1">
                <a:spLocks noChangeArrowheads="1"/>
              </p:cNvSpPr>
              <p:nvPr/>
            </p:nvSpPr>
            <p:spPr bwMode="auto">
              <a:xfrm>
                <a:off x="5304532" y="1732868"/>
                <a:ext cx="1535989" cy="542277"/>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Network</a:t>
                </a: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399164">
                <a:off x="5331728" y="1836158"/>
                <a:ext cx="726459" cy="419398"/>
              </a:xfrm>
              <a:prstGeom prst="rect">
                <a:avLst/>
              </a:prstGeom>
              <a:ln>
                <a:noFill/>
              </a:ln>
            </p:spPr>
          </p:pic>
        </p:grpSp>
        <p:sp>
          <p:nvSpPr>
            <p:cNvPr id="17" name="Text Box 5"/>
            <p:cNvSpPr txBox="1">
              <a:spLocks noChangeArrowheads="1"/>
            </p:cNvSpPr>
            <p:nvPr/>
          </p:nvSpPr>
          <p:spPr bwMode="auto">
            <a:xfrm>
              <a:off x="2101921" y="5355924"/>
              <a:ext cx="1279246" cy="542277"/>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indent="-285750" algn="ctr">
                <a:spcBef>
                  <a:spcPct val="20000"/>
                </a:spcBef>
                <a:buClr>
                  <a:schemeClr val="accent2"/>
                </a:buClr>
                <a:buSzPct val="60000"/>
                <a:buFont typeface="Wingdings" pitchFamily="2" charset="2"/>
                <a:buNone/>
              </a:pPr>
              <a:r>
                <a:rPr lang="en-US" sz="1400" dirty="0" smtClean="0">
                  <a:solidFill>
                    <a:srgbClr val="000000"/>
                  </a:solidFill>
                </a:rPr>
                <a:t>….</a:t>
              </a:r>
            </a:p>
          </p:txBody>
        </p:sp>
        <p:cxnSp>
          <p:nvCxnSpPr>
            <p:cNvPr id="23" name="Straight Connector 22"/>
            <p:cNvCxnSpPr/>
            <p:nvPr/>
          </p:nvCxnSpPr>
          <p:spPr>
            <a:xfrm>
              <a:off x="5272632" y="1470386"/>
              <a:ext cx="0" cy="191016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713816" y="2400480"/>
              <a:ext cx="0" cy="3215949"/>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Text Box 5"/>
            <p:cNvSpPr txBox="1">
              <a:spLocks noChangeArrowheads="1"/>
            </p:cNvSpPr>
            <p:nvPr/>
          </p:nvSpPr>
          <p:spPr bwMode="auto">
            <a:xfrm>
              <a:off x="5582200" y="1244765"/>
              <a:ext cx="1513071" cy="451242"/>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Emulation</a:t>
              </a:r>
              <a:endParaRPr lang="en-US" sz="1400" dirty="0" smtClean="0">
                <a:solidFill>
                  <a:srgbClr val="000000"/>
                </a:solidFill>
              </a:endParaRPr>
            </a:p>
          </p:txBody>
        </p:sp>
        <p:sp>
          <p:nvSpPr>
            <p:cNvPr id="30" name="Text Box 5"/>
            <p:cNvSpPr txBox="1">
              <a:spLocks noChangeArrowheads="1"/>
            </p:cNvSpPr>
            <p:nvPr/>
          </p:nvSpPr>
          <p:spPr bwMode="auto">
            <a:xfrm>
              <a:off x="5568213" y="2193325"/>
              <a:ext cx="1513071" cy="451242"/>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High-Level VM</a:t>
              </a:r>
            </a:p>
          </p:txBody>
        </p:sp>
        <p:sp>
          <p:nvSpPr>
            <p:cNvPr id="31" name="Text Box 5"/>
            <p:cNvSpPr txBox="1">
              <a:spLocks noChangeArrowheads="1"/>
            </p:cNvSpPr>
            <p:nvPr/>
          </p:nvSpPr>
          <p:spPr bwMode="auto">
            <a:xfrm>
              <a:off x="5580484" y="3154928"/>
              <a:ext cx="1513071" cy="451242"/>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Multiprogramming</a:t>
              </a:r>
            </a:p>
          </p:txBody>
        </p:sp>
        <p:sp>
          <p:nvSpPr>
            <p:cNvPr id="32" name="Text Box 5"/>
            <p:cNvSpPr txBox="1">
              <a:spLocks noChangeArrowheads="1"/>
            </p:cNvSpPr>
            <p:nvPr/>
          </p:nvSpPr>
          <p:spPr bwMode="auto">
            <a:xfrm>
              <a:off x="5596560" y="3918860"/>
              <a:ext cx="1513070" cy="572584"/>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Hardware-assisted</a:t>
              </a:r>
            </a:p>
            <a:p>
              <a:pPr indent="-285750" algn="ctr">
                <a:spcBef>
                  <a:spcPct val="20000"/>
                </a:spcBef>
                <a:buClr>
                  <a:schemeClr val="accent2"/>
                </a:buClr>
                <a:buSzPct val="60000"/>
                <a:buFont typeface="Wingdings" pitchFamily="2" charset="2"/>
                <a:buNone/>
              </a:pPr>
              <a:r>
                <a:rPr lang="en-US" sz="1200" dirty="0" smtClean="0">
                  <a:solidFill>
                    <a:srgbClr val="000000"/>
                  </a:solidFill>
                </a:rPr>
                <a:t>Virtualization</a:t>
              </a:r>
              <a:endParaRPr lang="en-US" sz="1400" dirty="0" smtClean="0">
                <a:solidFill>
                  <a:srgbClr val="000000"/>
                </a:solidFill>
              </a:endParaRPr>
            </a:p>
          </p:txBody>
        </p:sp>
        <p:cxnSp>
          <p:nvCxnSpPr>
            <p:cNvPr id="38" name="Straight Connector 37"/>
            <p:cNvCxnSpPr/>
            <p:nvPr/>
          </p:nvCxnSpPr>
          <p:spPr>
            <a:xfrm>
              <a:off x="1713816" y="2400480"/>
              <a:ext cx="38435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717566" y="3229625"/>
              <a:ext cx="38435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719746" y="4062490"/>
              <a:ext cx="38435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719746" y="5616429"/>
              <a:ext cx="38435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318438" y="3562801"/>
              <a:ext cx="38435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44" name="Text Box 5"/>
            <p:cNvSpPr txBox="1">
              <a:spLocks noChangeArrowheads="1"/>
            </p:cNvSpPr>
            <p:nvPr/>
          </p:nvSpPr>
          <p:spPr bwMode="auto">
            <a:xfrm>
              <a:off x="3779928" y="2150607"/>
              <a:ext cx="1217366" cy="542277"/>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Process Level</a:t>
              </a:r>
              <a:endParaRPr lang="en-US" sz="1400" dirty="0" smtClean="0">
                <a:solidFill>
                  <a:srgbClr val="000000"/>
                </a:solidFill>
              </a:endParaRPr>
            </a:p>
          </p:txBody>
        </p:sp>
        <p:sp>
          <p:nvSpPr>
            <p:cNvPr id="45" name="Text Box 5"/>
            <p:cNvSpPr txBox="1">
              <a:spLocks noChangeArrowheads="1"/>
            </p:cNvSpPr>
            <p:nvPr/>
          </p:nvSpPr>
          <p:spPr bwMode="auto">
            <a:xfrm>
              <a:off x="3779928" y="4917604"/>
              <a:ext cx="1217366" cy="542277"/>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System Level</a:t>
              </a:r>
              <a:endParaRPr lang="en-US" sz="1400" dirty="0" smtClean="0">
                <a:solidFill>
                  <a:srgbClr val="000000"/>
                </a:solidFill>
              </a:endParaRPr>
            </a:p>
          </p:txBody>
        </p:sp>
        <p:cxnSp>
          <p:nvCxnSpPr>
            <p:cNvPr id="47" name="Straight Connector 46"/>
            <p:cNvCxnSpPr>
              <a:stCxn id="44" idx="3"/>
            </p:cNvCxnSpPr>
            <p:nvPr/>
          </p:nvCxnSpPr>
          <p:spPr>
            <a:xfrm>
              <a:off x="4997294" y="2421746"/>
              <a:ext cx="561924"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28" idx="1"/>
            </p:cNvCxnSpPr>
            <p:nvPr/>
          </p:nvCxnSpPr>
          <p:spPr>
            <a:xfrm>
              <a:off x="5272632" y="1470386"/>
              <a:ext cx="309568"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278256" y="3380549"/>
              <a:ext cx="309568"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407734" y="2414833"/>
              <a:ext cx="372139"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58" name="Text Box 5"/>
            <p:cNvSpPr txBox="1">
              <a:spLocks noChangeArrowheads="1"/>
            </p:cNvSpPr>
            <p:nvPr/>
          </p:nvSpPr>
          <p:spPr bwMode="auto">
            <a:xfrm>
              <a:off x="5596561" y="5355018"/>
              <a:ext cx="1513071" cy="451242"/>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Paravirtualization</a:t>
              </a:r>
            </a:p>
          </p:txBody>
        </p:sp>
        <p:sp>
          <p:nvSpPr>
            <p:cNvPr id="59" name="Text Box 5"/>
            <p:cNvSpPr txBox="1">
              <a:spLocks noChangeArrowheads="1"/>
            </p:cNvSpPr>
            <p:nvPr/>
          </p:nvSpPr>
          <p:spPr bwMode="auto">
            <a:xfrm>
              <a:off x="5596560" y="4701445"/>
              <a:ext cx="1513071" cy="451242"/>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Full Virtualization</a:t>
              </a:r>
            </a:p>
          </p:txBody>
        </p:sp>
        <p:cxnSp>
          <p:nvCxnSpPr>
            <p:cNvPr id="60" name="Straight Connector 59"/>
            <p:cNvCxnSpPr>
              <a:stCxn id="45" idx="3"/>
            </p:cNvCxnSpPr>
            <p:nvPr/>
          </p:nvCxnSpPr>
          <p:spPr>
            <a:xfrm>
              <a:off x="4997294" y="5188743"/>
              <a:ext cx="24916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593803" y="2411113"/>
              <a:ext cx="0" cy="278826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93803" y="5199376"/>
              <a:ext cx="18607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32" idx="1"/>
            </p:cNvCxnSpPr>
            <p:nvPr/>
          </p:nvCxnSpPr>
          <p:spPr>
            <a:xfrm>
              <a:off x="5244026" y="4205152"/>
              <a:ext cx="352534"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246454" y="4205152"/>
              <a:ext cx="0" cy="2014361"/>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10" name="Group 82"/>
            <p:cNvGrpSpPr/>
            <p:nvPr/>
          </p:nvGrpSpPr>
          <p:grpSpPr>
            <a:xfrm>
              <a:off x="3772777" y="829340"/>
              <a:ext cx="1224517" cy="131134"/>
              <a:chOff x="3772777" y="829340"/>
              <a:chExt cx="1224517" cy="131134"/>
            </a:xfrm>
          </p:grpSpPr>
          <p:cxnSp>
            <p:nvCxnSpPr>
              <p:cNvPr id="79" name="Straight Connector 78"/>
              <p:cNvCxnSpPr/>
              <p:nvPr/>
            </p:nvCxnSpPr>
            <p:spPr>
              <a:xfrm>
                <a:off x="3779873" y="829340"/>
                <a:ext cx="1217421"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997294" y="829340"/>
                <a:ext cx="0" cy="12759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72777" y="832884"/>
                <a:ext cx="0" cy="12759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1" name="Group 85"/>
            <p:cNvGrpSpPr/>
            <p:nvPr/>
          </p:nvGrpSpPr>
          <p:grpSpPr>
            <a:xfrm>
              <a:off x="5587824" y="825796"/>
              <a:ext cx="1507447" cy="131134"/>
              <a:chOff x="3772777" y="829340"/>
              <a:chExt cx="1224517" cy="131134"/>
            </a:xfrm>
          </p:grpSpPr>
          <p:cxnSp>
            <p:nvCxnSpPr>
              <p:cNvPr id="87" name="Straight Connector 86"/>
              <p:cNvCxnSpPr/>
              <p:nvPr/>
            </p:nvCxnSpPr>
            <p:spPr>
              <a:xfrm>
                <a:off x="3779873" y="829340"/>
                <a:ext cx="1217421"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997294" y="829340"/>
                <a:ext cx="0" cy="12759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772777" y="832884"/>
                <a:ext cx="0" cy="12759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 name="Group 89"/>
            <p:cNvGrpSpPr/>
            <p:nvPr/>
          </p:nvGrpSpPr>
          <p:grpSpPr>
            <a:xfrm>
              <a:off x="7559749" y="825796"/>
              <a:ext cx="1293438" cy="138224"/>
              <a:chOff x="3772777" y="829340"/>
              <a:chExt cx="1224517" cy="131134"/>
            </a:xfrm>
          </p:grpSpPr>
          <p:cxnSp>
            <p:nvCxnSpPr>
              <p:cNvPr id="91" name="Straight Connector 90"/>
              <p:cNvCxnSpPr/>
              <p:nvPr/>
            </p:nvCxnSpPr>
            <p:spPr>
              <a:xfrm>
                <a:off x="3779873" y="829340"/>
                <a:ext cx="1217421"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997294" y="829340"/>
                <a:ext cx="0" cy="12759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772777" y="832884"/>
                <a:ext cx="0" cy="12759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 name="Group 84"/>
            <p:cNvGrpSpPr/>
            <p:nvPr/>
          </p:nvGrpSpPr>
          <p:grpSpPr>
            <a:xfrm>
              <a:off x="7237181" y="3929746"/>
              <a:ext cx="134632" cy="2518374"/>
              <a:chOff x="7237181" y="3929746"/>
              <a:chExt cx="134632" cy="2518374"/>
            </a:xfrm>
          </p:grpSpPr>
          <p:cxnSp>
            <p:nvCxnSpPr>
              <p:cNvPr id="95" name="Straight Connector 94"/>
              <p:cNvCxnSpPr/>
              <p:nvPr/>
            </p:nvCxnSpPr>
            <p:spPr>
              <a:xfrm>
                <a:off x="7364723" y="3929746"/>
                <a:ext cx="0" cy="251438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7300952" y="6384349"/>
                <a:ext cx="0" cy="12754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a:off x="7308042" y="3871172"/>
                <a:ext cx="0" cy="12754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6" name="Group 102"/>
            <p:cNvGrpSpPr/>
            <p:nvPr/>
          </p:nvGrpSpPr>
          <p:grpSpPr>
            <a:xfrm>
              <a:off x="7237337" y="3154930"/>
              <a:ext cx="131085" cy="438694"/>
              <a:chOff x="7226451" y="3154930"/>
              <a:chExt cx="131085" cy="438694"/>
            </a:xfrm>
          </p:grpSpPr>
          <p:cxnSp>
            <p:nvCxnSpPr>
              <p:cNvPr id="100" name="Straight Connector 99"/>
              <p:cNvCxnSpPr/>
              <p:nvPr/>
            </p:nvCxnSpPr>
            <p:spPr>
              <a:xfrm>
                <a:off x="7357536" y="3154930"/>
                <a:ext cx="0" cy="43869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a:off x="7293765" y="3529853"/>
                <a:ext cx="0" cy="12754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a:off x="7290222" y="3099219"/>
                <a:ext cx="0" cy="12754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8" name="Group 104"/>
            <p:cNvGrpSpPr/>
            <p:nvPr/>
          </p:nvGrpSpPr>
          <p:grpSpPr>
            <a:xfrm>
              <a:off x="7237850" y="2208327"/>
              <a:ext cx="134632" cy="441267"/>
              <a:chOff x="7229994" y="3152357"/>
              <a:chExt cx="134632" cy="441267"/>
            </a:xfrm>
          </p:grpSpPr>
          <p:cxnSp>
            <p:nvCxnSpPr>
              <p:cNvPr id="106" name="Straight Connector 105"/>
              <p:cNvCxnSpPr/>
              <p:nvPr/>
            </p:nvCxnSpPr>
            <p:spPr>
              <a:xfrm>
                <a:off x="7357536" y="3154930"/>
                <a:ext cx="0" cy="43869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5400000">
                <a:off x="7293765" y="3529853"/>
                <a:ext cx="0" cy="12754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5400000">
                <a:off x="7300855" y="3088586"/>
                <a:ext cx="0" cy="12754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9" name="Group 108"/>
            <p:cNvGrpSpPr/>
            <p:nvPr/>
          </p:nvGrpSpPr>
          <p:grpSpPr>
            <a:xfrm>
              <a:off x="7242976" y="1253522"/>
              <a:ext cx="134632" cy="441267"/>
              <a:chOff x="7229994" y="3152357"/>
              <a:chExt cx="134632" cy="441267"/>
            </a:xfrm>
          </p:grpSpPr>
          <p:cxnSp>
            <p:nvCxnSpPr>
              <p:cNvPr id="110" name="Straight Connector 109"/>
              <p:cNvCxnSpPr/>
              <p:nvPr/>
            </p:nvCxnSpPr>
            <p:spPr>
              <a:xfrm>
                <a:off x="7357536" y="3154930"/>
                <a:ext cx="0" cy="43869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a:off x="7293765" y="3529853"/>
                <a:ext cx="0" cy="12754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7300855" y="3088586"/>
                <a:ext cx="0" cy="12754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13" name="Text Box 5"/>
            <p:cNvSpPr txBox="1">
              <a:spLocks noChangeArrowheads="1"/>
            </p:cNvSpPr>
            <p:nvPr/>
          </p:nvSpPr>
          <p:spPr bwMode="auto">
            <a:xfrm>
              <a:off x="3730382" y="398234"/>
              <a:ext cx="1310456" cy="238835"/>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defPPr>
                <a:defRPr lang="en-US"/>
              </a:defPPr>
              <a:lvl1pPr indent="-285750" algn="ctr">
                <a:spcBef>
                  <a:spcPct val="20000"/>
                </a:spcBef>
                <a:buClr>
                  <a:schemeClr val="accent2"/>
                </a:buClr>
                <a:buSzPct val="60000"/>
                <a:buFont typeface="Wingdings" pitchFamily="2" charset="2"/>
                <a:buNone/>
                <a:defRPr sz="1400">
                  <a:solidFill>
                    <a:srgbClr val="BC8F00"/>
                  </a:solidFill>
                </a:defRPr>
              </a:lvl1pPr>
            </a:lstStyle>
            <a:p>
              <a:r>
                <a:rPr lang="en-US" sz="1200" dirty="0">
                  <a:solidFill>
                    <a:srgbClr val="000000"/>
                  </a:solidFill>
                </a:rPr>
                <a:t>How it is done?</a:t>
              </a:r>
            </a:p>
          </p:txBody>
        </p:sp>
        <p:sp>
          <p:nvSpPr>
            <p:cNvPr id="114" name="Text Box 5"/>
            <p:cNvSpPr txBox="1">
              <a:spLocks noChangeArrowheads="1"/>
            </p:cNvSpPr>
            <p:nvPr/>
          </p:nvSpPr>
          <p:spPr bwMode="auto">
            <a:xfrm>
              <a:off x="5580484" y="398234"/>
              <a:ext cx="1500800" cy="238835"/>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defPPr>
                <a:defRPr lang="en-US"/>
              </a:defPPr>
              <a:lvl1pPr indent="-285750" algn="ctr">
                <a:spcBef>
                  <a:spcPct val="20000"/>
                </a:spcBef>
                <a:buClr>
                  <a:schemeClr val="accent2"/>
                </a:buClr>
                <a:buSzPct val="60000"/>
                <a:buFont typeface="Wingdings" pitchFamily="2" charset="2"/>
                <a:buNone/>
                <a:defRPr sz="1200">
                  <a:solidFill>
                    <a:srgbClr val="996600"/>
                  </a:solidFill>
                </a:defRPr>
              </a:lvl1pPr>
            </a:lstStyle>
            <a:p>
              <a:r>
                <a:rPr lang="en-US" dirty="0">
                  <a:solidFill>
                    <a:srgbClr val="000000"/>
                  </a:solidFill>
                </a:rPr>
                <a:t>Technique</a:t>
              </a:r>
            </a:p>
          </p:txBody>
        </p:sp>
        <p:sp>
          <p:nvSpPr>
            <p:cNvPr id="115" name="Text Box 5"/>
            <p:cNvSpPr txBox="1">
              <a:spLocks noChangeArrowheads="1"/>
            </p:cNvSpPr>
            <p:nvPr/>
          </p:nvSpPr>
          <p:spPr bwMode="auto">
            <a:xfrm>
              <a:off x="7459815" y="405743"/>
              <a:ext cx="1500800" cy="238835"/>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defPPr>
                <a:defRPr lang="en-US"/>
              </a:defPPr>
              <a:lvl1pPr indent="-285750" algn="ctr">
                <a:spcBef>
                  <a:spcPct val="20000"/>
                </a:spcBef>
                <a:buClr>
                  <a:schemeClr val="accent2"/>
                </a:buClr>
                <a:buSzPct val="60000"/>
                <a:buFont typeface="Wingdings" pitchFamily="2" charset="2"/>
                <a:buNone/>
                <a:defRPr sz="1200">
                  <a:solidFill>
                    <a:srgbClr val="996600"/>
                  </a:solidFill>
                </a:defRPr>
              </a:lvl1pPr>
            </a:lstStyle>
            <a:p>
              <a:r>
                <a:rPr lang="en-US" dirty="0">
                  <a:solidFill>
                    <a:srgbClr val="000000"/>
                  </a:solidFill>
                </a:rPr>
                <a:t>Virtualization Model</a:t>
              </a:r>
            </a:p>
          </p:txBody>
        </p:sp>
        <p:sp>
          <p:nvSpPr>
            <p:cNvPr id="117" name="Rectangle 116"/>
            <p:cNvSpPr/>
            <p:nvPr/>
          </p:nvSpPr>
          <p:spPr>
            <a:xfrm>
              <a:off x="7592161" y="1265163"/>
              <a:ext cx="1236107" cy="410445"/>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Application</a:t>
              </a:r>
              <a:endParaRPr lang="en-US" sz="1400" dirty="0" smtClean="0">
                <a:solidFill>
                  <a:srgbClr val="000000"/>
                </a:solidFill>
              </a:endParaRPr>
            </a:p>
          </p:txBody>
        </p:sp>
        <p:sp>
          <p:nvSpPr>
            <p:cNvPr id="118" name="Rectangle 117"/>
            <p:cNvSpPr/>
            <p:nvPr/>
          </p:nvSpPr>
          <p:spPr>
            <a:xfrm>
              <a:off x="7592160" y="2225023"/>
              <a:ext cx="1236107" cy="410445"/>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Programming Language</a:t>
              </a:r>
              <a:endParaRPr lang="en-US" sz="1400" dirty="0" smtClean="0">
                <a:solidFill>
                  <a:srgbClr val="000000"/>
                </a:solidFill>
              </a:endParaRPr>
            </a:p>
          </p:txBody>
        </p:sp>
        <p:sp>
          <p:nvSpPr>
            <p:cNvPr id="119" name="Rectangle 118"/>
            <p:cNvSpPr/>
            <p:nvPr/>
          </p:nvSpPr>
          <p:spPr>
            <a:xfrm>
              <a:off x="7592160" y="3162990"/>
              <a:ext cx="1236107" cy="410445"/>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Operating System</a:t>
              </a:r>
              <a:endParaRPr lang="en-US" sz="1400" dirty="0" smtClean="0">
                <a:solidFill>
                  <a:srgbClr val="000000"/>
                </a:solidFill>
              </a:endParaRPr>
            </a:p>
          </p:txBody>
        </p:sp>
        <p:sp>
          <p:nvSpPr>
            <p:cNvPr id="120" name="Rectangle 119"/>
            <p:cNvSpPr/>
            <p:nvPr/>
          </p:nvSpPr>
          <p:spPr>
            <a:xfrm>
              <a:off x="7592160" y="4963122"/>
              <a:ext cx="1236107" cy="410445"/>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Hardware</a:t>
              </a:r>
              <a:endParaRPr lang="en-US" sz="1400" dirty="0" smtClean="0">
                <a:solidFill>
                  <a:srgbClr val="000000"/>
                </a:solidFill>
              </a:endParaRPr>
            </a:p>
          </p:txBody>
        </p:sp>
        <p:sp>
          <p:nvSpPr>
            <p:cNvPr id="123" name="Text Box 5"/>
            <p:cNvSpPr txBox="1">
              <a:spLocks noChangeArrowheads="1"/>
            </p:cNvSpPr>
            <p:nvPr/>
          </p:nvSpPr>
          <p:spPr bwMode="auto">
            <a:xfrm>
              <a:off x="5596561" y="6003770"/>
              <a:ext cx="1513071" cy="451242"/>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Partial Virtualization</a:t>
              </a:r>
            </a:p>
          </p:txBody>
        </p:sp>
        <p:cxnSp>
          <p:nvCxnSpPr>
            <p:cNvPr id="130" name="Straight Connector 129"/>
            <p:cNvCxnSpPr/>
            <p:nvPr/>
          </p:nvCxnSpPr>
          <p:spPr>
            <a:xfrm>
              <a:off x="5244026" y="6219513"/>
              <a:ext cx="352534"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5246176" y="5558867"/>
              <a:ext cx="352534"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5246176" y="4913871"/>
              <a:ext cx="352534"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4775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Chapter 3  - Virtualization :  Objectives</a:t>
            </a:r>
            <a:endParaRPr lang="en-US" dirty="0"/>
          </a:p>
        </p:txBody>
      </p:sp>
      <p:sp>
        <p:nvSpPr>
          <p:cNvPr id="7" name="Content Placeholder 6"/>
          <p:cNvSpPr>
            <a:spLocks noGrp="1"/>
          </p:cNvSpPr>
          <p:nvPr>
            <p:ph idx="1"/>
          </p:nvPr>
        </p:nvSpPr>
        <p:spPr/>
        <p:txBody>
          <a:bodyPr>
            <a:normAutofit/>
          </a:bodyPr>
          <a:lstStyle/>
          <a:p>
            <a:pPr>
              <a:spcAft>
                <a:spcPts val="600"/>
              </a:spcAft>
              <a:buNone/>
            </a:pPr>
            <a:r>
              <a:rPr lang="en-US" sz="2400" b="1" dirty="0" smtClean="0"/>
              <a:t>After completing this unit you should be able to understand</a:t>
            </a:r>
          </a:p>
          <a:p>
            <a:pPr marL="800100" indent="-228600">
              <a:spcBef>
                <a:spcPts val="600"/>
              </a:spcBef>
              <a:spcAft>
                <a:spcPts val="600"/>
              </a:spcAft>
            </a:pPr>
            <a:r>
              <a:rPr lang="en-US" sz="2000" b="1" i="1" dirty="0" smtClean="0"/>
              <a:t>Characteristics of Virtualized environments</a:t>
            </a:r>
          </a:p>
          <a:p>
            <a:pPr marL="800100" indent="-228600">
              <a:spcBef>
                <a:spcPts val="600"/>
              </a:spcBef>
              <a:spcAft>
                <a:spcPts val="600"/>
              </a:spcAft>
            </a:pPr>
            <a:r>
              <a:rPr lang="en-US" sz="2000" b="1" i="1" dirty="0" smtClean="0"/>
              <a:t>Taxonomy of Virtualization Techniques</a:t>
            </a:r>
          </a:p>
          <a:p>
            <a:pPr marL="1036587" lvl="1" indent="-228600">
              <a:spcBef>
                <a:spcPts val="600"/>
              </a:spcBef>
              <a:spcAft>
                <a:spcPts val="600"/>
              </a:spcAft>
            </a:pPr>
            <a:r>
              <a:rPr lang="en-US" sz="1600" b="1" i="1" dirty="0" smtClean="0"/>
              <a:t>Execution Virtualization</a:t>
            </a:r>
          </a:p>
          <a:p>
            <a:pPr marL="1036587" lvl="1" indent="-228600">
              <a:spcBef>
                <a:spcPts val="600"/>
              </a:spcBef>
              <a:spcAft>
                <a:spcPts val="600"/>
              </a:spcAft>
            </a:pPr>
            <a:r>
              <a:rPr lang="en-US" sz="1600" b="1" i="1" dirty="0" smtClean="0"/>
              <a:t> Other Types of Virtualization</a:t>
            </a:r>
          </a:p>
          <a:p>
            <a:pPr marL="800100" indent="-228600">
              <a:spcBef>
                <a:spcPts val="600"/>
              </a:spcBef>
              <a:spcAft>
                <a:spcPts val="600"/>
              </a:spcAft>
            </a:pPr>
            <a:r>
              <a:rPr lang="en-US" sz="2000" b="1" i="1" dirty="0" smtClean="0"/>
              <a:t>Virtualization and cloud computing</a:t>
            </a:r>
          </a:p>
          <a:p>
            <a:pPr marL="800100" indent="-228600">
              <a:spcBef>
                <a:spcPts val="600"/>
              </a:spcBef>
              <a:spcAft>
                <a:spcPts val="600"/>
              </a:spcAft>
            </a:pPr>
            <a:r>
              <a:rPr lang="en-US" sz="2000" b="1" i="1" dirty="0" smtClean="0"/>
              <a:t>Pros and Cons of Virtualization</a:t>
            </a:r>
          </a:p>
          <a:p>
            <a:pPr marL="800100" indent="-228600">
              <a:spcBef>
                <a:spcPts val="600"/>
              </a:spcBef>
              <a:spcAft>
                <a:spcPts val="600"/>
              </a:spcAft>
              <a:buNone/>
            </a:pPr>
            <a:endParaRPr lang="en-US" sz="2000" dirty="0" smtClean="0"/>
          </a:p>
          <a:p>
            <a:pPr marL="800100" indent="-228600">
              <a:spcBef>
                <a:spcPts val="600"/>
              </a:spcBef>
              <a:spcAft>
                <a:spcPts val="600"/>
              </a:spcAft>
            </a:pPr>
            <a:endParaRPr lang="en-US" sz="2000" dirty="0" smtClean="0"/>
          </a:p>
          <a:p>
            <a:pPr marL="800100" indent="-228600">
              <a:spcBef>
                <a:spcPts val="600"/>
              </a:spcBef>
              <a:spcAft>
                <a:spcPts val="600"/>
              </a:spcAft>
            </a:pPr>
            <a:endParaRPr lang="en-US" sz="2000" dirty="0" smtClean="0"/>
          </a:p>
          <a:p>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Virtualization</a:t>
            </a:r>
            <a:endParaRPr lang="en-US" dirty="0"/>
          </a:p>
        </p:txBody>
      </p:sp>
      <p:sp>
        <p:nvSpPr>
          <p:cNvPr id="3" name="Content Placeholder 2"/>
          <p:cNvSpPr>
            <a:spLocks noGrp="1"/>
          </p:cNvSpPr>
          <p:nvPr>
            <p:ph idx="1"/>
          </p:nvPr>
        </p:nvSpPr>
        <p:spPr/>
        <p:txBody>
          <a:bodyPr/>
          <a:lstStyle/>
          <a:p>
            <a:r>
              <a:rPr lang="en-US" dirty="0" smtClean="0"/>
              <a:t> </a:t>
            </a:r>
            <a:r>
              <a:rPr lang="en-US" sz="2400" dirty="0" smtClean="0"/>
              <a:t>Execution virtualization includes all those techniques whose aim is to emulate an execution environment that is separate from the one hosting the virtualization layer. </a:t>
            </a:r>
          </a:p>
          <a:p>
            <a:r>
              <a:rPr lang="en-US" sz="2400" dirty="0" smtClean="0"/>
              <a:t> All these techniques concentrate their interest on providing support for the execution of programs, whether these are the operating system, a binary specification of a program compiled against an abstract machine model, or an application.</a:t>
            </a:r>
          </a:p>
          <a:p>
            <a:r>
              <a:rPr lang="en-US" sz="2400" dirty="0" smtClean="0"/>
              <a:t> Therefore, execution virtualization can be implemented directly on top of the hardware, by the operating system, an application, or libraries dynamically or statically linked against an application image.</a:t>
            </a:r>
          </a:p>
          <a:p>
            <a:pPr>
              <a:buNone/>
            </a:pP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20</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Machine Reference Model</a:t>
            </a:r>
            <a:endParaRPr lang="en-US" i="1" dirty="0"/>
          </a:p>
        </p:txBody>
      </p:sp>
      <p:sp>
        <p:nvSpPr>
          <p:cNvPr id="3" name="Content Placeholder 2"/>
          <p:cNvSpPr>
            <a:spLocks noGrp="1"/>
          </p:cNvSpPr>
          <p:nvPr>
            <p:ph sz="half" idx="1"/>
          </p:nvPr>
        </p:nvSpPr>
        <p:spPr>
          <a:xfrm>
            <a:off x="76200" y="990600"/>
            <a:ext cx="3810000" cy="4795854"/>
          </a:xfrm>
        </p:spPr>
        <p:txBody>
          <a:bodyPr/>
          <a:lstStyle/>
          <a:p>
            <a:pPr algn="just"/>
            <a:r>
              <a:rPr lang="en-US" sz="1600" dirty="0" smtClean="0"/>
              <a:t>Virtualizing an execution environment at different levels of the computing stack requires a reference model that defines the interfaces between the levels of abstractions, which hide implementation details. </a:t>
            </a:r>
          </a:p>
          <a:p>
            <a:pPr algn="just"/>
            <a:r>
              <a:rPr lang="en-US" sz="1600" dirty="0" smtClean="0"/>
              <a:t>From this perspective, virtualization techniques actually replace one of the layers and intercept the calls that are directed towards it. </a:t>
            </a:r>
          </a:p>
          <a:p>
            <a:r>
              <a:rPr lang="en-US" sz="1600" dirty="0" smtClean="0"/>
              <a:t>Therefore, a clear separation between layers simplifies their implementation, which only requires the emulation of the interfaces and a proper interaction with the underlying layer.</a:t>
            </a:r>
          </a:p>
          <a:p>
            <a:pPr algn="just"/>
            <a:r>
              <a:rPr lang="en-US" sz="1600" dirty="0" smtClean="0"/>
              <a:t>Modern computing systems can be expressed in terms of the reference model described in the figure.</a:t>
            </a:r>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21</a:t>
            </a:fld>
            <a:endParaRPr lang="en-US"/>
          </a:p>
        </p:txBody>
      </p:sp>
      <p:pic>
        <p:nvPicPr>
          <p:cNvPr id="89" name="Picture 88"/>
          <p:cNvPicPr/>
          <p:nvPr/>
        </p:nvPicPr>
        <p:blipFill>
          <a:blip r:embed="rId3"/>
          <a:stretch>
            <a:fillRect/>
          </a:stretch>
        </p:blipFill>
        <p:spPr>
          <a:xfrm>
            <a:off x="4000496" y="2143116"/>
            <a:ext cx="4929222" cy="2357454"/>
          </a:xfrm>
          <a:prstGeom prst="rect">
            <a:avLst/>
          </a:prstGeom>
        </p:spPr>
      </p:pic>
      <p:sp>
        <p:nvSpPr>
          <p:cNvPr id="90" name="TextBox 89"/>
          <p:cNvSpPr txBox="1"/>
          <p:nvPr/>
        </p:nvSpPr>
        <p:spPr>
          <a:xfrm>
            <a:off x="4572000" y="4929198"/>
            <a:ext cx="3643338" cy="338554"/>
          </a:xfrm>
          <a:prstGeom prst="rect">
            <a:avLst/>
          </a:prstGeom>
          <a:noFill/>
        </p:spPr>
        <p:txBody>
          <a:bodyPr wrap="square" rtlCol="0">
            <a:spAutoFit/>
          </a:bodyPr>
          <a:lstStyle/>
          <a:p>
            <a:r>
              <a:rPr lang="en-US" sz="1600" dirty="0" smtClean="0"/>
              <a:t>Fig: Machine reference Model</a:t>
            </a:r>
            <a:endParaRPr lang="en-US"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Machine Reference Model contd…</a:t>
            </a:r>
            <a:endParaRPr lang="en-US" dirty="0"/>
          </a:p>
        </p:txBody>
      </p:sp>
      <p:sp>
        <p:nvSpPr>
          <p:cNvPr id="3" name="Content Placeholder 2"/>
          <p:cNvSpPr>
            <a:spLocks noGrp="1"/>
          </p:cNvSpPr>
          <p:nvPr>
            <p:ph idx="1"/>
          </p:nvPr>
        </p:nvSpPr>
        <p:spPr/>
        <p:txBody>
          <a:bodyPr/>
          <a:lstStyle/>
          <a:p>
            <a:r>
              <a:rPr lang="en-US" sz="1600" dirty="0" smtClean="0"/>
              <a:t> At the bottom layer, the model for the hardware is expressed in terms of the </a:t>
            </a:r>
            <a:r>
              <a:rPr lang="en-US" sz="1600" i="1" dirty="0" smtClean="0"/>
              <a:t>Instruction Set Architecture (ISA)</a:t>
            </a:r>
            <a:r>
              <a:rPr lang="en-US" sz="1600" dirty="0" smtClean="0"/>
              <a:t>, which defines the instruction set for the processor, registers, memory, and interrupts management.</a:t>
            </a:r>
          </a:p>
          <a:p>
            <a:r>
              <a:rPr lang="en-US" sz="1600" dirty="0" smtClean="0"/>
              <a:t> ISA is the interface between hardware and software and it is important for the OS developer (</a:t>
            </a:r>
            <a:r>
              <a:rPr lang="en-US" sz="1600" i="1" dirty="0" smtClean="0"/>
              <a:t>System ISA</a:t>
            </a:r>
            <a:r>
              <a:rPr lang="en-US" sz="1600" dirty="0" smtClean="0"/>
              <a:t>), and developers of applications that directly manage the underlying hardware (</a:t>
            </a:r>
            <a:r>
              <a:rPr lang="en-US" sz="1600" i="1" dirty="0" smtClean="0"/>
              <a:t>User ISA</a:t>
            </a:r>
            <a:r>
              <a:rPr lang="en-US" sz="1600" dirty="0" smtClean="0"/>
              <a:t>). </a:t>
            </a:r>
          </a:p>
          <a:p>
            <a:r>
              <a:rPr lang="en-US" sz="1600" dirty="0" smtClean="0"/>
              <a:t> The </a:t>
            </a:r>
            <a:r>
              <a:rPr lang="en-US" sz="1600" i="1" dirty="0" smtClean="0"/>
              <a:t>Application Binary Interface (ABI)</a:t>
            </a:r>
            <a:r>
              <a:rPr lang="en-US" sz="1600" dirty="0" smtClean="0"/>
              <a:t> separates the operating system layer from the applications and libraries, which are managed by the OS.</a:t>
            </a:r>
          </a:p>
          <a:p>
            <a:r>
              <a:rPr lang="en-US" sz="1600" dirty="0" smtClean="0"/>
              <a:t> ABI covers details such as low-level data types, alignment, and call conventions and defines a format for executable programs. System calls are defined at this level. This interface allows portability of applications and libraries across operating systems that implement the same ABI. </a:t>
            </a:r>
          </a:p>
          <a:p>
            <a:r>
              <a:rPr lang="en-US" sz="1600" dirty="0" smtClean="0"/>
              <a:t> The highest level of abstraction is represented by the </a:t>
            </a:r>
            <a:r>
              <a:rPr lang="en-US" sz="1600" i="1" dirty="0" smtClean="0"/>
              <a:t>Application Programming Interface (API)</a:t>
            </a:r>
            <a:r>
              <a:rPr lang="en-US" sz="1600" dirty="0" smtClean="0"/>
              <a:t>, which interfaces applications to libraries and/or the underlying operating system.</a:t>
            </a:r>
          </a:p>
          <a:p>
            <a:r>
              <a:rPr lang="en-US" sz="1600" dirty="0" smtClean="0"/>
              <a:t> The machine level resources such as processor registers and main memory capacities are used to perform the operation in the hardware level of CPU. </a:t>
            </a:r>
          </a:p>
          <a:p>
            <a:r>
              <a:rPr lang="en-US" sz="1800" dirty="0" smtClean="0"/>
              <a:t> </a:t>
            </a:r>
            <a:r>
              <a:rPr lang="en-US" sz="1600" dirty="0" smtClean="0"/>
              <a:t>Such</a:t>
            </a:r>
            <a:r>
              <a:rPr lang="en-US" sz="1800" dirty="0" smtClean="0"/>
              <a:t> </a:t>
            </a:r>
            <a:r>
              <a:rPr lang="en-US" sz="1600" dirty="0" smtClean="0"/>
              <a:t>layered approach simplifies the development and implementation of computing systems and also simplifies the implementation of multi-tasking and the co-existence of multiple executing environments.</a:t>
            </a:r>
          </a:p>
          <a:p>
            <a:pPr>
              <a:buNone/>
            </a:pP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22</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Rings and Privileged Modes</a:t>
            </a:r>
            <a:endParaRPr lang="en-US" dirty="0"/>
          </a:p>
        </p:txBody>
      </p:sp>
      <p:sp>
        <p:nvSpPr>
          <p:cNvPr id="3" name="Content Placeholder 2"/>
          <p:cNvSpPr>
            <a:spLocks noGrp="1"/>
          </p:cNvSpPr>
          <p:nvPr>
            <p:ph sz="half" idx="1"/>
          </p:nvPr>
        </p:nvSpPr>
        <p:spPr/>
        <p:txBody>
          <a:bodyPr/>
          <a:lstStyle/>
          <a:p>
            <a:r>
              <a:rPr lang="en-US" sz="1300" dirty="0" smtClean="0"/>
              <a:t>Machine reference model also provides ways for implementing a minimal security model for managing and accessing shared resources.</a:t>
            </a:r>
          </a:p>
          <a:p>
            <a:r>
              <a:rPr lang="en-US" sz="1300" dirty="0" smtClean="0"/>
              <a:t> For this purpose, the instruction set exposed by the hardware has been divided into different security classes, which define who can operate with them.</a:t>
            </a:r>
          </a:p>
          <a:p>
            <a:r>
              <a:rPr lang="en-US" sz="1300" dirty="0" smtClean="0"/>
              <a:t> The first distinction can be made between </a:t>
            </a:r>
            <a:r>
              <a:rPr lang="en-US" sz="1300" i="1" dirty="0" smtClean="0"/>
              <a:t>privileged</a:t>
            </a:r>
            <a:r>
              <a:rPr lang="en-US" sz="1300" dirty="0" smtClean="0"/>
              <a:t> and </a:t>
            </a:r>
            <a:r>
              <a:rPr lang="en-US" sz="1300" i="1" dirty="0" smtClean="0"/>
              <a:t>non-privileged</a:t>
            </a:r>
            <a:r>
              <a:rPr lang="en-US" sz="1300" dirty="0" smtClean="0"/>
              <a:t> instructions.</a:t>
            </a:r>
          </a:p>
          <a:p>
            <a:r>
              <a:rPr lang="en-US" sz="1300" dirty="0" smtClean="0"/>
              <a:t> Non-privileged instructions are those instructions that can be used without interfering with other tasks because they do not access shared resources. This category contains, for example, all the floating, fixed point, and arithmetic instructions.</a:t>
            </a:r>
          </a:p>
          <a:p>
            <a:r>
              <a:rPr lang="en-US" sz="1300" dirty="0" smtClean="0"/>
              <a:t> Privileged instructions are those that are executed under specific restrictions and are mostly used for sensitive operations, which expose (</a:t>
            </a:r>
            <a:r>
              <a:rPr lang="en-US" sz="1300" i="1" dirty="0" smtClean="0"/>
              <a:t>behavior sensitive</a:t>
            </a:r>
            <a:r>
              <a:rPr lang="en-US" sz="1300" dirty="0" smtClean="0"/>
              <a:t>) or modify (</a:t>
            </a:r>
            <a:r>
              <a:rPr lang="en-US" sz="1300" i="1" dirty="0" smtClean="0"/>
              <a:t>control sensitive</a:t>
            </a:r>
            <a:r>
              <a:rPr lang="en-US" sz="1300" dirty="0" smtClean="0"/>
              <a:t>) the privileged state.</a:t>
            </a:r>
          </a:p>
          <a:p>
            <a:r>
              <a:rPr lang="en-US" sz="1300" dirty="0" smtClean="0"/>
              <a:t> a possible implementation features a hierarchy of privileges (see </a:t>
            </a:r>
            <a:r>
              <a:rPr lang="en-US" sz="1300" b="1" dirty="0" smtClean="0"/>
              <a:t>Figure </a:t>
            </a:r>
            <a:r>
              <a:rPr lang="en-US" sz="1300" dirty="0" smtClean="0"/>
              <a:t>) in the form of ring based security: </a:t>
            </a:r>
            <a:r>
              <a:rPr lang="en-US" sz="1300" i="1" dirty="0" smtClean="0"/>
              <a:t>Ring 0, Ring 1, Ring 2, </a:t>
            </a:r>
            <a:r>
              <a:rPr lang="en-US" sz="1300" dirty="0" smtClean="0"/>
              <a:t>and</a:t>
            </a:r>
            <a:r>
              <a:rPr lang="en-US" sz="1300" i="1" dirty="0" smtClean="0"/>
              <a:t> Ring 3;</a:t>
            </a:r>
            <a:r>
              <a:rPr lang="en-US" sz="1300" dirty="0" smtClean="0"/>
              <a:t> Ring 0 is in the most privileged level and the Ring 3 in the least privileged level. Ring 0 is used by the kernel of the OS and rings 1 and 2 are used by the OS level services and Ring 3 is used by the user. Recent systems support only two levels with Ring 0 for the supervisor mode and Ring 3 for user mode.</a:t>
            </a:r>
            <a:endParaRPr lang="en-US" sz="13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23</a:t>
            </a:fld>
            <a:endParaRPr lang="en-US"/>
          </a:p>
        </p:txBody>
      </p:sp>
      <p:sp>
        <p:nvSpPr>
          <p:cNvPr id="6" name="Footer Placeholder 5"/>
          <p:cNvSpPr>
            <a:spLocks noGrp="1"/>
          </p:cNvSpPr>
          <p:nvPr>
            <p:ph type="ftr" sz="quarter" idx="11"/>
          </p:nvPr>
        </p:nvSpPr>
        <p:spPr/>
        <p:txBody>
          <a:bodyPr/>
          <a:lstStyle/>
          <a:p>
            <a:pPr>
              <a:defRPr/>
            </a:pPr>
            <a:endParaRPr lang="en-US" dirty="0"/>
          </a:p>
        </p:txBody>
      </p:sp>
      <p:pic>
        <p:nvPicPr>
          <p:cNvPr id="7" name="Content Placeholder 6"/>
          <p:cNvPicPr>
            <a:picLocks noGrp="1"/>
          </p:cNvPicPr>
          <p:nvPr>
            <p:ph sz="half" idx="2"/>
          </p:nvPr>
        </p:nvPicPr>
        <p:blipFill>
          <a:blip r:embed="rId3"/>
          <a:stretch>
            <a:fillRect/>
          </a:stretch>
        </p:blipFill>
        <p:spPr>
          <a:xfrm>
            <a:off x="4429124" y="1857364"/>
            <a:ext cx="4581526" cy="3643337"/>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Rings and Privileged Modes</a:t>
            </a:r>
            <a:endParaRPr lang="en-US"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24</a:t>
            </a:fld>
            <a:endParaRPr lang="en-US"/>
          </a:p>
        </p:txBody>
      </p:sp>
      <p:sp>
        <p:nvSpPr>
          <p:cNvPr id="6" name="Footer Placeholder 5"/>
          <p:cNvSpPr>
            <a:spLocks noGrp="1"/>
          </p:cNvSpPr>
          <p:nvPr>
            <p:ph type="ftr" sz="quarter" idx="11"/>
          </p:nvPr>
        </p:nvSpPr>
        <p:spPr/>
        <p:txBody>
          <a:bodyPr/>
          <a:lstStyle/>
          <a:p>
            <a:pPr>
              <a:defRPr/>
            </a:pPr>
            <a:endParaRPr lang="en-US" dirty="0"/>
          </a:p>
        </p:txBody>
      </p:sp>
      <p:sp>
        <p:nvSpPr>
          <p:cNvPr id="9" name="矩形 8"/>
          <p:cNvSpPr/>
          <p:nvPr/>
        </p:nvSpPr>
        <p:spPr>
          <a:xfrm>
            <a:off x="163079" y="1124744"/>
            <a:ext cx="8846705" cy="5016758"/>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特权指令</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系统的一些</a:t>
            </a:r>
            <a:r>
              <a:rPr lang="zh-CN" altLang="en-US" sz="2000" dirty="0">
                <a:latin typeface="微软雅黑" panose="020B0503020204020204" pitchFamily="34" charset="-122"/>
                <a:ea typeface="微软雅黑" panose="020B0503020204020204" pitchFamily="34" charset="-122"/>
              </a:rPr>
              <a:t>操作和管理关键系统资源的指令</a:t>
            </a:r>
            <a:r>
              <a:rPr lang="zh-CN" altLang="en-US" sz="2000" dirty="0" smtClean="0">
                <a:latin typeface="微软雅黑" panose="020B0503020204020204" pitchFamily="34" charset="-122"/>
                <a:ea typeface="微软雅黑" panose="020B0503020204020204" pitchFamily="34" charset="-122"/>
              </a:rPr>
              <a:t>，只有</a:t>
            </a:r>
            <a:r>
              <a:rPr lang="zh-CN" altLang="en-US" sz="2000" dirty="0">
                <a:latin typeface="微软雅黑" panose="020B0503020204020204" pitchFamily="34" charset="-122"/>
                <a:ea typeface="微软雅黑" panose="020B0503020204020204" pitchFamily="34" charset="-122"/>
              </a:rPr>
              <a:t>在最高特权级上能够正确运行。如果在非最高特权级上运行，特权指令会引发一个异常，处理器会陷入到最高特权级，交由系统软件处理了。在不同的运行级别上，指令的执行效果不同</a:t>
            </a:r>
            <a:r>
              <a:rPr lang="zh-CN" altLang="en-US" sz="2000" dirty="0" smtClean="0">
                <a:latin typeface="微软雅黑" panose="020B0503020204020204" pitchFamily="34" charset="-122"/>
                <a:ea typeface="微软雅黑" panose="020B0503020204020204" pitchFamily="34" charset="-122"/>
              </a:rPr>
              <a:t>，并不是</a:t>
            </a:r>
            <a:r>
              <a:rPr lang="zh-CN" altLang="en-US" sz="2000" dirty="0">
                <a:latin typeface="微软雅黑" panose="020B0503020204020204" pitchFamily="34" charset="-122"/>
                <a:ea typeface="微软雅黑" panose="020B0503020204020204" pitchFamily="34" charset="-122"/>
              </a:rPr>
              <a:t>每个特权指令都会引发异常，它有可能被直接忽略</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b="1" dirty="0" smtClean="0">
                <a:latin typeface="微软雅黑" panose="020B0503020204020204" pitchFamily="34" charset="-122"/>
                <a:ea typeface="微软雅黑" panose="020B0503020204020204" pitchFamily="34" charset="-122"/>
              </a:rPr>
              <a:t>敏感</a:t>
            </a:r>
            <a:r>
              <a:rPr lang="zh-CN" altLang="en-US" sz="2000" b="1" dirty="0">
                <a:latin typeface="微软雅黑" panose="020B0503020204020204" pitchFamily="34" charset="-122"/>
                <a:ea typeface="微软雅黑" panose="020B0503020204020204" pitchFamily="34" charset="-122"/>
              </a:rPr>
              <a:t>指令：</a:t>
            </a:r>
            <a:r>
              <a:rPr lang="zh-CN" altLang="en-US" sz="2000" dirty="0">
                <a:latin typeface="微软雅黑" panose="020B0503020204020204" pitchFamily="34" charset="-122"/>
                <a:ea typeface="微软雅黑" panose="020B0503020204020204" pitchFamily="34" charset="-122"/>
              </a:rPr>
              <a:t>操作特权资源的指令，包括修改虚拟机的运行模式或者下面物理机的状态；读写时钟、中断等寄存器；访问存储保护系统、地址重定位系统及所有的I/O指令</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虚拟</a:t>
            </a:r>
            <a:r>
              <a:rPr lang="zh-CN" altLang="en-US" sz="2000" dirty="0">
                <a:latin typeface="微软雅黑" panose="020B0503020204020204" pitchFamily="34" charset="-122"/>
                <a:ea typeface="微软雅黑" panose="020B0503020204020204" pitchFamily="34" charset="-122"/>
              </a:rPr>
              <a:t>化场景下，要求将GuestOS内核的特权解除，从原来的0降低到1或者3。这部分特权指令在GuestOS中发生的时候，就会产生Trap，被VMM捕获，从而由VMM完成</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对于</a:t>
            </a:r>
            <a:r>
              <a:rPr lang="zh-CN" altLang="en-US" sz="2000" dirty="0">
                <a:latin typeface="微软雅黑" panose="020B0503020204020204" pitchFamily="34" charset="-122"/>
                <a:ea typeface="微软雅黑" panose="020B0503020204020204" pitchFamily="34" charset="-122"/>
              </a:rPr>
              <a:t>一般 RISC 处理器，如 MIPS，PowerPC 以及 SPARC，敏感</a:t>
            </a:r>
            <a:r>
              <a:rPr lang="zh-CN" altLang="en-US" sz="2000" dirty="0" smtClean="0">
                <a:latin typeface="微软雅黑" panose="020B0503020204020204" pitchFamily="34" charset="-122"/>
                <a:ea typeface="微软雅黑" panose="020B0503020204020204" pitchFamily="34" charset="-122"/>
              </a:rPr>
              <a:t>指令一定</a:t>
            </a:r>
            <a:r>
              <a:rPr lang="zh-CN" altLang="en-US" sz="2000" dirty="0">
                <a:latin typeface="微软雅黑" panose="020B0503020204020204" pitchFamily="34" charset="-122"/>
                <a:ea typeface="微软雅黑" panose="020B0503020204020204" pitchFamily="34" charset="-122"/>
              </a:rPr>
              <a:t>是特权指令，但是x86 例外</a:t>
            </a:r>
            <a:r>
              <a:rPr lang="zh-CN" altLang="en-US" sz="2000" dirty="0" smtClean="0">
                <a:latin typeface="微软雅黑" panose="020B0503020204020204" pitchFamily="34" charset="-122"/>
                <a:ea typeface="微软雅黑" panose="020B0503020204020204" pitchFamily="34" charset="-122"/>
              </a:rPr>
              <a:t>，绝大多数</a:t>
            </a:r>
            <a:r>
              <a:rPr lang="zh-CN" altLang="en-US" sz="2000" dirty="0">
                <a:latin typeface="微软雅黑" panose="020B0503020204020204" pitchFamily="34" charset="-122"/>
                <a:ea typeface="微软雅黑" panose="020B0503020204020204" pitchFamily="34" charset="-122"/>
              </a:rPr>
              <a:t>的敏感指令是特权指令，但是由部分敏感指令不是特权指令，执行这些指令的时候不会自动trap被VMM捕获</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01307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Hardware Level Virtualization</a:t>
            </a:r>
            <a:endParaRPr lang="en-US" dirty="0"/>
          </a:p>
        </p:txBody>
      </p:sp>
      <p:sp>
        <p:nvSpPr>
          <p:cNvPr id="3" name="Content Placeholder 2"/>
          <p:cNvSpPr>
            <a:spLocks noGrp="1"/>
          </p:cNvSpPr>
          <p:nvPr>
            <p:ph sz="half" idx="1"/>
          </p:nvPr>
        </p:nvSpPr>
        <p:spPr/>
        <p:txBody>
          <a:bodyPr/>
          <a:lstStyle/>
          <a:p>
            <a:r>
              <a:rPr lang="en-US" sz="1600" dirty="0" smtClean="0"/>
              <a:t>Hardware level virtualization is a virtualization technique that provides an abstract execution environment in terms of computer hardware on top of which a guest operating system can be run.</a:t>
            </a:r>
          </a:p>
          <a:p>
            <a:r>
              <a:rPr lang="en-US" sz="1600" dirty="0" smtClean="0"/>
              <a:t> In this model, the guest is represented by the operating system, the host by the physical computer hardware, the virtual machine by its emulation, and virtual machine manager by the </a:t>
            </a:r>
            <a:r>
              <a:rPr lang="en-US" sz="1600" i="1" dirty="0" smtClean="0"/>
              <a:t>hypervisor</a:t>
            </a:r>
            <a:r>
              <a:rPr lang="en-US" sz="1600" dirty="0" smtClean="0"/>
              <a:t>.</a:t>
            </a:r>
          </a:p>
          <a:p>
            <a:r>
              <a:rPr lang="en-US" sz="1600" dirty="0" smtClean="0"/>
              <a:t> The hypervisor is generally a program, or a combination of software and hardware, that allows the abstraction of the underlying physical hardware. </a:t>
            </a:r>
          </a:p>
          <a:p>
            <a:r>
              <a:rPr lang="en-US" sz="1600" dirty="0" smtClean="0"/>
              <a:t> Hardware level virtualization is also called </a:t>
            </a:r>
            <a:r>
              <a:rPr lang="en-US" sz="1600" i="1" dirty="0" smtClean="0"/>
              <a:t>system virtualization</a:t>
            </a:r>
            <a:r>
              <a:rPr lang="en-US" sz="1600" dirty="0" smtClean="0"/>
              <a:t>, since it provides ISA to virtual machines, which is the representation of the hardware interface of a system. This is to differentiate from </a:t>
            </a:r>
            <a:r>
              <a:rPr lang="en-US" sz="1600" i="1" dirty="0" smtClean="0"/>
              <a:t>process virtual machines</a:t>
            </a:r>
            <a:r>
              <a:rPr lang="en-US" sz="1600" dirty="0" smtClean="0"/>
              <a:t>, which expose ABI to virtual machines.</a:t>
            </a:r>
          </a:p>
          <a:p>
            <a:pPr>
              <a:buNone/>
            </a:pPr>
            <a:endParaRPr lang="en-US" sz="16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25</a:t>
            </a:fld>
            <a:endParaRPr lang="en-US"/>
          </a:p>
        </p:txBody>
      </p:sp>
      <p:sp>
        <p:nvSpPr>
          <p:cNvPr id="6" name="Footer Placeholder 5"/>
          <p:cNvSpPr>
            <a:spLocks noGrp="1"/>
          </p:cNvSpPr>
          <p:nvPr>
            <p:ph type="ftr" sz="quarter" idx="11"/>
          </p:nvPr>
        </p:nvSpPr>
        <p:spPr/>
        <p:txBody>
          <a:bodyPr/>
          <a:lstStyle/>
          <a:p>
            <a:pPr>
              <a:defRPr/>
            </a:pPr>
            <a:endParaRPr lang="en-US" dirty="0"/>
          </a:p>
        </p:txBody>
      </p:sp>
      <p:pic>
        <p:nvPicPr>
          <p:cNvPr id="7" name="Content Placeholder 6"/>
          <p:cNvPicPr>
            <a:picLocks noGrp="1"/>
          </p:cNvPicPr>
          <p:nvPr>
            <p:ph sz="half" idx="2"/>
          </p:nvPr>
        </p:nvPicPr>
        <p:blipFill>
          <a:blip r:embed="rId3"/>
          <a:stretch>
            <a:fillRect/>
          </a:stretch>
        </p:blipFill>
        <p:spPr>
          <a:xfrm>
            <a:off x="4572000" y="1357298"/>
            <a:ext cx="4438650" cy="4643469"/>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Hypervisors</a:t>
            </a:r>
            <a:endParaRPr lang="en-US" dirty="0"/>
          </a:p>
        </p:txBody>
      </p:sp>
      <p:sp>
        <p:nvSpPr>
          <p:cNvPr id="3" name="Content Placeholder 2"/>
          <p:cNvSpPr>
            <a:spLocks noGrp="1"/>
          </p:cNvSpPr>
          <p:nvPr>
            <p:ph sz="half" idx="1"/>
          </p:nvPr>
        </p:nvSpPr>
        <p:spPr>
          <a:xfrm>
            <a:off x="163081" y="1075765"/>
            <a:ext cx="3980292" cy="5567946"/>
          </a:xfrm>
        </p:spPr>
        <p:txBody>
          <a:bodyPr/>
          <a:lstStyle/>
          <a:p>
            <a:pPr algn="just"/>
            <a:r>
              <a:rPr lang="en-US" sz="1400" dirty="0" smtClean="0"/>
              <a:t>A fundamental element of hardware virtualization is the hypervisor, or virtual machine manager (VMM). It recreates a hardware environment, where guest operating systems are installed.  There are two major types of hypervisors: </a:t>
            </a:r>
            <a:r>
              <a:rPr lang="en-US" sz="1400" i="1" dirty="0" smtClean="0"/>
              <a:t>Type I</a:t>
            </a:r>
            <a:r>
              <a:rPr lang="en-US" sz="1400" dirty="0" smtClean="0"/>
              <a:t> and </a:t>
            </a:r>
            <a:r>
              <a:rPr lang="en-US" sz="1400" i="1" dirty="0" smtClean="0"/>
              <a:t>Type II</a:t>
            </a:r>
            <a:r>
              <a:rPr lang="en-US" sz="1400" dirty="0" smtClean="0"/>
              <a:t>.</a:t>
            </a:r>
          </a:p>
          <a:p>
            <a:pPr lvl="0" algn="just"/>
            <a:r>
              <a:rPr lang="en-US" sz="1400" dirty="0" smtClean="0"/>
              <a:t> </a:t>
            </a:r>
            <a:r>
              <a:rPr lang="en-US" sz="1400" i="1" dirty="0" smtClean="0"/>
              <a:t>Type I </a:t>
            </a:r>
            <a:r>
              <a:rPr lang="en-US" sz="1400" dirty="0" smtClean="0"/>
              <a:t>hypervisors run directly on top of the hardware. Therefore, they take the place of the operating systems and interact directly with the ISA interface exposed by the underlying hardware, and emulate this interface in order to allow the management of guest operating systems. This type of hypervisors is also called </a:t>
            </a:r>
            <a:r>
              <a:rPr lang="en-US" sz="1400" i="1" dirty="0" smtClean="0"/>
              <a:t>native virtual machine</a:t>
            </a:r>
            <a:r>
              <a:rPr lang="en-US" sz="1400" dirty="0" smtClean="0"/>
              <a:t>, since it run natively on hardware.</a:t>
            </a:r>
          </a:p>
          <a:p>
            <a:pPr lvl="0" algn="just"/>
            <a:r>
              <a:rPr lang="en-US" sz="1400" dirty="0" smtClean="0"/>
              <a:t> </a:t>
            </a:r>
            <a:r>
              <a:rPr lang="en-US" sz="1400" i="1" dirty="0" smtClean="0"/>
              <a:t>Type II </a:t>
            </a:r>
            <a:r>
              <a:rPr lang="en-US" sz="1400" dirty="0" smtClean="0"/>
              <a:t>hypervisors require the support of an operating system to provide virtualization services. This means that they are programs managed by the operating system, which interact with it through the ABI and emulate the ISA of virtual hardware for guest operating systems. This type of hypervisors is also called </a:t>
            </a:r>
            <a:r>
              <a:rPr lang="en-US" sz="1400" i="1" dirty="0" smtClean="0"/>
              <a:t>hosted virtual machine</a:t>
            </a:r>
            <a:r>
              <a:rPr lang="en-US" sz="1400" dirty="0" smtClean="0"/>
              <a:t>, since it is hosted within an operating system.</a:t>
            </a:r>
          </a:p>
          <a:p>
            <a:endParaRPr lang="en-US" sz="1600" dirty="0" smtClean="0"/>
          </a:p>
          <a:p>
            <a:endParaRPr lang="en-US"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26</a:t>
            </a:fld>
            <a:endParaRPr lang="en-US"/>
          </a:p>
        </p:txBody>
      </p:sp>
      <p:sp>
        <p:nvSpPr>
          <p:cNvPr id="6" name="Footer Placeholder 5"/>
          <p:cNvSpPr>
            <a:spLocks noGrp="1"/>
          </p:cNvSpPr>
          <p:nvPr>
            <p:ph type="ftr" sz="quarter" idx="11"/>
          </p:nvPr>
        </p:nvSpPr>
        <p:spPr/>
        <p:txBody>
          <a:bodyPr/>
          <a:lstStyle/>
          <a:p>
            <a:pPr>
              <a:defRPr/>
            </a:pPr>
            <a:endParaRPr lang="en-US" dirty="0"/>
          </a:p>
        </p:txBody>
      </p:sp>
      <p:pic>
        <p:nvPicPr>
          <p:cNvPr id="7" name="Content Placeholder 6"/>
          <p:cNvPicPr>
            <a:picLocks noGrp="1"/>
          </p:cNvPicPr>
          <p:nvPr>
            <p:ph sz="half" idx="2"/>
          </p:nvPr>
        </p:nvPicPr>
        <p:blipFill>
          <a:blip r:embed="rId3"/>
          <a:stretch>
            <a:fillRect/>
          </a:stretch>
        </p:blipFill>
        <p:spPr>
          <a:xfrm>
            <a:off x="4143372" y="2143117"/>
            <a:ext cx="4867278" cy="3000396"/>
          </a:xfrm>
          <a:prstGeom prst="rect">
            <a:avLst/>
          </a:prstGeom>
        </p:spPr>
      </p:pic>
      <p:sp>
        <p:nvSpPr>
          <p:cNvPr id="8" name="TextBox 7"/>
          <p:cNvSpPr txBox="1"/>
          <p:nvPr/>
        </p:nvSpPr>
        <p:spPr>
          <a:xfrm>
            <a:off x="4714876" y="5357826"/>
            <a:ext cx="3500462" cy="461665"/>
          </a:xfrm>
          <a:prstGeom prst="rect">
            <a:avLst/>
          </a:prstGeom>
          <a:noFill/>
        </p:spPr>
        <p:txBody>
          <a:bodyPr wrap="square" rtlCol="0">
            <a:spAutoFit/>
          </a:bodyPr>
          <a:lstStyle/>
          <a:p>
            <a:r>
              <a:rPr lang="en-US" sz="1200" dirty="0" smtClean="0"/>
              <a:t>Fig-Hosted (left) and Native (right) Virtual Machine</a:t>
            </a:r>
            <a:endParaRPr lang="en-US" sz="1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Hypervisor Reference Architecture</a:t>
            </a:r>
            <a:endParaRPr lang="en-US" dirty="0"/>
          </a:p>
        </p:txBody>
      </p:sp>
      <p:sp>
        <p:nvSpPr>
          <p:cNvPr id="3" name="Content Placeholder 2"/>
          <p:cNvSpPr>
            <a:spLocks noGrp="1"/>
          </p:cNvSpPr>
          <p:nvPr>
            <p:ph sz="half" idx="1"/>
          </p:nvPr>
        </p:nvSpPr>
        <p:spPr/>
        <p:txBody>
          <a:bodyPr/>
          <a:lstStyle/>
          <a:p>
            <a:r>
              <a:rPr lang="en-US" sz="1500" dirty="0" smtClean="0"/>
              <a:t> Conceptually, a virtual machine manager is internally organized as described in the Figure. </a:t>
            </a:r>
          </a:p>
          <a:p>
            <a:r>
              <a:rPr lang="en-US" sz="1500" dirty="0" smtClean="0"/>
              <a:t> Three main modules coordinate their activity in order to emulate the underlying hardware: </a:t>
            </a:r>
            <a:r>
              <a:rPr lang="en-US" sz="1500" i="1" dirty="0" smtClean="0"/>
              <a:t>dispatcher</a:t>
            </a:r>
            <a:r>
              <a:rPr lang="en-US" sz="1500" dirty="0" smtClean="0"/>
              <a:t>, </a:t>
            </a:r>
            <a:r>
              <a:rPr lang="en-US" sz="1500" i="1" dirty="0" smtClean="0"/>
              <a:t>allocator</a:t>
            </a:r>
            <a:r>
              <a:rPr lang="en-US" sz="1500" dirty="0" smtClean="0"/>
              <a:t>, and </a:t>
            </a:r>
            <a:r>
              <a:rPr lang="en-US" sz="1500" i="1" dirty="0" smtClean="0"/>
              <a:t>interpreter</a:t>
            </a:r>
            <a:r>
              <a:rPr lang="en-US" sz="1500" dirty="0" smtClean="0"/>
              <a:t>. </a:t>
            </a:r>
          </a:p>
          <a:p>
            <a:r>
              <a:rPr lang="en-US" sz="1500" dirty="0" smtClean="0"/>
              <a:t> </a:t>
            </a:r>
            <a:r>
              <a:rPr lang="en-US" sz="1600" dirty="0" smtClean="0"/>
              <a:t>The dispatcher constitutes the entry point of the monitor and reroutes the instructions issued by the virtual machine instance to one of the two other modules.</a:t>
            </a:r>
          </a:p>
          <a:p>
            <a:r>
              <a:rPr lang="en-US" sz="1600" dirty="0" smtClean="0"/>
              <a:t> The allocator is responsible for deciding the system resources to be provided to the VM: whenever a virtual machine tries to execute an instruction that results in changing the machine resources associated with that VM, the allocator is invoked by the dispatcher. </a:t>
            </a:r>
          </a:p>
          <a:p>
            <a:r>
              <a:rPr lang="en-US" sz="1600" dirty="0" smtClean="0"/>
              <a:t> The interpreter module consists of interpreter routines. These are executed whenever a virtual machine executes a privileged instruction: a trap is triggered and the corresponding routine is executed.</a:t>
            </a:r>
          </a:p>
          <a:p>
            <a:pPr>
              <a:buNone/>
            </a:pPr>
            <a:endParaRPr lang="en-US" sz="15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27</a:t>
            </a:fld>
            <a:endParaRPr lang="en-US"/>
          </a:p>
        </p:txBody>
      </p:sp>
      <p:sp>
        <p:nvSpPr>
          <p:cNvPr id="6" name="Footer Placeholder 5"/>
          <p:cNvSpPr>
            <a:spLocks noGrp="1"/>
          </p:cNvSpPr>
          <p:nvPr>
            <p:ph type="ftr" sz="quarter" idx="11"/>
          </p:nvPr>
        </p:nvSpPr>
        <p:spPr/>
        <p:txBody>
          <a:bodyPr/>
          <a:lstStyle/>
          <a:p>
            <a:pPr>
              <a:defRPr/>
            </a:pPr>
            <a:endParaRPr lang="en-US" dirty="0"/>
          </a:p>
        </p:txBody>
      </p:sp>
      <p:pic>
        <p:nvPicPr>
          <p:cNvPr id="7" name="Content Placeholder 6"/>
          <p:cNvPicPr>
            <a:picLocks noGrp="1"/>
          </p:cNvPicPr>
          <p:nvPr>
            <p:ph sz="half" idx="2"/>
          </p:nvPr>
        </p:nvPicPr>
        <p:blipFill>
          <a:blip r:embed="rId3"/>
          <a:stretch>
            <a:fillRect/>
          </a:stretch>
        </p:blipFill>
        <p:spPr>
          <a:xfrm>
            <a:off x="4572000" y="1357298"/>
            <a:ext cx="4357718" cy="4500594"/>
          </a:xfrm>
          <a:prstGeom prst="rect">
            <a:avLst/>
          </a:prstGeom>
        </p:spPr>
      </p:pic>
      <p:sp>
        <p:nvSpPr>
          <p:cNvPr id="8" name="TextBox 7"/>
          <p:cNvSpPr txBox="1"/>
          <p:nvPr/>
        </p:nvSpPr>
        <p:spPr>
          <a:xfrm>
            <a:off x="5715008" y="6000768"/>
            <a:ext cx="2857520" cy="276999"/>
          </a:xfrm>
          <a:prstGeom prst="rect">
            <a:avLst/>
          </a:prstGeom>
          <a:noFill/>
        </p:spPr>
        <p:txBody>
          <a:bodyPr wrap="square" rtlCol="0">
            <a:spAutoFit/>
          </a:bodyPr>
          <a:lstStyle/>
          <a:p>
            <a:r>
              <a:rPr lang="en-US" sz="1200" dirty="0" smtClean="0"/>
              <a:t>Fig- hypervisor reference architecture</a:t>
            </a:r>
            <a:endParaRPr lang="en-US" sz="1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Hypervisor Reference Architecture </a:t>
            </a:r>
            <a:r>
              <a:rPr lang="en-US" i="1" dirty="0" smtClean="0"/>
              <a:t>contd…</a:t>
            </a:r>
            <a:endParaRPr lang="en-US" dirty="0"/>
          </a:p>
        </p:txBody>
      </p:sp>
      <p:sp>
        <p:nvSpPr>
          <p:cNvPr id="3" name="Content Placeholder 2"/>
          <p:cNvSpPr>
            <a:spLocks noGrp="1"/>
          </p:cNvSpPr>
          <p:nvPr>
            <p:ph idx="1"/>
          </p:nvPr>
        </p:nvSpPr>
        <p:spPr/>
        <p:txBody>
          <a:bodyPr/>
          <a:lstStyle/>
          <a:p>
            <a:r>
              <a:rPr lang="en-US" sz="1900" dirty="0" smtClean="0"/>
              <a:t>The design and architecture of a virtual machine manager, together with the underlying hardware design of the host machine, determine the full realization of hardware virtualization, where a guest operating system can be transparently executed on top of a VMM as if it was run on the underlying hardware.</a:t>
            </a:r>
          </a:p>
          <a:p>
            <a:r>
              <a:rPr lang="en-US" sz="1900" dirty="0" smtClean="0"/>
              <a:t> The criteria that need to be met by a virtual machine manager to efficiently support virtualization were established by Goldberg and </a:t>
            </a:r>
            <a:r>
              <a:rPr lang="en-US" sz="1900" dirty="0" err="1" smtClean="0"/>
              <a:t>Popek</a:t>
            </a:r>
            <a:r>
              <a:rPr lang="en-US" sz="1900" dirty="0" smtClean="0"/>
              <a:t> in 1974 [23]. Three properties have to be satisfied:</a:t>
            </a:r>
          </a:p>
          <a:p>
            <a:pPr lvl="1"/>
            <a:r>
              <a:rPr lang="en-US" sz="1500" i="1" dirty="0" smtClean="0"/>
              <a:t>Equivalence:</a:t>
            </a:r>
            <a:r>
              <a:rPr lang="en-US" sz="1500" dirty="0" smtClean="0"/>
              <a:t>  a guest running under the control of a virtual machine manager should exhibit the same behavior that when it is executed directly on the physical host.</a:t>
            </a:r>
          </a:p>
          <a:p>
            <a:pPr lvl="1"/>
            <a:r>
              <a:rPr lang="en-US" sz="1500" dirty="0" smtClean="0"/>
              <a:t> </a:t>
            </a:r>
            <a:r>
              <a:rPr lang="en-US" sz="1500" i="1" dirty="0" smtClean="0"/>
              <a:t>Resource control:</a:t>
            </a:r>
            <a:r>
              <a:rPr lang="en-US" sz="1500" dirty="0" smtClean="0"/>
              <a:t> the virtual machine manager should be in complete control of virtualized resources.</a:t>
            </a:r>
          </a:p>
          <a:p>
            <a:pPr lvl="1"/>
            <a:r>
              <a:rPr lang="en-US" sz="1500" dirty="0" smtClean="0"/>
              <a:t> </a:t>
            </a:r>
            <a:r>
              <a:rPr lang="en-US" sz="1500" i="1" dirty="0" smtClean="0"/>
              <a:t>Efficiency:</a:t>
            </a:r>
            <a:r>
              <a:rPr lang="en-US" sz="1500" dirty="0" smtClean="0"/>
              <a:t> a statistically dominant fraction of the machine instructions should be executed without intervention from the virtual machine manager.</a:t>
            </a:r>
          </a:p>
          <a:p>
            <a:r>
              <a:rPr lang="en-US" sz="1800" dirty="0" smtClean="0"/>
              <a:t> </a:t>
            </a:r>
            <a:r>
              <a:rPr lang="en-US" sz="1900" dirty="0" smtClean="0"/>
              <a:t>The major factor that determines whether these properties are satisfied is represented by the layout of the ISA of the host running a virtual machine manager. </a:t>
            </a:r>
            <a:r>
              <a:rPr lang="en-US" sz="1900" dirty="0" err="1" smtClean="0"/>
              <a:t>Popek</a:t>
            </a:r>
            <a:r>
              <a:rPr lang="en-US" sz="1900" dirty="0" smtClean="0"/>
              <a:t> and Goldberg provided a classification of the instruction set and proposed </a:t>
            </a:r>
            <a:r>
              <a:rPr lang="en-US" sz="1900" b="1" dirty="0" smtClean="0">
                <a:solidFill>
                  <a:srgbClr val="FF0000"/>
                </a:solidFill>
              </a:rPr>
              <a:t>three theorems </a:t>
            </a:r>
            <a:r>
              <a:rPr lang="en-US" sz="1900" dirty="0" smtClean="0"/>
              <a:t>that define the properties that hardware instructions need to satisfy in order to efficiently support virtualization.</a:t>
            </a:r>
          </a:p>
          <a:p>
            <a:pPr lvl="1">
              <a:buNone/>
            </a:pPr>
            <a:endParaRPr lang="en-US" sz="1200" dirty="0" smtClean="0"/>
          </a:p>
          <a:p>
            <a:pPr>
              <a:buNone/>
            </a:pP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28</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Popek</a:t>
            </a:r>
            <a:r>
              <a:rPr lang="en-US" sz="3200" dirty="0" smtClean="0"/>
              <a:t> and Goldberg theorems</a:t>
            </a:r>
            <a:endParaRPr lang="en-US" dirty="0"/>
          </a:p>
        </p:txBody>
      </p:sp>
      <p:sp>
        <p:nvSpPr>
          <p:cNvPr id="3" name="Content Placeholder 2"/>
          <p:cNvSpPr>
            <a:spLocks noGrp="1"/>
          </p:cNvSpPr>
          <p:nvPr>
            <p:ph idx="1"/>
          </p:nvPr>
        </p:nvSpPr>
        <p:spPr/>
        <p:txBody>
          <a:bodyPr/>
          <a:lstStyle/>
          <a:p>
            <a:r>
              <a:rPr lang="en-US" dirty="0" smtClean="0"/>
              <a:t> </a:t>
            </a:r>
            <a:r>
              <a:rPr lang="en-US" dirty="0" smtClean="0">
                <a:solidFill>
                  <a:srgbClr val="FF0000"/>
                </a:solidFill>
              </a:rPr>
              <a:t>Theorem-1</a:t>
            </a:r>
            <a:r>
              <a:rPr lang="en-US" i="1" dirty="0" smtClean="0">
                <a:solidFill>
                  <a:srgbClr val="FF0000"/>
                </a:solidFill>
              </a:rPr>
              <a:t>:</a:t>
            </a:r>
            <a:r>
              <a:rPr lang="en-US" i="1" dirty="0" smtClean="0"/>
              <a:t> For any conventional third-generation computer, a VMM may be constructed if the set of sensitive instructions for that computer is a subset of the set of privileged instructions. </a:t>
            </a:r>
            <a:endParaRPr lang="en-US" dirty="0" smtClean="0"/>
          </a:p>
          <a:p>
            <a:r>
              <a:rPr lang="en-US" i="1" dirty="0" smtClean="0"/>
              <a:t> </a:t>
            </a:r>
            <a:r>
              <a:rPr lang="en-US" dirty="0" smtClean="0">
                <a:solidFill>
                  <a:srgbClr val="FF0000"/>
                </a:solidFill>
              </a:rPr>
              <a:t>Theorem 2:</a:t>
            </a:r>
            <a:r>
              <a:rPr lang="en-US" dirty="0" smtClean="0"/>
              <a:t> </a:t>
            </a:r>
            <a:r>
              <a:rPr lang="en-US" i="1" dirty="0" smtClean="0"/>
              <a:t>A conventional third-generation computer is recursively virtualizable if</a:t>
            </a:r>
          </a:p>
          <a:p>
            <a:pPr lvl="1"/>
            <a:r>
              <a:rPr lang="en-US" i="1" dirty="0" smtClean="0"/>
              <a:t>  It is virtualizable and.</a:t>
            </a:r>
          </a:p>
          <a:p>
            <a:pPr lvl="1"/>
            <a:r>
              <a:rPr lang="en-US" i="1" dirty="0" smtClean="0"/>
              <a:t>A VMM without any timing dependencies can be constructed for it.</a:t>
            </a:r>
            <a:endParaRPr lang="en-US" dirty="0" smtClean="0"/>
          </a:p>
          <a:p>
            <a:r>
              <a:rPr lang="en-US" i="1" dirty="0" smtClean="0"/>
              <a:t> </a:t>
            </a:r>
            <a:r>
              <a:rPr lang="en-US" dirty="0" smtClean="0">
                <a:solidFill>
                  <a:srgbClr val="FF0000"/>
                </a:solidFill>
              </a:rPr>
              <a:t>Theorem 3:</a:t>
            </a:r>
            <a:r>
              <a:rPr lang="en-US" dirty="0" smtClean="0"/>
              <a:t> </a:t>
            </a:r>
            <a:r>
              <a:rPr lang="en-US" i="1" dirty="0" smtClean="0"/>
              <a:t>A hybrid VMM may be constructed for any conventional third generation machine, in which the set of user sensitive instructions are a subset of the set of privileged instructions. </a:t>
            </a:r>
            <a:endParaRPr lang="en-US" dirty="0" smtClean="0"/>
          </a:p>
          <a:p>
            <a:endParaRPr lang="en-US" i="1" dirty="0" smtClean="0"/>
          </a:p>
          <a:p>
            <a:endParaRPr lang="en-US" i="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29</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Introduction</a:t>
            </a:r>
            <a:endParaRPr lang="en-US" sz="4800" dirty="0"/>
          </a:p>
        </p:txBody>
      </p:sp>
      <p:sp>
        <p:nvSpPr>
          <p:cNvPr id="15" name="Content Placeholder 14"/>
          <p:cNvSpPr>
            <a:spLocks noGrp="1"/>
          </p:cNvSpPr>
          <p:nvPr>
            <p:ph idx="1"/>
          </p:nvPr>
        </p:nvSpPr>
        <p:spPr/>
        <p:txBody>
          <a:bodyPr/>
          <a:lstStyle/>
          <a:p>
            <a:r>
              <a:rPr lang="en-US" sz="2400" dirty="0" smtClean="0"/>
              <a:t>Virtualization is a large umbrella of technologies and concepts that are meant to provide an abstract environment—whether this is virtual hardware or operating system—to run applications. </a:t>
            </a:r>
          </a:p>
          <a:p>
            <a:r>
              <a:rPr lang="en-US" sz="2400" dirty="0" smtClean="0"/>
              <a:t>This term is often synonymous with </a:t>
            </a:r>
            <a:r>
              <a:rPr lang="en-US" sz="2400" i="1" dirty="0" smtClean="0"/>
              <a:t>hardware virtualization</a:t>
            </a:r>
            <a:r>
              <a:rPr lang="en-US" sz="2400" dirty="0" smtClean="0"/>
              <a:t>, which plays fundamental role in efficiently delivering </a:t>
            </a:r>
            <a:r>
              <a:rPr lang="en-US" sz="2400" i="1" dirty="0" smtClean="0"/>
              <a:t>Infrastructure-as-a-Service</a:t>
            </a:r>
            <a:r>
              <a:rPr lang="en-US" sz="2400" dirty="0" smtClean="0"/>
              <a:t> solutions for Cloud computing.</a:t>
            </a:r>
          </a:p>
          <a:p>
            <a:r>
              <a:rPr lang="en-US" sz="2400" dirty="0" smtClean="0"/>
              <a:t>virtualization technologies have a long trail in the history of computer science and have come into many flavors by providing virtual environments at operating system level, programming language level, and application level. </a:t>
            </a:r>
          </a:p>
          <a:p>
            <a:r>
              <a:rPr lang="en-US" sz="2400" dirty="0" smtClean="0"/>
              <a:t> Virtualization technologies not only provide a virtual environment for executing applications, but also for storage, memory, and networking. </a:t>
            </a:r>
          </a:p>
          <a:p>
            <a:endParaRPr lang="en-US" sz="2400" dirty="0" smtClean="0"/>
          </a:p>
          <a:p>
            <a:pPr lvl="1" algn="just">
              <a:buNone/>
            </a:pPr>
            <a:endParaRPr lang="en-US" sz="2400" dirty="0" smtClean="0"/>
          </a:p>
          <a:p>
            <a:pPr lvl="1"/>
            <a:endParaRPr lang="en-US" sz="3200" dirty="0" smtClean="0"/>
          </a:p>
          <a:p>
            <a:pPr lvl="1"/>
            <a:endParaRPr lang="en-US" sz="3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Hardware Virtualization Techniques</a:t>
            </a:r>
            <a:endParaRPr lang="en-US" dirty="0"/>
          </a:p>
        </p:txBody>
      </p:sp>
      <p:sp>
        <p:nvSpPr>
          <p:cNvPr id="3" name="Content Placeholder 2"/>
          <p:cNvSpPr>
            <a:spLocks noGrp="1"/>
          </p:cNvSpPr>
          <p:nvPr>
            <p:ph idx="1"/>
          </p:nvPr>
        </p:nvSpPr>
        <p:spPr/>
        <p:txBody>
          <a:bodyPr/>
          <a:lstStyle/>
          <a:p>
            <a:r>
              <a:rPr lang="en-US" b="1" dirty="0" smtClean="0"/>
              <a:t>Hardware-assisted virtualization: </a:t>
            </a:r>
          </a:p>
          <a:p>
            <a:pPr lvl="1"/>
            <a:r>
              <a:rPr lang="en-US" sz="1600" dirty="0" smtClean="0"/>
              <a:t>This term refers to a scenario in which the hardware provides architectural support for building a virtual machine manager able to run a guest operating system in complete isolation. </a:t>
            </a:r>
          </a:p>
          <a:p>
            <a:pPr lvl="1"/>
            <a:r>
              <a:rPr lang="en-US" sz="1600" dirty="0" smtClean="0"/>
              <a:t> This technique was originally introduced in the IBM System/370. At present, examples of hardware-assisted virtualization are the extensions to the x86-64 bit architecture introduced with </a:t>
            </a:r>
            <a:r>
              <a:rPr lang="en-US" sz="1600" i="1" dirty="0" smtClean="0"/>
              <a:t>Intel VT</a:t>
            </a:r>
            <a:r>
              <a:rPr lang="en-US" sz="1600" dirty="0" smtClean="0"/>
              <a:t> </a:t>
            </a:r>
          </a:p>
          <a:p>
            <a:r>
              <a:rPr lang="en-US" b="1" dirty="0" smtClean="0"/>
              <a:t>Full virtualization</a:t>
            </a:r>
          </a:p>
          <a:p>
            <a:pPr lvl="1"/>
            <a:r>
              <a:rPr lang="en-US" sz="1600" dirty="0" smtClean="0"/>
              <a:t>Full virtualization refers to the ability of running a program, most likely an operating system, on top of a virtual machine directly and without any modification, as if it were run on the raw hardware.</a:t>
            </a:r>
          </a:p>
          <a:p>
            <a:pPr lvl="1"/>
            <a:r>
              <a:rPr lang="en-US" sz="1600" dirty="0" smtClean="0"/>
              <a:t> In order to make this possible, virtual machine managers are required to provide a complete emulation of the entire underlying hardware. </a:t>
            </a:r>
          </a:p>
          <a:p>
            <a:pPr lvl="1"/>
            <a:r>
              <a:rPr lang="en-US" sz="1600" dirty="0" smtClean="0"/>
              <a:t>  The principal advantage of full virtualization is complete isolation, which leads to enhanced security, ease of emulation of different architectures, and coexistence of different systems on the same platform. Whereas it is a desired goal for many virtualization solutions, it poses important concerns on performance and technical implementation. </a:t>
            </a:r>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30</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Hardware Virtualization Techniques</a:t>
            </a:r>
            <a:endParaRPr lang="en-US" dirty="0"/>
          </a:p>
        </p:txBody>
      </p:sp>
      <p:sp>
        <p:nvSpPr>
          <p:cNvPr id="3" name="Content Placeholder 2"/>
          <p:cNvSpPr>
            <a:spLocks noGrp="1"/>
          </p:cNvSpPr>
          <p:nvPr>
            <p:ph idx="1"/>
          </p:nvPr>
        </p:nvSpPr>
        <p:spPr/>
        <p:txBody>
          <a:bodyPr/>
          <a:lstStyle/>
          <a:p>
            <a:r>
              <a:rPr lang="en-US" b="1" dirty="0" smtClean="0"/>
              <a:t>Paravirtualization</a:t>
            </a:r>
          </a:p>
          <a:p>
            <a:pPr lvl="1"/>
            <a:r>
              <a:rPr lang="en-US" sz="1600" dirty="0" smtClean="0"/>
              <a:t>This is a not transparent virtualization solution that allows implementing thin virtual machine managers. </a:t>
            </a:r>
          </a:p>
          <a:p>
            <a:pPr lvl="1"/>
            <a:r>
              <a:rPr lang="en-US" sz="1600" dirty="0" smtClean="0"/>
              <a:t> Paravirtualization techniques expose a software interface to the virtual machine that is slightly modified from the host and, as a consequence, guests need to be modified. </a:t>
            </a:r>
          </a:p>
          <a:p>
            <a:pPr lvl="1"/>
            <a:r>
              <a:rPr lang="en-US" sz="1600" dirty="0" smtClean="0"/>
              <a:t> The aim of paravirtualization is to provide the capability to demand the execution of performance critical operation directly on the host.</a:t>
            </a:r>
          </a:p>
          <a:p>
            <a:pPr lvl="1"/>
            <a:r>
              <a:rPr lang="en-US" sz="1600" dirty="0" smtClean="0"/>
              <a:t>solutions using paravirtualization include: </a:t>
            </a:r>
            <a:r>
              <a:rPr lang="en-US" sz="1600" i="1" dirty="0" smtClean="0"/>
              <a:t>VMWare</a:t>
            </a:r>
            <a:r>
              <a:rPr lang="en-US" sz="1600" dirty="0" smtClean="0"/>
              <a:t>, </a:t>
            </a:r>
            <a:r>
              <a:rPr lang="en-US" sz="1600" i="1" dirty="0" smtClean="0"/>
              <a:t>Parallels</a:t>
            </a:r>
            <a:r>
              <a:rPr lang="en-US" sz="1600" dirty="0" smtClean="0"/>
              <a:t>, and some solutions for embedded and real time environment such as </a:t>
            </a:r>
            <a:r>
              <a:rPr lang="en-US" sz="1600" i="1" dirty="0" smtClean="0"/>
              <a:t>TRANGO</a:t>
            </a:r>
            <a:r>
              <a:rPr lang="en-US" sz="1600" dirty="0" smtClean="0"/>
              <a:t>, </a:t>
            </a:r>
            <a:r>
              <a:rPr lang="en-US" sz="1600" i="1" dirty="0" smtClean="0"/>
              <a:t>Wind River</a:t>
            </a:r>
            <a:r>
              <a:rPr lang="en-US" sz="1600" dirty="0" smtClean="0"/>
              <a:t>, and </a:t>
            </a:r>
            <a:r>
              <a:rPr lang="en-US" sz="1600" i="1" dirty="0" err="1" smtClean="0"/>
              <a:t>XtratuM</a:t>
            </a:r>
            <a:r>
              <a:rPr lang="en-US" sz="1600" dirty="0" smtClean="0"/>
              <a:t>.</a:t>
            </a:r>
          </a:p>
          <a:p>
            <a:r>
              <a:rPr lang="en-US" b="1" dirty="0" smtClean="0"/>
              <a:t>Partial virtualization</a:t>
            </a:r>
          </a:p>
          <a:p>
            <a:pPr lvl="1"/>
            <a:r>
              <a:rPr lang="en-US" sz="1600" dirty="0" smtClean="0"/>
              <a:t>Partial virtualization provides a partial emulation of the underlying hardware, thus not allowing the complete execution of the guest operating system in complete isolation.</a:t>
            </a:r>
          </a:p>
          <a:p>
            <a:pPr lvl="1"/>
            <a:r>
              <a:rPr lang="en-US" sz="1600" dirty="0" smtClean="0"/>
              <a:t> Partial virtualization allows many applications to run transparently but not all the features of the operating system can be supported as happens with full virtualization. </a:t>
            </a:r>
          </a:p>
          <a:p>
            <a:pPr lvl="1"/>
            <a:r>
              <a:rPr lang="en-US" sz="1600" dirty="0" smtClean="0"/>
              <a:t> An example of partial virtualization is address space virtualization used in time sharing systems.</a:t>
            </a:r>
          </a:p>
          <a:p>
            <a:pPr lvl="1"/>
            <a:r>
              <a:rPr lang="en-US" sz="1600" dirty="0" smtClean="0"/>
              <a:t> Partial virtualization was implemented on the experimental </a:t>
            </a:r>
            <a:r>
              <a:rPr lang="en-US" sz="1600" i="1" dirty="0" smtClean="0"/>
              <a:t>IBM M44/44X</a:t>
            </a:r>
            <a:r>
              <a:rPr lang="en-US" sz="1600" dirty="0" smtClean="0"/>
              <a:t>. Address space virtualization is a common feature of contemporary operating systems.</a:t>
            </a:r>
          </a:p>
          <a:p>
            <a:pPr lvl="1"/>
            <a:endParaRPr lang="en-US" sz="1600" dirty="0" smtClean="0"/>
          </a:p>
          <a:p>
            <a:pPr lvl="1">
              <a:buNone/>
            </a:pPr>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31</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Hardware Virtualization Techniques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32</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矩形 6"/>
          <p:cNvSpPr/>
          <p:nvPr/>
        </p:nvSpPr>
        <p:spPr>
          <a:xfrm>
            <a:off x="251891" y="1199280"/>
            <a:ext cx="1364476" cy="369332"/>
          </a:xfrm>
          <a:prstGeom prst="rect">
            <a:avLst/>
          </a:prstGeom>
          <a:solidFill>
            <a:schemeClr val="accent6"/>
          </a:solidFill>
        </p:spPr>
        <p:txBody>
          <a:bodyPr wrap="none">
            <a:spAutoFit/>
          </a:bodyPr>
          <a:lstStyle/>
          <a:p>
            <a:r>
              <a:rPr lang="en-US" altLang="zh-CN" b="1" dirty="0">
                <a:solidFill>
                  <a:schemeClr val="bg1"/>
                </a:solidFill>
              </a:rPr>
              <a:t>CPU</a:t>
            </a:r>
            <a:r>
              <a:rPr lang="zh-CN" altLang="en-US" b="1" dirty="0">
                <a:solidFill>
                  <a:schemeClr val="bg1"/>
                </a:solidFill>
              </a:rPr>
              <a:t>虚拟化</a:t>
            </a:r>
          </a:p>
        </p:txBody>
      </p:sp>
      <p:sp>
        <p:nvSpPr>
          <p:cNvPr id="8" name="矩形 7"/>
          <p:cNvSpPr/>
          <p:nvPr/>
        </p:nvSpPr>
        <p:spPr>
          <a:xfrm>
            <a:off x="1213104" y="3988737"/>
            <a:ext cx="7105397" cy="784830"/>
          </a:xfrm>
          <a:prstGeom prst="rect">
            <a:avLst/>
          </a:prstGeom>
        </p:spPr>
        <p:txBody>
          <a:bodyPr wrap="square">
            <a:spAutoFit/>
          </a:bodyPr>
          <a:lstStyle/>
          <a:p>
            <a:pPr>
              <a:lnSpc>
                <a:spcPts val="2700"/>
              </a:lnSpc>
            </a:pPr>
            <a:r>
              <a:rPr lang="zh-CN" altLang="en-US" dirty="0">
                <a:solidFill>
                  <a:schemeClr val="tx1">
                    <a:lumMod val="75000"/>
                    <a:lumOff val="25000"/>
                  </a:schemeClr>
                </a:solidFill>
              </a:rPr>
              <a:t>虚拟</a:t>
            </a:r>
            <a:r>
              <a:rPr lang="en-US" altLang="zh-CN" dirty="0">
                <a:solidFill>
                  <a:schemeClr val="tx1">
                    <a:lumMod val="75000"/>
                    <a:lumOff val="25000"/>
                  </a:schemeClr>
                </a:solidFill>
              </a:rPr>
              <a:t>CPU</a:t>
            </a:r>
            <a:r>
              <a:rPr lang="zh-CN" altLang="en-US" dirty="0">
                <a:solidFill>
                  <a:schemeClr val="tx1">
                    <a:lumMod val="75000"/>
                    <a:lumOff val="25000"/>
                  </a:schemeClr>
                </a:solidFill>
              </a:rPr>
              <a:t>的正确运行是要保证虚拟机指令正确</a:t>
            </a:r>
            <a:r>
              <a:rPr lang="zh-CN" altLang="en-US" dirty="0" smtClean="0">
                <a:solidFill>
                  <a:schemeClr val="tx1">
                    <a:lumMod val="75000"/>
                    <a:lumOff val="25000"/>
                  </a:schemeClr>
                </a:solidFill>
              </a:rPr>
              <a:t>运行</a:t>
            </a:r>
            <a:r>
              <a:rPr lang="zh-CN" altLang="en-US" dirty="0">
                <a:solidFill>
                  <a:schemeClr val="tx1">
                    <a:lumMod val="75000"/>
                    <a:lumOff val="25000"/>
                  </a:schemeClr>
                </a:solidFill>
              </a:rPr>
              <a:t>。</a:t>
            </a:r>
            <a:r>
              <a:rPr lang="zh-CN" altLang="en-US" dirty="0" smtClean="0">
                <a:solidFill>
                  <a:schemeClr val="tx1">
                    <a:lumMod val="75000"/>
                    <a:lumOff val="25000"/>
                  </a:schemeClr>
                </a:solidFill>
              </a:rPr>
              <a:t>现有</a:t>
            </a:r>
            <a:r>
              <a:rPr lang="zh-CN" altLang="en-US" dirty="0">
                <a:solidFill>
                  <a:schemeClr val="tx1">
                    <a:lumMod val="75000"/>
                    <a:lumOff val="25000"/>
                  </a:schemeClr>
                </a:solidFill>
              </a:rPr>
              <a:t>的实现技术包括模拟执行和监控执行</a:t>
            </a:r>
          </a:p>
        </p:txBody>
      </p:sp>
      <p:sp>
        <p:nvSpPr>
          <p:cNvPr id="9" name="矩形 8"/>
          <p:cNvSpPr/>
          <p:nvPr/>
        </p:nvSpPr>
        <p:spPr>
          <a:xfrm>
            <a:off x="1213105" y="4913717"/>
            <a:ext cx="7105396" cy="753220"/>
          </a:xfrm>
          <a:prstGeom prst="rect">
            <a:avLst/>
          </a:prstGeom>
        </p:spPr>
        <p:txBody>
          <a:bodyPr wrap="square">
            <a:spAutoFit/>
          </a:bodyPr>
          <a:lstStyle/>
          <a:p>
            <a:pPr>
              <a:lnSpc>
                <a:spcPts val="2700"/>
              </a:lnSpc>
            </a:pPr>
            <a:r>
              <a:rPr lang="zh-CN" altLang="en-US" dirty="0">
                <a:solidFill>
                  <a:schemeClr val="tx1">
                    <a:lumMod val="75000"/>
                    <a:lumOff val="25000"/>
                  </a:schemeClr>
                </a:solidFill>
              </a:rPr>
              <a:t>调度问题是指</a:t>
            </a:r>
            <a:r>
              <a:rPr lang="en-US" altLang="zh-CN" dirty="0">
                <a:solidFill>
                  <a:schemeClr val="tx1">
                    <a:lumMod val="75000"/>
                    <a:lumOff val="25000"/>
                  </a:schemeClr>
                </a:solidFill>
              </a:rPr>
              <a:t>VMM</a:t>
            </a:r>
            <a:r>
              <a:rPr lang="zh-CN" altLang="en-US" dirty="0">
                <a:solidFill>
                  <a:schemeClr val="tx1">
                    <a:lumMod val="75000"/>
                    <a:lumOff val="25000"/>
                  </a:schemeClr>
                </a:solidFill>
              </a:rPr>
              <a:t>决定当前哪个虚拟</a:t>
            </a:r>
            <a:r>
              <a:rPr lang="en-US" altLang="zh-CN" dirty="0">
                <a:solidFill>
                  <a:schemeClr val="tx1">
                    <a:lumMod val="75000"/>
                    <a:lumOff val="25000"/>
                  </a:schemeClr>
                </a:solidFill>
              </a:rPr>
              <a:t>CPU</a:t>
            </a:r>
            <a:r>
              <a:rPr lang="zh-CN" altLang="en-US" dirty="0">
                <a:solidFill>
                  <a:schemeClr val="tx1">
                    <a:lumMod val="75000"/>
                    <a:lumOff val="25000"/>
                  </a:schemeClr>
                </a:solidFill>
              </a:rPr>
              <a:t>在物理</a:t>
            </a:r>
            <a:r>
              <a:rPr lang="en-US" altLang="zh-CN" dirty="0">
                <a:solidFill>
                  <a:schemeClr val="tx1">
                    <a:lumMod val="75000"/>
                    <a:lumOff val="25000"/>
                  </a:schemeClr>
                </a:solidFill>
              </a:rPr>
              <a:t>CPU</a:t>
            </a:r>
            <a:r>
              <a:rPr lang="zh-CN" altLang="en-US" dirty="0">
                <a:solidFill>
                  <a:schemeClr val="tx1">
                    <a:lumMod val="75000"/>
                    <a:lumOff val="25000"/>
                  </a:schemeClr>
                </a:solidFill>
              </a:rPr>
              <a:t>上运行，要保证隔离性、公平性和性能。</a:t>
            </a:r>
          </a:p>
        </p:txBody>
      </p:sp>
      <p:sp>
        <p:nvSpPr>
          <p:cNvPr id="10" name="矩形 9"/>
          <p:cNvSpPr/>
          <p:nvPr/>
        </p:nvSpPr>
        <p:spPr>
          <a:xfrm>
            <a:off x="240907" y="1700808"/>
            <a:ext cx="8077593" cy="14546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altLang="zh-CN" dirty="0" smtClean="0">
                <a:solidFill>
                  <a:schemeClr val="tx1">
                    <a:lumMod val="75000"/>
                    <a:lumOff val="25000"/>
                  </a:schemeClr>
                </a:solidFill>
              </a:rPr>
              <a:t>CPU</a:t>
            </a:r>
            <a:r>
              <a:rPr lang="zh-CN" altLang="en-US" dirty="0" smtClean="0">
                <a:solidFill>
                  <a:schemeClr val="tx1">
                    <a:lumMod val="75000"/>
                    <a:lumOff val="25000"/>
                  </a:schemeClr>
                </a:solidFill>
              </a:rPr>
              <a:t>虚拟化技术把物理</a:t>
            </a:r>
            <a:r>
              <a:rPr lang="en-US" altLang="zh-CN" dirty="0" smtClean="0">
                <a:solidFill>
                  <a:schemeClr val="tx1">
                    <a:lumMod val="75000"/>
                    <a:lumOff val="25000"/>
                  </a:schemeClr>
                </a:solidFill>
              </a:rPr>
              <a:t>CPU</a:t>
            </a:r>
            <a:r>
              <a:rPr lang="zh-CN" altLang="en-US" dirty="0" smtClean="0">
                <a:solidFill>
                  <a:schemeClr val="tx1">
                    <a:lumMod val="75000"/>
                    <a:lumOff val="25000"/>
                  </a:schemeClr>
                </a:solidFill>
              </a:rPr>
              <a:t>抽象成虚拟</a:t>
            </a:r>
            <a:r>
              <a:rPr lang="en-US" altLang="zh-CN" dirty="0" smtClean="0">
                <a:solidFill>
                  <a:schemeClr val="tx1">
                    <a:lumMod val="75000"/>
                    <a:lumOff val="25000"/>
                  </a:schemeClr>
                </a:solidFill>
              </a:rPr>
              <a:t>CPU</a:t>
            </a:r>
            <a:r>
              <a:rPr lang="zh-CN" altLang="en-US" dirty="0" smtClean="0">
                <a:solidFill>
                  <a:schemeClr val="tx1">
                    <a:lumMod val="75000"/>
                    <a:lumOff val="25000"/>
                  </a:schemeClr>
                </a:solidFill>
              </a:rPr>
              <a:t>，任一时刻，一个物理</a:t>
            </a:r>
            <a:r>
              <a:rPr lang="en-US" altLang="zh-CN" dirty="0" smtClean="0">
                <a:solidFill>
                  <a:schemeClr val="tx1">
                    <a:lumMod val="75000"/>
                    <a:lumOff val="25000"/>
                  </a:schemeClr>
                </a:solidFill>
              </a:rPr>
              <a:t>CPU</a:t>
            </a:r>
            <a:r>
              <a:rPr lang="zh-CN" altLang="en-US" dirty="0" smtClean="0">
                <a:solidFill>
                  <a:schemeClr val="tx1">
                    <a:lumMod val="75000"/>
                    <a:lumOff val="25000"/>
                  </a:schemeClr>
                </a:solidFill>
              </a:rPr>
              <a:t>只能运行一条虚拟</a:t>
            </a:r>
            <a:r>
              <a:rPr lang="en-US" altLang="zh-CN" dirty="0" smtClean="0">
                <a:solidFill>
                  <a:schemeClr val="tx1">
                    <a:lumMod val="75000"/>
                    <a:lumOff val="25000"/>
                  </a:schemeClr>
                </a:solidFill>
              </a:rPr>
              <a:t>CPU</a:t>
            </a:r>
            <a:r>
              <a:rPr lang="zh-CN" altLang="en-US" dirty="0" smtClean="0">
                <a:solidFill>
                  <a:schemeClr val="tx1">
                    <a:lumMod val="75000"/>
                    <a:lumOff val="25000"/>
                  </a:schemeClr>
                </a:solidFill>
              </a:rPr>
              <a:t>指令。</a:t>
            </a:r>
            <a:endParaRPr lang="en-US" altLang="zh-CN" dirty="0" smtClean="0">
              <a:solidFill>
                <a:schemeClr val="tx1">
                  <a:lumMod val="75000"/>
                  <a:lumOff val="25000"/>
                </a:schemeClr>
              </a:solidFill>
            </a:endParaRPr>
          </a:p>
          <a:p>
            <a:pPr marL="285750" indent="-285750">
              <a:buFont typeface="Wingdings" panose="05000000000000000000" pitchFamily="2" charset="2"/>
              <a:buChar char="Ø"/>
            </a:pPr>
            <a:endParaRPr lang="en-US" altLang="zh-CN" dirty="0" smtClean="0">
              <a:solidFill>
                <a:schemeClr val="tx1">
                  <a:lumMod val="75000"/>
                  <a:lumOff val="25000"/>
                </a:schemeClr>
              </a:solidFill>
            </a:endParaRPr>
          </a:p>
          <a:p>
            <a:pPr marL="285750" indent="-285750">
              <a:buFont typeface="Wingdings" panose="05000000000000000000" pitchFamily="2" charset="2"/>
              <a:buChar char="Ø"/>
            </a:pPr>
            <a:r>
              <a:rPr lang="zh-CN" altLang="en-US" dirty="0">
                <a:solidFill>
                  <a:schemeClr val="tx1">
                    <a:lumMod val="75000"/>
                    <a:lumOff val="25000"/>
                  </a:schemeClr>
                </a:solidFill>
              </a:rPr>
              <a:t>每个</a:t>
            </a:r>
            <a:r>
              <a:rPr lang="zh-CN" altLang="en-US" dirty="0" smtClean="0">
                <a:solidFill>
                  <a:schemeClr val="tx1">
                    <a:lumMod val="75000"/>
                    <a:lumOff val="25000"/>
                  </a:schemeClr>
                </a:solidFill>
              </a:rPr>
              <a:t>客户端操作系统可以使用一个或多个虚拟</a:t>
            </a:r>
            <a:r>
              <a:rPr lang="en-US" altLang="zh-CN" dirty="0" smtClean="0">
                <a:solidFill>
                  <a:schemeClr val="tx1">
                    <a:lumMod val="75000"/>
                    <a:lumOff val="25000"/>
                  </a:schemeClr>
                </a:solidFill>
              </a:rPr>
              <a:t>CPU</a:t>
            </a:r>
            <a:r>
              <a:rPr lang="zh-CN" altLang="en-US" dirty="0" smtClean="0">
                <a:solidFill>
                  <a:schemeClr val="tx1">
                    <a:lumMod val="75000"/>
                    <a:lumOff val="25000"/>
                  </a:schemeClr>
                </a:solidFill>
              </a:rPr>
              <a:t>，在各个操作系统之间，虚拟</a:t>
            </a:r>
            <a:r>
              <a:rPr lang="en-US" altLang="zh-CN" dirty="0" smtClean="0">
                <a:solidFill>
                  <a:schemeClr val="tx1">
                    <a:lumMod val="75000"/>
                    <a:lumOff val="25000"/>
                  </a:schemeClr>
                </a:solidFill>
              </a:rPr>
              <a:t>CPU</a:t>
            </a:r>
            <a:r>
              <a:rPr lang="zh-CN" altLang="en-US" dirty="0" smtClean="0">
                <a:solidFill>
                  <a:schemeClr val="tx1">
                    <a:lumMod val="75000"/>
                    <a:lumOff val="25000"/>
                  </a:schemeClr>
                </a:solidFill>
              </a:rPr>
              <a:t>的运行是相互隔离，互不影响。</a:t>
            </a:r>
            <a:endParaRPr lang="zh-CN" altLang="en-US" dirty="0">
              <a:solidFill>
                <a:schemeClr val="tx1">
                  <a:lumMod val="75000"/>
                  <a:lumOff val="25000"/>
                </a:schemeClr>
              </a:solidFill>
            </a:endParaRPr>
          </a:p>
        </p:txBody>
      </p:sp>
      <p:sp>
        <p:nvSpPr>
          <p:cNvPr id="11" name="矩形 10"/>
          <p:cNvSpPr/>
          <p:nvPr/>
        </p:nvSpPr>
        <p:spPr>
          <a:xfrm>
            <a:off x="240909" y="4002499"/>
            <a:ext cx="806524" cy="7576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Impact" panose="020B0806030902050204" pitchFamily="34" charset="0"/>
              </a:rPr>
              <a:t>1</a:t>
            </a:r>
            <a:endParaRPr lang="zh-CN" altLang="en-US" sz="2400">
              <a:latin typeface="Impact" panose="020B0806030902050204" pitchFamily="34" charset="0"/>
            </a:endParaRPr>
          </a:p>
        </p:txBody>
      </p:sp>
      <p:sp>
        <p:nvSpPr>
          <p:cNvPr id="12" name="矩形 11"/>
          <p:cNvSpPr/>
          <p:nvPr/>
        </p:nvSpPr>
        <p:spPr>
          <a:xfrm>
            <a:off x="240909" y="4892365"/>
            <a:ext cx="806524" cy="7576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Impact" panose="020B0806030902050204" pitchFamily="34" charset="0"/>
              </a:rPr>
              <a:t>2</a:t>
            </a:r>
            <a:endParaRPr lang="zh-CN" altLang="en-US" sz="2400">
              <a:latin typeface="Impact" panose="020B0806030902050204" pitchFamily="34" charset="0"/>
            </a:endParaRPr>
          </a:p>
        </p:txBody>
      </p:sp>
      <p:sp>
        <p:nvSpPr>
          <p:cNvPr id="13" name="矩形 12"/>
          <p:cNvSpPr/>
          <p:nvPr/>
        </p:nvSpPr>
        <p:spPr>
          <a:xfrm>
            <a:off x="1213105" y="4002499"/>
            <a:ext cx="7105396" cy="75767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Impact" panose="020B0806030902050204" pitchFamily="34" charset="0"/>
            </a:endParaRPr>
          </a:p>
        </p:txBody>
      </p:sp>
      <p:sp>
        <p:nvSpPr>
          <p:cNvPr id="14" name="矩形 13"/>
          <p:cNvSpPr/>
          <p:nvPr/>
        </p:nvSpPr>
        <p:spPr>
          <a:xfrm>
            <a:off x="1213105" y="4892364"/>
            <a:ext cx="7105396" cy="75767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Impact" panose="020B0806030902050204" pitchFamily="34" charset="0"/>
            </a:endParaRPr>
          </a:p>
        </p:txBody>
      </p:sp>
      <p:sp>
        <p:nvSpPr>
          <p:cNvPr id="15" name="矩形 14"/>
          <p:cNvSpPr/>
          <p:nvPr/>
        </p:nvSpPr>
        <p:spPr>
          <a:xfrm>
            <a:off x="153005" y="3469903"/>
            <a:ext cx="5500224" cy="369332"/>
          </a:xfrm>
          <a:prstGeom prst="rect">
            <a:avLst/>
          </a:prstGeom>
        </p:spPr>
        <p:txBody>
          <a:bodyPr wrap="none">
            <a:spAutoFit/>
          </a:bodyPr>
          <a:lstStyle/>
          <a:p>
            <a:r>
              <a:rPr lang="en-US" altLang="zh-CN" b="1" dirty="0">
                <a:solidFill>
                  <a:schemeClr val="tx1">
                    <a:lumMod val="75000"/>
                    <a:lumOff val="25000"/>
                  </a:schemeClr>
                </a:solidFill>
                <a:latin typeface="+mn-ea"/>
              </a:rPr>
              <a:t>CPU</a:t>
            </a:r>
            <a:r>
              <a:rPr lang="zh-CN" altLang="en-US" b="1" dirty="0">
                <a:solidFill>
                  <a:schemeClr val="tx1">
                    <a:lumMod val="75000"/>
                    <a:lumOff val="25000"/>
                  </a:schemeClr>
                </a:solidFill>
                <a:latin typeface="+mn-ea"/>
              </a:rPr>
              <a:t>虚拟</a:t>
            </a:r>
            <a:r>
              <a:rPr lang="zh-CN" altLang="en-US" b="1" dirty="0" smtClean="0">
                <a:solidFill>
                  <a:schemeClr val="tx1">
                    <a:lumMod val="75000"/>
                    <a:lumOff val="25000"/>
                  </a:schemeClr>
                </a:solidFill>
                <a:latin typeface="+mn-ea"/>
              </a:rPr>
              <a:t>化需要解决</a:t>
            </a:r>
            <a:r>
              <a:rPr lang="zh-CN" altLang="en-US" b="1" dirty="0" smtClean="0">
                <a:solidFill>
                  <a:srgbClr val="FF0000"/>
                </a:solidFill>
                <a:latin typeface="+mn-ea"/>
              </a:rPr>
              <a:t>正确运行</a:t>
            </a:r>
            <a:r>
              <a:rPr lang="zh-CN" altLang="en-US" b="1" dirty="0" smtClean="0">
                <a:solidFill>
                  <a:schemeClr val="tx1">
                    <a:lumMod val="75000"/>
                    <a:lumOff val="25000"/>
                  </a:schemeClr>
                </a:solidFill>
                <a:latin typeface="+mn-ea"/>
              </a:rPr>
              <a:t>和</a:t>
            </a:r>
            <a:r>
              <a:rPr lang="zh-CN" altLang="en-US" b="1" dirty="0" smtClean="0">
                <a:solidFill>
                  <a:srgbClr val="FF0000"/>
                </a:solidFill>
                <a:latin typeface="+mn-ea"/>
              </a:rPr>
              <a:t>调度</a:t>
            </a:r>
            <a:r>
              <a:rPr lang="zh-CN" altLang="en-US" b="1" dirty="0" smtClean="0">
                <a:solidFill>
                  <a:schemeClr val="tx1">
                    <a:lumMod val="75000"/>
                    <a:lumOff val="25000"/>
                  </a:schemeClr>
                </a:solidFill>
                <a:latin typeface="+mn-ea"/>
              </a:rPr>
              <a:t>两个关键问题：</a:t>
            </a:r>
            <a:endParaRPr lang="zh-CN" altLang="en-US" b="1" dirty="0">
              <a:latin typeface="+mn-ea"/>
            </a:endParaRPr>
          </a:p>
        </p:txBody>
      </p:sp>
    </p:spTree>
    <p:extLst>
      <p:ext uri="{BB962C8B-B14F-4D97-AF65-F5344CB8AC3E}">
        <p14:creationId xmlns:p14="http://schemas.microsoft.com/office/powerpoint/2010/main" val="35659625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Hardware Virtualization Techniques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33</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矩形 5"/>
          <p:cNvSpPr/>
          <p:nvPr/>
        </p:nvSpPr>
        <p:spPr>
          <a:xfrm>
            <a:off x="244521" y="2532507"/>
            <a:ext cx="8417703" cy="23411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28395" y="3409792"/>
            <a:ext cx="1844272" cy="13506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549408" y="3409792"/>
            <a:ext cx="1844272" cy="13506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06856" y="3397822"/>
            <a:ext cx="1844272" cy="136266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44521" y="1137578"/>
            <a:ext cx="1364476" cy="369332"/>
          </a:xfrm>
          <a:prstGeom prst="rect">
            <a:avLst/>
          </a:prstGeom>
          <a:solidFill>
            <a:schemeClr val="accent6"/>
          </a:solidFill>
        </p:spPr>
        <p:txBody>
          <a:bodyPr wrap="none">
            <a:spAutoFit/>
          </a:bodyPr>
          <a:lstStyle/>
          <a:p>
            <a:r>
              <a:rPr lang="zh-CN" altLang="en-US" b="1">
                <a:solidFill>
                  <a:schemeClr val="bg1"/>
                </a:solidFill>
              </a:rPr>
              <a:t>内存虚拟化</a:t>
            </a:r>
          </a:p>
        </p:txBody>
      </p:sp>
      <p:sp>
        <p:nvSpPr>
          <p:cNvPr id="11" name="矩形 10"/>
          <p:cNvSpPr/>
          <p:nvPr/>
        </p:nvSpPr>
        <p:spPr>
          <a:xfrm>
            <a:off x="233537" y="1556792"/>
            <a:ext cx="8428687" cy="1289905"/>
          </a:xfrm>
          <a:prstGeom prst="rect">
            <a:avLst/>
          </a:prstGeom>
          <a:solidFill>
            <a:schemeClr val="bg1">
              <a:lumMod val="85000"/>
            </a:schemeClr>
          </a:solidFill>
        </p:spPr>
        <p:txBody>
          <a:bodyPr wrap="square">
            <a:spAutoFit/>
          </a:bodyPr>
          <a:lstStyle/>
          <a:p>
            <a:pPr>
              <a:lnSpc>
                <a:spcPct val="150000"/>
              </a:lnSpc>
            </a:pPr>
            <a:r>
              <a:rPr lang="zh-CN" altLang="en-US" dirty="0">
                <a:latin typeface="+mn-ea"/>
              </a:rPr>
              <a:t>内存虚拟化技术把物理内存统一管理，包装成多个虚拟的物理内存提供给若干虚拟机使用，每个虚拟机拥有各自独立的内存空间</a:t>
            </a:r>
            <a:r>
              <a:rPr lang="zh-CN" altLang="en-US" dirty="0" smtClean="0">
                <a:latin typeface="+mn-ea"/>
              </a:rPr>
              <a:t>。</a:t>
            </a:r>
            <a:r>
              <a:rPr lang="zh-CN" altLang="en-US" dirty="0">
                <a:latin typeface="+mn-ea"/>
              </a:rPr>
              <a:t>虚拟机管理器完成并维护物理内存和虚拟机所使用的内存的映射关系</a:t>
            </a:r>
            <a:r>
              <a:rPr lang="zh-CN" altLang="en-US" dirty="0" smtClean="0">
                <a:latin typeface="+mn-ea"/>
              </a:rPr>
              <a:t>。</a:t>
            </a:r>
            <a:endParaRPr lang="en-US" altLang="zh-CN" dirty="0">
              <a:latin typeface="+mn-ea"/>
            </a:endParaRPr>
          </a:p>
        </p:txBody>
      </p:sp>
      <p:sp>
        <p:nvSpPr>
          <p:cNvPr id="12" name="矩形 11"/>
          <p:cNvSpPr/>
          <p:nvPr/>
        </p:nvSpPr>
        <p:spPr>
          <a:xfrm>
            <a:off x="1081275" y="3576395"/>
            <a:ext cx="1148473" cy="338554"/>
          </a:xfrm>
          <a:prstGeom prst="rect">
            <a:avLst/>
          </a:prstGeom>
        </p:spPr>
        <p:txBody>
          <a:bodyPr wrap="square">
            <a:spAutoFit/>
          </a:bodyPr>
          <a:lstStyle/>
          <a:p>
            <a:r>
              <a:rPr lang="zh-CN" altLang="en-US" sz="1600" dirty="0" smtClean="0">
                <a:solidFill>
                  <a:schemeClr val="bg1"/>
                </a:solidFill>
              </a:rPr>
              <a:t>机器地址</a:t>
            </a:r>
            <a:endParaRPr lang="zh-CN" altLang="en-US" sz="1600" dirty="0">
              <a:solidFill>
                <a:schemeClr val="bg1"/>
              </a:solidFill>
            </a:endParaRPr>
          </a:p>
        </p:txBody>
      </p:sp>
      <p:sp>
        <p:nvSpPr>
          <p:cNvPr id="13" name="矩形 12"/>
          <p:cNvSpPr/>
          <p:nvPr/>
        </p:nvSpPr>
        <p:spPr>
          <a:xfrm>
            <a:off x="145635" y="2957931"/>
            <a:ext cx="8417702" cy="369332"/>
          </a:xfrm>
          <a:prstGeom prst="rect">
            <a:avLst/>
          </a:prstGeom>
        </p:spPr>
        <p:txBody>
          <a:bodyPr wrap="square">
            <a:spAutoFit/>
          </a:bodyPr>
          <a:lstStyle/>
          <a:p>
            <a:pPr algn="ctr"/>
            <a:r>
              <a:rPr lang="zh-CN" altLang="en-US" b="1" dirty="0">
                <a:solidFill>
                  <a:schemeClr val="tx1">
                    <a:lumMod val="75000"/>
                    <a:lumOff val="25000"/>
                  </a:schemeClr>
                </a:solidFill>
                <a:latin typeface="+mn-ea"/>
              </a:rPr>
              <a:t>虚拟内存的管理包括</a:t>
            </a:r>
            <a:r>
              <a:rPr lang="en-US" altLang="zh-CN" b="1" dirty="0">
                <a:solidFill>
                  <a:schemeClr val="tx1">
                    <a:lumMod val="75000"/>
                    <a:lumOff val="25000"/>
                  </a:schemeClr>
                </a:solidFill>
                <a:latin typeface="+mn-ea"/>
              </a:rPr>
              <a:t>3</a:t>
            </a:r>
            <a:r>
              <a:rPr lang="zh-CN" altLang="en-US" b="1" dirty="0">
                <a:solidFill>
                  <a:schemeClr val="tx1">
                    <a:lumMod val="75000"/>
                    <a:lumOff val="25000"/>
                  </a:schemeClr>
                </a:solidFill>
                <a:latin typeface="+mn-ea"/>
              </a:rPr>
              <a:t>种地址</a:t>
            </a:r>
          </a:p>
        </p:txBody>
      </p:sp>
      <p:sp>
        <p:nvSpPr>
          <p:cNvPr id="14" name="矩形 13"/>
          <p:cNvSpPr/>
          <p:nvPr/>
        </p:nvSpPr>
        <p:spPr>
          <a:xfrm>
            <a:off x="3952106" y="3594487"/>
            <a:ext cx="1059958" cy="338554"/>
          </a:xfrm>
          <a:prstGeom prst="rect">
            <a:avLst/>
          </a:prstGeom>
        </p:spPr>
        <p:txBody>
          <a:bodyPr wrap="square">
            <a:spAutoFit/>
          </a:bodyPr>
          <a:lstStyle/>
          <a:p>
            <a:r>
              <a:rPr lang="zh-CN" altLang="en-US" sz="1600" dirty="0">
                <a:solidFill>
                  <a:schemeClr val="bg1"/>
                </a:solidFill>
              </a:rPr>
              <a:t>物理</a:t>
            </a:r>
            <a:r>
              <a:rPr lang="zh-CN" altLang="en-US" sz="1600" dirty="0" smtClean="0">
                <a:solidFill>
                  <a:schemeClr val="bg1"/>
                </a:solidFill>
              </a:rPr>
              <a:t>地址</a:t>
            </a:r>
            <a:endParaRPr lang="zh-CN" altLang="en-US" sz="1600" dirty="0">
              <a:solidFill>
                <a:schemeClr val="bg1"/>
              </a:solidFill>
            </a:endParaRPr>
          </a:p>
        </p:txBody>
      </p:sp>
      <p:sp>
        <p:nvSpPr>
          <p:cNvPr id="15" name="矩形 14"/>
          <p:cNvSpPr/>
          <p:nvPr/>
        </p:nvSpPr>
        <p:spPr>
          <a:xfrm>
            <a:off x="6965371" y="3573734"/>
            <a:ext cx="1059958" cy="338554"/>
          </a:xfrm>
          <a:prstGeom prst="rect">
            <a:avLst/>
          </a:prstGeom>
        </p:spPr>
        <p:txBody>
          <a:bodyPr wrap="square">
            <a:spAutoFit/>
          </a:bodyPr>
          <a:lstStyle/>
          <a:p>
            <a:r>
              <a:rPr lang="zh-CN" altLang="en-US" sz="1600" dirty="0">
                <a:solidFill>
                  <a:schemeClr val="bg1"/>
                </a:solidFill>
              </a:rPr>
              <a:t>虚拟地址</a:t>
            </a:r>
          </a:p>
        </p:txBody>
      </p:sp>
      <p:grpSp>
        <p:nvGrpSpPr>
          <p:cNvPr id="16" name="组合 15"/>
          <p:cNvGrpSpPr/>
          <p:nvPr/>
        </p:nvGrpSpPr>
        <p:grpSpPr>
          <a:xfrm>
            <a:off x="1202825" y="4000996"/>
            <a:ext cx="708128" cy="620914"/>
            <a:chOff x="1387963" y="4462145"/>
            <a:chExt cx="858838" cy="690563"/>
          </a:xfrm>
        </p:grpSpPr>
        <p:sp>
          <p:nvSpPr>
            <p:cNvPr id="17" name="Freeform 5"/>
            <p:cNvSpPr>
              <a:spLocks/>
            </p:cNvSpPr>
            <p:nvPr/>
          </p:nvSpPr>
          <p:spPr bwMode="auto">
            <a:xfrm>
              <a:off x="1476863" y="4462145"/>
              <a:ext cx="679450" cy="420688"/>
            </a:xfrm>
            <a:custGeom>
              <a:avLst/>
              <a:gdLst>
                <a:gd name="T0" fmla="*/ 179 w 179"/>
                <a:gd name="T1" fmla="*/ 103 h 110"/>
                <a:gd name="T2" fmla="*/ 173 w 179"/>
                <a:gd name="T3" fmla="*/ 110 h 110"/>
                <a:gd name="T4" fmla="*/ 6 w 179"/>
                <a:gd name="T5" fmla="*/ 110 h 110"/>
                <a:gd name="T6" fmla="*/ 0 w 179"/>
                <a:gd name="T7" fmla="*/ 103 h 110"/>
                <a:gd name="T8" fmla="*/ 0 w 179"/>
                <a:gd name="T9" fmla="*/ 6 h 110"/>
                <a:gd name="T10" fmla="*/ 6 w 179"/>
                <a:gd name="T11" fmla="*/ 0 h 110"/>
                <a:gd name="T12" fmla="*/ 173 w 179"/>
                <a:gd name="T13" fmla="*/ 0 h 110"/>
                <a:gd name="T14" fmla="*/ 179 w 179"/>
                <a:gd name="T15" fmla="*/ 6 h 110"/>
                <a:gd name="T16" fmla="*/ 179 w 179"/>
                <a:gd name="T17" fmla="*/ 10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110">
                  <a:moveTo>
                    <a:pt x="179" y="103"/>
                  </a:moveTo>
                  <a:cubicBezTo>
                    <a:pt x="179" y="107"/>
                    <a:pt x="176" y="110"/>
                    <a:pt x="173" y="110"/>
                  </a:cubicBezTo>
                  <a:cubicBezTo>
                    <a:pt x="6" y="110"/>
                    <a:pt x="6" y="110"/>
                    <a:pt x="6" y="110"/>
                  </a:cubicBezTo>
                  <a:cubicBezTo>
                    <a:pt x="3" y="110"/>
                    <a:pt x="0" y="107"/>
                    <a:pt x="0" y="103"/>
                  </a:cubicBezTo>
                  <a:cubicBezTo>
                    <a:pt x="0" y="6"/>
                    <a:pt x="0" y="6"/>
                    <a:pt x="0" y="6"/>
                  </a:cubicBezTo>
                  <a:cubicBezTo>
                    <a:pt x="0" y="3"/>
                    <a:pt x="3" y="0"/>
                    <a:pt x="6" y="0"/>
                  </a:cubicBezTo>
                  <a:cubicBezTo>
                    <a:pt x="173" y="0"/>
                    <a:pt x="173" y="0"/>
                    <a:pt x="173" y="0"/>
                  </a:cubicBezTo>
                  <a:cubicBezTo>
                    <a:pt x="176" y="0"/>
                    <a:pt x="179" y="3"/>
                    <a:pt x="179" y="6"/>
                  </a:cubicBezTo>
                  <a:lnTo>
                    <a:pt x="179" y="10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7"/>
            <p:cNvSpPr>
              <a:spLocks noEditPoints="1"/>
            </p:cNvSpPr>
            <p:nvPr/>
          </p:nvSpPr>
          <p:spPr bwMode="auto">
            <a:xfrm>
              <a:off x="1387963" y="4909820"/>
              <a:ext cx="858838" cy="242888"/>
            </a:xfrm>
            <a:custGeom>
              <a:avLst/>
              <a:gdLst>
                <a:gd name="T0" fmla="*/ 179 w 226"/>
                <a:gd name="T1" fmla="*/ 10 h 64"/>
                <a:gd name="T2" fmla="*/ 216 w 226"/>
                <a:gd name="T3" fmla="*/ 35 h 64"/>
                <a:gd name="T4" fmla="*/ 216 w 226"/>
                <a:gd name="T5" fmla="*/ 54 h 64"/>
                <a:gd name="T6" fmla="*/ 9 w 226"/>
                <a:gd name="T7" fmla="*/ 54 h 64"/>
                <a:gd name="T8" fmla="*/ 9 w 226"/>
                <a:gd name="T9" fmla="*/ 36 h 64"/>
                <a:gd name="T10" fmla="*/ 46 w 226"/>
                <a:gd name="T11" fmla="*/ 10 h 64"/>
                <a:gd name="T12" fmla="*/ 179 w 226"/>
                <a:gd name="T13" fmla="*/ 10 h 64"/>
                <a:gd name="T14" fmla="*/ 179 w 226"/>
                <a:gd name="T15" fmla="*/ 0 h 64"/>
                <a:gd name="T16" fmla="*/ 46 w 226"/>
                <a:gd name="T17" fmla="*/ 0 h 64"/>
                <a:gd name="T18" fmla="*/ 40 w 226"/>
                <a:gd name="T19" fmla="*/ 2 h 64"/>
                <a:gd name="T20" fmla="*/ 3 w 226"/>
                <a:gd name="T21" fmla="*/ 29 h 64"/>
                <a:gd name="T22" fmla="*/ 0 w 226"/>
                <a:gd name="T23" fmla="*/ 36 h 64"/>
                <a:gd name="T24" fmla="*/ 0 w 226"/>
                <a:gd name="T25" fmla="*/ 54 h 64"/>
                <a:gd name="T26" fmla="*/ 9 w 226"/>
                <a:gd name="T27" fmla="*/ 64 h 64"/>
                <a:gd name="T28" fmla="*/ 216 w 226"/>
                <a:gd name="T29" fmla="*/ 64 h 64"/>
                <a:gd name="T30" fmla="*/ 226 w 226"/>
                <a:gd name="T31" fmla="*/ 54 h 64"/>
                <a:gd name="T32" fmla="*/ 226 w 226"/>
                <a:gd name="T33" fmla="*/ 35 h 64"/>
                <a:gd name="T34" fmla="*/ 221 w 226"/>
                <a:gd name="T35" fmla="*/ 27 h 64"/>
                <a:gd name="T36" fmla="*/ 184 w 226"/>
                <a:gd name="T37" fmla="*/ 2 h 64"/>
                <a:gd name="T38" fmla="*/ 179 w 226"/>
                <a:gd name="T3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 h="64">
                  <a:moveTo>
                    <a:pt x="179" y="10"/>
                  </a:moveTo>
                  <a:cubicBezTo>
                    <a:pt x="216" y="35"/>
                    <a:pt x="216" y="35"/>
                    <a:pt x="216" y="35"/>
                  </a:cubicBezTo>
                  <a:cubicBezTo>
                    <a:pt x="216" y="54"/>
                    <a:pt x="216" y="54"/>
                    <a:pt x="216" y="54"/>
                  </a:cubicBezTo>
                  <a:cubicBezTo>
                    <a:pt x="9" y="54"/>
                    <a:pt x="9" y="54"/>
                    <a:pt x="9" y="54"/>
                  </a:cubicBezTo>
                  <a:cubicBezTo>
                    <a:pt x="9" y="36"/>
                    <a:pt x="9" y="36"/>
                    <a:pt x="9" y="36"/>
                  </a:cubicBezTo>
                  <a:cubicBezTo>
                    <a:pt x="46" y="10"/>
                    <a:pt x="46" y="10"/>
                    <a:pt x="46" y="10"/>
                  </a:cubicBezTo>
                  <a:cubicBezTo>
                    <a:pt x="179" y="10"/>
                    <a:pt x="179" y="10"/>
                    <a:pt x="179" y="10"/>
                  </a:cubicBezTo>
                  <a:moveTo>
                    <a:pt x="179" y="0"/>
                  </a:moveTo>
                  <a:cubicBezTo>
                    <a:pt x="46" y="0"/>
                    <a:pt x="46" y="0"/>
                    <a:pt x="46" y="0"/>
                  </a:cubicBezTo>
                  <a:cubicBezTo>
                    <a:pt x="44" y="0"/>
                    <a:pt x="42" y="1"/>
                    <a:pt x="40" y="2"/>
                  </a:cubicBezTo>
                  <a:cubicBezTo>
                    <a:pt x="3" y="29"/>
                    <a:pt x="3" y="29"/>
                    <a:pt x="3" y="29"/>
                  </a:cubicBezTo>
                  <a:cubicBezTo>
                    <a:pt x="1" y="30"/>
                    <a:pt x="0" y="33"/>
                    <a:pt x="0" y="36"/>
                  </a:cubicBezTo>
                  <a:cubicBezTo>
                    <a:pt x="0" y="54"/>
                    <a:pt x="0" y="54"/>
                    <a:pt x="0" y="54"/>
                  </a:cubicBezTo>
                  <a:cubicBezTo>
                    <a:pt x="0" y="60"/>
                    <a:pt x="4" y="64"/>
                    <a:pt x="9" y="64"/>
                  </a:cubicBezTo>
                  <a:cubicBezTo>
                    <a:pt x="216" y="64"/>
                    <a:pt x="216" y="64"/>
                    <a:pt x="216" y="64"/>
                  </a:cubicBezTo>
                  <a:cubicBezTo>
                    <a:pt x="221" y="64"/>
                    <a:pt x="226" y="60"/>
                    <a:pt x="226" y="54"/>
                  </a:cubicBezTo>
                  <a:cubicBezTo>
                    <a:pt x="226" y="35"/>
                    <a:pt x="226" y="35"/>
                    <a:pt x="226" y="35"/>
                  </a:cubicBezTo>
                  <a:cubicBezTo>
                    <a:pt x="226" y="32"/>
                    <a:pt x="224" y="29"/>
                    <a:pt x="221" y="27"/>
                  </a:cubicBezTo>
                  <a:cubicBezTo>
                    <a:pt x="184" y="2"/>
                    <a:pt x="184" y="2"/>
                    <a:pt x="184" y="2"/>
                  </a:cubicBezTo>
                  <a:cubicBezTo>
                    <a:pt x="183" y="1"/>
                    <a:pt x="181" y="0"/>
                    <a:pt x="17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Line 8"/>
            <p:cNvSpPr>
              <a:spLocks noChangeShapeType="1"/>
            </p:cNvSpPr>
            <p:nvPr/>
          </p:nvSpPr>
          <p:spPr bwMode="auto">
            <a:xfrm>
              <a:off x="1597513" y="4997133"/>
              <a:ext cx="422275" cy="0"/>
            </a:xfrm>
            <a:prstGeom prst="line">
              <a:avLst/>
            </a:prstGeom>
            <a:noFill/>
            <a:ln w="79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9"/>
            <p:cNvSpPr>
              <a:spLocks noChangeShapeType="1"/>
            </p:cNvSpPr>
            <p:nvPr/>
          </p:nvSpPr>
          <p:spPr bwMode="auto">
            <a:xfrm>
              <a:off x="1597513" y="5027295"/>
              <a:ext cx="422275" cy="0"/>
            </a:xfrm>
            <a:prstGeom prst="line">
              <a:avLst/>
            </a:prstGeom>
            <a:noFill/>
            <a:ln w="79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0"/>
            <p:cNvSpPr>
              <a:spLocks noChangeShapeType="1"/>
            </p:cNvSpPr>
            <p:nvPr/>
          </p:nvSpPr>
          <p:spPr bwMode="auto">
            <a:xfrm>
              <a:off x="1597513" y="5062220"/>
              <a:ext cx="422275" cy="0"/>
            </a:xfrm>
            <a:prstGeom prst="line">
              <a:avLst/>
            </a:prstGeom>
            <a:noFill/>
            <a:ln w="79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1"/>
            <p:cNvSpPr>
              <a:spLocks noChangeArrowheads="1"/>
            </p:cNvSpPr>
            <p:nvPr/>
          </p:nvSpPr>
          <p:spPr bwMode="auto">
            <a:xfrm>
              <a:off x="1540363" y="4531995"/>
              <a:ext cx="550863" cy="285750"/>
            </a:xfrm>
            <a:prstGeom prst="rect">
              <a:avLst/>
            </a:prstGeom>
            <a:solidFill>
              <a:schemeClr val="bg1"/>
            </a:solidFill>
            <a:ln w="1905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3" name="组合 22"/>
          <p:cNvGrpSpPr/>
          <p:nvPr/>
        </p:nvGrpSpPr>
        <p:grpSpPr>
          <a:xfrm>
            <a:off x="4165066" y="4038594"/>
            <a:ext cx="532732" cy="626622"/>
            <a:chOff x="4212828" y="4439639"/>
            <a:chExt cx="646113" cy="696912"/>
          </a:xfrm>
        </p:grpSpPr>
        <p:sp>
          <p:nvSpPr>
            <p:cNvPr id="24" name="Oval 15"/>
            <p:cNvSpPr>
              <a:spLocks noChangeArrowheads="1"/>
            </p:cNvSpPr>
            <p:nvPr/>
          </p:nvSpPr>
          <p:spPr bwMode="auto">
            <a:xfrm>
              <a:off x="4220766" y="5082576"/>
              <a:ext cx="631825" cy="5397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16"/>
            <p:cNvSpPr>
              <a:spLocks noChangeArrowheads="1"/>
            </p:cNvSpPr>
            <p:nvPr/>
          </p:nvSpPr>
          <p:spPr bwMode="auto">
            <a:xfrm>
              <a:off x="4212828" y="4439639"/>
              <a:ext cx="646113" cy="647700"/>
            </a:xfrm>
            <a:prstGeom prst="ellipse">
              <a:avLst/>
            </a:prstGeom>
            <a:noFill/>
            <a:ln w="603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noEditPoints="1"/>
            </p:cNvSpPr>
            <p:nvPr/>
          </p:nvSpPr>
          <p:spPr bwMode="auto">
            <a:xfrm>
              <a:off x="4471591" y="4579339"/>
              <a:ext cx="365125" cy="412750"/>
            </a:xfrm>
            <a:custGeom>
              <a:avLst/>
              <a:gdLst>
                <a:gd name="T0" fmla="*/ 6 w 96"/>
                <a:gd name="T1" fmla="*/ 42 h 108"/>
                <a:gd name="T2" fmla="*/ 6 w 96"/>
                <a:gd name="T3" fmla="*/ 42 h 108"/>
                <a:gd name="T4" fmla="*/ 83 w 96"/>
                <a:gd name="T5" fmla="*/ 21 h 108"/>
                <a:gd name="T6" fmla="*/ 63 w 96"/>
                <a:gd name="T7" fmla="*/ 6 h 108"/>
                <a:gd name="T8" fmla="*/ 44 w 96"/>
                <a:gd name="T9" fmla="*/ 7 h 108"/>
                <a:gd name="T10" fmla="*/ 26 w 96"/>
                <a:gd name="T11" fmla="*/ 2 h 108"/>
                <a:gd name="T12" fmla="*/ 19 w 96"/>
                <a:gd name="T13" fmla="*/ 20 h 108"/>
                <a:gd name="T14" fmla="*/ 13 w 96"/>
                <a:gd name="T15" fmla="*/ 26 h 108"/>
                <a:gd name="T16" fmla="*/ 8 w 96"/>
                <a:gd name="T17" fmla="*/ 33 h 108"/>
                <a:gd name="T18" fmla="*/ 12 w 96"/>
                <a:gd name="T19" fmla="*/ 35 h 108"/>
                <a:gd name="T20" fmla="*/ 6 w 96"/>
                <a:gd name="T21" fmla="*/ 42 h 108"/>
                <a:gd name="T22" fmla="*/ 10 w 96"/>
                <a:gd name="T23" fmla="*/ 67 h 108"/>
                <a:gd name="T24" fmla="*/ 22 w 96"/>
                <a:gd name="T25" fmla="*/ 74 h 108"/>
                <a:gd name="T26" fmla="*/ 22 w 96"/>
                <a:gd name="T27" fmla="*/ 95 h 108"/>
                <a:gd name="T28" fmla="*/ 31 w 96"/>
                <a:gd name="T29" fmla="*/ 105 h 108"/>
                <a:gd name="T30" fmla="*/ 38 w 96"/>
                <a:gd name="T31" fmla="*/ 91 h 108"/>
                <a:gd name="T32" fmla="*/ 49 w 96"/>
                <a:gd name="T33" fmla="*/ 88 h 108"/>
                <a:gd name="T34" fmla="*/ 43 w 96"/>
                <a:gd name="T35" fmla="*/ 80 h 108"/>
                <a:gd name="T36" fmla="*/ 50 w 96"/>
                <a:gd name="T37" fmla="*/ 69 h 108"/>
                <a:gd name="T38" fmla="*/ 63 w 96"/>
                <a:gd name="T39" fmla="*/ 51 h 108"/>
                <a:gd name="T40" fmla="*/ 72 w 96"/>
                <a:gd name="T41" fmla="*/ 60 h 108"/>
                <a:gd name="T42" fmla="*/ 85 w 96"/>
                <a:gd name="T43" fmla="*/ 76 h 108"/>
                <a:gd name="T44" fmla="*/ 83 w 96"/>
                <a:gd name="T45" fmla="*/ 21 h 108"/>
                <a:gd name="T46" fmla="*/ 41 w 96"/>
                <a:gd name="T47" fmla="*/ 41 h 108"/>
                <a:gd name="T48" fmla="*/ 30 w 96"/>
                <a:gd name="T49" fmla="*/ 42 h 108"/>
                <a:gd name="T50" fmla="*/ 28 w 96"/>
                <a:gd name="T51" fmla="*/ 40 h 108"/>
                <a:gd name="T52" fmla="*/ 25 w 96"/>
                <a:gd name="T53" fmla="*/ 38 h 108"/>
                <a:gd name="T54" fmla="*/ 23 w 96"/>
                <a:gd name="T55" fmla="*/ 33 h 108"/>
                <a:gd name="T56" fmla="*/ 27 w 96"/>
                <a:gd name="T57" fmla="*/ 30 h 108"/>
                <a:gd name="T58" fmla="*/ 29 w 96"/>
                <a:gd name="T59" fmla="*/ 35 h 108"/>
                <a:gd name="T60" fmla="*/ 33 w 96"/>
                <a:gd name="T61" fmla="*/ 32 h 108"/>
                <a:gd name="T62" fmla="*/ 41 w 96"/>
                <a:gd name="T63" fmla="*/ 4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08">
                  <a:moveTo>
                    <a:pt x="6" y="42"/>
                  </a:moveTo>
                  <a:cubicBezTo>
                    <a:pt x="6" y="44"/>
                    <a:pt x="6" y="43"/>
                    <a:pt x="6" y="42"/>
                  </a:cubicBezTo>
                  <a:close/>
                  <a:moveTo>
                    <a:pt x="83" y="21"/>
                  </a:moveTo>
                  <a:cubicBezTo>
                    <a:pt x="79" y="14"/>
                    <a:pt x="71" y="10"/>
                    <a:pt x="63" y="6"/>
                  </a:cubicBezTo>
                  <a:cubicBezTo>
                    <a:pt x="53" y="1"/>
                    <a:pt x="54" y="4"/>
                    <a:pt x="44" y="7"/>
                  </a:cubicBezTo>
                  <a:cubicBezTo>
                    <a:pt x="37" y="10"/>
                    <a:pt x="33" y="0"/>
                    <a:pt x="26" y="2"/>
                  </a:cubicBezTo>
                  <a:cubicBezTo>
                    <a:pt x="18" y="3"/>
                    <a:pt x="24" y="17"/>
                    <a:pt x="19" y="20"/>
                  </a:cubicBezTo>
                  <a:cubicBezTo>
                    <a:pt x="18" y="21"/>
                    <a:pt x="4" y="19"/>
                    <a:pt x="13" y="26"/>
                  </a:cubicBezTo>
                  <a:cubicBezTo>
                    <a:pt x="24" y="33"/>
                    <a:pt x="8" y="28"/>
                    <a:pt x="8" y="33"/>
                  </a:cubicBezTo>
                  <a:cubicBezTo>
                    <a:pt x="9" y="35"/>
                    <a:pt x="10" y="35"/>
                    <a:pt x="12" y="35"/>
                  </a:cubicBezTo>
                  <a:cubicBezTo>
                    <a:pt x="14" y="37"/>
                    <a:pt x="6" y="42"/>
                    <a:pt x="6" y="42"/>
                  </a:cubicBezTo>
                  <a:cubicBezTo>
                    <a:pt x="3" y="50"/>
                    <a:pt x="0" y="64"/>
                    <a:pt x="10" y="67"/>
                  </a:cubicBezTo>
                  <a:cubicBezTo>
                    <a:pt x="15" y="70"/>
                    <a:pt x="20" y="66"/>
                    <a:pt x="22" y="74"/>
                  </a:cubicBezTo>
                  <a:cubicBezTo>
                    <a:pt x="23" y="81"/>
                    <a:pt x="21" y="88"/>
                    <a:pt x="22" y="95"/>
                  </a:cubicBezTo>
                  <a:cubicBezTo>
                    <a:pt x="22" y="100"/>
                    <a:pt x="25" y="108"/>
                    <a:pt x="31" y="105"/>
                  </a:cubicBezTo>
                  <a:cubicBezTo>
                    <a:pt x="36" y="103"/>
                    <a:pt x="36" y="96"/>
                    <a:pt x="38" y="91"/>
                  </a:cubicBezTo>
                  <a:cubicBezTo>
                    <a:pt x="42" y="84"/>
                    <a:pt x="48" y="105"/>
                    <a:pt x="49" y="88"/>
                  </a:cubicBezTo>
                  <a:cubicBezTo>
                    <a:pt x="49" y="80"/>
                    <a:pt x="43" y="86"/>
                    <a:pt x="43" y="80"/>
                  </a:cubicBezTo>
                  <a:cubicBezTo>
                    <a:pt x="44" y="75"/>
                    <a:pt x="50" y="73"/>
                    <a:pt x="50" y="69"/>
                  </a:cubicBezTo>
                  <a:cubicBezTo>
                    <a:pt x="51" y="63"/>
                    <a:pt x="53" y="46"/>
                    <a:pt x="63" y="51"/>
                  </a:cubicBezTo>
                  <a:cubicBezTo>
                    <a:pt x="65" y="52"/>
                    <a:pt x="69" y="76"/>
                    <a:pt x="72" y="60"/>
                  </a:cubicBezTo>
                  <a:cubicBezTo>
                    <a:pt x="75" y="43"/>
                    <a:pt x="85" y="69"/>
                    <a:pt x="85" y="76"/>
                  </a:cubicBezTo>
                  <a:cubicBezTo>
                    <a:pt x="90" y="67"/>
                    <a:pt x="96" y="42"/>
                    <a:pt x="83" y="21"/>
                  </a:cubicBezTo>
                  <a:close/>
                  <a:moveTo>
                    <a:pt x="41" y="41"/>
                  </a:moveTo>
                  <a:cubicBezTo>
                    <a:pt x="40" y="44"/>
                    <a:pt x="32" y="44"/>
                    <a:pt x="30" y="42"/>
                  </a:cubicBezTo>
                  <a:cubicBezTo>
                    <a:pt x="29" y="42"/>
                    <a:pt x="29" y="40"/>
                    <a:pt x="28" y="40"/>
                  </a:cubicBezTo>
                  <a:cubicBezTo>
                    <a:pt x="27" y="39"/>
                    <a:pt x="26" y="39"/>
                    <a:pt x="25" y="38"/>
                  </a:cubicBezTo>
                  <a:cubicBezTo>
                    <a:pt x="23" y="37"/>
                    <a:pt x="22" y="35"/>
                    <a:pt x="23" y="33"/>
                  </a:cubicBezTo>
                  <a:cubicBezTo>
                    <a:pt x="23" y="32"/>
                    <a:pt x="25" y="29"/>
                    <a:pt x="27" y="30"/>
                  </a:cubicBezTo>
                  <a:cubicBezTo>
                    <a:pt x="29" y="30"/>
                    <a:pt x="27" y="34"/>
                    <a:pt x="29" y="35"/>
                  </a:cubicBezTo>
                  <a:cubicBezTo>
                    <a:pt x="31" y="37"/>
                    <a:pt x="31" y="34"/>
                    <a:pt x="33" y="32"/>
                  </a:cubicBezTo>
                  <a:cubicBezTo>
                    <a:pt x="37" y="29"/>
                    <a:pt x="41" y="37"/>
                    <a:pt x="41"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4258866" y="4549176"/>
              <a:ext cx="231775" cy="252412"/>
            </a:xfrm>
            <a:custGeom>
              <a:avLst/>
              <a:gdLst>
                <a:gd name="T0" fmla="*/ 7 w 61"/>
                <a:gd name="T1" fmla="*/ 52 h 66"/>
                <a:gd name="T2" fmla="*/ 1 w 61"/>
                <a:gd name="T3" fmla="*/ 46 h 66"/>
                <a:gd name="T4" fmla="*/ 5 w 61"/>
                <a:gd name="T5" fmla="*/ 29 h 66"/>
                <a:gd name="T6" fmla="*/ 28 w 61"/>
                <a:gd name="T7" fmla="*/ 11 h 66"/>
                <a:gd name="T8" fmla="*/ 45 w 61"/>
                <a:gd name="T9" fmla="*/ 3 h 66"/>
                <a:gd name="T10" fmla="*/ 50 w 61"/>
                <a:gd name="T11" fmla="*/ 17 h 66"/>
                <a:gd name="T12" fmla="*/ 39 w 61"/>
                <a:gd name="T13" fmla="*/ 23 h 66"/>
                <a:gd name="T14" fmla="*/ 41 w 61"/>
                <a:gd name="T15" fmla="*/ 13 h 66"/>
                <a:gd name="T16" fmla="*/ 35 w 61"/>
                <a:gd name="T17" fmla="*/ 18 h 66"/>
                <a:gd name="T18" fmla="*/ 32 w 61"/>
                <a:gd name="T19" fmla="*/ 25 h 66"/>
                <a:gd name="T20" fmla="*/ 32 w 61"/>
                <a:gd name="T21" fmla="*/ 35 h 66"/>
                <a:gd name="T22" fmla="*/ 19 w 61"/>
                <a:gd name="T23" fmla="*/ 43 h 66"/>
                <a:gd name="T24" fmla="*/ 12 w 61"/>
                <a:gd name="T25" fmla="*/ 50 h 66"/>
                <a:gd name="T26" fmla="*/ 15 w 61"/>
                <a:gd name="T27" fmla="*/ 58 h 66"/>
                <a:gd name="T28" fmla="*/ 7 w 61"/>
                <a:gd name="T29" fmla="*/ 52 h 66"/>
                <a:gd name="T30" fmla="*/ 7 w 61"/>
                <a:gd name="T31" fmla="*/ 5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66">
                  <a:moveTo>
                    <a:pt x="7" y="52"/>
                  </a:moveTo>
                  <a:cubicBezTo>
                    <a:pt x="5" y="49"/>
                    <a:pt x="1" y="53"/>
                    <a:pt x="1" y="46"/>
                  </a:cubicBezTo>
                  <a:cubicBezTo>
                    <a:pt x="0" y="40"/>
                    <a:pt x="1" y="34"/>
                    <a:pt x="5" y="29"/>
                  </a:cubicBezTo>
                  <a:cubicBezTo>
                    <a:pt x="7" y="27"/>
                    <a:pt x="28" y="8"/>
                    <a:pt x="28" y="11"/>
                  </a:cubicBezTo>
                  <a:cubicBezTo>
                    <a:pt x="32" y="20"/>
                    <a:pt x="39" y="4"/>
                    <a:pt x="45" y="3"/>
                  </a:cubicBezTo>
                  <a:cubicBezTo>
                    <a:pt x="59" y="0"/>
                    <a:pt x="61" y="9"/>
                    <a:pt x="50" y="17"/>
                  </a:cubicBezTo>
                  <a:cubicBezTo>
                    <a:pt x="48" y="18"/>
                    <a:pt x="43" y="26"/>
                    <a:pt x="39" y="23"/>
                  </a:cubicBezTo>
                  <a:cubicBezTo>
                    <a:pt x="37" y="20"/>
                    <a:pt x="42" y="16"/>
                    <a:pt x="41" y="13"/>
                  </a:cubicBezTo>
                  <a:cubicBezTo>
                    <a:pt x="40" y="9"/>
                    <a:pt x="33" y="13"/>
                    <a:pt x="35" y="18"/>
                  </a:cubicBezTo>
                  <a:cubicBezTo>
                    <a:pt x="38" y="23"/>
                    <a:pt x="34" y="21"/>
                    <a:pt x="32" y="25"/>
                  </a:cubicBezTo>
                  <a:cubicBezTo>
                    <a:pt x="30" y="28"/>
                    <a:pt x="35" y="31"/>
                    <a:pt x="32" y="35"/>
                  </a:cubicBezTo>
                  <a:cubicBezTo>
                    <a:pt x="29" y="39"/>
                    <a:pt x="23" y="41"/>
                    <a:pt x="19" y="43"/>
                  </a:cubicBezTo>
                  <a:cubicBezTo>
                    <a:pt x="16" y="44"/>
                    <a:pt x="14" y="48"/>
                    <a:pt x="12" y="50"/>
                  </a:cubicBezTo>
                  <a:cubicBezTo>
                    <a:pt x="8" y="53"/>
                    <a:pt x="15" y="56"/>
                    <a:pt x="15" y="58"/>
                  </a:cubicBezTo>
                  <a:cubicBezTo>
                    <a:pt x="15" y="66"/>
                    <a:pt x="6" y="51"/>
                    <a:pt x="7" y="52"/>
                  </a:cubicBezTo>
                  <a:cubicBezTo>
                    <a:pt x="6" y="50"/>
                    <a:pt x="8" y="54"/>
                    <a:pt x="7" y="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19"/>
            <p:cNvSpPr>
              <a:spLocks/>
            </p:cNvSpPr>
            <p:nvPr/>
          </p:nvSpPr>
          <p:spPr bwMode="auto">
            <a:xfrm>
              <a:off x="4231878" y="4769839"/>
              <a:ext cx="182563" cy="233362"/>
            </a:xfrm>
            <a:custGeom>
              <a:avLst/>
              <a:gdLst>
                <a:gd name="T0" fmla="*/ 10 w 48"/>
                <a:gd name="T1" fmla="*/ 0 h 61"/>
                <a:gd name="T2" fmla="*/ 14 w 48"/>
                <a:gd name="T3" fmla="*/ 12 h 61"/>
                <a:gd name="T4" fmla="*/ 24 w 48"/>
                <a:gd name="T5" fmla="*/ 31 h 61"/>
                <a:gd name="T6" fmla="*/ 35 w 48"/>
                <a:gd name="T7" fmla="*/ 55 h 61"/>
                <a:gd name="T8" fmla="*/ 41 w 48"/>
                <a:gd name="T9" fmla="*/ 50 h 61"/>
                <a:gd name="T10" fmla="*/ 45 w 48"/>
                <a:gd name="T11" fmla="*/ 32 h 61"/>
                <a:gd name="T12" fmla="*/ 31 w 48"/>
                <a:gd name="T13" fmla="*/ 13 h 61"/>
                <a:gd name="T14" fmla="*/ 14 w 48"/>
                <a:gd name="T15" fmla="*/ 7 h 61"/>
                <a:gd name="T16" fmla="*/ 10 w 48"/>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1">
                  <a:moveTo>
                    <a:pt x="10" y="0"/>
                  </a:moveTo>
                  <a:cubicBezTo>
                    <a:pt x="0" y="0"/>
                    <a:pt x="14" y="11"/>
                    <a:pt x="14" y="12"/>
                  </a:cubicBezTo>
                  <a:cubicBezTo>
                    <a:pt x="16" y="23"/>
                    <a:pt x="18" y="23"/>
                    <a:pt x="24" y="31"/>
                  </a:cubicBezTo>
                  <a:cubicBezTo>
                    <a:pt x="30" y="38"/>
                    <a:pt x="28" y="48"/>
                    <a:pt x="35" y="55"/>
                  </a:cubicBezTo>
                  <a:cubicBezTo>
                    <a:pt x="41" y="61"/>
                    <a:pt x="42" y="57"/>
                    <a:pt x="41" y="50"/>
                  </a:cubicBezTo>
                  <a:cubicBezTo>
                    <a:pt x="40" y="43"/>
                    <a:pt x="44" y="39"/>
                    <a:pt x="45" y="32"/>
                  </a:cubicBezTo>
                  <a:cubicBezTo>
                    <a:pt x="48" y="23"/>
                    <a:pt x="35" y="20"/>
                    <a:pt x="31" y="13"/>
                  </a:cubicBezTo>
                  <a:cubicBezTo>
                    <a:pt x="26" y="5"/>
                    <a:pt x="15" y="14"/>
                    <a:pt x="14" y="7"/>
                  </a:cubicBezTo>
                  <a:cubicBezTo>
                    <a:pt x="14" y="2"/>
                    <a:pt x="10" y="0"/>
                    <a:pt x="1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0"/>
            <p:cNvSpPr>
              <a:spLocks/>
            </p:cNvSpPr>
            <p:nvPr/>
          </p:nvSpPr>
          <p:spPr bwMode="auto">
            <a:xfrm>
              <a:off x="4433491" y="4469801"/>
              <a:ext cx="212725" cy="76200"/>
            </a:xfrm>
            <a:custGeom>
              <a:avLst/>
              <a:gdLst>
                <a:gd name="T0" fmla="*/ 21 w 56"/>
                <a:gd name="T1" fmla="*/ 18 h 20"/>
                <a:gd name="T2" fmla="*/ 33 w 56"/>
                <a:gd name="T3" fmla="*/ 13 h 20"/>
                <a:gd name="T4" fmla="*/ 49 w 56"/>
                <a:gd name="T5" fmla="*/ 10 h 20"/>
                <a:gd name="T6" fmla="*/ 13 w 56"/>
                <a:gd name="T7" fmla="*/ 7 h 20"/>
                <a:gd name="T8" fmla="*/ 21 w 56"/>
                <a:gd name="T9" fmla="*/ 18 h 20"/>
                <a:gd name="T10" fmla="*/ 21 w 56"/>
                <a:gd name="T11" fmla="*/ 18 h 20"/>
              </a:gdLst>
              <a:ahLst/>
              <a:cxnLst>
                <a:cxn ang="0">
                  <a:pos x="T0" y="T1"/>
                </a:cxn>
                <a:cxn ang="0">
                  <a:pos x="T2" y="T3"/>
                </a:cxn>
                <a:cxn ang="0">
                  <a:pos x="T4" y="T5"/>
                </a:cxn>
                <a:cxn ang="0">
                  <a:pos x="T6" y="T7"/>
                </a:cxn>
                <a:cxn ang="0">
                  <a:pos x="T8" y="T9"/>
                </a:cxn>
                <a:cxn ang="0">
                  <a:pos x="T10" y="T11"/>
                </a:cxn>
              </a:cxnLst>
              <a:rect l="0" t="0" r="r" b="b"/>
              <a:pathLst>
                <a:path w="56" h="20">
                  <a:moveTo>
                    <a:pt x="21" y="18"/>
                  </a:moveTo>
                  <a:cubicBezTo>
                    <a:pt x="25" y="17"/>
                    <a:pt x="28" y="13"/>
                    <a:pt x="33" y="13"/>
                  </a:cubicBezTo>
                  <a:cubicBezTo>
                    <a:pt x="35" y="13"/>
                    <a:pt x="56" y="18"/>
                    <a:pt x="49" y="10"/>
                  </a:cubicBezTo>
                  <a:cubicBezTo>
                    <a:pt x="41" y="2"/>
                    <a:pt x="22" y="0"/>
                    <a:pt x="13" y="7"/>
                  </a:cubicBezTo>
                  <a:cubicBezTo>
                    <a:pt x="0" y="15"/>
                    <a:pt x="11" y="20"/>
                    <a:pt x="21" y="18"/>
                  </a:cubicBezTo>
                  <a:cubicBezTo>
                    <a:pt x="29" y="16"/>
                    <a:pt x="15" y="19"/>
                    <a:pt x="21" y="1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21"/>
            <p:cNvSpPr>
              <a:spLocks/>
            </p:cNvSpPr>
            <p:nvPr/>
          </p:nvSpPr>
          <p:spPr bwMode="auto">
            <a:xfrm>
              <a:off x="4436666" y="4980976"/>
              <a:ext cx="163513" cy="68262"/>
            </a:xfrm>
            <a:custGeom>
              <a:avLst/>
              <a:gdLst>
                <a:gd name="T0" fmla="*/ 18 w 43"/>
                <a:gd name="T1" fmla="*/ 6 h 18"/>
                <a:gd name="T2" fmla="*/ 27 w 43"/>
                <a:gd name="T3" fmla="*/ 3 h 18"/>
                <a:gd name="T4" fmla="*/ 43 w 43"/>
                <a:gd name="T5" fmla="*/ 15 h 18"/>
                <a:gd name="T6" fmla="*/ 17 w 43"/>
                <a:gd name="T7" fmla="*/ 16 h 18"/>
                <a:gd name="T8" fmla="*/ 18 w 43"/>
                <a:gd name="T9" fmla="*/ 6 h 18"/>
                <a:gd name="T10" fmla="*/ 18 w 43"/>
                <a:gd name="T11" fmla="*/ 6 h 18"/>
              </a:gdLst>
              <a:ahLst/>
              <a:cxnLst>
                <a:cxn ang="0">
                  <a:pos x="T0" y="T1"/>
                </a:cxn>
                <a:cxn ang="0">
                  <a:pos x="T2" y="T3"/>
                </a:cxn>
                <a:cxn ang="0">
                  <a:pos x="T4" y="T5"/>
                </a:cxn>
                <a:cxn ang="0">
                  <a:pos x="T6" y="T7"/>
                </a:cxn>
                <a:cxn ang="0">
                  <a:pos x="T8" y="T9"/>
                </a:cxn>
                <a:cxn ang="0">
                  <a:pos x="T10" y="T11"/>
                </a:cxn>
              </a:cxnLst>
              <a:rect l="0" t="0" r="r" b="b"/>
              <a:pathLst>
                <a:path w="43" h="18">
                  <a:moveTo>
                    <a:pt x="18" y="6"/>
                  </a:moveTo>
                  <a:cubicBezTo>
                    <a:pt x="22" y="7"/>
                    <a:pt x="22" y="0"/>
                    <a:pt x="27" y="3"/>
                  </a:cubicBezTo>
                  <a:cubicBezTo>
                    <a:pt x="31" y="5"/>
                    <a:pt x="43" y="10"/>
                    <a:pt x="43" y="15"/>
                  </a:cubicBezTo>
                  <a:cubicBezTo>
                    <a:pt x="43" y="15"/>
                    <a:pt x="33" y="18"/>
                    <a:pt x="17" y="16"/>
                  </a:cubicBezTo>
                  <a:cubicBezTo>
                    <a:pt x="2" y="15"/>
                    <a:pt x="0" y="3"/>
                    <a:pt x="18" y="6"/>
                  </a:cubicBezTo>
                  <a:cubicBezTo>
                    <a:pt x="20" y="6"/>
                    <a:pt x="5" y="4"/>
                    <a:pt x="18"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31" name="组合 30"/>
          <p:cNvGrpSpPr/>
          <p:nvPr/>
        </p:nvGrpSpPr>
        <p:grpSpPr>
          <a:xfrm>
            <a:off x="7132653" y="3980814"/>
            <a:ext cx="392677" cy="650889"/>
            <a:chOff x="6842125" y="4368800"/>
            <a:chExt cx="476250" cy="723901"/>
          </a:xfrm>
        </p:grpSpPr>
        <p:sp>
          <p:nvSpPr>
            <p:cNvPr id="32" name="Oval 25"/>
            <p:cNvSpPr>
              <a:spLocks noChangeArrowheads="1"/>
            </p:cNvSpPr>
            <p:nvPr/>
          </p:nvSpPr>
          <p:spPr bwMode="auto">
            <a:xfrm>
              <a:off x="6864350" y="5024438"/>
              <a:ext cx="434975" cy="68263"/>
            </a:xfrm>
            <a:prstGeom prst="ellipse">
              <a:avLst/>
            </a:prstGeom>
            <a:solidFill>
              <a:schemeClr val="bg1"/>
            </a:solid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26"/>
            <p:cNvSpPr>
              <a:spLocks/>
            </p:cNvSpPr>
            <p:nvPr/>
          </p:nvSpPr>
          <p:spPr bwMode="auto">
            <a:xfrm>
              <a:off x="6842125" y="4368800"/>
              <a:ext cx="476250" cy="685800"/>
            </a:xfrm>
            <a:custGeom>
              <a:avLst/>
              <a:gdLst>
                <a:gd name="T0" fmla="*/ 62 w 124"/>
                <a:gd name="T1" fmla="*/ 0 h 180"/>
                <a:gd name="T2" fmla="*/ 0 w 124"/>
                <a:gd name="T3" fmla="*/ 56 h 180"/>
                <a:gd name="T4" fmla="*/ 0 w 124"/>
                <a:gd name="T5" fmla="*/ 63 h 180"/>
                <a:gd name="T6" fmla="*/ 0 w 124"/>
                <a:gd name="T7" fmla="*/ 68 h 180"/>
                <a:gd name="T8" fmla="*/ 27 w 124"/>
                <a:gd name="T9" fmla="*/ 123 h 180"/>
                <a:gd name="T10" fmla="*/ 62 w 124"/>
                <a:gd name="T11" fmla="*/ 180 h 180"/>
                <a:gd name="T12" fmla="*/ 96 w 124"/>
                <a:gd name="T13" fmla="*/ 123 h 180"/>
                <a:gd name="T14" fmla="*/ 123 w 124"/>
                <a:gd name="T15" fmla="*/ 68 h 180"/>
                <a:gd name="T16" fmla="*/ 124 w 124"/>
                <a:gd name="T17" fmla="*/ 63 h 180"/>
                <a:gd name="T18" fmla="*/ 124 w 124"/>
                <a:gd name="T19" fmla="*/ 56 h 180"/>
                <a:gd name="T20" fmla="*/ 62 w 124"/>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80">
                  <a:moveTo>
                    <a:pt x="62" y="0"/>
                  </a:moveTo>
                  <a:cubicBezTo>
                    <a:pt x="34" y="0"/>
                    <a:pt x="4" y="18"/>
                    <a:pt x="0" y="56"/>
                  </a:cubicBezTo>
                  <a:cubicBezTo>
                    <a:pt x="0" y="63"/>
                    <a:pt x="0" y="63"/>
                    <a:pt x="0" y="63"/>
                  </a:cubicBezTo>
                  <a:cubicBezTo>
                    <a:pt x="0" y="64"/>
                    <a:pt x="0" y="67"/>
                    <a:pt x="0" y="68"/>
                  </a:cubicBezTo>
                  <a:cubicBezTo>
                    <a:pt x="2" y="86"/>
                    <a:pt x="16" y="105"/>
                    <a:pt x="27" y="123"/>
                  </a:cubicBezTo>
                  <a:cubicBezTo>
                    <a:pt x="38" y="142"/>
                    <a:pt x="50" y="161"/>
                    <a:pt x="62" y="180"/>
                  </a:cubicBezTo>
                  <a:cubicBezTo>
                    <a:pt x="73" y="161"/>
                    <a:pt x="85" y="142"/>
                    <a:pt x="96" y="123"/>
                  </a:cubicBezTo>
                  <a:cubicBezTo>
                    <a:pt x="107" y="105"/>
                    <a:pt x="121" y="86"/>
                    <a:pt x="123" y="68"/>
                  </a:cubicBezTo>
                  <a:cubicBezTo>
                    <a:pt x="124" y="67"/>
                    <a:pt x="124" y="64"/>
                    <a:pt x="124" y="63"/>
                  </a:cubicBezTo>
                  <a:cubicBezTo>
                    <a:pt x="124" y="56"/>
                    <a:pt x="124" y="56"/>
                    <a:pt x="124" y="56"/>
                  </a:cubicBezTo>
                  <a:cubicBezTo>
                    <a:pt x="120" y="18"/>
                    <a:pt x="89" y="0"/>
                    <a:pt x="6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27"/>
            <p:cNvSpPr>
              <a:spLocks noChangeArrowheads="1"/>
            </p:cNvSpPr>
            <p:nvPr/>
          </p:nvSpPr>
          <p:spPr bwMode="auto">
            <a:xfrm>
              <a:off x="6945313" y="4464050"/>
              <a:ext cx="265113" cy="263525"/>
            </a:xfrm>
            <a:prstGeom prst="ellipse">
              <a:avLst/>
            </a:prstGeom>
            <a:solidFill>
              <a:schemeClr val="tx1">
                <a:lumMod val="75000"/>
                <a:lumOff val="25000"/>
              </a:schemeClr>
            </a:solidFill>
            <a:ln w="7938"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Oval 28"/>
            <p:cNvSpPr>
              <a:spLocks noChangeArrowheads="1"/>
            </p:cNvSpPr>
            <p:nvPr/>
          </p:nvSpPr>
          <p:spPr bwMode="auto">
            <a:xfrm>
              <a:off x="7007225" y="4525963"/>
              <a:ext cx="141288" cy="139700"/>
            </a:xfrm>
            <a:prstGeom prst="ellipse">
              <a:avLst/>
            </a:prstGeom>
            <a:solidFill>
              <a:schemeClr val="bg1"/>
            </a:solidFill>
            <a:ln w="3175"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6" name="左箭头 35"/>
          <p:cNvSpPr/>
          <p:nvPr/>
        </p:nvSpPr>
        <p:spPr>
          <a:xfrm>
            <a:off x="5798422" y="4171345"/>
            <a:ext cx="436441" cy="4357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左箭头 36"/>
          <p:cNvSpPr/>
          <p:nvPr/>
        </p:nvSpPr>
        <p:spPr>
          <a:xfrm>
            <a:off x="2918250" y="4161697"/>
            <a:ext cx="436441" cy="4357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96519" y="4942159"/>
            <a:ext cx="8173432" cy="923330"/>
          </a:xfrm>
          <a:prstGeom prst="rect">
            <a:avLst/>
          </a:prstGeom>
        </p:spPr>
        <p:txBody>
          <a:bodyPr wrap="square">
            <a:spAutoFit/>
          </a:bodyPr>
          <a:lstStyle/>
          <a:p>
            <a:r>
              <a:rPr lang="zh-CN" altLang="en-US" dirty="0" smtClean="0">
                <a:latin typeface="+mn-ea"/>
              </a:rPr>
              <a:t>虚拟地址（</a:t>
            </a:r>
            <a:r>
              <a:rPr lang="en-US" altLang="zh-CN" dirty="0" smtClean="0">
                <a:latin typeface="+mn-ea"/>
              </a:rPr>
              <a:t>VA</a:t>
            </a:r>
            <a:r>
              <a:rPr lang="zh-CN" altLang="en-US" dirty="0" smtClean="0">
                <a:latin typeface="+mn-ea"/>
              </a:rPr>
              <a:t>）：</a:t>
            </a:r>
            <a:r>
              <a:rPr lang="en-US" altLang="zh-CN" dirty="0" smtClean="0">
                <a:latin typeface="+mn-ea"/>
              </a:rPr>
              <a:t>Guest </a:t>
            </a:r>
            <a:r>
              <a:rPr lang="en-US" altLang="zh-CN" dirty="0">
                <a:latin typeface="+mn-ea"/>
              </a:rPr>
              <a:t>OS </a:t>
            </a:r>
            <a:r>
              <a:rPr lang="zh-CN" altLang="en-US" dirty="0">
                <a:latin typeface="+mn-ea"/>
              </a:rPr>
              <a:t>提供给其应用程序使用的线性</a:t>
            </a:r>
            <a:r>
              <a:rPr lang="zh-CN" altLang="en-US" dirty="0" smtClean="0">
                <a:latin typeface="+mn-ea"/>
              </a:rPr>
              <a:t>地址空间。</a:t>
            </a:r>
            <a:endParaRPr lang="en-US" altLang="zh-CN" dirty="0" smtClean="0">
              <a:latin typeface="+mn-ea"/>
            </a:endParaRPr>
          </a:p>
          <a:p>
            <a:r>
              <a:rPr lang="zh-CN" altLang="en-US" dirty="0" smtClean="0">
                <a:latin typeface="+mn-ea"/>
              </a:rPr>
              <a:t>物理</a:t>
            </a:r>
            <a:r>
              <a:rPr lang="zh-CN" altLang="en-US" dirty="0">
                <a:latin typeface="+mn-ea"/>
              </a:rPr>
              <a:t>地址（</a:t>
            </a:r>
            <a:r>
              <a:rPr lang="en-US" altLang="zh-CN" dirty="0">
                <a:latin typeface="+mn-ea"/>
              </a:rPr>
              <a:t>GPA</a:t>
            </a:r>
            <a:r>
              <a:rPr lang="zh-CN" altLang="en-US" dirty="0" smtClean="0">
                <a:latin typeface="+mn-ea"/>
              </a:rPr>
              <a:t>）：</a:t>
            </a:r>
            <a:r>
              <a:rPr lang="zh-CN" altLang="en-US" dirty="0">
                <a:latin typeface="+mn-ea"/>
              </a:rPr>
              <a:t>经 </a:t>
            </a:r>
            <a:r>
              <a:rPr lang="en-US" altLang="zh-CN" dirty="0">
                <a:latin typeface="+mn-ea"/>
              </a:rPr>
              <a:t>VMM </a:t>
            </a:r>
            <a:r>
              <a:rPr lang="zh-CN" altLang="en-US" dirty="0">
                <a:latin typeface="+mn-ea"/>
              </a:rPr>
              <a:t>抽象的、虚拟机看到的伪物理</a:t>
            </a:r>
            <a:r>
              <a:rPr lang="zh-CN" altLang="en-US" dirty="0" smtClean="0">
                <a:latin typeface="+mn-ea"/>
              </a:rPr>
              <a:t>地址。</a:t>
            </a:r>
            <a:endParaRPr lang="en-US" altLang="zh-CN" dirty="0" smtClean="0">
              <a:latin typeface="+mn-ea"/>
            </a:endParaRPr>
          </a:p>
          <a:p>
            <a:r>
              <a:rPr lang="zh-CN" altLang="en-US" dirty="0">
                <a:latin typeface="+mn-ea"/>
              </a:rPr>
              <a:t>机器地址（</a:t>
            </a:r>
            <a:r>
              <a:rPr lang="en-US" altLang="zh-CN" dirty="0">
                <a:latin typeface="+mn-ea"/>
              </a:rPr>
              <a:t>MA</a:t>
            </a:r>
            <a:r>
              <a:rPr lang="zh-CN" altLang="en-US" dirty="0" smtClean="0">
                <a:latin typeface="+mn-ea"/>
              </a:rPr>
              <a:t>）</a:t>
            </a:r>
            <a:r>
              <a:rPr lang="en-US" altLang="zh-CN" dirty="0" smtClean="0">
                <a:latin typeface="+mn-ea"/>
              </a:rPr>
              <a:t>:</a:t>
            </a:r>
            <a:r>
              <a:rPr lang="zh-CN" altLang="en-US" dirty="0" smtClean="0">
                <a:latin typeface="+mn-ea"/>
              </a:rPr>
              <a:t>真实</a:t>
            </a:r>
            <a:r>
              <a:rPr lang="zh-CN" altLang="en-US" dirty="0">
                <a:latin typeface="+mn-ea"/>
              </a:rPr>
              <a:t>的机器地址，即地址总线上出现的地址</a:t>
            </a:r>
            <a:r>
              <a:rPr lang="zh-CN" altLang="en-US" dirty="0" smtClean="0">
                <a:latin typeface="+mn-ea"/>
              </a:rPr>
              <a:t>信号。</a:t>
            </a:r>
            <a:endParaRPr lang="zh-CN" altLang="en-US" dirty="0">
              <a:latin typeface="+mn-ea"/>
            </a:endParaRPr>
          </a:p>
        </p:txBody>
      </p:sp>
    </p:spTree>
    <p:extLst>
      <p:ext uri="{BB962C8B-B14F-4D97-AF65-F5344CB8AC3E}">
        <p14:creationId xmlns:p14="http://schemas.microsoft.com/office/powerpoint/2010/main" val="24940128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Hardware Virtualization Techniques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34</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39" name="TextBox 3_1"/>
          <p:cNvSpPr txBox="1"/>
          <p:nvPr/>
        </p:nvSpPr>
        <p:spPr>
          <a:xfrm>
            <a:off x="306717" y="1065073"/>
            <a:ext cx="1107996" cy="369332"/>
          </a:xfrm>
          <a:prstGeom prst="rect">
            <a:avLst/>
          </a:prstGeom>
          <a:noFill/>
        </p:spPr>
        <p:txBody>
          <a:bodyPr wrap="none" rtlCol="0">
            <a:spAutoFit/>
          </a:bodyPr>
          <a:lstStyle/>
          <a:p>
            <a:r>
              <a:rPr lang="zh-CN" altLang="en-US" b="1" dirty="0" smtClean="0">
                <a:latin typeface="+mn-ea"/>
              </a:rPr>
              <a:t>内存</a:t>
            </a:r>
            <a:r>
              <a:rPr lang="zh-CN" altLang="en-US" b="1" dirty="0">
                <a:latin typeface="+mn-ea"/>
              </a:rPr>
              <a:t>隔离</a:t>
            </a:r>
          </a:p>
        </p:txBody>
      </p:sp>
      <p:sp>
        <p:nvSpPr>
          <p:cNvPr id="40" name="矩形 39"/>
          <p:cNvSpPr/>
          <p:nvPr/>
        </p:nvSpPr>
        <p:spPr>
          <a:xfrm>
            <a:off x="466406" y="1409811"/>
            <a:ext cx="7901092" cy="1338828"/>
          </a:xfrm>
          <a:prstGeom prst="rect">
            <a:avLst/>
          </a:prstGeom>
        </p:spPr>
        <p:txBody>
          <a:bodyPr wrap="square">
            <a:spAutoFit/>
          </a:bodyPr>
          <a:lstStyle/>
          <a:p>
            <a:pPr>
              <a:lnSpc>
                <a:spcPct val="150000"/>
              </a:lnSpc>
            </a:pPr>
            <a:r>
              <a:rPr lang="en-US" altLang="zh-CN" b="1" dirty="0" smtClean="0">
                <a:latin typeface="+mn-ea"/>
              </a:rPr>
              <a:t>MMU</a:t>
            </a:r>
            <a:r>
              <a:rPr lang="zh-CN" altLang="en-US" b="1" dirty="0" smtClean="0">
                <a:latin typeface="+mn-ea"/>
              </a:rPr>
              <a:t>（</a:t>
            </a:r>
            <a:r>
              <a:rPr lang="en-US" altLang="zh-CN" b="1" dirty="0" smtClean="0">
                <a:latin typeface="+mn-ea"/>
              </a:rPr>
              <a:t>Memory Management Unit</a:t>
            </a:r>
            <a:r>
              <a:rPr lang="zh-CN" altLang="en-US" b="1" dirty="0" smtClean="0">
                <a:latin typeface="+mn-ea"/>
              </a:rPr>
              <a:t>）内存管理单元：</a:t>
            </a:r>
            <a:endParaRPr lang="en-US" altLang="zh-CN" b="1" dirty="0" smtClean="0">
              <a:latin typeface="+mn-ea"/>
            </a:endParaRPr>
          </a:p>
          <a:p>
            <a:pPr>
              <a:lnSpc>
                <a:spcPct val="150000"/>
              </a:lnSpc>
            </a:pPr>
            <a:r>
              <a:rPr lang="en-US" altLang="zh-CN" dirty="0" smtClean="0">
                <a:latin typeface="+mn-ea"/>
              </a:rPr>
              <a:t>1</a:t>
            </a:r>
            <a:r>
              <a:rPr lang="zh-CN" altLang="en-US" dirty="0" smtClean="0">
                <a:latin typeface="+mn-ea"/>
              </a:rPr>
              <a:t>）它是</a:t>
            </a:r>
            <a:r>
              <a:rPr lang="en-US" altLang="zh-CN" dirty="0" smtClean="0">
                <a:latin typeface="+mn-ea"/>
              </a:rPr>
              <a:t>CPU</a:t>
            </a:r>
            <a:r>
              <a:rPr lang="zh-CN" altLang="en-US" dirty="0" smtClean="0">
                <a:latin typeface="+mn-ea"/>
              </a:rPr>
              <a:t>中用来管理虚拟存储器、物理存储器的控制线路。</a:t>
            </a:r>
            <a:endParaRPr lang="en-US" altLang="zh-CN" dirty="0" smtClean="0">
              <a:latin typeface="+mn-ea"/>
            </a:endParaRPr>
          </a:p>
          <a:p>
            <a:pPr>
              <a:lnSpc>
                <a:spcPct val="150000"/>
              </a:lnSpc>
            </a:pPr>
            <a:r>
              <a:rPr lang="en-US" altLang="zh-CN" dirty="0" smtClean="0">
                <a:latin typeface="+mn-ea"/>
              </a:rPr>
              <a:t>2</a:t>
            </a:r>
            <a:r>
              <a:rPr lang="zh-CN" altLang="en-US" dirty="0" smtClean="0">
                <a:latin typeface="+mn-ea"/>
              </a:rPr>
              <a:t>）同时</a:t>
            </a:r>
            <a:r>
              <a:rPr lang="zh-CN" altLang="en-US" dirty="0">
                <a:latin typeface="+mn-ea"/>
              </a:rPr>
              <a:t>负责将</a:t>
            </a:r>
            <a:r>
              <a:rPr lang="zh-CN" altLang="en-US" dirty="0" smtClean="0">
                <a:latin typeface="+mn-ea"/>
              </a:rPr>
              <a:t>虚拟地址映射</a:t>
            </a:r>
            <a:r>
              <a:rPr lang="zh-CN" altLang="en-US" dirty="0">
                <a:latin typeface="+mn-ea"/>
              </a:rPr>
              <a:t>为物理</a:t>
            </a:r>
            <a:r>
              <a:rPr lang="zh-CN" altLang="en-US" dirty="0" smtClean="0">
                <a:latin typeface="+mn-ea"/>
              </a:rPr>
              <a:t>地址，以及</a:t>
            </a:r>
            <a:r>
              <a:rPr lang="zh-CN" altLang="en-US" dirty="0">
                <a:latin typeface="+mn-ea"/>
              </a:rPr>
              <a:t>提供硬件</a:t>
            </a:r>
            <a:r>
              <a:rPr lang="zh-CN" altLang="en-US" dirty="0" smtClean="0">
                <a:latin typeface="+mn-ea"/>
              </a:rPr>
              <a:t>机制的</a:t>
            </a:r>
            <a:r>
              <a:rPr lang="zh-CN" altLang="en-US" dirty="0">
                <a:latin typeface="+mn-ea"/>
              </a:rPr>
              <a:t>内存访问</a:t>
            </a:r>
            <a:r>
              <a:rPr lang="zh-CN" altLang="en-US" dirty="0" smtClean="0">
                <a:latin typeface="+mn-ea"/>
              </a:rPr>
              <a:t>授权</a:t>
            </a:r>
            <a:endParaRPr lang="zh-CN" altLang="en-US" dirty="0">
              <a:latin typeface="+mn-ea"/>
            </a:endParaRPr>
          </a:p>
        </p:txBody>
      </p:sp>
      <p:sp>
        <p:nvSpPr>
          <p:cNvPr id="41" name="矩形 40"/>
          <p:cNvSpPr/>
          <p:nvPr/>
        </p:nvSpPr>
        <p:spPr>
          <a:xfrm>
            <a:off x="331456" y="5473711"/>
            <a:ext cx="8602336" cy="923330"/>
          </a:xfrm>
          <a:prstGeom prst="rect">
            <a:avLst/>
          </a:prstGeom>
          <a:solidFill>
            <a:srgbClr val="E8E8E8"/>
          </a:solidFill>
        </p:spPr>
        <p:txBody>
          <a:bodyPr wrap="square">
            <a:spAutoFit/>
          </a:bodyPr>
          <a:lstStyle/>
          <a:p>
            <a:pPr>
              <a:lnSpc>
                <a:spcPct val="150000"/>
              </a:lnSpc>
            </a:pPr>
            <a:r>
              <a:rPr lang="en-US" altLang="zh-CN" dirty="0" err="1">
                <a:latin typeface="+mn-ea"/>
              </a:rPr>
              <a:t>Xen</a:t>
            </a:r>
            <a:r>
              <a:rPr lang="zh-CN" altLang="en-US" dirty="0">
                <a:latin typeface="+mn-ea"/>
              </a:rPr>
              <a:t>将这层中间地址真正地映射到机器地址上却可以是不连续的，这样保证了所有的物理内存可被任意分配给不同的</a:t>
            </a:r>
            <a:r>
              <a:rPr lang="en-US" altLang="zh-CN" dirty="0">
                <a:latin typeface="+mn-ea"/>
              </a:rPr>
              <a:t>Guest OS</a:t>
            </a:r>
            <a:endParaRPr lang="zh-CN" altLang="en-US" dirty="0">
              <a:latin typeface="+mn-ea"/>
            </a:endParaRPr>
          </a:p>
        </p:txBody>
      </p:sp>
      <p:grpSp>
        <p:nvGrpSpPr>
          <p:cNvPr id="42" name="组合 41"/>
          <p:cNvGrpSpPr/>
          <p:nvPr/>
        </p:nvGrpSpPr>
        <p:grpSpPr>
          <a:xfrm>
            <a:off x="4552627" y="3155061"/>
            <a:ext cx="4453101" cy="2089354"/>
            <a:chOff x="1714060" y="2112611"/>
            <a:chExt cx="5718531" cy="3317290"/>
          </a:xfrm>
        </p:grpSpPr>
        <p:sp>
          <p:nvSpPr>
            <p:cNvPr id="43" name="文本框 42"/>
            <p:cNvSpPr txBox="1"/>
            <p:nvPr/>
          </p:nvSpPr>
          <p:spPr>
            <a:xfrm>
              <a:off x="1816790" y="4892375"/>
              <a:ext cx="1291107" cy="537526"/>
            </a:xfrm>
            <a:prstGeom prst="rect">
              <a:avLst/>
            </a:prstGeom>
            <a:noFill/>
          </p:spPr>
          <p:txBody>
            <a:bodyPr wrap="none" rtlCol="0">
              <a:spAutoFit/>
            </a:bodyPr>
            <a:lstStyle/>
            <a:p>
              <a:r>
                <a:rPr lang="zh-CN" altLang="en-US" sz="1600" dirty="0" smtClean="0">
                  <a:solidFill>
                    <a:schemeClr val="tx1">
                      <a:lumMod val="75000"/>
                      <a:lumOff val="25000"/>
                    </a:schemeClr>
                  </a:solidFill>
                </a:rPr>
                <a:t>虚拟地址</a:t>
              </a:r>
              <a:endParaRPr lang="zh-CN" altLang="en-US" sz="1600" dirty="0">
                <a:solidFill>
                  <a:schemeClr val="tx1">
                    <a:lumMod val="75000"/>
                    <a:lumOff val="25000"/>
                  </a:schemeClr>
                </a:solidFill>
              </a:endParaRPr>
            </a:p>
          </p:txBody>
        </p:sp>
        <p:sp>
          <p:nvSpPr>
            <p:cNvPr id="44" name="文本框 43"/>
            <p:cNvSpPr txBox="1"/>
            <p:nvPr/>
          </p:nvSpPr>
          <p:spPr>
            <a:xfrm>
              <a:off x="3863722" y="4892375"/>
              <a:ext cx="1554599" cy="537526"/>
            </a:xfrm>
            <a:prstGeom prst="rect">
              <a:avLst/>
            </a:prstGeom>
            <a:noFill/>
          </p:spPr>
          <p:txBody>
            <a:bodyPr wrap="none" rtlCol="0">
              <a:spAutoFit/>
            </a:bodyPr>
            <a:lstStyle/>
            <a:p>
              <a:r>
                <a:rPr lang="zh-CN" altLang="en-US" sz="1600" dirty="0" smtClean="0">
                  <a:solidFill>
                    <a:schemeClr val="tx1">
                      <a:lumMod val="75000"/>
                      <a:lumOff val="25000"/>
                    </a:schemeClr>
                  </a:solidFill>
                </a:rPr>
                <a:t>伪物理地址</a:t>
              </a:r>
              <a:endParaRPr lang="zh-CN" altLang="en-US" sz="1600" dirty="0">
                <a:solidFill>
                  <a:schemeClr val="tx1">
                    <a:lumMod val="75000"/>
                    <a:lumOff val="25000"/>
                  </a:schemeClr>
                </a:solidFill>
              </a:endParaRPr>
            </a:p>
          </p:txBody>
        </p:sp>
        <p:sp>
          <p:nvSpPr>
            <p:cNvPr id="45" name="文本框 44"/>
            <p:cNvSpPr txBox="1"/>
            <p:nvPr/>
          </p:nvSpPr>
          <p:spPr>
            <a:xfrm>
              <a:off x="6141484" y="4892375"/>
              <a:ext cx="1291107" cy="537526"/>
            </a:xfrm>
            <a:prstGeom prst="rect">
              <a:avLst/>
            </a:prstGeom>
            <a:noFill/>
          </p:spPr>
          <p:txBody>
            <a:bodyPr wrap="none" rtlCol="0">
              <a:spAutoFit/>
            </a:bodyPr>
            <a:lstStyle/>
            <a:p>
              <a:r>
                <a:rPr lang="zh-CN" altLang="en-US" sz="1600" dirty="0" smtClean="0">
                  <a:solidFill>
                    <a:schemeClr val="tx1">
                      <a:lumMod val="75000"/>
                      <a:lumOff val="25000"/>
                    </a:schemeClr>
                  </a:solidFill>
                </a:rPr>
                <a:t>机器地址</a:t>
              </a:r>
              <a:endParaRPr lang="zh-CN" altLang="en-US" sz="1600" dirty="0">
                <a:solidFill>
                  <a:schemeClr val="tx1">
                    <a:lumMod val="75000"/>
                    <a:lumOff val="25000"/>
                  </a:schemeClr>
                </a:solidFill>
              </a:endParaRPr>
            </a:p>
          </p:txBody>
        </p:sp>
        <p:grpSp>
          <p:nvGrpSpPr>
            <p:cNvPr id="46" name="组合 45"/>
            <p:cNvGrpSpPr/>
            <p:nvPr/>
          </p:nvGrpSpPr>
          <p:grpSpPr>
            <a:xfrm>
              <a:off x="1714060" y="2112611"/>
              <a:ext cx="5558386" cy="2670628"/>
              <a:chOff x="1714060" y="2112611"/>
              <a:chExt cx="5558386" cy="2670628"/>
            </a:xfrm>
          </p:grpSpPr>
          <p:grpSp>
            <p:nvGrpSpPr>
              <p:cNvPr id="47" name="组合 46"/>
              <p:cNvGrpSpPr/>
              <p:nvPr/>
            </p:nvGrpSpPr>
            <p:grpSpPr>
              <a:xfrm>
                <a:off x="1714060" y="2112611"/>
                <a:ext cx="1313457" cy="2670628"/>
                <a:chOff x="1705514" y="1480457"/>
                <a:chExt cx="1313457" cy="2670628"/>
              </a:xfrm>
            </p:grpSpPr>
            <p:sp>
              <p:nvSpPr>
                <p:cNvPr id="67" name="矩形 66"/>
                <p:cNvSpPr/>
                <p:nvPr/>
              </p:nvSpPr>
              <p:spPr>
                <a:xfrm>
                  <a:off x="1705514" y="1480457"/>
                  <a:ext cx="1313457" cy="667657"/>
                </a:xfrm>
                <a:prstGeom prst="rect">
                  <a:avLst/>
                </a:prstGeom>
                <a:solidFill>
                  <a:schemeClr val="bg1">
                    <a:lumMod val="9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8" name="矩形 67"/>
                <p:cNvSpPr/>
                <p:nvPr/>
              </p:nvSpPr>
              <p:spPr>
                <a:xfrm>
                  <a:off x="1705514" y="2148114"/>
                  <a:ext cx="1313457" cy="667657"/>
                </a:xfrm>
                <a:prstGeom prst="rect">
                  <a:avLst/>
                </a:prstGeom>
                <a:solidFill>
                  <a:schemeClr val="bg1">
                    <a:lumMod val="9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9" name="矩形 68"/>
                <p:cNvSpPr/>
                <p:nvPr/>
              </p:nvSpPr>
              <p:spPr>
                <a:xfrm>
                  <a:off x="1705514" y="2808627"/>
                  <a:ext cx="1313457" cy="667657"/>
                </a:xfrm>
                <a:prstGeom prst="rect">
                  <a:avLst/>
                </a:prstGeom>
                <a:solidFill>
                  <a:schemeClr val="bg1">
                    <a:lumMod val="9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0" name="矩形 69"/>
                <p:cNvSpPr/>
                <p:nvPr/>
              </p:nvSpPr>
              <p:spPr>
                <a:xfrm>
                  <a:off x="1705514" y="3483428"/>
                  <a:ext cx="1313457" cy="667657"/>
                </a:xfrm>
                <a:prstGeom prst="rect">
                  <a:avLst/>
                </a:prstGeom>
                <a:solidFill>
                  <a:schemeClr val="bg1">
                    <a:lumMod val="9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48" name="组合 47"/>
              <p:cNvGrpSpPr/>
              <p:nvPr/>
            </p:nvGrpSpPr>
            <p:grpSpPr>
              <a:xfrm>
                <a:off x="3852380" y="2112611"/>
                <a:ext cx="1313457" cy="2670628"/>
                <a:chOff x="1705514" y="1480457"/>
                <a:chExt cx="1313457" cy="2670628"/>
              </a:xfrm>
            </p:grpSpPr>
            <p:sp>
              <p:nvSpPr>
                <p:cNvPr id="63" name="矩形 62"/>
                <p:cNvSpPr/>
                <p:nvPr/>
              </p:nvSpPr>
              <p:spPr>
                <a:xfrm>
                  <a:off x="1705514" y="1480457"/>
                  <a:ext cx="1313457" cy="667657"/>
                </a:xfrm>
                <a:prstGeom prst="rect">
                  <a:avLst/>
                </a:prstGeom>
                <a:solidFill>
                  <a:schemeClr val="bg1">
                    <a:lumMod val="9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4" name="矩形 63"/>
                <p:cNvSpPr/>
                <p:nvPr/>
              </p:nvSpPr>
              <p:spPr>
                <a:xfrm>
                  <a:off x="1705514" y="2148114"/>
                  <a:ext cx="1313457" cy="667657"/>
                </a:xfrm>
                <a:prstGeom prst="rect">
                  <a:avLst/>
                </a:prstGeom>
                <a:solidFill>
                  <a:schemeClr val="bg1">
                    <a:lumMod val="9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5" name="矩形 64"/>
                <p:cNvSpPr/>
                <p:nvPr/>
              </p:nvSpPr>
              <p:spPr>
                <a:xfrm>
                  <a:off x="1705514" y="2808627"/>
                  <a:ext cx="1313457" cy="667657"/>
                </a:xfrm>
                <a:prstGeom prst="rect">
                  <a:avLst/>
                </a:prstGeom>
                <a:solidFill>
                  <a:schemeClr val="bg1">
                    <a:lumMod val="9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6" name="矩形 65"/>
                <p:cNvSpPr/>
                <p:nvPr/>
              </p:nvSpPr>
              <p:spPr>
                <a:xfrm>
                  <a:off x="1705514" y="3483428"/>
                  <a:ext cx="1313457" cy="667657"/>
                </a:xfrm>
                <a:prstGeom prst="rect">
                  <a:avLst/>
                </a:prstGeom>
                <a:solidFill>
                  <a:schemeClr val="bg1">
                    <a:lumMod val="9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49" name="组合 48"/>
              <p:cNvGrpSpPr/>
              <p:nvPr/>
            </p:nvGrpSpPr>
            <p:grpSpPr>
              <a:xfrm>
                <a:off x="5958989" y="2112611"/>
                <a:ext cx="1313457" cy="2670628"/>
                <a:chOff x="1705514" y="1480457"/>
                <a:chExt cx="1313457" cy="2670628"/>
              </a:xfrm>
            </p:grpSpPr>
            <p:sp>
              <p:nvSpPr>
                <p:cNvPr id="59" name="矩形 58"/>
                <p:cNvSpPr/>
                <p:nvPr/>
              </p:nvSpPr>
              <p:spPr>
                <a:xfrm>
                  <a:off x="1705514" y="1480457"/>
                  <a:ext cx="1313457" cy="667657"/>
                </a:xfrm>
                <a:prstGeom prst="rect">
                  <a:avLst/>
                </a:prstGeom>
                <a:solidFill>
                  <a:schemeClr val="bg1">
                    <a:lumMod val="9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0" name="矩形 59"/>
                <p:cNvSpPr/>
                <p:nvPr/>
              </p:nvSpPr>
              <p:spPr>
                <a:xfrm>
                  <a:off x="1705514" y="2148114"/>
                  <a:ext cx="1313457" cy="667657"/>
                </a:xfrm>
                <a:prstGeom prst="rect">
                  <a:avLst/>
                </a:prstGeom>
                <a:solidFill>
                  <a:schemeClr val="bg1">
                    <a:lumMod val="9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1" name="矩形 60"/>
                <p:cNvSpPr/>
                <p:nvPr/>
              </p:nvSpPr>
              <p:spPr>
                <a:xfrm>
                  <a:off x="1705514" y="2808627"/>
                  <a:ext cx="1313457" cy="667657"/>
                </a:xfrm>
                <a:prstGeom prst="rect">
                  <a:avLst/>
                </a:prstGeom>
                <a:solidFill>
                  <a:schemeClr val="bg1">
                    <a:lumMod val="9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2" name="矩形 61"/>
                <p:cNvSpPr/>
                <p:nvPr/>
              </p:nvSpPr>
              <p:spPr>
                <a:xfrm>
                  <a:off x="1705514" y="3483428"/>
                  <a:ext cx="1313457" cy="667657"/>
                </a:xfrm>
                <a:prstGeom prst="rect">
                  <a:avLst/>
                </a:prstGeom>
                <a:solidFill>
                  <a:schemeClr val="bg1">
                    <a:lumMod val="9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cxnSp>
            <p:nvCxnSpPr>
              <p:cNvPr id="50" name="直接箭头连接符 49"/>
              <p:cNvCxnSpPr>
                <a:stCxn id="67" idx="3"/>
                <a:endCxn id="65" idx="1"/>
              </p:cNvCxnSpPr>
              <p:nvPr/>
            </p:nvCxnSpPr>
            <p:spPr>
              <a:xfrm>
                <a:off x="3027517" y="2446440"/>
                <a:ext cx="824863" cy="132817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68" idx="3"/>
                <a:endCxn id="66" idx="1"/>
              </p:cNvCxnSpPr>
              <p:nvPr/>
            </p:nvCxnSpPr>
            <p:spPr>
              <a:xfrm>
                <a:off x="3027517" y="3114097"/>
                <a:ext cx="824863" cy="133531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69" idx="3"/>
                <a:endCxn id="63" idx="1"/>
              </p:cNvCxnSpPr>
              <p:nvPr/>
            </p:nvCxnSpPr>
            <p:spPr>
              <a:xfrm flipV="1">
                <a:off x="3027517" y="2446440"/>
                <a:ext cx="824863" cy="132817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70" idx="3"/>
                <a:endCxn id="64" idx="1"/>
              </p:cNvCxnSpPr>
              <p:nvPr/>
            </p:nvCxnSpPr>
            <p:spPr>
              <a:xfrm flipV="1">
                <a:off x="3027517" y="3114097"/>
                <a:ext cx="824863" cy="133531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65" idx="3"/>
                <a:endCxn id="59" idx="1"/>
              </p:cNvCxnSpPr>
              <p:nvPr/>
            </p:nvCxnSpPr>
            <p:spPr>
              <a:xfrm flipV="1">
                <a:off x="5165837" y="2446440"/>
                <a:ext cx="793152" cy="132817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66" idx="3"/>
                <a:endCxn id="60" idx="1"/>
              </p:cNvCxnSpPr>
              <p:nvPr/>
            </p:nvCxnSpPr>
            <p:spPr>
              <a:xfrm flipV="1">
                <a:off x="5165837" y="3114097"/>
                <a:ext cx="793152" cy="133531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63" idx="3"/>
              </p:cNvCxnSpPr>
              <p:nvPr/>
            </p:nvCxnSpPr>
            <p:spPr>
              <a:xfrm>
                <a:off x="5165837" y="2446440"/>
                <a:ext cx="793152" cy="116482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64" idx="3"/>
              </p:cNvCxnSpPr>
              <p:nvPr/>
            </p:nvCxnSpPr>
            <p:spPr>
              <a:xfrm>
                <a:off x="5165837" y="3114097"/>
                <a:ext cx="793152" cy="83457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65" idx="3"/>
                <a:endCxn id="62" idx="1"/>
              </p:cNvCxnSpPr>
              <p:nvPr/>
            </p:nvCxnSpPr>
            <p:spPr>
              <a:xfrm>
                <a:off x="5165837" y="3774610"/>
                <a:ext cx="793152" cy="67480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1" name="矩形 70"/>
          <p:cNvSpPr/>
          <p:nvPr/>
        </p:nvSpPr>
        <p:spPr>
          <a:xfrm>
            <a:off x="306716" y="2833902"/>
            <a:ext cx="4245909" cy="2554545"/>
          </a:xfrm>
          <a:prstGeom prst="rect">
            <a:avLst/>
          </a:prstGeom>
        </p:spPr>
        <p:txBody>
          <a:bodyPr wrap="square">
            <a:spAutoFit/>
          </a:bodyPr>
          <a:lstStyle/>
          <a:p>
            <a:pPr>
              <a:lnSpc>
                <a:spcPct val="200000"/>
              </a:lnSpc>
              <a:spcAft>
                <a:spcPts val="0"/>
              </a:spcAft>
              <a:tabLst>
                <a:tab pos="2628265" algn="ctr"/>
                <a:tab pos="5292725" algn="r"/>
              </a:tabLst>
            </a:pPr>
            <a:r>
              <a:rPr lang="en-US" altLang="zh-CN" sz="1600" kern="500" dirty="0" err="1" smtClean="0">
                <a:latin typeface="+mn-ea"/>
              </a:rPr>
              <a:t>Xen</a:t>
            </a:r>
            <a:r>
              <a:rPr lang="zh-CN" altLang="en-US" sz="1600" kern="500" dirty="0" smtClean="0">
                <a:latin typeface="+mn-ea"/>
              </a:rPr>
              <a:t>为了让内存可以被不同的虚拟机共享，在</a:t>
            </a:r>
            <a:r>
              <a:rPr lang="zh-CN" altLang="zh-CN" sz="1600" kern="500" dirty="0" smtClean="0">
                <a:latin typeface="+mn-ea"/>
              </a:rPr>
              <a:t>虚拟</a:t>
            </a:r>
            <a:r>
              <a:rPr lang="zh-CN" altLang="en-US" sz="1600" kern="500" dirty="0" smtClean="0">
                <a:latin typeface="+mn-ea"/>
              </a:rPr>
              <a:t>地址</a:t>
            </a:r>
            <a:r>
              <a:rPr lang="zh-CN" altLang="zh-CN" sz="1600" kern="500" dirty="0" smtClean="0">
                <a:latin typeface="+mn-ea"/>
              </a:rPr>
              <a:t>与机器</a:t>
            </a:r>
            <a:r>
              <a:rPr lang="zh-CN" altLang="en-US" sz="1600" kern="500" dirty="0" smtClean="0">
                <a:latin typeface="+mn-ea"/>
              </a:rPr>
              <a:t>地址之间增加了一层中间层（</a:t>
            </a:r>
            <a:r>
              <a:rPr lang="zh-CN" altLang="en-US" sz="1600" kern="500" dirty="0">
                <a:latin typeface="+mn-ea"/>
              </a:rPr>
              <a:t>伪物理层</a:t>
            </a:r>
            <a:r>
              <a:rPr lang="zh-CN" altLang="en-US" sz="1600" kern="500" dirty="0" smtClean="0">
                <a:latin typeface="+mn-ea"/>
              </a:rPr>
              <a:t>），</a:t>
            </a:r>
            <a:r>
              <a:rPr lang="en-US" altLang="zh-CN" sz="1600" kern="500" dirty="0" smtClean="0">
                <a:effectLst/>
                <a:latin typeface="+mn-ea"/>
              </a:rPr>
              <a:t>Guest OS</a:t>
            </a:r>
            <a:r>
              <a:rPr lang="zh-CN" altLang="en-US" sz="1600" kern="500" dirty="0" smtClean="0">
                <a:effectLst/>
                <a:latin typeface="+mn-ea"/>
              </a:rPr>
              <a:t>只能看到中间层，认为自己的物理地址是从</a:t>
            </a:r>
            <a:r>
              <a:rPr lang="en-US" altLang="zh-CN" sz="1600" kern="500" dirty="0" smtClean="0">
                <a:effectLst/>
                <a:latin typeface="+mn-ea"/>
              </a:rPr>
              <a:t>0</a:t>
            </a:r>
            <a:r>
              <a:rPr lang="zh-CN" altLang="en-US" sz="1600" kern="500" dirty="0" smtClean="0">
                <a:effectLst/>
                <a:latin typeface="+mn-ea"/>
              </a:rPr>
              <a:t>开始，“连续”的地址。</a:t>
            </a:r>
            <a:endParaRPr lang="zh-CN" altLang="zh-CN" sz="1600" kern="500" dirty="0">
              <a:effectLst/>
              <a:latin typeface="+mn-ea"/>
            </a:endParaRPr>
          </a:p>
        </p:txBody>
      </p:sp>
    </p:spTree>
    <p:extLst>
      <p:ext uri="{BB962C8B-B14F-4D97-AF65-F5344CB8AC3E}">
        <p14:creationId xmlns:p14="http://schemas.microsoft.com/office/powerpoint/2010/main" val="35610960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Hardware Virtualization Techniques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35</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38" name="矩形 37"/>
          <p:cNvSpPr/>
          <p:nvPr/>
        </p:nvSpPr>
        <p:spPr>
          <a:xfrm>
            <a:off x="325753" y="1204341"/>
            <a:ext cx="8420263" cy="4247317"/>
          </a:xfrm>
          <a:prstGeom prst="rect">
            <a:avLst/>
          </a:prstGeom>
          <a:solidFill>
            <a:srgbClr val="E8E8E8"/>
          </a:solidFill>
        </p:spPr>
        <p:txBody>
          <a:bodyPr wrap="square">
            <a:spAutoFit/>
          </a:bodyPr>
          <a:lstStyle/>
          <a:p>
            <a:pPr>
              <a:lnSpc>
                <a:spcPct val="150000"/>
              </a:lnSpc>
            </a:pPr>
            <a:r>
              <a:rPr lang="zh-CN" altLang="en-US" dirty="0">
                <a:solidFill>
                  <a:schemeClr val="tx1">
                    <a:lumMod val="75000"/>
                    <a:lumOff val="25000"/>
                  </a:schemeClr>
                </a:solidFill>
              </a:rPr>
              <a:t>虚拟机监控器使用</a:t>
            </a:r>
            <a:r>
              <a:rPr lang="zh-CN" altLang="en-US" b="1" dirty="0">
                <a:solidFill>
                  <a:srgbClr val="FF0000"/>
                </a:solidFill>
              </a:rPr>
              <a:t>分段</a:t>
            </a:r>
            <a:r>
              <a:rPr lang="zh-CN" altLang="en-US" dirty="0">
                <a:solidFill>
                  <a:schemeClr val="tx1">
                    <a:lumMod val="75000"/>
                    <a:lumOff val="25000"/>
                  </a:schemeClr>
                </a:solidFill>
              </a:rPr>
              <a:t>和</a:t>
            </a:r>
            <a:r>
              <a:rPr lang="zh-CN" altLang="en-US" b="1" dirty="0">
                <a:solidFill>
                  <a:srgbClr val="FF0000"/>
                </a:solidFill>
              </a:rPr>
              <a:t>分页</a:t>
            </a:r>
            <a:r>
              <a:rPr lang="zh-CN" altLang="en-US" dirty="0">
                <a:solidFill>
                  <a:schemeClr val="tx1">
                    <a:lumMod val="75000"/>
                    <a:lumOff val="25000"/>
                  </a:schemeClr>
                </a:solidFill>
              </a:rPr>
              <a:t>机制对自身的物理内存进行保护。</a:t>
            </a:r>
            <a:r>
              <a:rPr lang="en-US" altLang="zh-CN" dirty="0">
                <a:solidFill>
                  <a:schemeClr val="tx1">
                    <a:lumMod val="75000"/>
                    <a:lumOff val="25000"/>
                  </a:schemeClr>
                </a:solidFill>
              </a:rPr>
              <a:t>x86</a:t>
            </a:r>
            <a:r>
              <a:rPr lang="zh-CN" altLang="en-US" dirty="0">
                <a:solidFill>
                  <a:schemeClr val="tx1">
                    <a:lumMod val="75000"/>
                    <a:lumOff val="25000"/>
                  </a:schemeClr>
                </a:solidFill>
              </a:rPr>
              <a:t>体系结构提供了支持分段机制的虚拟内存，这能够提供另一种形式的特权级分离</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marL="285750" indent="-285750">
              <a:lnSpc>
                <a:spcPct val="150000"/>
              </a:lnSpc>
              <a:buFont typeface="Wingdings" panose="05000000000000000000" pitchFamily="2" charset="2"/>
              <a:buChar char="Ø"/>
            </a:pPr>
            <a:r>
              <a:rPr lang="zh-CN" altLang="en-US" dirty="0" smtClean="0">
                <a:solidFill>
                  <a:schemeClr val="tx1">
                    <a:lumMod val="75000"/>
                    <a:lumOff val="25000"/>
                  </a:schemeClr>
                </a:solidFill>
              </a:rPr>
              <a:t>每</a:t>
            </a:r>
            <a:r>
              <a:rPr lang="zh-CN" altLang="en-US" dirty="0">
                <a:solidFill>
                  <a:schemeClr val="tx1">
                    <a:lumMod val="75000"/>
                    <a:lumOff val="25000"/>
                  </a:schemeClr>
                </a:solidFill>
              </a:rPr>
              <a:t>一</a:t>
            </a:r>
            <a:r>
              <a:rPr lang="zh-CN" altLang="en-US" dirty="0" smtClean="0">
                <a:solidFill>
                  <a:schemeClr val="tx1">
                    <a:lumMod val="75000"/>
                    <a:lumOff val="25000"/>
                  </a:schemeClr>
                </a:solidFill>
              </a:rPr>
              <a:t>个段包括基址、</a:t>
            </a:r>
            <a:r>
              <a:rPr lang="zh-CN" altLang="en-US" b="1" dirty="0"/>
              <a:t>段</a:t>
            </a:r>
            <a:r>
              <a:rPr lang="zh-CN" altLang="en-US" b="1" dirty="0" smtClean="0"/>
              <a:t>限和一些</a:t>
            </a:r>
            <a:r>
              <a:rPr lang="zh-CN" altLang="en-US" b="1" dirty="0"/>
              <a:t>属性</a:t>
            </a:r>
            <a:r>
              <a:rPr lang="zh-CN" altLang="en-US" b="1" dirty="0" smtClean="0"/>
              <a:t>位。</a:t>
            </a:r>
            <a:endParaRPr lang="en-US" altLang="zh-CN" b="1" dirty="0" smtClean="0"/>
          </a:p>
          <a:p>
            <a:pPr>
              <a:lnSpc>
                <a:spcPct val="150000"/>
              </a:lnSpc>
            </a:pPr>
            <a:r>
              <a:rPr lang="zh-CN" altLang="en-US" b="1" dirty="0" smtClean="0"/>
              <a:t>（</a:t>
            </a:r>
            <a:r>
              <a:rPr lang="en-US" altLang="zh-CN" b="1" dirty="0" smtClean="0"/>
              <a:t>1</a:t>
            </a:r>
            <a:r>
              <a:rPr lang="zh-CN" altLang="en-US" b="1" dirty="0" smtClean="0"/>
              <a:t>）</a:t>
            </a:r>
            <a:r>
              <a:rPr lang="zh-CN" altLang="en-US" dirty="0">
                <a:solidFill>
                  <a:schemeClr val="tx1">
                    <a:lumMod val="75000"/>
                    <a:lumOff val="25000"/>
                  </a:schemeClr>
                </a:solidFill>
              </a:rPr>
              <a:t>基址和虚拟地址相加形成线性地址</a:t>
            </a:r>
          </a:p>
          <a:p>
            <a:pPr>
              <a:lnSpc>
                <a:spcPct val="150000"/>
              </a:lnSpc>
            </a:pPr>
            <a:r>
              <a:rPr lang="zh-CN" altLang="en-US" b="1" dirty="0" smtClean="0"/>
              <a:t>（</a:t>
            </a:r>
            <a:r>
              <a:rPr lang="en-US" altLang="zh-CN" b="1" dirty="0" smtClean="0"/>
              <a:t>2</a:t>
            </a:r>
            <a:r>
              <a:rPr lang="zh-CN" altLang="en-US" b="1" dirty="0" smtClean="0"/>
              <a:t>）</a:t>
            </a:r>
            <a:r>
              <a:rPr lang="zh-CN" altLang="en-US" dirty="0">
                <a:solidFill>
                  <a:schemeClr val="tx1">
                    <a:lumMod val="75000"/>
                    <a:lumOff val="25000"/>
                  </a:schemeClr>
                </a:solidFill>
              </a:rPr>
              <a:t>段限决定了这个段中所能访问的线性空间的长度</a:t>
            </a:r>
          </a:p>
          <a:p>
            <a:pPr>
              <a:lnSpc>
                <a:spcPct val="150000"/>
              </a:lnSpc>
            </a:pPr>
            <a:r>
              <a:rPr lang="zh-CN" altLang="en-US" b="1" dirty="0" smtClean="0"/>
              <a:t>（</a:t>
            </a:r>
            <a:r>
              <a:rPr lang="en-US" altLang="zh-CN" b="1" dirty="0" smtClean="0"/>
              <a:t>3</a:t>
            </a:r>
            <a:r>
              <a:rPr lang="zh-CN" altLang="en-US" b="1" dirty="0" smtClean="0"/>
              <a:t>）</a:t>
            </a:r>
            <a:r>
              <a:rPr lang="zh-CN" altLang="en-US" dirty="0">
                <a:solidFill>
                  <a:schemeClr val="tx1">
                    <a:lumMod val="75000"/>
                    <a:lumOff val="25000"/>
                  </a:schemeClr>
                </a:solidFill>
              </a:rPr>
              <a:t>属性位则标记了该段是否可读写，可执行，是代码段还是数据段</a:t>
            </a:r>
            <a:r>
              <a:rPr lang="zh-CN" altLang="en-US" dirty="0" smtClean="0">
                <a:solidFill>
                  <a:schemeClr val="tx1">
                    <a:lumMod val="75000"/>
                    <a:lumOff val="25000"/>
                  </a:schemeClr>
                </a:solidFill>
              </a:rPr>
              <a:t>等</a:t>
            </a:r>
            <a:endParaRPr lang="en-US" altLang="zh-CN" dirty="0" smtClean="0">
              <a:solidFill>
                <a:schemeClr val="tx1">
                  <a:lumMod val="75000"/>
                  <a:lumOff val="25000"/>
                </a:schemeClr>
              </a:solidFill>
            </a:endParaRPr>
          </a:p>
          <a:p>
            <a:pPr>
              <a:lnSpc>
                <a:spcPct val="150000"/>
              </a:lnSpc>
            </a:pPr>
            <a:endParaRPr lang="en-US" altLang="zh-CN" dirty="0" smtClean="0">
              <a:solidFill>
                <a:schemeClr val="tx1">
                  <a:lumMod val="75000"/>
                  <a:lumOff val="25000"/>
                </a:schemeClr>
              </a:solidFill>
            </a:endParaRPr>
          </a:p>
          <a:p>
            <a:pPr marL="285750" indent="-285750">
              <a:lnSpc>
                <a:spcPct val="150000"/>
              </a:lnSpc>
              <a:buFont typeface="Wingdings" panose="05000000000000000000" pitchFamily="2" charset="2"/>
              <a:buChar char="Ø"/>
            </a:pPr>
            <a:r>
              <a:rPr lang="zh-CN" altLang="en-US" dirty="0">
                <a:solidFill>
                  <a:schemeClr val="tx1">
                    <a:lumMod val="75000"/>
                    <a:lumOff val="25000"/>
                  </a:schemeClr>
                </a:solidFill>
              </a:rPr>
              <a:t>代码</a:t>
            </a:r>
            <a:r>
              <a:rPr lang="zh-CN" altLang="en-US" dirty="0" smtClean="0">
                <a:solidFill>
                  <a:schemeClr val="tx1">
                    <a:lumMod val="75000"/>
                    <a:lumOff val="25000"/>
                  </a:schemeClr>
                </a:solidFill>
              </a:rPr>
              <a:t>段一般标记为可读和可执行，数据段标记为可读和可写。</a:t>
            </a:r>
            <a:endParaRPr lang="en-US" altLang="zh-CN" dirty="0" smtClean="0">
              <a:solidFill>
                <a:schemeClr val="tx1">
                  <a:lumMod val="75000"/>
                  <a:lumOff val="25000"/>
                </a:schemeClr>
              </a:solidFill>
            </a:endParaRPr>
          </a:p>
          <a:p>
            <a:pPr marL="285750" indent="-285750">
              <a:lnSpc>
                <a:spcPct val="150000"/>
              </a:lnSpc>
              <a:buFont typeface="Wingdings" panose="05000000000000000000" pitchFamily="2" charset="2"/>
              <a:buChar char="Ø"/>
            </a:pPr>
            <a:endParaRPr lang="en-US" altLang="zh-CN" dirty="0" smtClean="0">
              <a:solidFill>
                <a:schemeClr val="tx1">
                  <a:lumMod val="75000"/>
                  <a:lumOff val="25000"/>
                </a:schemeClr>
              </a:solidFill>
            </a:endParaRPr>
          </a:p>
          <a:p>
            <a:pPr marL="285750" indent="-285750">
              <a:lnSpc>
                <a:spcPct val="150000"/>
              </a:lnSpc>
              <a:buFont typeface="Wingdings" panose="05000000000000000000" pitchFamily="2" charset="2"/>
              <a:buChar char="Ø"/>
            </a:pPr>
            <a:r>
              <a:rPr lang="zh-CN" altLang="en-US" dirty="0" smtClean="0">
                <a:solidFill>
                  <a:schemeClr val="tx1">
                    <a:lumMod val="75000"/>
                    <a:lumOff val="25000"/>
                  </a:schemeClr>
                </a:solidFill>
              </a:rPr>
              <a:t>段在装载经由段描述符完成，装载内容会被缓存，直到下一段的装载。</a:t>
            </a:r>
            <a:endParaRPr lang="en-US" altLang="zh-CN" dirty="0">
              <a:solidFill>
                <a:schemeClr val="tx1">
                  <a:lumMod val="75000"/>
                  <a:lumOff val="25000"/>
                </a:schemeClr>
              </a:solidFill>
            </a:endParaRPr>
          </a:p>
        </p:txBody>
      </p:sp>
    </p:spTree>
    <p:extLst>
      <p:ext uri="{BB962C8B-B14F-4D97-AF65-F5344CB8AC3E}">
        <p14:creationId xmlns:p14="http://schemas.microsoft.com/office/powerpoint/2010/main" val="23387163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Operating System Level Virtualization</a:t>
            </a:r>
            <a:endParaRPr lang="en-US" dirty="0"/>
          </a:p>
        </p:txBody>
      </p:sp>
      <p:sp>
        <p:nvSpPr>
          <p:cNvPr id="3" name="Content Placeholder 2"/>
          <p:cNvSpPr>
            <a:spLocks noGrp="1"/>
          </p:cNvSpPr>
          <p:nvPr>
            <p:ph idx="1"/>
          </p:nvPr>
        </p:nvSpPr>
        <p:spPr/>
        <p:txBody>
          <a:bodyPr/>
          <a:lstStyle/>
          <a:p>
            <a:r>
              <a:rPr lang="en-US" dirty="0" smtClean="0"/>
              <a:t> </a:t>
            </a:r>
            <a:r>
              <a:rPr lang="en-US" sz="1900" dirty="0" smtClean="0"/>
              <a:t>Operating System level virtualization offers the opportunity to create different and separated execution environment for applications that are managed concurrently. </a:t>
            </a:r>
          </a:p>
          <a:p>
            <a:r>
              <a:rPr lang="en-US" sz="1900" dirty="0" smtClean="0"/>
              <a:t> Differently from hardware virtualization, there is no virtual machine manager or hypervisor and the virtualization is done within a single operating system, where the OS kernel allows for multiple isolated user space instances.</a:t>
            </a:r>
          </a:p>
          <a:p>
            <a:r>
              <a:rPr lang="en-US" sz="1900" dirty="0" smtClean="0"/>
              <a:t> The kernel is also responsible for sharing the system resources among instances and for limiting the impact of instances on each other. </a:t>
            </a:r>
          </a:p>
          <a:p>
            <a:r>
              <a:rPr lang="en-US" sz="1900" dirty="0" smtClean="0"/>
              <a:t> A user space instance in general contains a proper view of the file system which is completely isolated, separate IP addresses, software configurations, and access to devices. </a:t>
            </a:r>
          </a:p>
          <a:p>
            <a:r>
              <a:rPr lang="en-US" sz="1900" dirty="0" smtClean="0"/>
              <a:t> Examples of operating system level virtualizations are: </a:t>
            </a:r>
            <a:r>
              <a:rPr lang="en-US" sz="1900" i="1" dirty="0" smtClean="0"/>
              <a:t>FreeBSD Jails</a:t>
            </a:r>
            <a:r>
              <a:rPr lang="en-US" sz="1900" dirty="0" smtClean="0"/>
              <a:t>, </a:t>
            </a:r>
            <a:r>
              <a:rPr lang="en-US" sz="1900" i="1" dirty="0" smtClean="0"/>
              <a:t>IBM Logical Partition (LPAR)</a:t>
            </a:r>
            <a:r>
              <a:rPr lang="en-US" sz="1900" dirty="0" smtClean="0"/>
              <a:t>, </a:t>
            </a:r>
            <a:r>
              <a:rPr lang="en-US" sz="1900" i="1" dirty="0" err="1" smtClean="0"/>
              <a:t>SolarisZones</a:t>
            </a:r>
            <a:r>
              <a:rPr lang="en-US" sz="1900" dirty="0" smtClean="0"/>
              <a:t> and </a:t>
            </a:r>
            <a:r>
              <a:rPr lang="en-US" sz="1900" i="1" dirty="0" smtClean="0"/>
              <a:t>Containers</a:t>
            </a:r>
            <a:r>
              <a:rPr lang="en-US" sz="1900" dirty="0" smtClean="0"/>
              <a:t>, </a:t>
            </a:r>
            <a:r>
              <a:rPr lang="en-US" sz="1900" i="1" dirty="0" smtClean="0"/>
              <a:t>Parallels </a:t>
            </a:r>
            <a:r>
              <a:rPr lang="en-US" sz="1900" i="1" dirty="0" err="1" smtClean="0"/>
              <a:t>Virtuozzo</a:t>
            </a:r>
            <a:r>
              <a:rPr lang="en-US" sz="1900" i="1" dirty="0" smtClean="0"/>
              <a:t> Containers</a:t>
            </a:r>
            <a:r>
              <a:rPr lang="en-US" sz="1900" dirty="0" smtClean="0"/>
              <a:t>, </a:t>
            </a:r>
            <a:r>
              <a:rPr lang="en-US" sz="1900" i="1" dirty="0" err="1" smtClean="0"/>
              <a:t>OpenVZ</a:t>
            </a:r>
            <a:r>
              <a:rPr lang="en-US" sz="1900" dirty="0" smtClean="0"/>
              <a:t>, </a:t>
            </a:r>
            <a:r>
              <a:rPr lang="en-US" sz="1900" i="1" dirty="0" err="1" smtClean="0"/>
              <a:t>iCore</a:t>
            </a:r>
            <a:r>
              <a:rPr lang="en-US" sz="1900" i="1" dirty="0" smtClean="0"/>
              <a:t> Virtual Accounts</a:t>
            </a:r>
            <a:r>
              <a:rPr lang="en-US" sz="1900" dirty="0" smtClean="0"/>
              <a:t>, </a:t>
            </a:r>
            <a:r>
              <a:rPr lang="en-US" sz="1900" i="1" dirty="0" smtClean="0"/>
              <a:t>Free Virtual Private Server (</a:t>
            </a:r>
            <a:r>
              <a:rPr lang="en-US" sz="1900" i="1" dirty="0" err="1" smtClean="0"/>
              <a:t>FreeVPS</a:t>
            </a:r>
            <a:r>
              <a:rPr lang="en-US" sz="1900" i="1" dirty="0" smtClean="0"/>
              <a:t>)</a:t>
            </a:r>
            <a:r>
              <a:rPr lang="en-US" sz="1900" dirty="0" smtClean="0"/>
              <a:t> and others. </a:t>
            </a:r>
          </a:p>
          <a:p>
            <a:r>
              <a:rPr lang="en-US" sz="1900" dirty="0" smtClean="0"/>
              <a:t> The services offered by each of these technologies differ and most of them are available on Unix based systems. </a:t>
            </a:r>
            <a:endParaRPr lang="en-US" sz="19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36</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Programming Language Level Virtualization</a:t>
            </a:r>
            <a:endParaRPr lang="en-US" dirty="0"/>
          </a:p>
        </p:txBody>
      </p:sp>
      <p:sp>
        <p:nvSpPr>
          <p:cNvPr id="3" name="Content Placeholder 2"/>
          <p:cNvSpPr>
            <a:spLocks noGrp="1"/>
          </p:cNvSpPr>
          <p:nvPr>
            <p:ph idx="1"/>
          </p:nvPr>
        </p:nvSpPr>
        <p:spPr/>
        <p:txBody>
          <a:bodyPr/>
          <a:lstStyle/>
          <a:p>
            <a:r>
              <a:rPr lang="en-US" sz="2000" dirty="0" smtClean="0"/>
              <a:t>Programming language level virtualization is mostly used for achieving ease of deployment of applications, managed execution, and portability across different platforms and operating systems.</a:t>
            </a:r>
          </a:p>
          <a:p>
            <a:r>
              <a:rPr lang="en-US" sz="2000" dirty="0" smtClean="0"/>
              <a:t> It consists of a virtual machine executing the byte code of a program, which is the result of the compilation process.</a:t>
            </a:r>
          </a:p>
          <a:p>
            <a:r>
              <a:rPr lang="en-US" sz="2000" dirty="0" smtClean="0"/>
              <a:t> Compilers implemented used this technology produce a binary format representing the machine code for an abstract architecture. </a:t>
            </a:r>
          </a:p>
          <a:p>
            <a:r>
              <a:rPr lang="en-US" sz="2000" dirty="0" smtClean="0"/>
              <a:t> The main advantage of programming-level virtual machines, also called process virtual machines, is the ability of providing a uniform execution environment across different platforms. </a:t>
            </a:r>
          </a:p>
          <a:p>
            <a:r>
              <a:rPr lang="en-US" sz="2000" dirty="0" smtClean="0"/>
              <a:t> Programs compiled into byte code can be executed on any operating system and platform for which a virtual machine able to execute that code has been provided. </a:t>
            </a:r>
          </a:p>
          <a:p>
            <a:r>
              <a:rPr lang="en-US" sz="2000" dirty="0" smtClean="0"/>
              <a:t> As an example, both Java and .NET provide an infrastructure for pluggable security policies and code access security frameworks.</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37</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Application Level Virtualization</a:t>
            </a:r>
            <a:endParaRPr lang="en-US" dirty="0"/>
          </a:p>
        </p:txBody>
      </p:sp>
      <p:sp>
        <p:nvSpPr>
          <p:cNvPr id="3" name="Content Placeholder 2"/>
          <p:cNvSpPr>
            <a:spLocks noGrp="1"/>
          </p:cNvSpPr>
          <p:nvPr>
            <p:ph idx="1"/>
          </p:nvPr>
        </p:nvSpPr>
        <p:spPr/>
        <p:txBody>
          <a:bodyPr/>
          <a:lstStyle/>
          <a:p>
            <a:r>
              <a:rPr lang="en-US" sz="2000" dirty="0" smtClean="0"/>
              <a:t> Application level virtualization is a technique allowing applications to be run on run-time environments which do not natively support all the features required by such applications. </a:t>
            </a:r>
          </a:p>
          <a:p>
            <a:r>
              <a:rPr lang="en-US" sz="2000" dirty="0" smtClean="0"/>
              <a:t> In this scenario, applications are not installed in the expected run time environment, but run as if they were.</a:t>
            </a:r>
          </a:p>
          <a:p>
            <a:r>
              <a:rPr lang="en-US" sz="2000" dirty="0" smtClean="0"/>
              <a:t> In general, these techniques are mostly concerned with partial file systems, libraries, and operating system component emulation. </a:t>
            </a:r>
          </a:p>
          <a:p>
            <a:r>
              <a:rPr lang="en-US" sz="2000" dirty="0" smtClean="0"/>
              <a:t> Such emulation is performed by a thin layer—a program or an operating system component—that is in charge of executing the application. </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38</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Application Level Virtualization</a:t>
            </a:r>
            <a:endParaRPr lang="en-US" dirty="0"/>
          </a:p>
        </p:txBody>
      </p:sp>
      <p:sp>
        <p:nvSpPr>
          <p:cNvPr id="3" name="Content Placeholder 2"/>
          <p:cNvSpPr>
            <a:spLocks noGrp="1"/>
          </p:cNvSpPr>
          <p:nvPr>
            <p:ph idx="1"/>
          </p:nvPr>
        </p:nvSpPr>
        <p:spPr/>
        <p:txBody>
          <a:bodyPr/>
          <a:lstStyle/>
          <a:p>
            <a:r>
              <a:rPr lang="en-US" sz="2000" dirty="0" smtClean="0"/>
              <a:t> </a:t>
            </a:r>
            <a:r>
              <a:rPr lang="en-US" sz="1800" dirty="0" smtClean="0"/>
              <a:t>Emulation can also be used to execute program binaries compiled for different hardware architectures. In this case, one of the following strategies can be implemented:</a:t>
            </a:r>
          </a:p>
          <a:p>
            <a:pPr lvl="1"/>
            <a:r>
              <a:rPr lang="en-US" sz="1600" i="1" dirty="0" smtClean="0"/>
              <a:t>Interpretation. </a:t>
            </a:r>
            <a:r>
              <a:rPr lang="en-US" sz="1600" dirty="0" smtClean="0"/>
              <a:t>In this technique every source instruction is interpreted by emulator for executing native ISA instructions leading to poor performance. Interpretation has a minimal startup cost but a huge overhead since each instruction is emulated.</a:t>
            </a:r>
          </a:p>
          <a:p>
            <a:pPr lvl="1"/>
            <a:r>
              <a:rPr lang="en-US" sz="1600" i="1" dirty="0" smtClean="0"/>
              <a:t>Binary Translation.</a:t>
            </a:r>
            <a:r>
              <a:rPr lang="en-US" sz="1600" dirty="0" smtClean="0"/>
              <a:t> In this technique every source instruction is converted to native instructions with equivalent functions. After a block of instructions is translated it is cached and reused. Binary translation has a large initial overhead cost but over time it is subject to a better performance, since previously translated instruction blocks are directly executed.</a:t>
            </a:r>
          </a:p>
          <a:p>
            <a:r>
              <a:rPr lang="en-US" sz="2000" dirty="0" smtClean="0"/>
              <a:t> </a:t>
            </a:r>
            <a:r>
              <a:rPr lang="en-US" sz="1700" dirty="0" smtClean="0"/>
              <a:t>Application virtualization is a good solution in the case of missing libraries in the host operating system: in this case a replacement library can be linked with the application or library calls can be remapped to existing functions available in the host system.</a:t>
            </a:r>
          </a:p>
          <a:p>
            <a:r>
              <a:rPr lang="en-US" sz="1700" dirty="0" smtClean="0"/>
              <a:t> Another advantage is that in this case the virtual machine manager is much lighter since it provides a partial emulation of the run time environment if compared to hardware virtualization.</a:t>
            </a:r>
          </a:p>
          <a:p>
            <a:r>
              <a:rPr lang="en-US" sz="1700" dirty="0" smtClean="0"/>
              <a:t> One of the most popular solution implementing application virtualization is </a:t>
            </a:r>
            <a:r>
              <a:rPr lang="en-US" sz="1700" b="1" i="1" dirty="0" smtClean="0"/>
              <a:t>Wine</a:t>
            </a:r>
            <a:r>
              <a:rPr lang="en-US" sz="1700" dirty="0" smtClean="0"/>
              <a:t>, which is a software application allowing Unix-like operating systems to execute programs written for the Microsoft Windows platform. </a:t>
            </a:r>
          </a:p>
          <a:p>
            <a:pPr lvl="1">
              <a:buNone/>
            </a:pPr>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39</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reasons for renewed interest</a:t>
            </a:r>
            <a:endParaRPr lang="en-US" dirty="0"/>
          </a:p>
        </p:txBody>
      </p:sp>
      <p:sp>
        <p:nvSpPr>
          <p:cNvPr id="3" name="Content Placeholder 2"/>
          <p:cNvSpPr>
            <a:spLocks noGrp="1"/>
          </p:cNvSpPr>
          <p:nvPr>
            <p:ph idx="1"/>
          </p:nvPr>
        </p:nvSpPr>
        <p:spPr/>
        <p:txBody>
          <a:bodyPr/>
          <a:lstStyle/>
          <a:p>
            <a:r>
              <a:rPr lang="en-US" dirty="0" smtClean="0"/>
              <a:t> </a:t>
            </a:r>
            <a:r>
              <a:rPr lang="en-US" sz="2000" dirty="0" smtClean="0"/>
              <a:t>Virtualization technologies have gained a renewed interested recently due to the confluence of different phenomena</a:t>
            </a:r>
          </a:p>
          <a:p>
            <a:pPr lvl="1"/>
            <a:r>
              <a:rPr lang="en-US" sz="1800" dirty="0" smtClean="0"/>
              <a:t> </a:t>
            </a:r>
            <a:r>
              <a:rPr lang="en-US" sz="1800" i="1" dirty="0" smtClean="0"/>
              <a:t>Increased performance and computing capacity: </a:t>
            </a:r>
            <a:r>
              <a:rPr lang="en-US" sz="1800" dirty="0" smtClean="0"/>
              <a:t>Almost all modern PCs have resources enough to host a virtual machine manager and execute a virtual machine with a by far acceptable performance. </a:t>
            </a:r>
          </a:p>
          <a:p>
            <a:pPr lvl="1"/>
            <a:r>
              <a:rPr lang="en-US" sz="1800" dirty="0" smtClean="0"/>
              <a:t> </a:t>
            </a:r>
            <a:r>
              <a:rPr lang="en-US" sz="1800" i="1" dirty="0" smtClean="0"/>
              <a:t>Underutilized hardware and software resources: </a:t>
            </a:r>
            <a:r>
              <a:rPr lang="en-US" sz="1800" dirty="0" smtClean="0"/>
              <a:t>Hardware and software underutilization is occurring due to (1) the increased performance and computing capacity, and (2) effect of limited or sporadic use of resources. Using these resources for other purposes after hours could improve the efficiency of the IT infrastructure. In order to transparently provide such a service, it would be necessary to deploy a completely separate environment, which can be achieved through virtualization. </a:t>
            </a:r>
          </a:p>
          <a:p>
            <a:pPr lvl="1"/>
            <a:r>
              <a:rPr lang="en-US" sz="1800" dirty="0" smtClean="0"/>
              <a:t> </a:t>
            </a:r>
            <a:r>
              <a:rPr lang="en-US" sz="1800" i="1" dirty="0" smtClean="0"/>
              <a:t>Lack of space: </a:t>
            </a:r>
            <a:r>
              <a:rPr lang="en-US" sz="1800" dirty="0" smtClean="0"/>
              <a:t>The continuous need for additional capacity, whether this is storage or compute power, makes data centers grow quickly. This condition along with hardware underutilization led to the diffusion of a technique called server consolidation, for which virtualization technologies are fundamental.</a:t>
            </a:r>
          </a:p>
          <a:p>
            <a:pPr lvl="1"/>
            <a:endParaRPr lang="en-US" sz="1800" dirty="0" smtClean="0"/>
          </a:p>
          <a:p>
            <a:pPr lvl="1"/>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Storage Virtualization</a:t>
            </a:r>
            <a:endParaRPr lang="en-US" i="1" dirty="0"/>
          </a:p>
        </p:txBody>
      </p:sp>
      <p:sp>
        <p:nvSpPr>
          <p:cNvPr id="3" name="Content Placeholder 2"/>
          <p:cNvSpPr>
            <a:spLocks noGrp="1"/>
          </p:cNvSpPr>
          <p:nvPr>
            <p:ph idx="1"/>
          </p:nvPr>
        </p:nvSpPr>
        <p:spPr/>
        <p:txBody>
          <a:bodyPr/>
          <a:lstStyle/>
          <a:p>
            <a:r>
              <a:rPr lang="en-US" sz="2000" dirty="0" smtClean="0"/>
              <a:t> Storage virtualization is a system administration practice that allows decoupling the physical organization of the hardware from its logical representation. </a:t>
            </a:r>
          </a:p>
          <a:p>
            <a:r>
              <a:rPr lang="en-US" sz="2000" dirty="0" smtClean="0"/>
              <a:t> By using this technique users do not have to be worried about the specific location of their data, which can be identified by using a logical path. </a:t>
            </a:r>
          </a:p>
          <a:p>
            <a:r>
              <a:rPr lang="en-US" sz="2000" dirty="0" smtClean="0"/>
              <a:t>Storage virtualization allows harnessing a wide range of storage facilities and representing them under a single logical file system.</a:t>
            </a:r>
          </a:p>
          <a:p>
            <a:r>
              <a:rPr lang="en-US" sz="2000" dirty="0" smtClean="0"/>
              <a:t> There are different techniques for storage virtualization one of the most popular includes network based virtualization by means of </a:t>
            </a:r>
            <a:r>
              <a:rPr lang="en-US" sz="2000" i="1" dirty="0" smtClean="0"/>
              <a:t>Storage Area Networks (SANs)</a:t>
            </a:r>
            <a:r>
              <a:rPr lang="en-US" sz="2000" dirty="0" smtClean="0"/>
              <a:t>. </a:t>
            </a:r>
          </a:p>
          <a:p>
            <a:r>
              <a:rPr lang="en-US" sz="2000" dirty="0" smtClean="0"/>
              <a:t> Storage Area Networks use a network accessible device through a large bandwidth connection to provide storage facilities. </a:t>
            </a:r>
          </a:p>
          <a:p>
            <a:pPr>
              <a:buNone/>
            </a:pP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40</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Storage Virtualization</a:t>
            </a:r>
            <a:endParaRPr lang="en-US" i="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41</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矩形 6"/>
          <p:cNvSpPr/>
          <p:nvPr/>
        </p:nvSpPr>
        <p:spPr>
          <a:xfrm>
            <a:off x="614988" y="2051261"/>
            <a:ext cx="7841789" cy="646331"/>
          </a:xfrm>
          <a:prstGeom prst="rect">
            <a:avLst/>
          </a:prstGeom>
        </p:spPr>
        <p:txBody>
          <a:bodyPr wrap="square">
            <a:spAutoFit/>
          </a:bodyPr>
          <a:lstStyle/>
          <a:p>
            <a:pPr marL="285750" indent="-285750">
              <a:buFont typeface="Wingdings" panose="05000000000000000000" pitchFamily="2" charset="2"/>
              <a:buChar char="ü"/>
            </a:pPr>
            <a:r>
              <a:rPr lang="en-US" altLang="zh-CN" b="1" dirty="0"/>
              <a:t>RAID (Redundant Array of Independent Disk)</a:t>
            </a:r>
            <a:r>
              <a:rPr lang="zh-CN" altLang="en-US" dirty="0"/>
              <a:t>技术 </a:t>
            </a:r>
          </a:p>
          <a:p>
            <a:pPr marL="285750" indent="-285750">
              <a:buFont typeface="Wingdings" panose="05000000000000000000" pitchFamily="2" charset="2"/>
              <a:buChar char="p"/>
            </a:pPr>
            <a:r>
              <a:rPr lang="zh-CN" altLang="en-US" dirty="0"/>
              <a:t>磁盘阵列</a:t>
            </a:r>
            <a:endParaRPr kumimoji="0" lang="en-US" altLang="zh-CN" sz="1800" b="0" i="0" u="none" strike="noStrike" kern="1200" cap="none" spc="0" normalizeH="0" baseline="0" noProof="0" dirty="0">
              <a:ln>
                <a:noFill/>
              </a:ln>
              <a:effectLst/>
              <a:uLnTx/>
              <a:uFillTx/>
              <a:latin typeface="微软雅黑"/>
              <a:ea typeface="微软雅黑"/>
            </a:endParaRPr>
          </a:p>
        </p:txBody>
      </p:sp>
      <p:sp>
        <p:nvSpPr>
          <p:cNvPr id="8" name="矩形 7"/>
          <p:cNvSpPr/>
          <p:nvPr/>
        </p:nvSpPr>
        <p:spPr>
          <a:xfrm>
            <a:off x="247045" y="1369801"/>
            <a:ext cx="8358570" cy="369332"/>
          </a:xfrm>
          <a:prstGeom prst="rect">
            <a:avLst/>
          </a:prstGeom>
          <a:solidFill>
            <a:schemeClr val="bg1">
              <a:lumMod val="85000"/>
            </a:schemeClr>
          </a:solidFill>
        </p:spPr>
        <p:txBody>
          <a:bodyPr wrap="square">
            <a:spAutoFit/>
          </a:bodyPr>
          <a:lstStyle/>
          <a:p>
            <a:r>
              <a:rPr lang="zh-CN" altLang="en-US" dirty="0"/>
              <a:t>存储技术分类 </a:t>
            </a:r>
          </a:p>
        </p:txBody>
      </p:sp>
      <p:sp>
        <p:nvSpPr>
          <p:cNvPr id="9" name="矩形 8">
            <a:extLst>
              <a:ext uri="{FF2B5EF4-FFF2-40B4-BE49-F238E27FC236}">
                <a16:creationId xmlns:a16="http://schemas.microsoft.com/office/drawing/2014/main" id="{67423976-C100-4EFC-87BE-5F101004D00B}"/>
              </a:ext>
            </a:extLst>
          </p:cNvPr>
          <p:cNvSpPr/>
          <p:nvPr/>
        </p:nvSpPr>
        <p:spPr>
          <a:xfrm>
            <a:off x="614987" y="3186698"/>
            <a:ext cx="7841789" cy="923330"/>
          </a:xfrm>
          <a:prstGeom prst="rect">
            <a:avLst/>
          </a:prstGeom>
        </p:spPr>
        <p:txBody>
          <a:bodyPr wrap="square">
            <a:spAutoFit/>
          </a:bodyPr>
          <a:lstStyle/>
          <a:p>
            <a:pPr marL="285750" indent="-285750">
              <a:buFont typeface="Wingdings" panose="05000000000000000000" pitchFamily="2" charset="2"/>
              <a:buChar char="ü"/>
            </a:pPr>
            <a:r>
              <a:rPr lang="en-US" altLang="zh-CN" b="1" dirty="0"/>
              <a:t>NAS (Network Attached Storage)</a:t>
            </a:r>
            <a:r>
              <a:rPr lang="zh-CN" altLang="en-US" dirty="0"/>
              <a:t>网络连接存储技术 </a:t>
            </a:r>
          </a:p>
          <a:p>
            <a:pPr marL="285750" indent="-285750">
              <a:buFont typeface="Wingdings" panose="05000000000000000000" pitchFamily="2" charset="2"/>
              <a:buChar char="p"/>
            </a:pPr>
            <a:r>
              <a:rPr lang="zh-CN" altLang="en-US" dirty="0"/>
              <a:t>专用文件服务器 </a:t>
            </a:r>
          </a:p>
          <a:p>
            <a:pPr marL="285750" indent="-285750">
              <a:buFont typeface="Wingdings" panose="05000000000000000000" pitchFamily="2" charset="2"/>
              <a:buChar char="p"/>
            </a:pPr>
            <a:r>
              <a:rPr lang="zh-CN" altLang="en-US" dirty="0"/>
              <a:t>通过标准网络协议加入</a:t>
            </a:r>
            <a:endParaRPr kumimoji="0" lang="en-US" altLang="zh-CN" sz="1800" b="0" i="0" u="none" strike="noStrike" kern="1200" cap="none" spc="0" normalizeH="0" baseline="0" noProof="0" dirty="0">
              <a:ln>
                <a:noFill/>
              </a:ln>
              <a:effectLst/>
              <a:uLnTx/>
              <a:uFillTx/>
              <a:latin typeface="微软雅黑"/>
              <a:ea typeface="微软雅黑"/>
            </a:endParaRPr>
          </a:p>
        </p:txBody>
      </p:sp>
      <p:sp>
        <p:nvSpPr>
          <p:cNvPr id="10" name="矩形 9">
            <a:extLst>
              <a:ext uri="{FF2B5EF4-FFF2-40B4-BE49-F238E27FC236}">
                <a16:creationId xmlns:a16="http://schemas.microsoft.com/office/drawing/2014/main" id="{5C98AE75-1C65-4D5A-BA97-33C679A10E01}"/>
              </a:ext>
            </a:extLst>
          </p:cNvPr>
          <p:cNvSpPr/>
          <p:nvPr/>
        </p:nvSpPr>
        <p:spPr>
          <a:xfrm>
            <a:off x="505435" y="4471952"/>
            <a:ext cx="7841789" cy="1477328"/>
          </a:xfrm>
          <a:prstGeom prst="rect">
            <a:avLst/>
          </a:prstGeom>
        </p:spPr>
        <p:txBody>
          <a:bodyPr wrap="square">
            <a:spAutoFit/>
          </a:bodyPr>
          <a:lstStyle/>
          <a:p>
            <a:pPr marL="285750" indent="-285750">
              <a:buFont typeface="Wingdings" panose="05000000000000000000" pitchFamily="2" charset="2"/>
              <a:buChar char="ü"/>
            </a:pPr>
            <a:r>
              <a:rPr lang="en-US" altLang="zh-CN" b="1" dirty="0"/>
              <a:t>SAN (Storage Area Network)</a:t>
            </a:r>
            <a:r>
              <a:rPr lang="zh-CN" altLang="en-US" dirty="0"/>
              <a:t>存储区域网络技术 </a:t>
            </a:r>
          </a:p>
          <a:p>
            <a:pPr marL="285750" indent="-285750">
              <a:buFont typeface="Wingdings" panose="05000000000000000000" pitchFamily="2" charset="2"/>
              <a:buChar char="p"/>
            </a:pPr>
            <a:r>
              <a:rPr lang="zh-CN" altLang="en-US" dirty="0"/>
              <a:t>专门为存储建立的独立于</a:t>
            </a:r>
            <a:r>
              <a:rPr lang="en-US" altLang="zh-CN" b="1" dirty="0"/>
              <a:t>TCP/IP</a:t>
            </a:r>
            <a:r>
              <a:rPr lang="zh-CN" altLang="en-US" dirty="0"/>
              <a:t>网络之外的专用网络 </a:t>
            </a:r>
          </a:p>
          <a:p>
            <a:pPr marL="285750" indent="-285750">
              <a:buFont typeface="Wingdings" panose="05000000000000000000" pitchFamily="2" charset="2"/>
              <a:buChar char="p"/>
            </a:pPr>
            <a:r>
              <a:rPr lang="zh-CN" altLang="en-US" dirty="0"/>
              <a:t>磁盘阵列连接高速通信网络 </a:t>
            </a:r>
          </a:p>
          <a:p>
            <a:pPr marL="285750" indent="-285750">
              <a:buFont typeface="Wingdings" panose="05000000000000000000" pitchFamily="2" charset="2"/>
              <a:buChar char="p"/>
            </a:pPr>
            <a:r>
              <a:rPr lang="en-US" altLang="zh-CN" b="1" dirty="0"/>
              <a:t>FC-SAN</a:t>
            </a:r>
            <a:r>
              <a:rPr lang="zh-CN" altLang="en-US" dirty="0"/>
              <a:t>为通过光纤通道协议转发</a:t>
            </a:r>
            <a:r>
              <a:rPr lang="en-US" altLang="zh-CN" b="1" dirty="0"/>
              <a:t>SCSI</a:t>
            </a:r>
            <a:r>
              <a:rPr lang="zh-CN" altLang="en-US" dirty="0"/>
              <a:t>协议，</a:t>
            </a:r>
            <a:r>
              <a:rPr lang="en-US" altLang="zh-CN" b="1" dirty="0"/>
              <a:t>IP-SAN</a:t>
            </a:r>
            <a:r>
              <a:rPr lang="zh-CN" altLang="en-US" dirty="0"/>
              <a:t>通过</a:t>
            </a:r>
            <a:r>
              <a:rPr lang="en-US" altLang="zh-CN" b="1" dirty="0"/>
              <a:t>TCP</a:t>
            </a:r>
            <a:r>
              <a:rPr lang="zh-CN" altLang="en-US" dirty="0"/>
              <a:t>协议转发</a:t>
            </a:r>
            <a:r>
              <a:rPr lang="en-US" altLang="zh-CN" b="1" dirty="0"/>
              <a:t>SCSI</a:t>
            </a:r>
            <a:r>
              <a:rPr lang="zh-CN" altLang="en-US" dirty="0"/>
              <a:t>协议 </a:t>
            </a:r>
            <a:endParaRPr kumimoji="0" lang="en-US" altLang="zh-CN" sz="1800" b="0" i="0" u="none" strike="noStrike" kern="1200" cap="none" spc="0" normalizeH="0" baseline="0" noProof="0" dirty="0">
              <a:ln>
                <a:noFill/>
              </a:ln>
              <a:effectLst/>
              <a:uLnTx/>
              <a:uFillTx/>
              <a:latin typeface="微软雅黑"/>
              <a:ea typeface="微软雅黑"/>
            </a:endParaRPr>
          </a:p>
        </p:txBody>
      </p:sp>
    </p:spTree>
    <p:extLst>
      <p:ext uri="{BB962C8B-B14F-4D97-AF65-F5344CB8AC3E}">
        <p14:creationId xmlns:p14="http://schemas.microsoft.com/office/powerpoint/2010/main" val="370221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Storage Virtualization</a:t>
            </a:r>
            <a:endParaRPr lang="en-US" i="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42</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矩形 5"/>
          <p:cNvSpPr/>
          <p:nvPr/>
        </p:nvSpPr>
        <p:spPr>
          <a:xfrm>
            <a:off x="247045" y="5013176"/>
            <a:ext cx="4118417" cy="369332"/>
          </a:xfrm>
          <a:prstGeom prst="rect">
            <a:avLst/>
          </a:prstGeom>
        </p:spPr>
        <p:txBody>
          <a:bodyPr wrap="square">
            <a:spAutoFit/>
          </a:bodyPr>
          <a:lstStyle/>
          <a:p>
            <a:pPr marL="285750" indent="-285750">
              <a:buFont typeface="Wingdings" panose="05000000000000000000" pitchFamily="2" charset="2"/>
              <a:buChar char="ü"/>
            </a:pPr>
            <a:r>
              <a:rPr lang="zh-CN" altLang="en-US" dirty="0"/>
              <a:t>本质</a:t>
            </a:r>
            <a:r>
              <a:rPr lang="zh-CN" altLang="en-US" dirty="0" smtClean="0"/>
              <a:t>不同</a:t>
            </a:r>
            <a:endParaRPr lang="zh-CN" altLang="en-US" dirty="0"/>
          </a:p>
        </p:txBody>
      </p:sp>
      <p:sp>
        <p:nvSpPr>
          <p:cNvPr id="7" name="矩形 6"/>
          <p:cNvSpPr/>
          <p:nvPr/>
        </p:nvSpPr>
        <p:spPr>
          <a:xfrm>
            <a:off x="247045" y="1196752"/>
            <a:ext cx="8358570" cy="369332"/>
          </a:xfrm>
          <a:prstGeom prst="rect">
            <a:avLst/>
          </a:prstGeom>
          <a:solidFill>
            <a:schemeClr val="bg1">
              <a:lumMod val="85000"/>
            </a:schemeClr>
          </a:solidFill>
        </p:spPr>
        <p:txBody>
          <a:bodyPr wrap="square">
            <a:spAutoFit/>
          </a:bodyPr>
          <a:lstStyle/>
          <a:p>
            <a:pPr marL="285750" indent="-285750">
              <a:buFont typeface="Wingdings" panose="05000000000000000000" pitchFamily="2" charset="2"/>
              <a:buChar char="Ø"/>
            </a:pPr>
            <a:r>
              <a:rPr lang="en-US" altLang="zh-CN" dirty="0"/>
              <a:t>SAN</a:t>
            </a:r>
            <a:r>
              <a:rPr lang="zh-CN" altLang="en-US" dirty="0"/>
              <a:t>与</a:t>
            </a:r>
            <a:r>
              <a:rPr lang="en-US" altLang="zh-CN" dirty="0"/>
              <a:t>NAS</a:t>
            </a:r>
            <a:r>
              <a:rPr lang="zh-CN" altLang="en-US" dirty="0"/>
              <a:t>差异</a:t>
            </a:r>
          </a:p>
        </p:txBody>
      </p:sp>
      <p:pic>
        <p:nvPicPr>
          <p:cNvPr id="8" name="图片 7"/>
          <p:cNvPicPr>
            <a:picLocks noChangeAspect="1"/>
          </p:cNvPicPr>
          <p:nvPr/>
        </p:nvPicPr>
        <p:blipFill>
          <a:blip r:embed="rId3"/>
          <a:stretch>
            <a:fillRect/>
          </a:stretch>
        </p:blipFill>
        <p:spPr>
          <a:xfrm>
            <a:off x="1880453" y="1654150"/>
            <a:ext cx="5922645" cy="3255952"/>
          </a:xfrm>
          <a:prstGeom prst="rect">
            <a:avLst/>
          </a:prstGeom>
        </p:spPr>
      </p:pic>
      <p:sp>
        <p:nvSpPr>
          <p:cNvPr id="9" name="矩形 8">
            <a:extLst>
              <a:ext uri="{FF2B5EF4-FFF2-40B4-BE49-F238E27FC236}">
                <a16:creationId xmlns:a16="http://schemas.microsoft.com/office/drawing/2014/main" id="{F5C39D4F-349C-4271-BAEA-822886C43DF4}"/>
              </a:ext>
            </a:extLst>
          </p:cNvPr>
          <p:cNvSpPr/>
          <p:nvPr/>
        </p:nvSpPr>
        <p:spPr>
          <a:xfrm>
            <a:off x="272864" y="5723283"/>
            <a:ext cx="4118417" cy="369332"/>
          </a:xfrm>
          <a:prstGeom prst="rect">
            <a:avLst/>
          </a:prstGeom>
        </p:spPr>
        <p:txBody>
          <a:bodyPr wrap="square">
            <a:spAutoFit/>
          </a:bodyPr>
          <a:lstStyle/>
          <a:p>
            <a:pPr marL="285750" indent="-285750">
              <a:buFont typeface="Wingdings" panose="05000000000000000000" pitchFamily="2" charset="2"/>
              <a:buChar char="ü"/>
            </a:pPr>
            <a:r>
              <a:rPr lang="zh-CN" altLang="en-US" dirty="0"/>
              <a:t>采用的网络不同</a:t>
            </a:r>
          </a:p>
        </p:txBody>
      </p:sp>
      <p:sp>
        <p:nvSpPr>
          <p:cNvPr id="3" name="矩形 2"/>
          <p:cNvSpPr/>
          <p:nvPr/>
        </p:nvSpPr>
        <p:spPr>
          <a:xfrm>
            <a:off x="539552" y="5344304"/>
            <a:ext cx="8604448" cy="369332"/>
          </a:xfrm>
          <a:prstGeom prst="rect">
            <a:avLst/>
          </a:prstGeom>
        </p:spPr>
        <p:txBody>
          <a:bodyPr wrap="square">
            <a:spAutoFit/>
          </a:bodyPr>
          <a:lstStyle/>
          <a:p>
            <a:r>
              <a:rPr lang="en-US" altLang="zh-CN" dirty="0"/>
              <a:t>NAS</a:t>
            </a:r>
            <a:r>
              <a:rPr lang="zh-CN" altLang="zh-CN" dirty="0"/>
              <a:t>专用文件服务器，是一个存储设备；</a:t>
            </a:r>
            <a:r>
              <a:rPr lang="en-US" altLang="zh-CN" dirty="0"/>
              <a:t>SAN</a:t>
            </a:r>
            <a:r>
              <a:rPr lang="zh-CN" altLang="zh-CN" dirty="0"/>
              <a:t>是为存储专门开辟的高速的数据网络</a:t>
            </a:r>
            <a:endParaRPr lang="zh-CN" altLang="en-US" dirty="0"/>
          </a:p>
        </p:txBody>
      </p:sp>
      <p:sp>
        <p:nvSpPr>
          <p:cNvPr id="13" name="矩形 12"/>
          <p:cNvSpPr/>
          <p:nvPr/>
        </p:nvSpPr>
        <p:spPr>
          <a:xfrm>
            <a:off x="637017" y="6049074"/>
            <a:ext cx="8543495" cy="646331"/>
          </a:xfrm>
          <a:prstGeom prst="rect">
            <a:avLst/>
          </a:prstGeom>
        </p:spPr>
        <p:txBody>
          <a:bodyPr wrap="square">
            <a:spAutoFit/>
          </a:bodyPr>
          <a:lstStyle/>
          <a:p>
            <a:r>
              <a:rPr lang="en-US" altLang="zh-CN" dirty="0"/>
              <a:t>NAS</a:t>
            </a:r>
            <a:r>
              <a:rPr lang="zh-CN" altLang="zh-CN" dirty="0"/>
              <a:t>采用的是拟态网结构，遵守</a:t>
            </a:r>
            <a:r>
              <a:rPr lang="en-US" altLang="zh-CN" dirty="0"/>
              <a:t>TCP/IP</a:t>
            </a:r>
            <a:r>
              <a:rPr lang="zh-CN" altLang="zh-CN" dirty="0"/>
              <a:t>协议；而</a:t>
            </a:r>
            <a:r>
              <a:rPr lang="en-US" altLang="zh-CN" dirty="0"/>
              <a:t>SAN</a:t>
            </a:r>
            <a:r>
              <a:rPr lang="zh-CN" altLang="zh-CN" dirty="0"/>
              <a:t>采用的是专用的数据存储网络，采用的是光纤网络协议</a:t>
            </a:r>
            <a:endParaRPr lang="zh-CN" altLang="en-US" dirty="0"/>
          </a:p>
        </p:txBody>
      </p:sp>
    </p:spTree>
    <p:extLst>
      <p:ext uri="{BB962C8B-B14F-4D97-AF65-F5344CB8AC3E}">
        <p14:creationId xmlns:p14="http://schemas.microsoft.com/office/powerpoint/2010/main" val="124954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Storage Virtualization</a:t>
            </a:r>
            <a:endParaRPr lang="en-US" i="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43</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矩形 6"/>
          <p:cNvSpPr/>
          <p:nvPr/>
        </p:nvSpPr>
        <p:spPr>
          <a:xfrm>
            <a:off x="247045" y="1196752"/>
            <a:ext cx="8358570" cy="369332"/>
          </a:xfrm>
          <a:prstGeom prst="rect">
            <a:avLst/>
          </a:prstGeom>
          <a:solidFill>
            <a:schemeClr val="bg1">
              <a:lumMod val="85000"/>
            </a:schemeClr>
          </a:solidFill>
        </p:spPr>
        <p:txBody>
          <a:bodyPr wrap="square">
            <a:spAutoFit/>
          </a:bodyPr>
          <a:lstStyle/>
          <a:p>
            <a:pPr marL="285750" indent="-285750">
              <a:buFont typeface="Wingdings" panose="05000000000000000000" pitchFamily="2" charset="2"/>
              <a:buChar char="Ø"/>
            </a:pPr>
            <a:r>
              <a:rPr lang="en-US" altLang="zh-CN" dirty="0"/>
              <a:t>SAN</a:t>
            </a:r>
            <a:r>
              <a:rPr lang="zh-CN" altLang="en-US" dirty="0"/>
              <a:t>与</a:t>
            </a:r>
            <a:r>
              <a:rPr lang="en-US" altLang="zh-CN" dirty="0"/>
              <a:t>NAS</a:t>
            </a:r>
            <a:r>
              <a:rPr lang="zh-CN" altLang="en-US" dirty="0"/>
              <a:t>差异</a:t>
            </a:r>
          </a:p>
        </p:txBody>
      </p:sp>
      <p:pic>
        <p:nvPicPr>
          <p:cNvPr id="8" name="图片 7"/>
          <p:cNvPicPr>
            <a:picLocks noChangeAspect="1"/>
          </p:cNvPicPr>
          <p:nvPr/>
        </p:nvPicPr>
        <p:blipFill>
          <a:blip r:embed="rId3"/>
          <a:stretch>
            <a:fillRect/>
          </a:stretch>
        </p:blipFill>
        <p:spPr>
          <a:xfrm>
            <a:off x="1835696" y="1608876"/>
            <a:ext cx="5922645" cy="3255952"/>
          </a:xfrm>
          <a:prstGeom prst="rect">
            <a:avLst/>
          </a:prstGeom>
        </p:spPr>
      </p:pic>
      <p:sp>
        <p:nvSpPr>
          <p:cNvPr id="10" name="矩形 9">
            <a:extLst>
              <a:ext uri="{FF2B5EF4-FFF2-40B4-BE49-F238E27FC236}">
                <a16:creationId xmlns:a16="http://schemas.microsoft.com/office/drawing/2014/main" id="{1714EBA4-7239-46E6-8115-E26B5E8188F2}"/>
              </a:ext>
            </a:extLst>
          </p:cNvPr>
          <p:cNvSpPr/>
          <p:nvPr/>
        </p:nvSpPr>
        <p:spPr>
          <a:xfrm>
            <a:off x="193695" y="4883038"/>
            <a:ext cx="3658225" cy="369332"/>
          </a:xfrm>
          <a:prstGeom prst="rect">
            <a:avLst/>
          </a:prstGeom>
        </p:spPr>
        <p:txBody>
          <a:bodyPr wrap="square">
            <a:spAutoFit/>
          </a:bodyPr>
          <a:lstStyle/>
          <a:p>
            <a:pPr marL="285750" indent="-285750">
              <a:buFont typeface="Wingdings" panose="05000000000000000000" pitchFamily="2" charset="2"/>
              <a:buChar char="ü"/>
            </a:pPr>
            <a:r>
              <a:rPr lang="zh-CN" altLang="en-US" dirty="0"/>
              <a:t>处理应用系统数据</a:t>
            </a:r>
            <a:r>
              <a:rPr lang="zh-CN" altLang="en-US" dirty="0" smtClean="0"/>
              <a:t>请求的</a:t>
            </a:r>
            <a:r>
              <a:rPr lang="zh-CN" altLang="en-US" dirty="0"/>
              <a:t>方式</a:t>
            </a:r>
          </a:p>
        </p:txBody>
      </p:sp>
      <p:sp>
        <p:nvSpPr>
          <p:cNvPr id="11" name="矩形 10">
            <a:extLst>
              <a:ext uri="{FF2B5EF4-FFF2-40B4-BE49-F238E27FC236}">
                <a16:creationId xmlns:a16="http://schemas.microsoft.com/office/drawing/2014/main" id="{06A381F6-075F-464B-8406-2003F63D91BE}"/>
              </a:ext>
            </a:extLst>
          </p:cNvPr>
          <p:cNvSpPr/>
          <p:nvPr/>
        </p:nvSpPr>
        <p:spPr>
          <a:xfrm>
            <a:off x="163080" y="5711688"/>
            <a:ext cx="4118417" cy="369332"/>
          </a:xfrm>
          <a:prstGeom prst="rect">
            <a:avLst/>
          </a:prstGeom>
        </p:spPr>
        <p:txBody>
          <a:bodyPr wrap="square">
            <a:spAutoFit/>
          </a:bodyPr>
          <a:lstStyle/>
          <a:p>
            <a:pPr marL="285750" indent="-285750">
              <a:buFont typeface="Wingdings" panose="05000000000000000000" pitchFamily="2" charset="2"/>
              <a:buChar char="ü"/>
            </a:pPr>
            <a:r>
              <a:rPr lang="zh-CN" altLang="en-US" dirty="0"/>
              <a:t>数据共享能力不同</a:t>
            </a:r>
          </a:p>
        </p:txBody>
      </p:sp>
      <p:sp>
        <p:nvSpPr>
          <p:cNvPr id="3" name="矩形 2"/>
          <p:cNvSpPr/>
          <p:nvPr/>
        </p:nvSpPr>
        <p:spPr>
          <a:xfrm>
            <a:off x="395536" y="5207131"/>
            <a:ext cx="8748464" cy="369332"/>
          </a:xfrm>
          <a:prstGeom prst="rect">
            <a:avLst/>
          </a:prstGeom>
        </p:spPr>
        <p:txBody>
          <a:bodyPr wrap="square">
            <a:spAutoFit/>
          </a:bodyPr>
          <a:lstStyle/>
          <a:p>
            <a:r>
              <a:rPr lang="en-US" altLang="zh-CN" dirty="0"/>
              <a:t>NAS</a:t>
            </a:r>
            <a:r>
              <a:rPr lang="zh-CN" altLang="zh-CN" dirty="0"/>
              <a:t>是文件服务器，提供文件访问服务；</a:t>
            </a:r>
            <a:r>
              <a:rPr lang="en-US" altLang="zh-CN" dirty="0"/>
              <a:t>SAN</a:t>
            </a:r>
            <a:r>
              <a:rPr lang="zh-CN" altLang="zh-CN" b="1" dirty="0"/>
              <a:t>是块设备，提供数据块的数据访问服务</a:t>
            </a:r>
            <a:endParaRPr lang="zh-CN" altLang="en-US" dirty="0"/>
          </a:p>
        </p:txBody>
      </p:sp>
      <p:sp>
        <p:nvSpPr>
          <p:cNvPr id="13" name="矩形 12"/>
          <p:cNvSpPr/>
          <p:nvPr/>
        </p:nvSpPr>
        <p:spPr>
          <a:xfrm>
            <a:off x="417240" y="6035781"/>
            <a:ext cx="8726760" cy="646331"/>
          </a:xfrm>
          <a:prstGeom prst="rect">
            <a:avLst/>
          </a:prstGeom>
        </p:spPr>
        <p:txBody>
          <a:bodyPr wrap="square">
            <a:spAutoFit/>
          </a:bodyPr>
          <a:lstStyle/>
          <a:p>
            <a:r>
              <a:rPr lang="en-US" altLang="zh-CN" dirty="0"/>
              <a:t>NAS</a:t>
            </a:r>
            <a:r>
              <a:rPr lang="zh-CN" altLang="zh-CN" dirty="0"/>
              <a:t>实现异构计算机和操作系统之间的数据共享，只要遵守</a:t>
            </a:r>
            <a:r>
              <a:rPr lang="en-US" altLang="zh-CN" dirty="0"/>
              <a:t>TCP-IP</a:t>
            </a:r>
            <a:r>
              <a:rPr lang="zh-CN" altLang="zh-CN" dirty="0"/>
              <a:t>标准的通信协议；</a:t>
            </a:r>
            <a:r>
              <a:rPr lang="en-US" altLang="zh-CN" dirty="0"/>
              <a:t>SAN</a:t>
            </a:r>
            <a:r>
              <a:rPr lang="zh-CN" altLang="zh-CN" dirty="0"/>
              <a:t>遵守厂商自己专用的通信协议，如果需要共享存储，则需要专用的共享软件</a:t>
            </a:r>
            <a:endParaRPr lang="zh-CN" altLang="en-US" dirty="0"/>
          </a:p>
        </p:txBody>
      </p:sp>
    </p:spTree>
    <p:extLst>
      <p:ext uri="{BB962C8B-B14F-4D97-AF65-F5344CB8AC3E}">
        <p14:creationId xmlns:p14="http://schemas.microsoft.com/office/powerpoint/2010/main" val="336112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Storage Virtualization</a:t>
            </a:r>
            <a:endParaRPr lang="en-US" i="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44</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矩形 6"/>
          <p:cNvSpPr/>
          <p:nvPr/>
        </p:nvSpPr>
        <p:spPr>
          <a:xfrm>
            <a:off x="247045" y="1196752"/>
            <a:ext cx="8358570" cy="369332"/>
          </a:xfrm>
          <a:prstGeom prst="rect">
            <a:avLst/>
          </a:prstGeom>
          <a:solidFill>
            <a:schemeClr val="bg1">
              <a:lumMod val="85000"/>
            </a:schemeClr>
          </a:solidFill>
        </p:spPr>
        <p:txBody>
          <a:bodyPr wrap="square">
            <a:spAutoFit/>
          </a:bodyPr>
          <a:lstStyle/>
          <a:p>
            <a:pPr marL="285750" indent="-285750">
              <a:buFont typeface="Wingdings" panose="05000000000000000000" pitchFamily="2" charset="2"/>
              <a:buChar char="Ø"/>
            </a:pPr>
            <a:r>
              <a:rPr lang="en-US" altLang="zh-CN" dirty="0"/>
              <a:t>SAN</a:t>
            </a:r>
            <a:r>
              <a:rPr lang="zh-CN" altLang="en-US" dirty="0"/>
              <a:t>与</a:t>
            </a:r>
            <a:r>
              <a:rPr lang="en-US" altLang="zh-CN" dirty="0"/>
              <a:t>NAS</a:t>
            </a:r>
            <a:r>
              <a:rPr lang="zh-CN" altLang="en-US" dirty="0"/>
              <a:t>差异</a:t>
            </a:r>
          </a:p>
        </p:txBody>
      </p:sp>
      <p:pic>
        <p:nvPicPr>
          <p:cNvPr id="8" name="图片 7"/>
          <p:cNvPicPr>
            <a:picLocks noChangeAspect="1"/>
          </p:cNvPicPr>
          <p:nvPr/>
        </p:nvPicPr>
        <p:blipFill>
          <a:blip r:embed="rId3"/>
          <a:stretch>
            <a:fillRect/>
          </a:stretch>
        </p:blipFill>
        <p:spPr>
          <a:xfrm>
            <a:off x="1835696" y="1608876"/>
            <a:ext cx="5922645" cy="3255952"/>
          </a:xfrm>
          <a:prstGeom prst="rect">
            <a:avLst/>
          </a:prstGeom>
        </p:spPr>
      </p:pic>
      <p:sp>
        <p:nvSpPr>
          <p:cNvPr id="12" name="矩形 11">
            <a:extLst>
              <a:ext uri="{FF2B5EF4-FFF2-40B4-BE49-F238E27FC236}">
                <a16:creationId xmlns:a16="http://schemas.microsoft.com/office/drawing/2014/main" id="{78E75A0B-C507-44DF-A766-91EB65E29A8B}"/>
              </a:ext>
            </a:extLst>
          </p:cNvPr>
          <p:cNvSpPr/>
          <p:nvPr/>
        </p:nvSpPr>
        <p:spPr>
          <a:xfrm>
            <a:off x="163080" y="5048390"/>
            <a:ext cx="4118417" cy="369332"/>
          </a:xfrm>
          <a:prstGeom prst="rect">
            <a:avLst/>
          </a:prstGeom>
        </p:spPr>
        <p:txBody>
          <a:bodyPr wrap="square">
            <a:spAutoFit/>
          </a:bodyPr>
          <a:lstStyle/>
          <a:p>
            <a:pPr marL="285750" indent="-285750">
              <a:buFont typeface="Wingdings" panose="05000000000000000000" pitchFamily="2" charset="2"/>
              <a:buChar char="ü"/>
            </a:pPr>
            <a:r>
              <a:rPr lang="zh-CN" altLang="en-US" dirty="0"/>
              <a:t>文件系统存在的位置不同</a:t>
            </a:r>
          </a:p>
        </p:txBody>
      </p:sp>
      <p:sp>
        <p:nvSpPr>
          <p:cNvPr id="6" name="矩形 5"/>
          <p:cNvSpPr/>
          <p:nvPr/>
        </p:nvSpPr>
        <p:spPr>
          <a:xfrm>
            <a:off x="539551" y="5435932"/>
            <a:ext cx="8066063" cy="369332"/>
          </a:xfrm>
          <a:prstGeom prst="rect">
            <a:avLst/>
          </a:prstGeom>
        </p:spPr>
        <p:txBody>
          <a:bodyPr wrap="square">
            <a:spAutoFit/>
          </a:bodyPr>
          <a:lstStyle/>
          <a:p>
            <a:r>
              <a:rPr lang="en-US" altLang="zh-CN" dirty="0"/>
              <a:t>NAS</a:t>
            </a:r>
            <a:r>
              <a:rPr lang="zh-CN" altLang="zh-CN" dirty="0"/>
              <a:t>的文件系统存储在设备上；</a:t>
            </a:r>
            <a:r>
              <a:rPr lang="en-US" altLang="zh-CN" dirty="0"/>
              <a:t>SAN</a:t>
            </a:r>
            <a:r>
              <a:rPr lang="zh-CN" altLang="zh-CN" dirty="0"/>
              <a:t>的文件系统在服务器主机上</a:t>
            </a:r>
            <a:endParaRPr lang="zh-CN" altLang="en-US" dirty="0"/>
          </a:p>
        </p:txBody>
      </p:sp>
    </p:spTree>
    <p:extLst>
      <p:ext uri="{BB962C8B-B14F-4D97-AF65-F5344CB8AC3E}">
        <p14:creationId xmlns:p14="http://schemas.microsoft.com/office/powerpoint/2010/main" val="266580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Storage Virtualization</a:t>
            </a:r>
            <a:endParaRPr lang="en-US" i="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45</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矩形 5"/>
          <p:cNvSpPr/>
          <p:nvPr/>
        </p:nvSpPr>
        <p:spPr>
          <a:xfrm>
            <a:off x="914400" y="1969674"/>
            <a:ext cx="7162800" cy="599237"/>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01978" y="2082476"/>
            <a:ext cx="5057795" cy="400110"/>
          </a:xfrm>
          <a:prstGeom prst="rect">
            <a:avLst/>
          </a:prstGeom>
        </p:spPr>
        <p:txBody>
          <a:bodyPr wrap="none">
            <a:spAutoFit/>
          </a:bodyPr>
          <a:lstStyle/>
          <a:p>
            <a:r>
              <a:rPr lang="zh-CN" altLang="en-US" sz="2000" b="1">
                <a:solidFill>
                  <a:schemeClr val="tx1">
                    <a:lumMod val="75000"/>
                    <a:lumOff val="25000"/>
                  </a:schemeClr>
                </a:solidFill>
              </a:rPr>
              <a:t>目前，实现存储虚拟化的方式主要有三种：</a:t>
            </a:r>
            <a:endParaRPr lang="en-US" altLang="zh-CN" sz="2000" b="1">
              <a:solidFill>
                <a:schemeClr val="tx1">
                  <a:lumMod val="75000"/>
                  <a:lumOff val="25000"/>
                </a:schemeClr>
              </a:solidFill>
            </a:endParaRPr>
          </a:p>
        </p:txBody>
      </p:sp>
      <p:sp>
        <p:nvSpPr>
          <p:cNvPr id="8" name="圆角矩形 7"/>
          <p:cNvSpPr/>
          <p:nvPr/>
        </p:nvSpPr>
        <p:spPr>
          <a:xfrm>
            <a:off x="1269561" y="2915806"/>
            <a:ext cx="1426437" cy="1340841"/>
          </a:xfrm>
          <a:prstGeom prst="roundRect">
            <a:avLst>
              <a:gd name="adj" fmla="val 544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69561" y="4493812"/>
            <a:ext cx="1492716" cy="738664"/>
          </a:xfrm>
          <a:prstGeom prst="rect">
            <a:avLst/>
          </a:prstGeom>
        </p:spPr>
        <p:txBody>
          <a:bodyPr wrap="none">
            <a:spAutoFit/>
          </a:bodyPr>
          <a:lstStyle/>
          <a:p>
            <a:r>
              <a:rPr lang="zh-CN" altLang="en-US">
                <a:solidFill>
                  <a:schemeClr val="tx1">
                    <a:lumMod val="75000"/>
                    <a:lumOff val="25000"/>
                  </a:schemeClr>
                </a:solidFill>
              </a:rPr>
              <a:t>基于</a:t>
            </a:r>
            <a:r>
              <a:rPr lang="zh-CN" altLang="en-US" sz="2400" b="1">
                <a:solidFill>
                  <a:schemeClr val="accent6"/>
                </a:solidFill>
              </a:rPr>
              <a:t>主机</a:t>
            </a:r>
            <a:r>
              <a:rPr lang="zh-CN" altLang="en-US">
                <a:solidFill>
                  <a:schemeClr val="tx1">
                    <a:lumMod val="75000"/>
                    <a:lumOff val="25000"/>
                  </a:schemeClr>
                </a:solidFill>
              </a:rPr>
              <a:t>的</a:t>
            </a:r>
            <a:endParaRPr lang="en-US" altLang="zh-CN">
              <a:solidFill>
                <a:schemeClr val="tx1">
                  <a:lumMod val="75000"/>
                  <a:lumOff val="25000"/>
                </a:schemeClr>
              </a:solidFill>
            </a:endParaRPr>
          </a:p>
          <a:p>
            <a:r>
              <a:rPr lang="zh-CN" altLang="en-US">
                <a:solidFill>
                  <a:schemeClr val="tx1">
                    <a:lumMod val="75000"/>
                    <a:lumOff val="25000"/>
                  </a:schemeClr>
                </a:solidFill>
              </a:rPr>
              <a:t>存储虚拟化</a:t>
            </a:r>
          </a:p>
        </p:txBody>
      </p:sp>
      <p:sp>
        <p:nvSpPr>
          <p:cNvPr id="10" name="圆角矩形 9"/>
          <p:cNvSpPr/>
          <p:nvPr/>
        </p:nvSpPr>
        <p:spPr>
          <a:xfrm>
            <a:off x="3787344" y="2915806"/>
            <a:ext cx="1426437" cy="1340841"/>
          </a:xfrm>
          <a:prstGeom prst="roundRect">
            <a:avLst>
              <a:gd name="adj" fmla="val 544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674974" y="4493812"/>
            <a:ext cx="1877437" cy="738664"/>
          </a:xfrm>
          <a:prstGeom prst="rect">
            <a:avLst/>
          </a:prstGeom>
        </p:spPr>
        <p:txBody>
          <a:bodyPr wrap="none">
            <a:spAutoFit/>
          </a:bodyPr>
          <a:lstStyle/>
          <a:p>
            <a:r>
              <a:rPr lang="zh-CN" altLang="en-US" dirty="0">
                <a:solidFill>
                  <a:schemeClr val="tx1">
                    <a:lumMod val="75000"/>
                    <a:lumOff val="25000"/>
                  </a:schemeClr>
                </a:solidFill>
              </a:rPr>
              <a:t>基于</a:t>
            </a:r>
            <a:r>
              <a:rPr lang="zh-CN" altLang="en-US" sz="2400" b="1" dirty="0">
                <a:solidFill>
                  <a:schemeClr val="accent6"/>
                </a:solidFill>
              </a:rPr>
              <a:t>存储设备</a:t>
            </a:r>
            <a:endParaRPr lang="en-US" altLang="zh-CN" sz="2400" b="1" dirty="0">
              <a:solidFill>
                <a:schemeClr val="accent6"/>
              </a:solidFill>
            </a:endParaRPr>
          </a:p>
          <a:p>
            <a:r>
              <a:rPr lang="zh-CN" altLang="en-US" dirty="0">
                <a:solidFill>
                  <a:schemeClr val="tx1">
                    <a:lumMod val="75000"/>
                    <a:lumOff val="25000"/>
                  </a:schemeClr>
                </a:solidFill>
              </a:rPr>
              <a:t>的存储虚拟化</a:t>
            </a:r>
          </a:p>
        </p:txBody>
      </p:sp>
      <p:sp>
        <p:nvSpPr>
          <p:cNvPr id="12" name="圆角矩形 11"/>
          <p:cNvSpPr/>
          <p:nvPr/>
        </p:nvSpPr>
        <p:spPr>
          <a:xfrm>
            <a:off x="6305126" y="2915806"/>
            <a:ext cx="1426437" cy="1340841"/>
          </a:xfrm>
          <a:prstGeom prst="roundRect">
            <a:avLst>
              <a:gd name="adj" fmla="val 544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332965" y="4493812"/>
            <a:ext cx="1492716" cy="738664"/>
          </a:xfrm>
          <a:prstGeom prst="rect">
            <a:avLst/>
          </a:prstGeom>
        </p:spPr>
        <p:txBody>
          <a:bodyPr wrap="none">
            <a:spAutoFit/>
          </a:bodyPr>
          <a:lstStyle/>
          <a:p>
            <a:r>
              <a:rPr lang="zh-CN" altLang="en-US" dirty="0">
                <a:solidFill>
                  <a:schemeClr val="tx1">
                    <a:lumMod val="75000"/>
                    <a:lumOff val="25000"/>
                  </a:schemeClr>
                </a:solidFill>
              </a:rPr>
              <a:t>基于</a:t>
            </a:r>
            <a:r>
              <a:rPr lang="zh-CN" altLang="en-US" sz="2400" b="1" dirty="0">
                <a:solidFill>
                  <a:schemeClr val="accent6"/>
                </a:solidFill>
              </a:rPr>
              <a:t>网络</a:t>
            </a:r>
            <a:r>
              <a:rPr lang="zh-CN" altLang="en-US" dirty="0">
                <a:solidFill>
                  <a:schemeClr val="tx1">
                    <a:lumMod val="75000"/>
                    <a:lumOff val="25000"/>
                  </a:schemeClr>
                </a:solidFill>
              </a:rPr>
              <a:t>的</a:t>
            </a:r>
            <a:endParaRPr lang="en-US" altLang="zh-CN" dirty="0">
              <a:solidFill>
                <a:schemeClr val="tx1">
                  <a:lumMod val="75000"/>
                  <a:lumOff val="25000"/>
                </a:schemeClr>
              </a:solidFill>
            </a:endParaRPr>
          </a:p>
          <a:p>
            <a:r>
              <a:rPr lang="zh-CN" altLang="en-US" dirty="0">
                <a:solidFill>
                  <a:schemeClr val="tx1">
                    <a:lumMod val="75000"/>
                    <a:lumOff val="25000"/>
                  </a:schemeClr>
                </a:solidFill>
              </a:rPr>
              <a:t>存储虚拟化</a:t>
            </a:r>
          </a:p>
        </p:txBody>
      </p:sp>
      <p:grpSp>
        <p:nvGrpSpPr>
          <p:cNvPr id="14" name="组合 13"/>
          <p:cNvGrpSpPr/>
          <p:nvPr/>
        </p:nvGrpSpPr>
        <p:grpSpPr>
          <a:xfrm>
            <a:off x="1574953" y="3206035"/>
            <a:ext cx="790576" cy="779463"/>
            <a:chOff x="-576263" y="2809875"/>
            <a:chExt cx="790576" cy="779463"/>
          </a:xfrm>
        </p:grpSpPr>
        <p:sp>
          <p:nvSpPr>
            <p:cNvPr id="15" name="Freeform 5"/>
            <p:cNvSpPr>
              <a:spLocks noEditPoints="1"/>
            </p:cNvSpPr>
            <p:nvPr/>
          </p:nvSpPr>
          <p:spPr bwMode="auto">
            <a:xfrm>
              <a:off x="-576263" y="2809875"/>
              <a:ext cx="790576" cy="623888"/>
            </a:xfrm>
            <a:custGeom>
              <a:avLst/>
              <a:gdLst>
                <a:gd name="T0" fmla="*/ 197 w 208"/>
                <a:gd name="T1" fmla="*/ 0 h 164"/>
                <a:gd name="T2" fmla="*/ 12 w 208"/>
                <a:gd name="T3" fmla="*/ 0 h 164"/>
                <a:gd name="T4" fmla="*/ 0 w 208"/>
                <a:gd name="T5" fmla="*/ 12 h 164"/>
                <a:gd name="T6" fmla="*/ 0 w 208"/>
                <a:gd name="T7" fmla="*/ 152 h 164"/>
                <a:gd name="T8" fmla="*/ 12 w 208"/>
                <a:gd name="T9" fmla="*/ 164 h 164"/>
                <a:gd name="T10" fmla="*/ 197 w 208"/>
                <a:gd name="T11" fmla="*/ 164 h 164"/>
                <a:gd name="T12" fmla="*/ 208 w 208"/>
                <a:gd name="T13" fmla="*/ 152 h 164"/>
                <a:gd name="T14" fmla="*/ 208 w 208"/>
                <a:gd name="T15" fmla="*/ 12 h 164"/>
                <a:gd name="T16" fmla="*/ 197 w 208"/>
                <a:gd name="T17" fmla="*/ 0 h 164"/>
                <a:gd name="T18" fmla="*/ 189 w 208"/>
                <a:gd name="T19" fmla="*/ 144 h 164"/>
                <a:gd name="T20" fmla="*/ 20 w 208"/>
                <a:gd name="T21" fmla="*/ 144 h 164"/>
                <a:gd name="T22" fmla="*/ 20 w 208"/>
                <a:gd name="T23" fmla="*/ 20 h 164"/>
                <a:gd name="T24" fmla="*/ 189 w 208"/>
                <a:gd name="T25" fmla="*/ 20 h 164"/>
                <a:gd name="T26" fmla="*/ 189 w 208"/>
                <a:gd name="T27" fmla="*/ 14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8" h="164">
                  <a:moveTo>
                    <a:pt x="197" y="0"/>
                  </a:moveTo>
                  <a:cubicBezTo>
                    <a:pt x="12" y="0"/>
                    <a:pt x="12" y="0"/>
                    <a:pt x="12" y="0"/>
                  </a:cubicBezTo>
                  <a:cubicBezTo>
                    <a:pt x="5" y="0"/>
                    <a:pt x="0" y="6"/>
                    <a:pt x="0" y="12"/>
                  </a:cubicBezTo>
                  <a:cubicBezTo>
                    <a:pt x="0" y="152"/>
                    <a:pt x="0" y="152"/>
                    <a:pt x="0" y="152"/>
                  </a:cubicBezTo>
                  <a:cubicBezTo>
                    <a:pt x="0" y="158"/>
                    <a:pt x="5" y="164"/>
                    <a:pt x="12" y="164"/>
                  </a:cubicBezTo>
                  <a:cubicBezTo>
                    <a:pt x="197" y="164"/>
                    <a:pt x="197" y="164"/>
                    <a:pt x="197" y="164"/>
                  </a:cubicBezTo>
                  <a:cubicBezTo>
                    <a:pt x="203" y="164"/>
                    <a:pt x="208" y="158"/>
                    <a:pt x="208" y="152"/>
                  </a:cubicBezTo>
                  <a:cubicBezTo>
                    <a:pt x="208" y="12"/>
                    <a:pt x="208" y="12"/>
                    <a:pt x="208" y="12"/>
                  </a:cubicBezTo>
                  <a:cubicBezTo>
                    <a:pt x="208" y="6"/>
                    <a:pt x="203" y="0"/>
                    <a:pt x="197" y="0"/>
                  </a:cubicBezTo>
                  <a:close/>
                  <a:moveTo>
                    <a:pt x="189" y="144"/>
                  </a:moveTo>
                  <a:cubicBezTo>
                    <a:pt x="20" y="144"/>
                    <a:pt x="20" y="144"/>
                    <a:pt x="20" y="144"/>
                  </a:cubicBezTo>
                  <a:cubicBezTo>
                    <a:pt x="20" y="20"/>
                    <a:pt x="20" y="20"/>
                    <a:pt x="20" y="20"/>
                  </a:cubicBezTo>
                  <a:cubicBezTo>
                    <a:pt x="189" y="20"/>
                    <a:pt x="189" y="20"/>
                    <a:pt x="189" y="20"/>
                  </a:cubicBezTo>
                  <a:lnTo>
                    <a:pt x="189" y="14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6"/>
            <p:cNvSpPr>
              <a:spLocks/>
            </p:cNvSpPr>
            <p:nvPr/>
          </p:nvSpPr>
          <p:spPr bwMode="auto">
            <a:xfrm>
              <a:off x="-409575" y="3449638"/>
              <a:ext cx="465138" cy="139700"/>
            </a:xfrm>
            <a:custGeom>
              <a:avLst/>
              <a:gdLst>
                <a:gd name="T0" fmla="*/ 110 w 122"/>
                <a:gd name="T1" fmla="*/ 22 h 37"/>
                <a:gd name="T2" fmla="*/ 97 w 122"/>
                <a:gd name="T3" fmla="*/ 22 h 37"/>
                <a:gd name="T4" fmla="*/ 89 w 122"/>
                <a:gd name="T5" fmla="*/ 0 h 37"/>
                <a:gd name="T6" fmla="*/ 32 w 122"/>
                <a:gd name="T7" fmla="*/ 0 h 37"/>
                <a:gd name="T8" fmla="*/ 24 w 122"/>
                <a:gd name="T9" fmla="*/ 22 h 37"/>
                <a:gd name="T10" fmla="*/ 12 w 122"/>
                <a:gd name="T11" fmla="*/ 22 h 37"/>
                <a:gd name="T12" fmla="*/ 0 w 122"/>
                <a:gd name="T13" fmla="*/ 28 h 37"/>
                <a:gd name="T14" fmla="*/ 0 w 122"/>
                <a:gd name="T15" fmla="*/ 32 h 37"/>
                <a:gd name="T16" fmla="*/ 12 w 122"/>
                <a:gd name="T17" fmla="*/ 37 h 37"/>
                <a:gd name="T18" fmla="*/ 110 w 122"/>
                <a:gd name="T19" fmla="*/ 37 h 37"/>
                <a:gd name="T20" fmla="*/ 122 w 122"/>
                <a:gd name="T21" fmla="*/ 32 h 37"/>
                <a:gd name="T22" fmla="*/ 122 w 122"/>
                <a:gd name="T23" fmla="*/ 28 h 37"/>
                <a:gd name="T24" fmla="*/ 110 w 122"/>
                <a:gd name="T25"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37">
                  <a:moveTo>
                    <a:pt x="110" y="22"/>
                  </a:moveTo>
                  <a:cubicBezTo>
                    <a:pt x="97" y="22"/>
                    <a:pt x="97" y="22"/>
                    <a:pt x="97" y="22"/>
                  </a:cubicBezTo>
                  <a:cubicBezTo>
                    <a:pt x="89" y="0"/>
                    <a:pt x="89" y="0"/>
                    <a:pt x="89" y="0"/>
                  </a:cubicBezTo>
                  <a:cubicBezTo>
                    <a:pt x="32" y="0"/>
                    <a:pt x="32" y="0"/>
                    <a:pt x="32" y="0"/>
                  </a:cubicBezTo>
                  <a:cubicBezTo>
                    <a:pt x="24" y="22"/>
                    <a:pt x="24" y="22"/>
                    <a:pt x="24" y="22"/>
                  </a:cubicBezTo>
                  <a:cubicBezTo>
                    <a:pt x="12" y="22"/>
                    <a:pt x="12" y="22"/>
                    <a:pt x="12" y="22"/>
                  </a:cubicBezTo>
                  <a:cubicBezTo>
                    <a:pt x="5" y="22"/>
                    <a:pt x="0" y="25"/>
                    <a:pt x="0" y="28"/>
                  </a:cubicBezTo>
                  <a:cubicBezTo>
                    <a:pt x="0" y="32"/>
                    <a:pt x="0" y="32"/>
                    <a:pt x="0" y="32"/>
                  </a:cubicBezTo>
                  <a:cubicBezTo>
                    <a:pt x="0" y="35"/>
                    <a:pt x="5" y="37"/>
                    <a:pt x="12" y="37"/>
                  </a:cubicBezTo>
                  <a:cubicBezTo>
                    <a:pt x="110" y="37"/>
                    <a:pt x="110" y="37"/>
                    <a:pt x="110" y="37"/>
                  </a:cubicBezTo>
                  <a:cubicBezTo>
                    <a:pt x="117" y="37"/>
                    <a:pt x="122" y="35"/>
                    <a:pt x="122" y="32"/>
                  </a:cubicBezTo>
                  <a:cubicBezTo>
                    <a:pt x="122" y="28"/>
                    <a:pt x="122" y="28"/>
                    <a:pt x="122" y="28"/>
                  </a:cubicBezTo>
                  <a:cubicBezTo>
                    <a:pt x="122" y="25"/>
                    <a:pt x="117" y="22"/>
                    <a:pt x="110" y="2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7"/>
            <p:cNvSpPr>
              <a:spLocks noEditPoints="1"/>
            </p:cNvSpPr>
            <p:nvPr/>
          </p:nvSpPr>
          <p:spPr bwMode="auto">
            <a:xfrm>
              <a:off x="-446088" y="2943225"/>
              <a:ext cx="338138" cy="330200"/>
            </a:xfrm>
            <a:custGeom>
              <a:avLst/>
              <a:gdLst>
                <a:gd name="T0" fmla="*/ 13 w 89"/>
                <a:gd name="T1" fmla="*/ 64 h 87"/>
                <a:gd name="T2" fmla="*/ 8 w 89"/>
                <a:gd name="T3" fmla="*/ 69 h 87"/>
                <a:gd name="T4" fmla="*/ 19 w 89"/>
                <a:gd name="T5" fmla="*/ 81 h 87"/>
                <a:gd name="T6" fmla="*/ 24 w 89"/>
                <a:gd name="T7" fmla="*/ 76 h 87"/>
                <a:gd name="T8" fmla="*/ 36 w 89"/>
                <a:gd name="T9" fmla="*/ 81 h 87"/>
                <a:gd name="T10" fmla="*/ 36 w 89"/>
                <a:gd name="T11" fmla="*/ 87 h 87"/>
                <a:gd name="T12" fmla="*/ 52 w 89"/>
                <a:gd name="T13" fmla="*/ 87 h 87"/>
                <a:gd name="T14" fmla="*/ 52 w 89"/>
                <a:gd name="T15" fmla="*/ 81 h 87"/>
                <a:gd name="T16" fmla="*/ 65 w 89"/>
                <a:gd name="T17" fmla="*/ 76 h 87"/>
                <a:gd name="T18" fmla="*/ 70 w 89"/>
                <a:gd name="T19" fmla="*/ 80 h 87"/>
                <a:gd name="T20" fmla="*/ 81 w 89"/>
                <a:gd name="T21" fmla="*/ 69 h 87"/>
                <a:gd name="T22" fmla="*/ 77 w 89"/>
                <a:gd name="T23" fmla="*/ 65 h 87"/>
                <a:gd name="T24" fmla="*/ 82 w 89"/>
                <a:gd name="T25" fmla="*/ 52 h 87"/>
                <a:gd name="T26" fmla="*/ 89 w 89"/>
                <a:gd name="T27" fmla="*/ 52 h 87"/>
                <a:gd name="T28" fmla="*/ 89 w 89"/>
                <a:gd name="T29" fmla="*/ 36 h 87"/>
                <a:gd name="T30" fmla="*/ 82 w 89"/>
                <a:gd name="T31" fmla="*/ 36 h 87"/>
                <a:gd name="T32" fmla="*/ 77 w 89"/>
                <a:gd name="T33" fmla="*/ 23 h 87"/>
                <a:gd name="T34" fmla="*/ 82 w 89"/>
                <a:gd name="T35" fmla="*/ 18 h 87"/>
                <a:gd name="T36" fmla="*/ 71 w 89"/>
                <a:gd name="T37" fmla="*/ 6 h 87"/>
                <a:gd name="T38" fmla="*/ 65 w 89"/>
                <a:gd name="T39" fmla="*/ 12 h 87"/>
                <a:gd name="T40" fmla="*/ 52 w 89"/>
                <a:gd name="T41" fmla="*/ 6 h 87"/>
                <a:gd name="T42" fmla="*/ 52 w 89"/>
                <a:gd name="T43" fmla="*/ 0 h 87"/>
                <a:gd name="T44" fmla="*/ 36 w 89"/>
                <a:gd name="T45" fmla="*/ 0 h 87"/>
                <a:gd name="T46" fmla="*/ 36 w 89"/>
                <a:gd name="T47" fmla="*/ 6 h 87"/>
                <a:gd name="T48" fmla="*/ 24 w 89"/>
                <a:gd name="T49" fmla="*/ 12 h 87"/>
                <a:gd name="T50" fmla="*/ 18 w 89"/>
                <a:gd name="T51" fmla="*/ 6 h 87"/>
                <a:gd name="T52" fmla="*/ 7 w 89"/>
                <a:gd name="T53" fmla="*/ 18 h 87"/>
                <a:gd name="T54" fmla="*/ 13 w 89"/>
                <a:gd name="T55" fmla="*/ 23 h 87"/>
                <a:gd name="T56" fmla="*/ 7 w 89"/>
                <a:gd name="T57" fmla="*/ 36 h 87"/>
                <a:gd name="T58" fmla="*/ 0 w 89"/>
                <a:gd name="T59" fmla="*/ 36 h 87"/>
                <a:gd name="T60" fmla="*/ 0 w 89"/>
                <a:gd name="T61" fmla="*/ 52 h 87"/>
                <a:gd name="T62" fmla="*/ 7 w 89"/>
                <a:gd name="T63" fmla="*/ 52 h 87"/>
                <a:gd name="T64" fmla="*/ 13 w 89"/>
                <a:gd name="T65" fmla="*/ 64 h 87"/>
                <a:gd name="T66" fmla="*/ 45 w 89"/>
                <a:gd name="T67" fmla="*/ 17 h 87"/>
                <a:gd name="T68" fmla="*/ 72 w 89"/>
                <a:gd name="T69" fmla="*/ 44 h 87"/>
                <a:gd name="T70" fmla="*/ 45 w 89"/>
                <a:gd name="T71" fmla="*/ 71 h 87"/>
                <a:gd name="T72" fmla="*/ 17 w 89"/>
                <a:gd name="T73" fmla="*/ 44 h 87"/>
                <a:gd name="T74" fmla="*/ 45 w 89"/>
                <a:gd name="T75" fmla="*/ 1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9" h="87">
                  <a:moveTo>
                    <a:pt x="13" y="64"/>
                  </a:moveTo>
                  <a:cubicBezTo>
                    <a:pt x="8" y="69"/>
                    <a:pt x="8" y="69"/>
                    <a:pt x="8" y="69"/>
                  </a:cubicBezTo>
                  <a:cubicBezTo>
                    <a:pt x="19" y="81"/>
                    <a:pt x="19" y="81"/>
                    <a:pt x="19" y="81"/>
                  </a:cubicBezTo>
                  <a:cubicBezTo>
                    <a:pt x="24" y="76"/>
                    <a:pt x="24" y="76"/>
                    <a:pt x="24" y="76"/>
                  </a:cubicBezTo>
                  <a:cubicBezTo>
                    <a:pt x="28" y="78"/>
                    <a:pt x="32" y="80"/>
                    <a:pt x="36" y="81"/>
                  </a:cubicBezTo>
                  <a:cubicBezTo>
                    <a:pt x="36" y="87"/>
                    <a:pt x="36" y="87"/>
                    <a:pt x="36" y="87"/>
                  </a:cubicBezTo>
                  <a:cubicBezTo>
                    <a:pt x="52" y="87"/>
                    <a:pt x="52" y="87"/>
                    <a:pt x="52" y="87"/>
                  </a:cubicBezTo>
                  <a:cubicBezTo>
                    <a:pt x="52" y="81"/>
                    <a:pt x="52" y="81"/>
                    <a:pt x="52" y="81"/>
                  </a:cubicBezTo>
                  <a:cubicBezTo>
                    <a:pt x="57" y="80"/>
                    <a:pt x="61" y="78"/>
                    <a:pt x="65" y="76"/>
                  </a:cubicBezTo>
                  <a:cubicBezTo>
                    <a:pt x="70" y="80"/>
                    <a:pt x="70" y="80"/>
                    <a:pt x="70" y="80"/>
                  </a:cubicBezTo>
                  <a:cubicBezTo>
                    <a:pt x="81" y="69"/>
                    <a:pt x="81" y="69"/>
                    <a:pt x="81" y="69"/>
                  </a:cubicBezTo>
                  <a:cubicBezTo>
                    <a:pt x="77" y="65"/>
                    <a:pt x="77" y="65"/>
                    <a:pt x="77" y="65"/>
                  </a:cubicBezTo>
                  <a:cubicBezTo>
                    <a:pt x="79" y="61"/>
                    <a:pt x="81" y="56"/>
                    <a:pt x="82" y="52"/>
                  </a:cubicBezTo>
                  <a:cubicBezTo>
                    <a:pt x="89" y="52"/>
                    <a:pt x="89" y="52"/>
                    <a:pt x="89" y="52"/>
                  </a:cubicBezTo>
                  <a:cubicBezTo>
                    <a:pt x="89" y="36"/>
                    <a:pt x="89" y="36"/>
                    <a:pt x="89" y="36"/>
                  </a:cubicBezTo>
                  <a:cubicBezTo>
                    <a:pt x="82" y="36"/>
                    <a:pt x="82" y="36"/>
                    <a:pt x="82" y="36"/>
                  </a:cubicBezTo>
                  <a:cubicBezTo>
                    <a:pt x="81" y="31"/>
                    <a:pt x="79" y="27"/>
                    <a:pt x="77" y="23"/>
                  </a:cubicBezTo>
                  <a:cubicBezTo>
                    <a:pt x="82" y="18"/>
                    <a:pt x="82" y="18"/>
                    <a:pt x="82" y="18"/>
                  </a:cubicBezTo>
                  <a:cubicBezTo>
                    <a:pt x="71" y="6"/>
                    <a:pt x="71" y="6"/>
                    <a:pt x="71" y="6"/>
                  </a:cubicBezTo>
                  <a:cubicBezTo>
                    <a:pt x="65" y="12"/>
                    <a:pt x="65" y="12"/>
                    <a:pt x="65" y="12"/>
                  </a:cubicBezTo>
                  <a:cubicBezTo>
                    <a:pt x="62" y="9"/>
                    <a:pt x="57" y="7"/>
                    <a:pt x="52" y="6"/>
                  </a:cubicBezTo>
                  <a:cubicBezTo>
                    <a:pt x="52" y="0"/>
                    <a:pt x="52" y="0"/>
                    <a:pt x="52" y="0"/>
                  </a:cubicBezTo>
                  <a:cubicBezTo>
                    <a:pt x="36" y="0"/>
                    <a:pt x="36" y="0"/>
                    <a:pt x="36" y="0"/>
                  </a:cubicBezTo>
                  <a:cubicBezTo>
                    <a:pt x="36" y="6"/>
                    <a:pt x="36" y="6"/>
                    <a:pt x="36" y="6"/>
                  </a:cubicBezTo>
                  <a:cubicBezTo>
                    <a:pt x="32" y="7"/>
                    <a:pt x="28" y="9"/>
                    <a:pt x="24" y="12"/>
                  </a:cubicBezTo>
                  <a:cubicBezTo>
                    <a:pt x="18" y="6"/>
                    <a:pt x="18" y="6"/>
                    <a:pt x="18" y="6"/>
                  </a:cubicBezTo>
                  <a:cubicBezTo>
                    <a:pt x="7" y="18"/>
                    <a:pt x="7" y="18"/>
                    <a:pt x="7" y="18"/>
                  </a:cubicBezTo>
                  <a:cubicBezTo>
                    <a:pt x="13" y="23"/>
                    <a:pt x="13" y="23"/>
                    <a:pt x="13" y="23"/>
                  </a:cubicBezTo>
                  <a:cubicBezTo>
                    <a:pt x="10" y="27"/>
                    <a:pt x="8" y="31"/>
                    <a:pt x="7" y="36"/>
                  </a:cubicBezTo>
                  <a:cubicBezTo>
                    <a:pt x="0" y="36"/>
                    <a:pt x="0" y="36"/>
                    <a:pt x="0" y="36"/>
                  </a:cubicBezTo>
                  <a:cubicBezTo>
                    <a:pt x="0" y="52"/>
                    <a:pt x="0" y="52"/>
                    <a:pt x="0" y="52"/>
                  </a:cubicBezTo>
                  <a:cubicBezTo>
                    <a:pt x="7" y="52"/>
                    <a:pt x="7" y="52"/>
                    <a:pt x="7" y="52"/>
                  </a:cubicBezTo>
                  <a:cubicBezTo>
                    <a:pt x="8" y="56"/>
                    <a:pt x="10" y="61"/>
                    <a:pt x="13" y="64"/>
                  </a:cubicBezTo>
                  <a:close/>
                  <a:moveTo>
                    <a:pt x="45" y="17"/>
                  </a:moveTo>
                  <a:cubicBezTo>
                    <a:pt x="60" y="17"/>
                    <a:pt x="72" y="29"/>
                    <a:pt x="72" y="44"/>
                  </a:cubicBezTo>
                  <a:cubicBezTo>
                    <a:pt x="72" y="58"/>
                    <a:pt x="60" y="71"/>
                    <a:pt x="45" y="71"/>
                  </a:cubicBezTo>
                  <a:cubicBezTo>
                    <a:pt x="30" y="71"/>
                    <a:pt x="17" y="58"/>
                    <a:pt x="17" y="44"/>
                  </a:cubicBezTo>
                  <a:cubicBezTo>
                    <a:pt x="17" y="29"/>
                    <a:pt x="30" y="17"/>
                    <a:pt x="45" y="17"/>
                  </a:cubicBezTo>
                  <a:close/>
                </a:path>
              </a:pathLst>
            </a:custGeom>
            <a:solidFill>
              <a:srgbClr val="9BED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8"/>
            <p:cNvSpPr>
              <a:spLocks noEditPoints="1"/>
            </p:cNvSpPr>
            <p:nvPr/>
          </p:nvSpPr>
          <p:spPr bwMode="auto">
            <a:xfrm>
              <a:off x="-355600" y="3030538"/>
              <a:ext cx="155575" cy="155575"/>
            </a:xfrm>
            <a:custGeom>
              <a:avLst/>
              <a:gdLst>
                <a:gd name="T0" fmla="*/ 20 w 41"/>
                <a:gd name="T1" fmla="*/ 41 h 41"/>
                <a:gd name="T2" fmla="*/ 41 w 41"/>
                <a:gd name="T3" fmla="*/ 21 h 41"/>
                <a:gd name="T4" fmla="*/ 20 w 41"/>
                <a:gd name="T5" fmla="*/ 0 h 41"/>
                <a:gd name="T6" fmla="*/ 0 w 41"/>
                <a:gd name="T7" fmla="*/ 21 h 41"/>
                <a:gd name="T8" fmla="*/ 20 w 41"/>
                <a:gd name="T9" fmla="*/ 41 h 41"/>
                <a:gd name="T10" fmla="*/ 20 w 41"/>
                <a:gd name="T11" fmla="*/ 7 h 41"/>
                <a:gd name="T12" fmla="*/ 34 w 41"/>
                <a:gd name="T13" fmla="*/ 21 h 41"/>
                <a:gd name="T14" fmla="*/ 20 w 41"/>
                <a:gd name="T15" fmla="*/ 34 h 41"/>
                <a:gd name="T16" fmla="*/ 6 w 41"/>
                <a:gd name="T17" fmla="*/ 21 h 41"/>
                <a:gd name="T18" fmla="*/ 20 w 41"/>
                <a:gd name="T19"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41">
                  <a:moveTo>
                    <a:pt x="20" y="41"/>
                  </a:moveTo>
                  <a:cubicBezTo>
                    <a:pt x="32" y="41"/>
                    <a:pt x="41" y="32"/>
                    <a:pt x="41" y="21"/>
                  </a:cubicBezTo>
                  <a:cubicBezTo>
                    <a:pt x="41" y="9"/>
                    <a:pt x="32" y="0"/>
                    <a:pt x="20" y="0"/>
                  </a:cubicBezTo>
                  <a:cubicBezTo>
                    <a:pt x="9" y="0"/>
                    <a:pt x="0" y="9"/>
                    <a:pt x="0" y="21"/>
                  </a:cubicBezTo>
                  <a:cubicBezTo>
                    <a:pt x="0" y="32"/>
                    <a:pt x="9" y="41"/>
                    <a:pt x="20" y="41"/>
                  </a:cubicBezTo>
                  <a:close/>
                  <a:moveTo>
                    <a:pt x="20" y="7"/>
                  </a:moveTo>
                  <a:cubicBezTo>
                    <a:pt x="28" y="7"/>
                    <a:pt x="34" y="13"/>
                    <a:pt x="34" y="21"/>
                  </a:cubicBezTo>
                  <a:cubicBezTo>
                    <a:pt x="34" y="28"/>
                    <a:pt x="28" y="34"/>
                    <a:pt x="20" y="34"/>
                  </a:cubicBezTo>
                  <a:cubicBezTo>
                    <a:pt x="13" y="34"/>
                    <a:pt x="6" y="28"/>
                    <a:pt x="6" y="21"/>
                  </a:cubicBezTo>
                  <a:cubicBezTo>
                    <a:pt x="6" y="13"/>
                    <a:pt x="13" y="7"/>
                    <a:pt x="20" y="7"/>
                  </a:cubicBezTo>
                  <a:close/>
                </a:path>
              </a:pathLst>
            </a:custGeom>
            <a:solidFill>
              <a:srgbClr val="9BED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9"/>
            <p:cNvSpPr>
              <a:spLocks noChangeArrowheads="1"/>
            </p:cNvSpPr>
            <p:nvPr/>
          </p:nvSpPr>
          <p:spPr bwMode="auto">
            <a:xfrm>
              <a:off x="-306388" y="3079750"/>
              <a:ext cx="57150" cy="57150"/>
            </a:xfrm>
            <a:prstGeom prst="ellipse">
              <a:avLst/>
            </a:prstGeom>
            <a:solidFill>
              <a:srgbClr val="9BED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0"/>
            <p:cNvSpPr>
              <a:spLocks noEditPoints="1"/>
            </p:cNvSpPr>
            <p:nvPr/>
          </p:nvSpPr>
          <p:spPr bwMode="auto">
            <a:xfrm>
              <a:off x="-115887" y="3095625"/>
              <a:ext cx="204788" cy="201613"/>
            </a:xfrm>
            <a:custGeom>
              <a:avLst/>
              <a:gdLst>
                <a:gd name="T0" fmla="*/ 0 w 54"/>
                <a:gd name="T1" fmla="*/ 22 h 53"/>
                <a:gd name="T2" fmla="*/ 0 w 54"/>
                <a:gd name="T3" fmla="*/ 32 h 53"/>
                <a:gd name="T4" fmla="*/ 4 w 54"/>
                <a:gd name="T5" fmla="*/ 32 h 53"/>
                <a:gd name="T6" fmla="*/ 7 w 54"/>
                <a:gd name="T7" fmla="*/ 39 h 53"/>
                <a:gd name="T8" fmla="*/ 4 w 54"/>
                <a:gd name="T9" fmla="*/ 43 h 53"/>
                <a:gd name="T10" fmla="*/ 11 w 54"/>
                <a:gd name="T11" fmla="*/ 49 h 53"/>
                <a:gd name="T12" fmla="*/ 14 w 54"/>
                <a:gd name="T13" fmla="*/ 46 h 53"/>
                <a:gd name="T14" fmla="*/ 22 w 54"/>
                <a:gd name="T15" fmla="*/ 49 h 53"/>
                <a:gd name="T16" fmla="*/ 22 w 54"/>
                <a:gd name="T17" fmla="*/ 53 h 53"/>
                <a:gd name="T18" fmla="*/ 31 w 54"/>
                <a:gd name="T19" fmla="*/ 53 h 53"/>
                <a:gd name="T20" fmla="*/ 31 w 54"/>
                <a:gd name="T21" fmla="*/ 50 h 53"/>
                <a:gd name="T22" fmla="*/ 39 w 54"/>
                <a:gd name="T23" fmla="*/ 46 h 53"/>
                <a:gd name="T24" fmla="*/ 42 w 54"/>
                <a:gd name="T25" fmla="*/ 49 h 53"/>
                <a:gd name="T26" fmla="*/ 49 w 54"/>
                <a:gd name="T27" fmla="*/ 42 h 53"/>
                <a:gd name="T28" fmla="*/ 46 w 54"/>
                <a:gd name="T29" fmla="*/ 40 h 53"/>
                <a:gd name="T30" fmla="*/ 50 w 54"/>
                <a:gd name="T31" fmla="*/ 32 h 53"/>
                <a:gd name="T32" fmla="*/ 54 w 54"/>
                <a:gd name="T33" fmla="*/ 32 h 53"/>
                <a:gd name="T34" fmla="*/ 54 w 54"/>
                <a:gd name="T35" fmla="*/ 22 h 53"/>
                <a:gd name="T36" fmla="*/ 50 w 54"/>
                <a:gd name="T37" fmla="*/ 22 h 53"/>
                <a:gd name="T38" fmla="*/ 46 w 54"/>
                <a:gd name="T39" fmla="*/ 14 h 53"/>
                <a:gd name="T40" fmla="*/ 49 w 54"/>
                <a:gd name="T41" fmla="*/ 11 h 53"/>
                <a:gd name="T42" fmla="*/ 43 w 54"/>
                <a:gd name="T43" fmla="*/ 4 h 53"/>
                <a:gd name="T44" fmla="*/ 40 w 54"/>
                <a:gd name="T45" fmla="*/ 7 h 53"/>
                <a:gd name="T46" fmla="*/ 31 w 54"/>
                <a:gd name="T47" fmla="*/ 4 h 53"/>
                <a:gd name="T48" fmla="*/ 31 w 54"/>
                <a:gd name="T49" fmla="*/ 0 h 53"/>
                <a:gd name="T50" fmla="*/ 22 w 54"/>
                <a:gd name="T51" fmla="*/ 0 h 53"/>
                <a:gd name="T52" fmla="*/ 22 w 54"/>
                <a:gd name="T53" fmla="*/ 4 h 53"/>
                <a:gd name="T54" fmla="*/ 14 w 54"/>
                <a:gd name="T55" fmla="*/ 7 h 53"/>
                <a:gd name="T56" fmla="*/ 11 w 54"/>
                <a:gd name="T57" fmla="*/ 4 h 53"/>
                <a:gd name="T58" fmla="*/ 4 w 54"/>
                <a:gd name="T59" fmla="*/ 11 h 53"/>
                <a:gd name="T60" fmla="*/ 7 w 54"/>
                <a:gd name="T61" fmla="*/ 14 h 53"/>
                <a:gd name="T62" fmla="*/ 4 w 54"/>
                <a:gd name="T63" fmla="*/ 22 h 53"/>
                <a:gd name="T64" fmla="*/ 0 w 54"/>
                <a:gd name="T65" fmla="*/ 22 h 53"/>
                <a:gd name="T66" fmla="*/ 27 w 54"/>
                <a:gd name="T67" fmla="*/ 10 h 53"/>
                <a:gd name="T68" fmla="*/ 43 w 54"/>
                <a:gd name="T69" fmla="*/ 27 h 53"/>
                <a:gd name="T70" fmla="*/ 27 w 54"/>
                <a:gd name="T71" fmla="*/ 43 h 53"/>
                <a:gd name="T72" fmla="*/ 10 w 54"/>
                <a:gd name="T73" fmla="*/ 27 h 53"/>
                <a:gd name="T74" fmla="*/ 27 w 54"/>
                <a:gd name="T75" fmla="*/ 1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4" h="53">
                  <a:moveTo>
                    <a:pt x="0" y="22"/>
                  </a:moveTo>
                  <a:cubicBezTo>
                    <a:pt x="0" y="32"/>
                    <a:pt x="0" y="32"/>
                    <a:pt x="0" y="32"/>
                  </a:cubicBezTo>
                  <a:cubicBezTo>
                    <a:pt x="4" y="32"/>
                    <a:pt x="4" y="32"/>
                    <a:pt x="4" y="32"/>
                  </a:cubicBezTo>
                  <a:cubicBezTo>
                    <a:pt x="5" y="35"/>
                    <a:pt x="6" y="37"/>
                    <a:pt x="7" y="39"/>
                  </a:cubicBezTo>
                  <a:cubicBezTo>
                    <a:pt x="4" y="43"/>
                    <a:pt x="4" y="43"/>
                    <a:pt x="4" y="43"/>
                  </a:cubicBezTo>
                  <a:cubicBezTo>
                    <a:pt x="11" y="49"/>
                    <a:pt x="11" y="49"/>
                    <a:pt x="11" y="49"/>
                  </a:cubicBezTo>
                  <a:cubicBezTo>
                    <a:pt x="14" y="46"/>
                    <a:pt x="14" y="46"/>
                    <a:pt x="14" y="46"/>
                  </a:cubicBezTo>
                  <a:cubicBezTo>
                    <a:pt x="16" y="48"/>
                    <a:pt x="19" y="49"/>
                    <a:pt x="22" y="49"/>
                  </a:cubicBezTo>
                  <a:cubicBezTo>
                    <a:pt x="22" y="53"/>
                    <a:pt x="22" y="53"/>
                    <a:pt x="22" y="53"/>
                  </a:cubicBezTo>
                  <a:cubicBezTo>
                    <a:pt x="31" y="53"/>
                    <a:pt x="31" y="53"/>
                    <a:pt x="31" y="53"/>
                  </a:cubicBezTo>
                  <a:cubicBezTo>
                    <a:pt x="31" y="50"/>
                    <a:pt x="31" y="50"/>
                    <a:pt x="31" y="50"/>
                  </a:cubicBezTo>
                  <a:cubicBezTo>
                    <a:pt x="34" y="49"/>
                    <a:pt x="37" y="48"/>
                    <a:pt x="39" y="46"/>
                  </a:cubicBezTo>
                  <a:cubicBezTo>
                    <a:pt x="42" y="49"/>
                    <a:pt x="42" y="49"/>
                    <a:pt x="42" y="49"/>
                  </a:cubicBezTo>
                  <a:cubicBezTo>
                    <a:pt x="49" y="42"/>
                    <a:pt x="49" y="42"/>
                    <a:pt x="49" y="42"/>
                  </a:cubicBezTo>
                  <a:cubicBezTo>
                    <a:pt x="46" y="40"/>
                    <a:pt x="46" y="40"/>
                    <a:pt x="46" y="40"/>
                  </a:cubicBezTo>
                  <a:cubicBezTo>
                    <a:pt x="48" y="37"/>
                    <a:pt x="49" y="35"/>
                    <a:pt x="50" y="32"/>
                  </a:cubicBezTo>
                  <a:cubicBezTo>
                    <a:pt x="54" y="32"/>
                    <a:pt x="54" y="32"/>
                    <a:pt x="54" y="32"/>
                  </a:cubicBezTo>
                  <a:cubicBezTo>
                    <a:pt x="54" y="22"/>
                    <a:pt x="54" y="22"/>
                    <a:pt x="54" y="22"/>
                  </a:cubicBezTo>
                  <a:cubicBezTo>
                    <a:pt x="50" y="22"/>
                    <a:pt x="50" y="22"/>
                    <a:pt x="50" y="22"/>
                  </a:cubicBezTo>
                  <a:cubicBezTo>
                    <a:pt x="49" y="19"/>
                    <a:pt x="48" y="16"/>
                    <a:pt x="46" y="14"/>
                  </a:cubicBezTo>
                  <a:cubicBezTo>
                    <a:pt x="49" y="11"/>
                    <a:pt x="49" y="11"/>
                    <a:pt x="49" y="11"/>
                  </a:cubicBezTo>
                  <a:cubicBezTo>
                    <a:pt x="43" y="4"/>
                    <a:pt x="43" y="4"/>
                    <a:pt x="43" y="4"/>
                  </a:cubicBezTo>
                  <a:cubicBezTo>
                    <a:pt x="40" y="7"/>
                    <a:pt x="40" y="7"/>
                    <a:pt x="40" y="7"/>
                  </a:cubicBezTo>
                  <a:cubicBezTo>
                    <a:pt x="37" y="6"/>
                    <a:pt x="34" y="5"/>
                    <a:pt x="31" y="4"/>
                  </a:cubicBezTo>
                  <a:cubicBezTo>
                    <a:pt x="31" y="0"/>
                    <a:pt x="31" y="0"/>
                    <a:pt x="31" y="0"/>
                  </a:cubicBezTo>
                  <a:cubicBezTo>
                    <a:pt x="22" y="0"/>
                    <a:pt x="22" y="0"/>
                    <a:pt x="22" y="0"/>
                  </a:cubicBezTo>
                  <a:cubicBezTo>
                    <a:pt x="22" y="4"/>
                    <a:pt x="22" y="4"/>
                    <a:pt x="22" y="4"/>
                  </a:cubicBezTo>
                  <a:cubicBezTo>
                    <a:pt x="19" y="5"/>
                    <a:pt x="16" y="6"/>
                    <a:pt x="14" y="7"/>
                  </a:cubicBezTo>
                  <a:cubicBezTo>
                    <a:pt x="11" y="4"/>
                    <a:pt x="11" y="4"/>
                    <a:pt x="11" y="4"/>
                  </a:cubicBezTo>
                  <a:cubicBezTo>
                    <a:pt x="4" y="11"/>
                    <a:pt x="4" y="11"/>
                    <a:pt x="4" y="11"/>
                  </a:cubicBezTo>
                  <a:cubicBezTo>
                    <a:pt x="7" y="14"/>
                    <a:pt x="7" y="14"/>
                    <a:pt x="7" y="14"/>
                  </a:cubicBezTo>
                  <a:cubicBezTo>
                    <a:pt x="6" y="17"/>
                    <a:pt x="5" y="19"/>
                    <a:pt x="4" y="22"/>
                  </a:cubicBezTo>
                  <a:lnTo>
                    <a:pt x="0" y="22"/>
                  </a:lnTo>
                  <a:close/>
                  <a:moveTo>
                    <a:pt x="27" y="10"/>
                  </a:moveTo>
                  <a:cubicBezTo>
                    <a:pt x="36" y="10"/>
                    <a:pt x="43" y="18"/>
                    <a:pt x="43" y="27"/>
                  </a:cubicBezTo>
                  <a:cubicBezTo>
                    <a:pt x="43" y="36"/>
                    <a:pt x="36" y="43"/>
                    <a:pt x="27" y="43"/>
                  </a:cubicBezTo>
                  <a:cubicBezTo>
                    <a:pt x="18" y="43"/>
                    <a:pt x="10" y="36"/>
                    <a:pt x="10" y="27"/>
                  </a:cubicBezTo>
                  <a:cubicBezTo>
                    <a:pt x="10" y="18"/>
                    <a:pt x="18" y="10"/>
                    <a:pt x="27" y="10"/>
                  </a:cubicBezTo>
                  <a:close/>
                </a:path>
              </a:pathLst>
            </a:custGeom>
            <a:solidFill>
              <a:srgbClr val="9BED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1"/>
            <p:cNvSpPr>
              <a:spLocks noEditPoints="1"/>
            </p:cNvSpPr>
            <p:nvPr/>
          </p:nvSpPr>
          <p:spPr bwMode="auto">
            <a:xfrm>
              <a:off x="-61912" y="3148013"/>
              <a:ext cx="93663" cy="95250"/>
            </a:xfrm>
            <a:custGeom>
              <a:avLst/>
              <a:gdLst>
                <a:gd name="T0" fmla="*/ 13 w 25"/>
                <a:gd name="T1" fmla="*/ 25 h 25"/>
                <a:gd name="T2" fmla="*/ 25 w 25"/>
                <a:gd name="T3" fmla="*/ 13 h 25"/>
                <a:gd name="T4" fmla="*/ 13 w 25"/>
                <a:gd name="T5" fmla="*/ 0 h 25"/>
                <a:gd name="T6" fmla="*/ 0 w 25"/>
                <a:gd name="T7" fmla="*/ 13 h 25"/>
                <a:gd name="T8" fmla="*/ 13 w 25"/>
                <a:gd name="T9" fmla="*/ 25 h 25"/>
                <a:gd name="T10" fmla="*/ 13 w 25"/>
                <a:gd name="T11" fmla="*/ 4 h 25"/>
                <a:gd name="T12" fmla="*/ 21 w 25"/>
                <a:gd name="T13" fmla="*/ 13 h 25"/>
                <a:gd name="T14" fmla="*/ 13 w 25"/>
                <a:gd name="T15" fmla="*/ 21 h 25"/>
                <a:gd name="T16" fmla="*/ 4 w 25"/>
                <a:gd name="T17" fmla="*/ 13 h 25"/>
                <a:gd name="T18" fmla="*/ 13 w 25"/>
                <a:gd name="T19"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5">
                  <a:moveTo>
                    <a:pt x="13" y="25"/>
                  </a:moveTo>
                  <a:cubicBezTo>
                    <a:pt x="20" y="25"/>
                    <a:pt x="25" y="20"/>
                    <a:pt x="25" y="13"/>
                  </a:cubicBezTo>
                  <a:cubicBezTo>
                    <a:pt x="25" y="6"/>
                    <a:pt x="20" y="0"/>
                    <a:pt x="13" y="0"/>
                  </a:cubicBezTo>
                  <a:cubicBezTo>
                    <a:pt x="6" y="0"/>
                    <a:pt x="0" y="6"/>
                    <a:pt x="0" y="13"/>
                  </a:cubicBezTo>
                  <a:cubicBezTo>
                    <a:pt x="0" y="20"/>
                    <a:pt x="6" y="25"/>
                    <a:pt x="13" y="25"/>
                  </a:cubicBezTo>
                  <a:close/>
                  <a:moveTo>
                    <a:pt x="13" y="4"/>
                  </a:moveTo>
                  <a:cubicBezTo>
                    <a:pt x="17" y="4"/>
                    <a:pt x="21" y="8"/>
                    <a:pt x="21" y="13"/>
                  </a:cubicBezTo>
                  <a:cubicBezTo>
                    <a:pt x="21" y="17"/>
                    <a:pt x="17" y="21"/>
                    <a:pt x="13" y="21"/>
                  </a:cubicBezTo>
                  <a:cubicBezTo>
                    <a:pt x="8" y="21"/>
                    <a:pt x="4" y="17"/>
                    <a:pt x="4" y="13"/>
                  </a:cubicBezTo>
                  <a:cubicBezTo>
                    <a:pt x="4" y="8"/>
                    <a:pt x="8" y="4"/>
                    <a:pt x="13" y="4"/>
                  </a:cubicBezTo>
                  <a:close/>
                </a:path>
              </a:pathLst>
            </a:custGeom>
            <a:solidFill>
              <a:srgbClr val="9BED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12"/>
            <p:cNvSpPr>
              <a:spLocks noChangeArrowheads="1"/>
            </p:cNvSpPr>
            <p:nvPr/>
          </p:nvSpPr>
          <p:spPr bwMode="auto">
            <a:xfrm>
              <a:off x="-31750" y="3178175"/>
              <a:ext cx="33338" cy="34925"/>
            </a:xfrm>
            <a:prstGeom prst="ellipse">
              <a:avLst/>
            </a:prstGeom>
            <a:solidFill>
              <a:srgbClr val="9BED07"/>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3" name="组合 22"/>
          <p:cNvGrpSpPr/>
          <p:nvPr/>
        </p:nvGrpSpPr>
        <p:grpSpPr>
          <a:xfrm>
            <a:off x="4176712" y="3179047"/>
            <a:ext cx="647700" cy="790576"/>
            <a:chOff x="-933450" y="3276600"/>
            <a:chExt cx="647700" cy="790576"/>
          </a:xfrm>
        </p:grpSpPr>
        <p:sp>
          <p:nvSpPr>
            <p:cNvPr id="24" name="Freeform 16"/>
            <p:cNvSpPr>
              <a:spLocks/>
            </p:cNvSpPr>
            <p:nvPr/>
          </p:nvSpPr>
          <p:spPr bwMode="auto">
            <a:xfrm>
              <a:off x="-849313" y="3276600"/>
              <a:ext cx="479425" cy="338138"/>
            </a:xfrm>
            <a:custGeom>
              <a:avLst/>
              <a:gdLst>
                <a:gd name="T0" fmla="*/ 44 w 302"/>
                <a:gd name="T1" fmla="*/ 43 h 213"/>
                <a:gd name="T2" fmla="*/ 258 w 302"/>
                <a:gd name="T3" fmla="*/ 43 h 213"/>
                <a:gd name="T4" fmla="*/ 258 w 302"/>
                <a:gd name="T5" fmla="*/ 213 h 213"/>
                <a:gd name="T6" fmla="*/ 302 w 302"/>
                <a:gd name="T7" fmla="*/ 213 h 213"/>
                <a:gd name="T8" fmla="*/ 302 w 302"/>
                <a:gd name="T9" fmla="*/ 0 h 213"/>
                <a:gd name="T10" fmla="*/ 0 w 302"/>
                <a:gd name="T11" fmla="*/ 0 h 213"/>
                <a:gd name="T12" fmla="*/ 0 w 302"/>
                <a:gd name="T13" fmla="*/ 165 h 213"/>
                <a:gd name="T14" fmla="*/ 44 w 302"/>
                <a:gd name="T15" fmla="*/ 165 h 213"/>
                <a:gd name="T16" fmla="*/ 44 w 302"/>
                <a:gd name="T17" fmla="*/ 4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 h="213">
                  <a:moveTo>
                    <a:pt x="44" y="43"/>
                  </a:moveTo>
                  <a:lnTo>
                    <a:pt x="258" y="43"/>
                  </a:lnTo>
                  <a:lnTo>
                    <a:pt x="258" y="213"/>
                  </a:lnTo>
                  <a:lnTo>
                    <a:pt x="302" y="213"/>
                  </a:lnTo>
                  <a:lnTo>
                    <a:pt x="302" y="0"/>
                  </a:lnTo>
                  <a:lnTo>
                    <a:pt x="0" y="0"/>
                  </a:lnTo>
                  <a:lnTo>
                    <a:pt x="0" y="165"/>
                  </a:lnTo>
                  <a:lnTo>
                    <a:pt x="44" y="165"/>
                  </a:lnTo>
                  <a:lnTo>
                    <a:pt x="44" y="43"/>
                  </a:lnTo>
                  <a:close/>
                </a:path>
              </a:pathLst>
            </a:custGeom>
            <a:solidFill>
              <a:srgbClr val="9BED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7"/>
            <p:cNvSpPr>
              <a:spLocks/>
            </p:cNvSpPr>
            <p:nvPr/>
          </p:nvSpPr>
          <p:spPr bwMode="auto">
            <a:xfrm>
              <a:off x="-933450" y="3573463"/>
              <a:ext cx="647700" cy="493713"/>
            </a:xfrm>
            <a:custGeom>
              <a:avLst/>
              <a:gdLst>
                <a:gd name="T0" fmla="*/ 383 w 408"/>
                <a:gd name="T1" fmla="*/ 50 h 311"/>
                <a:gd name="T2" fmla="*/ 383 w 408"/>
                <a:gd name="T3" fmla="*/ 261 h 311"/>
                <a:gd name="T4" fmla="*/ 371 w 408"/>
                <a:gd name="T5" fmla="*/ 261 h 311"/>
                <a:gd name="T6" fmla="*/ 371 w 408"/>
                <a:gd name="T7" fmla="*/ 48 h 311"/>
                <a:gd name="T8" fmla="*/ 220 w 408"/>
                <a:gd name="T9" fmla="*/ 48 h 311"/>
                <a:gd name="T10" fmla="*/ 196 w 408"/>
                <a:gd name="T11" fmla="*/ 0 h 311"/>
                <a:gd name="T12" fmla="*/ 0 w 408"/>
                <a:gd name="T13" fmla="*/ 0 h 311"/>
                <a:gd name="T14" fmla="*/ 0 w 408"/>
                <a:gd name="T15" fmla="*/ 261 h 311"/>
                <a:gd name="T16" fmla="*/ 0 w 408"/>
                <a:gd name="T17" fmla="*/ 311 h 311"/>
                <a:gd name="T18" fmla="*/ 371 w 408"/>
                <a:gd name="T19" fmla="*/ 311 h 311"/>
                <a:gd name="T20" fmla="*/ 383 w 408"/>
                <a:gd name="T21" fmla="*/ 311 h 311"/>
                <a:gd name="T22" fmla="*/ 408 w 408"/>
                <a:gd name="T23" fmla="*/ 311 h 311"/>
                <a:gd name="T24" fmla="*/ 408 w 408"/>
                <a:gd name="T25" fmla="*/ 261 h 311"/>
                <a:gd name="T26" fmla="*/ 408 w 408"/>
                <a:gd name="T27" fmla="*/ 50 h 311"/>
                <a:gd name="T28" fmla="*/ 383 w 408"/>
                <a:gd name="T29" fmla="*/ 5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8" h="311">
                  <a:moveTo>
                    <a:pt x="383" y="50"/>
                  </a:moveTo>
                  <a:lnTo>
                    <a:pt x="383" y="261"/>
                  </a:lnTo>
                  <a:lnTo>
                    <a:pt x="371" y="261"/>
                  </a:lnTo>
                  <a:lnTo>
                    <a:pt x="371" y="48"/>
                  </a:lnTo>
                  <a:lnTo>
                    <a:pt x="220" y="48"/>
                  </a:lnTo>
                  <a:lnTo>
                    <a:pt x="196" y="0"/>
                  </a:lnTo>
                  <a:lnTo>
                    <a:pt x="0" y="0"/>
                  </a:lnTo>
                  <a:lnTo>
                    <a:pt x="0" y="261"/>
                  </a:lnTo>
                  <a:lnTo>
                    <a:pt x="0" y="311"/>
                  </a:lnTo>
                  <a:lnTo>
                    <a:pt x="371" y="311"/>
                  </a:lnTo>
                  <a:lnTo>
                    <a:pt x="383" y="311"/>
                  </a:lnTo>
                  <a:lnTo>
                    <a:pt x="408" y="311"/>
                  </a:lnTo>
                  <a:lnTo>
                    <a:pt x="408" y="261"/>
                  </a:lnTo>
                  <a:lnTo>
                    <a:pt x="408" y="50"/>
                  </a:lnTo>
                  <a:lnTo>
                    <a:pt x="383" y="5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Rectangle 18"/>
            <p:cNvSpPr>
              <a:spLocks noChangeArrowheads="1"/>
            </p:cNvSpPr>
            <p:nvPr/>
          </p:nvSpPr>
          <p:spPr bwMode="auto">
            <a:xfrm>
              <a:off x="-746125" y="3390900"/>
              <a:ext cx="271463" cy="52388"/>
            </a:xfrm>
            <a:prstGeom prst="rect">
              <a:avLst/>
            </a:prstGeom>
            <a:solidFill>
              <a:srgbClr val="9BED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Rectangle 19"/>
            <p:cNvSpPr>
              <a:spLocks noChangeArrowheads="1"/>
            </p:cNvSpPr>
            <p:nvPr/>
          </p:nvSpPr>
          <p:spPr bwMode="auto">
            <a:xfrm>
              <a:off x="-746125" y="3486150"/>
              <a:ext cx="271463" cy="57150"/>
            </a:xfrm>
            <a:prstGeom prst="rect">
              <a:avLst/>
            </a:prstGeom>
            <a:solidFill>
              <a:srgbClr val="9BED07"/>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8" name="组合 27"/>
          <p:cNvGrpSpPr/>
          <p:nvPr/>
        </p:nvGrpSpPr>
        <p:grpSpPr>
          <a:xfrm>
            <a:off x="6664985" y="3153648"/>
            <a:ext cx="828675" cy="831850"/>
            <a:chOff x="-985838" y="3919538"/>
            <a:chExt cx="828675" cy="831850"/>
          </a:xfrm>
        </p:grpSpPr>
        <p:sp>
          <p:nvSpPr>
            <p:cNvPr id="29" name="Freeform 23"/>
            <p:cNvSpPr>
              <a:spLocks/>
            </p:cNvSpPr>
            <p:nvPr/>
          </p:nvSpPr>
          <p:spPr bwMode="auto">
            <a:xfrm>
              <a:off x="-323851" y="4573588"/>
              <a:ext cx="166688" cy="177800"/>
            </a:xfrm>
            <a:custGeom>
              <a:avLst/>
              <a:gdLst>
                <a:gd name="T0" fmla="*/ 41 w 44"/>
                <a:gd name="T1" fmla="*/ 28 h 47"/>
                <a:gd name="T2" fmla="*/ 15 w 44"/>
                <a:gd name="T3" fmla="*/ 0 h 47"/>
                <a:gd name="T4" fmla="*/ 0 w 44"/>
                <a:gd name="T5" fmla="*/ 13 h 47"/>
                <a:gd name="T6" fmla="*/ 24 w 44"/>
                <a:gd name="T7" fmla="*/ 43 h 47"/>
                <a:gd name="T8" fmla="*/ 38 w 44"/>
                <a:gd name="T9" fmla="*/ 44 h 47"/>
                <a:gd name="T10" fmla="*/ 40 w 44"/>
                <a:gd name="T11" fmla="*/ 41 h 47"/>
                <a:gd name="T12" fmla="*/ 41 w 44"/>
                <a:gd name="T13" fmla="*/ 28 h 47"/>
              </a:gdLst>
              <a:ahLst/>
              <a:cxnLst>
                <a:cxn ang="0">
                  <a:pos x="T0" y="T1"/>
                </a:cxn>
                <a:cxn ang="0">
                  <a:pos x="T2" y="T3"/>
                </a:cxn>
                <a:cxn ang="0">
                  <a:pos x="T4" y="T5"/>
                </a:cxn>
                <a:cxn ang="0">
                  <a:pos x="T6" y="T7"/>
                </a:cxn>
                <a:cxn ang="0">
                  <a:pos x="T8" y="T9"/>
                </a:cxn>
                <a:cxn ang="0">
                  <a:pos x="T10" y="T11"/>
                </a:cxn>
                <a:cxn ang="0">
                  <a:pos x="T12" y="T13"/>
                </a:cxn>
              </a:cxnLst>
              <a:rect l="0" t="0" r="r" b="b"/>
              <a:pathLst>
                <a:path w="44" h="47">
                  <a:moveTo>
                    <a:pt x="41" y="28"/>
                  </a:moveTo>
                  <a:cubicBezTo>
                    <a:pt x="15" y="0"/>
                    <a:pt x="15" y="0"/>
                    <a:pt x="15" y="0"/>
                  </a:cubicBezTo>
                  <a:cubicBezTo>
                    <a:pt x="0" y="13"/>
                    <a:pt x="0" y="13"/>
                    <a:pt x="0" y="13"/>
                  </a:cubicBezTo>
                  <a:cubicBezTo>
                    <a:pt x="24" y="43"/>
                    <a:pt x="24" y="43"/>
                    <a:pt x="24" y="43"/>
                  </a:cubicBezTo>
                  <a:cubicBezTo>
                    <a:pt x="28" y="47"/>
                    <a:pt x="34" y="47"/>
                    <a:pt x="38" y="44"/>
                  </a:cubicBezTo>
                  <a:cubicBezTo>
                    <a:pt x="40" y="41"/>
                    <a:pt x="40" y="41"/>
                    <a:pt x="40" y="41"/>
                  </a:cubicBezTo>
                  <a:cubicBezTo>
                    <a:pt x="44" y="38"/>
                    <a:pt x="44" y="32"/>
                    <a:pt x="41" y="28"/>
                  </a:cubicBezTo>
                  <a:close/>
                </a:path>
              </a:pathLst>
            </a:custGeom>
            <a:solidFill>
              <a:srgbClr val="9BED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24"/>
            <p:cNvSpPr>
              <a:spLocks noEditPoints="1"/>
            </p:cNvSpPr>
            <p:nvPr/>
          </p:nvSpPr>
          <p:spPr bwMode="auto">
            <a:xfrm>
              <a:off x="-985838" y="3919538"/>
              <a:ext cx="673100" cy="673100"/>
            </a:xfrm>
            <a:custGeom>
              <a:avLst/>
              <a:gdLst>
                <a:gd name="T0" fmla="*/ 102 w 177"/>
                <a:gd name="T1" fmla="*/ 161 h 177"/>
                <a:gd name="T2" fmla="*/ 97 w 177"/>
                <a:gd name="T3" fmla="*/ 104 h 177"/>
                <a:gd name="T4" fmla="*/ 97 w 177"/>
                <a:gd name="T5" fmla="*/ 104 h 177"/>
                <a:gd name="T6" fmla="*/ 97 w 177"/>
                <a:gd name="T7" fmla="*/ 72 h 177"/>
                <a:gd name="T8" fmla="*/ 123 w 177"/>
                <a:gd name="T9" fmla="*/ 72 h 177"/>
                <a:gd name="T10" fmla="*/ 124 w 177"/>
                <a:gd name="T11" fmla="*/ 83 h 177"/>
                <a:gd name="T12" fmla="*/ 139 w 177"/>
                <a:gd name="T13" fmla="*/ 81 h 177"/>
                <a:gd name="T14" fmla="*/ 141 w 177"/>
                <a:gd name="T15" fmla="*/ 81 h 177"/>
                <a:gd name="T16" fmla="*/ 140 w 177"/>
                <a:gd name="T17" fmla="*/ 72 h 177"/>
                <a:gd name="T18" fmla="*/ 158 w 177"/>
                <a:gd name="T19" fmla="*/ 72 h 177"/>
                <a:gd name="T20" fmla="*/ 159 w 177"/>
                <a:gd name="T21" fmla="*/ 86 h 177"/>
                <a:gd name="T22" fmla="*/ 175 w 177"/>
                <a:gd name="T23" fmla="*/ 98 h 177"/>
                <a:gd name="T24" fmla="*/ 177 w 177"/>
                <a:gd name="T25" fmla="*/ 100 h 177"/>
                <a:gd name="T26" fmla="*/ 177 w 177"/>
                <a:gd name="T27" fmla="*/ 89 h 177"/>
                <a:gd name="T28" fmla="*/ 89 w 177"/>
                <a:gd name="T29" fmla="*/ 0 h 177"/>
                <a:gd name="T30" fmla="*/ 0 w 177"/>
                <a:gd name="T31" fmla="*/ 89 h 177"/>
                <a:gd name="T32" fmla="*/ 89 w 177"/>
                <a:gd name="T33" fmla="*/ 177 h 177"/>
                <a:gd name="T34" fmla="*/ 117 w 177"/>
                <a:gd name="T35" fmla="*/ 173 h 177"/>
                <a:gd name="T36" fmla="*/ 102 w 177"/>
                <a:gd name="T37" fmla="*/ 161 h 177"/>
                <a:gd name="T38" fmla="*/ 153 w 177"/>
                <a:gd name="T39" fmla="*/ 59 h 177"/>
                <a:gd name="T40" fmla="*/ 137 w 177"/>
                <a:gd name="T41" fmla="*/ 59 h 177"/>
                <a:gd name="T42" fmla="*/ 108 w 177"/>
                <a:gd name="T43" fmla="*/ 21 h 177"/>
                <a:gd name="T44" fmla="*/ 153 w 177"/>
                <a:gd name="T45" fmla="*/ 59 h 177"/>
                <a:gd name="T46" fmla="*/ 97 w 177"/>
                <a:gd name="T47" fmla="*/ 27 h 177"/>
                <a:gd name="T48" fmla="*/ 120 w 177"/>
                <a:gd name="T49" fmla="*/ 59 h 177"/>
                <a:gd name="T50" fmla="*/ 97 w 177"/>
                <a:gd name="T51" fmla="*/ 59 h 177"/>
                <a:gd name="T52" fmla="*/ 97 w 177"/>
                <a:gd name="T53" fmla="*/ 27 h 177"/>
                <a:gd name="T54" fmla="*/ 70 w 177"/>
                <a:gd name="T55" fmla="*/ 21 h 177"/>
                <a:gd name="T56" fmla="*/ 41 w 177"/>
                <a:gd name="T57" fmla="*/ 59 h 177"/>
                <a:gd name="T58" fmla="*/ 24 w 177"/>
                <a:gd name="T59" fmla="*/ 59 h 177"/>
                <a:gd name="T60" fmla="*/ 70 w 177"/>
                <a:gd name="T61" fmla="*/ 21 h 177"/>
                <a:gd name="T62" fmla="*/ 18 w 177"/>
                <a:gd name="T63" fmla="*/ 89 h 177"/>
                <a:gd name="T64" fmla="*/ 20 w 177"/>
                <a:gd name="T65" fmla="*/ 72 h 177"/>
                <a:gd name="T66" fmla="*/ 37 w 177"/>
                <a:gd name="T67" fmla="*/ 72 h 177"/>
                <a:gd name="T68" fmla="*/ 36 w 177"/>
                <a:gd name="T69" fmla="*/ 89 h 177"/>
                <a:gd name="T70" fmla="*/ 37 w 177"/>
                <a:gd name="T71" fmla="*/ 104 h 177"/>
                <a:gd name="T72" fmla="*/ 20 w 177"/>
                <a:gd name="T73" fmla="*/ 104 h 177"/>
                <a:gd name="T74" fmla="*/ 18 w 177"/>
                <a:gd name="T75" fmla="*/ 89 h 177"/>
                <a:gd name="T76" fmla="*/ 24 w 177"/>
                <a:gd name="T77" fmla="*/ 117 h 177"/>
                <a:gd name="T78" fmla="*/ 40 w 177"/>
                <a:gd name="T79" fmla="*/ 117 h 177"/>
                <a:gd name="T80" fmla="*/ 67 w 177"/>
                <a:gd name="T81" fmla="*/ 156 h 177"/>
                <a:gd name="T82" fmla="*/ 24 w 177"/>
                <a:gd name="T83" fmla="*/ 117 h 177"/>
                <a:gd name="T84" fmla="*/ 81 w 177"/>
                <a:gd name="T85" fmla="*/ 149 h 177"/>
                <a:gd name="T86" fmla="*/ 58 w 177"/>
                <a:gd name="T87" fmla="*/ 117 h 177"/>
                <a:gd name="T88" fmla="*/ 81 w 177"/>
                <a:gd name="T89" fmla="*/ 117 h 177"/>
                <a:gd name="T90" fmla="*/ 81 w 177"/>
                <a:gd name="T91" fmla="*/ 149 h 177"/>
                <a:gd name="T92" fmla="*/ 81 w 177"/>
                <a:gd name="T93" fmla="*/ 104 h 177"/>
                <a:gd name="T94" fmla="*/ 55 w 177"/>
                <a:gd name="T95" fmla="*/ 104 h 177"/>
                <a:gd name="T96" fmla="*/ 54 w 177"/>
                <a:gd name="T97" fmla="*/ 88 h 177"/>
                <a:gd name="T98" fmla="*/ 55 w 177"/>
                <a:gd name="T99" fmla="*/ 72 h 177"/>
                <a:gd name="T100" fmla="*/ 81 w 177"/>
                <a:gd name="T101" fmla="*/ 72 h 177"/>
                <a:gd name="T102" fmla="*/ 81 w 177"/>
                <a:gd name="T103" fmla="*/ 104 h 177"/>
                <a:gd name="T104" fmla="*/ 81 w 177"/>
                <a:gd name="T105" fmla="*/ 59 h 177"/>
                <a:gd name="T106" fmla="*/ 58 w 177"/>
                <a:gd name="T107" fmla="*/ 59 h 177"/>
                <a:gd name="T108" fmla="*/ 81 w 177"/>
                <a:gd name="T109" fmla="*/ 27 h 177"/>
                <a:gd name="T110" fmla="*/ 81 w 177"/>
                <a:gd name="T111" fmla="*/ 5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177">
                  <a:moveTo>
                    <a:pt x="102" y="161"/>
                  </a:moveTo>
                  <a:cubicBezTo>
                    <a:pt x="88" y="145"/>
                    <a:pt x="87" y="122"/>
                    <a:pt x="97" y="104"/>
                  </a:cubicBezTo>
                  <a:cubicBezTo>
                    <a:pt x="97" y="104"/>
                    <a:pt x="97" y="104"/>
                    <a:pt x="97" y="104"/>
                  </a:cubicBezTo>
                  <a:cubicBezTo>
                    <a:pt x="97" y="72"/>
                    <a:pt x="97" y="72"/>
                    <a:pt x="97" y="72"/>
                  </a:cubicBezTo>
                  <a:cubicBezTo>
                    <a:pt x="123" y="72"/>
                    <a:pt x="123" y="72"/>
                    <a:pt x="123" y="72"/>
                  </a:cubicBezTo>
                  <a:cubicBezTo>
                    <a:pt x="123" y="76"/>
                    <a:pt x="123" y="80"/>
                    <a:pt x="124" y="83"/>
                  </a:cubicBezTo>
                  <a:cubicBezTo>
                    <a:pt x="128" y="82"/>
                    <a:pt x="133" y="81"/>
                    <a:pt x="139" y="81"/>
                  </a:cubicBezTo>
                  <a:cubicBezTo>
                    <a:pt x="139" y="81"/>
                    <a:pt x="140" y="81"/>
                    <a:pt x="141" y="81"/>
                  </a:cubicBezTo>
                  <a:cubicBezTo>
                    <a:pt x="141" y="78"/>
                    <a:pt x="141" y="75"/>
                    <a:pt x="140" y="72"/>
                  </a:cubicBezTo>
                  <a:cubicBezTo>
                    <a:pt x="158" y="72"/>
                    <a:pt x="158" y="72"/>
                    <a:pt x="158" y="72"/>
                  </a:cubicBezTo>
                  <a:cubicBezTo>
                    <a:pt x="159" y="77"/>
                    <a:pt x="159" y="81"/>
                    <a:pt x="159" y="86"/>
                  </a:cubicBezTo>
                  <a:cubicBezTo>
                    <a:pt x="165" y="89"/>
                    <a:pt x="171" y="93"/>
                    <a:pt x="175" y="98"/>
                  </a:cubicBezTo>
                  <a:cubicBezTo>
                    <a:pt x="176" y="98"/>
                    <a:pt x="176" y="99"/>
                    <a:pt x="177" y="100"/>
                  </a:cubicBezTo>
                  <a:cubicBezTo>
                    <a:pt x="177" y="96"/>
                    <a:pt x="177" y="92"/>
                    <a:pt x="177" y="89"/>
                  </a:cubicBezTo>
                  <a:cubicBezTo>
                    <a:pt x="177" y="40"/>
                    <a:pt x="138" y="0"/>
                    <a:pt x="89" y="0"/>
                  </a:cubicBezTo>
                  <a:cubicBezTo>
                    <a:pt x="40" y="0"/>
                    <a:pt x="0" y="40"/>
                    <a:pt x="0" y="89"/>
                  </a:cubicBezTo>
                  <a:cubicBezTo>
                    <a:pt x="0" y="138"/>
                    <a:pt x="40" y="177"/>
                    <a:pt x="89" y="177"/>
                  </a:cubicBezTo>
                  <a:cubicBezTo>
                    <a:pt x="99" y="177"/>
                    <a:pt x="108" y="176"/>
                    <a:pt x="117" y="173"/>
                  </a:cubicBezTo>
                  <a:cubicBezTo>
                    <a:pt x="111" y="170"/>
                    <a:pt x="106" y="166"/>
                    <a:pt x="102" y="161"/>
                  </a:cubicBezTo>
                  <a:close/>
                  <a:moveTo>
                    <a:pt x="153" y="59"/>
                  </a:moveTo>
                  <a:cubicBezTo>
                    <a:pt x="137" y="59"/>
                    <a:pt x="137" y="59"/>
                    <a:pt x="137" y="59"/>
                  </a:cubicBezTo>
                  <a:cubicBezTo>
                    <a:pt x="131" y="42"/>
                    <a:pt x="121" y="28"/>
                    <a:pt x="108" y="21"/>
                  </a:cubicBezTo>
                  <a:cubicBezTo>
                    <a:pt x="128" y="26"/>
                    <a:pt x="145" y="41"/>
                    <a:pt x="153" y="59"/>
                  </a:cubicBezTo>
                  <a:close/>
                  <a:moveTo>
                    <a:pt x="97" y="27"/>
                  </a:moveTo>
                  <a:cubicBezTo>
                    <a:pt x="107" y="31"/>
                    <a:pt x="115" y="43"/>
                    <a:pt x="120" y="59"/>
                  </a:cubicBezTo>
                  <a:cubicBezTo>
                    <a:pt x="97" y="59"/>
                    <a:pt x="97" y="59"/>
                    <a:pt x="97" y="59"/>
                  </a:cubicBezTo>
                  <a:lnTo>
                    <a:pt x="97" y="27"/>
                  </a:lnTo>
                  <a:close/>
                  <a:moveTo>
                    <a:pt x="70" y="21"/>
                  </a:moveTo>
                  <a:cubicBezTo>
                    <a:pt x="57" y="28"/>
                    <a:pt x="46" y="42"/>
                    <a:pt x="41" y="59"/>
                  </a:cubicBezTo>
                  <a:cubicBezTo>
                    <a:pt x="24" y="59"/>
                    <a:pt x="24" y="59"/>
                    <a:pt x="24" y="59"/>
                  </a:cubicBezTo>
                  <a:cubicBezTo>
                    <a:pt x="33" y="41"/>
                    <a:pt x="49" y="26"/>
                    <a:pt x="70" y="21"/>
                  </a:cubicBezTo>
                  <a:close/>
                  <a:moveTo>
                    <a:pt x="18" y="89"/>
                  </a:moveTo>
                  <a:cubicBezTo>
                    <a:pt x="18" y="83"/>
                    <a:pt x="19" y="78"/>
                    <a:pt x="20" y="72"/>
                  </a:cubicBezTo>
                  <a:cubicBezTo>
                    <a:pt x="37" y="72"/>
                    <a:pt x="37" y="72"/>
                    <a:pt x="37" y="72"/>
                  </a:cubicBezTo>
                  <a:cubicBezTo>
                    <a:pt x="37" y="78"/>
                    <a:pt x="36" y="83"/>
                    <a:pt x="36" y="89"/>
                  </a:cubicBezTo>
                  <a:cubicBezTo>
                    <a:pt x="36" y="94"/>
                    <a:pt x="36" y="99"/>
                    <a:pt x="37" y="104"/>
                  </a:cubicBezTo>
                  <a:cubicBezTo>
                    <a:pt x="20" y="104"/>
                    <a:pt x="20" y="104"/>
                    <a:pt x="20" y="104"/>
                  </a:cubicBezTo>
                  <a:cubicBezTo>
                    <a:pt x="19" y="99"/>
                    <a:pt x="18" y="94"/>
                    <a:pt x="18" y="89"/>
                  </a:cubicBezTo>
                  <a:close/>
                  <a:moveTo>
                    <a:pt x="24" y="117"/>
                  </a:moveTo>
                  <a:cubicBezTo>
                    <a:pt x="40" y="117"/>
                    <a:pt x="40" y="117"/>
                    <a:pt x="40" y="117"/>
                  </a:cubicBezTo>
                  <a:cubicBezTo>
                    <a:pt x="45" y="134"/>
                    <a:pt x="55" y="148"/>
                    <a:pt x="67" y="156"/>
                  </a:cubicBezTo>
                  <a:cubicBezTo>
                    <a:pt x="48" y="149"/>
                    <a:pt x="32" y="135"/>
                    <a:pt x="24" y="117"/>
                  </a:cubicBezTo>
                  <a:close/>
                  <a:moveTo>
                    <a:pt x="81" y="149"/>
                  </a:moveTo>
                  <a:cubicBezTo>
                    <a:pt x="71" y="145"/>
                    <a:pt x="63" y="133"/>
                    <a:pt x="58" y="117"/>
                  </a:cubicBezTo>
                  <a:cubicBezTo>
                    <a:pt x="81" y="117"/>
                    <a:pt x="81" y="117"/>
                    <a:pt x="81" y="117"/>
                  </a:cubicBezTo>
                  <a:lnTo>
                    <a:pt x="81" y="149"/>
                  </a:lnTo>
                  <a:close/>
                  <a:moveTo>
                    <a:pt x="81" y="104"/>
                  </a:moveTo>
                  <a:cubicBezTo>
                    <a:pt x="55" y="104"/>
                    <a:pt x="55" y="104"/>
                    <a:pt x="55" y="104"/>
                  </a:cubicBezTo>
                  <a:cubicBezTo>
                    <a:pt x="54" y="99"/>
                    <a:pt x="54" y="94"/>
                    <a:pt x="54" y="88"/>
                  </a:cubicBezTo>
                  <a:cubicBezTo>
                    <a:pt x="54" y="83"/>
                    <a:pt x="54" y="77"/>
                    <a:pt x="55" y="72"/>
                  </a:cubicBezTo>
                  <a:cubicBezTo>
                    <a:pt x="81" y="72"/>
                    <a:pt x="81" y="72"/>
                    <a:pt x="81" y="72"/>
                  </a:cubicBezTo>
                  <a:lnTo>
                    <a:pt x="81" y="104"/>
                  </a:lnTo>
                  <a:close/>
                  <a:moveTo>
                    <a:pt x="81" y="59"/>
                  </a:moveTo>
                  <a:cubicBezTo>
                    <a:pt x="58" y="59"/>
                    <a:pt x="58" y="59"/>
                    <a:pt x="58" y="59"/>
                  </a:cubicBezTo>
                  <a:cubicBezTo>
                    <a:pt x="63" y="43"/>
                    <a:pt x="71" y="31"/>
                    <a:pt x="81" y="27"/>
                  </a:cubicBezTo>
                  <a:lnTo>
                    <a:pt x="81" y="5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25"/>
            <p:cNvSpPr>
              <a:spLocks noEditPoints="1"/>
            </p:cNvSpPr>
            <p:nvPr/>
          </p:nvSpPr>
          <p:spPr bwMode="auto">
            <a:xfrm>
              <a:off x="-644526" y="4227513"/>
              <a:ext cx="366713" cy="376238"/>
            </a:xfrm>
            <a:custGeom>
              <a:avLst/>
              <a:gdLst>
                <a:gd name="T0" fmla="*/ 94 w 96"/>
                <a:gd name="T1" fmla="*/ 91 h 99"/>
                <a:gd name="T2" fmla="*/ 82 w 96"/>
                <a:gd name="T3" fmla="*/ 77 h 99"/>
                <a:gd name="T4" fmla="*/ 81 w 96"/>
                <a:gd name="T5" fmla="*/ 20 h 99"/>
                <a:gd name="T6" fmla="*/ 20 w 96"/>
                <a:gd name="T7" fmla="*/ 16 h 99"/>
                <a:gd name="T8" fmla="*/ 16 w 96"/>
                <a:gd name="T9" fmla="*/ 77 h 99"/>
                <a:gd name="T10" fmla="*/ 72 w 96"/>
                <a:gd name="T11" fmla="*/ 85 h 99"/>
                <a:gd name="T12" fmla="*/ 85 w 96"/>
                <a:gd name="T13" fmla="*/ 99 h 99"/>
                <a:gd name="T14" fmla="*/ 94 w 96"/>
                <a:gd name="T15" fmla="*/ 91 h 99"/>
                <a:gd name="T16" fmla="*/ 71 w 96"/>
                <a:gd name="T17" fmla="*/ 74 h 99"/>
                <a:gd name="T18" fmla="*/ 23 w 96"/>
                <a:gd name="T19" fmla="*/ 71 h 99"/>
                <a:gd name="T20" fmla="*/ 26 w 96"/>
                <a:gd name="T21" fmla="*/ 23 h 99"/>
                <a:gd name="T22" fmla="*/ 74 w 96"/>
                <a:gd name="T23" fmla="*/ 26 h 99"/>
                <a:gd name="T24" fmla="*/ 71 w 96"/>
                <a:gd name="T25" fmla="*/ 7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9">
                  <a:moveTo>
                    <a:pt x="94" y="91"/>
                  </a:moveTo>
                  <a:cubicBezTo>
                    <a:pt x="82" y="77"/>
                    <a:pt x="82" y="77"/>
                    <a:pt x="82" y="77"/>
                  </a:cubicBezTo>
                  <a:cubicBezTo>
                    <a:pt x="95" y="60"/>
                    <a:pt x="96" y="36"/>
                    <a:pt x="81" y="20"/>
                  </a:cubicBezTo>
                  <a:cubicBezTo>
                    <a:pt x="65" y="2"/>
                    <a:pt x="38" y="0"/>
                    <a:pt x="20" y="16"/>
                  </a:cubicBezTo>
                  <a:cubicBezTo>
                    <a:pt x="2" y="32"/>
                    <a:pt x="0" y="59"/>
                    <a:pt x="16" y="77"/>
                  </a:cubicBezTo>
                  <a:cubicBezTo>
                    <a:pt x="30" y="93"/>
                    <a:pt x="54" y="96"/>
                    <a:pt x="72" y="85"/>
                  </a:cubicBezTo>
                  <a:cubicBezTo>
                    <a:pt x="85" y="99"/>
                    <a:pt x="85" y="99"/>
                    <a:pt x="85" y="99"/>
                  </a:cubicBezTo>
                  <a:lnTo>
                    <a:pt x="94" y="91"/>
                  </a:lnTo>
                  <a:close/>
                  <a:moveTo>
                    <a:pt x="71" y="74"/>
                  </a:moveTo>
                  <a:cubicBezTo>
                    <a:pt x="57" y="87"/>
                    <a:pt x="35" y="85"/>
                    <a:pt x="23" y="71"/>
                  </a:cubicBezTo>
                  <a:cubicBezTo>
                    <a:pt x="10" y="57"/>
                    <a:pt x="12" y="35"/>
                    <a:pt x="26" y="23"/>
                  </a:cubicBezTo>
                  <a:cubicBezTo>
                    <a:pt x="40" y="10"/>
                    <a:pt x="62" y="12"/>
                    <a:pt x="74" y="26"/>
                  </a:cubicBezTo>
                  <a:cubicBezTo>
                    <a:pt x="87" y="40"/>
                    <a:pt x="85" y="62"/>
                    <a:pt x="71" y="74"/>
                  </a:cubicBezTo>
                  <a:close/>
                </a:path>
              </a:pathLst>
            </a:custGeom>
            <a:solidFill>
              <a:srgbClr val="9BED07"/>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40347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Storage Virtualization</a:t>
            </a:r>
            <a:endParaRPr lang="en-US" i="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46</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TextBox 3_1"/>
          <p:cNvSpPr txBox="1"/>
          <p:nvPr/>
        </p:nvSpPr>
        <p:spPr>
          <a:xfrm>
            <a:off x="404049" y="1196752"/>
            <a:ext cx="3262432" cy="461665"/>
          </a:xfrm>
          <a:prstGeom prst="rect">
            <a:avLst/>
          </a:prstGeom>
          <a:noFill/>
        </p:spPr>
        <p:txBody>
          <a:bodyPr wrap="none" rtlCol="0">
            <a:spAutoFit/>
          </a:bodyPr>
          <a:lstStyle/>
          <a:p>
            <a:r>
              <a:rPr lang="zh-CN" altLang="en-US" sz="2400" b="1">
                <a:solidFill>
                  <a:schemeClr val="accent6"/>
                </a:solidFill>
              </a:rPr>
              <a:t>基于主机的存储虚拟化</a:t>
            </a:r>
          </a:p>
        </p:txBody>
      </p:sp>
      <p:sp>
        <p:nvSpPr>
          <p:cNvPr id="7" name="Oval 4_1"/>
          <p:cNvSpPr/>
          <p:nvPr/>
        </p:nvSpPr>
        <p:spPr>
          <a:xfrm>
            <a:off x="298321" y="1343058"/>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298321" y="1709941"/>
            <a:ext cx="8367115" cy="923330"/>
          </a:xfrm>
          <a:prstGeom prst="rect">
            <a:avLst/>
          </a:prstGeom>
          <a:solidFill>
            <a:srgbClr val="E8E8E8"/>
          </a:solidFill>
        </p:spPr>
        <p:txBody>
          <a:bodyPr wrap="square">
            <a:spAutoFit/>
          </a:bodyPr>
          <a:lstStyle/>
          <a:p>
            <a:pPr>
              <a:lnSpc>
                <a:spcPct val="150000"/>
              </a:lnSpc>
            </a:pPr>
            <a:r>
              <a:rPr lang="zh-CN" altLang="en-US" dirty="0">
                <a:solidFill>
                  <a:schemeClr val="tx1">
                    <a:lumMod val="75000"/>
                    <a:lumOff val="25000"/>
                  </a:schemeClr>
                </a:solidFill>
              </a:rPr>
              <a:t>基于主机的存储虚拟化，也称基于服务器的存储虚拟化或者基于系统卷管理器的存储虚拟化，其一般是通过</a:t>
            </a:r>
            <a:r>
              <a:rPr lang="zh-CN" altLang="en-US" b="1" dirty="0">
                <a:solidFill>
                  <a:srgbClr val="FF0000"/>
                </a:solidFill>
              </a:rPr>
              <a:t>逻辑卷管理</a:t>
            </a:r>
            <a:r>
              <a:rPr lang="zh-CN" altLang="en-US" dirty="0">
                <a:solidFill>
                  <a:schemeClr val="tx1">
                    <a:lumMod val="75000"/>
                    <a:lumOff val="25000"/>
                  </a:schemeClr>
                </a:solidFill>
              </a:rPr>
              <a:t>来实现的。</a:t>
            </a:r>
          </a:p>
        </p:txBody>
      </p:sp>
      <p:sp>
        <p:nvSpPr>
          <p:cNvPr id="9" name="圆角矩形 8"/>
          <p:cNvSpPr/>
          <p:nvPr/>
        </p:nvSpPr>
        <p:spPr>
          <a:xfrm>
            <a:off x="303626" y="4586603"/>
            <a:ext cx="1226462" cy="1025495"/>
          </a:xfrm>
          <a:prstGeom prst="roundRect">
            <a:avLst>
              <a:gd name="adj" fmla="val 91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1730696" y="4586603"/>
            <a:ext cx="1226462" cy="1025495"/>
          </a:xfrm>
          <a:prstGeom prst="roundRect">
            <a:avLst>
              <a:gd name="adj" fmla="val 91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3157766" y="4586603"/>
            <a:ext cx="1226462" cy="1025495"/>
          </a:xfrm>
          <a:prstGeom prst="roundRect">
            <a:avLst>
              <a:gd name="adj" fmla="val 91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584836" y="4586603"/>
            <a:ext cx="1226462" cy="1025495"/>
          </a:xfrm>
          <a:prstGeom prst="roundRect">
            <a:avLst>
              <a:gd name="adj" fmla="val 91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6011906" y="4586603"/>
            <a:ext cx="1226462" cy="1025495"/>
          </a:xfrm>
          <a:prstGeom prst="roundRect">
            <a:avLst>
              <a:gd name="adj" fmla="val 91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7438974" y="4586603"/>
            <a:ext cx="1226462" cy="1025495"/>
          </a:xfrm>
          <a:prstGeom prst="roundRect">
            <a:avLst>
              <a:gd name="adj" fmla="val 91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34948" y="4772785"/>
            <a:ext cx="1107996" cy="646331"/>
          </a:xfrm>
          <a:prstGeom prst="rect">
            <a:avLst/>
          </a:prstGeom>
        </p:spPr>
        <p:txBody>
          <a:bodyPr wrap="none">
            <a:spAutoFit/>
          </a:bodyPr>
          <a:lstStyle/>
          <a:p>
            <a:pPr algn="ctr"/>
            <a:r>
              <a:rPr lang="zh-CN" altLang="en-US">
                <a:solidFill>
                  <a:schemeClr val="bg1"/>
                </a:solidFill>
              </a:rPr>
              <a:t>数据</a:t>
            </a:r>
            <a:endParaRPr lang="en-US" altLang="zh-CN">
              <a:solidFill>
                <a:schemeClr val="bg1"/>
              </a:solidFill>
            </a:endParaRPr>
          </a:p>
          <a:p>
            <a:pPr algn="ctr"/>
            <a:r>
              <a:rPr lang="zh-CN" altLang="en-US">
                <a:solidFill>
                  <a:schemeClr val="bg1"/>
                </a:solidFill>
              </a:rPr>
              <a:t>存储共享</a:t>
            </a:r>
          </a:p>
        </p:txBody>
      </p:sp>
      <p:sp>
        <p:nvSpPr>
          <p:cNvPr id="16" name="矩形 15"/>
          <p:cNvSpPr/>
          <p:nvPr/>
        </p:nvSpPr>
        <p:spPr>
          <a:xfrm>
            <a:off x="1807534" y="4772785"/>
            <a:ext cx="1107996" cy="646331"/>
          </a:xfrm>
          <a:prstGeom prst="rect">
            <a:avLst/>
          </a:prstGeom>
        </p:spPr>
        <p:txBody>
          <a:bodyPr wrap="none">
            <a:spAutoFit/>
          </a:bodyPr>
          <a:lstStyle/>
          <a:p>
            <a:pPr algn="ctr"/>
            <a:r>
              <a:rPr lang="zh-CN" altLang="en-US">
                <a:solidFill>
                  <a:schemeClr val="bg1"/>
                </a:solidFill>
              </a:rPr>
              <a:t>存储</a:t>
            </a:r>
            <a:endParaRPr lang="en-US" altLang="zh-CN">
              <a:solidFill>
                <a:schemeClr val="bg1"/>
              </a:solidFill>
            </a:endParaRPr>
          </a:p>
          <a:p>
            <a:pPr algn="ctr"/>
            <a:r>
              <a:rPr lang="zh-CN" altLang="en-US">
                <a:solidFill>
                  <a:schemeClr val="bg1"/>
                </a:solidFill>
              </a:rPr>
              <a:t>资源管理</a:t>
            </a:r>
          </a:p>
        </p:txBody>
      </p:sp>
      <p:sp>
        <p:nvSpPr>
          <p:cNvPr id="17" name="矩形 16"/>
          <p:cNvSpPr/>
          <p:nvPr/>
        </p:nvSpPr>
        <p:spPr>
          <a:xfrm>
            <a:off x="3149151" y="4772785"/>
            <a:ext cx="1107996" cy="646331"/>
          </a:xfrm>
          <a:prstGeom prst="rect">
            <a:avLst/>
          </a:prstGeom>
        </p:spPr>
        <p:txBody>
          <a:bodyPr wrap="none">
            <a:spAutoFit/>
          </a:bodyPr>
          <a:lstStyle/>
          <a:p>
            <a:pPr algn="ctr"/>
            <a:r>
              <a:rPr lang="zh-CN" altLang="en-US">
                <a:solidFill>
                  <a:schemeClr val="bg1"/>
                </a:solidFill>
              </a:rPr>
              <a:t>数据复制</a:t>
            </a:r>
            <a:endParaRPr lang="en-US" altLang="zh-CN">
              <a:solidFill>
                <a:schemeClr val="bg1"/>
              </a:solidFill>
            </a:endParaRPr>
          </a:p>
          <a:p>
            <a:pPr algn="ctr"/>
            <a:r>
              <a:rPr lang="zh-CN" altLang="en-US">
                <a:solidFill>
                  <a:schemeClr val="bg1"/>
                </a:solidFill>
              </a:rPr>
              <a:t>及迁移</a:t>
            </a:r>
          </a:p>
        </p:txBody>
      </p:sp>
      <p:sp>
        <p:nvSpPr>
          <p:cNvPr id="18" name="矩形 17"/>
          <p:cNvSpPr/>
          <p:nvPr/>
        </p:nvSpPr>
        <p:spPr>
          <a:xfrm>
            <a:off x="4661777" y="4911284"/>
            <a:ext cx="1107996" cy="369332"/>
          </a:xfrm>
          <a:prstGeom prst="rect">
            <a:avLst/>
          </a:prstGeom>
        </p:spPr>
        <p:txBody>
          <a:bodyPr wrap="none">
            <a:spAutoFit/>
          </a:bodyPr>
          <a:lstStyle/>
          <a:p>
            <a:pPr algn="ctr"/>
            <a:r>
              <a:rPr lang="zh-CN" altLang="en-US">
                <a:solidFill>
                  <a:schemeClr val="bg1"/>
                </a:solidFill>
              </a:rPr>
              <a:t>集群系统</a:t>
            </a:r>
          </a:p>
        </p:txBody>
      </p:sp>
      <p:sp>
        <p:nvSpPr>
          <p:cNvPr id="19" name="矩形 18"/>
          <p:cNvSpPr/>
          <p:nvPr/>
        </p:nvSpPr>
        <p:spPr>
          <a:xfrm>
            <a:off x="6037736" y="4911284"/>
            <a:ext cx="1107996" cy="369332"/>
          </a:xfrm>
          <a:prstGeom prst="rect">
            <a:avLst/>
          </a:prstGeom>
        </p:spPr>
        <p:txBody>
          <a:bodyPr wrap="none">
            <a:spAutoFit/>
          </a:bodyPr>
          <a:lstStyle/>
          <a:p>
            <a:pPr algn="ctr"/>
            <a:r>
              <a:rPr lang="zh-CN" altLang="en-US">
                <a:solidFill>
                  <a:schemeClr val="bg1"/>
                </a:solidFill>
              </a:rPr>
              <a:t>远程备份</a:t>
            </a:r>
          </a:p>
        </p:txBody>
      </p:sp>
      <p:sp>
        <p:nvSpPr>
          <p:cNvPr id="20" name="矩形 19"/>
          <p:cNvSpPr/>
          <p:nvPr/>
        </p:nvSpPr>
        <p:spPr>
          <a:xfrm>
            <a:off x="7506164" y="4911284"/>
            <a:ext cx="1107996" cy="369332"/>
          </a:xfrm>
          <a:prstGeom prst="rect">
            <a:avLst/>
          </a:prstGeom>
        </p:spPr>
        <p:txBody>
          <a:bodyPr wrap="none">
            <a:spAutoFit/>
          </a:bodyPr>
          <a:lstStyle/>
          <a:p>
            <a:pPr algn="ctr"/>
            <a:r>
              <a:rPr lang="zh-CN" altLang="en-US">
                <a:solidFill>
                  <a:schemeClr val="bg1"/>
                </a:solidFill>
              </a:rPr>
              <a:t>灾难恢复</a:t>
            </a:r>
          </a:p>
        </p:txBody>
      </p:sp>
      <p:sp>
        <p:nvSpPr>
          <p:cNvPr id="21" name="矩形 20"/>
          <p:cNvSpPr/>
          <p:nvPr/>
        </p:nvSpPr>
        <p:spPr>
          <a:xfrm>
            <a:off x="300462" y="3983755"/>
            <a:ext cx="1107996" cy="369332"/>
          </a:xfrm>
          <a:prstGeom prst="rect">
            <a:avLst/>
          </a:prstGeom>
        </p:spPr>
        <p:txBody>
          <a:bodyPr wrap="none">
            <a:spAutoFit/>
          </a:bodyPr>
          <a:lstStyle/>
          <a:p>
            <a:r>
              <a:rPr lang="zh-CN" altLang="en-US" dirty="0" smtClean="0">
                <a:solidFill>
                  <a:schemeClr val="tx1">
                    <a:lumMod val="75000"/>
                    <a:lumOff val="25000"/>
                  </a:schemeClr>
                </a:solidFill>
              </a:rPr>
              <a:t>应用场景</a:t>
            </a:r>
            <a:endParaRPr lang="zh-CN" altLang="en-US" dirty="0"/>
          </a:p>
        </p:txBody>
      </p:sp>
    </p:spTree>
    <p:extLst>
      <p:ext uri="{BB962C8B-B14F-4D97-AF65-F5344CB8AC3E}">
        <p14:creationId xmlns:p14="http://schemas.microsoft.com/office/powerpoint/2010/main" val="12146371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Storage Virtualization</a:t>
            </a:r>
            <a:endParaRPr lang="en-US" i="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47</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矩形 5"/>
          <p:cNvSpPr/>
          <p:nvPr/>
        </p:nvSpPr>
        <p:spPr>
          <a:xfrm>
            <a:off x="298322" y="1454515"/>
            <a:ext cx="2232608" cy="2031325"/>
          </a:xfrm>
          <a:prstGeom prst="rect">
            <a:avLst/>
          </a:prstGeom>
          <a:solidFill>
            <a:srgbClr val="E8E8E8"/>
          </a:solidFill>
        </p:spPr>
        <p:txBody>
          <a:bodyPr wrap="square">
            <a:spAutoFit/>
          </a:bodyPr>
          <a:lstStyle/>
          <a:p>
            <a:pPr marL="285750" indent="-285750">
              <a:buFont typeface="Wingdings" panose="05000000000000000000" pitchFamily="2" charset="2"/>
              <a:buChar char="ü"/>
            </a:pPr>
            <a:r>
              <a:rPr lang="zh-CN" altLang="en-US" dirty="0"/>
              <a:t>不需要硬件支持，不修改现有系统架构 </a:t>
            </a:r>
          </a:p>
          <a:p>
            <a:pPr marL="285750" indent="-285750">
              <a:buFont typeface="Wingdings" panose="05000000000000000000" pitchFamily="2" charset="2"/>
              <a:buChar char="ü"/>
            </a:pPr>
            <a:r>
              <a:rPr lang="zh-CN" altLang="en-US" dirty="0"/>
              <a:t>虚拟</a:t>
            </a:r>
            <a:r>
              <a:rPr lang="zh-CN" altLang="en-US" dirty="0" smtClean="0"/>
              <a:t>化层作为扩展的驱动模块，以软件形式嵌入操作系统</a:t>
            </a:r>
            <a:endParaRPr lang="zh-CN" altLang="en-US" dirty="0"/>
          </a:p>
        </p:txBody>
      </p:sp>
      <p:sp>
        <p:nvSpPr>
          <p:cNvPr id="7" name="矩形 6"/>
          <p:cNvSpPr/>
          <p:nvPr/>
        </p:nvSpPr>
        <p:spPr>
          <a:xfrm>
            <a:off x="247045" y="1052736"/>
            <a:ext cx="8358570" cy="369332"/>
          </a:xfrm>
          <a:prstGeom prst="rect">
            <a:avLst/>
          </a:prstGeom>
          <a:solidFill>
            <a:schemeClr val="bg1">
              <a:lumMod val="85000"/>
            </a:schemeClr>
          </a:solidFill>
        </p:spPr>
        <p:txBody>
          <a:bodyPr wrap="square">
            <a:spAutoFit/>
          </a:bodyPr>
          <a:lstStyle/>
          <a:p>
            <a:pPr marL="285750" lvl="0" indent="-285750">
              <a:buFont typeface="Wingdings" panose="05000000000000000000" pitchFamily="2" charset="2"/>
              <a:buChar char="Ø"/>
              <a:defRPr/>
            </a:pPr>
            <a:r>
              <a:rPr lang="zh-CN" altLang="en-US" b="1" dirty="0"/>
              <a:t>优点</a:t>
            </a:r>
          </a:p>
        </p:txBody>
      </p:sp>
      <p:sp>
        <p:nvSpPr>
          <p:cNvPr id="8" name="矩形 7"/>
          <p:cNvSpPr/>
          <p:nvPr/>
        </p:nvSpPr>
        <p:spPr>
          <a:xfrm>
            <a:off x="298322" y="3794845"/>
            <a:ext cx="2232608" cy="2308324"/>
          </a:xfrm>
          <a:prstGeom prst="rect">
            <a:avLst/>
          </a:prstGeom>
          <a:solidFill>
            <a:srgbClr val="E8E8E8"/>
          </a:solidFill>
        </p:spPr>
        <p:txBody>
          <a:bodyPr wrap="square">
            <a:spAutoFit/>
          </a:bodyPr>
          <a:lstStyle/>
          <a:p>
            <a:r>
              <a:rPr lang="zh-CN" altLang="en-US" dirty="0"/>
              <a:t>占用主机资源，降低应用性能 </a:t>
            </a:r>
          </a:p>
          <a:p>
            <a:endParaRPr lang="zh-CN" altLang="en-US" dirty="0"/>
          </a:p>
          <a:p>
            <a:r>
              <a:rPr lang="zh-CN" altLang="en-US" dirty="0"/>
              <a:t>存在操作系统和应用的兼容性问题 </a:t>
            </a:r>
            <a:endParaRPr lang="en-US" altLang="zh-CN" dirty="0"/>
          </a:p>
          <a:p>
            <a:endParaRPr lang="en-US" altLang="zh-CN" dirty="0"/>
          </a:p>
          <a:p>
            <a:r>
              <a:rPr lang="zh-CN" altLang="en-US" dirty="0"/>
              <a:t>主机升级、维护、扩展、迁移复杂</a:t>
            </a:r>
          </a:p>
        </p:txBody>
      </p:sp>
      <p:sp>
        <p:nvSpPr>
          <p:cNvPr id="9" name="矩形 8"/>
          <p:cNvSpPr/>
          <p:nvPr/>
        </p:nvSpPr>
        <p:spPr>
          <a:xfrm>
            <a:off x="247045" y="3485666"/>
            <a:ext cx="8358570" cy="369332"/>
          </a:xfrm>
          <a:prstGeom prst="rect">
            <a:avLst/>
          </a:prstGeom>
          <a:solidFill>
            <a:schemeClr val="bg1">
              <a:lumMod val="85000"/>
            </a:schemeClr>
          </a:solidFill>
        </p:spPr>
        <p:txBody>
          <a:bodyPr wrap="square">
            <a:spAutoFit/>
          </a:bodyPr>
          <a:lstStyle/>
          <a:p>
            <a:pPr marL="285750" lvl="0" indent="-285750">
              <a:buFont typeface="Wingdings" panose="05000000000000000000" pitchFamily="2" charset="2"/>
              <a:buChar char="Ø"/>
              <a:defRPr/>
            </a:pPr>
            <a:r>
              <a:rPr lang="zh-CN" altLang="en-US" b="1" dirty="0"/>
              <a:t>缺点</a:t>
            </a:r>
          </a:p>
        </p:txBody>
      </p:sp>
      <p:pic>
        <p:nvPicPr>
          <p:cNvPr id="10" name="图片 9"/>
          <p:cNvPicPr>
            <a:picLocks noChangeAspect="1"/>
          </p:cNvPicPr>
          <p:nvPr/>
        </p:nvPicPr>
        <p:blipFill>
          <a:blip r:embed="rId3"/>
          <a:stretch>
            <a:fillRect/>
          </a:stretch>
        </p:blipFill>
        <p:spPr>
          <a:xfrm>
            <a:off x="2752507" y="1693231"/>
            <a:ext cx="6391493" cy="4203227"/>
          </a:xfrm>
          <a:prstGeom prst="rect">
            <a:avLst/>
          </a:prstGeom>
        </p:spPr>
      </p:pic>
      <p:sp>
        <p:nvSpPr>
          <p:cNvPr id="11" name="矩形 10">
            <a:extLst>
              <a:ext uri="{FF2B5EF4-FFF2-40B4-BE49-F238E27FC236}">
                <a16:creationId xmlns:a16="http://schemas.microsoft.com/office/drawing/2014/main" id="{9C66E9F2-5DDB-4705-8390-3DF8F9F1CFA8}"/>
              </a:ext>
            </a:extLst>
          </p:cNvPr>
          <p:cNvSpPr/>
          <p:nvPr/>
        </p:nvSpPr>
        <p:spPr>
          <a:xfrm>
            <a:off x="6797089" y="3393036"/>
            <a:ext cx="2232608" cy="923330"/>
          </a:xfrm>
          <a:prstGeom prst="rect">
            <a:avLst/>
          </a:prstGeom>
          <a:solidFill>
            <a:srgbClr val="E8E8E8"/>
          </a:solidFill>
        </p:spPr>
        <p:txBody>
          <a:bodyPr wrap="square">
            <a:spAutoFit/>
          </a:bodyPr>
          <a:lstStyle/>
          <a:p>
            <a:r>
              <a:rPr lang="zh-CN" altLang="en-US" dirty="0"/>
              <a:t>代表产品：</a:t>
            </a:r>
            <a:endParaRPr lang="en-US" altLang="zh-CN" dirty="0"/>
          </a:p>
          <a:p>
            <a:r>
              <a:rPr lang="en-US" altLang="zh-CN" dirty="0"/>
              <a:t>Symantec Veritas Volume Manager</a:t>
            </a:r>
            <a:endParaRPr lang="zh-CN" altLang="en-US" dirty="0"/>
          </a:p>
        </p:txBody>
      </p:sp>
    </p:spTree>
    <p:extLst>
      <p:ext uri="{BB962C8B-B14F-4D97-AF65-F5344CB8AC3E}">
        <p14:creationId xmlns:p14="http://schemas.microsoft.com/office/powerpoint/2010/main" val="21492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Storage Virtualization</a:t>
            </a:r>
            <a:endParaRPr lang="en-US" i="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48</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矩形 5"/>
          <p:cNvSpPr/>
          <p:nvPr/>
        </p:nvSpPr>
        <p:spPr>
          <a:xfrm>
            <a:off x="471124" y="1498409"/>
            <a:ext cx="8134491" cy="646331"/>
          </a:xfrm>
          <a:prstGeom prst="rect">
            <a:avLst/>
          </a:prstGeom>
          <a:solidFill>
            <a:srgbClr val="E8E8E8"/>
          </a:solidFill>
        </p:spPr>
        <p:txBody>
          <a:bodyPr wrap="square">
            <a:spAutoFit/>
          </a:bodyPr>
          <a:lstStyle/>
          <a:p>
            <a:r>
              <a:rPr lang="zh-CN" altLang="en-US" dirty="0"/>
              <a:t>该技术通过在存储设备上添加虚拟化功能实现，可以将一个阵列上的存储容量 划分为多个存储空间</a:t>
            </a:r>
            <a:r>
              <a:rPr lang="en-US" altLang="zh-CN" b="1" dirty="0"/>
              <a:t>(LUN)</a:t>
            </a:r>
            <a:r>
              <a:rPr lang="zh-CN" altLang="en-US" dirty="0"/>
              <a:t>，供不同的主机系统访问</a:t>
            </a:r>
            <a:endParaRPr lang="en-US" altLang="zh-CN" dirty="0"/>
          </a:p>
        </p:txBody>
      </p:sp>
      <p:sp>
        <p:nvSpPr>
          <p:cNvPr id="7" name="矩形 6"/>
          <p:cNvSpPr/>
          <p:nvPr/>
        </p:nvSpPr>
        <p:spPr>
          <a:xfrm>
            <a:off x="247045" y="1124744"/>
            <a:ext cx="8358570" cy="369332"/>
          </a:xfrm>
          <a:prstGeom prst="rect">
            <a:avLst/>
          </a:prstGeom>
          <a:solidFill>
            <a:schemeClr val="bg1">
              <a:lumMod val="85000"/>
            </a:schemeClr>
          </a:solidFill>
        </p:spPr>
        <p:txBody>
          <a:bodyPr wrap="square">
            <a:spAutoFit/>
          </a:bodyPr>
          <a:lstStyle/>
          <a:p>
            <a:pPr marL="285750" lvl="0" indent="-285750">
              <a:buFont typeface="Wingdings" panose="05000000000000000000" pitchFamily="2" charset="2"/>
              <a:buChar char="Ø"/>
              <a:defRPr/>
            </a:pPr>
            <a:r>
              <a:rPr lang="zh-CN" altLang="en-US" dirty="0"/>
              <a:t>基于存储设备的存储虚拟化</a:t>
            </a:r>
          </a:p>
        </p:txBody>
      </p:sp>
      <p:sp>
        <p:nvSpPr>
          <p:cNvPr id="8" name="矩形 7">
            <a:extLst>
              <a:ext uri="{FF2B5EF4-FFF2-40B4-BE49-F238E27FC236}">
                <a16:creationId xmlns:a16="http://schemas.microsoft.com/office/drawing/2014/main" id="{9C1629F9-1456-41B3-B923-722563DA0415}"/>
              </a:ext>
            </a:extLst>
          </p:cNvPr>
          <p:cNvSpPr/>
          <p:nvPr/>
        </p:nvSpPr>
        <p:spPr>
          <a:xfrm>
            <a:off x="590309" y="3557082"/>
            <a:ext cx="7801337" cy="923330"/>
          </a:xfrm>
          <a:prstGeom prst="rect">
            <a:avLst/>
          </a:prstGeom>
        </p:spPr>
        <p:txBody>
          <a:bodyPr wrap="square">
            <a:spAutoFit/>
          </a:bodyPr>
          <a:lstStyle/>
          <a:p>
            <a:r>
              <a:rPr lang="zh-CN" altLang="en-US" dirty="0"/>
              <a:t>当有多个主机服务器需要访问同一个磁盘阵列时，可以使用基于存储设备的存储虚拟化技术 </a:t>
            </a:r>
          </a:p>
          <a:p>
            <a:r>
              <a:rPr lang="zh-CN" altLang="en-US" dirty="0"/>
              <a:t> </a:t>
            </a:r>
          </a:p>
        </p:txBody>
      </p:sp>
      <p:sp>
        <p:nvSpPr>
          <p:cNvPr id="9" name="矩形 8">
            <a:extLst>
              <a:ext uri="{FF2B5EF4-FFF2-40B4-BE49-F238E27FC236}">
                <a16:creationId xmlns:a16="http://schemas.microsoft.com/office/drawing/2014/main" id="{C0F9B195-6D15-48E4-954F-0221EE05CEDA}"/>
              </a:ext>
            </a:extLst>
          </p:cNvPr>
          <p:cNvSpPr/>
          <p:nvPr/>
        </p:nvSpPr>
        <p:spPr>
          <a:xfrm>
            <a:off x="199435" y="3190105"/>
            <a:ext cx="8358570" cy="369332"/>
          </a:xfrm>
          <a:prstGeom prst="rect">
            <a:avLst/>
          </a:prstGeom>
          <a:solidFill>
            <a:schemeClr val="bg1">
              <a:lumMod val="85000"/>
            </a:schemeClr>
          </a:solidFill>
        </p:spPr>
        <p:txBody>
          <a:bodyPr wrap="square">
            <a:spAutoFit/>
          </a:bodyPr>
          <a:lstStyle/>
          <a:p>
            <a:pPr lvl="0">
              <a:defRPr/>
            </a:pPr>
            <a:r>
              <a:rPr lang="zh-CN" altLang="en-US" dirty="0"/>
              <a:t>应用场景</a:t>
            </a:r>
          </a:p>
        </p:txBody>
      </p:sp>
    </p:spTree>
    <p:extLst>
      <p:ext uri="{BB962C8B-B14F-4D97-AF65-F5344CB8AC3E}">
        <p14:creationId xmlns:p14="http://schemas.microsoft.com/office/powerpoint/2010/main" val="417093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Storage Virtualization</a:t>
            </a:r>
            <a:endParaRPr lang="en-US" i="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49</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矩形 5"/>
          <p:cNvSpPr/>
          <p:nvPr/>
        </p:nvSpPr>
        <p:spPr>
          <a:xfrm>
            <a:off x="247045" y="1533112"/>
            <a:ext cx="2365526" cy="1200329"/>
          </a:xfrm>
          <a:prstGeom prst="rect">
            <a:avLst/>
          </a:prstGeom>
          <a:solidFill>
            <a:srgbClr val="E8E8E8"/>
          </a:solidFill>
        </p:spPr>
        <p:txBody>
          <a:bodyPr wrap="square">
            <a:spAutoFit/>
          </a:bodyPr>
          <a:lstStyle/>
          <a:p>
            <a:pPr marL="285750" indent="-285750">
              <a:buFont typeface="Wingdings" panose="05000000000000000000" pitchFamily="2" charset="2"/>
              <a:buChar char="ü"/>
            </a:pPr>
            <a:r>
              <a:rPr lang="zh-CN" altLang="en-US" dirty="0"/>
              <a:t>与主机无关，不占用主机资源 </a:t>
            </a:r>
          </a:p>
          <a:p>
            <a:endParaRPr lang="zh-CN" altLang="en-US" dirty="0"/>
          </a:p>
          <a:p>
            <a:pPr marL="285750" indent="-285750">
              <a:buFont typeface="Wingdings" panose="05000000000000000000" pitchFamily="2" charset="2"/>
              <a:buChar char="ü"/>
            </a:pPr>
            <a:r>
              <a:rPr lang="zh-CN" altLang="en-US" dirty="0"/>
              <a:t>数据管理功能丰富  </a:t>
            </a:r>
          </a:p>
        </p:txBody>
      </p:sp>
      <p:sp>
        <p:nvSpPr>
          <p:cNvPr id="7" name="矩形 6"/>
          <p:cNvSpPr/>
          <p:nvPr/>
        </p:nvSpPr>
        <p:spPr>
          <a:xfrm>
            <a:off x="247045" y="1149242"/>
            <a:ext cx="8358570" cy="369332"/>
          </a:xfrm>
          <a:prstGeom prst="rect">
            <a:avLst/>
          </a:prstGeom>
          <a:solidFill>
            <a:schemeClr val="bg1">
              <a:lumMod val="85000"/>
            </a:schemeClr>
          </a:solidFill>
        </p:spPr>
        <p:txBody>
          <a:bodyPr wrap="square">
            <a:spAutoFit/>
          </a:bodyPr>
          <a:lstStyle/>
          <a:p>
            <a:pPr marL="285750" indent="-285750">
              <a:buFont typeface="Wingdings" panose="05000000000000000000" pitchFamily="2" charset="2"/>
              <a:buChar char="Ø"/>
            </a:pPr>
            <a:r>
              <a:rPr lang="zh-CN" altLang="en-US" dirty="0"/>
              <a:t>优点 </a:t>
            </a:r>
          </a:p>
        </p:txBody>
      </p:sp>
      <p:sp>
        <p:nvSpPr>
          <p:cNvPr id="8" name="矩形 7"/>
          <p:cNvSpPr/>
          <p:nvPr/>
        </p:nvSpPr>
        <p:spPr>
          <a:xfrm>
            <a:off x="224201" y="4194954"/>
            <a:ext cx="2365526" cy="1754326"/>
          </a:xfrm>
          <a:prstGeom prst="rect">
            <a:avLst/>
          </a:prstGeom>
          <a:solidFill>
            <a:srgbClr val="E8E8E8"/>
          </a:solidFill>
        </p:spPr>
        <p:txBody>
          <a:bodyPr wrap="square">
            <a:spAutoFit/>
          </a:bodyPr>
          <a:lstStyle/>
          <a:p>
            <a:pPr marL="285750" indent="-285750">
              <a:buFont typeface="Wingdings" panose="05000000000000000000" pitchFamily="2" charset="2"/>
              <a:buChar char="ü"/>
            </a:pPr>
            <a:r>
              <a:rPr lang="zh-CN" altLang="en-US" dirty="0"/>
              <a:t>一般只能实现对设备内磁盘的虚拟化 </a:t>
            </a:r>
          </a:p>
          <a:p>
            <a:endParaRPr lang="zh-CN" altLang="en-US" dirty="0"/>
          </a:p>
          <a:p>
            <a:pPr marL="285750" indent="-285750">
              <a:buFont typeface="Wingdings" panose="05000000000000000000" pitchFamily="2" charset="2"/>
              <a:buChar char="ü"/>
            </a:pPr>
            <a:r>
              <a:rPr lang="zh-CN" altLang="en-US" dirty="0"/>
              <a:t>不同厂商间的数据管理功能不能互操作 </a:t>
            </a:r>
            <a:r>
              <a:rPr lang="zh-CN" altLang="en-US" dirty="0" smtClean="0"/>
              <a:t>，扩展性差</a:t>
            </a:r>
            <a:endParaRPr lang="zh-CN" altLang="en-US" dirty="0"/>
          </a:p>
        </p:txBody>
      </p:sp>
      <p:sp>
        <p:nvSpPr>
          <p:cNvPr id="9" name="矩形 8"/>
          <p:cNvSpPr/>
          <p:nvPr/>
        </p:nvSpPr>
        <p:spPr>
          <a:xfrm>
            <a:off x="247045" y="3809878"/>
            <a:ext cx="8358570" cy="369332"/>
          </a:xfrm>
          <a:prstGeom prst="rect">
            <a:avLst/>
          </a:prstGeom>
          <a:solidFill>
            <a:schemeClr val="bg1">
              <a:lumMod val="85000"/>
            </a:schemeClr>
          </a:solidFill>
        </p:spPr>
        <p:txBody>
          <a:bodyPr wrap="square">
            <a:spAutoFit/>
          </a:bodyPr>
          <a:lstStyle/>
          <a:p>
            <a:pPr marL="285750" indent="-285750">
              <a:buFont typeface="Wingdings" panose="05000000000000000000" pitchFamily="2" charset="2"/>
              <a:buChar char="Ø"/>
            </a:pPr>
            <a:r>
              <a:rPr lang="zh-CN" altLang="en-US" dirty="0"/>
              <a:t>缺点 </a:t>
            </a:r>
          </a:p>
        </p:txBody>
      </p:sp>
      <p:pic>
        <p:nvPicPr>
          <p:cNvPr id="10" name="图片 9"/>
          <p:cNvPicPr>
            <a:picLocks noChangeAspect="1"/>
          </p:cNvPicPr>
          <p:nvPr/>
        </p:nvPicPr>
        <p:blipFill>
          <a:blip r:embed="rId3"/>
          <a:stretch>
            <a:fillRect/>
          </a:stretch>
        </p:blipFill>
        <p:spPr>
          <a:xfrm>
            <a:off x="3534399" y="1815042"/>
            <a:ext cx="5332015" cy="3539005"/>
          </a:xfrm>
          <a:prstGeom prst="rect">
            <a:avLst/>
          </a:prstGeom>
        </p:spPr>
      </p:pic>
      <p:sp>
        <p:nvSpPr>
          <p:cNvPr id="11" name="矩形 10">
            <a:extLst>
              <a:ext uri="{FF2B5EF4-FFF2-40B4-BE49-F238E27FC236}">
                <a16:creationId xmlns:a16="http://schemas.microsoft.com/office/drawing/2014/main" id="{14384AE2-4073-44D6-A507-06BF448B2F6A}"/>
              </a:ext>
            </a:extLst>
          </p:cNvPr>
          <p:cNvSpPr/>
          <p:nvPr/>
        </p:nvSpPr>
        <p:spPr>
          <a:xfrm>
            <a:off x="6531429" y="3015274"/>
            <a:ext cx="2365526" cy="1477328"/>
          </a:xfrm>
          <a:prstGeom prst="rect">
            <a:avLst/>
          </a:prstGeom>
          <a:solidFill>
            <a:srgbClr val="E8E8E8"/>
          </a:solidFill>
        </p:spPr>
        <p:txBody>
          <a:bodyPr wrap="square">
            <a:spAutoFit/>
          </a:bodyPr>
          <a:lstStyle/>
          <a:p>
            <a:r>
              <a:rPr lang="zh-CN" altLang="en-US" dirty="0"/>
              <a:t>代表产品：</a:t>
            </a:r>
            <a:endParaRPr lang="en-US" altLang="zh-CN" dirty="0"/>
          </a:p>
          <a:p>
            <a:r>
              <a:rPr lang="en-US" altLang="zh-CN" dirty="0"/>
              <a:t>HP EVA</a:t>
            </a:r>
          </a:p>
          <a:p>
            <a:r>
              <a:rPr lang="en-US" altLang="zh-CN" dirty="0"/>
              <a:t>H3C IX</a:t>
            </a:r>
            <a:r>
              <a:rPr lang="zh-CN" altLang="en-US" dirty="0"/>
              <a:t>系列</a:t>
            </a:r>
            <a:endParaRPr lang="en-US" altLang="zh-CN" dirty="0"/>
          </a:p>
          <a:p>
            <a:r>
              <a:rPr lang="en-US" altLang="zh-CN" dirty="0"/>
              <a:t>HDS TagmaStor</a:t>
            </a:r>
          </a:p>
          <a:p>
            <a:r>
              <a:rPr lang="en-US" altLang="zh-CN" dirty="0"/>
              <a:t>SUN 6920</a:t>
            </a:r>
            <a:r>
              <a:rPr lang="zh-CN" altLang="en-US" dirty="0"/>
              <a:t>系列</a:t>
            </a:r>
          </a:p>
        </p:txBody>
      </p:sp>
    </p:spTree>
    <p:extLst>
      <p:ext uri="{BB962C8B-B14F-4D97-AF65-F5344CB8AC3E}">
        <p14:creationId xmlns:p14="http://schemas.microsoft.com/office/powerpoint/2010/main" val="144505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reasons for renewed interest</a:t>
            </a:r>
            <a:endParaRPr lang="en-US" dirty="0"/>
          </a:p>
        </p:txBody>
      </p:sp>
      <p:sp>
        <p:nvSpPr>
          <p:cNvPr id="3" name="Content Placeholder 2"/>
          <p:cNvSpPr>
            <a:spLocks noGrp="1"/>
          </p:cNvSpPr>
          <p:nvPr>
            <p:ph idx="1"/>
          </p:nvPr>
        </p:nvSpPr>
        <p:spPr/>
        <p:txBody>
          <a:bodyPr/>
          <a:lstStyle/>
          <a:p>
            <a:r>
              <a:rPr lang="en-US" dirty="0" smtClean="0"/>
              <a:t> Contd..</a:t>
            </a:r>
          </a:p>
          <a:p>
            <a:pPr lvl="1"/>
            <a:r>
              <a:rPr lang="en-US" i="1" dirty="0" smtClean="0"/>
              <a:t>Greening initiatives: </a:t>
            </a:r>
            <a:r>
              <a:rPr lang="en-US" dirty="0" smtClean="0"/>
              <a:t>Recently, companies are increasingly looking for ways to reduce the amount of energy they consume and to reduce their carbon footprint. Hence, reducing the number of servers through server consolidation will definitely reduce the impact of cooling and power consumption of a data center. Virtualization technologies can provide an efficient way of consolidating servers.</a:t>
            </a:r>
          </a:p>
          <a:p>
            <a:pPr lvl="1"/>
            <a:r>
              <a:rPr lang="en-US" dirty="0" smtClean="0"/>
              <a:t> </a:t>
            </a:r>
            <a:r>
              <a:rPr lang="en-US" i="1" dirty="0" smtClean="0"/>
              <a:t>Rise of administrative costs:</a:t>
            </a:r>
            <a:r>
              <a:rPr lang="en-US" dirty="0" smtClean="0"/>
              <a:t> Power consumption and cooling costs have now become higher than the cost of the IT equipment. Virtualization can help in reducing the number of required servers for a given workload, thus reducing the cost of the administrative personnel.</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Storage Virtualization</a:t>
            </a:r>
            <a:endParaRPr lang="en-US" i="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50</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矩形 5"/>
          <p:cNvSpPr/>
          <p:nvPr/>
        </p:nvSpPr>
        <p:spPr>
          <a:xfrm>
            <a:off x="637338" y="1512420"/>
            <a:ext cx="7968277" cy="369332"/>
          </a:xfrm>
          <a:prstGeom prst="rect">
            <a:avLst/>
          </a:prstGeom>
          <a:solidFill>
            <a:srgbClr val="E8E8E8"/>
          </a:solidFill>
        </p:spPr>
        <p:txBody>
          <a:bodyPr wrap="square">
            <a:spAutoFit/>
          </a:bodyPr>
          <a:lstStyle/>
          <a:p>
            <a:r>
              <a:rPr lang="zh-CN" altLang="en-US" dirty="0"/>
              <a:t>在</a:t>
            </a:r>
            <a:r>
              <a:rPr lang="zh-CN" altLang="en-US" b="1" dirty="0">
                <a:solidFill>
                  <a:srgbClr val="FF0000"/>
                </a:solidFill>
              </a:rPr>
              <a:t>网络设备</a:t>
            </a:r>
            <a:r>
              <a:rPr lang="zh-CN" altLang="en-US" dirty="0"/>
              <a:t>上实现存储虚拟化，如通过在</a:t>
            </a:r>
            <a:r>
              <a:rPr lang="en-US" altLang="zh-CN" b="1" dirty="0"/>
              <a:t>SAN</a:t>
            </a:r>
            <a:r>
              <a:rPr lang="zh-CN" altLang="en-US" dirty="0"/>
              <a:t>中添加虚拟化引擎实现 </a:t>
            </a:r>
          </a:p>
        </p:txBody>
      </p:sp>
      <p:sp>
        <p:nvSpPr>
          <p:cNvPr id="7" name="矩形 6"/>
          <p:cNvSpPr/>
          <p:nvPr/>
        </p:nvSpPr>
        <p:spPr>
          <a:xfrm>
            <a:off x="247045" y="1124744"/>
            <a:ext cx="8358570" cy="369332"/>
          </a:xfrm>
          <a:prstGeom prst="rect">
            <a:avLst/>
          </a:prstGeom>
          <a:solidFill>
            <a:schemeClr val="bg1">
              <a:lumMod val="85000"/>
            </a:schemeClr>
          </a:solidFill>
        </p:spPr>
        <p:txBody>
          <a:bodyPr wrap="square">
            <a:spAutoFit/>
          </a:bodyPr>
          <a:lstStyle/>
          <a:p>
            <a:pPr marL="285750" lvl="0" indent="-285750">
              <a:buFont typeface="Wingdings" panose="05000000000000000000" pitchFamily="2" charset="2"/>
              <a:buChar char="Ø"/>
              <a:defRPr/>
            </a:pPr>
            <a:r>
              <a:rPr lang="zh-CN" altLang="en-US" dirty="0"/>
              <a:t>基于网络的存储虚拟化</a:t>
            </a:r>
          </a:p>
        </p:txBody>
      </p:sp>
      <p:sp>
        <p:nvSpPr>
          <p:cNvPr id="8" name="矩形 7">
            <a:extLst>
              <a:ext uri="{FF2B5EF4-FFF2-40B4-BE49-F238E27FC236}">
                <a16:creationId xmlns:a16="http://schemas.microsoft.com/office/drawing/2014/main" id="{32420182-9760-480A-A981-8944166F38D4}"/>
              </a:ext>
            </a:extLst>
          </p:cNvPr>
          <p:cNvSpPr/>
          <p:nvPr/>
        </p:nvSpPr>
        <p:spPr>
          <a:xfrm>
            <a:off x="637338" y="2080388"/>
            <a:ext cx="7968277" cy="369332"/>
          </a:xfrm>
          <a:prstGeom prst="rect">
            <a:avLst/>
          </a:prstGeom>
        </p:spPr>
        <p:txBody>
          <a:bodyPr wrap="square">
            <a:spAutoFit/>
          </a:bodyPr>
          <a:lstStyle/>
          <a:p>
            <a:r>
              <a:rPr lang="zh-CN" altLang="en-US" dirty="0"/>
              <a:t>根据实现位置不同</a:t>
            </a:r>
            <a:endParaRPr lang="en-US" altLang="zh-CN" dirty="0"/>
          </a:p>
        </p:txBody>
      </p:sp>
      <p:sp>
        <p:nvSpPr>
          <p:cNvPr id="9" name="矩形 8">
            <a:extLst>
              <a:ext uri="{FF2B5EF4-FFF2-40B4-BE49-F238E27FC236}">
                <a16:creationId xmlns:a16="http://schemas.microsoft.com/office/drawing/2014/main" id="{32C9CADE-9C07-4A6E-9C80-DE87BCDCF775}"/>
              </a:ext>
            </a:extLst>
          </p:cNvPr>
          <p:cNvSpPr/>
          <p:nvPr/>
        </p:nvSpPr>
        <p:spPr>
          <a:xfrm>
            <a:off x="1183085" y="2434930"/>
            <a:ext cx="7422530" cy="1200329"/>
          </a:xfrm>
          <a:prstGeom prst="rect">
            <a:avLst/>
          </a:prstGeom>
        </p:spPr>
        <p:txBody>
          <a:bodyPr wrap="square">
            <a:spAutoFit/>
          </a:bodyPr>
          <a:lstStyle/>
          <a:p>
            <a:pPr marL="285750" indent="-285750">
              <a:buFont typeface="Wingdings" panose="05000000000000000000" pitchFamily="2" charset="2"/>
              <a:buChar char="p"/>
            </a:pPr>
            <a:r>
              <a:rPr lang="zh-CN" altLang="en-US" dirty="0"/>
              <a:t>基于</a:t>
            </a:r>
            <a:r>
              <a:rPr lang="zh-CN" altLang="en-US" b="1" dirty="0">
                <a:solidFill>
                  <a:srgbClr val="FF0000"/>
                </a:solidFill>
              </a:rPr>
              <a:t>交换机</a:t>
            </a:r>
            <a:r>
              <a:rPr lang="zh-CN" altLang="en-US" dirty="0"/>
              <a:t>的虚拟化</a:t>
            </a:r>
            <a:endParaRPr lang="en-US" altLang="zh-CN" dirty="0"/>
          </a:p>
          <a:p>
            <a:pPr marL="285750" indent="-285750">
              <a:buFont typeface="Wingdings" panose="05000000000000000000" pitchFamily="2" charset="2"/>
              <a:buChar char="p"/>
            </a:pPr>
            <a:r>
              <a:rPr lang="zh-CN" altLang="en-US" dirty="0"/>
              <a:t>基于</a:t>
            </a:r>
            <a:r>
              <a:rPr lang="zh-CN" altLang="en-US" b="1" dirty="0">
                <a:solidFill>
                  <a:srgbClr val="FF0000"/>
                </a:solidFill>
              </a:rPr>
              <a:t>路由器</a:t>
            </a:r>
            <a:r>
              <a:rPr lang="zh-CN" altLang="en-US" dirty="0"/>
              <a:t>的虚拟化 </a:t>
            </a:r>
          </a:p>
          <a:p>
            <a:pPr marL="285750" indent="-285750">
              <a:buFont typeface="Wingdings" panose="05000000000000000000" pitchFamily="2" charset="2"/>
              <a:buChar char="p"/>
            </a:pPr>
            <a:r>
              <a:rPr lang="zh-CN" altLang="en-US" dirty="0"/>
              <a:t>基于</a:t>
            </a:r>
            <a:r>
              <a:rPr lang="zh-CN" altLang="en-US" b="1" dirty="0">
                <a:solidFill>
                  <a:srgbClr val="FF0000"/>
                </a:solidFill>
              </a:rPr>
              <a:t>元数据服务器</a:t>
            </a:r>
            <a:r>
              <a:rPr lang="zh-CN" altLang="en-US" dirty="0"/>
              <a:t>的虚拟</a:t>
            </a:r>
            <a:r>
              <a:rPr lang="zh-CN" altLang="en-US" dirty="0" smtClean="0"/>
              <a:t>化，</a:t>
            </a:r>
            <a:r>
              <a:rPr lang="zh-CN" altLang="zh-CN" dirty="0"/>
              <a:t>例如</a:t>
            </a:r>
            <a:r>
              <a:rPr lang="en-US" altLang="zh-CN" dirty="0"/>
              <a:t>SAN</a:t>
            </a:r>
            <a:r>
              <a:rPr lang="zh-CN" altLang="zh-CN" dirty="0"/>
              <a:t>网络中，接入一台</a:t>
            </a:r>
            <a:r>
              <a:rPr lang="zh-CN" altLang="zh-CN" b="1" dirty="0"/>
              <a:t>专用的元数据服务器</a:t>
            </a:r>
            <a:r>
              <a:rPr lang="zh-CN" altLang="zh-CN" dirty="0"/>
              <a:t>来实现虚拟化的功能</a:t>
            </a:r>
            <a:endParaRPr lang="zh-CN" altLang="en-US" dirty="0"/>
          </a:p>
        </p:txBody>
      </p:sp>
      <p:sp>
        <p:nvSpPr>
          <p:cNvPr id="10" name="矩形 9">
            <a:extLst>
              <a:ext uri="{FF2B5EF4-FFF2-40B4-BE49-F238E27FC236}">
                <a16:creationId xmlns:a16="http://schemas.microsoft.com/office/drawing/2014/main" id="{3CEF31A8-E52A-4D8A-A1DE-81BAE3AAE137}"/>
              </a:ext>
            </a:extLst>
          </p:cNvPr>
          <p:cNvSpPr/>
          <p:nvPr/>
        </p:nvSpPr>
        <p:spPr>
          <a:xfrm>
            <a:off x="637339" y="4293941"/>
            <a:ext cx="7319038" cy="646331"/>
          </a:xfrm>
          <a:prstGeom prst="rect">
            <a:avLst/>
          </a:prstGeom>
        </p:spPr>
        <p:txBody>
          <a:bodyPr wrap="square">
            <a:spAutoFit/>
          </a:bodyPr>
          <a:lstStyle/>
          <a:p>
            <a:r>
              <a:rPr lang="zh-CN" altLang="en-US" dirty="0"/>
              <a:t>当多个主机服务器需要访问多个异构存储设备时</a:t>
            </a:r>
            <a:r>
              <a:rPr lang="en-US" altLang="zh-CN" b="1" dirty="0"/>
              <a:t>,</a:t>
            </a:r>
            <a:r>
              <a:rPr lang="zh-CN" altLang="en-US" dirty="0"/>
              <a:t>可以使用基于网络的存储虚拟化技术 </a:t>
            </a:r>
          </a:p>
        </p:txBody>
      </p:sp>
      <p:sp>
        <p:nvSpPr>
          <p:cNvPr id="11" name="矩形 10">
            <a:extLst>
              <a:ext uri="{FF2B5EF4-FFF2-40B4-BE49-F238E27FC236}">
                <a16:creationId xmlns:a16="http://schemas.microsoft.com/office/drawing/2014/main" id="{9CB5EA1A-122D-47C6-BA0C-22C574820BBE}"/>
              </a:ext>
            </a:extLst>
          </p:cNvPr>
          <p:cNvSpPr/>
          <p:nvPr/>
        </p:nvSpPr>
        <p:spPr>
          <a:xfrm>
            <a:off x="247045" y="3891353"/>
            <a:ext cx="8358570" cy="369332"/>
          </a:xfrm>
          <a:prstGeom prst="rect">
            <a:avLst/>
          </a:prstGeom>
          <a:solidFill>
            <a:schemeClr val="bg1">
              <a:lumMod val="85000"/>
            </a:schemeClr>
          </a:solidFill>
        </p:spPr>
        <p:txBody>
          <a:bodyPr wrap="square">
            <a:spAutoFit/>
          </a:bodyPr>
          <a:lstStyle/>
          <a:p>
            <a:pPr lvl="0">
              <a:defRPr/>
            </a:pPr>
            <a:r>
              <a:rPr lang="zh-CN" altLang="en-US" dirty="0"/>
              <a:t>应用场景</a:t>
            </a:r>
          </a:p>
        </p:txBody>
      </p:sp>
    </p:spTree>
    <p:extLst>
      <p:ext uri="{BB962C8B-B14F-4D97-AF65-F5344CB8AC3E}">
        <p14:creationId xmlns:p14="http://schemas.microsoft.com/office/powerpoint/2010/main" val="190742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Storage Virtualization</a:t>
            </a:r>
            <a:endParaRPr lang="en-US" i="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51</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矩形 5"/>
          <p:cNvSpPr/>
          <p:nvPr/>
        </p:nvSpPr>
        <p:spPr>
          <a:xfrm>
            <a:off x="247045" y="1541914"/>
            <a:ext cx="2719544" cy="2585323"/>
          </a:xfrm>
          <a:prstGeom prst="rect">
            <a:avLst/>
          </a:prstGeom>
          <a:solidFill>
            <a:srgbClr val="E8E8E8"/>
          </a:solidFill>
        </p:spPr>
        <p:txBody>
          <a:bodyPr wrap="square">
            <a:spAutoFit/>
          </a:bodyPr>
          <a:lstStyle/>
          <a:p>
            <a:pPr marL="285750" indent="-285750">
              <a:buFont typeface="Wingdings" panose="05000000000000000000" pitchFamily="2" charset="2"/>
              <a:buChar char="ü"/>
            </a:pPr>
            <a:r>
              <a:rPr lang="zh-CN" altLang="en-US" dirty="0"/>
              <a:t>与主机无关，不占用主机资源 </a:t>
            </a:r>
          </a:p>
          <a:p>
            <a:endParaRPr lang="zh-CN" altLang="en-US" dirty="0"/>
          </a:p>
          <a:p>
            <a:pPr marL="285750" indent="-285750">
              <a:buFont typeface="Wingdings" panose="05000000000000000000" pitchFamily="2" charset="2"/>
              <a:buChar char="ü"/>
            </a:pPr>
            <a:r>
              <a:rPr lang="zh-CN" altLang="en-US" dirty="0"/>
              <a:t>支持异构存储设备</a:t>
            </a:r>
            <a:endParaRPr lang="en-US" altLang="zh-CN" dirty="0"/>
          </a:p>
          <a:p>
            <a:pPr marL="285750" indent="-285750">
              <a:buFont typeface="Wingdings" panose="05000000000000000000" pitchFamily="2" charset="2"/>
              <a:buChar char="ü"/>
            </a:pPr>
            <a:endParaRPr lang="en-US" altLang="zh-CN" dirty="0"/>
          </a:p>
          <a:p>
            <a:pPr marL="285750" indent="-285750">
              <a:buFont typeface="Wingdings" panose="05000000000000000000" pitchFamily="2" charset="2"/>
              <a:buChar char="ü"/>
            </a:pPr>
            <a:r>
              <a:rPr lang="zh-CN" altLang="en-US" dirty="0"/>
              <a:t>统一不同存储设备的数据管理功能，可扩展性好。 </a:t>
            </a:r>
          </a:p>
          <a:p>
            <a:pPr marL="285750" indent="-285750">
              <a:buFont typeface="Wingdings" panose="05000000000000000000" pitchFamily="2" charset="2"/>
              <a:buChar char="ü"/>
            </a:pPr>
            <a:endParaRPr lang="zh-CN" altLang="en-US" dirty="0"/>
          </a:p>
        </p:txBody>
      </p:sp>
      <p:sp>
        <p:nvSpPr>
          <p:cNvPr id="7" name="矩形 6"/>
          <p:cNvSpPr/>
          <p:nvPr/>
        </p:nvSpPr>
        <p:spPr>
          <a:xfrm>
            <a:off x="247045" y="1144661"/>
            <a:ext cx="8358570" cy="369332"/>
          </a:xfrm>
          <a:prstGeom prst="rect">
            <a:avLst/>
          </a:prstGeom>
          <a:solidFill>
            <a:schemeClr val="bg1">
              <a:lumMod val="85000"/>
            </a:schemeClr>
          </a:solidFill>
        </p:spPr>
        <p:txBody>
          <a:bodyPr wrap="square">
            <a:spAutoFit/>
          </a:bodyPr>
          <a:lstStyle/>
          <a:p>
            <a:pPr marL="285750" indent="-285750">
              <a:buFont typeface="Wingdings" panose="05000000000000000000" pitchFamily="2" charset="2"/>
              <a:buChar char="Ø"/>
            </a:pPr>
            <a:r>
              <a:rPr lang="zh-CN" altLang="en-US" dirty="0"/>
              <a:t>优点 </a:t>
            </a:r>
          </a:p>
        </p:txBody>
      </p:sp>
      <p:sp>
        <p:nvSpPr>
          <p:cNvPr id="8" name="矩形 7"/>
          <p:cNvSpPr/>
          <p:nvPr/>
        </p:nvSpPr>
        <p:spPr>
          <a:xfrm>
            <a:off x="247044" y="4820959"/>
            <a:ext cx="2773741" cy="1200329"/>
          </a:xfrm>
          <a:prstGeom prst="rect">
            <a:avLst/>
          </a:prstGeom>
          <a:solidFill>
            <a:srgbClr val="E8E8E8"/>
          </a:solidFill>
        </p:spPr>
        <p:txBody>
          <a:bodyPr wrap="square">
            <a:spAutoFit/>
          </a:bodyPr>
          <a:lstStyle/>
          <a:p>
            <a:pPr marL="285750" indent="-285750">
              <a:buFont typeface="Wingdings" panose="05000000000000000000" pitchFamily="2" charset="2"/>
              <a:buChar char="ü"/>
            </a:pPr>
            <a:r>
              <a:rPr lang="zh-CN" altLang="en-US" dirty="0"/>
              <a:t>部分厂商数据管理功能弱，成熟度低，仍然存在和不同存储、主机兼容的问题 </a:t>
            </a:r>
          </a:p>
        </p:txBody>
      </p:sp>
      <p:sp>
        <p:nvSpPr>
          <p:cNvPr id="9" name="矩形 8"/>
          <p:cNvSpPr/>
          <p:nvPr/>
        </p:nvSpPr>
        <p:spPr>
          <a:xfrm>
            <a:off x="247045" y="4393129"/>
            <a:ext cx="8358570" cy="369332"/>
          </a:xfrm>
          <a:prstGeom prst="rect">
            <a:avLst/>
          </a:prstGeom>
          <a:solidFill>
            <a:schemeClr val="bg1">
              <a:lumMod val="85000"/>
            </a:schemeClr>
          </a:solidFill>
        </p:spPr>
        <p:txBody>
          <a:bodyPr wrap="square">
            <a:spAutoFit/>
          </a:bodyPr>
          <a:lstStyle/>
          <a:p>
            <a:pPr marL="285750" indent="-285750">
              <a:buFont typeface="Wingdings" panose="05000000000000000000" pitchFamily="2" charset="2"/>
              <a:buChar char="Ø"/>
            </a:pPr>
            <a:r>
              <a:rPr lang="zh-CN" altLang="en-US" dirty="0"/>
              <a:t>缺点 </a:t>
            </a:r>
          </a:p>
        </p:txBody>
      </p:sp>
      <p:pic>
        <p:nvPicPr>
          <p:cNvPr id="10" name="图片 9"/>
          <p:cNvPicPr>
            <a:picLocks noChangeAspect="1"/>
          </p:cNvPicPr>
          <p:nvPr/>
        </p:nvPicPr>
        <p:blipFill>
          <a:blip r:embed="rId3"/>
          <a:stretch>
            <a:fillRect/>
          </a:stretch>
        </p:blipFill>
        <p:spPr>
          <a:xfrm>
            <a:off x="3020786" y="1952181"/>
            <a:ext cx="5821972" cy="3832659"/>
          </a:xfrm>
          <a:prstGeom prst="rect">
            <a:avLst/>
          </a:prstGeom>
        </p:spPr>
      </p:pic>
      <p:sp>
        <p:nvSpPr>
          <p:cNvPr id="11" name="矩形 10">
            <a:extLst>
              <a:ext uri="{FF2B5EF4-FFF2-40B4-BE49-F238E27FC236}">
                <a16:creationId xmlns:a16="http://schemas.microsoft.com/office/drawing/2014/main" id="{A26E4E58-F6B1-4371-9372-86EDCCC6281E}"/>
              </a:ext>
            </a:extLst>
          </p:cNvPr>
          <p:cNvSpPr/>
          <p:nvPr/>
        </p:nvSpPr>
        <p:spPr>
          <a:xfrm>
            <a:off x="6531429" y="3151481"/>
            <a:ext cx="2365526" cy="1477328"/>
          </a:xfrm>
          <a:prstGeom prst="rect">
            <a:avLst/>
          </a:prstGeom>
          <a:solidFill>
            <a:srgbClr val="E8E8E8"/>
          </a:solidFill>
        </p:spPr>
        <p:txBody>
          <a:bodyPr wrap="square">
            <a:spAutoFit/>
          </a:bodyPr>
          <a:lstStyle/>
          <a:p>
            <a:r>
              <a:rPr lang="zh-CN" altLang="en-US" dirty="0"/>
              <a:t>代表产品：</a:t>
            </a:r>
            <a:endParaRPr lang="en-US" altLang="zh-CN" dirty="0"/>
          </a:p>
          <a:p>
            <a:r>
              <a:rPr lang="en-US" altLang="zh-CN" dirty="0"/>
              <a:t>EMC VPLEX</a:t>
            </a:r>
            <a:r>
              <a:rPr lang="zh-CN" altLang="en-US" dirty="0"/>
              <a:t>、</a:t>
            </a:r>
            <a:r>
              <a:rPr lang="en-US" altLang="zh-CN" dirty="0"/>
              <a:t>NetApp GFiller</a:t>
            </a:r>
          </a:p>
          <a:p>
            <a:r>
              <a:rPr lang="en-US" altLang="zh-CN" dirty="0"/>
              <a:t>IBM SVC</a:t>
            </a:r>
          </a:p>
          <a:p>
            <a:r>
              <a:rPr lang="en-US" altLang="zh-CN" dirty="0"/>
              <a:t>H3C IV</a:t>
            </a:r>
            <a:r>
              <a:rPr lang="zh-CN" altLang="en-US" dirty="0"/>
              <a:t>系列</a:t>
            </a:r>
          </a:p>
        </p:txBody>
      </p:sp>
    </p:spTree>
    <p:extLst>
      <p:ext uri="{BB962C8B-B14F-4D97-AF65-F5344CB8AC3E}">
        <p14:creationId xmlns:p14="http://schemas.microsoft.com/office/powerpoint/2010/main" val="38262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Network Virtualization</a:t>
            </a:r>
            <a:endParaRPr lang="en-US" dirty="0"/>
          </a:p>
        </p:txBody>
      </p:sp>
      <p:sp>
        <p:nvSpPr>
          <p:cNvPr id="3" name="Content Placeholder 2"/>
          <p:cNvSpPr>
            <a:spLocks noGrp="1"/>
          </p:cNvSpPr>
          <p:nvPr>
            <p:ph idx="1"/>
          </p:nvPr>
        </p:nvSpPr>
        <p:spPr/>
        <p:txBody>
          <a:bodyPr/>
          <a:lstStyle/>
          <a:p>
            <a:r>
              <a:rPr lang="en-US" dirty="0" smtClean="0"/>
              <a:t> </a:t>
            </a:r>
            <a:r>
              <a:rPr lang="en-US" sz="1900" dirty="0" smtClean="0"/>
              <a:t>Network virtualization combines hardware appliances and specific software for the creation and management of a virtual network.</a:t>
            </a:r>
          </a:p>
          <a:p>
            <a:r>
              <a:rPr lang="en-US" sz="1900" dirty="0" smtClean="0"/>
              <a:t> Network virtualization can aggregate different physical networks into a single logical network (</a:t>
            </a:r>
            <a:r>
              <a:rPr lang="en-US" sz="1900" i="1" dirty="0" smtClean="0"/>
              <a:t>external</a:t>
            </a:r>
            <a:r>
              <a:rPr lang="en-US" sz="1900" dirty="0" smtClean="0"/>
              <a:t> network virtualization) or provide network like functionality to an operating system partition (</a:t>
            </a:r>
            <a:r>
              <a:rPr lang="en-US" sz="1900" i="1" dirty="0" smtClean="0"/>
              <a:t>internal</a:t>
            </a:r>
            <a:r>
              <a:rPr lang="en-US" sz="1900" dirty="0" smtClean="0"/>
              <a:t> network virtualization). </a:t>
            </a:r>
          </a:p>
          <a:p>
            <a:r>
              <a:rPr lang="en-US" sz="1900" dirty="0" smtClean="0"/>
              <a:t> The result of external network virtualization is generally a </a:t>
            </a:r>
            <a:r>
              <a:rPr lang="en-US" sz="1900" i="1" dirty="0" smtClean="0"/>
              <a:t>Virtual LAN (VLAN)</a:t>
            </a:r>
            <a:r>
              <a:rPr lang="en-US" sz="1900" dirty="0" smtClean="0"/>
              <a:t>. A </a:t>
            </a:r>
            <a:r>
              <a:rPr lang="en-US" sz="1900" i="1" dirty="0" smtClean="0"/>
              <a:t>VLAN</a:t>
            </a:r>
            <a:r>
              <a:rPr lang="en-US" sz="1900" dirty="0" smtClean="0"/>
              <a:t> is an aggregation of hosts that communicate with each other as if they were located under the same broadcasting domain.</a:t>
            </a:r>
          </a:p>
          <a:p>
            <a:r>
              <a:rPr lang="en-US" sz="1900" dirty="0" smtClean="0"/>
              <a:t> Internal network virtualization is generally applied together with hardware and operating system level virtualization in which the guests obtain a virtual network interface to communicate with. </a:t>
            </a:r>
          </a:p>
          <a:p>
            <a:r>
              <a:rPr lang="en-US" sz="1900" dirty="0" smtClean="0"/>
              <a:t> There are several options for implementing internal network virtualization: the guest can share the same network interface of the host and use NAT to access the network; the virtual machine manager can emulate, and install on the host, an additional network device together with the driver; or the guest can have a private network only with the guest.</a:t>
            </a:r>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52</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Network Virtualization</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53</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矩形 6"/>
          <p:cNvSpPr/>
          <p:nvPr/>
        </p:nvSpPr>
        <p:spPr>
          <a:xfrm>
            <a:off x="315856" y="4467980"/>
            <a:ext cx="8440057" cy="115660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latin typeface="+mn-ea"/>
              </a:rPr>
              <a:t>VPC</a:t>
            </a:r>
            <a:r>
              <a:rPr lang="zh-CN" altLang="en-US" dirty="0" smtClean="0">
                <a:latin typeface="+mn-ea"/>
              </a:rPr>
              <a:t>技术实现跨交换机的端口绑定，在下级交换机上连属于不同机箱的虚拟交换机时，可以把分别连向不同机箱的万兆链路用于和</a:t>
            </a:r>
            <a:r>
              <a:rPr lang="en-US" altLang="zh-CN" dirty="0" smtClean="0">
                <a:latin typeface="+mn-ea"/>
              </a:rPr>
              <a:t>IEEE802.3ad</a:t>
            </a:r>
            <a:r>
              <a:rPr lang="zh-CN" altLang="en-US" dirty="0" smtClean="0">
                <a:latin typeface="+mn-ea"/>
              </a:rPr>
              <a:t>兼容的技术实现以太网链路捆绑，提高冗余能力和链路互连带宽，简化网络维护</a:t>
            </a:r>
            <a:endParaRPr lang="zh-CN" altLang="en-US" dirty="0">
              <a:latin typeface="+mn-ea"/>
            </a:endParaRPr>
          </a:p>
        </p:txBody>
      </p:sp>
      <p:sp>
        <p:nvSpPr>
          <p:cNvPr id="8" name="TextBox 3_1"/>
          <p:cNvSpPr txBox="1"/>
          <p:nvPr/>
        </p:nvSpPr>
        <p:spPr>
          <a:xfrm>
            <a:off x="404049" y="1196752"/>
            <a:ext cx="2646878" cy="461665"/>
          </a:xfrm>
          <a:prstGeom prst="rect">
            <a:avLst/>
          </a:prstGeom>
          <a:noFill/>
        </p:spPr>
        <p:txBody>
          <a:bodyPr wrap="none" rtlCol="0">
            <a:spAutoFit/>
          </a:bodyPr>
          <a:lstStyle/>
          <a:p>
            <a:r>
              <a:rPr lang="zh-CN" altLang="en-US" sz="2400" b="1" dirty="0">
                <a:solidFill>
                  <a:schemeClr val="accent6"/>
                </a:solidFill>
              </a:rPr>
              <a:t>核心层网络虚拟化</a:t>
            </a:r>
          </a:p>
        </p:txBody>
      </p:sp>
      <p:sp>
        <p:nvSpPr>
          <p:cNvPr id="9" name="Oval 4_1"/>
          <p:cNvSpPr/>
          <p:nvPr/>
        </p:nvSpPr>
        <p:spPr>
          <a:xfrm>
            <a:off x="298321" y="1343058"/>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755520" y="1769454"/>
            <a:ext cx="7514087" cy="369332"/>
          </a:xfrm>
          <a:prstGeom prst="rect">
            <a:avLst/>
          </a:prstGeom>
          <a:solidFill>
            <a:schemeClr val="bg1">
              <a:lumMod val="85000"/>
            </a:schemeClr>
          </a:solidFill>
        </p:spPr>
        <p:txBody>
          <a:bodyPr wrap="square">
            <a:spAutoFit/>
          </a:bodyPr>
          <a:lstStyle/>
          <a:p>
            <a:r>
              <a:rPr lang="zh-CN" altLang="en-US" dirty="0">
                <a:solidFill>
                  <a:schemeClr val="tx1">
                    <a:lumMod val="75000"/>
                    <a:lumOff val="25000"/>
                  </a:schemeClr>
                </a:solidFill>
              </a:rPr>
              <a:t>核心层网络虚拟化，主要指的是数据中心核心网络设备的虚拟化。</a:t>
            </a:r>
          </a:p>
        </p:txBody>
      </p:sp>
      <p:sp>
        <p:nvSpPr>
          <p:cNvPr id="11" name="矩形 10"/>
          <p:cNvSpPr/>
          <p:nvPr/>
        </p:nvSpPr>
        <p:spPr>
          <a:xfrm>
            <a:off x="658599" y="2817022"/>
            <a:ext cx="697627" cy="400110"/>
          </a:xfrm>
          <a:prstGeom prst="rect">
            <a:avLst/>
          </a:prstGeom>
        </p:spPr>
        <p:txBody>
          <a:bodyPr wrap="none">
            <a:spAutoFit/>
          </a:bodyPr>
          <a:lstStyle/>
          <a:p>
            <a:r>
              <a:rPr lang="zh-CN" altLang="en-US" sz="2000" b="1">
                <a:solidFill>
                  <a:schemeClr val="bg1"/>
                </a:solidFill>
              </a:rPr>
              <a:t>要求</a:t>
            </a:r>
          </a:p>
        </p:txBody>
      </p:sp>
      <p:sp>
        <p:nvSpPr>
          <p:cNvPr id="12" name="矩形 11"/>
          <p:cNvSpPr/>
          <p:nvPr/>
        </p:nvSpPr>
        <p:spPr>
          <a:xfrm>
            <a:off x="658599" y="2413566"/>
            <a:ext cx="7611008" cy="1200329"/>
          </a:xfrm>
          <a:prstGeom prst="rect">
            <a:avLst/>
          </a:prstGeom>
        </p:spPr>
        <p:txBody>
          <a:bodyPr wrap="square">
            <a:spAutoFit/>
          </a:bodyPr>
          <a:lstStyle/>
          <a:p>
            <a:pPr marL="285750" indent="-285750">
              <a:buFont typeface="Wingdings" panose="05000000000000000000" pitchFamily="2" charset="2"/>
              <a:buChar char="l"/>
            </a:pPr>
            <a:r>
              <a:rPr lang="zh-CN" altLang="en-US" dirty="0">
                <a:latin typeface="+mn-ea"/>
              </a:rPr>
              <a:t>核心层网络具备超大规模的数据交换</a:t>
            </a:r>
            <a:r>
              <a:rPr lang="zh-CN" altLang="en-US" dirty="0" smtClean="0">
                <a:latin typeface="+mn-ea"/>
              </a:rPr>
              <a:t>能力，以及万兆</a:t>
            </a:r>
            <a:r>
              <a:rPr lang="zh-CN" altLang="en-US" dirty="0">
                <a:latin typeface="+mn-ea"/>
              </a:rPr>
              <a:t>接入</a:t>
            </a:r>
            <a:r>
              <a:rPr lang="zh-CN" altLang="en-US" dirty="0" smtClean="0">
                <a:latin typeface="+mn-ea"/>
              </a:rPr>
              <a:t>能力</a:t>
            </a:r>
            <a:endParaRPr lang="en-US" altLang="zh-CN" dirty="0" smtClean="0">
              <a:latin typeface="+mn-ea"/>
            </a:endParaRPr>
          </a:p>
          <a:p>
            <a:endParaRPr lang="zh-CN" altLang="en-US" dirty="0">
              <a:latin typeface="+mn-ea"/>
            </a:endParaRPr>
          </a:p>
          <a:p>
            <a:pPr marL="285750" indent="-285750">
              <a:buFont typeface="Wingdings" panose="05000000000000000000" pitchFamily="2" charset="2"/>
              <a:buChar char="l"/>
            </a:pPr>
            <a:r>
              <a:rPr lang="zh-CN" altLang="en-US" dirty="0">
                <a:latin typeface="+mn-ea"/>
              </a:rPr>
              <a:t>提供虚拟机箱</a:t>
            </a:r>
            <a:r>
              <a:rPr lang="zh-CN" altLang="en-US" dirty="0" smtClean="0">
                <a:latin typeface="+mn-ea"/>
              </a:rPr>
              <a:t>技术，</a:t>
            </a:r>
            <a:r>
              <a:rPr lang="zh-CN" altLang="en-US" dirty="0">
                <a:latin typeface="+mn-ea"/>
              </a:rPr>
              <a:t>简化</a:t>
            </a:r>
            <a:r>
              <a:rPr lang="zh-CN" altLang="en-US" dirty="0" smtClean="0">
                <a:latin typeface="+mn-ea"/>
              </a:rPr>
              <a:t>设备管理，</a:t>
            </a:r>
            <a:r>
              <a:rPr lang="zh-CN" altLang="en-US" dirty="0">
                <a:latin typeface="+mn-ea"/>
              </a:rPr>
              <a:t>提高资源</a:t>
            </a:r>
            <a:r>
              <a:rPr lang="zh-CN" altLang="en-US" dirty="0" smtClean="0">
                <a:latin typeface="+mn-ea"/>
              </a:rPr>
              <a:t>利用率，</a:t>
            </a:r>
            <a:r>
              <a:rPr lang="zh-CN" altLang="en-US" dirty="0">
                <a:latin typeface="+mn-ea"/>
              </a:rPr>
              <a:t>提高交换系统的灵活性和</a:t>
            </a:r>
            <a:r>
              <a:rPr lang="zh-CN" altLang="en-US" dirty="0" smtClean="0">
                <a:latin typeface="+mn-ea"/>
              </a:rPr>
              <a:t>扩展性，</a:t>
            </a:r>
            <a:r>
              <a:rPr lang="zh-CN" altLang="en-US" dirty="0">
                <a:latin typeface="+mn-ea"/>
              </a:rPr>
              <a:t>为资源的灵活调度和动态伸缩提供</a:t>
            </a:r>
            <a:r>
              <a:rPr lang="zh-CN" altLang="en-US" dirty="0" smtClean="0">
                <a:latin typeface="+mn-ea"/>
              </a:rPr>
              <a:t>支撑</a:t>
            </a:r>
            <a:endParaRPr lang="zh-CN" altLang="en-US" dirty="0">
              <a:latin typeface="+mn-ea"/>
            </a:endParaRPr>
          </a:p>
        </p:txBody>
      </p:sp>
    </p:spTree>
    <p:extLst>
      <p:ext uri="{BB962C8B-B14F-4D97-AF65-F5344CB8AC3E}">
        <p14:creationId xmlns:p14="http://schemas.microsoft.com/office/powerpoint/2010/main" val="6333069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Network Virtualization</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54</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矩形 5"/>
          <p:cNvSpPr/>
          <p:nvPr/>
        </p:nvSpPr>
        <p:spPr>
          <a:xfrm>
            <a:off x="298321" y="1662878"/>
            <a:ext cx="8328317" cy="874407"/>
          </a:xfrm>
          <a:prstGeom prst="rect">
            <a:avLst/>
          </a:prstGeom>
          <a:solidFill>
            <a:srgbClr val="EAEAEA"/>
          </a:solidFill>
        </p:spPr>
        <p:txBody>
          <a:bodyPr wrap="square">
            <a:spAutoFit/>
          </a:bodyPr>
          <a:lstStyle/>
          <a:p>
            <a:pPr>
              <a:lnSpc>
                <a:spcPct val="150000"/>
              </a:lnSpc>
            </a:pPr>
            <a:r>
              <a:rPr lang="zh-CN" altLang="en-US" dirty="0">
                <a:solidFill>
                  <a:schemeClr val="tx1">
                    <a:lumMod val="75000"/>
                    <a:lumOff val="25000"/>
                  </a:schemeClr>
                </a:solidFill>
              </a:rPr>
              <a:t>接入层虚拟化，可以实现数据中心接入层的分级设计。根据数据中心的走线要求，接入层交换机要求能够支持各种灵活的部署方式和新的以太网技术。</a:t>
            </a:r>
            <a:endParaRPr lang="en-US" altLang="zh-CN" dirty="0">
              <a:solidFill>
                <a:schemeClr val="tx1">
                  <a:lumMod val="75000"/>
                  <a:lumOff val="25000"/>
                </a:schemeClr>
              </a:solidFill>
            </a:endParaRPr>
          </a:p>
        </p:txBody>
      </p:sp>
      <p:sp>
        <p:nvSpPr>
          <p:cNvPr id="7" name="TextBox 3_1"/>
          <p:cNvSpPr txBox="1"/>
          <p:nvPr/>
        </p:nvSpPr>
        <p:spPr>
          <a:xfrm>
            <a:off x="404049" y="1083140"/>
            <a:ext cx="2646878" cy="461665"/>
          </a:xfrm>
          <a:prstGeom prst="rect">
            <a:avLst/>
          </a:prstGeom>
          <a:noFill/>
        </p:spPr>
        <p:txBody>
          <a:bodyPr wrap="none" rtlCol="0">
            <a:spAutoFit/>
          </a:bodyPr>
          <a:lstStyle/>
          <a:p>
            <a:r>
              <a:rPr lang="zh-CN" altLang="en-US" sz="2400" b="1" dirty="0">
                <a:solidFill>
                  <a:schemeClr val="accent6"/>
                </a:solidFill>
              </a:rPr>
              <a:t>接入层网络虚拟化</a:t>
            </a:r>
          </a:p>
        </p:txBody>
      </p:sp>
      <p:sp>
        <p:nvSpPr>
          <p:cNvPr id="8" name="Oval 4_1"/>
          <p:cNvSpPr/>
          <p:nvPr/>
        </p:nvSpPr>
        <p:spPr>
          <a:xfrm>
            <a:off x="298321" y="1229446"/>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361984" y="3530210"/>
            <a:ext cx="3987929" cy="11906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638709" y="3530210"/>
            <a:ext cx="3987929" cy="11906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35173" y="3577502"/>
            <a:ext cx="3841552" cy="107682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711898" y="3577502"/>
            <a:ext cx="3841552" cy="107682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35173" y="5016469"/>
            <a:ext cx="3841552" cy="107682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711898" y="5016469"/>
            <a:ext cx="3841552" cy="107682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170805" y="3569758"/>
            <a:ext cx="2215671" cy="1061829"/>
          </a:xfrm>
          <a:prstGeom prst="rect">
            <a:avLst/>
          </a:prstGeom>
        </p:spPr>
        <p:txBody>
          <a:bodyPr wrap="none">
            <a:spAutoFit/>
          </a:bodyPr>
          <a:lstStyle/>
          <a:p>
            <a:pPr algn="ctr">
              <a:lnSpc>
                <a:spcPct val="150000"/>
              </a:lnSpc>
            </a:pPr>
            <a:r>
              <a:rPr lang="zh-CN" altLang="en-US" sz="2400" b="1">
                <a:solidFill>
                  <a:schemeClr val="bg1"/>
                </a:solidFill>
              </a:rPr>
              <a:t>拥塞通知</a:t>
            </a:r>
            <a:endParaRPr lang="en-US" altLang="zh-CN" sz="2400" b="1">
              <a:solidFill>
                <a:schemeClr val="bg1"/>
              </a:solidFill>
            </a:endParaRPr>
          </a:p>
          <a:p>
            <a:pPr algn="ctr">
              <a:lnSpc>
                <a:spcPct val="150000"/>
              </a:lnSpc>
            </a:pPr>
            <a:r>
              <a:rPr lang="zh-CN" altLang="en-US">
                <a:solidFill>
                  <a:schemeClr val="bg1"/>
                </a:solidFill>
              </a:rPr>
              <a:t>（</a:t>
            </a:r>
            <a:r>
              <a:rPr lang="en-US" altLang="zh-CN">
                <a:solidFill>
                  <a:schemeClr val="bg1"/>
                </a:solidFill>
              </a:rPr>
              <a:t>IEEE 802.1Qau</a:t>
            </a:r>
            <a:r>
              <a:rPr lang="zh-CN" altLang="en-US">
                <a:solidFill>
                  <a:schemeClr val="bg1"/>
                </a:solidFill>
              </a:rPr>
              <a:t>）</a:t>
            </a:r>
          </a:p>
        </p:txBody>
      </p:sp>
      <p:sp>
        <p:nvSpPr>
          <p:cNvPr id="16" name="矩形 15"/>
          <p:cNvSpPr/>
          <p:nvPr/>
        </p:nvSpPr>
        <p:spPr>
          <a:xfrm>
            <a:off x="5338472" y="3569758"/>
            <a:ext cx="2588401" cy="1061829"/>
          </a:xfrm>
          <a:prstGeom prst="rect">
            <a:avLst/>
          </a:prstGeom>
        </p:spPr>
        <p:txBody>
          <a:bodyPr wrap="none">
            <a:spAutoFit/>
          </a:bodyPr>
          <a:lstStyle/>
          <a:p>
            <a:pPr algn="ctr">
              <a:lnSpc>
                <a:spcPct val="150000"/>
              </a:lnSpc>
            </a:pPr>
            <a:r>
              <a:rPr lang="zh-CN" altLang="en-US" sz="2400" b="1">
                <a:solidFill>
                  <a:schemeClr val="bg1"/>
                </a:solidFill>
              </a:rPr>
              <a:t>增强传输选择</a:t>
            </a:r>
            <a:r>
              <a:rPr lang="en-US" altLang="zh-CN" sz="2400" b="1">
                <a:solidFill>
                  <a:schemeClr val="bg1"/>
                </a:solidFill>
              </a:rPr>
              <a:t>ETS</a:t>
            </a:r>
          </a:p>
          <a:p>
            <a:pPr algn="ctr">
              <a:lnSpc>
                <a:spcPct val="150000"/>
              </a:lnSpc>
            </a:pPr>
            <a:r>
              <a:rPr lang="zh-CN" altLang="en-US">
                <a:solidFill>
                  <a:schemeClr val="bg1"/>
                </a:solidFill>
              </a:rPr>
              <a:t>（</a:t>
            </a:r>
            <a:r>
              <a:rPr lang="en-US" altLang="zh-CN">
                <a:solidFill>
                  <a:schemeClr val="bg1"/>
                </a:solidFill>
              </a:rPr>
              <a:t>IEEE 802.1Qaz</a:t>
            </a:r>
            <a:r>
              <a:rPr lang="zh-CN" altLang="en-US">
                <a:solidFill>
                  <a:schemeClr val="bg1"/>
                </a:solidFill>
              </a:rPr>
              <a:t>）</a:t>
            </a:r>
          </a:p>
        </p:txBody>
      </p:sp>
      <p:sp>
        <p:nvSpPr>
          <p:cNvPr id="17" name="矩形 16"/>
          <p:cNvSpPr/>
          <p:nvPr/>
        </p:nvSpPr>
        <p:spPr>
          <a:xfrm>
            <a:off x="818946" y="5014182"/>
            <a:ext cx="2919389" cy="1061829"/>
          </a:xfrm>
          <a:prstGeom prst="rect">
            <a:avLst/>
          </a:prstGeom>
        </p:spPr>
        <p:txBody>
          <a:bodyPr wrap="none">
            <a:spAutoFit/>
          </a:bodyPr>
          <a:lstStyle/>
          <a:p>
            <a:pPr algn="ctr">
              <a:lnSpc>
                <a:spcPct val="150000"/>
              </a:lnSpc>
            </a:pPr>
            <a:r>
              <a:rPr lang="zh-CN" altLang="en-US" sz="2400" b="1">
                <a:solidFill>
                  <a:schemeClr val="bg1"/>
                </a:solidFill>
              </a:rPr>
              <a:t>优先级流量控制</a:t>
            </a:r>
            <a:r>
              <a:rPr lang="en-US" altLang="zh-CN" sz="2400" b="1">
                <a:solidFill>
                  <a:schemeClr val="bg1"/>
                </a:solidFill>
              </a:rPr>
              <a:t>PFC</a:t>
            </a:r>
          </a:p>
          <a:p>
            <a:pPr algn="ctr">
              <a:lnSpc>
                <a:spcPct val="150000"/>
              </a:lnSpc>
            </a:pPr>
            <a:r>
              <a:rPr lang="zh-CN" altLang="en-US">
                <a:solidFill>
                  <a:schemeClr val="bg1"/>
                </a:solidFill>
              </a:rPr>
              <a:t>（</a:t>
            </a:r>
            <a:r>
              <a:rPr lang="en-US" altLang="zh-CN">
                <a:solidFill>
                  <a:schemeClr val="bg1"/>
                </a:solidFill>
              </a:rPr>
              <a:t>IEEE 802.1Qbb</a:t>
            </a:r>
            <a:r>
              <a:rPr lang="zh-CN" altLang="en-US">
                <a:solidFill>
                  <a:schemeClr val="bg1"/>
                </a:solidFill>
              </a:rPr>
              <a:t>）</a:t>
            </a:r>
          </a:p>
        </p:txBody>
      </p:sp>
      <p:sp>
        <p:nvSpPr>
          <p:cNvPr id="18" name="矩形 17"/>
          <p:cNvSpPr/>
          <p:nvPr/>
        </p:nvSpPr>
        <p:spPr>
          <a:xfrm>
            <a:off x="5225876" y="5014182"/>
            <a:ext cx="2813591" cy="1061829"/>
          </a:xfrm>
          <a:prstGeom prst="rect">
            <a:avLst/>
          </a:prstGeom>
        </p:spPr>
        <p:txBody>
          <a:bodyPr wrap="none">
            <a:spAutoFit/>
          </a:bodyPr>
          <a:lstStyle/>
          <a:p>
            <a:pPr algn="ctr">
              <a:lnSpc>
                <a:spcPct val="150000"/>
              </a:lnSpc>
            </a:pPr>
            <a:r>
              <a:rPr lang="zh-CN" altLang="en-US" sz="2400" b="1">
                <a:solidFill>
                  <a:schemeClr val="bg1"/>
                </a:solidFill>
              </a:rPr>
              <a:t>链路发现协议</a:t>
            </a:r>
            <a:r>
              <a:rPr lang="en-US" altLang="zh-CN" sz="2400" b="1">
                <a:solidFill>
                  <a:schemeClr val="bg1"/>
                </a:solidFill>
              </a:rPr>
              <a:t>LLDP</a:t>
            </a:r>
          </a:p>
          <a:p>
            <a:pPr algn="ctr">
              <a:lnSpc>
                <a:spcPct val="150000"/>
              </a:lnSpc>
            </a:pPr>
            <a:r>
              <a:rPr lang="zh-CN" altLang="en-US">
                <a:solidFill>
                  <a:schemeClr val="bg1"/>
                </a:solidFill>
              </a:rPr>
              <a:t>（</a:t>
            </a:r>
            <a:r>
              <a:rPr lang="en-US" altLang="zh-CN">
                <a:solidFill>
                  <a:schemeClr val="bg1"/>
                </a:solidFill>
              </a:rPr>
              <a:t>IEEE 802.1AB</a:t>
            </a:r>
            <a:r>
              <a:rPr lang="zh-CN" altLang="en-US">
                <a:solidFill>
                  <a:schemeClr val="bg1"/>
                </a:solidFill>
              </a:rPr>
              <a:t>）</a:t>
            </a:r>
          </a:p>
        </p:txBody>
      </p:sp>
      <p:sp>
        <p:nvSpPr>
          <p:cNvPr id="19" name="矩形 18"/>
          <p:cNvSpPr/>
          <p:nvPr/>
        </p:nvSpPr>
        <p:spPr>
          <a:xfrm>
            <a:off x="361984" y="2999858"/>
            <a:ext cx="5203669" cy="369332"/>
          </a:xfrm>
          <a:prstGeom prst="rect">
            <a:avLst/>
          </a:prstGeom>
        </p:spPr>
        <p:txBody>
          <a:bodyPr wrap="none">
            <a:spAutoFit/>
          </a:bodyPr>
          <a:lstStyle/>
          <a:p>
            <a:r>
              <a:rPr lang="zh-CN" altLang="en-US" b="1" dirty="0" smtClean="0">
                <a:solidFill>
                  <a:schemeClr val="tx1">
                    <a:lumMod val="75000"/>
                    <a:lumOff val="25000"/>
                  </a:schemeClr>
                </a:solidFill>
                <a:latin typeface="+mn-ea"/>
              </a:rPr>
              <a:t>数据中心以太网</a:t>
            </a:r>
            <a:r>
              <a:rPr lang="en-US" altLang="zh-CN" b="1" dirty="0" smtClean="0">
                <a:solidFill>
                  <a:schemeClr val="tx1">
                    <a:lumMod val="75000"/>
                    <a:lumOff val="25000"/>
                  </a:schemeClr>
                </a:solidFill>
                <a:latin typeface="+mn-ea"/>
              </a:rPr>
              <a:t>DCE</a:t>
            </a:r>
            <a:r>
              <a:rPr lang="zh-CN" altLang="en-US" b="1" dirty="0" smtClean="0">
                <a:solidFill>
                  <a:schemeClr val="tx1">
                    <a:lumMod val="75000"/>
                    <a:lumOff val="25000"/>
                  </a:schemeClr>
                </a:solidFill>
                <a:latin typeface="+mn-ea"/>
              </a:rPr>
              <a:t>和融合增强以太网</a:t>
            </a:r>
            <a:r>
              <a:rPr lang="en-US" altLang="zh-CN" b="1" dirty="0" smtClean="0">
                <a:solidFill>
                  <a:schemeClr val="tx1">
                    <a:lumMod val="75000"/>
                    <a:lumOff val="25000"/>
                  </a:schemeClr>
                </a:solidFill>
                <a:latin typeface="+mn-ea"/>
              </a:rPr>
              <a:t>CEE</a:t>
            </a:r>
            <a:r>
              <a:rPr lang="zh-CN" altLang="en-US" b="1" dirty="0" smtClean="0">
                <a:solidFill>
                  <a:schemeClr val="tx1">
                    <a:lumMod val="75000"/>
                    <a:lumOff val="25000"/>
                  </a:schemeClr>
                </a:solidFill>
                <a:latin typeface="+mn-ea"/>
              </a:rPr>
              <a:t>包括：</a:t>
            </a:r>
            <a:endParaRPr lang="zh-CN" altLang="en-US" b="1" dirty="0">
              <a:latin typeface="+mn-ea"/>
            </a:endParaRPr>
          </a:p>
        </p:txBody>
      </p:sp>
    </p:spTree>
    <p:extLst>
      <p:ext uri="{BB962C8B-B14F-4D97-AF65-F5344CB8AC3E}">
        <p14:creationId xmlns:p14="http://schemas.microsoft.com/office/powerpoint/2010/main" val="33476312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Network Virtualization</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55</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TextBox 3_1"/>
          <p:cNvSpPr txBox="1"/>
          <p:nvPr/>
        </p:nvSpPr>
        <p:spPr>
          <a:xfrm>
            <a:off x="404049" y="1145050"/>
            <a:ext cx="2646878" cy="461665"/>
          </a:xfrm>
          <a:prstGeom prst="rect">
            <a:avLst/>
          </a:prstGeom>
          <a:noFill/>
        </p:spPr>
        <p:txBody>
          <a:bodyPr wrap="none" rtlCol="0">
            <a:spAutoFit/>
          </a:bodyPr>
          <a:lstStyle/>
          <a:p>
            <a:r>
              <a:rPr lang="zh-CN" altLang="en-US" sz="2400" b="1" dirty="0">
                <a:solidFill>
                  <a:schemeClr val="accent6"/>
                </a:solidFill>
              </a:rPr>
              <a:t>虚拟机网络虚拟化</a:t>
            </a:r>
          </a:p>
        </p:txBody>
      </p:sp>
      <p:sp>
        <p:nvSpPr>
          <p:cNvPr id="7" name="Oval 4_1"/>
          <p:cNvSpPr/>
          <p:nvPr/>
        </p:nvSpPr>
        <p:spPr>
          <a:xfrm>
            <a:off x="298321" y="1291356"/>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361985" y="1696231"/>
            <a:ext cx="8214856" cy="646331"/>
          </a:xfrm>
          <a:prstGeom prst="rect">
            <a:avLst/>
          </a:prstGeom>
        </p:spPr>
        <p:txBody>
          <a:bodyPr wrap="square">
            <a:spAutoFit/>
          </a:bodyPr>
          <a:lstStyle/>
          <a:p>
            <a:r>
              <a:rPr lang="zh-CN" altLang="en-US" dirty="0">
                <a:solidFill>
                  <a:schemeClr val="tx1">
                    <a:lumMod val="75000"/>
                    <a:lumOff val="25000"/>
                  </a:schemeClr>
                </a:solidFill>
              </a:rPr>
              <a:t>虚拟机网络</a:t>
            </a:r>
            <a:r>
              <a:rPr lang="zh-CN" altLang="en-US" dirty="0" smtClean="0">
                <a:solidFill>
                  <a:schemeClr val="tx1">
                    <a:lumMod val="75000"/>
                    <a:lumOff val="25000"/>
                  </a:schemeClr>
                </a:solidFill>
              </a:rPr>
              <a:t>交互包括：物理网卡虚拟化和虚拟网络交换机，在服务器内部虚拟出交换机和网卡功能。</a:t>
            </a:r>
            <a:endParaRPr lang="zh-CN" altLang="en-US" dirty="0">
              <a:solidFill>
                <a:schemeClr val="tx1">
                  <a:lumMod val="75000"/>
                  <a:lumOff val="25000"/>
                </a:schemeClr>
              </a:solidFill>
            </a:endParaRPr>
          </a:p>
        </p:txBody>
      </p:sp>
      <p:sp>
        <p:nvSpPr>
          <p:cNvPr id="9" name="矩形 8"/>
          <p:cNvSpPr/>
          <p:nvPr/>
        </p:nvSpPr>
        <p:spPr>
          <a:xfrm>
            <a:off x="199435" y="2532960"/>
            <a:ext cx="8845680" cy="3416320"/>
          </a:xfrm>
          <a:prstGeom prst="rect">
            <a:avLst/>
          </a:prstGeom>
        </p:spPr>
        <p:txBody>
          <a:bodyPr wrap="square">
            <a:spAutoFit/>
          </a:bodyPr>
          <a:lstStyle/>
          <a:p>
            <a:pPr>
              <a:lnSpc>
                <a:spcPct val="150000"/>
              </a:lnSpc>
            </a:pPr>
            <a:r>
              <a:rPr lang="zh-CN" altLang="en-US" b="1" dirty="0">
                <a:solidFill>
                  <a:schemeClr val="tx1">
                    <a:lumMod val="75000"/>
                    <a:lumOff val="25000"/>
                  </a:schemeClr>
                </a:solidFill>
              </a:rPr>
              <a:t>虚拟机网络交互需要实现以下</a:t>
            </a:r>
            <a:r>
              <a:rPr lang="zh-CN" altLang="en-US" b="1" dirty="0" smtClean="0">
                <a:solidFill>
                  <a:schemeClr val="tx1">
                    <a:lumMod val="75000"/>
                    <a:lumOff val="25000"/>
                  </a:schemeClr>
                </a:solidFill>
              </a:rPr>
              <a:t>功能：</a:t>
            </a:r>
            <a:endParaRPr lang="en-US" altLang="zh-CN" b="1" dirty="0" smtClean="0"/>
          </a:p>
          <a:p>
            <a:pPr>
              <a:lnSpc>
                <a:spcPct val="150000"/>
              </a:lnSpc>
            </a:pPr>
            <a:r>
              <a:rPr lang="zh-CN" altLang="en-US" dirty="0" smtClean="0"/>
              <a:t>（</a:t>
            </a:r>
            <a:r>
              <a:rPr lang="en-US" altLang="zh-CN" dirty="0" smtClean="0"/>
              <a:t>1</a:t>
            </a:r>
            <a:r>
              <a:rPr lang="zh-CN" altLang="en-US" dirty="0" smtClean="0"/>
              <a:t>）虚拟机</a:t>
            </a:r>
            <a:r>
              <a:rPr lang="zh-CN" altLang="en-US" dirty="0"/>
              <a:t>的双向访问控制和流量监控，包括深度包检测、端口镜像、端口远程镜像、流量统计</a:t>
            </a:r>
            <a:r>
              <a:rPr lang="zh-CN" altLang="en-US" dirty="0" smtClean="0"/>
              <a:t>。</a:t>
            </a:r>
            <a:endParaRPr lang="en-US" altLang="zh-CN" dirty="0" smtClean="0"/>
          </a:p>
          <a:p>
            <a:pPr>
              <a:lnSpc>
                <a:spcPct val="150000"/>
              </a:lnSpc>
            </a:pPr>
            <a:r>
              <a:rPr lang="zh-CN" altLang="en-US" dirty="0" smtClean="0"/>
              <a:t>（</a:t>
            </a:r>
            <a:r>
              <a:rPr lang="en-US" altLang="zh-CN" dirty="0" smtClean="0"/>
              <a:t>2</a:t>
            </a:r>
            <a:r>
              <a:rPr lang="zh-CN" altLang="en-US" dirty="0" smtClean="0"/>
              <a:t>）虚拟机</a:t>
            </a:r>
            <a:r>
              <a:rPr lang="zh-CN" altLang="en-US" dirty="0"/>
              <a:t>的网络属性应包括</a:t>
            </a:r>
            <a:r>
              <a:rPr lang="en-US" altLang="zh-CN" dirty="0"/>
              <a:t>VLAN</a:t>
            </a:r>
            <a:r>
              <a:rPr lang="zh-CN" altLang="en-US" dirty="0"/>
              <a:t>、</a:t>
            </a:r>
            <a:r>
              <a:rPr lang="en-US" altLang="zh-CN" dirty="0" err="1"/>
              <a:t>QoS</a:t>
            </a:r>
            <a:r>
              <a:rPr lang="zh-CN" altLang="en-US" dirty="0"/>
              <a:t>、</a:t>
            </a:r>
            <a:r>
              <a:rPr lang="en-US" altLang="zh-CN" dirty="0"/>
              <a:t>ACL</a:t>
            </a:r>
            <a:r>
              <a:rPr lang="zh-CN" altLang="en-US" dirty="0"/>
              <a:t>、带宽等。</a:t>
            </a:r>
          </a:p>
          <a:p>
            <a:pPr>
              <a:lnSpc>
                <a:spcPct val="150000"/>
              </a:lnSpc>
            </a:pPr>
            <a:r>
              <a:rPr lang="zh-CN" altLang="en-US" dirty="0" smtClean="0"/>
              <a:t>（</a:t>
            </a:r>
            <a:r>
              <a:rPr lang="en-US" altLang="zh-CN" dirty="0" smtClean="0"/>
              <a:t>3</a:t>
            </a:r>
            <a:r>
              <a:rPr lang="zh-CN" altLang="en-US" dirty="0" smtClean="0"/>
              <a:t>）虚拟机</a:t>
            </a:r>
            <a:r>
              <a:rPr lang="zh-CN" altLang="en-US" dirty="0"/>
              <a:t>的网络属性可以跟随虚拟机的迁移而动态迁移，不需要人工干预或静态配置，从而在虚拟机扩展和迁移过程中，保障业务的持续性。</a:t>
            </a:r>
          </a:p>
          <a:p>
            <a:pPr>
              <a:lnSpc>
                <a:spcPct val="150000"/>
              </a:lnSpc>
            </a:pPr>
            <a:r>
              <a:rPr lang="zh-CN" altLang="en-US" dirty="0" smtClean="0"/>
              <a:t>（</a:t>
            </a:r>
            <a:r>
              <a:rPr lang="en-US" altLang="zh-CN" dirty="0" smtClean="0"/>
              <a:t>4</a:t>
            </a:r>
            <a:r>
              <a:rPr lang="zh-CN" altLang="en-US" dirty="0" smtClean="0"/>
              <a:t>）虚拟机</a:t>
            </a:r>
            <a:r>
              <a:rPr lang="zh-CN" altLang="en-US" dirty="0"/>
              <a:t>迁移时，与虚拟机相关的资源配置，如存储、网络配置也随之迁移。同时保证迁移过程中业务不中断</a:t>
            </a:r>
            <a:r>
              <a:rPr lang="zh-CN" altLang="en-US" dirty="0" smtClean="0"/>
              <a:t>。</a:t>
            </a:r>
            <a:endParaRPr lang="zh-CN" altLang="en-US" dirty="0"/>
          </a:p>
        </p:txBody>
      </p:sp>
    </p:spTree>
    <p:extLst>
      <p:ext uri="{BB962C8B-B14F-4D97-AF65-F5344CB8AC3E}">
        <p14:creationId xmlns:p14="http://schemas.microsoft.com/office/powerpoint/2010/main" val="5274416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Network Virtualization</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56</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矩形 5"/>
          <p:cNvSpPr/>
          <p:nvPr/>
        </p:nvSpPr>
        <p:spPr>
          <a:xfrm>
            <a:off x="404049" y="3122085"/>
            <a:ext cx="1592737" cy="11024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04049" y="4571104"/>
            <a:ext cx="1592737" cy="11024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3_1"/>
          <p:cNvSpPr txBox="1"/>
          <p:nvPr/>
        </p:nvSpPr>
        <p:spPr>
          <a:xfrm>
            <a:off x="404049" y="1147333"/>
            <a:ext cx="2646878" cy="461665"/>
          </a:xfrm>
          <a:prstGeom prst="rect">
            <a:avLst/>
          </a:prstGeom>
          <a:noFill/>
        </p:spPr>
        <p:txBody>
          <a:bodyPr wrap="none" rtlCol="0">
            <a:spAutoFit/>
          </a:bodyPr>
          <a:lstStyle/>
          <a:p>
            <a:r>
              <a:rPr lang="zh-CN" altLang="en-US" sz="2400" b="1">
                <a:solidFill>
                  <a:schemeClr val="accent6"/>
                </a:solidFill>
              </a:rPr>
              <a:t>虚拟机网络虚拟化</a:t>
            </a:r>
          </a:p>
        </p:txBody>
      </p:sp>
      <p:sp>
        <p:nvSpPr>
          <p:cNvPr id="9" name="Oval 4_1"/>
          <p:cNvSpPr/>
          <p:nvPr/>
        </p:nvSpPr>
        <p:spPr>
          <a:xfrm>
            <a:off x="298321" y="1293639"/>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794149" y="1742813"/>
            <a:ext cx="7863713" cy="877163"/>
          </a:xfrm>
          <a:prstGeom prst="rect">
            <a:avLst/>
          </a:prstGeom>
        </p:spPr>
        <p:txBody>
          <a:bodyPr wrap="square">
            <a:spAutoFit/>
          </a:bodyPr>
          <a:lstStyle/>
          <a:p>
            <a:pPr>
              <a:lnSpc>
                <a:spcPct val="150000"/>
              </a:lnSpc>
            </a:pPr>
            <a:r>
              <a:rPr lang="zh-CN" altLang="en-US" b="1" dirty="0"/>
              <a:t>扩展虚拟数据中心中交换机和虚拟网卡的</a:t>
            </a:r>
            <a:r>
              <a:rPr lang="zh-CN" altLang="en-US" b="1" dirty="0" smtClean="0"/>
              <a:t>功能标准：</a:t>
            </a:r>
            <a:endParaRPr lang="en-US" altLang="zh-CN" b="1" dirty="0" smtClean="0"/>
          </a:p>
          <a:p>
            <a:pPr>
              <a:lnSpc>
                <a:spcPct val="150000"/>
              </a:lnSpc>
            </a:pPr>
            <a:r>
              <a:rPr lang="en-US" altLang="zh-CN" sz="1600" b="1" dirty="0">
                <a:solidFill>
                  <a:schemeClr val="tx1">
                    <a:lumMod val="75000"/>
                    <a:lumOff val="25000"/>
                  </a:schemeClr>
                </a:solidFill>
                <a:latin typeface="Times New Roman" panose="02020603050405020304" pitchFamily="18" charset="0"/>
                <a:cs typeface="Times New Roman" panose="02020603050405020304" pitchFamily="18" charset="0"/>
              </a:rPr>
              <a:t>802.1Qbg EVB </a:t>
            </a:r>
            <a:r>
              <a:rPr lang="zh-CN" altLang="en-US" sz="1600" b="1"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1600" b="1" dirty="0">
                <a:solidFill>
                  <a:schemeClr val="tx1">
                    <a:lumMod val="75000"/>
                    <a:lumOff val="25000"/>
                  </a:schemeClr>
                </a:solidFill>
                <a:latin typeface="Times New Roman" panose="02020603050405020304" pitchFamily="18" charset="0"/>
                <a:cs typeface="Times New Roman" panose="02020603050405020304" pitchFamily="18" charset="0"/>
              </a:rPr>
              <a:t>Edge Virtual Bridging</a:t>
            </a:r>
            <a:r>
              <a:rPr lang="zh-CN" altLang="en-US" sz="1600" b="1" dirty="0" smtClean="0">
                <a:solidFill>
                  <a:schemeClr val="tx1">
                    <a:lumMod val="75000"/>
                    <a:lumOff val="25000"/>
                  </a:schemeClr>
                </a:solidFill>
                <a:latin typeface="Times New Roman" panose="02020603050405020304" pitchFamily="18" charset="0"/>
                <a:cs typeface="Times New Roman" panose="02020603050405020304" pitchFamily="18" charset="0"/>
              </a:rPr>
              <a:t>）和</a:t>
            </a:r>
            <a:r>
              <a:rPr lang="en-US" altLang="zh-CN" sz="1600" b="1" dirty="0">
                <a:solidFill>
                  <a:schemeClr val="tx1">
                    <a:lumMod val="75000"/>
                    <a:lumOff val="25000"/>
                  </a:schemeClr>
                </a:solidFill>
                <a:latin typeface="Times New Roman" panose="02020603050405020304" pitchFamily="18" charset="0"/>
                <a:cs typeface="Times New Roman" panose="02020603050405020304" pitchFamily="18" charset="0"/>
              </a:rPr>
              <a:t>802.1Qbh BPE</a:t>
            </a:r>
            <a:r>
              <a:rPr lang="zh-CN" altLang="en-US" sz="1600" b="1"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1600" b="1" dirty="0">
                <a:solidFill>
                  <a:schemeClr val="tx1">
                    <a:lumMod val="75000"/>
                    <a:lumOff val="25000"/>
                  </a:schemeClr>
                </a:solidFill>
                <a:latin typeface="Times New Roman" panose="02020603050405020304" pitchFamily="18" charset="0"/>
                <a:cs typeface="Times New Roman" panose="02020603050405020304" pitchFamily="18" charset="0"/>
              </a:rPr>
              <a:t>Bridge Port Extension</a:t>
            </a:r>
            <a:r>
              <a:rPr lang="zh-CN" altLang="en-US" sz="1600" b="1" dirty="0" smtClean="0">
                <a:solidFill>
                  <a:schemeClr val="tx1">
                    <a:lumMod val="75000"/>
                    <a:lumOff val="25000"/>
                  </a:schemeClr>
                </a:solidFill>
                <a:latin typeface="Times New Roman" panose="02020603050405020304" pitchFamily="18" charset="0"/>
                <a:cs typeface="Times New Roman" panose="02020603050405020304" pitchFamily="18" charset="0"/>
              </a:rPr>
              <a:t>）</a:t>
            </a:r>
            <a:endParaRPr lang="zh-CN" altLang="en-US" b="1" dirty="0"/>
          </a:p>
        </p:txBody>
      </p:sp>
      <p:sp>
        <p:nvSpPr>
          <p:cNvPr id="11" name="矩形 10"/>
          <p:cNvSpPr/>
          <p:nvPr/>
        </p:nvSpPr>
        <p:spPr>
          <a:xfrm>
            <a:off x="527240" y="3501034"/>
            <a:ext cx="1317990" cy="369332"/>
          </a:xfrm>
          <a:prstGeom prst="rect">
            <a:avLst/>
          </a:prstGeom>
        </p:spPr>
        <p:txBody>
          <a:bodyPr wrap="none">
            <a:spAutoFit/>
          </a:bodyPr>
          <a:lstStyle/>
          <a:p>
            <a:r>
              <a:rPr lang="en-US" altLang="zh-CN" b="1">
                <a:solidFill>
                  <a:schemeClr val="bg1"/>
                </a:solidFill>
              </a:rPr>
              <a:t>802.1Qbg</a:t>
            </a:r>
            <a:endParaRPr lang="zh-CN" altLang="en-US" b="1">
              <a:solidFill>
                <a:schemeClr val="bg1"/>
              </a:solidFill>
            </a:endParaRPr>
          </a:p>
        </p:txBody>
      </p:sp>
      <p:sp>
        <p:nvSpPr>
          <p:cNvPr id="12" name="矩形 11"/>
          <p:cNvSpPr/>
          <p:nvPr/>
        </p:nvSpPr>
        <p:spPr>
          <a:xfrm>
            <a:off x="1962771" y="3184704"/>
            <a:ext cx="6805214" cy="923330"/>
          </a:xfrm>
          <a:prstGeom prst="rect">
            <a:avLst/>
          </a:prstGeom>
        </p:spPr>
        <p:txBody>
          <a:bodyPr wrap="square">
            <a:spAutoFit/>
          </a:bodyPr>
          <a:lstStyle/>
          <a:p>
            <a:pPr>
              <a:lnSpc>
                <a:spcPct val="150000"/>
              </a:lnSpc>
            </a:pPr>
            <a:r>
              <a:rPr lang="zh-CN" altLang="en-US">
                <a:solidFill>
                  <a:schemeClr val="tx1">
                    <a:lumMod val="75000"/>
                    <a:lumOff val="25000"/>
                  </a:schemeClr>
                </a:solidFill>
              </a:rPr>
              <a:t>外部网络能够支持虚拟交换功能，对于虚拟交换网络范围内</a:t>
            </a:r>
            <a:r>
              <a:rPr lang="en-US" altLang="zh-CN">
                <a:solidFill>
                  <a:schemeClr val="tx1">
                    <a:lumMod val="75000"/>
                    <a:lumOff val="25000"/>
                  </a:schemeClr>
                </a:solidFill>
              </a:rPr>
              <a:t>VM</a:t>
            </a:r>
            <a:r>
              <a:rPr lang="zh-CN" altLang="en-US">
                <a:solidFill>
                  <a:schemeClr val="tx1">
                    <a:lumMod val="75000"/>
                    <a:lumOff val="25000"/>
                  </a:schemeClr>
                </a:solidFill>
              </a:rPr>
              <a:t>动态迁移、调度信息，均通过</a:t>
            </a:r>
            <a:r>
              <a:rPr lang="en-US" altLang="zh-CN">
                <a:solidFill>
                  <a:schemeClr val="tx1">
                    <a:lumMod val="75000"/>
                    <a:lumOff val="25000"/>
                  </a:schemeClr>
                </a:solidFill>
              </a:rPr>
              <a:t>LLDP</a:t>
            </a:r>
            <a:r>
              <a:rPr lang="zh-CN" altLang="en-US">
                <a:solidFill>
                  <a:schemeClr val="tx1">
                    <a:lumMod val="75000"/>
                    <a:lumOff val="25000"/>
                  </a:schemeClr>
                </a:solidFill>
              </a:rPr>
              <a:t>扩展协议得到同步以简化运维</a:t>
            </a:r>
          </a:p>
        </p:txBody>
      </p:sp>
      <p:sp>
        <p:nvSpPr>
          <p:cNvPr id="13" name="矩形 12"/>
          <p:cNvSpPr/>
          <p:nvPr/>
        </p:nvSpPr>
        <p:spPr>
          <a:xfrm>
            <a:off x="532049" y="4937642"/>
            <a:ext cx="1313180" cy="369332"/>
          </a:xfrm>
          <a:prstGeom prst="rect">
            <a:avLst/>
          </a:prstGeom>
        </p:spPr>
        <p:txBody>
          <a:bodyPr wrap="none">
            <a:spAutoFit/>
          </a:bodyPr>
          <a:lstStyle/>
          <a:p>
            <a:r>
              <a:rPr lang="en-US" altLang="zh-CN" b="1">
                <a:solidFill>
                  <a:schemeClr val="bg1"/>
                </a:solidFill>
              </a:rPr>
              <a:t>802.1Qbh</a:t>
            </a:r>
            <a:endParaRPr lang="zh-CN" altLang="en-US" b="1">
              <a:solidFill>
                <a:schemeClr val="bg1"/>
              </a:solidFill>
            </a:endParaRPr>
          </a:p>
        </p:txBody>
      </p:sp>
      <p:sp>
        <p:nvSpPr>
          <p:cNvPr id="14" name="矩形 13"/>
          <p:cNvSpPr/>
          <p:nvPr/>
        </p:nvSpPr>
        <p:spPr>
          <a:xfrm>
            <a:off x="1962771" y="4466298"/>
            <a:ext cx="6805214" cy="1338828"/>
          </a:xfrm>
          <a:prstGeom prst="rect">
            <a:avLst/>
          </a:prstGeom>
        </p:spPr>
        <p:txBody>
          <a:bodyPr wrap="square">
            <a:spAutoFit/>
          </a:bodyPr>
          <a:lstStyle/>
          <a:p>
            <a:pPr>
              <a:lnSpc>
                <a:spcPct val="150000"/>
              </a:lnSpc>
            </a:pPr>
            <a:r>
              <a:rPr lang="zh-CN" altLang="en-US">
                <a:solidFill>
                  <a:schemeClr val="tx1">
                    <a:lumMod val="75000"/>
                    <a:lumOff val="25000"/>
                  </a:schemeClr>
                </a:solidFill>
              </a:rPr>
              <a:t>将远程交换机部署为虚拟环境中的策略控制交换机，而不是部署成邻近服务器机架的交换机，通过多个虚拟通道，让边缘虚拟桥复制帧到一组远程端口</a:t>
            </a:r>
          </a:p>
        </p:txBody>
      </p:sp>
      <p:sp>
        <p:nvSpPr>
          <p:cNvPr id="15" name="矩形 14"/>
          <p:cNvSpPr/>
          <p:nvPr/>
        </p:nvSpPr>
        <p:spPr>
          <a:xfrm>
            <a:off x="287338" y="2971702"/>
            <a:ext cx="8480647" cy="290557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404049" y="4398850"/>
            <a:ext cx="8158837"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1773572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Network Virtualization</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57</a:t>
            </a:fld>
            <a:endParaRPr lang="en-US"/>
          </a:p>
        </p:txBody>
      </p:sp>
      <p:sp>
        <p:nvSpPr>
          <p:cNvPr id="5" name="Footer Placeholder 4"/>
          <p:cNvSpPr>
            <a:spLocks noGrp="1"/>
          </p:cNvSpPr>
          <p:nvPr>
            <p:ph type="ftr" sz="quarter" idx="11"/>
          </p:nvPr>
        </p:nvSpPr>
        <p:spPr/>
        <p:txBody>
          <a:bodyPr/>
          <a:lstStyle/>
          <a:p>
            <a:pPr>
              <a:defRPr/>
            </a:pPr>
            <a:endParaRPr lang="en-US" dirty="0"/>
          </a:p>
        </p:txBody>
      </p:sp>
      <p:pic>
        <p:nvPicPr>
          <p:cNvPr id="6" name="Picture 2" descr="t7-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4465" y="1214723"/>
            <a:ext cx="5739535" cy="445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61593" y="1214723"/>
            <a:ext cx="3474304" cy="2585323"/>
          </a:xfrm>
          <a:prstGeom prst="rect">
            <a:avLst/>
          </a:prstGeom>
        </p:spPr>
        <p:txBody>
          <a:bodyPr wrap="square">
            <a:spAutoFit/>
          </a:bodyPr>
          <a:lstStyle/>
          <a:p>
            <a:pPr>
              <a:lnSpc>
                <a:spcPct val="150000"/>
              </a:lnSpc>
            </a:pPr>
            <a:r>
              <a:rPr lang="en-US" altLang="zh-CN" dirty="0">
                <a:solidFill>
                  <a:schemeClr val="tx1">
                    <a:lumMod val="75000"/>
                    <a:lumOff val="25000"/>
                  </a:schemeClr>
                </a:solidFill>
              </a:rPr>
              <a:t>VMware</a:t>
            </a:r>
            <a:r>
              <a:rPr lang="zh-CN" altLang="en-US" dirty="0">
                <a:solidFill>
                  <a:schemeClr val="tx1">
                    <a:lumMod val="75000"/>
                    <a:lumOff val="25000"/>
                  </a:schemeClr>
                </a:solidFill>
              </a:rPr>
              <a:t>的网络虚拟化技术主要是通过</a:t>
            </a:r>
            <a:r>
              <a:rPr lang="en-US" altLang="zh-CN" dirty="0">
                <a:solidFill>
                  <a:schemeClr val="tx1">
                    <a:lumMod val="75000"/>
                    <a:lumOff val="25000"/>
                  </a:schemeClr>
                </a:solidFill>
              </a:rPr>
              <a:t>VMware vSphere</a:t>
            </a:r>
            <a:r>
              <a:rPr lang="zh-CN" altLang="en-US" dirty="0">
                <a:solidFill>
                  <a:schemeClr val="tx1">
                    <a:lumMod val="75000"/>
                    <a:lumOff val="25000"/>
                  </a:schemeClr>
                </a:solidFill>
              </a:rPr>
              <a:t>中的</a:t>
            </a:r>
            <a:r>
              <a:rPr lang="en-US" altLang="zh-CN" dirty="0" err="1">
                <a:solidFill>
                  <a:schemeClr val="tx1">
                    <a:lumMod val="75000"/>
                    <a:lumOff val="25000"/>
                  </a:schemeClr>
                </a:solidFill>
              </a:rPr>
              <a:t>vNetwork</a:t>
            </a:r>
            <a:r>
              <a:rPr lang="zh-CN" altLang="en-US" dirty="0">
                <a:solidFill>
                  <a:schemeClr val="tx1">
                    <a:lumMod val="75000"/>
                    <a:lumOff val="25000"/>
                  </a:schemeClr>
                </a:solidFill>
              </a:rPr>
              <a:t>网络元素实现的，其虚拟网络架构如图所示。</a:t>
            </a:r>
            <a:endParaRPr lang="en-US" altLang="zh-CN" dirty="0">
              <a:solidFill>
                <a:schemeClr val="tx1">
                  <a:lumMod val="75000"/>
                  <a:lumOff val="25000"/>
                </a:schemeClr>
              </a:solidFill>
            </a:endParaRPr>
          </a:p>
          <a:p>
            <a:pPr>
              <a:lnSpc>
                <a:spcPct val="150000"/>
              </a:lnSpc>
            </a:pPr>
            <a:r>
              <a:rPr lang="zh-CN" altLang="en-US" dirty="0">
                <a:solidFill>
                  <a:schemeClr val="tx1">
                    <a:lumMod val="75000"/>
                    <a:lumOff val="25000"/>
                  </a:schemeClr>
                </a:solidFill>
              </a:rPr>
              <a:t>包括：</a:t>
            </a:r>
            <a:r>
              <a:rPr lang="en-US" altLang="zh-CN" dirty="0" err="1">
                <a:solidFill>
                  <a:schemeClr val="tx1">
                    <a:lumMod val="75000"/>
                    <a:lumOff val="25000"/>
                  </a:schemeClr>
                </a:solidFill>
              </a:rPr>
              <a:t>viNIC</a:t>
            </a:r>
            <a:r>
              <a:rPr lang="zh-CN" altLang="en-US" dirty="0">
                <a:solidFill>
                  <a:schemeClr val="tx1">
                    <a:lumMod val="75000"/>
                    <a:lumOff val="25000"/>
                  </a:schemeClr>
                </a:solidFill>
              </a:rPr>
              <a:t>、</a:t>
            </a:r>
            <a:r>
              <a:rPr lang="en-US" altLang="zh-CN" dirty="0" err="1">
                <a:solidFill>
                  <a:schemeClr val="tx1">
                    <a:lumMod val="75000"/>
                    <a:lumOff val="25000"/>
                  </a:schemeClr>
                </a:solidFill>
              </a:rPr>
              <a:t>vSwitch</a:t>
            </a:r>
            <a:r>
              <a:rPr lang="zh-CN" altLang="en-US" dirty="0">
                <a:solidFill>
                  <a:schemeClr val="tx1">
                    <a:lumMod val="75000"/>
                    <a:lumOff val="25000"/>
                  </a:schemeClr>
                </a:solidFill>
              </a:rPr>
              <a:t>和</a:t>
            </a:r>
            <a:r>
              <a:rPr lang="en-US" altLang="zh-CN" dirty="0" err="1">
                <a:solidFill>
                  <a:schemeClr val="tx1">
                    <a:lumMod val="75000"/>
                    <a:lumOff val="25000"/>
                  </a:schemeClr>
                </a:solidFill>
              </a:rPr>
              <a:t>dvSwitch</a:t>
            </a: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13898157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Network Virtualization</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58</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矩形 5"/>
          <p:cNvSpPr/>
          <p:nvPr/>
        </p:nvSpPr>
        <p:spPr>
          <a:xfrm>
            <a:off x="395536" y="1999604"/>
            <a:ext cx="8171497" cy="4247317"/>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dirty="0">
                <a:solidFill>
                  <a:schemeClr val="tx1">
                    <a:lumMod val="75000"/>
                    <a:lumOff val="25000"/>
                  </a:schemeClr>
                </a:solidFill>
              </a:rPr>
              <a:t>虚拟交换机用来满足不同的</a:t>
            </a:r>
            <a:r>
              <a:rPr lang="zh-CN" altLang="en-US" b="1" dirty="0">
                <a:solidFill>
                  <a:schemeClr val="accent6"/>
                </a:solidFill>
              </a:rPr>
              <a:t>虚拟机</a:t>
            </a:r>
            <a:r>
              <a:rPr lang="zh-CN" altLang="en-US" dirty="0">
                <a:solidFill>
                  <a:schemeClr val="tx1">
                    <a:lumMod val="75000"/>
                    <a:lumOff val="25000"/>
                  </a:schemeClr>
                </a:solidFill>
              </a:rPr>
              <a:t>和</a:t>
            </a:r>
            <a:r>
              <a:rPr lang="zh-CN" altLang="en-US" b="1" dirty="0">
                <a:solidFill>
                  <a:schemeClr val="accent6"/>
                </a:solidFill>
              </a:rPr>
              <a:t>管理界面</a:t>
            </a:r>
            <a:r>
              <a:rPr lang="zh-CN" altLang="en-US" dirty="0">
                <a:solidFill>
                  <a:schemeClr val="tx1">
                    <a:lumMod val="75000"/>
                    <a:lumOff val="25000"/>
                  </a:schemeClr>
                </a:solidFill>
              </a:rPr>
              <a:t>进行互连</a:t>
            </a:r>
            <a:r>
              <a:rPr lang="zh-CN" altLang="en-US" dirty="0" smtClean="0">
                <a:solidFill>
                  <a:schemeClr val="tx1">
                    <a:lumMod val="75000"/>
                    <a:lumOff val="25000"/>
                  </a:schemeClr>
                </a:solidFill>
              </a:rPr>
              <a:t>。每</a:t>
            </a:r>
            <a:r>
              <a:rPr lang="zh-CN" altLang="en-US" dirty="0">
                <a:solidFill>
                  <a:schemeClr val="tx1">
                    <a:lumMod val="75000"/>
                    <a:lumOff val="25000"/>
                  </a:schemeClr>
                </a:solidFill>
              </a:rPr>
              <a:t>台服务器都有自己的虚拟交换机</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marL="285750" indent="-285750">
              <a:lnSpc>
                <a:spcPct val="150000"/>
              </a:lnSpc>
              <a:buFont typeface="Wingdings" panose="05000000000000000000" pitchFamily="2" charset="2"/>
              <a:buChar char="l"/>
            </a:pPr>
            <a:endParaRPr lang="en-US" altLang="zh-CN" dirty="0">
              <a:solidFill>
                <a:schemeClr val="tx1">
                  <a:lumMod val="75000"/>
                  <a:lumOff val="25000"/>
                </a:schemeClr>
              </a:solidFill>
            </a:endParaRPr>
          </a:p>
          <a:p>
            <a:pPr marL="285750" indent="-285750">
              <a:lnSpc>
                <a:spcPct val="150000"/>
              </a:lnSpc>
              <a:buFont typeface="Wingdings" panose="05000000000000000000" pitchFamily="2" charset="2"/>
              <a:buChar char="l"/>
            </a:pPr>
            <a:r>
              <a:rPr lang="zh-CN" altLang="en-US" dirty="0">
                <a:solidFill>
                  <a:schemeClr val="tx1">
                    <a:lumMod val="75000"/>
                    <a:lumOff val="25000"/>
                  </a:schemeClr>
                </a:solidFill>
              </a:rPr>
              <a:t>虚拟交换机的一端是与虚拟机相连的</a:t>
            </a:r>
            <a:r>
              <a:rPr lang="zh-CN" altLang="en-US" b="1" dirty="0">
                <a:solidFill>
                  <a:schemeClr val="accent6"/>
                </a:solidFill>
              </a:rPr>
              <a:t>端口组</a:t>
            </a:r>
            <a:r>
              <a:rPr lang="zh-CN" altLang="en-US" dirty="0">
                <a:solidFill>
                  <a:schemeClr val="tx1">
                    <a:lumMod val="75000"/>
                    <a:lumOff val="25000"/>
                  </a:schemeClr>
                </a:solidFill>
              </a:rPr>
              <a:t>，另一端是与虚拟机所在服务器上的物理以太网适配器相连的</a:t>
            </a:r>
            <a:r>
              <a:rPr lang="zh-CN" altLang="en-US" b="1" dirty="0">
                <a:solidFill>
                  <a:schemeClr val="accent6"/>
                </a:solidFill>
              </a:rPr>
              <a:t>上行链路</a:t>
            </a:r>
            <a:r>
              <a:rPr lang="zh-CN" altLang="en-US" dirty="0" smtClean="0">
                <a:solidFill>
                  <a:schemeClr val="tx1">
                    <a:lumMod val="75000"/>
                    <a:lumOff val="25000"/>
                  </a:schemeClr>
                </a:solidFill>
              </a:rPr>
              <a:t>。虚拟机</a:t>
            </a:r>
            <a:r>
              <a:rPr lang="zh-CN" altLang="en-US" dirty="0">
                <a:solidFill>
                  <a:schemeClr val="tx1">
                    <a:lumMod val="75000"/>
                    <a:lumOff val="25000"/>
                  </a:schemeClr>
                </a:solidFill>
              </a:rPr>
              <a:t>通过与虚拟交换机上行链路相连的</a:t>
            </a:r>
            <a:r>
              <a:rPr lang="zh-CN" altLang="en-US" b="1" dirty="0">
                <a:solidFill>
                  <a:schemeClr val="accent6"/>
                </a:solidFill>
              </a:rPr>
              <a:t>物理以太网适配器</a:t>
            </a:r>
            <a:r>
              <a:rPr lang="zh-CN" altLang="en-US" dirty="0">
                <a:solidFill>
                  <a:schemeClr val="tx1">
                    <a:lumMod val="75000"/>
                    <a:lumOff val="25000"/>
                  </a:schemeClr>
                </a:solidFill>
              </a:rPr>
              <a:t>与外部环境连接</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marL="285750" indent="-285750">
              <a:lnSpc>
                <a:spcPct val="150000"/>
              </a:lnSpc>
              <a:buFont typeface="Wingdings" panose="05000000000000000000" pitchFamily="2" charset="2"/>
              <a:buChar char="l"/>
            </a:pPr>
            <a:endParaRPr lang="en-US" altLang="zh-CN" dirty="0">
              <a:solidFill>
                <a:schemeClr val="tx1">
                  <a:lumMod val="75000"/>
                  <a:lumOff val="25000"/>
                </a:schemeClr>
              </a:solidFill>
            </a:endParaRPr>
          </a:p>
          <a:p>
            <a:pPr marL="285750" indent="-285750">
              <a:lnSpc>
                <a:spcPct val="150000"/>
              </a:lnSpc>
              <a:buFont typeface="Wingdings" panose="05000000000000000000" pitchFamily="2" charset="2"/>
              <a:buChar char="l"/>
            </a:pPr>
            <a:r>
              <a:rPr lang="zh-CN" altLang="en-US" dirty="0">
                <a:solidFill>
                  <a:schemeClr val="tx1">
                    <a:lumMod val="75000"/>
                    <a:lumOff val="25000"/>
                  </a:schemeClr>
                </a:solidFill>
              </a:rPr>
              <a:t>虚拟交换机可将其上行链路连接到多个物理以太网适配器以</a:t>
            </a:r>
            <a:r>
              <a:rPr lang="zh-CN" altLang="en-US" b="1" dirty="0">
                <a:solidFill>
                  <a:schemeClr val="accent6"/>
                </a:solidFill>
              </a:rPr>
              <a:t>启用网卡绑定</a:t>
            </a:r>
            <a:r>
              <a:rPr lang="zh-CN" altLang="en-US" dirty="0" smtClean="0">
                <a:solidFill>
                  <a:schemeClr val="tx1">
                    <a:lumMod val="75000"/>
                    <a:lumOff val="25000"/>
                  </a:schemeClr>
                </a:solidFill>
              </a:rPr>
              <a:t>。通过</a:t>
            </a:r>
            <a:r>
              <a:rPr lang="zh-CN" altLang="en-US" dirty="0">
                <a:solidFill>
                  <a:schemeClr val="tx1">
                    <a:lumMod val="75000"/>
                    <a:lumOff val="25000"/>
                  </a:schemeClr>
                </a:solidFill>
              </a:rPr>
              <a:t>网卡绑定，两个或多个物理适配器可用于</a:t>
            </a:r>
            <a:r>
              <a:rPr lang="zh-CN" altLang="en-US" b="1" dirty="0">
                <a:solidFill>
                  <a:schemeClr val="accent6"/>
                </a:solidFill>
              </a:rPr>
              <a:t>分摊流量负载</a:t>
            </a:r>
            <a:r>
              <a:rPr lang="zh-CN" altLang="en-US" dirty="0">
                <a:solidFill>
                  <a:schemeClr val="tx1">
                    <a:lumMod val="75000"/>
                    <a:lumOff val="25000"/>
                  </a:schemeClr>
                </a:solidFill>
              </a:rPr>
              <a:t>，或在出现物理适配器硬件故障或网络故障时提供被动故障切换。</a:t>
            </a:r>
          </a:p>
        </p:txBody>
      </p:sp>
      <p:sp>
        <p:nvSpPr>
          <p:cNvPr id="7" name="TextBox 3_1"/>
          <p:cNvSpPr txBox="1"/>
          <p:nvPr/>
        </p:nvSpPr>
        <p:spPr>
          <a:xfrm>
            <a:off x="501264" y="1185061"/>
            <a:ext cx="2922338" cy="461665"/>
          </a:xfrm>
          <a:prstGeom prst="rect">
            <a:avLst/>
          </a:prstGeom>
          <a:noFill/>
        </p:spPr>
        <p:txBody>
          <a:bodyPr wrap="none" rtlCol="0">
            <a:spAutoFit/>
          </a:bodyPr>
          <a:lstStyle/>
          <a:p>
            <a:r>
              <a:rPr lang="zh-CN" altLang="en-US" sz="2400" b="1">
                <a:solidFill>
                  <a:schemeClr val="accent6"/>
                </a:solidFill>
              </a:rPr>
              <a:t>虚拟交换机</a:t>
            </a:r>
            <a:r>
              <a:rPr lang="en-US" altLang="zh-CN" sz="2400" b="1">
                <a:solidFill>
                  <a:schemeClr val="accent6"/>
                </a:solidFill>
              </a:rPr>
              <a:t>vSwitch</a:t>
            </a:r>
            <a:endParaRPr lang="zh-CN" altLang="en-US" sz="2400" b="1">
              <a:solidFill>
                <a:schemeClr val="accent6"/>
              </a:solidFill>
            </a:endParaRPr>
          </a:p>
        </p:txBody>
      </p:sp>
      <p:sp>
        <p:nvSpPr>
          <p:cNvPr id="8" name="Oval 4_1"/>
          <p:cNvSpPr/>
          <p:nvPr/>
        </p:nvSpPr>
        <p:spPr>
          <a:xfrm>
            <a:off x="395536" y="1331367"/>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4042424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Network Virtualization</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59</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矩形 5"/>
          <p:cNvSpPr/>
          <p:nvPr/>
        </p:nvSpPr>
        <p:spPr>
          <a:xfrm>
            <a:off x="265148" y="1790521"/>
            <a:ext cx="3508195" cy="4662815"/>
          </a:xfrm>
          <a:prstGeom prst="rect">
            <a:avLst/>
          </a:prstGeom>
        </p:spPr>
        <p:txBody>
          <a:bodyPr wrap="square">
            <a:spAutoFit/>
          </a:bodyPr>
          <a:lstStyle/>
          <a:p>
            <a:pPr>
              <a:lnSpc>
                <a:spcPct val="150000"/>
              </a:lnSpc>
            </a:pPr>
            <a:r>
              <a:rPr lang="en-US" altLang="zh-CN" dirty="0" err="1">
                <a:solidFill>
                  <a:schemeClr val="tx1">
                    <a:lumMod val="75000"/>
                    <a:lumOff val="25000"/>
                  </a:schemeClr>
                </a:solidFill>
                <a:latin typeface="Times New Roman" panose="02020603050405020304" pitchFamily="18" charset="0"/>
                <a:cs typeface="Times New Roman" panose="02020603050405020304" pitchFamily="18" charset="0"/>
              </a:rPr>
              <a:t>vNetwork</a:t>
            </a:r>
            <a:r>
              <a:rPr lang="zh-CN" altLang="en-US" dirty="0">
                <a:solidFill>
                  <a:schemeClr val="tx1">
                    <a:lumMod val="75000"/>
                    <a:lumOff val="25000"/>
                  </a:schemeClr>
                </a:solidFill>
                <a:latin typeface="+mn-ea"/>
              </a:rPr>
              <a:t>分布式交换机</a:t>
            </a:r>
            <a:r>
              <a:rPr lang="zh-CN" altLang="en-US"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dirty="0" err="1">
                <a:solidFill>
                  <a:schemeClr val="tx1">
                    <a:lumMod val="75000"/>
                    <a:lumOff val="25000"/>
                  </a:schemeClr>
                </a:solidFill>
                <a:latin typeface="Times New Roman" panose="02020603050405020304" pitchFamily="18" charset="0"/>
                <a:cs typeface="Times New Roman" panose="02020603050405020304" pitchFamily="18" charset="0"/>
              </a:rPr>
              <a:t>dvSwitch</a:t>
            </a:r>
            <a:r>
              <a:rPr lang="zh-CN" altLang="en-US" dirty="0">
                <a:solidFill>
                  <a:schemeClr val="tx1">
                    <a:lumMod val="75000"/>
                    <a:lumOff val="25000"/>
                  </a:schemeClr>
                </a:solidFill>
                <a:latin typeface="Times New Roman" panose="02020603050405020304" pitchFamily="18" charset="0"/>
                <a:cs typeface="Times New Roman" panose="02020603050405020304" pitchFamily="18" charset="0"/>
              </a:rPr>
              <a:t>）</a:t>
            </a:r>
            <a:r>
              <a:rPr lang="zh-CN" altLang="en-US" dirty="0">
                <a:solidFill>
                  <a:schemeClr val="tx1">
                    <a:lumMod val="75000"/>
                    <a:lumOff val="25000"/>
                  </a:schemeClr>
                </a:solidFill>
                <a:latin typeface="+mn-ea"/>
              </a:rPr>
              <a:t>是</a:t>
            </a: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vSphere</a:t>
            </a:r>
            <a:r>
              <a:rPr lang="zh-CN" altLang="en-US" dirty="0">
                <a:solidFill>
                  <a:schemeClr val="tx1">
                    <a:lumMod val="75000"/>
                    <a:lumOff val="25000"/>
                  </a:schemeClr>
                </a:solidFill>
                <a:latin typeface="+mn-ea"/>
              </a:rPr>
              <a:t>的新功能</a:t>
            </a:r>
            <a:r>
              <a:rPr lang="zh-CN" altLang="en-US" dirty="0" smtClean="0">
                <a:solidFill>
                  <a:schemeClr val="tx1">
                    <a:lumMod val="75000"/>
                    <a:lumOff val="25000"/>
                  </a:schemeClr>
                </a:solidFill>
                <a:latin typeface="+mn-ea"/>
              </a:rPr>
              <a:t>。将所有关联的主机上的交换机进行集成，作为单个虚拟交换机使用。每个</a:t>
            </a:r>
            <a:r>
              <a:rPr lang="en-US" altLang="zh-CN" dirty="0" err="1">
                <a:solidFill>
                  <a:schemeClr val="tx1">
                    <a:lumMod val="75000"/>
                    <a:lumOff val="25000"/>
                  </a:schemeClr>
                </a:solidFill>
                <a:latin typeface="Times New Roman" panose="02020603050405020304" pitchFamily="18" charset="0"/>
                <a:cs typeface="Times New Roman" panose="02020603050405020304" pitchFamily="18" charset="0"/>
              </a:rPr>
              <a:t>dvSwitch</a:t>
            </a:r>
            <a:r>
              <a:rPr lang="zh-CN" altLang="en-US" dirty="0">
                <a:solidFill>
                  <a:schemeClr val="tx1">
                    <a:lumMod val="75000"/>
                    <a:lumOff val="25000"/>
                  </a:schemeClr>
                </a:solidFill>
                <a:latin typeface="+mn-ea"/>
              </a:rPr>
              <a:t>都是一种可供虚拟机使用的网络集线器。</a:t>
            </a:r>
            <a:endParaRPr lang="en-US" altLang="zh-CN" dirty="0">
              <a:solidFill>
                <a:schemeClr val="tx1">
                  <a:lumMod val="75000"/>
                  <a:lumOff val="25000"/>
                </a:schemeClr>
              </a:solidFill>
              <a:latin typeface="+mn-ea"/>
            </a:endParaRPr>
          </a:p>
          <a:p>
            <a:pPr>
              <a:lnSpc>
                <a:spcPct val="150000"/>
              </a:lnSpc>
            </a:pPr>
            <a:endParaRPr lang="en-US" altLang="zh-CN" dirty="0">
              <a:solidFill>
                <a:schemeClr val="tx1">
                  <a:lumMod val="75000"/>
                  <a:lumOff val="25000"/>
                </a:schemeClr>
              </a:solidFill>
              <a:latin typeface="+mn-ea"/>
            </a:endParaRPr>
          </a:p>
          <a:p>
            <a:pPr>
              <a:lnSpc>
                <a:spcPct val="150000"/>
              </a:lnSpc>
            </a:pPr>
            <a:r>
              <a:rPr lang="zh-CN" altLang="en-US" dirty="0">
                <a:solidFill>
                  <a:schemeClr val="tx1">
                    <a:lumMod val="75000"/>
                    <a:lumOff val="25000"/>
                  </a:schemeClr>
                </a:solidFill>
                <a:latin typeface="+mn-ea"/>
              </a:rPr>
              <a:t>在虚拟机之间进行内部流量</a:t>
            </a:r>
            <a:r>
              <a:rPr lang="zh-CN" altLang="en-US" dirty="0" smtClean="0">
                <a:solidFill>
                  <a:schemeClr val="tx1">
                    <a:lumMod val="75000"/>
                    <a:lumOff val="25000"/>
                  </a:schemeClr>
                </a:solidFill>
                <a:latin typeface="+mn-ea"/>
              </a:rPr>
              <a:t>路由，或者连接</a:t>
            </a:r>
            <a:r>
              <a:rPr lang="zh-CN" altLang="en-US" dirty="0">
                <a:solidFill>
                  <a:schemeClr val="tx1">
                    <a:lumMod val="75000"/>
                    <a:lumOff val="25000"/>
                  </a:schemeClr>
                </a:solidFill>
                <a:latin typeface="+mn-ea"/>
              </a:rPr>
              <a:t>物理以太网适配器链接外部</a:t>
            </a:r>
            <a:r>
              <a:rPr lang="zh-CN" altLang="en-US" dirty="0" smtClean="0">
                <a:solidFill>
                  <a:schemeClr val="tx1">
                    <a:lumMod val="75000"/>
                    <a:lumOff val="25000"/>
                  </a:schemeClr>
                </a:solidFill>
                <a:latin typeface="+mn-ea"/>
              </a:rPr>
              <a:t>网络，可以为</a:t>
            </a:r>
            <a:r>
              <a:rPr lang="zh-CN" altLang="en-US" dirty="0">
                <a:solidFill>
                  <a:schemeClr val="tx1">
                    <a:lumMod val="75000"/>
                    <a:lumOff val="25000"/>
                  </a:schemeClr>
                </a:solidFill>
                <a:latin typeface="+mn-ea"/>
              </a:rPr>
              <a:t>每个</a:t>
            </a:r>
            <a:r>
              <a:rPr lang="en-US" altLang="zh-CN" dirty="0" err="1">
                <a:solidFill>
                  <a:schemeClr val="tx1">
                    <a:lumMod val="75000"/>
                    <a:lumOff val="25000"/>
                  </a:schemeClr>
                </a:solidFill>
                <a:latin typeface="Times New Roman" panose="02020603050405020304" pitchFamily="18" charset="0"/>
                <a:cs typeface="Times New Roman" panose="02020603050405020304" pitchFamily="18" charset="0"/>
              </a:rPr>
              <a:t>vSwitch</a:t>
            </a:r>
            <a:r>
              <a:rPr lang="zh-CN" altLang="en-US" dirty="0">
                <a:solidFill>
                  <a:schemeClr val="tx1">
                    <a:lumMod val="75000"/>
                    <a:lumOff val="25000"/>
                  </a:schemeClr>
                </a:solidFill>
                <a:latin typeface="+mn-ea"/>
              </a:rPr>
              <a:t>分配一个或多个</a:t>
            </a:r>
            <a:r>
              <a:rPr lang="en-US" altLang="zh-CN" dirty="0" err="1">
                <a:solidFill>
                  <a:schemeClr val="tx1">
                    <a:lumMod val="75000"/>
                    <a:lumOff val="25000"/>
                  </a:schemeClr>
                </a:solidFill>
                <a:latin typeface="Times New Roman" panose="02020603050405020304" pitchFamily="18" charset="0"/>
                <a:cs typeface="Times New Roman" panose="02020603050405020304" pitchFamily="18" charset="0"/>
              </a:rPr>
              <a:t>dvPort</a:t>
            </a:r>
            <a:r>
              <a:rPr lang="zh-CN" altLang="en-US" dirty="0" smtClean="0">
                <a:solidFill>
                  <a:schemeClr val="tx1">
                    <a:lumMod val="75000"/>
                    <a:lumOff val="25000"/>
                  </a:schemeClr>
                </a:solidFill>
                <a:latin typeface="+mn-ea"/>
              </a:rPr>
              <a:t>组（聚合）。</a:t>
            </a:r>
            <a:endParaRPr lang="zh-CN" altLang="en-US" dirty="0">
              <a:solidFill>
                <a:schemeClr val="tx1">
                  <a:lumMod val="75000"/>
                  <a:lumOff val="25000"/>
                </a:schemeClr>
              </a:solidFill>
              <a:latin typeface="+mn-ea"/>
            </a:endParaRPr>
          </a:p>
        </p:txBody>
      </p:sp>
      <p:sp>
        <p:nvSpPr>
          <p:cNvPr id="7" name="TextBox 3_1"/>
          <p:cNvSpPr txBox="1"/>
          <p:nvPr/>
        </p:nvSpPr>
        <p:spPr>
          <a:xfrm>
            <a:off x="404049" y="1099167"/>
            <a:ext cx="2031325" cy="461665"/>
          </a:xfrm>
          <a:prstGeom prst="rect">
            <a:avLst/>
          </a:prstGeom>
          <a:noFill/>
        </p:spPr>
        <p:txBody>
          <a:bodyPr wrap="none" rtlCol="0">
            <a:spAutoFit/>
          </a:bodyPr>
          <a:lstStyle/>
          <a:p>
            <a:r>
              <a:rPr lang="zh-CN" altLang="en-US" sz="2400" b="1" dirty="0">
                <a:solidFill>
                  <a:schemeClr val="accent6"/>
                </a:solidFill>
              </a:rPr>
              <a:t>分布式交换机</a:t>
            </a:r>
          </a:p>
        </p:txBody>
      </p:sp>
      <p:pic>
        <p:nvPicPr>
          <p:cNvPr id="8" name="Picture 2" descr="t7-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7330" y="1811206"/>
            <a:ext cx="5376670" cy="4173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528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reference model</a:t>
            </a:r>
            <a:endParaRPr lang="en-US" dirty="0"/>
          </a:p>
        </p:txBody>
      </p:sp>
      <p:sp>
        <p:nvSpPr>
          <p:cNvPr id="3" name="Content Placeholder 2"/>
          <p:cNvSpPr>
            <a:spLocks noGrp="1"/>
          </p:cNvSpPr>
          <p:nvPr>
            <p:ph idx="1"/>
          </p:nvPr>
        </p:nvSpPr>
        <p:spPr/>
        <p:txBody>
          <a:bodyPr/>
          <a:lstStyle/>
          <a:p>
            <a:r>
              <a:rPr lang="en-US" dirty="0" smtClean="0"/>
              <a:t> Virtualization is a broad concept and it refers to the creation of a virtual version of something, whether this is hardware, software environment, storage, or network. </a:t>
            </a:r>
          </a:p>
          <a:p>
            <a:r>
              <a:rPr lang="en-US" dirty="0" smtClean="0"/>
              <a:t> In a virtualized environment there are three major components: </a:t>
            </a:r>
            <a:r>
              <a:rPr lang="en-US" i="1" dirty="0" smtClean="0"/>
              <a:t>guest</a:t>
            </a:r>
            <a:r>
              <a:rPr lang="en-US" dirty="0" smtClean="0"/>
              <a:t>, </a:t>
            </a:r>
            <a:r>
              <a:rPr lang="en-US" i="1" dirty="0" smtClean="0"/>
              <a:t>host</a:t>
            </a:r>
            <a:r>
              <a:rPr lang="en-US" dirty="0" smtClean="0"/>
              <a:t>, and </a:t>
            </a:r>
            <a:r>
              <a:rPr lang="en-US" i="1" dirty="0" smtClean="0"/>
              <a:t>virtualization layer</a:t>
            </a:r>
            <a:r>
              <a:rPr lang="en-US" dirty="0" smtClean="0"/>
              <a:t>. </a:t>
            </a:r>
          </a:p>
          <a:p>
            <a:r>
              <a:rPr lang="en-US" dirty="0" smtClean="0"/>
              <a:t> The </a:t>
            </a:r>
            <a:r>
              <a:rPr lang="en-US" i="1" dirty="0" smtClean="0"/>
              <a:t>guest</a:t>
            </a:r>
            <a:r>
              <a:rPr lang="en-US" dirty="0" smtClean="0"/>
              <a:t> represents the system component that interacts with the virtualization layer rather than with the host as it would normally happen.</a:t>
            </a:r>
          </a:p>
          <a:p>
            <a:r>
              <a:rPr lang="en-US" dirty="0" smtClean="0"/>
              <a:t> The </a:t>
            </a:r>
            <a:r>
              <a:rPr lang="en-US" i="1" dirty="0" smtClean="0"/>
              <a:t>host</a:t>
            </a:r>
            <a:r>
              <a:rPr lang="en-US" dirty="0" smtClean="0"/>
              <a:t> represents the original environment where the guest is supposed to be managed. </a:t>
            </a:r>
          </a:p>
          <a:p>
            <a:r>
              <a:rPr lang="en-US" dirty="0" smtClean="0"/>
              <a:t> The </a:t>
            </a:r>
            <a:r>
              <a:rPr lang="en-US" i="1" dirty="0" smtClean="0"/>
              <a:t>virtualization layer</a:t>
            </a:r>
            <a:r>
              <a:rPr lang="en-US" dirty="0" smtClean="0"/>
              <a:t> is responsible for recreating the same or a different environment where the guest will operate. </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Network Virtualization</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60</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9" name="矩形 8"/>
          <p:cNvSpPr/>
          <p:nvPr/>
        </p:nvSpPr>
        <p:spPr>
          <a:xfrm>
            <a:off x="971600" y="2801568"/>
            <a:ext cx="6515903" cy="2169825"/>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dirty="0"/>
              <a:t>端口组是一种策略设置机制，这些策略用于管理与端口组相连的网络</a:t>
            </a:r>
            <a:r>
              <a:rPr lang="zh-CN" altLang="en-US" dirty="0" smtClean="0"/>
              <a:t>。同一端口组相连的所有虚拟机属于虚拟环境中的同一网络。</a:t>
            </a:r>
            <a:endParaRPr lang="en-US" altLang="zh-CN" dirty="0"/>
          </a:p>
          <a:p>
            <a:pPr marL="285750" indent="-285750">
              <a:lnSpc>
                <a:spcPct val="150000"/>
              </a:lnSpc>
              <a:buFont typeface="Wingdings" panose="05000000000000000000" pitchFamily="2" charset="2"/>
              <a:buChar char="l"/>
            </a:pPr>
            <a:r>
              <a:rPr lang="zh-CN" altLang="en-US" dirty="0"/>
              <a:t>将端口组配置为执行策略，以提供增强的网络安全、网络分段、更佳的性能、高可用性及流量管理。</a:t>
            </a:r>
          </a:p>
        </p:txBody>
      </p:sp>
      <p:sp>
        <p:nvSpPr>
          <p:cNvPr id="10" name="矩形 9"/>
          <p:cNvSpPr/>
          <p:nvPr/>
        </p:nvSpPr>
        <p:spPr>
          <a:xfrm>
            <a:off x="971600" y="1860879"/>
            <a:ext cx="4953600" cy="707886"/>
          </a:xfrm>
          <a:prstGeom prst="rect">
            <a:avLst/>
          </a:prstGeom>
        </p:spPr>
        <p:txBody>
          <a:bodyPr wrap="none">
            <a:spAutoFit/>
          </a:bodyPr>
          <a:lstStyle/>
          <a:p>
            <a:r>
              <a:rPr lang="zh-CN" altLang="en-US" sz="4000" b="1" dirty="0"/>
              <a:t>端口组 </a:t>
            </a:r>
            <a:r>
              <a:rPr lang="zh-CN" altLang="en-US" sz="2400" dirty="0"/>
              <a:t>是虚拟环境特有的概念</a:t>
            </a:r>
            <a:endParaRPr lang="en-US" altLang="zh-CN" sz="2400" dirty="0"/>
          </a:p>
        </p:txBody>
      </p:sp>
    </p:spTree>
    <p:extLst>
      <p:ext uri="{BB962C8B-B14F-4D97-AF65-F5344CB8AC3E}">
        <p14:creationId xmlns:p14="http://schemas.microsoft.com/office/powerpoint/2010/main" val="16296969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Network Virtualization</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61</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矩形 6"/>
          <p:cNvSpPr/>
          <p:nvPr/>
        </p:nvSpPr>
        <p:spPr>
          <a:xfrm>
            <a:off x="467544" y="1955198"/>
            <a:ext cx="7742693" cy="3000821"/>
          </a:xfrm>
          <a:prstGeom prst="rect">
            <a:avLst/>
          </a:prstGeom>
        </p:spPr>
        <p:txBody>
          <a:bodyPr wrap="square">
            <a:spAutoFit/>
          </a:bodyPr>
          <a:lstStyle/>
          <a:p>
            <a:pPr>
              <a:lnSpc>
                <a:spcPct val="150000"/>
              </a:lnSpc>
            </a:pPr>
            <a:r>
              <a:rPr lang="en-US" altLang="zh-CN" dirty="0">
                <a:solidFill>
                  <a:schemeClr val="tx1">
                    <a:lumMod val="75000"/>
                    <a:lumOff val="25000"/>
                  </a:schemeClr>
                </a:solidFill>
              </a:rPr>
              <a:t>VLAN</a:t>
            </a:r>
            <a:r>
              <a:rPr lang="zh-CN" altLang="en-US" dirty="0">
                <a:solidFill>
                  <a:schemeClr val="tx1">
                    <a:lumMod val="75000"/>
                    <a:lumOff val="25000"/>
                  </a:schemeClr>
                </a:solidFill>
              </a:rPr>
              <a:t>支持将虚拟网络与物理网络</a:t>
            </a:r>
            <a:r>
              <a:rPr lang="en-US" altLang="zh-CN" dirty="0">
                <a:solidFill>
                  <a:schemeClr val="tx1">
                    <a:lumMod val="75000"/>
                    <a:lumOff val="25000"/>
                  </a:schemeClr>
                </a:solidFill>
              </a:rPr>
              <a:t>VLAN</a:t>
            </a:r>
            <a:r>
              <a:rPr lang="zh-CN" altLang="en-US" dirty="0">
                <a:solidFill>
                  <a:schemeClr val="tx1">
                    <a:lumMod val="75000"/>
                    <a:lumOff val="25000"/>
                  </a:schemeClr>
                </a:solidFill>
              </a:rPr>
              <a:t>集成。</a:t>
            </a:r>
            <a:endParaRPr lang="en-US" altLang="zh-CN" dirty="0">
              <a:solidFill>
                <a:schemeClr val="tx1">
                  <a:lumMod val="75000"/>
                  <a:lumOff val="25000"/>
                </a:schemeClr>
              </a:solidFill>
            </a:endParaRPr>
          </a:p>
          <a:p>
            <a:pPr marL="285750" indent="-285750">
              <a:lnSpc>
                <a:spcPct val="150000"/>
              </a:lnSpc>
              <a:buFont typeface="Wingdings" panose="05000000000000000000" pitchFamily="2" charset="2"/>
              <a:buChar char="l"/>
            </a:pPr>
            <a:r>
              <a:rPr lang="zh-CN" altLang="en-US" dirty="0" smtClean="0">
                <a:solidFill>
                  <a:schemeClr val="tx1">
                    <a:lumMod val="75000"/>
                    <a:lumOff val="25000"/>
                  </a:schemeClr>
                </a:solidFill>
              </a:rPr>
              <a:t>为保证</a:t>
            </a:r>
            <a:r>
              <a:rPr lang="en-US" altLang="zh-CN" dirty="0" smtClean="0">
                <a:solidFill>
                  <a:schemeClr val="tx1">
                    <a:lumMod val="75000"/>
                    <a:lumOff val="25000"/>
                  </a:schemeClr>
                </a:solidFill>
              </a:rPr>
              <a:t>VLAN </a:t>
            </a:r>
            <a:r>
              <a:rPr lang="en-US" altLang="zh-CN" dirty="0">
                <a:solidFill>
                  <a:schemeClr val="tx1">
                    <a:lumMod val="75000"/>
                    <a:lumOff val="25000"/>
                  </a:schemeClr>
                </a:solidFill>
              </a:rPr>
              <a:t>ID</a:t>
            </a:r>
            <a:r>
              <a:rPr lang="zh-CN" altLang="en-US" dirty="0">
                <a:solidFill>
                  <a:schemeClr val="tx1">
                    <a:lumMod val="75000"/>
                    <a:lumOff val="25000"/>
                  </a:schemeClr>
                </a:solidFill>
              </a:rPr>
              <a:t>在较大型的网络</a:t>
            </a:r>
            <a:r>
              <a:rPr lang="zh-CN" altLang="en-US" dirty="0" smtClean="0">
                <a:solidFill>
                  <a:schemeClr val="tx1">
                    <a:lumMod val="75000"/>
                    <a:lumOff val="25000"/>
                  </a:schemeClr>
                </a:solidFill>
              </a:rPr>
              <a:t>中不会</a:t>
            </a:r>
            <a:r>
              <a:rPr lang="zh-CN" altLang="en-US" dirty="0">
                <a:solidFill>
                  <a:schemeClr val="tx1">
                    <a:lumMod val="75000"/>
                    <a:lumOff val="25000"/>
                  </a:schemeClr>
                </a:solidFill>
              </a:rPr>
              <a:t>出现</a:t>
            </a:r>
            <a:r>
              <a:rPr lang="zh-CN" altLang="en-US" dirty="0" smtClean="0">
                <a:solidFill>
                  <a:schemeClr val="tx1">
                    <a:lumMod val="75000"/>
                    <a:lumOff val="25000"/>
                  </a:schemeClr>
                </a:solidFill>
              </a:rPr>
              <a:t>重复，可以在</a:t>
            </a:r>
            <a:r>
              <a:rPr lang="zh-CN" altLang="en-US" dirty="0">
                <a:solidFill>
                  <a:schemeClr val="tx1">
                    <a:lumMod val="75000"/>
                    <a:lumOff val="25000"/>
                  </a:schemeClr>
                </a:solidFill>
              </a:rPr>
              <a:t>专用网络中</a:t>
            </a:r>
            <a:r>
              <a:rPr lang="zh-CN" altLang="en-US" dirty="0" smtClean="0">
                <a:solidFill>
                  <a:schemeClr val="tx1">
                    <a:lumMod val="75000"/>
                    <a:lumOff val="25000"/>
                  </a:schemeClr>
                </a:solidFill>
              </a:rPr>
              <a:t>使用专用的</a:t>
            </a:r>
            <a:r>
              <a:rPr lang="en-US" altLang="zh-CN" dirty="0" smtClean="0">
                <a:solidFill>
                  <a:schemeClr val="tx1">
                    <a:lumMod val="75000"/>
                    <a:lumOff val="25000"/>
                  </a:schemeClr>
                </a:solidFill>
              </a:rPr>
              <a:t>VLAN ID</a:t>
            </a:r>
            <a:r>
              <a:rPr lang="zh-CN" altLang="en-US" dirty="0" smtClean="0">
                <a:solidFill>
                  <a:schemeClr val="tx1">
                    <a:lumMod val="75000"/>
                    <a:lumOff val="25000"/>
                  </a:schemeClr>
                </a:solidFill>
              </a:rPr>
              <a:t>。</a:t>
            </a:r>
            <a:endParaRPr lang="en-US" altLang="zh-CN" dirty="0">
              <a:solidFill>
                <a:schemeClr val="tx1">
                  <a:lumMod val="75000"/>
                  <a:lumOff val="25000"/>
                </a:schemeClr>
              </a:solidFill>
            </a:endParaRPr>
          </a:p>
          <a:p>
            <a:pPr marL="285750" indent="-285750">
              <a:lnSpc>
                <a:spcPct val="150000"/>
              </a:lnSpc>
              <a:buFont typeface="Wingdings" panose="05000000000000000000" pitchFamily="2" charset="2"/>
              <a:buChar char="l"/>
            </a:pPr>
            <a:r>
              <a:rPr lang="zh-CN" altLang="en-US" dirty="0">
                <a:solidFill>
                  <a:schemeClr val="tx1">
                    <a:lumMod val="75000"/>
                    <a:lumOff val="25000"/>
                  </a:schemeClr>
                </a:solidFill>
              </a:rPr>
              <a:t>流量调整定义平均带宽、峰值带宽和流量突发大小的</a:t>
            </a:r>
            <a:r>
              <a:rPr lang="en-US" altLang="zh-CN" dirty="0">
                <a:solidFill>
                  <a:schemeClr val="tx1">
                    <a:lumMod val="75000"/>
                    <a:lumOff val="25000"/>
                  </a:schemeClr>
                </a:solidFill>
              </a:rPr>
              <a:t>QOS</a:t>
            </a:r>
            <a:r>
              <a:rPr lang="zh-CN" altLang="en-US" dirty="0">
                <a:solidFill>
                  <a:schemeClr val="tx1">
                    <a:lumMod val="75000"/>
                    <a:lumOff val="25000"/>
                  </a:schemeClr>
                </a:solidFill>
              </a:rPr>
              <a:t>策略，设置策略以改进流量管理。</a:t>
            </a:r>
            <a:endParaRPr lang="en-US" altLang="zh-CN" dirty="0">
              <a:solidFill>
                <a:schemeClr val="tx1">
                  <a:lumMod val="75000"/>
                  <a:lumOff val="25000"/>
                </a:schemeClr>
              </a:solidFill>
            </a:endParaRPr>
          </a:p>
          <a:p>
            <a:pPr marL="285750" indent="-285750">
              <a:lnSpc>
                <a:spcPct val="150000"/>
              </a:lnSpc>
              <a:buFont typeface="Wingdings" panose="05000000000000000000" pitchFamily="2" charset="2"/>
              <a:buChar char="l"/>
            </a:pPr>
            <a:r>
              <a:rPr lang="zh-CN" altLang="en-US" dirty="0">
                <a:solidFill>
                  <a:schemeClr val="tx1">
                    <a:lumMod val="75000"/>
                    <a:lumOff val="25000"/>
                  </a:schemeClr>
                </a:solidFill>
              </a:rPr>
              <a:t>网卡绑定为个别端口组或网络设置网卡绑定策略，以分摊流量负载或在出现硬件故障时提供故障切换。</a:t>
            </a:r>
          </a:p>
        </p:txBody>
      </p:sp>
      <p:sp>
        <p:nvSpPr>
          <p:cNvPr id="8" name="TextBox 3_1"/>
          <p:cNvSpPr txBox="1"/>
          <p:nvPr/>
        </p:nvSpPr>
        <p:spPr>
          <a:xfrm>
            <a:off x="467544" y="1185197"/>
            <a:ext cx="1107996" cy="461665"/>
          </a:xfrm>
          <a:prstGeom prst="rect">
            <a:avLst/>
          </a:prstGeom>
          <a:noFill/>
        </p:spPr>
        <p:txBody>
          <a:bodyPr wrap="none" rtlCol="0">
            <a:spAutoFit/>
          </a:bodyPr>
          <a:lstStyle/>
          <a:p>
            <a:r>
              <a:rPr lang="en-US" altLang="zh-CN" sz="2400" b="1" dirty="0">
                <a:solidFill>
                  <a:schemeClr val="accent6"/>
                </a:solidFill>
              </a:rPr>
              <a:t>VLAN</a:t>
            </a:r>
            <a:endParaRPr lang="zh-CN" altLang="en-US" sz="2400" b="1" dirty="0">
              <a:solidFill>
                <a:schemeClr val="accent6"/>
              </a:solidFill>
            </a:endParaRPr>
          </a:p>
        </p:txBody>
      </p:sp>
    </p:spTree>
    <p:extLst>
      <p:ext uri="{BB962C8B-B14F-4D97-AF65-F5344CB8AC3E}">
        <p14:creationId xmlns:p14="http://schemas.microsoft.com/office/powerpoint/2010/main" val="5566033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Desktop Virtualization</a:t>
            </a:r>
            <a:endParaRPr lang="en-US" dirty="0"/>
          </a:p>
        </p:txBody>
      </p:sp>
      <p:sp>
        <p:nvSpPr>
          <p:cNvPr id="3" name="Content Placeholder 2"/>
          <p:cNvSpPr>
            <a:spLocks noGrp="1"/>
          </p:cNvSpPr>
          <p:nvPr>
            <p:ph idx="1"/>
          </p:nvPr>
        </p:nvSpPr>
        <p:spPr/>
        <p:txBody>
          <a:bodyPr/>
          <a:lstStyle/>
          <a:p>
            <a:r>
              <a:rPr lang="en-US" sz="1800" dirty="0" smtClean="0"/>
              <a:t>Desktop virtualization abstracts the desktop environment available on a personal computer in order to provide access to it by using a client server approach.</a:t>
            </a:r>
          </a:p>
          <a:p>
            <a:r>
              <a:rPr lang="en-US" sz="1800" dirty="0" smtClean="0"/>
              <a:t> Desktop virtualization provides the same outcome of hardware virtualization but serves a different purpose. </a:t>
            </a:r>
          </a:p>
          <a:p>
            <a:r>
              <a:rPr lang="en-US" sz="1800" dirty="0" smtClean="0"/>
              <a:t> Similarly to hardware virtualization it makes accessible a different system as if it was natively installed on the host, but this system is remotely stored on a different host and accessed through a network connection. </a:t>
            </a:r>
          </a:p>
          <a:p>
            <a:r>
              <a:rPr lang="en-US" sz="1800" dirty="0" smtClean="0"/>
              <a:t> Moreover, desktop virtualization addresses the problem of making the same desktop environment accessible from everywhere. </a:t>
            </a:r>
          </a:p>
          <a:p>
            <a:r>
              <a:rPr lang="en-US" sz="1800" dirty="0" smtClean="0"/>
              <a:t> While the term desktop virtualization strictly refers to the ability to remotely access a desktop environment, generally, the desktop environment is stored in a remote server or a data center which provides a high availability infrastructure and ensures the accessibility and the persistence of the data. </a:t>
            </a:r>
          </a:p>
          <a:p>
            <a:r>
              <a:rPr lang="en-US" sz="1800" dirty="0" smtClean="0"/>
              <a:t> The basic services for remotely accessing a desktop environment are implemented in software components such as: </a:t>
            </a:r>
            <a:r>
              <a:rPr lang="en-US" sz="1800" i="1" dirty="0" smtClean="0"/>
              <a:t>Windows Remote Services</a:t>
            </a:r>
            <a:r>
              <a:rPr lang="en-US" sz="1800" dirty="0" smtClean="0"/>
              <a:t>, </a:t>
            </a:r>
            <a:r>
              <a:rPr lang="en-US" sz="1800" i="1" dirty="0" smtClean="0"/>
              <a:t>VNC</a:t>
            </a:r>
            <a:r>
              <a:rPr lang="en-US" sz="1800" dirty="0" smtClean="0"/>
              <a:t>, and </a:t>
            </a:r>
            <a:r>
              <a:rPr lang="en-US" sz="1800" i="1" dirty="0" smtClean="0"/>
              <a:t>X Server</a:t>
            </a:r>
            <a:r>
              <a:rPr lang="en-US" sz="1800" dirty="0" smtClean="0"/>
              <a:t>.</a:t>
            </a:r>
          </a:p>
          <a:p>
            <a:r>
              <a:rPr lang="en-US" sz="1800" dirty="0" smtClean="0"/>
              <a:t> Infrastructures for desktop virtualization based on Cloud computing solutions are: </a:t>
            </a:r>
            <a:r>
              <a:rPr lang="en-US" sz="1800" i="1" dirty="0" smtClean="0"/>
              <a:t>Sun Virtual Desktop Infrastructure (VDI)</a:t>
            </a:r>
            <a:r>
              <a:rPr lang="en-US" sz="1800" dirty="0" smtClean="0"/>
              <a:t>, </a:t>
            </a:r>
            <a:r>
              <a:rPr lang="en-US" sz="1800" i="1" dirty="0" smtClean="0"/>
              <a:t>Parallels Virtual Desktop Infrastructure (VDI)</a:t>
            </a:r>
            <a:r>
              <a:rPr lang="en-US" sz="1800" dirty="0" smtClean="0"/>
              <a:t>, </a:t>
            </a:r>
            <a:r>
              <a:rPr lang="en-US" sz="1800" i="1" dirty="0" smtClean="0"/>
              <a:t>Citrix </a:t>
            </a:r>
            <a:r>
              <a:rPr lang="en-US" sz="1800" i="1" dirty="0" err="1" smtClean="0"/>
              <a:t>XenDesktop</a:t>
            </a:r>
            <a:r>
              <a:rPr lang="en-US" sz="1800" dirty="0" smtClean="0"/>
              <a:t> and others.</a:t>
            </a:r>
          </a:p>
          <a:p>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62</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Desktop Virtualization</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63</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7" name="矩形 6"/>
          <p:cNvSpPr/>
          <p:nvPr/>
        </p:nvSpPr>
        <p:spPr>
          <a:xfrm>
            <a:off x="361984" y="1297072"/>
            <a:ext cx="5476627" cy="369332"/>
          </a:xfrm>
          <a:prstGeom prst="rect">
            <a:avLst/>
          </a:prstGeom>
        </p:spPr>
        <p:txBody>
          <a:bodyPr wrap="none">
            <a:spAutoFit/>
          </a:bodyPr>
          <a:lstStyle/>
          <a:p>
            <a:r>
              <a:rPr lang="en-US" altLang="zh-CN" b="1" dirty="0">
                <a:solidFill>
                  <a:schemeClr val="tx1">
                    <a:lumMod val="75000"/>
                    <a:lumOff val="25000"/>
                  </a:schemeClr>
                </a:solidFill>
              </a:rPr>
              <a:t>VMware </a:t>
            </a:r>
            <a:r>
              <a:rPr lang="en-US" altLang="zh-CN" b="1" dirty="0" smtClean="0">
                <a:solidFill>
                  <a:schemeClr val="tx1">
                    <a:lumMod val="75000"/>
                    <a:lumOff val="25000"/>
                  </a:schemeClr>
                </a:solidFill>
              </a:rPr>
              <a:t>View</a:t>
            </a:r>
            <a:r>
              <a:rPr lang="zh-CN" altLang="en-US" dirty="0" smtClean="0">
                <a:solidFill>
                  <a:schemeClr val="tx1">
                    <a:lumMod val="75000"/>
                    <a:lumOff val="25000"/>
                  </a:schemeClr>
                </a:solidFill>
              </a:rPr>
              <a:t>是桌面虚拟化产品，主要</a:t>
            </a:r>
            <a:r>
              <a:rPr lang="zh-CN" altLang="en-US" dirty="0">
                <a:solidFill>
                  <a:schemeClr val="tx1">
                    <a:lumMod val="75000"/>
                    <a:lumOff val="25000"/>
                  </a:schemeClr>
                </a:solidFill>
              </a:rPr>
              <a:t>部件如下：</a:t>
            </a:r>
          </a:p>
        </p:txBody>
      </p:sp>
      <p:sp>
        <p:nvSpPr>
          <p:cNvPr id="8" name="矩形 7"/>
          <p:cNvSpPr/>
          <p:nvPr/>
        </p:nvSpPr>
        <p:spPr>
          <a:xfrm>
            <a:off x="404048" y="1747107"/>
            <a:ext cx="8054152" cy="52400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View Connection Server</a:t>
            </a:r>
            <a:r>
              <a:rPr lang="zh-CN" altLang="en-US" dirty="0"/>
              <a:t>（</a:t>
            </a:r>
            <a:r>
              <a:rPr lang="en-US" altLang="zh-CN" dirty="0"/>
              <a:t> View</a:t>
            </a:r>
            <a:r>
              <a:rPr lang="zh-CN" altLang="en-US" dirty="0"/>
              <a:t>连接服务器）</a:t>
            </a:r>
          </a:p>
        </p:txBody>
      </p:sp>
      <p:sp>
        <p:nvSpPr>
          <p:cNvPr id="9" name="矩形 8"/>
          <p:cNvSpPr/>
          <p:nvPr/>
        </p:nvSpPr>
        <p:spPr>
          <a:xfrm>
            <a:off x="404048" y="2801852"/>
            <a:ext cx="8054151" cy="5240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View Manager Security Server</a:t>
            </a:r>
            <a:r>
              <a:rPr lang="zh-CN" altLang="en-US" dirty="0"/>
              <a:t>（</a:t>
            </a:r>
            <a:r>
              <a:rPr lang="en-US" altLang="zh-CN" dirty="0"/>
              <a:t>View</a:t>
            </a:r>
            <a:r>
              <a:rPr lang="zh-CN" altLang="en-US" dirty="0"/>
              <a:t>安全连接服务器）</a:t>
            </a:r>
          </a:p>
        </p:txBody>
      </p:sp>
      <p:sp>
        <p:nvSpPr>
          <p:cNvPr id="10" name="矩形 9"/>
          <p:cNvSpPr/>
          <p:nvPr/>
        </p:nvSpPr>
        <p:spPr>
          <a:xfrm>
            <a:off x="404048" y="3806371"/>
            <a:ext cx="8054151" cy="52400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View Administrator Interface</a:t>
            </a:r>
            <a:r>
              <a:rPr lang="zh-CN" altLang="en-US" dirty="0"/>
              <a:t>（</a:t>
            </a:r>
            <a:r>
              <a:rPr lang="en-US" altLang="zh-CN" dirty="0"/>
              <a:t> View</a:t>
            </a:r>
            <a:r>
              <a:rPr lang="zh-CN" altLang="en-US" dirty="0"/>
              <a:t>管理接口程序）</a:t>
            </a:r>
          </a:p>
        </p:txBody>
      </p:sp>
      <p:sp>
        <p:nvSpPr>
          <p:cNvPr id="11" name="矩形 10"/>
          <p:cNvSpPr/>
          <p:nvPr/>
        </p:nvSpPr>
        <p:spPr>
          <a:xfrm>
            <a:off x="352525" y="2351817"/>
            <a:ext cx="8105674" cy="369332"/>
          </a:xfrm>
          <a:prstGeom prst="rect">
            <a:avLst/>
          </a:prstGeom>
        </p:spPr>
        <p:txBody>
          <a:bodyPr wrap="square">
            <a:spAutoFit/>
          </a:bodyPr>
          <a:lstStyle/>
          <a:p>
            <a:r>
              <a:rPr lang="zh-CN" altLang="en-US" dirty="0">
                <a:solidFill>
                  <a:schemeClr val="tx1">
                    <a:lumMod val="75000"/>
                    <a:lumOff val="25000"/>
                  </a:schemeClr>
                </a:solidFill>
              </a:rPr>
              <a:t>接收到的远程桌面用户请求重定向到相应的虚拟桌面、物理桌面或终端服务器。</a:t>
            </a:r>
          </a:p>
        </p:txBody>
      </p:sp>
      <p:sp>
        <p:nvSpPr>
          <p:cNvPr id="12" name="矩形 11"/>
          <p:cNvSpPr/>
          <p:nvPr/>
        </p:nvSpPr>
        <p:spPr>
          <a:xfrm>
            <a:off x="346860" y="3368749"/>
            <a:ext cx="1107996" cy="369332"/>
          </a:xfrm>
          <a:prstGeom prst="rect">
            <a:avLst/>
          </a:prstGeom>
        </p:spPr>
        <p:txBody>
          <a:bodyPr wrap="square">
            <a:spAutoFit/>
          </a:bodyPr>
          <a:lstStyle/>
          <a:p>
            <a:r>
              <a:rPr lang="zh-CN" altLang="en-US">
                <a:solidFill>
                  <a:schemeClr val="tx1">
                    <a:lumMod val="75000"/>
                    <a:lumOff val="25000"/>
                  </a:schemeClr>
                </a:solidFill>
              </a:rPr>
              <a:t>可选组件</a:t>
            </a:r>
          </a:p>
        </p:txBody>
      </p:sp>
      <p:sp>
        <p:nvSpPr>
          <p:cNvPr id="13" name="矩形 12"/>
          <p:cNvSpPr/>
          <p:nvPr/>
        </p:nvSpPr>
        <p:spPr>
          <a:xfrm>
            <a:off x="361983" y="4419435"/>
            <a:ext cx="8096215" cy="369332"/>
          </a:xfrm>
          <a:prstGeom prst="rect">
            <a:avLst/>
          </a:prstGeom>
        </p:spPr>
        <p:txBody>
          <a:bodyPr wrap="square">
            <a:spAutoFit/>
          </a:bodyPr>
          <a:lstStyle/>
          <a:p>
            <a:r>
              <a:rPr lang="zh-CN" altLang="en-US" dirty="0">
                <a:solidFill>
                  <a:schemeClr val="tx1">
                    <a:lumMod val="75000"/>
                    <a:lumOff val="25000"/>
                  </a:schemeClr>
                </a:solidFill>
              </a:rPr>
              <a:t>用于配置</a:t>
            </a:r>
            <a:r>
              <a:rPr lang="en-US" altLang="zh-CN" dirty="0">
                <a:solidFill>
                  <a:schemeClr val="tx1">
                    <a:lumMod val="75000"/>
                    <a:lumOff val="25000"/>
                  </a:schemeClr>
                </a:solidFill>
              </a:rPr>
              <a:t>View Connection Server</a:t>
            </a:r>
            <a:r>
              <a:rPr lang="zh-CN" altLang="en-US" dirty="0">
                <a:solidFill>
                  <a:schemeClr val="tx1">
                    <a:lumMod val="75000"/>
                    <a:lumOff val="25000"/>
                  </a:schemeClr>
                </a:solidFill>
              </a:rPr>
              <a:t>、部署和管理虚拟桌面、控制用户身份验证。</a:t>
            </a:r>
          </a:p>
        </p:txBody>
      </p:sp>
      <p:sp>
        <p:nvSpPr>
          <p:cNvPr id="14" name="矩形 13"/>
          <p:cNvSpPr/>
          <p:nvPr/>
        </p:nvSpPr>
        <p:spPr>
          <a:xfrm>
            <a:off x="404048" y="4889794"/>
            <a:ext cx="8054152" cy="5240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View</a:t>
            </a:r>
            <a:r>
              <a:rPr lang="zh-CN" altLang="en-US"/>
              <a:t>代理</a:t>
            </a:r>
          </a:p>
        </p:txBody>
      </p:sp>
      <p:sp>
        <p:nvSpPr>
          <p:cNvPr id="15" name="矩形 14"/>
          <p:cNvSpPr/>
          <p:nvPr/>
        </p:nvSpPr>
        <p:spPr>
          <a:xfrm>
            <a:off x="352525" y="5494504"/>
            <a:ext cx="8105674" cy="646331"/>
          </a:xfrm>
          <a:prstGeom prst="rect">
            <a:avLst/>
          </a:prstGeom>
        </p:spPr>
        <p:txBody>
          <a:bodyPr wrap="square">
            <a:spAutoFit/>
          </a:bodyPr>
          <a:lstStyle/>
          <a:p>
            <a:r>
              <a:rPr lang="zh-CN" altLang="en-US" dirty="0">
                <a:solidFill>
                  <a:schemeClr val="tx1">
                    <a:lumMod val="75000"/>
                    <a:lumOff val="25000"/>
                  </a:schemeClr>
                </a:solidFill>
              </a:rPr>
              <a:t>安装在虚拟桌面依托</a:t>
            </a:r>
            <a:r>
              <a:rPr lang="zh-CN" altLang="en-US" dirty="0" smtClean="0">
                <a:solidFill>
                  <a:schemeClr val="tx1">
                    <a:lumMod val="75000"/>
                    <a:lumOff val="25000"/>
                  </a:schemeClr>
                </a:solidFill>
              </a:rPr>
              <a:t>的虚拟机</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或物理机、终端服务器</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上</a:t>
            </a:r>
            <a:r>
              <a:rPr lang="zh-CN" altLang="en-US" dirty="0">
                <a:solidFill>
                  <a:schemeClr val="tx1">
                    <a:lumMod val="75000"/>
                    <a:lumOff val="25000"/>
                  </a:schemeClr>
                </a:solidFill>
              </a:rPr>
              <a:t>，安装后提供服务，可由</a:t>
            </a:r>
            <a:r>
              <a:rPr lang="en-US" altLang="zh-CN" dirty="0">
                <a:solidFill>
                  <a:schemeClr val="tx1">
                    <a:lumMod val="75000"/>
                    <a:lumOff val="25000"/>
                  </a:schemeClr>
                </a:solidFill>
              </a:rPr>
              <a:t>View Manager Server</a:t>
            </a:r>
            <a:r>
              <a:rPr lang="zh-CN" altLang="en-US" dirty="0">
                <a:solidFill>
                  <a:schemeClr val="tx1">
                    <a:lumMod val="75000"/>
                    <a:lumOff val="25000"/>
                  </a:schemeClr>
                </a:solidFill>
              </a:rPr>
              <a:t>管理。</a:t>
            </a:r>
          </a:p>
        </p:txBody>
      </p:sp>
    </p:spTree>
    <p:extLst>
      <p:ext uri="{BB962C8B-B14F-4D97-AF65-F5344CB8AC3E}">
        <p14:creationId xmlns:p14="http://schemas.microsoft.com/office/powerpoint/2010/main" val="14749287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Desktop Virtualization</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64</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矩形 5"/>
          <p:cNvSpPr/>
          <p:nvPr/>
        </p:nvSpPr>
        <p:spPr>
          <a:xfrm>
            <a:off x="404048" y="1490605"/>
            <a:ext cx="8054151" cy="5240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View Client</a:t>
            </a:r>
            <a:r>
              <a:rPr lang="zh-CN" altLang="en-US"/>
              <a:t>（</a:t>
            </a:r>
            <a:r>
              <a:rPr lang="en-US" altLang="zh-CN"/>
              <a:t>View</a:t>
            </a:r>
            <a:r>
              <a:rPr lang="zh-CN" altLang="en-US"/>
              <a:t>客户端程序）</a:t>
            </a:r>
          </a:p>
        </p:txBody>
      </p:sp>
      <p:sp>
        <p:nvSpPr>
          <p:cNvPr id="7" name="矩形 6"/>
          <p:cNvSpPr/>
          <p:nvPr/>
        </p:nvSpPr>
        <p:spPr>
          <a:xfrm>
            <a:off x="404048" y="2839057"/>
            <a:ext cx="8054151" cy="52400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View Client with Offline Desktop</a:t>
            </a:r>
            <a:r>
              <a:rPr lang="zh-CN" altLang="en-US" dirty="0"/>
              <a:t>（</a:t>
            </a:r>
            <a:r>
              <a:rPr lang="en-US" altLang="zh-CN" dirty="0"/>
              <a:t>View </a:t>
            </a:r>
            <a:r>
              <a:rPr lang="zh-CN" altLang="en-US" dirty="0"/>
              <a:t>客户端程序）</a:t>
            </a:r>
          </a:p>
        </p:txBody>
      </p:sp>
      <p:sp>
        <p:nvSpPr>
          <p:cNvPr id="8" name="矩形 7"/>
          <p:cNvSpPr/>
          <p:nvPr/>
        </p:nvSpPr>
        <p:spPr>
          <a:xfrm>
            <a:off x="346860" y="2057502"/>
            <a:ext cx="8111338" cy="646331"/>
          </a:xfrm>
          <a:prstGeom prst="rect">
            <a:avLst/>
          </a:prstGeom>
        </p:spPr>
        <p:txBody>
          <a:bodyPr wrap="square">
            <a:spAutoFit/>
          </a:bodyPr>
          <a:lstStyle/>
          <a:p>
            <a:r>
              <a:rPr lang="zh-CN" altLang="en-US" dirty="0">
                <a:solidFill>
                  <a:schemeClr val="tx1">
                    <a:lumMod val="75000"/>
                    <a:lumOff val="25000"/>
                  </a:schemeClr>
                </a:solidFill>
              </a:rPr>
              <a:t>安装在需要使用“虚拟桌面”的计算机上，通过它可以与</a:t>
            </a:r>
            <a:r>
              <a:rPr lang="en-US" altLang="zh-CN" dirty="0">
                <a:solidFill>
                  <a:schemeClr val="tx1">
                    <a:lumMod val="75000"/>
                    <a:lumOff val="25000"/>
                  </a:schemeClr>
                </a:solidFill>
              </a:rPr>
              <a:t>View Connection Server</a:t>
            </a:r>
            <a:r>
              <a:rPr lang="zh-CN" altLang="en-US" dirty="0">
                <a:solidFill>
                  <a:schemeClr val="tx1">
                    <a:lumMod val="75000"/>
                    <a:lumOff val="25000"/>
                  </a:schemeClr>
                </a:solidFill>
              </a:rPr>
              <a:t>通信，从而允许用户连接到虚拟桌面。</a:t>
            </a:r>
          </a:p>
        </p:txBody>
      </p:sp>
      <p:sp>
        <p:nvSpPr>
          <p:cNvPr id="9" name="矩形 8"/>
          <p:cNvSpPr/>
          <p:nvPr/>
        </p:nvSpPr>
        <p:spPr>
          <a:xfrm>
            <a:off x="361983" y="3452121"/>
            <a:ext cx="8096215" cy="646331"/>
          </a:xfrm>
          <a:prstGeom prst="rect">
            <a:avLst/>
          </a:prstGeom>
        </p:spPr>
        <p:txBody>
          <a:bodyPr wrap="square">
            <a:spAutoFit/>
          </a:bodyPr>
          <a:lstStyle/>
          <a:p>
            <a:r>
              <a:rPr lang="zh-CN" altLang="en-US" dirty="0">
                <a:solidFill>
                  <a:schemeClr val="tx1">
                    <a:lumMod val="75000"/>
                    <a:lumOff val="25000"/>
                  </a:schemeClr>
                </a:solidFill>
              </a:rPr>
              <a:t>支持</a:t>
            </a:r>
            <a:r>
              <a:rPr lang="en-US" altLang="zh-CN" dirty="0">
                <a:solidFill>
                  <a:schemeClr val="tx1">
                    <a:lumMod val="75000"/>
                    <a:lumOff val="25000"/>
                  </a:schemeClr>
                </a:solidFill>
              </a:rPr>
              <a:t>View</a:t>
            </a:r>
            <a:r>
              <a:rPr lang="zh-CN" altLang="en-US" dirty="0">
                <a:solidFill>
                  <a:schemeClr val="tx1">
                    <a:lumMod val="75000"/>
                    <a:lumOff val="25000"/>
                  </a:schemeClr>
                </a:solidFill>
              </a:rPr>
              <a:t>脱机桌面，可以让用户“下载”</a:t>
            </a:r>
            <a:r>
              <a:rPr lang="en-US" altLang="zh-CN" dirty="0">
                <a:solidFill>
                  <a:schemeClr val="tx1">
                    <a:lumMod val="75000"/>
                    <a:lumOff val="25000"/>
                  </a:schemeClr>
                </a:solidFill>
              </a:rPr>
              <a:t>vSphere Server</a:t>
            </a:r>
            <a:r>
              <a:rPr lang="zh-CN" altLang="en-US" dirty="0">
                <a:solidFill>
                  <a:schemeClr val="tx1">
                    <a:lumMod val="75000"/>
                    <a:lumOff val="25000"/>
                  </a:schemeClr>
                </a:solidFill>
              </a:rPr>
              <a:t>中的虚拟机到“本地”运行。</a:t>
            </a:r>
          </a:p>
        </p:txBody>
      </p:sp>
      <p:sp>
        <p:nvSpPr>
          <p:cNvPr id="10" name="矩形 9"/>
          <p:cNvSpPr/>
          <p:nvPr/>
        </p:nvSpPr>
        <p:spPr>
          <a:xfrm>
            <a:off x="404048" y="4187509"/>
            <a:ext cx="8054151" cy="5240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View Composer</a:t>
            </a:r>
            <a:endParaRPr lang="zh-CN" altLang="en-US" dirty="0"/>
          </a:p>
        </p:txBody>
      </p:sp>
      <p:sp>
        <p:nvSpPr>
          <p:cNvPr id="11" name="矩形 10"/>
          <p:cNvSpPr/>
          <p:nvPr/>
        </p:nvSpPr>
        <p:spPr>
          <a:xfrm>
            <a:off x="346860" y="4754406"/>
            <a:ext cx="8111338" cy="646331"/>
          </a:xfrm>
          <a:prstGeom prst="rect">
            <a:avLst/>
          </a:prstGeom>
        </p:spPr>
        <p:txBody>
          <a:bodyPr wrap="square">
            <a:spAutoFit/>
          </a:bodyPr>
          <a:lstStyle/>
          <a:p>
            <a:r>
              <a:rPr lang="zh-CN" altLang="en-US" dirty="0">
                <a:solidFill>
                  <a:schemeClr val="tx1">
                    <a:lumMod val="75000"/>
                    <a:lumOff val="25000"/>
                  </a:schemeClr>
                </a:solidFill>
              </a:rPr>
              <a:t>安装在</a:t>
            </a:r>
            <a:r>
              <a:rPr lang="en-US" altLang="zh-CN" dirty="0" err="1">
                <a:solidFill>
                  <a:schemeClr val="tx1">
                    <a:lumMod val="75000"/>
                    <a:lumOff val="25000"/>
                  </a:schemeClr>
                </a:solidFill>
              </a:rPr>
              <a:t>vCenter</a:t>
            </a:r>
            <a:r>
              <a:rPr lang="en-US" altLang="zh-CN" dirty="0">
                <a:solidFill>
                  <a:schemeClr val="tx1">
                    <a:lumMod val="75000"/>
                    <a:lumOff val="25000"/>
                  </a:schemeClr>
                </a:solidFill>
              </a:rPr>
              <a:t> Server</a:t>
            </a:r>
            <a:r>
              <a:rPr lang="zh-CN" altLang="en-US" dirty="0">
                <a:solidFill>
                  <a:schemeClr val="tx1">
                    <a:lumMod val="75000"/>
                    <a:lumOff val="25000"/>
                  </a:schemeClr>
                </a:solidFill>
              </a:rPr>
              <a:t>上的软件服务，可以通过</a:t>
            </a:r>
            <a:r>
              <a:rPr lang="en-US" altLang="zh-CN" dirty="0">
                <a:solidFill>
                  <a:schemeClr val="tx1">
                    <a:lumMod val="75000"/>
                    <a:lumOff val="25000"/>
                  </a:schemeClr>
                </a:solidFill>
              </a:rPr>
              <a:t>View Manager</a:t>
            </a:r>
            <a:r>
              <a:rPr lang="zh-CN" altLang="en-US" dirty="0">
                <a:solidFill>
                  <a:schemeClr val="tx1">
                    <a:lumMod val="75000"/>
                    <a:lumOff val="25000"/>
                  </a:schemeClr>
                </a:solidFill>
              </a:rPr>
              <a:t>使用“克隆链接”的虚拟机</a:t>
            </a:r>
          </a:p>
        </p:txBody>
      </p:sp>
    </p:spTree>
    <p:extLst>
      <p:ext uri="{BB962C8B-B14F-4D97-AF65-F5344CB8AC3E}">
        <p14:creationId xmlns:p14="http://schemas.microsoft.com/office/powerpoint/2010/main" val="9966381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Application Server Virtualization </a:t>
            </a:r>
            <a:endParaRPr lang="en-US" dirty="0"/>
          </a:p>
        </p:txBody>
      </p:sp>
      <p:sp>
        <p:nvSpPr>
          <p:cNvPr id="3" name="Content Placeholder 2"/>
          <p:cNvSpPr>
            <a:spLocks noGrp="1"/>
          </p:cNvSpPr>
          <p:nvPr>
            <p:ph idx="1"/>
          </p:nvPr>
        </p:nvSpPr>
        <p:spPr/>
        <p:txBody>
          <a:bodyPr/>
          <a:lstStyle/>
          <a:p>
            <a:r>
              <a:rPr lang="en-US" sz="2000" dirty="0" smtClean="0"/>
              <a:t>Application server virtualization abstracts a collection of application servers that provide the same services as a single virtual application server by using load balancing strategies and providing a high availability infrastructure for the services hosted in the application server. </a:t>
            </a:r>
          </a:p>
          <a:p>
            <a:r>
              <a:rPr lang="en-US" sz="2000" dirty="0" smtClean="0"/>
              <a:t> This is a particular form of virtualization and serves the same purpose of storage virtualization: providing a better quality of service rather than emulating a different environment. </a:t>
            </a:r>
          </a:p>
          <a:p>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65</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and Cloud Computing</a:t>
            </a:r>
            <a:endParaRPr lang="en-US" dirty="0"/>
          </a:p>
        </p:txBody>
      </p:sp>
      <p:sp>
        <p:nvSpPr>
          <p:cNvPr id="3" name="Content Placeholder 2"/>
          <p:cNvSpPr>
            <a:spLocks noGrp="1"/>
          </p:cNvSpPr>
          <p:nvPr>
            <p:ph sz="half" idx="1"/>
          </p:nvPr>
        </p:nvSpPr>
        <p:spPr/>
        <p:txBody>
          <a:bodyPr/>
          <a:lstStyle/>
          <a:p>
            <a:r>
              <a:rPr lang="en-US" sz="1400" dirty="0" smtClean="0"/>
              <a:t> Virtualization plays an important role in Cloud computing, since it allows for the appropriate degree of customization, security, isolation. </a:t>
            </a:r>
          </a:p>
          <a:p>
            <a:r>
              <a:rPr lang="en-US" sz="1400" dirty="0" smtClean="0"/>
              <a:t> Virtualization technologies are primarily used to offer configurable computing environments and storage. </a:t>
            </a:r>
          </a:p>
          <a:p>
            <a:r>
              <a:rPr lang="en-US" sz="1400" dirty="0" smtClean="0"/>
              <a:t> Particularly important is the role of virtual computing environment and execution virtualization techniques. Among these, hardware and programming language virtualization are the techniques adopted in Cloud computing systems. </a:t>
            </a:r>
          </a:p>
          <a:p>
            <a:r>
              <a:rPr lang="en-US" sz="1400" dirty="0" smtClean="0"/>
              <a:t> virtualization also gives the opportunity of designing more efficient computing systems by means of consolidation</a:t>
            </a:r>
          </a:p>
          <a:p>
            <a:r>
              <a:rPr lang="en-US" sz="1400" dirty="0" smtClean="0"/>
              <a:t> Server consolidation and virtual machine migration are principally used in case of hardware virtualization even though technically possible also in case of programming language virtualization.</a:t>
            </a:r>
          </a:p>
          <a:p>
            <a:r>
              <a:rPr lang="en-US" sz="1400" dirty="0" smtClean="0"/>
              <a:t> Storage virtualization constitutes an interesting opportunity given by virtualization technologies, often complimentary to the execution virtualization. </a:t>
            </a:r>
          </a:p>
          <a:p>
            <a:r>
              <a:rPr lang="en-US" sz="1400" dirty="0" smtClean="0"/>
              <a:t> Finally, Cloud computing revamps the concept of desktop virtualization, initially introduced in the mainframe era. </a:t>
            </a:r>
          </a:p>
          <a:p>
            <a:endParaRPr lang="en-US" sz="15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66</a:t>
            </a:fld>
            <a:endParaRPr lang="en-US"/>
          </a:p>
        </p:txBody>
      </p:sp>
      <p:sp>
        <p:nvSpPr>
          <p:cNvPr id="6" name="Footer Placeholder 5"/>
          <p:cNvSpPr>
            <a:spLocks noGrp="1"/>
          </p:cNvSpPr>
          <p:nvPr>
            <p:ph type="ftr" sz="quarter" idx="11"/>
          </p:nvPr>
        </p:nvSpPr>
        <p:spPr/>
        <p:txBody>
          <a:bodyPr/>
          <a:lstStyle/>
          <a:p>
            <a:pPr>
              <a:defRPr/>
            </a:pPr>
            <a:endParaRPr lang="en-US" dirty="0"/>
          </a:p>
        </p:txBody>
      </p:sp>
      <p:sp>
        <p:nvSpPr>
          <p:cNvPr id="8" name="TextBox 7"/>
          <p:cNvSpPr txBox="1"/>
          <p:nvPr/>
        </p:nvSpPr>
        <p:spPr>
          <a:xfrm>
            <a:off x="4929190" y="6000768"/>
            <a:ext cx="3357586" cy="276999"/>
          </a:xfrm>
          <a:prstGeom prst="rect">
            <a:avLst/>
          </a:prstGeom>
          <a:noFill/>
        </p:spPr>
        <p:txBody>
          <a:bodyPr wrap="square" rtlCol="0">
            <a:spAutoFit/>
          </a:bodyPr>
          <a:lstStyle/>
          <a:p>
            <a:r>
              <a:rPr lang="en-US" sz="1200" dirty="0" smtClean="0"/>
              <a:t>Fig- . Live Migration and Server Consolidation</a:t>
            </a:r>
            <a:endParaRPr lang="en-US" sz="1200" dirty="0"/>
          </a:p>
        </p:txBody>
      </p:sp>
      <p:pic>
        <p:nvPicPr>
          <p:cNvPr id="10" name="Content Placeholder 9"/>
          <p:cNvPicPr>
            <a:picLocks noGrp="1"/>
          </p:cNvPicPr>
          <p:nvPr>
            <p:ph sz="half" idx="2"/>
          </p:nvPr>
        </p:nvPicPr>
        <p:blipFill>
          <a:blip r:embed="rId3"/>
          <a:stretch>
            <a:fillRect/>
          </a:stretch>
        </p:blipFill>
        <p:spPr>
          <a:xfrm>
            <a:off x="4572000" y="1500174"/>
            <a:ext cx="4438650" cy="4357717"/>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Virtualization</a:t>
            </a:r>
            <a:endParaRPr lang="en-US" dirty="0"/>
          </a:p>
        </p:txBody>
      </p:sp>
      <p:sp>
        <p:nvSpPr>
          <p:cNvPr id="3" name="Content Placeholder 2"/>
          <p:cNvSpPr>
            <a:spLocks noGrp="1"/>
          </p:cNvSpPr>
          <p:nvPr>
            <p:ph idx="1"/>
          </p:nvPr>
        </p:nvSpPr>
        <p:spPr/>
        <p:txBody>
          <a:bodyPr/>
          <a:lstStyle/>
          <a:p>
            <a:r>
              <a:rPr lang="en-US" sz="2000" b="1" i="1" dirty="0" smtClean="0"/>
              <a:t>Advantages of Virtualization</a:t>
            </a:r>
          </a:p>
          <a:p>
            <a:pPr lvl="1"/>
            <a:r>
              <a:rPr lang="en-US" sz="1800" dirty="0" smtClean="0"/>
              <a:t> Managed execution and isolation are perhaps the most important advantages of virtualization. </a:t>
            </a:r>
          </a:p>
          <a:p>
            <a:pPr lvl="1"/>
            <a:r>
              <a:rPr lang="en-US" sz="1800" dirty="0" smtClean="0"/>
              <a:t> these two characteristics allow building secure and controllable computing environments. A virtual execution environment can be configured as a sandbox, thus preventing any harmful operation to cross the borders of the virtual host. </a:t>
            </a:r>
          </a:p>
          <a:p>
            <a:pPr lvl="1"/>
            <a:r>
              <a:rPr lang="en-US" sz="1800" dirty="0" smtClean="0"/>
              <a:t> Moreover, allocation of resources and their partitioning among different guests is simplified, being the virtual host controlled by a program. </a:t>
            </a:r>
          </a:p>
          <a:p>
            <a:pPr lvl="1"/>
            <a:r>
              <a:rPr lang="en-US" sz="1800" dirty="0" smtClean="0"/>
              <a:t> Portability is another advantage of virtualization, especially for execution virtualization techniques.</a:t>
            </a:r>
          </a:p>
          <a:p>
            <a:pPr lvl="1"/>
            <a:r>
              <a:rPr lang="en-US" sz="1800" dirty="0" smtClean="0"/>
              <a:t> Portability and self-containment also contribute to reduce the costs for maintenance, since the number of hosts is expected to be lower than the number of virtual machine instances.</a:t>
            </a:r>
          </a:p>
          <a:p>
            <a:pPr lvl="1"/>
            <a:r>
              <a:rPr lang="en-US" sz="1800" dirty="0" smtClean="0"/>
              <a:t> Finally, by means of virtualization it is possible to achieve a more efficient use of resources. Multiple systems can securely coexist and share the resources of the underlying host, without interfering with each other.</a:t>
            </a: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67</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Virtualization</a:t>
            </a:r>
            <a:endParaRPr lang="en-US" dirty="0"/>
          </a:p>
        </p:txBody>
      </p:sp>
      <p:sp>
        <p:nvSpPr>
          <p:cNvPr id="3" name="Content Placeholder 2"/>
          <p:cNvSpPr>
            <a:spLocks noGrp="1"/>
          </p:cNvSpPr>
          <p:nvPr>
            <p:ph idx="1"/>
          </p:nvPr>
        </p:nvSpPr>
        <p:spPr/>
        <p:txBody>
          <a:bodyPr/>
          <a:lstStyle/>
          <a:p>
            <a:r>
              <a:rPr lang="en-US" sz="1800" b="1" i="1" dirty="0" smtClean="0"/>
              <a:t>Disadvantages of Virtualization</a:t>
            </a:r>
          </a:p>
          <a:p>
            <a:pPr lvl="1"/>
            <a:r>
              <a:rPr lang="en-US" sz="1800" b="1" i="1" dirty="0" smtClean="0"/>
              <a:t> Performance Degradation</a:t>
            </a:r>
          </a:p>
          <a:p>
            <a:pPr lvl="2"/>
            <a:r>
              <a:rPr lang="en-US" sz="1600" dirty="0" smtClean="0"/>
              <a:t>Performance is definitely one of the major concerns when using virtualization technology. Since virtualization interposes an abstraction layer between the guest and the host, increased latencies and delays can be experienced by the guest.</a:t>
            </a:r>
          </a:p>
          <a:p>
            <a:pPr lvl="2"/>
            <a:r>
              <a:rPr lang="en-US" sz="1600" dirty="0" smtClean="0"/>
              <a:t>Also, when hardware virtualization is realized through a program that is installed or executed on top of the host operating systems, a major source of performance degradation is represented by the fact that the virtual machine manager is executed and scheduled together with other applications, thus sharing with them the resources of the host. </a:t>
            </a:r>
          </a:p>
          <a:p>
            <a:pPr lvl="1"/>
            <a:r>
              <a:rPr lang="en-US" sz="1800" b="1" i="1" dirty="0" smtClean="0"/>
              <a:t> Inefficiency and Degraded User Experience</a:t>
            </a:r>
          </a:p>
          <a:p>
            <a:pPr lvl="2"/>
            <a:r>
              <a:rPr lang="en-US" sz="1600" dirty="0" smtClean="0"/>
              <a:t>Virtualization can sometime led to an inefficient use of the host. In particular, some of the specific features of the host cannot be exposed by the abstraction layer and then become not accessible. </a:t>
            </a:r>
          </a:p>
          <a:p>
            <a:pPr lvl="1"/>
            <a:r>
              <a:rPr lang="en-US" sz="1800" b="1" i="1" dirty="0" smtClean="0"/>
              <a:t> Security Holes and New Threats</a:t>
            </a:r>
          </a:p>
          <a:p>
            <a:r>
              <a:rPr lang="en-US" sz="1600" dirty="0" smtClean="0"/>
              <a:t>Virtualization opens the door to a new and unexpected form of </a:t>
            </a:r>
            <a:r>
              <a:rPr lang="en-US" sz="1600" i="1" dirty="0" smtClean="0"/>
              <a:t>phishing.</a:t>
            </a:r>
            <a:r>
              <a:rPr lang="en-US" sz="1600" dirty="0" smtClean="0"/>
              <a:t> The capability of emulating a host in a complete transparent manner, has led the way to malicious programs which are designed to extract from the guest sensitive information. </a:t>
            </a:r>
          </a:p>
          <a:p>
            <a:pPr lvl="2"/>
            <a:endParaRPr lang="en-US" sz="1600" dirty="0" smtClean="0"/>
          </a:p>
          <a:p>
            <a:pPr lvl="2">
              <a:buNone/>
            </a:pPr>
            <a:endParaRPr lang="en-US" sz="1600" dirty="0" smtClean="0"/>
          </a:p>
          <a:p>
            <a:pPr lvl="2"/>
            <a:endParaRPr lang="en-US" sz="1600" dirty="0" smtClean="0"/>
          </a:p>
          <a:p>
            <a:pPr lvl="1"/>
            <a:endParaRPr lang="en-US" sz="1400" b="1" i="1" dirty="0" smtClean="0"/>
          </a:p>
          <a:p>
            <a:pPr>
              <a:buNone/>
            </a:pP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68</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lstStyle/>
          <a:p>
            <a:pPr lvl="0"/>
            <a:r>
              <a:rPr lang="en-US" sz="1800" dirty="0" smtClean="0"/>
              <a:t>What is virtualization and what are its benefits?</a:t>
            </a:r>
          </a:p>
          <a:p>
            <a:pPr lvl="0"/>
            <a:r>
              <a:rPr lang="en-US" sz="1800" dirty="0" smtClean="0"/>
              <a:t>What are characteristics of virtualized environments?</a:t>
            </a:r>
          </a:p>
          <a:p>
            <a:pPr lvl="0"/>
            <a:r>
              <a:rPr lang="en-US" sz="1800" dirty="0" smtClean="0"/>
              <a:t>Discuss classification or taxonomy of virtualization at different levels.</a:t>
            </a:r>
          </a:p>
          <a:p>
            <a:pPr lvl="0"/>
            <a:r>
              <a:rPr lang="en-US" sz="1800" dirty="0" smtClean="0"/>
              <a:t>Discuss machine reference model of execution virtualization.</a:t>
            </a:r>
          </a:p>
          <a:p>
            <a:pPr lvl="0"/>
            <a:r>
              <a:rPr lang="en-US" sz="1800" dirty="0" smtClean="0"/>
              <a:t>What are hardware virtualization techniques?</a:t>
            </a:r>
          </a:p>
          <a:p>
            <a:pPr lvl="0"/>
            <a:r>
              <a:rPr lang="en-US" sz="1800" dirty="0" smtClean="0"/>
              <a:t>List and discuss different types of virtualization.</a:t>
            </a:r>
          </a:p>
          <a:p>
            <a:pPr lvl="0"/>
            <a:r>
              <a:rPr lang="en-US" sz="1800" dirty="0" smtClean="0"/>
              <a:t>What are benefits of virtualization in the context of Cloud computing?</a:t>
            </a:r>
          </a:p>
          <a:p>
            <a:pPr lvl="0"/>
            <a:r>
              <a:rPr lang="en-US" sz="1800" dirty="0" smtClean="0"/>
              <a:t>What are disadvantages or cons of virtualization?</a:t>
            </a:r>
          </a:p>
          <a:p>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69</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reference model</a:t>
            </a:r>
            <a:endParaRPr lang="en-US" dirty="0"/>
          </a:p>
        </p:txBody>
      </p:sp>
      <p:sp>
        <p:nvSpPr>
          <p:cNvPr id="3" name="Content Placeholder 2"/>
          <p:cNvSpPr>
            <a:spLocks noGrp="1"/>
          </p:cNvSpPr>
          <p:nvPr>
            <p:ph idx="1"/>
          </p:nvPr>
        </p:nvSpPr>
        <p:spPr/>
        <p:txBody>
          <a:bodyPr/>
          <a:lstStyle/>
          <a:p>
            <a:pPr>
              <a:buNone/>
            </a:pP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a:t>
            </a:fld>
            <a:endParaRPr lang="en-US"/>
          </a:p>
        </p:txBody>
      </p:sp>
      <p:sp>
        <p:nvSpPr>
          <p:cNvPr id="5" name="Footer Placeholder 4"/>
          <p:cNvSpPr>
            <a:spLocks noGrp="1"/>
          </p:cNvSpPr>
          <p:nvPr>
            <p:ph type="ftr" sz="quarter" idx="11"/>
          </p:nvPr>
        </p:nvSpPr>
        <p:spPr/>
        <p:txBody>
          <a:bodyPr/>
          <a:lstStyle/>
          <a:p>
            <a:pPr>
              <a:defRPr/>
            </a:pPr>
            <a:r>
              <a:rPr lang="en-US" dirty="0" smtClean="0"/>
              <a:t>Virtualization Reference Model</a:t>
            </a:r>
            <a:endParaRPr lang="en-US" dirty="0"/>
          </a:p>
        </p:txBody>
      </p:sp>
      <p:grpSp>
        <p:nvGrpSpPr>
          <p:cNvPr id="6" name="Group 5"/>
          <p:cNvGrpSpPr/>
          <p:nvPr/>
        </p:nvGrpSpPr>
        <p:grpSpPr>
          <a:xfrm>
            <a:off x="214282" y="1000108"/>
            <a:ext cx="8286808" cy="5214974"/>
            <a:chOff x="1212113" y="829343"/>
            <a:chExt cx="6647650" cy="5115194"/>
          </a:xfrm>
        </p:grpSpPr>
        <p:sp>
          <p:nvSpPr>
            <p:cNvPr id="7" name="Rectangle 6"/>
            <p:cNvSpPr/>
            <p:nvPr/>
          </p:nvSpPr>
          <p:spPr>
            <a:xfrm>
              <a:off x="1212113" y="829343"/>
              <a:ext cx="6647650" cy="511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67"/>
            <p:cNvGrpSpPr/>
            <p:nvPr/>
          </p:nvGrpSpPr>
          <p:grpSpPr>
            <a:xfrm>
              <a:off x="1332140" y="2690931"/>
              <a:ext cx="6401072" cy="1485393"/>
              <a:chOff x="1332140" y="2795439"/>
              <a:chExt cx="6401072" cy="1485393"/>
            </a:xfrm>
          </p:grpSpPr>
          <p:sp>
            <p:nvSpPr>
              <p:cNvPr id="59" name="Text Box 5"/>
              <p:cNvSpPr txBox="1">
                <a:spLocks noChangeArrowheads="1"/>
              </p:cNvSpPr>
              <p:nvPr/>
            </p:nvSpPr>
            <p:spPr bwMode="auto">
              <a:xfrm>
                <a:off x="1332140" y="3394527"/>
                <a:ext cx="6401072" cy="681083"/>
              </a:xfrm>
              <a:prstGeom prst="roundRect">
                <a:avLst>
                  <a:gd name="adj" fmla="val 11553"/>
                </a:avLst>
              </a:prstGeom>
              <a:solidFill>
                <a:srgbClr val="FFFFF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bIns="91440" anchor="b"/>
              <a:lstStyle/>
              <a:p>
                <a:pPr indent="-285750">
                  <a:spcBef>
                    <a:spcPct val="20000"/>
                  </a:spcBef>
                  <a:buClr>
                    <a:schemeClr val="accent2"/>
                  </a:buClr>
                  <a:buSzPct val="60000"/>
                  <a:buFont typeface="Wingdings" pitchFamily="2" charset="2"/>
                  <a:buNone/>
                  <a:defRPr/>
                </a:pPr>
                <a:r>
                  <a:rPr lang="en-US" sz="1400" dirty="0" smtClean="0">
                    <a:solidFill>
                      <a:srgbClr val="000000"/>
                    </a:solidFill>
                  </a:rPr>
                  <a:t>Virtualization Layer</a:t>
                </a:r>
                <a:endParaRPr lang="en-US" sz="1200" dirty="0">
                  <a:solidFill>
                    <a:srgbClr val="000000"/>
                  </a:solidFill>
                </a:endParaRPr>
              </a:p>
            </p:txBody>
          </p:sp>
          <p:grpSp>
            <p:nvGrpSpPr>
              <p:cNvPr id="60" name="Group 9"/>
              <p:cNvGrpSpPr/>
              <p:nvPr/>
            </p:nvGrpSpPr>
            <p:grpSpPr>
              <a:xfrm>
                <a:off x="3152504" y="2795439"/>
                <a:ext cx="1149532" cy="986292"/>
                <a:chOff x="3152504" y="2795439"/>
                <a:chExt cx="1149532" cy="986292"/>
              </a:xfrm>
            </p:grpSpPr>
            <p:sp>
              <p:nvSpPr>
                <p:cNvPr id="76" name="Rounded Rectangle 7"/>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7" name="Text Box 5"/>
                <p:cNvSpPr txBox="1">
                  <a:spLocks noChangeArrowheads="1"/>
                </p:cNvSpPr>
                <p:nvPr/>
              </p:nvSpPr>
              <p:spPr bwMode="auto">
                <a:xfrm>
                  <a:off x="3152504" y="3531642"/>
                  <a:ext cx="1149532" cy="250089"/>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Virtual Hardware</a:t>
                  </a:r>
                  <a:endParaRPr lang="en-US" sz="1000" dirty="0">
                    <a:solidFill>
                      <a:srgbClr val="000000"/>
                    </a:solidFill>
                  </a:endParaRPr>
                </a:p>
              </p:txBody>
            </p:sp>
            <p:grpSp>
              <p:nvGrpSpPr>
                <p:cNvPr id="78" name="Group 6"/>
                <p:cNvGrpSpPr/>
                <p:nvPr/>
              </p:nvGrpSpPr>
              <p:grpSpPr>
                <a:xfrm>
                  <a:off x="3317537" y="2795439"/>
                  <a:ext cx="779129" cy="784324"/>
                  <a:chOff x="3134648" y="3048000"/>
                  <a:chExt cx="779129" cy="784324"/>
                </a:xfrm>
              </p:grpSpPr>
              <p:pic>
                <p:nvPicPr>
                  <p:cNvPr id="79" name="Picture 2" descr="C:\Documents and Settings\csve\Local Settings\Temporary Internet Files\Content.IE5\4PQ7052J\MC900431576[1].png"/>
                  <p:cNvPicPr>
                    <a:picLocks noChangeAspect="1" noChangeArrowheads="1"/>
                  </p:cNvPicPr>
                  <p:nvPr/>
                </p:nvPicPr>
                <p:blipFill>
                  <a:blip r:embed="rId3" cstate="print"/>
                  <a:srcRect/>
                  <a:stretch>
                    <a:fillRect/>
                  </a:stretch>
                </p:blipFill>
                <p:spPr bwMode="auto">
                  <a:xfrm>
                    <a:off x="3134648" y="3048000"/>
                    <a:ext cx="779129" cy="784324"/>
                  </a:xfrm>
                  <a:prstGeom prst="rect">
                    <a:avLst/>
                  </a:prstGeom>
                  <a:noFill/>
                </p:spPr>
              </p:pic>
              <p:pic>
                <p:nvPicPr>
                  <p:cNvPr id="80" name="Picture 2" descr="C:\Documents and Settings\Administrator\Local Settings\Temporary Internet Files\Content.IE5\0NG589SB\MC900441337[2].png"/>
                  <p:cNvPicPr>
                    <a:picLocks noChangeAspect="1" noChangeArrowheads="1"/>
                  </p:cNvPicPr>
                  <p:nvPr/>
                </p:nvPicPr>
                <p:blipFill>
                  <a:blip r:embed="rId4" cstate="print"/>
                  <a:srcRect/>
                  <a:stretch>
                    <a:fillRect/>
                  </a:stretch>
                </p:blipFill>
                <p:spPr bwMode="auto">
                  <a:xfrm>
                    <a:off x="3441788" y="3360335"/>
                    <a:ext cx="471989" cy="471989"/>
                  </a:xfrm>
                  <a:prstGeom prst="rect">
                    <a:avLst/>
                  </a:prstGeom>
                  <a:noFill/>
                </p:spPr>
              </p:pic>
            </p:grpSp>
          </p:grpSp>
          <p:grpSp>
            <p:nvGrpSpPr>
              <p:cNvPr id="61" name="Group 19"/>
              <p:cNvGrpSpPr/>
              <p:nvPr/>
            </p:nvGrpSpPr>
            <p:grpSpPr>
              <a:xfrm>
                <a:off x="6257055" y="2801934"/>
                <a:ext cx="1293365" cy="979798"/>
                <a:chOff x="4367202" y="2801934"/>
                <a:chExt cx="1293365" cy="979798"/>
              </a:xfrm>
            </p:grpSpPr>
            <p:grpSp>
              <p:nvGrpSpPr>
                <p:cNvPr id="70" name="Group 10"/>
                <p:cNvGrpSpPr/>
                <p:nvPr/>
              </p:nvGrpSpPr>
              <p:grpSpPr>
                <a:xfrm>
                  <a:off x="4367202" y="2801934"/>
                  <a:ext cx="1293365" cy="979798"/>
                  <a:chOff x="3152504" y="2795439"/>
                  <a:chExt cx="1149532" cy="979798"/>
                </a:xfrm>
              </p:grpSpPr>
              <p:sp>
                <p:nvSpPr>
                  <p:cNvPr id="74" name="Rounded Rectangle 73"/>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5" name="Text Box 5"/>
                  <p:cNvSpPr txBox="1">
                    <a:spLocks noChangeArrowheads="1"/>
                  </p:cNvSpPr>
                  <p:nvPr/>
                </p:nvSpPr>
                <p:spPr bwMode="auto">
                  <a:xfrm>
                    <a:off x="3152504" y="3531643"/>
                    <a:ext cx="1149532" cy="243594"/>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Virtual Networking</a:t>
                    </a:r>
                    <a:endParaRPr lang="en-US" sz="1000" dirty="0">
                      <a:solidFill>
                        <a:srgbClr val="000000"/>
                      </a:solidFill>
                    </a:endParaRPr>
                  </a:p>
                </p:txBody>
              </p:sp>
            </p:grpSp>
            <p:pic>
              <p:nvPicPr>
                <p:cNvPr id="71"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641565">
                  <a:off x="4475658" y="3022346"/>
                  <a:ext cx="947412" cy="681757"/>
                </a:xfrm>
                <a:prstGeom prst="rect">
                  <a:avLst/>
                </a:prstGeom>
              </p:spPr>
            </p:pic>
            <p:pic>
              <p:nvPicPr>
                <p:cNvPr id="72" name="Picture 29" descr="C:\Documents and Settings\Administrator\Local Settings\Temporary Internet Files\Content.IE5\S5CT05S7\MCj04325540000[1].png"/>
                <p:cNvPicPr>
                  <a:picLocks noChangeAspect="1" noChangeArrowheads="1"/>
                </p:cNvPicPr>
                <p:nvPr/>
              </p:nvPicPr>
              <p:blipFill>
                <a:blip r:embed="rId6" cstate="print"/>
                <a:srcRect/>
                <a:stretch>
                  <a:fillRect/>
                </a:stretch>
              </p:blipFill>
              <p:spPr bwMode="auto">
                <a:xfrm>
                  <a:off x="4945036" y="3020928"/>
                  <a:ext cx="481262" cy="480846"/>
                </a:xfrm>
                <a:prstGeom prst="rect">
                  <a:avLst/>
                </a:prstGeom>
                <a:noFill/>
                <a:ln w="9525">
                  <a:noFill/>
                  <a:miter lim="800000"/>
                  <a:headEnd/>
                  <a:tailEnd/>
                </a:ln>
              </p:spPr>
            </p:pic>
            <p:pic>
              <p:nvPicPr>
                <p:cNvPr id="73" name="Picture 29" descr="C:\Documents and Settings\Administrator\Local Settings\Temporary Internet Files\Content.IE5\S5CT05S7\MCj04325540000[1].png"/>
                <p:cNvPicPr>
                  <a:picLocks noChangeAspect="1" noChangeArrowheads="1"/>
                </p:cNvPicPr>
                <p:nvPr/>
              </p:nvPicPr>
              <p:blipFill>
                <a:blip r:embed="rId6" cstate="print"/>
                <a:srcRect/>
                <a:stretch>
                  <a:fillRect/>
                </a:stretch>
              </p:blipFill>
              <p:spPr bwMode="auto">
                <a:xfrm>
                  <a:off x="4708733" y="2882753"/>
                  <a:ext cx="481262" cy="480846"/>
                </a:xfrm>
                <a:prstGeom prst="rect">
                  <a:avLst/>
                </a:prstGeom>
                <a:noFill/>
                <a:ln w="9525">
                  <a:noFill/>
                  <a:miter lim="800000"/>
                  <a:headEnd/>
                  <a:tailEnd/>
                </a:ln>
              </p:spPr>
            </p:pic>
          </p:grpSp>
          <p:grpSp>
            <p:nvGrpSpPr>
              <p:cNvPr id="62" name="Group 28"/>
              <p:cNvGrpSpPr/>
              <p:nvPr/>
            </p:nvGrpSpPr>
            <p:grpSpPr>
              <a:xfrm>
                <a:off x="4376084" y="2795439"/>
                <a:ext cx="1149532" cy="986292"/>
                <a:chOff x="4376084" y="2795439"/>
                <a:chExt cx="1149532" cy="986292"/>
              </a:xfrm>
            </p:grpSpPr>
            <p:grpSp>
              <p:nvGrpSpPr>
                <p:cNvPr id="65" name="Group 20"/>
                <p:cNvGrpSpPr/>
                <p:nvPr/>
              </p:nvGrpSpPr>
              <p:grpSpPr>
                <a:xfrm>
                  <a:off x="4376084" y="2795439"/>
                  <a:ext cx="1149532" cy="986292"/>
                  <a:chOff x="3152504" y="2795439"/>
                  <a:chExt cx="1149532" cy="986292"/>
                </a:xfrm>
              </p:grpSpPr>
              <p:sp>
                <p:nvSpPr>
                  <p:cNvPr id="68" name="Rounded Rectangle 21"/>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9" name="Text Box 5"/>
                  <p:cNvSpPr txBox="1">
                    <a:spLocks noChangeArrowheads="1"/>
                  </p:cNvSpPr>
                  <p:nvPr/>
                </p:nvSpPr>
                <p:spPr bwMode="auto">
                  <a:xfrm>
                    <a:off x="3152504" y="3531642"/>
                    <a:ext cx="1149532" cy="250089"/>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Virtual Storage</a:t>
                    </a:r>
                    <a:endParaRPr lang="en-US" sz="1000" dirty="0">
                      <a:solidFill>
                        <a:srgbClr val="000000"/>
                      </a:solidFill>
                    </a:endParaRPr>
                  </a:p>
                </p:txBody>
              </p:sp>
            </p:grpSp>
            <p:pic>
              <p:nvPicPr>
                <p:cNvPr id="66" name="Pictur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14739" y="2940372"/>
                  <a:ext cx="639391" cy="639391"/>
                </a:xfrm>
                <a:prstGeom prst="rect">
                  <a:avLst/>
                </a:prstGeom>
              </p:spPr>
            </p:pic>
            <p:pic>
              <p:nvPicPr>
                <p:cNvPr id="67" name="Picture 6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11418" y="3079833"/>
                  <a:ext cx="512950" cy="512950"/>
                </a:xfrm>
                <a:prstGeom prst="rect">
                  <a:avLst/>
                </a:prstGeom>
              </p:spPr>
            </p:pic>
          </p:grpSp>
          <p:cxnSp>
            <p:nvCxnSpPr>
              <p:cNvPr id="63" name="Straight Connector 62"/>
              <p:cNvCxnSpPr/>
              <p:nvPr/>
            </p:nvCxnSpPr>
            <p:spPr>
              <a:xfrm>
                <a:off x="5634446" y="3656686"/>
                <a:ext cx="557348" cy="0"/>
              </a:xfrm>
              <a:prstGeom prst="line">
                <a:avLst/>
              </a:prstGeom>
              <a:ln>
                <a:solidFill>
                  <a:srgbClr val="000000"/>
                </a:solidFill>
                <a:prstDash val="sysDash"/>
              </a:ln>
            </p:spPr>
            <p:style>
              <a:lnRef idx="1">
                <a:schemeClr val="accent1"/>
              </a:lnRef>
              <a:fillRef idx="0">
                <a:schemeClr val="accent1"/>
              </a:fillRef>
              <a:effectRef idx="0">
                <a:schemeClr val="accent1"/>
              </a:effectRef>
              <a:fontRef idx="minor">
                <a:schemeClr val="tx1"/>
              </a:fontRef>
            </p:style>
          </p:cxnSp>
          <p:sp>
            <p:nvSpPr>
              <p:cNvPr id="64" name="Rectangle 31"/>
              <p:cNvSpPr/>
              <p:nvPr/>
            </p:nvSpPr>
            <p:spPr>
              <a:xfrm>
                <a:off x="3152504" y="3870387"/>
                <a:ext cx="4397920" cy="410445"/>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Software Emulation</a:t>
                </a:r>
              </a:p>
            </p:txBody>
          </p:sp>
        </p:grpSp>
        <p:grpSp>
          <p:nvGrpSpPr>
            <p:cNvPr id="9" name="Group 72"/>
            <p:cNvGrpSpPr/>
            <p:nvPr/>
          </p:nvGrpSpPr>
          <p:grpSpPr>
            <a:xfrm>
              <a:off x="1332140" y="4723335"/>
              <a:ext cx="6401072" cy="1090212"/>
              <a:chOff x="1332140" y="4758171"/>
              <a:chExt cx="6401072" cy="1090212"/>
            </a:xfrm>
          </p:grpSpPr>
          <p:sp>
            <p:nvSpPr>
              <p:cNvPr id="35" name="Text Box 5"/>
              <p:cNvSpPr txBox="1">
                <a:spLocks noChangeArrowheads="1"/>
              </p:cNvSpPr>
              <p:nvPr/>
            </p:nvSpPr>
            <p:spPr bwMode="auto">
              <a:xfrm>
                <a:off x="1332140" y="5167300"/>
                <a:ext cx="6401072" cy="681083"/>
              </a:xfrm>
              <a:prstGeom prst="roundRect">
                <a:avLst>
                  <a:gd name="adj" fmla="val 11553"/>
                </a:avLst>
              </a:prstGeom>
              <a:solidFill>
                <a:srgbClr val="FFFFF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bIns="91440" anchor="b"/>
              <a:lstStyle/>
              <a:p>
                <a:pPr indent="-285750">
                  <a:spcBef>
                    <a:spcPct val="20000"/>
                  </a:spcBef>
                  <a:buClr>
                    <a:schemeClr val="accent2"/>
                  </a:buClr>
                  <a:buSzPct val="60000"/>
                  <a:buFont typeface="Wingdings" pitchFamily="2" charset="2"/>
                  <a:buNone/>
                  <a:defRPr/>
                </a:pPr>
                <a:r>
                  <a:rPr lang="en-US" sz="1400" dirty="0" smtClean="0">
                    <a:solidFill>
                      <a:srgbClr val="000000"/>
                    </a:solidFill>
                  </a:rPr>
                  <a:t>Host</a:t>
                </a:r>
                <a:endParaRPr lang="en-US" sz="1200" dirty="0">
                  <a:solidFill>
                    <a:srgbClr val="000000"/>
                  </a:solidFill>
                </a:endParaRPr>
              </a:p>
            </p:txBody>
          </p:sp>
          <p:grpSp>
            <p:nvGrpSpPr>
              <p:cNvPr id="36" name="Group 41"/>
              <p:cNvGrpSpPr/>
              <p:nvPr/>
            </p:nvGrpSpPr>
            <p:grpSpPr>
              <a:xfrm>
                <a:off x="3156857" y="4761244"/>
                <a:ext cx="1149532" cy="1000410"/>
                <a:chOff x="3156857" y="4761244"/>
                <a:chExt cx="1149532" cy="1000410"/>
              </a:xfrm>
            </p:grpSpPr>
            <p:grpSp>
              <p:nvGrpSpPr>
                <p:cNvPr id="54" name="Group 33"/>
                <p:cNvGrpSpPr/>
                <p:nvPr/>
              </p:nvGrpSpPr>
              <p:grpSpPr>
                <a:xfrm>
                  <a:off x="3156857" y="4761244"/>
                  <a:ext cx="1149532" cy="986292"/>
                  <a:chOff x="3152504" y="2795439"/>
                  <a:chExt cx="1149532" cy="986292"/>
                </a:xfrm>
              </p:grpSpPr>
              <p:sp>
                <p:nvSpPr>
                  <p:cNvPr id="57" name="Rounded Rectangle 34"/>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8" name="Text Box 5"/>
                  <p:cNvSpPr txBox="1">
                    <a:spLocks noChangeArrowheads="1"/>
                  </p:cNvSpPr>
                  <p:nvPr/>
                </p:nvSpPr>
                <p:spPr bwMode="auto">
                  <a:xfrm>
                    <a:off x="3152504" y="3531642"/>
                    <a:ext cx="1149532" cy="250089"/>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Physical Hardware</a:t>
                    </a:r>
                    <a:endParaRPr lang="en-US" sz="1000" dirty="0">
                      <a:solidFill>
                        <a:srgbClr val="000000"/>
                      </a:solidFill>
                    </a:endParaRPr>
                  </a:p>
                </p:txBody>
              </p:sp>
            </p:grpSp>
            <p:pic>
              <p:nvPicPr>
                <p:cNvPr id="55" name="Picture 698" descr="MCj04352420000[1]"/>
                <p:cNvPicPr>
                  <a:picLocks noChangeAspect="1" noChangeArrowheads="1"/>
                </p:cNvPicPr>
                <p:nvPr/>
              </p:nvPicPr>
              <p:blipFill>
                <a:blip r:embed="rId9" cstate="print"/>
                <a:srcRect/>
                <a:stretch>
                  <a:fillRect/>
                </a:stretch>
              </p:blipFill>
              <p:spPr bwMode="auto">
                <a:xfrm>
                  <a:off x="3683722" y="4885406"/>
                  <a:ext cx="441183" cy="873175"/>
                </a:xfrm>
                <a:prstGeom prst="rect">
                  <a:avLst/>
                </a:prstGeom>
                <a:noFill/>
                <a:ln w="9525">
                  <a:noFill/>
                  <a:miter lim="800000"/>
                  <a:headEnd/>
                  <a:tailEnd/>
                </a:ln>
              </p:spPr>
            </p:pic>
            <p:pic>
              <p:nvPicPr>
                <p:cNvPr id="56" name="Picture 698" descr="MCj04352420000[1]"/>
                <p:cNvPicPr>
                  <a:picLocks noChangeAspect="1" noChangeArrowheads="1"/>
                </p:cNvPicPr>
                <p:nvPr/>
              </p:nvPicPr>
              <p:blipFill>
                <a:blip r:embed="rId9" cstate="print"/>
                <a:srcRect/>
                <a:stretch>
                  <a:fillRect/>
                </a:stretch>
              </p:blipFill>
              <p:spPr bwMode="auto">
                <a:xfrm>
                  <a:off x="3374564" y="4888479"/>
                  <a:ext cx="441183" cy="873175"/>
                </a:xfrm>
                <a:prstGeom prst="rect">
                  <a:avLst/>
                </a:prstGeom>
                <a:noFill/>
                <a:ln w="9525">
                  <a:noFill/>
                  <a:miter lim="800000"/>
                  <a:headEnd/>
                  <a:tailEnd/>
                </a:ln>
              </p:spPr>
            </p:pic>
          </p:grpSp>
          <p:grpSp>
            <p:nvGrpSpPr>
              <p:cNvPr id="37" name="Group 53"/>
              <p:cNvGrpSpPr/>
              <p:nvPr/>
            </p:nvGrpSpPr>
            <p:grpSpPr>
              <a:xfrm>
                <a:off x="4380437" y="4758171"/>
                <a:ext cx="1149532" cy="1014755"/>
                <a:chOff x="4380437" y="4758171"/>
                <a:chExt cx="1149532" cy="1014755"/>
              </a:xfrm>
            </p:grpSpPr>
            <p:grpSp>
              <p:nvGrpSpPr>
                <p:cNvPr id="47" name="Group 43"/>
                <p:cNvGrpSpPr/>
                <p:nvPr/>
              </p:nvGrpSpPr>
              <p:grpSpPr>
                <a:xfrm>
                  <a:off x="4380437" y="4758171"/>
                  <a:ext cx="1149532" cy="986292"/>
                  <a:chOff x="3152504" y="2795439"/>
                  <a:chExt cx="1149532" cy="986292"/>
                </a:xfrm>
              </p:grpSpPr>
              <p:sp>
                <p:nvSpPr>
                  <p:cNvPr id="52" name="Rounded Rectangle 51"/>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3" name="Text Box 5"/>
                  <p:cNvSpPr txBox="1">
                    <a:spLocks noChangeArrowheads="1"/>
                  </p:cNvSpPr>
                  <p:nvPr/>
                </p:nvSpPr>
                <p:spPr bwMode="auto">
                  <a:xfrm>
                    <a:off x="3152504" y="3531642"/>
                    <a:ext cx="1149532" cy="250089"/>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Physical Storage</a:t>
                    </a:r>
                    <a:endParaRPr lang="en-US" sz="1000" dirty="0">
                      <a:solidFill>
                        <a:srgbClr val="000000"/>
                      </a:solidFill>
                    </a:endParaRPr>
                  </a:p>
                </p:txBody>
              </p:sp>
            </p:grpSp>
            <p:pic>
              <p:nvPicPr>
                <p:cNvPr id="48" name="Picture 698" descr="MCj04352420000[1]"/>
                <p:cNvPicPr>
                  <a:picLocks noChangeAspect="1" noChangeArrowheads="1"/>
                </p:cNvPicPr>
                <p:nvPr/>
              </p:nvPicPr>
              <p:blipFill>
                <a:blip r:embed="rId9" cstate="print"/>
                <a:srcRect/>
                <a:stretch>
                  <a:fillRect/>
                </a:stretch>
              </p:blipFill>
              <p:spPr bwMode="auto">
                <a:xfrm>
                  <a:off x="4942138" y="4899751"/>
                  <a:ext cx="441183" cy="873175"/>
                </a:xfrm>
                <a:prstGeom prst="rect">
                  <a:avLst/>
                </a:prstGeom>
                <a:noFill/>
                <a:ln w="9525">
                  <a:noFill/>
                  <a:miter lim="800000"/>
                  <a:headEnd/>
                  <a:tailEnd/>
                </a:ln>
              </p:spPr>
            </p:pic>
            <p:pic>
              <p:nvPicPr>
                <p:cNvPr id="49" name="Picture 4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61818" y="5139944"/>
                  <a:ext cx="431349" cy="431349"/>
                </a:xfrm>
                <a:prstGeom prst="rect">
                  <a:avLst/>
                </a:prstGeom>
              </p:spPr>
            </p:pic>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563816" y="4921580"/>
                  <a:ext cx="305454" cy="305454"/>
                </a:xfrm>
                <a:prstGeom prst="rect">
                  <a:avLst/>
                </a:prstGeom>
              </p:spPr>
            </p:pic>
            <p:pic>
              <p:nvPicPr>
                <p:cNvPr id="51" name="Picture 5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684585" y="4986841"/>
                  <a:ext cx="305454" cy="305454"/>
                </a:xfrm>
                <a:prstGeom prst="rect">
                  <a:avLst/>
                </a:prstGeom>
              </p:spPr>
            </p:pic>
          </p:grpSp>
          <p:grpSp>
            <p:nvGrpSpPr>
              <p:cNvPr id="38" name="Group 66"/>
              <p:cNvGrpSpPr/>
              <p:nvPr/>
            </p:nvGrpSpPr>
            <p:grpSpPr>
              <a:xfrm>
                <a:off x="6257055" y="4764929"/>
                <a:ext cx="1293365" cy="979798"/>
                <a:chOff x="6257055" y="4764929"/>
                <a:chExt cx="1293365" cy="979798"/>
              </a:xfrm>
            </p:grpSpPr>
            <p:grpSp>
              <p:nvGrpSpPr>
                <p:cNvPr id="39" name="Group 55"/>
                <p:cNvGrpSpPr/>
                <p:nvPr/>
              </p:nvGrpSpPr>
              <p:grpSpPr>
                <a:xfrm>
                  <a:off x="6257055" y="4764929"/>
                  <a:ext cx="1293365" cy="979798"/>
                  <a:chOff x="3152504" y="2795439"/>
                  <a:chExt cx="1149532" cy="979798"/>
                </a:xfrm>
              </p:grpSpPr>
              <p:sp>
                <p:nvSpPr>
                  <p:cNvPr id="45" name="Rounded Rectangle 44"/>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6" name="Text Box 5"/>
                  <p:cNvSpPr txBox="1">
                    <a:spLocks noChangeArrowheads="1"/>
                  </p:cNvSpPr>
                  <p:nvPr/>
                </p:nvSpPr>
                <p:spPr bwMode="auto">
                  <a:xfrm>
                    <a:off x="3152504" y="3531643"/>
                    <a:ext cx="1149532" cy="243594"/>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Physical Networking</a:t>
                    </a:r>
                    <a:endParaRPr lang="en-US" sz="1000" dirty="0">
                      <a:solidFill>
                        <a:srgbClr val="000000"/>
                      </a:solidFill>
                    </a:endParaRPr>
                  </a:p>
                </p:txBody>
              </p:sp>
            </p:grpSp>
            <p:pic>
              <p:nvPicPr>
                <p:cNvPr id="40" name="Picture 698" descr="MCj04352420000[1]"/>
                <p:cNvPicPr>
                  <a:picLocks noChangeAspect="1" noChangeArrowheads="1"/>
                </p:cNvPicPr>
                <p:nvPr/>
              </p:nvPicPr>
              <p:blipFill>
                <a:blip r:embed="rId9" cstate="print"/>
                <a:srcRect/>
                <a:stretch>
                  <a:fillRect/>
                </a:stretch>
              </p:blipFill>
              <p:spPr bwMode="auto">
                <a:xfrm>
                  <a:off x="6449052" y="4823578"/>
                  <a:ext cx="441183" cy="873175"/>
                </a:xfrm>
                <a:prstGeom prst="rect">
                  <a:avLst/>
                </a:prstGeom>
                <a:noFill/>
                <a:ln w="9525">
                  <a:noFill/>
                  <a:miter lim="800000"/>
                  <a:headEnd/>
                  <a:tailEnd/>
                </a:ln>
              </p:spPr>
            </p:pic>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8626">
                  <a:off x="6337805" y="5116826"/>
                  <a:ext cx="663679" cy="477583"/>
                </a:xfrm>
                <a:prstGeom prst="rect">
                  <a:avLst/>
                </a:prstGeom>
              </p:spPr>
            </p:pic>
            <p:pic>
              <p:nvPicPr>
                <p:cNvPr id="42" name="Picture 698" descr="MCj04352420000[1]"/>
                <p:cNvPicPr>
                  <a:picLocks noChangeAspect="1" noChangeArrowheads="1"/>
                </p:cNvPicPr>
                <p:nvPr/>
              </p:nvPicPr>
              <p:blipFill>
                <a:blip r:embed="rId12" cstate="print"/>
                <a:srcRect/>
                <a:stretch>
                  <a:fillRect/>
                </a:stretch>
              </p:blipFill>
              <p:spPr bwMode="auto">
                <a:xfrm>
                  <a:off x="7061107" y="4823579"/>
                  <a:ext cx="298934" cy="591640"/>
                </a:xfrm>
                <a:prstGeom prst="rect">
                  <a:avLst/>
                </a:prstGeom>
                <a:noFill/>
                <a:ln w="9525">
                  <a:noFill/>
                  <a:miter lim="800000"/>
                  <a:headEnd/>
                  <a:tailEnd/>
                </a:ln>
              </p:spPr>
            </p:pic>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628626">
                  <a:off x="6996769" y="5076493"/>
                  <a:ext cx="449692" cy="323598"/>
                </a:xfrm>
                <a:prstGeom prst="rect">
                  <a:avLst/>
                </a:prstGeom>
              </p:spPr>
            </p:pic>
            <p:cxnSp>
              <p:nvCxnSpPr>
                <p:cNvPr id="44" name="Straight Connector 43"/>
                <p:cNvCxnSpPr/>
                <p:nvPr/>
              </p:nvCxnSpPr>
              <p:spPr>
                <a:xfrm flipV="1">
                  <a:off x="6898944" y="5321128"/>
                  <a:ext cx="183645" cy="32130"/>
                </a:xfrm>
                <a:prstGeom prst="line">
                  <a:avLst/>
                </a:prstGeom>
                <a:ln>
                  <a:solidFill>
                    <a:srgbClr val="0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sp>
          <p:nvSpPr>
            <p:cNvPr id="10" name="Left-Right Arrow 9"/>
            <p:cNvSpPr/>
            <p:nvPr/>
          </p:nvSpPr>
          <p:spPr>
            <a:xfrm rot="16200000" flipV="1">
              <a:off x="3510473" y="4343756"/>
              <a:ext cx="451005" cy="210986"/>
            </a:xfrm>
            <a:prstGeom prst="lef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p:cNvSpPr/>
            <p:nvPr/>
          </p:nvSpPr>
          <p:spPr>
            <a:xfrm rot="16200000" flipV="1">
              <a:off x="4734053" y="4343755"/>
              <a:ext cx="451005" cy="210986"/>
            </a:xfrm>
            <a:prstGeom prst="lef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rot="16200000" flipV="1">
              <a:off x="6678238" y="4343756"/>
              <a:ext cx="451005" cy="210986"/>
            </a:xfrm>
            <a:prstGeom prst="lef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97"/>
            <p:cNvGrpSpPr/>
            <p:nvPr/>
          </p:nvGrpSpPr>
          <p:grpSpPr>
            <a:xfrm>
              <a:off x="1327944" y="953990"/>
              <a:ext cx="6401072" cy="1131309"/>
              <a:chOff x="1327944" y="837027"/>
              <a:chExt cx="6401072" cy="1131309"/>
            </a:xfrm>
          </p:grpSpPr>
          <p:sp>
            <p:nvSpPr>
              <p:cNvPr id="17" name="Text Box 5"/>
              <p:cNvSpPr txBox="1">
                <a:spLocks noChangeArrowheads="1"/>
              </p:cNvSpPr>
              <p:nvPr/>
            </p:nvSpPr>
            <p:spPr bwMode="auto">
              <a:xfrm>
                <a:off x="1327944" y="1287253"/>
                <a:ext cx="6401072" cy="681083"/>
              </a:xfrm>
              <a:prstGeom prst="roundRect">
                <a:avLst>
                  <a:gd name="adj" fmla="val 11553"/>
                </a:avLst>
              </a:prstGeom>
              <a:solidFill>
                <a:srgbClr val="FFFFF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bIns="91440" anchor="b"/>
              <a:lstStyle/>
              <a:p>
                <a:pPr indent="-285750">
                  <a:spcBef>
                    <a:spcPct val="20000"/>
                  </a:spcBef>
                  <a:buClr>
                    <a:schemeClr val="accent2"/>
                  </a:buClr>
                  <a:buSzPct val="60000"/>
                  <a:buFont typeface="Wingdings" pitchFamily="2" charset="2"/>
                  <a:buNone/>
                  <a:defRPr/>
                </a:pPr>
                <a:r>
                  <a:rPr lang="en-US" sz="1400" dirty="0" smtClean="0">
                    <a:solidFill>
                      <a:srgbClr val="000000"/>
                    </a:solidFill>
                  </a:rPr>
                  <a:t>Guest</a:t>
                </a:r>
                <a:endParaRPr lang="en-US" sz="1200" dirty="0">
                  <a:solidFill>
                    <a:srgbClr val="000000"/>
                  </a:solidFill>
                </a:endParaRPr>
              </a:p>
            </p:txBody>
          </p:sp>
          <p:grpSp>
            <p:nvGrpSpPr>
              <p:cNvPr id="18" name="Group 85"/>
              <p:cNvGrpSpPr/>
              <p:nvPr/>
            </p:nvGrpSpPr>
            <p:grpSpPr>
              <a:xfrm>
                <a:off x="6252859" y="843522"/>
                <a:ext cx="1293365" cy="979798"/>
                <a:chOff x="3152504" y="2795439"/>
                <a:chExt cx="1149532" cy="979798"/>
              </a:xfrm>
            </p:grpSpPr>
            <p:sp>
              <p:nvSpPr>
                <p:cNvPr id="33" name="Rounded Rectangle 32"/>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4" name="Text Box 5"/>
                <p:cNvSpPr txBox="1">
                  <a:spLocks noChangeArrowheads="1"/>
                </p:cNvSpPr>
                <p:nvPr/>
              </p:nvSpPr>
              <p:spPr bwMode="auto">
                <a:xfrm>
                  <a:off x="3152504" y="3531643"/>
                  <a:ext cx="1149532" cy="243594"/>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Applications</a:t>
                  </a:r>
                  <a:endParaRPr lang="en-US" sz="1000" dirty="0">
                    <a:solidFill>
                      <a:srgbClr val="000000"/>
                    </a:solidFill>
                  </a:endParaRPr>
                </a:p>
              </p:txBody>
            </p:sp>
          </p:grpSp>
          <p:grpSp>
            <p:nvGrpSpPr>
              <p:cNvPr id="19" name="Group 80"/>
              <p:cNvGrpSpPr/>
              <p:nvPr/>
            </p:nvGrpSpPr>
            <p:grpSpPr>
              <a:xfrm>
                <a:off x="4371888" y="837027"/>
                <a:ext cx="1149532" cy="986292"/>
                <a:chOff x="3152504" y="2795439"/>
                <a:chExt cx="1149532" cy="986292"/>
              </a:xfrm>
            </p:grpSpPr>
            <p:sp>
              <p:nvSpPr>
                <p:cNvPr id="31" name="Rounded Rectangle 30"/>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2" name="Text Box 5"/>
                <p:cNvSpPr txBox="1">
                  <a:spLocks noChangeArrowheads="1"/>
                </p:cNvSpPr>
                <p:nvPr/>
              </p:nvSpPr>
              <p:spPr bwMode="auto">
                <a:xfrm>
                  <a:off x="3152504" y="3531642"/>
                  <a:ext cx="1149532" cy="250089"/>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Applications</a:t>
                  </a:r>
                  <a:endParaRPr lang="en-US" sz="1000" dirty="0">
                    <a:solidFill>
                      <a:srgbClr val="000000"/>
                    </a:solidFill>
                  </a:endParaRPr>
                </a:p>
              </p:txBody>
            </p:sp>
          </p:grpSp>
          <p:cxnSp>
            <p:nvCxnSpPr>
              <p:cNvPr id="20" name="Straight Connector 19"/>
              <p:cNvCxnSpPr/>
              <p:nvPr/>
            </p:nvCxnSpPr>
            <p:spPr>
              <a:xfrm>
                <a:off x="5630250" y="1698274"/>
                <a:ext cx="557348" cy="0"/>
              </a:xfrm>
              <a:prstGeom prst="line">
                <a:avLst/>
              </a:prstGeom>
              <a:ln>
                <a:solidFill>
                  <a:srgbClr val="000000"/>
                </a:solidFill>
                <a:prstDash val="sysDash"/>
              </a:ln>
            </p:spPr>
            <p:style>
              <a:lnRef idx="1">
                <a:schemeClr val="accent1"/>
              </a:lnRef>
              <a:fillRef idx="0">
                <a:schemeClr val="accent1"/>
              </a:fillRef>
              <a:effectRef idx="0">
                <a:schemeClr val="accent1"/>
              </a:effectRef>
              <a:fontRef idx="minor">
                <a:schemeClr val="tx1"/>
              </a:fontRef>
            </p:style>
          </p:cxnSp>
          <p:grpSp>
            <p:nvGrpSpPr>
              <p:cNvPr id="21" name="Group 96"/>
              <p:cNvGrpSpPr/>
              <p:nvPr/>
            </p:nvGrpSpPr>
            <p:grpSpPr>
              <a:xfrm>
                <a:off x="3148308" y="837027"/>
                <a:ext cx="1149532" cy="986292"/>
                <a:chOff x="3148308" y="996522"/>
                <a:chExt cx="1149532" cy="986292"/>
              </a:xfrm>
            </p:grpSpPr>
            <p:grpSp>
              <p:nvGrpSpPr>
                <p:cNvPr id="26" name="Group 75"/>
                <p:cNvGrpSpPr/>
                <p:nvPr/>
              </p:nvGrpSpPr>
              <p:grpSpPr>
                <a:xfrm>
                  <a:off x="3148308" y="996522"/>
                  <a:ext cx="1149532" cy="986292"/>
                  <a:chOff x="3152504" y="2795439"/>
                  <a:chExt cx="1149532" cy="986292"/>
                </a:xfrm>
              </p:grpSpPr>
              <p:sp>
                <p:nvSpPr>
                  <p:cNvPr id="29" name="Rounded Rectangle 28"/>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0" name="Text Box 5"/>
                  <p:cNvSpPr txBox="1">
                    <a:spLocks noChangeArrowheads="1"/>
                  </p:cNvSpPr>
                  <p:nvPr/>
                </p:nvSpPr>
                <p:spPr bwMode="auto">
                  <a:xfrm>
                    <a:off x="3152504" y="3531642"/>
                    <a:ext cx="1149532" cy="250089"/>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Virtual Image</a:t>
                    </a:r>
                    <a:endParaRPr lang="en-US" sz="1000" dirty="0">
                      <a:solidFill>
                        <a:srgbClr val="000000"/>
                      </a:solidFill>
                    </a:endParaRPr>
                  </a:p>
                </p:txBody>
              </p:sp>
            </p:grpSp>
            <p:pic>
              <p:nvPicPr>
                <p:cNvPr id="27" name="Picture 3" descr="C:\Users\aneka\AppData\Local\Microsoft\Windows\Temporary Internet Files\Content.IE5\2QY4P75K\MC900442154[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338259" y="1056176"/>
                  <a:ext cx="584446" cy="584446"/>
                </a:xfrm>
                <a:prstGeom prst="rect">
                  <a:avLst/>
                </a:prstGeom>
                <a:noFill/>
                <a:extLst>
                  <a:ext uri="{909E8E84-426E-40dd-AFC4-6F175D3DCCD1}">
                    <a14:hiddenFill xmlns:a14="http://schemas.microsoft.com/office/drawing/2010/main" xmlns="">
                      <a:solidFill>
                        <a:srgbClr val="FFFFFF"/>
                      </a:solidFill>
                    </a14:hiddenFill>
                  </a:ext>
                </a:extLst>
              </p:spPr>
            </p:pic>
            <p:pic>
              <p:nvPicPr>
                <p:cNvPr id="28" name="Picture 3" descr="C:\Users\aneka\AppData\Local\Microsoft\Windows\Temporary Internet Files\Content.IE5\2QY4P75K\MC900442154[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541511" y="1056176"/>
                  <a:ext cx="584446" cy="584446"/>
                </a:xfrm>
                <a:prstGeom prst="rect">
                  <a:avLst/>
                </a:prstGeom>
                <a:noFill/>
                <a:extLst>
                  <a:ext uri="{909E8E84-426E-40dd-AFC4-6F175D3DCCD1}">
                    <a14:hiddenFill xmlns:a14="http://schemas.microsoft.com/office/drawing/2010/main" xmlns="">
                      <a:solidFill>
                        <a:srgbClr val="FFFFFF"/>
                      </a:solidFill>
                    </a14:hiddenFill>
                  </a:ext>
                </a:extLst>
              </p:spPr>
            </p:pic>
          </p:grpSp>
          <p:pic>
            <p:nvPicPr>
              <p:cNvPr id="22" name="Picture 4" descr="C:\Documents and Settings\Administrator\Local Settings\Temporary Internet Files\Content.IE5\AD85KTOH\MC900431573[2].png"/>
              <p:cNvPicPr>
                <a:picLocks noChangeAspect="1" noChangeArrowheads="1"/>
              </p:cNvPicPr>
              <p:nvPr/>
            </p:nvPicPr>
            <p:blipFill>
              <a:blip r:embed="rId15" cstate="print"/>
              <a:srcRect/>
              <a:stretch>
                <a:fillRect/>
              </a:stretch>
            </p:blipFill>
            <p:spPr bwMode="auto">
              <a:xfrm>
                <a:off x="6593558" y="896681"/>
                <a:ext cx="804907" cy="780327"/>
              </a:xfrm>
              <a:prstGeom prst="rect">
                <a:avLst/>
              </a:prstGeom>
              <a:noFill/>
            </p:spPr>
          </p:pic>
          <p:pic>
            <p:nvPicPr>
              <p:cNvPr id="23" name="Picture 5" descr="C:\Documents and Settings\Administrator\Local Settings\Temporary Internet Files\Content.IE5\0NG589SB\MC900433852[2].png"/>
              <p:cNvPicPr>
                <a:picLocks noChangeAspect="1" noChangeArrowheads="1"/>
              </p:cNvPicPr>
              <p:nvPr/>
            </p:nvPicPr>
            <p:blipFill>
              <a:blip r:embed="rId16" cstate="print"/>
              <a:srcRect/>
              <a:stretch>
                <a:fillRect/>
              </a:stretch>
            </p:blipFill>
            <p:spPr bwMode="auto">
              <a:xfrm>
                <a:off x="6477673" y="1043786"/>
                <a:ext cx="575180" cy="575180"/>
              </a:xfrm>
              <a:prstGeom prst="rect">
                <a:avLst/>
              </a:prstGeom>
              <a:noFill/>
            </p:spPr>
          </p:pic>
          <p:pic>
            <p:nvPicPr>
              <p:cNvPr id="24" name="Picture 4" descr="C:\Documents and Settings\Administrator\Local Settings\Temporary Internet Files\Content.IE5\AD85KTOH\MC900431573[2].png"/>
              <p:cNvPicPr>
                <a:picLocks noChangeAspect="1" noChangeArrowheads="1"/>
              </p:cNvPicPr>
              <p:nvPr/>
            </p:nvPicPr>
            <p:blipFill>
              <a:blip r:embed="rId15" cstate="print"/>
              <a:srcRect/>
              <a:stretch>
                <a:fillRect/>
              </a:stretch>
            </p:blipFill>
            <p:spPr bwMode="auto">
              <a:xfrm>
                <a:off x="4661818" y="891658"/>
                <a:ext cx="787454" cy="763407"/>
              </a:xfrm>
              <a:prstGeom prst="rect">
                <a:avLst/>
              </a:prstGeom>
              <a:noFill/>
            </p:spPr>
          </p:pic>
          <p:pic>
            <p:nvPicPr>
              <p:cNvPr id="25" name="Picture 5" descr="C:\Documents and Settings\Administrator\Local Settings\Temporary Internet Files\Content.IE5\0NG589SB\MC900433852[2].png"/>
              <p:cNvPicPr>
                <a:picLocks noChangeAspect="1" noChangeArrowheads="1"/>
              </p:cNvPicPr>
              <p:nvPr/>
            </p:nvPicPr>
            <p:blipFill>
              <a:blip r:embed="rId16" cstate="print"/>
              <a:srcRect/>
              <a:stretch>
                <a:fillRect/>
              </a:stretch>
            </p:blipFill>
            <p:spPr bwMode="auto">
              <a:xfrm>
                <a:off x="4528480" y="1021844"/>
                <a:ext cx="575180" cy="575180"/>
              </a:xfrm>
              <a:prstGeom prst="rect">
                <a:avLst/>
              </a:prstGeom>
              <a:noFill/>
            </p:spPr>
          </p:pic>
        </p:grpSp>
        <p:sp>
          <p:nvSpPr>
            <p:cNvPr id="14" name="Left-Right Arrow 13"/>
            <p:cNvSpPr/>
            <p:nvPr/>
          </p:nvSpPr>
          <p:spPr>
            <a:xfrm rot="16200000" flipV="1">
              <a:off x="3481598" y="2263316"/>
              <a:ext cx="451005" cy="210986"/>
            </a:xfrm>
            <a:prstGeom prst="lef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Right Arrow 14"/>
            <p:cNvSpPr/>
            <p:nvPr/>
          </p:nvSpPr>
          <p:spPr>
            <a:xfrm rot="16200000" flipV="1">
              <a:off x="4749262" y="2263315"/>
              <a:ext cx="451005" cy="210986"/>
            </a:xfrm>
            <a:prstGeom prst="lef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 Arrow 15"/>
            <p:cNvSpPr/>
            <p:nvPr/>
          </p:nvSpPr>
          <p:spPr>
            <a:xfrm rot="16200000" flipV="1">
              <a:off x="6683136" y="2263314"/>
              <a:ext cx="451005" cy="210986"/>
            </a:xfrm>
            <a:prstGeom prst="lef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5" name="Content Placeholder 4"/>
          <p:cNvSpPr>
            <a:spLocks noGrp="1"/>
          </p:cNvSpPr>
          <p:nvPr>
            <p:ph idx="1"/>
          </p:nvPr>
        </p:nvSpPr>
        <p:spPr/>
        <p:txBody>
          <a:bodyPr/>
          <a:lstStyle/>
          <a:p>
            <a:pPr marL="800100" indent="-228600">
              <a:spcBef>
                <a:spcPts val="600"/>
              </a:spcBef>
              <a:spcAft>
                <a:spcPts val="600"/>
              </a:spcAft>
            </a:pPr>
            <a:r>
              <a:rPr lang="en-US" sz="2000" b="1" i="1" dirty="0" smtClean="0"/>
              <a:t>Discussed Characteristics of Virtualized environments</a:t>
            </a:r>
          </a:p>
          <a:p>
            <a:pPr marL="800100" indent="-228600">
              <a:spcBef>
                <a:spcPts val="600"/>
              </a:spcBef>
              <a:spcAft>
                <a:spcPts val="600"/>
              </a:spcAft>
            </a:pPr>
            <a:r>
              <a:rPr lang="en-US" sz="2000" b="1" i="1" dirty="0" smtClean="0"/>
              <a:t>Taxonomy of Virtualization Techniques</a:t>
            </a:r>
          </a:p>
          <a:p>
            <a:pPr marL="1036587" lvl="1" indent="-228600">
              <a:spcBef>
                <a:spcPts val="600"/>
              </a:spcBef>
              <a:spcAft>
                <a:spcPts val="600"/>
              </a:spcAft>
            </a:pPr>
            <a:r>
              <a:rPr lang="en-US" sz="2000" b="1" i="1" dirty="0" smtClean="0"/>
              <a:t>Execution Virtualization</a:t>
            </a:r>
          </a:p>
          <a:p>
            <a:pPr marL="1036587" lvl="1" indent="-228600">
              <a:spcBef>
                <a:spcPts val="600"/>
              </a:spcBef>
              <a:spcAft>
                <a:spcPts val="600"/>
              </a:spcAft>
            </a:pPr>
            <a:r>
              <a:rPr lang="en-US" sz="2000" b="1" i="1" dirty="0" smtClean="0"/>
              <a:t> Other Types of Virtualization</a:t>
            </a:r>
          </a:p>
          <a:p>
            <a:pPr marL="800100" indent="-228600">
              <a:spcBef>
                <a:spcPts val="600"/>
              </a:spcBef>
              <a:spcAft>
                <a:spcPts val="600"/>
              </a:spcAft>
            </a:pPr>
            <a:r>
              <a:rPr lang="en-US" sz="2000" b="1" i="1" dirty="0" smtClean="0"/>
              <a:t>Virtualization and cloud computing</a:t>
            </a:r>
          </a:p>
          <a:p>
            <a:pPr marL="800100" indent="-228600">
              <a:spcBef>
                <a:spcPts val="600"/>
              </a:spcBef>
              <a:spcAft>
                <a:spcPts val="600"/>
              </a:spcAft>
            </a:pPr>
            <a:r>
              <a:rPr lang="en-US" sz="2000" b="1" i="1" dirty="0" smtClean="0"/>
              <a:t>Pros and Cons of Virtualization</a:t>
            </a:r>
          </a:p>
          <a:p>
            <a:pPr marL="800100" indent="-228600">
              <a:spcBef>
                <a:spcPts val="600"/>
              </a:spcBef>
              <a:spcAft>
                <a:spcPts val="600"/>
              </a:spcAft>
              <a:buNone/>
            </a:pPr>
            <a:endParaRPr lang="en-US" sz="1600" b="1" i="1" dirty="0" smtClean="0"/>
          </a:p>
        </p:txBody>
      </p:sp>
      <p:sp>
        <p:nvSpPr>
          <p:cNvPr id="3" name="Slide Number Placeholder 2"/>
          <p:cNvSpPr>
            <a:spLocks noGrp="1"/>
          </p:cNvSpPr>
          <p:nvPr>
            <p:ph type="sldNum" sz="quarter" idx="10"/>
          </p:nvPr>
        </p:nvSpPr>
        <p:spPr/>
        <p:txBody>
          <a:bodyPr/>
          <a:lstStyle/>
          <a:p>
            <a:fld id="{742C3BD1-9A30-4045-9DFE-48DC1CB9D589}"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3" name="Content Placeholder 2"/>
          <p:cNvSpPr>
            <a:spLocks noGrp="1"/>
          </p:cNvSpPr>
          <p:nvPr>
            <p:ph idx="1"/>
          </p:nvPr>
        </p:nvSpPr>
        <p:spPr/>
        <p:txBody>
          <a:bodyPr/>
          <a:lstStyle/>
          <a:p>
            <a:pPr algn="just"/>
            <a:r>
              <a:rPr lang="en-US" sz="2400" dirty="0"/>
              <a:t>Rajkumar Buyya, Christian Vecchiola, and Thamarai Selvi, </a:t>
            </a:r>
            <a:r>
              <a:rPr lang="en-US" sz="2400" b="1" dirty="0"/>
              <a:t>Mastering Cloud Computing</a:t>
            </a:r>
            <a:r>
              <a:rPr lang="en-US" sz="2400" dirty="0"/>
              <a:t>, </a:t>
            </a:r>
            <a:r>
              <a:rPr lang="en-US" sz="2400" dirty="0" smtClean="0"/>
              <a:t>McGraw </a:t>
            </a:r>
            <a:r>
              <a:rPr lang="en-US" sz="2400" dirty="0"/>
              <a:t>Hill, ISBN-13: 978-1-25-902995-0, New Delhi, India, 2013</a:t>
            </a:r>
            <a:r>
              <a:rPr lang="en-US" sz="2400" dirty="0" smtClean="0"/>
              <a:t>.</a:t>
            </a:r>
          </a:p>
          <a:p>
            <a:pPr lvl="1" algn="just"/>
            <a:r>
              <a:rPr lang="en-US" sz="2000" dirty="0" smtClean="0"/>
              <a:t> Chapter 3- Virtualization</a:t>
            </a:r>
          </a:p>
          <a:p>
            <a:pPr lvl="2" algn="just"/>
            <a:r>
              <a:rPr lang="en-US" sz="1800" dirty="0" smtClean="0"/>
              <a:t>Section 3.1 to 3.5</a:t>
            </a:r>
          </a:p>
          <a:p>
            <a:pPr lvl="1" algn="just"/>
            <a:r>
              <a:rPr lang="en-US" sz="2400" dirty="0" smtClean="0">
                <a:solidFill>
                  <a:schemeClr val="tx1"/>
                </a:solidFill>
              </a:rPr>
              <a:t>This chapter slides text is compiled by:</a:t>
            </a:r>
          </a:p>
          <a:p>
            <a:pPr lvl="2" algn="just"/>
            <a:r>
              <a:rPr lang="en-AU" sz="2400" dirty="0" err="1" smtClean="0"/>
              <a:t>Dr.</a:t>
            </a:r>
            <a:r>
              <a:rPr lang="en-AU" sz="2400" dirty="0" smtClean="0"/>
              <a:t> </a:t>
            </a:r>
            <a:r>
              <a:rPr lang="en-AU" sz="2400" dirty="0" err="1" smtClean="0"/>
              <a:t>Sounak</a:t>
            </a:r>
            <a:r>
              <a:rPr lang="en-AU" sz="2400" dirty="0" smtClean="0"/>
              <a:t> Paul, BIT </a:t>
            </a:r>
            <a:r>
              <a:rPr lang="en-AU" sz="2400" dirty="0" err="1"/>
              <a:t>Mesra</a:t>
            </a:r>
            <a:r>
              <a:rPr lang="en-AU" sz="2400" dirty="0"/>
              <a:t>, </a:t>
            </a:r>
            <a:r>
              <a:rPr lang="en-AU" sz="2400" dirty="0" err="1" smtClean="0"/>
              <a:t>Deoghar</a:t>
            </a:r>
            <a:r>
              <a:rPr lang="en-AU" sz="2400" dirty="0" smtClean="0"/>
              <a:t>, India</a:t>
            </a:r>
            <a:endParaRPr lang="en-US" sz="2200" dirty="0">
              <a:solidFill>
                <a:schemeClr val="tx1"/>
              </a:solidFill>
            </a:endParaRPr>
          </a:p>
        </p:txBody>
      </p:sp>
      <p:sp>
        <p:nvSpPr>
          <p:cNvPr id="4" name="Slide Number Placeholder 3"/>
          <p:cNvSpPr>
            <a:spLocks noGrp="1"/>
          </p:cNvSpPr>
          <p:nvPr>
            <p:ph type="sldNum" sz="quarter" idx="10"/>
          </p:nvPr>
        </p:nvSpPr>
        <p:spPr/>
        <p:txBody>
          <a:bodyPr/>
          <a:lstStyle/>
          <a:p>
            <a:fld id="{32E25198-89AE-4B00-A47A-4DE3C7AA5454}" type="slidenum">
              <a:rPr lang="en-US" smtClean="0"/>
              <a:pPr/>
              <a:t>71</a:t>
            </a:fld>
            <a:endParaRPr lang="en-US"/>
          </a:p>
        </p:txBody>
      </p:sp>
    </p:spTree>
    <p:extLst>
      <p:ext uri="{BB962C8B-B14F-4D97-AF65-F5344CB8AC3E}">
        <p14:creationId xmlns:p14="http://schemas.microsoft.com/office/powerpoint/2010/main" val="4107938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virtualized environments </a:t>
            </a:r>
            <a:endParaRPr lang="en-US" dirty="0"/>
          </a:p>
        </p:txBody>
      </p:sp>
      <p:sp>
        <p:nvSpPr>
          <p:cNvPr id="3" name="Content Placeholder 2"/>
          <p:cNvSpPr>
            <a:spLocks noGrp="1"/>
          </p:cNvSpPr>
          <p:nvPr>
            <p:ph idx="1"/>
          </p:nvPr>
        </p:nvSpPr>
        <p:spPr/>
        <p:txBody>
          <a:bodyPr/>
          <a:lstStyle/>
          <a:p>
            <a:r>
              <a:rPr lang="en-US" dirty="0" smtClean="0"/>
              <a:t> </a:t>
            </a:r>
            <a:r>
              <a:rPr lang="en-US" sz="2400" i="1" dirty="0" smtClean="0">
                <a:solidFill>
                  <a:srgbClr val="FF0000"/>
                </a:solidFill>
              </a:rPr>
              <a:t>Increased Security</a:t>
            </a:r>
            <a:r>
              <a:rPr lang="en-US" sz="2400" i="1" dirty="0" smtClean="0"/>
              <a:t>: </a:t>
            </a:r>
            <a:r>
              <a:rPr lang="en-US" sz="2400" dirty="0" smtClean="0"/>
              <a:t>The ability to control the execution of a guest in a completely transparent manner opens new possibilities for delivering a secure, controlled execution environment. </a:t>
            </a:r>
          </a:p>
          <a:p>
            <a:pPr lvl="1"/>
            <a:r>
              <a:rPr lang="en-US" sz="2000" dirty="0" smtClean="0"/>
              <a:t>The virtual machine represents an emulated environment in which the guest is executed. All the operations of the guest are generally performed against the virtual machine, which then translates and applies them to the host. </a:t>
            </a:r>
          </a:p>
          <a:p>
            <a:pPr lvl="1"/>
            <a:r>
              <a:rPr lang="en-US" sz="2000" dirty="0" smtClean="0"/>
              <a:t>This level of indirection allows the virtual machine manager to </a:t>
            </a:r>
            <a:r>
              <a:rPr lang="en-US" sz="2000" i="1" dirty="0" smtClean="0"/>
              <a:t>control</a:t>
            </a:r>
            <a:r>
              <a:rPr lang="en-US" sz="2000" dirty="0" smtClean="0"/>
              <a:t> and </a:t>
            </a:r>
            <a:r>
              <a:rPr lang="en-US" sz="2000" i="1" dirty="0" smtClean="0"/>
              <a:t>filter</a:t>
            </a:r>
            <a:r>
              <a:rPr lang="en-US" sz="2000" dirty="0" smtClean="0"/>
              <a:t> the activity of the guest, thus preventing some harmful operations from being performed.</a:t>
            </a:r>
          </a:p>
          <a:p>
            <a:pPr lvl="1"/>
            <a:r>
              <a:rPr lang="en-US" sz="2000" dirty="0" smtClean="0"/>
              <a:t>Resources exposed by the host can then be hidden or simply protected from the guest. Moreover, sensitive information that is contained in the host can be naturally hidden without the need of installing complex security policies. Increased security is a requirement when dealing with untrusted code. </a:t>
            </a:r>
            <a:r>
              <a:rPr lang="en-US" sz="2000" i="1" dirty="0" smtClean="0"/>
              <a:t> </a:t>
            </a:r>
            <a:endParaRPr lang="en-US" sz="2000" i="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a:t>
            </a:fld>
            <a:endParaRPr lang="en-US"/>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Characteristics of virtualized environments contd…</a:t>
            </a:r>
            <a:endParaRPr lang="en-US" sz="2400" dirty="0"/>
          </a:p>
        </p:txBody>
      </p:sp>
      <p:sp>
        <p:nvSpPr>
          <p:cNvPr id="3" name="Content Placeholder 2"/>
          <p:cNvSpPr>
            <a:spLocks noGrp="1"/>
          </p:cNvSpPr>
          <p:nvPr>
            <p:ph idx="1"/>
          </p:nvPr>
        </p:nvSpPr>
        <p:spPr/>
        <p:txBody>
          <a:bodyPr/>
          <a:lstStyle/>
          <a:p>
            <a:r>
              <a:rPr lang="en-US" b="1" i="1" dirty="0" smtClean="0"/>
              <a:t>Managed Execution: </a:t>
            </a:r>
            <a:r>
              <a:rPr lang="en-US" dirty="0" smtClean="0"/>
              <a:t>Virtualization of the execution environment does not only allow the increased security but a wider range of features can be implemented. In particular, </a:t>
            </a:r>
            <a:r>
              <a:rPr lang="en-US" i="1" dirty="0" smtClean="0"/>
              <a:t>sharing</a:t>
            </a:r>
            <a:r>
              <a:rPr lang="en-US" dirty="0" smtClean="0"/>
              <a:t>, </a:t>
            </a:r>
            <a:r>
              <a:rPr lang="en-US" i="1" dirty="0" smtClean="0"/>
              <a:t>aggregation</a:t>
            </a:r>
            <a:r>
              <a:rPr lang="en-US" dirty="0" smtClean="0"/>
              <a:t>, </a:t>
            </a:r>
            <a:r>
              <a:rPr lang="en-US" i="1" dirty="0" smtClean="0"/>
              <a:t>emulation</a:t>
            </a:r>
            <a:r>
              <a:rPr lang="en-US" dirty="0" smtClean="0"/>
              <a:t>, and </a:t>
            </a:r>
            <a:r>
              <a:rPr lang="en-US" i="1" dirty="0" smtClean="0"/>
              <a:t>isolation</a:t>
            </a:r>
            <a:r>
              <a:rPr lang="en-US" dirty="0" smtClean="0"/>
              <a:t> are the most relevant. </a:t>
            </a:r>
          </a:p>
          <a:p>
            <a:pPr lvl="1">
              <a:buNone/>
            </a:pPr>
            <a:endParaRPr lang="en-US" b="1" i="1" dirty="0" smtClean="0"/>
          </a:p>
          <a:p>
            <a:pPr>
              <a:buNone/>
            </a:pP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a:t>
            </a:fld>
            <a:endParaRPr lang="en-US"/>
          </a:p>
        </p:txBody>
      </p:sp>
      <p:sp>
        <p:nvSpPr>
          <p:cNvPr id="5" name="Footer Placeholder 4"/>
          <p:cNvSpPr>
            <a:spLocks noGrp="1"/>
          </p:cNvSpPr>
          <p:nvPr>
            <p:ph type="ftr" sz="quarter" idx="11"/>
          </p:nvPr>
        </p:nvSpPr>
        <p:spPr/>
        <p:txBody>
          <a:bodyPr/>
          <a:lstStyle/>
          <a:p>
            <a:pPr>
              <a:defRPr/>
            </a:pPr>
            <a:endParaRPr lang="en-US" dirty="0"/>
          </a:p>
        </p:txBody>
      </p:sp>
      <p:pic>
        <p:nvPicPr>
          <p:cNvPr id="6" name="Picture 5"/>
          <p:cNvPicPr/>
          <p:nvPr/>
        </p:nvPicPr>
        <p:blipFill>
          <a:blip r:embed="rId3"/>
          <a:stretch>
            <a:fillRect/>
          </a:stretch>
        </p:blipFill>
        <p:spPr>
          <a:xfrm>
            <a:off x="1714480" y="3071810"/>
            <a:ext cx="6072230" cy="2643206"/>
          </a:xfrm>
          <a:prstGeom prst="rect">
            <a:avLst/>
          </a:prstGeom>
        </p:spPr>
      </p:pic>
      <p:sp>
        <p:nvSpPr>
          <p:cNvPr id="7" name="TextBox 6"/>
          <p:cNvSpPr txBox="1"/>
          <p:nvPr/>
        </p:nvSpPr>
        <p:spPr>
          <a:xfrm>
            <a:off x="2428860" y="5715016"/>
            <a:ext cx="4000528" cy="307777"/>
          </a:xfrm>
          <a:prstGeom prst="rect">
            <a:avLst/>
          </a:prstGeom>
          <a:noFill/>
        </p:spPr>
        <p:txBody>
          <a:bodyPr wrap="square" rtlCol="0">
            <a:spAutoFit/>
          </a:bodyPr>
          <a:lstStyle/>
          <a:p>
            <a:r>
              <a:rPr lang="en-US" sz="1400" dirty="0" smtClean="0"/>
              <a:t>Fig- Functions Enabled by Managed Execution</a:t>
            </a:r>
            <a:endParaRPr lang="en-US"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nit 1 - CPU, Systems and Directory services overview">
  <a:themeElements>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LD1p_9.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p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lassAuthor-ICE.pot [Compatibility Mode]" id="{87A60986-B4E0-4C59-B5EF-494D45550DA7}" vid="{54E6EA8F-8A8D-41C4-B9CD-6AD6AF53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3418</TotalTime>
  <Words>8444</Words>
  <Application>Microsoft Office PowerPoint</Application>
  <PresentationFormat>全屏显示(4:3)</PresentationFormat>
  <Paragraphs>684</Paragraphs>
  <Slides>71</Slides>
  <Notes>66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71</vt:i4>
      </vt:variant>
    </vt:vector>
  </HeadingPairs>
  <TitlesOfParts>
    <vt:vector size="82" baseType="lpstr">
      <vt:lpstr>SimSun</vt:lpstr>
      <vt:lpstr>SimSun</vt:lpstr>
      <vt:lpstr>微软雅黑</vt:lpstr>
      <vt:lpstr>Arial</vt:lpstr>
      <vt:lpstr>Calibri</vt:lpstr>
      <vt:lpstr>Impact</vt:lpstr>
      <vt:lpstr>Tahoma</vt:lpstr>
      <vt:lpstr>Times New Roman</vt:lpstr>
      <vt:lpstr>Verdana</vt:lpstr>
      <vt:lpstr>Wingdings</vt:lpstr>
      <vt:lpstr>Unit 1 - CPU, Systems and Directory services overview</vt:lpstr>
      <vt:lpstr>Virtualization</vt:lpstr>
      <vt:lpstr>Chapter 3  - Virtualization :  Objectives</vt:lpstr>
      <vt:lpstr>Introduction</vt:lpstr>
      <vt:lpstr>Virtualization: reasons for renewed interest</vt:lpstr>
      <vt:lpstr>Virtualization: reasons for renewed interest</vt:lpstr>
      <vt:lpstr>Virtualization reference model</vt:lpstr>
      <vt:lpstr>Virtualization reference model</vt:lpstr>
      <vt:lpstr>Characteristics of virtualized environments </vt:lpstr>
      <vt:lpstr>Characteristics of virtualized environments contd…</vt:lpstr>
      <vt:lpstr>Characteristics of virtualized environments contd…</vt:lpstr>
      <vt:lpstr>Characteristics of virtualized environments contd…</vt:lpstr>
      <vt:lpstr>Characteristics of virtualized environments contd…</vt:lpstr>
      <vt:lpstr>Characteristics of virtualized environments contd…</vt:lpstr>
      <vt:lpstr>Characteristics of virtualized environments contd…</vt:lpstr>
      <vt:lpstr>Characteristics of virtualized environments contd…</vt:lpstr>
      <vt:lpstr>Characteristics of virtualized environments contd…</vt:lpstr>
      <vt:lpstr>Characteristics of virtualized environments contd…</vt:lpstr>
      <vt:lpstr>Taxonomy of Virtualization Techniques</vt:lpstr>
      <vt:lpstr>PowerPoint 演示文稿</vt:lpstr>
      <vt:lpstr>Execution Virtualization</vt:lpstr>
      <vt:lpstr>Machine Reference Model</vt:lpstr>
      <vt:lpstr>Machine Reference Model contd…</vt:lpstr>
      <vt:lpstr>Security Rings and Privileged Modes</vt:lpstr>
      <vt:lpstr>Security Rings and Privileged Modes</vt:lpstr>
      <vt:lpstr>Hardware Level Virtualization</vt:lpstr>
      <vt:lpstr>Hypervisors</vt:lpstr>
      <vt:lpstr>Hypervisor Reference Architecture</vt:lpstr>
      <vt:lpstr>Hypervisor Reference Architecture contd…</vt:lpstr>
      <vt:lpstr>Popek and Goldberg theorems</vt:lpstr>
      <vt:lpstr>Hardware Virtualization Techniques</vt:lpstr>
      <vt:lpstr>Hardware Virtualization Techniques</vt:lpstr>
      <vt:lpstr>Hardware Virtualization Techniques</vt:lpstr>
      <vt:lpstr>Hardware Virtualization Techniques</vt:lpstr>
      <vt:lpstr>Hardware Virtualization Techniques</vt:lpstr>
      <vt:lpstr>Hardware Virtualization Techniques</vt:lpstr>
      <vt:lpstr>Operating System Level Virtualization</vt:lpstr>
      <vt:lpstr>Programming Language Level Virtualization</vt:lpstr>
      <vt:lpstr>Application Level Virtualization</vt:lpstr>
      <vt:lpstr>Application Level Virtualization</vt:lpstr>
      <vt:lpstr>Storage Virtualization</vt:lpstr>
      <vt:lpstr>Storage Virtualization</vt:lpstr>
      <vt:lpstr>Storage Virtualization</vt:lpstr>
      <vt:lpstr>Storage Virtualization</vt:lpstr>
      <vt:lpstr>Storage Virtualization</vt:lpstr>
      <vt:lpstr>Storage Virtualization</vt:lpstr>
      <vt:lpstr>Storage Virtualization</vt:lpstr>
      <vt:lpstr>Storage Virtualization</vt:lpstr>
      <vt:lpstr>Storage Virtualization</vt:lpstr>
      <vt:lpstr>Storage Virtualization</vt:lpstr>
      <vt:lpstr>Storage Virtualization</vt:lpstr>
      <vt:lpstr>Storage Virtualization</vt:lpstr>
      <vt:lpstr>Network Virtualization</vt:lpstr>
      <vt:lpstr>Network Virtualization</vt:lpstr>
      <vt:lpstr>Network Virtualization</vt:lpstr>
      <vt:lpstr>Network Virtualization</vt:lpstr>
      <vt:lpstr>Network Virtualization</vt:lpstr>
      <vt:lpstr>Network Virtualization</vt:lpstr>
      <vt:lpstr>Network Virtualization</vt:lpstr>
      <vt:lpstr>Network Virtualization</vt:lpstr>
      <vt:lpstr>Network Virtualization</vt:lpstr>
      <vt:lpstr>Network Virtualization</vt:lpstr>
      <vt:lpstr>Desktop Virtualization</vt:lpstr>
      <vt:lpstr>Desktop Virtualization</vt:lpstr>
      <vt:lpstr>Desktop Virtualization</vt:lpstr>
      <vt:lpstr>Application Server Virtualization </vt:lpstr>
      <vt:lpstr>Virtualization and Cloud Computing</vt:lpstr>
      <vt:lpstr>Pros and Cons of Virtualization</vt:lpstr>
      <vt:lpstr>Pros and Cons of Virtualization</vt:lpstr>
      <vt:lpstr>Review questions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raghav</dc:creator>
  <cp:lastModifiedBy>j.huang</cp:lastModifiedBy>
  <cp:revision>265</cp:revision>
  <dcterms:created xsi:type="dcterms:W3CDTF">2016-02-14T03:57:00Z</dcterms:created>
  <dcterms:modified xsi:type="dcterms:W3CDTF">2021-09-09T02:29:25Z</dcterms:modified>
</cp:coreProperties>
</file>