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368" r:id="rId3"/>
    <p:sldId id="259" r:id="rId4"/>
    <p:sldId id="391" r:id="rId5"/>
    <p:sldId id="395" r:id="rId6"/>
    <p:sldId id="427" r:id="rId7"/>
    <p:sldId id="429" r:id="rId8"/>
    <p:sldId id="426" r:id="rId9"/>
    <p:sldId id="445" r:id="rId10"/>
    <p:sldId id="446" r:id="rId11"/>
    <p:sldId id="431" r:id="rId12"/>
    <p:sldId id="432" r:id="rId13"/>
    <p:sldId id="433" r:id="rId14"/>
    <p:sldId id="434" r:id="rId15"/>
    <p:sldId id="444" r:id="rId16"/>
    <p:sldId id="443" r:id="rId17"/>
    <p:sldId id="430" r:id="rId18"/>
    <p:sldId id="435" r:id="rId19"/>
    <p:sldId id="436" r:id="rId20"/>
    <p:sldId id="437" r:id="rId21"/>
    <p:sldId id="438" r:id="rId22"/>
    <p:sldId id="439" r:id="rId23"/>
    <p:sldId id="440" r:id="rId24"/>
    <p:sldId id="441" r:id="rId25"/>
    <p:sldId id="442" r:id="rId26"/>
    <p:sldId id="425" r:id="rId27"/>
    <p:sldId id="383" r:id="rId28"/>
    <p:sldId id="3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31" autoAdjust="0"/>
    <p:restoredTop sz="80909" autoAdjust="0"/>
  </p:normalViewPr>
  <p:slideViewPr>
    <p:cSldViewPr>
      <p:cViewPr varScale="1">
        <p:scale>
          <a:sx n="59" d="100"/>
          <a:sy n="59" d="100"/>
        </p:scale>
        <p:origin x="1344" y="78"/>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D63D9-2524-4419-839D-DFC2B79569AB}" type="datetimeFigureOut">
              <a:rPr lang="en-US" smtClean="0"/>
              <a:pPr/>
              <a:t>9/27/2021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F6C76-8D67-42A2-AEE2-7E66A4F1A1FB}" type="slidenum">
              <a:rPr lang="en-US" smtClean="0"/>
              <a:pPr/>
              <a:t>‹#›</a:t>
            </a:fld>
            <a:endParaRPr lang="en-US"/>
          </a:p>
        </p:txBody>
      </p:sp>
    </p:spTree>
    <p:extLst>
      <p:ext uri="{BB962C8B-B14F-4D97-AF65-F5344CB8AC3E}">
        <p14:creationId xmlns:p14="http://schemas.microsoft.com/office/powerpoint/2010/main" val="1857952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F6C76-8D67-42A2-AEE2-7E66A4F1A1FB}" type="slidenum">
              <a:rPr lang="en-US" smtClean="0"/>
              <a:pPr/>
              <a:t>1</a:t>
            </a:fld>
            <a:endParaRPr lang="en-US"/>
          </a:p>
        </p:txBody>
      </p:sp>
    </p:spTree>
    <p:extLst>
      <p:ext uri="{BB962C8B-B14F-4D97-AF65-F5344CB8AC3E}">
        <p14:creationId xmlns:p14="http://schemas.microsoft.com/office/powerpoint/2010/main" val="4001833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13</a:t>
            </a:fld>
            <a:endParaRPr lang="en-US"/>
          </a:p>
        </p:txBody>
      </p:sp>
    </p:spTree>
    <p:extLst>
      <p:ext uri="{BB962C8B-B14F-4D97-AF65-F5344CB8AC3E}">
        <p14:creationId xmlns:p14="http://schemas.microsoft.com/office/powerpoint/2010/main" val="2067826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14</a:t>
            </a:fld>
            <a:endParaRPr lang="en-US"/>
          </a:p>
        </p:txBody>
      </p:sp>
    </p:spTree>
    <p:extLst>
      <p:ext uri="{BB962C8B-B14F-4D97-AF65-F5344CB8AC3E}">
        <p14:creationId xmlns:p14="http://schemas.microsoft.com/office/powerpoint/2010/main" val="70702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15</a:t>
            </a:fld>
            <a:endParaRPr lang="en-US"/>
          </a:p>
        </p:txBody>
      </p:sp>
    </p:spTree>
    <p:extLst>
      <p:ext uri="{BB962C8B-B14F-4D97-AF65-F5344CB8AC3E}">
        <p14:creationId xmlns:p14="http://schemas.microsoft.com/office/powerpoint/2010/main" val="3170639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16</a:t>
            </a:fld>
            <a:endParaRPr lang="en-US"/>
          </a:p>
        </p:txBody>
      </p:sp>
    </p:spTree>
    <p:extLst>
      <p:ext uri="{BB962C8B-B14F-4D97-AF65-F5344CB8AC3E}">
        <p14:creationId xmlns:p14="http://schemas.microsoft.com/office/powerpoint/2010/main" val="837942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17</a:t>
            </a:fld>
            <a:endParaRPr lang="en-US"/>
          </a:p>
        </p:txBody>
      </p:sp>
    </p:spTree>
    <p:extLst>
      <p:ext uri="{BB962C8B-B14F-4D97-AF65-F5344CB8AC3E}">
        <p14:creationId xmlns:p14="http://schemas.microsoft.com/office/powerpoint/2010/main" val="2566640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18</a:t>
            </a:fld>
            <a:endParaRPr lang="en-US"/>
          </a:p>
        </p:txBody>
      </p:sp>
    </p:spTree>
    <p:extLst>
      <p:ext uri="{BB962C8B-B14F-4D97-AF65-F5344CB8AC3E}">
        <p14:creationId xmlns:p14="http://schemas.microsoft.com/office/powerpoint/2010/main" val="1579003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19</a:t>
            </a:fld>
            <a:endParaRPr lang="en-US"/>
          </a:p>
        </p:txBody>
      </p:sp>
    </p:spTree>
    <p:extLst>
      <p:ext uri="{BB962C8B-B14F-4D97-AF65-F5344CB8AC3E}">
        <p14:creationId xmlns:p14="http://schemas.microsoft.com/office/powerpoint/2010/main" val="2279669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20</a:t>
            </a:fld>
            <a:endParaRPr lang="en-US"/>
          </a:p>
        </p:txBody>
      </p:sp>
    </p:spTree>
    <p:extLst>
      <p:ext uri="{BB962C8B-B14F-4D97-AF65-F5344CB8AC3E}">
        <p14:creationId xmlns:p14="http://schemas.microsoft.com/office/powerpoint/2010/main" val="2353409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21</a:t>
            </a:fld>
            <a:endParaRPr lang="en-US"/>
          </a:p>
        </p:txBody>
      </p:sp>
    </p:spTree>
    <p:extLst>
      <p:ext uri="{BB962C8B-B14F-4D97-AF65-F5344CB8AC3E}">
        <p14:creationId xmlns:p14="http://schemas.microsoft.com/office/powerpoint/2010/main" val="2392546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22</a:t>
            </a:fld>
            <a:endParaRPr lang="en-US"/>
          </a:p>
        </p:txBody>
      </p:sp>
    </p:spTree>
    <p:extLst>
      <p:ext uri="{BB962C8B-B14F-4D97-AF65-F5344CB8AC3E}">
        <p14:creationId xmlns:p14="http://schemas.microsoft.com/office/powerpoint/2010/main" val="842407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3</a:t>
            </a:fld>
            <a:endParaRPr lang="en-US"/>
          </a:p>
        </p:txBody>
      </p:sp>
    </p:spTree>
    <p:extLst>
      <p:ext uri="{BB962C8B-B14F-4D97-AF65-F5344CB8AC3E}">
        <p14:creationId xmlns:p14="http://schemas.microsoft.com/office/powerpoint/2010/main" val="506049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23</a:t>
            </a:fld>
            <a:endParaRPr lang="en-US"/>
          </a:p>
        </p:txBody>
      </p:sp>
    </p:spTree>
    <p:extLst>
      <p:ext uri="{BB962C8B-B14F-4D97-AF65-F5344CB8AC3E}">
        <p14:creationId xmlns:p14="http://schemas.microsoft.com/office/powerpoint/2010/main" val="1836969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24</a:t>
            </a:fld>
            <a:endParaRPr lang="en-US"/>
          </a:p>
        </p:txBody>
      </p:sp>
    </p:spTree>
    <p:extLst>
      <p:ext uri="{BB962C8B-B14F-4D97-AF65-F5344CB8AC3E}">
        <p14:creationId xmlns:p14="http://schemas.microsoft.com/office/powerpoint/2010/main" val="3486392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25</a:t>
            </a:fld>
            <a:endParaRPr lang="en-US"/>
          </a:p>
        </p:txBody>
      </p:sp>
    </p:spTree>
    <p:extLst>
      <p:ext uri="{BB962C8B-B14F-4D97-AF65-F5344CB8AC3E}">
        <p14:creationId xmlns:p14="http://schemas.microsoft.com/office/powerpoint/2010/main" val="3860437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4</a:t>
            </a:fld>
            <a:endParaRPr lang="en-US"/>
          </a:p>
        </p:txBody>
      </p:sp>
    </p:spTree>
    <p:extLst>
      <p:ext uri="{BB962C8B-B14F-4D97-AF65-F5344CB8AC3E}">
        <p14:creationId xmlns:p14="http://schemas.microsoft.com/office/powerpoint/2010/main" val="3369950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5</a:t>
            </a:fld>
            <a:endParaRPr lang="en-US"/>
          </a:p>
        </p:txBody>
      </p:sp>
    </p:spTree>
    <p:extLst>
      <p:ext uri="{BB962C8B-B14F-4D97-AF65-F5344CB8AC3E}">
        <p14:creationId xmlns:p14="http://schemas.microsoft.com/office/powerpoint/2010/main" val="2866767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6</a:t>
            </a:fld>
            <a:endParaRPr lang="en-US"/>
          </a:p>
        </p:txBody>
      </p:sp>
    </p:spTree>
    <p:extLst>
      <p:ext uri="{BB962C8B-B14F-4D97-AF65-F5344CB8AC3E}">
        <p14:creationId xmlns:p14="http://schemas.microsoft.com/office/powerpoint/2010/main" val="1319550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7</a:t>
            </a:fld>
            <a:endParaRPr lang="en-US"/>
          </a:p>
        </p:txBody>
      </p:sp>
    </p:spTree>
    <p:extLst>
      <p:ext uri="{BB962C8B-B14F-4D97-AF65-F5344CB8AC3E}">
        <p14:creationId xmlns:p14="http://schemas.microsoft.com/office/powerpoint/2010/main" val="337740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10</a:t>
            </a:fld>
            <a:endParaRPr lang="en-US"/>
          </a:p>
        </p:txBody>
      </p:sp>
    </p:spTree>
    <p:extLst>
      <p:ext uri="{BB962C8B-B14F-4D97-AF65-F5344CB8AC3E}">
        <p14:creationId xmlns:p14="http://schemas.microsoft.com/office/powerpoint/2010/main" val="382723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11</a:t>
            </a:fld>
            <a:endParaRPr lang="en-US"/>
          </a:p>
        </p:txBody>
      </p:sp>
    </p:spTree>
    <p:extLst>
      <p:ext uri="{BB962C8B-B14F-4D97-AF65-F5344CB8AC3E}">
        <p14:creationId xmlns:p14="http://schemas.microsoft.com/office/powerpoint/2010/main" val="3269521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12</a:t>
            </a:fld>
            <a:endParaRPr lang="en-US"/>
          </a:p>
        </p:txBody>
      </p:sp>
    </p:spTree>
    <p:extLst>
      <p:ext uri="{BB962C8B-B14F-4D97-AF65-F5344CB8AC3E}">
        <p14:creationId xmlns:p14="http://schemas.microsoft.com/office/powerpoint/2010/main" val="90032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10"/>
          <p:cNvSpPr txBox="1">
            <a:spLocks noChangeArrowheads="1"/>
          </p:cNvSpPr>
          <p:nvPr/>
        </p:nvSpPr>
        <p:spPr bwMode="gray">
          <a:xfrm>
            <a:off x="8729808" y="6698316"/>
            <a:ext cx="268432" cy="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1019175">
              <a:defRPr>
                <a:solidFill>
                  <a:schemeClr val="tx1"/>
                </a:solidFill>
                <a:latin typeface="Arial" panose="020B0604020202020204" pitchFamily="34" charset="0"/>
              </a:defRPr>
            </a:lvl1pPr>
            <a:lvl2pPr marL="758825" algn="l" defTabSz="1019175">
              <a:defRPr>
                <a:solidFill>
                  <a:schemeClr val="tx1"/>
                </a:solidFill>
                <a:latin typeface="Arial" panose="020B0604020202020204" pitchFamily="34" charset="0"/>
              </a:defRPr>
            </a:lvl2pPr>
            <a:lvl3pPr marL="1516063" algn="l" defTabSz="1019175">
              <a:defRPr>
                <a:solidFill>
                  <a:schemeClr val="tx1"/>
                </a:solidFill>
                <a:latin typeface="Arial" panose="020B0604020202020204" pitchFamily="34" charset="0"/>
              </a:defRPr>
            </a:lvl3pPr>
            <a:lvl4pPr marL="2274888" algn="l" defTabSz="1019175">
              <a:defRPr>
                <a:solidFill>
                  <a:schemeClr val="tx1"/>
                </a:solidFill>
                <a:latin typeface="Arial" panose="020B0604020202020204" pitchFamily="34" charset="0"/>
              </a:defRPr>
            </a:lvl4pPr>
            <a:lvl5pPr marL="3032125" algn="l" defTabSz="1019175">
              <a:defRPr>
                <a:solidFill>
                  <a:schemeClr val="tx1"/>
                </a:solidFill>
                <a:latin typeface="Arial" panose="020B0604020202020204" pitchFamily="34" charset="0"/>
              </a:defRPr>
            </a:lvl5pPr>
            <a:lvl6pPr marL="3489325" defTabSz="1019175" fontAlgn="base">
              <a:spcBef>
                <a:spcPct val="0"/>
              </a:spcBef>
              <a:spcAft>
                <a:spcPct val="0"/>
              </a:spcAft>
              <a:defRPr>
                <a:solidFill>
                  <a:schemeClr val="tx1"/>
                </a:solidFill>
                <a:latin typeface="Arial" panose="020B0604020202020204" pitchFamily="34" charset="0"/>
              </a:defRPr>
            </a:lvl6pPr>
            <a:lvl7pPr marL="3946525" defTabSz="1019175" fontAlgn="base">
              <a:spcBef>
                <a:spcPct val="0"/>
              </a:spcBef>
              <a:spcAft>
                <a:spcPct val="0"/>
              </a:spcAft>
              <a:defRPr>
                <a:solidFill>
                  <a:schemeClr val="tx1"/>
                </a:solidFill>
                <a:latin typeface="Arial" panose="020B0604020202020204" pitchFamily="34" charset="0"/>
              </a:defRPr>
            </a:lvl7pPr>
            <a:lvl8pPr marL="4403725" defTabSz="1019175" fontAlgn="base">
              <a:spcBef>
                <a:spcPct val="0"/>
              </a:spcBef>
              <a:spcAft>
                <a:spcPct val="0"/>
              </a:spcAft>
              <a:defRPr>
                <a:solidFill>
                  <a:schemeClr val="tx1"/>
                </a:solidFill>
                <a:latin typeface="Arial" panose="020B0604020202020204" pitchFamily="34" charset="0"/>
              </a:defRPr>
            </a:lvl8pPr>
            <a:lvl9pPr marL="4860925" defTabSz="1019175" fontAlgn="base">
              <a:spcBef>
                <a:spcPct val="0"/>
              </a:spcBef>
              <a:spcAft>
                <a:spcPct val="0"/>
              </a:spcAft>
              <a:defRPr>
                <a:solidFill>
                  <a:schemeClr val="tx1"/>
                </a:solidFill>
                <a:latin typeface="Arial" panose="020B0604020202020204" pitchFamily="34" charset="0"/>
              </a:defRPr>
            </a:lvl9pPr>
          </a:lstStyle>
          <a:p>
            <a:pPr>
              <a:spcBef>
                <a:spcPct val="50000"/>
              </a:spcBef>
              <a:defRPr/>
            </a:pPr>
            <a:r>
              <a:rPr lang="en-US" sz="600" dirty="0" smtClean="0">
                <a:solidFill>
                  <a:srgbClr val="808080"/>
                </a:solidFill>
                <a:cs typeface="Arial" panose="020B0604020202020204" pitchFamily="34" charset="0"/>
              </a:rPr>
              <a:t>9.1</a:t>
            </a:r>
          </a:p>
        </p:txBody>
      </p:sp>
      <p:sp>
        <p:nvSpPr>
          <p:cNvPr id="4" name="Line 43"/>
          <p:cNvSpPr>
            <a:spLocks noChangeShapeType="1"/>
          </p:cNvSpPr>
          <p:nvPr/>
        </p:nvSpPr>
        <p:spPr bwMode="auto">
          <a:xfrm flipV="1">
            <a:off x="311727" y="1210235"/>
            <a:ext cx="8376227" cy="0"/>
          </a:xfrm>
          <a:prstGeom prst="line">
            <a:avLst/>
          </a:prstGeom>
          <a:noFill/>
          <a:ln w="9525">
            <a:solidFill>
              <a:schemeClr val="tx1"/>
            </a:solidFill>
            <a:round/>
            <a:headEnd/>
            <a:tailEnd/>
          </a:ln>
          <a:effectLst/>
        </p:spPr>
        <p:txBody>
          <a:bodyPr lIns="82058" tIns="41029" rIns="82058" bIns="41029"/>
          <a:lstStyle/>
          <a:p>
            <a:endParaRPr lang="en-US"/>
          </a:p>
        </p:txBody>
      </p:sp>
      <p:sp>
        <p:nvSpPr>
          <p:cNvPr id="26" name="Title 4"/>
          <p:cNvSpPr>
            <a:spLocks noGrp="1"/>
          </p:cNvSpPr>
          <p:nvPr>
            <p:ph type="title"/>
          </p:nvPr>
        </p:nvSpPr>
        <p:spPr>
          <a:xfrm>
            <a:off x="163080" y="1882589"/>
            <a:ext cx="8846705" cy="876860"/>
          </a:xfrm>
        </p:spPr>
        <p:txBody>
          <a:bodyPr/>
          <a:lstStyle>
            <a:lvl1pPr>
              <a:defRPr sz="3200">
                <a:solidFill>
                  <a:srgbClr val="FF0000"/>
                </a:solidFill>
              </a:defRPr>
            </a:lvl1pPr>
          </a:lstStyle>
          <a:p>
            <a:r>
              <a:rPr lang="en-US" smtClean="0"/>
              <a:t>Click to edit Master title style</a:t>
            </a:r>
            <a:endParaRPr lang="en-US"/>
          </a:p>
        </p:txBody>
      </p:sp>
      <p:sp>
        <p:nvSpPr>
          <p:cNvPr id="8" name="Footer Placeholder 4"/>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7A2F9025-37CE-42A3-B9F5-5A57BFA5FA26}"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274" y="1"/>
            <a:ext cx="2210955" cy="665349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63080" y="1"/>
            <a:ext cx="6498647" cy="66534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0E646F37-185C-427A-8129-D8CEC238637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63080" y="1"/>
            <a:ext cx="8846705" cy="876860"/>
          </a:xfrm>
        </p:spPr>
        <p:txBody>
          <a:bodyPr/>
          <a:lstStyle>
            <a:lvl1pPr>
              <a:defRPr>
                <a:solidFill>
                  <a:srgbClr val="FF0000"/>
                </a:solidFill>
              </a:defRPr>
            </a:lvl1pPr>
          </a:lstStyle>
          <a:p>
            <a:r>
              <a:rPr lang="en-US" dirty="0" smtClean="0"/>
              <a:t>Click to edit Master title style</a:t>
            </a:r>
            <a:endParaRPr lang="en-GB" dirty="0"/>
          </a:p>
        </p:txBody>
      </p:sp>
      <p:sp>
        <p:nvSpPr>
          <p:cNvPr id="3" name="Online Image Placeholder 2"/>
          <p:cNvSpPr>
            <a:spLocks noGrp="1"/>
          </p:cNvSpPr>
          <p:nvPr>
            <p:ph type="clipArt" sz="half" idx="1"/>
          </p:nvPr>
        </p:nvSpPr>
        <p:spPr>
          <a:xfrm>
            <a:off x="163080" y="1075765"/>
            <a:ext cx="4354079" cy="5577728"/>
          </a:xfrm>
        </p:spPr>
        <p:txBody>
          <a:bodyPr/>
          <a:lstStyle/>
          <a:p>
            <a:pPr lvl="0"/>
            <a:r>
              <a:rPr lang="en-US" noProof="0" smtClean="0"/>
              <a:t>Click icon to add clip art</a:t>
            </a:r>
            <a:endParaRPr lang="en-GB" noProof="0" smtClean="0"/>
          </a:p>
        </p:txBody>
      </p:sp>
      <p:sp>
        <p:nvSpPr>
          <p:cNvPr id="4" name="Text Placeholder 3"/>
          <p:cNvSpPr>
            <a:spLocks noGrp="1"/>
          </p:cNvSpPr>
          <p:nvPr>
            <p:ph type="body"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5CE27B4A-B9B4-416A-ACAA-5C204327B62B}"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buSzPct val="120000"/>
              <a:defRPr/>
            </a:lvl1pPr>
            <a:lvl2pPr>
              <a:buSzPct val="120000"/>
              <a:defRPr/>
            </a:lvl2pPr>
            <a:lvl3pPr>
              <a:buSzPct val="120000"/>
              <a:defRPr/>
            </a:lvl3pPr>
            <a:lvl4pPr>
              <a:buSzPct val="120000"/>
              <a:defRPr/>
            </a:lvl4pPr>
            <a:lvl5pP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Rectangle 10"/>
          <p:cNvSpPr>
            <a:spLocks noGrp="1" noChangeArrowheads="1"/>
          </p:cNvSpPr>
          <p:nvPr>
            <p:ph type="sldNum" sz="quarter" idx="10"/>
          </p:nvPr>
        </p:nvSpPr>
        <p:spPr>
          <a:ln/>
        </p:spPr>
        <p:txBody>
          <a:bodyPr/>
          <a:lstStyle>
            <a:lvl1pPr>
              <a:defRPr/>
            </a:lvl1pPr>
          </a:lstStyle>
          <a:p>
            <a:fld id="{32E25198-89AE-4B00-A47A-4DE3C7AA545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456" y="1710298"/>
            <a:ext cx="7886989" cy="2851897"/>
          </a:xfrm>
        </p:spPr>
        <p:txBody>
          <a:bodyPr/>
          <a:lstStyle>
            <a:lvl1pPr>
              <a:defRPr sz="5400">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3456" y="4588809"/>
            <a:ext cx="7886989" cy="1500188"/>
          </a:xfrm>
        </p:spPr>
        <p:txBody>
          <a:bodyPr/>
          <a:lstStyle>
            <a:lvl1pPr marL="0" indent="0">
              <a:buNone/>
              <a:defRPr sz="2200"/>
            </a:lvl1pPr>
            <a:lvl2pPr marL="410243" indent="0">
              <a:buNone/>
              <a:defRPr sz="1800"/>
            </a:lvl2pPr>
            <a:lvl3pPr marL="820487" indent="0">
              <a:buNone/>
              <a:defRPr sz="1600"/>
            </a:lvl3pPr>
            <a:lvl4pPr marL="1230730" indent="0">
              <a:buNone/>
              <a:defRPr sz="1400"/>
            </a:lvl4pPr>
            <a:lvl5pPr marL="1640973" indent="0">
              <a:buNone/>
              <a:defRPr sz="1400"/>
            </a:lvl5pPr>
            <a:lvl6pPr marL="2051216" indent="0">
              <a:buNone/>
              <a:defRPr sz="1400"/>
            </a:lvl6pPr>
            <a:lvl7pPr marL="2461461" indent="0">
              <a:buNone/>
              <a:defRPr sz="1400"/>
            </a:lvl7pPr>
            <a:lvl8pPr marL="2871703" indent="0">
              <a:buNone/>
              <a:defRPr sz="1400"/>
            </a:lvl8pPr>
            <a:lvl9pPr marL="3281946"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7481FC1E-1A4C-41E8-8E0E-BCE7671D5CAA}"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163080" y="1075765"/>
            <a:ext cx="4354079"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963622C3-C058-439C-BABA-723B8393669E}"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227" y="365593"/>
            <a:ext cx="7886989" cy="1325096"/>
          </a:xfrm>
        </p:spPr>
        <p:txBody>
          <a:bodyPr/>
          <a:lstStyle>
            <a:lvl1pPr>
              <a:defRPr>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9227" y="1680883"/>
            <a:ext cx="3869171"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629227" y="2504516"/>
            <a:ext cx="3869171"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727" y="1680883"/>
            <a:ext cx="3886489"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29727" y="2504516"/>
            <a:ext cx="3886489"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0"/>
          <p:cNvSpPr>
            <a:spLocks noGrp="1" noChangeArrowheads="1"/>
          </p:cNvSpPr>
          <p:nvPr>
            <p:ph type="sldNum" sz="quarter" idx="10"/>
          </p:nvPr>
        </p:nvSpPr>
        <p:spPr>
          <a:ln/>
        </p:spPr>
        <p:txBody>
          <a:bodyPr/>
          <a:lstStyle>
            <a:lvl1pPr>
              <a:defRPr/>
            </a:lvl1pPr>
          </a:lstStyle>
          <a:p>
            <a:fld id="{D1EC3F0F-5649-4A61-B218-6ECED721D1DE}" type="slidenum">
              <a:rPr lang="en-US"/>
              <a:pPr/>
              <a:t>‹#›</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Rectangle 10"/>
          <p:cNvSpPr>
            <a:spLocks noGrp="1" noChangeArrowheads="1"/>
          </p:cNvSpPr>
          <p:nvPr>
            <p:ph type="sldNum" sz="quarter" idx="10"/>
          </p:nvPr>
        </p:nvSpPr>
        <p:spPr>
          <a:ln/>
        </p:spPr>
        <p:txBody>
          <a:bodyPr/>
          <a:lstStyle>
            <a:lvl1pPr>
              <a:defRPr/>
            </a:lvl1pPr>
          </a:lstStyle>
          <a:p>
            <a:fld id="{742C3BD1-9A30-4045-9DFE-48DC1CB9D589}" type="slidenum">
              <a:rPr lang="en-US"/>
              <a:pPr/>
              <a:t>‹#›</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1B847C33-53C8-485A-9288-560B29A38293}" type="slidenum">
              <a:rPr lang="en-US"/>
              <a:pPr/>
              <a:t>‹#›</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Content Placeholder 2"/>
          <p:cNvSpPr>
            <a:spLocks noGrp="1"/>
          </p:cNvSpPr>
          <p:nvPr>
            <p:ph idx="1"/>
          </p:nvPr>
        </p:nvSpPr>
        <p:spPr>
          <a:xfrm>
            <a:off x="3887933" y="987519"/>
            <a:ext cx="4628285" cy="4873158"/>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36A3E788-9E08-4F1F-ABCE-BD612BCC9E09}"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Picture Placeholder 2"/>
          <p:cNvSpPr>
            <a:spLocks noGrp="1"/>
          </p:cNvSpPr>
          <p:nvPr>
            <p:ph type="pic" idx="1"/>
          </p:nvPr>
        </p:nvSpPr>
        <p:spPr>
          <a:xfrm>
            <a:off x="3887933" y="987519"/>
            <a:ext cx="4628285" cy="4873158"/>
          </a:xfrm>
        </p:spPr>
        <p:txBody>
          <a:bodyPr/>
          <a:lstStyle>
            <a:lvl1pPr marL="0" indent="0">
              <a:buNone/>
              <a:defRPr sz="2900"/>
            </a:lvl1pPr>
            <a:lvl2pPr marL="410243" indent="0">
              <a:buNone/>
              <a:defRPr sz="2500"/>
            </a:lvl2pPr>
            <a:lvl3pPr marL="820487" indent="0">
              <a:buNone/>
              <a:defRPr sz="2200"/>
            </a:lvl3pPr>
            <a:lvl4pPr marL="1230730" indent="0">
              <a:buNone/>
              <a:defRPr sz="1800"/>
            </a:lvl4pPr>
            <a:lvl5pPr marL="1640973" indent="0">
              <a:buNone/>
              <a:defRPr sz="1800"/>
            </a:lvl5pPr>
            <a:lvl6pPr marL="2051216" indent="0">
              <a:buNone/>
              <a:defRPr sz="1800"/>
            </a:lvl6pPr>
            <a:lvl7pPr marL="2461461" indent="0">
              <a:buNone/>
              <a:defRPr sz="1800"/>
            </a:lvl7pPr>
            <a:lvl8pPr marL="2871703" indent="0">
              <a:buNone/>
              <a:defRPr sz="1800"/>
            </a:lvl8pPr>
            <a:lvl9pPr marL="3281946" indent="0">
              <a:buNone/>
              <a:defRPr sz="18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F91EA2A1-82F7-4B07-AA24-2AA769324886}"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163080" y="1"/>
            <a:ext cx="8846705" cy="876860"/>
          </a:xfrm>
          <a:prstGeom prst="rect">
            <a:avLst/>
          </a:prstGeom>
          <a:noFill/>
          <a:ln w="9525">
            <a:noFill/>
            <a:miter lim="800000"/>
            <a:headEnd/>
            <a:tailEnd/>
          </a:ln>
          <a:effectLst/>
        </p:spPr>
        <p:txBody>
          <a:bodyPr vert="horz" wrap="square" lIns="54921" tIns="16153" rIns="0" bIns="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gray">
          <a:xfrm>
            <a:off x="163080" y="1075765"/>
            <a:ext cx="8848147"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4" name="Rectangle 10"/>
          <p:cNvSpPr>
            <a:spLocks noGrp="1" noChangeArrowheads="1"/>
          </p:cNvSpPr>
          <p:nvPr>
            <p:ph type="sldNum" sz="quarter" idx="4"/>
          </p:nvPr>
        </p:nvSpPr>
        <p:spPr bwMode="gray">
          <a:xfrm>
            <a:off x="8318500" y="6663298"/>
            <a:ext cx="825500" cy="16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53559" bIns="53559" numCol="1" anchor="t" anchorCtr="0" compatLnSpc="1">
            <a:prstTxWarp prst="textNoShape">
              <a:avLst/>
            </a:prstTxWarp>
          </a:bodyPr>
          <a:lstStyle>
            <a:lvl1pPr algn="r" defTabSz="1360515" eaLnBrk="1" hangingPunct="1">
              <a:defRPr sz="1000" b="1"/>
            </a:lvl1pPr>
          </a:lstStyle>
          <a:p>
            <a:fld id="{06CD11B7-08B0-43A8-A229-EFA1663ACEBE}" type="slidenum">
              <a:rPr lang="en-US"/>
              <a:pPr/>
              <a:t>‹#›</a:t>
            </a:fld>
            <a:endParaRPr lang="en-US"/>
          </a:p>
        </p:txBody>
      </p:sp>
      <p:sp>
        <p:nvSpPr>
          <p:cNvPr id="1035" name="Rectangle 11"/>
          <p:cNvSpPr>
            <a:spLocks noGrp="1" noChangeArrowheads="1"/>
          </p:cNvSpPr>
          <p:nvPr>
            <p:ph type="ftr" sz="quarter" idx="3"/>
          </p:nvPr>
        </p:nvSpPr>
        <p:spPr bwMode="gray">
          <a:xfrm>
            <a:off x="0" y="6681508"/>
            <a:ext cx="9144000" cy="177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36020" bIns="0" numCol="1" anchor="t" anchorCtr="0" compatLnSpc="1">
            <a:prstTxWarp prst="textNoShape">
              <a:avLst/>
            </a:prstTxWarp>
          </a:bodyPr>
          <a:lstStyle>
            <a:lvl1pPr algn="ctr" defTabSz="1360515" eaLnBrk="1" hangingPunct="1">
              <a:buFontTx/>
              <a:buNone/>
              <a:defRPr sz="900" smtClean="0">
                <a:latin typeface="Arial" panose="020B0604020202020204" pitchFamily="34" charset="0"/>
              </a:defRPr>
            </a:lvl1pPr>
          </a:lstStyle>
          <a:p>
            <a:pPr>
              <a:defRPr/>
            </a:pPr>
            <a:endParaRPr lang="en-US" dirty="0"/>
          </a:p>
        </p:txBody>
      </p:sp>
      <p:sp>
        <p:nvSpPr>
          <p:cNvPr id="1043" name="Text Box 19"/>
          <p:cNvSpPr txBox="1">
            <a:spLocks noChangeArrowheads="1"/>
          </p:cNvSpPr>
          <p:nvPr userDrawn="1"/>
        </p:nvSpPr>
        <p:spPr bwMode="gray">
          <a:xfrm>
            <a:off x="7537097" y="864254"/>
            <a:ext cx="1462586" cy="231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439" tIns="30719" rIns="61439" bIns="30719">
            <a:spAutoFit/>
          </a:bodyPr>
          <a:lstStyle>
            <a:lvl1pPr marL="96838" indent="-96838" algn="l" defTabSz="684213">
              <a:defRPr>
                <a:solidFill>
                  <a:schemeClr val="tx1"/>
                </a:solidFill>
                <a:latin typeface="Arial" panose="020B0604020202020204" pitchFamily="34" charset="0"/>
              </a:defRPr>
            </a:lvl1pPr>
            <a:lvl2pPr marL="511175" algn="l" defTabSz="684213">
              <a:defRPr>
                <a:solidFill>
                  <a:schemeClr val="tx1"/>
                </a:solidFill>
                <a:latin typeface="Arial" panose="020B0604020202020204" pitchFamily="34" charset="0"/>
              </a:defRPr>
            </a:lvl2pPr>
            <a:lvl3pPr marL="1019175" algn="l" defTabSz="684213">
              <a:defRPr>
                <a:solidFill>
                  <a:schemeClr val="tx1"/>
                </a:solidFill>
                <a:latin typeface="Arial" panose="020B0604020202020204" pitchFamily="34" charset="0"/>
              </a:defRPr>
            </a:lvl3pPr>
            <a:lvl4pPr marL="1528763" algn="l" defTabSz="684213">
              <a:defRPr>
                <a:solidFill>
                  <a:schemeClr val="tx1"/>
                </a:solidFill>
                <a:latin typeface="Arial" panose="020B0604020202020204" pitchFamily="34" charset="0"/>
              </a:defRPr>
            </a:lvl4pPr>
            <a:lvl5pPr marL="2038350" algn="l" defTabSz="684213">
              <a:defRPr>
                <a:solidFill>
                  <a:schemeClr val="tx1"/>
                </a:solidFill>
                <a:latin typeface="Arial" panose="020B0604020202020204" pitchFamily="34" charset="0"/>
              </a:defRPr>
            </a:lvl5pPr>
            <a:lvl6pPr marL="2495550" defTabSz="684213" fontAlgn="base">
              <a:spcBef>
                <a:spcPct val="0"/>
              </a:spcBef>
              <a:spcAft>
                <a:spcPct val="0"/>
              </a:spcAft>
              <a:defRPr>
                <a:solidFill>
                  <a:schemeClr val="tx1"/>
                </a:solidFill>
                <a:latin typeface="Arial" panose="020B0604020202020204" pitchFamily="34" charset="0"/>
              </a:defRPr>
            </a:lvl6pPr>
            <a:lvl7pPr marL="2952750" defTabSz="684213" fontAlgn="base">
              <a:spcBef>
                <a:spcPct val="0"/>
              </a:spcBef>
              <a:spcAft>
                <a:spcPct val="0"/>
              </a:spcAft>
              <a:defRPr>
                <a:solidFill>
                  <a:schemeClr val="tx1"/>
                </a:solidFill>
                <a:latin typeface="Arial" panose="020B0604020202020204" pitchFamily="34" charset="0"/>
              </a:defRPr>
            </a:lvl7pPr>
            <a:lvl8pPr marL="3409950" defTabSz="684213" fontAlgn="base">
              <a:spcBef>
                <a:spcPct val="0"/>
              </a:spcBef>
              <a:spcAft>
                <a:spcPct val="0"/>
              </a:spcAft>
              <a:defRPr>
                <a:solidFill>
                  <a:schemeClr val="tx1"/>
                </a:solidFill>
                <a:latin typeface="Arial" panose="020B0604020202020204" pitchFamily="34" charset="0"/>
              </a:defRPr>
            </a:lvl8pPr>
            <a:lvl9pPr marL="3867150" defTabSz="684213" fontAlgn="base">
              <a:spcBef>
                <a:spcPct val="0"/>
              </a:spcBef>
              <a:spcAft>
                <a:spcPct val="0"/>
              </a:spcAft>
              <a:defRPr>
                <a:solidFill>
                  <a:schemeClr val="tx1"/>
                </a:solidFill>
                <a:latin typeface="Arial" panose="020B0604020202020204" pitchFamily="34" charset="0"/>
              </a:defRPr>
            </a:lvl9pPr>
          </a:lstStyle>
          <a:p>
            <a:pPr algn="r">
              <a:defRPr/>
            </a:pPr>
            <a:r>
              <a:rPr lang="en-US" sz="1100" b="1" smtClean="0">
                <a:solidFill>
                  <a:srgbClr val="FFFFFF"/>
                </a:solidFill>
                <a:cs typeface="Arial" panose="020B0604020202020204" pitchFamily="34" charset="0"/>
              </a:rPr>
              <a:t>IBM Power Systems</a:t>
            </a:r>
          </a:p>
        </p:txBody>
      </p:sp>
      <p:sp>
        <p:nvSpPr>
          <p:cNvPr id="10" name="Line 6"/>
          <p:cNvSpPr>
            <a:spLocks noChangeShapeType="1"/>
          </p:cNvSpPr>
          <p:nvPr userDrawn="1"/>
        </p:nvSpPr>
        <p:spPr bwMode="auto">
          <a:xfrm flipV="1">
            <a:off x="129887" y="976313"/>
            <a:ext cx="8875568" cy="0"/>
          </a:xfrm>
          <a:prstGeom prst="line">
            <a:avLst/>
          </a:prstGeom>
          <a:noFill/>
          <a:ln w="22225" cap="rnd" cmpd="sng">
            <a:solidFill>
              <a:schemeClr val="accent5">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58" tIns="41029" rIns="82058" bIns="41029"/>
          <a:lstStyle/>
          <a:p>
            <a:pPr algn="ctr" eaLnBrk="1" hangingPunct="1">
              <a:buFont typeface="Arial" panose="020B0604020202020204" pitchFamily="34" charset="0"/>
              <a:buNone/>
              <a:defRPr/>
            </a:pPr>
            <a:endParaRPr lang="en-US" dirty="0">
              <a:latin typeface="Arial" panose="020B0604020202020204" pitchFamily="34" charset="0"/>
            </a:endParaRPr>
          </a:p>
        </p:txBody>
      </p:sp>
      <p:pic>
        <p:nvPicPr>
          <p:cNvPr id="8" name="Picture 45"/>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229601" y="40820"/>
            <a:ext cx="762000" cy="890113"/>
          </a:xfrm>
          <a:prstGeom prst="rect">
            <a:avLst/>
          </a:prstGeom>
          <a:solidFill>
            <a:schemeClr val="accent1"/>
          </a:solidFill>
          <a:ln>
            <a:noFill/>
          </a:ln>
        </p:spPr>
      </p:pic>
    </p:spTree>
  </p:cSld>
  <p:clrMap bg1="lt1" tx1="dk1" bg2="lt2" tx2="dk2" accent1="accent1" accent2="accent2" accent3="accent3" accent4="accent4" accent5="accent5" accent6="accent6" hlink="hlink" folHlink="folHlink"/>
  <p:sldLayoutIdLst>
    <p:sldLayoutId id="2147483674"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608" rtl="0" eaLnBrk="1" fontAlgn="base" hangingPunct="1">
        <a:spcBef>
          <a:spcPct val="0"/>
        </a:spcBef>
        <a:spcAft>
          <a:spcPct val="0"/>
        </a:spcAft>
        <a:defRPr sz="2900" b="1" kern="1200">
          <a:solidFill>
            <a:srgbClr val="FF0000"/>
          </a:solidFill>
          <a:latin typeface="+mj-lt"/>
          <a:ea typeface="+mj-ea"/>
          <a:cs typeface="+mj-cs"/>
        </a:defRPr>
      </a:lvl1pPr>
      <a:lvl2pPr algn="l" defTabSz="914608" rtl="0" eaLnBrk="1" fontAlgn="base" hangingPunct="1">
        <a:spcBef>
          <a:spcPct val="0"/>
        </a:spcBef>
        <a:spcAft>
          <a:spcPct val="0"/>
        </a:spcAft>
        <a:defRPr sz="2900" b="1">
          <a:solidFill>
            <a:schemeClr val="tx2"/>
          </a:solidFill>
          <a:latin typeface="Arial" panose="020B0604020202020204" pitchFamily="34" charset="0"/>
        </a:defRPr>
      </a:lvl2pPr>
      <a:lvl3pPr algn="l" defTabSz="914608" rtl="0" eaLnBrk="1" fontAlgn="base" hangingPunct="1">
        <a:spcBef>
          <a:spcPct val="0"/>
        </a:spcBef>
        <a:spcAft>
          <a:spcPct val="0"/>
        </a:spcAft>
        <a:defRPr sz="2900" b="1">
          <a:solidFill>
            <a:schemeClr val="tx2"/>
          </a:solidFill>
          <a:latin typeface="Arial" panose="020B0604020202020204" pitchFamily="34" charset="0"/>
        </a:defRPr>
      </a:lvl3pPr>
      <a:lvl4pPr algn="l" defTabSz="914608" rtl="0" eaLnBrk="1" fontAlgn="base" hangingPunct="1">
        <a:spcBef>
          <a:spcPct val="0"/>
        </a:spcBef>
        <a:spcAft>
          <a:spcPct val="0"/>
        </a:spcAft>
        <a:defRPr sz="2900" b="1">
          <a:solidFill>
            <a:schemeClr val="tx2"/>
          </a:solidFill>
          <a:latin typeface="Arial" panose="020B0604020202020204" pitchFamily="34" charset="0"/>
        </a:defRPr>
      </a:lvl4pPr>
      <a:lvl5pPr algn="l" defTabSz="914608" rtl="0" eaLnBrk="1" fontAlgn="base" hangingPunct="1">
        <a:spcBef>
          <a:spcPct val="0"/>
        </a:spcBef>
        <a:spcAft>
          <a:spcPct val="0"/>
        </a:spcAft>
        <a:defRPr sz="2900" b="1">
          <a:solidFill>
            <a:schemeClr val="tx2"/>
          </a:solidFill>
          <a:latin typeface="Arial" panose="020B0604020202020204" pitchFamily="34" charset="0"/>
        </a:defRPr>
      </a:lvl5pPr>
      <a:lvl6pPr marL="410291" algn="l" defTabSz="914608" rtl="0" eaLnBrk="1" fontAlgn="base" hangingPunct="1">
        <a:spcBef>
          <a:spcPct val="0"/>
        </a:spcBef>
        <a:spcAft>
          <a:spcPct val="0"/>
        </a:spcAft>
        <a:defRPr sz="2900" b="1">
          <a:solidFill>
            <a:schemeClr val="tx2"/>
          </a:solidFill>
          <a:latin typeface="Arial" panose="020B0604020202020204" pitchFamily="34" charset="0"/>
        </a:defRPr>
      </a:lvl6pPr>
      <a:lvl7pPr marL="820583" algn="l" defTabSz="914608" rtl="0" eaLnBrk="1" fontAlgn="base" hangingPunct="1">
        <a:spcBef>
          <a:spcPct val="0"/>
        </a:spcBef>
        <a:spcAft>
          <a:spcPct val="0"/>
        </a:spcAft>
        <a:defRPr sz="2900" b="1">
          <a:solidFill>
            <a:schemeClr val="tx2"/>
          </a:solidFill>
          <a:latin typeface="Arial" panose="020B0604020202020204" pitchFamily="34" charset="0"/>
        </a:defRPr>
      </a:lvl7pPr>
      <a:lvl8pPr marL="1230874" algn="l" defTabSz="914608" rtl="0" eaLnBrk="1" fontAlgn="base" hangingPunct="1">
        <a:spcBef>
          <a:spcPct val="0"/>
        </a:spcBef>
        <a:spcAft>
          <a:spcPct val="0"/>
        </a:spcAft>
        <a:defRPr sz="2900" b="1">
          <a:solidFill>
            <a:schemeClr val="tx2"/>
          </a:solidFill>
          <a:latin typeface="Arial" panose="020B0604020202020204" pitchFamily="34" charset="0"/>
        </a:defRPr>
      </a:lvl8pPr>
      <a:lvl9pPr marL="1641165" algn="l" defTabSz="914608" rtl="0" eaLnBrk="1" fontAlgn="base" hangingPunct="1">
        <a:spcBef>
          <a:spcPct val="0"/>
        </a:spcBef>
        <a:spcAft>
          <a:spcPct val="0"/>
        </a:spcAft>
        <a:defRPr sz="2900" b="1">
          <a:solidFill>
            <a:schemeClr val="tx2"/>
          </a:solidFill>
          <a:latin typeface="Arial" panose="020B0604020202020204" pitchFamily="34" charset="0"/>
        </a:defRPr>
      </a:lvl9pPr>
    </p:titleStyle>
    <p:body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820583" rtl="0" eaLnBrk="1" latinLnBrk="0" hangingPunct="1">
        <a:defRPr sz="1600" kern="1200">
          <a:solidFill>
            <a:schemeClr val="tx1"/>
          </a:solidFill>
          <a:latin typeface="+mn-lt"/>
          <a:ea typeface="+mn-ea"/>
          <a:cs typeface="+mn-cs"/>
        </a:defRPr>
      </a:lvl1pPr>
      <a:lvl2pPr marL="410291" algn="l" defTabSz="820583" rtl="0" eaLnBrk="1" latinLnBrk="0" hangingPunct="1">
        <a:defRPr sz="1600" kern="1200">
          <a:solidFill>
            <a:schemeClr val="tx1"/>
          </a:solidFill>
          <a:latin typeface="+mn-lt"/>
          <a:ea typeface="+mn-ea"/>
          <a:cs typeface="+mn-cs"/>
        </a:defRPr>
      </a:lvl2pPr>
      <a:lvl3pPr marL="820583" algn="l" defTabSz="820583" rtl="0" eaLnBrk="1" latinLnBrk="0" hangingPunct="1">
        <a:defRPr sz="1600" kern="1200">
          <a:solidFill>
            <a:schemeClr val="tx1"/>
          </a:solidFill>
          <a:latin typeface="+mn-lt"/>
          <a:ea typeface="+mn-ea"/>
          <a:cs typeface="+mn-cs"/>
        </a:defRPr>
      </a:lvl3pPr>
      <a:lvl4pPr marL="1230874" algn="l" defTabSz="820583" rtl="0" eaLnBrk="1" latinLnBrk="0" hangingPunct="1">
        <a:defRPr sz="1600" kern="1200">
          <a:solidFill>
            <a:schemeClr val="tx1"/>
          </a:solidFill>
          <a:latin typeface="+mn-lt"/>
          <a:ea typeface="+mn-ea"/>
          <a:cs typeface="+mn-cs"/>
        </a:defRPr>
      </a:lvl4pPr>
      <a:lvl5pPr marL="1641165" algn="l" defTabSz="820583" rtl="0" eaLnBrk="1" latinLnBrk="0" hangingPunct="1">
        <a:defRPr sz="1600" kern="1200">
          <a:solidFill>
            <a:schemeClr val="tx1"/>
          </a:solidFill>
          <a:latin typeface="+mn-lt"/>
          <a:ea typeface="+mn-ea"/>
          <a:cs typeface="+mn-cs"/>
        </a:defRPr>
      </a:lvl5pPr>
      <a:lvl6pPr marL="2051456" algn="l" defTabSz="820583" rtl="0" eaLnBrk="1" latinLnBrk="0" hangingPunct="1">
        <a:defRPr sz="1600" kern="1200">
          <a:solidFill>
            <a:schemeClr val="tx1"/>
          </a:solidFill>
          <a:latin typeface="+mn-lt"/>
          <a:ea typeface="+mn-ea"/>
          <a:cs typeface="+mn-cs"/>
        </a:defRPr>
      </a:lvl6pPr>
      <a:lvl7pPr marL="2461748" algn="l" defTabSz="820583" rtl="0" eaLnBrk="1" latinLnBrk="0" hangingPunct="1">
        <a:defRPr sz="1600" kern="1200">
          <a:solidFill>
            <a:schemeClr val="tx1"/>
          </a:solidFill>
          <a:latin typeface="+mn-lt"/>
          <a:ea typeface="+mn-ea"/>
          <a:cs typeface="+mn-cs"/>
        </a:defRPr>
      </a:lvl7pPr>
      <a:lvl8pPr marL="2872039" algn="l" defTabSz="820583" rtl="0" eaLnBrk="1" latinLnBrk="0" hangingPunct="1">
        <a:defRPr sz="1600" kern="1200">
          <a:solidFill>
            <a:schemeClr val="tx1"/>
          </a:solidFill>
          <a:latin typeface="+mn-lt"/>
          <a:ea typeface="+mn-ea"/>
          <a:cs typeface="+mn-cs"/>
        </a:defRPr>
      </a:lvl8pPr>
      <a:lvl9pPr marL="3282330" algn="l" defTabSz="82058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3081" y="1561540"/>
            <a:ext cx="8409448" cy="876860"/>
          </a:xfrm>
        </p:spPr>
        <p:txBody>
          <a:bodyPr/>
          <a:lstStyle/>
          <a:p>
            <a:r>
              <a:rPr lang="en-US" sz="4400" dirty="0" smtClean="0"/>
              <a:t>Cloud Computing Architecture</a:t>
            </a:r>
            <a:endParaRPr lang="en-US" sz="4400"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4294967295"/>
          </p:nvPr>
        </p:nvSpPr>
        <p:spPr>
          <a:xfrm>
            <a:off x="8318500" y="6662738"/>
            <a:ext cx="825500" cy="165100"/>
          </a:xfrm>
        </p:spPr>
        <p:txBody>
          <a:bodyPr/>
          <a:lstStyle/>
          <a:p>
            <a:fld id="{40352607-7EA9-4924-B940-0DFD70466E5A}" type="slidenum">
              <a:rPr lang="en-US" smtClean="0"/>
              <a:pPr/>
              <a:t>1</a:t>
            </a:fld>
            <a:endParaRPr lang="en-US"/>
          </a:p>
        </p:txBody>
      </p:sp>
      <p:grpSp>
        <p:nvGrpSpPr>
          <p:cNvPr id="7" name="Group 3"/>
          <p:cNvGrpSpPr>
            <a:grpSpLocks/>
          </p:cNvGrpSpPr>
          <p:nvPr/>
        </p:nvGrpSpPr>
        <p:grpSpPr bwMode="auto">
          <a:xfrm>
            <a:off x="492125" y="2895600"/>
            <a:ext cx="2852738" cy="3198813"/>
            <a:chOff x="112509" y="2057400"/>
            <a:chExt cx="3653246" cy="4102916"/>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57400"/>
              <a:ext cx="29495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TextBox 7"/>
            <p:cNvSpPr txBox="1">
              <a:spLocks noChangeArrowheads="1"/>
            </p:cNvSpPr>
            <p:nvPr/>
          </p:nvSpPr>
          <p:spPr bwMode="auto">
            <a:xfrm>
              <a:off x="112509" y="5726114"/>
              <a:ext cx="3653246" cy="43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solidFill>
                    <a:srgbClr val="FF0000"/>
                  </a:solidFill>
                  <a:latin typeface="Verdana" panose="020B0604030504040204" pitchFamily="34" charset="0"/>
                </a:rPr>
                <a:t>Morgan Kauffman, USA</a:t>
              </a:r>
              <a:endParaRPr lang="en-AU" altLang="en-US" sz="1200" b="1">
                <a:solidFill>
                  <a:srgbClr val="FF0000"/>
                </a:solidFill>
                <a:latin typeface="Verdana" panose="020B0604030504040204" pitchFamily="34" charset="0"/>
              </a:endParaRPr>
            </a:p>
          </p:txBody>
        </p:sp>
      </p:grpSp>
      <p:grpSp>
        <p:nvGrpSpPr>
          <p:cNvPr id="10" name="Group 6"/>
          <p:cNvGrpSpPr>
            <a:grpSpLocks/>
          </p:cNvGrpSpPr>
          <p:nvPr/>
        </p:nvGrpSpPr>
        <p:grpSpPr bwMode="auto">
          <a:xfrm>
            <a:off x="3470275" y="2895600"/>
            <a:ext cx="2314575" cy="3203575"/>
            <a:chOff x="3378837" y="1981200"/>
            <a:chExt cx="3216594" cy="4187373"/>
          </a:xfrm>
        </p:grpSpPr>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9662" y="1981200"/>
              <a:ext cx="2743201"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2" name="TextBox 8"/>
            <p:cNvSpPr txBox="1">
              <a:spLocks noChangeArrowheads="1"/>
            </p:cNvSpPr>
            <p:nvPr/>
          </p:nvSpPr>
          <p:spPr bwMode="auto">
            <a:xfrm>
              <a:off x="3378837" y="5726113"/>
              <a:ext cx="3216594" cy="44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latin typeface="Verdana" panose="020B0604030504040204" pitchFamily="34" charset="0"/>
                </a:rPr>
                <a:t>McGraw Hill, India</a:t>
              </a:r>
              <a:endParaRPr lang="en-AU" altLang="en-US" sz="1200" b="1">
                <a:latin typeface="Verdana" panose="020B0604030504040204" pitchFamily="34" charset="0"/>
              </a:endParaRPr>
            </a:p>
          </p:txBody>
        </p:sp>
      </p:grpSp>
      <p:grpSp>
        <p:nvGrpSpPr>
          <p:cNvPr id="13" name="Group 12"/>
          <p:cNvGrpSpPr>
            <a:grpSpLocks/>
          </p:cNvGrpSpPr>
          <p:nvPr/>
        </p:nvGrpSpPr>
        <p:grpSpPr bwMode="auto">
          <a:xfrm>
            <a:off x="5903913" y="2895600"/>
            <a:ext cx="2554287" cy="3146425"/>
            <a:chOff x="5225857" y="1600200"/>
            <a:chExt cx="2553905" cy="3145904"/>
          </a:xfrm>
        </p:grpSpPr>
        <p:pic>
          <p:nvPicPr>
            <p:cNvPr id="1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9329" y="1600200"/>
              <a:ext cx="1957497" cy="2792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5" name="Rectangle 3"/>
            <p:cNvSpPr>
              <a:spLocks noChangeArrowheads="1"/>
            </p:cNvSpPr>
            <p:nvPr/>
          </p:nvSpPr>
          <p:spPr bwMode="auto">
            <a:xfrm>
              <a:off x="5225857" y="4469105"/>
              <a:ext cx="25539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200" b="1">
                  <a:solidFill>
                    <a:srgbClr val="FF0000"/>
                  </a:solidFill>
                  <a:latin typeface="Verdana" panose="020B0604030504040204" pitchFamily="34" charset="0"/>
                </a:rPr>
                <a:t>China Machine Press, China</a:t>
              </a:r>
              <a:endParaRPr lang="en-AU" altLang="en-US" sz="1200">
                <a:solidFill>
                  <a:schemeClr val="tx1"/>
                </a:solidFill>
                <a:latin typeface="Verdana" panose="020B0604030504040204" pitchFamily="34" charset="0"/>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Infrastructure / Hardware as a Service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a:t>
            </a:fld>
            <a:endParaRPr lang="en-US"/>
          </a:p>
        </p:txBody>
      </p:sp>
      <p:sp>
        <p:nvSpPr>
          <p:cNvPr id="5" name="Footer Placeholder 4"/>
          <p:cNvSpPr>
            <a:spLocks noGrp="1"/>
          </p:cNvSpPr>
          <p:nvPr>
            <p:ph type="ftr" sz="quarter" idx="11"/>
          </p:nvPr>
        </p:nvSpPr>
        <p:spPr/>
        <p:txBody>
          <a:bodyPr/>
          <a:lstStyle/>
          <a:p>
            <a:pPr>
              <a:defRPr/>
            </a:pPr>
            <a:endParaRPr lang="en-US" dirty="0"/>
          </a:p>
        </p:txBody>
      </p:sp>
      <p:pic>
        <p:nvPicPr>
          <p:cNvPr id="7" name="Picture 4" descr="1-4"/>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5536" y="1577370"/>
            <a:ext cx="4749584" cy="337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511693" y="2416825"/>
            <a:ext cx="3212444" cy="300082"/>
          </a:xfrm>
          <a:prstGeom prst="rect">
            <a:avLst/>
          </a:prstGeom>
        </p:spPr>
        <p:txBody>
          <a:bodyPr wrap="square">
            <a:spAutoFit/>
          </a:bodyPr>
          <a:lstStyle/>
          <a:p>
            <a:r>
              <a:rPr lang="zh-CN" altLang="en-US" sz="1350" dirty="0">
                <a:solidFill>
                  <a:schemeClr val="tx1">
                    <a:lumMod val="75000"/>
                    <a:lumOff val="25000"/>
                  </a:schemeClr>
                </a:solidFill>
              </a:rPr>
              <a:t>服务目录是用户可以访问的服务清单。</a:t>
            </a:r>
          </a:p>
        </p:txBody>
      </p:sp>
      <p:sp>
        <p:nvSpPr>
          <p:cNvPr id="9" name="矩形 8"/>
          <p:cNvSpPr/>
          <p:nvPr/>
        </p:nvSpPr>
        <p:spPr>
          <a:xfrm>
            <a:off x="5511693" y="2834271"/>
            <a:ext cx="3212444" cy="507831"/>
          </a:xfrm>
          <a:prstGeom prst="rect">
            <a:avLst/>
          </a:prstGeom>
        </p:spPr>
        <p:txBody>
          <a:bodyPr wrap="square">
            <a:spAutoFit/>
          </a:bodyPr>
          <a:lstStyle/>
          <a:p>
            <a:r>
              <a:rPr lang="zh-CN" altLang="en-US" sz="1350" dirty="0">
                <a:solidFill>
                  <a:schemeClr val="tx1">
                    <a:lumMod val="75000"/>
                    <a:lumOff val="25000"/>
                  </a:schemeClr>
                </a:solidFill>
              </a:rPr>
              <a:t>系统管理模块负责管理和分配所有可用的资源，其核心是负载均衡。</a:t>
            </a:r>
          </a:p>
        </p:txBody>
      </p:sp>
      <p:sp>
        <p:nvSpPr>
          <p:cNvPr id="10" name="矩形 9"/>
          <p:cNvSpPr/>
          <p:nvPr/>
        </p:nvSpPr>
        <p:spPr>
          <a:xfrm>
            <a:off x="5511693" y="3459465"/>
            <a:ext cx="3212444" cy="507831"/>
          </a:xfrm>
          <a:prstGeom prst="rect">
            <a:avLst/>
          </a:prstGeom>
        </p:spPr>
        <p:txBody>
          <a:bodyPr wrap="square">
            <a:spAutoFit/>
          </a:bodyPr>
          <a:lstStyle/>
          <a:p>
            <a:r>
              <a:rPr lang="zh-CN" altLang="en-US" sz="1350" dirty="0">
                <a:solidFill>
                  <a:schemeClr val="tx1">
                    <a:lumMod val="75000"/>
                    <a:lumOff val="25000"/>
                  </a:schemeClr>
                </a:solidFill>
              </a:rPr>
              <a:t>配置工具负责在分配的节点上准备任务运行环境。</a:t>
            </a:r>
          </a:p>
        </p:txBody>
      </p:sp>
      <p:sp>
        <p:nvSpPr>
          <p:cNvPr id="11" name="矩形 10"/>
          <p:cNvSpPr/>
          <p:nvPr/>
        </p:nvSpPr>
        <p:spPr>
          <a:xfrm>
            <a:off x="5511694" y="4084660"/>
            <a:ext cx="3212444" cy="507831"/>
          </a:xfrm>
          <a:prstGeom prst="rect">
            <a:avLst/>
          </a:prstGeom>
        </p:spPr>
        <p:txBody>
          <a:bodyPr wrap="square">
            <a:spAutoFit/>
          </a:bodyPr>
          <a:lstStyle/>
          <a:p>
            <a:r>
              <a:rPr lang="zh-CN" altLang="en-US" sz="1350" dirty="0">
                <a:solidFill>
                  <a:schemeClr val="tx1">
                    <a:lumMod val="75000"/>
                    <a:lumOff val="25000"/>
                  </a:schemeClr>
                </a:solidFill>
              </a:rPr>
              <a:t>监视统计模块负责监视节点的运行状态，并完成用户使用节点情况的统计。</a:t>
            </a:r>
          </a:p>
        </p:txBody>
      </p:sp>
      <p:sp>
        <p:nvSpPr>
          <p:cNvPr id="12" name="矩形 11"/>
          <p:cNvSpPr/>
          <p:nvPr/>
        </p:nvSpPr>
        <p:spPr>
          <a:xfrm>
            <a:off x="5511693" y="1791631"/>
            <a:ext cx="3212444" cy="507831"/>
          </a:xfrm>
          <a:prstGeom prst="rect">
            <a:avLst/>
          </a:prstGeom>
        </p:spPr>
        <p:txBody>
          <a:bodyPr wrap="square">
            <a:spAutoFit/>
          </a:bodyPr>
          <a:lstStyle/>
          <a:p>
            <a:r>
              <a:rPr lang="zh-CN" altLang="en-US" sz="1350" dirty="0">
                <a:solidFill>
                  <a:schemeClr val="tx1">
                    <a:lumMod val="75000"/>
                    <a:lumOff val="25000"/>
                  </a:schemeClr>
                </a:solidFill>
              </a:rPr>
              <a:t>用户交互接口向应用以</a:t>
            </a:r>
            <a:r>
              <a:rPr lang="en-US" altLang="zh-CN" sz="1350" dirty="0">
                <a:solidFill>
                  <a:schemeClr val="tx1">
                    <a:lumMod val="75000"/>
                    <a:lumOff val="25000"/>
                  </a:schemeClr>
                </a:solidFill>
              </a:rPr>
              <a:t>Web Services</a:t>
            </a:r>
            <a:r>
              <a:rPr lang="zh-CN" altLang="en-US" sz="1350" dirty="0">
                <a:solidFill>
                  <a:schemeClr val="tx1">
                    <a:lumMod val="75000"/>
                    <a:lumOff val="25000"/>
                  </a:schemeClr>
                </a:solidFill>
              </a:rPr>
              <a:t>方式提供访问接口，获取用户需求。</a:t>
            </a:r>
          </a:p>
        </p:txBody>
      </p:sp>
    </p:spTree>
    <p:extLst>
      <p:ext uri="{BB962C8B-B14F-4D97-AF65-F5344CB8AC3E}">
        <p14:creationId xmlns:p14="http://schemas.microsoft.com/office/powerpoint/2010/main" val="2027071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 Hardware as a Service</a:t>
            </a:r>
            <a:endParaRPr lang="en-US" dirty="0"/>
          </a:p>
        </p:txBody>
      </p:sp>
      <p:sp>
        <p:nvSpPr>
          <p:cNvPr id="3" name="Content Placeholder 2"/>
          <p:cNvSpPr>
            <a:spLocks noGrp="1"/>
          </p:cNvSpPr>
          <p:nvPr>
            <p:ph sz="half" idx="1"/>
          </p:nvPr>
        </p:nvSpPr>
        <p:spPr>
          <a:xfrm>
            <a:off x="163080" y="1075765"/>
            <a:ext cx="3908854" cy="5577728"/>
          </a:xfrm>
        </p:spPr>
        <p:txBody>
          <a:bodyPr/>
          <a:lstStyle/>
          <a:p>
            <a:r>
              <a:rPr lang="en-US" sz="1500" dirty="0" smtClean="0"/>
              <a:t>Figure 4.2 provides an overall view of the components forming an Infrastructure-as-a-Service solution.</a:t>
            </a:r>
          </a:p>
          <a:p>
            <a:r>
              <a:rPr lang="en-US" sz="1500" dirty="0" smtClean="0"/>
              <a:t> It is possible to distinguish three principal layers: the</a:t>
            </a:r>
            <a:r>
              <a:rPr lang="en-US" sz="1500" i="1" dirty="0" smtClean="0"/>
              <a:t> physical infrastructure</a:t>
            </a:r>
            <a:r>
              <a:rPr lang="en-US" sz="1500" dirty="0" smtClean="0"/>
              <a:t>, the </a:t>
            </a:r>
            <a:r>
              <a:rPr lang="en-US" sz="1500" i="1" dirty="0" smtClean="0"/>
              <a:t>software management infrastructure</a:t>
            </a:r>
            <a:r>
              <a:rPr lang="en-US" sz="1500" dirty="0" smtClean="0"/>
              <a:t>, and the </a:t>
            </a:r>
            <a:r>
              <a:rPr lang="en-US" sz="1500" i="1" dirty="0" smtClean="0"/>
              <a:t>user interface</a:t>
            </a:r>
            <a:r>
              <a:rPr lang="en-US" sz="1500" dirty="0" smtClean="0"/>
              <a:t>.</a:t>
            </a:r>
          </a:p>
          <a:p>
            <a:r>
              <a:rPr lang="en-US" sz="1500" dirty="0" smtClean="0"/>
              <a:t> At the top layer the user interface provides access to the services exposed by the software management infrastructure. Such interface is generally based on Web 2.0 technologies: web services, RESTful APIs, and mash-ups.</a:t>
            </a:r>
          </a:p>
          <a:p>
            <a:r>
              <a:rPr lang="en-US" sz="1500" dirty="0" smtClean="0"/>
              <a:t> The core features of an Infrastructure-as-a-Service solution are implemented in the infrastructure management software layer.</a:t>
            </a:r>
          </a:p>
          <a:p>
            <a:r>
              <a:rPr lang="en-US" sz="1500" dirty="0" smtClean="0"/>
              <a:t> In particular, the management of the virtual machines is the most important function performed by this layer. A central role is played by the scheduler, which is in-charge of allocating the execution of virtual machine instances.</a:t>
            </a:r>
          </a:p>
          <a:p>
            <a:pPr>
              <a:buNone/>
            </a:pPr>
            <a:endParaRPr lang="en-US" sz="16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11</a:t>
            </a:fld>
            <a:endParaRPr lang="en-US"/>
          </a:p>
        </p:txBody>
      </p:sp>
      <p:sp>
        <p:nvSpPr>
          <p:cNvPr id="6" name="Footer Placeholder 5"/>
          <p:cNvSpPr>
            <a:spLocks noGrp="1"/>
          </p:cNvSpPr>
          <p:nvPr>
            <p:ph type="ftr" sz="quarter" idx="11"/>
          </p:nvPr>
        </p:nvSpPr>
        <p:spPr/>
        <p:txBody>
          <a:bodyPr/>
          <a:lstStyle/>
          <a:p>
            <a:pPr>
              <a:defRPr/>
            </a:pPr>
            <a:endParaRPr lang="en-US" dirty="0"/>
          </a:p>
        </p:txBody>
      </p:sp>
      <p:sp>
        <p:nvSpPr>
          <p:cNvPr id="8" name="Content Placeholder 7"/>
          <p:cNvSpPr>
            <a:spLocks noGrp="1"/>
          </p:cNvSpPr>
          <p:nvPr>
            <p:ph sz="half" idx="2"/>
          </p:nvPr>
        </p:nvSpPr>
        <p:spPr>
          <a:xfrm>
            <a:off x="4214810" y="1071546"/>
            <a:ext cx="4643470" cy="5357850"/>
          </a:xfrm>
        </p:spPr>
        <p:txBody>
          <a:bodyPr/>
          <a:lstStyle/>
          <a:p>
            <a:pPr>
              <a:buNone/>
            </a:pPr>
            <a:endParaRPr lang="en-US" dirty="0"/>
          </a:p>
        </p:txBody>
      </p:sp>
      <p:pic>
        <p:nvPicPr>
          <p:cNvPr id="9" name="Picture 8"/>
          <p:cNvPicPr/>
          <p:nvPr/>
        </p:nvPicPr>
        <p:blipFill>
          <a:blip r:embed="rId3"/>
          <a:stretch>
            <a:fillRect/>
          </a:stretch>
        </p:blipFill>
        <p:spPr>
          <a:xfrm>
            <a:off x="4286248" y="1071546"/>
            <a:ext cx="4572032" cy="4643470"/>
          </a:xfrm>
          <a:prstGeom prst="rect">
            <a:avLst/>
          </a:prstGeom>
        </p:spPr>
      </p:pic>
      <p:sp>
        <p:nvSpPr>
          <p:cNvPr id="10" name="TextBox 9"/>
          <p:cNvSpPr txBox="1"/>
          <p:nvPr/>
        </p:nvSpPr>
        <p:spPr>
          <a:xfrm>
            <a:off x="5000628" y="5929330"/>
            <a:ext cx="3071834" cy="276999"/>
          </a:xfrm>
          <a:prstGeom prst="rect">
            <a:avLst/>
          </a:prstGeom>
          <a:noFill/>
        </p:spPr>
        <p:txBody>
          <a:bodyPr wrap="square" rtlCol="0">
            <a:spAutoFit/>
          </a:bodyPr>
          <a:lstStyle/>
          <a:p>
            <a:r>
              <a:rPr lang="en-US" sz="1200" smtClean="0"/>
              <a:t>Fig-4.2-iaas</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Infrastructure / Hardware as a Service</a:t>
            </a:r>
            <a:endParaRPr lang="en-US" dirty="0"/>
          </a:p>
        </p:txBody>
      </p:sp>
      <p:sp>
        <p:nvSpPr>
          <p:cNvPr id="3" name="Content Placeholder 2"/>
          <p:cNvSpPr>
            <a:spLocks noGrp="1"/>
          </p:cNvSpPr>
          <p:nvPr>
            <p:ph idx="1"/>
          </p:nvPr>
        </p:nvSpPr>
        <p:spPr/>
        <p:txBody>
          <a:bodyPr/>
          <a:lstStyle/>
          <a:p>
            <a:r>
              <a:rPr lang="en-US" sz="1800" dirty="0" smtClean="0"/>
              <a:t>A central role is played by the scheduler, which is in-charge of allocating the execution of virtual machine instances. The scheduler interacts with the other components performing different tasks:</a:t>
            </a:r>
          </a:p>
          <a:p>
            <a:pPr lvl="1"/>
            <a:r>
              <a:rPr lang="en-US" sz="1400" dirty="0" smtClean="0"/>
              <a:t> The </a:t>
            </a:r>
            <a:r>
              <a:rPr lang="en-US" sz="1400" i="1" dirty="0" smtClean="0"/>
              <a:t>pricing / billing</a:t>
            </a:r>
            <a:r>
              <a:rPr lang="en-US" sz="1400" dirty="0" smtClean="0"/>
              <a:t> component takes care of the cost of executing each virtual machine instance and maintains data that will be used to charge the user.</a:t>
            </a:r>
          </a:p>
          <a:p>
            <a:pPr lvl="1"/>
            <a:r>
              <a:rPr lang="en-US" sz="1400" dirty="0" smtClean="0"/>
              <a:t>The </a:t>
            </a:r>
            <a:r>
              <a:rPr lang="en-US" sz="1400" i="1" dirty="0" smtClean="0"/>
              <a:t>monitoring</a:t>
            </a:r>
            <a:r>
              <a:rPr lang="en-US" sz="1400" dirty="0" smtClean="0"/>
              <a:t> component tracks the execution of each virtual machine instance and maintains data required for reporting and analyzing the performance of the system.</a:t>
            </a:r>
          </a:p>
          <a:p>
            <a:pPr lvl="1"/>
            <a:r>
              <a:rPr lang="en-US" sz="1400" dirty="0" smtClean="0"/>
              <a:t>The </a:t>
            </a:r>
            <a:r>
              <a:rPr lang="en-US" sz="1400" i="1" dirty="0" smtClean="0"/>
              <a:t>reservation</a:t>
            </a:r>
            <a:r>
              <a:rPr lang="en-US" sz="1400" dirty="0" smtClean="0"/>
              <a:t> component stores the information of all the virtual machine instances that have been executed or that will be executed in the future.</a:t>
            </a:r>
          </a:p>
          <a:p>
            <a:pPr lvl="1"/>
            <a:r>
              <a:rPr lang="en-US" sz="1400" dirty="0" smtClean="0"/>
              <a:t>The </a:t>
            </a:r>
            <a:r>
              <a:rPr lang="en-US" sz="1400" i="1" dirty="0" smtClean="0"/>
              <a:t>VM repository</a:t>
            </a:r>
            <a:r>
              <a:rPr lang="en-US" sz="1400" dirty="0" smtClean="0"/>
              <a:t> component provides a catalog of virtual machine images that users can use to create virtual instances.</a:t>
            </a:r>
          </a:p>
          <a:p>
            <a:pPr lvl="1"/>
            <a:r>
              <a:rPr lang="en-US" sz="1400" dirty="0" smtClean="0"/>
              <a:t> A </a:t>
            </a:r>
            <a:r>
              <a:rPr lang="en-US" sz="1400" i="1" dirty="0" smtClean="0"/>
              <a:t>VM pool manager</a:t>
            </a:r>
            <a:r>
              <a:rPr lang="en-US" sz="1400" dirty="0" smtClean="0"/>
              <a:t> component is responsible of keeping track of all the live instances.</a:t>
            </a:r>
          </a:p>
          <a:p>
            <a:r>
              <a:rPr lang="en-US" sz="1800" dirty="0" smtClean="0"/>
              <a:t> The bottom layer is constituted by the physical infrastructure on top of which the management layer operates. </a:t>
            </a:r>
          </a:p>
          <a:p>
            <a:r>
              <a:rPr lang="en-US" sz="1800" dirty="0" smtClean="0"/>
              <a:t> At the bottom of the scale it is also possible to consider a heterogeneous environment where different types of resources can be aggregated: PCs, workstations, and clusters.</a:t>
            </a:r>
          </a:p>
          <a:p>
            <a:r>
              <a:rPr lang="en-US" sz="1800" dirty="0" smtClean="0"/>
              <a:t>In case of complete IaaS solutions all the three levels are offered as service. This is generally the case of Public Clouds vendors, such as Amazon, </a:t>
            </a:r>
            <a:r>
              <a:rPr lang="en-US" sz="1800" dirty="0" err="1" smtClean="0"/>
              <a:t>GoGrid</a:t>
            </a:r>
            <a:r>
              <a:rPr lang="en-US" sz="1800" dirty="0" smtClean="0"/>
              <a:t>, </a:t>
            </a:r>
            <a:r>
              <a:rPr lang="en-US" sz="1800" dirty="0" err="1" smtClean="0"/>
              <a:t>Joyent</a:t>
            </a:r>
            <a:r>
              <a:rPr lang="en-US" sz="1800" dirty="0" smtClean="0"/>
              <a:t>, Rightscale, </a:t>
            </a:r>
          </a:p>
          <a:p>
            <a:pPr lvl="1"/>
            <a:endParaRPr lang="en-US" sz="1400" dirty="0" smtClean="0"/>
          </a:p>
          <a:p>
            <a:pPr lvl="1"/>
            <a:endParaRPr lang="en-US" sz="1400" dirty="0" smtClean="0"/>
          </a:p>
          <a:p>
            <a:pPr>
              <a:buNone/>
            </a:pP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12</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as a Service</a:t>
            </a:r>
            <a:endParaRPr lang="en-US" dirty="0"/>
          </a:p>
        </p:txBody>
      </p:sp>
      <p:sp>
        <p:nvSpPr>
          <p:cNvPr id="3" name="Content Placeholder 2"/>
          <p:cNvSpPr>
            <a:spLocks noGrp="1"/>
          </p:cNvSpPr>
          <p:nvPr>
            <p:ph sz="half" idx="1"/>
          </p:nvPr>
        </p:nvSpPr>
        <p:spPr>
          <a:xfrm>
            <a:off x="163080" y="1075765"/>
            <a:ext cx="3908854" cy="5577728"/>
          </a:xfrm>
        </p:spPr>
        <p:txBody>
          <a:bodyPr/>
          <a:lstStyle/>
          <a:p>
            <a:r>
              <a:rPr lang="en-US" sz="1400" dirty="0" smtClean="0"/>
              <a:t>Platform-as-a-Service (PaaS) solutions provide a development and deployment platform for running applications in the Cloud.</a:t>
            </a:r>
          </a:p>
          <a:p>
            <a:r>
              <a:rPr lang="en-US" sz="1400" dirty="0" smtClean="0"/>
              <a:t> They constitute the middleware on top of which applications are built. A general overview of the features characterizing the PaaS approach is given in Figure 4.3.</a:t>
            </a:r>
          </a:p>
          <a:p>
            <a:r>
              <a:rPr lang="en-US" sz="1400" dirty="0" smtClean="0"/>
              <a:t> Application management is the core functionality of the middleware. PaaS implementations provide applications with a runtime environment and do not expose any service for managing the underlying infrastructure.</a:t>
            </a:r>
          </a:p>
          <a:p>
            <a:r>
              <a:rPr lang="en-US" sz="1400" dirty="0" smtClean="0"/>
              <a:t> They automate the process of deploying applications to the infrastructure, configuring applications components, provisioning and configuring supporting technologies such as load balancers and databases, and managing system change based on policies set by the user.</a:t>
            </a:r>
          </a:p>
          <a:p>
            <a:r>
              <a:rPr lang="en-US" sz="1400" dirty="0" smtClean="0"/>
              <a:t> From a user point of view, the core middleware exposes interfaces that allow programming and deploying applications on the Cloud.</a:t>
            </a:r>
            <a:endParaRPr lang="en-US" sz="14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13</a:t>
            </a:fld>
            <a:endParaRPr lang="en-US"/>
          </a:p>
        </p:txBody>
      </p:sp>
      <p:sp>
        <p:nvSpPr>
          <p:cNvPr id="6" name="Footer Placeholder 5"/>
          <p:cNvSpPr>
            <a:spLocks noGrp="1"/>
          </p:cNvSpPr>
          <p:nvPr>
            <p:ph type="ftr" sz="quarter" idx="11"/>
          </p:nvPr>
        </p:nvSpPr>
        <p:spPr/>
        <p:txBody>
          <a:bodyPr/>
          <a:lstStyle/>
          <a:p>
            <a:pPr>
              <a:defRPr/>
            </a:pPr>
            <a:endParaRPr lang="en-US" dirty="0"/>
          </a:p>
        </p:txBody>
      </p:sp>
      <p:sp>
        <p:nvSpPr>
          <p:cNvPr id="8" name="Content Placeholder 7"/>
          <p:cNvSpPr>
            <a:spLocks noGrp="1"/>
          </p:cNvSpPr>
          <p:nvPr>
            <p:ph sz="half" idx="2"/>
          </p:nvPr>
        </p:nvSpPr>
        <p:spPr>
          <a:xfrm>
            <a:off x="4214810" y="1071546"/>
            <a:ext cx="4643470" cy="5357850"/>
          </a:xfrm>
        </p:spPr>
        <p:txBody>
          <a:bodyPr/>
          <a:lstStyle/>
          <a:p>
            <a:pPr>
              <a:buNone/>
            </a:pPr>
            <a:endParaRPr lang="en-US" dirty="0"/>
          </a:p>
        </p:txBody>
      </p:sp>
      <p:sp>
        <p:nvSpPr>
          <p:cNvPr id="10" name="TextBox 9"/>
          <p:cNvSpPr txBox="1"/>
          <p:nvPr/>
        </p:nvSpPr>
        <p:spPr>
          <a:xfrm>
            <a:off x="5000628" y="5929330"/>
            <a:ext cx="3071834" cy="276999"/>
          </a:xfrm>
          <a:prstGeom prst="rect">
            <a:avLst/>
          </a:prstGeom>
          <a:noFill/>
        </p:spPr>
        <p:txBody>
          <a:bodyPr wrap="square" rtlCol="0">
            <a:spAutoFit/>
          </a:bodyPr>
          <a:lstStyle/>
          <a:p>
            <a:r>
              <a:rPr lang="en-US" sz="1200" dirty="0" smtClean="0"/>
              <a:t>Fig-4.3-paas</a:t>
            </a:r>
            <a:endParaRPr lang="en-US" sz="1200" dirty="0"/>
          </a:p>
        </p:txBody>
      </p:sp>
      <p:pic>
        <p:nvPicPr>
          <p:cNvPr id="11" name="Picture 10"/>
          <p:cNvPicPr/>
          <p:nvPr/>
        </p:nvPicPr>
        <p:blipFill>
          <a:blip r:embed="rId3"/>
          <a:stretch>
            <a:fillRect/>
          </a:stretch>
        </p:blipFill>
        <p:spPr>
          <a:xfrm>
            <a:off x="4143372" y="1000108"/>
            <a:ext cx="4714908" cy="492922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Platform as a Service Offering Classification</a:t>
            </a:r>
            <a:endParaRPr lang="en-US" sz="2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14</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11" name="矩形 10"/>
          <p:cNvSpPr/>
          <p:nvPr/>
        </p:nvSpPr>
        <p:spPr>
          <a:xfrm>
            <a:off x="152429" y="1196752"/>
            <a:ext cx="8839141" cy="2862322"/>
          </a:xfrm>
          <a:prstGeom prst="rect">
            <a:avLst/>
          </a:prstGeom>
        </p:spPr>
        <p:txBody>
          <a:bodyPr wrap="square">
            <a:spAutoFit/>
          </a:bodyPr>
          <a:lstStyle/>
          <a:p>
            <a:pPr marL="342900" indent="-342900">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端</a:t>
            </a:r>
            <a:r>
              <a:rPr lang="zh-CN" altLang="en-US" sz="2000" dirty="0">
                <a:latin typeface="微软雅黑" panose="020B0503020204020204" pitchFamily="34" charset="-122"/>
                <a:ea typeface="微软雅黑" panose="020B0503020204020204" pitchFamily="34" charset="-122"/>
              </a:rPr>
              <a:t>到端的软件开发环境，包括物理环境、开发环境、测试环境、调试环境、部署环境和运行环境 </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基于</a:t>
            </a:r>
            <a:r>
              <a:rPr lang="zh-CN" altLang="en-US" sz="2000" dirty="0">
                <a:latin typeface="微软雅黑" panose="020B0503020204020204" pitchFamily="34" charset="-122"/>
                <a:ea typeface="微软雅黑" panose="020B0503020204020204" pitchFamily="34" charset="-122"/>
              </a:rPr>
              <a:t>云平台的配套服务，如账户、邮件、数据库、消息列表等 </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基于</a:t>
            </a:r>
            <a:r>
              <a:rPr lang="en-US" altLang="zh-CN" sz="2000" dirty="0">
                <a:latin typeface="微软雅黑" panose="020B0503020204020204" pitchFamily="34" charset="-122"/>
                <a:ea typeface="微软雅黑" panose="020B0503020204020204" pitchFamily="34" charset="-122"/>
              </a:rPr>
              <a:t>Web</a:t>
            </a:r>
            <a:r>
              <a:rPr lang="zh-CN" altLang="en-US" sz="2000" dirty="0">
                <a:latin typeface="微软雅黑" panose="020B0503020204020204" pitchFamily="34" charset="-122"/>
                <a:ea typeface="微软雅黑" panose="020B0503020204020204" pitchFamily="34" charset="-122"/>
              </a:rPr>
              <a:t>浏览器的使用</a:t>
            </a:r>
            <a:r>
              <a:rPr lang="zh-CN" altLang="en-US" sz="2000" dirty="0" smtClean="0">
                <a:latin typeface="微软雅黑" panose="020B0503020204020204" pitchFamily="34" charset="-122"/>
                <a:ea typeface="微软雅黑" panose="020B0503020204020204" pitchFamily="34" charset="-122"/>
              </a:rPr>
              <a:t>模式</a:t>
            </a:r>
            <a:endParaRPr lang="zh-CN" altLang="en-US"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易于</a:t>
            </a:r>
            <a:r>
              <a:rPr lang="zh-CN" altLang="en-US" sz="2000" dirty="0">
                <a:latin typeface="微软雅黑" panose="020B0503020204020204" pitchFamily="34" charset="-122"/>
                <a:ea typeface="微软雅黑" panose="020B0503020204020204" pitchFamily="34" charset="-122"/>
              </a:rPr>
              <a:t>掌握的编程语言和编程环境 </a:t>
            </a:r>
          </a:p>
          <a:p>
            <a:pPr marL="342900" indent="-342900">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安全的沙盒工作环境 </a:t>
            </a:r>
            <a:endParaRPr lang="zh-CN" altLang="en-US"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动态</a:t>
            </a:r>
            <a:r>
              <a:rPr lang="zh-CN" altLang="en-US" sz="2000" dirty="0">
                <a:latin typeface="微软雅黑" panose="020B0503020204020204" pitchFamily="34" charset="-122"/>
                <a:ea typeface="微软雅黑" panose="020B0503020204020204" pitchFamily="34" charset="-122"/>
              </a:rPr>
              <a:t>扩展性 </a:t>
            </a:r>
          </a:p>
          <a:p>
            <a:pPr marL="342900" indent="-342900">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应用程序</a:t>
            </a:r>
            <a:r>
              <a:rPr lang="zh-CN" altLang="en-US" sz="2000" dirty="0">
                <a:latin typeface="微软雅黑" panose="020B0503020204020204" pitchFamily="34" charset="-122"/>
                <a:ea typeface="微软雅黑" panose="020B0503020204020204" pitchFamily="34" charset="-122"/>
              </a:rPr>
              <a:t>监控服务（运行日志、访问量、资源使用率等信息） </a:t>
            </a:r>
          </a:p>
          <a:p>
            <a:pPr marL="342900" indent="-342900">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良好</a:t>
            </a:r>
            <a:r>
              <a:rPr lang="zh-CN" altLang="en-US" sz="2000" dirty="0">
                <a:latin typeface="微软雅黑" panose="020B0503020204020204" pitchFamily="34" charset="-122"/>
                <a:ea typeface="微软雅黑" panose="020B0503020204020204" pitchFamily="34" charset="-122"/>
              </a:rPr>
              <a:t>的认证、计费机制，保护用户账号安全性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Platform as a Service Offering Classification</a:t>
            </a:r>
            <a:endParaRPr lang="en-US" sz="2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15</a:t>
            </a:fld>
            <a:endParaRPr lang="en-US"/>
          </a:p>
        </p:txBody>
      </p:sp>
      <p:sp>
        <p:nvSpPr>
          <p:cNvPr id="5" name="Footer Placeholder 4"/>
          <p:cNvSpPr>
            <a:spLocks noGrp="1"/>
          </p:cNvSpPr>
          <p:nvPr>
            <p:ph type="ftr" sz="quarter" idx="11"/>
          </p:nvPr>
        </p:nvSpPr>
        <p:spPr/>
        <p:txBody>
          <a:bodyPr/>
          <a:lstStyle/>
          <a:p>
            <a:pPr>
              <a:defRPr/>
            </a:pPr>
            <a:endParaRPr lang="en-US" dirty="0"/>
          </a:p>
        </p:txBody>
      </p:sp>
      <p:pic>
        <p:nvPicPr>
          <p:cNvPr id="6" name="图片 5"/>
          <p:cNvPicPr>
            <a:picLocks noChangeAspect="1"/>
          </p:cNvPicPr>
          <p:nvPr/>
        </p:nvPicPr>
        <p:blipFill>
          <a:blip r:embed="rId3"/>
          <a:stretch>
            <a:fillRect/>
          </a:stretch>
        </p:blipFill>
        <p:spPr>
          <a:xfrm>
            <a:off x="608552" y="1124744"/>
            <a:ext cx="7926896" cy="4749519"/>
          </a:xfrm>
          <a:prstGeom prst="rect">
            <a:avLst/>
          </a:prstGeom>
        </p:spPr>
      </p:pic>
    </p:spTree>
    <p:extLst>
      <p:ext uri="{BB962C8B-B14F-4D97-AF65-F5344CB8AC3E}">
        <p14:creationId xmlns:p14="http://schemas.microsoft.com/office/powerpoint/2010/main" val="2218631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Platform as a Service Offering Classification</a:t>
            </a:r>
            <a:endParaRPr lang="en-US" sz="2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16</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TextBox 6"/>
          <p:cNvSpPr txBox="1"/>
          <p:nvPr/>
        </p:nvSpPr>
        <p:spPr>
          <a:xfrm>
            <a:off x="428596" y="1428736"/>
            <a:ext cx="5000660" cy="369332"/>
          </a:xfrm>
          <a:prstGeom prst="rect">
            <a:avLst/>
          </a:prstGeom>
          <a:noFill/>
        </p:spPr>
        <p:txBody>
          <a:bodyPr wrap="square" rtlCol="0">
            <a:spAutoFit/>
          </a:bodyPr>
          <a:lstStyle/>
          <a:p>
            <a:r>
              <a:rPr lang="en-US" sz="1400" dirty="0" smtClean="0"/>
              <a:t>Table-4.2:</a:t>
            </a:r>
            <a:r>
              <a:rPr lang="en-US" dirty="0" smtClean="0"/>
              <a:t> </a:t>
            </a:r>
            <a:r>
              <a:rPr lang="en-US" sz="1400" dirty="0" smtClean="0"/>
              <a:t>Platform as a Service Offering Classification</a:t>
            </a:r>
            <a:endParaRPr lang="en-US" sz="1400" dirty="0"/>
          </a:p>
        </p:txBody>
      </p:sp>
      <p:sp>
        <p:nvSpPr>
          <p:cNvPr id="9" name="Content Placeholder 8"/>
          <p:cNvSpPr>
            <a:spLocks noGrp="1"/>
          </p:cNvSpPr>
          <p:nvPr>
            <p:ph idx="1"/>
          </p:nvPr>
        </p:nvSpPr>
        <p:spPr>
          <a:xfrm>
            <a:off x="163080" y="1071547"/>
            <a:ext cx="8848147" cy="5581946"/>
          </a:xfrm>
        </p:spPr>
        <p:txBody>
          <a:bodyPr/>
          <a:lstStyle/>
          <a:p>
            <a:pPr>
              <a:buNone/>
            </a:pPr>
            <a:r>
              <a:rPr lang="en-US" dirty="0" smtClean="0"/>
              <a:t>Table: Platform as a Service Offering Classification</a:t>
            </a:r>
            <a:endParaRPr lang="en-US" dirty="0"/>
          </a:p>
        </p:txBody>
      </p:sp>
      <p:pic>
        <p:nvPicPr>
          <p:cNvPr id="3" name="Picture 2"/>
          <p:cNvPicPr>
            <a:picLocks noChangeAspect="1" noChangeArrowheads="1"/>
          </p:cNvPicPr>
          <p:nvPr/>
        </p:nvPicPr>
        <p:blipFill>
          <a:blip r:embed="rId3"/>
          <a:srcRect/>
          <a:stretch>
            <a:fillRect/>
          </a:stretch>
        </p:blipFill>
        <p:spPr bwMode="auto">
          <a:xfrm>
            <a:off x="285720" y="1785926"/>
            <a:ext cx="8429684" cy="4643470"/>
          </a:xfrm>
          <a:prstGeom prst="rect">
            <a:avLst/>
          </a:prstGeom>
          <a:noFill/>
          <a:ln w="9525">
            <a:noFill/>
            <a:miter lim="800000"/>
            <a:headEnd/>
            <a:tailEnd/>
          </a:ln>
          <a:effectLst/>
        </p:spPr>
      </p:pic>
    </p:spTree>
    <p:extLst>
      <p:ext uri="{BB962C8B-B14F-4D97-AF65-F5344CB8AC3E}">
        <p14:creationId xmlns:p14="http://schemas.microsoft.com/office/powerpoint/2010/main" val="730316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Essential characteristics of Platform-as-a-Service solution</a:t>
            </a:r>
            <a:endParaRPr lang="en-US" sz="2600" dirty="0"/>
          </a:p>
        </p:txBody>
      </p:sp>
      <p:sp>
        <p:nvSpPr>
          <p:cNvPr id="3" name="Content Placeholder 2"/>
          <p:cNvSpPr>
            <a:spLocks noGrp="1"/>
          </p:cNvSpPr>
          <p:nvPr>
            <p:ph idx="1"/>
          </p:nvPr>
        </p:nvSpPr>
        <p:spPr/>
        <p:txBody>
          <a:bodyPr/>
          <a:lstStyle/>
          <a:p>
            <a:pPr lvl="0"/>
            <a:r>
              <a:rPr lang="en-US" sz="1800" dirty="0" smtClean="0"/>
              <a:t> </a:t>
            </a:r>
            <a:r>
              <a:rPr lang="en-US" sz="1800" i="1" dirty="0" smtClean="0"/>
              <a:t>Runtime framework</a:t>
            </a:r>
            <a:r>
              <a:rPr lang="en-US" sz="1800" dirty="0" smtClean="0"/>
              <a:t>. It represents the “software stack” of the PaaS model and the most intuitive aspect that comes to the mind of people when referring to Platform-as-a-Service solutions. The runtime framework executes end-user code according to the policies set by the user and the provider.</a:t>
            </a:r>
          </a:p>
          <a:p>
            <a:pPr lvl="0"/>
            <a:r>
              <a:rPr lang="en-US" sz="1800" dirty="0" smtClean="0"/>
              <a:t> </a:t>
            </a:r>
            <a:r>
              <a:rPr lang="en-US" sz="1800" i="1" dirty="0" smtClean="0"/>
              <a:t>Abstraction</a:t>
            </a:r>
            <a:r>
              <a:rPr lang="en-US" sz="1800" dirty="0" smtClean="0"/>
              <a:t>. PaaS solutions are distinguished by the higher level of abstraction that they provide. PaaS the focus is on the applications the Cloud must support.</a:t>
            </a:r>
          </a:p>
          <a:p>
            <a:pPr lvl="0"/>
            <a:r>
              <a:rPr lang="en-US" sz="1800" dirty="0" smtClean="0"/>
              <a:t> </a:t>
            </a:r>
            <a:r>
              <a:rPr lang="en-US" sz="1800" i="1" dirty="0" smtClean="0"/>
              <a:t>Automation</a:t>
            </a:r>
            <a:r>
              <a:rPr lang="en-US" sz="1800" dirty="0" smtClean="0"/>
              <a:t>. PaaS environment automate the process of deploying applications to the infrastructure, scaling them by provisioning additional resources when needed.</a:t>
            </a:r>
          </a:p>
          <a:p>
            <a:pPr lvl="0"/>
            <a:r>
              <a:rPr lang="en-US" sz="1800" dirty="0" smtClean="0"/>
              <a:t> </a:t>
            </a:r>
            <a:r>
              <a:rPr lang="en-US" sz="1800" i="1" dirty="0" smtClean="0"/>
              <a:t>Cloud services</a:t>
            </a:r>
            <a:r>
              <a:rPr lang="en-US" sz="1800" dirty="0" smtClean="0"/>
              <a:t>. PaaS offerings provide developers and architects with services and APIs helping them to simplify the creation and delivery of elastic and highly available Cloud applications.</a:t>
            </a:r>
          </a:p>
          <a:p>
            <a:r>
              <a:rPr lang="en-US" sz="1800" dirty="0" smtClean="0"/>
              <a:t>The Platform-as-a-Service approach, when bundled with a underlying IaaS solutions, helps even small startup companies to quickly offer to customers integrated solutions on a hosted platform, at a very minimal cost. These opportunities make the PaaS offering a viable option targeting different market segments. </a:t>
            </a:r>
          </a:p>
          <a:p>
            <a:pPr lvl="0">
              <a:buNone/>
            </a:pPr>
            <a:endParaRPr lang="en-US" sz="1600" dirty="0" smtClean="0"/>
          </a:p>
          <a:p>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17</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Software as a Service</a:t>
            </a:r>
            <a:endParaRPr lang="en-US" sz="3200" dirty="0"/>
          </a:p>
        </p:txBody>
      </p:sp>
      <p:sp>
        <p:nvSpPr>
          <p:cNvPr id="3" name="Content Placeholder 2"/>
          <p:cNvSpPr>
            <a:spLocks noGrp="1"/>
          </p:cNvSpPr>
          <p:nvPr>
            <p:ph idx="1"/>
          </p:nvPr>
        </p:nvSpPr>
        <p:spPr/>
        <p:txBody>
          <a:bodyPr/>
          <a:lstStyle/>
          <a:p>
            <a:pPr algn="just"/>
            <a:r>
              <a:rPr lang="en-US" sz="1600" dirty="0" smtClean="0"/>
              <a:t>Software-as-a-Service (SaaS) is a software delivery model providing access to applications through the Internet as a web-based service. </a:t>
            </a:r>
          </a:p>
          <a:p>
            <a:pPr algn="just"/>
            <a:r>
              <a:rPr lang="en-US" sz="1600" dirty="0" smtClean="0"/>
              <a:t>The SaaS model is appealing for applications serving a wide range of users and that can be adapted to specific needs with little further customization. </a:t>
            </a:r>
          </a:p>
          <a:p>
            <a:pPr algn="just"/>
            <a:r>
              <a:rPr lang="en-US" sz="1600" dirty="0" smtClean="0"/>
              <a:t>This requirement characterizes Software-as-a-Service as a “one-to-many” software delivery model where an application is shared across multiple users. </a:t>
            </a:r>
          </a:p>
          <a:p>
            <a:pPr algn="just"/>
            <a:r>
              <a:rPr lang="en-US" sz="1600" dirty="0" smtClean="0"/>
              <a:t> </a:t>
            </a:r>
            <a:r>
              <a:rPr lang="en-US" sz="1600" i="1" dirty="0" smtClean="0"/>
              <a:t>“In the software as a service model, the application, or service, is deployed from a centralized data center across a network – Internet, Intranet, LAN, or VPN – providing access and use on a recurring fee basis. Users “rent”, “subscribe to”, “are assigned”, or “are granted access to” the applications from a central provider. Business models vary according to the level to which the software is streamlined, to lower price and increase efficiency, or value-added through customization to further improve digitized business processes.”</a:t>
            </a:r>
          </a:p>
          <a:p>
            <a:pPr algn="just"/>
            <a:r>
              <a:rPr lang="en-US" sz="1600" dirty="0" smtClean="0"/>
              <a:t> The analysis carried out by SIIA was mainly oriented to cover Application Service Providers (ASPs) and all their variations, which capture the concept of software applications consumed as a service in a broader sense. ASPs already had some of the core characteristics of SaaS:</a:t>
            </a:r>
          </a:p>
          <a:p>
            <a:pPr lvl="1" algn="just"/>
            <a:r>
              <a:rPr lang="en-US" sz="1200" dirty="0" smtClean="0"/>
              <a:t> </a:t>
            </a:r>
            <a:r>
              <a:rPr lang="en-US" sz="1400" dirty="0" smtClean="0"/>
              <a:t>The product sold to customer is </a:t>
            </a:r>
            <a:r>
              <a:rPr lang="en-US" sz="1400" i="1" dirty="0" smtClean="0"/>
              <a:t>application access</a:t>
            </a:r>
            <a:r>
              <a:rPr lang="en-US" sz="1400" dirty="0" smtClean="0"/>
              <a:t>.</a:t>
            </a:r>
          </a:p>
          <a:p>
            <a:pPr lvl="1" algn="just"/>
            <a:r>
              <a:rPr lang="en-US" sz="1400" dirty="0" smtClean="0"/>
              <a:t> The application is centrally managed.</a:t>
            </a:r>
          </a:p>
          <a:p>
            <a:pPr lvl="1" algn="just"/>
            <a:r>
              <a:rPr lang="en-US" sz="1400" dirty="0" smtClean="0"/>
              <a:t> The service delivered is </a:t>
            </a:r>
            <a:r>
              <a:rPr lang="en-US" sz="1400" i="1" dirty="0" smtClean="0"/>
              <a:t>one-to-many</a:t>
            </a:r>
            <a:r>
              <a:rPr lang="en-US" sz="1400" dirty="0" smtClean="0"/>
              <a:t>.</a:t>
            </a:r>
          </a:p>
          <a:p>
            <a:pPr lvl="1" algn="just"/>
            <a:r>
              <a:rPr lang="en-US" sz="1400" dirty="0" smtClean="0"/>
              <a:t> The service delivered is an integrated solution</a:t>
            </a:r>
            <a:r>
              <a:rPr lang="en-US" sz="1400" i="1" dirty="0" smtClean="0"/>
              <a:t> delivered on the contract</a:t>
            </a:r>
            <a:r>
              <a:rPr lang="en-US" sz="1400" dirty="0" smtClean="0"/>
              <a:t>, which means provided as promised.</a:t>
            </a:r>
          </a:p>
          <a:p>
            <a:pPr lvl="1" algn="just"/>
            <a:endParaRPr lang="en-US" sz="1200" dirty="0" smtClean="0"/>
          </a:p>
          <a:p>
            <a:pPr algn="just"/>
            <a:endParaRPr lang="en-US" sz="1800" dirty="0" smtClean="0"/>
          </a:p>
          <a:p>
            <a:pPr>
              <a:buNone/>
            </a:pP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18</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Types of Clouds</a:t>
            </a:r>
            <a:endParaRPr lang="en-US" sz="3200" dirty="0"/>
          </a:p>
        </p:txBody>
      </p:sp>
      <p:sp>
        <p:nvSpPr>
          <p:cNvPr id="3" name="Content Placeholder 2"/>
          <p:cNvSpPr>
            <a:spLocks noGrp="1"/>
          </p:cNvSpPr>
          <p:nvPr>
            <p:ph idx="1"/>
          </p:nvPr>
        </p:nvSpPr>
        <p:spPr/>
        <p:txBody>
          <a:bodyPr/>
          <a:lstStyle/>
          <a:p>
            <a:pPr algn="just"/>
            <a:r>
              <a:rPr lang="en-US" sz="1800" dirty="0" smtClean="0"/>
              <a:t> Clouds constitute the primary outcome of Cloud computing. They are a type of parallel and distributed system harnessing physical and virtual computers presented as a unified computing resource.</a:t>
            </a:r>
          </a:p>
          <a:p>
            <a:pPr algn="just"/>
            <a:r>
              <a:rPr lang="en-US" sz="1800" dirty="0" smtClean="0"/>
              <a:t> Clouds build the infrastructure on top of which services are implemented and delivered to customers. Such an infrastructure can be of different types and provides useful information about the nature and the services offered by the Cloud. </a:t>
            </a:r>
          </a:p>
          <a:p>
            <a:pPr lvl="0"/>
            <a:r>
              <a:rPr lang="en-US" sz="1800" dirty="0" smtClean="0"/>
              <a:t> </a:t>
            </a:r>
            <a:r>
              <a:rPr lang="en-US" sz="1800" i="1" dirty="0" smtClean="0">
                <a:solidFill>
                  <a:schemeClr val="accent5">
                    <a:lumMod val="50000"/>
                  </a:schemeClr>
                </a:solidFill>
              </a:rPr>
              <a:t>Public Clouds</a:t>
            </a:r>
            <a:r>
              <a:rPr lang="en-US" sz="1800" dirty="0" smtClean="0"/>
              <a:t>: the Cloud is open to the wide public;</a:t>
            </a:r>
          </a:p>
          <a:p>
            <a:pPr lvl="0"/>
            <a:r>
              <a:rPr lang="en-US" sz="1800" i="1" dirty="0" smtClean="0">
                <a:solidFill>
                  <a:schemeClr val="accent5">
                    <a:lumMod val="50000"/>
                  </a:schemeClr>
                </a:solidFill>
              </a:rPr>
              <a:t>Private Clouds</a:t>
            </a:r>
            <a:r>
              <a:rPr lang="en-US" sz="1800" dirty="0" smtClean="0"/>
              <a:t>: the Cloud is implemented within the private premises of an institution and generally made accessible to the members of the institution or a subset of them;</a:t>
            </a:r>
          </a:p>
          <a:p>
            <a:pPr lvl="0"/>
            <a:r>
              <a:rPr lang="en-US" sz="1800" i="1" dirty="0" smtClean="0">
                <a:solidFill>
                  <a:schemeClr val="accent5">
                    <a:lumMod val="50000"/>
                  </a:schemeClr>
                </a:solidFill>
              </a:rPr>
              <a:t>Hybrid or Heterogeneous Clouds</a:t>
            </a:r>
            <a:r>
              <a:rPr lang="en-US" sz="1800" dirty="0" smtClean="0">
                <a:solidFill>
                  <a:schemeClr val="accent5">
                    <a:lumMod val="50000"/>
                  </a:schemeClr>
                </a:solidFill>
              </a:rPr>
              <a:t>: </a:t>
            </a:r>
            <a:r>
              <a:rPr lang="en-US" sz="1800" dirty="0" smtClean="0"/>
              <a:t>the Cloud is a combination of the two previous solution and most likely identifies a Private Cloud that has been augmented with resources or services hosted in a Public Cloud;</a:t>
            </a:r>
          </a:p>
          <a:p>
            <a:pPr lvl="0"/>
            <a:r>
              <a:rPr lang="en-US" sz="1800" i="1" dirty="0" smtClean="0">
                <a:solidFill>
                  <a:schemeClr val="accent5">
                    <a:lumMod val="50000"/>
                  </a:schemeClr>
                </a:solidFill>
              </a:rPr>
              <a:t>Community Clouds</a:t>
            </a:r>
            <a:r>
              <a:rPr lang="en-US" sz="1800" dirty="0" smtClean="0"/>
              <a:t>: the Cloud is characterized by a multi-administrative domain, involving different deployment models (public, private, and hybrid), and it is specifically designed to address the needs of a specific industry.</a:t>
            </a:r>
          </a:p>
          <a:p>
            <a:pPr algn="just"/>
            <a:r>
              <a:rPr lang="en-US" sz="1800" dirty="0" smtClean="0"/>
              <a:t>Almost all the implementations of Clouds can be classified in this categorization. </a:t>
            </a:r>
          </a:p>
          <a:p>
            <a:pPr>
              <a:buNone/>
            </a:pP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19</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Chapter 4  - Cloud Computing Architecture</a:t>
            </a:r>
            <a:endParaRPr lang="en-US" dirty="0"/>
          </a:p>
        </p:txBody>
      </p:sp>
      <p:sp>
        <p:nvSpPr>
          <p:cNvPr id="7" name="Content Placeholder 6"/>
          <p:cNvSpPr>
            <a:spLocks noGrp="1"/>
          </p:cNvSpPr>
          <p:nvPr>
            <p:ph idx="1"/>
          </p:nvPr>
        </p:nvSpPr>
        <p:spPr/>
        <p:txBody>
          <a:bodyPr>
            <a:normAutofit/>
          </a:bodyPr>
          <a:lstStyle/>
          <a:p>
            <a:pPr>
              <a:spcAft>
                <a:spcPts val="600"/>
              </a:spcAft>
              <a:buNone/>
            </a:pPr>
            <a:r>
              <a:rPr lang="en-US" sz="2400" b="1" dirty="0" smtClean="0"/>
              <a:t>After completing this unit you should be able to understand</a:t>
            </a:r>
          </a:p>
          <a:p>
            <a:pPr marL="800100" indent="-228600">
              <a:spcBef>
                <a:spcPts val="600"/>
              </a:spcBef>
              <a:spcAft>
                <a:spcPts val="600"/>
              </a:spcAft>
            </a:pPr>
            <a:r>
              <a:rPr lang="en-US" sz="2000" b="1" i="1" dirty="0" smtClean="0"/>
              <a:t>Cloud reference model</a:t>
            </a:r>
          </a:p>
          <a:p>
            <a:pPr marL="800100" indent="-228600">
              <a:spcBef>
                <a:spcPts val="600"/>
              </a:spcBef>
              <a:spcAft>
                <a:spcPts val="600"/>
              </a:spcAft>
            </a:pPr>
            <a:r>
              <a:rPr lang="en-US" sz="2000" b="1" i="1" dirty="0" smtClean="0"/>
              <a:t>Architecture of following service models</a:t>
            </a:r>
          </a:p>
          <a:p>
            <a:pPr marL="1036587" lvl="1" indent="-228600">
              <a:spcBef>
                <a:spcPts val="600"/>
              </a:spcBef>
              <a:spcAft>
                <a:spcPts val="600"/>
              </a:spcAft>
            </a:pPr>
            <a:r>
              <a:rPr lang="en-US" sz="1600" b="1" i="1" dirty="0" err="1" smtClean="0"/>
              <a:t>Iaas</a:t>
            </a:r>
            <a:endParaRPr lang="en-US" sz="1600" b="1" i="1" dirty="0" smtClean="0"/>
          </a:p>
          <a:p>
            <a:pPr marL="1036587" lvl="1" indent="-228600">
              <a:spcBef>
                <a:spcPts val="600"/>
              </a:spcBef>
              <a:spcAft>
                <a:spcPts val="600"/>
              </a:spcAft>
            </a:pPr>
            <a:r>
              <a:rPr lang="en-US" sz="1600" b="1" i="1" dirty="0" err="1" smtClean="0"/>
              <a:t>Paas</a:t>
            </a:r>
            <a:endParaRPr lang="en-US" sz="1600" b="1" i="1" dirty="0" smtClean="0"/>
          </a:p>
          <a:p>
            <a:pPr marL="1036587" lvl="1" indent="-228600">
              <a:spcBef>
                <a:spcPts val="600"/>
              </a:spcBef>
              <a:spcAft>
                <a:spcPts val="600"/>
              </a:spcAft>
            </a:pPr>
            <a:r>
              <a:rPr lang="en-US" sz="1600" b="1" i="1" dirty="0" err="1" smtClean="0"/>
              <a:t>Saas</a:t>
            </a:r>
            <a:endParaRPr lang="en-US" sz="1600" b="1" i="1" dirty="0" smtClean="0"/>
          </a:p>
          <a:p>
            <a:pPr marL="800100" indent="-228600">
              <a:spcBef>
                <a:spcPts val="600"/>
              </a:spcBef>
              <a:spcAft>
                <a:spcPts val="600"/>
              </a:spcAft>
            </a:pPr>
            <a:r>
              <a:rPr lang="en-US" sz="2000" b="1" i="1" dirty="0" smtClean="0"/>
              <a:t>Types of Clouds and their structure</a:t>
            </a:r>
          </a:p>
          <a:p>
            <a:pPr marL="800100" indent="-228600">
              <a:spcBef>
                <a:spcPts val="600"/>
              </a:spcBef>
              <a:spcAft>
                <a:spcPts val="600"/>
              </a:spcAft>
            </a:pPr>
            <a:r>
              <a:rPr lang="en-US" sz="2000" b="1" i="1" dirty="0" smtClean="0"/>
              <a:t>Economics of the cloud</a:t>
            </a:r>
          </a:p>
          <a:p>
            <a:pPr marL="800100" indent="-228600">
              <a:spcBef>
                <a:spcPts val="600"/>
              </a:spcBef>
              <a:spcAft>
                <a:spcPts val="600"/>
              </a:spcAft>
            </a:pPr>
            <a:r>
              <a:rPr lang="en-US" sz="2000" b="1" i="1" dirty="0" smtClean="0"/>
              <a:t> open challenges of cloud computing</a:t>
            </a:r>
          </a:p>
          <a:p>
            <a:pPr marL="800100" indent="-228600">
              <a:spcBef>
                <a:spcPts val="600"/>
              </a:spcBef>
              <a:spcAft>
                <a:spcPts val="600"/>
              </a:spcAft>
              <a:buNone/>
            </a:pPr>
            <a:endParaRPr lang="en-US" sz="2000" dirty="0" smtClean="0"/>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Public Clouds</a:t>
            </a:r>
            <a:endParaRPr lang="en-US" sz="3200" dirty="0"/>
          </a:p>
        </p:txBody>
      </p:sp>
      <p:sp>
        <p:nvSpPr>
          <p:cNvPr id="3" name="Content Placeholder 2"/>
          <p:cNvSpPr>
            <a:spLocks noGrp="1"/>
          </p:cNvSpPr>
          <p:nvPr>
            <p:ph idx="1"/>
          </p:nvPr>
        </p:nvSpPr>
        <p:spPr/>
        <p:txBody>
          <a:bodyPr/>
          <a:lstStyle/>
          <a:p>
            <a:pPr algn="just"/>
            <a:r>
              <a:rPr lang="en-US" sz="1800" dirty="0" smtClean="0"/>
              <a:t> Public Clouds constitute the first expression of Cloud computing. They are a realization of the canonical view of Cloud computing where the services offered are made available to anyone, from anywhere, and at any time through the Internet.</a:t>
            </a:r>
          </a:p>
          <a:p>
            <a:pPr algn="just"/>
            <a:r>
              <a:rPr lang="en-US" sz="1800" dirty="0" smtClean="0"/>
              <a:t> From a structural point of view they are a distributed system, most likely constituted by one or more datacenters connected together, on top of which the specific services offered by the Cloud are implemented.</a:t>
            </a:r>
          </a:p>
          <a:p>
            <a:pPr algn="just"/>
            <a:r>
              <a:rPr lang="en-US" sz="1800" dirty="0" smtClean="0"/>
              <a:t> Any customer can easily sign-in with the Cloud provider, enter his/her credential and billing details, and use the services offered.</a:t>
            </a:r>
          </a:p>
          <a:p>
            <a:pPr algn="just"/>
            <a:r>
              <a:rPr lang="en-US" sz="1800" dirty="0" smtClean="0"/>
              <a:t> A fundamental characteristic of Public Clouds is multi-tenancy. A Public Cloud is meant to serve a multitude of users and not a single customer. Any customer requires its virtual computing environment that is separated, and most likely isolated, from the other users. This is a fundamental requirement to provide an effective monitoring of user activities, guarantee the desired performance and the other Quality of Service attributes negotiated with users. </a:t>
            </a:r>
          </a:p>
          <a:p>
            <a:pPr algn="just"/>
            <a:r>
              <a:rPr lang="en-US" sz="1800" dirty="0" smtClean="0"/>
              <a:t> A Public Cloud can offer any kind of service: infrastructure, platform, or applications. For example, Amazon EC2 is a Public Cloud providing infrastructure as a service, Google </a:t>
            </a:r>
            <a:r>
              <a:rPr lang="en-US" sz="1800" dirty="0" err="1" smtClean="0"/>
              <a:t>AppEngine</a:t>
            </a:r>
            <a:r>
              <a:rPr lang="en-US" sz="1800" dirty="0" smtClean="0"/>
              <a:t> is a Public Cloud providing an application development platform as a service, and Salesforce.com is a Public Cloud providing software as a service. </a:t>
            </a: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20</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Clouds</a:t>
            </a:r>
            <a:endParaRPr lang="en-US" dirty="0"/>
          </a:p>
        </p:txBody>
      </p:sp>
      <p:sp>
        <p:nvSpPr>
          <p:cNvPr id="3" name="Content Placeholder 2"/>
          <p:cNvSpPr>
            <a:spLocks noGrp="1"/>
          </p:cNvSpPr>
          <p:nvPr>
            <p:ph sz="half" idx="1"/>
          </p:nvPr>
        </p:nvSpPr>
        <p:spPr>
          <a:xfrm>
            <a:off x="163080" y="1075765"/>
            <a:ext cx="3908854" cy="5577728"/>
          </a:xfrm>
        </p:spPr>
        <p:txBody>
          <a:bodyPr/>
          <a:lstStyle/>
          <a:p>
            <a:r>
              <a:rPr lang="en-US" sz="1400" dirty="0" smtClean="0"/>
              <a:t>Private Clouds are virtual distributed systems that rely on a private infrastructure and provide internal users with dynamic provisioning of computing resources.</a:t>
            </a:r>
          </a:p>
          <a:p>
            <a:r>
              <a:rPr lang="en-US" sz="1400" dirty="0" smtClean="0"/>
              <a:t> Differently from Public Clouds, instead of a pay-as-you-go model, there could be other schemes in place, which take into account the usage of the Cloud and proportionally bill the different departments or sections of the enterprise.</a:t>
            </a:r>
          </a:p>
          <a:p>
            <a:r>
              <a:rPr lang="en-US" sz="1400" dirty="0" smtClean="0"/>
              <a:t> Private Clouds have the advantage of keeping in house the core business operations by relying on the existing IT infrastructure and reducing the burden of maintaining it once the Cloud has been set up.</a:t>
            </a:r>
          </a:p>
          <a:p>
            <a:r>
              <a:rPr lang="en-US" sz="1400" dirty="0" smtClean="0"/>
              <a:t> From an architectural point of view Private Clouds can be implemented on more heterogeneous hardware</a:t>
            </a:r>
          </a:p>
          <a:p>
            <a:r>
              <a:rPr lang="en-US" sz="1400" dirty="0" smtClean="0"/>
              <a:t> The physical layer is complemented with infrastructure management software (i.e. IaaS (M), or a PaaS solution, according to the service delivered to the users of the Cloud.</a:t>
            </a:r>
          </a:p>
          <a:p>
            <a:endParaRPr lang="en-US" sz="14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21</a:t>
            </a:fld>
            <a:endParaRPr lang="en-US"/>
          </a:p>
        </p:txBody>
      </p:sp>
      <p:sp>
        <p:nvSpPr>
          <p:cNvPr id="6" name="Footer Placeholder 5"/>
          <p:cNvSpPr>
            <a:spLocks noGrp="1"/>
          </p:cNvSpPr>
          <p:nvPr>
            <p:ph type="ftr" sz="quarter" idx="11"/>
          </p:nvPr>
        </p:nvSpPr>
        <p:spPr/>
        <p:txBody>
          <a:bodyPr/>
          <a:lstStyle/>
          <a:p>
            <a:pPr>
              <a:defRPr/>
            </a:pPr>
            <a:endParaRPr lang="en-US" dirty="0"/>
          </a:p>
        </p:txBody>
      </p:sp>
      <p:sp>
        <p:nvSpPr>
          <p:cNvPr id="8" name="Content Placeholder 7"/>
          <p:cNvSpPr>
            <a:spLocks noGrp="1"/>
          </p:cNvSpPr>
          <p:nvPr>
            <p:ph sz="half" idx="2"/>
          </p:nvPr>
        </p:nvSpPr>
        <p:spPr>
          <a:xfrm>
            <a:off x="4214810" y="1071546"/>
            <a:ext cx="4643470" cy="5357850"/>
          </a:xfrm>
        </p:spPr>
        <p:txBody>
          <a:bodyPr/>
          <a:lstStyle/>
          <a:p>
            <a:pPr>
              <a:buNone/>
            </a:pPr>
            <a:endParaRPr lang="en-US" dirty="0"/>
          </a:p>
        </p:txBody>
      </p:sp>
      <p:sp>
        <p:nvSpPr>
          <p:cNvPr id="10" name="TextBox 9"/>
          <p:cNvSpPr txBox="1"/>
          <p:nvPr/>
        </p:nvSpPr>
        <p:spPr>
          <a:xfrm>
            <a:off x="4786314" y="5643578"/>
            <a:ext cx="3929090" cy="276999"/>
          </a:xfrm>
          <a:prstGeom prst="rect">
            <a:avLst/>
          </a:prstGeom>
          <a:noFill/>
        </p:spPr>
        <p:txBody>
          <a:bodyPr wrap="square" rtlCol="0">
            <a:spAutoFit/>
          </a:bodyPr>
          <a:lstStyle/>
          <a:p>
            <a:r>
              <a:rPr lang="en-US" sz="1200" dirty="0" smtClean="0"/>
              <a:t>Fig-4.4-Private Clouds Hardware and Software Stack</a:t>
            </a:r>
            <a:endParaRPr lang="en-US" sz="1200" dirty="0"/>
          </a:p>
        </p:txBody>
      </p:sp>
      <p:pic>
        <p:nvPicPr>
          <p:cNvPr id="9" name="Picture 8"/>
          <p:cNvPicPr/>
          <p:nvPr/>
        </p:nvPicPr>
        <p:blipFill>
          <a:blip r:embed="rId3"/>
          <a:stretch>
            <a:fillRect/>
          </a:stretch>
        </p:blipFill>
        <p:spPr>
          <a:xfrm>
            <a:off x="4286248" y="1071546"/>
            <a:ext cx="4572032" cy="4429156"/>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Clouds</a:t>
            </a:r>
            <a:endParaRPr lang="en-US" dirty="0"/>
          </a:p>
        </p:txBody>
      </p:sp>
      <p:sp>
        <p:nvSpPr>
          <p:cNvPr id="3" name="Content Placeholder 2"/>
          <p:cNvSpPr>
            <a:spLocks noGrp="1"/>
          </p:cNvSpPr>
          <p:nvPr>
            <p:ph sz="half" idx="1"/>
          </p:nvPr>
        </p:nvSpPr>
        <p:spPr>
          <a:xfrm>
            <a:off x="163080" y="1075765"/>
            <a:ext cx="3908854" cy="5577728"/>
          </a:xfrm>
        </p:spPr>
        <p:txBody>
          <a:bodyPr/>
          <a:lstStyle/>
          <a:p>
            <a:r>
              <a:rPr lang="en-US" sz="1400" dirty="0" smtClean="0"/>
              <a:t>hybrid solution is  an interesting opportunity for taking advantage of both of the two worlds. This led to the development and the diffusion of Hybrid Clouds.</a:t>
            </a:r>
          </a:p>
          <a:p>
            <a:r>
              <a:rPr lang="en-US" sz="1400" dirty="0" smtClean="0"/>
              <a:t> Hybrid Clouds allow exploiting existing IT infrastructures, maintaining sensitive information within the premises, and naturally growing and shrinking by provisioning external resources and releasing them when needed.</a:t>
            </a:r>
          </a:p>
          <a:p>
            <a:r>
              <a:rPr lang="en-US" sz="1400" dirty="0" smtClean="0"/>
              <a:t> it is a heterogeneous distributed system resulting from a Private Cloud that integrates additional services or resources from one or more Public Clouds. For this reason they are also called Heterogeneous Clouds.</a:t>
            </a:r>
          </a:p>
          <a:p>
            <a:r>
              <a:rPr lang="en-US" sz="1400" dirty="0" smtClean="0"/>
              <a:t> As depicted in the diagram, dynamic provisioning is a fundamental component in this scenario: Hybrid Clouds address scalability issues by leveraging external resources for exceeding capacity demand. These resources or services are temporarily leased for the time required and then released. This practice is also known as </a:t>
            </a:r>
            <a:r>
              <a:rPr lang="en-US" sz="1400" i="1" dirty="0" smtClean="0"/>
              <a:t>Cloud-bursting</a:t>
            </a:r>
            <a:endParaRPr lang="en-US" sz="1400" dirty="0" smtClean="0"/>
          </a:p>
          <a:p>
            <a:endParaRPr lang="en-US" sz="1400" dirty="0" smtClean="0"/>
          </a:p>
          <a:p>
            <a:endParaRPr lang="en-US" sz="14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22</a:t>
            </a:fld>
            <a:endParaRPr lang="en-US"/>
          </a:p>
        </p:txBody>
      </p:sp>
      <p:sp>
        <p:nvSpPr>
          <p:cNvPr id="6" name="Footer Placeholder 5"/>
          <p:cNvSpPr>
            <a:spLocks noGrp="1"/>
          </p:cNvSpPr>
          <p:nvPr>
            <p:ph type="ftr" sz="quarter" idx="11"/>
          </p:nvPr>
        </p:nvSpPr>
        <p:spPr/>
        <p:txBody>
          <a:bodyPr/>
          <a:lstStyle/>
          <a:p>
            <a:pPr>
              <a:defRPr/>
            </a:pPr>
            <a:endParaRPr lang="en-US" dirty="0"/>
          </a:p>
        </p:txBody>
      </p:sp>
      <p:sp>
        <p:nvSpPr>
          <p:cNvPr id="8" name="Content Placeholder 7"/>
          <p:cNvSpPr>
            <a:spLocks noGrp="1"/>
          </p:cNvSpPr>
          <p:nvPr>
            <p:ph sz="half" idx="2"/>
          </p:nvPr>
        </p:nvSpPr>
        <p:spPr>
          <a:xfrm>
            <a:off x="4214810" y="1071546"/>
            <a:ext cx="4643470" cy="5357850"/>
          </a:xfrm>
        </p:spPr>
        <p:txBody>
          <a:bodyPr/>
          <a:lstStyle/>
          <a:p>
            <a:pPr>
              <a:buNone/>
            </a:pPr>
            <a:endParaRPr lang="en-US" dirty="0"/>
          </a:p>
        </p:txBody>
      </p:sp>
      <p:sp>
        <p:nvSpPr>
          <p:cNvPr id="10" name="TextBox 9"/>
          <p:cNvSpPr txBox="1"/>
          <p:nvPr/>
        </p:nvSpPr>
        <p:spPr>
          <a:xfrm>
            <a:off x="4786314" y="5929330"/>
            <a:ext cx="3929090" cy="276999"/>
          </a:xfrm>
          <a:prstGeom prst="rect">
            <a:avLst/>
          </a:prstGeom>
          <a:noFill/>
        </p:spPr>
        <p:txBody>
          <a:bodyPr wrap="square" rtlCol="0">
            <a:spAutoFit/>
          </a:bodyPr>
          <a:lstStyle/>
          <a:p>
            <a:r>
              <a:rPr lang="en-US" sz="1200" dirty="0" smtClean="0"/>
              <a:t>Fig-4.5- Hybrid / Heterogeneous Cloud Overview</a:t>
            </a:r>
            <a:endParaRPr lang="en-US" sz="1200" dirty="0"/>
          </a:p>
        </p:txBody>
      </p:sp>
      <p:pic>
        <p:nvPicPr>
          <p:cNvPr id="11" name="Picture 10"/>
          <p:cNvPicPr/>
          <p:nvPr/>
        </p:nvPicPr>
        <p:blipFill>
          <a:blip r:embed="rId3"/>
          <a:stretch>
            <a:fillRect/>
          </a:stretch>
        </p:blipFill>
        <p:spPr>
          <a:xfrm>
            <a:off x="4214810" y="1071546"/>
            <a:ext cx="4714908" cy="471490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Clouds</a:t>
            </a:r>
            <a:endParaRPr lang="en-US" dirty="0"/>
          </a:p>
        </p:txBody>
      </p:sp>
      <p:sp>
        <p:nvSpPr>
          <p:cNvPr id="3" name="Content Placeholder 2"/>
          <p:cNvSpPr>
            <a:spLocks noGrp="1"/>
          </p:cNvSpPr>
          <p:nvPr>
            <p:ph sz="half" idx="1"/>
          </p:nvPr>
        </p:nvSpPr>
        <p:spPr>
          <a:xfrm>
            <a:off x="163080" y="1075764"/>
            <a:ext cx="3908854" cy="5639383"/>
          </a:xfrm>
        </p:spPr>
        <p:txBody>
          <a:bodyPr/>
          <a:lstStyle/>
          <a:p>
            <a:r>
              <a:rPr lang="en-US" sz="1500" dirty="0" smtClean="0"/>
              <a:t>Community Clouds are distributed system constituted by integrating the services of different Clouds to address the specific needs of an industry, a community, or a business sector. </a:t>
            </a:r>
          </a:p>
          <a:p>
            <a:r>
              <a:rPr lang="en-US" sz="1500" dirty="0" smtClean="0"/>
              <a:t> The NIST characterizes Community Clouds as follows:</a:t>
            </a:r>
          </a:p>
          <a:p>
            <a:pPr lvl="1"/>
            <a:r>
              <a:rPr lang="en-US" sz="1100" dirty="0" smtClean="0"/>
              <a:t> </a:t>
            </a:r>
            <a:r>
              <a:rPr lang="en-US" sz="1400" i="1" dirty="0" smtClean="0"/>
              <a:t>“The infrastructure is shared by several organizations and supports a specific community that has shared concerns (e.g. mission, security requirements, policy, and compliance considerations. It may be managed by the organizations or a third party and may exist on premise or off premise.”</a:t>
            </a:r>
            <a:endParaRPr lang="en-US" sz="1400" dirty="0" smtClean="0"/>
          </a:p>
          <a:p>
            <a:r>
              <a:rPr lang="en-US" sz="1500" dirty="0" smtClean="0"/>
              <a:t> From an architectural point of view, a Community Cloud is most likely implemented over multiple administrative domains. This means that different organizations such as government bodies, private enterprises, research organization, and even public virtual infrastructure providers, contribute with their resources to build the Cloud infrastructure</a:t>
            </a:r>
            <a:r>
              <a:rPr lang="en-US" sz="1600" dirty="0" smtClean="0"/>
              <a:t>. </a:t>
            </a:r>
          </a:p>
          <a:p>
            <a:pPr>
              <a:buNone/>
            </a:pPr>
            <a:endParaRPr lang="en-US" sz="1600" dirty="0" smtClean="0"/>
          </a:p>
          <a:p>
            <a:pPr lvl="1"/>
            <a:r>
              <a:rPr lang="en-US" sz="1400" dirty="0" smtClean="0"/>
              <a:t> </a:t>
            </a:r>
            <a:endParaRPr lang="en-US" sz="1400" i="1" dirty="0" smtClean="0"/>
          </a:p>
          <a:p>
            <a:pPr lvl="1"/>
            <a:endParaRPr lang="en-US" sz="1000" dirty="0" smtClean="0"/>
          </a:p>
          <a:p>
            <a:endParaRPr lang="en-US" sz="1400" dirty="0" smtClean="0"/>
          </a:p>
          <a:p>
            <a:endParaRPr lang="en-US" sz="14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23</a:t>
            </a:fld>
            <a:endParaRPr lang="en-US"/>
          </a:p>
        </p:txBody>
      </p:sp>
      <p:sp>
        <p:nvSpPr>
          <p:cNvPr id="6" name="Footer Placeholder 5"/>
          <p:cNvSpPr>
            <a:spLocks noGrp="1"/>
          </p:cNvSpPr>
          <p:nvPr>
            <p:ph type="ftr" sz="quarter" idx="11"/>
          </p:nvPr>
        </p:nvSpPr>
        <p:spPr/>
        <p:txBody>
          <a:bodyPr/>
          <a:lstStyle/>
          <a:p>
            <a:pPr>
              <a:defRPr/>
            </a:pPr>
            <a:endParaRPr lang="en-US" dirty="0"/>
          </a:p>
        </p:txBody>
      </p:sp>
      <p:sp>
        <p:nvSpPr>
          <p:cNvPr id="8" name="Content Placeholder 7"/>
          <p:cNvSpPr>
            <a:spLocks noGrp="1"/>
          </p:cNvSpPr>
          <p:nvPr>
            <p:ph sz="half" idx="2"/>
          </p:nvPr>
        </p:nvSpPr>
        <p:spPr>
          <a:xfrm>
            <a:off x="4214810" y="1071546"/>
            <a:ext cx="4643470" cy="5357850"/>
          </a:xfrm>
        </p:spPr>
        <p:txBody>
          <a:bodyPr/>
          <a:lstStyle/>
          <a:p>
            <a:pPr>
              <a:buNone/>
            </a:pPr>
            <a:endParaRPr lang="en-US" dirty="0"/>
          </a:p>
        </p:txBody>
      </p:sp>
      <p:sp>
        <p:nvSpPr>
          <p:cNvPr id="10" name="TextBox 9"/>
          <p:cNvSpPr txBox="1"/>
          <p:nvPr/>
        </p:nvSpPr>
        <p:spPr>
          <a:xfrm>
            <a:off x="4786314" y="5929330"/>
            <a:ext cx="3929090" cy="276999"/>
          </a:xfrm>
          <a:prstGeom prst="rect">
            <a:avLst/>
          </a:prstGeom>
          <a:noFill/>
        </p:spPr>
        <p:txBody>
          <a:bodyPr wrap="square" rtlCol="0">
            <a:spAutoFit/>
          </a:bodyPr>
          <a:lstStyle/>
          <a:p>
            <a:r>
              <a:rPr lang="en-US" sz="1200" dirty="0" smtClean="0"/>
              <a:t>Fig-4.6- Community Cloud</a:t>
            </a:r>
            <a:endParaRPr lang="en-US" sz="1200" dirty="0"/>
          </a:p>
        </p:txBody>
      </p:sp>
      <p:pic>
        <p:nvPicPr>
          <p:cNvPr id="9" name="Picture 8"/>
          <p:cNvPicPr/>
          <p:nvPr/>
        </p:nvPicPr>
        <p:blipFill>
          <a:blip r:embed="rId3"/>
          <a:stretch>
            <a:fillRect/>
          </a:stretch>
        </p:blipFill>
        <p:spPr>
          <a:xfrm>
            <a:off x="4214810" y="1071546"/>
            <a:ext cx="4714908" cy="450059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Economics of the Cloud</a:t>
            </a:r>
            <a:endParaRPr lang="en-US" sz="3200" dirty="0"/>
          </a:p>
        </p:txBody>
      </p:sp>
      <p:sp>
        <p:nvSpPr>
          <p:cNvPr id="3" name="Content Placeholder 2"/>
          <p:cNvSpPr>
            <a:spLocks noGrp="1"/>
          </p:cNvSpPr>
          <p:nvPr>
            <p:ph idx="1"/>
          </p:nvPr>
        </p:nvSpPr>
        <p:spPr/>
        <p:txBody>
          <a:bodyPr/>
          <a:lstStyle/>
          <a:p>
            <a:pPr algn="just"/>
            <a:r>
              <a:rPr lang="en-US" sz="1800" dirty="0" smtClean="0"/>
              <a:t> The main drivers of Cloud computing are: economy of scale and simplicity of software delivery and its operation. In fact, the biggest benefit of this phenomenon is financial: the </a:t>
            </a:r>
            <a:r>
              <a:rPr lang="en-US" sz="1800" i="1" dirty="0" smtClean="0"/>
              <a:t>pay-as-you-go</a:t>
            </a:r>
            <a:r>
              <a:rPr lang="en-US" sz="1800" dirty="0" smtClean="0"/>
              <a:t> model offered by Cloud providers. In particular, Cloud computing allows:</a:t>
            </a:r>
          </a:p>
          <a:p>
            <a:pPr lvl="1" algn="just"/>
            <a:r>
              <a:rPr lang="en-US" sz="1400" dirty="0" smtClean="0"/>
              <a:t>reducing the capital costs associated to the IT infrastructure;</a:t>
            </a:r>
          </a:p>
          <a:p>
            <a:pPr lvl="1" algn="just"/>
            <a:r>
              <a:rPr lang="en-US" sz="1400" dirty="0" smtClean="0"/>
              <a:t> eliminating the depreciation or lifetime costs associated with IT capital assets</a:t>
            </a:r>
          </a:p>
          <a:p>
            <a:pPr lvl="1" algn="just"/>
            <a:r>
              <a:rPr lang="en-US" sz="1400" dirty="0" smtClean="0"/>
              <a:t> replacing software licensing with subscriptions</a:t>
            </a:r>
          </a:p>
          <a:p>
            <a:pPr lvl="1" algn="just"/>
            <a:r>
              <a:rPr lang="en-US" sz="1400" dirty="0" smtClean="0"/>
              <a:t> cutting down the maintenance and administrative costs of IT resources</a:t>
            </a:r>
          </a:p>
          <a:p>
            <a:pPr lvl="1" algn="just">
              <a:buNone/>
            </a:pPr>
            <a:r>
              <a:rPr lang="en-US" sz="1400" dirty="0" smtClean="0"/>
              <a:t> </a:t>
            </a:r>
          </a:p>
          <a:p>
            <a:pPr algn="just"/>
            <a:r>
              <a:rPr lang="en-US" sz="1800" dirty="0" smtClean="0"/>
              <a:t> A </a:t>
            </a:r>
            <a:r>
              <a:rPr lang="en-US" sz="1800" i="1" dirty="0" smtClean="0"/>
              <a:t>capital cost</a:t>
            </a:r>
            <a:r>
              <a:rPr lang="en-US" sz="1800" dirty="0" smtClean="0"/>
              <a:t> is the cost occurred in purchasing an asset that is useful in the production of goods or the rendering of services.</a:t>
            </a:r>
          </a:p>
          <a:p>
            <a:pPr algn="just"/>
            <a:r>
              <a:rPr lang="en-US" sz="1800" dirty="0" smtClean="0"/>
              <a:t> The amount of cost savings that Cloud computing can introduce within an enterprise is related to the specific scenario in which Cloud services are used and how they contribute to generate a profit for the enterprise.</a:t>
            </a:r>
          </a:p>
          <a:p>
            <a:r>
              <a:rPr lang="en-US" sz="1800" dirty="0" smtClean="0"/>
              <a:t> In the case of a small startup starting its business it is possible to completely leverage the Cloud for many aspects such as:</a:t>
            </a:r>
          </a:p>
          <a:p>
            <a:pPr lvl="1"/>
            <a:r>
              <a:rPr lang="en-US" sz="1400" dirty="0" smtClean="0"/>
              <a:t>IT infrastructure;</a:t>
            </a:r>
          </a:p>
          <a:p>
            <a:pPr lvl="1"/>
            <a:r>
              <a:rPr lang="en-US" sz="1400" dirty="0" smtClean="0"/>
              <a:t>Software development;</a:t>
            </a:r>
          </a:p>
          <a:p>
            <a:pPr lvl="1"/>
            <a:r>
              <a:rPr lang="en-US" sz="1400" dirty="0" smtClean="0"/>
              <a:t>CRM and ERP;</a:t>
            </a:r>
          </a:p>
          <a:p>
            <a:pPr algn="just"/>
            <a:endParaRPr lang="en-US" sz="1800" dirty="0" smtClean="0"/>
          </a:p>
          <a:p>
            <a:pPr lvl="1" algn="just">
              <a:buNone/>
            </a:pPr>
            <a:endParaRPr lang="en-US" sz="1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24</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Open Challenges</a:t>
            </a:r>
            <a:endParaRPr lang="en-US" sz="3200" dirty="0"/>
          </a:p>
        </p:txBody>
      </p:sp>
      <p:sp>
        <p:nvSpPr>
          <p:cNvPr id="3" name="Content Placeholder 2"/>
          <p:cNvSpPr>
            <a:spLocks noGrp="1"/>
          </p:cNvSpPr>
          <p:nvPr>
            <p:ph idx="1"/>
          </p:nvPr>
        </p:nvSpPr>
        <p:spPr/>
        <p:txBody>
          <a:bodyPr/>
          <a:lstStyle/>
          <a:p>
            <a:pPr algn="just"/>
            <a:r>
              <a:rPr lang="en-US" sz="1800" dirty="0" smtClean="0"/>
              <a:t> Being in its infancy, Cloud computing still presents a lot of challenges for the industry and the academia.</a:t>
            </a:r>
          </a:p>
          <a:p>
            <a:pPr algn="just"/>
            <a:r>
              <a:rPr lang="en-US" sz="1800" dirty="0" smtClean="0"/>
              <a:t>the most important ones are:</a:t>
            </a:r>
          </a:p>
          <a:p>
            <a:pPr algn="just"/>
            <a:r>
              <a:rPr lang="en-US" sz="1800" b="1" dirty="0" smtClean="0"/>
              <a:t>Cloud Definition </a:t>
            </a:r>
          </a:p>
          <a:p>
            <a:pPr lvl="1" algn="just"/>
            <a:r>
              <a:rPr lang="en-US" sz="1400" dirty="0" smtClean="0"/>
              <a:t> </a:t>
            </a:r>
            <a:r>
              <a:rPr lang="en-US" sz="1600" dirty="0" smtClean="0"/>
              <a:t>One of the most comprehensive formalization is noted in the National Institute of Standards and Technologies (NIST) working definition of Cloud computing [43]. It </a:t>
            </a:r>
            <a:r>
              <a:rPr lang="en-US" sz="1600" b="1" dirty="0" smtClean="0"/>
              <a:t>characterizes</a:t>
            </a:r>
            <a:r>
              <a:rPr lang="en-US" sz="1600" dirty="0" smtClean="0"/>
              <a:t> Cloud computing as: on-demand self-service, broad network access, resource pooling, rapid elasticity, and measured service; </a:t>
            </a:r>
            <a:r>
              <a:rPr lang="en-US" sz="1600" b="1" dirty="0" smtClean="0"/>
              <a:t>classifies</a:t>
            </a:r>
            <a:r>
              <a:rPr lang="en-US" sz="1600" dirty="0" smtClean="0"/>
              <a:t> services as: </a:t>
            </a:r>
            <a:r>
              <a:rPr lang="en-US" sz="1600" dirty="0" err="1" smtClean="0"/>
              <a:t>SaaS</a:t>
            </a:r>
            <a:r>
              <a:rPr lang="en-US" sz="1600" dirty="0" smtClean="0"/>
              <a:t>, </a:t>
            </a:r>
            <a:r>
              <a:rPr lang="en-US" sz="1600" dirty="0" err="1" smtClean="0"/>
              <a:t>PaaS</a:t>
            </a:r>
            <a:r>
              <a:rPr lang="en-US" sz="1600" dirty="0" smtClean="0"/>
              <a:t>, and </a:t>
            </a:r>
            <a:r>
              <a:rPr lang="en-US" sz="1600" dirty="0" err="1" smtClean="0"/>
              <a:t>IaaS</a:t>
            </a:r>
            <a:r>
              <a:rPr lang="en-US" sz="1600" dirty="0" smtClean="0"/>
              <a:t>; and </a:t>
            </a:r>
            <a:r>
              <a:rPr lang="en-US" sz="1600" b="1" dirty="0" smtClean="0"/>
              <a:t>categorizes</a:t>
            </a:r>
            <a:r>
              <a:rPr lang="en-US" sz="1600" dirty="0" smtClean="0"/>
              <a:t> deployment models as: public, private, community, and hybrid Clouds. The view is inline with our discussion and it shared by many IT practitioners and academics.</a:t>
            </a:r>
          </a:p>
          <a:p>
            <a:pPr lvl="1" algn="just"/>
            <a:r>
              <a:rPr lang="en-US" sz="1600" dirty="0" smtClean="0"/>
              <a:t> These characterizations and taxonomies reflect what is meant by Cloud computing at present time, but being in its infancy the phenomenon is constantly evolving and the same will happen to the attempts to capture the real nature of Cloud computing.</a:t>
            </a:r>
          </a:p>
          <a:p>
            <a:pPr algn="just"/>
            <a:r>
              <a:rPr lang="en-US" sz="1800" b="1" dirty="0" smtClean="0"/>
              <a:t>Cloud Interoperability and Standards</a:t>
            </a:r>
          </a:p>
          <a:p>
            <a:pPr algn="just"/>
            <a:r>
              <a:rPr lang="en-US" sz="1800" b="1" dirty="0" smtClean="0"/>
              <a:t>Scalability and Fault Tolerance</a:t>
            </a:r>
          </a:p>
          <a:p>
            <a:pPr algn="just"/>
            <a:r>
              <a:rPr lang="en-US" sz="1800" b="1" dirty="0" smtClean="0"/>
              <a:t>Security, Trust, and Privacy</a:t>
            </a:r>
          </a:p>
          <a:p>
            <a:pPr algn="just"/>
            <a:r>
              <a:rPr lang="en-US" sz="1800" b="1" dirty="0" smtClean="0"/>
              <a:t>Organizational Aspects</a:t>
            </a:r>
          </a:p>
          <a:p>
            <a:pPr algn="just"/>
            <a:endParaRPr lang="en-US" sz="1800" dirty="0" smtClean="0"/>
          </a:p>
          <a:p>
            <a:pPr algn="just">
              <a:buNone/>
            </a:pPr>
            <a:endParaRPr lang="en-US" sz="1800" dirty="0" smtClean="0"/>
          </a:p>
          <a:p>
            <a:pPr lvl="1" algn="just">
              <a:buNone/>
            </a:pPr>
            <a:endParaRPr lang="en-US" sz="1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25</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lstStyle/>
          <a:p>
            <a:pPr lvl="0"/>
            <a:r>
              <a:rPr lang="en-US" sz="1600" dirty="0" smtClean="0"/>
              <a:t>What does the acronym </a:t>
            </a:r>
            <a:r>
              <a:rPr lang="en-US" sz="1600" i="1" dirty="0" err="1" smtClean="0"/>
              <a:t>XaaS</a:t>
            </a:r>
            <a:r>
              <a:rPr lang="en-US" sz="1600" dirty="0" smtClean="0"/>
              <a:t> stand for?</a:t>
            </a:r>
          </a:p>
          <a:p>
            <a:r>
              <a:rPr lang="en-US" sz="1600" dirty="0" smtClean="0"/>
              <a:t>What are the fundamental components introduced in the Cloud Reference Model?</a:t>
            </a:r>
          </a:p>
          <a:p>
            <a:r>
              <a:rPr lang="en-US" sz="1600" dirty="0" smtClean="0"/>
              <a:t>What does Infrastructure-as-a-Service refer to?</a:t>
            </a:r>
          </a:p>
          <a:p>
            <a:r>
              <a:rPr lang="en-US" sz="1600" dirty="0" smtClean="0"/>
              <a:t>Which are the basic components of an IaaS based solution for Cloud computing?</a:t>
            </a:r>
          </a:p>
          <a:p>
            <a:r>
              <a:rPr lang="en-US" sz="1600" dirty="0" smtClean="0"/>
              <a:t>Provide some examples of IaaS implementations.</a:t>
            </a:r>
          </a:p>
          <a:p>
            <a:r>
              <a:rPr lang="en-US" sz="1600" dirty="0" smtClean="0"/>
              <a:t>What are the main characteristics of a Platform-as-a-Service solution?</a:t>
            </a:r>
          </a:p>
          <a:p>
            <a:r>
              <a:rPr lang="en-US" sz="1600" dirty="0" smtClean="0"/>
              <a:t>Describe the different categories of options available in PaaS market.</a:t>
            </a:r>
          </a:p>
          <a:p>
            <a:r>
              <a:rPr lang="en-US" sz="1600" dirty="0" smtClean="0"/>
              <a:t>What does the acronym SaaS mean? How does it relate to Cloud computing?</a:t>
            </a:r>
          </a:p>
          <a:p>
            <a:r>
              <a:rPr lang="en-US" sz="1600" dirty="0" smtClean="0"/>
              <a:t>Give the name of some popular Software-as-a-Service solutions?</a:t>
            </a:r>
          </a:p>
          <a:p>
            <a:r>
              <a:rPr lang="en-US" sz="1600" dirty="0" smtClean="0"/>
              <a:t>Classify the different types of Clouds.</a:t>
            </a:r>
          </a:p>
          <a:p>
            <a:r>
              <a:rPr lang="en-US" sz="1600" dirty="0" smtClean="0"/>
              <a:t>Give an example of Public Cloud.</a:t>
            </a:r>
          </a:p>
          <a:p>
            <a:r>
              <a:rPr lang="en-US" sz="1600" dirty="0" smtClean="0"/>
              <a:t>Which is the most common scenario for a Private Cloud?</a:t>
            </a:r>
          </a:p>
          <a:p>
            <a:r>
              <a:rPr lang="en-US" sz="1600" dirty="0" smtClean="0"/>
              <a:t>What kind of needs is addressed by Heterogeneous Clouds?</a:t>
            </a:r>
          </a:p>
          <a:p>
            <a:r>
              <a:rPr lang="en-US" sz="1600" dirty="0" smtClean="0"/>
              <a:t>Describe the fundamental features of the economic and business model behind Cloud computing.</a:t>
            </a:r>
          </a:p>
          <a:p>
            <a:r>
              <a:rPr lang="en-US" sz="1600" dirty="0" smtClean="0"/>
              <a:t>How does Cloud computing help to reduce the time to market for applications and to cut down capital expenses?</a:t>
            </a:r>
          </a:p>
          <a:p>
            <a:r>
              <a:rPr lang="en-US" sz="1600" dirty="0" smtClean="0"/>
              <a:t>List some of the challenges in Cloud computing.</a:t>
            </a:r>
          </a:p>
          <a:p>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26</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5" name="Content Placeholder 4"/>
          <p:cNvSpPr>
            <a:spLocks noGrp="1"/>
          </p:cNvSpPr>
          <p:nvPr>
            <p:ph idx="1"/>
          </p:nvPr>
        </p:nvSpPr>
        <p:spPr/>
        <p:txBody>
          <a:bodyPr/>
          <a:lstStyle/>
          <a:p>
            <a:pPr>
              <a:spcAft>
                <a:spcPts val="600"/>
              </a:spcAft>
              <a:buNone/>
            </a:pPr>
            <a:r>
              <a:rPr lang="en-US" sz="2400" b="1" dirty="0" smtClean="0"/>
              <a:t>In this chapter the following things </a:t>
            </a:r>
            <a:r>
              <a:rPr lang="en-US" sz="2400" b="1" smtClean="0"/>
              <a:t>are discussed</a:t>
            </a:r>
            <a:endParaRPr lang="en-US" sz="2400" b="1" dirty="0" smtClean="0"/>
          </a:p>
          <a:p>
            <a:pPr marL="800100" indent="-228600">
              <a:spcBef>
                <a:spcPts val="600"/>
              </a:spcBef>
              <a:spcAft>
                <a:spcPts val="600"/>
              </a:spcAft>
            </a:pPr>
            <a:r>
              <a:rPr lang="en-US" sz="2000" b="1" i="1" dirty="0" smtClean="0"/>
              <a:t>Cloud reference model</a:t>
            </a:r>
          </a:p>
          <a:p>
            <a:pPr marL="800100" indent="-228600">
              <a:spcBef>
                <a:spcPts val="600"/>
              </a:spcBef>
              <a:spcAft>
                <a:spcPts val="600"/>
              </a:spcAft>
            </a:pPr>
            <a:r>
              <a:rPr lang="en-US" sz="2000" b="1" i="1" dirty="0" smtClean="0"/>
              <a:t>Architecture of following service models</a:t>
            </a:r>
          </a:p>
          <a:p>
            <a:pPr marL="1036587" lvl="1" indent="-228600">
              <a:spcBef>
                <a:spcPts val="600"/>
              </a:spcBef>
              <a:spcAft>
                <a:spcPts val="600"/>
              </a:spcAft>
            </a:pPr>
            <a:r>
              <a:rPr lang="en-US" sz="1600" b="1" i="1" dirty="0" err="1" smtClean="0"/>
              <a:t>Iaas</a:t>
            </a:r>
            <a:endParaRPr lang="en-US" sz="1600" b="1" i="1" dirty="0" smtClean="0"/>
          </a:p>
          <a:p>
            <a:pPr marL="1036587" lvl="1" indent="-228600">
              <a:spcBef>
                <a:spcPts val="600"/>
              </a:spcBef>
              <a:spcAft>
                <a:spcPts val="600"/>
              </a:spcAft>
            </a:pPr>
            <a:r>
              <a:rPr lang="en-US" sz="1600" b="1" i="1" dirty="0" err="1" smtClean="0"/>
              <a:t>Paas</a:t>
            </a:r>
            <a:endParaRPr lang="en-US" sz="1600" b="1" i="1" dirty="0" smtClean="0"/>
          </a:p>
          <a:p>
            <a:pPr marL="1036587" lvl="1" indent="-228600">
              <a:spcBef>
                <a:spcPts val="600"/>
              </a:spcBef>
              <a:spcAft>
                <a:spcPts val="600"/>
              </a:spcAft>
            </a:pPr>
            <a:r>
              <a:rPr lang="en-US" sz="1600" b="1" i="1" dirty="0" err="1" smtClean="0"/>
              <a:t>Saas</a:t>
            </a:r>
            <a:endParaRPr lang="en-US" sz="1600" b="1" i="1" dirty="0" smtClean="0"/>
          </a:p>
          <a:p>
            <a:pPr marL="800100" indent="-228600">
              <a:spcBef>
                <a:spcPts val="600"/>
              </a:spcBef>
              <a:spcAft>
                <a:spcPts val="600"/>
              </a:spcAft>
            </a:pPr>
            <a:r>
              <a:rPr lang="en-US" sz="2000" b="1" i="1" dirty="0" smtClean="0"/>
              <a:t>Types of Clouds and their structure</a:t>
            </a:r>
          </a:p>
          <a:p>
            <a:pPr marL="800100" indent="-228600">
              <a:spcBef>
                <a:spcPts val="600"/>
              </a:spcBef>
              <a:spcAft>
                <a:spcPts val="600"/>
              </a:spcAft>
            </a:pPr>
            <a:r>
              <a:rPr lang="en-US" sz="2000" b="1" i="1" dirty="0" smtClean="0"/>
              <a:t>Economics of the cloud</a:t>
            </a:r>
          </a:p>
          <a:p>
            <a:pPr marL="800100" indent="-228600">
              <a:spcBef>
                <a:spcPts val="600"/>
              </a:spcBef>
              <a:spcAft>
                <a:spcPts val="600"/>
              </a:spcAft>
            </a:pPr>
            <a:r>
              <a:rPr lang="en-US" sz="2000" b="1" i="1" dirty="0" smtClean="0"/>
              <a:t> open challenges of cloud computing</a:t>
            </a:r>
          </a:p>
          <a:p>
            <a:pPr marL="800100" indent="-228600">
              <a:spcBef>
                <a:spcPts val="600"/>
              </a:spcBef>
              <a:spcAft>
                <a:spcPts val="600"/>
              </a:spcAft>
              <a:buNone/>
            </a:pPr>
            <a:endParaRPr lang="en-US" sz="1600" b="1" i="1" dirty="0" smtClean="0"/>
          </a:p>
        </p:txBody>
      </p:sp>
      <p:sp>
        <p:nvSpPr>
          <p:cNvPr id="3" name="Slide Number Placeholder 2"/>
          <p:cNvSpPr>
            <a:spLocks noGrp="1"/>
          </p:cNvSpPr>
          <p:nvPr>
            <p:ph type="sldNum" sz="quarter" idx="10"/>
          </p:nvPr>
        </p:nvSpPr>
        <p:spPr/>
        <p:txBody>
          <a:bodyPr/>
          <a:lstStyle/>
          <a:p>
            <a:fld id="{742C3BD1-9A30-4045-9DFE-48DC1CB9D589}"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sp>
        <p:nvSpPr>
          <p:cNvPr id="3" name="Content Placeholder 2"/>
          <p:cNvSpPr>
            <a:spLocks noGrp="1"/>
          </p:cNvSpPr>
          <p:nvPr>
            <p:ph idx="1"/>
          </p:nvPr>
        </p:nvSpPr>
        <p:spPr/>
        <p:txBody>
          <a:bodyPr/>
          <a:lstStyle/>
          <a:p>
            <a:pPr algn="just"/>
            <a:r>
              <a:rPr lang="en-US" sz="2400" dirty="0"/>
              <a:t>Rajkumar Buyya, Christian Vecchiola, and Thamarai Selvi, </a:t>
            </a:r>
            <a:r>
              <a:rPr lang="en-US" sz="2400" b="1" dirty="0"/>
              <a:t>Mastering Cloud Computing</a:t>
            </a:r>
            <a:r>
              <a:rPr lang="en-US" sz="2400" dirty="0"/>
              <a:t>, </a:t>
            </a:r>
            <a:r>
              <a:rPr lang="en-US" sz="2400" dirty="0" smtClean="0"/>
              <a:t>McGraw </a:t>
            </a:r>
            <a:r>
              <a:rPr lang="en-US" sz="2400" dirty="0"/>
              <a:t>Hill, ISBN-13: 978-1-25-902995-0, New Delhi, India, 2013</a:t>
            </a:r>
            <a:r>
              <a:rPr lang="en-US" sz="2400" dirty="0" smtClean="0"/>
              <a:t>.</a:t>
            </a:r>
          </a:p>
          <a:p>
            <a:pPr lvl="1" algn="just"/>
            <a:r>
              <a:rPr lang="en-US" sz="2000" dirty="0" smtClean="0"/>
              <a:t> Chapter 4- Cloud Computing Architecture</a:t>
            </a:r>
          </a:p>
          <a:p>
            <a:pPr lvl="2" algn="just"/>
            <a:r>
              <a:rPr lang="en-US" sz="1800" dirty="0" smtClean="0"/>
              <a:t>Section 4.1 to 4.5</a:t>
            </a:r>
          </a:p>
          <a:p>
            <a:pPr lvl="1" algn="just"/>
            <a:r>
              <a:rPr lang="en-US" sz="2400" dirty="0">
                <a:solidFill>
                  <a:schemeClr val="tx1"/>
                </a:solidFill>
              </a:rPr>
              <a:t>This chapter slides text is compiled by:</a:t>
            </a:r>
          </a:p>
          <a:p>
            <a:pPr lvl="2" algn="just"/>
            <a:r>
              <a:rPr lang="en-AU" sz="2400" dirty="0" err="1"/>
              <a:t>Dr.</a:t>
            </a:r>
            <a:r>
              <a:rPr lang="en-AU" sz="2400" dirty="0"/>
              <a:t> </a:t>
            </a:r>
            <a:r>
              <a:rPr lang="en-AU" sz="2400" dirty="0" err="1"/>
              <a:t>Sounak</a:t>
            </a:r>
            <a:r>
              <a:rPr lang="en-AU" sz="2400" dirty="0"/>
              <a:t> Paul, BIT </a:t>
            </a:r>
            <a:r>
              <a:rPr lang="en-AU" sz="2400" dirty="0" err="1"/>
              <a:t>Mesra</a:t>
            </a:r>
            <a:r>
              <a:rPr lang="en-AU" sz="2400" dirty="0"/>
              <a:t>, </a:t>
            </a:r>
            <a:r>
              <a:rPr lang="en-AU" sz="2400" dirty="0" err="1"/>
              <a:t>Deoghar</a:t>
            </a:r>
            <a:r>
              <a:rPr lang="en-AU" sz="2400" dirty="0"/>
              <a:t>, </a:t>
            </a:r>
            <a:r>
              <a:rPr lang="en-AU" sz="2400" dirty="0" smtClean="0"/>
              <a:t>India</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28</a:t>
            </a:fld>
            <a:endParaRPr lang="en-US"/>
          </a:p>
        </p:txBody>
      </p:sp>
    </p:spTree>
    <p:extLst>
      <p:ext uri="{BB962C8B-B14F-4D97-AF65-F5344CB8AC3E}">
        <p14:creationId xmlns:p14="http://schemas.microsoft.com/office/powerpoint/2010/main" val="4107938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Introduction</a:t>
            </a:r>
            <a:endParaRPr lang="en-US" sz="4800" dirty="0"/>
          </a:p>
        </p:txBody>
      </p:sp>
      <p:sp>
        <p:nvSpPr>
          <p:cNvPr id="15" name="Content Placeholder 14"/>
          <p:cNvSpPr>
            <a:spLocks noGrp="1"/>
          </p:cNvSpPr>
          <p:nvPr>
            <p:ph idx="1"/>
          </p:nvPr>
        </p:nvSpPr>
        <p:spPr/>
        <p:txBody>
          <a:bodyPr/>
          <a:lstStyle/>
          <a:p>
            <a:r>
              <a:rPr lang="en-US" sz="2000" dirty="0" smtClean="0"/>
              <a:t>The term </a:t>
            </a:r>
            <a:r>
              <a:rPr lang="en-US" sz="2000" i="1" dirty="0" smtClean="0"/>
              <a:t>Cloud computing</a:t>
            </a:r>
            <a:r>
              <a:rPr lang="en-US" sz="2000" dirty="0" smtClean="0"/>
              <a:t> is a wide umbrella encompassing many different things; lately it has become a buzzword easily misused to revamp existing technologies and ideas for the public. </a:t>
            </a:r>
          </a:p>
          <a:p>
            <a:r>
              <a:rPr lang="en-US" sz="2000" dirty="0" smtClean="0"/>
              <a:t>Utility-oriented Data Centers are the first outcome of Cloud computing and they serve as the infrastructure through which the services are implemented and delivered. </a:t>
            </a:r>
          </a:p>
          <a:p>
            <a:r>
              <a:rPr lang="en-US" sz="2000" dirty="0" smtClean="0"/>
              <a:t>Any Cloud service, whether it is virtual hardware, development platform, or application software, relies on a distributed infrastructure owned by the provider or rented from a third party. </a:t>
            </a:r>
          </a:p>
          <a:p>
            <a:r>
              <a:rPr lang="en-US" sz="2000" dirty="0" smtClean="0"/>
              <a:t> As it can be noticed from the previous definition, the characterization of a Cloud is quite general: it can be implemented by using a datacenter, a collection of clusters, or a heterogeneous distributed system composed by desktop PC, workstations, and servers.</a:t>
            </a:r>
          </a:p>
          <a:p>
            <a:pPr lvl="1"/>
            <a:r>
              <a:rPr lang="en-US" sz="1600" dirty="0" smtClean="0"/>
              <a:t> </a:t>
            </a:r>
            <a:r>
              <a:rPr lang="en-US" sz="1600" i="1" dirty="0" smtClean="0"/>
              <a:t>Cloud computing is a utility oriented and Internet centric way of delivering IT services on demand. These services cover the entire computing stack: from the hardware infrastructure packaged as a set of virtual machines to software services such as development platforms and distributed applications. </a:t>
            </a:r>
          </a:p>
          <a:p>
            <a:pPr lvl="1">
              <a:buNone/>
            </a:pPr>
            <a:endParaRPr lang="en-US" sz="1600" dirty="0" smtClean="0"/>
          </a:p>
          <a:p>
            <a:endParaRPr lang="en-US" sz="2000" dirty="0" smtClean="0"/>
          </a:p>
          <a:p>
            <a:endParaRPr lang="en-US" sz="2400" dirty="0" smtClean="0"/>
          </a:p>
          <a:p>
            <a:pPr lvl="1" algn="just">
              <a:buNone/>
            </a:pPr>
            <a:endParaRPr lang="en-US" sz="2400" dirty="0" smtClean="0"/>
          </a:p>
          <a:p>
            <a:pPr lvl="1"/>
            <a:endParaRPr lang="en-US" sz="3200" dirty="0" smtClean="0"/>
          </a:p>
          <a:p>
            <a:pPr lvl="1"/>
            <a:endParaRPr lang="en-US" sz="3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Cloud Reference Model</a:t>
            </a:r>
            <a:endParaRPr lang="en-US" sz="2400" dirty="0"/>
          </a:p>
        </p:txBody>
      </p:sp>
      <p:sp>
        <p:nvSpPr>
          <p:cNvPr id="3" name="Content Placeholder 2"/>
          <p:cNvSpPr>
            <a:spLocks noGrp="1"/>
          </p:cNvSpPr>
          <p:nvPr>
            <p:ph idx="1"/>
          </p:nvPr>
        </p:nvSpPr>
        <p:spPr/>
        <p:txBody>
          <a:bodyPr/>
          <a:lstStyle/>
          <a:p>
            <a:pPr algn="just"/>
            <a:r>
              <a:rPr lang="en-US" sz="1800" dirty="0" smtClean="0"/>
              <a:t>Cloud computing supports any IT service that can be consumed as a utility and it is delivered through the network, most likely the Internet. Such characterization includes quite different aspects: infrastructure, development platforms, application and services. </a:t>
            </a:r>
          </a:p>
          <a:p>
            <a:pPr lvl="1">
              <a:buNone/>
            </a:pPr>
            <a:endParaRPr lang="en-US" b="1" i="1" dirty="0" smtClean="0"/>
          </a:p>
          <a:p>
            <a:pPr>
              <a:buNone/>
            </a:pP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TextBox 6"/>
          <p:cNvSpPr txBox="1"/>
          <p:nvPr/>
        </p:nvSpPr>
        <p:spPr>
          <a:xfrm>
            <a:off x="2428860" y="6286520"/>
            <a:ext cx="4000528" cy="307777"/>
          </a:xfrm>
          <a:prstGeom prst="rect">
            <a:avLst/>
          </a:prstGeom>
          <a:noFill/>
        </p:spPr>
        <p:txBody>
          <a:bodyPr wrap="square" rtlCol="0">
            <a:spAutoFit/>
          </a:bodyPr>
          <a:lstStyle/>
          <a:p>
            <a:r>
              <a:rPr lang="en-US" sz="1400" dirty="0" smtClean="0"/>
              <a:t>Fig-4.1- Cloud Computing Architecture</a:t>
            </a:r>
            <a:endParaRPr lang="en-US" sz="1400" dirty="0"/>
          </a:p>
        </p:txBody>
      </p:sp>
      <p:pic>
        <p:nvPicPr>
          <p:cNvPr id="8" name="Picture 7"/>
          <p:cNvPicPr/>
          <p:nvPr/>
        </p:nvPicPr>
        <p:blipFill>
          <a:blip r:embed="rId3"/>
          <a:srcRect/>
          <a:stretch>
            <a:fillRect/>
          </a:stretch>
        </p:blipFill>
        <p:spPr bwMode="auto">
          <a:xfrm>
            <a:off x="642910" y="2428868"/>
            <a:ext cx="7643866" cy="36544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Architecture</a:t>
            </a:r>
            <a:endParaRPr lang="en-US" sz="2400" dirty="0"/>
          </a:p>
        </p:txBody>
      </p:sp>
      <p:sp>
        <p:nvSpPr>
          <p:cNvPr id="3" name="Content Placeholder 2"/>
          <p:cNvSpPr>
            <a:spLocks noGrp="1"/>
          </p:cNvSpPr>
          <p:nvPr>
            <p:ph idx="1"/>
          </p:nvPr>
        </p:nvSpPr>
        <p:spPr/>
        <p:txBody>
          <a:bodyPr/>
          <a:lstStyle/>
          <a:p>
            <a:r>
              <a:rPr lang="en-US" sz="1600" dirty="0" smtClean="0"/>
              <a:t>It is possible to organize all the concrete realizations of Cloud computing into a layered view covering the entire stack (see Figure in last slide ): from the hardware appliances to software systems.</a:t>
            </a:r>
          </a:p>
          <a:p>
            <a:r>
              <a:rPr lang="en-US" sz="1600" dirty="0" smtClean="0"/>
              <a:t>Cloud resources are harnessed to offer “computing/horse power” required for providing services.</a:t>
            </a:r>
          </a:p>
          <a:p>
            <a:r>
              <a:rPr lang="en-US" sz="1600" dirty="0" smtClean="0"/>
              <a:t>Often, this layer is implemented by using a datacenter in which hundreds and thousands of nodes are stacked together. Cloud infrastructure can be in heterogeneous nature as variety of resources such as clusters and even networked PCs can be used to build it.</a:t>
            </a:r>
          </a:p>
          <a:p>
            <a:r>
              <a:rPr lang="en-US" sz="1600" dirty="0" smtClean="0"/>
              <a:t>Moreover, database systems and other storage services can also be part of the infrastructure.</a:t>
            </a:r>
          </a:p>
          <a:p>
            <a:r>
              <a:rPr lang="en-US" sz="1600" dirty="0" smtClean="0"/>
              <a:t>The physical infrastructure is managed by the core middleware whose objectives are to provide an appropriate runtime environment for applications and to utilize resources at best. </a:t>
            </a:r>
          </a:p>
          <a:p>
            <a:r>
              <a:rPr lang="en-US" sz="1600" dirty="0" smtClean="0"/>
              <a:t>At the bottom of the stack, virtualization technologies are used to guarantee runtime environment customization, application isolation, sandboxing, and quality of service. </a:t>
            </a:r>
          </a:p>
          <a:p>
            <a:r>
              <a:rPr lang="en-US" sz="1600" dirty="0" smtClean="0"/>
              <a:t>Hardware virtualization is the most commonly used at this level. Hypervisors manage the pool of resources and expose the distributed infrastructure as a collection of virtual machines.</a:t>
            </a:r>
          </a:p>
          <a:p>
            <a:r>
              <a:rPr lang="en-US" sz="1600" dirty="0" smtClean="0"/>
              <a:t>By using virtual machine technology it is possible to finely partition the hardware resources such as CPU, memory, and also </a:t>
            </a:r>
            <a:r>
              <a:rPr lang="en-US" sz="1600" dirty="0" err="1" smtClean="0"/>
              <a:t>virtualize</a:t>
            </a:r>
            <a:r>
              <a:rPr lang="en-US" sz="1600" dirty="0" smtClean="0"/>
              <a:t> specific devices, thus meeting the requirement of users and applications.   </a:t>
            </a:r>
          </a:p>
          <a:p>
            <a:pPr lvl="1">
              <a:buNone/>
            </a:pP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Architecture</a:t>
            </a:r>
            <a:endParaRPr lang="en-US" dirty="0"/>
          </a:p>
        </p:txBody>
      </p:sp>
      <p:sp>
        <p:nvSpPr>
          <p:cNvPr id="3" name="Content Placeholder 2"/>
          <p:cNvSpPr>
            <a:spLocks noGrp="1"/>
          </p:cNvSpPr>
          <p:nvPr>
            <p:ph idx="1"/>
          </p:nvPr>
        </p:nvSpPr>
        <p:spPr/>
        <p:txBody>
          <a:bodyPr/>
          <a:lstStyle/>
          <a:p>
            <a:pPr algn="just"/>
            <a:r>
              <a:rPr lang="en-US" sz="1800" dirty="0" smtClean="0"/>
              <a:t>The combination of Cloud hosting platforms and resources is generally classified as a </a:t>
            </a:r>
            <a:r>
              <a:rPr lang="en-US" sz="1800" i="1" dirty="0" smtClean="0"/>
              <a:t>Infrastructure-as-a-Service (IaaS)</a:t>
            </a:r>
            <a:r>
              <a:rPr lang="en-US" sz="1800" dirty="0" smtClean="0"/>
              <a:t> solution. </a:t>
            </a:r>
          </a:p>
          <a:p>
            <a:pPr algn="just"/>
            <a:r>
              <a:rPr lang="en-US" sz="1800" dirty="0" smtClean="0"/>
              <a:t>Infrastructure-as-a-Service solutions are suitable for designing the system infrastructure but provide limited services to build applications.</a:t>
            </a:r>
          </a:p>
          <a:p>
            <a:pPr algn="just"/>
            <a:r>
              <a:rPr lang="en-US" sz="1800" dirty="0" smtClean="0"/>
              <a:t>Such service is provided by Cloud programming environments and tools, which form a new layer for offering to users a development platform for applications. </a:t>
            </a:r>
          </a:p>
          <a:p>
            <a:pPr algn="just"/>
            <a:r>
              <a:rPr lang="en-US" sz="1800" dirty="0" smtClean="0"/>
              <a:t>The range of tools include web based interfaces, command line tools, and frameworks for concurrent and distributed programming.</a:t>
            </a:r>
          </a:p>
          <a:p>
            <a:pPr algn="just"/>
            <a:r>
              <a:rPr lang="en-US" sz="1800" dirty="0" smtClean="0"/>
              <a:t> In this scenario, users develop their applications specifically for the Cloud by using the API exposed at the user-level middleware. For this reason, this approach is also known as </a:t>
            </a:r>
            <a:r>
              <a:rPr lang="en-US" sz="1800" i="1" dirty="0" smtClean="0"/>
              <a:t>Platform-as-a-Service (PaaS)</a:t>
            </a:r>
            <a:r>
              <a:rPr lang="en-US" sz="1800" dirty="0" smtClean="0"/>
              <a:t>, because the service offered to the user is a development platform rather than an infrastructure.</a:t>
            </a:r>
          </a:p>
          <a:p>
            <a:pPr algn="just"/>
            <a:r>
              <a:rPr lang="en-US" sz="1800" dirty="0" smtClean="0"/>
              <a:t>PaaS solutions generally include the infrastructure as well, that is bundled as part of the service provided to users. In case of </a:t>
            </a:r>
            <a:r>
              <a:rPr lang="en-US" sz="1800" i="1" dirty="0" smtClean="0"/>
              <a:t>Pure PaaS</a:t>
            </a:r>
            <a:r>
              <a:rPr lang="en-US" sz="1800" dirty="0" smtClean="0"/>
              <a:t> only the user level middleware is offered and it has to be complemented with a virtual or physical infrastructure. </a:t>
            </a:r>
          </a:p>
          <a:p>
            <a:pPr algn="just"/>
            <a:r>
              <a:rPr lang="en-US" sz="1800" dirty="0" smtClean="0"/>
              <a:t>The top layer of the reference model depicted in Figure in previous slide contains services delivered at application level. These are mostly referred as </a:t>
            </a:r>
            <a:r>
              <a:rPr lang="en-US" sz="1800" i="1" dirty="0" smtClean="0"/>
              <a:t>Software-as-a-Service (SaaS)</a:t>
            </a:r>
            <a:r>
              <a:rPr lang="en-US" sz="1800" dirty="0" smtClean="0"/>
              <a:t>.</a:t>
            </a:r>
          </a:p>
          <a:p>
            <a:pPr>
              <a:buNone/>
            </a:pP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Architecture</a:t>
            </a:r>
            <a:endParaRPr lang="en-US" dirty="0"/>
          </a:p>
        </p:txBody>
      </p:sp>
      <p:sp>
        <p:nvSpPr>
          <p:cNvPr id="3" name="Content Placeholder 2"/>
          <p:cNvSpPr>
            <a:spLocks noGrp="1"/>
          </p:cNvSpPr>
          <p:nvPr>
            <p:ph idx="1"/>
          </p:nvPr>
        </p:nvSpPr>
        <p:spPr/>
        <p:txBody>
          <a:bodyPr/>
          <a:lstStyle/>
          <a:p>
            <a:pPr algn="just"/>
            <a:r>
              <a:rPr lang="en-US" sz="1700" dirty="0" smtClean="0"/>
              <a:t>In most of the cases these are web based applications that rely on the Cloud to provide service to end users. </a:t>
            </a:r>
          </a:p>
          <a:p>
            <a:pPr algn="just"/>
            <a:r>
              <a:rPr lang="en-US" sz="1700" dirty="0" smtClean="0"/>
              <a:t>The horse power of the Cloud provided by IaaS and PaaS solutions allows independent software vendors to deliver their application services over the Internet.</a:t>
            </a:r>
          </a:p>
          <a:p>
            <a:pPr algn="just"/>
            <a:r>
              <a:rPr lang="en-US" sz="1700" dirty="0" smtClean="0"/>
              <a:t>Other applications belonging to this layer are those strongly leveraging the Internet for their core functionalities that rely on the Cloud to sustain a larger number of users; this is the case of gaming portals and in general social networking web sites.</a:t>
            </a:r>
          </a:p>
          <a:p>
            <a:pPr algn="just"/>
            <a:r>
              <a:rPr lang="en-US" sz="1700" dirty="0" smtClean="0"/>
              <a:t>As a vision, any service offered in the Cloud computing style, should be able to adaptively change and expose an autonomic behavior; in particular for its availability and performance. </a:t>
            </a:r>
          </a:p>
          <a:p>
            <a:pPr algn="just"/>
            <a:r>
              <a:rPr lang="en-US" sz="1700" dirty="0" smtClean="0"/>
              <a:t>The reference model described in Figure in last slide also introduces the concept of </a:t>
            </a:r>
            <a:r>
              <a:rPr lang="en-US" sz="1700" i="1" dirty="0" smtClean="0"/>
              <a:t>everything as a Service (</a:t>
            </a:r>
            <a:r>
              <a:rPr lang="en-US" sz="1700" i="1" dirty="0" err="1" smtClean="0"/>
              <a:t>XaaS</a:t>
            </a:r>
            <a:r>
              <a:rPr lang="en-US" sz="1700" i="1" dirty="0" smtClean="0"/>
              <a:t>)</a:t>
            </a:r>
            <a:r>
              <a:rPr lang="en-US" sz="1700" dirty="0" smtClean="0"/>
              <a:t>. This is one of the most important elements of Cloud computing: Cloud services from different providers can be composed together in order to provide a completely integrated solution covering all the computing stack of a system.</a:t>
            </a:r>
          </a:p>
          <a:p>
            <a:pPr algn="just"/>
            <a:r>
              <a:rPr lang="en-US" sz="1700" dirty="0" smtClean="0"/>
              <a:t>Infrastructure-as-a-Service providers can offer the bare metal in terms of virtual machines where Platform-as-a-Service solutions are deployed.</a:t>
            </a:r>
          </a:p>
          <a:p>
            <a:pPr algn="just"/>
            <a:r>
              <a:rPr lang="en-US" sz="1700" dirty="0" smtClean="0"/>
              <a:t>Table 4.1 in next slide summarizes the characteristics of the three major categories used to classify Cloud computing solutions.   </a:t>
            </a:r>
          </a:p>
          <a:p>
            <a:pPr>
              <a:buNone/>
            </a:pP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Cloud Computing Services Classification</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a:t>
            </a:fld>
            <a:endParaRPr lang="en-US"/>
          </a:p>
        </p:txBody>
      </p:sp>
      <p:sp>
        <p:nvSpPr>
          <p:cNvPr id="5" name="Footer Placeholder 4"/>
          <p:cNvSpPr>
            <a:spLocks noGrp="1"/>
          </p:cNvSpPr>
          <p:nvPr>
            <p:ph type="ftr" sz="quarter" idx="11"/>
          </p:nvPr>
        </p:nvSpPr>
        <p:spPr/>
        <p:txBody>
          <a:bodyPr/>
          <a:lstStyle/>
          <a:p>
            <a:pPr>
              <a:defRPr/>
            </a:pP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28596" y="1785926"/>
            <a:ext cx="8215370" cy="4357718"/>
          </a:xfrm>
          <a:prstGeom prst="rect">
            <a:avLst/>
          </a:prstGeom>
          <a:noFill/>
          <a:ln w="9525">
            <a:noFill/>
            <a:miter lim="800000"/>
            <a:headEnd/>
            <a:tailEnd/>
          </a:ln>
          <a:effectLst/>
        </p:spPr>
      </p:pic>
      <p:sp>
        <p:nvSpPr>
          <p:cNvPr id="7" name="TextBox 6"/>
          <p:cNvSpPr txBox="1"/>
          <p:nvPr/>
        </p:nvSpPr>
        <p:spPr>
          <a:xfrm>
            <a:off x="428596" y="1428736"/>
            <a:ext cx="4357718" cy="369332"/>
          </a:xfrm>
          <a:prstGeom prst="rect">
            <a:avLst/>
          </a:prstGeom>
          <a:noFill/>
        </p:spPr>
        <p:txBody>
          <a:bodyPr wrap="square" rtlCol="0">
            <a:spAutoFit/>
          </a:bodyPr>
          <a:lstStyle/>
          <a:p>
            <a:r>
              <a:rPr lang="en-US" sz="1400" dirty="0" smtClean="0"/>
              <a:t>Table-4.1:</a:t>
            </a:r>
            <a:r>
              <a:rPr lang="en-US" dirty="0" smtClean="0"/>
              <a:t> </a:t>
            </a:r>
            <a:r>
              <a:rPr lang="en-US" sz="1400" dirty="0" smtClean="0"/>
              <a:t>Cloud Computing Services Classification</a:t>
            </a:r>
            <a:endParaRPr lang="en-US"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Cloud Computing Services Classification</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a:t>
            </a:fld>
            <a:endParaRPr lang="en-US"/>
          </a:p>
        </p:txBody>
      </p:sp>
      <p:sp>
        <p:nvSpPr>
          <p:cNvPr id="5" name="Footer Placeholder 4"/>
          <p:cNvSpPr>
            <a:spLocks noGrp="1"/>
          </p:cNvSpPr>
          <p:nvPr>
            <p:ph type="ftr" sz="quarter" idx="11"/>
          </p:nvPr>
        </p:nvSpPr>
        <p:spPr/>
        <p:txBody>
          <a:bodyPr/>
          <a:lstStyle/>
          <a:p>
            <a:pPr>
              <a:defRPr/>
            </a:pPr>
            <a:endParaRPr lang="en-US" dirty="0"/>
          </a:p>
        </p:txBody>
      </p:sp>
      <p:grpSp>
        <p:nvGrpSpPr>
          <p:cNvPr id="8" name="组合 7"/>
          <p:cNvGrpSpPr/>
          <p:nvPr/>
        </p:nvGrpSpPr>
        <p:grpSpPr>
          <a:xfrm>
            <a:off x="351631" y="1484784"/>
            <a:ext cx="8379619" cy="4272626"/>
            <a:chOff x="509587" y="769257"/>
            <a:chExt cx="11172825" cy="5696835"/>
          </a:xfrm>
        </p:grpSpPr>
        <p:sp>
          <p:nvSpPr>
            <p:cNvPr id="9" name="圆角矩形 8"/>
            <p:cNvSpPr/>
            <p:nvPr/>
          </p:nvSpPr>
          <p:spPr>
            <a:xfrm>
              <a:off x="509587" y="769257"/>
              <a:ext cx="11172825" cy="1433289"/>
            </a:xfrm>
            <a:prstGeom prst="roundRect">
              <a:avLst>
                <a:gd name="adj" fmla="val 9925"/>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n-ea"/>
              </a:endParaRPr>
            </a:p>
          </p:txBody>
        </p:sp>
        <p:sp>
          <p:nvSpPr>
            <p:cNvPr id="10" name="圆角矩形 9"/>
            <p:cNvSpPr/>
            <p:nvPr/>
          </p:nvSpPr>
          <p:spPr>
            <a:xfrm>
              <a:off x="509587" y="2335896"/>
              <a:ext cx="11172825" cy="2401242"/>
            </a:xfrm>
            <a:prstGeom prst="roundRect">
              <a:avLst>
                <a:gd name="adj" fmla="val 9925"/>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n-ea"/>
              </a:endParaRPr>
            </a:p>
          </p:txBody>
        </p:sp>
        <p:sp>
          <p:nvSpPr>
            <p:cNvPr id="11" name="圆角矩形 10"/>
            <p:cNvSpPr/>
            <p:nvPr/>
          </p:nvSpPr>
          <p:spPr>
            <a:xfrm>
              <a:off x="509587" y="4862807"/>
              <a:ext cx="11172825" cy="738185"/>
            </a:xfrm>
            <a:prstGeom prst="roundRect">
              <a:avLst>
                <a:gd name="adj" fmla="val 20248"/>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n-ea"/>
              </a:endParaRPr>
            </a:p>
          </p:txBody>
        </p:sp>
        <p:sp>
          <p:nvSpPr>
            <p:cNvPr id="12" name="圆角矩形 11"/>
            <p:cNvSpPr/>
            <p:nvPr/>
          </p:nvSpPr>
          <p:spPr>
            <a:xfrm>
              <a:off x="509587" y="5741877"/>
              <a:ext cx="11172825" cy="724215"/>
            </a:xfrm>
            <a:prstGeom prst="roundRect">
              <a:avLst>
                <a:gd name="adj" fmla="val 9925"/>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n-ea"/>
              </a:endParaRPr>
            </a:p>
          </p:txBody>
        </p:sp>
        <p:sp>
          <p:nvSpPr>
            <p:cNvPr id="13" name="圆角矩形 12"/>
            <p:cNvSpPr/>
            <p:nvPr/>
          </p:nvSpPr>
          <p:spPr>
            <a:xfrm>
              <a:off x="661988" y="1486327"/>
              <a:ext cx="2025198" cy="590550"/>
            </a:xfrm>
            <a:prstGeom prst="roundRect">
              <a:avLst/>
            </a:prstGeom>
            <a:solidFill>
              <a:srgbClr val="7AB8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mn-ea"/>
                </a:rPr>
                <a:t>服务接口</a:t>
              </a:r>
            </a:p>
          </p:txBody>
        </p:sp>
        <p:sp>
          <p:nvSpPr>
            <p:cNvPr id="14" name="圆角矩形 13"/>
            <p:cNvSpPr/>
            <p:nvPr/>
          </p:nvSpPr>
          <p:spPr>
            <a:xfrm>
              <a:off x="2839586" y="1479896"/>
              <a:ext cx="2056945" cy="590550"/>
            </a:xfrm>
            <a:prstGeom prst="roundRect">
              <a:avLst/>
            </a:prstGeom>
            <a:solidFill>
              <a:srgbClr val="7AB8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mn-ea"/>
                </a:rPr>
                <a:t>服务注册</a:t>
              </a:r>
            </a:p>
          </p:txBody>
        </p:sp>
        <p:sp>
          <p:nvSpPr>
            <p:cNvPr id="15" name="圆角矩形 14"/>
            <p:cNvSpPr/>
            <p:nvPr/>
          </p:nvSpPr>
          <p:spPr>
            <a:xfrm>
              <a:off x="5048931" y="1486327"/>
              <a:ext cx="2066925" cy="590550"/>
            </a:xfrm>
            <a:prstGeom prst="roundRect">
              <a:avLst/>
            </a:prstGeom>
            <a:solidFill>
              <a:srgbClr val="7AB8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mn-ea"/>
                </a:rPr>
                <a:t>服务查找</a:t>
              </a:r>
            </a:p>
          </p:txBody>
        </p:sp>
        <p:sp>
          <p:nvSpPr>
            <p:cNvPr id="16" name="圆角矩形 15"/>
            <p:cNvSpPr/>
            <p:nvPr/>
          </p:nvSpPr>
          <p:spPr>
            <a:xfrm>
              <a:off x="7268256" y="1486327"/>
              <a:ext cx="2066925" cy="590550"/>
            </a:xfrm>
            <a:prstGeom prst="roundRect">
              <a:avLst/>
            </a:prstGeom>
            <a:solidFill>
              <a:srgbClr val="7AB8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mn-ea"/>
                </a:rPr>
                <a:t>服务访问</a:t>
              </a:r>
            </a:p>
          </p:txBody>
        </p:sp>
        <p:sp>
          <p:nvSpPr>
            <p:cNvPr id="17" name="圆角矩形 16"/>
            <p:cNvSpPr/>
            <p:nvPr/>
          </p:nvSpPr>
          <p:spPr>
            <a:xfrm>
              <a:off x="9487581" y="1486327"/>
              <a:ext cx="2056946" cy="590550"/>
            </a:xfrm>
            <a:prstGeom prst="roundRect">
              <a:avLst/>
            </a:prstGeom>
            <a:solidFill>
              <a:srgbClr val="7AB8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mn-ea"/>
                </a:rPr>
                <a:t>服务工作流</a:t>
              </a:r>
            </a:p>
          </p:txBody>
        </p:sp>
        <p:sp>
          <p:nvSpPr>
            <p:cNvPr id="18" name="文本框 17"/>
            <p:cNvSpPr txBox="1"/>
            <p:nvPr/>
          </p:nvSpPr>
          <p:spPr>
            <a:xfrm>
              <a:off x="5208371" y="903189"/>
              <a:ext cx="1808529" cy="492443"/>
            </a:xfrm>
            <a:prstGeom prst="rect">
              <a:avLst/>
            </a:prstGeom>
            <a:noFill/>
          </p:spPr>
          <p:txBody>
            <a:bodyPr wrap="none" rtlCol="0">
              <a:spAutoFit/>
            </a:bodyPr>
            <a:lstStyle/>
            <a:p>
              <a:r>
                <a:rPr lang="en-US" altLang="zh-CN" dirty="0">
                  <a:solidFill>
                    <a:schemeClr val="tx1">
                      <a:lumMod val="75000"/>
                      <a:lumOff val="25000"/>
                    </a:schemeClr>
                  </a:solidFill>
                  <a:latin typeface="+mn-ea"/>
                </a:rPr>
                <a:t>SOA</a:t>
              </a:r>
              <a:r>
                <a:rPr lang="zh-CN" altLang="en-US" dirty="0">
                  <a:solidFill>
                    <a:schemeClr val="tx1">
                      <a:lumMod val="75000"/>
                      <a:lumOff val="25000"/>
                    </a:schemeClr>
                  </a:solidFill>
                  <a:latin typeface="+mn-ea"/>
                </a:rPr>
                <a:t>构建层</a:t>
              </a:r>
            </a:p>
          </p:txBody>
        </p:sp>
        <p:sp>
          <p:nvSpPr>
            <p:cNvPr id="19" name="文本框 18"/>
            <p:cNvSpPr txBox="1"/>
            <p:nvPr/>
          </p:nvSpPr>
          <p:spPr>
            <a:xfrm>
              <a:off x="5091112" y="2371740"/>
              <a:ext cx="2092880" cy="492443"/>
            </a:xfrm>
            <a:prstGeom prst="rect">
              <a:avLst/>
            </a:prstGeom>
            <a:noFill/>
          </p:spPr>
          <p:txBody>
            <a:bodyPr wrap="none" rtlCol="0">
              <a:spAutoFit/>
            </a:bodyPr>
            <a:lstStyle/>
            <a:p>
              <a:r>
                <a:rPr lang="zh-CN" altLang="en-US" dirty="0">
                  <a:solidFill>
                    <a:schemeClr val="tx1">
                      <a:lumMod val="75000"/>
                      <a:lumOff val="25000"/>
                    </a:schemeClr>
                  </a:solidFill>
                  <a:latin typeface="+mn-ea"/>
                </a:rPr>
                <a:t>管理中间件层</a:t>
              </a:r>
            </a:p>
          </p:txBody>
        </p:sp>
        <p:sp>
          <p:nvSpPr>
            <p:cNvPr id="20" name="圆角矩形 19"/>
            <p:cNvSpPr/>
            <p:nvPr/>
          </p:nvSpPr>
          <p:spPr>
            <a:xfrm>
              <a:off x="661988" y="2866797"/>
              <a:ext cx="8343647" cy="540544"/>
            </a:xfrm>
            <a:prstGeom prst="roundRect">
              <a:avLst>
                <a:gd name="adj" fmla="val 9925"/>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n-ea"/>
              </a:endParaRPr>
            </a:p>
          </p:txBody>
        </p:sp>
        <p:sp>
          <p:nvSpPr>
            <p:cNvPr id="21" name="圆角矩形 20"/>
            <p:cNvSpPr/>
            <p:nvPr/>
          </p:nvSpPr>
          <p:spPr>
            <a:xfrm>
              <a:off x="3902755" y="2917597"/>
              <a:ext cx="1783254" cy="455890"/>
            </a:xfrm>
            <a:prstGeom prst="round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bg1"/>
                  </a:solidFill>
                  <a:latin typeface="+mn-ea"/>
                </a:rPr>
                <a:t>用户环境配置</a:t>
              </a:r>
            </a:p>
          </p:txBody>
        </p:sp>
        <p:sp>
          <p:nvSpPr>
            <p:cNvPr id="22" name="圆角矩形 21"/>
            <p:cNvSpPr/>
            <p:nvPr/>
          </p:nvSpPr>
          <p:spPr>
            <a:xfrm>
              <a:off x="2103522" y="4921682"/>
              <a:ext cx="1847850" cy="590550"/>
            </a:xfrm>
            <a:prstGeom prst="roundRect">
              <a:avLst/>
            </a:prstGeom>
            <a:solidFill>
              <a:srgbClr val="7AB8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mn-ea"/>
                </a:rPr>
                <a:t>计算资源池</a:t>
              </a:r>
            </a:p>
          </p:txBody>
        </p:sp>
        <p:sp>
          <p:nvSpPr>
            <p:cNvPr id="23" name="圆角矩形 22"/>
            <p:cNvSpPr/>
            <p:nvPr/>
          </p:nvSpPr>
          <p:spPr>
            <a:xfrm>
              <a:off x="4017947" y="4921682"/>
              <a:ext cx="1847850" cy="590550"/>
            </a:xfrm>
            <a:prstGeom prst="roundRect">
              <a:avLst/>
            </a:prstGeom>
            <a:solidFill>
              <a:srgbClr val="7AB8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mn-ea"/>
                </a:rPr>
                <a:t>存储资源池</a:t>
              </a:r>
            </a:p>
          </p:txBody>
        </p:sp>
        <p:sp>
          <p:nvSpPr>
            <p:cNvPr id="24" name="圆角矩形 23"/>
            <p:cNvSpPr/>
            <p:nvPr/>
          </p:nvSpPr>
          <p:spPr>
            <a:xfrm>
              <a:off x="5916224" y="4921682"/>
              <a:ext cx="1847850" cy="590550"/>
            </a:xfrm>
            <a:prstGeom prst="roundRect">
              <a:avLst/>
            </a:prstGeom>
            <a:solidFill>
              <a:srgbClr val="7AB8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mn-ea"/>
                </a:rPr>
                <a:t>网络资源池</a:t>
              </a:r>
            </a:p>
          </p:txBody>
        </p:sp>
        <p:sp>
          <p:nvSpPr>
            <p:cNvPr id="25" name="圆角矩形 24"/>
            <p:cNvSpPr/>
            <p:nvPr/>
          </p:nvSpPr>
          <p:spPr>
            <a:xfrm>
              <a:off x="7830649" y="4921682"/>
              <a:ext cx="1836578" cy="590550"/>
            </a:xfrm>
            <a:prstGeom prst="roundRect">
              <a:avLst/>
            </a:prstGeom>
            <a:solidFill>
              <a:srgbClr val="7AB8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mn-ea"/>
                </a:rPr>
                <a:t>数据资源池</a:t>
              </a:r>
            </a:p>
          </p:txBody>
        </p:sp>
        <p:sp>
          <p:nvSpPr>
            <p:cNvPr id="26" name="圆角矩形 25"/>
            <p:cNvSpPr/>
            <p:nvPr/>
          </p:nvSpPr>
          <p:spPr>
            <a:xfrm>
              <a:off x="9733802" y="4921682"/>
              <a:ext cx="1836578" cy="590550"/>
            </a:xfrm>
            <a:prstGeom prst="roundRect">
              <a:avLst/>
            </a:prstGeom>
            <a:solidFill>
              <a:srgbClr val="7AB8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mn-ea"/>
                </a:rPr>
                <a:t>软件资源池</a:t>
              </a:r>
            </a:p>
          </p:txBody>
        </p:sp>
        <p:sp>
          <p:nvSpPr>
            <p:cNvPr id="27" name="圆角矩形 26"/>
            <p:cNvSpPr/>
            <p:nvPr/>
          </p:nvSpPr>
          <p:spPr>
            <a:xfrm>
              <a:off x="2337084" y="5799242"/>
              <a:ext cx="1565671" cy="590550"/>
            </a:xfrm>
            <a:prstGeom prst="roundRect">
              <a:avLst/>
            </a:prstGeom>
            <a:solidFill>
              <a:srgbClr val="7AB8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mn-ea"/>
                </a:rPr>
                <a:t>计算机</a:t>
              </a:r>
            </a:p>
          </p:txBody>
        </p:sp>
        <p:sp>
          <p:nvSpPr>
            <p:cNvPr id="28" name="圆角矩形 27"/>
            <p:cNvSpPr/>
            <p:nvPr/>
          </p:nvSpPr>
          <p:spPr>
            <a:xfrm>
              <a:off x="4066479" y="5799242"/>
              <a:ext cx="1750787" cy="590550"/>
            </a:xfrm>
            <a:prstGeom prst="roundRect">
              <a:avLst/>
            </a:prstGeom>
            <a:solidFill>
              <a:srgbClr val="7AB8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mn-ea"/>
                </a:rPr>
                <a:t>存储器</a:t>
              </a:r>
            </a:p>
          </p:txBody>
        </p:sp>
        <p:sp>
          <p:nvSpPr>
            <p:cNvPr id="29" name="圆角矩形 28"/>
            <p:cNvSpPr/>
            <p:nvPr/>
          </p:nvSpPr>
          <p:spPr>
            <a:xfrm>
              <a:off x="5980990" y="5799242"/>
              <a:ext cx="2052407" cy="590550"/>
            </a:xfrm>
            <a:prstGeom prst="roundRect">
              <a:avLst/>
            </a:prstGeom>
            <a:solidFill>
              <a:srgbClr val="7AB8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mn-ea"/>
                </a:rPr>
                <a:t>网络设施</a:t>
              </a:r>
            </a:p>
          </p:txBody>
        </p:sp>
        <p:sp>
          <p:nvSpPr>
            <p:cNvPr id="30" name="圆角矩形 29"/>
            <p:cNvSpPr/>
            <p:nvPr/>
          </p:nvSpPr>
          <p:spPr>
            <a:xfrm>
              <a:off x="8196667" y="5799242"/>
              <a:ext cx="1637391" cy="590550"/>
            </a:xfrm>
            <a:prstGeom prst="roundRect">
              <a:avLst/>
            </a:prstGeom>
            <a:solidFill>
              <a:srgbClr val="7AB8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mn-ea"/>
                </a:rPr>
                <a:t>数据库</a:t>
              </a:r>
            </a:p>
          </p:txBody>
        </p:sp>
        <p:sp>
          <p:nvSpPr>
            <p:cNvPr id="31" name="圆角矩形 30"/>
            <p:cNvSpPr/>
            <p:nvPr/>
          </p:nvSpPr>
          <p:spPr>
            <a:xfrm>
              <a:off x="9997328" y="5799242"/>
              <a:ext cx="1573051" cy="590550"/>
            </a:xfrm>
            <a:prstGeom prst="roundRect">
              <a:avLst/>
            </a:prstGeom>
            <a:solidFill>
              <a:srgbClr val="7AB8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mn-ea"/>
                </a:rPr>
                <a:t>软件</a:t>
              </a:r>
            </a:p>
          </p:txBody>
        </p:sp>
        <p:sp>
          <p:nvSpPr>
            <p:cNvPr id="32" name="圆角矩形 31"/>
            <p:cNvSpPr/>
            <p:nvPr/>
          </p:nvSpPr>
          <p:spPr>
            <a:xfrm>
              <a:off x="661988" y="3488972"/>
              <a:ext cx="8343647" cy="540544"/>
            </a:xfrm>
            <a:prstGeom prst="roundRect">
              <a:avLst>
                <a:gd name="adj" fmla="val 9925"/>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n-ea"/>
              </a:endParaRPr>
            </a:p>
          </p:txBody>
        </p:sp>
        <p:sp>
          <p:nvSpPr>
            <p:cNvPr id="33" name="圆角矩形 32"/>
            <p:cNvSpPr/>
            <p:nvPr/>
          </p:nvSpPr>
          <p:spPr>
            <a:xfrm>
              <a:off x="661988" y="4113064"/>
              <a:ext cx="8343647" cy="540544"/>
            </a:xfrm>
            <a:prstGeom prst="roundRect">
              <a:avLst>
                <a:gd name="adj" fmla="val 9925"/>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n-ea"/>
              </a:endParaRPr>
            </a:p>
          </p:txBody>
        </p:sp>
        <p:sp>
          <p:nvSpPr>
            <p:cNvPr id="34" name="文本框 33"/>
            <p:cNvSpPr txBox="1"/>
            <p:nvPr/>
          </p:nvSpPr>
          <p:spPr>
            <a:xfrm>
              <a:off x="561562" y="5001067"/>
              <a:ext cx="1477328" cy="492443"/>
            </a:xfrm>
            <a:prstGeom prst="rect">
              <a:avLst/>
            </a:prstGeom>
            <a:noFill/>
          </p:spPr>
          <p:txBody>
            <a:bodyPr wrap="none" rtlCol="0">
              <a:spAutoFit/>
            </a:bodyPr>
            <a:lstStyle/>
            <a:p>
              <a:r>
                <a:rPr lang="zh-CN" altLang="en-US" dirty="0">
                  <a:solidFill>
                    <a:schemeClr val="tx1">
                      <a:lumMod val="75000"/>
                      <a:lumOff val="25000"/>
                    </a:schemeClr>
                  </a:solidFill>
                  <a:latin typeface="+mn-ea"/>
                </a:rPr>
                <a:t>资源池层</a:t>
              </a:r>
            </a:p>
          </p:txBody>
        </p:sp>
        <p:sp>
          <p:nvSpPr>
            <p:cNvPr id="35" name="文本框 34"/>
            <p:cNvSpPr txBox="1"/>
            <p:nvPr/>
          </p:nvSpPr>
          <p:spPr>
            <a:xfrm>
              <a:off x="561562" y="5901531"/>
              <a:ext cx="1785104" cy="492443"/>
            </a:xfrm>
            <a:prstGeom prst="rect">
              <a:avLst/>
            </a:prstGeom>
            <a:noFill/>
          </p:spPr>
          <p:txBody>
            <a:bodyPr wrap="none" rtlCol="0">
              <a:spAutoFit/>
            </a:bodyPr>
            <a:lstStyle/>
            <a:p>
              <a:r>
                <a:rPr lang="zh-CN" altLang="en-US" dirty="0">
                  <a:solidFill>
                    <a:schemeClr val="tx1">
                      <a:lumMod val="75000"/>
                      <a:lumOff val="25000"/>
                    </a:schemeClr>
                  </a:solidFill>
                  <a:latin typeface="+mn-ea"/>
                </a:rPr>
                <a:t>物理资源层</a:t>
              </a:r>
            </a:p>
          </p:txBody>
        </p:sp>
        <p:sp>
          <p:nvSpPr>
            <p:cNvPr id="36" name="圆角矩形 35"/>
            <p:cNvSpPr/>
            <p:nvPr/>
          </p:nvSpPr>
          <p:spPr>
            <a:xfrm>
              <a:off x="2122924" y="2913185"/>
              <a:ext cx="1691750" cy="455890"/>
            </a:xfrm>
            <a:prstGeom prst="round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bg1"/>
                  </a:solidFill>
                  <a:latin typeface="+mn-ea"/>
                </a:rPr>
                <a:t>账号管理</a:t>
              </a:r>
            </a:p>
          </p:txBody>
        </p:sp>
        <p:sp>
          <p:nvSpPr>
            <p:cNvPr id="37" name="文本框 36"/>
            <p:cNvSpPr txBox="1"/>
            <p:nvPr/>
          </p:nvSpPr>
          <p:spPr>
            <a:xfrm>
              <a:off x="613534" y="2906236"/>
              <a:ext cx="1477328" cy="492443"/>
            </a:xfrm>
            <a:prstGeom prst="rect">
              <a:avLst/>
            </a:prstGeom>
            <a:noFill/>
          </p:spPr>
          <p:txBody>
            <a:bodyPr wrap="none" rtlCol="0">
              <a:spAutoFit/>
            </a:bodyPr>
            <a:lstStyle/>
            <a:p>
              <a:r>
                <a:rPr lang="zh-CN" altLang="en-US" dirty="0">
                  <a:solidFill>
                    <a:schemeClr val="tx1">
                      <a:lumMod val="75000"/>
                      <a:lumOff val="25000"/>
                    </a:schemeClr>
                  </a:solidFill>
                  <a:latin typeface="+mn-ea"/>
                </a:rPr>
                <a:t>用户管理</a:t>
              </a:r>
            </a:p>
          </p:txBody>
        </p:sp>
        <p:sp>
          <p:nvSpPr>
            <p:cNvPr id="38" name="文本框 37"/>
            <p:cNvSpPr txBox="1"/>
            <p:nvPr/>
          </p:nvSpPr>
          <p:spPr>
            <a:xfrm>
              <a:off x="613534" y="3545600"/>
              <a:ext cx="1477328" cy="492443"/>
            </a:xfrm>
            <a:prstGeom prst="rect">
              <a:avLst/>
            </a:prstGeom>
            <a:noFill/>
          </p:spPr>
          <p:txBody>
            <a:bodyPr wrap="none" rtlCol="0">
              <a:spAutoFit/>
            </a:bodyPr>
            <a:lstStyle/>
            <a:p>
              <a:r>
                <a:rPr lang="zh-CN" altLang="en-US" dirty="0">
                  <a:solidFill>
                    <a:schemeClr val="tx1">
                      <a:lumMod val="75000"/>
                      <a:lumOff val="25000"/>
                    </a:schemeClr>
                  </a:solidFill>
                  <a:latin typeface="+mn-ea"/>
                </a:rPr>
                <a:t>任务管理</a:t>
              </a:r>
            </a:p>
          </p:txBody>
        </p:sp>
        <p:sp>
          <p:nvSpPr>
            <p:cNvPr id="39" name="文本框 38"/>
            <p:cNvSpPr txBox="1"/>
            <p:nvPr/>
          </p:nvSpPr>
          <p:spPr>
            <a:xfrm>
              <a:off x="613534" y="4155185"/>
              <a:ext cx="1477328" cy="492443"/>
            </a:xfrm>
            <a:prstGeom prst="rect">
              <a:avLst/>
            </a:prstGeom>
            <a:noFill/>
          </p:spPr>
          <p:txBody>
            <a:bodyPr wrap="none" rtlCol="0">
              <a:spAutoFit/>
            </a:bodyPr>
            <a:lstStyle/>
            <a:p>
              <a:r>
                <a:rPr lang="zh-CN" altLang="en-US" dirty="0">
                  <a:solidFill>
                    <a:schemeClr val="tx1">
                      <a:lumMod val="75000"/>
                      <a:lumOff val="25000"/>
                    </a:schemeClr>
                  </a:solidFill>
                  <a:latin typeface="+mn-ea"/>
                </a:rPr>
                <a:t>资源管理</a:t>
              </a:r>
            </a:p>
          </p:txBody>
        </p:sp>
        <p:sp>
          <p:nvSpPr>
            <p:cNvPr id="40" name="圆角矩形 39"/>
            <p:cNvSpPr/>
            <p:nvPr/>
          </p:nvSpPr>
          <p:spPr>
            <a:xfrm>
              <a:off x="5774090" y="2921993"/>
              <a:ext cx="1685362" cy="455890"/>
            </a:xfrm>
            <a:prstGeom prst="round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bg1"/>
                  </a:solidFill>
                  <a:latin typeface="+mn-ea"/>
                </a:rPr>
                <a:t>用户交互管理</a:t>
              </a:r>
            </a:p>
          </p:txBody>
        </p:sp>
        <p:sp>
          <p:nvSpPr>
            <p:cNvPr id="41" name="圆角矩形 40"/>
            <p:cNvSpPr/>
            <p:nvPr/>
          </p:nvSpPr>
          <p:spPr>
            <a:xfrm>
              <a:off x="7591391" y="2919616"/>
              <a:ext cx="1318809" cy="455890"/>
            </a:xfrm>
            <a:prstGeom prst="round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bg1"/>
                  </a:solidFill>
                  <a:latin typeface="+mn-ea"/>
                </a:rPr>
                <a:t>使用计费</a:t>
              </a:r>
            </a:p>
          </p:txBody>
        </p:sp>
        <p:sp>
          <p:nvSpPr>
            <p:cNvPr id="42" name="圆角矩形 41"/>
            <p:cNvSpPr/>
            <p:nvPr/>
          </p:nvSpPr>
          <p:spPr>
            <a:xfrm>
              <a:off x="9143520" y="2866797"/>
              <a:ext cx="2401007" cy="1786811"/>
            </a:xfrm>
            <a:prstGeom prst="roundRect">
              <a:avLst>
                <a:gd name="adj" fmla="val 9925"/>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n-ea"/>
              </a:endParaRPr>
            </a:p>
          </p:txBody>
        </p:sp>
        <p:sp>
          <p:nvSpPr>
            <p:cNvPr id="43" name="圆角矩形 42"/>
            <p:cNvSpPr/>
            <p:nvPr/>
          </p:nvSpPr>
          <p:spPr>
            <a:xfrm>
              <a:off x="9735958" y="2927699"/>
              <a:ext cx="1694042" cy="384403"/>
            </a:xfrm>
            <a:prstGeom prst="round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bg1"/>
                  </a:solidFill>
                  <a:latin typeface="+mn-ea"/>
                </a:rPr>
                <a:t>身份认证</a:t>
              </a:r>
            </a:p>
          </p:txBody>
        </p:sp>
        <p:sp>
          <p:nvSpPr>
            <p:cNvPr id="44" name="圆角矩形 43"/>
            <p:cNvSpPr/>
            <p:nvPr/>
          </p:nvSpPr>
          <p:spPr>
            <a:xfrm>
              <a:off x="9735958" y="3357672"/>
              <a:ext cx="1694042" cy="384403"/>
            </a:xfrm>
            <a:prstGeom prst="round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bg1"/>
                  </a:solidFill>
                  <a:latin typeface="+mn-ea"/>
                </a:rPr>
                <a:t>访问授权</a:t>
              </a:r>
            </a:p>
          </p:txBody>
        </p:sp>
        <p:sp>
          <p:nvSpPr>
            <p:cNvPr id="45" name="圆角矩形 44"/>
            <p:cNvSpPr/>
            <p:nvPr/>
          </p:nvSpPr>
          <p:spPr>
            <a:xfrm>
              <a:off x="9735958" y="3787645"/>
              <a:ext cx="1694042" cy="384403"/>
            </a:xfrm>
            <a:prstGeom prst="round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bg1"/>
                  </a:solidFill>
                  <a:latin typeface="+mn-ea"/>
                </a:rPr>
                <a:t>综合防护</a:t>
              </a:r>
            </a:p>
          </p:txBody>
        </p:sp>
        <p:sp>
          <p:nvSpPr>
            <p:cNvPr id="46" name="圆角矩形 45"/>
            <p:cNvSpPr/>
            <p:nvPr/>
          </p:nvSpPr>
          <p:spPr>
            <a:xfrm>
              <a:off x="9735958" y="4213967"/>
              <a:ext cx="1694042" cy="384403"/>
            </a:xfrm>
            <a:prstGeom prst="round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bg1"/>
                  </a:solidFill>
                  <a:latin typeface="+mn-ea"/>
                </a:rPr>
                <a:t>安全审计</a:t>
              </a:r>
            </a:p>
          </p:txBody>
        </p:sp>
        <p:sp>
          <p:nvSpPr>
            <p:cNvPr id="47" name="文本框 46"/>
            <p:cNvSpPr txBox="1"/>
            <p:nvPr/>
          </p:nvSpPr>
          <p:spPr>
            <a:xfrm>
              <a:off x="9241359" y="2957486"/>
              <a:ext cx="553997" cy="1600439"/>
            </a:xfrm>
            <a:prstGeom prst="rect">
              <a:avLst/>
            </a:prstGeom>
            <a:noFill/>
          </p:spPr>
          <p:txBody>
            <a:bodyPr wrap="none" rtlCol="0">
              <a:spAutoFit/>
            </a:bodyPr>
            <a:lstStyle/>
            <a:p>
              <a:r>
                <a:rPr lang="zh-CN" altLang="en-US" dirty="0">
                  <a:solidFill>
                    <a:schemeClr val="tx1">
                      <a:lumMod val="75000"/>
                      <a:lumOff val="25000"/>
                    </a:schemeClr>
                  </a:solidFill>
                  <a:latin typeface="+mn-ea"/>
                </a:rPr>
                <a:t>安</a:t>
              </a:r>
              <a:endParaRPr lang="en-US" altLang="zh-CN" dirty="0">
                <a:solidFill>
                  <a:schemeClr val="tx1">
                    <a:lumMod val="75000"/>
                    <a:lumOff val="25000"/>
                  </a:schemeClr>
                </a:solidFill>
                <a:latin typeface="+mn-ea"/>
              </a:endParaRPr>
            </a:p>
            <a:p>
              <a:r>
                <a:rPr lang="zh-CN" altLang="en-US" dirty="0">
                  <a:solidFill>
                    <a:schemeClr val="tx1">
                      <a:lumMod val="75000"/>
                      <a:lumOff val="25000"/>
                    </a:schemeClr>
                  </a:solidFill>
                  <a:latin typeface="+mn-ea"/>
                </a:rPr>
                <a:t>全</a:t>
              </a:r>
              <a:endParaRPr lang="en-US" altLang="zh-CN" dirty="0">
                <a:solidFill>
                  <a:schemeClr val="tx1">
                    <a:lumMod val="75000"/>
                    <a:lumOff val="25000"/>
                  </a:schemeClr>
                </a:solidFill>
                <a:latin typeface="+mn-ea"/>
              </a:endParaRPr>
            </a:p>
            <a:p>
              <a:r>
                <a:rPr lang="zh-CN" altLang="en-US" dirty="0">
                  <a:solidFill>
                    <a:schemeClr val="tx1">
                      <a:lumMod val="75000"/>
                      <a:lumOff val="25000"/>
                    </a:schemeClr>
                  </a:solidFill>
                  <a:latin typeface="+mn-ea"/>
                </a:rPr>
                <a:t>管</a:t>
              </a:r>
              <a:endParaRPr lang="en-US" altLang="zh-CN" dirty="0">
                <a:solidFill>
                  <a:schemeClr val="tx1">
                    <a:lumMod val="75000"/>
                    <a:lumOff val="25000"/>
                  </a:schemeClr>
                </a:solidFill>
                <a:latin typeface="+mn-ea"/>
              </a:endParaRPr>
            </a:p>
            <a:p>
              <a:r>
                <a:rPr lang="zh-CN" altLang="en-US" dirty="0">
                  <a:solidFill>
                    <a:schemeClr val="tx1">
                      <a:lumMod val="75000"/>
                      <a:lumOff val="25000"/>
                    </a:schemeClr>
                  </a:solidFill>
                  <a:latin typeface="+mn-ea"/>
                </a:rPr>
                <a:t>理</a:t>
              </a:r>
            </a:p>
          </p:txBody>
        </p:sp>
        <p:sp>
          <p:nvSpPr>
            <p:cNvPr id="48" name="圆角矩形 47"/>
            <p:cNvSpPr/>
            <p:nvPr/>
          </p:nvSpPr>
          <p:spPr>
            <a:xfrm>
              <a:off x="4630057" y="3545049"/>
              <a:ext cx="1370508" cy="455890"/>
            </a:xfrm>
            <a:prstGeom prst="round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bg1"/>
                  </a:solidFill>
                  <a:latin typeface="+mn-ea"/>
                </a:rPr>
                <a:t>任务调度</a:t>
              </a:r>
            </a:p>
          </p:txBody>
        </p:sp>
        <p:sp>
          <p:nvSpPr>
            <p:cNvPr id="49" name="圆角矩形 48"/>
            <p:cNvSpPr/>
            <p:nvPr/>
          </p:nvSpPr>
          <p:spPr>
            <a:xfrm>
              <a:off x="2122924" y="3540637"/>
              <a:ext cx="2411698" cy="455890"/>
            </a:xfrm>
            <a:prstGeom prst="round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bg1"/>
                  </a:solidFill>
                  <a:latin typeface="+mn-ea"/>
                </a:rPr>
                <a:t>映像部署和管理</a:t>
              </a:r>
            </a:p>
          </p:txBody>
        </p:sp>
        <p:sp>
          <p:nvSpPr>
            <p:cNvPr id="50" name="圆角矩形 49"/>
            <p:cNvSpPr/>
            <p:nvPr/>
          </p:nvSpPr>
          <p:spPr>
            <a:xfrm>
              <a:off x="6096000" y="3549445"/>
              <a:ext cx="1268019" cy="455890"/>
            </a:xfrm>
            <a:prstGeom prst="round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bg1"/>
                  </a:solidFill>
                  <a:latin typeface="+mn-ea"/>
                </a:rPr>
                <a:t>任务执行</a:t>
              </a:r>
            </a:p>
          </p:txBody>
        </p:sp>
        <p:sp>
          <p:nvSpPr>
            <p:cNvPr id="51" name="圆角矩形 50"/>
            <p:cNvSpPr/>
            <p:nvPr/>
          </p:nvSpPr>
          <p:spPr>
            <a:xfrm>
              <a:off x="7459453" y="3547068"/>
              <a:ext cx="1450748" cy="455890"/>
            </a:xfrm>
            <a:prstGeom prst="round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bg1"/>
                  </a:solidFill>
                  <a:latin typeface="+mn-ea"/>
                </a:rPr>
                <a:t>生命期管理</a:t>
              </a:r>
            </a:p>
          </p:txBody>
        </p:sp>
        <p:sp>
          <p:nvSpPr>
            <p:cNvPr id="52" name="圆角矩形 51"/>
            <p:cNvSpPr/>
            <p:nvPr/>
          </p:nvSpPr>
          <p:spPr>
            <a:xfrm>
              <a:off x="3963365" y="4175451"/>
              <a:ext cx="1685362" cy="455890"/>
            </a:xfrm>
            <a:prstGeom prst="round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bg1"/>
                  </a:solidFill>
                  <a:latin typeface="+mn-ea"/>
                </a:rPr>
                <a:t>故障检测</a:t>
              </a:r>
            </a:p>
          </p:txBody>
        </p:sp>
        <p:sp>
          <p:nvSpPr>
            <p:cNvPr id="53" name="圆角矩形 52"/>
            <p:cNvSpPr/>
            <p:nvPr/>
          </p:nvSpPr>
          <p:spPr>
            <a:xfrm>
              <a:off x="2122924" y="4171039"/>
              <a:ext cx="1691750" cy="455890"/>
            </a:xfrm>
            <a:prstGeom prst="round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bg1"/>
                  </a:solidFill>
                  <a:latin typeface="+mn-ea"/>
                </a:rPr>
                <a:t>负载均衡</a:t>
              </a:r>
            </a:p>
          </p:txBody>
        </p:sp>
        <p:sp>
          <p:nvSpPr>
            <p:cNvPr id="54" name="圆角矩形 53"/>
            <p:cNvSpPr/>
            <p:nvPr/>
          </p:nvSpPr>
          <p:spPr>
            <a:xfrm>
              <a:off x="5774090" y="4179847"/>
              <a:ext cx="1570835" cy="455890"/>
            </a:xfrm>
            <a:prstGeom prst="round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bg1"/>
                  </a:solidFill>
                  <a:latin typeface="+mn-ea"/>
                </a:rPr>
                <a:t>故障恢复</a:t>
              </a:r>
            </a:p>
          </p:txBody>
        </p:sp>
        <p:sp>
          <p:nvSpPr>
            <p:cNvPr id="55" name="圆角矩形 54"/>
            <p:cNvSpPr/>
            <p:nvPr/>
          </p:nvSpPr>
          <p:spPr>
            <a:xfrm>
              <a:off x="7459452" y="4177470"/>
              <a:ext cx="1450749" cy="455890"/>
            </a:xfrm>
            <a:prstGeom prst="round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bg1"/>
                  </a:solidFill>
                  <a:latin typeface="+mn-ea"/>
                </a:rPr>
                <a:t>监视统计</a:t>
              </a:r>
            </a:p>
          </p:txBody>
        </p:sp>
      </p:grpSp>
    </p:spTree>
    <p:extLst>
      <p:ext uri="{BB962C8B-B14F-4D97-AF65-F5344CB8AC3E}">
        <p14:creationId xmlns:p14="http://schemas.microsoft.com/office/powerpoint/2010/main" val="4201768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t 1 - CPU, Systems and Directory services overview">
  <a:themeElements>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LD1p_9.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p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lassAuthor-ICE.pot [Compatibility Mode]" id="{87A60986-B4E0-4C59-B5EF-494D45550DA7}" vid="{54E6EA8F-8A8D-41C4-B9CD-6AD6AF533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4119</TotalTime>
  <Words>3844</Words>
  <Application>Microsoft Office PowerPoint</Application>
  <PresentationFormat>全屏显示(4:3)</PresentationFormat>
  <Paragraphs>303</Paragraphs>
  <Slides>28</Slides>
  <Notes>22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SimSun</vt:lpstr>
      <vt:lpstr>SimSun</vt:lpstr>
      <vt:lpstr>微软雅黑</vt:lpstr>
      <vt:lpstr>Arial</vt:lpstr>
      <vt:lpstr>Calibri</vt:lpstr>
      <vt:lpstr>Tahoma</vt:lpstr>
      <vt:lpstr>Verdana</vt:lpstr>
      <vt:lpstr>Wingdings</vt:lpstr>
      <vt:lpstr>Unit 1 - CPU, Systems and Directory services overview</vt:lpstr>
      <vt:lpstr>Cloud Computing Architecture</vt:lpstr>
      <vt:lpstr>Chapter 4  - Cloud Computing Architecture</vt:lpstr>
      <vt:lpstr>Introduction</vt:lpstr>
      <vt:lpstr>Cloud Reference Model</vt:lpstr>
      <vt:lpstr>Architecture</vt:lpstr>
      <vt:lpstr>Architecture</vt:lpstr>
      <vt:lpstr>Architecture</vt:lpstr>
      <vt:lpstr>Cloud Computing Services Classification</vt:lpstr>
      <vt:lpstr>Cloud Computing Services Classification</vt:lpstr>
      <vt:lpstr>Infrastructure / Hardware as a Service</vt:lpstr>
      <vt:lpstr>Infrastructure / Hardware as a Service</vt:lpstr>
      <vt:lpstr>Infrastructure / Hardware as a Service</vt:lpstr>
      <vt:lpstr>Platform as a Service</vt:lpstr>
      <vt:lpstr>Platform as a Service Offering Classification</vt:lpstr>
      <vt:lpstr>Platform as a Service Offering Classification</vt:lpstr>
      <vt:lpstr>Platform as a Service Offering Classification</vt:lpstr>
      <vt:lpstr>Essential characteristics of Platform-as-a-Service solution</vt:lpstr>
      <vt:lpstr>Software as a Service</vt:lpstr>
      <vt:lpstr>Types of Clouds</vt:lpstr>
      <vt:lpstr>Public Clouds</vt:lpstr>
      <vt:lpstr>Private Clouds</vt:lpstr>
      <vt:lpstr>Hybrid Clouds</vt:lpstr>
      <vt:lpstr>Community Clouds</vt:lpstr>
      <vt:lpstr>Economics of the Cloud</vt:lpstr>
      <vt:lpstr>Open Challenges</vt:lpstr>
      <vt:lpstr>Review questions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raghav</dc:creator>
  <cp:lastModifiedBy>j.huang</cp:lastModifiedBy>
  <cp:revision>337</cp:revision>
  <dcterms:created xsi:type="dcterms:W3CDTF">2016-02-14T03:57:00Z</dcterms:created>
  <dcterms:modified xsi:type="dcterms:W3CDTF">2021-09-27T02:25:08Z</dcterms:modified>
</cp:coreProperties>
</file>