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sldIdLst>
    <p:sldId id="486" r:id="rId2"/>
    <p:sldId id="387" r:id="rId3"/>
    <p:sldId id="388" r:id="rId4"/>
    <p:sldId id="389" r:id="rId5"/>
    <p:sldId id="390" r:id="rId6"/>
    <p:sldId id="391"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88" r:id="rId35"/>
    <p:sldId id="490" r:id="rId36"/>
    <p:sldId id="489" r:id="rId37"/>
    <p:sldId id="419" r:id="rId38"/>
    <p:sldId id="420" r:id="rId39"/>
    <p:sldId id="421" r:id="rId40"/>
    <p:sldId id="422" r:id="rId41"/>
    <p:sldId id="423" r:id="rId42"/>
    <p:sldId id="424" r:id="rId43"/>
    <p:sldId id="425" r:id="rId44"/>
    <p:sldId id="426" r:id="rId45"/>
    <p:sldId id="427" r:id="rId46"/>
    <p:sldId id="428" r:id="rId47"/>
    <p:sldId id="429" r:id="rId48"/>
    <p:sldId id="430" r:id="rId49"/>
    <p:sldId id="431" r:id="rId50"/>
    <p:sldId id="432" r:id="rId51"/>
    <p:sldId id="433" r:id="rId52"/>
    <p:sldId id="434" r:id="rId53"/>
    <p:sldId id="435" r:id="rId54"/>
    <p:sldId id="436" r:id="rId55"/>
    <p:sldId id="437" r:id="rId56"/>
    <p:sldId id="438" r:id="rId57"/>
    <p:sldId id="439" r:id="rId58"/>
    <p:sldId id="440" r:id="rId59"/>
    <p:sldId id="441" r:id="rId60"/>
    <p:sldId id="442" r:id="rId61"/>
    <p:sldId id="443" r:id="rId62"/>
    <p:sldId id="444" r:id="rId63"/>
    <p:sldId id="445" r:id="rId64"/>
    <p:sldId id="446" r:id="rId65"/>
    <p:sldId id="447" r:id="rId66"/>
    <p:sldId id="448" r:id="rId67"/>
    <p:sldId id="449" r:id="rId68"/>
    <p:sldId id="450" r:id="rId69"/>
    <p:sldId id="451" r:id="rId70"/>
    <p:sldId id="452" r:id="rId71"/>
    <p:sldId id="453" r:id="rId72"/>
    <p:sldId id="454" r:id="rId73"/>
    <p:sldId id="455" r:id="rId74"/>
    <p:sldId id="456" r:id="rId75"/>
    <p:sldId id="457" r:id="rId76"/>
    <p:sldId id="458" r:id="rId77"/>
    <p:sldId id="459" r:id="rId78"/>
    <p:sldId id="460" r:id="rId79"/>
    <p:sldId id="461" r:id="rId80"/>
    <p:sldId id="462" r:id="rId81"/>
    <p:sldId id="463" r:id="rId82"/>
    <p:sldId id="464" r:id="rId83"/>
    <p:sldId id="465" r:id="rId84"/>
    <p:sldId id="466" r:id="rId85"/>
    <p:sldId id="467" r:id="rId86"/>
    <p:sldId id="468" r:id="rId87"/>
    <p:sldId id="469" r:id="rId88"/>
    <p:sldId id="470" r:id="rId89"/>
    <p:sldId id="471" r:id="rId90"/>
    <p:sldId id="472" r:id="rId91"/>
    <p:sldId id="473" r:id="rId92"/>
    <p:sldId id="474" r:id="rId93"/>
    <p:sldId id="475" r:id="rId94"/>
    <p:sldId id="476" r:id="rId95"/>
    <p:sldId id="477" r:id="rId96"/>
    <p:sldId id="478" r:id="rId97"/>
    <p:sldId id="479" r:id="rId98"/>
    <p:sldId id="480" r:id="rId99"/>
    <p:sldId id="481" r:id="rId100"/>
    <p:sldId id="482" r:id="rId101"/>
    <p:sldId id="483" r:id="rId102"/>
    <p:sldId id="484" r:id="rId103"/>
    <p:sldId id="487"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31" autoAdjust="0"/>
    <p:restoredTop sz="75246" autoAdjust="0"/>
  </p:normalViewPr>
  <p:slideViewPr>
    <p:cSldViewPr>
      <p:cViewPr varScale="1">
        <p:scale>
          <a:sx n="55" d="100"/>
          <a:sy n="55" d="100"/>
        </p:scale>
        <p:origin x="1464" y="72"/>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t>9/27/2021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t>1</a:t>
            </a:fld>
            <a:endParaRPr lang="en-US"/>
          </a:p>
        </p:txBody>
      </p:sp>
    </p:spTree>
    <p:extLst>
      <p:ext uri="{BB962C8B-B14F-4D97-AF65-F5344CB8AC3E}">
        <p14:creationId xmlns:p14="http://schemas.microsoft.com/office/powerpoint/2010/main" val="903181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14</a:t>
            </a:fld>
            <a:endParaRPr lang="en-US"/>
          </a:p>
        </p:txBody>
      </p:sp>
    </p:spTree>
    <p:extLst>
      <p:ext uri="{BB962C8B-B14F-4D97-AF65-F5344CB8AC3E}">
        <p14:creationId xmlns:p14="http://schemas.microsoft.com/office/powerpoint/2010/main" val="1746797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16</a:t>
            </a:fld>
            <a:endParaRPr lang="en-US"/>
          </a:p>
        </p:txBody>
      </p:sp>
    </p:spTree>
    <p:extLst>
      <p:ext uri="{BB962C8B-B14F-4D97-AF65-F5344CB8AC3E}">
        <p14:creationId xmlns:p14="http://schemas.microsoft.com/office/powerpoint/2010/main" val="3827835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17</a:t>
            </a:fld>
            <a:endParaRPr lang="en-US"/>
          </a:p>
        </p:txBody>
      </p:sp>
    </p:spTree>
    <p:extLst>
      <p:ext uri="{BB962C8B-B14F-4D97-AF65-F5344CB8AC3E}">
        <p14:creationId xmlns:p14="http://schemas.microsoft.com/office/powerpoint/2010/main" val="3821128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18</a:t>
            </a:fld>
            <a:endParaRPr lang="en-US"/>
          </a:p>
        </p:txBody>
      </p:sp>
    </p:spTree>
    <p:extLst>
      <p:ext uri="{BB962C8B-B14F-4D97-AF65-F5344CB8AC3E}">
        <p14:creationId xmlns:p14="http://schemas.microsoft.com/office/powerpoint/2010/main" val="4245904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20</a:t>
            </a:fld>
            <a:endParaRPr lang="en-US"/>
          </a:p>
        </p:txBody>
      </p:sp>
    </p:spTree>
    <p:extLst>
      <p:ext uri="{BB962C8B-B14F-4D97-AF65-F5344CB8AC3E}">
        <p14:creationId xmlns:p14="http://schemas.microsoft.com/office/powerpoint/2010/main" val="75398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21</a:t>
            </a:fld>
            <a:endParaRPr lang="en-US"/>
          </a:p>
        </p:txBody>
      </p:sp>
    </p:spTree>
    <p:extLst>
      <p:ext uri="{BB962C8B-B14F-4D97-AF65-F5344CB8AC3E}">
        <p14:creationId xmlns:p14="http://schemas.microsoft.com/office/powerpoint/2010/main" val="3911063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22</a:t>
            </a:fld>
            <a:endParaRPr lang="en-US"/>
          </a:p>
        </p:txBody>
      </p:sp>
    </p:spTree>
    <p:extLst>
      <p:ext uri="{BB962C8B-B14F-4D97-AF65-F5344CB8AC3E}">
        <p14:creationId xmlns:p14="http://schemas.microsoft.com/office/powerpoint/2010/main" val="3950447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24</a:t>
            </a:fld>
            <a:endParaRPr lang="en-US"/>
          </a:p>
        </p:txBody>
      </p:sp>
    </p:spTree>
    <p:extLst>
      <p:ext uri="{BB962C8B-B14F-4D97-AF65-F5344CB8AC3E}">
        <p14:creationId xmlns:p14="http://schemas.microsoft.com/office/powerpoint/2010/main" val="171270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25</a:t>
            </a:fld>
            <a:endParaRPr lang="en-US"/>
          </a:p>
        </p:txBody>
      </p:sp>
    </p:spTree>
    <p:extLst>
      <p:ext uri="{BB962C8B-B14F-4D97-AF65-F5344CB8AC3E}">
        <p14:creationId xmlns:p14="http://schemas.microsoft.com/office/powerpoint/2010/main" val="1771381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26</a:t>
            </a:fld>
            <a:endParaRPr lang="en-US"/>
          </a:p>
        </p:txBody>
      </p:sp>
    </p:spTree>
    <p:extLst>
      <p:ext uri="{BB962C8B-B14F-4D97-AF65-F5344CB8AC3E}">
        <p14:creationId xmlns:p14="http://schemas.microsoft.com/office/powerpoint/2010/main" val="2739424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a:t>
            </a:fld>
            <a:endParaRPr lang="en-US"/>
          </a:p>
        </p:txBody>
      </p:sp>
    </p:spTree>
    <p:extLst>
      <p:ext uri="{BB962C8B-B14F-4D97-AF65-F5344CB8AC3E}">
        <p14:creationId xmlns:p14="http://schemas.microsoft.com/office/powerpoint/2010/main" val="3941706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28</a:t>
            </a:fld>
            <a:endParaRPr lang="en-US"/>
          </a:p>
        </p:txBody>
      </p:sp>
    </p:spTree>
    <p:extLst>
      <p:ext uri="{BB962C8B-B14F-4D97-AF65-F5344CB8AC3E}">
        <p14:creationId xmlns:p14="http://schemas.microsoft.com/office/powerpoint/2010/main" val="1546055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30</a:t>
            </a:fld>
            <a:endParaRPr lang="en-US"/>
          </a:p>
        </p:txBody>
      </p:sp>
    </p:spTree>
    <p:extLst>
      <p:ext uri="{BB962C8B-B14F-4D97-AF65-F5344CB8AC3E}">
        <p14:creationId xmlns:p14="http://schemas.microsoft.com/office/powerpoint/2010/main" val="228245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31</a:t>
            </a:fld>
            <a:endParaRPr lang="en-US"/>
          </a:p>
        </p:txBody>
      </p:sp>
    </p:spTree>
    <p:extLst>
      <p:ext uri="{BB962C8B-B14F-4D97-AF65-F5344CB8AC3E}">
        <p14:creationId xmlns:p14="http://schemas.microsoft.com/office/powerpoint/2010/main" val="3078609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32</a:t>
            </a:fld>
            <a:endParaRPr lang="en-US"/>
          </a:p>
        </p:txBody>
      </p:sp>
    </p:spTree>
    <p:extLst>
      <p:ext uri="{BB962C8B-B14F-4D97-AF65-F5344CB8AC3E}">
        <p14:creationId xmlns:p14="http://schemas.microsoft.com/office/powerpoint/2010/main" val="1553173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33</a:t>
            </a:fld>
            <a:endParaRPr lang="en-US"/>
          </a:p>
        </p:txBody>
      </p:sp>
    </p:spTree>
    <p:extLst>
      <p:ext uri="{BB962C8B-B14F-4D97-AF65-F5344CB8AC3E}">
        <p14:creationId xmlns:p14="http://schemas.microsoft.com/office/powerpoint/2010/main" val="2782055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34</a:t>
            </a:fld>
            <a:endParaRPr lang="en-US"/>
          </a:p>
        </p:txBody>
      </p:sp>
    </p:spTree>
    <p:extLst>
      <p:ext uri="{BB962C8B-B14F-4D97-AF65-F5344CB8AC3E}">
        <p14:creationId xmlns:p14="http://schemas.microsoft.com/office/powerpoint/2010/main" val="410360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35</a:t>
            </a:fld>
            <a:endParaRPr lang="en-US"/>
          </a:p>
        </p:txBody>
      </p:sp>
    </p:spTree>
    <p:extLst>
      <p:ext uri="{BB962C8B-B14F-4D97-AF65-F5344CB8AC3E}">
        <p14:creationId xmlns:p14="http://schemas.microsoft.com/office/powerpoint/2010/main" val="28588968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36</a:t>
            </a:fld>
            <a:endParaRPr lang="en-US"/>
          </a:p>
        </p:txBody>
      </p:sp>
    </p:spTree>
    <p:extLst>
      <p:ext uri="{BB962C8B-B14F-4D97-AF65-F5344CB8AC3E}">
        <p14:creationId xmlns:p14="http://schemas.microsoft.com/office/powerpoint/2010/main" val="25744375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38</a:t>
            </a:fld>
            <a:endParaRPr lang="en-US"/>
          </a:p>
        </p:txBody>
      </p:sp>
    </p:spTree>
    <p:extLst>
      <p:ext uri="{BB962C8B-B14F-4D97-AF65-F5344CB8AC3E}">
        <p14:creationId xmlns:p14="http://schemas.microsoft.com/office/powerpoint/2010/main" val="1936451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39</a:t>
            </a:fld>
            <a:endParaRPr lang="en-US"/>
          </a:p>
        </p:txBody>
      </p:sp>
    </p:spTree>
    <p:extLst>
      <p:ext uri="{BB962C8B-B14F-4D97-AF65-F5344CB8AC3E}">
        <p14:creationId xmlns:p14="http://schemas.microsoft.com/office/powerpoint/2010/main" val="2406824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a:t>
            </a:fld>
            <a:endParaRPr lang="en-US"/>
          </a:p>
        </p:txBody>
      </p:sp>
    </p:spTree>
    <p:extLst>
      <p:ext uri="{BB962C8B-B14F-4D97-AF65-F5344CB8AC3E}">
        <p14:creationId xmlns:p14="http://schemas.microsoft.com/office/powerpoint/2010/main" val="1046521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40</a:t>
            </a:fld>
            <a:endParaRPr lang="en-US"/>
          </a:p>
        </p:txBody>
      </p:sp>
    </p:spTree>
    <p:extLst>
      <p:ext uri="{BB962C8B-B14F-4D97-AF65-F5344CB8AC3E}">
        <p14:creationId xmlns:p14="http://schemas.microsoft.com/office/powerpoint/2010/main" val="3464346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7</a:t>
            </a:fld>
            <a:endParaRPr lang="en-US"/>
          </a:p>
        </p:txBody>
      </p:sp>
    </p:spTree>
    <p:extLst>
      <p:ext uri="{BB962C8B-B14F-4D97-AF65-F5344CB8AC3E}">
        <p14:creationId xmlns:p14="http://schemas.microsoft.com/office/powerpoint/2010/main" val="3800848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8</a:t>
            </a:fld>
            <a:endParaRPr lang="en-US"/>
          </a:p>
        </p:txBody>
      </p:sp>
    </p:spTree>
    <p:extLst>
      <p:ext uri="{BB962C8B-B14F-4D97-AF65-F5344CB8AC3E}">
        <p14:creationId xmlns:p14="http://schemas.microsoft.com/office/powerpoint/2010/main" val="3266617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9</a:t>
            </a:fld>
            <a:endParaRPr lang="en-US"/>
          </a:p>
        </p:txBody>
      </p:sp>
    </p:spTree>
    <p:extLst>
      <p:ext uri="{BB962C8B-B14F-4D97-AF65-F5344CB8AC3E}">
        <p14:creationId xmlns:p14="http://schemas.microsoft.com/office/powerpoint/2010/main" val="2217447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10</a:t>
            </a:fld>
            <a:endParaRPr lang="en-US"/>
          </a:p>
        </p:txBody>
      </p:sp>
    </p:spTree>
    <p:extLst>
      <p:ext uri="{BB962C8B-B14F-4D97-AF65-F5344CB8AC3E}">
        <p14:creationId xmlns:p14="http://schemas.microsoft.com/office/powerpoint/2010/main" val="3332823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11</a:t>
            </a:fld>
            <a:endParaRPr lang="en-US"/>
          </a:p>
        </p:txBody>
      </p:sp>
    </p:spTree>
    <p:extLst>
      <p:ext uri="{BB962C8B-B14F-4D97-AF65-F5344CB8AC3E}">
        <p14:creationId xmlns:p14="http://schemas.microsoft.com/office/powerpoint/2010/main" val="1783385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12</a:t>
            </a:fld>
            <a:endParaRPr lang="en-US"/>
          </a:p>
        </p:txBody>
      </p:sp>
    </p:spTree>
    <p:extLst>
      <p:ext uri="{BB962C8B-B14F-4D97-AF65-F5344CB8AC3E}">
        <p14:creationId xmlns:p14="http://schemas.microsoft.com/office/powerpoint/2010/main" val="4030913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3080" y="1561540"/>
            <a:ext cx="8846705" cy="876860"/>
          </a:xfrm>
        </p:spPr>
        <p:txBody>
          <a:bodyPr/>
          <a:lstStyle/>
          <a:p>
            <a:r>
              <a:rPr lang="en-US" sz="4400" dirty="0" smtClean="0"/>
              <a:t>Cloud Application Development</a:t>
            </a:r>
            <a:endParaRPr lang="en-US" sz="440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4294967295"/>
          </p:nvPr>
        </p:nvSpPr>
        <p:spPr>
          <a:xfrm>
            <a:off x="8318500" y="6662738"/>
            <a:ext cx="825500" cy="165100"/>
          </a:xfrm>
        </p:spPr>
        <p:txBody>
          <a:bodyPr/>
          <a:lstStyle/>
          <a:p>
            <a:fld id="{40352607-7EA9-4924-B940-0DFD70466E5A}" type="slidenum">
              <a:rPr lang="en-US" smtClean="0"/>
              <a:pPr/>
              <a:t>1</a:t>
            </a:fld>
            <a:endParaRPr lang="en-US"/>
          </a:p>
        </p:txBody>
      </p:sp>
      <p:grpSp>
        <p:nvGrpSpPr>
          <p:cNvPr id="7" name="Group 3"/>
          <p:cNvGrpSpPr>
            <a:grpSpLocks/>
          </p:cNvGrpSpPr>
          <p:nvPr/>
        </p:nvGrpSpPr>
        <p:grpSpPr bwMode="auto">
          <a:xfrm>
            <a:off x="492125" y="2895600"/>
            <a:ext cx="2852738" cy="3198813"/>
            <a:chOff x="112509" y="2057400"/>
            <a:chExt cx="3653246" cy="4102916"/>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29495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7"/>
            <p:cNvSpPr txBox="1">
              <a:spLocks noChangeArrowheads="1"/>
            </p:cNvSpPr>
            <p:nvPr/>
          </p:nvSpPr>
          <p:spPr bwMode="auto">
            <a:xfrm>
              <a:off x="112509" y="5726114"/>
              <a:ext cx="3653246" cy="43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solidFill>
                    <a:srgbClr val="FF0000"/>
                  </a:solidFill>
                  <a:latin typeface="Verdana" panose="020B0604030504040204" pitchFamily="34" charset="0"/>
                </a:rPr>
                <a:t>Morgan Kauffman, USA</a:t>
              </a:r>
              <a:endParaRPr lang="en-AU" altLang="en-US" sz="1200" b="1">
                <a:solidFill>
                  <a:srgbClr val="FF0000"/>
                </a:solidFill>
                <a:latin typeface="Verdana" panose="020B0604030504040204" pitchFamily="34" charset="0"/>
              </a:endParaRPr>
            </a:p>
          </p:txBody>
        </p:sp>
      </p:grpSp>
      <p:grpSp>
        <p:nvGrpSpPr>
          <p:cNvPr id="10" name="Group 6"/>
          <p:cNvGrpSpPr>
            <a:grpSpLocks/>
          </p:cNvGrpSpPr>
          <p:nvPr/>
        </p:nvGrpSpPr>
        <p:grpSpPr bwMode="auto">
          <a:xfrm>
            <a:off x="3470275" y="2895600"/>
            <a:ext cx="2314575" cy="3203575"/>
            <a:chOff x="3378837" y="1981200"/>
            <a:chExt cx="3216594" cy="4187373"/>
          </a:xfrm>
        </p:grpSpPr>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2" y="1981200"/>
              <a:ext cx="2743201"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TextBox 8"/>
            <p:cNvSpPr txBox="1">
              <a:spLocks noChangeArrowheads="1"/>
            </p:cNvSpPr>
            <p:nvPr/>
          </p:nvSpPr>
          <p:spPr bwMode="auto">
            <a:xfrm>
              <a:off x="3378837" y="5726113"/>
              <a:ext cx="3216594" cy="4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latin typeface="Verdana" panose="020B0604030504040204" pitchFamily="34" charset="0"/>
                </a:rPr>
                <a:t>McGraw Hill, India</a:t>
              </a:r>
              <a:endParaRPr lang="en-AU" altLang="en-US" sz="1200" b="1">
                <a:latin typeface="Verdana" panose="020B0604030504040204" pitchFamily="34" charset="0"/>
              </a:endParaRPr>
            </a:p>
          </p:txBody>
        </p:sp>
      </p:grpSp>
      <p:grpSp>
        <p:nvGrpSpPr>
          <p:cNvPr id="13" name="Group 12"/>
          <p:cNvGrpSpPr>
            <a:grpSpLocks/>
          </p:cNvGrpSpPr>
          <p:nvPr/>
        </p:nvGrpSpPr>
        <p:grpSpPr bwMode="auto">
          <a:xfrm>
            <a:off x="5903913" y="2895600"/>
            <a:ext cx="2554287" cy="3146425"/>
            <a:chOff x="5225857" y="1600200"/>
            <a:chExt cx="2553905" cy="3145904"/>
          </a:xfrm>
        </p:grpSpPr>
        <p:pic>
          <p:nvPicPr>
            <p:cNvPr id="1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29" y="1600200"/>
              <a:ext cx="1957497" cy="279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5" name="Rectangle 3"/>
            <p:cNvSpPr>
              <a:spLocks noChangeArrowheads="1"/>
            </p:cNvSpPr>
            <p:nvPr/>
          </p:nvSpPr>
          <p:spPr bwMode="auto">
            <a:xfrm>
              <a:off x="5225857" y="4469105"/>
              <a:ext cx="25539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200" b="1">
                  <a:solidFill>
                    <a:srgbClr val="FF0000"/>
                  </a:solidFill>
                  <a:latin typeface="Verdana" panose="020B0604030504040204" pitchFamily="34" charset="0"/>
                </a:rPr>
                <a:t>China Machine Press, China</a:t>
              </a:r>
              <a:endParaRPr lang="en-AU" altLang="en-US" sz="1200">
                <a:solidFill>
                  <a:schemeClr val="tx1"/>
                </a:solidFill>
                <a:latin typeface="Verdana" panose="020B0604030504040204" pitchFamily="34" charset="0"/>
              </a:endParaRPr>
            </a:p>
          </p:txBody>
        </p:sp>
      </p:grpSp>
    </p:spTree>
    <p:extLst>
      <p:ext uri="{BB962C8B-B14F-4D97-AF65-F5344CB8AC3E}">
        <p14:creationId xmlns:p14="http://schemas.microsoft.com/office/powerpoint/2010/main" val="4132948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for single machine computation </a:t>
            </a:r>
            <a:r>
              <a:rPr lang="en-US" dirty="0" err="1" smtClean="0"/>
              <a:t>Contd</a:t>
            </a:r>
            <a:r>
              <a:rPr lang="en-US" dirty="0" smtClean="0"/>
              <a:t>…</a:t>
            </a:r>
            <a:endParaRPr lang="en-US" dirty="0"/>
          </a:p>
        </p:txBody>
      </p:sp>
      <p:sp>
        <p:nvSpPr>
          <p:cNvPr id="3" name="Content Placeholder 2"/>
          <p:cNvSpPr>
            <a:spLocks noGrp="1"/>
          </p:cNvSpPr>
          <p:nvPr>
            <p:ph sz="half" idx="1"/>
          </p:nvPr>
        </p:nvSpPr>
        <p:spPr/>
        <p:txBody>
          <a:bodyPr/>
          <a:lstStyle/>
          <a:p>
            <a:pPr algn="just"/>
            <a:r>
              <a:rPr lang="en-US" sz="1700" dirty="0" err="1" smtClean="0"/>
              <a:t>Multicore</a:t>
            </a:r>
            <a:r>
              <a:rPr lang="en-US" sz="1700" dirty="0" smtClean="0"/>
              <a:t> systems are composed of a single processor that features multiple processing cores that share the memory.</a:t>
            </a:r>
          </a:p>
          <a:p>
            <a:pPr algn="just"/>
            <a:r>
              <a:rPr lang="en-US" sz="1700" dirty="0" smtClean="0"/>
              <a:t>Each core has generally its own L1 cache, and the L2 cache is common to all the cores, which connect to it by means of a shared bus.</a:t>
            </a:r>
          </a:p>
          <a:p>
            <a:pPr algn="just"/>
            <a:r>
              <a:rPr lang="en-US" sz="1700" dirty="0" smtClean="0"/>
              <a:t>Dual- and quad-core configurations are quite popular nowadays and constitute the standard hardware configuration for commodity computers.</a:t>
            </a:r>
          </a:p>
          <a:p>
            <a:pPr algn="just"/>
            <a:r>
              <a:rPr lang="en-US" sz="1700" dirty="0" smtClean="0"/>
              <a:t>Architectures with multiple cores are also available but are not designed for the commodity market.</a:t>
            </a:r>
          </a:p>
          <a:p>
            <a:pPr algn="just"/>
            <a:r>
              <a:rPr lang="en-US" sz="1700" dirty="0" err="1" smtClean="0"/>
              <a:t>Multicore</a:t>
            </a:r>
            <a:r>
              <a:rPr lang="en-US" sz="1700" dirty="0" smtClean="0"/>
              <a:t> technology has been used not only as a support for processor design but also in other devices, such as GPUs and network devices, thus becoming a standard practice for improving performance.</a:t>
            </a:r>
            <a:endParaRPr lang="en-US" sz="17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a:t>
            </a:fld>
            <a:endParaRPr lang="en-US"/>
          </a:p>
        </p:txBody>
      </p:sp>
      <p:grpSp>
        <p:nvGrpSpPr>
          <p:cNvPr id="7" name="Group 6"/>
          <p:cNvGrpSpPr/>
          <p:nvPr/>
        </p:nvGrpSpPr>
        <p:grpSpPr>
          <a:xfrm>
            <a:off x="4876800" y="1219200"/>
            <a:ext cx="4267200" cy="4724400"/>
            <a:chOff x="133815" y="1639229"/>
            <a:chExt cx="4839629" cy="3724508"/>
          </a:xfrm>
        </p:grpSpPr>
        <p:sp>
          <p:nvSpPr>
            <p:cNvPr id="8" name="Rectangle 7"/>
            <p:cNvSpPr/>
            <p:nvPr/>
          </p:nvSpPr>
          <p:spPr>
            <a:xfrm>
              <a:off x="133815" y="1639229"/>
              <a:ext cx="4839629" cy="37245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87257" y="2642839"/>
              <a:ext cx="4735617" cy="2641542"/>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5020" y="2480247"/>
              <a:ext cx="1607695" cy="423229"/>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CPU: single die</a:t>
              </a:r>
            </a:p>
          </p:txBody>
        </p:sp>
        <p:cxnSp>
          <p:nvCxnSpPr>
            <p:cNvPr id="11" name="Straight Connector 10"/>
            <p:cNvCxnSpPr/>
            <p:nvPr/>
          </p:nvCxnSpPr>
          <p:spPr>
            <a:xfrm>
              <a:off x="2938129" y="4922012"/>
              <a:ext cx="52808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12" name="Group 15"/>
            <p:cNvGrpSpPr/>
            <p:nvPr/>
          </p:nvGrpSpPr>
          <p:grpSpPr>
            <a:xfrm>
              <a:off x="305830" y="4678327"/>
              <a:ext cx="1246520" cy="480280"/>
              <a:chOff x="305830" y="4678327"/>
              <a:chExt cx="1246520" cy="480280"/>
            </a:xfrm>
            <a:effectLst>
              <a:outerShdw blurRad="50800" dist="38100" dir="2700000" algn="tl" rotWithShape="0">
                <a:prstClr val="black">
                  <a:alpha val="40000"/>
                </a:prstClr>
              </a:outerShdw>
            </a:effectLst>
          </p:grpSpPr>
          <p:sp>
            <p:nvSpPr>
              <p:cNvPr id="32" name="Rectangle 4"/>
              <p:cNvSpPr/>
              <p:nvPr/>
            </p:nvSpPr>
            <p:spPr>
              <a:xfrm>
                <a:off x="305830" y="4678327"/>
                <a:ext cx="1246520" cy="480280"/>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rgbClr val="000000"/>
                    </a:solidFill>
                  </a:rPr>
                  <a:t>         Core 1</a:t>
                </a:r>
              </a:p>
            </p:txBody>
          </p:sp>
          <p:pic>
            <p:nvPicPr>
              <p:cNvPr id="33"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306659" y="4702937"/>
                <a:ext cx="548599" cy="377099"/>
              </a:xfrm>
              <a:prstGeom prst="rect">
                <a:avLst/>
              </a:prstGeom>
              <a:noFill/>
            </p:spPr>
          </p:pic>
        </p:grpSp>
        <p:grpSp>
          <p:nvGrpSpPr>
            <p:cNvPr id="13" name="Group 16"/>
            <p:cNvGrpSpPr/>
            <p:nvPr/>
          </p:nvGrpSpPr>
          <p:grpSpPr>
            <a:xfrm>
              <a:off x="1602988" y="4672901"/>
              <a:ext cx="1260710" cy="489251"/>
              <a:chOff x="1602988" y="4672901"/>
              <a:chExt cx="1260710" cy="489251"/>
            </a:xfrm>
            <a:effectLst>
              <a:outerShdw blurRad="50800" dist="38100" dir="2700000" algn="tl" rotWithShape="0">
                <a:prstClr val="black">
                  <a:alpha val="40000"/>
                </a:prstClr>
              </a:outerShdw>
            </a:effectLst>
          </p:grpSpPr>
          <p:sp>
            <p:nvSpPr>
              <p:cNvPr id="30" name="Rectangle 4"/>
              <p:cNvSpPr/>
              <p:nvPr/>
            </p:nvSpPr>
            <p:spPr>
              <a:xfrm>
                <a:off x="1617178" y="4681872"/>
                <a:ext cx="1246520" cy="480280"/>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rgbClr val="000000"/>
                    </a:solidFill>
                  </a:rPr>
                  <a:t>         Core 2</a:t>
                </a:r>
              </a:p>
            </p:txBody>
          </p:sp>
          <p:pic>
            <p:nvPicPr>
              <p:cNvPr id="31"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1602988" y="4672901"/>
                <a:ext cx="548599" cy="377099"/>
              </a:xfrm>
              <a:prstGeom prst="rect">
                <a:avLst/>
              </a:prstGeom>
              <a:noFill/>
            </p:spPr>
          </p:pic>
        </p:grpSp>
        <p:grpSp>
          <p:nvGrpSpPr>
            <p:cNvPr id="14" name="Group 17"/>
            <p:cNvGrpSpPr/>
            <p:nvPr/>
          </p:nvGrpSpPr>
          <p:grpSpPr>
            <a:xfrm>
              <a:off x="3545289" y="4658784"/>
              <a:ext cx="1246520" cy="506906"/>
              <a:chOff x="3545289" y="4658784"/>
              <a:chExt cx="1246520" cy="506906"/>
            </a:xfrm>
            <a:effectLst>
              <a:outerShdw blurRad="50800" dist="38100" dir="2700000" algn="tl" rotWithShape="0">
                <a:prstClr val="black">
                  <a:alpha val="40000"/>
                </a:prstClr>
              </a:outerShdw>
            </a:effectLst>
          </p:grpSpPr>
          <p:sp>
            <p:nvSpPr>
              <p:cNvPr id="28" name="Rectangle 4"/>
              <p:cNvSpPr/>
              <p:nvPr/>
            </p:nvSpPr>
            <p:spPr>
              <a:xfrm>
                <a:off x="3545289" y="4685410"/>
                <a:ext cx="1246520" cy="480280"/>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rgbClr val="000000"/>
                    </a:solidFill>
                  </a:rPr>
                  <a:t>         Core N</a:t>
                </a:r>
              </a:p>
            </p:txBody>
          </p:sp>
          <p:pic>
            <p:nvPicPr>
              <p:cNvPr id="29"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3561377" y="4658784"/>
                <a:ext cx="548599" cy="377099"/>
              </a:xfrm>
              <a:prstGeom prst="rect">
                <a:avLst/>
              </a:prstGeom>
              <a:noFill/>
            </p:spPr>
          </p:pic>
        </p:grpSp>
        <p:sp>
          <p:nvSpPr>
            <p:cNvPr id="15" name="Rounded Rectangle 14"/>
            <p:cNvSpPr/>
            <p:nvPr/>
          </p:nvSpPr>
          <p:spPr>
            <a:xfrm>
              <a:off x="303487" y="4333340"/>
              <a:ext cx="1246533" cy="28017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Cache L1</a:t>
              </a:r>
              <a:endParaRPr lang="en-US" sz="1600" dirty="0">
                <a:solidFill>
                  <a:srgbClr val="000000"/>
                </a:solidFill>
              </a:endParaRPr>
            </a:p>
          </p:txBody>
        </p:sp>
        <p:sp>
          <p:nvSpPr>
            <p:cNvPr id="16" name="Rounded Rectangle 15"/>
            <p:cNvSpPr/>
            <p:nvPr/>
          </p:nvSpPr>
          <p:spPr>
            <a:xfrm>
              <a:off x="1615614" y="4340774"/>
              <a:ext cx="1246533" cy="28017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Cache L1</a:t>
              </a:r>
              <a:endParaRPr lang="en-US" sz="1600" dirty="0">
                <a:solidFill>
                  <a:srgbClr val="000000"/>
                </a:solidFill>
              </a:endParaRPr>
            </a:p>
          </p:txBody>
        </p:sp>
        <p:sp>
          <p:nvSpPr>
            <p:cNvPr id="17" name="Rounded Rectangle 16"/>
            <p:cNvSpPr/>
            <p:nvPr/>
          </p:nvSpPr>
          <p:spPr>
            <a:xfrm>
              <a:off x="3541059" y="4337057"/>
              <a:ext cx="1246533" cy="28017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Cache L1</a:t>
              </a:r>
              <a:endParaRPr lang="en-US" sz="1600" dirty="0">
                <a:solidFill>
                  <a:srgbClr val="000000"/>
                </a:solidFill>
              </a:endParaRPr>
            </a:p>
          </p:txBody>
        </p:sp>
        <p:sp>
          <p:nvSpPr>
            <p:cNvPr id="18" name="Rounded Rectangle 17"/>
            <p:cNvSpPr/>
            <p:nvPr/>
          </p:nvSpPr>
          <p:spPr>
            <a:xfrm>
              <a:off x="2883105" y="2820491"/>
              <a:ext cx="1555049" cy="602933"/>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Cache L2</a:t>
              </a:r>
              <a:endParaRPr lang="en-US" sz="1600" dirty="0">
                <a:solidFill>
                  <a:srgbClr val="000000"/>
                </a:solidFill>
              </a:endParaRPr>
            </a:p>
          </p:txBody>
        </p:sp>
        <p:sp>
          <p:nvSpPr>
            <p:cNvPr id="19" name="Rounded Rectangle 18"/>
            <p:cNvSpPr/>
            <p:nvPr/>
          </p:nvSpPr>
          <p:spPr>
            <a:xfrm>
              <a:off x="298768" y="3791414"/>
              <a:ext cx="4473954" cy="345688"/>
            </a:xfrm>
            <a:prstGeom prst="roundRect">
              <a:avLst>
                <a:gd name="adj" fmla="val 3985"/>
              </a:avLst>
            </a:prstGeom>
            <a:solidFill>
              <a:schemeClr val="bg1">
                <a:lumMod val="8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p:cNvSpPr/>
            <p:nvPr/>
          </p:nvSpPr>
          <p:spPr>
            <a:xfrm rot="16200000">
              <a:off x="748542" y="3971245"/>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Right Arrow 20"/>
            <p:cNvSpPr/>
            <p:nvPr/>
          </p:nvSpPr>
          <p:spPr>
            <a:xfrm rot="16200000">
              <a:off x="2071821" y="3967529"/>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Right Arrow 21"/>
            <p:cNvSpPr/>
            <p:nvPr/>
          </p:nvSpPr>
          <p:spPr>
            <a:xfrm rot="16200000">
              <a:off x="3963812" y="3986116"/>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a:xfrm rot="16200000">
              <a:off x="3083312" y="3596270"/>
              <a:ext cx="512960" cy="234176"/>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rot="16200000">
              <a:off x="3369527" y="3603704"/>
              <a:ext cx="512960" cy="234176"/>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Right Arrow 24"/>
            <p:cNvSpPr/>
            <p:nvPr/>
          </p:nvSpPr>
          <p:spPr>
            <a:xfrm rot="16200000">
              <a:off x="3644590" y="3622289"/>
              <a:ext cx="512960" cy="234176"/>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 Arrow 25"/>
            <p:cNvSpPr/>
            <p:nvPr/>
          </p:nvSpPr>
          <p:spPr>
            <a:xfrm rot="16200000">
              <a:off x="3345366" y="2230245"/>
              <a:ext cx="683945" cy="438617"/>
            </a:xfrm>
            <a:prstGeom prst="leftRightArrow">
              <a:avLst>
                <a:gd name="adj1" fmla="val 50000"/>
                <a:gd name="adj2" fmla="val 27119"/>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904572" y="1702838"/>
              <a:ext cx="1607695" cy="338279"/>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To Memory</a:t>
              </a:r>
            </a:p>
          </p:txBody>
        </p:sp>
      </p:grpSp>
    </p:spTree>
    <p:extLst>
      <p:ext uri="{BB962C8B-B14F-4D97-AF65-F5344CB8AC3E}">
        <p14:creationId xmlns:p14="http://schemas.microsoft.com/office/powerpoint/2010/main" val="7441530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buNone/>
            </a:pPr>
            <a:r>
              <a:rPr lang="en-AU" sz="1600" b="1" dirty="0" smtClean="0"/>
              <a:t> private </a:t>
            </a:r>
            <a:r>
              <a:rPr lang="en-AU" sz="1600" b="1" dirty="0" err="1" smtClean="0"/>
              <a:t>AnekaApplication</a:t>
            </a:r>
            <a:r>
              <a:rPr lang="en-AU" sz="1600" b="1" dirty="0" smtClean="0"/>
              <a:t>&lt;</a:t>
            </a:r>
            <a:r>
              <a:rPr lang="en-AU" sz="1600" b="1" dirty="0" err="1" smtClean="0"/>
              <a:t>AnekaThread,ThreadManager</a:t>
            </a:r>
            <a:r>
              <a:rPr lang="en-AU" sz="1600" b="1" dirty="0" smtClean="0"/>
              <a:t>&gt; </a:t>
            </a:r>
            <a:r>
              <a:rPr lang="en-AU" sz="1600" b="1" dirty="0" err="1" smtClean="0"/>
              <a:t>CreateApplication</a:t>
            </a:r>
            <a:r>
              <a:rPr lang="en-AU" sz="1600" b="1" dirty="0" smtClean="0"/>
              <a:t>();</a:t>
            </a:r>
            <a:endParaRPr lang="en-US" sz="1600" dirty="0" smtClean="0"/>
          </a:p>
          <a:p>
            <a:pPr>
              <a:buNone/>
            </a:pPr>
            <a:r>
              <a:rPr lang="en-AU" sz="1600" b="1" dirty="0" smtClean="0"/>
              <a:t>   {</a:t>
            </a:r>
            <a:endParaRPr lang="en-US" sz="1600" dirty="0" smtClean="0"/>
          </a:p>
          <a:p>
            <a:pPr>
              <a:buNone/>
            </a:pPr>
            <a:r>
              <a:rPr lang="en-AU" sz="1600" b="1" dirty="0" smtClean="0"/>
              <a:t>      Configuration conf =new Configuration();</a:t>
            </a:r>
            <a:endParaRPr lang="en-US" sz="1600" dirty="0" smtClean="0"/>
          </a:p>
          <a:p>
            <a:pPr>
              <a:buNone/>
            </a:pPr>
            <a:r>
              <a:rPr lang="en-AU" sz="1600" b="1" dirty="0" smtClean="0"/>
              <a:t>      // this is the common address and port of a local installation</a:t>
            </a:r>
            <a:endParaRPr lang="en-US" sz="1600" dirty="0" smtClean="0"/>
          </a:p>
          <a:p>
            <a:pPr>
              <a:buNone/>
            </a:pPr>
            <a:r>
              <a:rPr lang="en-AU" sz="1600" b="1" dirty="0" smtClean="0"/>
              <a:t>      // of the Aneka Cloud.</a:t>
            </a:r>
            <a:endParaRPr lang="en-US" sz="1600" dirty="0" smtClean="0"/>
          </a:p>
          <a:p>
            <a:pPr>
              <a:buNone/>
            </a:pPr>
            <a:r>
              <a:rPr lang="en-AU" sz="1600" b="1" dirty="0" smtClean="0"/>
              <a:t>      </a:t>
            </a:r>
            <a:r>
              <a:rPr lang="en-AU" sz="1600" b="1" dirty="0" err="1" smtClean="0"/>
              <a:t>conf.SchedulerUri</a:t>
            </a:r>
            <a:r>
              <a:rPr lang="en-AU" sz="1600" b="1" dirty="0" smtClean="0"/>
              <a:t> = </a:t>
            </a:r>
            <a:r>
              <a:rPr lang="en-AU" sz="1600" b="1" dirty="0" err="1" smtClean="0"/>
              <a:t>newUri</a:t>
            </a:r>
            <a:r>
              <a:rPr lang="en-AU" sz="1600" b="1" dirty="0" smtClean="0"/>
              <a:t>("tcp://localhost:9090/Aneka");</a:t>
            </a:r>
            <a:endParaRPr lang="en-US" sz="1600" dirty="0" smtClean="0"/>
          </a:p>
          <a:p>
            <a:pPr>
              <a:buNone/>
            </a:pPr>
            <a:r>
              <a:rPr lang="en-AU" sz="1600" b="1" dirty="0" smtClean="0"/>
              <a:t>      </a:t>
            </a:r>
            <a:r>
              <a:rPr lang="en-AU" sz="1600" b="1" dirty="0" err="1" smtClean="0"/>
              <a:t>conf.Credentials</a:t>
            </a:r>
            <a:r>
              <a:rPr lang="en-AU" sz="1600" b="1" dirty="0" smtClean="0"/>
              <a:t> =</a:t>
            </a:r>
            <a:r>
              <a:rPr lang="en-AU" sz="1600" b="1" dirty="0" err="1" smtClean="0"/>
              <a:t>newUserCredentials</a:t>
            </a:r>
            <a:r>
              <a:rPr lang="en-AU" sz="1600" b="1" dirty="0" smtClean="0"/>
              <a:t>("Administrator", </a:t>
            </a:r>
            <a:r>
              <a:rPr lang="en-AU" sz="1600" b="1" dirty="0" err="1" smtClean="0"/>
              <a:t>string.Empty</a:t>
            </a:r>
            <a:r>
              <a:rPr lang="en-AU" sz="1600" b="1" dirty="0" smtClean="0"/>
              <a:t>);</a:t>
            </a:r>
            <a:endParaRPr lang="en-US" sz="1600" dirty="0" smtClean="0"/>
          </a:p>
          <a:p>
            <a:pPr>
              <a:buNone/>
            </a:pPr>
            <a:r>
              <a:rPr lang="en-AU" sz="1600" b="1" dirty="0" smtClean="0"/>
              <a:t>      // we will not need support for file transfer, hence we optimize the</a:t>
            </a:r>
            <a:endParaRPr lang="en-US" sz="1600" dirty="0" smtClean="0"/>
          </a:p>
          <a:p>
            <a:pPr>
              <a:buNone/>
            </a:pPr>
            <a:r>
              <a:rPr lang="en-AU" sz="1600" b="1" dirty="0" smtClean="0"/>
              <a:t>      // application in order to not require any file transfer service.</a:t>
            </a:r>
            <a:endParaRPr lang="en-US" sz="1600" dirty="0" smtClean="0"/>
          </a:p>
          <a:p>
            <a:pPr>
              <a:buNone/>
            </a:pPr>
            <a:r>
              <a:rPr lang="en-AU" sz="1600" b="1" dirty="0" smtClean="0"/>
              <a:t>      </a:t>
            </a:r>
            <a:r>
              <a:rPr lang="en-AU" sz="1600" b="1" dirty="0" err="1" smtClean="0"/>
              <a:t>conf.UseFileTransfer</a:t>
            </a:r>
            <a:r>
              <a:rPr lang="en-AU" sz="1600" b="1" dirty="0" smtClean="0"/>
              <a:t> = false;</a:t>
            </a:r>
            <a:endParaRPr lang="en-US" sz="1600" dirty="0" smtClean="0"/>
          </a:p>
          <a:p>
            <a:pPr>
              <a:buNone/>
            </a:pPr>
            <a:r>
              <a:rPr lang="en-AU" sz="1600" b="1" dirty="0" smtClean="0"/>
              <a:t>          // we do not need any other configuration setting</a:t>
            </a:r>
            <a:endParaRPr lang="en-US" sz="1600" dirty="0" smtClean="0"/>
          </a:p>
          <a:p>
            <a:pPr>
              <a:buNone/>
            </a:pPr>
            <a:r>
              <a:rPr lang="en-AU" sz="1600" b="1" dirty="0" smtClean="0"/>
              <a:t> </a:t>
            </a:r>
            <a:endParaRPr lang="en-US" sz="1600" dirty="0" smtClean="0"/>
          </a:p>
          <a:p>
            <a:pPr>
              <a:buNone/>
            </a:pPr>
            <a:r>
              <a:rPr lang="en-AU" sz="1600" b="1" dirty="0" smtClean="0"/>
              <a:t>      // we create the application instance and configure it.</a:t>
            </a:r>
            <a:endParaRPr lang="en-US" sz="1600" dirty="0" smtClean="0"/>
          </a:p>
          <a:p>
            <a:pPr>
              <a:buNone/>
            </a:pPr>
            <a:r>
              <a:rPr lang="en-AU" sz="1600" b="1" dirty="0" smtClean="0"/>
              <a:t>      </a:t>
            </a:r>
            <a:r>
              <a:rPr lang="en-AU" sz="1600" b="1" dirty="0" err="1" smtClean="0"/>
              <a:t>AnekaApplication</a:t>
            </a:r>
            <a:r>
              <a:rPr lang="en-AU" sz="1600" b="1" dirty="0" smtClean="0"/>
              <a:t>&lt;</a:t>
            </a:r>
            <a:r>
              <a:rPr lang="en-AU" sz="1600" b="1" dirty="0" err="1" smtClean="0"/>
              <a:t>AnekaThread,ThreadManager</a:t>
            </a:r>
            <a:r>
              <a:rPr lang="en-AU" sz="1600" b="1" dirty="0" smtClean="0"/>
              <a:t>&gt; app = </a:t>
            </a:r>
            <a:endParaRPr lang="en-US" sz="1600" dirty="0" smtClean="0"/>
          </a:p>
          <a:p>
            <a:pPr>
              <a:buNone/>
            </a:pPr>
            <a:r>
              <a:rPr lang="en-AU" sz="1600" b="1" dirty="0" smtClean="0"/>
              <a:t>			        new </a:t>
            </a:r>
            <a:r>
              <a:rPr lang="en-AU" sz="1600" b="1" dirty="0" err="1" smtClean="0"/>
              <a:t>AnekaApplication</a:t>
            </a:r>
            <a:r>
              <a:rPr lang="en-AU" sz="1600" b="1" dirty="0" smtClean="0"/>
              <a:t>&lt;</a:t>
            </a:r>
            <a:r>
              <a:rPr lang="en-AU" sz="1600" b="1" dirty="0" err="1" smtClean="0"/>
              <a:t>AnekaThread,ThreadManager</a:t>
            </a:r>
            <a:r>
              <a:rPr lang="en-AU" sz="1600" b="1" dirty="0" smtClean="0"/>
              <a:t>&gt;(conf);</a:t>
            </a:r>
            <a:endParaRPr lang="en-US" sz="1600" dirty="0" smtClean="0"/>
          </a:p>
          <a:p>
            <a:pPr>
              <a:buNone/>
            </a:pPr>
            <a:r>
              <a:rPr lang="en-AU" sz="1600" b="1" dirty="0" smtClean="0"/>
              <a:t>      return app;</a:t>
            </a:r>
            <a:endParaRPr lang="en-US" sz="1600" dirty="0" smtClean="0"/>
          </a:p>
          <a:p>
            <a:pPr>
              <a:buNone/>
            </a:pPr>
            <a:r>
              <a:rPr lang="en-AU" sz="1600" b="1" dirty="0" smtClean="0"/>
              <a:t>	}</a:t>
            </a:r>
            <a:endParaRPr lang="en-US" sz="1600" dirty="0" smtClean="0"/>
          </a:p>
          <a:p>
            <a:pPr>
              <a:buNone/>
            </a:pPr>
            <a:r>
              <a:rPr lang="en-AU" sz="1600" dirty="0" smtClean="0"/>
              <a:t>}</a:t>
            </a: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100</a:t>
            </a:fld>
            <a:endParaRPr lang="en-US"/>
          </a:p>
        </p:txBody>
      </p:sp>
    </p:spTree>
    <p:extLst>
      <p:ext uri="{BB962C8B-B14F-4D97-AF65-F5344CB8AC3E}">
        <p14:creationId xmlns:p14="http://schemas.microsoft.com/office/powerpoint/2010/main" val="38818636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lgn="just"/>
            <a:r>
              <a:rPr lang="en-US" sz="3200" dirty="0" smtClean="0"/>
              <a:t>The example has demonstrated how to change the logic of the application in case the worker methods executed in the threads have a reference to a local object that is updated as a consequence of the execution. </a:t>
            </a:r>
          </a:p>
          <a:p>
            <a:pPr algn="just"/>
            <a:r>
              <a:rPr lang="en-US" sz="3200" dirty="0" smtClean="0"/>
              <a:t>In order to allow the execution of such applications with Aneka threads it is necessary to extrapolate the update logic from the worker method of the threads and perform it into the master thread.</a:t>
            </a:r>
          </a:p>
          <a:p>
            <a:pPr algn="just"/>
            <a:endParaRPr lang="en-US"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101</a:t>
            </a:fld>
            <a:endParaRPr lang="en-US"/>
          </a:p>
        </p:txBody>
      </p:sp>
    </p:spTree>
    <p:extLst>
      <p:ext uri="{BB962C8B-B14F-4D97-AF65-F5344CB8AC3E}">
        <p14:creationId xmlns:p14="http://schemas.microsoft.com/office/powerpoint/2010/main" val="13795053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gn="just"/>
            <a:r>
              <a:rPr lang="en-US" sz="1500" dirty="0" smtClean="0"/>
              <a:t>In this chapter, we have provided a brief overview of multi-threaded programming and the technologies used for multiprocessing on a single machine. </a:t>
            </a:r>
          </a:p>
          <a:p>
            <a:pPr algn="just"/>
            <a:r>
              <a:rPr lang="en-US" sz="1500" dirty="0" smtClean="0"/>
              <a:t>In order to support multithreaded programming, programming languages define the abstraction of process and thread in their class libraries. </a:t>
            </a:r>
          </a:p>
          <a:p>
            <a:pPr algn="just"/>
            <a:r>
              <a:rPr lang="en-US" sz="1500" dirty="0" smtClean="0"/>
              <a:t>New generation languages such as Java and C# (.NET) provide a set of abstractions for thread management and synchronization that is compliant that most closely follow the object oriented design, which characterizes these languages. </a:t>
            </a:r>
          </a:p>
          <a:p>
            <a:pPr algn="just"/>
            <a:r>
              <a:rPr lang="en-US" sz="1500" dirty="0" smtClean="0"/>
              <a:t>Aneka provides the </a:t>
            </a:r>
            <a:r>
              <a:rPr lang="en-US" sz="1500" i="1" dirty="0" smtClean="0"/>
              <a:t>Thread Programming Model</a:t>
            </a:r>
            <a:r>
              <a:rPr lang="en-US" sz="1500" dirty="0" smtClean="0"/>
              <a:t>, which extends philosophy behind multi-threaded programming beyond the boundaries of a single node and allow leveraging heterogeneous distributed infrastructure for execution. </a:t>
            </a:r>
          </a:p>
          <a:p>
            <a:pPr algn="just"/>
            <a:r>
              <a:rPr lang="en-US" sz="1500" dirty="0" smtClean="0"/>
              <a:t>In order to minimize application reconversion the </a:t>
            </a:r>
            <a:r>
              <a:rPr lang="en-US" sz="1500" i="1" dirty="0" smtClean="0"/>
              <a:t>Thread Programming Model </a:t>
            </a:r>
            <a:r>
              <a:rPr lang="en-US" sz="1500" dirty="0" smtClean="0"/>
              <a:t>mimics the API of the </a:t>
            </a:r>
            <a:r>
              <a:rPr lang="en-US" sz="1500" i="1" dirty="0" err="1" smtClean="0"/>
              <a:t>System.Threading</a:t>
            </a:r>
            <a:r>
              <a:rPr lang="en-US" sz="1500" dirty="0" smtClean="0"/>
              <a:t> namespace with some limitations that are imposed by the fact that threads are executed on a distributed infrastructure. </a:t>
            </a:r>
          </a:p>
          <a:p>
            <a:pPr algn="just"/>
            <a:r>
              <a:rPr lang="en-US" sz="1500" dirty="0" smtClean="0"/>
              <a:t>High throughput applications can be easily ported to Aneka threads with minimal or no changes at all to their logic. </a:t>
            </a:r>
          </a:p>
          <a:p>
            <a:pPr algn="just"/>
            <a:r>
              <a:rPr lang="en-US" sz="1500" dirty="0" smtClean="0"/>
              <a:t>Examples of such features and the basic steps of converting a local multi-threaded application to Aneka threads have been given by discussing simple applications demonstrating the methodology of domain and functional decomposition for parallel problems.</a:t>
            </a:r>
          </a:p>
          <a:p>
            <a:pPr algn="just"/>
            <a:r>
              <a:rPr lang="en-US" sz="1500" dirty="0" smtClean="0"/>
              <a:t>Aneka provides a lot of built-in features that are not generally of use while architecting an application in terms of concurrent threads.  These capabilities are available as core features of the Aneka application model but have not been demonstrated in case of the </a:t>
            </a:r>
            <a:r>
              <a:rPr lang="en-US" sz="1500" i="1" dirty="0" smtClean="0"/>
              <a:t>Thread Programming Model</a:t>
            </a:r>
            <a:r>
              <a:rPr lang="en-US" sz="1500" dirty="0" smtClean="0"/>
              <a:t>, which is concerned in providing support for partitioning the execution of algorithms in order to speed up the execution. </a:t>
            </a:r>
          </a:p>
          <a:p>
            <a:pPr algn="just"/>
            <a:endParaRPr lang="en-US" sz="15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102</a:t>
            </a:fld>
            <a:endParaRPr lang="en-US"/>
          </a:p>
        </p:txBody>
      </p:sp>
    </p:spTree>
    <p:extLst>
      <p:ext uri="{BB962C8B-B14F-4D97-AF65-F5344CB8AC3E}">
        <p14:creationId xmlns:p14="http://schemas.microsoft.com/office/powerpoint/2010/main" val="338359940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a:t>
            </a:r>
            <a:r>
              <a:rPr lang="en-US" sz="2400" dirty="0" smtClean="0"/>
              <a:t>McGraw </a:t>
            </a:r>
            <a:r>
              <a:rPr lang="en-US" sz="2400" dirty="0"/>
              <a:t>Hill, ISBN-13: 978-1-25-902995-0, New Delhi, India, 2013</a:t>
            </a:r>
            <a:r>
              <a:rPr lang="en-US" sz="2400" dirty="0" smtClean="0"/>
              <a:t>.</a:t>
            </a:r>
          </a:p>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Morgan Kaufmann, ISBN: 978-0-12-411454-8, Burlington, Massachusetts, USA, May 2013. </a:t>
            </a:r>
            <a:endParaRPr lang="en-US" sz="2400" dirty="0" smtClean="0"/>
          </a:p>
          <a:p>
            <a:pPr lvl="1" algn="just"/>
            <a:r>
              <a:rPr lang="en-US" sz="2000" dirty="0"/>
              <a:t> </a:t>
            </a:r>
            <a:r>
              <a:rPr lang="en-US" sz="2800" dirty="0"/>
              <a:t> Chapter 6</a:t>
            </a:r>
          </a:p>
          <a:p>
            <a:pPr lvl="2" algn="just"/>
            <a:r>
              <a:rPr lang="en-US" sz="2400" dirty="0"/>
              <a:t>Section 6.1 to 6.4</a:t>
            </a:r>
          </a:p>
          <a:p>
            <a:pPr algn="just"/>
            <a:r>
              <a:rPr lang="en-US" sz="2400" dirty="0" smtClean="0"/>
              <a:t>Thank you Dr. </a:t>
            </a:r>
            <a:r>
              <a:rPr lang="en-US" sz="2400" dirty="0" err="1" smtClean="0"/>
              <a:t>Raghav</a:t>
            </a:r>
            <a:r>
              <a:rPr lang="en-US" sz="2400" dirty="0" smtClean="0"/>
              <a:t> </a:t>
            </a:r>
            <a:r>
              <a:rPr lang="en-US" sz="2400" dirty="0" err="1" smtClean="0"/>
              <a:t>Kune</a:t>
            </a:r>
            <a:r>
              <a:rPr lang="en-US" sz="2400" dirty="0" smtClean="0"/>
              <a:t> for compiling slides.</a:t>
            </a:r>
            <a:endParaRPr lang="en-AU"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103</a:t>
            </a:fld>
            <a:endParaRPr lang="en-US"/>
          </a:p>
        </p:txBody>
      </p:sp>
    </p:spTree>
    <p:extLst>
      <p:ext uri="{BB962C8B-B14F-4D97-AF65-F5344CB8AC3E}">
        <p14:creationId xmlns:p14="http://schemas.microsoft.com/office/powerpoint/2010/main" val="1008670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for single machine computation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smtClean="0"/>
              <a:t>Multiprocessing is just one technique that can be used to achieve parallelism, and it does that by leveraging parallel hardware architectures.</a:t>
            </a:r>
          </a:p>
          <a:p>
            <a:pPr algn="just"/>
            <a:r>
              <a:rPr lang="en-US" sz="2200" dirty="0" smtClean="0"/>
              <a:t>Parallel architectures are better exploited when programs are designed to take advantage of their features.</a:t>
            </a:r>
          </a:p>
          <a:p>
            <a:pPr algn="just"/>
            <a:r>
              <a:rPr lang="en-US" sz="2200" dirty="0" smtClean="0"/>
              <a:t>In particular, an important role is played by the operating system, which defines the runtime structure of applications by means of the abstraction of process and thread.</a:t>
            </a:r>
          </a:p>
          <a:p>
            <a:pPr algn="just"/>
            <a:r>
              <a:rPr lang="en-US" sz="2200" dirty="0" smtClean="0"/>
              <a:t>A process is the runtime image of an application, or better, a program that is running, while a thread identifies a single flow of the execution within a process.</a:t>
            </a:r>
          </a:p>
          <a:p>
            <a:pPr algn="just"/>
            <a:r>
              <a:rPr lang="en-US" sz="2200" dirty="0" smtClean="0"/>
              <a:t>A system that allows the execution of multiple processes at the same time supports multitasking. It supports multithreading when it provides structures for explicitly defining multiple threads within a process. </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a:t>
            </a:fld>
            <a:endParaRPr lang="en-US"/>
          </a:p>
        </p:txBody>
      </p:sp>
    </p:spTree>
    <p:extLst>
      <p:ext uri="{BB962C8B-B14F-4D97-AF65-F5344CB8AC3E}">
        <p14:creationId xmlns:p14="http://schemas.microsoft.com/office/powerpoint/2010/main" val="1076157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for single machine computation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000" dirty="0" smtClean="0"/>
              <a:t>multitasking and multithreading can be implemented on top of computer hardware that is constituted of a single processor and a single core, as was the common practice before the introduction of multi core technology.</a:t>
            </a:r>
          </a:p>
          <a:p>
            <a:pPr algn="just"/>
            <a:r>
              <a:rPr lang="en-US" sz="2000" dirty="0" smtClean="0"/>
              <a:t>In this case, the operating system gives the illusion of concurrent execution by interleaving the execution of instructions of different processes, and of different threads within the same process.</a:t>
            </a:r>
          </a:p>
          <a:p>
            <a:pPr algn="just"/>
            <a:r>
              <a:rPr lang="en-US" sz="2000" dirty="0" smtClean="0"/>
              <a:t>This is also the case in multiprocessor/</a:t>
            </a:r>
            <a:r>
              <a:rPr lang="en-US" sz="2000" dirty="0" err="1" smtClean="0"/>
              <a:t>multicore</a:t>
            </a:r>
            <a:r>
              <a:rPr lang="en-US" sz="2000" dirty="0" smtClean="0"/>
              <a:t> systems, since the number of threads or processes is higher than the number of processors or cores. </a:t>
            </a:r>
          </a:p>
          <a:p>
            <a:pPr algn="just"/>
            <a:r>
              <a:rPr lang="en-US" sz="2000" dirty="0" smtClean="0"/>
              <a:t>Nowadays, almost all the commonly used operating systems support multitasking and multithreading.</a:t>
            </a:r>
          </a:p>
          <a:p>
            <a:pPr algn="just"/>
            <a:r>
              <a:rPr lang="en-US" sz="2000" dirty="0" smtClean="0"/>
              <a:t>Moreover, all the mainstream programming languages incorporate the abstractions of process and thread within their APIs, whereas direct support of multiple processors and cores for developers is very limited and often reduced and confined to specific libraries, which are available for a subset of the programming languages such as C/C++.</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a:t>
            </a:fld>
            <a:endParaRPr lang="en-US"/>
          </a:p>
        </p:txBody>
      </p:sp>
    </p:spTree>
    <p:extLst>
      <p:ext uri="{BB962C8B-B14F-4D97-AF65-F5344CB8AC3E}">
        <p14:creationId xmlns:p14="http://schemas.microsoft.com/office/powerpoint/2010/main" val="1135950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
        <p:nvSpPr>
          <p:cNvPr id="8" name="Rounded Rectangle 7"/>
          <p:cNvSpPr/>
          <p:nvPr/>
        </p:nvSpPr>
        <p:spPr bwMode="auto">
          <a:xfrm>
            <a:off x="0" y="2157663"/>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6161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Applications with Threads</a:t>
            </a:r>
            <a:endParaRPr lang="en-US" dirty="0"/>
          </a:p>
        </p:txBody>
      </p:sp>
      <p:sp>
        <p:nvSpPr>
          <p:cNvPr id="3" name="Content Placeholder 2"/>
          <p:cNvSpPr>
            <a:spLocks noGrp="1"/>
          </p:cNvSpPr>
          <p:nvPr>
            <p:ph idx="1"/>
          </p:nvPr>
        </p:nvSpPr>
        <p:spPr/>
        <p:txBody>
          <a:bodyPr/>
          <a:lstStyle/>
          <a:p>
            <a:r>
              <a:rPr lang="en-US" dirty="0" smtClean="0"/>
              <a:t>Modern applications perform multiple operations at the same time. Developers organize programs in terms of threads in order to express intra process concurrency.</a:t>
            </a:r>
          </a:p>
          <a:p>
            <a:r>
              <a:rPr lang="en-US" dirty="0" smtClean="0"/>
              <a:t>The use of threads might be implicit or explicit .</a:t>
            </a:r>
          </a:p>
          <a:p>
            <a:r>
              <a:rPr lang="en-US" dirty="0" smtClean="0"/>
              <a:t>Implicit threading happens when the underlying APIs use internal threads to perform specific tasks supporting the execution of applications such as graphical user interface (GUI) rendering, or garbage collection in the case of virtual machine-based languages.</a:t>
            </a:r>
          </a:p>
          <a:p>
            <a:r>
              <a:rPr lang="en-US" dirty="0" smtClean="0"/>
              <a:t>Explicit threading, is characterized by the use of threads within a program by application developers, who use this abstraction to introduce parallelism.</a:t>
            </a:r>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Tree>
    <p:extLst>
      <p:ext uri="{BB962C8B-B14F-4D97-AF65-F5344CB8AC3E}">
        <p14:creationId xmlns:p14="http://schemas.microsoft.com/office/powerpoint/2010/main" val="1582846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
        <p:nvSpPr>
          <p:cNvPr id="8" name="Rounded Rectangle 7"/>
          <p:cNvSpPr/>
          <p:nvPr/>
        </p:nvSpPr>
        <p:spPr bwMode="auto">
          <a:xfrm>
            <a:off x="0" y="2534652"/>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095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Thread?</a:t>
            </a:r>
            <a:endParaRPr lang="en-US" dirty="0"/>
          </a:p>
        </p:txBody>
      </p:sp>
      <p:sp>
        <p:nvSpPr>
          <p:cNvPr id="3" name="Content Placeholder 2"/>
          <p:cNvSpPr>
            <a:spLocks noGrp="1"/>
          </p:cNvSpPr>
          <p:nvPr>
            <p:ph idx="1"/>
          </p:nvPr>
        </p:nvSpPr>
        <p:spPr/>
        <p:txBody>
          <a:bodyPr/>
          <a:lstStyle/>
          <a:p>
            <a:r>
              <a:rPr lang="en-US" sz="1900" dirty="0" smtClean="0"/>
              <a:t>A thread identifies a single control flow, which is a logical sequence of instructions, within a process.</a:t>
            </a:r>
          </a:p>
          <a:p>
            <a:r>
              <a:rPr lang="en-US" sz="1900" dirty="0" smtClean="0"/>
              <a:t>By logical sequence of instructions, we mean a sequence of instructions that have been designed to be executed one after the other one.</a:t>
            </a:r>
          </a:p>
          <a:p>
            <a:r>
              <a:rPr lang="en-US" sz="1900" dirty="0" smtClean="0"/>
              <a:t>More commonly, a thread identifies a kind of yarn, that is used for sewing, and the feeling of continuity that is expressed by the interlocked fibers of that yarn is used to recall the concept that the instructions of thread express a logically continuous sequence of operations.</a:t>
            </a:r>
          </a:p>
          <a:p>
            <a:r>
              <a:rPr lang="en-US" sz="1900" dirty="0" smtClean="0"/>
              <a:t>Operating systems that support multithreading identify threads as the minimal building blocks for expressing running code.</a:t>
            </a:r>
          </a:p>
          <a:p>
            <a:r>
              <a:rPr lang="en-US" sz="1900" dirty="0" smtClean="0"/>
              <a:t>This means that, despite their explicit use by developers, any sequence of instruction that is executed by the operating system is within the context of a thread.</a:t>
            </a:r>
          </a:p>
          <a:p>
            <a:r>
              <a:rPr lang="en-US" sz="1900" dirty="0" smtClean="0"/>
              <a:t>As a consequence, each process contains at least one thread but, in several cases, is composed of many threads having variable lifetimes. Threads within the same process share the memory space and the execution context; besides this, there is no substantial difference between threads belonging to different processes.</a:t>
            </a:r>
            <a:endParaRPr lang="en-US" sz="1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16</a:t>
            </a:fld>
            <a:endParaRPr lang="en-US"/>
          </a:p>
        </p:txBody>
      </p:sp>
    </p:spTree>
    <p:extLst>
      <p:ext uri="{BB962C8B-B14F-4D97-AF65-F5344CB8AC3E}">
        <p14:creationId xmlns:p14="http://schemas.microsoft.com/office/powerpoint/2010/main" val="1999681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Thread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sz="2400" dirty="0" smtClean="0"/>
              <a:t>In a multitasking environment the operating system assigns different time slices to each process and interleaves their execution.</a:t>
            </a:r>
          </a:p>
          <a:p>
            <a:r>
              <a:rPr lang="en-US" sz="2200" dirty="0" smtClean="0"/>
              <a:t>The process of </a:t>
            </a:r>
            <a:r>
              <a:rPr lang="en-US" sz="2400" dirty="0" smtClean="0"/>
              <a:t>temporarily stopping the execution of one process, saving all the information in the registers (and in general the state of the CPU in order to restore it later), and replacing it with the information related to another process is known as a context switch.</a:t>
            </a:r>
          </a:p>
          <a:p>
            <a:r>
              <a:rPr lang="en-US" sz="2400" dirty="0" smtClean="0"/>
              <a:t>This operation is generally considered demanding, and the use of multithreading minimizes the latency imposed by context switches, thus allowing the execution of multiple tasks in a lighter fashion.</a:t>
            </a:r>
          </a:p>
          <a:p>
            <a:r>
              <a:rPr lang="en-US" sz="2400" dirty="0" smtClean="0"/>
              <a:t>The state representing the execution of a thread is minimal compared to the one describing a process.</a:t>
            </a:r>
          </a:p>
        </p:txBody>
      </p:sp>
      <p:sp>
        <p:nvSpPr>
          <p:cNvPr id="4" name="Slide Number Placeholder 3"/>
          <p:cNvSpPr>
            <a:spLocks noGrp="1"/>
          </p:cNvSpPr>
          <p:nvPr>
            <p:ph type="sldNum" sz="quarter" idx="10"/>
          </p:nvPr>
        </p:nvSpPr>
        <p:spPr/>
        <p:txBody>
          <a:bodyPr/>
          <a:lstStyle/>
          <a:p>
            <a:fld id="{32E25198-89AE-4B00-A47A-4DE3C7AA5454}" type="slidenum">
              <a:rPr lang="en-US" smtClean="0"/>
              <a:pPr/>
              <a:t>17</a:t>
            </a:fld>
            <a:endParaRPr lang="en-US"/>
          </a:p>
        </p:txBody>
      </p:sp>
    </p:spTree>
    <p:extLst>
      <p:ext uri="{BB962C8B-B14F-4D97-AF65-F5344CB8AC3E}">
        <p14:creationId xmlns:p14="http://schemas.microsoft.com/office/powerpoint/2010/main" val="3760186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relation between threads and processes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18</a:t>
            </a:fld>
            <a:endParaRPr lang="en-US"/>
          </a:p>
        </p:txBody>
      </p:sp>
      <p:grpSp>
        <p:nvGrpSpPr>
          <p:cNvPr id="6" name="Group 5"/>
          <p:cNvGrpSpPr/>
          <p:nvPr/>
        </p:nvGrpSpPr>
        <p:grpSpPr>
          <a:xfrm>
            <a:off x="304800" y="1295400"/>
            <a:ext cx="8458200" cy="5105400"/>
            <a:chOff x="571500" y="304800"/>
            <a:chExt cx="5994400" cy="5905500"/>
          </a:xfrm>
        </p:grpSpPr>
        <p:sp>
          <p:nvSpPr>
            <p:cNvPr id="7" name="Rectangle 6"/>
            <p:cNvSpPr/>
            <p:nvPr/>
          </p:nvSpPr>
          <p:spPr>
            <a:xfrm>
              <a:off x="571500" y="304800"/>
              <a:ext cx="5994400" cy="59055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8" name="Rounded Rectangle 7"/>
            <p:cNvSpPr/>
            <p:nvPr/>
          </p:nvSpPr>
          <p:spPr>
            <a:xfrm>
              <a:off x="762000" y="660400"/>
              <a:ext cx="5613400" cy="5359400"/>
            </a:xfrm>
            <a:prstGeom prst="roundRect">
              <a:avLst>
                <a:gd name="adj" fmla="val 3478"/>
              </a:avLst>
            </a:prstGeom>
            <a:solidFill>
              <a:schemeClr val="bg1">
                <a:lumMod val="95000"/>
              </a:schemeClr>
            </a:solidFill>
            <a:ln w="3175" cmpd="sng">
              <a:solidFill>
                <a:srgbClr val="000000"/>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9" name="Rectangle 8"/>
            <p:cNvSpPr/>
            <p:nvPr/>
          </p:nvSpPr>
          <p:spPr>
            <a:xfrm>
              <a:off x="1041400" y="1092200"/>
              <a:ext cx="5168900" cy="368300"/>
            </a:xfrm>
            <a:prstGeom prst="rect">
              <a:avLst/>
            </a:prstGeom>
            <a:gradFill>
              <a:gsLst>
                <a:gs pos="0">
                  <a:schemeClr val="bg1"/>
                </a:gs>
                <a:gs pos="100000">
                  <a:schemeClr val="bg1">
                    <a:lumMod val="95000"/>
                  </a:schemeClr>
                </a:gs>
              </a:gsLst>
            </a:gradFill>
            <a:ln w="31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0" name="Left Arrow 9"/>
            <p:cNvSpPr/>
            <p:nvPr/>
          </p:nvSpPr>
          <p:spPr>
            <a:xfrm rot="16200000" flipV="1">
              <a:off x="-927104" y="3492497"/>
              <a:ext cx="4216405" cy="355600"/>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Rectangle 10"/>
            <p:cNvSpPr/>
            <p:nvPr/>
          </p:nvSpPr>
          <p:spPr>
            <a:xfrm rot="16200000">
              <a:off x="249919" y="2406488"/>
              <a:ext cx="1604282" cy="247811"/>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Execution Timeline</a:t>
              </a:r>
              <a:endParaRPr lang="en-US" sz="1200" dirty="0">
                <a:solidFill>
                  <a:srgbClr val="000000"/>
                </a:solidFill>
              </a:endParaRPr>
            </a:p>
          </p:txBody>
        </p:sp>
        <p:sp>
          <p:nvSpPr>
            <p:cNvPr id="12" name="Left Arrow 11"/>
            <p:cNvSpPr/>
            <p:nvPr/>
          </p:nvSpPr>
          <p:spPr>
            <a:xfrm rot="16200000" flipV="1">
              <a:off x="-165103" y="3784596"/>
              <a:ext cx="3759202" cy="228604"/>
            </a:xfrm>
            <a:prstGeom prst="leftArrow">
              <a:avLst/>
            </a:prstGeom>
            <a:gradFill flip="none" rotWithShape="1">
              <a:gsLst>
                <a:gs pos="0">
                  <a:schemeClr val="bg1"/>
                </a:gs>
                <a:gs pos="30000">
                  <a:schemeClr val="bg1">
                    <a:lumMod val="95000"/>
                  </a:schemeClr>
                </a:gs>
                <a:gs pos="70000">
                  <a:schemeClr val="bg1">
                    <a:lumMod val="85000"/>
                  </a:schemeClr>
                </a:gs>
                <a:gs pos="100000">
                  <a:schemeClr val="bg1">
                    <a:lumMod val="65000"/>
                  </a:schemeClr>
                </a:gs>
              </a:gsLst>
              <a:lin ang="5400000" scaled="1"/>
              <a:tileRect/>
            </a:gradFill>
            <a:ln w="3175" cmpd="sng">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p:cNvSpPr/>
            <p:nvPr/>
          </p:nvSpPr>
          <p:spPr>
            <a:xfrm>
              <a:off x="1494520" y="2228689"/>
              <a:ext cx="1147080" cy="451011"/>
            </a:xfrm>
            <a:prstGeom prst="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Thread Local Storage</a:t>
              </a:r>
              <a:endParaRPr lang="en-US" sz="1050" dirty="0">
                <a:solidFill>
                  <a:srgbClr val="000000"/>
                </a:solidFill>
              </a:endParaRPr>
            </a:p>
          </p:txBody>
        </p:sp>
        <p:sp>
          <p:nvSpPr>
            <p:cNvPr id="14" name="Rectangle 13"/>
            <p:cNvSpPr/>
            <p:nvPr/>
          </p:nvSpPr>
          <p:spPr>
            <a:xfrm>
              <a:off x="1494520" y="2762089"/>
              <a:ext cx="1147080" cy="476411"/>
            </a:xfrm>
            <a:prstGeom prst="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Instructions</a:t>
              </a:r>
            </a:p>
            <a:p>
              <a:pPr algn="ctr"/>
              <a:r>
                <a:rPr lang="en-US" sz="1050" dirty="0" smtClean="0">
                  <a:solidFill>
                    <a:srgbClr val="000000"/>
                  </a:solidFill>
                </a:rPr>
                <a:t>(program counter)</a:t>
              </a:r>
              <a:endParaRPr lang="en-US" sz="900" dirty="0">
                <a:solidFill>
                  <a:srgbClr val="000000"/>
                </a:solidFill>
              </a:endParaRPr>
            </a:p>
          </p:txBody>
        </p:sp>
        <p:sp>
          <p:nvSpPr>
            <p:cNvPr id="15" name="Left Arrow 14"/>
            <p:cNvSpPr/>
            <p:nvPr/>
          </p:nvSpPr>
          <p:spPr>
            <a:xfrm rot="16200000" flipV="1">
              <a:off x="2190748" y="4184646"/>
              <a:ext cx="1612898" cy="228604"/>
            </a:xfrm>
            <a:prstGeom prst="leftArrow">
              <a:avLst/>
            </a:prstGeom>
            <a:gradFill flip="none" rotWithShape="1">
              <a:gsLst>
                <a:gs pos="0">
                  <a:schemeClr val="bg1"/>
                </a:gs>
                <a:gs pos="30000">
                  <a:schemeClr val="bg1">
                    <a:lumMod val="95000"/>
                  </a:schemeClr>
                </a:gs>
                <a:gs pos="70000">
                  <a:schemeClr val="bg1">
                    <a:lumMod val="85000"/>
                  </a:schemeClr>
                </a:gs>
                <a:gs pos="100000">
                  <a:schemeClr val="bg1">
                    <a:lumMod val="65000"/>
                  </a:schemeClr>
                </a:gs>
              </a:gsLst>
              <a:lin ang="5400000" scaled="1"/>
              <a:tileRect/>
            </a:gradFill>
            <a:ln w="3175" cmpd="sng">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Rounded Rectangle 15"/>
            <p:cNvSpPr/>
            <p:nvPr/>
          </p:nvSpPr>
          <p:spPr>
            <a:xfrm>
              <a:off x="2828020" y="3346289"/>
              <a:ext cx="639080" cy="247811"/>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Thread</a:t>
              </a:r>
              <a:endParaRPr lang="en-US" sz="1050" dirty="0">
                <a:solidFill>
                  <a:srgbClr val="000000"/>
                </a:solidFill>
              </a:endParaRPr>
            </a:p>
          </p:txBody>
        </p:sp>
        <p:sp>
          <p:nvSpPr>
            <p:cNvPr id="17" name="Left Arrow 16"/>
            <p:cNvSpPr/>
            <p:nvPr/>
          </p:nvSpPr>
          <p:spPr>
            <a:xfrm rot="16200000" flipV="1">
              <a:off x="3194048" y="4603746"/>
              <a:ext cx="1612898" cy="228604"/>
            </a:xfrm>
            <a:prstGeom prst="leftArrow">
              <a:avLst/>
            </a:prstGeom>
            <a:gradFill flip="none" rotWithShape="1">
              <a:gsLst>
                <a:gs pos="0">
                  <a:schemeClr val="bg1"/>
                </a:gs>
                <a:gs pos="30000">
                  <a:schemeClr val="bg1">
                    <a:lumMod val="95000"/>
                  </a:schemeClr>
                </a:gs>
                <a:gs pos="70000">
                  <a:schemeClr val="bg1">
                    <a:lumMod val="85000"/>
                  </a:schemeClr>
                </a:gs>
                <a:gs pos="100000">
                  <a:schemeClr val="bg1">
                    <a:lumMod val="65000"/>
                  </a:schemeClr>
                </a:gs>
              </a:gsLst>
              <a:lin ang="5400000" scaled="1"/>
              <a:tileRect/>
            </a:gradFill>
            <a:ln w="3175" cmpd="sng">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Rounded Rectangle 17"/>
            <p:cNvSpPr/>
            <p:nvPr/>
          </p:nvSpPr>
          <p:spPr>
            <a:xfrm>
              <a:off x="3818620" y="3765389"/>
              <a:ext cx="639080" cy="247811"/>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Thread</a:t>
              </a:r>
              <a:endParaRPr lang="en-US" sz="1050" dirty="0">
                <a:solidFill>
                  <a:srgbClr val="000000"/>
                </a:solidFill>
              </a:endParaRPr>
            </a:p>
          </p:txBody>
        </p:sp>
        <p:sp>
          <p:nvSpPr>
            <p:cNvPr id="19" name="Left Arrow 18"/>
            <p:cNvSpPr/>
            <p:nvPr/>
          </p:nvSpPr>
          <p:spPr>
            <a:xfrm rot="16200000" flipV="1">
              <a:off x="4876798" y="4724399"/>
              <a:ext cx="1130301" cy="190500"/>
            </a:xfrm>
            <a:prstGeom prst="leftArrow">
              <a:avLst/>
            </a:prstGeom>
            <a:gradFill flip="none" rotWithShape="1">
              <a:gsLst>
                <a:gs pos="0">
                  <a:schemeClr val="bg1"/>
                </a:gs>
                <a:gs pos="30000">
                  <a:schemeClr val="bg1">
                    <a:lumMod val="95000"/>
                  </a:schemeClr>
                </a:gs>
                <a:gs pos="70000">
                  <a:schemeClr val="bg1">
                    <a:lumMod val="85000"/>
                  </a:schemeClr>
                </a:gs>
                <a:gs pos="100000">
                  <a:schemeClr val="bg1">
                    <a:lumMod val="65000"/>
                  </a:schemeClr>
                </a:gs>
              </a:gsLst>
              <a:lin ang="5400000" scaled="1"/>
              <a:tileRect/>
            </a:gradFill>
            <a:ln w="3175" cmpd="sng">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Rounded Rectangle 19"/>
            <p:cNvSpPr/>
            <p:nvPr/>
          </p:nvSpPr>
          <p:spPr>
            <a:xfrm>
              <a:off x="5279120" y="4108289"/>
              <a:ext cx="639080" cy="247811"/>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Thread</a:t>
              </a:r>
              <a:endParaRPr lang="en-US" sz="1050" dirty="0">
                <a:solidFill>
                  <a:srgbClr val="000000"/>
                </a:solidFill>
              </a:endParaRPr>
            </a:p>
          </p:txBody>
        </p:sp>
        <p:cxnSp>
          <p:nvCxnSpPr>
            <p:cNvPr id="21" name="Straight Connector 20"/>
            <p:cNvCxnSpPr>
              <a:stCxn id="16" idx="1"/>
            </p:cNvCxnSpPr>
            <p:nvPr/>
          </p:nvCxnSpPr>
          <p:spPr>
            <a:xfrm flipH="1" flipV="1">
              <a:off x="1714500" y="3467100"/>
              <a:ext cx="1113520" cy="3095"/>
            </a:xfrm>
            <a:prstGeom prst="line">
              <a:avLst/>
            </a:prstGeom>
            <a:ln w="3175" cmpd="sng">
              <a:solidFill>
                <a:srgbClr val="000000"/>
              </a:solidFill>
              <a:headEnd type="stealth"/>
              <a:tailEnd type="ova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flipV="1">
              <a:off x="1714500" y="3889296"/>
              <a:ext cx="2104120" cy="1"/>
            </a:xfrm>
            <a:prstGeom prst="line">
              <a:avLst/>
            </a:prstGeom>
            <a:ln w="3175" cmpd="sng">
              <a:solidFill>
                <a:srgbClr val="000000"/>
              </a:solidFill>
              <a:headEnd type="stealth"/>
              <a:tailEnd type="ova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4000500" y="4232195"/>
              <a:ext cx="1278620" cy="1"/>
            </a:xfrm>
            <a:prstGeom prst="line">
              <a:avLst/>
            </a:prstGeom>
            <a:ln w="3175" cmpd="sng">
              <a:solidFill>
                <a:srgbClr val="000000"/>
              </a:solidFill>
              <a:headEnd type="stealth"/>
              <a:tailEnd type="ova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1155700" y="3467100"/>
              <a:ext cx="546100" cy="1"/>
            </a:xfrm>
            <a:prstGeom prst="line">
              <a:avLst/>
            </a:prstGeom>
            <a:ln w="3175" cmpd="sng">
              <a:solidFill>
                <a:srgbClr val="000000"/>
              </a:solidFill>
              <a:prstDash val="dot"/>
              <a:headEnd type="none"/>
              <a:tailEnd type="none"/>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1181100" y="5105400"/>
              <a:ext cx="1778000" cy="0"/>
            </a:xfrm>
            <a:prstGeom prst="line">
              <a:avLst/>
            </a:prstGeom>
            <a:ln w="3175" cmpd="sng">
              <a:solidFill>
                <a:srgbClr val="000000"/>
              </a:solidFill>
              <a:prstDash val="dot"/>
              <a:headEnd type="none"/>
              <a:tailEnd type="non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1181100" y="5524500"/>
              <a:ext cx="2781300" cy="0"/>
            </a:xfrm>
            <a:prstGeom prst="line">
              <a:avLst/>
            </a:prstGeom>
            <a:ln w="3175" cmpd="sng">
              <a:solidFill>
                <a:srgbClr val="000000"/>
              </a:solidFill>
              <a:prstDash val="dot"/>
              <a:headEnd type="none"/>
              <a:tailEnd type="none"/>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1181100" y="5397500"/>
              <a:ext cx="4267200" cy="0"/>
            </a:xfrm>
            <a:prstGeom prst="line">
              <a:avLst/>
            </a:prstGeom>
            <a:ln w="3175" cmpd="sng">
              <a:solidFill>
                <a:srgbClr val="000000"/>
              </a:solidFill>
              <a:prstDash val="dot"/>
              <a:headEnd type="none"/>
              <a:tailEnd type="none"/>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168400" y="3886200"/>
              <a:ext cx="533400" cy="0"/>
            </a:xfrm>
            <a:prstGeom prst="line">
              <a:avLst/>
            </a:prstGeom>
            <a:ln w="3175" cmpd="sng">
              <a:solidFill>
                <a:srgbClr val="000000"/>
              </a:solidFill>
              <a:prstDash val="dot"/>
              <a:headEnd type="none"/>
              <a:tailEnd type="none"/>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1168400" y="4241800"/>
              <a:ext cx="2819400" cy="0"/>
            </a:xfrm>
            <a:prstGeom prst="line">
              <a:avLst/>
            </a:prstGeom>
            <a:ln w="3175" cmpd="sng">
              <a:solidFill>
                <a:srgbClr val="000000"/>
              </a:solidFill>
              <a:prstDash val="dot"/>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1206500" y="1981200"/>
              <a:ext cx="546100" cy="1"/>
            </a:xfrm>
            <a:prstGeom prst="line">
              <a:avLst/>
            </a:prstGeom>
            <a:ln w="3175" cmpd="sng">
              <a:solidFill>
                <a:srgbClr val="000000"/>
              </a:solidFill>
              <a:prstDash val="dot"/>
              <a:headEnd type="none"/>
              <a:tailEnd type="none"/>
            </a:ln>
          </p:spPr>
          <p:style>
            <a:lnRef idx="2">
              <a:schemeClr val="accent1"/>
            </a:lnRef>
            <a:fillRef idx="0">
              <a:schemeClr val="accent1"/>
            </a:fillRef>
            <a:effectRef idx="1">
              <a:schemeClr val="accent1"/>
            </a:effectRef>
            <a:fontRef idx="minor">
              <a:schemeClr val="tx1"/>
            </a:fontRef>
          </p:style>
        </p:cxnSp>
        <p:sp>
          <p:nvSpPr>
            <p:cNvPr id="31" name="Rounded Rectangle 30"/>
            <p:cNvSpPr/>
            <p:nvPr/>
          </p:nvSpPr>
          <p:spPr>
            <a:xfrm>
              <a:off x="1507220" y="1860389"/>
              <a:ext cx="931180" cy="247811"/>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Main Thread</a:t>
              </a:r>
              <a:endParaRPr lang="en-US" sz="1050" dirty="0">
                <a:solidFill>
                  <a:srgbClr val="000000"/>
                </a:solidFill>
              </a:endParaRPr>
            </a:p>
          </p:txBody>
        </p:sp>
        <p:sp>
          <p:nvSpPr>
            <p:cNvPr id="32" name="Rectangle 31"/>
            <p:cNvSpPr/>
            <p:nvPr/>
          </p:nvSpPr>
          <p:spPr>
            <a:xfrm>
              <a:off x="1011920" y="476089"/>
              <a:ext cx="1401080" cy="374811"/>
            </a:xfrm>
            <a:prstGeom prst="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rgbClr val="000000"/>
                  </a:solidFill>
                </a:rPr>
                <a:t>Process</a:t>
              </a:r>
              <a:endParaRPr lang="en-US" sz="1400" dirty="0">
                <a:solidFill>
                  <a:srgbClr val="000000"/>
                </a:solidFill>
              </a:endParaRPr>
            </a:p>
          </p:txBody>
        </p:sp>
        <p:sp>
          <p:nvSpPr>
            <p:cNvPr id="33" name="Rectangle 32"/>
            <p:cNvSpPr/>
            <p:nvPr/>
          </p:nvSpPr>
          <p:spPr>
            <a:xfrm>
              <a:off x="4237720" y="971389"/>
              <a:ext cx="1705880" cy="273211"/>
            </a:xfrm>
            <a:prstGeom prst="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Shared Memory</a:t>
              </a:r>
              <a:endParaRPr lang="en-US" sz="1100" dirty="0">
                <a:solidFill>
                  <a:srgbClr val="000000"/>
                </a:solidFill>
              </a:endParaRPr>
            </a:p>
          </p:txBody>
        </p:sp>
        <p:cxnSp>
          <p:nvCxnSpPr>
            <p:cNvPr id="34" name="Straight Connector 33"/>
            <p:cNvCxnSpPr/>
            <p:nvPr/>
          </p:nvCxnSpPr>
          <p:spPr>
            <a:xfrm flipH="1" flipV="1">
              <a:off x="5435600" y="1447800"/>
              <a:ext cx="11642" cy="2654300"/>
            </a:xfrm>
            <a:prstGeom prst="line">
              <a:avLst/>
            </a:prstGeom>
            <a:ln w="317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flipV="1">
              <a:off x="3987800" y="1460500"/>
              <a:ext cx="10082" cy="2298700"/>
            </a:xfrm>
            <a:prstGeom prst="line">
              <a:avLst/>
            </a:prstGeom>
            <a:ln w="317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2984500" y="1460500"/>
              <a:ext cx="8244" cy="1879600"/>
            </a:xfrm>
            <a:prstGeom prst="line">
              <a:avLst/>
            </a:prstGeom>
            <a:ln w="317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701800" y="1460500"/>
              <a:ext cx="0" cy="406400"/>
            </a:xfrm>
            <a:prstGeom prst="line">
              <a:avLst/>
            </a:prstGeom>
            <a:ln w="317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95072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19</a:t>
            </a:fld>
            <a:endParaRPr lang="en-US"/>
          </a:p>
        </p:txBody>
      </p:sp>
      <p:sp>
        <p:nvSpPr>
          <p:cNvPr id="8" name="Rounded Rectangle 7"/>
          <p:cNvSpPr/>
          <p:nvPr/>
        </p:nvSpPr>
        <p:spPr bwMode="auto">
          <a:xfrm>
            <a:off x="0" y="2855493"/>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3705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 2 : </a:t>
            </a:r>
            <a:r>
              <a:rPr lang="en-US" dirty="0" smtClean="0"/>
              <a:t>Concurrent Computing- Thread Programming</a:t>
            </a:r>
            <a:endParaRPr lang="en-AU" dirty="0"/>
          </a:p>
        </p:txBody>
      </p:sp>
      <p:sp>
        <p:nvSpPr>
          <p:cNvPr id="3" name="Content Placeholder 2"/>
          <p:cNvSpPr>
            <a:spLocks noGrp="1"/>
          </p:cNvSpPr>
          <p:nvPr>
            <p:ph idx="1"/>
          </p:nvPr>
        </p:nvSpPr>
        <p:spPr/>
        <p:txBody>
          <a:bodyPr/>
          <a:lstStyle/>
          <a:p>
            <a:pPr algn="just"/>
            <a:r>
              <a:rPr lang="en-US" sz="3200" dirty="0" smtClean="0"/>
              <a:t>Introduction to Thread Programming</a:t>
            </a:r>
          </a:p>
          <a:p>
            <a:pPr algn="just"/>
            <a:r>
              <a:rPr lang="en-US" sz="3200" dirty="0" smtClean="0"/>
              <a:t>Parallel Computing with Threads</a:t>
            </a:r>
          </a:p>
          <a:p>
            <a:pPr algn="just"/>
            <a:r>
              <a:rPr lang="en-US" sz="3200" dirty="0" smtClean="0"/>
              <a:t>Programming Applications with Threads</a:t>
            </a:r>
          </a:p>
          <a:p>
            <a:pPr algn="just"/>
            <a:r>
              <a:rPr lang="en-US" sz="3200" dirty="0" smtClean="0"/>
              <a:t>Domain Decomposition</a:t>
            </a:r>
          </a:p>
          <a:p>
            <a:pPr algn="just"/>
            <a:r>
              <a:rPr lang="en-US" sz="3200" dirty="0" smtClean="0"/>
              <a:t>Functional Decomposition</a:t>
            </a:r>
            <a:endParaRPr lang="en-AU" sz="3200" dirty="0"/>
          </a:p>
          <a:p>
            <a:pPr algn="just"/>
            <a:endParaRPr lang="en-AU"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extLst>
      <p:ext uri="{BB962C8B-B14F-4D97-AF65-F5344CB8AC3E}">
        <p14:creationId xmlns:p14="http://schemas.microsoft.com/office/powerpoint/2010/main" val="1075779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APIs</a:t>
            </a:r>
            <a:endParaRPr lang="en-US" dirty="0"/>
          </a:p>
        </p:txBody>
      </p:sp>
      <p:sp>
        <p:nvSpPr>
          <p:cNvPr id="5" name="Content Placeholder 4"/>
          <p:cNvSpPr>
            <a:spLocks noGrp="1"/>
          </p:cNvSpPr>
          <p:nvPr>
            <p:ph idx="1"/>
          </p:nvPr>
        </p:nvSpPr>
        <p:spPr/>
        <p:txBody>
          <a:bodyPr/>
          <a:lstStyle/>
          <a:p>
            <a:pPr algn="just"/>
            <a:r>
              <a:rPr lang="en-US" sz="2800" dirty="0" smtClean="0"/>
              <a:t>Even though the support for multithreading varies according to the operating system and the specific programming languages that are used to develop applications, it is possible to identify a minimum set of features that are commonly available across all the implementations.</a:t>
            </a:r>
          </a:p>
          <a:p>
            <a:pPr algn="just"/>
            <a:r>
              <a:rPr lang="en-US" sz="2800" dirty="0" smtClean="0"/>
              <a:t>Here we discuss</a:t>
            </a:r>
          </a:p>
          <a:p>
            <a:pPr lvl="1" algn="just"/>
            <a:r>
              <a:rPr lang="en-US" sz="2400" dirty="0" smtClean="0"/>
              <a:t>POSIX Threads</a:t>
            </a:r>
          </a:p>
          <a:p>
            <a:pPr lvl="1" algn="just"/>
            <a:r>
              <a:rPr lang="en-US" sz="2400" dirty="0" smtClean="0"/>
              <a:t>Threading Support in java and .NET</a:t>
            </a:r>
          </a:p>
          <a:p>
            <a:pPr algn="just"/>
            <a:endParaRPr lang="en-US" sz="2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20</a:t>
            </a:fld>
            <a:endParaRPr lang="en-US"/>
          </a:p>
        </p:txBody>
      </p:sp>
    </p:spTree>
    <p:extLst>
      <p:ext uri="{BB962C8B-B14F-4D97-AF65-F5344CB8AC3E}">
        <p14:creationId xmlns:p14="http://schemas.microsoft.com/office/powerpoint/2010/main" val="624984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Threads</a:t>
            </a:r>
            <a:endParaRPr lang="en-US" dirty="0"/>
          </a:p>
        </p:txBody>
      </p:sp>
      <p:sp>
        <p:nvSpPr>
          <p:cNvPr id="3" name="Content Placeholder 2"/>
          <p:cNvSpPr>
            <a:spLocks noGrp="1"/>
          </p:cNvSpPr>
          <p:nvPr>
            <p:ph idx="1"/>
          </p:nvPr>
        </p:nvSpPr>
        <p:spPr/>
        <p:txBody>
          <a:bodyPr/>
          <a:lstStyle/>
          <a:p>
            <a:pPr algn="just"/>
            <a:r>
              <a:rPr lang="en-US" sz="2000" dirty="0" smtClean="0"/>
              <a:t>POSIX (Portable Operating System Interface for Unix) is a set of standards for the application programming interfaces for a portable development of application over the Unix operating system flavors. </a:t>
            </a:r>
          </a:p>
          <a:p>
            <a:pPr algn="just"/>
            <a:r>
              <a:rPr lang="en-US" sz="2000" dirty="0" smtClean="0"/>
              <a:t>The standards address the Unix-based operating systems but an implementation of the same specification has been provided for Windows based systems.</a:t>
            </a:r>
          </a:p>
          <a:p>
            <a:pPr algn="just"/>
            <a:r>
              <a:rPr lang="en-US" sz="2000" dirty="0" smtClean="0"/>
              <a:t>The POSIX standard defines the following operations: creation of threads with attributes; termination of a thread; waiting for thread completion (join operation). In addition to the logical structure of thread, other abstractions are introduced in order to support proper synchronization among threads such as semaphores, conditions, reader-writer locks, and others.</a:t>
            </a:r>
          </a:p>
          <a:p>
            <a:pPr algn="just"/>
            <a:r>
              <a:rPr lang="en-US" sz="2000" dirty="0" smtClean="0"/>
              <a:t>The model proposed by POSIX has been taken as a reference for other implementations that might provide developers with a different interface but a similar behavior.</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21</a:t>
            </a:fld>
            <a:endParaRPr lang="en-US"/>
          </a:p>
        </p:txBody>
      </p:sp>
    </p:spTree>
    <p:extLst>
      <p:ext uri="{BB962C8B-B14F-4D97-AF65-F5344CB8AC3E}">
        <p14:creationId xmlns:p14="http://schemas.microsoft.com/office/powerpoint/2010/main" val="1431636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Threads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000" dirty="0" smtClean="0"/>
              <a:t>What is important to remember from a programming point of view is the following:</a:t>
            </a:r>
          </a:p>
          <a:p>
            <a:pPr lvl="1"/>
            <a:r>
              <a:rPr lang="en-US" sz="1600" dirty="0" smtClean="0"/>
              <a:t>A thread identifies a logical sequence of instructions.</a:t>
            </a:r>
          </a:p>
          <a:p>
            <a:pPr lvl="1"/>
            <a:r>
              <a:rPr lang="en-US" sz="1600" dirty="0" smtClean="0"/>
              <a:t>A thread is mapped to a function that contains the sequence of instructions to execute.</a:t>
            </a:r>
          </a:p>
          <a:p>
            <a:pPr lvl="1"/>
            <a:r>
              <a:rPr lang="en-US" sz="1600" dirty="0" smtClean="0"/>
              <a:t>A thread can be created, terminated, or joined.</a:t>
            </a:r>
          </a:p>
          <a:p>
            <a:pPr lvl="1"/>
            <a:r>
              <a:rPr lang="en-US" sz="1600" dirty="0" smtClean="0"/>
              <a:t>A thread has a state that determines its current condition, whether it is executing, stopped, terminated, waiting for I/O, etc.</a:t>
            </a:r>
          </a:p>
          <a:p>
            <a:pPr lvl="1"/>
            <a:r>
              <a:rPr lang="en-US" sz="1600" dirty="0" smtClean="0"/>
              <a:t>The sequence of states that the thread undergoes is partly determined by the operating system scheduler and partly by the application developers.</a:t>
            </a:r>
          </a:p>
          <a:p>
            <a:pPr lvl="1"/>
            <a:r>
              <a:rPr lang="en-US" sz="1600" dirty="0" smtClean="0"/>
              <a:t>Threads share the memory of the process and since they are executed concurrently they need synchronization structures.</a:t>
            </a:r>
          </a:p>
          <a:p>
            <a:pPr lvl="1"/>
            <a:r>
              <a:rPr lang="en-US" sz="1600" dirty="0" smtClean="0"/>
              <a:t>Different synchronization abstractions are provided to solve different synchronization problems.</a:t>
            </a:r>
          </a:p>
          <a:p>
            <a:pPr algn="just"/>
            <a:r>
              <a:rPr lang="en-US" sz="2000" dirty="0" smtClean="0"/>
              <a:t>A default implementation of the POSIX 1.c specification has been provided for the C language. All the functions and data structures available are exposed in the </a:t>
            </a:r>
            <a:r>
              <a:rPr lang="en-US" sz="2000" i="1" dirty="0" err="1" smtClean="0"/>
              <a:t>pthread.h</a:t>
            </a:r>
            <a:r>
              <a:rPr lang="en-US" sz="2000" dirty="0" smtClean="0"/>
              <a:t> header file, which is part of the standard C implementations.</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22</a:t>
            </a:fld>
            <a:endParaRPr lang="en-US"/>
          </a:p>
        </p:txBody>
      </p:sp>
    </p:spTree>
    <p:extLst>
      <p:ext uri="{BB962C8B-B14F-4D97-AF65-F5344CB8AC3E}">
        <p14:creationId xmlns:p14="http://schemas.microsoft.com/office/powerpoint/2010/main" val="1527592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23</a:t>
            </a:fld>
            <a:endParaRPr lang="en-US"/>
          </a:p>
        </p:txBody>
      </p:sp>
      <p:sp>
        <p:nvSpPr>
          <p:cNvPr id="8" name="Rounded Rectangle 7"/>
          <p:cNvSpPr/>
          <p:nvPr/>
        </p:nvSpPr>
        <p:spPr bwMode="auto">
          <a:xfrm>
            <a:off x="0" y="320040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2941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 Support in java and .NET</a:t>
            </a:r>
            <a:endParaRPr lang="en-US" dirty="0"/>
          </a:p>
        </p:txBody>
      </p:sp>
      <p:sp>
        <p:nvSpPr>
          <p:cNvPr id="3" name="Content Placeholder 2"/>
          <p:cNvSpPr>
            <a:spLocks noGrp="1"/>
          </p:cNvSpPr>
          <p:nvPr>
            <p:ph idx="1"/>
          </p:nvPr>
        </p:nvSpPr>
        <p:spPr/>
        <p:txBody>
          <a:bodyPr/>
          <a:lstStyle/>
          <a:p>
            <a:pPr algn="just"/>
            <a:r>
              <a:rPr lang="en-US" sz="2400" dirty="0" smtClean="0"/>
              <a:t>Languages such as Java and C# provide a rich set of functionalities for multithreaded programming by using an object oriented approach. </a:t>
            </a:r>
          </a:p>
          <a:p>
            <a:pPr algn="just"/>
            <a:r>
              <a:rPr lang="en-US" sz="2400" dirty="0" smtClean="0"/>
              <a:t>Since both Java and .NET execute code on top of a virtual machine the APIs exposed by the libraries refer to managed or logical threads. </a:t>
            </a:r>
          </a:p>
          <a:p>
            <a:pPr algn="just"/>
            <a:r>
              <a:rPr lang="en-US" sz="2400" dirty="0" smtClean="0"/>
              <a:t>These are mapped to physical threads (i.e. those made available as abstractions by the underlying operating system) by the runtime environment in which programs developed with these languages execute.</a:t>
            </a:r>
          </a:p>
          <a:p>
            <a:pPr algn="just"/>
            <a:r>
              <a:rPr lang="en-US" sz="2400" dirty="0" smtClean="0"/>
              <a:t> Despite such a mapping process, managed threads are considered, from a programming point of view, as physical threads and expose the same functionalities.</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Tree>
    <p:extLst>
      <p:ext uri="{BB962C8B-B14F-4D97-AF65-F5344CB8AC3E}">
        <p14:creationId xmlns:p14="http://schemas.microsoft.com/office/powerpoint/2010/main" val="11907699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 Support in Java and .NET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000" dirty="0" smtClean="0"/>
              <a:t>Both Java and .NET express the thread abstraction with the class Thread exposing the common operations performed on threads: </a:t>
            </a:r>
            <a:r>
              <a:rPr lang="en-US" sz="2000" i="1" dirty="0" smtClean="0"/>
              <a:t>start</a:t>
            </a:r>
            <a:r>
              <a:rPr lang="en-US" sz="2000" dirty="0" smtClean="0"/>
              <a:t>, </a:t>
            </a:r>
            <a:r>
              <a:rPr lang="en-US" sz="2000" i="1" dirty="0" smtClean="0"/>
              <a:t>stop</a:t>
            </a:r>
            <a:r>
              <a:rPr lang="en-US" sz="2000" dirty="0" smtClean="0"/>
              <a:t>, </a:t>
            </a:r>
            <a:r>
              <a:rPr lang="en-US" sz="2000" i="1" dirty="0" smtClean="0"/>
              <a:t>suspend</a:t>
            </a:r>
            <a:r>
              <a:rPr lang="en-US" sz="2000" dirty="0" smtClean="0"/>
              <a:t>, </a:t>
            </a:r>
            <a:r>
              <a:rPr lang="en-US" sz="2000" i="1" dirty="0" smtClean="0"/>
              <a:t>resume</a:t>
            </a:r>
            <a:r>
              <a:rPr lang="en-US" sz="2000" dirty="0" smtClean="0"/>
              <a:t>, </a:t>
            </a:r>
            <a:r>
              <a:rPr lang="en-US" sz="2000" i="1" dirty="0" smtClean="0"/>
              <a:t>abort</a:t>
            </a:r>
            <a:r>
              <a:rPr lang="en-US" sz="2000" dirty="0" smtClean="0"/>
              <a:t>, </a:t>
            </a:r>
            <a:r>
              <a:rPr lang="en-US" sz="2000" i="1" dirty="0" smtClean="0"/>
              <a:t>sleep</a:t>
            </a:r>
            <a:r>
              <a:rPr lang="en-US" sz="2000" dirty="0" smtClean="0"/>
              <a:t>, </a:t>
            </a:r>
            <a:r>
              <a:rPr lang="en-US" sz="2000" i="1" dirty="0" smtClean="0"/>
              <a:t>join</a:t>
            </a:r>
            <a:r>
              <a:rPr lang="en-US" sz="2000" dirty="0" smtClean="0"/>
              <a:t>, and </a:t>
            </a:r>
            <a:r>
              <a:rPr lang="en-US" sz="2000" i="1" dirty="0" smtClean="0"/>
              <a:t>interrupt</a:t>
            </a:r>
            <a:r>
              <a:rPr lang="en-US" sz="2000" dirty="0" smtClean="0"/>
              <a:t>. </a:t>
            </a:r>
          </a:p>
          <a:p>
            <a:pPr algn="just"/>
            <a:r>
              <a:rPr lang="en-US" sz="2000" dirty="0" smtClean="0"/>
              <a:t>Start and stop/abort are used to control the lifetime of the thread instance, while suspend and resume are used to programmatically pause, and then continue the execution of a thread. </a:t>
            </a:r>
          </a:p>
          <a:p>
            <a:pPr algn="just"/>
            <a:r>
              <a:rPr lang="en-US" sz="2000" dirty="0" smtClean="0"/>
              <a:t>These two operations are generally deprecated in both of the two implementations that favor the use of appropriate techniques involving proper locks of the use of sleep operation. </a:t>
            </a:r>
          </a:p>
          <a:p>
            <a:pPr algn="just"/>
            <a:r>
              <a:rPr lang="en-US" sz="2000" dirty="0" smtClean="0"/>
              <a:t>This operation allows pausing the execution of a thread for a predefined period of time. </a:t>
            </a:r>
          </a:p>
          <a:p>
            <a:pPr algn="just"/>
            <a:r>
              <a:rPr lang="en-US" sz="2000" dirty="0" smtClean="0"/>
              <a:t>This one is different from the join operation that makes one thread wait until another thread is completed. </a:t>
            </a:r>
          </a:p>
          <a:p>
            <a:pPr algn="just"/>
            <a:r>
              <a:rPr lang="en-US" sz="2000" dirty="0" smtClean="0"/>
              <a:t>These waiting states can be interrupted by using the interrupt operation which resumes the execution of the thread and generates an exception within the code of the thread to notify the abnormal resumption.</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spTree>
    <p:extLst>
      <p:ext uri="{BB962C8B-B14F-4D97-AF65-F5344CB8AC3E}">
        <p14:creationId xmlns:p14="http://schemas.microsoft.com/office/powerpoint/2010/main" val="28538331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 Support in Java and .NET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400" dirty="0" smtClean="0"/>
              <a:t>The two frameworks provide different support for implementing synchronization among threads. </a:t>
            </a:r>
          </a:p>
          <a:p>
            <a:pPr algn="just"/>
            <a:r>
              <a:rPr lang="en-US" sz="2400" dirty="0" smtClean="0"/>
              <a:t>In general the basic features for implementing </a:t>
            </a:r>
            <a:r>
              <a:rPr lang="en-US" sz="2400" dirty="0" err="1" smtClean="0"/>
              <a:t>mutexes</a:t>
            </a:r>
            <a:r>
              <a:rPr lang="en-US" sz="2400" dirty="0" smtClean="0"/>
              <a:t>, critical regions, reader-writer locks, are completely covered by means of the basic class libraries or additional libraries. </a:t>
            </a:r>
          </a:p>
          <a:p>
            <a:pPr algn="just"/>
            <a:r>
              <a:rPr lang="en-US" sz="2400" dirty="0" smtClean="0"/>
              <a:t>More advanced constructs than the thread abstraction are available in both of the two languages. In the case of Java most of them are contained in the </a:t>
            </a:r>
            <a:r>
              <a:rPr lang="en-US" sz="2400" i="1" dirty="0" err="1" smtClean="0"/>
              <a:t>java.util.concurrent</a:t>
            </a:r>
            <a:r>
              <a:rPr lang="en-US" sz="2400" dirty="0" smtClean="0"/>
              <a:t> package, </a:t>
            </a:r>
          </a:p>
          <a:p>
            <a:pPr algn="just"/>
            <a:r>
              <a:rPr lang="en-US" sz="2400" dirty="0" smtClean="0"/>
              <a:t>while the rich set of APIs for concurrent programming in .NET is further extended by the </a:t>
            </a:r>
            <a:r>
              <a:rPr lang="en-US" sz="2400" i="1" dirty="0" smtClean="0"/>
              <a:t>.NET Parallel Extension</a:t>
            </a:r>
            <a:r>
              <a:rPr lang="en-US" sz="2400" dirty="0" smtClean="0"/>
              <a:t> framework http://download.oracle.com/javase/6/docs/api/java/util/concurrent/package-summary.html</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Tree>
    <p:extLst>
      <p:ext uri="{BB962C8B-B14F-4D97-AF65-F5344CB8AC3E}">
        <p14:creationId xmlns:p14="http://schemas.microsoft.com/office/powerpoint/2010/main" val="1086295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27</a:t>
            </a:fld>
            <a:endParaRPr lang="en-US"/>
          </a:p>
        </p:txBody>
      </p:sp>
      <p:sp>
        <p:nvSpPr>
          <p:cNvPr id="8" name="Rounded Rectangle 7"/>
          <p:cNvSpPr/>
          <p:nvPr/>
        </p:nvSpPr>
        <p:spPr bwMode="auto">
          <a:xfrm>
            <a:off x="0" y="3609471"/>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0984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for Parallel Computation with Threads</a:t>
            </a:r>
            <a:endParaRPr lang="en-US" dirty="0"/>
          </a:p>
        </p:txBody>
      </p:sp>
      <p:sp>
        <p:nvSpPr>
          <p:cNvPr id="3" name="Content Placeholder 2"/>
          <p:cNvSpPr>
            <a:spLocks noGrp="1"/>
          </p:cNvSpPr>
          <p:nvPr>
            <p:ph idx="1"/>
          </p:nvPr>
        </p:nvSpPr>
        <p:spPr/>
        <p:txBody>
          <a:bodyPr/>
          <a:lstStyle/>
          <a:p>
            <a:pPr algn="just"/>
            <a:r>
              <a:rPr lang="en-US" sz="2000" dirty="0" smtClean="0"/>
              <a:t>Developing parallel applications requires an understanding of the problem and its logical structure. </a:t>
            </a:r>
          </a:p>
          <a:p>
            <a:pPr algn="just"/>
            <a:r>
              <a:rPr lang="en-US" sz="2000" dirty="0" smtClean="0"/>
              <a:t>Understanding the dependencies and the correlation of tasks within an application is fundamental for designing the right program structure and to introduce parallelism where appropriate. </a:t>
            </a:r>
          </a:p>
          <a:p>
            <a:pPr algn="just"/>
            <a:r>
              <a:rPr lang="en-US" sz="2000" dirty="0" smtClean="0"/>
              <a:t>Decomposition is a useful technique that helps understanding whether a problem is divided into components (or tasks) that can be executed concurrently. </a:t>
            </a:r>
          </a:p>
          <a:p>
            <a:pPr algn="just"/>
            <a:r>
              <a:rPr lang="en-US" sz="2000" dirty="0" smtClean="0"/>
              <a:t>If such decomposition is possible, it also provides a starting point for a parallel implementation, since it allows the breaking down into independent units of work that can be executed concurrently with the support provided by threads.</a:t>
            </a:r>
          </a:p>
          <a:p>
            <a:pPr algn="just"/>
            <a:r>
              <a:rPr lang="en-US" sz="2000" dirty="0" smtClean="0"/>
              <a:t>The two main decomposition/partitioning techniques used area: </a:t>
            </a:r>
            <a:r>
              <a:rPr lang="en-US" sz="2000" b="1" i="1" dirty="0" smtClean="0"/>
              <a:t>domain</a:t>
            </a:r>
            <a:r>
              <a:rPr lang="en-US" sz="2000" i="1" dirty="0" smtClean="0"/>
              <a:t> </a:t>
            </a:r>
            <a:r>
              <a:rPr lang="en-US" sz="2000" dirty="0" smtClean="0"/>
              <a:t>and </a:t>
            </a:r>
            <a:r>
              <a:rPr lang="en-US" sz="2000" b="1" i="1" dirty="0" smtClean="0"/>
              <a:t>functional </a:t>
            </a:r>
            <a:r>
              <a:rPr lang="en-US" sz="2000" b="1" dirty="0" smtClean="0"/>
              <a:t>decompositions.</a:t>
            </a:r>
            <a:endParaRPr lang="en-US" sz="20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28</a:t>
            </a:fld>
            <a:endParaRPr lang="en-US"/>
          </a:p>
        </p:txBody>
      </p:sp>
    </p:spTree>
    <p:extLst>
      <p:ext uri="{BB962C8B-B14F-4D97-AF65-F5344CB8AC3E}">
        <p14:creationId xmlns:p14="http://schemas.microsoft.com/office/powerpoint/2010/main" val="1713391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29</a:t>
            </a:fld>
            <a:endParaRPr lang="en-US"/>
          </a:p>
        </p:txBody>
      </p:sp>
      <p:sp>
        <p:nvSpPr>
          <p:cNvPr id="8" name="Rounded Rectangle 7"/>
          <p:cNvSpPr/>
          <p:nvPr/>
        </p:nvSpPr>
        <p:spPr bwMode="auto">
          <a:xfrm>
            <a:off x="0" y="3970416"/>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2823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4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Concurrent Computing – Thread Programming</a:t>
            </a:r>
          </a:p>
          <a:p>
            <a:pPr marL="800100" indent="-228600">
              <a:spcBef>
                <a:spcPts val="600"/>
              </a:spcBef>
              <a:spcAft>
                <a:spcPts val="600"/>
              </a:spcAft>
            </a:pPr>
            <a:r>
              <a:rPr lang="en-US" sz="2900" b="1" i="1" dirty="0" smtClean="0"/>
              <a:t>Parallelism for Single Machine computation</a:t>
            </a:r>
            <a:endParaRPr lang="en-US" sz="2900" b="1" i="1" dirty="0"/>
          </a:p>
          <a:p>
            <a:pPr marL="800100" indent="-228600">
              <a:spcBef>
                <a:spcPts val="600"/>
              </a:spcBef>
              <a:spcAft>
                <a:spcPts val="600"/>
              </a:spcAft>
            </a:pPr>
            <a:r>
              <a:rPr lang="en-US" sz="2900" b="1" i="1" dirty="0" smtClean="0"/>
              <a:t>Programming Applications with Threads</a:t>
            </a:r>
          </a:p>
          <a:p>
            <a:pPr marL="800100" indent="-228600">
              <a:spcBef>
                <a:spcPts val="600"/>
              </a:spcBef>
              <a:spcAft>
                <a:spcPts val="600"/>
              </a:spcAft>
            </a:pPr>
            <a:r>
              <a:rPr lang="en-US" sz="2900" b="1" i="1" dirty="0" smtClean="0"/>
              <a:t>What is Thread ? Overview of relations between threads and Processes</a:t>
            </a:r>
          </a:p>
          <a:p>
            <a:pPr marL="800100" indent="-228600">
              <a:spcBef>
                <a:spcPts val="600"/>
              </a:spcBef>
              <a:spcAft>
                <a:spcPts val="600"/>
              </a:spcAft>
            </a:pPr>
            <a:r>
              <a:rPr lang="en-US" sz="2900" b="1" i="1" dirty="0" smtClean="0"/>
              <a:t>Thread APIs</a:t>
            </a:r>
          </a:p>
          <a:p>
            <a:pPr marL="800100" indent="-228600">
              <a:spcBef>
                <a:spcPts val="600"/>
              </a:spcBef>
              <a:spcAft>
                <a:spcPts val="600"/>
              </a:spcAft>
            </a:pPr>
            <a:r>
              <a:rPr lang="en-US" sz="2900" b="1" i="1" dirty="0" smtClean="0"/>
              <a:t>Thread Support in Java and .NET</a:t>
            </a:r>
          </a:p>
          <a:p>
            <a:pPr marL="800100" indent="-228600">
              <a:spcBef>
                <a:spcPts val="600"/>
              </a:spcBef>
              <a:spcAft>
                <a:spcPts val="600"/>
              </a:spcAft>
            </a:pPr>
            <a:r>
              <a:rPr lang="en-US" sz="2900" b="1" i="1" dirty="0" smtClean="0"/>
              <a:t>Techniques for Parallel Computation with Threads</a:t>
            </a:r>
          </a:p>
          <a:p>
            <a:pPr marL="800100" indent="-228600">
              <a:spcBef>
                <a:spcPts val="600"/>
              </a:spcBef>
              <a:spcAft>
                <a:spcPts val="600"/>
              </a:spcAft>
            </a:pPr>
            <a:r>
              <a:rPr lang="en-US" sz="2900" b="1" i="1" dirty="0" smtClean="0"/>
              <a:t>Domain Decomposition</a:t>
            </a:r>
          </a:p>
          <a:p>
            <a:pPr marL="800100" indent="-228600">
              <a:spcBef>
                <a:spcPts val="600"/>
              </a:spcBef>
              <a:spcAft>
                <a:spcPts val="600"/>
              </a:spcAft>
            </a:pPr>
            <a:r>
              <a:rPr lang="en-US" sz="2900" b="1" i="1" dirty="0" smtClean="0"/>
              <a:t>Multithreading With Aneka</a:t>
            </a:r>
          </a:p>
          <a:p>
            <a:pPr marL="800100" indent="-228600">
              <a:spcBef>
                <a:spcPts val="600"/>
              </a:spcBef>
              <a:spcAft>
                <a:spcPts val="600"/>
              </a:spcAft>
            </a:pPr>
            <a:r>
              <a:rPr lang="en-US" sz="2900" b="1" i="1" dirty="0" smtClean="0"/>
              <a:t>Introducing Thread Programming Model</a:t>
            </a:r>
          </a:p>
          <a:p>
            <a:pPr marL="800100" indent="-228600">
              <a:spcBef>
                <a:spcPts val="600"/>
              </a:spcBef>
              <a:spcAft>
                <a:spcPts val="600"/>
              </a:spcAft>
            </a:pPr>
            <a:r>
              <a:rPr lang="en-US" sz="2900" b="1" i="1" dirty="0" smtClean="0"/>
              <a:t>Aneka Thread Vs. Common Threads</a:t>
            </a:r>
          </a:p>
          <a:p>
            <a:pPr marL="800100" indent="-228600">
              <a:spcBef>
                <a:spcPts val="600"/>
              </a:spcBef>
              <a:spcAft>
                <a:spcPts val="600"/>
              </a:spcAft>
            </a:pPr>
            <a:r>
              <a:rPr lang="en-US" sz="2900" b="1" i="1" dirty="0" smtClean="0"/>
              <a:t>Thread Life Cycle</a:t>
            </a:r>
          </a:p>
          <a:p>
            <a:pPr marL="800100" indent="-228600">
              <a:spcBef>
                <a:spcPts val="600"/>
              </a:spcBef>
              <a:spcAft>
                <a:spcPts val="600"/>
              </a:spcAft>
            </a:pPr>
            <a:r>
              <a:rPr lang="en-US" sz="2900" b="1" i="1" dirty="0" smtClean="0"/>
              <a:t>Type Serialization</a:t>
            </a:r>
          </a:p>
          <a:p>
            <a:pPr marL="800100" indent="-228600">
              <a:spcBef>
                <a:spcPts val="600"/>
              </a:spcBef>
              <a:spcAft>
                <a:spcPts val="600"/>
              </a:spcAft>
            </a:pPr>
            <a:r>
              <a:rPr lang="en-US" sz="2900" b="1" i="1" dirty="0" smtClean="0"/>
              <a:t>Programming Applications with Aneka Threads</a:t>
            </a:r>
          </a:p>
          <a:p>
            <a:pPr marL="800100" indent="-228600">
              <a:spcBef>
                <a:spcPts val="600"/>
              </a:spcBef>
              <a:spcAft>
                <a:spcPts val="600"/>
              </a:spcAft>
            </a:pPr>
            <a:r>
              <a:rPr lang="en-US" sz="2900" b="1" i="1" dirty="0" smtClean="0"/>
              <a:t>Domain decomposition : Matrix Multiplication</a:t>
            </a:r>
          </a:p>
          <a:p>
            <a:pPr marL="800100" indent="-228600">
              <a:spcBef>
                <a:spcPts val="600"/>
              </a:spcBef>
              <a:spcAft>
                <a:spcPts val="600"/>
              </a:spcAft>
            </a:pPr>
            <a:r>
              <a:rPr lang="en-US" sz="2900" b="1" i="1" dirty="0" smtClean="0"/>
              <a:t>Functional decomposition : Sine and Cosine</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Tree>
    <p:extLst>
      <p:ext uri="{BB962C8B-B14F-4D97-AF65-F5344CB8AC3E}">
        <p14:creationId xmlns:p14="http://schemas.microsoft.com/office/powerpoint/2010/main" val="2947234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Decomposition</a:t>
            </a:r>
            <a:endParaRPr lang="en-US" dirty="0"/>
          </a:p>
        </p:txBody>
      </p:sp>
      <p:sp>
        <p:nvSpPr>
          <p:cNvPr id="3" name="Content Placeholder 2"/>
          <p:cNvSpPr>
            <a:spLocks noGrp="1"/>
          </p:cNvSpPr>
          <p:nvPr>
            <p:ph idx="1"/>
          </p:nvPr>
        </p:nvSpPr>
        <p:spPr/>
        <p:txBody>
          <a:bodyPr/>
          <a:lstStyle/>
          <a:p>
            <a:pPr algn="just"/>
            <a:r>
              <a:rPr lang="en-US" sz="2400" dirty="0" smtClean="0"/>
              <a:t>Domain decomposition is the process of identifying patterns of </a:t>
            </a:r>
            <a:r>
              <a:rPr lang="en-US" sz="2400" i="1" dirty="0" smtClean="0"/>
              <a:t>functionally repetitive, but independent, computation on data</a:t>
            </a:r>
            <a:r>
              <a:rPr lang="en-US" sz="2400" dirty="0" smtClean="0"/>
              <a:t>. </a:t>
            </a:r>
          </a:p>
          <a:p>
            <a:pPr algn="just"/>
            <a:r>
              <a:rPr lang="en-US" sz="2400" dirty="0" smtClean="0"/>
              <a:t>This is the most common type of decomposition in the case of throughput computing and it relates to the identification of repetitive calculations required for solving a problem. </a:t>
            </a:r>
          </a:p>
          <a:p>
            <a:pPr algn="just"/>
            <a:r>
              <a:rPr lang="en-US" sz="2400" dirty="0" smtClean="0"/>
              <a:t>When these calculations are identical, only differ from the data they operate on, and can be executed in any order, the problem is said to be </a:t>
            </a:r>
            <a:r>
              <a:rPr lang="en-US" sz="2400" i="1" dirty="0" smtClean="0"/>
              <a:t>embarrassingly parallel.</a:t>
            </a:r>
          </a:p>
          <a:p>
            <a:pPr algn="just"/>
            <a:r>
              <a:rPr lang="en-US" sz="2400" dirty="0" smtClean="0"/>
              <a:t>Embarrassingly parallel problems constitute the easiest case for parallelization because there is no need to synchronize different threads, which do not share any data. Moreover, the coordination and the communication between threads are minimal; this strongly simplifies the code logic and allows a high computing throughput. </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Tree>
    <p:extLst>
      <p:ext uri="{BB962C8B-B14F-4D97-AF65-F5344CB8AC3E}">
        <p14:creationId xmlns:p14="http://schemas.microsoft.com/office/powerpoint/2010/main" val="1748107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Decomposition </a:t>
            </a:r>
            <a:r>
              <a:rPr lang="en-US" dirty="0" err="1" smtClean="0"/>
              <a:t>Contd</a:t>
            </a:r>
            <a:r>
              <a:rPr lang="en-US" dirty="0" smtClean="0"/>
              <a:t>…</a:t>
            </a:r>
            <a:endParaRPr lang="en-US" dirty="0"/>
          </a:p>
        </p:txBody>
      </p:sp>
      <p:sp>
        <p:nvSpPr>
          <p:cNvPr id="3" name="Content Placeholder 2"/>
          <p:cNvSpPr>
            <a:spLocks noGrp="1"/>
          </p:cNvSpPr>
          <p:nvPr>
            <p:ph idx="1"/>
          </p:nvPr>
        </p:nvSpPr>
        <p:spPr>
          <a:xfrm>
            <a:off x="0" y="1075765"/>
            <a:ext cx="9011227" cy="5577728"/>
          </a:xfrm>
        </p:spPr>
        <p:txBody>
          <a:bodyPr/>
          <a:lstStyle/>
          <a:p>
            <a:r>
              <a:rPr lang="en-US" dirty="0" smtClean="0"/>
              <a:t>In many cases it is possible to devise a general structure for solving such problems and in general problems that can be parallelized through domain decomposition. </a:t>
            </a:r>
          </a:p>
          <a:p>
            <a:r>
              <a:rPr lang="en-US" dirty="0" smtClean="0"/>
              <a:t>The master-slave model is a quite common organization for these scenarios: </a:t>
            </a:r>
          </a:p>
          <a:p>
            <a:pPr lvl="2" algn="just"/>
            <a:r>
              <a:rPr lang="en-US" b="1" dirty="0" smtClean="0"/>
              <a:t>The system is divided into two major code segments.</a:t>
            </a:r>
          </a:p>
          <a:p>
            <a:pPr lvl="2" algn="just"/>
            <a:r>
              <a:rPr lang="en-US" b="1" dirty="0" smtClean="0"/>
              <a:t>One code segment contains the decomposition and coordination logic.</a:t>
            </a:r>
          </a:p>
          <a:p>
            <a:pPr lvl="2" algn="just"/>
            <a:r>
              <a:rPr lang="en-US" b="1" dirty="0" smtClean="0"/>
              <a:t>Another code segment contains the repetitive computation to perform.</a:t>
            </a:r>
          </a:p>
          <a:p>
            <a:pPr lvl="2" algn="just"/>
            <a:r>
              <a:rPr lang="en-US" b="1" dirty="0" smtClean="0"/>
              <a:t>A master thread executes the first code segment.</a:t>
            </a:r>
          </a:p>
          <a:p>
            <a:pPr lvl="2" algn="just"/>
            <a:r>
              <a:rPr lang="en-US" b="1" dirty="0" smtClean="0"/>
              <a:t>As a result of the master thread execution, as many slave thread as needed are created to execute the repetitive computation.</a:t>
            </a:r>
          </a:p>
          <a:p>
            <a:pPr lvl="2" algn="just"/>
            <a:r>
              <a:rPr lang="en-US" b="1" dirty="0" smtClean="0"/>
              <a:t>The collection of the results from each of the slave threads and an eventual composition of the final result are performed by the master thread.</a:t>
            </a:r>
          </a:p>
        </p:txBody>
      </p:sp>
      <p:sp>
        <p:nvSpPr>
          <p:cNvPr id="4" name="Slide Number Placeholder 3"/>
          <p:cNvSpPr>
            <a:spLocks noGrp="1"/>
          </p:cNvSpPr>
          <p:nvPr>
            <p:ph type="sldNum" sz="quarter" idx="10"/>
          </p:nvPr>
        </p:nvSpPr>
        <p:spPr/>
        <p:txBody>
          <a:bodyPr/>
          <a:lstStyle/>
          <a:p>
            <a:fld id="{32E25198-89AE-4B00-A47A-4DE3C7AA5454}" type="slidenum">
              <a:rPr lang="en-US" smtClean="0"/>
              <a:pPr/>
              <a:t>31</a:t>
            </a:fld>
            <a:endParaRPr lang="en-US"/>
          </a:p>
        </p:txBody>
      </p:sp>
    </p:spTree>
    <p:extLst>
      <p:ext uri="{BB962C8B-B14F-4D97-AF65-F5344CB8AC3E}">
        <p14:creationId xmlns:p14="http://schemas.microsoft.com/office/powerpoint/2010/main" val="30966354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Decomposition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err="1" smtClean="0"/>
              <a:t>Embarassingly</a:t>
            </a:r>
            <a:r>
              <a:rPr lang="en-US" dirty="0" smtClean="0"/>
              <a:t> parallel problems are</a:t>
            </a:r>
          </a:p>
          <a:p>
            <a:pPr lvl="1" algn="just"/>
            <a:r>
              <a:rPr lang="en-US" sz="2400" dirty="0" smtClean="0"/>
              <a:t>Geometrical transformation of two (or higher) dimensional data sets.</a:t>
            </a:r>
          </a:p>
          <a:p>
            <a:pPr lvl="1" algn="just"/>
            <a:r>
              <a:rPr lang="en-US" sz="2400" dirty="0" smtClean="0"/>
              <a:t>Independent and repetitive computations over a domain such as Mandelbrot set and Monte Carlo computations.</a:t>
            </a:r>
          </a:p>
          <a:p>
            <a:r>
              <a:rPr lang="en-US" dirty="0" smtClean="0"/>
              <a:t>Even though embarrassingly parallel problems are quite common, they are based on the strong assumption that at each of the iterations of the decomposition method it is possible to isolate an independent unit of work.</a:t>
            </a:r>
          </a:p>
          <a:p>
            <a:r>
              <a:rPr lang="en-US" dirty="0" smtClean="0"/>
              <a:t>This is what makes it possible to obtain a high computing throughput. Such condition is not met if the values of each of the iterations are dependent on some of the values obtained in the previous iterations.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spTree>
    <p:extLst>
      <p:ext uri="{BB962C8B-B14F-4D97-AF65-F5344CB8AC3E}">
        <p14:creationId xmlns:p14="http://schemas.microsoft.com/office/powerpoint/2010/main" val="3808083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Decomposition Techniques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grpSp>
        <p:nvGrpSpPr>
          <p:cNvPr id="6" name="Group 5"/>
          <p:cNvGrpSpPr/>
          <p:nvPr/>
        </p:nvGrpSpPr>
        <p:grpSpPr>
          <a:xfrm>
            <a:off x="457200" y="1238250"/>
            <a:ext cx="8153400" cy="5207000"/>
            <a:chOff x="-25400" y="-520700"/>
            <a:chExt cx="9144000" cy="7404100"/>
          </a:xfrm>
        </p:grpSpPr>
        <p:sp>
          <p:nvSpPr>
            <p:cNvPr id="7" name="Rectangle 6"/>
            <p:cNvSpPr/>
            <p:nvPr/>
          </p:nvSpPr>
          <p:spPr>
            <a:xfrm>
              <a:off x="-25400" y="-520700"/>
              <a:ext cx="9144000" cy="7404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nvGrpSpPr>
            <p:cNvPr id="8" name="Group 54"/>
            <p:cNvGrpSpPr/>
            <p:nvPr/>
          </p:nvGrpSpPr>
          <p:grpSpPr>
            <a:xfrm>
              <a:off x="393700" y="-336712"/>
              <a:ext cx="8445500" cy="3029112"/>
              <a:chOff x="393700" y="450688"/>
              <a:chExt cx="8445500" cy="3029112"/>
            </a:xfrm>
          </p:grpSpPr>
          <p:grpSp>
            <p:nvGrpSpPr>
              <p:cNvPr id="31" name="Group 6"/>
              <p:cNvGrpSpPr/>
              <p:nvPr/>
            </p:nvGrpSpPr>
            <p:grpSpPr>
              <a:xfrm>
                <a:off x="393700" y="838200"/>
                <a:ext cx="2197100" cy="2235200"/>
                <a:chOff x="596900" y="419100"/>
                <a:chExt cx="2197100" cy="2235200"/>
              </a:xfrm>
            </p:grpSpPr>
            <p:sp>
              <p:nvSpPr>
                <p:cNvPr id="73" name="Rounded Rectangle 3"/>
                <p:cNvSpPr/>
                <p:nvPr/>
              </p:nvSpPr>
              <p:spPr>
                <a:xfrm>
                  <a:off x="596900" y="558800"/>
                  <a:ext cx="2197100" cy="20955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4"/>
                <p:cNvSpPr/>
                <p:nvPr/>
              </p:nvSpPr>
              <p:spPr>
                <a:xfrm>
                  <a:off x="834120" y="419100"/>
                  <a:ext cx="1045480" cy="292100"/>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Process</a:t>
                  </a:r>
                  <a:endParaRPr lang="en-US" sz="1100" dirty="0">
                    <a:solidFill>
                      <a:srgbClr val="000000"/>
                    </a:solidFill>
                  </a:endParaRPr>
                </a:p>
              </p:txBody>
            </p:sp>
          </p:grpSp>
          <p:grpSp>
            <p:nvGrpSpPr>
              <p:cNvPr id="32" name="Group 40"/>
              <p:cNvGrpSpPr/>
              <p:nvPr/>
            </p:nvGrpSpPr>
            <p:grpSpPr>
              <a:xfrm>
                <a:off x="3175000" y="450688"/>
                <a:ext cx="3238500" cy="3029112"/>
                <a:chOff x="3467100" y="399888"/>
                <a:chExt cx="3238500" cy="3029112"/>
              </a:xfrm>
            </p:grpSpPr>
            <p:grpSp>
              <p:nvGrpSpPr>
                <p:cNvPr id="40" name="Group 7"/>
                <p:cNvGrpSpPr/>
                <p:nvPr/>
              </p:nvGrpSpPr>
              <p:grpSpPr>
                <a:xfrm>
                  <a:off x="3467100" y="399888"/>
                  <a:ext cx="3238500" cy="3029112"/>
                  <a:chOff x="596900" y="399199"/>
                  <a:chExt cx="3238500" cy="2864701"/>
                </a:xfrm>
              </p:grpSpPr>
              <p:sp>
                <p:nvSpPr>
                  <p:cNvPr id="71" name="Rounded Rectangle 8"/>
                  <p:cNvSpPr/>
                  <p:nvPr/>
                </p:nvSpPr>
                <p:spPr>
                  <a:xfrm>
                    <a:off x="596900" y="558800"/>
                    <a:ext cx="3238500" cy="270510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9"/>
                  <p:cNvSpPr/>
                  <p:nvPr/>
                </p:nvSpPr>
                <p:spPr>
                  <a:xfrm>
                    <a:off x="834120" y="399199"/>
                    <a:ext cx="1362980" cy="306425"/>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Units of work</a:t>
                    </a:r>
                    <a:endParaRPr lang="en-US" sz="1100" dirty="0">
                      <a:solidFill>
                        <a:srgbClr val="000000"/>
                      </a:solidFill>
                    </a:endParaRPr>
                  </a:p>
                </p:txBody>
              </p:sp>
            </p:grpSp>
            <p:sp>
              <p:nvSpPr>
                <p:cNvPr id="41" name="Rounded Rectangle 40"/>
                <p:cNvSpPr/>
                <p:nvPr/>
              </p:nvSpPr>
              <p:spPr>
                <a:xfrm>
                  <a:off x="36322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ounded Rectangle 41"/>
                <p:cNvSpPr/>
                <p:nvPr/>
              </p:nvSpPr>
              <p:spPr>
                <a:xfrm>
                  <a:off x="41275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46228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ed Rectangle 43"/>
                <p:cNvSpPr/>
                <p:nvPr/>
              </p:nvSpPr>
              <p:spPr>
                <a:xfrm>
                  <a:off x="51181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56134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ounded Rectangle 45"/>
                <p:cNvSpPr/>
                <p:nvPr/>
              </p:nvSpPr>
              <p:spPr>
                <a:xfrm>
                  <a:off x="61087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ounded Rectangle 16"/>
                <p:cNvSpPr/>
                <p:nvPr/>
              </p:nvSpPr>
              <p:spPr>
                <a:xfrm>
                  <a:off x="36322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ounded Rectangle 47"/>
                <p:cNvSpPr/>
                <p:nvPr/>
              </p:nvSpPr>
              <p:spPr>
                <a:xfrm>
                  <a:off x="41275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ounded Rectangle 48"/>
                <p:cNvSpPr/>
                <p:nvPr/>
              </p:nvSpPr>
              <p:spPr>
                <a:xfrm>
                  <a:off x="46228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49"/>
                <p:cNvSpPr/>
                <p:nvPr/>
              </p:nvSpPr>
              <p:spPr>
                <a:xfrm>
                  <a:off x="51181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ounded Rectangle 50"/>
                <p:cNvSpPr/>
                <p:nvPr/>
              </p:nvSpPr>
              <p:spPr>
                <a:xfrm>
                  <a:off x="56134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ounded Rectangle 51"/>
                <p:cNvSpPr/>
                <p:nvPr/>
              </p:nvSpPr>
              <p:spPr>
                <a:xfrm>
                  <a:off x="61087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ounded Rectangle 52"/>
                <p:cNvSpPr/>
                <p:nvPr/>
              </p:nvSpPr>
              <p:spPr>
                <a:xfrm>
                  <a:off x="36322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ounded Rectangle 53"/>
                <p:cNvSpPr/>
                <p:nvPr/>
              </p:nvSpPr>
              <p:spPr>
                <a:xfrm>
                  <a:off x="41275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46228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ounded Rectangle 55"/>
                <p:cNvSpPr/>
                <p:nvPr/>
              </p:nvSpPr>
              <p:spPr>
                <a:xfrm>
                  <a:off x="51181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ounded Rectangle 26"/>
                <p:cNvSpPr/>
                <p:nvPr/>
              </p:nvSpPr>
              <p:spPr>
                <a:xfrm>
                  <a:off x="56134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27"/>
                <p:cNvSpPr/>
                <p:nvPr/>
              </p:nvSpPr>
              <p:spPr>
                <a:xfrm>
                  <a:off x="61087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ounded Rectangle 28"/>
                <p:cNvSpPr/>
                <p:nvPr/>
              </p:nvSpPr>
              <p:spPr>
                <a:xfrm>
                  <a:off x="36322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41275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ounded Rectangle 60"/>
                <p:cNvSpPr/>
                <p:nvPr/>
              </p:nvSpPr>
              <p:spPr>
                <a:xfrm>
                  <a:off x="46228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ounded Rectangle 61"/>
                <p:cNvSpPr/>
                <p:nvPr/>
              </p:nvSpPr>
              <p:spPr>
                <a:xfrm>
                  <a:off x="51181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56134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ounded Rectangle 63"/>
                <p:cNvSpPr/>
                <p:nvPr/>
              </p:nvSpPr>
              <p:spPr>
                <a:xfrm>
                  <a:off x="61087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ounded Rectangle 64"/>
                <p:cNvSpPr/>
                <p:nvPr/>
              </p:nvSpPr>
              <p:spPr>
                <a:xfrm>
                  <a:off x="36322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ounded Rectangle 35"/>
                <p:cNvSpPr/>
                <p:nvPr/>
              </p:nvSpPr>
              <p:spPr>
                <a:xfrm>
                  <a:off x="41275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ounded Rectangle 36"/>
                <p:cNvSpPr/>
                <p:nvPr/>
              </p:nvSpPr>
              <p:spPr>
                <a:xfrm>
                  <a:off x="46228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ounded Rectangle 37"/>
                <p:cNvSpPr/>
                <p:nvPr/>
              </p:nvSpPr>
              <p:spPr>
                <a:xfrm>
                  <a:off x="51181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ounded Rectangle 38"/>
                <p:cNvSpPr/>
                <p:nvPr/>
              </p:nvSpPr>
              <p:spPr>
                <a:xfrm>
                  <a:off x="56134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ounded Rectangle 39"/>
                <p:cNvSpPr/>
                <p:nvPr/>
              </p:nvSpPr>
              <p:spPr>
                <a:xfrm>
                  <a:off x="61087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3" name="Group 41"/>
              <p:cNvGrpSpPr/>
              <p:nvPr/>
            </p:nvGrpSpPr>
            <p:grpSpPr>
              <a:xfrm>
                <a:off x="7086600" y="1187289"/>
                <a:ext cx="1752600" cy="1505111"/>
                <a:chOff x="596900" y="412589"/>
                <a:chExt cx="1752600" cy="1505111"/>
              </a:xfrm>
            </p:grpSpPr>
            <p:sp>
              <p:nvSpPr>
                <p:cNvPr id="38" name="Rounded Rectangle 37"/>
                <p:cNvSpPr/>
                <p:nvPr/>
              </p:nvSpPr>
              <p:spPr>
                <a:xfrm>
                  <a:off x="596900" y="558800"/>
                  <a:ext cx="1752600" cy="13589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834120" y="412589"/>
                  <a:ext cx="1045480" cy="3113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Result</a:t>
                  </a:r>
                  <a:endParaRPr lang="en-US" sz="1100" dirty="0">
                    <a:solidFill>
                      <a:srgbClr val="000000"/>
                    </a:solidFill>
                  </a:endParaRPr>
                </a:p>
              </p:txBody>
            </p:sp>
          </p:grpSp>
          <p:cxnSp>
            <p:nvCxnSpPr>
              <p:cNvPr id="34" name="Straight Arrow Connector 33"/>
              <p:cNvCxnSpPr/>
              <p:nvPr/>
            </p:nvCxnSpPr>
            <p:spPr>
              <a:xfrm flipV="1">
                <a:off x="2590800" y="685800"/>
                <a:ext cx="596900" cy="2921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2565400" y="3073400"/>
                <a:ext cx="609600" cy="3556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388100" y="673100"/>
                <a:ext cx="723900" cy="6731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6375400" y="2679700"/>
                <a:ext cx="711200" cy="7366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grpSp>
        <p:grpSp>
          <p:nvGrpSpPr>
            <p:cNvPr id="9" name="Group 55"/>
            <p:cNvGrpSpPr/>
            <p:nvPr/>
          </p:nvGrpSpPr>
          <p:grpSpPr>
            <a:xfrm>
              <a:off x="406400" y="3397089"/>
              <a:ext cx="8445500" cy="3041811"/>
              <a:chOff x="393700" y="437989"/>
              <a:chExt cx="8445500" cy="3041811"/>
            </a:xfrm>
          </p:grpSpPr>
          <p:grpSp>
            <p:nvGrpSpPr>
              <p:cNvPr id="12" name="Group 56"/>
              <p:cNvGrpSpPr/>
              <p:nvPr/>
            </p:nvGrpSpPr>
            <p:grpSpPr>
              <a:xfrm>
                <a:off x="393700" y="838200"/>
                <a:ext cx="2197100" cy="2235200"/>
                <a:chOff x="596900" y="419100"/>
                <a:chExt cx="2197100" cy="2235200"/>
              </a:xfrm>
            </p:grpSpPr>
            <p:sp>
              <p:nvSpPr>
                <p:cNvPr id="29" name="Rounded Rectangle 28"/>
                <p:cNvSpPr/>
                <p:nvPr/>
              </p:nvSpPr>
              <p:spPr>
                <a:xfrm>
                  <a:off x="596900" y="558800"/>
                  <a:ext cx="2197100" cy="20955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834120" y="419100"/>
                  <a:ext cx="1045480" cy="304800"/>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Process</a:t>
                  </a:r>
                  <a:endParaRPr lang="en-US" sz="1100" dirty="0">
                    <a:solidFill>
                      <a:srgbClr val="000000"/>
                    </a:solidFill>
                  </a:endParaRPr>
                </a:p>
              </p:txBody>
            </p:sp>
          </p:grpSp>
          <p:grpSp>
            <p:nvGrpSpPr>
              <p:cNvPr id="13" name="Group 57"/>
              <p:cNvGrpSpPr/>
              <p:nvPr/>
            </p:nvGrpSpPr>
            <p:grpSpPr>
              <a:xfrm>
                <a:off x="3175000" y="437989"/>
                <a:ext cx="3238500" cy="3041811"/>
                <a:chOff x="3467100" y="387189"/>
                <a:chExt cx="3238500" cy="3041811"/>
              </a:xfrm>
            </p:grpSpPr>
            <p:grpSp>
              <p:nvGrpSpPr>
                <p:cNvPr id="21" name="Group 65"/>
                <p:cNvGrpSpPr/>
                <p:nvPr/>
              </p:nvGrpSpPr>
              <p:grpSpPr>
                <a:xfrm>
                  <a:off x="3467100" y="387189"/>
                  <a:ext cx="3238500" cy="3041811"/>
                  <a:chOff x="596900" y="387189"/>
                  <a:chExt cx="3238500" cy="2876711"/>
                </a:xfrm>
              </p:grpSpPr>
              <p:sp>
                <p:nvSpPr>
                  <p:cNvPr id="27" name="Rounded Rectangle 26"/>
                  <p:cNvSpPr/>
                  <p:nvPr/>
                </p:nvSpPr>
                <p:spPr>
                  <a:xfrm>
                    <a:off x="596900" y="558800"/>
                    <a:ext cx="3238500" cy="270510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34120" y="387189"/>
                    <a:ext cx="1362980" cy="306425"/>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Units of work</a:t>
                    </a:r>
                    <a:endParaRPr lang="en-US" sz="1100" dirty="0">
                      <a:solidFill>
                        <a:srgbClr val="000000"/>
                      </a:solidFill>
                    </a:endParaRPr>
                  </a:p>
                </p:txBody>
              </p:sp>
            </p:grpSp>
            <p:sp>
              <p:nvSpPr>
                <p:cNvPr id="22" name="Rounded Rectangle 21"/>
                <p:cNvSpPr/>
                <p:nvPr/>
              </p:nvSpPr>
              <p:spPr>
                <a:xfrm>
                  <a:off x="3632200" y="927100"/>
                  <a:ext cx="29083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3632200" y="1397000"/>
                  <a:ext cx="2908300" cy="1778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3632200" y="1663700"/>
                  <a:ext cx="2895600" cy="6096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3632200" y="2349500"/>
                  <a:ext cx="28956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3632200" y="2819400"/>
                  <a:ext cx="28956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58"/>
              <p:cNvGrpSpPr/>
              <p:nvPr/>
            </p:nvGrpSpPr>
            <p:grpSpPr>
              <a:xfrm>
                <a:off x="7086600" y="1174589"/>
                <a:ext cx="1752600" cy="1517811"/>
                <a:chOff x="596900" y="399889"/>
                <a:chExt cx="1752600" cy="1517811"/>
              </a:xfrm>
            </p:grpSpPr>
            <p:sp>
              <p:nvSpPr>
                <p:cNvPr id="19" name="Rounded Rectangle 18"/>
                <p:cNvSpPr/>
                <p:nvPr/>
              </p:nvSpPr>
              <p:spPr>
                <a:xfrm>
                  <a:off x="596900" y="558800"/>
                  <a:ext cx="1752600" cy="13589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834120" y="399889"/>
                  <a:ext cx="1045480" cy="3367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Result</a:t>
                  </a:r>
                  <a:endParaRPr lang="en-US" sz="1100" dirty="0">
                    <a:solidFill>
                      <a:srgbClr val="000000"/>
                    </a:solidFill>
                  </a:endParaRPr>
                </a:p>
              </p:txBody>
            </p:sp>
          </p:grpSp>
          <p:cxnSp>
            <p:nvCxnSpPr>
              <p:cNvPr id="15" name="Straight Arrow Connector 14"/>
              <p:cNvCxnSpPr/>
              <p:nvPr/>
            </p:nvCxnSpPr>
            <p:spPr>
              <a:xfrm flipV="1">
                <a:off x="2590800" y="685800"/>
                <a:ext cx="596900" cy="2921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2565400" y="3073400"/>
                <a:ext cx="609600" cy="3556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388100" y="673100"/>
                <a:ext cx="723900" cy="6731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6375400" y="2679700"/>
                <a:ext cx="711200" cy="7366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grpSp>
        <p:sp>
          <p:nvSpPr>
            <p:cNvPr id="10" name="Rectangle 9"/>
            <p:cNvSpPr/>
            <p:nvPr/>
          </p:nvSpPr>
          <p:spPr>
            <a:xfrm>
              <a:off x="3499927" y="2710934"/>
              <a:ext cx="2575945" cy="369332"/>
            </a:xfrm>
            <a:prstGeom prst="rect">
              <a:avLst/>
            </a:prstGeom>
          </p:spPr>
          <p:txBody>
            <a:bodyPr wrap="none">
              <a:spAutoFit/>
            </a:bodyPr>
            <a:lstStyle/>
            <a:p>
              <a:pPr algn="ctr"/>
              <a:r>
                <a:rPr lang="en-US" dirty="0"/>
                <a:t>a. Embarrassingly parallel</a:t>
              </a:r>
            </a:p>
          </p:txBody>
        </p:sp>
        <p:sp>
          <p:nvSpPr>
            <p:cNvPr id="11" name="Rectangle 10"/>
            <p:cNvSpPr/>
            <p:nvPr/>
          </p:nvSpPr>
          <p:spPr>
            <a:xfrm>
              <a:off x="3645653" y="6444734"/>
              <a:ext cx="2411500" cy="369332"/>
            </a:xfrm>
            <a:prstGeom prst="rect">
              <a:avLst/>
            </a:prstGeom>
          </p:spPr>
          <p:txBody>
            <a:bodyPr wrap="none">
              <a:spAutoFit/>
            </a:bodyPr>
            <a:lstStyle/>
            <a:p>
              <a:pPr algn="ctr"/>
              <a:r>
                <a:rPr lang="en-US" dirty="0" smtClean="0"/>
                <a:t>b. Inherently sequential</a:t>
              </a:r>
              <a:endParaRPr lang="en-US" dirty="0"/>
            </a:p>
          </p:txBody>
        </p:sp>
      </p:grpSp>
    </p:spTree>
    <p:extLst>
      <p:ext uri="{BB962C8B-B14F-4D97-AF65-F5344CB8AC3E}">
        <p14:creationId xmlns:p14="http://schemas.microsoft.com/office/powerpoint/2010/main" val="37351118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Decomposition Techniques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34</a:t>
            </a:fld>
            <a:endParaRPr lang="en-US"/>
          </a:p>
        </p:txBody>
      </p:sp>
      <p:grpSp>
        <p:nvGrpSpPr>
          <p:cNvPr id="75" name="Group 80"/>
          <p:cNvGrpSpPr/>
          <p:nvPr/>
        </p:nvGrpSpPr>
        <p:grpSpPr>
          <a:xfrm>
            <a:off x="381000" y="1143000"/>
            <a:ext cx="8305800" cy="4495800"/>
            <a:chOff x="774700" y="1028700"/>
            <a:chExt cx="7785100" cy="4343400"/>
          </a:xfrm>
        </p:grpSpPr>
        <p:sp>
          <p:nvSpPr>
            <p:cNvPr id="76" name="Rectangle 79"/>
            <p:cNvSpPr/>
            <p:nvPr/>
          </p:nvSpPr>
          <p:spPr>
            <a:xfrm>
              <a:off x="774700" y="1028700"/>
              <a:ext cx="7785100" cy="434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3"/>
            <p:cNvSpPr/>
            <p:nvPr/>
          </p:nvSpPr>
          <p:spPr>
            <a:xfrm>
              <a:off x="952500" y="2730500"/>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4"/>
            <p:cNvSpPr/>
            <p:nvPr/>
          </p:nvSpPr>
          <p:spPr>
            <a:xfrm>
              <a:off x="1397000" y="2730500"/>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5"/>
            <p:cNvSpPr/>
            <p:nvPr/>
          </p:nvSpPr>
          <p:spPr>
            <a:xfrm>
              <a:off x="1841498" y="2730500"/>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6"/>
            <p:cNvSpPr/>
            <p:nvPr/>
          </p:nvSpPr>
          <p:spPr>
            <a:xfrm>
              <a:off x="2286000" y="2730500"/>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7"/>
            <p:cNvSpPr/>
            <p:nvPr/>
          </p:nvSpPr>
          <p:spPr>
            <a:xfrm>
              <a:off x="2730499" y="2730500"/>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
            <p:cNvSpPr/>
            <p:nvPr/>
          </p:nvSpPr>
          <p:spPr>
            <a:xfrm>
              <a:off x="3175001" y="2730500"/>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9"/>
            <p:cNvSpPr/>
            <p:nvPr/>
          </p:nvSpPr>
          <p:spPr>
            <a:xfrm>
              <a:off x="952500" y="31707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10"/>
            <p:cNvSpPr/>
            <p:nvPr/>
          </p:nvSpPr>
          <p:spPr>
            <a:xfrm>
              <a:off x="1397000" y="31707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11"/>
            <p:cNvSpPr/>
            <p:nvPr/>
          </p:nvSpPr>
          <p:spPr>
            <a:xfrm>
              <a:off x="1841498" y="31707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2"/>
            <p:cNvSpPr/>
            <p:nvPr/>
          </p:nvSpPr>
          <p:spPr>
            <a:xfrm>
              <a:off x="2286000" y="31707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13"/>
            <p:cNvSpPr/>
            <p:nvPr/>
          </p:nvSpPr>
          <p:spPr>
            <a:xfrm>
              <a:off x="2730499" y="31707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14"/>
            <p:cNvSpPr/>
            <p:nvPr/>
          </p:nvSpPr>
          <p:spPr>
            <a:xfrm>
              <a:off x="3175001" y="31707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15"/>
            <p:cNvSpPr/>
            <p:nvPr/>
          </p:nvSpPr>
          <p:spPr>
            <a:xfrm>
              <a:off x="952500" y="3606800"/>
              <a:ext cx="444500" cy="444500"/>
            </a:xfrm>
            <a:prstGeom prst="rect">
              <a:avLst/>
            </a:prstGeom>
            <a:gradFill>
              <a:gsLst>
                <a:gs pos="0">
                  <a:schemeClr val="bg1">
                    <a:lumMod val="95000"/>
                  </a:schemeClr>
                </a:gs>
                <a:gs pos="100000">
                  <a:schemeClr val="bg1">
                    <a:lumMod val="8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16"/>
            <p:cNvSpPr/>
            <p:nvPr/>
          </p:nvSpPr>
          <p:spPr>
            <a:xfrm>
              <a:off x="1397000" y="3606800"/>
              <a:ext cx="444500" cy="444500"/>
            </a:xfrm>
            <a:prstGeom prst="rect">
              <a:avLst/>
            </a:prstGeom>
            <a:gradFill>
              <a:gsLst>
                <a:gs pos="0">
                  <a:schemeClr val="bg1">
                    <a:lumMod val="95000"/>
                  </a:schemeClr>
                </a:gs>
                <a:gs pos="100000">
                  <a:schemeClr val="bg1">
                    <a:lumMod val="8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17"/>
            <p:cNvSpPr/>
            <p:nvPr/>
          </p:nvSpPr>
          <p:spPr>
            <a:xfrm>
              <a:off x="1841498" y="3606800"/>
              <a:ext cx="444500" cy="444500"/>
            </a:xfrm>
            <a:prstGeom prst="rect">
              <a:avLst/>
            </a:prstGeom>
            <a:gradFill>
              <a:gsLst>
                <a:gs pos="0">
                  <a:schemeClr val="bg1">
                    <a:lumMod val="95000"/>
                  </a:schemeClr>
                </a:gs>
                <a:gs pos="100000">
                  <a:schemeClr val="bg1">
                    <a:lumMod val="8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18"/>
            <p:cNvSpPr/>
            <p:nvPr/>
          </p:nvSpPr>
          <p:spPr>
            <a:xfrm>
              <a:off x="2286000" y="3606800"/>
              <a:ext cx="444500" cy="444500"/>
            </a:xfrm>
            <a:prstGeom prst="rect">
              <a:avLst/>
            </a:prstGeom>
            <a:gradFill>
              <a:gsLst>
                <a:gs pos="0">
                  <a:schemeClr val="bg1">
                    <a:lumMod val="95000"/>
                  </a:schemeClr>
                </a:gs>
                <a:gs pos="100000">
                  <a:schemeClr val="bg1">
                    <a:lumMod val="8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19"/>
            <p:cNvSpPr/>
            <p:nvPr/>
          </p:nvSpPr>
          <p:spPr>
            <a:xfrm>
              <a:off x="2730499" y="3606800"/>
              <a:ext cx="444500" cy="444500"/>
            </a:xfrm>
            <a:prstGeom prst="rect">
              <a:avLst/>
            </a:prstGeom>
            <a:gradFill>
              <a:gsLst>
                <a:gs pos="0">
                  <a:schemeClr val="bg1">
                    <a:lumMod val="95000"/>
                  </a:schemeClr>
                </a:gs>
                <a:gs pos="100000">
                  <a:schemeClr val="bg1">
                    <a:lumMod val="8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20"/>
            <p:cNvSpPr/>
            <p:nvPr/>
          </p:nvSpPr>
          <p:spPr>
            <a:xfrm>
              <a:off x="3175001" y="3606800"/>
              <a:ext cx="444500" cy="444500"/>
            </a:xfrm>
            <a:prstGeom prst="rect">
              <a:avLst/>
            </a:prstGeom>
            <a:gradFill>
              <a:gsLst>
                <a:gs pos="0">
                  <a:schemeClr val="bg1">
                    <a:lumMod val="95000"/>
                  </a:schemeClr>
                </a:gs>
                <a:gs pos="100000">
                  <a:schemeClr val="bg1">
                    <a:lumMod val="8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21"/>
            <p:cNvSpPr/>
            <p:nvPr/>
          </p:nvSpPr>
          <p:spPr>
            <a:xfrm>
              <a:off x="952500" y="40470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22"/>
            <p:cNvSpPr/>
            <p:nvPr/>
          </p:nvSpPr>
          <p:spPr>
            <a:xfrm>
              <a:off x="1397000" y="40470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23"/>
            <p:cNvSpPr/>
            <p:nvPr/>
          </p:nvSpPr>
          <p:spPr>
            <a:xfrm>
              <a:off x="1841498" y="40470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24"/>
            <p:cNvSpPr/>
            <p:nvPr/>
          </p:nvSpPr>
          <p:spPr>
            <a:xfrm>
              <a:off x="2286000" y="40470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25"/>
            <p:cNvSpPr/>
            <p:nvPr/>
          </p:nvSpPr>
          <p:spPr>
            <a:xfrm>
              <a:off x="2730499" y="40470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26"/>
            <p:cNvSpPr/>
            <p:nvPr/>
          </p:nvSpPr>
          <p:spPr>
            <a:xfrm>
              <a:off x="3175001" y="40470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27"/>
            <p:cNvSpPr/>
            <p:nvPr/>
          </p:nvSpPr>
          <p:spPr>
            <a:xfrm>
              <a:off x="4703203" y="2294479"/>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29"/>
            <p:cNvSpPr/>
            <p:nvPr/>
          </p:nvSpPr>
          <p:spPr>
            <a:xfrm>
              <a:off x="5592201" y="2294479"/>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32"/>
            <p:cNvSpPr/>
            <p:nvPr/>
          </p:nvSpPr>
          <p:spPr>
            <a:xfrm>
              <a:off x="4703203" y="2734745"/>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33"/>
            <p:cNvSpPr/>
            <p:nvPr/>
          </p:nvSpPr>
          <p:spPr>
            <a:xfrm>
              <a:off x="4703204" y="3175012"/>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34"/>
            <p:cNvSpPr/>
            <p:nvPr/>
          </p:nvSpPr>
          <p:spPr>
            <a:xfrm>
              <a:off x="5592201" y="2734745"/>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30"/>
            <p:cNvSpPr/>
            <p:nvPr/>
          </p:nvSpPr>
          <p:spPr>
            <a:xfrm>
              <a:off x="4703203" y="3615279"/>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31"/>
            <p:cNvSpPr/>
            <p:nvPr/>
          </p:nvSpPr>
          <p:spPr>
            <a:xfrm>
              <a:off x="5592203" y="3175013"/>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35"/>
            <p:cNvSpPr/>
            <p:nvPr/>
          </p:nvSpPr>
          <p:spPr>
            <a:xfrm>
              <a:off x="4703203" y="4055545"/>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40"/>
            <p:cNvSpPr/>
            <p:nvPr/>
          </p:nvSpPr>
          <p:spPr>
            <a:xfrm>
              <a:off x="5147704" y="2294479"/>
              <a:ext cx="444500" cy="444500"/>
            </a:xfrm>
            <a:prstGeom prst="rect">
              <a:avLst/>
            </a:prstGeom>
            <a:gradFill>
              <a:gsLst>
                <a:gs pos="0">
                  <a:schemeClr val="bg1">
                    <a:lumMod val="95000"/>
                  </a:schemeClr>
                </a:gs>
                <a:gs pos="100000">
                  <a:schemeClr val="bg1">
                    <a:lumMod val="8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42"/>
            <p:cNvSpPr/>
            <p:nvPr/>
          </p:nvSpPr>
          <p:spPr>
            <a:xfrm>
              <a:off x="5592202" y="3615280"/>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43"/>
            <p:cNvSpPr/>
            <p:nvPr/>
          </p:nvSpPr>
          <p:spPr>
            <a:xfrm>
              <a:off x="5592202" y="405554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28"/>
            <p:cNvSpPr/>
            <p:nvPr/>
          </p:nvSpPr>
          <p:spPr>
            <a:xfrm>
              <a:off x="4703203" y="4495809"/>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36"/>
            <p:cNvSpPr/>
            <p:nvPr/>
          </p:nvSpPr>
          <p:spPr>
            <a:xfrm>
              <a:off x="5592203" y="4495813"/>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37"/>
            <p:cNvSpPr/>
            <p:nvPr/>
          </p:nvSpPr>
          <p:spPr>
            <a:xfrm>
              <a:off x="5147703" y="2734746"/>
              <a:ext cx="444500" cy="444500"/>
            </a:xfrm>
            <a:prstGeom prst="rect">
              <a:avLst/>
            </a:prstGeom>
            <a:gradFill>
              <a:gsLst>
                <a:gs pos="0">
                  <a:schemeClr val="bg1">
                    <a:lumMod val="95000"/>
                  </a:schemeClr>
                </a:gs>
                <a:gs pos="100000">
                  <a:schemeClr val="bg1">
                    <a:lumMod val="8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38"/>
            <p:cNvSpPr/>
            <p:nvPr/>
          </p:nvSpPr>
          <p:spPr>
            <a:xfrm>
              <a:off x="5147703" y="3175012"/>
              <a:ext cx="444500" cy="444500"/>
            </a:xfrm>
            <a:prstGeom prst="rect">
              <a:avLst/>
            </a:prstGeom>
            <a:gradFill>
              <a:gsLst>
                <a:gs pos="0">
                  <a:schemeClr val="bg1">
                    <a:lumMod val="95000"/>
                  </a:schemeClr>
                </a:gs>
                <a:gs pos="100000">
                  <a:schemeClr val="bg1">
                    <a:lumMod val="8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39"/>
            <p:cNvSpPr/>
            <p:nvPr/>
          </p:nvSpPr>
          <p:spPr>
            <a:xfrm>
              <a:off x="5147701" y="3615279"/>
              <a:ext cx="444500" cy="444500"/>
            </a:xfrm>
            <a:prstGeom prst="rect">
              <a:avLst/>
            </a:prstGeom>
            <a:gradFill>
              <a:gsLst>
                <a:gs pos="0">
                  <a:schemeClr val="bg1">
                    <a:lumMod val="95000"/>
                  </a:schemeClr>
                </a:gs>
                <a:gs pos="100000">
                  <a:schemeClr val="bg1">
                    <a:lumMod val="8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44"/>
            <p:cNvSpPr/>
            <p:nvPr/>
          </p:nvSpPr>
          <p:spPr>
            <a:xfrm>
              <a:off x="5147702" y="4055546"/>
              <a:ext cx="444500" cy="444500"/>
            </a:xfrm>
            <a:prstGeom prst="rect">
              <a:avLst/>
            </a:prstGeom>
            <a:gradFill>
              <a:gsLst>
                <a:gs pos="0">
                  <a:schemeClr val="bg1">
                    <a:lumMod val="95000"/>
                  </a:schemeClr>
                </a:gs>
                <a:gs pos="100000">
                  <a:schemeClr val="bg1">
                    <a:lumMod val="8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41"/>
            <p:cNvSpPr/>
            <p:nvPr/>
          </p:nvSpPr>
          <p:spPr>
            <a:xfrm>
              <a:off x="5147702" y="4495812"/>
              <a:ext cx="444500" cy="444500"/>
            </a:xfrm>
            <a:prstGeom prst="rect">
              <a:avLst/>
            </a:prstGeom>
            <a:gradFill>
              <a:gsLst>
                <a:gs pos="0">
                  <a:schemeClr val="bg1">
                    <a:lumMod val="95000"/>
                  </a:schemeClr>
                </a:gs>
                <a:gs pos="100000">
                  <a:schemeClr val="bg1">
                    <a:lumMod val="8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45"/>
            <p:cNvSpPr/>
            <p:nvPr/>
          </p:nvSpPr>
          <p:spPr>
            <a:xfrm>
              <a:off x="7044243" y="2730500"/>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46"/>
            <p:cNvSpPr/>
            <p:nvPr/>
          </p:nvSpPr>
          <p:spPr>
            <a:xfrm>
              <a:off x="7488743" y="2730500"/>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47"/>
            <p:cNvSpPr/>
            <p:nvPr/>
          </p:nvSpPr>
          <p:spPr>
            <a:xfrm>
              <a:off x="7933241" y="2730500"/>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48"/>
            <p:cNvSpPr/>
            <p:nvPr/>
          </p:nvSpPr>
          <p:spPr>
            <a:xfrm>
              <a:off x="7044243" y="31707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49"/>
            <p:cNvSpPr/>
            <p:nvPr/>
          </p:nvSpPr>
          <p:spPr>
            <a:xfrm>
              <a:off x="7488743" y="31707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50"/>
            <p:cNvSpPr/>
            <p:nvPr/>
          </p:nvSpPr>
          <p:spPr>
            <a:xfrm>
              <a:off x="7933241" y="31707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51"/>
            <p:cNvSpPr/>
            <p:nvPr/>
          </p:nvSpPr>
          <p:spPr>
            <a:xfrm>
              <a:off x="7044243" y="3606800"/>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52"/>
            <p:cNvSpPr/>
            <p:nvPr/>
          </p:nvSpPr>
          <p:spPr>
            <a:xfrm>
              <a:off x="7488743" y="3606800"/>
              <a:ext cx="444500" cy="444500"/>
            </a:xfrm>
            <a:prstGeom prst="rect">
              <a:avLst/>
            </a:prstGeom>
            <a:gradFill>
              <a:gsLst>
                <a:gs pos="0">
                  <a:schemeClr val="bg1">
                    <a:lumMod val="95000"/>
                  </a:schemeClr>
                </a:gs>
                <a:gs pos="100000">
                  <a:schemeClr val="bg1">
                    <a:lumMod val="8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53"/>
            <p:cNvSpPr/>
            <p:nvPr/>
          </p:nvSpPr>
          <p:spPr>
            <a:xfrm>
              <a:off x="7933241" y="3606800"/>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54"/>
            <p:cNvSpPr/>
            <p:nvPr/>
          </p:nvSpPr>
          <p:spPr>
            <a:xfrm>
              <a:off x="7044243" y="40470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55"/>
            <p:cNvSpPr/>
            <p:nvPr/>
          </p:nvSpPr>
          <p:spPr>
            <a:xfrm>
              <a:off x="7488743" y="40470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56"/>
            <p:cNvSpPr/>
            <p:nvPr/>
          </p:nvSpPr>
          <p:spPr>
            <a:xfrm>
              <a:off x="7933241" y="4047066"/>
              <a:ext cx="444500" cy="444500"/>
            </a:xfrm>
            <a:prstGeom prst="rect">
              <a:avLst/>
            </a:prstGeom>
            <a:gradFill>
              <a:gsLst>
                <a:gs pos="0">
                  <a:schemeClr val="bg1"/>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Cross 57"/>
            <p:cNvSpPr/>
            <p:nvPr/>
          </p:nvSpPr>
          <p:spPr>
            <a:xfrm rot="2668683">
              <a:off x="3894674" y="3344331"/>
              <a:ext cx="503767" cy="499533"/>
            </a:xfrm>
            <a:prstGeom prst="plus">
              <a:avLst>
                <a:gd name="adj" fmla="val 37402"/>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Equal 58"/>
            <p:cNvSpPr/>
            <p:nvPr/>
          </p:nvSpPr>
          <p:spPr>
            <a:xfrm>
              <a:off x="6303435" y="3386665"/>
              <a:ext cx="491066" cy="440267"/>
            </a:xfrm>
            <a:prstGeom prst="mathEqual">
              <a:avLst/>
            </a:prstGeom>
            <a:gradFill flip="none" rotWithShape="1">
              <a:gsLst>
                <a:gs pos="0">
                  <a:srgbClr val="FFFA8F"/>
                </a:gs>
                <a:gs pos="30000">
                  <a:srgbClr val="FAE75C"/>
                </a:gs>
                <a:gs pos="70000">
                  <a:srgbClr val="FFC000"/>
                </a:gs>
                <a:gs pos="100000">
                  <a:srgbClr val="F2B800"/>
                </a:gs>
              </a:gsLst>
              <a:lin ang="10800000" scaled="0"/>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59"/>
            <p:cNvSpPr/>
            <p:nvPr/>
          </p:nvSpPr>
          <p:spPr>
            <a:xfrm>
              <a:off x="863600" y="3492500"/>
              <a:ext cx="2857500" cy="685800"/>
            </a:xfrm>
            <a:prstGeom prst="roundRect">
              <a:avLst/>
            </a:prstGeom>
            <a:noFill/>
            <a:ln w="285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ounded Rectangle 60"/>
            <p:cNvSpPr/>
            <p:nvPr/>
          </p:nvSpPr>
          <p:spPr>
            <a:xfrm rot="5400000">
              <a:off x="3949700" y="3276600"/>
              <a:ext cx="2857500" cy="685800"/>
            </a:xfrm>
            <a:prstGeom prst="roundRect">
              <a:avLst/>
            </a:prstGeom>
            <a:noFill/>
            <a:ln w="285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ounded Rectangle 61"/>
            <p:cNvSpPr/>
            <p:nvPr/>
          </p:nvSpPr>
          <p:spPr>
            <a:xfrm rot="5400000">
              <a:off x="7400925" y="3508375"/>
              <a:ext cx="622300" cy="641350"/>
            </a:xfrm>
            <a:prstGeom prst="roundRect">
              <a:avLst/>
            </a:prstGeom>
            <a:noFill/>
            <a:ln w="285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62"/>
            <p:cNvSpPr txBox="1"/>
            <p:nvPr/>
          </p:nvSpPr>
          <p:spPr>
            <a:xfrm>
              <a:off x="1774621" y="1912103"/>
              <a:ext cx="1223161" cy="769441"/>
            </a:xfrm>
            <a:prstGeom prst="rect">
              <a:avLst/>
            </a:prstGeom>
            <a:noFill/>
          </p:spPr>
          <p:txBody>
            <a:bodyPr wrap="none" rtlCol="0">
              <a:spAutoFit/>
            </a:bodyPr>
            <a:lstStyle/>
            <a:p>
              <a:r>
                <a:rPr lang="en-US" sz="4400" dirty="0" smtClean="0"/>
                <a:t>A </a:t>
              </a:r>
              <a:r>
                <a:rPr lang="en-US" sz="3600" baseline="-25000" dirty="0" smtClean="0"/>
                <a:t>4 x 6</a:t>
              </a:r>
              <a:endParaRPr lang="en-US" sz="3600" dirty="0"/>
            </a:p>
          </p:txBody>
        </p:sp>
        <p:sp>
          <p:nvSpPr>
            <p:cNvPr id="137" name="TextBox 63"/>
            <p:cNvSpPr txBox="1"/>
            <p:nvPr/>
          </p:nvSpPr>
          <p:spPr>
            <a:xfrm>
              <a:off x="4702961" y="1363513"/>
              <a:ext cx="1203600" cy="769441"/>
            </a:xfrm>
            <a:prstGeom prst="rect">
              <a:avLst/>
            </a:prstGeom>
            <a:noFill/>
          </p:spPr>
          <p:txBody>
            <a:bodyPr wrap="none" rtlCol="0">
              <a:spAutoFit/>
            </a:bodyPr>
            <a:lstStyle/>
            <a:p>
              <a:r>
                <a:rPr lang="en-US" sz="4400" dirty="0" smtClean="0"/>
                <a:t>B </a:t>
              </a:r>
              <a:r>
                <a:rPr lang="en-US" sz="3600" baseline="-25000" dirty="0"/>
                <a:t>6</a:t>
              </a:r>
              <a:r>
                <a:rPr lang="en-US" sz="3600" baseline="-25000" dirty="0" smtClean="0"/>
                <a:t> x 3</a:t>
              </a:r>
              <a:endParaRPr lang="en-US" sz="3600" dirty="0"/>
            </a:p>
          </p:txBody>
        </p:sp>
        <p:sp>
          <p:nvSpPr>
            <p:cNvPr id="138" name="TextBox 64"/>
            <p:cNvSpPr txBox="1"/>
            <p:nvPr/>
          </p:nvSpPr>
          <p:spPr>
            <a:xfrm>
              <a:off x="6988495" y="1952449"/>
              <a:ext cx="1197538" cy="769441"/>
            </a:xfrm>
            <a:prstGeom prst="rect">
              <a:avLst/>
            </a:prstGeom>
            <a:noFill/>
          </p:spPr>
          <p:txBody>
            <a:bodyPr wrap="none" rtlCol="0">
              <a:spAutoFit/>
            </a:bodyPr>
            <a:lstStyle/>
            <a:p>
              <a:r>
                <a:rPr lang="en-US" sz="4400" dirty="0"/>
                <a:t>C</a:t>
              </a:r>
              <a:r>
                <a:rPr lang="en-US" sz="4400" dirty="0" smtClean="0"/>
                <a:t> </a:t>
              </a:r>
              <a:r>
                <a:rPr lang="en-US" sz="3600" baseline="-25000" dirty="0" smtClean="0"/>
                <a:t>4 x 3</a:t>
              </a:r>
              <a:endParaRPr lang="en-US" sz="3600" dirty="0"/>
            </a:p>
          </p:txBody>
        </p:sp>
        <p:sp>
          <p:nvSpPr>
            <p:cNvPr id="139" name="Oval 65"/>
            <p:cNvSpPr/>
            <p:nvPr/>
          </p:nvSpPr>
          <p:spPr>
            <a:xfrm>
              <a:off x="2286000" y="2324100"/>
              <a:ext cx="279400" cy="292100"/>
            </a:xfrm>
            <a:prstGeom prst="ellipse">
              <a:avLst/>
            </a:prstGeom>
            <a:noFill/>
            <a:ln w="190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Oval 66"/>
            <p:cNvSpPr/>
            <p:nvPr/>
          </p:nvSpPr>
          <p:spPr>
            <a:xfrm>
              <a:off x="2705100" y="2324100"/>
              <a:ext cx="279400" cy="292100"/>
            </a:xfrm>
            <a:prstGeom prst="ellipse">
              <a:avLst/>
            </a:prstGeom>
            <a:noFill/>
            <a:ln w="190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Oval 67"/>
            <p:cNvSpPr/>
            <p:nvPr/>
          </p:nvSpPr>
          <p:spPr>
            <a:xfrm>
              <a:off x="5219700" y="1739900"/>
              <a:ext cx="279400" cy="292100"/>
            </a:xfrm>
            <a:prstGeom prst="ellipse">
              <a:avLst/>
            </a:prstGeom>
            <a:noFill/>
            <a:ln w="190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69"/>
            <p:cNvSpPr/>
            <p:nvPr/>
          </p:nvSpPr>
          <p:spPr>
            <a:xfrm>
              <a:off x="5638800" y="1739900"/>
              <a:ext cx="279400" cy="292100"/>
            </a:xfrm>
            <a:prstGeom prst="ellipse">
              <a:avLst/>
            </a:prstGeom>
            <a:noFill/>
            <a:ln w="190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70"/>
            <p:cNvSpPr/>
            <p:nvPr/>
          </p:nvSpPr>
          <p:spPr>
            <a:xfrm>
              <a:off x="7556500" y="2349500"/>
              <a:ext cx="279400" cy="292100"/>
            </a:xfrm>
            <a:prstGeom prst="ellipse">
              <a:avLst/>
            </a:prstGeom>
            <a:noFill/>
            <a:ln w="190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71"/>
            <p:cNvSpPr/>
            <p:nvPr/>
          </p:nvSpPr>
          <p:spPr>
            <a:xfrm>
              <a:off x="7988300" y="2349500"/>
              <a:ext cx="279400" cy="292100"/>
            </a:xfrm>
            <a:prstGeom prst="ellipse">
              <a:avLst/>
            </a:prstGeom>
            <a:noFill/>
            <a:ln w="190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Freeform 72"/>
            <p:cNvSpPr/>
            <p:nvPr/>
          </p:nvSpPr>
          <p:spPr>
            <a:xfrm>
              <a:off x="2984500" y="1917700"/>
              <a:ext cx="2222500" cy="628546"/>
            </a:xfrm>
            <a:custGeom>
              <a:avLst/>
              <a:gdLst>
                <a:gd name="connsiteX0" fmla="*/ 0 w 2222500"/>
                <a:gd name="connsiteY0" fmla="*/ 571500 h 628546"/>
                <a:gd name="connsiteX1" fmla="*/ 419100 w 2222500"/>
                <a:gd name="connsiteY1" fmla="*/ 596900 h 628546"/>
                <a:gd name="connsiteX2" fmla="*/ 1003300 w 2222500"/>
                <a:gd name="connsiteY2" fmla="*/ 190500 h 628546"/>
                <a:gd name="connsiteX3" fmla="*/ 2222500 w 2222500"/>
                <a:gd name="connsiteY3" fmla="*/ 0 h 628546"/>
                <a:gd name="connsiteX4" fmla="*/ 2222500 w 2222500"/>
                <a:gd name="connsiteY4" fmla="*/ 0 h 628546"/>
                <a:gd name="connsiteX5" fmla="*/ 2222500 w 2222500"/>
                <a:gd name="connsiteY5" fmla="*/ 0 h 62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2500" h="628546">
                  <a:moveTo>
                    <a:pt x="0" y="571500"/>
                  </a:moveTo>
                  <a:cubicBezTo>
                    <a:pt x="125941" y="615950"/>
                    <a:pt x="251883" y="660400"/>
                    <a:pt x="419100" y="596900"/>
                  </a:cubicBezTo>
                  <a:cubicBezTo>
                    <a:pt x="586317" y="533400"/>
                    <a:pt x="702733" y="289983"/>
                    <a:pt x="1003300" y="190500"/>
                  </a:cubicBezTo>
                  <a:cubicBezTo>
                    <a:pt x="1303867" y="91017"/>
                    <a:pt x="2222500" y="0"/>
                    <a:pt x="2222500" y="0"/>
                  </a:cubicBezTo>
                  <a:lnTo>
                    <a:pt x="2222500" y="0"/>
                  </a:lnTo>
                  <a:lnTo>
                    <a:pt x="2222500" y="0"/>
                  </a:lnTo>
                </a:path>
              </a:pathLst>
            </a:custGeom>
            <a:ln>
              <a:solidFill>
                <a:srgbClr val="000000"/>
              </a:solidFill>
              <a:headEnd type="stealth"/>
              <a:tailEnd type="stealt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6" name="Freeform 74"/>
            <p:cNvSpPr/>
            <p:nvPr/>
          </p:nvSpPr>
          <p:spPr>
            <a:xfrm>
              <a:off x="2514600" y="1215058"/>
              <a:ext cx="5080000" cy="1403085"/>
            </a:xfrm>
            <a:custGeom>
              <a:avLst/>
              <a:gdLst>
                <a:gd name="connsiteX0" fmla="*/ 0 w 5080000"/>
                <a:gd name="connsiteY0" fmla="*/ 1134442 h 1403085"/>
                <a:gd name="connsiteX1" fmla="*/ 368300 w 5080000"/>
                <a:gd name="connsiteY1" fmla="*/ 512142 h 1403085"/>
                <a:gd name="connsiteX2" fmla="*/ 1460500 w 5080000"/>
                <a:gd name="connsiteY2" fmla="*/ 54942 h 1403085"/>
                <a:gd name="connsiteX3" fmla="*/ 2908300 w 5080000"/>
                <a:gd name="connsiteY3" fmla="*/ 93042 h 1403085"/>
                <a:gd name="connsiteX4" fmla="*/ 4013200 w 5080000"/>
                <a:gd name="connsiteY4" fmla="*/ 816942 h 1403085"/>
                <a:gd name="connsiteX5" fmla="*/ 4533900 w 5080000"/>
                <a:gd name="connsiteY5" fmla="*/ 1324942 h 1403085"/>
                <a:gd name="connsiteX6" fmla="*/ 5080000 w 5080000"/>
                <a:gd name="connsiteY6" fmla="*/ 1401142 h 140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0000" h="1403085">
                  <a:moveTo>
                    <a:pt x="0" y="1134442"/>
                  </a:moveTo>
                  <a:cubicBezTo>
                    <a:pt x="62441" y="913250"/>
                    <a:pt x="124883" y="692059"/>
                    <a:pt x="368300" y="512142"/>
                  </a:cubicBezTo>
                  <a:cubicBezTo>
                    <a:pt x="611717" y="332225"/>
                    <a:pt x="1037167" y="124792"/>
                    <a:pt x="1460500" y="54942"/>
                  </a:cubicBezTo>
                  <a:cubicBezTo>
                    <a:pt x="1883833" y="-14908"/>
                    <a:pt x="2482850" y="-33958"/>
                    <a:pt x="2908300" y="93042"/>
                  </a:cubicBezTo>
                  <a:cubicBezTo>
                    <a:pt x="3333750" y="220042"/>
                    <a:pt x="3742267" y="611625"/>
                    <a:pt x="4013200" y="816942"/>
                  </a:cubicBezTo>
                  <a:cubicBezTo>
                    <a:pt x="4284133" y="1022259"/>
                    <a:pt x="4356100" y="1227575"/>
                    <a:pt x="4533900" y="1324942"/>
                  </a:cubicBezTo>
                  <a:cubicBezTo>
                    <a:pt x="4711700" y="1422309"/>
                    <a:pt x="5080000" y="1401142"/>
                    <a:pt x="5080000" y="1401142"/>
                  </a:cubicBezTo>
                </a:path>
              </a:pathLst>
            </a:custGeom>
            <a:ln>
              <a:solidFill>
                <a:srgbClr val="000000"/>
              </a:solidFill>
              <a:headEnd type="stealth"/>
              <a:tailEnd type="stealt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7" name="Freeform 75"/>
            <p:cNvSpPr/>
            <p:nvPr/>
          </p:nvSpPr>
          <p:spPr>
            <a:xfrm>
              <a:off x="5892800" y="1484981"/>
              <a:ext cx="2197100" cy="877219"/>
            </a:xfrm>
            <a:custGeom>
              <a:avLst/>
              <a:gdLst>
                <a:gd name="connsiteX0" fmla="*/ 0 w 2197100"/>
                <a:gd name="connsiteY0" fmla="*/ 331119 h 877219"/>
                <a:gd name="connsiteX1" fmla="*/ 685800 w 2197100"/>
                <a:gd name="connsiteY1" fmla="*/ 919 h 877219"/>
                <a:gd name="connsiteX2" fmla="*/ 1676400 w 2197100"/>
                <a:gd name="connsiteY2" fmla="*/ 254919 h 877219"/>
                <a:gd name="connsiteX3" fmla="*/ 2197100 w 2197100"/>
                <a:gd name="connsiteY3" fmla="*/ 877219 h 877219"/>
              </a:gdLst>
              <a:ahLst/>
              <a:cxnLst>
                <a:cxn ang="0">
                  <a:pos x="connsiteX0" y="connsiteY0"/>
                </a:cxn>
                <a:cxn ang="0">
                  <a:pos x="connsiteX1" y="connsiteY1"/>
                </a:cxn>
                <a:cxn ang="0">
                  <a:pos x="connsiteX2" y="connsiteY2"/>
                </a:cxn>
                <a:cxn ang="0">
                  <a:pos x="connsiteX3" y="connsiteY3"/>
                </a:cxn>
              </a:cxnLst>
              <a:rect l="l" t="t" r="r" b="b"/>
              <a:pathLst>
                <a:path w="2197100" h="877219">
                  <a:moveTo>
                    <a:pt x="0" y="331119"/>
                  </a:moveTo>
                  <a:cubicBezTo>
                    <a:pt x="203200" y="172369"/>
                    <a:pt x="406400" y="13619"/>
                    <a:pt x="685800" y="919"/>
                  </a:cubicBezTo>
                  <a:cubicBezTo>
                    <a:pt x="965200" y="-11781"/>
                    <a:pt x="1424517" y="108869"/>
                    <a:pt x="1676400" y="254919"/>
                  </a:cubicBezTo>
                  <a:cubicBezTo>
                    <a:pt x="1928283" y="400969"/>
                    <a:pt x="2197100" y="877219"/>
                    <a:pt x="2197100" y="877219"/>
                  </a:cubicBezTo>
                </a:path>
              </a:pathLst>
            </a:custGeom>
            <a:ln>
              <a:solidFill>
                <a:srgbClr val="000000"/>
              </a:solidFill>
              <a:headEnd type="stealth"/>
              <a:tailEnd type="stealt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8" name="TextBox 76"/>
            <p:cNvSpPr txBox="1"/>
            <p:nvPr/>
          </p:nvSpPr>
          <p:spPr>
            <a:xfrm>
              <a:off x="3695700" y="4013200"/>
              <a:ext cx="301660" cy="369332"/>
            </a:xfrm>
            <a:prstGeom prst="rect">
              <a:avLst/>
            </a:prstGeom>
            <a:noFill/>
          </p:spPr>
          <p:txBody>
            <a:bodyPr wrap="none" rtlCol="0">
              <a:spAutoFit/>
            </a:bodyPr>
            <a:lstStyle/>
            <a:p>
              <a:r>
                <a:rPr lang="en-US" dirty="0" smtClean="0"/>
                <a:t>2</a:t>
              </a:r>
              <a:endParaRPr lang="en-US" dirty="0"/>
            </a:p>
          </p:txBody>
        </p:sp>
        <p:sp>
          <p:nvSpPr>
            <p:cNvPr id="149" name="TextBox 77"/>
            <p:cNvSpPr txBox="1"/>
            <p:nvPr/>
          </p:nvSpPr>
          <p:spPr>
            <a:xfrm>
              <a:off x="5613400" y="4940300"/>
              <a:ext cx="301660" cy="369332"/>
            </a:xfrm>
            <a:prstGeom prst="rect">
              <a:avLst/>
            </a:prstGeom>
            <a:noFill/>
          </p:spPr>
          <p:txBody>
            <a:bodyPr wrap="none" rtlCol="0">
              <a:spAutoFit/>
            </a:bodyPr>
            <a:lstStyle/>
            <a:p>
              <a:r>
                <a:rPr lang="en-US" dirty="0"/>
                <a:t>1</a:t>
              </a:r>
            </a:p>
          </p:txBody>
        </p:sp>
        <p:sp>
          <p:nvSpPr>
            <p:cNvPr id="150" name="TextBox 78"/>
            <p:cNvSpPr txBox="1"/>
            <p:nvPr/>
          </p:nvSpPr>
          <p:spPr>
            <a:xfrm>
              <a:off x="7937500" y="4089400"/>
              <a:ext cx="476250" cy="369332"/>
            </a:xfrm>
            <a:prstGeom prst="rect">
              <a:avLst/>
            </a:prstGeom>
            <a:noFill/>
          </p:spPr>
          <p:txBody>
            <a:bodyPr wrap="none" rtlCol="0">
              <a:spAutoFit/>
            </a:bodyPr>
            <a:lstStyle/>
            <a:p>
              <a:r>
                <a:rPr lang="en-US" dirty="0" smtClean="0"/>
                <a:t>2,1</a:t>
              </a:r>
              <a:endParaRPr lang="en-US" dirty="0"/>
            </a:p>
          </p:txBody>
        </p:sp>
      </p:grpSp>
    </p:spTree>
    <p:extLst>
      <p:ext uri="{BB962C8B-B14F-4D97-AF65-F5344CB8AC3E}">
        <p14:creationId xmlns:p14="http://schemas.microsoft.com/office/powerpoint/2010/main" val="36247512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Functional</a:t>
            </a:r>
            <a:r>
              <a:rPr lang="en-US" dirty="0" smtClean="0"/>
              <a:t> Decomposition Techniques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35</a:t>
            </a:fld>
            <a:endParaRPr lang="en-US"/>
          </a:p>
        </p:txBody>
      </p:sp>
      <p:sp>
        <p:nvSpPr>
          <p:cNvPr id="3" name="矩形 2"/>
          <p:cNvSpPr/>
          <p:nvPr/>
        </p:nvSpPr>
        <p:spPr>
          <a:xfrm>
            <a:off x="380999" y="1295400"/>
            <a:ext cx="8628785" cy="2246769"/>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确定</a:t>
            </a:r>
            <a:r>
              <a:rPr lang="zh-CN" altLang="en-US" sz="2000" dirty="0">
                <a:latin typeface="微软雅黑" panose="020B0503020204020204" pitchFamily="34" charset="-122"/>
                <a:ea typeface="微软雅黑" panose="020B0503020204020204" pitchFamily="34" charset="-122"/>
              </a:rPr>
              <a:t>功能不同但独立的计算的过程</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重点</a:t>
            </a:r>
            <a:r>
              <a:rPr lang="zh-CN" altLang="en-US" sz="2000" dirty="0">
                <a:latin typeface="微软雅黑" panose="020B0503020204020204" pitchFamily="34" charset="-122"/>
                <a:ea typeface="微软雅黑" panose="020B0503020204020204" pitchFamily="34" charset="-122"/>
              </a:rPr>
              <a:t>是计算的类型而不是计算操作的数据</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不常见，且</a:t>
            </a:r>
            <a:r>
              <a:rPr lang="zh-CN" altLang="en-US" sz="2000" dirty="0">
                <a:latin typeface="微软雅黑" panose="020B0503020204020204" pitchFamily="34" charset="-122"/>
                <a:ea typeface="微软雅黑" panose="020B0503020204020204" pitchFamily="34" charset="-122"/>
              </a:rPr>
              <a:t>不会导致大量</a:t>
            </a:r>
            <a:r>
              <a:rPr lang="zh-CN" altLang="en-US" sz="2000" dirty="0" smtClean="0">
                <a:latin typeface="微软雅黑" panose="020B0503020204020204" pitchFamily="34" charset="-122"/>
                <a:ea typeface="微软雅黑" panose="020B0503020204020204" pitchFamily="34" charset="-122"/>
              </a:rPr>
              <a:t>线程（</a:t>
            </a:r>
            <a:r>
              <a:rPr lang="zh-CN" altLang="en-US" sz="2000" dirty="0">
                <a:latin typeface="微软雅黑" panose="020B0503020204020204" pitchFamily="34" charset="-122"/>
                <a:ea typeface="微软雅黑" panose="020B0503020204020204" pitchFamily="34" charset="-122"/>
              </a:rPr>
              <a:t>单个程序中执行不同的计算会受限制</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不</a:t>
            </a:r>
            <a:r>
              <a:rPr lang="zh-CN" altLang="en-US" sz="2000" dirty="0">
                <a:latin typeface="微软雅黑" panose="020B0503020204020204" pitchFamily="34" charset="-122"/>
                <a:ea typeface="微软雅黑" panose="020B0503020204020204" pitchFamily="34" charset="-122"/>
              </a:rPr>
              <a:t>涉及数据集分割</a:t>
            </a:r>
            <a:r>
              <a:rPr lang="zh-CN" altLang="en-US" sz="2000" dirty="0" smtClean="0">
                <a:latin typeface="微软雅黑" panose="020B0503020204020204" pitchFamily="34" charset="-122"/>
                <a:ea typeface="微软雅黑" panose="020B0503020204020204" pitchFamily="34" charset="-122"/>
              </a:rPr>
              <a:t>，由</a:t>
            </a:r>
            <a:r>
              <a:rPr lang="zh-CN" altLang="en-US" sz="2000" dirty="0">
                <a:latin typeface="微软雅黑" panose="020B0503020204020204" pitchFamily="34" charset="-122"/>
                <a:ea typeface="微软雅黑" panose="020B0503020204020204" pitchFamily="34" charset="-122"/>
              </a:rPr>
              <a:t>不同的逻辑</a:t>
            </a:r>
            <a:r>
              <a:rPr lang="zh-CN" altLang="en-US" sz="2000" dirty="0" smtClean="0">
                <a:latin typeface="微软雅黑" panose="020B0503020204020204" pitchFamily="34" charset="-122"/>
                <a:ea typeface="微软雅黑" panose="020B0503020204020204" pitchFamily="34" charset="-122"/>
              </a:rPr>
              <a:t>操作有清晰定义。</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65188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Functional</a:t>
            </a:r>
            <a:r>
              <a:rPr lang="en-US" dirty="0" smtClean="0"/>
              <a:t> Decomposition Techniques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36</a:t>
            </a:fld>
            <a:endParaRPr lang="en-US"/>
          </a:p>
        </p:txBody>
      </p:sp>
      <p:grpSp>
        <p:nvGrpSpPr>
          <p:cNvPr id="151" name="Group 100"/>
          <p:cNvGrpSpPr/>
          <p:nvPr/>
        </p:nvGrpSpPr>
        <p:grpSpPr>
          <a:xfrm>
            <a:off x="101600" y="1066800"/>
            <a:ext cx="8928100" cy="4940300"/>
            <a:chOff x="215900" y="1041400"/>
            <a:chExt cx="8928100" cy="4940300"/>
          </a:xfrm>
        </p:grpSpPr>
        <p:sp>
          <p:nvSpPr>
            <p:cNvPr id="152" name="Rectangle 99"/>
            <p:cNvSpPr/>
            <p:nvPr/>
          </p:nvSpPr>
          <p:spPr>
            <a:xfrm>
              <a:off x="215900" y="1041400"/>
              <a:ext cx="8928100" cy="49403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3" name="Group 29"/>
            <p:cNvGrpSpPr/>
            <p:nvPr/>
          </p:nvGrpSpPr>
          <p:grpSpPr>
            <a:xfrm>
              <a:off x="444500" y="1651000"/>
              <a:ext cx="2197100" cy="1917700"/>
              <a:chOff x="596900" y="419100"/>
              <a:chExt cx="2197100" cy="1917700"/>
            </a:xfrm>
          </p:grpSpPr>
          <p:sp>
            <p:nvSpPr>
              <p:cNvPr id="191" name="Rounded Rectangle 71"/>
              <p:cNvSpPr/>
              <p:nvPr/>
            </p:nvSpPr>
            <p:spPr>
              <a:xfrm>
                <a:off x="596900" y="558800"/>
                <a:ext cx="2197100" cy="17780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ectangle 72"/>
              <p:cNvSpPr/>
              <p:nvPr/>
            </p:nvSpPr>
            <p:spPr>
              <a:xfrm>
                <a:off x="834120" y="419100"/>
                <a:ext cx="1045480" cy="292100"/>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Process</a:t>
                </a:r>
                <a:endParaRPr lang="en-US" sz="1100" dirty="0">
                  <a:solidFill>
                    <a:srgbClr val="000000"/>
                  </a:solidFill>
                </a:endParaRPr>
              </a:p>
            </p:txBody>
          </p:sp>
        </p:grpSp>
        <p:grpSp>
          <p:nvGrpSpPr>
            <p:cNvPr id="154" name="Group 38"/>
            <p:cNvGrpSpPr/>
            <p:nvPr/>
          </p:nvGrpSpPr>
          <p:grpSpPr>
            <a:xfrm>
              <a:off x="3225800" y="1263488"/>
              <a:ext cx="3238500" cy="4527711"/>
              <a:chOff x="596900" y="399199"/>
              <a:chExt cx="3238500" cy="4281961"/>
            </a:xfrm>
          </p:grpSpPr>
          <p:sp>
            <p:nvSpPr>
              <p:cNvPr id="189" name="Rounded Rectangle 69"/>
              <p:cNvSpPr/>
              <p:nvPr/>
            </p:nvSpPr>
            <p:spPr>
              <a:xfrm>
                <a:off x="596900" y="558800"/>
                <a:ext cx="3238500" cy="412236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Rectangle 70"/>
              <p:cNvSpPr/>
              <p:nvPr/>
            </p:nvSpPr>
            <p:spPr>
              <a:xfrm>
                <a:off x="834120" y="399199"/>
                <a:ext cx="1362980" cy="306425"/>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Units of work</a:t>
                </a:r>
                <a:endParaRPr lang="en-US" sz="1100" dirty="0">
                  <a:solidFill>
                    <a:srgbClr val="000000"/>
                  </a:solidFill>
                </a:endParaRPr>
              </a:p>
            </p:txBody>
          </p:sp>
        </p:grpSp>
        <p:grpSp>
          <p:nvGrpSpPr>
            <p:cNvPr id="155" name="Group 31"/>
            <p:cNvGrpSpPr/>
            <p:nvPr/>
          </p:nvGrpSpPr>
          <p:grpSpPr>
            <a:xfrm>
              <a:off x="7137400" y="2000089"/>
              <a:ext cx="1752600" cy="1505111"/>
              <a:chOff x="596900" y="412589"/>
              <a:chExt cx="1752600" cy="1505111"/>
            </a:xfrm>
          </p:grpSpPr>
          <p:sp>
            <p:nvSpPr>
              <p:cNvPr id="187" name="Rounded Rectangle 36"/>
              <p:cNvSpPr/>
              <p:nvPr/>
            </p:nvSpPr>
            <p:spPr>
              <a:xfrm>
                <a:off x="596900" y="558800"/>
                <a:ext cx="1752600" cy="13589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37"/>
              <p:cNvSpPr/>
              <p:nvPr/>
            </p:nvSpPr>
            <p:spPr>
              <a:xfrm>
                <a:off x="834120" y="412589"/>
                <a:ext cx="1045480" cy="3113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Result</a:t>
                </a:r>
                <a:endParaRPr lang="en-US" sz="1100" dirty="0">
                  <a:solidFill>
                    <a:srgbClr val="000000"/>
                  </a:solidFill>
                </a:endParaRPr>
              </a:p>
            </p:txBody>
          </p:sp>
        </p:grpSp>
        <p:cxnSp>
          <p:nvCxnSpPr>
            <p:cNvPr id="156" name="Straight Arrow Connector 32"/>
            <p:cNvCxnSpPr/>
            <p:nvPr/>
          </p:nvCxnSpPr>
          <p:spPr>
            <a:xfrm flipV="1">
              <a:off x="2641600" y="1498600"/>
              <a:ext cx="596900" cy="2921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33"/>
            <p:cNvCxnSpPr/>
            <p:nvPr/>
          </p:nvCxnSpPr>
          <p:spPr>
            <a:xfrm>
              <a:off x="2616200" y="3568700"/>
              <a:ext cx="635000" cy="21463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158" name="Straight Arrow Connector 34"/>
            <p:cNvCxnSpPr/>
            <p:nvPr/>
          </p:nvCxnSpPr>
          <p:spPr>
            <a:xfrm>
              <a:off x="6438900" y="1485900"/>
              <a:ext cx="723900" cy="6731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159" name="Straight Arrow Connector 35"/>
            <p:cNvCxnSpPr/>
            <p:nvPr/>
          </p:nvCxnSpPr>
          <p:spPr>
            <a:xfrm flipV="1">
              <a:off x="6451600" y="3492500"/>
              <a:ext cx="685800" cy="22225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sp>
          <p:nvSpPr>
            <p:cNvPr id="160" name="Rounded Rectangle 75"/>
            <p:cNvSpPr/>
            <p:nvPr/>
          </p:nvSpPr>
          <p:spPr>
            <a:xfrm>
              <a:off x="698500" y="2171700"/>
              <a:ext cx="431800" cy="393700"/>
            </a:xfrm>
            <a:prstGeom prst="roundRect">
              <a:avLst>
                <a:gd name="adj" fmla="val 5051"/>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ounded Rectangle 76"/>
            <p:cNvSpPr/>
            <p:nvPr/>
          </p:nvSpPr>
          <p:spPr>
            <a:xfrm>
              <a:off x="1270000" y="2184400"/>
              <a:ext cx="1104900" cy="393700"/>
            </a:xfrm>
            <a:prstGeom prst="roundRect">
              <a:avLst>
                <a:gd name="adj" fmla="val 5051"/>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Oval 77"/>
            <p:cNvSpPr/>
            <p:nvPr/>
          </p:nvSpPr>
          <p:spPr>
            <a:xfrm>
              <a:off x="685800" y="2705100"/>
              <a:ext cx="596900" cy="596900"/>
            </a:xfrm>
            <a:prstGeom prst="ellipse">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Isosceles Triangle 78"/>
            <p:cNvSpPr/>
            <p:nvPr/>
          </p:nvSpPr>
          <p:spPr>
            <a:xfrm>
              <a:off x="1333500" y="2768600"/>
              <a:ext cx="533400" cy="495300"/>
            </a:xfrm>
            <a:prstGeom prst="triangle">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Trapezoid 79"/>
            <p:cNvSpPr/>
            <p:nvPr/>
          </p:nvSpPr>
          <p:spPr>
            <a:xfrm>
              <a:off x="1968500" y="2895600"/>
              <a:ext cx="393700" cy="330200"/>
            </a:xfrm>
            <a:prstGeom prst="trapezoid">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5" name="Group 83"/>
            <p:cNvGrpSpPr/>
            <p:nvPr/>
          </p:nvGrpSpPr>
          <p:grpSpPr>
            <a:xfrm>
              <a:off x="3556000" y="2025488"/>
              <a:ext cx="889000" cy="920912"/>
              <a:chOff x="3556000" y="4133688"/>
              <a:chExt cx="889000" cy="920912"/>
            </a:xfrm>
          </p:grpSpPr>
          <p:sp>
            <p:nvSpPr>
              <p:cNvPr id="184" name="Rounded Rectangle 39"/>
              <p:cNvSpPr/>
              <p:nvPr/>
            </p:nvSpPr>
            <p:spPr>
              <a:xfrm>
                <a:off x="3784600" y="4546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ounded Rectangle 81"/>
              <p:cNvSpPr/>
              <p:nvPr/>
            </p:nvSpPr>
            <p:spPr>
              <a:xfrm>
                <a:off x="3556000" y="4292600"/>
                <a:ext cx="889000" cy="76200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82"/>
              <p:cNvSpPr/>
              <p:nvPr/>
            </p:nvSpPr>
            <p:spPr>
              <a:xfrm>
                <a:off x="3640820" y="4133688"/>
                <a:ext cx="727980" cy="3240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Unit 1</a:t>
                </a:r>
                <a:endParaRPr lang="en-US" sz="1100" dirty="0">
                  <a:solidFill>
                    <a:srgbClr val="000000"/>
                  </a:solidFill>
                </a:endParaRPr>
              </a:p>
            </p:txBody>
          </p:sp>
        </p:grpSp>
        <p:grpSp>
          <p:nvGrpSpPr>
            <p:cNvPr id="166" name="Group 89"/>
            <p:cNvGrpSpPr/>
            <p:nvPr/>
          </p:nvGrpSpPr>
          <p:grpSpPr>
            <a:xfrm>
              <a:off x="4876800" y="1974688"/>
              <a:ext cx="1257300" cy="920912"/>
              <a:chOff x="3670300" y="1644488"/>
              <a:chExt cx="1257300" cy="920912"/>
            </a:xfrm>
          </p:grpSpPr>
          <p:sp>
            <p:nvSpPr>
              <p:cNvPr id="181" name="Rounded Rectangle 40"/>
              <p:cNvSpPr/>
              <p:nvPr/>
            </p:nvSpPr>
            <p:spPr>
              <a:xfrm>
                <a:off x="3784600" y="2057400"/>
                <a:ext cx="10414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Rounded Rectangle 84"/>
              <p:cNvSpPr/>
              <p:nvPr/>
            </p:nvSpPr>
            <p:spPr>
              <a:xfrm>
                <a:off x="3670300" y="1803400"/>
                <a:ext cx="1257300" cy="76200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ectangle 85"/>
              <p:cNvSpPr/>
              <p:nvPr/>
            </p:nvSpPr>
            <p:spPr>
              <a:xfrm>
                <a:off x="3920220" y="1644488"/>
                <a:ext cx="727980" cy="3240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Unit 2</a:t>
                </a:r>
                <a:endParaRPr lang="en-US" sz="1100" dirty="0">
                  <a:solidFill>
                    <a:srgbClr val="000000"/>
                  </a:solidFill>
                </a:endParaRPr>
              </a:p>
            </p:txBody>
          </p:sp>
        </p:grpSp>
        <p:grpSp>
          <p:nvGrpSpPr>
            <p:cNvPr id="167" name="Group 88"/>
            <p:cNvGrpSpPr/>
            <p:nvPr/>
          </p:nvGrpSpPr>
          <p:grpSpPr>
            <a:xfrm>
              <a:off x="4368800" y="4514688"/>
              <a:ext cx="889000" cy="920912"/>
              <a:chOff x="4940300" y="3816188"/>
              <a:chExt cx="889000" cy="920912"/>
            </a:xfrm>
          </p:grpSpPr>
          <p:sp>
            <p:nvSpPr>
              <p:cNvPr id="178" name="Trapezoid 64"/>
              <p:cNvSpPr/>
              <p:nvPr/>
            </p:nvSpPr>
            <p:spPr>
              <a:xfrm>
                <a:off x="5207000" y="4203700"/>
                <a:ext cx="393700" cy="330200"/>
              </a:xfrm>
              <a:prstGeom prst="trapezoid">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Rounded Rectangle 86"/>
              <p:cNvSpPr/>
              <p:nvPr/>
            </p:nvSpPr>
            <p:spPr>
              <a:xfrm>
                <a:off x="4940300" y="3975100"/>
                <a:ext cx="889000" cy="76200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Rectangle 87"/>
              <p:cNvSpPr/>
              <p:nvPr/>
            </p:nvSpPr>
            <p:spPr>
              <a:xfrm>
                <a:off x="5025120" y="3816188"/>
                <a:ext cx="727980" cy="3240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Unit 5</a:t>
                </a:r>
                <a:endParaRPr lang="en-US" sz="1100" dirty="0">
                  <a:solidFill>
                    <a:srgbClr val="000000"/>
                  </a:solidFill>
                </a:endParaRPr>
              </a:p>
            </p:txBody>
          </p:sp>
        </p:grpSp>
        <p:grpSp>
          <p:nvGrpSpPr>
            <p:cNvPr id="168" name="Group 98"/>
            <p:cNvGrpSpPr/>
            <p:nvPr/>
          </p:nvGrpSpPr>
          <p:grpSpPr>
            <a:xfrm>
              <a:off x="4940300" y="3016088"/>
              <a:ext cx="1041400" cy="1149512"/>
              <a:chOff x="4940300" y="3016088"/>
              <a:chExt cx="1041400" cy="1149512"/>
            </a:xfrm>
          </p:grpSpPr>
          <p:sp>
            <p:nvSpPr>
              <p:cNvPr id="174" name="Isosceles Triangle 58"/>
              <p:cNvSpPr/>
              <p:nvPr/>
            </p:nvSpPr>
            <p:spPr>
              <a:xfrm>
                <a:off x="5194300" y="3441700"/>
                <a:ext cx="533400" cy="495300"/>
              </a:xfrm>
              <a:prstGeom prst="triangle">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5" name="Group 90"/>
              <p:cNvGrpSpPr/>
              <p:nvPr/>
            </p:nvGrpSpPr>
            <p:grpSpPr>
              <a:xfrm>
                <a:off x="4940300" y="3016088"/>
                <a:ext cx="1041400" cy="1149512"/>
                <a:chOff x="4940300" y="3816188"/>
                <a:chExt cx="1041400" cy="1149512"/>
              </a:xfrm>
            </p:grpSpPr>
            <p:sp>
              <p:nvSpPr>
                <p:cNvPr id="176" name="Rounded Rectangle 92"/>
                <p:cNvSpPr/>
                <p:nvPr/>
              </p:nvSpPr>
              <p:spPr>
                <a:xfrm>
                  <a:off x="4940300" y="3975100"/>
                  <a:ext cx="1041400" cy="99060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93"/>
                <p:cNvSpPr/>
                <p:nvPr/>
              </p:nvSpPr>
              <p:spPr>
                <a:xfrm>
                  <a:off x="5101320" y="3816188"/>
                  <a:ext cx="727980" cy="3240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Unit 4</a:t>
                  </a:r>
                  <a:endParaRPr lang="en-US" sz="1100" dirty="0">
                    <a:solidFill>
                      <a:srgbClr val="000000"/>
                    </a:solidFill>
                  </a:endParaRPr>
                </a:p>
              </p:txBody>
            </p:sp>
          </p:grpSp>
        </p:grpSp>
        <p:grpSp>
          <p:nvGrpSpPr>
            <p:cNvPr id="169" name="Group 97"/>
            <p:cNvGrpSpPr/>
            <p:nvPr/>
          </p:nvGrpSpPr>
          <p:grpSpPr>
            <a:xfrm>
              <a:off x="3454400" y="3079588"/>
              <a:ext cx="1041400" cy="1149512"/>
              <a:chOff x="3340100" y="3041488"/>
              <a:chExt cx="1041400" cy="1149512"/>
            </a:xfrm>
          </p:grpSpPr>
          <p:sp>
            <p:nvSpPr>
              <p:cNvPr id="170" name="Oval 52"/>
              <p:cNvSpPr/>
              <p:nvPr/>
            </p:nvSpPr>
            <p:spPr>
              <a:xfrm>
                <a:off x="3568700" y="3454400"/>
                <a:ext cx="596900" cy="596900"/>
              </a:xfrm>
              <a:prstGeom prst="ellipse">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1" name="Group 94"/>
              <p:cNvGrpSpPr/>
              <p:nvPr/>
            </p:nvGrpSpPr>
            <p:grpSpPr>
              <a:xfrm>
                <a:off x="3340100" y="3041488"/>
                <a:ext cx="1041400" cy="1149512"/>
                <a:chOff x="4940300" y="3816188"/>
                <a:chExt cx="1041400" cy="1149512"/>
              </a:xfrm>
            </p:grpSpPr>
            <p:sp>
              <p:nvSpPr>
                <p:cNvPr id="172" name="Rounded Rectangle 95"/>
                <p:cNvSpPr/>
                <p:nvPr/>
              </p:nvSpPr>
              <p:spPr>
                <a:xfrm>
                  <a:off x="4940300" y="3975100"/>
                  <a:ext cx="1041400" cy="99060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Rectangle 96"/>
                <p:cNvSpPr/>
                <p:nvPr/>
              </p:nvSpPr>
              <p:spPr>
                <a:xfrm>
                  <a:off x="5101320" y="3816188"/>
                  <a:ext cx="727980" cy="3240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Unit 3</a:t>
                  </a:r>
                  <a:endParaRPr lang="en-US" sz="1100" dirty="0">
                    <a:solidFill>
                      <a:srgbClr val="000000"/>
                    </a:solidFill>
                  </a:endParaRPr>
                </a:p>
              </p:txBody>
            </p:sp>
          </p:grpSp>
        </p:grpSp>
      </p:grpSp>
    </p:spTree>
    <p:extLst>
      <p:ext uri="{BB962C8B-B14F-4D97-AF65-F5344CB8AC3E}">
        <p14:creationId xmlns:p14="http://schemas.microsoft.com/office/powerpoint/2010/main" val="36414213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37</a:t>
            </a:fld>
            <a:endParaRPr lang="en-US"/>
          </a:p>
        </p:txBody>
      </p:sp>
      <p:sp>
        <p:nvSpPr>
          <p:cNvPr id="8" name="Rounded Rectangle 7"/>
          <p:cNvSpPr/>
          <p:nvPr/>
        </p:nvSpPr>
        <p:spPr bwMode="auto">
          <a:xfrm>
            <a:off x="0" y="4307298"/>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95857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with Aneka</a:t>
            </a:r>
            <a:endParaRPr lang="en-US" dirty="0"/>
          </a:p>
        </p:txBody>
      </p:sp>
      <p:sp>
        <p:nvSpPr>
          <p:cNvPr id="3" name="Content Placeholder 2"/>
          <p:cNvSpPr>
            <a:spLocks noGrp="1"/>
          </p:cNvSpPr>
          <p:nvPr>
            <p:ph idx="1"/>
          </p:nvPr>
        </p:nvSpPr>
        <p:spPr/>
        <p:txBody>
          <a:bodyPr/>
          <a:lstStyle/>
          <a:p>
            <a:pPr algn="just"/>
            <a:r>
              <a:rPr lang="en-US" dirty="0" smtClean="0"/>
              <a:t>As applications become increasingly complex, there is greater demand for computational power that can be delivered by a single multi-core machine. </a:t>
            </a:r>
          </a:p>
          <a:p>
            <a:pPr algn="just"/>
            <a:r>
              <a:rPr lang="en-US" dirty="0" smtClean="0"/>
              <a:t>Often, this demand cannot be addressed with the computing capacity of a single machine. </a:t>
            </a:r>
          </a:p>
          <a:p>
            <a:pPr algn="just"/>
            <a:r>
              <a:rPr lang="en-US" dirty="0" smtClean="0"/>
              <a:t>It is then necessary to leverage distributed infrastructures such as Clouds. </a:t>
            </a:r>
          </a:p>
          <a:p>
            <a:pPr algn="just"/>
            <a:r>
              <a:rPr lang="en-US" dirty="0" smtClean="0"/>
              <a:t>Decomposition techniques can be applied to partition a given application into several units of work that, rather than being executed as threads on a single node, can be submitted for execution by leveraging Clouds.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spTree>
    <p:extLst>
      <p:ext uri="{BB962C8B-B14F-4D97-AF65-F5344CB8AC3E}">
        <p14:creationId xmlns:p14="http://schemas.microsoft.com/office/powerpoint/2010/main" val="39961344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with Aneka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smtClean="0"/>
              <a:t>Even though a distributed facility can dramatically increase the degree of parallelism of applications, its use comes with a cost in term of application design and performance. </a:t>
            </a:r>
          </a:p>
          <a:p>
            <a:pPr algn="just"/>
            <a:r>
              <a:rPr lang="en-US" sz="2200" dirty="0" smtClean="0"/>
              <a:t>For example, since the different units of work are not executing within the same process space but on different nodes both the code and the data needs to be moved to a different execution context.</a:t>
            </a:r>
          </a:p>
          <a:p>
            <a:pPr algn="just"/>
            <a:r>
              <a:rPr lang="en-US" sz="2200" dirty="0" smtClean="0"/>
              <a:t> the same happens for results that need to be collected remotely and brought back to the master process. </a:t>
            </a:r>
          </a:p>
          <a:p>
            <a:pPr algn="just"/>
            <a:r>
              <a:rPr lang="en-US" sz="2200" dirty="0" smtClean="0"/>
              <a:t>Moreover, if there is any communication among the different workers it is necessary to redesign the communication model eventually by leveraging the APIs provided by the middleware if any. </a:t>
            </a:r>
          </a:p>
          <a:p>
            <a:pPr algn="just"/>
            <a:r>
              <a:rPr lang="en-US" sz="2200" dirty="0" smtClean="0"/>
              <a:t>In other words, the transition from a single process multi-threaded execution to a distributed execution is not transparent and application redesign and re-implementation are often required. </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39</a:t>
            </a:fld>
            <a:endParaRPr lang="en-US"/>
          </a:p>
        </p:txBody>
      </p:sp>
    </p:spTree>
    <p:extLst>
      <p:ext uri="{BB962C8B-B14F-4D97-AF65-F5344CB8AC3E}">
        <p14:creationId xmlns:p14="http://schemas.microsoft.com/office/powerpoint/2010/main" val="3612632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a:t>
            </a:fld>
            <a:endParaRPr lang="en-US"/>
          </a:p>
        </p:txBody>
      </p:sp>
      <p:sp>
        <p:nvSpPr>
          <p:cNvPr id="8" name="Rounded Rectangle 7"/>
          <p:cNvSpPr/>
          <p:nvPr/>
        </p:nvSpPr>
        <p:spPr bwMode="auto">
          <a:xfrm>
            <a:off x="0" y="144780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0467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with Aneka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000" dirty="0" smtClean="0"/>
              <a:t>The amount of effort required to convert an application often depends on the facilities offered by the middleware managing the distributed infrastructure. </a:t>
            </a:r>
          </a:p>
          <a:p>
            <a:pPr algn="just"/>
            <a:r>
              <a:rPr lang="en-US" sz="2000" dirty="0" smtClean="0"/>
              <a:t>Aneka, as a middleware for managing clusters, Grids, and Clouds, provides developers with advanced capabilities for implementing distributed applications. </a:t>
            </a:r>
          </a:p>
          <a:p>
            <a:pPr algn="just"/>
            <a:r>
              <a:rPr lang="en-US" sz="2000" dirty="0" smtClean="0"/>
              <a:t>In particular, it takes traditional thread programming a step further. It lets you write multi-threaded applications in the traditional way, with the added twist that each of these threads can now be executed outside the parent process and on a separate machine. </a:t>
            </a:r>
          </a:p>
          <a:p>
            <a:pPr algn="just"/>
            <a:r>
              <a:rPr lang="en-US" sz="2000" dirty="0" smtClean="0"/>
              <a:t>In reality, these “threads” are independent processes executing on different nodes, and do not share memory or other resources, but they allow you to write applications using the same thread constructs for concurrency and synchronization as with traditional threads. </a:t>
            </a:r>
          </a:p>
          <a:p>
            <a:pPr algn="just"/>
            <a:r>
              <a:rPr lang="en-US" sz="2000" dirty="0" smtClean="0"/>
              <a:t>Aneka threads, as they are called, let you easily port existing multi-threaded compute intensive applications to distributed versions that can run faster by utilizing multiple machines simultaneously, with a minimum conversion effort.</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40</a:t>
            </a:fld>
            <a:endParaRPr lang="en-US"/>
          </a:p>
        </p:txBody>
      </p:sp>
    </p:spTree>
    <p:extLst>
      <p:ext uri="{BB962C8B-B14F-4D97-AF65-F5344CB8AC3E}">
        <p14:creationId xmlns:p14="http://schemas.microsoft.com/office/powerpoint/2010/main" val="14224187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41</a:t>
            </a:fld>
            <a:endParaRPr lang="en-US"/>
          </a:p>
        </p:txBody>
      </p:sp>
      <p:sp>
        <p:nvSpPr>
          <p:cNvPr id="8" name="Rounded Rectangle 7"/>
          <p:cNvSpPr/>
          <p:nvPr/>
        </p:nvSpPr>
        <p:spPr bwMode="auto">
          <a:xfrm>
            <a:off x="0" y="4668243"/>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93014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thread Programming model</a:t>
            </a:r>
            <a:endParaRPr lang="en-US" dirty="0"/>
          </a:p>
        </p:txBody>
      </p:sp>
      <p:sp>
        <p:nvSpPr>
          <p:cNvPr id="3" name="Content Placeholder 2"/>
          <p:cNvSpPr>
            <a:spLocks noGrp="1"/>
          </p:cNvSpPr>
          <p:nvPr>
            <p:ph idx="1"/>
          </p:nvPr>
        </p:nvSpPr>
        <p:spPr/>
        <p:txBody>
          <a:bodyPr/>
          <a:lstStyle/>
          <a:p>
            <a:pPr algn="just"/>
            <a:r>
              <a:rPr lang="en-US" dirty="0" smtClean="0"/>
              <a:t>Aneka offers the capability of implementing multi-threaded applications over the Cloud by means of </a:t>
            </a:r>
            <a:r>
              <a:rPr lang="en-US" i="1" dirty="0" smtClean="0"/>
              <a:t>Thread Programming Model</a:t>
            </a:r>
            <a:r>
              <a:rPr lang="en-US" dirty="0" smtClean="0"/>
              <a:t>. </a:t>
            </a:r>
          </a:p>
          <a:p>
            <a:pPr algn="just"/>
            <a:r>
              <a:rPr lang="en-US" dirty="0" smtClean="0"/>
              <a:t>This model introduces the abstraction of distributed thread, also called Aneka thread, which mimics the behavior of local threads but executes over a distributed infrastructure. </a:t>
            </a:r>
          </a:p>
          <a:p>
            <a:pPr algn="just"/>
            <a:r>
              <a:rPr lang="en-US" dirty="0" smtClean="0"/>
              <a:t>The </a:t>
            </a:r>
            <a:r>
              <a:rPr lang="en-US" i="1" dirty="0" smtClean="0"/>
              <a:t>Thread Programming Model</a:t>
            </a:r>
            <a:r>
              <a:rPr lang="en-US" dirty="0" smtClean="0"/>
              <a:t> has been designed to transparently porting high-throughput multi-threaded parallel applications over a distributed infrastructure and provides the best advantage in the case of embarrassingly parallel applications.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42</a:t>
            </a:fld>
            <a:endParaRPr lang="en-US"/>
          </a:p>
        </p:txBody>
      </p:sp>
    </p:spTree>
    <p:extLst>
      <p:ext uri="{BB962C8B-B14F-4D97-AF65-F5344CB8AC3E}">
        <p14:creationId xmlns:p14="http://schemas.microsoft.com/office/powerpoint/2010/main" val="40643023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thread Programming model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000" dirty="0" smtClean="0"/>
              <a:t>Each application designed for Aneka is represented by a local object that interfaces to the middleware. </a:t>
            </a:r>
          </a:p>
          <a:p>
            <a:pPr algn="just"/>
            <a:r>
              <a:rPr lang="en-US" sz="2000" dirty="0" smtClean="0"/>
              <a:t>According to the different programming models supported by the framework such interface exposes different capabilities, which are tailored to efficiently support the design and the implementation of applications by following a specific programming style. </a:t>
            </a:r>
          </a:p>
          <a:p>
            <a:pPr algn="just"/>
            <a:r>
              <a:rPr lang="en-US" sz="2000" dirty="0" smtClean="0"/>
              <a:t>In the case of the Thread Programming Model, the application is designed as a collection of threads whose collective execution represents the application run. </a:t>
            </a:r>
          </a:p>
          <a:p>
            <a:pPr algn="just"/>
            <a:r>
              <a:rPr lang="en-US" sz="2000" dirty="0" smtClean="0"/>
              <a:t>Threads are created and controlled by the application developer, while Aneka is in charge of schedule their execution once they have been started. </a:t>
            </a:r>
          </a:p>
          <a:p>
            <a:pPr algn="just"/>
            <a:r>
              <a:rPr lang="en-US" sz="2000" dirty="0" smtClean="0"/>
              <a:t>Threads are transparently moved and remotely executed while developers control them from local objects that act like proxies of the remote threads. </a:t>
            </a:r>
          </a:p>
          <a:p>
            <a:pPr algn="just"/>
            <a:r>
              <a:rPr lang="en-US" sz="2000" dirty="0" smtClean="0"/>
              <a:t>This approach makes the transition from local multi-threaded applications to distributed applications quite easy and seamless. </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43</a:t>
            </a:fld>
            <a:endParaRPr lang="en-US"/>
          </a:p>
        </p:txBody>
      </p:sp>
    </p:spTree>
    <p:extLst>
      <p:ext uri="{BB962C8B-B14F-4D97-AF65-F5344CB8AC3E}">
        <p14:creationId xmlns:p14="http://schemas.microsoft.com/office/powerpoint/2010/main" val="33937022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thread Programming model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400" dirty="0" smtClean="0"/>
              <a:t>The Thread Programming Model exhibits APIs that mimic the ones exposed by .NET base class libraries for threading. </a:t>
            </a:r>
          </a:p>
          <a:p>
            <a:pPr algn="just"/>
            <a:r>
              <a:rPr lang="en-US" sz="2400" dirty="0" smtClean="0"/>
              <a:t>In this way developers do not have to completely rewrite applications in order to leverage Aneka, but the process of porting local multi-threaded applications is as simple as replacing the </a:t>
            </a:r>
            <a:r>
              <a:rPr lang="en-US" sz="2400" b="1" i="1" dirty="0" err="1" smtClean="0"/>
              <a:t>System.Threading.Thread</a:t>
            </a:r>
            <a:r>
              <a:rPr lang="en-US" sz="2400" dirty="0" smtClean="0"/>
              <a:t> class and introducing the </a:t>
            </a:r>
            <a:r>
              <a:rPr lang="en-US" sz="2400" b="1" i="1" dirty="0" err="1" smtClean="0"/>
              <a:t>AnekaApplication</a:t>
            </a:r>
            <a:r>
              <a:rPr lang="en-US" sz="2400" dirty="0" smtClean="0"/>
              <a:t> class. </a:t>
            </a:r>
          </a:p>
          <a:p>
            <a:pPr algn="just"/>
            <a:r>
              <a:rPr lang="en-US" sz="2400" dirty="0" smtClean="0"/>
              <a:t>There are three major elements that constitute the object model of applications based on the </a:t>
            </a:r>
            <a:r>
              <a:rPr lang="en-US" sz="2400" i="1" dirty="0" smtClean="0"/>
              <a:t>Thread Programming Model</a:t>
            </a:r>
            <a:r>
              <a:rPr lang="en-US" sz="2400" dirty="0" smtClean="0"/>
              <a:t>:</a:t>
            </a:r>
          </a:p>
          <a:p>
            <a:pPr lvl="1" algn="just"/>
            <a:r>
              <a:rPr lang="en-US" sz="1800" b="1" dirty="0" smtClean="0"/>
              <a:t>Application</a:t>
            </a:r>
          </a:p>
          <a:p>
            <a:pPr lvl="1" algn="just"/>
            <a:r>
              <a:rPr lang="en-US" sz="1800" b="1" dirty="0" smtClean="0"/>
              <a:t>Threads</a:t>
            </a:r>
          </a:p>
          <a:p>
            <a:pPr lvl="1" algn="just"/>
            <a:r>
              <a:rPr lang="en-US" sz="1800" b="1" dirty="0" smtClean="0"/>
              <a:t>Thread Manager</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44</a:t>
            </a:fld>
            <a:endParaRPr lang="en-US"/>
          </a:p>
        </p:txBody>
      </p:sp>
    </p:spTree>
    <p:extLst>
      <p:ext uri="{BB962C8B-B14F-4D97-AF65-F5344CB8AC3E}">
        <p14:creationId xmlns:p14="http://schemas.microsoft.com/office/powerpoint/2010/main" val="29368861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thread Programming model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000" b="1" dirty="0" smtClean="0"/>
              <a:t>Application: </a:t>
            </a:r>
          </a:p>
          <a:p>
            <a:pPr lvl="1" algn="just"/>
            <a:r>
              <a:rPr lang="en-US" sz="1600" dirty="0" smtClean="0"/>
              <a:t>This class represents the interface to the Aneka middleware and constitutes a local view of a distributed application.</a:t>
            </a:r>
          </a:p>
          <a:p>
            <a:pPr lvl="1" algn="just"/>
            <a:r>
              <a:rPr lang="en-US" sz="1600" dirty="0" smtClean="0"/>
              <a:t> In case of the </a:t>
            </a:r>
            <a:r>
              <a:rPr lang="en-US" sz="1600" i="1" dirty="0" smtClean="0"/>
              <a:t>Thread Programming Model</a:t>
            </a:r>
            <a:r>
              <a:rPr lang="en-US" sz="1600" dirty="0" smtClean="0"/>
              <a:t> the single units of work are created by the programmer. Therefore, the specific class used will be </a:t>
            </a:r>
            <a:r>
              <a:rPr lang="en-US" sz="1600" i="1" dirty="0" err="1" smtClean="0"/>
              <a:t>Aneka.Entity.AnekaApplication</a:t>
            </a:r>
            <a:r>
              <a:rPr lang="en-US" sz="1600" i="1" dirty="0" smtClean="0"/>
              <a:t>&lt;T,M&gt;</a:t>
            </a:r>
            <a:r>
              <a:rPr lang="en-US" sz="1600" dirty="0" smtClean="0"/>
              <a:t> with T and M properly selected.</a:t>
            </a:r>
          </a:p>
          <a:p>
            <a:pPr algn="just"/>
            <a:r>
              <a:rPr lang="en-US" sz="1800" b="1" dirty="0" smtClean="0"/>
              <a:t>Threads</a:t>
            </a:r>
          </a:p>
          <a:p>
            <a:pPr lvl="1" algn="just"/>
            <a:r>
              <a:rPr lang="en-US" sz="1600" dirty="0" smtClean="0"/>
              <a:t>Threads represent the main abstractions of the model and constitute the building blocks of the distributed application. </a:t>
            </a:r>
          </a:p>
          <a:p>
            <a:pPr lvl="1" algn="just"/>
            <a:r>
              <a:rPr lang="en-US" sz="1600" dirty="0" smtClean="0"/>
              <a:t>Aneka provides the </a:t>
            </a:r>
            <a:r>
              <a:rPr lang="en-US" sz="1600" i="1" dirty="0" err="1" smtClean="0"/>
              <a:t>Aneka.Threading.AnekaThread</a:t>
            </a:r>
            <a:r>
              <a:rPr lang="en-US" sz="1600" dirty="0" smtClean="0"/>
              <a:t> class, which represents a distributed thread. This class exposes a subset of the methods exposed by the </a:t>
            </a:r>
            <a:r>
              <a:rPr lang="en-US" sz="1600" i="1" dirty="0" err="1" smtClean="0"/>
              <a:t>System.Threading.Thread</a:t>
            </a:r>
            <a:r>
              <a:rPr lang="en-US" sz="1600" dirty="0" smtClean="0"/>
              <a:t> class, which has been reduced to those operations and properties that make sense, or can be efficiently implemented in a distributed context.</a:t>
            </a:r>
          </a:p>
          <a:p>
            <a:pPr algn="just"/>
            <a:r>
              <a:rPr lang="en-US" sz="1800" b="1" dirty="0" smtClean="0"/>
              <a:t>Thread Manager</a:t>
            </a:r>
          </a:p>
          <a:p>
            <a:pPr lvl="1" algn="just"/>
            <a:r>
              <a:rPr lang="en-US" sz="1600" dirty="0" smtClean="0"/>
              <a:t>This is an internal component that is used to keep track of the execution of distributed threads and provide feedback to the application. </a:t>
            </a:r>
          </a:p>
          <a:p>
            <a:pPr lvl="1" algn="just"/>
            <a:r>
              <a:rPr lang="en-US" sz="1600" dirty="0" smtClean="0"/>
              <a:t>Aneka provides a specific version of the manager for this model, which is implemented in the </a:t>
            </a:r>
            <a:r>
              <a:rPr lang="en-US" sz="1600" i="1" dirty="0" err="1" smtClean="0"/>
              <a:t>Aneka.Threading.ThreadManager</a:t>
            </a:r>
            <a:r>
              <a:rPr lang="en-US" sz="1600" dirty="0" smtClean="0"/>
              <a:t> class.</a:t>
            </a:r>
          </a:p>
          <a:p>
            <a:pPr lvl="1" algn="just"/>
            <a:endParaRPr lang="en-US" sz="1600" b="1" dirty="0" smtClean="0"/>
          </a:p>
          <a:p>
            <a:pPr algn="just"/>
            <a:endParaRPr lang="en-US" sz="1800" b="1" dirty="0" smtClean="0"/>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45</a:t>
            </a:fld>
            <a:endParaRPr lang="en-US"/>
          </a:p>
        </p:txBody>
      </p:sp>
    </p:spTree>
    <p:extLst>
      <p:ext uri="{BB962C8B-B14F-4D97-AF65-F5344CB8AC3E}">
        <p14:creationId xmlns:p14="http://schemas.microsoft.com/office/powerpoint/2010/main" val="8816223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thread Programming model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smtClean="0"/>
              <a:t>As a result, porting local multi-threaded application to Aneka involves defining an instance of the </a:t>
            </a:r>
            <a:r>
              <a:rPr lang="en-US" sz="2200" i="1" dirty="0" err="1" smtClean="0"/>
              <a:t>AnekaApplication</a:t>
            </a:r>
            <a:r>
              <a:rPr lang="en-US" sz="2200" i="1" dirty="0" smtClean="0"/>
              <a:t>&lt;</a:t>
            </a:r>
            <a:r>
              <a:rPr lang="en-US" sz="2200" i="1" dirty="0" err="1" smtClean="0"/>
              <a:t>AnekaThread</a:t>
            </a:r>
            <a:r>
              <a:rPr lang="en-US" sz="2200" i="1" dirty="0" smtClean="0"/>
              <a:t>, </a:t>
            </a:r>
            <a:r>
              <a:rPr lang="en-US" sz="2200" i="1" dirty="0" err="1" smtClean="0"/>
              <a:t>ThreadManager</a:t>
            </a:r>
            <a:r>
              <a:rPr lang="en-US" sz="2200" i="1" dirty="0" smtClean="0"/>
              <a:t>&gt;</a:t>
            </a:r>
            <a:r>
              <a:rPr lang="en-US" sz="2200" dirty="0" smtClean="0"/>
              <a:t> class and replacing any occurrence of </a:t>
            </a:r>
            <a:r>
              <a:rPr lang="en-US" sz="2200" i="1" dirty="0" err="1" smtClean="0"/>
              <a:t>System.Threading.Thread</a:t>
            </a:r>
            <a:r>
              <a:rPr lang="en-US" sz="2200" dirty="0" smtClean="0"/>
              <a:t> with </a:t>
            </a:r>
            <a:r>
              <a:rPr lang="en-US" sz="2200" i="1" dirty="0" err="1" smtClean="0"/>
              <a:t>Aneka.Threading.AnekaThread</a:t>
            </a:r>
            <a:r>
              <a:rPr lang="en-US" sz="2200" dirty="0" smtClean="0"/>
              <a:t>. Developers can start creating threads, control their life cycle, and coordinate their execution similar to local threads.</a:t>
            </a:r>
          </a:p>
          <a:p>
            <a:pPr algn="just"/>
            <a:r>
              <a:rPr lang="en-US" sz="2200" dirty="0" smtClean="0"/>
              <a:t>Aneka applications expose additional other properties such as events that notify the completion of threads, their failure, the completion of the entire application, and thread state transitions. </a:t>
            </a:r>
          </a:p>
          <a:p>
            <a:pPr algn="just"/>
            <a:r>
              <a:rPr lang="en-US" sz="2200" dirty="0" smtClean="0"/>
              <a:t>These operations are also available for the </a:t>
            </a:r>
            <a:r>
              <a:rPr lang="en-US" sz="2200" i="1" dirty="0" smtClean="0"/>
              <a:t>Thread Programming Model</a:t>
            </a:r>
            <a:r>
              <a:rPr lang="en-US" sz="2200" dirty="0" smtClean="0"/>
              <a:t> and constitute additional features that can be leveraged while porting local multi-threaded applications, where this support needs to be explicitly programmed. </a:t>
            </a:r>
          </a:p>
          <a:p>
            <a:pPr algn="just"/>
            <a:r>
              <a:rPr lang="en-US" sz="2200" dirty="0" smtClean="0"/>
              <a:t>Also, the </a:t>
            </a:r>
            <a:r>
              <a:rPr lang="en-US" sz="2200" i="1" dirty="0" err="1" smtClean="0"/>
              <a:t>AnekaApplication</a:t>
            </a:r>
            <a:r>
              <a:rPr lang="en-US" sz="2200" dirty="0" smtClean="0"/>
              <a:t> class provides support for files, which are automatically and transparently moved in the distributed environment. </a:t>
            </a:r>
          </a:p>
          <a:p>
            <a:pPr lvl="1" algn="just">
              <a:buNone/>
            </a:pPr>
            <a:endParaRPr lang="en-US" sz="2200" b="1" dirty="0" smtClean="0"/>
          </a:p>
          <a:p>
            <a:pPr algn="just"/>
            <a:endParaRPr lang="en-US" sz="2200" b="1" dirty="0" smtClean="0"/>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46</a:t>
            </a:fld>
            <a:endParaRPr lang="en-US"/>
          </a:p>
        </p:txBody>
      </p:sp>
    </p:spTree>
    <p:extLst>
      <p:ext uri="{BB962C8B-B14F-4D97-AF65-F5344CB8AC3E}">
        <p14:creationId xmlns:p14="http://schemas.microsoft.com/office/powerpoint/2010/main" val="37133884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47</a:t>
            </a:fld>
            <a:endParaRPr lang="en-US"/>
          </a:p>
        </p:txBody>
      </p:sp>
      <p:sp>
        <p:nvSpPr>
          <p:cNvPr id="8" name="Rounded Rectangle 7"/>
          <p:cNvSpPr/>
          <p:nvPr/>
        </p:nvSpPr>
        <p:spPr bwMode="auto">
          <a:xfrm>
            <a:off x="0" y="5029188"/>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91988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AnekaThread</a:t>
            </a:r>
            <a:r>
              <a:rPr lang="en-US" dirty="0" smtClean="0"/>
              <a:t> Vs. Common Threads</a:t>
            </a:r>
            <a:endParaRPr lang="en-US" dirty="0"/>
          </a:p>
        </p:txBody>
      </p:sp>
      <p:sp>
        <p:nvSpPr>
          <p:cNvPr id="3" name="Content Placeholder 2"/>
          <p:cNvSpPr>
            <a:spLocks noGrp="1"/>
          </p:cNvSpPr>
          <p:nvPr>
            <p:ph idx="1"/>
          </p:nvPr>
        </p:nvSpPr>
        <p:spPr/>
        <p:txBody>
          <a:bodyPr/>
          <a:lstStyle/>
          <a:p>
            <a:pPr algn="just"/>
            <a:r>
              <a:rPr lang="en-US" dirty="0" smtClean="0"/>
              <a:t>In order to efficiently run on a distributed infrastructure Aneka threads have certain limitations when compared to local threads. </a:t>
            </a:r>
          </a:p>
          <a:p>
            <a:pPr algn="just"/>
            <a:r>
              <a:rPr lang="en-US" dirty="0" smtClean="0"/>
              <a:t>These limitations relate to the communication and the synchronization strategies that are normally used in multi-threaded applications.</a:t>
            </a:r>
          </a:p>
          <a:p>
            <a:pPr algn="just"/>
            <a:r>
              <a:rPr lang="en-US" b="1" dirty="0" smtClean="0"/>
              <a:t>Interface Compatibility</a:t>
            </a:r>
          </a:p>
          <a:p>
            <a:pPr algn="just"/>
            <a:r>
              <a:rPr lang="en-US" b="1" dirty="0" smtClean="0"/>
              <a:t>Thread Life Cycle</a:t>
            </a:r>
          </a:p>
          <a:p>
            <a:pPr algn="just"/>
            <a:r>
              <a:rPr lang="en-US" b="1" dirty="0" smtClean="0"/>
              <a:t>Thread Synchronization</a:t>
            </a:r>
          </a:p>
          <a:p>
            <a:pPr algn="just"/>
            <a:r>
              <a:rPr lang="en-US" b="1" dirty="0" smtClean="0"/>
              <a:t>Thread Priorities</a:t>
            </a:r>
          </a:p>
          <a:p>
            <a:pPr algn="just"/>
            <a:r>
              <a:rPr lang="en-US" b="1" dirty="0" smtClean="0"/>
              <a:t>Type Serialization</a:t>
            </a:r>
          </a:p>
          <a:p>
            <a:pPr algn="just"/>
            <a:endParaRPr lang="en-US" b="1" dirty="0" smtClean="0"/>
          </a:p>
        </p:txBody>
      </p:sp>
      <p:sp>
        <p:nvSpPr>
          <p:cNvPr id="4" name="Slide Number Placeholder 3"/>
          <p:cNvSpPr>
            <a:spLocks noGrp="1"/>
          </p:cNvSpPr>
          <p:nvPr>
            <p:ph type="sldNum" sz="quarter" idx="10"/>
          </p:nvPr>
        </p:nvSpPr>
        <p:spPr/>
        <p:txBody>
          <a:bodyPr/>
          <a:lstStyle/>
          <a:p>
            <a:fld id="{32E25198-89AE-4B00-A47A-4DE3C7AA5454}" type="slidenum">
              <a:rPr lang="en-US" smtClean="0"/>
              <a:pPr/>
              <a:t>48</a:t>
            </a:fld>
            <a:endParaRPr lang="en-US"/>
          </a:p>
        </p:txBody>
      </p:sp>
    </p:spTree>
    <p:extLst>
      <p:ext uri="{BB962C8B-B14F-4D97-AF65-F5344CB8AC3E}">
        <p14:creationId xmlns:p14="http://schemas.microsoft.com/office/powerpoint/2010/main" val="19477493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thread vs. common threads (Interface Compatibility</a:t>
            </a:r>
            <a:endParaRPr lang="en-US" dirty="0"/>
          </a:p>
        </p:txBody>
      </p:sp>
      <p:sp>
        <p:nvSpPr>
          <p:cNvPr id="3" name="Content Placeholder 2"/>
          <p:cNvSpPr>
            <a:spLocks noGrp="1"/>
          </p:cNvSpPr>
          <p:nvPr>
            <p:ph idx="1"/>
          </p:nvPr>
        </p:nvSpPr>
        <p:spPr/>
        <p:txBody>
          <a:bodyPr/>
          <a:lstStyle/>
          <a:p>
            <a:pPr algn="just"/>
            <a:r>
              <a:rPr lang="en-US" dirty="0" smtClean="0"/>
              <a:t>The </a:t>
            </a:r>
            <a:r>
              <a:rPr lang="en-US" i="1" dirty="0" err="1" smtClean="0"/>
              <a:t>Aneka.Threading.AnekaThread</a:t>
            </a:r>
            <a:r>
              <a:rPr lang="en-US" dirty="0" smtClean="0"/>
              <a:t> class exposes almost the same interface as the </a:t>
            </a:r>
            <a:r>
              <a:rPr lang="en-US" i="1" dirty="0" err="1" smtClean="0"/>
              <a:t>System.Threading.Thread</a:t>
            </a:r>
            <a:r>
              <a:rPr lang="en-US" dirty="0" smtClean="0"/>
              <a:t> class with the exception of few operations that are not supported. Comparisons for the two classes are discussed.</a:t>
            </a:r>
          </a:p>
          <a:p>
            <a:pPr algn="just"/>
            <a:r>
              <a:rPr lang="en-US" dirty="0" smtClean="0"/>
              <a:t>The reference namespace that defines all the types referring to the support for threading is </a:t>
            </a:r>
            <a:r>
              <a:rPr lang="en-US" i="1" dirty="0" err="1" smtClean="0"/>
              <a:t>Aneka.Threading</a:t>
            </a:r>
            <a:r>
              <a:rPr lang="en-US" i="1" dirty="0" smtClean="0"/>
              <a:t> </a:t>
            </a:r>
            <a:r>
              <a:rPr lang="en-US" dirty="0" smtClean="0"/>
              <a:t>rather than </a:t>
            </a:r>
            <a:r>
              <a:rPr lang="en-US" i="1" dirty="0" err="1" smtClean="0"/>
              <a:t>System.Threading</a:t>
            </a:r>
            <a:r>
              <a:rPr lang="en-US" dirty="0" smtClean="0"/>
              <a:t>.</a:t>
            </a:r>
          </a:p>
          <a:p>
            <a:pPr algn="just"/>
            <a:r>
              <a:rPr lang="en-US" dirty="0" smtClean="0"/>
              <a:t>The basic control operations for local threads such as </a:t>
            </a:r>
            <a:r>
              <a:rPr lang="en-US" i="1" dirty="0" smtClean="0"/>
              <a:t>Start</a:t>
            </a:r>
            <a:r>
              <a:rPr lang="en-US" dirty="0" smtClean="0"/>
              <a:t> and </a:t>
            </a:r>
            <a:r>
              <a:rPr lang="en-US" i="1" dirty="0" smtClean="0"/>
              <a:t>Abort</a:t>
            </a:r>
            <a:r>
              <a:rPr lang="en-US" dirty="0" smtClean="0"/>
              <a:t> have a direct mapping, while operations that involve the temporary interruption of the thread execution have not been supported. The reasons for such design decision are twofold.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49</a:t>
            </a:fld>
            <a:endParaRPr lang="en-US"/>
          </a:p>
        </p:txBody>
      </p:sp>
    </p:spTree>
    <p:extLst>
      <p:ext uri="{BB962C8B-B14F-4D97-AF65-F5344CB8AC3E}">
        <p14:creationId xmlns:p14="http://schemas.microsoft.com/office/powerpoint/2010/main" val="3042297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Computing – Thread Programming</a:t>
            </a:r>
            <a:endParaRPr lang="en-US" dirty="0"/>
          </a:p>
        </p:txBody>
      </p:sp>
      <p:sp>
        <p:nvSpPr>
          <p:cNvPr id="3" name="Content Placeholder 2"/>
          <p:cNvSpPr>
            <a:spLocks noGrp="1"/>
          </p:cNvSpPr>
          <p:nvPr>
            <p:ph idx="1"/>
          </p:nvPr>
        </p:nvSpPr>
        <p:spPr/>
        <p:txBody>
          <a:bodyPr/>
          <a:lstStyle/>
          <a:p>
            <a:pPr algn="just"/>
            <a:r>
              <a:rPr lang="en-US" sz="1800" dirty="0" smtClean="0"/>
              <a:t>Throughput computing focuses on delivering high volumes of computation in the form of transactions. </a:t>
            </a:r>
          </a:p>
          <a:p>
            <a:pPr algn="just"/>
            <a:r>
              <a:rPr lang="en-US" sz="1800" dirty="0" smtClean="0"/>
              <a:t>Initially related to the field of transaction processing, throughput computing has since been extended beyond that domain.</a:t>
            </a:r>
          </a:p>
          <a:p>
            <a:pPr algn="just"/>
            <a:r>
              <a:rPr lang="en-US" sz="1800" dirty="0" smtClean="0"/>
              <a:t>Advances in hardware technologies led to the creation of multi- core systems, which have made possible the delivery of high-throughput computations, even in a single computer system.</a:t>
            </a:r>
          </a:p>
          <a:p>
            <a:pPr algn="just"/>
            <a:r>
              <a:rPr lang="en-US" sz="1800" dirty="0" smtClean="0"/>
              <a:t>Throughput computing is realized by means of multiprocessing and multithreading, Multiprocessing is the execution of multiple programs in a single machine, where as multithreading relates to the possibility of multiple instruction streams within the same program.</a:t>
            </a:r>
          </a:p>
          <a:p>
            <a:pPr algn="just"/>
            <a:r>
              <a:rPr lang="en-US" sz="1800" dirty="0" smtClean="0"/>
              <a:t>Here we discuss the concept of multithreading and describes how it supports the development of high throughput computing applications. </a:t>
            </a:r>
          </a:p>
          <a:p>
            <a:pPr algn="just"/>
            <a:r>
              <a:rPr lang="en-US" sz="1800" dirty="0" smtClean="0"/>
              <a:t>It discusses multithreaded programming, originally conceived to be contained within the boundaries of a single machine, can be extended to a distributed context and which limitations apply.</a:t>
            </a:r>
          </a:p>
          <a:p>
            <a:pPr algn="just"/>
            <a:r>
              <a:rPr lang="en-US" sz="1800" dirty="0" smtClean="0"/>
              <a:t>Aneka Thread programming model will be taken as reference model to review.</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spTree>
    <p:extLst>
      <p:ext uri="{BB962C8B-B14F-4D97-AF65-F5344CB8AC3E}">
        <p14:creationId xmlns:p14="http://schemas.microsoft.com/office/powerpoint/2010/main" val="3595623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thread vs. common threads (Interface Compatibility</a:t>
            </a:r>
            <a:endParaRPr lang="en-US" dirty="0"/>
          </a:p>
        </p:txBody>
      </p:sp>
      <p:sp>
        <p:nvSpPr>
          <p:cNvPr id="3" name="Content Placeholder 2"/>
          <p:cNvSpPr>
            <a:spLocks noGrp="1"/>
          </p:cNvSpPr>
          <p:nvPr>
            <p:ph idx="1"/>
          </p:nvPr>
        </p:nvSpPr>
        <p:spPr/>
        <p:txBody>
          <a:bodyPr/>
          <a:lstStyle/>
          <a:p>
            <a:pPr algn="just"/>
            <a:r>
              <a:rPr lang="en-US" sz="2400" dirty="0" smtClean="0"/>
              <a:t>Firstly, the use of the </a:t>
            </a:r>
            <a:r>
              <a:rPr lang="en-US" sz="2400" i="1" dirty="0" smtClean="0"/>
              <a:t>Suspend/Resume</a:t>
            </a:r>
            <a:r>
              <a:rPr lang="en-US" sz="2400" dirty="0" smtClean="0"/>
              <a:t> operations is generally a deprecated practice even for local threads since </a:t>
            </a:r>
            <a:r>
              <a:rPr lang="en-US" sz="2400" i="1" dirty="0" smtClean="0"/>
              <a:t>Suspend</a:t>
            </a:r>
            <a:r>
              <a:rPr lang="en-US" sz="2400" dirty="0" smtClean="0"/>
              <a:t> interrupt the execution state of the thread abruptly. </a:t>
            </a:r>
          </a:p>
          <a:p>
            <a:pPr algn="just"/>
            <a:r>
              <a:rPr lang="en-US" sz="2400" dirty="0" smtClean="0"/>
              <a:t>Secondly, thread suspension in a distributed environment leads to an ineffective use of the infrastructure, where resources are shared among different tenants and applications. </a:t>
            </a:r>
          </a:p>
          <a:p>
            <a:pPr algn="just"/>
            <a:r>
              <a:rPr lang="en-US" sz="2400" dirty="0" smtClean="0"/>
              <a:t>This is also the reason why the </a:t>
            </a:r>
            <a:r>
              <a:rPr lang="en-US" sz="2400" i="1" dirty="0" smtClean="0"/>
              <a:t>Sleep</a:t>
            </a:r>
            <a:r>
              <a:rPr lang="en-US" sz="2400" dirty="0" smtClean="0"/>
              <a:t> operation is not supported. </a:t>
            </a:r>
          </a:p>
          <a:p>
            <a:pPr algn="just"/>
            <a:r>
              <a:rPr lang="en-US" sz="2400" dirty="0" smtClean="0"/>
              <a:t>Therefore, there is no need to support the </a:t>
            </a:r>
            <a:r>
              <a:rPr lang="en-US" sz="2400" i="1" dirty="0" smtClean="0"/>
              <a:t>Interrupt</a:t>
            </a:r>
            <a:r>
              <a:rPr lang="en-US" sz="2400" dirty="0" smtClean="0"/>
              <a:t> operation, which forcibly resumes the thread from a waiting or a sleeping state. </a:t>
            </a:r>
          </a:p>
          <a:p>
            <a:pPr algn="just"/>
            <a:r>
              <a:rPr lang="en-US" sz="2400" dirty="0" smtClean="0"/>
              <a:t>To support synchronization among threads, a corresponding implementation of the Join operation has been provided.</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50</a:t>
            </a:fld>
            <a:endParaRPr lang="en-US"/>
          </a:p>
        </p:txBody>
      </p:sp>
    </p:spTree>
    <p:extLst>
      <p:ext uri="{BB962C8B-B14F-4D97-AF65-F5344CB8AC3E}">
        <p14:creationId xmlns:p14="http://schemas.microsoft.com/office/powerpoint/2010/main" val="24154417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exposed by </a:t>
            </a:r>
            <a:r>
              <a:rPr lang="en-US" dirty="0" err="1" smtClean="0"/>
              <a:t>Aneka.Threading.Thread</a:t>
            </a:r>
            <a:r>
              <a:rPr lang="en-US" dirty="0" smtClean="0"/>
              <a:t> Vs </a:t>
            </a:r>
            <a:r>
              <a:rPr lang="en-US" dirty="0" err="1" smtClean="0"/>
              <a:t>System.Threading.Thread</a:t>
            </a:r>
            <a:r>
              <a:rPr lang="en-US" dirty="0" smtClean="0"/>
              <a:t> class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51</a:t>
            </a:fld>
            <a:endParaRPr lang="en-US"/>
          </a:p>
        </p:txBody>
      </p:sp>
      <p:graphicFrame>
        <p:nvGraphicFramePr>
          <p:cNvPr id="6" name="Table 5"/>
          <p:cNvGraphicFramePr>
            <a:graphicFrameLocks noGrp="1"/>
          </p:cNvGraphicFramePr>
          <p:nvPr/>
        </p:nvGraphicFramePr>
        <p:xfrm>
          <a:off x="457200" y="1143000"/>
          <a:ext cx="8382000" cy="5257800"/>
        </p:xfrm>
        <a:graphic>
          <a:graphicData uri="http://schemas.openxmlformats.org/drawingml/2006/table">
            <a:tbl>
              <a:tblPr/>
              <a:tblGrid>
                <a:gridCol w="3889507">
                  <a:extLst>
                    <a:ext uri="{9D8B030D-6E8A-4147-A177-3AD203B41FA5}">
                      <a16:colId xmlns:a16="http://schemas.microsoft.com/office/drawing/2014/main" val="20000"/>
                    </a:ext>
                  </a:extLst>
                </a:gridCol>
                <a:gridCol w="4374837">
                  <a:extLst>
                    <a:ext uri="{9D8B030D-6E8A-4147-A177-3AD203B41FA5}">
                      <a16:colId xmlns:a16="http://schemas.microsoft.com/office/drawing/2014/main" val="20001"/>
                    </a:ext>
                  </a:extLst>
                </a:gridCol>
                <a:gridCol w="117656">
                  <a:extLst>
                    <a:ext uri="{9D8B030D-6E8A-4147-A177-3AD203B41FA5}">
                      <a16:colId xmlns:a16="http://schemas.microsoft.com/office/drawing/2014/main" val="20002"/>
                    </a:ext>
                  </a:extLst>
                </a:gridCol>
              </a:tblGrid>
              <a:tr h="292100">
                <a:tc>
                  <a:txBody>
                    <a:bodyPr/>
                    <a:lstStyle/>
                    <a:p>
                      <a:pPr marL="228600" marR="0" algn="ctr">
                        <a:lnSpc>
                          <a:spcPct val="100000"/>
                        </a:lnSpc>
                        <a:spcBef>
                          <a:spcPts val="0"/>
                        </a:spcBef>
                        <a:spcAft>
                          <a:spcPts val="0"/>
                        </a:spcAft>
                        <a:tabLst>
                          <a:tab pos="457200" algn="l"/>
                        </a:tabLst>
                      </a:pPr>
                      <a:r>
                        <a:rPr lang="en-US" sz="1400" b="1" kern="50">
                          <a:latin typeface="Times New Roman"/>
                          <a:ea typeface="Lucida Sans Unicode"/>
                          <a:cs typeface="Times New Roman"/>
                        </a:rPr>
                        <a:t>.Net Threading API</a:t>
                      </a:r>
                      <a:endParaRPr lang="en-US" sz="2000" kern="50">
                        <a:latin typeface="Times New Roman"/>
                        <a:ea typeface="Lucida Sans Unicode"/>
                        <a:cs typeface="Times New Roman"/>
                      </a:endParaRPr>
                    </a:p>
                  </a:txBody>
                  <a:tcPr marL="32170" marR="32170" marT="32170" marB="3217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28600" marR="0" algn="ctr">
                        <a:lnSpc>
                          <a:spcPct val="100000"/>
                        </a:lnSpc>
                        <a:spcBef>
                          <a:spcPts val="0"/>
                        </a:spcBef>
                        <a:spcAft>
                          <a:spcPts val="0"/>
                        </a:spcAft>
                        <a:tabLst>
                          <a:tab pos="457200" algn="l"/>
                        </a:tabLst>
                      </a:pPr>
                      <a:r>
                        <a:rPr lang="en-US" sz="1400" b="1" kern="50">
                          <a:latin typeface="Times New Roman"/>
                          <a:ea typeface="Lucida Sans Unicode"/>
                          <a:cs typeface="Times New Roman"/>
                        </a:rPr>
                        <a:t>Aneka Threading API</a:t>
                      </a:r>
                      <a:endParaRPr lang="en-US" sz="2000" kern="50">
                        <a:latin typeface="Times New Roman"/>
                        <a:ea typeface="Lucida Sans Unicode"/>
                        <a:cs typeface="Times New Roman"/>
                      </a:endParaRPr>
                    </a:p>
                  </a:txBody>
                  <a:tcPr marL="32170" marR="32170" marT="32170" marB="3217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292100">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System.Threading</a:t>
                      </a:r>
                      <a:endParaRPr lang="en-US" sz="2000" kern="50" dirty="0">
                        <a:latin typeface="Times New Roman"/>
                        <a:ea typeface="Lucida Sans Unicode"/>
                        <a:cs typeface="Times New Roman"/>
                      </a:endParaRPr>
                    </a:p>
                  </a:txBody>
                  <a:tcPr marL="32170" marR="32170" marT="32170" marB="32170">
                    <a:lnL>
                      <a:noFill/>
                    </a:lnL>
                    <a:lnR>
                      <a:noFill/>
                    </a:lnR>
                    <a:lnT w="12700" cap="flat" cmpd="sng" algn="ctr">
                      <a:solidFill>
                        <a:srgbClr val="000000"/>
                      </a:solidFill>
                      <a:prstDash val="solid"/>
                      <a:round/>
                      <a:headEnd type="none" w="med" len="med"/>
                      <a:tailEnd type="none" w="med" len="med"/>
                    </a:lnT>
                    <a:lnB>
                      <a:noFill/>
                    </a:lnB>
                  </a:tcPr>
                </a:tc>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Aneka.Threading</a:t>
                      </a:r>
                      <a:endParaRPr lang="en-US" sz="2000" kern="50">
                        <a:latin typeface="Times New Roman"/>
                        <a:ea typeface="Lucida Sans Unicode"/>
                        <a:cs typeface="Times New Roman"/>
                      </a:endParaRPr>
                    </a:p>
                  </a:txBody>
                  <a:tcPr marL="32170" marR="32170" marT="32170" marB="32170">
                    <a:lnL>
                      <a:noFill/>
                    </a:lnL>
                    <a:lnR>
                      <a:noFill/>
                    </a:lnR>
                    <a:lnT w="12700" cap="flat" cmpd="sng" algn="ctr">
                      <a:solidFill>
                        <a:srgbClr val="000000"/>
                      </a:solidFill>
                      <a:prstDash val="solid"/>
                      <a:round/>
                      <a:headEnd type="none" w="med" len="med"/>
                      <a:tailEnd type="none" w="med" len="med"/>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92100">
                <a:tc>
                  <a:txBody>
                    <a:bodyPr/>
                    <a:lstStyle/>
                    <a:p>
                      <a:pPr marL="228600" marR="0" algn="ctr">
                        <a:lnSpc>
                          <a:spcPct val="100000"/>
                        </a:lnSpc>
                        <a:spcBef>
                          <a:spcPts val="0"/>
                        </a:spcBef>
                        <a:spcAft>
                          <a:spcPts val="0"/>
                        </a:spcAft>
                        <a:tabLst>
                          <a:tab pos="457200" algn="l"/>
                        </a:tabLst>
                      </a:pPr>
                      <a:r>
                        <a:rPr lang="en-US" sz="1400" kern="50" dirty="0">
                          <a:latin typeface="Times New Roman"/>
                          <a:ea typeface="Lucida Sans Unicode"/>
                          <a:cs typeface="Times New Roman"/>
                        </a:rPr>
                        <a:t>Thread</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AnekaThread</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02"/>
                  </a:ext>
                </a:extLst>
              </a:tr>
              <a:tr h="292100">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Thread.ManagedThreadId</a:t>
                      </a:r>
                      <a:r>
                        <a:rPr lang="en-US" sz="1400" kern="50" dirty="0">
                          <a:latin typeface="Times New Roman"/>
                          <a:ea typeface="Lucida Sans Unicode"/>
                          <a:cs typeface="Times New Roman"/>
                        </a:rPr>
                        <a:t> (int)</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AnekaThread.Id (string)</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03"/>
                  </a:ext>
                </a:extLst>
              </a:tr>
              <a:tr h="292100">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Thread.Name</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AnekaThread.Name</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04"/>
                  </a:ext>
                </a:extLst>
              </a:tr>
              <a:tr h="292100">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Thread.ThreadState</a:t>
                      </a:r>
                      <a:r>
                        <a:rPr lang="en-US" sz="1400" kern="50" dirty="0">
                          <a:latin typeface="Times New Roman"/>
                          <a:ea typeface="Lucida Sans Unicode"/>
                          <a:cs typeface="Times New Roman"/>
                        </a:rPr>
                        <a:t> (</a:t>
                      </a:r>
                      <a:r>
                        <a:rPr lang="en-US" sz="1400" kern="50" dirty="0" err="1">
                          <a:latin typeface="Times New Roman"/>
                          <a:ea typeface="Lucida Sans Unicode"/>
                          <a:cs typeface="Times New Roman"/>
                        </a:rPr>
                        <a:t>ThreadState</a:t>
                      </a:r>
                      <a:r>
                        <a:rPr lang="en-US" sz="1400" kern="50" dirty="0">
                          <a:latin typeface="Times New Roman"/>
                          <a:ea typeface="Lucida Sans Unicode"/>
                          <a:cs typeface="Times New Roman"/>
                        </a:rPr>
                        <a:t>)</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AnekaThread.State</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05"/>
                  </a:ext>
                </a:extLst>
              </a:tr>
              <a:tr h="292100">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Thread.IsAlive</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AnekaThread.IsAlive</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06"/>
                  </a:ext>
                </a:extLst>
              </a:tr>
              <a:tr h="292100">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Thread.IsRunning</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AnekaThread.IsRunning</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07"/>
                  </a:ext>
                </a:extLst>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Thread.IsBackground</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AnekaThread.IsBackground</a:t>
                      </a:r>
                      <a:r>
                        <a:rPr lang="en-US" sz="1400" i="1" kern="50" dirty="0">
                          <a:latin typeface="Times New Roman"/>
                          <a:ea typeface="Lucida Sans Unicode"/>
                          <a:cs typeface="Times New Roman"/>
                        </a:rPr>
                        <a:t>[false]</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08"/>
                  </a:ext>
                </a:extLst>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Thread.Priority</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AnekaThread.Priority</a:t>
                      </a:r>
                      <a:r>
                        <a:rPr lang="en-US" sz="1400" i="1" kern="50" dirty="0">
                          <a:latin typeface="Times New Roman"/>
                          <a:ea typeface="Lucida Sans Unicode"/>
                          <a:cs typeface="Times New Roman"/>
                        </a:rPr>
                        <a:t>[</a:t>
                      </a:r>
                      <a:r>
                        <a:rPr lang="en-US" sz="1400" i="1" kern="50" dirty="0" err="1">
                          <a:latin typeface="Times New Roman"/>
                          <a:ea typeface="Lucida Sans Unicode"/>
                          <a:cs typeface="Times New Roman"/>
                        </a:rPr>
                        <a:t>ThreadPriority.Normal</a:t>
                      </a:r>
                      <a:r>
                        <a:rPr lang="en-US" sz="1400" i="1" kern="50" dirty="0">
                          <a:latin typeface="Times New Roman"/>
                          <a:ea typeface="Lucida Sans Unicode"/>
                          <a:cs typeface="Times New Roman"/>
                        </a:rPr>
                        <a:t>]</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09"/>
                  </a:ext>
                </a:extLst>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Thread.IsThreadPoolThread</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AnekaThread.IsThreadPoolThread</a:t>
                      </a:r>
                      <a:r>
                        <a:rPr lang="en-US" sz="1400" i="1" kern="50" dirty="0">
                          <a:latin typeface="Times New Roman"/>
                          <a:ea typeface="Lucida Sans Unicode"/>
                          <a:cs typeface="Times New Roman"/>
                        </a:rPr>
                        <a:t> [ false]</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10"/>
                  </a:ext>
                </a:extLst>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Thread.Start</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AnekaThread.Start</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11"/>
                  </a:ext>
                </a:extLst>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Thread.Abort</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AnekaThread.Abort</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12"/>
                  </a:ext>
                </a:extLst>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Thread.Sleep</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i="1" kern="50" dirty="0">
                          <a:latin typeface="Times New Roman"/>
                          <a:ea typeface="Lucida Sans Unicode"/>
                          <a:cs typeface="Times New Roman"/>
                        </a:rPr>
                        <a:t>[Not provided]</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13"/>
                  </a:ext>
                </a:extLst>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Thread.Interrupt</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i="1" kern="50">
                          <a:latin typeface="Times New Roman"/>
                          <a:ea typeface="Lucida Sans Unicode"/>
                          <a:cs typeface="Times New Roman"/>
                        </a:rPr>
                        <a:t>[Not provided]</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14"/>
                  </a:ext>
                </a:extLst>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Thread.Suspend</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i="1" kern="50" dirty="0">
                          <a:latin typeface="Times New Roman"/>
                          <a:ea typeface="Lucida Sans Unicode"/>
                          <a:cs typeface="Times New Roman"/>
                        </a:rPr>
                        <a:t>[Not provided]</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15"/>
                  </a:ext>
                </a:extLst>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Thread.Resume</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i="1" kern="50" dirty="0">
                          <a:latin typeface="Times New Roman"/>
                          <a:ea typeface="Lucida Sans Unicode"/>
                          <a:cs typeface="Times New Roman"/>
                        </a:rPr>
                        <a:t>[Not provided]</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16"/>
                  </a:ext>
                </a:extLst>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Thread.Join</a:t>
                      </a:r>
                      <a:endParaRPr lang="en-US" sz="2000" kern="50">
                        <a:latin typeface="Times New Roman"/>
                        <a:ea typeface="Lucida Sans Unicode"/>
                        <a:cs typeface="Times New Roman"/>
                      </a:endParaRPr>
                    </a:p>
                  </a:txBody>
                  <a:tcPr marL="32170" marR="32170" marT="32170" marB="32170">
                    <a:lnL>
                      <a:noFill/>
                    </a:lnL>
                    <a:lnR>
                      <a:noFill/>
                    </a:lnR>
                    <a:lnT>
                      <a:noFill/>
                    </a:lnT>
                    <a:lnB w="19050" cap="flat" cmpd="sng" algn="ctr">
                      <a:solidFill>
                        <a:srgbClr val="000000"/>
                      </a:solidFill>
                      <a:prstDash val="solid"/>
                      <a:round/>
                      <a:headEnd type="none" w="med" len="med"/>
                      <a:tailEnd type="none" w="med" len="med"/>
                    </a:lnB>
                  </a:tcPr>
                </a:tc>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AnekaThread.Join</a:t>
                      </a:r>
                      <a:endParaRPr lang="en-US" sz="2000" kern="50" dirty="0">
                        <a:latin typeface="Times New Roman"/>
                        <a:ea typeface="Lucida Sans Unicode"/>
                        <a:cs typeface="Times New Roman"/>
                      </a:endParaRPr>
                    </a:p>
                  </a:txBody>
                  <a:tcPr marL="32170" marR="32170" marT="32170" marB="32170">
                    <a:lnL>
                      <a:noFill/>
                    </a:lnL>
                    <a:lnR>
                      <a:noFill/>
                    </a:lnR>
                    <a:lnT>
                      <a:noFill/>
                    </a:lnT>
                    <a:lnB w="19050" cap="flat" cmpd="sng" algn="ctr">
                      <a:solidFill>
                        <a:srgbClr val="000000"/>
                      </a:solidFill>
                      <a:prstDash val="solid"/>
                      <a:round/>
                      <a:headEnd type="none" w="med" len="med"/>
                      <a:tailEnd type="none" w="med" len="med"/>
                    </a:lnB>
                  </a:tcPr>
                </a:tc>
                <a:tc>
                  <a:txBody>
                    <a:bodyPr/>
                    <a:lstStyle/>
                    <a:p>
                      <a:pPr marL="228600" marR="0" algn="just">
                        <a:lnSpc>
                          <a:spcPct val="100000"/>
                        </a:lnSpc>
                        <a:spcBef>
                          <a:spcPts val="0"/>
                        </a:spcBef>
                        <a:spcAft>
                          <a:spcPts val="500"/>
                        </a:spcAft>
                      </a:pPr>
                      <a:r>
                        <a:rPr lang="en-US" sz="1600" dirty="0">
                          <a:latin typeface="Book Antiqua"/>
                          <a:ea typeface="Times New Roman"/>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1298372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thread vs. common threads (Interface Compatibility</a:t>
            </a:r>
            <a:endParaRPr lang="en-US" dirty="0"/>
          </a:p>
        </p:txBody>
      </p:sp>
      <p:sp>
        <p:nvSpPr>
          <p:cNvPr id="3" name="Content Placeholder 2"/>
          <p:cNvSpPr>
            <a:spLocks noGrp="1"/>
          </p:cNvSpPr>
          <p:nvPr>
            <p:ph idx="1"/>
          </p:nvPr>
        </p:nvSpPr>
        <p:spPr/>
        <p:txBody>
          <a:bodyPr/>
          <a:lstStyle/>
          <a:p>
            <a:pPr algn="just"/>
            <a:r>
              <a:rPr lang="en-US" sz="2200" dirty="0" smtClean="0"/>
              <a:t>Besides the basic thread control operations, the most relevant properties have been implemented, such as name, unique identifier, and state.</a:t>
            </a:r>
          </a:p>
          <a:p>
            <a:pPr algn="just"/>
            <a:r>
              <a:rPr lang="en-US" sz="2200" dirty="0" smtClean="0"/>
              <a:t> Whereas the name can be freely assigned, the identifier is generated by Aneka and it represents a globally unique identifier (GUID) in its string form rather than an integer. </a:t>
            </a:r>
          </a:p>
          <a:p>
            <a:pPr algn="just"/>
            <a:r>
              <a:rPr lang="en-US" sz="2200" dirty="0" smtClean="0"/>
              <a:t>Properties such as </a:t>
            </a:r>
            <a:r>
              <a:rPr lang="en-US" sz="2200" i="1" dirty="0" err="1" smtClean="0"/>
              <a:t>IsBackground</a:t>
            </a:r>
            <a:r>
              <a:rPr lang="en-US" sz="2200" dirty="0" smtClean="0"/>
              <a:t>, </a:t>
            </a:r>
            <a:r>
              <a:rPr lang="en-US" sz="2200" i="1" dirty="0" smtClean="0"/>
              <a:t>Priority</a:t>
            </a:r>
            <a:r>
              <a:rPr lang="en-US" sz="2200" dirty="0" smtClean="0"/>
              <a:t>, and </a:t>
            </a:r>
            <a:r>
              <a:rPr lang="en-US" sz="2200" i="1" dirty="0" err="1" smtClean="0"/>
              <a:t>IsThreadPoolThread</a:t>
            </a:r>
            <a:r>
              <a:rPr lang="en-US" sz="2200" dirty="0" smtClean="0"/>
              <a:t> have been provided for interface compatibility, but actually do not have any effect on thread scheduling and always expose the values reported in the table. </a:t>
            </a:r>
          </a:p>
          <a:p>
            <a:pPr algn="just"/>
            <a:r>
              <a:rPr lang="en-US" sz="2200" dirty="0" smtClean="0"/>
              <a:t>Other properties concerning the state of the thread such as </a:t>
            </a:r>
            <a:r>
              <a:rPr lang="en-US" sz="2200" i="1" dirty="0" err="1" smtClean="0"/>
              <a:t>IsAlive</a:t>
            </a:r>
            <a:r>
              <a:rPr lang="en-US" sz="2200" dirty="0" smtClean="0"/>
              <a:t> and </a:t>
            </a:r>
            <a:r>
              <a:rPr lang="en-US" sz="2200" i="1" dirty="0" err="1" smtClean="0"/>
              <a:t>IsRunning</a:t>
            </a:r>
            <a:r>
              <a:rPr lang="en-US" sz="2200" dirty="0" smtClean="0"/>
              <a:t> exhibit the expected behavior, while a slightly different behavior has been implemented for the </a:t>
            </a:r>
            <a:r>
              <a:rPr lang="en-US" sz="2200" i="1" dirty="0" err="1" smtClean="0"/>
              <a:t>ThreadState</a:t>
            </a:r>
            <a:r>
              <a:rPr lang="en-US" sz="2200" dirty="0" smtClean="0"/>
              <a:t> property that is mapped to the </a:t>
            </a:r>
            <a:r>
              <a:rPr lang="en-US" sz="2200" i="1" dirty="0" smtClean="0"/>
              <a:t>State</a:t>
            </a:r>
            <a:r>
              <a:rPr lang="en-US" sz="2200" dirty="0" smtClean="0"/>
              <a:t> property. </a:t>
            </a:r>
          </a:p>
          <a:p>
            <a:pPr algn="just"/>
            <a:r>
              <a:rPr lang="en-US" sz="2200" dirty="0" smtClean="0"/>
              <a:t>The remaining methods of the </a:t>
            </a:r>
            <a:r>
              <a:rPr lang="en-US" sz="2200" i="1" dirty="0" err="1" smtClean="0"/>
              <a:t>System.Threading.Thread</a:t>
            </a:r>
            <a:r>
              <a:rPr lang="en-US" sz="2200" dirty="0" smtClean="0"/>
              <a:t> class (.NET 2.0) are not supported.</a:t>
            </a:r>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52</a:t>
            </a:fld>
            <a:endParaRPr lang="en-US"/>
          </a:p>
        </p:txBody>
      </p:sp>
    </p:spTree>
    <p:extLst>
      <p:ext uri="{BB962C8B-B14F-4D97-AF65-F5344CB8AC3E}">
        <p14:creationId xmlns:p14="http://schemas.microsoft.com/office/powerpoint/2010/main" val="31741835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thread vs. common threads (Interface Compatibility</a:t>
            </a:r>
            <a:endParaRPr lang="en-US" dirty="0"/>
          </a:p>
        </p:txBody>
      </p:sp>
      <p:sp>
        <p:nvSpPr>
          <p:cNvPr id="3" name="Content Placeholder 2"/>
          <p:cNvSpPr>
            <a:spLocks noGrp="1"/>
          </p:cNvSpPr>
          <p:nvPr>
            <p:ph idx="1"/>
          </p:nvPr>
        </p:nvSpPr>
        <p:spPr/>
        <p:txBody>
          <a:bodyPr/>
          <a:lstStyle/>
          <a:p>
            <a:pPr algn="just"/>
            <a:r>
              <a:rPr lang="en-US" sz="2200" dirty="0" smtClean="0"/>
              <a:t>Finally, it is important to notice differences in thread creation. </a:t>
            </a:r>
          </a:p>
          <a:p>
            <a:pPr algn="just"/>
            <a:r>
              <a:rPr lang="en-US" sz="2200" dirty="0" smtClean="0"/>
              <a:t>Local threads are implicitly belonging to the hosting process and their range of action is limited by the process boundaries. </a:t>
            </a:r>
          </a:p>
          <a:p>
            <a:pPr algn="just"/>
            <a:r>
              <a:rPr lang="en-US" sz="2200" dirty="0" smtClean="0"/>
              <a:t>In order to create local threads it is only necessary to provide a pointer to a method to execute in the form of the </a:t>
            </a:r>
            <a:r>
              <a:rPr lang="en-US" sz="2200" i="1" dirty="0" err="1" smtClean="0"/>
              <a:t>ThreadStart</a:t>
            </a:r>
            <a:r>
              <a:rPr lang="en-US" sz="2200" dirty="0" smtClean="0"/>
              <a:t> or </a:t>
            </a:r>
            <a:r>
              <a:rPr lang="en-US" sz="2200" i="1" dirty="0" err="1" smtClean="0"/>
              <a:t>ParameterizedThreadStart</a:t>
            </a:r>
            <a:r>
              <a:rPr lang="en-US" sz="2200" dirty="0" smtClean="0"/>
              <a:t> delegates. </a:t>
            </a:r>
          </a:p>
          <a:p>
            <a:pPr algn="just"/>
            <a:r>
              <a:rPr lang="en-US" sz="2200" dirty="0" smtClean="0"/>
              <a:t>Aneka threads live in the context of a distributed application and multiple distributed applications can be managed within a single process, for this reason thread creation also requires the specification of the reference to the application that the thread belongs to.</a:t>
            </a:r>
          </a:p>
          <a:p>
            <a:pPr algn="just"/>
            <a:r>
              <a:rPr lang="en-US" sz="2200" dirty="0" smtClean="0"/>
              <a:t>Interface compatibility between Aneka threading APIs and the base class library allow quickly porting most of the local multi-threaded application to Aneka by simply replacing the class names and modifying the thread constructors.</a:t>
            </a:r>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53</a:t>
            </a:fld>
            <a:endParaRPr lang="en-US"/>
          </a:p>
        </p:txBody>
      </p:sp>
    </p:spTree>
    <p:extLst>
      <p:ext uri="{BB962C8B-B14F-4D97-AF65-F5344CB8AC3E}">
        <p14:creationId xmlns:p14="http://schemas.microsoft.com/office/powerpoint/2010/main" val="30152444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life Cycle</a:t>
            </a:r>
            <a:endParaRPr lang="en-US" dirty="0"/>
          </a:p>
        </p:txBody>
      </p:sp>
      <p:sp>
        <p:nvSpPr>
          <p:cNvPr id="3" name="Content Placeholder 2"/>
          <p:cNvSpPr>
            <a:spLocks noGrp="1"/>
          </p:cNvSpPr>
          <p:nvPr>
            <p:ph idx="1"/>
          </p:nvPr>
        </p:nvSpPr>
        <p:spPr/>
        <p:txBody>
          <a:bodyPr/>
          <a:lstStyle/>
          <a:p>
            <a:pPr algn="just"/>
            <a:r>
              <a:rPr lang="en-US" dirty="0" smtClean="0"/>
              <a:t>Since Aneka threads live and execute in a distributed environment, their life cycle is necessarily different from the life cycle of local threads. </a:t>
            </a:r>
          </a:p>
          <a:p>
            <a:pPr algn="just"/>
            <a:r>
              <a:rPr lang="en-US" dirty="0" smtClean="0"/>
              <a:t>For this reason, it is not possible to directly map the state values of a local thread to those exposed by Aneka threads.</a:t>
            </a:r>
          </a:p>
          <a:p>
            <a:pPr algn="just"/>
            <a:r>
              <a:rPr lang="en-US" dirty="0" smtClean="0"/>
              <a:t>The white balloons indicate those states that do not have a corresponding mapping on the other life cycle while the shaded ones indicate the common states. </a:t>
            </a:r>
          </a:p>
          <a:p>
            <a:pPr algn="just"/>
            <a:r>
              <a:rPr lang="en-US" dirty="0" smtClean="0"/>
              <a:t>Moreover, in case of local threads most of the state transitions are controlled by the developer who actually triggers the state transition by invoking methods on the thread instance, while in the case of Aneka threads many of the state transitions are controlled by the middleware.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54</a:t>
            </a:fld>
            <a:endParaRPr lang="en-US"/>
          </a:p>
        </p:txBody>
      </p:sp>
    </p:spTree>
    <p:extLst>
      <p:ext uri="{BB962C8B-B14F-4D97-AF65-F5344CB8AC3E}">
        <p14:creationId xmlns:p14="http://schemas.microsoft.com/office/powerpoint/2010/main" val="7667662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15"/>
          <p:cNvGrpSpPr/>
          <p:nvPr/>
        </p:nvGrpSpPr>
        <p:grpSpPr>
          <a:xfrm>
            <a:off x="32085" y="1524000"/>
            <a:ext cx="4280704" cy="4014940"/>
            <a:chOff x="344424" y="397411"/>
            <a:chExt cx="4280704" cy="4014940"/>
          </a:xfrm>
        </p:grpSpPr>
        <p:sp>
          <p:nvSpPr>
            <p:cNvPr id="6" name="Oval 5"/>
            <p:cNvSpPr/>
            <p:nvPr/>
          </p:nvSpPr>
          <p:spPr>
            <a:xfrm>
              <a:off x="2027623" y="397411"/>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err="1" smtClean="0">
                  <a:solidFill>
                    <a:srgbClr val="000000"/>
                  </a:solidFill>
                </a:rPr>
                <a:t>Unstarted</a:t>
              </a:r>
              <a:endParaRPr lang="en-US" sz="1050" b="1" dirty="0">
                <a:solidFill>
                  <a:srgbClr val="000000"/>
                </a:solidFill>
              </a:endParaRPr>
            </a:p>
          </p:txBody>
        </p:sp>
        <p:sp>
          <p:nvSpPr>
            <p:cNvPr id="8" name="Oval 7"/>
            <p:cNvSpPr/>
            <p:nvPr/>
          </p:nvSpPr>
          <p:spPr>
            <a:xfrm>
              <a:off x="2025981" y="1761744"/>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Running</a:t>
              </a:r>
              <a:endParaRPr lang="en-US" sz="1050" b="1" dirty="0">
                <a:solidFill>
                  <a:srgbClr val="000000"/>
                </a:solidFill>
              </a:endParaRPr>
            </a:p>
          </p:txBody>
        </p:sp>
        <p:sp>
          <p:nvSpPr>
            <p:cNvPr id="10" name="Oval 9"/>
            <p:cNvSpPr/>
            <p:nvPr/>
          </p:nvSpPr>
          <p:spPr>
            <a:xfrm>
              <a:off x="3754572" y="3128655"/>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Stopped</a:t>
              </a:r>
              <a:endParaRPr lang="en-US" sz="1050" b="1" dirty="0">
                <a:solidFill>
                  <a:srgbClr val="000000"/>
                </a:solidFill>
              </a:endParaRPr>
            </a:p>
          </p:txBody>
        </p:sp>
        <p:cxnSp>
          <p:nvCxnSpPr>
            <p:cNvPr id="19" name="Straight Arrow Connector 18"/>
            <p:cNvCxnSpPr>
              <a:stCxn id="8" idx="4"/>
              <a:endCxn id="20" idx="0"/>
            </p:cNvCxnSpPr>
            <p:nvPr/>
          </p:nvCxnSpPr>
          <p:spPr>
            <a:xfrm rot="16200000" flipH="1">
              <a:off x="2144385" y="2856679"/>
              <a:ext cx="598111" cy="2579"/>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028560" y="3157025"/>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Wait</a:t>
              </a:r>
            </a:p>
            <a:p>
              <a:pPr algn="ctr"/>
              <a:r>
                <a:rPr lang="en-US" sz="1100" b="1" dirty="0" err="1" smtClean="0">
                  <a:solidFill>
                    <a:srgbClr val="000000"/>
                  </a:solidFill>
                </a:rPr>
                <a:t>SleepJoin</a:t>
              </a:r>
              <a:endParaRPr lang="en-US" sz="1050" b="1" dirty="0">
                <a:solidFill>
                  <a:srgbClr val="000000"/>
                </a:solidFill>
              </a:endParaRPr>
            </a:p>
          </p:txBody>
        </p:sp>
        <p:sp>
          <p:nvSpPr>
            <p:cNvPr id="21" name="TextBox 20"/>
            <p:cNvSpPr txBox="1"/>
            <p:nvPr/>
          </p:nvSpPr>
          <p:spPr>
            <a:xfrm>
              <a:off x="2404403" y="1282505"/>
              <a:ext cx="660245" cy="307777"/>
            </a:xfrm>
            <a:prstGeom prst="rect">
              <a:avLst/>
            </a:prstGeom>
            <a:noFill/>
          </p:spPr>
          <p:txBody>
            <a:bodyPr wrap="none" rtlCol="0">
              <a:spAutoFit/>
            </a:bodyPr>
            <a:lstStyle/>
            <a:p>
              <a:r>
                <a:rPr lang="en-US" sz="1400" b="1" i="1" dirty="0" smtClean="0"/>
                <a:t>Start()</a:t>
              </a:r>
              <a:endParaRPr lang="en-US" sz="1400" b="1" i="1" dirty="0"/>
            </a:p>
          </p:txBody>
        </p:sp>
        <p:sp>
          <p:nvSpPr>
            <p:cNvPr id="23" name="Rectangle 22"/>
            <p:cNvSpPr/>
            <p:nvPr/>
          </p:nvSpPr>
          <p:spPr>
            <a:xfrm>
              <a:off x="2675679" y="4104574"/>
              <a:ext cx="962956" cy="307777"/>
            </a:xfrm>
            <a:prstGeom prst="rect">
              <a:avLst/>
            </a:prstGeom>
          </p:spPr>
          <p:txBody>
            <a:bodyPr wrap="none">
              <a:spAutoFit/>
            </a:bodyPr>
            <a:lstStyle/>
            <a:p>
              <a:r>
                <a:rPr lang="en-US" sz="1400" b="1" i="1" dirty="0" smtClean="0"/>
                <a:t>Interrupt()</a:t>
              </a:r>
              <a:endParaRPr lang="en-US" sz="1400" b="1" i="1" dirty="0"/>
            </a:p>
          </p:txBody>
        </p:sp>
        <p:sp>
          <p:nvSpPr>
            <p:cNvPr id="24" name="Rectangle 23"/>
            <p:cNvSpPr/>
            <p:nvPr/>
          </p:nvSpPr>
          <p:spPr>
            <a:xfrm>
              <a:off x="2768760" y="1654217"/>
              <a:ext cx="720069" cy="307777"/>
            </a:xfrm>
            <a:prstGeom prst="rect">
              <a:avLst/>
            </a:prstGeom>
          </p:spPr>
          <p:txBody>
            <a:bodyPr wrap="none">
              <a:spAutoFit/>
            </a:bodyPr>
            <a:lstStyle/>
            <a:p>
              <a:r>
                <a:rPr lang="en-US" sz="1400" b="1" i="1" dirty="0" smtClean="0"/>
                <a:t>Abort()</a:t>
              </a:r>
              <a:endParaRPr lang="en-US" sz="1400" b="1" i="1" dirty="0"/>
            </a:p>
          </p:txBody>
        </p:sp>
        <p:sp>
          <p:nvSpPr>
            <p:cNvPr id="33" name="Oval 32"/>
            <p:cNvSpPr/>
            <p:nvPr/>
          </p:nvSpPr>
          <p:spPr>
            <a:xfrm>
              <a:off x="344424" y="3182112"/>
              <a:ext cx="94488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Suspended</a:t>
              </a:r>
            </a:p>
          </p:txBody>
        </p:sp>
        <p:cxnSp>
          <p:nvCxnSpPr>
            <p:cNvPr id="34" name="Straight Arrow Connector 33"/>
            <p:cNvCxnSpPr>
              <a:stCxn id="6" idx="4"/>
              <a:endCxn id="8" idx="0"/>
            </p:cNvCxnSpPr>
            <p:nvPr/>
          </p:nvCxnSpPr>
          <p:spPr>
            <a:xfrm rot="5400000">
              <a:off x="2159391" y="1477341"/>
              <a:ext cx="567163" cy="1642"/>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5" name="Freeform 44"/>
            <p:cNvSpPr/>
            <p:nvPr/>
          </p:nvSpPr>
          <p:spPr>
            <a:xfrm>
              <a:off x="786384" y="2022348"/>
              <a:ext cx="1234440" cy="1150620"/>
            </a:xfrm>
            <a:custGeom>
              <a:avLst/>
              <a:gdLst>
                <a:gd name="connsiteX0" fmla="*/ 1234440 w 1234440"/>
                <a:gd name="connsiteY0" fmla="*/ 117348 h 1150620"/>
                <a:gd name="connsiteX1" fmla="*/ 201168 w 1234440"/>
                <a:gd name="connsiteY1" fmla="*/ 172212 h 1150620"/>
                <a:gd name="connsiteX2" fmla="*/ 27432 w 1234440"/>
                <a:gd name="connsiteY2" fmla="*/ 1150620 h 1150620"/>
              </a:gdLst>
              <a:ahLst/>
              <a:cxnLst>
                <a:cxn ang="0">
                  <a:pos x="connsiteX0" y="connsiteY0"/>
                </a:cxn>
                <a:cxn ang="0">
                  <a:pos x="connsiteX1" y="connsiteY1"/>
                </a:cxn>
                <a:cxn ang="0">
                  <a:pos x="connsiteX2" y="connsiteY2"/>
                </a:cxn>
              </a:cxnLst>
              <a:rect l="l" t="t" r="r" b="b"/>
              <a:pathLst>
                <a:path w="1234440" h="1150620">
                  <a:moveTo>
                    <a:pt x="1234440" y="117348"/>
                  </a:moveTo>
                  <a:cubicBezTo>
                    <a:pt x="818388" y="58674"/>
                    <a:pt x="402336" y="0"/>
                    <a:pt x="201168" y="172212"/>
                  </a:cubicBezTo>
                  <a:cubicBezTo>
                    <a:pt x="0" y="344424"/>
                    <a:pt x="13716" y="747522"/>
                    <a:pt x="27432" y="1150620"/>
                  </a:cubicBezTo>
                </a:path>
              </a:pathLst>
            </a:cu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Oval 13"/>
            <p:cNvSpPr/>
            <p:nvPr/>
          </p:nvSpPr>
          <p:spPr>
            <a:xfrm>
              <a:off x="402336" y="1819656"/>
              <a:ext cx="887906" cy="8595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Suspend</a:t>
              </a:r>
            </a:p>
            <a:p>
              <a:pPr algn="ctr"/>
              <a:r>
                <a:rPr lang="en-US" sz="1100" b="1" dirty="0" smtClean="0">
                  <a:solidFill>
                    <a:srgbClr val="000000"/>
                  </a:solidFill>
                </a:rPr>
                <a:t>Requested</a:t>
              </a:r>
              <a:endParaRPr lang="en-US" sz="1050" b="1" dirty="0">
                <a:solidFill>
                  <a:srgbClr val="000000"/>
                </a:solidFill>
              </a:endParaRPr>
            </a:p>
          </p:txBody>
        </p:sp>
        <p:sp>
          <p:nvSpPr>
            <p:cNvPr id="46" name="Rectangle 45"/>
            <p:cNvSpPr/>
            <p:nvPr/>
          </p:nvSpPr>
          <p:spPr>
            <a:xfrm>
              <a:off x="1183800" y="1797473"/>
              <a:ext cx="917239" cy="307777"/>
            </a:xfrm>
            <a:prstGeom prst="rect">
              <a:avLst/>
            </a:prstGeom>
          </p:spPr>
          <p:txBody>
            <a:bodyPr wrap="none">
              <a:spAutoFit/>
            </a:bodyPr>
            <a:lstStyle/>
            <a:p>
              <a:r>
                <a:rPr lang="en-US" sz="1400" b="1" i="1" dirty="0" smtClean="0"/>
                <a:t>Suspend()</a:t>
              </a:r>
              <a:endParaRPr lang="en-US" sz="1400" b="1" i="1" dirty="0"/>
            </a:p>
          </p:txBody>
        </p:sp>
        <p:cxnSp>
          <p:nvCxnSpPr>
            <p:cNvPr id="48" name="Straight Arrow Connector 47"/>
            <p:cNvCxnSpPr>
              <a:stCxn id="33" idx="7"/>
              <a:endCxn id="8" idx="3"/>
            </p:cNvCxnSpPr>
            <p:nvPr/>
          </p:nvCxnSpPr>
          <p:spPr>
            <a:xfrm rot="5400000" flipH="1" flipV="1">
              <a:off x="1212475" y="2380625"/>
              <a:ext cx="873852" cy="996945"/>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rot="19058741">
              <a:off x="1272192" y="2800265"/>
              <a:ext cx="921021" cy="307777"/>
            </a:xfrm>
            <a:prstGeom prst="rect">
              <a:avLst/>
            </a:prstGeom>
          </p:spPr>
          <p:txBody>
            <a:bodyPr wrap="none">
              <a:spAutoFit/>
            </a:bodyPr>
            <a:lstStyle/>
            <a:p>
              <a:r>
                <a:rPr lang="en-US" sz="1400" b="1" i="1" dirty="0" smtClean="0"/>
                <a:t>Resume ()</a:t>
              </a:r>
              <a:endParaRPr lang="en-US" sz="1400" b="1" i="1" dirty="0"/>
            </a:p>
          </p:txBody>
        </p:sp>
        <p:sp>
          <p:nvSpPr>
            <p:cNvPr id="53" name="Rounded Rectangle 52"/>
            <p:cNvSpPr/>
            <p:nvPr/>
          </p:nvSpPr>
          <p:spPr>
            <a:xfrm>
              <a:off x="1024128" y="4123944"/>
              <a:ext cx="1581912" cy="246888"/>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2880360" y="1987296"/>
              <a:ext cx="1298448" cy="1149096"/>
            </a:xfrm>
            <a:custGeom>
              <a:avLst/>
              <a:gdLst>
                <a:gd name="connsiteX0" fmla="*/ 0 w 1578864"/>
                <a:gd name="connsiteY0" fmla="*/ 134112 h 1149096"/>
                <a:gd name="connsiteX1" fmla="*/ 676656 w 1578864"/>
                <a:gd name="connsiteY1" fmla="*/ 24384 h 1149096"/>
                <a:gd name="connsiteX2" fmla="*/ 1197864 w 1578864"/>
                <a:gd name="connsiteY2" fmla="*/ 33528 h 1149096"/>
                <a:gd name="connsiteX3" fmla="*/ 1517904 w 1578864"/>
                <a:gd name="connsiteY3" fmla="*/ 225552 h 1149096"/>
                <a:gd name="connsiteX4" fmla="*/ 1563624 w 1578864"/>
                <a:gd name="connsiteY4" fmla="*/ 1149096 h 114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8864" h="1149096">
                  <a:moveTo>
                    <a:pt x="0" y="134112"/>
                  </a:moveTo>
                  <a:cubicBezTo>
                    <a:pt x="238506" y="87630"/>
                    <a:pt x="477012" y="41148"/>
                    <a:pt x="676656" y="24384"/>
                  </a:cubicBezTo>
                  <a:cubicBezTo>
                    <a:pt x="876300" y="7620"/>
                    <a:pt x="1057656" y="0"/>
                    <a:pt x="1197864" y="33528"/>
                  </a:cubicBezTo>
                  <a:cubicBezTo>
                    <a:pt x="1338072" y="67056"/>
                    <a:pt x="1456944" y="39624"/>
                    <a:pt x="1517904" y="225552"/>
                  </a:cubicBezTo>
                  <a:cubicBezTo>
                    <a:pt x="1578864" y="411480"/>
                    <a:pt x="1571244" y="780288"/>
                    <a:pt x="1563624" y="1149096"/>
                  </a:cubicBezTo>
                </a:path>
              </a:pathLst>
            </a:cu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Oval 31"/>
            <p:cNvSpPr/>
            <p:nvPr/>
          </p:nvSpPr>
          <p:spPr>
            <a:xfrm>
              <a:off x="3737222" y="1706880"/>
              <a:ext cx="887906" cy="8595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Abort</a:t>
              </a:r>
            </a:p>
            <a:p>
              <a:pPr algn="ctr"/>
              <a:r>
                <a:rPr lang="en-US" sz="1100" b="1" dirty="0" smtClean="0">
                  <a:solidFill>
                    <a:srgbClr val="000000"/>
                  </a:solidFill>
                </a:rPr>
                <a:t>Requested</a:t>
              </a:r>
              <a:endParaRPr lang="en-US" sz="1050" b="1" dirty="0">
                <a:solidFill>
                  <a:srgbClr val="000000"/>
                </a:solidFill>
              </a:endParaRPr>
            </a:p>
          </p:txBody>
        </p:sp>
        <p:cxnSp>
          <p:nvCxnSpPr>
            <p:cNvPr id="52" name="Straight Arrow Connector 51"/>
            <p:cNvCxnSpPr>
              <a:stCxn id="8" idx="5"/>
              <a:endCxn id="10" idx="1"/>
            </p:cNvCxnSpPr>
            <p:nvPr/>
          </p:nvCxnSpPr>
          <p:spPr>
            <a:xfrm rot="16200000" flipH="1">
              <a:off x="2904833" y="2273765"/>
              <a:ext cx="803227" cy="114003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981460" y="4088631"/>
              <a:ext cx="1725601" cy="307777"/>
            </a:xfrm>
            <a:prstGeom prst="rect">
              <a:avLst/>
            </a:prstGeom>
          </p:spPr>
          <p:txBody>
            <a:bodyPr wrap="none">
              <a:spAutoFit/>
            </a:bodyPr>
            <a:lstStyle/>
            <a:p>
              <a:r>
                <a:rPr lang="en-US" sz="1400" b="1" i="1" dirty="0" smtClean="0"/>
                <a:t>Wait()/Sleep()/Join()</a:t>
              </a:r>
              <a:endParaRPr lang="en-US" sz="1400" b="1" i="1" dirty="0"/>
            </a:p>
          </p:txBody>
        </p:sp>
        <p:sp>
          <p:nvSpPr>
            <p:cNvPr id="55" name="Freeform 54"/>
            <p:cNvSpPr/>
            <p:nvPr/>
          </p:nvSpPr>
          <p:spPr>
            <a:xfrm>
              <a:off x="1732788" y="2788920"/>
              <a:ext cx="699516" cy="1335024"/>
            </a:xfrm>
            <a:custGeom>
              <a:avLst/>
              <a:gdLst>
                <a:gd name="connsiteX0" fmla="*/ 41148 w 699516"/>
                <a:gd name="connsiteY0" fmla="*/ 1335024 h 1335024"/>
                <a:gd name="connsiteX1" fmla="*/ 41148 w 699516"/>
                <a:gd name="connsiteY1" fmla="*/ 740664 h 1335024"/>
                <a:gd name="connsiteX2" fmla="*/ 288036 w 699516"/>
                <a:gd name="connsiteY2" fmla="*/ 265176 h 1335024"/>
                <a:gd name="connsiteX3" fmla="*/ 699516 w 699516"/>
                <a:gd name="connsiteY3" fmla="*/ 0 h 1335024"/>
                <a:gd name="connsiteX4" fmla="*/ 699516 w 699516"/>
                <a:gd name="connsiteY4" fmla="*/ 0 h 1335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9516" h="1335024">
                  <a:moveTo>
                    <a:pt x="41148" y="1335024"/>
                  </a:moveTo>
                  <a:cubicBezTo>
                    <a:pt x="20574" y="1126998"/>
                    <a:pt x="0" y="918972"/>
                    <a:pt x="41148" y="740664"/>
                  </a:cubicBezTo>
                  <a:cubicBezTo>
                    <a:pt x="82296" y="562356"/>
                    <a:pt x="178308" y="388620"/>
                    <a:pt x="288036" y="265176"/>
                  </a:cubicBezTo>
                  <a:cubicBezTo>
                    <a:pt x="397764" y="141732"/>
                    <a:pt x="699516" y="0"/>
                    <a:pt x="699516" y="0"/>
                  </a:cubicBezTo>
                  <a:lnTo>
                    <a:pt x="699516" y="0"/>
                  </a:lnTo>
                </a:path>
              </a:pathLst>
            </a:custGeom>
            <a:noFill/>
            <a:ln w="12700">
              <a:prstDash val="sys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57" name="Freeform 56"/>
            <p:cNvSpPr/>
            <p:nvPr/>
          </p:nvSpPr>
          <p:spPr>
            <a:xfrm>
              <a:off x="2633472" y="2523744"/>
              <a:ext cx="667512" cy="1062228"/>
            </a:xfrm>
            <a:custGeom>
              <a:avLst/>
              <a:gdLst>
                <a:gd name="connsiteX0" fmla="*/ 228600 w 667512"/>
                <a:gd name="connsiteY0" fmla="*/ 1042416 h 1062228"/>
                <a:gd name="connsiteX1" fmla="*/ 557784 w 667512"/>
                <a:gd name="connsiteY1" fmla="*/ 1042416 h 1062228"/>
                <a:gd name="connsiteX2" fmla="*/ 667512 w 667512"/>
                <a:gd name="connsiteY2" fmla="*/ 923544 h 1062228"/>
                <a:gd name="connsiteX3" fmla="*/ 557784 w 667512"/>
                <a:gd name="connsiteY3" fmla="*/ 658368 h 1062228"/>
                <a:gd name="connsiteX4" fmla="*/ 228600 w 667512"/>
                <a:gd name="connsiteY4" fmla="*/ 393192 h 1062228"/>
                <a:gd name="connsiteX5" fmla="*/ 73152 w 667512"/>
                <a:gd name="connsiteY5" fmla="*/ 182880 h 1062228"/>
                <a:gd name="connsiteX6" fmla="*/ 0 w 667512"/>
                <a:gd name="connsiteY6" fmla="*/ 0 h 106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7512" h="1062228">
                  <a:moveTo>
                    <a:pt x="228600" y="1042416"/>
                  </a:moveTo>
                  <a:cubicBezTo>
                    <a:pt x="356616" y="1052322"/>
                    <a:pt x="484632" y="1062228"/>
                    <a:pt x="557784" y="1042416"/>
                  </a:cubicBezTo>
                  <a:cubicBezTo>
                    <a:pt x="630936" y="1022604"/>
                    <a:pt x="667512" y="987552"/>
                    <a:pt x="667512" y="923544"/>
                  </a:cubicBezTo>
                  <a:cubicBezTo>
                    <a:pt x="667512" y="859536"/>
                    <a:pt x="630936" y="746760"/>
                    <a:pt x="557784" y="658368"/>
                  </a:cubicBezTo>
                  <a:cubicBezTo>
                    <a:pt x="484632" y="569976"/>
                    <a:pt x="309372" y="472440"/>
                    <a:pt x="228600" y="393192"/>
                  </a:cubicBezTo>
                  <a:cubicBezTo>
                    <a:pt x="147828" y="313944"/>
                    <a:pt x="111252" y="248412"/>
                    <a:pt x="73152" y="182880"/>
                  </a:cubicBezTo>
                  <a:cubicBezTo>
                    <a:pt x="35052" y="117348"/>
                    <a:pt x="17526" y="58674"/>
                    <a:pt x="0" y="0"/>
                  </a:cubicBezTo>
                </a:path>
              </a:pathLst>
            </a:cu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Rounded Rectangle 57"/>
            <p:cNvSpPr/>
            <p:nvPr/>
          </p:nvSpPr>
          <p:spPr>
            <a:xfrm>
              <a:off x="2685288" y="4130040"/>
              <a:ext cx="954024" cy="246888"/>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291840" y="3502152"/>
              <a:ext cx="230124" cy="630936"/>
            </a:xfrm>
            <a:custGeom>
              <a:avLst/>
              <a:gdLst>
                <a:gd name="connsiteX0" fmla="*/ 173736 w 230124"/>
                <a:gd name="connsiteY0" fmla="*/ 630936 h 630936"/>
                <a:gd name="connsiteX1" fmla="*/ 201168 w 230124"/>
                <a:gd name="connsiteY1" fmla="*/ 347472 h 630936"/>
                <a:gd name="connsiteX2" fmla="*/ 0 w 230124"/>
                <a:gd name="connsiteY2" fmla="*/ 0 h 630936"/>
              </a:gdLst>
              <a:ahLst/>
              <a:cxnLst>
                <a:cxn ang="0">
                  <a:pos x="connsiteX0" y="connsiteY0"/>
                </a:cxn>
                <a:cxn ang="0">
                  <a:pos x="connsiteX1" y="connsiteY1"/>
                </a:cxn>
                <a:cxn ang="0">
                  <a:pos x="connsiteX2" y="connsiteY2"/>
                </a:cxn>
              </a:cxnLst>
              <a:rect l="l" t="t" r="r" b="b"/>
              <a:pathLst>
                <a:path w="230124" h="630936">
                  <a:moveTo>
                    <a:pt x="173736" y="630936"/>
                  </a:moveTo>
                  <a:cubicBezTo>
                    <a:pt x="201930" y="541782"/>
                    <a:pt x="230124" y="452628"/>
                    <a:pt x="201168" y="347472"/>
                  </a:cubicBezTo>
                  <a:cubicBezTo>
                    <a:pt x="172212" y="242316"/>
                    <a:pt x="86106" y="121158"/>
                    <a:pt x="0" y="0"/>
                  </a:cubicBezTo>
                </a:path>
              </a:pathLst>
            </a:custGeom>
            <a:noFill/>
            <a:ln w="12700">
              <a:prstDash val="sys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61" name="Rectangle 60"/>
            <p:cNvSpPr/>
            <p:nvPr/>
          </p:nvSpPr>
          <p:spPr>
            <a:xfrm rot="2144241">
              <a:off x="2657783" y="2593149"/>
              <a:ext cx="1435586" cy="276999"/>
            </a:xfrm>
            <a:prstGeom prst="rect">
              <a:avLst/>
            </a:prstGeom>
          </p:spPr>
          <p:txBody>
            <a:bodyPr wrap="none">
              <a:spAutoFit/>
            </a:bodyPr>
            <a:lstStyle/>
            <a:p>
              <a:r>
                <a:rPr lang="en-US" sz="1200" i="1" dirty="0" smtClean="0"/>
                <a:t>Normal Completion</a:t>
              </a:r>
              <a:endParaRPr lang="en-US" sz="1200" i="1" dirty="0"/>
            </a:p>
          </p:txBody>
        </p:sp>
      </p:grpSp>
      <p:grpSp>
        <p:nvGrpSpPr>
          <p:cNvPr id="4" name="Group 114"/>
          <p:cNvGrpSpPr/>
          <p:nvPr/>
        </p:nvGrpSpPr>
        <p:grpSpPr>
          <a:xfrm>
            <a:off x="4371474" y="1074821"/>
            <a:ext cx="4724400" cy="5638801"/>
            <a:chOff x="4735286" y="310945"/>
            <a:chExt cx="4824884" cy="5968557"/>
          </a:xfrm>
        </p:grpSpPr>
        <p:sp>
          <p:nvSpPr>
            <p:cNvPr id="62" name="Oval 61"/>
            <p:cNvSpPr/>
            <p:nvPr/>
          </p:nvSpPr>
          <p:spPr>
            <a:xfrm>
              <a:off x="6921022" y="310945"/>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err="1" smtClean="0">
                  <a:solidFill>
                    <a:srgbClr val="000000"/>
                  </a:solidFill>
                </a:rPr>
                <a:t>Unstarted</a:t>
              </a:r>
              <a:endParaRPr lang="en-US" sz="1050" b="1" dirty="0">
                <a:solidFill>
                  <a:srgbClr val="000000"/>
                </a:solidFill>
              </a:endParaRPr>
            </a:p>
          </p:txBody>
        </p:sp>
        <p:sp>
          <p:nvSpPr>
            <p:cNvPr id="63" name="Oval 62"/>
            <p:cNvSpPr/>
            <p:nvPr/>
          </p:nvSpPr>
          <p:spPr>
            <a:xfrm>
              <a:off x="6914178" y="1433731"/>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Started</a:t>
              </a:r>
              <a:endParaRPr lang="en-US" sz="1100" b="1" dirty="0">
                <a:solidFill>
                  <a:srgbClr val="000000"/>
                </a:solidFill>
              </a:endParaRPr>
            </a:p>
          </p:txBody>
        </p:sp>
        <p:sp>
          <p:nvSpPr>
            <p:cNvPr id="64" name="Oval 63"/>
            <p:cNvSpPr/>
            <p:nvPr/>
          </p:nvSpPr>
          <p:spPr>
            <a:xfrm>
              <a:off x="5193398" y="3791063"/>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Running</a:t>
              </a:r>
              <a:endParaRPr lang="en-US" sz="1050" b="1" dirty="0">
                <a:solidFill>
                  <a:srgbClr val="000000"/>
                </a:solidFill>
              </a:endParaRPr>
            </a:p>
          </p:txBody>
        </p:sp>
        <p:sp>
          <p:nvSpPr>
            <p:cNvPr id="65" name="Oval 64"/>
            <p:cNvSpPr/>
            <p:nvPr/>
          </p:nvSpPr>
          <p:spPr>
            <a:xfrm>
              <a:off x="6920190" y="4951161"/>
              <a:ext cx="959417" cy="903069"/>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Completed</a:t>
              </a:r>
              <a:endParaRPr lang="en-US" sz="1050" b="1" dirty="0">
                <a:solidFill>
                  <a:srgbClr val="000000"/>
                </a:solidFill>
              </a:endParaRPr>
            </a:p>
          </p:txBody>
        </p:sp>
        <p:sp>
          <p:nvSpPr>
            <p:cNvPr id="66" name="Oval 65"/>
            <p:cNvSpPr/>
            <p:nvPr/>
          </p:nvSpPr>
          <p:spPr>
            <a:xfrm>
              <a:off x="5190082" y="1436218"/>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err="1" smtClean="0">
                  <a:solidFill>
                    <a:srgbClr val="000000"/>
                  </a:solidFill>
                </a:rPr>
                <a:t>StagingIn</a:t>
              </a:r>
              <a:endParaRPr lang="en-US" sz="1100" b="1" dirty="0" smtClean="0">
                <a:solidFill>
                  <a:srgbClr val="000000"/>
                </a:solidFill>
              </a:endParaRPr>
            </a:p>
          </p:txBody>
        </p:sp>
        <p:sp>
          <p:nvSpPr>
            <p:cNvPr id="67" name="Oval 66"/>
            <p:cNvSpPr/>
            <p:nvPr/>
          </p:nvSpPr>
          <p:spPr>
            <a:xfrm>
              <a:off x="5192569" y="2571651"/>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Queued</a:t>
              </a:r>
            </a:p>
          </p:txBody>
        </p:sp>
        <p:sp>
          <p:nvSpPr>
            <p:cNvPr id="68" name="Oval 67"/>
            <p:cNvSpPr/>
            <p:nvPr/>
          </p:nvSpPr>
          <p:spPr>
            <a:xfrm>
              <a:off x="5190911" y="5030786"/>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Staging</a:t>
              </a:r>
            </a:p>
            <a:p>
              <a:pPr algn="ctr"/>
              <a:r>
                <a:rPr lang="en-US" sz="1100" b="1" dirty="0" smtClean="0">
                  <a:solidFill>
                    <a:srgbClr val="000000"/>
                  </a:solidFill>
                </a:rPr>
                <a:t>Out</a:t>
              </a:r>
            </a:p>
          </p:txBody>
        </p:sp>
        <p:sp>
          <p:nvSpPr>
            <p:cNvPr id="69" name="Oval 68"/>
            <p:cNvSpPr/>
            <p:nvPr/>
          </p:nvSpPr>
          <p:spPr>
            <a:xfrm>
              <a:off x="6893028" y="2569780"/>
              <a:ext cx="860713" cy="835893"/>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Aborted</a:t>
              </a:r>
              <a:endParaRPr lang="en-US" sz="1050" b="1" dirty="0">
                <a:solidFill>
                  <a:srgbClr val="000000"/>
                </a:solidFill>
              </a:endParaRPr>
            </a:p>
          </p:txBody>
        </p:sp>
        <p:sp>
          <p:nvSpPr>
            <p:cNvPr id="70" name="Oval 69"/>
            <p:cNvSpPr/>
            <p:nvPr/>
          </p:nvSpPr>
          <p:spPr>
            <a:xfrm>
              <a:off x="8678885" y="1434560"/>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Rejected</a:t>
              </a:r>
              <a:endParaRPr lang="en-US" sz="1100" b="1" dirty="0">
                <a:solidFill>
                  <a:srgbClr val="000000"/>
                </a:solidFill>
              </a:endParaRPr>
            </a:p>
          </p:txBody>
        </p:sp>
        <p:sp>
          <p:nvSpPr>
            <p:cNvPr id="71" name="Oval 70"/>
            <p:cNvSpPr/>
            <p:nvPr/>
          </p:nvSpPr>
          <p:spPr>
            <a:xfrm>
              <a:off x="8727830" y="3786916"/>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Failed</a:t>
              </a:r>
            </a:p>
          </p:txBody>
        </p:sp>
        <p:cxnSp>
          <p:nvCxnSpPr>
            <p:cNvPr id="73" name="Straight Connector 72"/>
            <p:cNvCxnSpPr>
              <a:stCxn id="62" idx="4"/>
              <a:endCxn id="63" idx="0"/>
            </p:cNvCxnSpPr>
            <p:nvPr/>
          </p:nvCxnSpPr>
          <p:spPr>
            <a:xfrm rot="5400000">
              <a:off x="7170962" y="1267501"/>
              <a:ext cx="325616" cy="6844"/>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296754" y="1099003"/>
              <a:ext cx="660245" cy="307777"/>
            </a:xfrm>
            <a:prstGeom prst="rect">
              <a:avLst/>
            </a:prstGeom>
            <a:noFill/>
          </p:spPr>
          <p:txBody>
            <a:bodyPr wrap="none" rtlCol="0">
              <a:spAutoFit/>
            </a:bodyPr>
            <a:lstStyle/>
            <a:p>
              <a:r>
                <a:rPr lang="en-US" sz="1400" b="1" i="1" dirty="0" smtClean="0"/>
                <a:t>Start()</a:t>
              </a:r>
              <a:endParaRPr lang="en-US" sz="1400" b="1" i="1" dirty="0"/>
            </a:p>
          </p:txBody>
        </p:sp>
        <p:cxnSp>
          <p:nvCxnSpPr>
            <p:cNvPr id="77" name="Straight Arrow Connector 76"/>
            <p:cNvCxnSpPr>
              <a:stCxn id="63" idx="6"/>
              <a:endCxn id="70" idx="2"/>
            </p:cNvCxnSpPr>
            <p:nvPr/>
          </p:nvCxnSpPr>
          <p:spPr>
            <a:xfrm>
              <a:off x="7746518" y="1832316"/>
              <a:ext cx="932367" cy="829"/>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3" idx="5"/>
              <a:endCxn id="71" idx="1"/>
            </p:cNvCxnSpPr>
            <p:nvPr/>
          </p:nvCxnSpPr>
          <p:spPr>
            <a:xfrm rot="16200000" flipH="1">
              <a:off x="7342424" y="2396359"/>
              <a:ext cx="1789501" cy="1225098"/>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3" idx="4"/>
              <a:endCxn id="69" idx="0"/>
            </p:cNvCxnSpPr>
            <p:nvPr/>
          </p:nvCxnSpPr>
          <p:spPr>
            <a:xfrm rot="5400000">
              <a:off x="7157428" y="2396859"/>
              <a:ext cx="338879" cy="6963"/>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3" idx="2"/>
              <a:endCxn id="66" idx="6"/>
            </p:cNvCxnSpPr>
            <p:nvPr/>
          </p:nvCxnSpPr>
          <p:spPr>
            <a:xfrm rot="10800000" flipV="1">
              <a:off x="6022422" y="1832315"/>
              <a:ext cx="891756" cy="248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6" idx="4"/>
              <a:endCxn id="67" idx="0"/>
            </p:cNvCxnSpPr>
            <p:nvPr/>
          </p:nvCxnSpPr>
          <p:spPr>
            <a:xfrm rot="16200000" flipH="1">
              <a:off x="5438364" y="2401275"/>
              <a:ext cx="338263" cy="248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3" idx="3"/>
              <a:endCxn id="67" idx="7"/>
            </p:cNvCxnSpPr>
            <p:nvPr/>
          </p:nvCxnSpPr>
          <p:spPr>
            <a:xfrm rot="5400000">
              <a:off x="6182426" y="1834749"/>
              <a:ext cx="574236" cy="1133055"/>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67" idx="4"/>
              <a:endCxn id="64" idx="0"/>
            </p:cNvCxnSpPr>
            <p:nvPr/>
          </p:nvCxnSpPr>
          <p:spPr>
            <a:xfrm rot="16200000" flipH="1">
              <a:off x="5398032" y="3579527"/>
              <a:ext cx="422242" cy="829"/>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66" idx="5"/>
              <a:endCxn id="69" idx="1"/>
            </p:cNvCxnSpPr>
            <p:nvPr/>
          </p:nvCxnSpPr>
          <p:spPr>
            <a:xfrm rot="16200000" flipH="1">
              <a:off x="6172029" y="1845145"/>
              <a:ext cx="575549" cy="1118548"/>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4" idx="7"/>
              <a:endCxn id="69" idx="3"/>
            </p:cNvCxnSpPr>
            <p:nvPr/>
          </p:nvCxnSpPr>
          <p:spPr>
            <a:xfrm rot="5400000" flipH="1" flipV="1">
              <a:off x="6149188" y="3037917"/>
              <a:ext cx="624547" cy="1115232"/>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64" idx="6"/>
              <a:endCxn id="71" idx="2"/>
            </p:cNvCxnSpPr>
            <p:nvPr/>
          </p:nvCxnSpPr>
          <p:spPr>
            <a:xfrm flipV="1">
              <a:off x="6025738" y="4185501"/>
              <a:ext cx="2702092" cy="414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68" idx="7"/>
            </p:cNvCxnSpPr>
            <p:nvPr/>
          </p:nvCxnSpPr>
          <p:spPr>
            <a:xfrm rot="5400000" flipH="1" flipV="1">
              <a:off x="5634714" y="3653657"/>
              <a:ext cx="1760517" cy="1227229"/>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4" idx="4"/>
              <a:endCxn id="68" idx="0"/>
            </p:cNvCxnSpPr>
            <p:nvPr/>
          </p:nvCxnSpPr>
          <p:spPr>
            <a:xfrm rot="5400000">
              <a:off x="5387049" y="4808266"/>
              <a:ext cx="442553" cy="248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68" idx="6"/>
              <a:endCxn id="65" idx="2"/>
            </p:cNvCxnSpPr>
            <p:nvPr/>
          </p:nvCxnSpPr>
          <p:spPr>
            <a:xfrm flipV="1">
              <a:off x="6023251" y="5402696"/>
              <a:ext cx="896939" cy="26675"/>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64" idx="5"/>
              <a:endCxn id="65" idx="1"/>
            </p:cNvCxnSpPr>
            <p:nvPr/>
          </p:nvCxnSpPr>
          <p:spPr>
            <a:xfrm rot="16200000" flipH="1">
              <a:off x="6176308" y="4199027"/>
              <a:ext cx="611922" cy="1156848"/>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4" name="Freeform 113"/>
            <p:cNvSpPr/>
            <p:nvPr/>
          </p:nvSpPr>
          <p:spPr>
            <a:xfrm>
              <a:off x="4735286" y="1805474"/>
              <a:ext cx="4486469" cy="4474028"/>
            </a:xfrm>
            <a:custGeom>
              <a:avLst/>
              <a:gdLst>
                <a:gd name="connsiteX0" fmla="*/ 443204 w 4486469"/>
                <a:gd name="connsiteY0" fmla="*/ 23326 h 4474028"/>
                <a:gd name="connsiteX1" fmla="*/ 247261 w 4486469"/>
                <a:gd name="connsiteY1" fmla="*/ 23326 h 4474028"/>
                <a:gd name="connsiteX2" fmla="*/ 135294 w 4486469"/>
                <a:gd name="connsiteY2" fmla="*/ 163285 h 4474028"/>
                <a:gd name="connsiteX3" fmla="*/ 60649 w 4486469"/>
                <a:gd name="connsiteY3" fmla="*/ 713791 h 4474028"/>
                <a:gd name="connsiteX4" fmla="*/ 144624 w 4486469"/>
                <a:gd name="connsiteY4" fmla="*/ 1926771 h 4474028"/>
                <a:gd name="connsiteX5" fmla="*/ 97971 w 4486469"/>
                <a:gd name="connsiteY5" fmla="*/ 3093097 h 4474028"/>
                <a:gd name="connsiteX6" fmla="*/ 13996 w 4486469"/>
                <a:gd name="connsiteY6" fmla="*/ 3830216 h 4474028"/>
                <a:gd name="connsiteX7" fmla="*/ 181947 w 4486469"/>
                <a:gd name="connsiteY7" fmla="*/ 4212771 h 4474028"/>
                <a:gd name="connsiteX8" fmla="*/ 779106 w 4486469"/>
                <a:gd name="connsiteY8" fmla="*/ 4390053 h 4474028"/>
                <a:gd name="connsiteX9" fmla="*/ 1898779 w 4486469"/>
                <a:gd name="connsiteY9" fmla="*/ 4240763 h 4474028"/>
                <a:gd name="connsiteX10" fmla="*/ 2971800 w 4486469"/>
                <a:gd name="connsiteY10" fmla="*/ 4259424 h 4474028"/>
                <a:gd name="connsiteX11" fmla="*/ 4044820 w 4486469"/>
                <a:gd name="connsiteY11" fmla="*/ 4390053 h 4474028"/>
                <a:gd name="connsiteX12" fmla="*/ 4427375 w 4486469"/>
                <a:gd name="connsiteY12" fmla="*/ 3755571 h 4474028"/>
                <a:gd name="connsiteX13" fmla="*/ 4399383 w 4486469"/>
                <a:gd name="connsiteY13" fmla="*/ 2785187 h 447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86469" h="4474028">
                  <a:moveTo>
                    <a:pt x="443204" y="23326"/>
                  </a:moveTo>
                  <a:cubicBezTo>
                    <a:pt x="370891" y="11663"/>
                    <a:pt x="298579" y="0"/>
                    <a:pt x="247261" y="23326"/>
                  </a:cubicBezTo>
                  <a:cubicBezTo>
                    <a:pt x="195943" y="46652"/>
                    <a:pt x="166396" y="48208"/>
                    <a:pt x="135294" y="163285"/>
                  </a:cubicBezTo>
                  <a:cubicBezTo>
                    <a:pt x="104192" y="278363"/>
                    <a:pt x="59094" y="419877"/>
                    <a:pt x="60649" y="713791"/>
                  </a:cubicBezTo>
                  <a:cubicBezTo>
                    <a:pt x="62204" y="1007705"/>
                    <a:pt x="138404" y="1530220"/>
                    <a:pt x="144624" y="1926771"/>
                  </a:cubicBezTo>
                  <a:cubicBezTo>
                    <a:pt x="150844" y="2323322"/>
                    <a:pt x="119742" y="2775856"/>
                    <a:pt x="97971" y="3093097"/>
                  </a:cubicBezTo>
                  <a:cubicBezTo>
                    <a:pt x="76200" y="3410338"/>
                    <a:pt x="0" y="3643604"/>
                    <a:pt x="13996" y="3830216"/>
                  </a:cubicBezTo>
                  <a:cubicBezTo>
                    <a:pt x="27992" y="4016828"/>
                    <a:pt x="54429" y="4119465"/>
                    <a:pt x="181947" y="4212771"/>
                  </a:cubicBezTo>
                  <a:cubicBezTo>
                    <a:pt x="309465" y="4306077"/>
                    <a:pt x="492967" y="4385388"/>
                    <a:pt x="779106" y="4390053"/>
                  </a:cubicBezTo>
                  <a:cubicBezTo>
                    <a:pt x="1065245" y="4394718"/>
                    <a:pt x="1533330" y="4262534"/>
                    <a:pt x="1898779" y="4240763"/>
                  </a:cubicBezTo>
                  <a:cubicBezTo>
                    <a:pt x="2264228" y="4218992"/>
                    <a:pt x="2614127" y="4234542"/>
                    <a:pt x="2971800" y="4259424"/>
                  </a:cubicBezTo>
                  <a:cubicBezTo>
                    <a:pt x="3329474" y="4284306"/>
                    <a:pt x="3802224" y="4474028"/>
                    <a:pt x="4044820" y="4390053"/>
                  </a:cubicBezTo>
                  <a:cubicBezTo>
                    <a:pt x="4287416" y="4306078"/>
                    <a:pt x="4368281" y="4023049"/>
                    <a:pt x="4427375" y="3755571"/>
                  </a:cubicBezTo>
                  <a:cubicBezTo>
                    <a:pt x="4486469" y="3488093"/>
                    <a:pt x="4442926" y="3136640"/>
                    <a:pt x="4399383" y="2785187"/>
                  </a:cubicBezTo>
                </a:path>
              </a:pathLst>
            </a:cu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7" name="TextBox 116"/>
          <p:cNvSpPr txBox="1"/>
          <p:nvPr/>
        </p:nvSpPr>
        <p:spPr>
          <a:xfrm>
            <a:off x="391861" y="6245423"/>
            <a:ext cx="3336170" cy="307777"/>
          </a:xfrm>
          <a:prstGeom prst="rect">
            <a:avLst/>
          </a:prstGeom>
          <a:noFill/>
        </p:spPr>
        <p:txBody>
          <a:bodyPr wrap="none" rtlCol="0">
            <a:spAutoFit/>
          </a:bodyPr>
          <a:lstStyle/>
          <a:p>
            <a:r>
              <a:rPr lang="en-US" sz="1400" b="1" dirty="0" err="1" smtClean="0">
                <a:cs typeface="Arial" pitchFamily="34" charset="0"/>
              </a:rPr>
              <a:t>System.Threading.Thread</a:t>
            </a:r>
            <a:r>
              <a:rPr lang="en-US" sz="1400" b="1" dirty="0" smtClean="0">
                <a:cs typeface="Arial" pitchFamily="34" charset="0"/>
              </a:rPr>
              <a:t> life cycle.</a:t>
            </a:r>
            <a:endParaRPr lang="en-US" sz="1400" b="1" dirty="0">
              <a:cs typeface="Arial" pitchFamily="34" charset="0"/>
            </a:endParaRPr>
          </a:p>
        </p:txBody>
      </p:sp>
      <p:sp>
        <p:nvSpPr>
          <p:cNvPr id="118" name="TextBox 117"/>
          <p:cNvSpPr txBox="1"/>
          <p:nvPr/>
        </p:nvSpPr>
        <p:spPr>
          <a:xfrm>
            <a:off x="5486400" y="6550223"/>
            <a:ext cx="3672800" cy="307777"/>
          </a:xfrm>
          <a:prstGeom prst="rect">
            <a:avLst/>
          </a:prstGeom>
          <a:noFill/>
        </p:spPr>
        <p:txBody>
          <a:bodyPr wrap="none" rtlCol="0">
            <a:spAutoFit/>
          </a:bodyPr>
          <a:lstStyle/>
          <a:p>
            <a:r>
              <a:rPr lang="en-US" sz="1400" b="1" dirty="0" err="1" smtClean="0"/>
              <a:t>Aneka.Threading.AnekaThread</a:t>
            </a:r>
            <a:r>
              <a:rPr lang="en-US" sz="1400" b="1" dirty="0" smtClean="0"/>
              <a:t> life cycle.</a:t>
            </a:r>
            <a:endParaRPr lang="en-US" sz="1400" b="1" dirty="0"/>
          </a:p>
        </p:txBody>
      </p:sp>
      <p:sp>
        <p:nvSpPr>
          <p:cNvPr id="72" name="Title 71"/>
          <p:cNvSpPr>
            <a:spLocks noGrp="1"/>
          </p:cNvSpPr>
          <p:nvPr>
            <p:ph type="title"/>
          </p:nvPr>
        </p:nvSpPr>
        <p:spPr/>
        <p:txBody>
          <a:bodyPr/>
          <a:lstStyle/>
          <a:p>
            <a:r>
              <a:rPr lang="en-US" dirty="0" smtClean="0"/>
              <a:t>Thread Life Cycle Comparisons</a:t>
            </a:r>
            <a:endParaRPr lang="en-US" dirty="0"/>
          </a:p>
        </p:txBody>
      </p:sp>
    </p:spTree>
    <p:extLst>
      <p:ext uri="{BB962C8B-B14F-4D97-AF65-F5344CB8AC3E}">
        <p14:creationId xmlns:p14="http://schemas.microsoft.com/office/powerpoint/2010/main" val="36463088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life Cycle </a:t>
            </a:r>
            <a:r>
              <a:rPr lang="en-US" dirty="0" err="1" smtClean="0"/>
              <a:t>Contd</a:t>
            </a:r>
            <a:r>
              <a:rPr lang="en-US" dirty="0" smtClean="0"/>
              <a:t>…</a:t>
            </a:r>
            <a:endParaRPr lang="en-US" dirty="0"/>
          </a:p>
        </p:txBody>
      </p:sp>
      <p:sp>
        <p:nvSpPr>
          <p:cNvPr id="7" name="Content Placeholder 6"/>
          <p:cNvSpPr>
            <a:spLocks noGrp="1"/>
          </p:cNvSpPr>
          <p:nvPr>
            <p:ph idx="1"/>
          </p:nvPr>
        </p:nvSpPr>
        <p:spPr/>
        <p:txBody>
          <a:bodyPr/>
          <a:lstStyle/>
          <a:p>
            <a:pPr algn="just"/>
            <a:r>
              <a:rPr lang="en-US" sz="2300" dirty="0" smtClean="0"/>
              <a:t>Aneka threads exhibit more states than local threads because Aneka threads support file staging and they are scheduled by the middleware that can queue them for a considerable amount of time. </a:t>
            </a:r>
          </a:p>
          <a:p>
            <a:pPr algn="just"/>
            <a:r>
              <a:rPr lang="en-US" sz="2300" dirty="0" smtClean="0"/>
              <a:t>In addition, Aneka supports reservation of nodes for execution, an explicit state indicating failure to execute because of a missing reservation has been included. </a:t>
            </a:r>
          </a:p>
          <a:p>
            <a:pPr algn="just"/>
            <a:r>
              <a:rPr lang="en-US" sz="2300" dirty="0" smtClean="0"/>
              <a:t>An Aneka thread is initially found in the </a:t>
            </a:r>
            <a:r>
              <a:rPr lang="en-US" sz="2300" i="1" dirty="0" err="1" smtClean="0"/>
              <a:t>Unstarted</a:t>
            </a:r>
            <a:r>
              <a:rPr lang="en-US" sz="2300" dirty="0" smtClean="0"/>
              <a:t> state. Once the </a:t>
            </a:r>
            <a:r>
              <a:rPr lang="en-US" sz="2300" i="1" dirty="0" smtClean="0"/>
              <a:t>Start()</a:t>
            </a:r>
            <a:r>
              <a:rPr lang="en-US" sz="2300" dirty="0" smtClean="0"/>
              <a:t> method is called the thread transits to the </a:t>
            </a:r>
            <a:r>
              <a:rPr lang="en-US" sz="2300" i="1" dirty="0" smtClean="0"/>
              <a:t>Started</a:t>
            </a:r>
            <a:r>
              <a:rPr lang="en-US" sz="2300" dirty="0" smtClean="0"/>
              <a:t> state from which it is possible to move to the </a:t>
            </a:r>
            <a:r>
              <a:rPr lang="en-US" sz="2300" i="1" dirty="0" err="1" smtClean="0"/>
              <a:t>StagingIn</a:t>
            </a:r>
            <a:r>
              <a:rPr lang="en-US" sz="2300" dirty="0" smtClean="0"/>
              <a:t> state if there are files to upload for its execution or directly to the </a:t>
            </a:r>
            <a:r>
              <a:rPr lang="en-US" sz="2300" i="1" dirty="0" smtClean="0"/>
              <a:t>Queued</a:t>
            </a:r>
            <a:r>
              <a:rPr lang="en-US" sz="2300" dirty="0" smtClean="0"/>
              <a:t> state. </a:t>
            </a:r>
          </a:p>
          <a:p>
            <a:pPr algn="just"/>
            <a:r>
              <a:rPr lang="en-US" sz="2300" dirty="0" smtClean="0"/>
              <a:t>If there is any error while uploading files the thread fails and it ends its execution with the </a:t>
            </a:r>
            <a:r>
              <a:rPr lang="en-US" sz="2300" i="1" dirty="0" smtClean="0"/>
              <a:t>Failed</a:t>
            </a:r>
            <a:r>
              <a:rPr lang="en-US" sz="2300" dirty="0" smtClean="0"/>
              <a:t> state, which can also be reached for any exception occurred while invoking </a:t>
            </a:r>
            <a:r>
              <a:rPr lang="en-US" sz="2300" i="1" dirty="0" smtClean="0"/>
              <a:t>Start()</a:t>
            </a:r>
            <a:r>
              <a:rPr lang="en-US" sz="2300" dirty="0" smtClean="0"/>
              <a:t>. </a:t>
            </a:r>
            <a:endParaRPr lang="en-US" sz="23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56</a:t>
            </a:fld>
            <a:endParaRPr lang="en-US"/>
          </a:p>
        </p:txBody>
      </p:sp>
    </p:spTree>
    <p:extLst>
      <p:ext uri="{BB962C8B-B14F-4D97-AF65-F5344CB8AC3E}">
        <p14:creationId xmlns:p14="http://schemas.microsoft.com/office/powerpoint/2010/main" val="2491265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life Cycle </a:t>
            </a:r>
            <a:r>
              <a:rPr lang="en-US" dirty="0" err="1" smtClean="0"/>
              <a:t>Contd</a:t>
            </a:r>
            <a:r>
              <a:rPr lang="en-US" dirty="0" smtClean="0"/>
              <a:t>…</a:t>
            </a:r>
            <a:endParaRPr lang="en-US" dirty="0"/>
          </a:p>
        </p:txBody>
      </p:sp>
      <p:sp>
        <p:nvSpPr>
          <p:cNvPr id="7" name="Content Placeholder 6"/>
          <p:cNvSpPr>
            <a:spLocks noGrp="1"/>
          </p:cNvSpPr>
          <p:nvPr>
            <p:ph idx="1"/>
          </p:nvPr>
        </p:nvSpPr>
        <p:spPr/>
        <p:txBody>
          <a:bodyPr/>
          <a:lstStyle/>
          <a:p>
            <a:pPr algn="just"/>
            <a:r>
              <a:rPr lang="en-US" sz="2800" dirty="0" smtClean="0"/>
              <a:t>Another outcome might be the </a:t>
            </a:r>
            <a:r>
              <a:rPr lang="en-US" sz="2800" i="1" dirty="0" smtClean="0"/>
              <a:t>Rejected</a:t>
            </a:r>
            <a:r>
              <a:rPr lang="en-US" sz="2800" dirty="0" smtClean="0"/>
              <a:t> state that occurs in case the thread is started with an invalid reservation token. This is a final state and implies execution failure due to lack of rights.</a:t>
            </a:r>
          </a:p>
          <a:p>
            <a:pPr algn="just"/>
            <a:r>
              <a:rPr lang="en-US" sz="2800" dirty="0" smtClean="0"/>
              <a:t>Once the thread is in the queue if there is a free node where to execute it, the middleware moves all the object data and depending file to the remote node and starts its execution, thus changing the state into </a:t>
            </a:r>
            <a:r>
              <a:rPr lang="en-US" sz="2800" i="1" dirty="0" smtClean="0"/>
              <a:t>Running</a:t>
            </a:r>
            <a:r>
              <a:rPr lang="en-US" sz="2800" dirty="0" smtClean="0"/>
              <a:t>. If the thread generates an exception or does not produce the expected output files, the execution is considered to be failed and the final state of the thread is set to </a:t>
            </a:r>
            <a:r>
              <a:rPr lang="en-US" sz="2800" i="1" dirty="0" smtClean="0"/>
              <a:t>Failed</a:t>
            </a:r>
            <a:r>
              <a:rPr lang="en-US" sz="2800" dirty="0" smtClean="0"/>
              <a:t>.</a:t>
            </a:r>
          </a:p>
          <a:p>
            <a:pPr algn="just"/>
            <a:endParaRPr lang="en-US" sz="2800" dirty="0" smtClean="0"/>
          </a:p>
          <a:p>
            <a:pPr algn="just"/>
            <a:endParaRPr lang="en-US" sz="2800" dirty="0" smtClean="0"/>
          </a:p>
          <a:p>
            <a:pPr algn="just"/>
            <a:endParaRPr lang="en-US"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57</a:t>
            </a:fld>
            <a:endParaRPr lang="en-US"/>
          </a:p>
        </p:txBody>
      </p:sp>
    </p:spTree>
    <p:extLst>
      <p:ext uri="{BB962C8B-B14F-4D97-AF65-F5344CB8AC3E}">
        <p14:creationId xmlns:p14="http://schemas.microsoft.com/office/powerpoint/2010/main" val="16757333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life Cycle </a:t>
            </a:r>
            <a:r>
              <a:rPr lang="en-US" dirty="0" err="1" smtClean="0"/>
              <a:t>Contd</a:t>
            </a:r>
            <a:r>
              <a:rPr lang="en-US" dirty="0" smtClean="0"/>
              <a:t>…</a:t>
            </a:r>
            <a:endParaRPr lang="en-US" dirty="0"/>
          </a:p>
        </p:txBody>
      </p:sp>
      <p:sp>
        <p:nvSpPr>
          <p:cNvPr id="7" name="Content Placeholder 6"/>
          <p:cNvSpPr>
            <a:spLocks noGrp="1"/>
          </p:cNvSpPr>
          <p:nvPr>
            <p:ph idx="1"/>
          </p:nvPr>
        </p:nvSpPr>
        <p:spPr/>
        <p:txBody>
          <a:bodyPr/>
          <a:lstStyle/>
          <a:p>
            <a:pPr algn="just"/>
            <a:r>
              <a:rPr lang="en-US" sz="2400" dirty="0" smtClean="0"/>
              <a:t>If the execution is successful, the final state is set to </a:t>
            </a:r>
            <a:r>
              <a:rPr lang="en-US" sz="2400" i="1" dirty="0" smtClean="0"/>
              <a:t>Completed</a:t>
            </a:r>
            <a:r>
              <a:rPr lang="en-US" sz="2400" dirty="0" smtClean="0"/>
              <a:t>. </a:t>
            </a:r>
          </a:p>
          <a:p>
            <a:pPr algn="just"/>
            <a:r>
              <a:rPr lang="en-US" sz="2400" dirty="0" smtClean="0"/>
              <a:t>In case there are output files to retrieve the thread state is set to </a:t>
            </a:r>
            <a:r>
              <a:rPr lang="en-US" sz="2400" i="1" dirty="0" err="1" smtClean="0"/>
              <a:t>StagingOut</a:t>
            </a:r>
            <a:r>
              <a:rPr lang="en-US" sz="2400" dirty="0" smtClean="0"/>
              <a:t> while files are collected and sent to their final destination, and then it transits to </a:t>
            </a:r>
            <a:r>
              <a:rPr lang="en-US" sz="2400" i="1" dirty="0" smtClean="0"/>
              <a:t>Completed</a:t>
            </a:r>
            <a:r>
              <a:rPr lang="en-US" sz="2400" dirty="0" smtClean="0"/>
              <a:t>. At any point in time if the developer stops the execution of the application or directly calls the </a:t>
            </a:r>
            <a:r>
              <a:rPr lang="en-US" sz="2400" i="1" dirty="0" smtClean="0"/>
              <a:t>Abort()</a:t>
            </a:r>
            <a:r>
              <a:rPr lang="en-US" sz="2400" dirty="0" smtClean="0"/>
              <a:t> method the thread is aborted and its final state is set to </a:t>
            </a:r>
            <a:r>
              <a:rPr lang="en-US" sz="2400" i="1" dirty="0" smtClean="0"/>
              <a:t>Aborted</a:t>
            </a:r>
            <a:r>
              <a:rPr lang="en-US" sz="2400" dirty="0" smtClean="0"/>
              <a:t>.</a:t>
            </a:r>
          </a:p>
          <a:p>
            <a:pPr algn="just"/>
            <a:r>
              <a:rPr lang="en-US" sz="2400" dirty="0" smtClean="0"/>
              <a:t>In most of the cases, the normal state transition will resemble the one occurring for local threads: </a:t>
            </a:r>
            <a:r>
              <a:rPr lang="en-US" sz="2400" i="1" dirty="0" err="1" smtClean="0"/>
              <a:t>Unstarted</a:t>
            </a:r>
            <a:r>
              <a:rPr lang="en-US" sz="2400" i="1" dirty="0" smtClean="0"/>
              <a:t> </a:t>
            </a:r>
            <a:r>
              <a:rPr lang="en-US" sz="2400" i="1" dirty="0" smtClean="0">
                <a:sym typeface="Wingdings"/>
              </a:rPr>
              <a:t></a:t>
            </a:r>
            <a:r>
              <a:rPr lang="en-US" sz="2400" i="1" dirty="0" smtClean="0"/>
              <a:t> [Started] </a:t>
            </a:r>
            <a:r>
              <a:rPr lang="en-US" sz="2400" i="1" dirty="0" smtClean="0">
                <a:sym typeface="Wingdings"/>
              </a:rPr>
              <a:t></a:t>
            </a:r>
            <a:r>
              <a:rPr lang="en-US" sz="2400" i="1" dirty="0" smtClean="0"/>
              <a:t> [Queued] </a:t>
            </a:r>
            <a:r>
              <a:rPr lang="en-US" sz="2400" i="1" dirty="0" smtClean="0">
                <a:sym typeface="Wingdings"/>
              </a:rPr>
              <a:t></a:t>
            </a:r>
            <a:r>
              <a:rPr lang="en-US" sz="2400" i="1" dirty="0" smtClean="0"/>
              <a:t> Running </a:t>
            </a:r>
            <a:r>
              <a:rPr lang="en-US" sz="2400" i="1" dirty="0" smtClean="0">
                <a:sym typeface="Wingdings"/>
              </a:rPr>
              <a:t></a:t>
            </a:r>
            <a:r>
              <a:rPr lang="en-US" sz="2400" i="1" dirty="0" smtClean="0"/>
              <a:t> Completed / Aborted / Failed.</a:t>
            </a:r>
            <a:endParaRPr lang="en-US" sz="2400" dirty="0" smtClean="0"/>
          </a:p>
          <a:p>
            <a:pPr algn="just"/>
            <a:endParaRPr lang="en-US" sz="2400" dirty="0" smtClean="0"/>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58</a:t>
            </a:fld>
            <a:endParaRPr lang="en-US"/>
          </a:p>
        </p:txBody>
      </p:sp>
    </p:spTree>
    <p:extLst>
      <p:ext uri="{BB962C8B-B14F-4D97-AF65-F5344CB8AC3E}">
        <p14:creationId xmlns:p14="http://schemas.microsoft.com/office/powerpoint/2010/main" val="31816819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synchronization</a:t>
            </a:r>
            <a:endParaRPr lang="en-US" dirty="0"/>
          </a:p>
        </p:txBody>
      </p:sp>
      <p:sp>
        <p:nvSpPr>
          <p:cNvPr id="3" name="Content Placeholder 2"/>
          <p:cNvSpPr>
            <a:spLocks noGrp="1"/>
          </p:cNvSpPr>
          <p:nvPr>
            <p:ph idx="1"/>
          </p:nvPr>
        </p:nvSpPr>
        <p:spPr/>
        <p:txBody>
          <a:bodyPr/>
          <a:lstStyle/>
          <a:p>
            <a:pPr algn="just"/>
            <a:r>
              <a:rPr lang="en-US" sz="2400" dirty="0" smtClean="0"/>
              <a:t>The .NET base class libraries provide advanced facilities to support thread synchronization by the means of monitors, semaphores, reader-writer locks and basic synchronization constructs at language level. </a:t>
            </a:r>
          </a:p>
          <a:p>
            <a:pPr algn="just"/>
            <a:r>
              <a:rPr lang="en-US" sz="2400" dirty="0" smtClean="0"/>
              <a:t>Aneka provides a minimal support for thread synchronization that is limited to the implementation of the join operation for the thread abstraction. </a:t>
            </a:r>
          </a:p>
          <a:p>
            <a:pPr algn="just"/>
            <a:r>
              <a:rPr lang="en-US" sz="2400" dirty="0" smtClean="0"/>
              <a:t>Most of the constructs and classes that are provided by the .NET framework are used to provide controlled access to shared data from different threads in order to prevent their integrity. </a:t>
            </a:r>
          </a:p>
          <a:p>
            <a:pPr algn="just"/>
            <a:r>
              <a:rPr lang="en-US" sz="2400" dirty="0" smtClean="0"/>
              <a:t>This requirement is less stringent in case of a distributed environment where there is no shared memory among the thread instances, and therefore it is not necessary. </a:t>
            </a:r>
          </a:p>
        </p:txBody>
      </p:sp>
      <p:sp>
        <p:nvSpPr>
          <p:cNvPr id="4" name="Slide Number Placeholder 3"/>
          <p:cNvSpPr>
            <a:spLocks noGrp="1"/>
          </p:cNvSpPr>
          <p:nvPr>
            <p:ph type="sldNum" sz="quarter" idx="10"/>
          </p:nvPr>
        </p:nvSpPr>
        <p:spPr/>
        <p:txBody>
          <a:bodyPr/>
          <a:lstStyle/>
          <a:p>
            <a:fld id="{32E25198-89AE-4B00-A47A-4DE3C7AA5454}" type="slidenum">
              <a:rPr lang="en-US" smtClean="0"/>
              <a:pPr/>
              <a:t>59</a:t>
            </a:fld>
            <a:endParaRPr lang="en-US"/>
          </a:p>
        </p:txBody>
      </p:sp>
    </p:spTree>
    <p:extLst>
      <p:ext uri="{BB962C8B-B14F-4D97-AF65-F5344CB8AC3E}">
        <p14:creationId xmlns:p14="http://schemas.microsoft.com/office/powerpoint/2010/main" val="3112161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
        <p:nvSpPr>
          <p:cNvPr id="8" name="Rounded Rectangle 7"/>
          <p:cNvSpPr/>
          <p:nvPr/>
        </p:nvSpPr>
        <p:spPr bwMode="auto">
          <a:xfrm>
            <a:off x="0" y="182880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39074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synchronization</a:t>
            </a:r>
            <a:endParaRPr lang="en-US" dirty="0"/>
          </a:p>
        </p:txBody>
      </p:sp>
      <p:sp>
        <p:nvSpPr>
          <p:cNvPr id="3" name="Content Placeholder 2"/>
          <p:cNvSpPr>
            <a:spLocks noGrp="1"/>
          </p:cNvSpPr>
          <p:nvPr>
            <p:ph idx="1"/>
          </p:nvPr>
        </p:nvSpPr>
        <p:spPr/>
        <p:txBody>
          <a:bodyPr/>
          <a:lstStyle/>
          <a:p>
            <a:pPr algn="just"/>
            <a:r>
              <a:rPr lang="en-US" sz="2800" dirty="0" smtClean="0"/>
              <a:t>Moreover, the reason for porting a local multi-thread application to Aneka threads implicitly involves the need of a distributed facility where to execute a large number of threads, which might not be executing all at the same time. </a:t>
            </a:r>
          </a:p>
          <a:p>
            <a:pPr algn="just"/>
            <a:r>
              <a:rPr lang="en-US" sz="2800" dirty="0" smtClean="0"/>
              <a:t>Providing coordination facilities that introduce locking strategy in such environment might lead to distributed deadlocks hard to detect. </a:t>
            </a:r>
          </a:p>
          <a:p>
            <a:pPr algn="just"/>
            <a:r>
              <a:rPr lang="en-US" sz="2800" dirty="0" smtClean="0"/>
              <a:t>Therefore, by designing Aneka threads do not feature any synchronization facility that goes beyond the simple join operation between executing threads.</a:t>
            </a:r>
          </a:p>
          <a:p>
            <a:pPr algn="just"/>
            <a:endParaRPr lang="en-US"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60</a:t>
            </a:fld>
            <a:endParaRPr lang="en-US"/>
          </a:p>
        </p:txBody>
      </p:sp>
    </p:spTree>
    <p:extLst>
      <p:ext uri="{BB962C8B-B14F-4D97-AF65-F5344CB8AC3E}">
        <p14:creationId xmlns:p14="http://schemas.microsoft.com/office/powerpoint/2010/main" val="20356933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Priorities</a:t>
            </a:r>
            <a:endParaRPr lang="en-US" dirty="0"/>
          </a:p>
        </p:txBody>
      </p:sp>
      <p:sp>
        <p:nvSpPr>
          <p:cNvPr id="3" name="Content Placeholder 2"/>
          <p:cNvSpPr>
            <a:spLocks noGrp="1"/>
          </p:cNvSpPr>
          <p:nvPr>
            <p:ph idx="1"/>
          </p:nvPr>
        </p:nvSpPr>
        <p:spPr/>
        <p:txBody>
          <a:bodyPr/>
          <a:lstStyle/>
          <a:p>
            <a:pPr algn="just"/>
            <a:r>
              <a:rPr lang="en-US" dirty="0" smtClean="0"/>
              <a:t>The </a:t>
            </a:r>
            <a:r>
              <a:rPr lang="en-US" i="1" dirty="0" err="1" smtClean="0"/>
              <a:t>System.Threading.Thread</a:t>
            </a:r>
            <a:r>
              <a:rPr lang="en-US" dirty="0" smtClean="0"/>
              <a:t> class supports thread priorities, where the scheduling priority can be one selected from one of the values of the </a:t>
            </a:r>
            <a:r>
              <a:rPr lang="en-US" i="1" dirty="0" err="1" smtClean="0"/>
              <a:t>ThreadPriority</a:t>
            </a:r>
            <a:r>
              <a:rPr lang="en-US" dirty="0" smtClean="0"/>
              <a:t> enumeration: </a:t>
            </a:r>
            <a:r>
              <a:rPr lang="en-US" i="1" dirty="0" smtClean="0"/>
              <a:t>Highest</a:t>
            </a:r>
            <a:r>
              <a:rPr lang="en-US" dirty="0" smtClean="0"/>
              <a:t>, </a:t>
            </a:r>
            <a:r>
              <a:rPr lang="en-US" i="1" dirty="0" err="1" smtClean="0"/>
              <a:t>AboveNormal</a:t>
            </a:r>
            <a:r>
              <a:rPr lang="en-US" dirty="0" smtClean="0"/>
              <a:t>, </a:t>
            </a:r>
            <a:r>
              <a:rPr lang="en-US" i="1" dirty="0" smtClean="0"/>
              <a:t>Normal</a:t>
            </a:r>
            <a:r>
              <a:rPr lang="en-US" dirty="0" smtClean="0"/>
              <a:t>, </a:t>
            </a:r>
            <a:r>
              <a:rPr lang="en-US" i="1" dirty="0" err="1" smtClean="0"/>
              <a:t>BelowNormal</a:t>
            </a:r>
            <a:r>
              <a:rPr lang="en-US" dirty="0" smtClean="0"/>
              <a:t> or </a:t>
            </a:r>
            <a:r>
              <a:rPr lang="en-US" i="1" dirty="0" smtClean="0"/>
              <a:t>Lowest</a:t>
            </a:r>
            <a:r>
              <a:rPr lang="en-US" dirty="0" smtClean="0"/>
              <a:t>. </a:t>
            </a:r>
          </a:p>
          <a:p>
            <a:pPr algn="just"/>
            <a:r>
              <a:rPr lang="en-US" dirty="0" smtClean="0"/>
              <a:t>However, operating systems are not required to honor the priority of a thread and the current version of Aneka does not support thread priorities. </a:t>
            </a:r>
          </a:p>
          <a:p>
            <a:pPr algn="just"/>
            <a:r>
              <a:rPr lang="en-US" dirty="0" smtClean="0"/>
              <a:t>For interface compatibility purposes the </a:t>
            </a:r>
            <a:r>
              <a:rPr lang="en-US" i="1" dirty="0" err="1" smtClean="0"/>
              <a:t>Aneka.Threading.Thread</a:t>
            </a:r>
            <a:r>
              <a:rPr lang="en-US" dirty="0" smtClean="0"/>
              <a:t> class exhibits a </a:t>
            </a:r>
            <a:r>
              <a:rPr lang="en-US" i="1" dirty="0" smtClean="0"/>
              <a:t>Priority</a:t>
            </a:r>
            <a:r>
              <a:rPr lang="en-US" dirty="0" smtClean="0"/>
              <a:t> property whose type is </a:t>
            </a:r>
            <a:r>
              <a:rPr lang="en-US" i="1" dirty="0" err="1" smtClean="0"/>
              <a:t>ThreadPriority</a:t>
            </a:r>
            <a:r>
              <a:rPr lang="en-US" dirty="0" smtClean="0"/>
              <a:t> but its value is always set to </a:t>
            </a:r>
            <a:r>
              <a:rPr lang="en-US" i="1" dirty="0" smtClean="0"/>
              <a:t>Normal</a:t>
            </a:r>
            <a:r>
              <a:rPr lang="en-US" dirty="0" smtClean="0"/>
              <a:t> and changes to it do not produce any effect on thread scheduling by the Aneka middleware.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61</a:t>
            </a:fld>
            <a:endParaRPr lang="en-US"/>
          </a:p>
        </p:txBody>
      </p:sp>
    </p:spTree>
    <p:extLst>
      <p:ext uri="{BB962C8B-B14F-4D97-AF65-F5344CB8AC3E}">
        <p14:creationId xmlns:p14="http://schemas.microsoft.com/office/powerpoint/2010/main" val="31240665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Serialization</a:t>
            </a:r>
            <a:endParaRPr lang="en-US" dirty="0"/>
          </a:p>
        </p:txBody>
      </p:sp>
      <p:sp>
        <p:nvSpPr>
          <p:cNvPr id="3" name="Content Placeholder 2"/>
          <p:cNvSpPr>
            <a:spLocks noGrp="1"/>
          </p:cNvSpPr>
          <p:nvPr>
            <p:ph idx="1"/>
          </p:nvPr>
        </p:nvSpPr>
        <p:spPr/>
        <p:txBody>
          <a:bodyPr/>
          <a:lstStyle/>
          <a:p>
            <a:pPr algn="just"/>
            <a:r>
              <a:rPr lang="en-US" sz="2800" dirty="0" smtClean="0"/>
              <a:t>Aneka threads execute in a distributed environment where the object code in the form of libraries and live instances information are moved over the network. This condition imposes some limitations that are mostly concerned with the serialization of types in the .NET framework. </a:t>
            </a:r>
          </a:p>
          <a:p>
            <a:pPr algn="just"/>
            <a:r>
              <a:rPr lang="en-US" sz="2800" dirty="0" smtClean="0"/>
              <a:t>Local threads execute all within the same address space and share the memory; therefore, they do not need objects to be copied or transferred into a different address space. </a:t>
            </a:r>
          </a:p>
        </p:txBody>
      </p:sp>
      <p:sp>
        <p:nvSpPr>
          <p:cNvPr id="4" name="Slide Number Placeholder 3"/>
          <p:cNvSpPr>
            <a:spLocks noGrp="1"/>
          </p:cNvSpPr>
          <p:nvPr>
            <p:ph type="sldNum" sz="quarter" idx="10"/>
          </p:nvPr>
        </p:nvSpPr>
        <p:spPr/>
        <p:txBody>
          <a:bodyPr/>
          <a:lstStyle/>
          <a:p>
            <a:fld id="{32E25198-89AE-4B00-A47A-4DE3C7AA5454}" type="slidenum">
              <a:rPr lang="en-US" smtClean="0"/>
              <a:pPr/>
              <a:t>62</a:t>
            </a:fld>
            <a:endParaRPr lang="en-US"/>
          </a:p>
        </p:txBody>
      </p:sp>
    </p:spTree>
    <p:extLst>
      <p:ext uri="{BB962C8B-B14F-4D97-AF65-F5344CB8AC3E}">
        <p14:creationId xmlns:p14="http://schemas.microsoft.com/office/powerpoint/2010/main" val="18074258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Serialization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3200" dirty="0" smtClean="0"/>
              <a:t>Aneka threads are distributed and execute on remote computing nodes, and this implies that the object code related to the method to be executed within a thread needs to be transferred over the network. </a:t>
            </a:r>
          </a:p>
          <a:p>
            <a:pPr algn="just"/>
            <a:r>
              <a:rPr lang="en-US" sz="3200" dirty="0" smtClean="0"/>
              <a:t>Since delegates can point to instance methods the state of the enclosing instance needs to be transferred and reconstructed on the remote execution environment. </a:t>
            </a:r>
          </a:p>
          <a:p>
            <a:pPr algn="just"/>
            <a:r>
              <a:rPr lang="en-US" sz="3200" dirty="0" smtClean="0"/>
              <a:t>This is a particular feature at class level and goes under the name of </a:t>
            </a:r>
            <a:r>
              <a:rPr lang="en-US" sz="3200" i="1" dirty="0" smtClean="0"/>
              <a:t>type serialization</a:t>
            </a:r>
            <a:r>
              <a:rPr lang="en-US" sz="3200" dirty="0" smtClean="0"/>
              <a:t>.</a:t>
            </a:r>
            <a:endParaRPr lang="en-US"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63</a:t>
            </a:fld>
            <a:endParaRPr lang="en-US"/>
          </a:p>
        </p:txBody>
      </p:sp>
    </p:spTree>
    <p:extLst>
      <p:ext uri="{BB962C8B-B14F-4D97-AF65-F5344CB8AC3E}">
        <p14:creationId xmlns:p14="http://schemas.microsoft.com/office/powerpoint/2010/main" val="19355998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Serialization </a:t>
            </a:r>
            <a:r>
              <a:rPr lang="en-US" dirty="0" err="1" smtClean="0"/>
              <a:t>Contd</a:t>
            </a:r>
            <a:r>
              <a:rPr lang="en-US" dirty="0" smtClean="0"/>
              <a:t>…</a:t>
            </a:r>
            <a:endParaRPr lang="en-US" dirty="0"/>
          </a:p>
        </p:txBody>
      </p:sp>
      <p:sp>
        <p:nvSpPr>
          <p:cNvPr id="3" name="Content Placeholder 2"/>
          <p:cNvSpPr>
            <a:spLocks noGrp="1"/>
          </p:cNvSpPr>
          <p:nvPr>
            <p:ph idx="1"/>
          </p:nvPr>
        </p:nvSpPr>
        <p:spPr>
          <a:xfrm>
            <a:off x="114954" y="1027639"/>
            <a:ext cx="8848147" cy="5577728"/>
          </a:xfrm>
        </p:spPr>
        <p:txBody>
          <a:bodyPr/>
          <a:lstStyle/>
          <a:p>
            <a:pPr algn="just"/>
            <a:r>
              <a:rPr lang="en-US" sz="2800" dirty="0" smtClean="0"/>
              <a:t>A .NET type is considered to be </a:t>
            </a:r>
            <a:r>
              <a:rPr lang="en-US" sz="2800" i="1" dirty="0" err="1" smtClean="0"/>
              <a:t>serializable</a:t>
            </a:r>
            <a:r>
              <a:rPr lang="en-US" sz="2800" dirty="0" smtClean="0"/>
              <a:t> if it is possible to convert an instance of the type into a binary array containing all the information required to revert it back to its original form or into a possibly different execution context. </a:t>
            </a:r>
          </a:p>
          <a:p>
            <a:pPr algn="just"/>
            <a:r>
              <a:rPr lang="en-US" sz="2800" dirty="0" smtClean="0"/>
              <a:t>This property is generally given for several types defined in the .NET framework by simply tagging the class definition with the </a:t>
            </a:r>
            <a:r>
              <a:rPr lang="en-US" sz="2800" i="1" dirty="0" smtClean="0"/>
              <a:t>Serializable</a:t>
            </a:r>
            <a:r>
              <a:rPr lang="en-US" sz="2800" dirty="0" smtClean="0"/>
              <a:t> attribute.</a:t>
            </a:r>
          </a:p>
          <a:p>
            <a:pPr algn="just"/>
            <a:r>
              <a:rPr lang="en-US" sz="2800" dirty="0" smtClean="0"/>
              <a:t> If the class exposes a specific set of characteristics the framework will automatically provide facilities to serialize and </a:t>
            </a:r>
            <a:r>
              <a:rPr lang="en-US" sz="2800" dirty="0" err="1" smtClean="0"/>
              <a:t>deserialize</a:t>
            </a:r>
            <a:r>
              <a:rPr lang="en-US" sz="2800" dirty="0" smtClean="0"/>
              <a:t> instances of that type. Alternatively, custom serialization can be implemented for any user defined type.</a:t>
            </a:r>
          </a:p>
          <a:p>
            <a:pPr algn="just"/>
            <a:endParaRPr lang="en-US"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64</a:t>
            </a:fld>
            <a:endParaRPr lang="en-US"/>
          </a:p>
        </p:txBody>
      </p:sp>
    </p:spTree>
    <p:extLst>
      <p:ext uri="{BB962C8B-B14F-4D97-AF65-F5344CB8AC3E}">
        <p14:creationId xmlns:p14="http://schemas.microsoft.com/office/powerpoint/2010/main" val="39733531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Serialization </a:t>
            </a:r>
            <a:r>
              <a:rPr lang="en-US" dirty="0" err="1" smtClean="0"/>
              <a:t>Contd</a:t>
            </a:r>
            <a:r>
              <a:rPr lang="en-US" dirty="0" smtClean="0"/>
              <a:t>…</a:t>
            </a:r>
            <a:endParaRPr lang="en-US" dirty="0"/>
          </a:p>
        </p:txBody>
      </p:sp>
      <p:sp>
        <p:nvSpPr>
          <p:cNvPr id="3" name="Content Placeholder 2"/>
          <p:cNvSpPr>
            <a:spLocks noGrp="1"/>
          </p:cNvSpPr>
          <p:nvPr>
            <p:ph idx="1"/>
          </p:nvPr>
        </p:nvSpPr>
        <p:spPr>
          <a:xfrm>
            <a:off x="114954" y="1027639"/>
            <a:ext cx="8848147" cy="5577728"/>
          </a:xfrm>
        </p:spPr>
        <p:txBody>
          <a:bodyPr/>
          <a:lstStyle/>
          <a:p>
            <a:pPr algn="just"/>
            <a:r>
              <a:rPr lang="en-US" sz="2400" dirty="0" smtClean="0"/>
              <a:t>Aneka threads execute method defined in </a:t>
            </a:r>
            <a:r>
              <a:rPr lang="en-US" sz="2400" dirty="0" err="1" smtClean="0"/>
              <a:t>serializable</a:t>
            </a:r>
            <a:r>
              <a:rPr lang="en-US" sz="2400" dirty="0" smtClean="0"/>
              <a:t> types since it is necessary to move the enclosing instance to remote execution method. </a:t>
            </a:r>
          </a:p>
          <a:p>
            <a:pPr algn="just"/>
            <a:r>
              <a:rPr lang="en-US" sz="2400" dirty="0" smtClean="0"/>
              <a:t>In most of the cases providing serialization is as easy as tagging the class definition with the </a:t>
            </a:r>
            <a:r>
              <a:rPr lang="en-US" sz="2400" i="1" dirty="0" smtClean="0"/>
              <a:t>Serializable</a:t>
            </a:r>
            <a:r>
              <a:rPr lang="en-US" sz="2400" dirty="0" smtClean="0"/>
              <a:t> attribute, in other cases it might be necessary to implement the </a:t>
            </a:r>
            <a:r>
              <a:rPr lang="en-US" sz="2400" i="1" dirty="0" err="1" smtClean="0"/>
              <a:t>ISerializable</a:t>
            </a:r>
            <a:r>
              <a:rPr lang="en-US" sz="2400" dirty="0" smtClean="0"/>
              <a:t> interface and provide appropriate constructors for the type. </a:t>
            </a:r>
          </a:p>
          <a:p>
            <a:pPr algn="just"/>
            <a:r>
              <a:rPr lang="en-US" sz="2400" dirty="0" smtClean="0"/>
              <a:t>This is not a strong limitation, since there are very few cases in which types cannot be defined </a:t>
            </a:r>
            <a:r>
              <a:rPr lang="en-US" sz="2400" dirty="0" err="1" smtClean="0"/>
              <a:t>serializable</a:t>
            </a:r>
            <a:r>
              <a:rPr lang="en-US" sz="2400" dirty="0" smtClean="0"/>
              <a:t>. </a:t>
            </a:r>
          </a:p>
          <a:p>
            <a:pPr algn="just"/>
            <a:r>
              <a:rPr lang="en-US" sz="2400" dirty="0" smtClean="0"/>
              <a:t>For example, local threads, network connections, and streams are not </a:t>
            </a:r>
            <a:r>
              <a:rPr lang="en-US" sz="2400" dirty="0" err="1" smtClean="0"/>
              <a:t>serializable</a:t>
            </a:r>
            <a:r>
              <a:rPr lang="en-US" sz="2400" dirty="0" smtClean="0"/>
              <a:t> as they directly access local resources that cannot be implicitly moved on to a different node.</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65</a:t>
            </a:fld>
            <a:endParaRPr lang="en-US"/>
          </a:p>
        </p:txBody>
      </p:sp>
    </p:spTree>
    <p:extLst>
      <p:ext uri="{BB962C8B-B14F-4D97-AF65-F5344CB8AC3E}">
        <p14:creationId xmlns:p14="http://schemas.microsoft.com/office/powerpoint/2010/main" val="28739178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66</a:t>
            </a:fld>
            <a:endParaRPr lang="en-US"/>
          </a:p>
        </p:txBody>
      </p:sp>
      <p:sp>
        <p:nvSpPr>
          <p:cNvPr id="8" name="Rounded Rectangle 7"/>
          <p:cNvSpPr/>
          <p:nvPr/>
        </p:nvSpPr>
        <p:spPr bwMode="auto">
          <a:xfrm>
            <a:off x="0" y="5406189"/>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29519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applications with Aneka Threads</a:t>
            </a:r>
            <a:endParaRPr lang="en-US" dirty="0"/>
          </a:p>
        </p:txBody>
      </p:sp>
      <p:sp>
        <p:nvSpPr>
          <p:cNvPr id="3" name="Content Placeholder 2"/>
          <p:cNvSpPr>
            <a:spLocks noGrp="1"/>
          </p:cNvSpPr>
          <p:nvPr>
            <p:ph idx="1"/>
          </p:nvPr>
        </p:nvSpPr>
        <p:spPr/>
        <p:txBody>
          <a:bodyPr/>
          <a:lstStyle/>
          <a:p>
            <a:pPr algn="just"/>
            <a:r>
              <a:rPr lang="en-US" sz="3200" dirty="0" smtClean="0"/>
              <a:t>In order to show how it is possible to quickly port multi-threaded application to Aneka threads, we provide a distributed implementation of the examples previously discussed for local threads.</a:t>
            </a:r>
            <a:endParaRPr lang="en-US"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67</a:t>
            </a:fld>
            <a:endParaRPr lang="en-US"/>
          </a:p>
        </p:txBody>
      </p:sp>
    </p:spTree>
    <p:extLst>
      <p:ext uri="{BB962C8B-B14F-4D97-AF65-F5344CB8AC3E}">
        <p14:creationId xmlns:p14="http://schemas.microsoft.com/office/powerpoint/2010/main" val="38928674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Threads Application Model</a:t>
            </a:r>
            <a:endParaRPr lang="en-US" dirty="0"/>
          </a:p>
        </p:txBody>
      </p:sp>
      <p:sp>
        <p:nvSpPr>
          <p:cNvPr id="3" name="Content Placeholder 2"/>
          <p:cNvSpPr>
            <a:spLocks noGrp="1"/>
          </p:cNvSpPr>
          <p:nvPr>
            <p:ph idx="1"/>
          </p:nvPr>
        </p:nvSpPr>
        <p:spPr/>
        <p:txBody>
          <a:bodyPr/>
          <a:lstStyle/>
          <a:p>
            <a:pPr algn="just"/>
            <a:r>
              <a:rPr lang="en-US" sz="2200" dirty="0" smtClean="0"/>
              <a:t>In </a:t>
            </a:r>
            <a:r>
              <a:rPr lang="en-US" sz="2200" i="1" dirty="0" smtClean="0"/>
              <a:t>Thread Programming Model</a:t>
            </a:r>
            <a:r>
              <a:rPr lang="en-US" sz="2200" dirty="0" smtClean="0"/>
              <a:t> is a programming model where the units of work are created as Aneka threads by the programmer. Therefore, it is necessary to utilize the </a:t>
            </a:r>
            <a:r>
              <a:rPr lang="en-US" sz="2200" i="1" dirty="0" err="1" smtClean="0"/>
              <a:t>AnekaApplication</a:t>
            </a:r>
            <a:r>
              <a:rPr lang="en-US" sz="2200" i="1" dirty="0" smtClean="0"/>
              <a:t>&lt;W,M&gt;</a:t>
            </a:r>
            <a:r>
              <a:rPr lang="en-US" sz="2200" dirty="0" smtClean="0"/>
              <a:t> class, which is the application reference class for all the programming models falling into this category. </a:t>
            </a:r>
          </a:p>
          <a:p>
            <a:pPr algn="just"/>
            <a:r>
              <a:rPr lang="en-US" sz="2200" dirty="0" smtClean="0"/>
              <a:t>The Aneka APIs make a strong use of generics and characterize the support given to different programming models through template specialization. </a:t>
            </a:r>
          </a:p>
          <a:p>
            <a:pPr algn="just"/>
            <a:r>
              <a:rPr lang="en-US" sz="2200" dirty="0" smtClean="0"/>
              <a:t>Hence, to develop distributed applications with Aneka threads it is necessary to specialize the template type as follows:</a:t>
            </a:r>
          </a:p>
          <a:p>
            <a:pPr algn="ctr">
              <a:buNone/>
            </a:pPr>
            <a:r>
              <a:rPr lang="en-US" sz="2200" b="1" i="1" dirty="0" err="1" smtClean="0"/>
              <a:t>AnekaApplication</a:t>
            </a:r>
            <a:r>
              <a:rPr lang="en-US" sz="2200" b="1" i="1" dirty="0" smtClean="0"/>
              <a:t>&lt;</a:t>
            </a:r>
            <a:r>
              <a:rPr lang="en-US" sz="2200" b="1" i="1" dirty="0" err="1" smtClean="0"/>
              <a:t>AnekaThread</a:t>
            </a:r>
            <a:r>
              <a:rPr lang="en-US" sz="2200" b="1" i="1" dirty="0" smtClean="0"/>
              <a:t>, </a:t>
            </a:r>
            <a:r>
              <a:rPr lang="en-US" sz="2200" b="1" i="1" dirty="0" err="1" smtClean="0"/>
              <a:t>ThreadManager</a:t>
            </a:r>
            <a:r>
              <a:rPr lang="en-US" sz="2200" b="1" i="1" dirty="0" smtClean="0"/>
              <a:t>&gt;</a:t>
            </a:r>
            <a:endParaRPr lang="en-US" sz="2200" dirty="0" smtClean="0"/>
          </a:p>
          <a:p>
            <a:pPr algn="just"/>
            <a:r>
              <a:rPr lang="en-US" sz="2200" dirty="0" smtClean="0"/>
              <a:t>This will be the class type for all the distributed applications using the </a:t>
            </a:r>
            <a:r>
              <a:rPr lang="en-US" sz="2200" i="1" dirty="0" smtClean="0"/>
              <a:t>Thread Programming Model</a:t>
            </a:r>
            <a:r>
              <a:rPr lang="en-US" sz="2200" dirty="0" smtClean="0"/>
              <a:t>. These two types are defined in the </a:t>
            </a:r>
            <a:r>
              <a:rPr lang="en-US" sz="2200" i="1" dirty="0" err="1" smtClean="0"/>
              <a:t>Aneka.Threading</a:t>
            </a:r>
            <a:r>
              <a:rPr lang="en-US" sz="2200" dirty="0" smtClean="0"/>
              <a:t> namespace noted in the </a:t>
            </a:r>
            <a:r>
              <a:rPr lang="en-US" sz="2200" i="1" dirty="0" err="1" smtClean="0"/>
              <a:t>Aneka.Threading.dll</a:t>
            </a:r>
            <a:r>
              <a:rPr lang="en-US" sz="2200" i="1" dirty="0" smtClean="0"/>
              <a:t> </a:t>
            </a:r>
            <a:r>
              <a:rPr lang="en-US" sz="2200" dirty="0" smtClean="0"/>
              <a:t>library of the Aneka SDK.</a:t>
            </a:r>
          </a:p>
          <a:p>
            <a:pPr algn="just">
              <a:buNone/>
            </a:pPr>
            <a:endParaRPr lang="en-US" sz="2200" b="1" dirty="0" smtClean="0"/>
          </a:p>
          <a:p>
            <a:pPr algn="just">
              <a:buNone/>
            </a:pP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68</a:t>
            </a:fld>
            <a:endParaRPr lang="en-US"/>
          </a:p>
        </p:txBody>
      </p:sp>
    </p:spTree>
    <p:extLst>
      <p:ext uri="{BB962C8B-B14F-4D97-AF65-F5344CB8AC3E}">
        <p14:creationId xmlns:p14="http://schemas.microsoft.com/office/powerpoint/2010/main" val="13790612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Threads Application Model</a:t>
            </a:r>
            <a:endParaRPr lang="en-US" dirty="0"/>
          </a:p>
        </p:txBody>
      </p:sp>
      <p:sp>
        <p:nvSpPr>
          <p:cNvPr id="3" name="Content Placeholder 2"/>
          <p:cNvSpPr>
            <a:spLocks noGrp="1"/>
          </p:cNvSpPr>
          <p:nvPr>
            <p:ph idx="1"/>
          </p:nvPr>
        </p:nvSpPr>
        <p:spPr/>
        <p:txBody>
          <a:bodyPr/>
          <a:lstStyle/>
          <a:p>
            <a:pPr algn="just"/>
            <a:r>
              <a:rPr lang="en-US" sz="2400" dirty="0" smtClean="0"/>
              <a:t>Another important component of the application model is the </a:t>
            </a:r>
            <a:r>
              <a:rPr lang="en-US" sz="2400" i="1" dirty="0" smtClean="0"/>
              <a:t>Configuration</a:t>
            </a:r>
            <a:r>
              <a:rPr lang="en-US" sz="2400" dirty="0" smtClean="0"/>
              <a:t> class, which is defined in the </a:t>
            </a:r>
            <a:r>
              <a:rPr lang="en-US" sz="2400" i="1" dirty="0" err="1" smtClean="0"/>
              <a:t>Aneka.Entity</a:t>
            </a:r>
            <a:r>
              <a:rPr lang="en-US" sz="2400" dirty="0" smtClean="0"/>
              <a:t> namespace (</a:t>
            </a:r>
            <a:r>
              <a:rPr lang="en-US" sz="2400" i="1" dirty="0" smtClean="0"/>
              <a:t>Aneka.dll</a:t>
            </a:r>
            <a:r>
              <a:rPr lang="en-US" sz="2400" dirty="0" smtClean="0"/>
              <a:t>). </a:t>
            </a:r>
          </a:p>
          <a:p>
            <a:pPr algn="just"/>
            <a:r>
              <a:rPr lang="en-US" sz="2400" dirty="0" smtClean="0"/>
              <a:t>This class contains a set of properties that allow the application class to configure its interaction with the middleware such as the address of the Aneka index service, which constitutes the main entry point of Aneka Clouds, the user credentials required to authenticate the application with the middleware. </a:t>
            </a:r>
          </a:p>
          <a:p>
            <a:pPr algn="just"/>
            <a:r>
              <a:rPr lang="en-US" sz="2400" dirty="0" smtClean="0"/>
              <a:t>some additional tuning parameters, and an extended set of properties that might be used to convey additional information to the middleware.</a:t>
            </a:r>
            <a:endParaRPr lang="en-US" sz="2200" b="1" dirty="0" smtClean="0"/>
          </a:p>
          <a:p>
            <a:pPr algn="just">
              <a:buNone/>
            </a:pP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69</a:t>
            </a:fld>
            <a:endParaRPr lang="en-US"/>
          </a:p>
        </p:txBody>
      </p:sp>
    </p:spTree>
    <p:extLst>
      <p:ext uri="{BB962C8B-B14F-4D97-AF65-F5344CB8AC3E}">
        <p14:creationId xmlns:p14="http://schemas.microsoft.com/office/powerpoint/2010/main" val="4143741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for single machine computation</a:t>
            </a:r>
            <a:endParaRPr lang="en-US" dirty="0"/>
          </a:p>
        </p:txBody>
      </p:sp>
      <p:sp>
        <p:nvSpPr>
          <p:cNvPr id="3" name="Content Placeholder 2"/>
          <p:cNvSpPr>
            <a:spLocks noGrp="1"/>
          </p:cNvSpPr>
          <p:nvPr>
            <p:ph idx="1"/>
          </p:nvPr>
        </p:nvSpPr>
        <p:spPr/>
        <p:txBody>
          <a:bodyPr/>
          <a:lstStyle/>
          <a:p>
            <a:r>
              <a:rPr lang="en-US" sz="2400" dirty="0" smtClean="0"/>
              <a:t>Parallelism has been a technique for improving the performance of computers since the early 1960’s, when Burroughs Corporation designed the D825, the first MIMD multiprocessor ever produced.</a:t>
            </a:r>
          </a:p>
          <a:p>
            <a:r>
              <a:rPr lang="en-US" sz="2400" dirty="0" smtClean="0"/>
              <a:t>From there on, a variety of parallel strategies have been developed.</a:t>
            </a:r>
          </a:p>
          <a:p>
            <a:r>
              <a:rPr lang="en-US" sz="2400" dirty="0" smtClean="0"/>
              <a:t>In particular, multiprocessing, which is the use of multiple processing units within a single machine, has gained a good deal of interest and gave birth to several parallel architectures.</a:t>
            </a:r>
          </a:p>
          <a:p>
            <a:r>
              <a:rPr lang="en-US" sz="2400" dirty="0" smtClean="0"/>
              <a:t>One of the most important distinctions is made in terms of the symmetry of processing units. </a:t>
            </a:r>
          </a:p>
          <a:p>
            <a:r>
              <a:rPr lang="en-US" sz="2400" dirty="0" smtClean="0"/>
              <a:t>Asymmetric multi processing involves  the concurrent use of different processing units that are specialized to perform different functions. </a:t>
            </a:r>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Tree>
    <p:extLst>
      <p:ext uri="{BB962C8B-B14F-4D97-AF65-F5344CB8AC3E}">
        <p14:creationId xmlns:p14="http://schemas.microsoft.com/office/powerpoint/2010/main" val="15429067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Application Creation and Configuration  </a:t>
            </a:r>
            <a:endParaRPr lang="en-US" dirty="0"/>
          </a:p>
        </p:txBody>
      </p:sp>
      <p:sp>
        <p:nvSpPr>
          <p:cNvPr id="3" name="Content Placeholder 2"/>
          <p:cNvSpPr>
            <a:spLocks noGrp="1"/>
          </p:cNvSpPr>
          <p:nvPr>
            <p:ph sz="half" idx="1"/>
          </p:nvPr>
        </p:nvSpPr>
        <p:spPr>
          <a:xfrm>
            <a:off x="163080" y="1047750"/>
            <a:ext cx="4354079" cy="5657850"/>
          </a:xfrm>
          <a:ln>
            <a:solidFill>
              <a:schemeClr val="tx1"/>
            </a:solidFill>
          </a:ln>
        </p:spPr>
        <p:txBody>
          <a:bodyPr/>
          <a:lstStyle/>
          <a:p>
            <a:pPr>
              <a:buNone/>
            </a:pPr>
            <a:r>
              <a:rPr lang="en-AU" sz="1400" dirty="0" smtClean="0"/>
              <a:t>// namespaces containing types of common use</a:t>
            </a:r>
            <a:endParaRPr lang="en-US" sz="1400" dirty="0" smtClean="0"/>
          </a:p>
          <a:p>
            <a:pPr>
              <a:buNone/>
            </a:pPr>
            <a:r>
              <a:rPr lang="en-AU" sz="1400" dirty="0" smtClean="0"/>
              <a:t>using System;</a:t>
            </a:r>
            <a:endParaRPr lang="en-US" sz="1400" dirty="0" smtClean="0"/>
          </a:p>
          <a:p>
            <a:pPr>
              <a:buNone/>
            </a:pPr>
            <a:r>
              <a:rPr lang="en-AU" sz="1400" dirty="0" smtClean="0"/>
              <a:t>using </a:t>
            </a:r>
            <a:r>
              <a:rPr lang="en-AU" sz="1400" dirty="0" err="1" smtClean="0"/>
              <a:t>System.Collections.Generic</a:t>
            </a:r>
            <a:r>
              <a:rPr lang="en-AU" sz="1400" dirty="0" smtClean="0"/>
              <a:t>;</a:t>
            </a:r>
            <a:endParaRPr lang="en-US" sz="1400" dirty="0" smtClean="0"/>
          </a:p>
          <a:p>
            <a:pPr>
              <a:buNone/>
            </a:pPr>
            <a:r>
              <a:rPr lang="en-AU" sz="1400" dirty="0" smtClean="0"/>
              <a:t>// common Aneka namespaces.</a:t>
            </a:r>
            <a:endParaRPr lang="en-US" sz="1400" dirty="0" smtClean="0"/>
          </a:p>
          <a:p>
            <a:pPr>
              <a:buNone/>
            </a:pPr>
            <a:r>
              <a:rPr lang="en-AU" sz="1400" dirty="0" smtClean="0"/>
              <a:t>using Aneka;</a:t>
            </a:r>
            <a:endParaRPr lang="en-US" sz="1400" dirty="0" smtClean="0"/>
          </a:p>
          <a:p>
            <a:pPr>
              <a:buNone/>
            </a:pPr>
            <a:r>
              <a:rPr lang="en-AU" sz="1400" dirty="0" smtClean="0"/>
              <a:t>using </a:t>
            </a:r>
            <a:r>
              <a:rPr lang="en-AU" sz="1400" dirty="0" err="1" smtClean="0"/>
              <a:t>Aneka.Util</a:t>
            </a:r>
            <a:r>
              <a:rPr lang="en-AU" sz="1400" dirty="0" smtClean="0"/>
              <a:t>;</a:t>
            </a:r>
            <a:endParaRPr lang="en-US" sz="1400" dirty="0" smtClean="0"/>
          </a:p>
          <a:p>
            <a:pPr>
              <a:buNone/>
            </a:pPr>
            <a:r>
              <a:rPr lang="en-AU" sz="1400" dirty="0" smtClean="0"/>
              <a:t>using </a:t>
            </a:r>
            <a:r>
              <a:rPr lang="en-AU" sz="1400" dirty="0" err="1" smtClean="0"/>
              <a:t>Aneka.Entity</a:t>
            </a:r>
            <a:r>
              <a:rPr lang="en-AU" sz="1400" dirty="0" smtClean="0"/>
              <a:t>;</a:t>
            </a:r>
            <a:endParaRPr lang="en-US" sz="1400" dirty="0" smtClean="0"/>
          </a:p>
          <a:p>
            <a:pPr>
              <a:buNone/>
            </a:pPr>
            <a:r>
              <a:rPr lang="en-AU" sz="1400" dirty="0" smtClean="0"/>
              <a:t>// Aneka Thread Programming Model user classes</a:t>
            </a:r>
            <a:endParaRPr lang="en-US" sz="1400" dirty="0" smtClean="0"/>
          </a:p>
          <a:p>
            <a:pPr>
              <a:buNone/>
            </a:pPr>
            <a:r>
              <a:rPr lang="en-AU" sz="1400" dirty="0" smtClean="0"/>
              <a:t>using </a:t>
            </a:r>
            <a:r>
              <a:rPr lang="en-AU" sz="1400" dirty="0" err="1" smtClean="0"/>
              <a:t>Aneka.Threading</a:t>
            </a:r>
            <a:r>
              <a:rPr lang="en-AU" sz="1400" dirty="0" smtClean="0"/>
              <a:t>;</a:t>
            </a:r>
            <a:endParaRPr lang="en-US" sz="1400" dirty="0" smtClean="0"/>
          </a:p>
          <a:p>
            <a:pPr>
              <a:buNone/>
            </a:pPr>
            <a:r>
              <a:rPr lang="en-AU" sz="1400" dirty="0" smtClean="0"/>
              <a:t> // …………</a:t>
            </a:r>
            <a:endParaRPr lang="en-US" sz="1400" dirty="0" smtClean="0"/>
          </a:p>
          <a:p>
            <a:pPr>
              <a:buNone/>
            </a:pPr>
            <a:r>
              <a:rPr lang="en-AU" sz="1400" dirty="0" smtClean="0"/>
              <a:t> ///&lt;summary&gt;</a:t>
            </a:r>
            <a:endParaRPr lang="en-US" sz="1400" dirty="0" smtClean="0"/>
          </a:p>
          <a:p>
            <a:pPr>
              <a:buNone/>
            </a:pPr>
            <a:r>
              <a:rPr lang="en-AU" sz="1400" dirty="0" smtClean="0"/>
              <a:t>///Creates an instance of the Aneka Application configured to use the</a:t>
            </a:r>
            <a:endParaRPr lang="en-US" sz="1400" dirty="0" smtClean="0"/>
          </a:p>
          <a:p>
            <a:pPr>
              <a:buNone/>
            </a:pPr>
            <a:r>
              <a:rPr lang="en-AU" sz="1400" dirty="0" smtClean="0"/>
              <a:t>/// Thread Programming Model.</a:t>
            </a:r>
            <a:endParaRPr lang="en-US" sz="1400" dirty="0" smtClean="0"/>
          </a:p>
          <a:p>
            <a:pPr>
              <a:buNone/>
            </a:pPr>
            <a:r>
              <a:rPr lang="en-AU" sz="1400" dirty="0" smtClean="0"/>
              <a:t>/// &lt;/summary&gt;</a:t>
            </a:r>
          </a:p>
          <a:p>
            <a:pPr>
              <a:buNone/>
            </a:pPr>
            <a:endParaRPr lang="en-US" sz="1400" dirty="0" smtClean="0"/>
          </a:p>
          <a:p>
            <a:pPr>
              <a:buNone/>
            </a:pPr>
            <a:r>
              <a:rPr lang="en-AU" sz="1400" dirty="0" smtClean="0"/>
              <a:t>/// &lt;returns&gt;Application instance.&lt;/returns&gt;</a:t>
            </a:r>
            <a:endParaRPr lang="en-US" sz="1400" dirty="0" smtClean="0"/>
          </a:p>
          <a:p>
            <a:pPr>
              <a:buNone/>
            </a:pPr>
            <a:r>
              <a:rPr lang="en-AU" sz="1400" dirty="0" smtClean="0"/>
              <a:t>private </a:t>
            </a:r>
            <a:r>
              <a:rPr lang="en-AU" sz="1400" dirty="0" err="1" smtClean="0"/>
              <a:t>AnekaApplication</a:t>
            </a:r>
            <a:r>
              <a:rPr lang="en-AU" sz="1400" dirty="0" smtClean="0"/>
              <a:t>&lt;</a:t>
            </a:r>
            <a:r>
              <a:rPr lang="en-AU" sz="1400" dirty="0" err="1" smtClean="0"/>
              <a:t>AnekaThread,ThreadManager</a:t>
            </a:r>
            <a:r>
              <a:rPr lang="en-AU" sz="1400" dirty="0" smtClean="0"/>
              <a:t>&gt; </a:t>
            </a:r>
            <a:r>
              <a:rPr lang="en-AU" sz="1400" dirty="0" err="1" smtClean="0"/>
              <a:t>CreateApplication</a:t>
            </a:r>
            <a:r>
              <a:rPr lang="en-AU" sz="1400" dirty="0" smtClean="0"/>
              <a:t>();</a:t>
            </a:r>
          </a:p>
          <a:p>
            <a:pPr>
              <a:buNone/>
            </a:pPr>
            <a:r>
              <a:rPr lang="en-AU" sz="1400" dirty="0" smtClean="0"/>
              <a:t>{</a:t>
            </a:r>
          </a:p>
          <a:p>
            <a:pPr>
              <a:buNone/>
            </a:pPr>
            <a:r>
              <a:rPr lang="en-AU" sz="1400" dirty="0" smtClean="0"/>
              <a:t>Configuration conf =new Configuration();</a:t>
            </a:r>
          </a:p>
          <a:p>
            <a:pPr>
              <a:buNone/>
            </a:pPr>
            <a:endParaRPr lang="en-US" sz="1400" dirty="0" smtClean="0"/>
          </a:p>
          <a:p>
            <a:pPr algn="just">
              <a:buNone/>
            </a:pPr>
            <a:endParaRPr lang="en-US" sz="1400" dirty="0"/>
          </a:p>
        </p:txBody>
      </p:sp>
      <p:sp>
        <p:nvSpPr>
          <p:cNvPr id="6" name="Content Placeholder 5"/>
          <p:cNvSpPr>
            <a:spLocks noGrp="1"/>
          </p:cNvSpPr>
          <p:nvPr>
            <p:ph sz="half" idx="2"/>
          </p:nvPr>
        </p:nvSpPr>
        <p:spPr>
          <a:xfrm>
            <a:off x="4655706" y="1028700"/>
            <a:ext cx="4355523" cy="5681943"/>
          </a:xfrm>
          <a:ln>
            <a:solidFill>
              <a:schemeClr val="tx1"/>
            </a:solidFill>
          </a:ln>
        </p:spPr>
        <p:txBody>
          <a:bodyPr/>
          <a:lstStyle/>
          <a:p>
            <a:pPr>
              <a:buNone/>
            </a:pPr>
            <a:r>
              <a:rPr lang="en-AU" sz="1400" dirty="0" smtClean="0"/>
              <a:t>// this is the common address and port of a local installation    // of the Aneka Cloud.</a:t>
            </a:r>
            <a:endParaRPr lang="en-US" sz="1400" dirty="0" smtClean="0"/>
          </a:p>
          <a:p>
            <a:pPr>
              <a:buNone/>
            </a:pPr>
            <a:r>
              <a:rPr lang="en-AU" sz="1400" dirty="0" smtClean="0"/>
              <a:t>   </a:t>
            </a:r>
            <a:r>
              <a:rPr lang="en-AU" sz="1400" dirty="0" err="1" smtClean="0"/>
              <a:t>conf.SchedulerUri</a:t>
            </a:r>
            <a:r>
              <a:rPr lang="en-AU" sz="1400" dirty="0" smtClean="0"/>
              <a:t> = </a:t>
            </a:r>
            <a:r>
              <a:rPr lang="en-AU" sz="1400" dirty="0" err="1" smtClean="0"/>
              <a:t>newUri</a:t>
            </a:r>
            <a:r>
              <a:rPr lang="en-AU" sz="1400" dirty="0" smtClean="0"/>
              <a:t>("tcp://localhost:9090/Aneka");</a:t>
            </a:r>
            <a:endParaRPr lang="en-US" sz="1400" dirty="0" smtClean="0"/>
          </a:p>
          <a:p>
            <a:pPr>
              <a:buNone/>
            </a:pPr>
            <a:r>
              <a:rPr lang="en-AU" sz="1400" dirty="0" smtClean="0"/>
              <a:t>   </a:t>
            </a:r>
            <a:r>
              <a:rPr lang="en-AU" sz="1400" dirty="0" err="1" smtClean="0"/>
              <a:t>conf.Credentials</a:t>
            </a:r>
            <a:r>
              <a:rPr lang="en-AU" sz="1400" dirty="0" smtClean="0"/>
              <a:t> =</a:t>
            </a:r>
            <a:r>
              <a:rPr lang="en-AU" sz="1400" dirty="0" err="1" smtClean="0"/>
              <a:t>newUserCredentials</a:t>
            </a:r>
            <a:r>
              <a:rPr lang="en-AU" sz="1400" dirty="0" smtClean="0"/>
              <a:t>("Administrator", </a:t>
            </a:r>
            <a:r>
              <a:rPr lang="en-AU" sz="1400" dirty="0" err="1" smtClean="0"/>
              <a:t>string.Empty</a:t>
            </a:r>
            <a:r>
              <a:rPr lang="en-AU" sz="1400" dirty="0" smtClean="0"/>
              <a:t>);</a:t>
            </a:r>
            <a:endParaRPr lang="en-US" sz="1400" dirty="0" smtClean="0"/>
          </a:p>
          <a:p>
            <a:pPr>
              <a:buNone/>
            </a:pPr>
            <a:r>
              <a:rPr lang="en-AU" sz="1400" dirty="0" smtClean="0"/>
              <a:t>   // we will not need support for file transfer, hence we optimize the</a:t>
            </a:r>
            <a:endParaRPr lang="en-US" sz="1400" dirty="0" smtClean="0"/>
          </a:p>
          <a:p>
            <a:pPr>
              <a:buNone/>
            </a:pPr>
            <a:r>
              <a:rPr lang="en-AU" sz="1400" dirty="0" smtClean="0"/>
              <a:t>   // application in order to not require any file transfer service.</a:t>
            </a:r>
            <a:endParaRPr lang="en-US" sz="1400" dirty="0" smtClean="0"/>
          </a:p>
          <a:p>
            <a:pPr>
              <a:buNone/>
            </a:pPr>
            <a:r>
              <a:rPr lang="en-AU" sz="1400" dirty="0" smtClean="0"/>
              <a:t>   </a:t>
            </a:r>
            <a:r>
              <a:rPr lang="en-AU" sz="1400" dirty="0" err="1" smtClean="0"/>
              <a:t>conf.UseFileTransfer</a:t>
            </a:r>
            <a:r>
              <a:rPr lang="en-AU" sz="1400" dirty="0" smtClean="0"/>
              <a:t> = false;</a:t>
            </a:r>
            <a:endParaRPr lang="en-US" sz="1400" dirty="0" smtClean="0"/>
          </a:p>
          <a:p>
            <a:pPr>
              <a:buNone/>
            </a:pPr>
            <a:r>
              <a:rPr lang="en-AU" sz="1400" dirty="0" smtClean="0"/>
              <a:t>   // we do not need any other configuration setting</a:t>
            </a:r>
            <a:endParaRPr lang="en-US" sz="1400" dirty="0" smtClean="0"/>
          </a:p>
          <a:p>
            <a:pPr>
              <a:buNone/>
            </a:pPr>
            <a:r>
              <a:rPr lang="en-AU" sz="1400" dirty="0" smtClean="0"/>
              <a:t> </a:t>
            </a:r>
            <a:endParaRPr lang="en-US" sz="1400" dirty="0" smtClean="0"/>
          </a:p>
          <a:p>
            <a:pPr>
              <a:buNone/>
            </a:pPr>
            <a:r>
              <a:rPr lang="en-AU" sz="1400" dirty="0" smtClean="0"/>
              <a:t>   // we create the application instance and configure it.</a:t>
            </a:r>
            <a:endParaRPr lang="en-US" sz="1400" dirty="0" smtClean="0"/>
          </a:p>
          <a:p>
            <a:pPr>
              <a:buNone/>
            </a:pPr>
            <a:r>
              <a:rPr lang="en-AU" sz="1400" dirty="0" smtClean="0"/>
              <a:t>   </a:t>
            </a:r>
            <a:r>
              <a:rPr lang="en-AU" sz="1400" dirty="0" err="1" smtClean="0"/>
              <a:t>AnekaApplication</a:t>
            </a:r>
            <a:r>
              <a:rPr lang="en-AU" sz="1400" dirty="0" smtClean="0"/>
              <a:t>&lt;</a:t>
            </a:r>
            <a:r>
              <a:rPr lang="en-AU" sz="1400" dirty="0" err="1" smtClean="0"/>
              <a:t>AnekaThread,ThreadManager</a:t>
            </a:r>
            <a:r>
              <a:rPr lang="en-AU" sz="1400" dirty="0" smtClean="0"/>
              <a:t>&gt; app = </a:t>
            </a:r>
            <a:endParaRPr lang="en-US" sz="1400" dirty="0" smtClean="0"/>
          </a:p>
          <a:p>
            <a:pPr>
              <a:buNone/>
            </a:pPr>
            <a:r>
              <a:rPr lang="en-AU" sz="1400" dirty="0" smtClean="0"/>
              <a:t>			new </a:t>
            </a:r>
            <a:r>
              <a:rPr lang="en-AU" sz="1400" dirty="0" err="1" smtClean="0"/>
              <a:t>AnekaApplication</a:t>
            </a:r>
            <a:r>
              <a:rPr lang="en-AU" sz="1400" dirty="0" smtClean="0"/>
              <a:t>&lt;</a:t>
            </a:r>
            <a:r>
              <a:rPr lang="en-AU" sz="1400" dirty="0" err="1" smtClean="0"/>
              <a:t>AnekaThread,ThreadManager</a:t>
            </a:r>
            <a:r>
              <a:rPr lang="en-AU" sz="1400" dirty="0" smtClean="0"/>
              <a:t>&gt;(conf);</a:t>
            </a:r>
            <a:endParaRPr lang="en-US" sz="1400" dirty="0" smtClean="0"/>
          </a:p>
          <a:p>
            <a:pPr>
              <a:buNone/>
            </a:pPr>
            <a:r>
              <a:rPr lang="en-AU" sz="1400" dirty="0" smtClean="0"/>
              <a:t>   return app;</a:t>
            </a:r>
            <a:endParaRPr lang="en-US" sz="1400" dirty="0" smtClean="0"/>
          </a:p>
          <a:p>
            <a:pPr>
              <a:buNone/>
            </a:pPr>
            <a:r>
              <a:rPr lang="en-AU" sz="1400" dirty="0" smtClean="0"/>
              <a:t>   }</a:t>
            </a:r>
            <a:endParaRPr lang="en-US" sz="1400" dirty="0" smtClean="0"/>
          </a:p>
          <a:p>
            <a:pPr>
              <a:buNone/>
            </a:pPr>
            <a:endParaRPr lang="en-US" sz="1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70</a:t>
            </a:fld>
            <a:endParaRPr lang="en-US"/>
          </a:p>
        </p:txBody>
      </p:sp>
    </p:spTree>
    <p:extLst>
      <p:ext uri="{BB962C8B-B14F-4D97-AF65-F5344CB8AC3E}">
        <p14:creationId xmlns:p14="http://schemas.microsoft.com/office/powerpoint/2010/main" val="39016345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Application Creation and Configuration  </a:t>
            </a:r>
            <a:endParaRPr lang="en-US" dirty="0"/>
          </a:p>
        </p:txBody>
      </p:sp>
      <p:sp>
        <p:nvSpPr>
          <p:cNvPr id="8" name="Content Placeholder 7"/>
          <p:cNvSpPr>
            <a:spLocks noGrp="1"/>
          </p:cNvSpPr>
          <p:nvPr>
            <p:ph sz="half" idx="1"/>
          </p:nvPr>
        </p:nvSpPr>
        <p:spPr>
          <a:xfrm>
            <a:off x="163081" y="1075765"/>
            <a:ext cx="2427719" cy="5577728"/>
          </a:xfrm>
        </p:spPr>
        <p:txBody>
          <a:bodyPr/>
          <a:lstStyle/>
          <a:p>
            <a:pPr algn="just">
              <a:buFont typeface="Arial" pitchFamily="34" charset="0"/>
              <a:buChar char="•"/>
            </a:pPr>
            <a:r>
              <a:rPr lang="en-US" sz="1600" dirty="0" smtClean="0"/>
              <a:t>Once the application has been created it is possible to create threads by specifying the reference to the application and the method to execute in each thread and the management of the application execution is mostly concerned with controlling the execution of each thread instance.</a:t>
            </a:r>
          </a:p>
          <a:p>
            <a:pPr algn="just">
              <a:buFont typeface="Arial" pitchFamily="34" charset="0"/>
              <a:buChar char="•"/>
            </a:pPr>
            <a:r>
              <a:rPr lang="en-US" sz="1600" dirty="0" smtClean="0"/>
              <a:t>The rest of the operations relate to the common management of thread instances similar to local multi-threaded applications discussed earlier.</a:t>
            </a:r>
          </a:p>
          <a:p>
            <a:pPr algn="just">
              <a:buFont typeface="Arial" pitchFamily="34" charset="0"/>
              <a:buChar char="•"/>
            </a:pPr>
            <a:endParaRPr lang="en-US" sz="1600" dirty="0" smtClean="0"/>
          </a:p>
          <a:p>
            <a:pPr algn="just">
              <a:buFont typeface="Arial" pitchFamily="34" charset="0"/>
              <a:buChar char="•"/>
            </a:pPr>
            <a:endParaRPr lang="en-US" sz="1600" dirty="0"/>
          </a:p>
        </p:txBody>
      </p:sp>
      <p:sp>
        <p:nvSpPr>
          <p:cNvPr id="9" name="Content Placeholder 8"/>
          <p:cNvSpPr>
            <a:spLocks noGrp="1"/>
          </p:cNvSpPr>
          <p:nvPr>
            <p:ph sz="half" idx="2"/>
          </p:nvPr>
        </p:nvSpPr>
        <p:spPr>
          <a:xfrm>
            <a:off x="2876550" y="1094815"/>
            <a:ext cx="6115629" cy="5577728"/>
          </a:xfrm>
          <a:ln>
            <a:solidFill>
              <a:schemeClr val="tx1"/>
            </a:solidFill>
          </a:ln>
        </p:spPr>
        <p:txBody>
          <a:bodyPr/>
          <a:lstStyle/>
          <a:p>
            <a:pPr>
              <a:buNone/>
            </a:pPr>
            <a:r>
              <a:rPr lang="en-AU" sz="1200" dirty="0" smtClean="0"/>
              <a:t>// ………… continues from the previous listing</a:t>
            </a:r>
            <a:endParaRPr lang="en-US" sz="1200" dirty="0" smtClean="0"/>
          </a:p>
          <a:p>
            <a:pPr>
              <a:buNone/>
            </a:pPr>
            <a:r>
              <a:rPr lang="en-AU" sz="1200" dirty="0" smtClean="0"/>
              <a:t>///&lt;summary&gt;</a:t>
            </a:r>
            <a:endParaRPr lang="en-US" sz="1200" dirty="0" smtClean="0"/>
          </a:p>
          <a:p>
            <a:pPr>
              <a:buNone/>
            </a:pPr>
            <a:r>
              <a:rPr lang="en-AU" sz="1200" dirty="0" smtClean="0"/>
              <a:t>///Thread worker method (implementation skipped).</a:t>
            </a:r>
            <a:endParaRPr lang="en-US" sz="1200" dirty="0" smtClean="0"/>
          </a:p>
          <a:p>
            <a:pPr>
              <a:buNone/>
            </a:pPr>
            <a:r>
              <a:rPr lang="en-AU" sz="1200" dirty="0" smtClean="0"/>
              <a:t>///&lt;/summary&gt;</a:t>
            </a:r>
            <a:endParaRPr lang="en-US" sz="1200" dirty="0" smtClean="0"/>
          </a:p>
          <a:p>
            <a:pPr>
              <a:buNone/>
            </a:pPr>
            <a:r>
              <a:rPr lang="en-AU" sz="1200" dirty="0" smtClean="0"/>
              <a:t>private void </a:t>
            </a:r>
            <a:r>
              <a:rPr lang="en-AU" sz="1200" dirty="0" err="1" smtClean="0"/>
              <a:t>WorkerMethod</a:t>
            </a:r>
            <a:r>
              <a:rPr lang="en-AU" sz="1200" dirty="0" smtClean="0"/>
              <a:t>() </a:t>
            </a:r>
            <a:endParaRPr lang="en-US" sz="1200" dirty="0" smtClean="0"/>
          </a:p>
          <a:p>
            <a:pPr>
              <a:buNone/>
            </a:pPr>
            <a:r>
              <a:rPr lang="en-AU" sz="1200" dirty="0" smtClean="0"/>
              <a:t>{</a:t>
            </a:r>
            <a:endParaRPr lang="en-US" sz="1200" dirty="0" smtClean="0"/>
          </a:p>
          <a:p>
            <a:pPr>
              <a:buNone/>
            </a:pPr>
            <a:r>
              <a:rPr lang="en-AU" sz="1200" dirty="0" smtClean="0"/>
              <a:t>   // …………</a:t>
            </a:r>
            <a:endParaRPr lang="en-US" sz="1200" dirty="0" smtClean="0"/>
          </a:p>
          <a:p>
            <a:pPr>
              <a:buNone/>
            </a:pPr>
            <a:r>
              <a:rPr lang="en-AU" sz="1200" dirty="0" smtClean="0"/>
              <a:t>}</a:t>
            </a:r>
            <a:endParaRPr lang="en-US" sz="1200" dirty="0" smtClean="0"/>
          </a:p>
          <a:p>
            <a:pPr>
              <a:buNone/>
            </a:pPr>
            <a:r>
              <a:rPr lang="en-AU" sz="1200" dirty="0" smtClean="0"/>
              <a:t>///&lt;summary&gt;</a:t>
            </a:r>
            <a:endParaRPr lang="en-US" sz="1200" dirty="0" smtClean="0"/>
          </a:p>
          <a:p>
            <a:pPr>
              <a:buNone/>
            </a:pPr>
            <a:r>
              <a:rPr lang="en-AU" sz="1200" dirty="0" smtClean="0"/>
              <a:t>///Creates a collection of threads that are executed in the context of the</a:t>
            </a:r>
            <a:endParaRPr lang="en-US" sz="1200" dirty="0" smtClean="0"/>
          </a:p>
          <a:p>
            <a:pPr>
              <a:buNone/>
            </a:pPr>
            <a:r>
              <a:rPr lang="en-AU" sz="1200" dirty="0" smtClean="0"/>
              <a:t>/// the given application.</a:t>
            </a:r>
            <a:endParaRPr lang="en-US" sz="1200" dirty="0" smtClean="0"/>
          </a:p>
          <a:p>
            <a:pPr>
              <a:buNone/>
            </a:pPr>
            <a:r>
              <a:rPr lang="en-AU" sz="1200" dirty="0" smtClean="0"/>
              <a:t>///&lt;/summary&gt;</a:t>
            </a:r>
            <a:endParaRPr lang="en-US" sz="1200" dirty="0" smtClean="0"/>
          </a:p>
          <a:p>
            <a:pPr>
              <a:buNone/>
            </a:pPr>
            <a:r>
              <a:rPr lang="en-AU" sz="1200" dirty="0" smtClean="0"/>
              <a:t>/// &lt;</a:t>
            </a:r>
            <a:r>
              <a:rPr lang="en-AU" sz="1200" dirty="0" err="1" smtClean="0"/>
              <a:t>param</a:t>
            </a:r>
            <a:r>
              <a:rPr lang="en-AU" sz="1200" dirty="0" smtClean="0"/>
              <a:t> name="app"&gt;&gt;Application instance.&lt;/</a:t>
            </a:r>
            <a:r>
              <a:rPr lang="en-AU" sz="1200" dirty="0" err="1" smtClean="0"/>
              <a:t>param</a:t>
            </a:r>
            <a:r>
              <a:rPr lang="en-AU" sz="1200" dirty="0" smtClean="0"/>
              <a:t>&gt;</a:t>
            </a:r>
            <a:endParaRPr lang="en-US" sz="1200" dirty="0" smtClean="0"/>
          </a:p>
          <a:p>
            <a:pPr>
              <a:buNone/>
            </a:pPr>
            <a:r>
              <a:rPr lang="en-AU" sz="1200" dirty="0" smtClean="0"/>
              <a:t>private void </a:t>
            </a:r>
            <a:r>
              <a:rPr lang="en-AU" sz="1200" dirty="0" err="1" smtClean="0"/>
              <a:t>CreateThreads</a:t>
            </a:r>
            <a:r>
              <a:rPr lang="en-AU" sz="1200" dirty="0" smtClean="0"/>
              <a:t>(</a:t>
            </a:r>
            <a:r>
              <a:rPr lang="en-AU" sz="1200" dirty="0" err="1" smtClean="0"/>
              <a:t>AnekaApplication</a:t>
            </a:r>
            <a:r>
              <a:rPr lang="en-AU" sz="1200" dirty="0" smtClean="0"/>
              <a:t>&lt;</a:t>
            </a:r>
            <a:r>
              <a:rPr lang="en-AU" sz="1200" dirty="0" err="1" smtClean="0"/>
              <a:t>AnekaThread,ThreadManager</a:t>
            </a:r>
            <a:r>
              <a:rPr lang="en-AU" sz="1200" dirty="0" smtClean="0"/>
              <a:t>&gt; app);</a:t>
            </a:r>
            <a:endParaRPr lang="en-US" sz="1200" dirty="0" smtClean="0"/>
          </a:p>
          <a:p>
            <a:pPr>
              <a:buNone/>
            </a:pPr>
            <a:r>
              <a:rPr lang="en-AU" sz="1200" dirty="0" smtClean="0"/>
              <a:t>{</a:t>
            </a:r>
            <a:endParaRPr lang="en-US" sz="1200" dirty="0" smtClean="0"/>
          </a:p>
          <a:p>
            <a:pPr>
              <a:buNone/>
            </a:pPr>
            <a:r>
              <a:rPr lang="en-AU" sz="1200" dirty="0" smtClean="0"/>
              <a:t>    // creates a delegate to the method to execute inside the threads.</a:t>
            </a:r>
            <a:endParaRPr lang="en-US" sz="1200" dirty="0" smtClean="0"/>
          </a:p>
          <a:p>
            <a:pPr>
              <a:buNone/>
            </a:pPr>
            <a:r>
              <a:rPr lang="en-AU" sz="1200" dirty="0" smtClean="0"/>
              <a:t>	</a:t>
            </a:r>
            <a:r>
              <a:rPr lang="en-AU" sz="1200" dirty="0" err="1" smtClean="0"/>
              <a:t>ThreadStart</a:t>
            </a:r>
            <a:r>
              <a:rPr lang="en-AU" sz="1200" dirty="0" smtClean="0"/>
              <a:t> worker = </a:t>
            </a:r>
            <a:r>
              <a:rPr lang="en-AU" sz="1200" dirty="0" err="1" smtClean="0"/>
              <a:t>newThreadStart</a:t>
            </a:r>
            <a:r>
              <a:rPr lang="en-AU" sz="1200" dirty="0" smtClean="0"/>
              <a:t>(</a:t>
            </a:r>
            <a:r>
              <a:rPr lang="en-AU" sz="1200" dirty="0" err="1" smtClean="0"/>
              <a:t>this.WorkerMethod</a:t>
            </a:r>
            <a:r>
              <a:rPr lang="en-AU" sz="1200" dirty="0" smtClean="0"/>
              <a:t>);</a:t>
            </a:r>
            <a:endParaRPr lang="en-US" sz="1200" dirty="0" smtClean="0"/>
          </a:p>
          <a:p>
            <a:pPr>
              <a:buNone/>
            </a:pPr>
            <a:r>
              <a:rPr lang="en-AU" sz="1200" dirty="0" smtClean="0"/>
              <a:t>    // iterates over a loop and creates ten threads.</a:t>
            </a:r>
            <a:endParaRPr lang="en-US" sz="1200" dirty="0" smtClean="0"/>
          </a:p>
          <a:p>
            <a:pPr>
              <a:buNone/>
            </a:pPr>
            <a:r>
              <a:rPr lang="en-AU" sz="1200" dirty="0" smtClean="0"/>
              <a:t>    for(int </a:t>
            </a:r>
            <a:r>
              <a:rPr lang="en-AU" sz="1200" dirty="0" err="1" smtClean="0"/>
              <a:t>i</a:t>
            </a:r>
            <a:r>
              <a:rPr lang="en-AU" sz="1200" dirty="0" smtClean="0"/>
              <a:t>=0; </a:t>
            </a:r>
            <a:r>
              <a:rPr lang="en-AU" sz="1200" dirty="0" err="1" smtClean="0"/>
              <a:t>i</a:t>
            </a:r>
            <a:r>
              <a:rPr lang="en-AU" sz="1200" dirty="0" smtClean="0"/>
              <a:t>&lt;10; </a:t>
            </a:r>
            <a:r>
              <a:rPr lang="en-AU" sz="1200" dirty="0" err="1" smtClean="0"/>
              <a:t>i</a:t>
            </a:r>
            <a:r>
              <a:rPr lang="en-AU" sz="1200" dirty="0" smtClean="0"/>
              <a:t>++)</a:t>
            </a:r>
            <a:endParaRPr lang="en-US" sz="1200" dirty="0" smtClean="0"/>
          </a:p>
          <a:p>
            <a:pPr>
              <a:buNone/>
            </a:pPr>
            <a:r>
              <a:rPr lang="en-AU" sz="1200" dirty="0" smtClean="0"/>
              <a:t>    {</a:t>
            </a:r>
            <a:endParaRPr lang="en-US" sz="1200" dirty="0" smtClean="0"/>
          </a:p>
          <a:p>
            <a:pPr>
              <a:buNone/>
            </a:pPr>
            <a:r>
              <a:rPr lang="en-AU" sz="1200" dirty="0" smtClean="0"/>
              <a:t>	    </a:t>
            </a:r>
            <a:r>
              <a:rPr lang="en-AU" sz="1200" dirty="0" err="1" smtClean="0"/>
              <a:t>AnekaThread</a:t>
            </a:r>
            <a:r>
              <a:rPr lang="en-AU" sz="1200" dirty="0" smtClean="0"/>
              <a:t> thread = new </a:t>
            </a:r>
            <a:r>
              <a:rPr lang="en-AU" sz="1200" dirty="0" err="1" smtClean="0"/>
              <a:t>AnekaThread</a:t>
            </a:r>
            <a:r>
              <a:rPr lang="en-AU" sz="1200" dirty="0" smtClean="0"/>
              <a:t>(worker, app);</a:t>
            </a:r>
            <a:endParaRPr lang="en-US" sz="1200" dirty="0" smtClean="0"/>
          </a:p>
          <a:p>
            <a:pPr>
              <a:buNone/>
            </a:pPr>
            <a:r>
              <a:rPr lang="en-AU" sz="1200" dirty="0" smtClean="0"/>
              <a:t>        </a:t>
            </a:r>
            <a:r>
              <a:rPr lang="en-AU" sz="1200" dirty="0" err="1" smtClean="0"/>
              <a:t>thread.Start</a:t>
            </a:r>
            <a:r>
              <a:rPr lang="en-AU" sz="1200" dirty="0" smtClean="0"/>
              <a:t>();</a:t>
            </a:r>
            <a:endParaRPr lang="en-US" sz="1200" dirty="0" smtClean="0"/>
          </a:p>
          <a:p>
            <a:pPr>
              <a:buNone/>
            </a:pPr>
            <a:r>
              <a:rPr lang="en-AU" sz="1200" dirty="0" smtClean="0"/>
              <a:t>    }</a:t>
            </a:r>
            <a:endParaRPr lang="en-US" sz="1200" dirty="0" smtClean="0"/>
          </a:p>
          <a:p>
            <a:pPr>
              <a:buNone/>
            </a:pPr>
            <a:r>
              <a:rPr lang="en-AU" sz="1200" dirty="0" smtClean="0"/>
              <a:t>   }</a:t>
            </a:r>
            <a:endParaRPr lang="en-US" sz="1200" dirty="0" smtClean="0"/>
          </a:p>
          <a:p>
            <a:pPr>
              <a:buNone/>
            </a:pPr>
            <a:endParaRPr lang="en-US" sz="1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71</a:t>
            </a:fld>
            <a:endParaRPr lang="en-US"/>
          </a:p>
        </p:txBody>
      </p:sp>
    </p:spTree>
    <p:extLst>
      <p:ext uri="{BB962C8B-B14F-4D97-AF65-F5344CB8AC3E}">
        <p14:creationId xmlns:p14="http://schemas.microsoft.com/office/powerpoint/2010/main" val="37795178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72</a:t>
            </a:fld>
            <a:endParaRPr lang="en-US"/>
          </a:p>
        </p:txBody>
      </p:sp>
      <p:sp>
        <p:nvSpPr>
          <p:cNvPr id="8" name="Rounded Rectangle 7"/>
          <p:cNvSpPr/>
          <p:nvPr/>
        </p:nvSpPr>
        <p:spPr bwMode="auto">
          <a:xfrm>
            <a:off x="0" y="5767134"/>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16992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decomposition : matrix multiplication</a:t>
            </a:r>
            <a:endParaRPr lang="en-US" dirty="0"/>
          </a:p>
        </p:txBody>
      </p:sp>
      <p:sp>
        <p:nvSpPr>
          <p:cNvPr id="3" name="Content Placeholder 2"/>
          <p:cNvSpPr>
            <a:spLocks noGrp="1"/>
          </p:cNvSpPr>
          <p:nvPr>
            <p:ph idx="1"/>
          </p:nvPr>
        </p:nvSpPr>
        <p:spPr/>
        <p:txBody>
          <a:bodyPr/>
          <a:lstStyle/>
          <a:p>
            <a:pPr algn="just"/>
            <a:r>
              <a:rPr lang="en-US" dirty="0" smtClean="0"/>
              <a:t>In order to port to Aneka threads the multi-threaded matrix multiplication, we need to apply the considerations made in the previous section. </a:t>
            </a:r>
          </a:p>
          <a:p>
            <a:pPr algn="just"/>
            <a:r>
              <a:rPr lang="en-US" dirty="0" smtClean="0"/>
              <a:t>Hence, we start reviewing the code by first making the proper changes to the </a:t>
            </a:r>
            <a:r>
              <a:rPr lang="en-US" i="1" dirty="0" err="1" smtClean="0"/>
              <a:t>ScalarProduct</a:t>
            </a:r>
            <a:r>
              <a:rPr lang="en-US" dirty="0" smtClean="0"/>
              <a:t> class.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73</a:t>
            </a:fld>
            <a:endParaRPr lang="en-US"/>
          </a:p>
        </p:txBody>
      </p:sp>
    </p:spTree>
    <p:extLst>
      <p:ext uri="{BB962C8B-B14F-4D97-AF65-F5344CB8AC3E}">
        <p14:creationId xmlns:p14="http://schemas.microsoft.com/office/powerpoint/2010/main" val="8089937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3" name="Content Placeholder 2"/>
          <p:cNvSpPr>
            <a:spLocks noGrp="1"/>
          </p:cNvSpPr>
          <p:nvPr>
            <p:ph idx="1"/>
          </p:nvPr>
        </p:nvSpPr>
        <p:spPr/>
        <p:txBody>
          <a:bodyPr/>
          <a:lstStyle/>
          <a:p>
            <a:pPr>
              <a:buNone/>
            </a:pPr>
            <a:r>
              <a:rPr lang="en-AU" sz="1100" b="1" dirty="0" smtClean="0"/>
              <a:t>using </a:t>
            </a:r>
            <a:r>
              <a:rPr lang="en-AU" sz="1100" b="1" dirty="0" err="1" smtClean="0"/>
              <a:t>System.Runtime.Serialization</a:t>
            </a:r>
            <a:r>
              <a:rPr lang="en-AU" sz="1100" b="1" dirty="0" smtClean="0"/>
              <a:t>;</a:t>
            </a:r>
            <a:endParaRPr lang="en-US" sz="1100" dirty="0" smtClean="0"/>
          </a:p>
          <a:p>
            <a:pPr>
              <a:buNone/>
            </a:pPr>
            <a:r>
              <a:rPr lang="en-AU" sz="1100" dirty="0" smtClean="0"/>
              <a:t> ///&lt;summary&gt;</a:t>
            </a:r>
            <a:endParaRPr lang="en-US" sz="1100" dirty="0" smtClean="0"/>
          </a:p>
          <a:p>
            <a:pPr>
              <a:buNone/>
            </a:pPr>
            <a:r>
              <a:rPr lang="en-AU" sz="1100" dirty="0" smtClean="0"/>
              <a:t>/// Class </a:t>
            </a:r>
            <a:r>
              <a:rPr lang="en-AU" sz="1100" dirty="0" err="1" smtClean="0"/>
              <a:t>ScalarProduct</a:t>
            </a:r>
            <a:r>
              <a:rPr lang="en-AU" sz="1100" dirty="0" smtClean="0"/>
              <a:t>. Computes the scalar product between the row and the column arrays. The class uses custom serialization. In order to do so it implements the the </a:t>
            </a:r>
            <a:r>
              <a:rPr lang="en-AU" sz="1100" dirty="0" err="1" smtClean="0"/>
              <a:t>ISerializable</a:t>
            </a:r>
            <a:r>
              <a:rPr lang="en-AU" sz="1100" dirty="0" smtClean="0"/>
              <a:t> interface.</a:t>
            </a:r>
            <a:endParaRPr lang="en-US" sz="1100" dirty="0" smtClean="0"/>
          </a:p>
          <a:p>
            <a:pPr>
              <a:buNone/>
            </a:pPr>
            <a:r>
              <a:rPr lang="en-AU" sz="1100" dirty="0" smtClean="0"/>
              <a:t>///&lt;/summary&gt;</a:t>
            </a:r>
            <a:endParaRPr lang="en-US" sz="1100" dirty="0" smtClean="0"/>
          </a:p>
          <a:p>
            <a:pPr>
              <a:buNone/>
            </a:pPr>
            <a:r>
              <a:rPr lang="en-AU" sz="1100" b="1" dirty="0" smtClean="0"/>
              <a:t>[Serializable]</a:t>
            </a:r>
            <a:endParaRPr lang="en-US" sz="1100" dirty="0" smtClean="0"/>
          </a:p>
          <a:p>
            <a:pPr>
              <a:buNone/>
            </a:pPr>
            <a:r>
              <a:rPr lang="en-AU" sz="1100" dirty="0" smtClean="0"/>
              <a:t>public class </a:t>
            </a:r>
            <a:r>
              <a:rPr lang="en-AU" sz="1100" dirty="0" err="1" smtClean="0"/>
              <a:t>ScalarProduct</a:t>
            </a:r>
            <a:r>
              <a:rPr lang="en-AU" sz="1100" dirty="0" smtClean="0"/>
              <a:t> </a:t>
            </a:r>
            <a:r>
              <a:rPr lang="en-AU" sz="1100" b="1" dirty="0" smtClean="0"/>
              <a:t>: </a:t>
            </a:r>
            <a:r>
              <a:rPr lang="en-AU" sz="1100" b="1" dirty="0" err="1" smtClean="0"/>
              <a:t>ISerializable</a:t>
            </a:r>
            <a:endParaRPr lang="en-US" sz="1100" dirty="0" smtClean="0"/>
          </a:p>
          <a:p>
            <a:pPr>
              <a:buNone/>
            </a:pPr>
            <a:r>
              <a:rPr lang="en-AU" sz="1100" dirty="0" smtClean="0"/>
              <a:t>{</a:t>
            </a:r>
            <a:endParaRPr lang="en-US" sz="1100" dirty="0" smtClean="0"/>
          </a:p>
          <a:p>
            <a:pPr>
              <a:buNone/>
            </a:pPr>
            <a:r>
              <a:rPr lang="en-AU" sz="1100" dirty="0" smtClean="0"/>
              <a:t>   /// &lt;summary&gt; Scalar product.&lt;/summary&gt;</a:t>
            </a:r>
            <a:endParaRPr lang="en-US" sz="1100" dirty="0" smtClean="0"/>
          </a:p>
          <a:p>
            <a:pPr>
              <a:buNone/>
            </a:pPr>
            <a:r>
              <a:rPr lang="en-AU" sz="1100" dirty="0" smtClean="0"/>
              <a:t>   private double result;</a:t>
            </a:r>
            <a:endParaRPr lang="en-US" sz="1100" dirty="0" smtClean="0"/>
          </a:p>
          <a:p>
            <a:pPr>
              <a:buNone/>
            </a:pPr>
            <a:r>
              <a:rPr lang="en-AU" sz="1100" dirty="0" smtClean="0"/>
              <a:t>   /// &lt;summary&gt;Gets the resulting scalar product.</a:t>
            </a:r>
            <a:endParaRPr lang="en-US" sz="1100" dirty="0" smtClean="0"/>
          </a:p>
          <a:p>
            <a:pPr>
              <a:buNone/>
            </a:pPr>
            <a:r>
              <a:rPr lang="en-AU" sz="1100" dirty="0" smtClean="0"/>
              <a:t>   /// &lt;/summary&gt;</a:t>
            </a:r>
            <a:endParaRPr lang="en-US" sz="1100" dirty="0" smtClean="0"/>
          </a:p>
          <a:p>
            <a:pPr>
              <a:buNone/>
            </a:pPr>
            <a:r>
              <a:rPr lang="en-AU" sz="1100" dirty="0" smtClean="0"/>
              <a:t>   public double Result{get { </a:t>
            </a:r>
            <a:r>
              <a:rPr lang="en-AU" sz="1100" dirty="0" err="1" smtClean="0"/>
              <a:t>returnthis.result</a:t>
            </a:r>
            <a:r>
              <a:rPr lang="en-AU" sz="1100" dirty="0" smtClean="0"/>
              <a:t>; }}</a:t>
            </a:r>
            <a:endParaRPr lang="en-US" sz="1100" dirty="0" smtClean="0"/>
          </a:p>
          <a:p>
            <a:pPr>
              <a:buNone/>
            </a:pPr>
            <a:r>
              <a:rPr lang="en-AU" sz="1100" dirty="0" smtClean="0"/>
              <a:t>    /// &lt;summary&gt;</a:t>
            </a:r>
            <a:endParaRPr lang="en-US" sz="1100" dirty="0" smtClean="0"/>
          </a:p>
          <a:p>
            <a:pPr>
              <a:buNone/>
            </a:pPr>
            <a:r>
              <a:rPr lang="en-AU" sz="1100" dirty="0" smtClean="0"/>
              <a:t>   /// Arrays containing the elements of the row and the column to multiply.</a:t>
            </a:r>
            <a:endParaRPr lang="en-US" sz="1100" dirty="0" smtClean="0"/>
          </a:p>
          <a:p>
            <a:pPr>
              <a:buNone/>
            </a:pPr>
            <a:r>
              <a:rPr lang="en-AU" sz="1100" dirty="0" smtClean="0"/>
              <a:t>   /// &lt;/summary&gt;</a:t>
            </a:r>
            <a:endParaRPr lang="en-US" sz="1100" dirty="0" smtClean="0"/>
          </a:p>
          <a:p>
            <a:pPr>
              <a:buNone/>
            </a:pPr>
            <a:r>
              <a:rPr lang="en-AU" sz="1100" dirty="0" smtClean="0"/>
              <a:t>   private double[] row, column;</a:t>
            </a:r>
            <a:endParaRPr lang="en-US" sz="1100" dirty="0" smtClean="0"/>
          </a:p>
          <a:p>
            <a:pPr>
              <a:buNone/>
            </a:pPr>
            <a:r>
              <a:rPr lang="en-AU" sz="1100" dirty="0" smtClean="0"/>
              <a:t>    /// &lt;summary&gt;Creates an instance of the </a:t>
            </a:r>
            <a:r>
              <a:rPr lang="en-AU" sz="1100" dirty="0" err="1" smtClean="0"/>
              <a:t>ScalarProduct</a:t>
            </a:r>
            <a:r>
              <a:rPr lang="en-AU" sz="1100" dirty="0" smtClean="0"/>
              <a:t> class and configures it with the given</a:t>
            </a:r>
            <a:r>
              <a:rPr lang="en-US" sz="1100" dirty="0" smtClean="0"/>
              <a:t> </a:t>
            </a:r>
            <a:r>
              <a:rPr lang="en-AU" sz="1100" dirty="0" smtClean="0"/>
              <a:t>row and column arrays.</a:t>
            </a:r>
            <a:endParaRPr lang="en-US" sz="1100" dirty="0" smtClean="0"/>
          </a:p>
          <a:p>
            <a:pPr>
              <a:buNone/>
            </a:pPr>
            <a:r>
              <a:rPr lang="en-AU" sz="1100" dirty="0" smtClean="0"/>
              <a:t>   /// &lt;/summary&gt;</a:t>
            </a:r>
            <a:endParaRPr lang="en-US" sz="1100" dirty="0" smtClean="0"/>
          </a:p>
          <a:p>
            <a:pPr>
              <a:buNone/>
            </a:pPr>
            <a:r>
              <a:rPr lang="en-AU" sz="1100" dirty="0" smtClean="0"/>
              <a:t>   /// &lt;</a:t>
            </a:r>
            <a:r>
              <a:rPr lang="en-AU" sz="1100" dirty="0" err="1" smtClean="0"/>
              <a:t>param</a:t>
            </a:r>
            <a:r>
              <a:rPr lang="en-AU" sz="1100" dirty="0" smtClean="0"/>
              <a:t> name="row"&gt;Array with the elements of the row to be multiplied.&lt;/</a:t>
            </a:r>
            <a:r>
              <a:rPr lang="en-AU" sz="1100" dirty="0" err="1" smtClean="0"/>
              <a:t>param</a:t>
            </a:r>
            <a:r>
              <a:rPr lang="en-AU" sz="1100" dirty="0" smtClean="0"/>
              <a:t>&gt;</a:t>
            </a:r>
            <a:endParaRPr lang="en-US" sz="1100" dirty="0" smtClean="0"/>
          </a:p>
          <a:p>
            <a:pPr>
              <a:buNone/>
            </a:pPr>
            <a:r>
              <a:rPr lang="en-AU" sz="1100" dirty="0" smtClean="0"/>
              <a:t>   /// &lt;</a:t>
            </a:r>
            <a:r>
              <a:rPr lang="en-AU" sz="1100" dirty="0" err="1" smtClean="0"/>
              <a:t>param</a:t>
            </a:r>
            <a:r>
              <a:rPr lang="en-AU" sz="1100" dirty="0" smtClean="0"/>
              <a:t> name="column"&gt;Array with the elements of the column to be multiplied.</a:t>
            </a:r>
            <a:endParaRPr lang="en-US" sz="1100" dirty="0" smtClean="0"/>
          </a:p>
          <a:p>
            <a:pPr>
              <a:buNone/>
            </a:pPr>
            <a:r>
              <a:rPr lang="en-AU" sz="1100" dirty="0" smtClean="0"/>
              <a:t>   /// &lt;/</a:t>
            </a:r>
            <a:r>
              <a:rPr lang="en-AU" sz="1100" dirty="0" err="1" smtClean="0"/>
              <a:t>param</a:t>
            </a:r>
            <a:r>
              <a:rPr lang="en-AU" sz="1100" dirty="0" smtClean="0"/>
              <a:t>&gt;</a:t>
            </a:r>
            <a:endParaRPr lang="en-US" sz="1100" dirty="0" smtClean="0"/>
          </a:p>
          <a:p>
            <a:pPr>
              <a:buNone/>
            </a:pPr>
            <a:r>
              <a:rPr lang="en-AU" sz="1100" dirty="0" smtClean="0"/>
              <a:t>   public </a:t>
            </a:r>
            <a:r>
              <a:rPr lang="en-AU" sz="1100" dirty="0" err="1" smtClean="0"/>
              <a:t>ScalarProduct</a:t>
            </a:r>
            <a:r>
              <a:rPr lang="en-AU" sz="1100" dirty="0" smtClean="0"/>
              <a:t>(double[] row, double[] column)</a:t>
            </a:r>
            <a:endParaRPr lang="en-US" sz="1100" dirty="0" smtClean="0"/>
          </a:p>
          <a:p>
            <a:pPr>
              <a:buNone/>
            </a:pPr>
            <a:r>
              <a:rPr lang="en-AU" sz="1100" dirty="0" smtClean="0"/>
              <a:t>   {</a:t>
            </a:r>
            <a:endParaRPr lang="en-US" sz="1100" dirty="0" smtClean="0"/>
          </a:p>
          <a:p>
            <a:pPr>
              <a:buNone/>
            </a:pPr>
            <a:r>
              <a:rPr lang="en-AU" sz="1100" dirty="0" smtClean="0"/>
              <a:t>      this.row = row;</a:t>
            </a:r>
            <a:endParaRPr lang="en-US" sz="1100" dirty="0" smtClean="0"/>
          </a:p>
          <a:p>
            <a:pPr>
              <a:buNone/>
            </a:pPr>
            <a:r>
              <a:rPr lang="en-AU" sz="1100" dirty="0" smtClean="0"/>
              <a:t>      </a:t>
            </a:r>
            <a:r>
              <a:rPr lang="en-AU" sz="1100" dirty="0" err="1" smtClean="0"/>
              <a:t>this.colum</a:t>
            </a:r>
            <a:r>
              <a:rPr lang="en-AU" sz="1100" dirty="0" smtClean="0"/>
              <a:t> = </a:t>
            </a:r>
            <a:r>
              <a:rPr lang="en-AU" sz="1100" dirty="0" err="1" smtClean="0"/>
              <a:t>colum</a:t>
            </a:r>
            <a:r>
              <a:rPr lang="en-AU" sz="1100" dirty="0" smtClean="0"/>
              <a:t>;</a:t>
            </a:r>
            <a:endParaRPr lang="en-US" sz="1100" dirty="0" smtClean="0"/>
          </a:p>
          <a:p>
            <a:pPr>
              <a:buNone/>
            </a:pPr>
            <a:r>
              <a:rPr lang="en-AU" sz="1100" dirty="0" smtClean="0"/>
              <a:t>   }</a:t>
            </a:r>
            <a:endParaRPr lang="en-US" sz="1100" dirty="0" smtClean="0"/>
          </a:p>
          <a:p>
            <a:pPr algn="just">
              <a:buNone/>
            </a:pPr>
            <a:endParaRPr lang="en-US" sz="11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74</a:t>
            </a:fld>
            <a:endParaRPr lang="en-US"/>
          </a:p>
        </p:txBody>
      </p:sp>
    </p:spTree>
    <p:extLst>
      <p:ext uri="{BB962C8B-B14F-4D97-AF65-F5344CB8AC3E}">
        <p14:creationId xmlns:p14="http://schemas.microsoft.com/office/powerpoint/2010/main" val="1586195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3" name="Content Placeholder 2"/>
          <p:cNvSpPr>
            <a:spLocks noGrp="1"/>
          </p:cNvSpPr>
          <p:nvPr>
            <p:ph idx="1"/>
          </p:nvPr>
        </p:nvSpPr>
        <p:spPr/>
        <p:txBody>
          <a:bodyPr/>
          <a:lstStyle/>
          <a:p>
            <a:pPr algn="just">
              <a:buNone/>
            </a:pPr>
            <a:r>
              <a:rPr lang="en-AU" sz="1800" b="1" dirty="0" smtClean="0"/>
              <a:t> /// &lt;summary&gt;</a:t>
            </a:r>
            <a:endParaRPr lang="en-US" sz="1800" dirty="0" smtClean="0"/>
          </a:p>
          <a:p>
            <a:pPr algn="just">
              <a:buNone/>
            </a:pPr>
            <a:r>
              <a:rPr lang="en-AU" sz="1800" b="1" dirty="0" smtClean="0"/>
              <a:t>   /// </a:t>
            </a:r>
            <a:r>
              <a:rPr lang="en-AU" sz="1800" b="1" dirty="0" err="1" smtClean="0"/>
              <a:t>Deserialization</a:t>
            </a:r>
            <a:r>
              <a:rPr lang="en-AU" sz="1800" b="1" dirty="0" smtClean="0"/>
              <a:t> constructor used by the .NET runtime to recreate instances of</a:t>
            </a:r>
            <a:endParaRPr lang="en-US" sz="1800" dirty="0" smtClean="0"/>
          </a:p>
          <a:p>
            <a:pPr algn="just">
              <a:buNone/>
            </a:pPr>
            <a:r>
              <a:rPr lang="en-AU" sz="1800" b="1" dirty="0" smtClean="0"/>
              <a:t>   /// of types implementing custom serialization.</a:t>
            </a:r>
            <a:endParaRPr lang="en-US" sz="1800" dirty="0" smtClean="0"/>
          </a:p>
          <a:p>
            <a:pPr algn="just">
              <a:buNone/>
            </a:pPr>
            <a:r>
              <a:rPr lang="en-AU" sz="1800" b="1" dirty="0" smtClean="0"/>
              <a:t>   /// &lt;/summary&gt;</a:t>
            </a:r>
            <a:endParaRPr lang="en-US" sz="1800" dirty="0" smtClean="0"/>
          </a:p>
          <a:p>
            <a:pPr algn="just">
              <a:buNone/>
            </a:pPr>
            <a:r>
              <a:rPr lang="en-AU" sz="1800" b="1" dirty="0" smtClean="0"/>
              <a:t>   /// &lt;</a:t>
            </a:r>
            <a:r>
              <a:rPr lang="en-AU" sz="1800" b="1" dirty="0" err="1" smtClean="0"/>
              <a:t>param</a:t>
            </a:r>
            <a:r>
              <a:rPr lang="en-AU" sz="1800" b="1" dirty="0" smtClean="0"/>
              <a:t> name="info"&gt;Bag containing the serialized data instance.&lt;/</a:t>
            </a:r>
            <a:r>
              <a:rPr lang="en-AU" sz="1800" b="1" dirty="0" err="1" smtClean="0"/>
              <a:t>param</a:t>
            </a:r>
            <a:r>
              <a:rPr lang="en-AU" sz="1800" b="1" dirty="0" smtClean="0"/>
              <a:t>&gt;</a:t>
            </a:r>
            <a:endParaRPr lang="en-US" sz="1800" dirty="0" smtClean="0"/>
          </a:p>
          <a:p>
            <a:pPr algn="just">
              <a:buNone/>
            </a:pPr>
            <a:r>
              <a:rPr lang="en-AU" sz="1800" b="1" dirty="0" smtClean="0"/>
              <a:t>   /// &lt;</a:t>
            </a:r>
            <a:r>
              <a:rPr lang="en-AU" sz="1800" b="1" dirty="0" err="1" smtClean="0"/>
              <a:t>param</a:t>
            </a:r>
            <a:r>
              <a:rPr lang="en-AU" sz="1800" b="1" dirty="0" smtClean="0"/>
              <a:t> name="context"&gt;Serialization context (not used).&lt;/</a:t>
            </a:r>
            <a:r>
              <a:rPr lang="en-AU" sz="1800" b="1" dirty="0" err="1" smtClean="0"/>
              <a:t>param</a:t>
            </a:r>
            <a:r>
              <a:rPr lang="en-AU" sz="1800" b="1" dirty="0" smtClean="0"/>
              <a:t>&gt;</a:t>
            </a:r>
            <a:endParaRPr lang="en-US" sz="1800" dirty="0" smtClean="0"/>
          </a:p>
          <a:p>
            <a:pPr algn="just">
              <a:buNone/>
            </a:pPr>
            <a:r>
              <a:rPr lang="en-AU" sz="1800" b="1" dirty="0" smtClean="0"/>
              <a:t>   public </a:t>
            </a:r>
            <a:r>
              <a:rPr lang="en-AU" sz="1800" b="1" dirty="0" err="1" smtClean="0"/>
              <a:t>ScalarProduct</a:t>
            </a:r>
            <a:r>
              <a:rPr lang="en-AU" sz="1800" b="1" dirty="0" smtClean="0"/>
              <a:t>(</a:t>
            </a:r>
            <a:r>
              <a:rPr lang="en-AU" sz="1800" b="1" dirty="0" err="1" smtClean="0"/>
              <a:t>SerializationInfo</a:t>
            </a:r>
            <a:r>
              <a:rPr lang="en-AU" sz="1800" b="1" dirty="0" smtClean="0"/>
              <a:t> info, </a:t>
            </a:r>
            <a:r>
              <a:rPr lang="en-AU" sz="1800" b="1" dirty="0" err="1" smtClean="0"/>
              <a:t>StreamingContext</a:t>
            </a:r>
            <a:r>
              <a:rPr lang="en-AU" sz="1800" b="1" dirty="0" smtClean="0"/>
              <a:t> context)</a:t>
            </a:r>
            <a:endParaRPr lang="en-US" sz="1800" dirty="0" smtClean="0"/>
          </a:p>
          <a:p>
            <a:pPr algn="just">
              <a:buNone/>
            </a:pPr>
            <a:r>
              <a:rPr lang="en-AU" sz="1800" b="1" dirty="0" smtClean="0"/>
              <a:t>   {</a:t>
            </a:r>
            <a:endParaRPr lang="en-US" sz="1800" dirty="0" smtClean="0"/>
          </a:p>
          <a:p>
            <a:pPr algn="just">
              <a:buNone/>
            </a:pPr>
            <a:r>
              <a:rPr lang="en-AU" sz="1800" b="1" dirty="0" smtClean="0"/>
              <a:t>          </a:t>
            </a:r>
            <a:r>
              <a:rPr lang="en-AU" sz="1800" b="1" dirty="0" err="1" smtClean="0"/>
              <a:t>this.result</a:t>
            </a:r>
            <a:r>
              <a:rPr lang="en-AU" sz="1800" b="1" dirty="0" smtClean="0"/>
              <a:t> = </a:t>
            </a:r>
            <a:r>
              <a:rPr lang="en-AU" sz="1800" b="1" dirty="0" err="1" smtClean="0"/>
              <a:t>info.GetDouble</a:t>
            </a:r>
            <a:r>
              <a:rPr lang="en-AU" sz="1800" b="1" dirty="0" smtClean="0"/>
              <a:t>("result");</a:t>
            </a:r>
            <a:endParaRPr lang="en-US" sz="1800" dirty="0" smtClean="0"/>
          </a:p>
          <a:p>
            <a:pPr algn="just">
              <a:buNone/>
            </a:pPr>
            <a:r>
              <a:rPr lang="en-AU" sz="1800" b="1" dirty="0" smtClean="0"/>
              <a:t>          this.row = </a:t>
            </a:r>
            <a:r>
              <a:rPr lang="en-AU" sz="1800" b="1" dirty="0" err="1" smtClean="0"/>
              <a:t>info.GetValue</a:t>
            </a:r>
            <a:r>
              <a:rPr lang="en-AU" sz="1800" b="1" dirty="0" smtClean="0"/>
              <a:t>("row", </a:t>
            </a:r>
            <a:r>
              <a:rPr lang="en-AU" sz="1800" b="1" dirty="0" err="1" smtClean="0"/>
              <a:t>typeof</a:t>
            </a:r>
            <a:r>
              <a:rPr lang="en-AU" sz="1800" b="1" dirty="0" smtClean="0"/>
              <a:t>(double[])) as double[];</a:t>
            </a:r>
            <a:endParaRPr lang="en-US" sz="1800" dirty="0" smtClean="0"/>
          </a:p>
          <a:p>
            <a:pPr algn="just">
              <a:buNone/>
            </a:pPr>
            <a:r>
              <a:rPr lang="en-AU" sz="1800" b="1" dirty="0" smtClean="0"/>
              <a:t>          </a:t>
            </a:r>
            <a:r>
              <a:rPr lang="en-AU" sz="1800" b="1" dirty="0" err="1" smtClean="0"/>
              <a:t>this.column</a:t>
            </a:r>
            <a:r>
              <a:rPr lang="en-AU" sz="1800" b="1" dirty="0" smtClean="0"/>
              <a:t> = </a:t>
            </a:r>
            <a:r>
              <a:rPr lang="en-AU" sz="1800" b="1" dirty="0" err="1" smtClean="0"/>
              <a:t>info.GetValue</a:t>
            </a:r>
            <a:r>
              <a:rPr lang="en-AU" sz="1800" b="1" dirty="0" smtClean="0"/>
              <a:t>("column", </a:t>
            </a:r>
            <a:r>
              <a:rPr lang="en-AU" sz="1800" b="1" dirty="0" err="1" smtClean="0"/>
              <a:t>typeof</a:t>
            </a:r>
            <a:r>
              <a:rPr lang="en-AU" sz="1800" b="1" dirty="0" smtClean="0"/>
              <a:t>(double[])) as double[];</a:t>
            </a:r>
            <a:endParaRPr lang="en-US" sz="1800" dirty="0" smtClean="0"/>
          </a:p>
          <a:p>
            <a:pPr algn="just">
              <a:buNone/>
            </a:pPr>
            <a:r>
              <a:rPr lang="en-AU" sz="1800" b="1" dirty="0" smtClean="0"/>
              <a:t>   }</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75</a:t>
            </a:fld>
            <a:endParaRPr lang="en-US"/>
          </a:p>
        </p:txBody>
      </p:sp>
    </p:spTree>
    <p:extLst>
      <p:ext uri="{BB962C8B-B14F-4D97-AF65-F5344CB8AC3E}">
        <p14:creationId xmlns:p14="http://schemas.microsoft.com/office/powerpoint/2010/main" val="39417861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3" name="Content Placeholder 2"/>
          <p:cNvSpPr>
            <a:spLocks noGrp="1"/>
          </p:cNvSpPr>
          <p:nvPr>
            <p:ph idx="1"/>
          </p:nvPr>
        </p:nvSpPr>
        <p:spPr/>
        <p:txBody>
          <a:bodyPr/>
          <a:lstStyle/>
          <a:p>
            <a:pPr>
              <a:buNone/>
            </a:pPr>
            <a:r>
              <a:rPr lang="en-AU" sz="1100" dirty="0" smtClean="0"/>
              <a:t>/// &lt;summary&gt;</a:t>
            </a:r>
            <a:endParaRPr lang="en-US" sz="1100" dirty="0" smtClean="0"/>
          </a:p>
          <a:p>
            <a:pPr>
              <a:buNone/>
            </a:pPr>
            <a:r>
              <a:rPr lang="en-AU" sz="1100" dirty="0" smtClean="0"/>
              <a:t>   /// Executes the scalar product between the row and the </a:t>
            </a:r>
            <a:r>
              <a:rPr lang="en-AU" sz="1100" dirty="0" err="1" smtClean="0"/>
              <a:t>colum</a:t>
            </a:r>
            <a:r>
              <a:rPr lang="en-AU" sz="1100" dirty="0" smtClean="0"/>
              <a:t>.</a:t>
            </a:r>
            <a:endParaRPr lang="en-US" sz="1100" dirty="0" smtClean="0"/>
          </a:p>
          <a:p>
            <a:pPr>
              <a:buNone/>
            </a:pPr>
            <a:r>
              <a:rPr lang="en-AU" sz="1100" dirty="0" smtClean="0"/>
              <a:t>   /// &lt;/summary&gt;</a:t>
            </a:r>
            <a:endParaRPr lang="en-US" sz="1100" dirty="0" smtClean="0"/>
          </a:p>
          <a:p>
            <a:pPr>
              <a:buNone/>
            </a:pPr>
            <a:r>
              <a:rPr lang="en-AU" sz="1100" dirty="0" smtClean="0"/>
              <a:t>   /// &lt;</a:t>
            </a:r>
            <a:r>
              <a:rPr lang="en-AU" sz="1100" dirty="0" err="1" smtClean="0"/>
              <a:t>param</a:t>
            </a:r>
            <a:r>
              <a:rPr lang="en-AU" sz="1100" dirty="0" smtClean="0"/>
              <a:t> name="row"&gt;Array with the elements of the row to be multiplied.&lt;/</a:t>
            </a:r>
            <a:r>
              <a:rPr lang="en-AU" sz="1100" dirty="0" err="1" smtClean="0"/>
              <a:t>param</a:t>
            </a:r>
            <a:r>
              <a:rPr lang="en-AU" sz="1100" dirty="0" smtClean="0"/>
              <a:t>&gt;</a:t>
            </a:r>
            <a:endParaRPr lang="en-US" sz="1100" dirty="0" smtClean="0"/>
          </a:p>
          <a:p>
            <a:pPr>
              <a:buNone/>
            </a:pPr>
            <a:r>
              <a:rPr lang="en-AU" sz="1100" dirty="0" smtClean="0"/>
              <a:t>       /// &lt;</a:t>
            </a:r>
            <a:r>
              <a:rPr lang="en-AU" sz="1100" dirty="0" err="1" smtClean="0"/>
              <a:t>param</a:t>
            </a:r>
            <a:r>
              <a:rPr lang="en-AU" sz="1100" dirty="0" smtClean="0"/>
              <a:t> name="column"&gt;Array with the elements of the column to be multiplied.</a:t>
            </a:r>
            <a:endParaRPr lang="en-US" sz="1100" dirty="0" smtClean="0"/>
          </a:p>
          <a:p>
            <a:pPr>
              <a:buNone/>
            </a:pPr>
            <a:r>
              <a:rPr lang="en-AU" sz="1100" dirty="0" smtClean="0"/>
              <a:t>   /// &lt;/</a:t>
            </a:r>
            <a:r>
              <a:rPr lang="en-AU" sz="1100" dirty="0" err="1" smtClean="0"/>
              <a:t>param</a:t>
            </a:r>
            <a:r>
              <a:rPr lang="en-AU" sz="1100" dirty="0" smtClean="0"/>
              <a:t>&gt;</a:t>
            </a:r>
            <a:endParaRPr lang="en-US" sz="1100" dirty="0" smtClean="0"/>
          </a:p>
          <a:p>
            <a:pPr>
              <a:buNone/>
            </a:pPr>
            <a:r>
              <a:rPr lang="en-AU" sz="1100" dirty="0" smtClean="0"/>
              <a:t>   public void Multiply() </a:t>
            </a:r>
            <a:endParaRPr lang="en-US" sz="1100" dirty="0" smtClean="0"/>
          </a:p>
          <a:p>
            <a:pPr>
              <a:buNone/>
            </a:pPr>
            <a:r>
              <a:rPr lang="en-AU" sz="1100" dirty="0" smtClean="0"/>
              <a:t>   {</a:t>
            </a:r>
            <a:endParaRPr lang="en-US" sz="1100" dirty="0" smtClean="0"/>
          </a:p>
          <a:p>
            <a:pPr>
              <a:buNone/>
            </a:pPr>
            <a:r>
              <a:rPr lang="en-AU" sz="1100" dirty="0" smtClean="0"/>
              <a:t>      </a:t>
            </a:r>
            <a:r>
              <a:rPr lang="en-AU" sz="1100" dirty="0" err="1" smtClean="0"/>
              <a:t>this.result</a:t>
            </a:r>
            <a:r>
              <a:rPr lang="en-AU" sz="1100" dirty="0" smtClean="0"/>
              <a:t> = 0;</a:t>
            </a:r>
            <a:endParaRPr lang="en-US" sz="1100" dirty="0" smtClean="0"/>
          </a:p>
          <a:p>
            <a:pPr>
              <a:buNone/>
            </a:pPr>
            <a:r>
              <a:rPr lang="en-AU" sz="1100" dirty="0" smtClean="0"/>
              <a:t>      for(int </a:t>
            </a:r>
            <a:r>
              <a:rPr lang="en-AU" sz="1100" dirty="0" err="1" smtClean="0"/>
              <a:t>i</a:t>
            </a:r>
            <a:r>
              <a:rPr lang="en-AU" sz="1100" dirty="0" smtClean="0"/>
              <a:t>=0; </a:t>
            </a:r>
            <a:r>
              <a:rPr lang="en-AU" sz="1100" dirty="0" err="1" smtClean="0"/>
              <a:t>i</a:t>
            </a:r>
            <a:r>
              <a:rPr lang="en-AU" sz="1100" dirty="0" smtClean="0"/>
              <a:t>&lt;</a:t>
            </a:r>
            <a:r>
              <a:rPr lang="en-AU" sz="1100" dirty="0" err="1" smtClean="0"/>
              <a:t>this.row.Length</a:t>
            </a:r>
            <a:r>
              <a:rPr lang="en-AU" sz="1100" dirty="0" smtClean="0"/>
              <a:t>; </a:t>
            </a:r>
            <a:r>
              <a:rPr lang="en-AU" sz="1100" dirty="0" err="1" smtClean="0"/>
              <a:t>i</a:t>
            </a:r>
            <a:r>
              <a:rPr lang="en-AU" sz="1100" dirty="0" smtClean="0"/>
              <a:t>++) </a:t>
            </a:r>
            <a:endParaRPr lang="en-US" sz="1100" dirty="0" smtClean="0"/>
          </a:p>
          <a:p>
            <a:pPr>
              <a:buNone/>
            </a:pPr>
            <a:r>
              <a:rPr lang="en-AU" sz="1100" dirty="0" smtClean="0"/>
              <a:t>      {</a:t>
            </a:r>
            <a:endParaRPr lang="en-US" sz="1100" dirty="0" smtClean="0"/>
          </a:p>
          <a:p>
            <a:pPr>
              <a:buNone/>
            </a:pPr>
            <a:r>
              <a:rPr lang="en-AU" sz="1100" dirty="0" smtClean="0"/>
              <a:t>          </a:t>
            </a:r>
            <a:r>
              <a:rPr lang="en-AU" sz="1100" dirty="0" err="1" smtClean="0"/>
              <a:t>this.result</a:t>
            </a:r>
            <a:r>
              <a:rPr lang="en-AU" sz="1100" dirty="0" smtClean="0"/>
              <a:t> += this.row[</a:t>
            </a:r>
            <a:r>
              <a:rPr lang="en-AU" sz="1100" dirty="0" err="1" smtClean="0"/>
              <a:t>i</a:t>
            </a:r>
            <a:r>
              <a:rPr lang="en-AU" sz="1100" dirty="0" smtClean="0"/>
              <a:t>] * </a:t>
            </a:r>
            <a:r>
              <a:rPr lang="en-AU" sz="1100" dirty="0" err="1" smtClean="0"/>
              <a:t>this.column</a:t>
            </a:r>
            <a:r>
              <a:rPr lang="en-AU" sz="1100" dirty="0" smtClean="0"/>
              <a:t>[</a:t>
            </a:r>
            <a:r>
              <a:rPr lang="en-AU" sz="1100" dirty="0" err="1" smtClean="0"/>
              <a:t>i</a:t>
            </a:r>
            <a:r>
              <a:rPr lang="en-AU" sz="1100" dirty="0" smtClean="0"/>
              <a:t>];</a:t>
            </a:r>
            <a:endParaRPr lang="en-US" sz="1100" dirty="0" smtClean="0"/>
          </a:p>
          <a:p>
            <a:pPr>
              <a:buNone/>
            </a:pPr>
            <a:r>
              <a:rPr lang="en-AU" sz="1100" dirty="0" smtClean="0"/>
              <a:t>      }</a:t>
            </a:r>
            <a:endParaRPr lang="en-US" sz="1100" dirty="0" smtClean="0"/>
          </a:p>
          <a:p>
            <a:pPr>
              <a:buNone/>
            </a:pPr>
            <a:r>
              <a:rPr lang="en-AU" sz="1100" dirty="0" smtClean="0"/>
              <a:t>   }</a:t>
            </a:r>
            <a:endParaRPr lang="en-US" sz="1100" dirty="0" smtClean="0"/>
          </a:p>
          <a:p>
            <a:pPr>
              <a:buNone/>
            </a:pPr>
            <a:r>
              <a:rPr lang="en-AU" sz="1100" b="1" dirty="0" smtClean="0"/>
              <a:t>   /// &lt;summary&gt;</a:t>
            </a:r>
            <a:endParaRPr lang="en-US" sz="1100" dirty="0" smtClean="0"/>
          </a:p>
          <a:p>
            <a:pPr>
              <a:buNone/>
            </a:pPr>
            <a:r>
              <a:rPr lang="en-AU" sz="1100" b="1" dirty="0" smtClean="0"/>
              <a:t>   /// Serialization method used by the .NET runtime to serialize instances of</a:t>
            </a:r>
            <a:endParaRPr lang="en-US" sz="1100" dirty="0" smtClean="0"/>
          </a:p>
          <a:p>
            <a:pPr>
              <a:buNone/>
            </a:pPr>
            <a:r>
              <a:rPr lang="en-AU" sz="1100" b="1" dirty="0" smtClean="0"/>
              <a:t>   /// of types implementing custom serialization.</a:t>
            </a:r>
            <a:endParaRPr lang="en-US" sz="1100" dirty="0" smtClean="0"/>
          </a:p>
          <a:p>
            <a:pPr>
              <a:buNone/>
            </a:pPr>
            <a:r>
              <a:rPr lang="en-AU" sz="1100" b="1" dirty="0" smtClean="0"/>
              <a:t>   /// &lt;/summary&gt;</a:t>
            </a:r>
            <a:endParaRPr lang="en-US" sz="1100" dirty="0" smtClean="0"/>
          </a:p>
          <a:p>
            <a:pPr>
              <a:buNone/>
            </a:pPr>
            <a:r>
              <a:rPr lang="en-AU" sz="1100" b="1" dirty="0" smtClean="0"/>
              <a:t>   /// &lt;</a:t>
            </a:r>
            <a:r>
              <a:rPr lang="en-AU" sz="1100" b="1" dirty="0" err="1" smtClean="0"/>
              <a:t>param</a:t>
            </a:r>
            <a:r>
              <a:rPr lang="en-AU" sz="1100" b="1" dirty="0" smtClean="0"/>
              <a:t> name="info"&gt;Bag containing the serialized data instance.&lt;/</a:t>
            </a:r>
            <a:r>
              <a:rPr lang="en-AU" sz="1100" b="1" dirty="0" err="1" smtClean="0"/>
              <a:t>param</a:t>
            </a:r>
            <a:r>
              <a:rPr lang="en-AU" sz="1100" b="1" dirty="0" smtClean="0"/>
              <a:t>&gt;</a:t>
            </a:r>
            <a:endParaRPr lang="en-US" sz="1100" dirty="0" smtClean="0"/>
          </a:p>
          <a:p>
            <a:pPr>
              <a:buNone/>
            </a:pPr>
            <a:r>
              <a:rPr lang="en-AU" sz="1100" b="1" dirty="0" smtClean="0"/>
              <a:t>   /// &lt;</a:t>
            </a:r>
            <a:r>
              <a:rPr lang="en-AU" sz="1100" b="1" dirty="0" err="1" smtClean="0"/>
              <a:t>param</a:t>
            </a:r>
            <a:r>
              <a:rPr lang="en-AU" sz="1100" b="1" dirty="0" smtClean="0"/>
              <a:t> name="context"&gt;Serialization context (not used).&lt;/</a:t>
            </a:r>
            <a:r>
              <a:rPr lang="en-AU" sz="1100" b="1" dirty="0" err="1" smtClean="0"/>
              <a:t>param</a:t>
            </a:r>
            <a:r>
              <a:rPr lang="en-AU" sz="1100" b="1" dirty="0" smtClean="0"/>
              <a:t>&gt;</a:t>
            </a:r>
            <a:endParaRPr lang="en-US" sz="1100" dirty="0" smtClean="0"/>
          </a:p>
          <a:p>
            <a:pPr>
              <a:buNone/>
            </a:pPr>
            <a:r>
              <a:rPr lang="en-AU" sz="1100" b="1" dirty="0" smtClean="0"/>
              <a:t>   public void </a:t>
            </a:r>
            <a:r>
              <a:rPr lang="en-AU" sz="1100" b="1" dirty="0" err="1" smtClean="0"/>
              <a:t>GetObjectData</a:t>
            </a:r>
            <a:r>
              <a:rPr lang="en-AU" sz="1100" b="1" dirty="0" smtClean="0"/>
              <a:t>(</a:t>
            </a:r>
            <a:r>
              <a:rPr lang="en-AU" sz="1100" b="1" dirty="0" err="1" smtClean="0"/>
              <a:t>SerializationInfo</a:t>
            </a:r>
            <a:r>
              <a:rPr lang="en-AU" sz="1100" b="1" dirty="0" smtClean="0"/>
              <a:t> info, </a:t>
            </a:r>
            <a:r>
              <a:rPr lang="en-AU" sz="1100" b="1" dirty="0" err="1" smtClean="0"/>
              <a:t>StreamingContext</a:t>
            </a:r>
            <a:r>
              <a:rPr lang="en-AU" sz="1100" b="1" dirty="0" smtClean="0"/>
              <a:t> context)</a:t>
            </a:r>
            <a:endParaRPr lang="en-US" sz="1100" dirty="0" smtClean="0"/>
          </a:p>
          <a:p>
            <a:pPr>
              <a:buNone/>
            </a:pPr>
            <a:r>
              <a:rPr lang="en-AU" sz="1100" b="1" dirty="0" smtClean="0"/>
              <a:t>   {</a:t>
            </a:r>
            <a:endParaRPr lang="en-US" sz="1100" dirty="0" smtClean="0"/>
          </a:p>
          <a:p>
            <a:pPr>
              <a:buNone/>
            </a:pPr>
            <a:r>
              <a:rPr lang="en-AU" sz="1100" b="1" dirty="0" smtClean="0"/>
              <a:t>          </a:t>
            </a:r>
            <a:r>
              <a:rPr lang="en-AU" sz="1100" b="1" dirty="0" err="1" smtClean="0"/>
              <a:t>info.AddValue</a:t>
            </a:r>
            <a:r>
              <a:rPr lang="en-AU" sz="1100" b="1" dirty="0" smtClean="0"/>
              <a:t>("</a:t>
            </a:r>
            <a:r>
              <a:rPr lang="en-AU" sz="1100" b="1" dirty="0" err="1" smtClean="0"/>
              <a:t>result",this.result</a:t>
            </a:r>
            <a:r>
              <a:rPr lang="en-AU" sz="1100" b="1" dirty="0" smtClean="0"/>
              <a:t>);</a:t>
            </a:r>
            <a:endParaRPr lang="en-US" sz="1100" dirty="0" smtClean="0"/>
          </a:p>
          <a:p>
            <a:pPr>
              <a:buNone/>
            </a:pPr>
            <a:r>
              <a:rPr lang="en-AU" sz="1100" b="1" dirty="0" smtClean="0"/>
              <a:t>          </a:t>
            </a:r>
            <a:r>
              <a:rPr lang="en-AU" sz="1100" b="1" dirty="0" err="1" smtClean="0"/>
              <a:t>info.AddValue</a:t>
            </a:r>
            <a:r>
              <a:rPr lang="en-AU" sz="1100" b="1" dirty="0" smtClean="0"/>
              <a:t>("row", </a:t>
            </a:r>
            <a:r>
              <a:rPr lang="en-AU" sz="1100" b="1" dirty="0" err="1" smtClean="0"/>
              <a:t>this.row,typeof</a:t>
            </a:r>
            <a:r>
              <a:rPr lang="en-AU" sz="1100" b="1" dirty="0" smtClean="0"/>
              <a:t>(double[]));</a:t>
            </a:r>
            <a:endParaRPr lang="en-US" sz="1100" dirty="0" smtClean="0"/>
          </a:p>
          <a:p>
            <a:pPr>
              <a:buNone/>
            </a:pPr>
            <a:r>
              <a:rPr lang="en-AU" sz="1100" b="1" dirty="0" smtClean="0"/>
              <a:t>          </a:t>
            </a:r>
            <a:r>
              <a:rPr lang="en-AU" sz="1100" b="1" dirty="0" err="1" smtClean="0"/>
              <a:t>info.AddValue</a:t>
            </a:r>
            <a:r>
              <a:rPr lang="en-AU" sz="1100" b="1" dirty="0" smtClean="0"/>
              <a:t>("column", </a:t>
            </a:r>
            <a:r>
              <a:rPr lang="en-AU" sz="1100" b="1" dirty="0" err="1" smtClean="0"/>
              <a:t>this.column,typeof</a:t>
            </a:r>
            <a:r>
              <a:rPr lang="en-AU" sz="1100" b="1" dirty="0" smtClean="0"/>
              <a:t>(double[]));</a:t>
            </a:r>
            <a:endParaRPr lang="en-US" sz="1100" dirty="0" smtClean="0"/>
          </a:p>
          <a:p>
            <a:pPr>
              <a:buNone/>
            </a:pPr>
            <a:r>
              <a:rPr lang="en-AU" sz="1100" b="1" dirty="0" smtClean="0"/>
              <a:t>   }</a:t>
            </a:r>
            <a:endParaRPr lang="en-US" sz="1100" dirty="0" smtClean="0"/>
          </a:p>
          <a:p>
            <a:pPr>
              <a:buNone/>
            </a:pPr>
            <a:r>
              <a:rPr lang="en-AU" sz="1100" dirty="0" smtClean="0"/>
              <a:t>    }</a:t>
            </a:r>
            <a:endParaRPr lang="en-US" sz="1100" dirty="0" smtClean="0"/>
          </a:p>
          <a:p>
            <a:pPr algn="just">
              <a:buNone/>
            </a:pPr>
            <a:endParaRPr lang="en-US" sz="11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76</a:t>
            </a:fld>
            <a:endParaRPr lang="en-US"/>
          </a:p>
        </p:txBody>
      </p:sp>
    </p:spTree>
    <p:extLst>
      <p:ext uri="{BB962C8B-B14F-4D97-AF65-F5344CB8AC3E}">
        <p14:creationId xmlns:p14="http://schemas.microsoft.com/office/powerpoint/2010/main" val="13157923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3" name="Content Placeholder 2"/>
          <p:cNvSpPr>
            <a:spLocks noGrp="1"/>
          </p:cNvSpPr>
          <p:nvPr>
            <p:ph idx="1"/>
          </p:nvPr>
        </p:nvSpPr>
        <p:spPr/>
        <p:txBody>
          <a:bodyPr/>
          <a:lstStyle/>
          <a:p>
            <a:pPr algn="just"/>
            <a:r>
              <a:rPr lang="en-US" sz="1600" dirty="0" smtClean="0"/>
              <a:t>The class has been tagged with the </a:t>
            </a:r>
            <a:r>
              <a:rPr lang="en-US" sz="1600" i="1" dirty="0" smtClean="0"/>
              <a:t>Serializable</a:t>
            </a:r>
            <a:r>
              <a:rPr lang="en-US" sz="1600" dirty="0" smtClean="0"/>
              <a:t> attribute and extended with the methods required to implement custom serialization. Supporting custom serialization implies the following:</a:t>
            </a:r>
          </a:p>
          <a:p>
            <a:pPr lvl="1" algn="just"/>
            <a:r>
              <a:rPr lang="en-US" sz="1600" dirty="0" smtClean="0"/>
              <a:t>Including the </a:t>
            </a:r>
            <a:r>
              <a:rPr lang="en-US" sz="1600" i="1" dirty="0" err="1" smtClean="0"/>
              <a:t>System.Runtime.Serialization</a:t>
            </a:r>
            <a:r>
              <a:rPr lang="en-US" sz="1600" dirty="0" smtClean="0"/>
              <a:t> namespace.</a:t>
            </a:r>
          </a:p>
          <a:p>
            <a:pPr lvl="1" algn="just"/>
            <a:r>
              <a:rPr lang="en-US" sz="1600" dirty="0" smtClean="0"/>
              <a:t>Implementing the </a:t>
            </a:r>
            <a:r>
              <a:rPr lang="en-US" sz="1600" i="1" dirty="0" err="1" smtClean="0"/>
              <a:t>ISerializable</a:t>
            </a:r>
            <a:r>
              <a:rPr lang="en-US" sz="1600" dirty="0" smtClean="0"/>
              <a:t> interface. This interface has only one method that is </a:t>
            </a:r>
            <a:r>
              <a:rPr lang="en-US" sz="1600" i="1" dirty="0" smtClean="0"/>
              <a:t>void </a:t>
            </a:r>
            <a:r>
              <a:rPr lang="en-US" sz="1600" i="1" dirty="0" err="1" smtClean="0"/>
              <a:t>GetObjectData</a:t>
            </a:r>
            <a:r>
              <a:rPr lang="en-US" sz="1600" i="1" dirty="0" smtClean="0"/>
              <a:t>(</a:t>
            </a:r>
            <a:r>
              <a:rPr lang="en-US" sz="1600" i="1" dirty="0" err="1" smtClean="0"/>
              <a:t>SerializationInfo</a:t>
            </a:r>
            <a:r>
              <a:rPr lang="en-US" sz="1600" i="1" dirty="0" smtClean="0"/>
              <a:t>, </a:t>
            </a:r>
            <a:r>
              <a:rPr lang="en-US" sz="1600" i="1" dirty="0" err="1" smtClean="0"/>
              <a:t>StreamingContext</a:t>
            </a:r>
            <a:r>
              <a:rPr lang="en-US" sz="1600" i="1" dirty="0" smtClean="0"/>
              <a:t>)</a:t>
            </a:r>
            <a:r>
              <a:rPr lang="en-US" sz="1600" dirty="0" smtClean="0"/>
              <a:t> and it is called when the runtime needs to serialize the instance.</a:t>
            </a:r>
          </a:p>
          <a:p>
            <a:pPr lvl="1" algn="just"/>
            <a:r>
              <a:rPr lang="en-US" sz="1600" dirty="0" smtClean="0"/>
              <a:t>Providing a constructor with the following signature: </a:t>
            </a:r>
            <a:r>
              <a:rPr lang="en-US" sz="1600" i="1" dirty="0" err="1" smtClean="0"/>
              <a:t>ScalarProduct</a:t>
            </a:r>
            <a:r>
              <a:rPr lang="en-US" sz="1600" i="1" dirty="0" smtClean="0"/>
              <a:t>(</a:t>
            </a:r>
            <a:r>
              <a:rPr lang="en-US" sz="1600" i="1" dirty="0" err="1" smtClean="0"/>
              <a:t>SerializationInfo</a:t>
            </a:r>
            <a:r>
              <a:rPr lang="en-US" sz="1600" i="1" dirty="0" smtClean="0"/>
              <a:t>, </a:t>
            </a:r>
            <a:r>
              <a:rPr lang="en-US" sz="1600" i="1" dirty="0" err="1" smtClean="0"/>
              <a:t>StreamingContext</a:t>
            </a:r>
            <a:r>
              <a:rPr lang="en-US" sz="1600" i="1" dirty="0" smtClean="0"/>
              <a:t>).</a:t>
            </a:r>
            <a:r>
              <a:rPr lang="en-US" sz="1600" dirty="0" smtClean="0"/>
              <a:t> This constructor is invoked when the instance is </a:t>
            </a:r>
            <a:r>
              <a:rPr lang="en-US" sz="1600" dirty="0" err="1" smtClean="0"/>
              <a:t>deserialized</a:t>
            </a:r>
            <a:r>
              <a:rPr lang="en-US" sz="1600" dirty="0" smtClean="0"/>
              <a:t>.</a:t>
            </a:r>
          </a:p>
          <a:p>
            <a:pPr algn="just"/>
            <a:r>
              <a:rPr lang="en-US" sz="1600" dirty="0" smtClean="0"/>
              <a:t>A central role has the </a:t>
            </a:r>
            <a:r>
              <a:rPr lang="en-US" sz="1600" i="1" dirty="0" err="1" smtClean="0"/>
              <a:t>SerializationInfo</a:t>
            </a:r>
            <a:r>
              <a:rPr lang="en-US" sz="1600" dirty="0" smtClean="0"/>
              <a:t> class that provides a repository where all the properties defining the serialized format of a class can be stored and referenced by name. With minimum changes to the class layout it would be possible to rely on the default serialization provided by the framework. </a:t>
            </a:r>
          </a:p>
          <a:p>
            <a:pPr algn="just"/>
            <a:r>
              <a:rPr lang="en-US" sz="1600" dirty="0" smtClean="0"/>
              <a:t>In order to leverage such capability, it is necessary that all the properties defining the state of an instance are accessible through both a </a:t>
            </a:r>
            <a:r>
              <a:rPr lang="en-US" sz="1600" i="1" dirty="0" smtClean="0"/>
              <a:t>get</a:t>
            </a:r>
            <a:r>
              <a:rPr lang="en-US" sz="1600" dirty="0" smtClean="0"/>
              <a:t> and </a:t>
            </a:r>
            <a:r>
              <a:rPr lang="en-US" sz="1600" i="1" dirty="0" smtClean="0"/>
              <a:t>set</a:t>
            </a:r>
            <a:r>
              <a:rPr lang="en-US" sz="1600" dirty="0" smtClean="0"/>
              <a:t> methods. </a:t>
            </a:r>
          </a:p>
          <a:p>
            <a:pPr algn="just"/>
            <a:r>
              <a:rPr lang="en-US" sz="1600" dirty="0" smtClean="0"/>
              <a:t>In that case, it would be possible to simply tag the class as serialization since all the fields constituting the state of the instance are also </a:t>
            </a:r>
            <a:r>
              <a:rPr lang="en-US" sz="1600" dirty="0" err="1" smtClean="0"/>
              <a:t>serializable</a:t>
            </a:r>
            <a:r>
              <a:rPr lang="en-US" sz="1600" dirty="0" smtClean="0"/>
              <a:t>. It can be noticed that, apart from serialization, there is no need to make any change to the way in which the class operates.</a:t>
            </a:r>
          </a:p>
          <a:p>
            <a:pPr algn="just"/>
            <a:endParaRPr lang="en-US" sz="1600" dirty="0" smtClean="0"/>
          </a:p>
          <a:p>
            <a:pPr algn="just"/>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77</a:t>
            </a:fld>
            <a:endParaRPr lang="en-US"/>
          </a:p>
        </p:txBody>
      </p:sp>
    </p:spTree>
    <p:extLst>
      <p:ext uri="{BB962C8B-B14F-4D97-AF65-F5344CB8AC3E}">
        <p14:creationId xmlns:p14="http://schemas.microsoft.com/office/powerpoint/2010/main" val="30064017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3" name="Content Placeholder 2"/>
          <p:cNvSpPr>
            <a:spLocks noGrp="1"/>
          </p:cNvSpPr>
          <p:nvPr>
            <p:ph idx="1"/>
          </p:nvPr>
        </p:nvSpPr>
        <p:spPr/>
        <p:txBody>
          <a:bodyPr/>
          <a:lstStyle/>
          <a:p>
            <a:pPr algn="just"/>
            <a:r>
              <a:rPr lang="en-US" sz="3200" dirty="0" smtClean="0"/>
              <a:t>The second step is to change the </a:t>
            </a:r>
            <a:r>
              <a:rPr lang="en-US" sz="3200" i="1" dirty="0" err="1" smtClean="0"/>
              <a:t>MatrixProduct</a:t>
            </a:r>
            <a:r>
              <a:rPr lang="en-US" sz="3200" dirty="0" smtClean="0"/>
              <a:t> class in order to leverage Aneka threads. </a:t>
            </a:r>
          </a:p>
          <a:p>
            <a:pPr algn="just"/>
            <a:r>
              <a:rPr lang="en-US" sz="3200" dirty="0" smtClean="0"/>
              <a:t>We need to first create an application properly configured and then substitute the occurrences of the </a:t>
            </a:r>
            <a:r>
              <a:rPr lang="en-US" sz="3200" i="1" dirty="0" err="1" smtClean="0"/>
              <a:t>System.Threading.Thread</a:t>
            </a:r>
            <a:r>
              <a:rPr lang="en-US" sz="3200" dirty="0" smtClean="0"/>
              <a:t> class with </a:t>
            </a:r>
            <a:r>
              <a:rPr lang="en-US" sz="3200" i="1" dirty="0" err="1" smtClean="0"/>
              <a:t>Aneka.Threading.Thread</a:t>
            </a:r>
            <a:r>
              <a:rPr lang="en-US" sz="3200" dirty="0" smtClean="0"/>
              <a:t>.</a:t>
            </a:r>
          </a:p>
          <a:p>
            <a:pPr algn="just"/>
            <a:endParaRPr lang="en-US" sz="3200" dirty="0" smtClean="0"/>
          </a:p>
          <a:p>
            <a:pPr algn="just"/>
            <a:endParaRPr lang="en-US"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78</a:t>
            </a:fld>
            <a:endParaRPr lang="en-US"/>
          </a:p>
        </p:txBody>
      </p:sp>
    </p:spTree>
    <p:extLst>
      <p:ext uri="{BB962C8B-B14F-4D97-AF65-F5344CB8AC3E}">
        <p14:creationId xmlns:p14="http://schemas.microsoft.com/office/powerpoint/2010/main" val="10479041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6" name="Content Placeholder 5"/>
          <p:cNvSpPr>
            <a:spLocks noGrp="1"/>
          </p:cNvSpPr>
          <p:nvPr>
            <p:ph idx="1"/>
          </p:nvPr>
        </p:nvSpPr>
        <p:spPr/>
        <p:txBody>
          <a:bodyPr/>
          <a:lstStyle/>
          <a:p>
            <a:pPr>
              <a:buNone/>
            </a:pPr>
            <a:r>
              <a:rPr lang="en-AU" sz="1800" dirty="0" smtClean="0"/>
              <a:t>using System;</a:t>
            </a:r>
            <a:endParaRPr lang="en-US" sz="1800" dirty="0" smtClean="0"/>
          </a:p>
          <a:p>
            <a:pPr>
              <a:buNone/>
            </a:pPr>
            <a:r>
              <a:rPr lang="en-AU" sz="1800" b="1" dirty="0" smtClean="0"/>
              <a:t>// we do not anymore need the reference to the threading namespace.</a:t>
            </a:r>
            <a:endParaRPr lang="en-US" sz="1800" dirty="0" smtClean="0"/>
          </a:p>
          <a:p>
            <a:pPr>
              <a:buNone/>
            </a:pPr>
            <a:r>
              <a:rPr lang="en-AU" sz="1800" b="1" dirty="0" smtClean="0"/>
              <a:t>// using </a:t>
            </a:r>
            <a:r>
              <a:rPr lang="en-AU" sz="1800" b="1" dirty="0" err="1" smtClean="0"/>
              <a:t>System.Threading</a:t>
            </a:r>
            <a:r>
              <a:rPr lang="en-AU" sz="1800" b="1" dirty="0" smtClean="0"/>
              <a:t>;</a:t>
            </a:r>
            <a:endParaRPr lang="en-US" sz="1800" dirty="0" smtClean="0"/>
          </a:p>
          <a:p>
            <a:pPr>
              <a:buNone/>
            </a:pPr>
            <a:r>
              <a:rPr lang="en-AU" sz="1800" dirty="0" smtClean="0"/>
              <a:t>using </a:t>
            </a:r>
            <a:r>
              <a:rPr lang="en-AU" sz="1800" dirty="0" err="1" smtClean="0"/>
              <a:t>System.Collections.Generic</a:t>
            </a:r>
            <a:r>
              <a:rPr lang="en-AU" sz="1800" dirty="0" smtClean="0"/>
              <a:t>;</a:t>
            </a:r>
            <a:endParaRPr lang="en-US" sz="1800" dirty="0" smtClean="0"/>
          </a:p>
          <a:p>
            <a:pPr>
              <a:buNone/>
            </a:pPr>
            <a:r>
              <a:rPr lang="en-AU" sz="1800" dirty="0" smtClean="0"/>
              <a:t> </a:t>
            </a:r>
            <a:endParaRPr lang="en-US" sz="1800" dirty="0" smtClean="0"/>
          </a:p>
          <a:p>
            <a:pPr>
              <a:buNone/>
            </a:pPr>
            <a:r>
              <a:rPr lang="en-AU" sz="1800" b="1" dirty="0" smtClean="0"/>
              <a:t>// reference to the Aneka namespaces of interest.</a:t>
            </a:r>
            <a:endParaRPr lang="en-US" sz="1800" dirty="0" smtClean="0"/>
          </a:p>
          <a:p>
            <a:pPr>
              <a:buNone/>
            </a:pPr>
            <a:r>
              <a:rPr lang="en-AU" sz="1800" b="1" dirty="0" smtClean="0"/>
              <a:t>// common Aneka namespaces.</a:t>
            </a:r>
            <a:endParaRPr lang="en-US" sz="1800" dirty="0" smtClean="0"/>
          </a:p>
          <a:p>
            <a:pPr>
              <a:buNone/>
            </a:pPr>
            <a:r>
              <a:rPr lang="en-AU" sz="1800" b="1" dirty="0" smtClean="0"/>
              <a:t>using Aneka;</a:t>
            </a:r>
            <a:endParaRPr lang="en-US" sz="1800" dirty="0" smtClean="0"/>
          </a:p>
          <a:p>
            <a:pPr>
              <a:buNone/>
            </a:pPr>
            <a:r>
              <a:rPr lang="en-AU" sz="1800" b="1" dirty="0" smtClean="0"/>
              <a:t>using </a:t>
            </a:r>
            <a:r>
              <a:rPr lang="en-AU" sz="1800" b="1" dirty="0" err="1" smtClean="0"/>
              <a:t>Aneka.Util</a:t>
            </a:r>
            <a:r>
              <a:rPr lang="en-AU" sz="1800" b="1" dirty="0" smtClean="0"/>
              <a:t>;</a:t>
            </a:r>
            <a:endParaRPr lang="en-US" sz="1800" dirty="0" smtClean="0"/>
          </a:p>
          <a:p>
            <a:pPr>
              <a:buNone/>
            </a:pPr>
            <a:r>
              <a:rPr lang="en-AU" sz="1800" b="1" dirty="0" smtClean="0"/>
              <a:t>using </a:t>
            </a:r>
            <a:r>
              <a:rPr lang="en-AU" sz="1800" b="1" dirty="0" err="1" smtClean="0"/>
              <a:t>Aneka.Entity</a:t>
            </a:r>
            <a:r>
              <a:rPr lang="en-AU" sz="1800" b="1" dirty="0" smtClean="0"/>
              <a:t>;</a:t>
            </a:r>
            <a:endParaRPr lang="en-US" sz="1800" dirty="0" smtClean="0"/>
          </a:p>
          <a:p>
            <a:pPr>
              <a:buNone/>
            </a:pPr>
            <a:r>
              <a:rPr lang="en-AU" sz="1800" b="1" dirty="0" smtClean="0"/>
              <a:t>// Aneka Thread Programming Model user classes</a:t>
            </a:r>
            <a:endParaRPr lang="en-US" sz="1800" dirty="0" smtClean="0"/>
          </a:p>
          <a:p>
            <a:pPr>
              <a:buNone/>
            </a:pPr>
            <a:r>
              <a:rPr lang="en-AU" sz="1800" b="1" dirty="0" smtClean="0"/>
              <a:t>using </a:t>
            </a:r>
            <a:r>
              <a:rPr lang="en-AU" sz="1800" b="1" dirty="0" err="1" smtClean="0"/>
              <a:t>Aneka.Threading</a:t>
            </a:r>
            <a:r>
              <a:rPr lang="en-AU" sz="1800" b="1" dirty="0" smtClean="0"/>
              <a:t>;</a:t>
            </a:r>
            <a:endParaRPr lang="en-US" sz="1800" dirty="0" smtClean="0"/>
          </a:p>
          <a:p>
            <a:pPr>
              <a:buNone/>
            </a:pPr>
            <a:r>
              <a:rPr lang="en-AU" sz="1800" dirty="0" smtClean="0"/>
              <a:t> </a:t>
            </a:r>
            <a:endParaRPr lang="en-US" sz="1800" dirty="0" smtClean="0"/>
          </a:p>
          <a:p>
            <a:pPr>
              <a:buNone/>
            </a:pPr>
            <a:r>
              <a:rPr lang="en-AU" sz="1800" dirty="0" smtClean="0"/>
              <a:t>/// &lt;summary&gt;</a:t>
            </a:r>
            <a:endParaRPr lang="en-US" sz="1800" dirty="0" smtClean="0"/>
          </a:p>
          <a:p>
            <a:pPr>
              <a:buNone/>
            </a:pPr>
            <a:r>
              <a:rPr lang="en-AU" sz="1800" dirty="0" smtClean="0"/>
              <a:t>/// Class </a:t>
            </a:r>
            <a:r>
              <a:rPr lang="en-AU" sz="1800" dirty="0" err="1" smtClean="0"/>
              <a:t>MatrixProduct</a:t>
            </a:r>
            <a:r>
              <a:rPr lang="en-AU" sz="1800" dirty="0" smtClean="0"/>
              <a:t>. Performs the matrix product of two matrices.</a:t>
            </a:r>
            <a:endParaRPr lang="en-US" sz="1800" dirty="0" smtClean="0"/>
          </a:p>
          <a:p>
            <a:pPr>
              <a:buNone/>
            </a:pPr>
            <a:r>
              <a:rPr lang="en-AU" sz="1800" dirty="0" smtClean="0"/>
              <a:t>/// &lt;/summary&gt;</a:t>
            </a:r>
            <a:endParaRPr lang="en-US" sz="1800"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79</a:t>
            </a:fld>
            <a:endParaRPr lang="en-US"/>
          </a:p>
        </p:txBody>
      </p:sp>
    </p:spTree>
    <p:extLst>
      <p:ext uri="{BB962C8B-B14F-4D97-AF65-F5344CB8AC3E}">
        <p14:creationId xmlns:p14="http://schemas.microsoft.com/office/powerpoint/2010/main" val="4101509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for single machine computation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400" dirty="0" smtClean="0"/>
              <a:t>Symmetric multiprocessing features the use of similar or identical processing units to share the computation load.</a:t>
            </a:r>
          </a:p>
          <a:p>
            <a:pPr algn="just"/>
            <a:r>
              <a:rPr lang="en-US" sz="2400" dirty="0" smtClean="0"/>
              <a:t>Other examples, are non uniform memory access (NUMA) and clustered multi processing, which, respectively, define a specific architecture for accessing a shared memory between processors and the use of multiple computers joined together as a single virtual computer.</a:t>
            </a:r>
          </a:p>
          <a:p>
            <a:pPr algn="just"/>
            <a:r>
              <a:rPr lang="en-US" sz="2400" dirty="0" smtClean="0"/>
              <a:t>Symmetric and asymmetric multiprocessing are the techniques used to increase the performance of commodity computer hardware.</a:t>
            </a:r>
          </a:p>
          <a:p>
            <a:pPr algn="just"/>
            <a:r>
              <a:rPr lang="en-US" sz="2400" dirty="0" smtClean="0"/>
              <a:t>The introduction of graphical processing units(GPUs), which are de facto processors, is an application of asymmetric processing, whereas multi core technology is the latest evolution of symmetric multiprocessing.</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a:t>
            </a:fld>
            <a:endParaRPr lang="en-US"/>
          </a:p>
        </p:txBody>
      </p:sp>
    </p:spTree>
    <p:extLst>
      <p:ext uri="{BB962C8B-B14F-4D97-AF65-F5344CB8AC3E}">
        <p14:creationId xmlns:p14="http://schemas.microsoft.com/office/powerpoint/2010/main" val="143818747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6" name="Content Placeholder 5"/>
          <p:cNvSpPr>
            <a:spLocks noGrp="1"/>
          </p:cNvSpPr>
          <p:nvPr>
            <p:ph idx="1"/>
          </p:nvPr>
        </p:nvSpPr>
        <p:spPr/>
        <p:txBody>
          <a:bodyPr/>
          <a:lstStyle/>
          <a:p>
            <a:pPr>
              <a:buNone/>
            </a:pPr>
            <a:r>
              <a:rPr lang="en-AU" sz="1100" dirty="0" smtClean="0"/>
              <a:t>public class </a:t>
            </a:r>
            <a:r>
              <a:rPr lang="en-AU" sz="1100" dirty="0" err="1" smtClean="0"/>
              <a:t>MatrixProduct</a:t>
            </a:r>
            <a:endParaRPr lang="en-US" sz="1100" dirty="0" smtClean="0"/>
          </a:p>
          <a:p>
            <a:pPr>
              <a:buNone/>
            </a:pPr>
            <a:r>
              <a:rPr lang="en-AU" sz="1100" dirty="0" smtClean="0"/>
              <a:t>{</a:t>
            </a:r>
            <a:endParaRPr lang="en-US" sz="1100" dirty="0" smtClean="0"/>
          </a:p>
          <a:p>
            <a:pPr>
              <a:buNone/>
            </a:pPr>
            <a:r>
              <a:rPr lang="en-AU" sz="1100" dirty="0" smtClean="0"/>
              <a:t>   /// &lt;summary&gt;</a:t>
            </a:r>
            <a:endParaRPr lang="en-US" sz="1100" dirty="0" smtClean="0"/>
          </a:p>
          <a:p>
            <a:pPr>
              <a:buNone/>
            </a:pPr>
            <a:r>
              <a:rPr lang="en-AU" sz="1100" dirty="0" smtClean="0"/>
              <a:t>   /// First and second matrix of the </a:t>
            </a:r>
            <a:r>
              <a:rPr lang="en-AU" sz="1100" dirty="0" err="1" smtClean="0"/>
              <a:t>produt</a:t>
            </a:r>
            <a:r>
              <a:rPr lang="en-AU" sz="1100" dirty="0" smtClean="0"/>
              <a:t>.</a:t>
            </a:r>
            <a:endParaRPr lang="en-US" sz="1100" dirty="0" smtClean="0"/>
          </a:p>
          <a:p>
            <a:pPr>
              <a:buNone/>
            </a:pPr>
            <a:r>
              <a:rPr lang="en-AU" sz="1100" dirty="0" smtClean="0"/>
              <a:t>   /// &lt;/summary&gt;</a:t>
            </a:r>
            <a:endParaRPr lang="en-US" sz="1100" dirty="0" smtClean="0"/>
          </a:p>
          <a:p>
            <a:pPr>
              <a:buNone/>
            </a:pPr>
            <a:r>
              <a:rPr lang="en-AU" sz="1100" dirty="0" smtClean="0"/>
              <a:t>   private static double[,]a, b;</a:t>
            </a:r>
            <a:endParaRPr lang="en-US" sz="1100" dirty="0" smtClean="0"/>
          </a:p>
          <a:p>
            <a:pPr>
              <a:buNone/>
            </a:pPr>
            <a:r>
              <a:rPr lang="en-AU" sz="1100" dirty="0" smtClean="0"/>
              <a:t>   /// &lt;summary&gt;</a:t>
            </a:r>
            <a:endParaRPr lang="en-US" sz="1100" dirty="0" smtClean="0"/>
          </a:p>
          <a:p>
            <a:pPr>
              <a:buNone/>
            </a:pPr>
            <a:r>
              <a:rPr lang="en-AU" sz="1100" dirty="0" smtClean="0"/>
              <a:t>   /// Result matrix.</a:t>
            </a:r>
            <a:endParaRPr lang="en-US" sz="1100" dirty="0" smtClean="0"/>
          </a:p>
          <a:p>
            <a:pPr>
              <a:buNone/>
            </a:pPr>
            <a:r>
              <a:rPr lang="en-AU" sz="1100" dirty="0" smtClean="0"/>
              <a:t>   /// &lt;/summary&gt;</a:t>
            </a:r>
            <a:endParaRPr lang="en-US" sz="1100" dirty="0" smtClean="0"/>
          </a:p>
          <a:p>
            <a:pPr>
              <a:buNone/>
            </a:pPr>
            <a:r>
              <a:rPr lang="en-AU" sz="1100" dirty="0" smtClean="0"/>
              <a:t>   private static double[,] c;</a:t>
            </a:r>
            <a:endParaRPr lang="en-US" sz="1100" dirty="0" smtClean="0"/>
          </a:p>
          <a:p>
            <a:pPr>
              <a:buNone/>
            </a:pPr>
            <a:r>
              <a:rPr lang="en-AU" sz="1100" dirty="0" smtClean="0"/>
              <a:t>   ///&lt;summary&gt;</a:t>
            </a:r>
            <a:endParaRPr lang="en-US" sz="1100" dirty="0" smtClean="0"/>
          </a:p>
          <a:p>
            <a:pPr>
              <a:buNone/>
            </a:pPr>
            <a:r>
              <a:rPr lang="en-AU" sz="1100" dirty="0" smtClean="0"/>
              <a:t>   /// Dictionary mapping the thread instances to the corresponding </a:t>
            </a:r>
            <a:r>
              <a:rPr lang="en-AU" sz="1100" dirty="0" err="1" smtClean="0"/>
              <a:t>ScalarProduct</a:t>
            </a:r>
            <a:endParaRPr lang="en-US" sz="1100" dirty="0" smtClean="0"/>
          </a:p>
          <a:p>
            <a:pPr>
              <a:buNone/>
            </a:pPr>
            <a:r>
              <a:rPr lang="en-AU" sz="1100" dirty="0" smtClean="0"/>
              <a:t>   ///instances that are run </a:t>
            </a:r>
            <a:r>
              <a:rPr lang="en-AU" sz="1100" dirty="0" err="1" smtClean="0"/>
              <a:t>inside.</a:t>
            </a:r>
            <a:r>
              <a:rPr lang="en-AU" sz="1100" b="1" dirty="0" err="1" smtClean="0"/>
              <a:t>The</a:t>
            </a:r>
            <a:r>
              <a:rPr lang="en-AU" sz="1100" b="1" dirty="0" smtClean="0"/>
              <a:t> occurrence of the Thread class has been</a:t>
            </a:r>
            <a:endParaRPr lang="en-US" sz="1100" dirty="0" smtClean="0"/>
          </a:p>
          <a:p>
            <a:pPr>
              <a:buNone/>
            </a:pPr>
            <a:r>
              <a:rPr lang="en-AU" sz="1100" dirty="0" smtClean="0"/>
              <a:t>   ///</a:t>
            </a:r>
            <a:r>
              <a:rPr lang="en-AU" sz="1100" b="1" dirty="0" smtClean="0"/>
              <a:t>substituted with </a:t>
            </a:r>
            <a:r>
              <a:rPr lang="en-AU" sz="1100" b="1" dirty="0" err="1" smtClean="0"/>
              <a:t>AnekaThread</a:t>
            </a:r>
            <a:r>
              <a:rPr lang="en-AU" sz="1100" b="1" dirty="0" smtClean="0"/>
              <a:t>.</a:t>
            </a:r>
            <a:endParaRPr lang="en-US" sz="1100" dirty="0" smtClean="0"/>
          </a:p>
          <a:p>
            <a:pPr>
              <a:buNone/>
            </a:pPr>
            <a:r>
              <a:rPr lang="en-AU" sz="1100" dirty="0" smtClean="0"/>
              <a:t>   ///&lt;/summary&gt;</a:t>
            </a:r>
            <a:endParaRPr lang="en-US" sz="1100" dirty="0" smtClean="0"/>
          </a:p>
          <a:p>
            <a:pPr>
              <a:buNone/>
            </a:pPr>
            <a:r>
              <a:rPr lang="en-AU" sz="1100" b="1" dirty="0" smtClean="0"/>
              <a:t>   private static </a:t>
            </a:r>
            <a:r>
              <a:rPr lang="en-AU" sz="1100" b="1" dirty="0" err="1" smtClean="0"/>
              <a:t>IDictionary</a:t>
            </a:r>
            <a:r>
              <a:rPr lang="en-AU" sz="1100" b="1" dirty="0" smtClean="0"/>
              <a:t>&lt;</a:t>
            </a:r>
            <a:r>
              <a:rPr lang="en-AU" sz="1100" b="1" dirty="0" err="1" smtClean="0"/>
              <a:t>AnekaThread</a:t>
            </a:r>
            <a:r>
              <a:rPr lang="en-AU" sz="1100" b="1" dirty="0" smtClean="0"/>
              <a:t>, </a:t>
            </a:r>
            <a:r>
              <a:rPr lang="en-AU" sz="1100" b="1" dirty="0" err="1" smtClean="0"/>
              <a:t>ScalarProduct</a:t>
            </a:r>
            <a:r>
              <a:rPr lang="en-AU" sz="1100" b="1" dirty="0" smtClean="0"/>
              <a:t>&gt; workers.</a:t>
            </a:r>
            <a:endParaRPr lang="en-US" sz="1100" dirty="0" smtClean="0"/>
          </a:p>
          <a:p>
            <a:pPr>
              <a:buNone/>
            </a:pPr>
            <a:r>
              <a:rPr lang="en-AU" sz="1100" dirty="0" smtClean="0"/>
              <a:t>   /// &lt;summary&gt;</a:t>
            </a:r>
            <a:endParaRPr lang="en-US" sz="1100" dirty="0" smtClean="0"/>
          </a:p>
          <a:p>
            <a:pPr>
              <a:buNone/>
            </a:pPr>
            <a:r>
              <a:rPr lang="en-AU" sz="1100" dirty="0" smtClean="0"/>
              <a:t>   /// Reference to the distributed application the threads belong to.</a:t>
            </a:r>
            <a:endParaRPr lang="en-US" sz="1100" dirty="0" smtClean="0"/>
          </a:p>
          <a:p>
            <a:pPr>
              <a:buNone/>
            </a:pPr>
            <a:r>
              <a:rPr lang="en-AU" sz="1100" dirty="0" smtClean="0"/>
              <a:t>   /// &lt;/summary&gt;</a:t>
            </a:r>
            <a:endParaRPr lang="en-US" sz="1100" dirty="0" smtClean="0"/>
          </a:p>
          <a:p>
            <a:pPr>
              <a:buNone/>
            </a:pPr>
            <a:r>
              <a:rPr lang="en-AU" sz="1100" b="1" dirty="0" smtClean="0"/>
              <a:t>   private static </a:t>
            </a:r>
            <a:r>
              <a:rPr lang="en-AU" sz="1100" b="1" dirty="0" err="1" smtClean="0"/>
              <a:t>AnekaApplication</a:t>
            </a:r>
            <a:r>
              <a:rPr lang="en-AU" sz="1100" b="1" dirty="0" smtClean="0"/>
              <a:t>&lt;</a:t>
            </a:r>
            <a:r>
              <a:rPr lang="en-AU" sz="1100" b="1" dirty="0" err="1" smtClean="0"/>
              <a:t>AnekaThread</a:t>
            </a:r>
            <a:r>
              <a:rPr lang="en-AU" sz="1100" b="1" dirty="0" smtClean="0"/>
              <a:t>, </a:t>
            </a:r>
            <a:r>
              <a:rPr lang="en-AU" sz="1100" b="1" dirty="0" err="1" smtClean="0"/>
              <a:t>ThreadManager</a:t>
            </a:r>
            <a:r>
              <a:rPr lang="en-AU" sz="1100" b="1" dirty="0" smtClean="0"/>
              <a:t>&gt; app;</a:t>
            </a:r>
            <a:endParaRPr lang="en-US" sz="1100" dirty="0" smtClean="0"/>
          </a:p>
          <a:p>
            <a:pPr>
              <a:buNone/>
            </a:pPr>
            <a:r>
              <a:rPr lang="en-AU" sz="1100" dirty="0" smtClean="0"/>
              <a:t> </a:t>
            </a:r>
            <a:endParaRPr lang="en-US" sz="1100" dirty="0" smtClean="0"/>
          </a:p>
          <a:p>
            <a:pPr>
              <a:buNone/>
            </a:pPr>
            <a:r>
              <a:rPr lang="en-AU" sz="1100" dirty="0" smtClean="0"/>
              <a:t>   /// &lt;summary&gt;</a:t>
            </a:r>
            <a:endParaRPr lang="en-US" sz="1100" dirty="0" smtClean="0"/>
          </a:p>
          <a:p>
            <a:pPr>
              <a:buNone/>
            </a:pPr>
            <a:r>
              <a:rPr lang="en-AU" sz="1100" dirty="0" smtClean="0"/>
              <a:t>   /// Read the command line parameters and perform the scalar product.</a:t>
            </a:r>
            <a:endParaRPr lang="en-US" sz="1100" dirty="0" smtClean="0"/>
          </a:p>
          <a:p>
            <a:pPr>
              <a:buNone/>
            </a:pPr>
            <a:r>
              <a:rPr lang="en-AU" sz="1100" dirty="0" smtClean="0"/>
              <a:t>   /// &lt;/summary&gt;</a:t>
            </a:r>
            <a:endParaRPr lang="en-US" sz="1100" dirty="0" smtClean="0"/>
          </a:p>
          <a:p>
            <a:pPr>
              <a:buNone/>
            </a:pPr>
            <a:r>
              <a:rPr lang="en-AU" sz="1100" dirty="0" smtClean="0"/>
              <a:t>   /// &lt;</a:t>
            </a:r>
            <a:r>
              <a:rPr lang="en-AU" sz="1100" dirty="0" err="1" smtClean="0"/>
              <a:t>param</a:t>
            </a:r>
            <a:r>
              <a:rPr lang="en-AU" sz="1100" dirty="0" smtClean="0"/>
              <a:t> name="</a:t>
            </a:r>
            <a:r>
              <a:rPr lang="en-AU" sz="1100" dirty="0" err="1" smtClean="0"/>
              <a:t>args</a:t>
            </a:r>
            <a:r>
              <a:rPr lang="en-AU" sz="1100" dirty="0" smtClean="0"/>
              <a:t>"&gt;Array strings containing the command line parameters.&lt;/</a:t>
            </a:r>
            <a:r>
              <a:rPr lang="en-AU" sz="1100" dirty="0" err="1" smtClean="0"/>
              <a:t>param</a:t>
            </a:r>
            <a:r>
              <a:rPr lang="en-AU" sz="1100" dirty="0" smtClean="0"/>
              <a:t>&gt;</a:t>
            </a:r>
            <a:endParaRPr lang="en-US" sz="1100" dirty="0" smtClean="0"/>
          </a:p>
          <a:p>
            <a:pPr>
              <a:buNone/>
            </a:pPr>
            <a:endParaRPr lang="en-US" sz="11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80</a:t>
            </a:fld>
            <a:endParaRPr lang="en-US"/>
          </a:p>
        </p:txBody>
      </p:sp>
    </p:spTree>
    <p:extLst>
      <p:ext uri="{BB962C8B-B14F-4D97-AF65-F5344CB8AC3E}">
        <p14:creationId xmlns:p14="http://schemas.microsoft.com/office/powerpoint/2010/main" val="33121061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6" name="Content Placeholder 5"/>
          <p:cNvSpPr>
            <a:spLocks noGrp="1"/>
          </p:cNvSpPr>
          <p:nvPr>
            <p:ph idx="1"/>
          </p:nvPr>
        </p:nvSpPr>
        <p:spPr/>
        <p:txBody>
          <a:bodyPr/>
          <a:lstStyle/>
          <a:p>
            <a:pPr>
              <a:buNone/>
            </a:pPr>
            <a:r>
              <a:rPr lang="en-AU" sz="1600" dirty="0" smtClean="0"/>
              <a:t> public static void Main(string[] </a:t>
            </a:r>
            <a:r>
              <a:rPr lang="en-AU" sz="1600" dirty="0" err="1" smtClean="0"/>
              <a:t>args</a:t>
            </a:r>
            <a:r>
              <a:rPr lang="en-AU" sz="1600" dirty="0" smtClean="0"/>
              <a:t>)</a:t>
            </a:r>
            <a:endParaRPr lang="en-US" sz="1600" dirty="0" smtClean="0"/>
          </a:p>
          <a:p>
            <a:pPr>
              <a:buNone/>
            </a:pPr>
            <a:r>
              <a:rPr lang="en-AU" sz="1600" dirty="0" smtClean="0"/>
              <a:t>   {</a:t>
            </a:r>
            <a:endParaRPr lang="en-US" sz="1600" dirty="0" smtClean="0"/>
          </a:p>
          <a:p>
            <a:pPr>
              <a:buNone/>
            </a:pPr>
            <a:r>
              <a:rPr lang="en-AU" sz="1600" dirty="0" smtClean="0"/>
              <a:t>      try</a:t>
            </a:r>
            <a:endParaRPr lang="en-US" sz="1600" dirty="0" smtClean="0"/>
          </a:p>
          <a:p>
            <a:pPr>
              <a:buNone/>
            </a:pPr>
            <a:r>
              <a:rPr lang="en-AU" sz="1600" dirty="0" smtClean="0"/>
              <a:t>      {</a:t>
            </a:r>
            <a:endParaRPr lang="en-US" sz="1600" dirty="0" smtClean="0"/>
          </a:p>
          <a:p>
            <a:pPr>
              <a:buNone/>
            </a:pPr>
            <a:r>
              <a:rPr lang="en-AU" sz="1600" b="1" dirty="0" smtClean="0"/>
              <a:t>         // activates the logging facility.</a:t>
            </a:r>
            <a:endParaRPr lang="en-US" sz="1600" dirty="0" smtClean="0"/>
          </a:p>
          <a:p>
            <a:pPr>
              <a:buNone/>
            </a:pPr>
            <a:r>
              <a:rPr lang="en-AU" sz="1600" b="1" dirty="0" smtClean="0"/>
              <a:t>		 </a:t>
            </a:r>
            <a:r>
              <a:rPr lang="en-AU" sz="1600" b="1" dirty="0" err="1" smtClean="0"/>
              <a:t>Logger.Start</a:t>
            </a:r>
            <a:r>
              <a:rPr lang="en-AU" sz="1600" b="1" dirty="0" smtClean="0"/>
              <a:t>();</a:t>
            </a:r>
            <a:endParaRPr lang="en-US" sz="1600" dirty="0" smtClean="0"/>
          </a:p>
          <a:p>
            <a:pPr>
              <a:buNone/>
            </a:pPr>
            <a:r>
              <a:rPr lang="en-AU" sz="1600" b="1" dirty="0" smtClean="0"/>
              <a:t> </a:t>
            </a:r>
            <a:endParaRPr lang="en-US" sz="1600" dirty="0" smtClean="0"/>
          </a:p>
          <a:p>
            <a:pPr>
              <a:buNone/>
            </a:pPr>
            <a:r>
              <a:rPr lang="en-AU" sz="1600" b="1" dirty="0" smtClean="0"/>
              <a:t>		 // creates the Aneka application instance.</a:t>
            </a:r>
            <a:endParaRPr lang="en-US" sz="1600" dirty="0" smtClean="0"/>
          </a:p>
          <a:p>
            <a:pPr>
              <a:buNone/>
            </a:pPr>
            <a:r>
              <a:rPr lang="en-AU" sz="1600" b="1" dirty="0" smtClean="0"/>
              <a:t>         MatrixProduct.app =</a:t>
            </a:r>
            <a:r>
              <a:rPr lang="en-AU" sz="1600" b="1" dirty="0" err="1" smtClean="0"/>
              <a:t>Program.CreateApplication</a:t>
            </a:r>
            <a:r>
              <a:rPr lang="en-AU" sz="1600" b="1" dirty="0" smtClean="0"/>
              <a:t>();</a:t>
            </a:r>
            <a:endParaRPr lang="en-US" sz="1600" dirty="0" smtClean="0"/>
          </a:p>
          <a:p>
            <a:pPr>
              <a:buNone/>
            </a:pPr>
            <a:r>
              <a:rPr lang="en-AU" sz="1600" dirty="0" smtClean="0"/>
              <a:t> </a:t>
            </a:r>
            <a:endParaRPr lang="en-US" sz="1600" dirty="0" smtClean="0"/>
          </a:p>
          <a:p>
            <a:pPr>
              <a:buNone/>
            </a:pPr>
            <a:r>
              <a:rPr lang="en-AU" sz="1600" dirty="0" smtClean="0"/>
              <a:t>         // reads the input matrices a and b.</a:t>
            </a:r>
            <a:endParaRPr lang="en-US" sz="1600" dirty="0" smtClean="0"/>
          </a:p>
          <a:p>
            <a:pPr>
              <a:buNone/>
            </a:pPr>
            <a:r>
              <a:rPr lang="en-AU" sz="1600" dirty="0" smtClean="0"/>
              <a:t>         </a:t>
            </a:r>
            <a:r>
              <a:rPr lang="en-AU" sz="1600" dirty="0" err="1" smtClean="0"/>
              <a:t>MatrixProduct.ReadMatrices</a:t>
            </a:r>
            <a:r>
              <a:rPr lang="en-AU" sz="1600" dirty="0" smtClean="0"/>
              <a:t>();</a:t>
            </a:r>
            <a:endParaRPr lang="en-US" sz="1600" dirty="0" smtClean="0"/>
          </a:p>
          <a:p>
            <a:pPr>
              <a:buNone/>
            </a:pPr>
            <a:r>
              <a:rPr lang="en-AU" sz="1600" dirty="0" smtClean="0"/>
              <a:t>         // executes the parallel matrix product.</a:t>
            </a:r>
            <a:endParaRPr lang="en-US" sz="1600" dirty="0" smtClean="0"/>
          </a:p>
          <a:p>
            <a:pPr>
              <a:buNone/>
            </a:pPr>
            <a:r>
              <a:rPr lang="en-AU" sz="1600" dirty="0" smtClean="0"/>
              <a:t>         </a:t>
            </a:r>
            <a:r>
              <a:rPr lang="en-AU" sz="1600" dirty="0" err="1" smtClean="0"/>
              <a:t>MatrixProduct.ExecuteProudct</a:t>
            </a:r>
            <a:r>
              <a:rPr lang="en-AU" sz="1600" dirty="0" smtClean="0"/>
              <a:t>();</a:t>
            </a:r>
            <a:endParaRPr lang="en-US" sz="1600" dirty="0" smtClean="0"/>
          </a:p>
          <a:p>
            <a:pPr>
              <a:buNone/>
            </a:pPr>
            <a:r>
              <a:rPr lang="en-AU" sz="1600" dirty="0" smtClean="0"/>
              <a:t>         // waits for all the threads to complete and</a:t>
            </a:r>
            <a:endParaRPr lang="en-US" sz="1600" dirty="0" smtClean="0"/>
          </a:p>
          <a:p>
            <a:pPr>
              <a:buNone/>
            </a:pPr>
            <a:r>
              <a:rPr lang="en-AU" sz="1600" dirty="0" smtClean="0"/>
              <a:t>         // composes the final matrix.</a:t>
            </a:r>
            <a:endParaRPr lang="en-US" sz="1600" dirty="0" smtClean="0"/>
          </a:p>
          <a:p>
            <a:pPr>
              <a:buNone/>
            </a:pPr>
            <a:r>
              <a:rPr lang="en-AU" sz="1600" dirty="0" smtClean="0"/>
              <a:t>         </a:t>
            </a:r>
            <a:r>
              <a:rPr lang="en-AU" sz="1600" dirty="0" err="1" smtClean="0"/>
              <a:t>MatrixProduct.ComposeResult</a:t>
            </a:r>
            <a:r>
              <a:rPr lang="en-AU" sz="1600" dirty="0" smtClean="0"/>
              <a:t>();</a:t>
            </a:r>
            <a:endParaRPr lang="en-US" sz="1600" dirty="0" smtClean="0"/>
          </a:p>
          <a:p>
            <a:pPr>
              <a:buNone/>
            </a:pPr>
            <a:r>
              <a:rPr lang="en-AU" sz="1600" dirty="0" smtClean="0"/>
              <a:t>      }</a:t>
            </a: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81</a:t>
            </a:fld>
            <a:endParaRPr lang="en-US"/>
          </a:p>
        </p:txBody>
      </p:sp>
    </p:spTree>
    <p:extLst>
      <p:ext uri="{BB962C8B-B14F-4D97-AF65-F5344CB8AC3E}">
        <p14:creationId xmlns:p14="http://schemas.microsoft.com/office/powerpoint/2010/main" val="18659629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6" name="Content Placeholder 5"/>
          <p:cNvSpPr>
            <a:spLocks noGrp="1"/>
          </p:cNvSpPr>
          <p:nvPr>
            <p:ph idx="1"/>
          </p:nvPr>
        </p:nvSpPr>
        <p:spPr/>
        <p:txBody>
          <a:bodyPr/>
          <a:lstStyle/>
          <a:p>
            <a:pPr>
              <a:spcAft>
                <a:spcPts val="0"/>
              </a:spcAft>
              <a:buNone/>
            </a:pPr>
            <a:r>
              <a:rPr lang="en-AU" sz="1400" dirty="0" smtClean="0"/>
              <a:t>catch(Exception ex) </a:t>
            </a:r>
            <a:endParaRPr lang="en-US" sz="1400" dirty="0" smtClean="0"/>
          </a:p>
          <a:p>
            <a:pPr>
              <a:spcAft>
                <a:spcPts val="0"/>
              </a:spcAft>
              <a:buNone/>
            </a:pPr>
            <a:r>
              <a:rPr lang="en-AU" sz="1400" dirty="0" smtClean="0"/>
              <a:t>      {</a:t>
            </a:r>
            <a:endParaRPr lang="en-US" sz="1400" dirty="0" smtClean="0"/>
          </a:p>
          <a:p>
            <a:pPr>
              <a:spcAft>
                <a:spcPts val="0"/>
              </a:spcAft>
              <a:buNone/>
            </a:pPr>
            <a:r>
              <a:rPr lang="en-AU" sz="1400" b="1" dirty="0" smtClean="0"/>
              <a:t>         </a:t>
            </a:r>
            <a:r>
              <a:rPr lang="en-AU" sz="1400" b="1" dirty="0" err="1" smtClean="0"/>
              <a:t>IOUtil.DumpErrorReport</a:t>
            </a:r>
            <a:r>
              <a:rPr lang="en-AU" sz="1400" b="1" dirty="0" smtClean="0"/>
              <a:t>(ex, "Matrix Multiplication – Error executing he application");</a:t>
            </a:r>
            <a:endParaRPr lang="en-US" sz="1400" dirty="0" smtClean="0"/>
          </a:p>
          <a:p>
            <a:pPr>
              <a:spcAft>
                <a:spcPts val="0"/>
              </a:spcAft>
              <a:buNone/>
            </a:pPr>
            <a:r>
              <a:rPr lang="en-AU" sz="1400" dirty="0" smtClean="0"/>
              <a:t>      }</a:t>
            </a:r>
            <a:endParaRPr lang="en-US" sz="1400" dirty="0" smtClean="0"/>
          </a:p>
          <a:p>
            <a:pPr>
              <a:spcAft>
                <a:spcPts val="0"/>
              </a:spcAft>
              <a:buNone/>
            </a:pPr>
            <a:r>
              <a:rPr lang="en-AU" sz="1400" dirty="0" smtClean="0"/>
              <a:t>      finally</a:t>
            </a:r>
            <a:endParaRPr lang="en-US" sz="1400" dirty="0" smtClean="0"/>
          </a:p>
          <a:p>
            <a:pPr>
              <a:spcAft>
                <a:spcPts val="0"/>
              </a:spcAft>
              <a:buNone/>
            </a:pPr>
            <a:r>
              <a:rPr lang="en-AU" sz="1400" dirty="0" smtClean="0"/>
              <a:t>      {</a:t>
            </a:r>
            <a:endParaRPr lang="en-US" sz="1400" dirty="0" smtClean="0"/>
          </a:p>
          <a:p>
            <a:pPr>
              <a:spcAft>
                <a:spcPts val="0"/>
              </a:spcAft>
              <a:buNone/>
            </a:pPr>
            <a:r>
              <a:rPr lang="en-AU" sz="1400" dirty="0" smtClean="0"/>
              <a:t>             try  </a:t>
            </a:r>
            <a:endParaRPr lang="en-US" sz="1400" dirty="0" smtClean="0"/>
          </a:p>
          <a:p>
            <a:pPr>
              <a:spcAft>
                <a:spcPts val="0"/>
              </a:spcAft>
              <a:buNone/>
            </a:pPr>
            <a:r>
              <a:rPr lang="en-AU" sz="1400" dirty="0" smtClean="0"/>
              <a:t>         {</a:t>
            </a:r>
            <a:endParaRPr lang="en-US" sz="1400" dirty="0" smtClean="0"/>
          </a:p>
          <a:p>
            <a:pPr>
              <a:spcAft>
                <a:spcPts val="0"/>
              </a:spcAft>
              <a:buNone/>
            </a:pPr>
            <a:r>
              <a:rPr lang="en-AU" sz="1400" dirty="0" smtClean="0"/>
              <a:t>		    </a:t>
            </a:r>
            <a:r>
              <a:rPr lang="en-AU" sz="1400" b="1" dirty="0" smtClean="0"/>
              <a:t>// checks whether the application instance has been created</a:t>
            </a:r>
            <a:endParaRPr lang="en-US" sz="1400" dirty="0" smtClean="0"/>
          </a:p>
          <a:p>
            <a:pPr>
              <a:spcAft>
                <a:spcPts val="0"/>
              </a:spcAft>
              <a:buNone/>
            </a:pPr>
            <a:r>
              <a:rPr lang="en-AU" sz="1400" b="1" dirty="0" smtClean="0"/>
              <a:t>            // stops it.</a:t>
            </a:r>
            <a:endParaRPr lang="en-US" sz="1400" dirty="0" smtClean="0"/>
          </a:p>
          <a:p>
            <a:pPr>
              <a:spcAft>
                <a:spcPts val="0"/>
              </a:spcAft>
              <a:buNone/>
            </a:pPr>
            <a:r>
              <a:rPr lang="en-AU" sz="1400" dirty="0" smtClean="0"/>
              <a:t>            </a:t>
            </a:r>
            <a:r>
              <a:rPr lang="en-AU" sz="1400" b="1" dirty="0" smtClean="0"/>
              <a:t>if (MatrixProduct.app != null)</a:t>
            </a:r>
            <a:endParaRPr lang="en-US" sz="1400" dirty="0" smtClean="0"/>
          </a:p>
          <a:p>
            <a:pPr>
              <a:spcAft>
                <a:spcPts val="0"/>
              </a:spcAft>
              <a:buNone/>
            </a:pPr>
            <a:r>
              <a:rPr lang="en-AU" sz="1400" b="1" dirty="0" smtClean="0"/>
              <a:t>            {</a:t>
            </a:r>
            <a:endParaRPr lang="en-US" sz="1400" dirty="0" smtClean="0"/>
          </a:p>
          <a:p>
            <a:pPr>
              <a:spcAft>
                <a:spcPts val="0"/>
              </a:spcAft>
              <a:buNone/>
            </a:pPr>
            <a:r>
              <a:rPr lang="en-AU" sz="1400" b="1" dirty="0" smtClean="0"/>
              <a:t>                </a:t>
            </a:r>
            <a:r>
              <a:rPr lang="en-AU" sz="1400" b="1" dirty="0" err="1" smtClean="0"/>
              <a:t>MatrixProduct.app.Stop</a:t>
            </a:r>
            <a:r>
              <a:rPr lang="en-AU" sz="1400" b="1" dirty="0" smtClean="0"/>
              <a:t>(); </a:t>
            </a:r>
            <a:endParaRPr lang="en-US" sz="1400" dirty="0" smtClean="0"/>
          </a:p>
          <a:p>
            <a:pPr>
              <a:spcAft>
                <a:spcPts val="0"/>
              </a:spcAft>
              <a:buNone/>
            </a:pPr>
            <a:r>
              <a:rPr lang="en-AU" sz="1400" b="1" dirty="0" smtClean="0"/>
              <a:t>            }</a:t>
            </a:r>
            <a:endParaRPr lang="en-US" sz="1400" dirty="0" smtClean="0"/>
          </a:p>
          <a:p>
            <a:pPr>
              <a:spcAft>
                <a:spcPts val="0"/>
              </a:spcAft>
              <a:buNone/>
            </a:pPr>
            <a:r>
              <a:rPr lang="en-AU" sz="1400" dirty="0" smtClean="0"/>
              <a:t>         }</a:t>
            </a:r>
            <a:endParaRPr lang="en-US" sz="1400" dirty="0" smtClean="0"/>
          </a:p>
          <a:p>
            <a:pPr>
              <a:spcAft>
                <a:spcPts val="0"/>
              </a:spcAft>
              <a:buNone/>
            </a:pPr>
            <a:r>
              <a:rPr lang="en-AU" sz="1400" dirty="0" smtClean="0"/>
              <a:t>         catch(Exception ex) </a:t>
            </a:r>
            <a:endParaRPr lang="en-US" sz="1400" dirty="0" smtClean="0"/>
          </a:p>
          <a:p>
            <a:pPr>
              <a:spcAft>
                <a:spcPts val="0"/>
              </a:spcAft>
              <a:buNone/>
            </a:pPr>
            <a:r>
              <a:rPr lang="en-AU" sz="1400" dirty="0" smtClean="0"/>
              <a:t>         {</a:t>
            </a:r>
            <a:endParaRPr lang="en-US" sz="1400" dirty="0" smtClean="0"/>
          </a:p>
          <a:p>
            <a:pPr>
              <a:spcAft>
                <a:spcPts val="0"/>
              </a:spcAft>
              <a:buNone/>
            </a:pPr>
            <a:r>
              <a:rPr lang="en-AU" sz="1400" b="1" dirty="0" smtClean="0"/>
              <a:t>            </a:t>
            </a:r>
            <a:r>
              <a:rPr lang="en-AU" sz="1400" b="1" dirty="0" err="1" smtClean="0"/>
              <a:t>IOUtil.DumpErrorReport</a:t>
            </a:r>
            <a:r>
              <a:rPr lang="en-AU" sz="1400" b="1" dirty="0" smtClean="0"/>
              <a:t>(ex, "Matrix Multiplication – Error stopping " +</a:t>
            </a:r>
            <a:endParaRPr lang="en-US" sz="1400" dirty="0" smtClean="0"/>
          </a:p>
          <a:p>
            <a:pPr>
              <a:spcAft>
                <a:spcPts val="0"/>
              </a:spcAft>
              <a:buNone/>
            </a:pPr>
            <a:r>
              <a:rPr lang="en-AU" sz="1400" b="1" dirty="0" smtClean="0"/>
              <a:t>                                       "the application");</a:t>
            </a:r>
            <a:endParaRPr lang="en-US" sz="1400" dirty="0" smtClean="0"/>
          </a:p>
          <a:p>
            <a:pPr>
              <a:spcAft>
                <a:spcPts val="0"/>
              </a:spcAft>
              <a:buNone/>
            </a:pPr>
            <a:r>
              <a:rPr lang="en-AU" sz="1400" dirty="0" smtClean="0"/>
              <a:t>         }</a:t>
            </a:r>
            <a:endParaRPr lang="en-US" sz="1400" dirty="0" smtClean="0"/>
          </a:p>
          <a:p>
            <a:pPr>
              <a:spcAft>
                <a:spcPts val="0"/>
              </a:spcAft>
              <a:buNone/>
            </a:pPr>
            <a:r>
              <a:rPr lang="en-AU" sz="1400" b="1" dirty="0" smtClean="0"/>
              <a:t>         // stops the logging thread.</a:t>
            </a:r>
            <a:endParaRPr lang="en-US" sz="1400" dirty="0" smtClean="0"/>
          </a:p>
          <a:p>
            <a:pPr>
              <a:spcAft>
                <a:spcPts val="0"/>
              </a:spcAft>
              <a:buNone/>
            </a:pPr>
            <a:r>
              <a:rPr lang="en-AU" sz="1400" dirty="0" smtClean="0"/>
              <a:t>		 </a:t>
            </a:r>
            <a:r>
              <a:rPr lang="en-AU" sz="1400" b="1" dirty="0" err="1" smtClean="0"/>
              <a:t>Logger.Stop</a:t>
            </a:r>
            <a:r>
              <a:rPr lang="en-AU" sz="1400" b="1" dirty="0" smtClean="0"/>
              <a:t>();</a:t>
            </a:r>
            <a:endParaRPr lang="en-US" sz="1400" dirty="0" smtClean="0"/>
          </a:p>
          <a:p>
            <a:pPr>
              <a:spcAft>
                <a:spcPts val="0"/>
              </a:spcAft>
              <a:buNone/>
            </a:pPr>
            <a:r>
              <a:rPr lang="en-AU" sz="1400" dirty="0" smtClean="0"/>
              <a:t>      }</a:t>
            </a:r>
            <a:endParaRPr lang="en-US" sz="1400" dirty="0" smtClean="0"/>
          </a:p>
          <a:p>
            <a:pPr>
              <a:spcAft>
                <a:spcPts val="0"/>
              </a:spcAft>
              <a:buNone/>
            </a:pPr>
            <a:r>
              <a:rPr lang="en-AU" sz="1400" dirty="0" smtClean="0"/>
              <a:t>   }</a:t>
            </a:r>
            <a:endParaRPr lang="en-US" sz="1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82</a:t>
            </a:fld>
            <a:endParaRPr lang="en-US"/>
          </a:p>
        </p:txBody>
      </p:sp>
    </p:spTree>
    <p:extLst>
      <p:ext uri="{BB962C8B-B14F-4D97-AF65-F5344CB8AC3E}">
        <p14:creationId xmlns:p14="http://schemas.microsoft.com/office/powerpoint/2010/main" val="204884783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6" name="Content Placeholder 5"/>
          <p:cNvSpPr>
            <a:spLocks noGrp="1"/>
          </p:cNvSpPr>
          <p:nvPr>
            <p:ph idx="1"/>
          </p:nvPr>
        </p:nvSpPr>
        <p:spPr/>
        <p:txBody>
          <a:bodyPr/>
          <a:lstStyle/>
          <a:p>
            <a:pPr>
              <a:buNone/>
            </a:pPr>
            <a:r>
              <a:rPr lang="en-AU" sz="2000" dirty="0" smtClean="0"/>
              <a:t>/// &lt;summary&gt;</a:t>
            </a:r>
            <a:endParaRPr lang="en-US" sz="2000" dirty="0" smtClean="0"/>
          </a:p>
          <a:p>
            <a:pPr>
              <a:buNone/>
            </a:pPr>
            <a:r>
              <a:rPr lang="en-AU" sz="2000" dirty="0" smtClean="0"/>
              <a:t>   /// Executes the parallel matrix product by decomposing the problem in</a:t>
            </a:r>
            <a:endParaRPr lang="en-US" sz="2000" dirty="0" smtClean="0"/>
          </a:p>
          <a:p>
            <a:pPr>
              <a:buNone/>
            </a:pPr>
            <a:r>
              <a:rPr lang="en-AU" sz="2000" dirty="0" smtClean="0"/>
              <a:t>   /// independent scalar product between rows and </a:t>
            </a:r>
            <a:r>
              <a:rPr lang="en-AU" sz="2000" dirty="0" err="1" smtClean="0"/>
              <a:t>colums</a:t>
            </a:r>
            <a:r>
              <a:rPr lang="en-AU" sz="2000" dirty="0" smtClean="0"/>
              <a:t>.</a:t>
            </a:r>
            <a:endParaRPr lang="en-US" sz="2000" dirty="0" smtClean="0"/>
          </a:p>
          <a:p>
            <a:pPr>
              <a:buNone/>
            </a:pPr>
            <a:r>
              <a:rPr lang="en-AU" sz="2000" dirty="0" smtClean="0"/>
              <a:t>   /// &lt;/summary&gt;</a:t>
            </a:r>
            <a:endParaRPr lang="en-US" sz="2000" dirty="0" smtClean="0"/>
          </a:p>
          <a:p>
            <a:pPr>
              <a:buNone/>
            </a:pPr>
            <a:r>
              <a:rPr lang="en-AU" sz="2000" dirty="0" smtClean="0"/>
              <a:t>   private static void </a:t>
            </a:r>
            <a:r>
              <a:rPr lang="en-AU" sz="2000" dirty="0" err="1" smtClean="0"/>
              <a:t>ExecuteThreads</a:t>
            </a:r>
            <a:r>
              <a:rPr lang="en-AU" sz="2000" dirty="0" smtClean="0"/>
              <a:t>() </a:t>
            </a:r>
            <a:endParaRPr lang="en-US" sz="2000" dirty="0" smtClean="0"/>
          </a:p>
          <a:p>
            <a:pPr>
              <a:buNone/>
            </a:pPr>
            <a:r>
              <a:rPr lang="en-AU" sz="2000" dirty="0" smtClean="0"/>
              <a:t>   {</a:t>
            </a:r>
            <a:endParaRPr lang="en-US" sz="2000" dirty="0" smtClean="0"/>
          </a:p>
          <a:p>
            <a:pPr>
              <a:buNone/>
            </a:pPr>
            <a:r>
              <a:rPr lang="en-AU" sz="2000" b="1" dirty="0" smtClean="0"/>
              <a:t>      // we replace the Thread class with </a:t>
            </a:r>
            <a:r>
              <a:rPr lang="en-AU" sz="2000" b="1" dirty="0" err="1" smtClean="0"/>
              <a:t>AnekaThread</a:t>
            </a:r>
            <a:r>
              <a:rPr lang="en-AU" sz="2000" b="1" dirty="0" smtClean="0"/>
              <a:t>.</a:t>
            </a:r>
            <a:endParaRPr lang="en-US" sz="2000" dirty="0" smtClean="0"/>
          </a:p>
          <a:p>
            <a:pPr>
              <a:buNone/>
            </a:pPr>
            <a:r>
              <a:rPr lang="en-AU" sz="2000" b="1" dirty="0" smtClean="0"/>
              <a:t>      </a:t>
            </a:r>
            <a:r>
              <a:rPr lang="en-AU" sz="2000" b="1" dirty="0" err="1" smtClean="0"/>
              <a:t>MatrixProduct.workers</a:t>
            </a:r>
            <a:r>
              <a:rPr lang="en-AU" sz="2000" b="1" dirty="0" smtClean="0"/>
              <a:t> = new Dictionary&lt;</a:t>
            </a:r>
            <a:r>
              <a:rPr lang="en-AU" sz="2000" b="1" dirty="0" err="1" smtClean="0"/>
              <a:t>AnekaThread</a:t>
            </a:r>
            <a:r>
              <a:rPr lang="en-AU" sz="2000" b="1" dirty="0" smtClean="0"/>
              <a:t>, </a:t>
            </a:r>
            <a:r>
              <a:rPr lang="en-AU" sz="2000" b="1" dirty="0" err="1" smtClean="0"/>
              <a:t>ScalarProduct</a:t>
            </a:r>
            <a:r>
              <a:rPr lang="en-AU" sz="2000" b="1" dirty="0" smtClean="0"/>
              <a:t>&gt;();</a:t>
            </a:r>
            <a:endParaRPr lang="en-US" sz="2000" dirty="0" smtClean="0"/>
          </a:p>
          <a:p>
            <a:pPr>
              <a:buNone/>
            </a:pPr>
            <a:r>
              <a:rPr lang="en-AU" sz="2000" dirty="0" smtClean="0"/>
              <a:t>      int rows = </a:t>
            </a:r>
            <a:r>
              <a:rPr lang="en-AU" sz="2000" dirty="0" err="1" smtClean="0"/>
              <a:t>MatrixProduct.a.Length</a:t>
            </a:r>
            <a:r>
              <a:rPr lang="en-AU" sz="2000" dirty="0" smtClean="0"/>
              <a:t>;</a:t>
            </a:r>
            <a:endParaRPr lang="en-US" sz="2000" dirty="0" smtClean="0"/>
          </a:p>
          <a:p>
            <a:pPr>
              <a:buNone/>
            </a:pPr>
            <a:r>
              <a:rPr lang="en-AU" sz="2000" dirty="0" smtClean="0"/>
              <a:t>      // in .NET matrices are arrays of arrays and the number of columns is</a:t>
            </a:r>
            <a:endParaRPr lang="en-US" sz="2000" dirty="0" smtClean="0"/>
          </a:p>
          <a:p>
            <a:pPr>
              <a:buNone/>
            </a:pPr>
            <a:r>
              <a:rPr lang="en-AU" sz="2000" dirty="0" smtClean="0"/>
              <a:t>      // is represented by the length of the second array.</a:t>
            </a:r>
            <a:endParaRPr lang="en-US" sz="2000" dirty="0" smtClean="0"/>
          </a:p>
          <a:p>
            <a:pPr>
              <a:buNone/>
            </a:pPr>
            <a:r>
              <a:rPr lang="en-AU" sz="2000" dirty="0" smtClean="0"/>
              <a:t>      int columns = </a:t>
            </a:r>
            <a:r>
              <a:rPr lang="en-AU" sz="2000" dirty="0" err="1" smtClean="0"/>
              <a:t>MatrixProduct.b</a:t>
            </a:r>
            <a:r>
              <a:rPr lang="en-AU" sz="2000" dirty="0" smtClean="0"/>
              <a:t>[0].Length;</a:t>
            </a:r>
            <a:endParaRPr lang="en-US" sz="2000" dirty="0" smtClean="0"/>
          </a:p>
          <a:p>
            <a:pPr>
              <a:buNone/>
            </a:pPr>
            <a:r>
              <a:rPr lang="en-AU" sz="2000" dirty="0" smtClean="0"/>
              <a:t> </a:t>
            </a:r>
            <a:endParaRPr lang="en-US" sz="2000" dirty="0" smtClean="0"/>
          </a:p>
          <a:p>
            <a:pPr>
              <a:buNone/>
            </a:pP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83</a:t>
            </a:fld>
            <a:endParaRPr lang="en-US"/>
          </a:p>
        </p:txBody>
      </p:sp>
    </p:spTree>
    <p:extLst>
      <p:ext uri="{BB962C8B-B14F-4D97-AF65-F5344CB8AC3E}">
        <p14:creationId xmlns:p14="http://schemas.microsoft.com/office/powerpoint/2010/main" val="36712119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3" name="Content Placeholder 2"/>
          <p:cNvSpPr>
            <a:spLocks noGrp="1"/>
          </p:cNvSpPr>
          <p:nvPr>
            <p:ph idx="1"/>
          </p:nvPr>
        </p:nvSpPr>
        <p:spPr/>
        <p:txBody>
          <a:bodyPr/>
          <a:lstStyle/>
          <a:p>
            <a:pPr algn="just">
              <a:buNone/>
            </a:pPr>
            <a:r>
              <a:rPr lang="en-AU" sz="1200" dirty="0" smtClean="0"/>
              <a:t> for(int </a:t>
            </a:r>
            <a:r>
              <a:rPr lang="en-AU" sz="1200" dirty="0" err="1" smtClean="0"/>
              <a:t>i</a:t>
            </a:r>
            <a:r>
              <a:rPr lang="en-AU" sz="1200" dirty="0" smtClean="0"/>
              <a:t>=0; </a:t>
            </a:r>
            <a:r>
              <a:rPr lang="en-AU" sz="1200" dirty="0" err="1" smtClean="0"/>
              <a:t>i</a:t>
            </a:r>
            <a:r>
              <a:rPr lang="en-AU" sz="1200" dirty="0" smtClean="0"/>
              <a:t>&lt;rows; </a:t>
            </a:r>
            <a:r>
              <a:rPr lang="en-AU" sz="1200" dirty="0" err="1" smtClean="0"/>
              <a:t>i</a:t>
            </a:r>
            <a:r>
              <a:rPr lang="en-AU" sz="1200" dirty="0" smtClean="0"/>
              <a:t>++)</a:t>
            </a:r>
            <a:endParaRPr lang="en-US" sz="1200" dirty="0" smtClean="0"/>
          </a:p>
          <a:p>
            <a:pPr algn="just">
              <a:buNone/>
            </a:pPr>
            <a:r>
              <a:rPr lang="en-AU" sz="1200" dirty="0" smtClean="0"/>
              <a:t>      for(int j=0; j&lt;columns; j++)</a:t>
            </a:r>
            <a:endParaRPr lang="en-US" sz="1200" dirty="0" smtClean="0"/>
          </a:p>
          <a:p>
            <a:pPr algn="just">
              <a:buNone/>
            </a:pPr>
            <a:r>
              <a:rPr lang="en-AU" sz="1200" dirty="0" smtClean="0"/>
              <a:t>      {</a:t>
            </a:r>
            <a:endParaRPr lang="en-US" sz="1200" dirty="0" smtClean="0"/>
          </a:p>
          <a:p>
            <a:pPr algn="just">
              <a:buNone/>
            </a:pPr>
            <a:r>
              <a:rPr lang="en-AU" sz="1200" dirty="0" smtClean="0"/>
              <a:t>         double[] row = </a:t>
            </a:r>
            <a:r>
              <a:rPr lang="en-AU" sz="1200" dirty="0" err="1" smtClean="0"/>
              <a:t>MatrixProduct.a</a:t>
            </a:r>
            <a:r>
              <a:rPr lang="en-AU" sz="1200" dirty="0" smtClean="0"/>
              <a:t>[</a:t>
            </a:r>
            <a:r>
              <a:rPr lang="en-AU" sz="1200" dirty="0" err="1" smtClean="0"/>
              <a:t>i</a:t>
            </a:r>
            <a:r>
              <a:rPr lang="en-AU" sz="1200" dirty="0" smtClean="0"/>
              <a:t>];</a:t>
            </a:r>
            <a:endParaRPr lang="en-US" sz="1200" dirty="0" smtClean="0"/>
          </a:p>
          <a:p>
            <a:pPr algn="just">
              <a:buNone/>
            </a:pPr>
            <a:r>
              <a:rPr lang="en-AU" sz="1200" dirty="0" smtClean="0"/>
              <a:t>         // </a:t>
            </a:r>
            <a:r>
              <a:rPr lang="en-AU" sz="1200" dirty="0" err="1" smtClean="0"/>
              <a:t>beacause</a:t>
            </a:r>
            <a:r>
              <a:rPr lang="en-AU" sz="1200" dirty="0" smtClean="0"/>
              <a:t> matrices are stored as arrays of arrays in order to</a:t>
            </a:r>
            <a:endParaRPr lang="en-US" sz="1200" dirty="0" smtClean="0"/>
          </a:p>
          <a:p>
            <a:pPr algn="just">
              <a:buNone/>
            </a:pPr>
            <a:r>
              <a:rPr lang="en-AU" sz="1200" dirty="0" smtClean="0"/>
              <a:t>         // to get the columns we need to traverse the array and copy the</a:t>
            </a:r>
            <a:endParaRPr lang="en-US" sz="1200" dirty="0" smtClean="0"/>
          </a:p>
          <a:p>
            <a:pPr algn="just">
              <a:buNone/>
            </a:pPr>
            <a:r>
              <a:rPr lang="en-AU" sz="1200" dirty="0" smtClean="0"/>
              <a:t>         // the data to another array.</a:t>
            </a:r>
            <a:endParaRPr lang="en-US" sz="1200" dirty="0" smtClean="0"/>
          </a:p>
          <a:p>
            <a:pPr algn="just">
              <a:buNone/>
            </a:pPr>
            <a:r>
              <a:rPr lang="en-AU" sz="1200" dirty="0" smtClean="0"/>
              <a:t>         double[] column = new double[common];</a:t>
            </a:r>
            <a:endParaRPr lang="en-US" sz="1200" dirty="0" smtClean="0"/>
          </a:p>
          <a:p>
            <a:pPr algn="just">
              <a:buNone/>
            </a:pPr>
            <a:r>
              <a:rPr lang="en-AU" sz="1200" dirty="0" smtClean="0"/>
              <a:t>         for(int k=0; k&lt;common; k++)</a:t>
            </a:r>
            <a:endParaRPr lang="en-US" sz="1200" dirty="0" smtClean="0"/>
          </a:p>
          <a:p>
            <a:pPr algn="just">
              <a:buNone/>
            </a:pPr>
            <a:r>
              <a:rPr lang="en-AU" sz="1200" dirty="0" smtClean="0"/>
              <a:t>         {</a:t>
            </a:r>
            <a:endParaRPr lang="en-US" sz="1200" dirty="0" smtClean="0"/>
          </a:p>
          <a:p>
            <a:pPr algn="just">
              <a:buNone/>
            </a:pPr>
            <a:r>
              <a:rPr lang="en-AU" sz="1200" dirty="0" smtClean="0"/>
              <a:t>            column[j] = </a:t>
            </a:r>
            <a:r>
              <a:rPr lang="en-AU" sz="1200" dirty="0" err="1" smtClean="0"/>
              <a:t>MatrixProduct.b</a:t>
            </a:r>
            <a:r>
              <a:rPr lang="en-AU" sz="1200" dirty="0" smtClean="0"/>
              <a:t>[j][</a:t>
            </a:r>
            <a:r>
              <a:rPr lang="en-AU" sz="1200" dirty="0" err="1" smtClean="0"/>
              <a:t>i</a:t>
            </a:r>
            <a:r>
              <a:rPr lang="en-AU" sz="1200" dirty="0" smtClean="0"/>
              <a:t>]; </a:t>
            </a:r>
            <a:endParaRPr lang="en-US" sz="1200" dirty="0" smtClean="0"/>
          </a:p>
          <a:p>
            <a:pPr algn="just">
              <a:buNone/>
            </a:pPr>
            <a:r>
              <a:rPr lang="en-AU" sz="1200" dirty="0" smtClean="0"/>
              <a:t>         }</a:t>
            </a:r>
            <a:endParaRPr lang="en-US" sz="1200" dirty="0" smtClean="0"/>
          </a:p>
          <a:p>
            <a:pPr algn="just">
              <a:buNone/>
            </a:pPr>
            <a:r>
              <a:rPr lang="en-AU" sz="1200" dirty="0" smtClean="0"/>
              <a:t>         // creates a </a:t>
            </a:r>
            <a:r>
              <a:rPr lang="en-AU" sz="1200" dirty="0" err="1" smtClean="0"/>
              <a:t>ScalarProduct</a:t>
            </a:r>
            <a:r>
              <a:rPr lang="en-AU" sz="1200" dirty="0" smtClean="0"/>
              <a:t> instance with the previous rows and</a:t>
            </a:r>
            <a:endParaRPr lang="en-US" sz="1200" dirty="0" smtClean="0"/>
          </a:p>
          <a:p>
            <a:pPr algn="just">
              <a:buNone/>
            </a:pPr>
            <a:r>
              <a:rPr lang="en-AU" sz="1200" dirty="0" smtClean="0"/>
              <a:t>         // columns and starts a thread executing the Multiply method.</a:t>
            </a:r>
            <a:endParaRPr lang="en-US" sz="1200" dirty="0" smtClean="0"/>
          </a:p>
          <a:p>
            <a:pPr algn="just">
              <a:buNone/>
            </a:pPr>
            <a:r>
              <a:rPr lang="en-AU" sz="1200" dirty="0" smtClean="0"/>
              <a:t>         </a:t>
            </a:r>
            <a:r>
              <a:rPr lang="en-AU" sz="1200" dirty="0" err="1" smtClean="0"/>
              <a:t>ScalarProduct</a:t>
            </a:r>
            <a:r>
              <a:rPr lang="en-AU" sz="1200" dirty="0" smtClean="0"/>
              <a:t> scalar = </a:t>
            </a:r>
            <a:r>
              <a:rPr lang="en-AU" sz="1200" dirty="0" err="1" smtClean="0"/>
              <a:t>newScalarProduct</a:t>
            </a:r>
            <a:r>
              <a:rPr lang="en-AU" sz="1200" dirty="0" smtClean="0"/>
              <a:t>(row, column);</a:t>
            </a:r>
            <a:endParaRPr lang="en-US" sz="1200" dirty="0" smtClean="0"/>
          </a:p>
          <a:p>
            <a:pPr algn="just">
              <a:buNone/>
            </a:pPr>
            <a:r>
              <a:rPr lang="en-AU" sz="1200" b="1" dirty="0" smtClean="0"/>
              <a:t>         // we change the </a:t>
            </a:r>
            <a:r>
              <a:rPr lang="en-AU" sz="1200" b="1" dirty="0" err="1" smtClean="0"/>
              <a:t>System.Threading.Thread</a:t>
            </a:r>
            <a:r>
              <a:rPr lang="en-AU" sz="1200" b="1" dirty="0" smtClean="0"/>
              <a:t> class with the corresponding</a:t>
            </a:r>
            <a:endParaRPr lang="en-US" sz="1200" dirty="0" smtClean="0"/>
          </a:p>
          <a:p>
            <a:pPr algn="just">
              <a:buNone/>
            </a:pPr>
            <a:r>
              <a:rPr lang="en-AU" sz="1200" b="1" dirty="0" smtClean="0"/>
              <a:t>		 // </a:t>
            </a:r>
            <a:r>
              <a:rPr lang="en-AU" sz="1200" b="1" dirty="0" err="1" smtClean="0"/>
              <a:t>Aneka.Threading.AnekaThread</a:t>
            </a:r>
            <a:r>
              <a:rPr lang="en-AU" sz="1200" b="1" dirty="0" smtClean="0"/>
              <a:t> class and reference the application instance.</a:t>
            </a:r>
            <a:endParaRPr lang="en-US" sz="1200" dirty="0" smtClean="0"/>
          </a:p>
          <a:p>
            <a:pPr algn="just">
              <a:buNone/>
            </a:pPr>
            <a:r>
              <a:rPr lang="en-AU" sz="1200" b="1" dirty="0" smtClean="0"/>
              <a:t>         </a:t>
            </a:r>
            <a:r>
              <a:rPr lang="en-AU" sz="1200" b="1" dirty="0" err="1" smtClean="0"/>
              <a:t>AnekaThread</a:t>
            </a:r>
            <a:r>
              <a:rPr lang="en-AU" sz="1200" b="1" dirty="0" smtClean="0"/>
              <a:t> worker = </a:t>
            </a:r>
            <a:r>
              <a:rPr lang="en-AU" sz="1200" b="1" dirty="0" err="1" smtClean="0"/>
              <a:t>newAnekaThread</a:t>
            </a:r>
            <a:r>
              <a:rPr lang="en-AU" sz="1200" b="1" dirty="0" smtClean="0"/>
              <a:t>(</a:t>
            </a:r>
            <a:r>
              <a:rPr lang="en-AU" sz="1200" b="1" dirty="0" err="1" smtClean="0"/>
              <a:t>newThreadStart</a:t>
            </a:r>
            <a:r>
              <a:rPr lang="en-AU" sz="1200" b="1" dirty="0" smtClean="0"/>
              <a:t>(</a:t>
            </a:r>
            <a:r>
              <a:rPr lang="en-AU" sz="1200" b="1" dirty="0" err="1" smtClean="0"/>
              <a:t>scalar.Multiply</a:t>
            </a:r>
            <a:r>
              <a:rPr lang="en-AU" sz="1200" b="1" dirty="0" smtClean="0"/>
              <a:t>), app);</a:t>
            </a:r>
            <a:endParaRPr lang="en-US" sz="1200" dirty="0" smtClean="0"/>
          </a:p>
          <a:p>
            <a:pPr algn="just">
              <a:buNone/>
            </a:pPr>
            <a:r>
              <a:rPr lang="en-AU" sz="1200" dirty="0" smtClean="0"/>
              <a:t>		 </a:t>
            </a:r>
            <a:r>
              <a:rPr lang="en-AU" sz="1200" dirty="0" err="1" smtClean="0"/>
              <a:t>worker.Name</a:t>
            </a:r>
            <a:r>
              <a:rPr lang="en-AU" sz="1200" dirty="0" smtClean="0"/>
              <a:t> =</a:t>
            </a:r>
            <a:r>
              <a:rPr lang="en-AU" sz="1200" dirty="0" err="1" smtClean="0"/>
              <a:t>string.Format</a:t>
            </a:r>
            <a:r>
              <a:rPr lang="en-AU" sz="1200" dirty="0" smtClean="0"/>
              <a:t>("{0}.{1}",</a:t>
            </a:r>
            <a:r>
              <a:rPr lang="en-AU" sz="1200" dirty="0" err="1" smtClean="0"/>
              <a:t>row,column</a:t>
            </a:r>
            <a:r>
              <a:rPr lang="en-AU" sz="1200" dirty="0" smtClean="0"/>
              <a:t>);</a:t>
            </a:r>
            <a:endParaRPr lang="en-US" sz="1200" dirty="0" smtClean="0"/>
          </a:p>
          <a:p>
            <a:pPr algn="just">
              <a:buNone/>
            </a:pPr>
            <a:r>
              <a:rPr lang="en-AU" sz="1200" dirty="0" smtClean="0"/>
              <a:t>         </a:t>
            </a:r>
            <a:r>
              <a:rPr lang="en-AU" sz="1200" dirty="0" err="1" smtClean="0"/>
              <a:t>worker.Start</a:t>
            </a:r>
            <a:r>
              <a:rPr lang="en-AU" sz="1200" dirty="0" smtClean="0"/>
              <a:t>();</a:t>
            </a:r>
            <a:endParaRPr lang="en-US" sz="1200" dirty="0" smtClean="0"/>
          </a:p>
          <a:p>
            <a:pPr algn="just">
              <a:buNone/>
            </a:pPr>
            <a:r>
              <a:rPr lang="en-AU" sz="1200" dirty="0" smtClean="0"/>
              <a:t>         // adds the thread to the dictionary so that it can be</a:t>
            </a:r>
            <a:endParaRPr lang="en-US" sz="1200" dirty="0" smtClean="0"/>
          </a:p>
          <a:p>
            <a:pPr algn="just">
              <a:buNone/>
            </a:pPr>
            <a:r>
              <a:rPr lang="en-AU" sz="1200" dirty="0" smtClean="0"/>
              <a:t>         // further retrieved.</a:t>
            </a:r>
            <a:endParaRPr lang="en-US" sz="1200" dirty="0" smtClean="0"/>
          </a:p>
          <a:p>
            <a:pPr algn="just">
              <a:buNone/>
            </a:pPr>
            <a:r>
              <a:rPr lang="en-AU" sz="1200" dirty="0" smtClean="0"/>
              <a:t>		 </a:t>
            </a:r>
            <a:r>
              <a:rPr lang="en-AU" sz="1200" dirty="0" err="1" smtClean="0"/>
              <a:t>MatrixProduct.workers.Add</a:t>
            </a:r>
            <a:r>
              <a:rPr lang="en-AU" sz="1200" dirty="0" smtClean="0"/>
              <a:t>(worker, scalar);</a:t>
            </a:r>
            <a:endParaRPr lang="en-US" sz="1200" dirty="0" smtClean="0"/>
          </a:p>
          <a:p>
            <a:pPr algn="just">
              <a:buNone/>
            </a:pPr>
            <a:r>
              <a:rPr lang="en-AU" sz="1200" dirty="0" smtClean="0"/>
              <a:t>      }</a:t>
            </a:r>
          </a:p>
          <a:p>
            <a:pPr algn="just">
              <a:buNone/>
            </a:pPr>
            <a:r>
              <a:rPr lang="en-AU" sz="1200" dirty="0" smtClean="0"/>
              <a:t>}</a:t>
            </a:r>
            <a:endParaRPr lang="en-US" sz="1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84</a:t>
            </a:fld>
            <a:endParaRPr lang="en-US"/>
          </a:p>
        </p:txBody>
      </p:sp>
    </p:spTree>
    <p:extLst>
      <p:ext uri="{BB962C8B-B14F-4D97-AF65-F5344CB8AC3E}">
        <p14:creationId xmlns:p14="http://schemas.microsoft.com/office/powerpoint/2010/main" val="267181752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3" name="Content Placeholder 2"/>
          <p:cNvSpPr>
            <a:spLocks noGrp="1"/>
          </p:cNvSpPr>
          <p:nvPr>
            <p:ph idx="1"/>
          </p:nvPr>
        </p:nvSpPr>
        <p:spPr/>
        <p:txBody>
          <a:bodyPr/>
          <a:lstStyle/>
          <a:p>
            <a:pPr>
              <a:buNone/>
            </a:pPr>
            <a:r>
              <a:rPr lang="en-AU" sz="1200" dirty="0" smtClean="0"/>
              <a:t>/// &lt;summary&gt;</a:t>
            </a:r>
            <a:endParaRPr lang="en-US" sz="1200" dirty="0" smtClean="0"/>
          </a:p>
          <a:p>
            <a:pPr>
              <a:buNone/>
            </a:pPr>
            <a:r>
              <a:rPr lang="en-AU" sz="1200" dirty="0" smtClean="0"/>
              <a:t>   /// Waits for the completion of all the threads and composes the final</a:t>
            </a:r>
            <a:endParaRPr lang="en-US" sz="1200" dirty="0" smtClean="0"/>
          </a:p>
          <a:p>
            <a:pPr>
              <a:buNone/>
            </a:pPr>
            <a:r>
              <a:rPr lang="en-AU" sz="1200" dirty="0" smtClean="0"/>
              <a:t>   /// result matrix.</a:t>
            </a:r>
            <a:endParaRPr lang="en-US" sz="1200" dirty="0" smtClean="0"/>
          </a:p>
          <a:p>
            <a:pPr>
              <a:buNone/>
            </a:pPr>
            <a:r>
              <a:rPr lang="en-AU" sz="1200" dirty="0" smtClean="0"/>
              <a:t>   /// &lt;/summary&gt;</a:t>
            </a:r>
            <a:endParaRPr lang="en-US" sz="1200" dirty="0" smtClean="0"/>
          </a:p>
          <a:p>
            <a:pPr>
              <a:buNone/>
            </a:pPr>
            <a:r>
              <a:rPr lang="en-AU" sz="1200" dirty="0" smtClean="0"/>
              <a:t>   private static void </a:t>
            </a:r>
            <a:r>
              <a:rPr lang="en-AU" sz="1200" dirty="0" err="1" smtClean="0"/>
              <a:t>ComposeResult</a:t>
            </a:r>
            <a:r>
              <a:rPr lang="en-AU" sz="1200" dirty="0" smtClean="0"/>
              <a:t>() </a:t>
            </a:r>
            <a:endParaRPr lang="en-US" sz="1200" dirty="0" smtClean="0"/>
          </a:p>
          <a:p>
            <a:pPr>
              <a:buNone/>
            </a:pPr>
            <a:r>
              <a:rPr lang="en-AU" sz="1200" dirty="0" smtClean="0"/>
              <a:t>   {    </a:t>
            </a:r>
            <a:endParaRPr lang="en-US" sz="1200" dirty="0" smtClean="0"/>
          </a:p>
          <a:p>
            <a:pPr>
              <a:buNone/>
            </a:pPr>
            <a:r>
              <a:rPr lang="en-AU" sz="1200" dirty="0" smtClean="0"/>
              <a:t>          </a:t>
            </a:r>
            <a:r>
              <a:rPr lang="en-AU" sz="1200" dirty="0" err="1" smtClean="0"/>
              <a:t>MatrixProduct.c</a:t>
            </a:r>
            <a:r>
              <a:rPr lang="en-AU" sz="1200" dirty="0" smtClean="0"/>
              <a:t> = new double[</a:t>
            </a:r>
            <a:r>
              <a:rPr lang="en-AU" sz="1200" dirty="0" err="1" smtClean="0"/>
              <a:t>rows,columns</a:t>
            </a:r>
            <a:r>
              <a:rPr lang="en-AU" sz="1200" dirty="0" smtClean="0"/>
              <a:t>];</a:t>
            </a:r>
            <a:endParaRPr lang="en-US" sz="1200" dirty="0" smtClean="0"/>
          </a:p>
          <a:p>
            <a:pPr>
              <a:buNone/>
            </a:pPr>
            <a:r>
              <a:rPr lang="en-AU" sz="1200" b="1" dirty="0" smtClean="0"/>
              <a:t>      // we replace the Thread class with </a:t>
            </a:r>
            <a:r>
              <a:rPr lang="en-AU" sz="1200" b="1" dirty="0" err="1" smtClean="0"/>
              <a:t>AnekaThread</a:t>
            </a:r>
            <a:r>
              <a:rPr lang="en-AU" sz="1200" b="1" dirty="0" smtClean="0"/>
              <a:t>.</a:t>
            </a:r>
            <a:endParaRPr lang="en-US" sz="1200" dirty="0" smtClean="0"/>
          </a:p>
          <a:p>
            <a:pPr>
              <a:buNone/>
            </a:pPr>
            <a:r>
              <a:rPr lang="en-AU" sz="1200" b="1" dirty="0" smtClean="0"/>
              <a:t>      </a:t>
            </a:r>
            <a:r>
              <a:rPr lang="en-AU" sz="1200" b="1" dirty="0" err="1" smtClean="0"/>
              <a:t>foreach</a:t>
            </a:r>
            <a:r>
              <a:rPr lang="en-AU" sz="1200" b="1" dirty="0" smtClean="0"/>
              <a:t>(</a:t>
            </a:r>
            <a:r>
              <a:rPr lang="en-AU" sz="1200" b="1" dirty="0" err="1" smtClean="0"/>
              <a:t>KeyValuePair</a:t>
            </a:r>
            <a:r>
              <a:rPr lang="en-AU" sz="1200" b="1" dirty="0" smtClean="0"/>
              <a:t>&lt;</a:t>
            </a:r>
            <a:r>
              <a:rPr lang="en-AU" sz="1200" b="1" dirty="0" err="1" smtClean="0"/>
              <a:t>AnekaThread,ScalarProduct</a:t>
            </a:r>
            <a:r>
              <a:rPr lang="en-AU" sz="1200" b="1" dirty="0" smtClean="0"/>
              <a:t>&gt;pair in </a:t>
            </a:r>
            <a:r>
              <a:rPr lang="en-AU" sz="1200" b="1" dirty="0" err="1" smtClean="0"/>
              <a:t>MatrixProduct.workers</a:t>
            </a:r>
            <a:r>
              <a:rPr lang="en-AU" sz="1200" b="1" dirty="0" smtClean="0"/>
              <a:t>)</a:t>
            </a:r>
            <a:endParaRPr lang="en-US" sz="1200" dirty="0" smtClean="0"/>
          </a:p>
          <a:p>
            <a:pPr>
              <a:buNone/>
            </a:pPr>
            <a:r>
              <a:rPr lang="en-AU" sz="1200" dirty="0" smtClean="0"/>
              <a:t>      {</a:t>
            </a:r>
            <a:endParaRPr lang="en-US" sz="1200" dirty="0" smtClean="0"/>
          </a:p>
          <a:p>
            <a:pPr>
              <a:buNone/>
            </a:pPr>
            <a:r>
              <a:rPr lang="en-AU" sz="1200" b="1" dirty="0" smtClean="0"/>
              <a:t>         </a:t>
            </a:r>
            <a:r>
              <a:rPr lang="en-AU" sz="1200" b="1" dirty="0" err="1" smtClean="0"/>
              <a:t>AnekaThread</a:t>
            </a:r>
            <a:r>
              <a:rPr lang="en-AU" sz="1200" b="1" dirty="0" smtClean="0"/>
              <a:t> worker = </a:t>
            </a:r>
            <a:r>
              <a:rPr lang="en-AU" sz="1200" b="1" dirty="0" err="1" smtClean="0"/>
              <a:t>pair.Key</a:t>
            </a:r>
            <a:r>
              <a:rPr lang="en-AU" sz="1200" b="1" dirty="0" smtClean="0"/>
              <a:t>;</a:t>
            </a:r>
            <a:endParaRPr lang="en-US" sz="1200" dirty="0" smtClean="0"/>
          </a:p>
          <a:p>
            <a:pPr>
              <a:buNone/>
            </a:pPr>
            <a:r>
              <a:rPr lang="en-AU" sz="1200" dirty="0" smtClean="0"/>
              <a:t>         // we have saved the coordinates of each scalar product in the name</a:t>
            </a:r>
            <a:endParaRPr lang="en-US" sz="1200" dirty="0" smtClean="0"/>
          </a:p>
          <a:p>
            <a:pPr>
              <a:buNone/>
            </a:pPr>
            <a:r>
              <a:rPr lang="en-AU" sz="1200" dirty="0" smtClean="0"/>
              <a:t>         // of the thread now we get them back by parsing the name.</a:t>
            </a:r>
            <a:endParaRPr lang="en-US" sz="1200" dirty="0" smtClean="0"/>
          </a:p>
          <a:p>
            <a:pPr>
              <a:buNone/>
            </a:pPr>
            <a:r>
              <a:rPr lang="en-AU" sz="1200" dirty="0" smtClean="0"/>
              <a:t>         string[] indices = </a:t>
            </a:r>
            <a:r>
              <a:rPr lang="en-AU" sz="1200" dirty="0" err="1" smtClean="0"/>
              <a:t>string.Split</a:t>
            </a:r>
            <a:r>
              <a:rPr lang="en-AU" sz="1200" dirty="0" smtClean="0"/>
              <a:t>(</a:t>
            </a:r>
            <a:r>
              <a:rPr lang="en-AU" sz="1200" dirty="0" err="1" smtClean="0"/>
              <a:t>worker.Name</a:t>
            </a:r>
            <a:r>
              <a:rPr lang="en-AU" sz="1200" dirty="0" smtClean="0"/>
              <a:t>, new char[] {‘.’});</a:t>
            </a:r>
            <a:endParaRPr lang="en-US" sz="1200" dirty="0" smtClean="0"/>
          </a:p>
          <a:p>
            <a:pPr>
              <a:buNone/>
            </a:pPr>
            <a:r>
              <a:rPr lang="en-AU" sz="1200" dirty="0" smtClean="0"/>
              <a:t>         </a:t>
            </a:r>
            <a:r>
              <a:rPr lang="it-IT" sz="1200" dirty="0" smtClean="0"/>
              <a:t>int i = int.Parse(indices[0]);</a:t>
            </a:r>
            <a:endParaRPr lang="en-US" sz="1200" dirty="0" smtClean="0"/>
          </a:p>
          <a:p>
            <a:pPr>
              <a:buNone/>
            </a:pPr>
            <a:r>
              <a:rPr lang="it-IT" sz="1200" dirty="0" smtClean="0"/>
              <a:t>         </a:t>
            </a:r>
            <a:r>
              <a:rPr lang="en-AU" sz="1200" dirty="0" smtClean="0"/>
              <a:t>int </a:t>
            </a:r>
            <a:r>
              <a:rPr lang="en-US" sz="1200" dirty="0" smtClean="0"/>
              <a:t>j = </a:t>
            </a:r>
            <a:r>
              <a:rPr lang="en-AU" sz="1200" dirty="0" smtClean="0"/>
              <a:t>int</a:t>
            </a:r>
            <a:r>
              <a:rPr lang="en-US" sz="1200" dirty="0" smtClean="0"/>
              <a:t>.Parse(indices[1]);</a:t>
            </a:r>
          </a:p>
          <a:p>
            <a:pPr>
              <a:buNone/>
            </a:pPr>
            <a:r>
              <a:rPr lang="en-AU" sz="1200" dirty="0" smtClean="0"/>
              <a:t>         // we wait for the thread to complete</a:t>
            </a:r>
            <a:endParaRPr lang="en-US" sz="1200" dirty="0" smtClean="0"/>
          </a:p>
          <a:p>
            <a:pPr>
              <a:buNone/>
            </a:pPr>
            <a:r>
              <a:rPr lang="en-AU" sz="1200" dirty="0" smtClean="0"/>
              <a:t>         </a:t>
            </a:r>
            <a:r>
              <a:rPr lang="en-AU" sz="1200" dirty="0" err="1" smtClean="0"/>
              <a:t>worker.Join</a:t>
            </a:r>
            <a:r>
              <a:rPr lang="en-AU" sz="1200" dirty="0" smtClean="0"/>
              <a:t>();</a:t>
            </a:r>
            <a:endParaRPr lang="en-US" sz="1200" dirty="0" smtClean="0"/>
          </a:p>
          <a:p>
            <a:pPr>
              <a:buNone/>
            </a:pPr>
            <a:r>
              <a:rPr lang="en-AU" sz="1200" dirty="0" smtClean="0"/>
              <a:t>             </a:t>
            </a:r>
            <a:r>
              <a:rPr lang="en-AU" sz="1200" b="1" dirty="0" smtClean="0"/>
              <a:t>// instead of using the local value of the </a:t>
            </a:r>
            <a:r>
              <a:rPr lang="en-AU" sz="1200" b="1" dirty="0" err="1" smtClean="0"/>
              <a:t>ScalarProduct</a:t>
            </a:r>
            <a:r>
              <a:rPr lang="en-AU" sz="1200" b="1" dirty="0" smtClean="0"/>
              <a:t> instance</a:t>
            </a:r>
            <a:endParaRPr lang="en-US" sz="1200" dirty="0" smtClean="0"/>
          </a:p>
          <a:p>
            <a:pPr>
              <a:buNone/>
            </a:pPr>
            <a:r>
              <a:rPr lang="en-AU" sz="1200" b="1" dirty="0" smtClean="0"/>
              <a:t>         // we use the one that has is stored in the Target property.</a:t>
            </a:r>
            <a:endParaRPr lang="en-US" sz="1200" dirty="0" smtClean="0"/>
          </a:p>
          <a:p>
            <a:pPr>
              <a:buNone/>
            </a:pPr>
            <a:r>
              <a:rPr lang="en-AU" sz="1200" b="1" dirty="0" smtClean="0"/>
              <a:t>         // </a:t>
            </a:r>
            <a:r>
              <a:rPr lang="en-AU" sz="1200" b="1" dirty="0" err="1" smtClean="0"/>
              <a:t>MatrixProduct.c</a:t>
            </a:r>
            <a:r>
              <a:rPr lang="en-AU" sz="1200" b="1" dirty="0" smtClean="0"/>
              <a:t>[</a:t>
            </a:r>
            <a:r>
              <a:rPr lang="en-AU" sz="1200" b="1" dirty="0" err="1" smtClean="0"/>
              <a:t>i,j</a:t>
            </a:r>
            <a:r>
              <a:rPr lang="en-AU" sz="1200" b="1" dirty="0" smtClean="0"/>
              <a:t>] = </a:t>
            </a:r>
            <a:r>
              <a:rPr lang="en-AU" sz="1200" b="1" dirty="0" err="1" smtClean="0"/>
              <a:t>pair.Value.Result</a:t>
            </a:r>
            <a:r>
              <a:rPr lang="en-AU" sz="1200" b="1" dirty="0" smtClean="0"/>
              <a:t>;</a:t>
            </a:r>
            <a:endParaRPr lang="en-US" sz="1200" dirty="0" smtClean="0"/>
          </a:p>
          <a:p>
            <a:pPr>
              <a:buNone/>
            </a:pPr>
            <a:r>
              <a:rPr lang="en-AU" sz="1200" b="1" dirty="0" smtClean="0"/>
              <a:t>         </a:t>
            </a:r>
            <a:r>
              <a:rPr lang="en-AU" sz="1200" b="1" dirty="0" err="1" smtClean="0"/>
              <a:t>MatrixProduct.c</a:t>
            </a:r>
            <a:r>
              <a:rPr lang="en-AU" sz="1200" b="1" dirty="0" smtClean="0"/>
              <a:t>[</a:t>
            </a:r>
            <a:r>
              <a:rPr lang="en-AU" sz="1200" b="1" dirty="0" err="1" smtClean="0"/>
              <a:t>i,j</a:t>
            </a:r>
            <a:r>
              <a:rPr lang="en-AU" sz="1200" b="1" dirty="0" smtClean="0"/>
              <a:t>] = ((</a:t>
            </a:r>
            <a:r>
              <a:rPr lang="en-AU" sz="1200" b="1" dirty="0" err="1" smtClean="0"/>
              <a:t>ScalarProduct</a:t>
            </a:r>
            <a:r>
              <a:rPr lang="en-AU" sz="1200" b="1" dirty="0" smtClean="0"/>
              <a:t>) </a:t>
            </a:r>
            <a:r>
              <a:rPr lang="en-AU" sz="1200" b="1" dirty="0" err="1" smtClean="0"/>
              <a:t>worker.Target</a:t>
            </a:r>
            <a:r>
              <a:rPr lang="en-AU" sz="1200" b="1" dirty="0" smtClean="0"/>
              <a:t>).Result;</a:t>
            </a:r>
            <a:endParaRPr lang="en-US" sz="1200" dirty="0" smtClean="0"/>
          </a:p>
          <a:p>
            <a:pPr>
              <a:buNone/>
            </a:pPr>
            <a:r>
              <a:rPr lang="en-AU" sz="1200" dirty="0" smtClean="0"/>
              <a:t>      }</a:t>
            </a:r>
            <a:endParaRPr lang="en-US" sz="1200" dirty="0" smtClean="0"/>
          </a:p>
          <a:p>
            <a:pPr>
              <a:buNone/>
            </a:pPr>
            <a:r>
              <a:rPr lang="en-AU" sz="1200" dirty="0" smtClean="0"/>
              <a:t>          </a:t>
            </a:r>
            <a:r>
              <a:rPr lang="en-AU" sz="1200" dirty="0" err="1" smtClean="0"/>
              <a:t>MatrixProduct.PrintMatrix</a:t>
            </a:r>
            <a:r>
              <a:rPr lang="en-AU" sz="1200" dirty="0" smtClean="0"/>
              <a:t>(</a:t>
            </a:r>
            <a:r>
              <a:rPr lang="en-AU" sz="1200" dirty="0" err="1" smtClean="0"/>
              <a:t>MatrixProduct.c</a:t>
            </a:r>
            <a:r>
              <a:rPr lang="en-AU" sz="1200" dirty="0" smtClean="0"/>
              <a:t>);</a:t>
            </a:r>
            <a:endParaRPr lang="en-US" sz="1200" dirty="0" smtClean="0"/>
          </a:p>
          <a:p>
            <a:pPr>
              <a:buNone/>
            </a:pPr>
            <a:r>
              <a:rPr lang="en-AU" sz="1200" dirty="0" smtClean="0"/>
              <a:t>       }</a:t>
            </a:r>
            <a:endParaRPr lang="en-US" sz="1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85</a:t>
            </a:fld>
            <a:endParaRPr lang="en-US"/>
          </a:p>
        </p:txBody>
      </p:sp>
    </p:spTree>
    <p:extLst>
      <p:ext uri="{BB962C8B-B14F-4D97-AF65-F5344CB8AC3E}">
        <p14:creationId xmlns:p14="http://schemas.microsoft.com/office/powerpoint/2010/main" val="34580056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3" name="Content Placeholder 2"/>
          <p:cNvSpPr>
            <a:spLocks noGrp="1"/>
          </p:cNvSpPr>
          <p:nvPr>
            <p:ph sz="half" idx="1"/>
          </p:nvPr>
        </p:nvSpPr>
        <p:spPr/>
        <p:txBody>
          <a:bodyPr/>
          <a:lstStyle/>
          <a:p>
            <a:pPr>
              <a:buNone/>
            </a:pPr>
            <a:r>
              <a:rPr lang="en-AU" sz="1400" dirty="0" smtClean="0"/>
              <a:t>/// &lt;summary&gt;</a:t>
            </a:r>
            <a:endParaRPr lang="en-US" sz="1400" dirty="0" smtClean="0"/>
          </a:p>
          <a:p>
            <a:pPr>
              <a:buNone/>
            </a:pPr>
            <a:r>
              <a:rPr lang="en-AU" sz="1400" dirty="0" smtClean="0"/>
              <a:t>   /// Reads the matrices.</a:t>
            </a:r>
            <a:endParaRPr lang="en-US" sz="1400" dirty="0" smtClean="0"/>
          </a:p>
          <a:p>
            <a:pPr>
              <a:buNone/>
            </a:pPr>
            <a:r>
              <a:rPr lang="en-AU" sz="1400" dirty="0" smtClean="0"/>
              <a:t>   /// &lt;/summary&gt;</a:t>
            </a:r>
            <a:endParaRPr lang="en-US" sz="1400" dirty="0" smtClean="0"/>
          </a:p>
          <a:p>
            <a:pPr>
              <a:buNone/>
            </a:pPr>
            <a:r>
              <a:rPr lang="en-AU" sz="1400" dirty="0" smtClean="0"/>
              <a:t>   private static void </a:t>
            </a:r>
            <a:r>
              <a:rPr lang="en-AU" sz="1400" dirty="0" err="1" smtClean="0"/>
              <a:t>ReadMatrices</a:t>
            </a:r>
            <a:r>
              <a:rPr lang="en-AU" sz="1400" dirty="0" smtClean="0"/>
              <a:t>() </a:t>
            </a:r>
            <a:endParaRPr lang="en-US" sz="1400" dirty="0" smtClean="0"/>
          </a:p>
          <a:p>
            <a:pPr>
              <a:buNone/>
            </a:pPr>
            <a:r>
              <a:rPr lang="en-AU" sz="1400" dirty="0" smtClean="0"/>
              <a:t>   {</a:t>
            </a:r>
            <a:endParaRPr lang="en-US" sz="1400" dirty="0" smtClean="0"/>
          </a:p>
          <a:p>
            <a:pPr>
              <a:buNone/>
            </a:pPr>
            <a:r>
              <a:rPr lang="en-AU" sz="1400" dirty="0" smtClean="0"/>
              <a:t>      // code for reading the matrices a and b</a:t>
            </a:r>
            <a:endParaRPr lang="en-US" sz="1400" dirty="0" smtClean="0"/>
          </a:p>
          <a:p>
            <a:pPr>
              <a:buNone/>
            </a:pPr>
            <a:r>
              <a:rPr lang="en-AU" sz="1400" dirty="0" smtClean="0"/>
              <a:t>   }</a:t>
            </a:r>
            <a:endParaRPr lang="en-US" sz="1400" dirty="0" smtClean="0"/>
          </a:p>
          <a:p>
            <a:pPr>
              <a:buNone/>
            </a:pPr>
            <a:r>
              <a:rPr lang="en-AU" sz="1400" dirty="0" smtClean="0"/>
              <a:t>   /// &lt;summary&gt;</a:t>
            </a:r>
            <a:endParaRPr lang="en-US" sz="1400" dirty="0" smtClean="0"/>
          </a:p>
          <a:p>
            <a:pPr>
              <a:buNone/>
            </a:pPr>
            <a:r>
              <a:rPr lang="en-AU" sz="1400" dirty="0" smtClean="0"/>
              <a:t>   /// Prints the given matrix.</a:t>
            </a:r>
            <a:endParaRPr lang="en-US" sz="1400" dirty="0" smtClean="0"/>
          </a:p>
          <a:p>
            <a:pPr>
              <a:buNone/>
            </a:pPr>
            <a:r>
              <a:rPr lang="en-AU" sz="1400" dirty="0" smtClean="0"/>
              <a:t>   /// &lt;/summary&gt;</a:t>
            </a:r>
            <a:endParaRPr lang="en-US" sz="1400" dirty="0" smtClean="0"/>
          </a:p>
          <a:p>
            <a:pPr>
              <a:buNone/>
            </a:pPr>
            <a:r>
              <a:rPr lang="en-AU" sz="1400" dirty="0" smtClean="0"/>
              <a:t>   /// &lt;</a:t>
            </a:r>
            <a:r>
              <a:rPr lang="en-AU" sz="1400" dirty="0" err="1" smtClean="0"/>
              <a:t>param</a:t>
            </a:r>
            <a:r>
              <a:rPr lang="en-AU" sz="1400" dirty="0" smtClean="0"/>
              <a:t> name="matrix"&gt;Matrix to print.&lt;/</a:t>
            </a:r>
            <a:r>
              <a:rPr lang="en-AU" sz="1400" dirty="0" err="1" smtClean="0"/>
              <a:t>param</a:t>
            </a:r>
            <a:r>
              <a:rPr lang="en-AU" sz="1400" dirty="0" smtClean="0"/>
              <a:t>&gt;</a:t>
            </a:r>
            <a:endParaRPr lang="en-US" sz="1400" dirty="0" smtClean="0"/>
          </a:p>
          <a:p>
            <a:pPr>
              <a:buNone/>
            </a:pPr>
            <a:r>
              <a:rPr lang="en-AU" sz="1400" dirty="0" smtClean="0"/>
              <a:t>   private static </a:t>
            </a:r>
            <a:r>
              <a:rPr lang="en-AU" sz="1400" dirty="0" err="1" smtClean="0"/>
              <a:t>voidPrintMatrices</a:t>
            </a:r>
            <a:r>
              <a:rPr lang="en-AU" sz="1400" dirty="0" smtClean="0"/>
              <a:t>(double[,] matrix) </a:t>
            </a:r>
            <a:endParaRPr lang="en-US" sz="1400" dirty="0" smtClean="0"/>
          </a:p>
          <a:p>
            <a:pPr>
              <a:buNone/>
            </a:pPr>
            <a:r>
              <a:rPr lang="en-AU" sz="1400" dirty="0" smtClean="0"/>
              <a:t>   {</a:t>
            </a:r>
            <a:endParaRPr lang="en-US" sz="1400" dirty="0" smtClean="0"/>
          </a:p>
          <a:p>
            <a:pPr>
              <a:buNone/>
            </a:pPr>
            <a:r>
              <a:rPr lang="en-AU" sz="1400" dirty="0" smtClean="0"/>
              <a:t>      // code for printing the matrix.</a:t>
            </a:r>
            <a:endParaRPr lang="en-US" sz="1400" dirty="0" smtClean="0"/>
          </a:p>
          <a:p>
            <a:pPr>
              <a:buNone/>
            </a:pPr>
            <a:r>
              <a:rPr lang="en-AU" sz="1400" dirty="0" smtClean="0"/>
              <a:t>   }</a:t>
            </a:r>
            <a:endParaRPr lang="en-US" sz="1400" dirty="0" smtClean="0"/>
          </a:p>
          <a:p>
            <a:pPr>
              <a:buNone/>
            </a:pPr>
            <a:r>
              <a:rPr lang="en-AU" sz="1400" b="1" dirty="0" smtClean="0"/>
              <a:t>   /// &lt;summary&gt;</a:t>
            </a:r>
            <a:endParaRPr lang="en-US" sz="1400" dirty="0" smtClean="0"/>
          </a:p>
          <a:p>
            <a:pPr>
              <a:buNone/>
            </a:pPr>
            <a:r>
              <a:rPr lang="en-AU" sz="1400" b="1" dirty="0" smtClean="0"/>
              <a:t>   /// Creates an instance of the Aneka Application configured to use the</a:t>
            </a:r>
            <a:endParaRPr lang="en-US" sz="1400" dirty="0" smtClean="0"/>
          </a:p>
          <a:p>
            <a:pPr>
              <a:buNone/>
            </a:pPr>
            <a:r>
              <a:rPr lang="en-AU" sz="1400" b="1" dirty="0" smtClean="0"/>
              <a:t>   /// Thread Programming Model.</a:t>
            </a:r>
            <a:endParaRPr lang="en-US" sz="1400" dirty="0" smtClean="0"/>
          </a:p>
          <a:p>
            <a:pPr>
              <a:buNone/>
            </a:pPr>
            <a:r>
              <a:rPr lang="en-AU" sz="1400" b="1" dirty="0" smtClean="0"/>
              <a:t>   /// &lt;/summary&gt;</a:t>
            </a:r>
            <a:endParaRPr lang="en-US" sz="1400" dirty="0" smtClean="0"/>
          </a:p>
          <a:p>
            <a:pPr>
              <a:buNone/>
            </a:pPr>
            <a:r>
              <a:rPr lang="en-AU" sz="1400" b="1" dirty="0" smtClean="0"/>
              <a:t>   /// &lt;returns&gt;Application instance.&lt;/returns&gt;</a:t>
            </a:r>
            <a:endParaRPr lang="en-US" sz="1400" dirty="0" smtClean="0"/>
          </a:p>
        </p:txBody>
      </p:sp>
      <p:sp>
        <p:nvSpPr>
          <p:cNvPr id="6" name="Content Placeholder 5"/>
          <p:cNvSpPr>
            <a:spLocks noGrp="1"/>
          </p:cNvSpPr>
          <p:nvPr>
            <p:ph sz="half" idx="2"/>
          </p:nvPr>
        </p:nvSpPr>
        <p:spPr/>
        <p:txBody>
          <a:bodyPr/>
          <a:lstStyle/>
          <a:p>
            <a:pPr>
              <a:buNone/>
            </a:pPr>
            <a:r>
              <a:rPr lang="en-AU" sz="1200" b="1" dirty="0" smtClean="0"/>
              <a:t> private </a:t>
            </a:r>
            <a:r>
              <a:rPr lang="en-AU" sz="1200" b="1" dirty="0" err="1" smtClean="0"/>
              <a:t>AnekaApplication</a:t>
            </a:r>
            <a:r>
              <a:rPr lang="en-AU" sz="1200" b="1" dirty="0" smtClean="0"/>
              <a:t>&lt;</a:t>
            </a:r>
            <a:r>
              <a:rPr lang="en-AU" sz="1200" b="1" dirty="0" err="1" smtClean="0"/>
              <a:t>AnekaThread,ThreadManager</a:t>
            </a:r>
            <a:r>
              <a:rPr lang="en-AU" sz="1200" b="1" dirty="0" smtClean="0"/>
              <a:t>&gt; </a:t>
            </a:r>
            <a:r>
              <a:rPr lang="en-AU" sz="1200" b="1" dirty="0" err="1" smtClean="0"/>
              <a:t>CreateApplication</a:t>
            </a:r>
            <a:r>
              <a:rPr lang="en-AU" sz="1200" b="1" dirty="0" smtClean="0"/>
              <a:t>();</a:t>
            </a:r>
            <a:endParaRPr lang="en-US" sz="1200" dirty="0" smtClean="0"/>
          </a:p>
          <a:p>
            <a:pPr>
              <a:buNone/>
            </a:pPr>
            <a:r>
              <a:rPr lang="en-AU" sz="1200" b="1" dirty="0" smtClean="0"/>
              <a:t>   {</a:t>
            </a:r>
            <a:endParaRPr lang="en-US" sz="1200" dirty="0" smtClean="0"/>
          </a:p>
          <a:p>
            <a:pPr>
              <a:buNone/>
            </a:pPr>
            <a:r>
              <a:rPr lang="en-AU" sz="1200" b="1" dirty="0" smtClean="0"/>
              <a:t>      Configuration conf =new Configuration();</a:t>
            </a:r>
            <a:endParaRPr lang="en-US" sz="1200" dirty="0" smtClean="0"/>
          </a:p>
          <a:p>
            <a:pPr>
              <a:buNone/>
            </a:pPr>
            <a:r>
              <a:rPr lang="en-AU" sz="1200" b="1" dirty="0" smtClean="0"/>
              <a:t>      // this is the common address and port of a local installation</a:t>
            </a:r>
            <a:endParaRPr lang="en-US" sz="1200" dirty="0" smtClean="0"/>
          </a:p>
          <a:p>
            <a:pPr>
              <a:buNone/>
            </a:pPr>
            <a:r>
              <a:rPr lang="en-AU" sz="1200" b="1" dirty="0" smtClean="0"/>
              <a:t>      // of the Aneka Cloud.</a:t>
            </a:r>
            <a:endParaRPr lang="en-US" sz="1200" dirty="0" smtClean="0"/>
          </a:p>
          <a:p>
            <a:pPr>
              <a:buNone/>
            </a:pPr>
            <a:r>
              <a:rPr lang="en-AU" sz="1200" b="1" dirty="0" smtClean="0"/>
              <a:t>      </a:t>
            </a:r>
            <a:r>
              <a:rPr lang="en-AU" sz="1200" b="1" dirty="0" err="1" smtClean="0"/>
              <a:t>conf.SchedulerUri</a:t>
            </a:r>
            <a:r>
              <a:rPr lang="en-AU" sz="1200" b="1" dirty="0" smtClean="0"/>
              <a:t> = </a:t>
            </a:r>
            <a:r>
              <a:rPr lang="en-AU" sz="1200" b="1" dirty="0" err="1" smtClean="0"/>
              <a:t>newUri</a:t>
            </a:r>
            <a:r>
              <a:rPr lang="en-AU" sz="1200" b="1" dirty="0" smtClean="0"/>
              <a:t>("tcp://localhost:9090/Aneka");</a:t>
            </a:r>
            <a:endParaRPr lang="en-US" sz="1200" dirty="0" smtClean="0"/>
          </a:p>
          <a:p>
            <a:pPr>
              <a:buNone/>
            </a:pPr>
            <a:r>
              <a:rPr lang="en-AU" sz="1200" b="1" dirty="0" smtClean="0"/>
              <a:t>      </a:t>
            </a:r>
            <a:r>
              <a:rPr lang="en-AU" sz="1200" b="1" dirty="0" err="1" smtClean="0"/>
              <a:t>conf.Credentials</a:t>
            </a:r>
            <a:r>
              <a:rPr lang="en-AU" sz="1200" b="1" dirty="0" smtClean="0"/>
              <a:t> =</a:t>
            </a:r>
            <a:r>
              <a:rPr lang="en-AU" sz="1200" b="1" dirty="0" err="1" smtClean="0"/>
              <a:t>newUserCredentials</a:t>
            </a:r>
            <a:r>
              <a:rPr lang="en-AU" sz="1200" b="1" dirty="0" smtClean="0"/>
              <a:t>("Administrator", </a:t>
            </a:r>
            <a:r>
              <a:rPr lang="en-AU" sz="1200" b="1" dirty="0" err="1" smtClean="0"/>
              <a:t>string.Empty</a:t>
            </a:r>
            <a:r>
              <a:rPr lang="en-AU" sz="1200" b="1" dirty="0" smtClean="0"/>
              <a:t>);</a:t>
            </a:r>
            <a:endParaRPr lang="en-US" sz="1200" dirty="0" smtClean="0"/>
          </a:p>
          <a:p>
            <a:pPr>
              <a:buNone/>
            </a:pPr>
            <a:r>
              <a:rPr lang="en-AU" sz="1200" b="1" dirty="0" smtClean="0"/>
              <a:t>      // we will not need support for file transfer, hence we optimize the</a:t>
            </a:r>
            <a:endParaRPr lang="en-US" sz="1200" dirty="0" smtClean="0"/>
          </a:p>
          <a:p>
            <a:pPr>
              <a:buNone/>
            </a:pPr>
            <a:r>
              <a:rPr lang="en-AU" sz="1200" b="1" dirty="0" smtClean="0"/>
              <a:t>      // application in order to not require any file transfer service.</a:t>
            </a:r>
            <a:endParaRPr lang="en-US" sz="1200" dirty="0" smtClean="0"/>
          </a:p>
          <a:p>
            <a:pPr>
              <a:buNone/>
            </a:pPr>
            <a:r>
              <a:rPr lang="en-AU" sz="1200" b="1" dirty="0" smtClean="0"/>
              <a:t>      </a:t>
            </a:r>
            <a:r>
              <a:rPr lang="en-AU" sz="1200" b="1" dirty="0" err="1" smtClean="0"/>
              <a:t>conf.UseFileTransfer</a:t>
            </a:r>
            <a:r>
              <a:rPr lang="en-AU" sz="1200" b="1" dirty="0" smtClean="0"/>
              <a:t> = false;</a:t>
            </a:r>
            <a:endParaRPr lang="en-US" sz="1200" dirty="0" smtClean="0"/>
          </a:p>
          <a:p>
            <a:pPr>
              <a:buNone/>
            </a:pPr>
            <a:r>
              <a:rPr lang="en-AU" sz="1200" b="1" dirty="0" smtClean="0"/>
              <a:t>      // we do not need any other configuration setting</a:t>
            </a:r>
            <a:endParaRPr lang="en-US" sz="1200" dirty="0" smtClean="0"/>
          </a:p>
          <a:p>
            <a:pPr>
              <a:buNone/>
            </a:pPr>
            <a:r>
              <a:rPr lang="en-AU" sz="1200" b="1" dirty="0" smtClean="0"/>
              <a:t> </a:t>
            </a:r>
            <a:endParaRPr lang="en-US" sz="1200" dirty="0" smtClean="0"/>
          </a:p>
          <a:p>
            <a:pPr>
              <a:buNone/>
            </a:pPr>
            <a:r>
              <a:rPr lang="en-AU" sz="1200" b="1" dirty="0" smtClean="0"/>
              <a:t>      // we create the application instance and configure it.</a:t>
            </a:r>
            <a:endParaRPr lang="en-US" sz="1200" dirty="0" smtClean="0"/>
          </a:p>
          <a:p>
            <a:pPr>
              <a:buNone/>
            </a:pPr>
            <a:r>
              <a:rPr lang="en-AU" sz="1200" b="1" dirty="0" smtClean="0"/>
              <a:t>      </a:t>
            </a:r>
            <a:r>
              <a:rPr lang="en-AU" sz="1200" b="1" dirty="0" err="1" smtClean="0"/>
              <a:t>AnekaApplication</a:t>
            </a:r>
            <a:r>
              <a:rPr lang="en-AU" sz="1200" b="1" dirty="0" smtClean="0"/>
              <a:t>&lt;</a:t>
            </a:r>
            <a:r>
              <a:rPr lang="en-AU" sz="1200" b="1" dirty="0" err="1" smtClean="0"/>
              <a:t>AnekaThread,ThreadManager</a:t>
            </a:r>
            <a:r>
              <a:rPr lang="en-AU" sz="1200" b="1" dirty="0" smtClean="0"/>
              <a:t>&gt; app = </a:t>
            </a:r>
            <a:endParaRPr lang="en-US" sz="1200" dirty="0" smtClean="0"/>
          </a:p>
          <a:p>
            <a:pPr>
              <a:buNone/>
            </a:pPr>
            <a:r>
              <a:rPr lang="en-AU" sz="1200" b="1" dirty="0" smtClean="0"/>
              <a:t>			new </a:t>
            </a:r>
            <a:r>
              <a:rPr lang="en-AU" sz="1200" b="1" dirty="0" err="1" smtClean="0"/>
              <a:t>AnekaApplication</a:t>
            </a:r>
            <a:r>
              <a:rPr lang="en-AU" sz="1200" b="1" dirty="0" smtClean="0"/>
              <a:t>&lt;</a:t>
            </a:r>
            <a:r>
              <a:rPr lang="en-AU" sz="1200" b="1" dirty="0" err="1" smtClean="0"/>
              <a:t>AnekaThread,ThreadManager</a:t>
            </a:r>
            <a:r>
              <a:rPr lang="en-AU" sz="1200" b="1" dirty="0" smtClean="0"/>
              <a:t>&gt;(conf);</a:t>
            </a:r>
            <a:endParaRPr lang="en-US" sz="1200" dirty="0" smtClean="0"/>
          </a:p>
          <a:p>
            <a:pPr>
              <a:buNone/>
            </a:pPr>
            <a:r>
              <a:rPr lang="en-AU" sz="1200" b="1" dirty="0" smtClean="0"/>
              <a:t>      return app;</a:t>
            </a:r>
            <a:endParaRPr lang="en-US" sz="1200" dirty="0" smtClean="0"/>
          </a:p>
          <a:p>
            <a:pPr>
              <a:buNone/>
            </a:pPr>
            <a:r>
              <a:rPr lang="en-AU" sz="1200" b="1" dirty="0" smtClean="0"/>
              <a:t>       }</a:t>
            </a:r>
            <a:endParaRPr lang="en-US" sz="1200" dirty="0" smtClean="0"/>
          </a:p>
          <a:p>
            <a:pPr>
              <a:buNone/>
            </a:pPr>
            <a:r>
              <a:rPr lang="en-AU" sz="1200" dirty="0" smtClean="0"/>
              <a:t>}</a:t>
            </a:r>
            <a:endParaRPr lang="en-US" sz="1200" dirty="0" smtClean="0"/>
          </a:p>
          <a:p>
            <a:pPr>
              <a:buNone/>
            </a:pPr>
            <a:endParaRPr lang="en-US" sz="1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86</a:t>
            </a:fld>
            <a:endParaRPr lang="en-US"/>
          </a:p>
        </p:txBody>
      </p:sp>
    </p:spTree>
    <p:extLst>
      <p:ext uri="{BB962C8B-B14F-4D97-AF65-F5344CB8AC3E}">
        <p14:creationId xmlns:p14="http://schemas.microsoft.com/office/powerpoint/2010/main" val="361329686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Scalar Product Version</a:t>
            </a:r>
            <a:endParaRPr lang="en-US" dirty="0"/>
          </a:p>
        </p:txBody>
      </p:sp>
      <p:sp>
        <p:nvSpPr>
          <p:cNvPr id="8" name="Content Placeholder 7"/>
          <p:cNvSpPr>
            <a:spLocks noGrp="1"/>
          </p:cNvSpPr>
          <p:nvPr>
            <p:ph idx="1"/>
          </p:nvPr>
        </p:nvSpPr>
        <p:spPr/>
        <p:txBody>
          <a:bodyPr/>
          <a:lstStyle/>
          <a:p>
            <a:pPr algn="just"/>
            <a:r>
              <a:rPr lang="en-US" sz="2400" dirty="0" smtClean="0"/>
              <a:t>As shown in the above program, the changes that need to be applied to the logic of the program are minimal and most of the modifications are related to the exception management and the proper use of Aneka logging facilities. </a:t>
            </a:r>
          </a:p>
          <a:p>
            <a:pPr algn="just"/>
            <a:r>
              <a:rPr lang="en-US" sz="2400" dirty="0" smtClean="0"/>
              <a:t>The </a:t>
            </a:r>
            <a:r>
              <a:rPr lang="en-US" sz="2400" i="1" dirty="0" err="1" smtClean="0"/>
              <a:t>MatrixProduct</a:t>
            </a:r>
            <a:r>
              <a:rPr lang="en-US" sz="2400" dirty="0" smtClean="0"/>
              <a:t> class integrates the method discussed in the previous section for application creation and setup, and introduces a </a:t>
            </a:r>
            <a:r>
              <a:rPr lang="en-US" sz="2400" i="1" dirty="0" smtClean="0"/>
              <a:t>try…catch…finally</a:t>
            </a:r>
            <a:r>
              <a:rPr lang="en-US" sz="2400" dirty="0" smtClean="0"/>
              <a:t> block to handle exceptions occurred while executing the application. </a:t>
            </a:r>
          </a:p>
          <a:p>
            <a:pPr algn="just"/>
            <a:r>
              <a:rPr lang="en-US" sz="2400" dirty="0" smtClean="0"/>
              <a:t>The rest of the code, except for renaming the occurrences of the </a:t>
            </a:r>
            <a:r>
              <a:rPr lang="en-US" sz="2400" i="1" dirty="0" smtClean="0"/>
              <a:t>Thread</a:t>
            </a:r>
            <a:r>
              <a:rPr lang="en-US" sz="2400" dirty="0" smtClean="0"/>
              <a:t> class, is unchanged.</a:t>
            </a:r>
          </a:p>
          <a:p>
            <a:pPr algn="just"/>
            <a:r>
              <a:rPr lang="en-US" sz="2400" dirty="0" smtClean="0"/>
              <a:t>There is only one important change to notice i.e.</a:t>
            </a:r>
          </a:p>
          <a:p>
            <a:pPr lvl="1" algn="just"/>
            <a:r>
              <a:rPr lang="en-US" sz="1800" dirty="0" smtClean="0"/>
              <a:t>Once the Aneka thread instance is completed the updated reference to the object containing the remotely executed method is exposed by the </a:t>
            </a:r>
            <a:r>
              <a:rPr lang="en-US" sz="1800" i="1" dirty="0" err="1" smtClean="0"/>
              <a:t>AnekaThread.Target</a:t>
            </a:r>
            <a:r>
              <a:rPr lang="en-US" sz="1800" dirty="0" smtClean="0"/>
              <a:t> property and not the local variable referencing the object initially used to create the delegate.</a:t>
            </a:r>
          </a:p>
          <a:p>
            <a:pPr algn="just"/>
            <a:endParaRPr lang="en-US" sz="24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87</a:t>
            </a:fld>
            <a:endParaRPr lang="en-US"/>
          </a:p>
        </p:txBody>
      </p:sp>
    </p:spTree>
    <p:extLst>
      <p:ext uri="{BB962C8B-B14F-4D97-AF65-F5344CB8AC3E}">
        <p14:creationId xmlns:p14="http://schemas.microsoft.com/office/powerpoint/2010/main" val="20957106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88</a:t>
            </a:fld>
            <a:endParaRPr lang="en-US"/>
          </a:p>
        </p:txBody>
      </p:sp>
      <p:sp>
        <p:nvSpPr>
          <p:cNvPr id="8" name="Rounded Rectangle 7"/>
          <p:cNvSpPr/>
          <p:nvPr/>
        </p:nvSpPr>
        <p:spPr bwMode="auto">
          <a:xfrm>
            <a:off x="0" y="6144126"/>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2982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decomposition: Sine , Cosine, and Tangent</a:t>
            </a:r>
            <a:endParaRPr lang="en-US" dirty="0"/>
          </a:p>
        </p:txBody>
      </p:sp>
      <p:sp>
        <p:nvSpPr>
          <p:cNvPr id="3" name="Content Placeholder 2"/>
          <p:cNvSpPr>
            <a:spLocks noGrp="1"/>
          </p:cNvSpPr>
          <p:nvPr>
            <p:ph idx="1"/>
          </p:nvPr>
        </p:nvSpPr>
        <p:spPr/>
        <p:txBody>
          <a:bodyPr/>
          <a:lstStyle/>
          <a:p>
            <a:pPr algn="just"/>
            <a:r>
              <a:rPr lang="en-US" dirty="0" smtClean="0"/>
              <a:t>The modifications required to port this sample to Aneka threads are basically the same as those discussed in the previous example. </a:t>
            </a:r>
          </a:p>
          <a:p>
            <a:pPr algn="just"/>
            <a:r>
              <a:rPr lang="en-US" dirty="0" smtClean="0"/>
              <a:t>There is only one significant difference in this case: each of the threads has a reference to a delegate that is used to update the global sum at the end of the computation.</a:t>
            </a:r>
          </a:p>
          <a:p>
            <a:pPr algn="just"/>
            <a:r>
              <a:rPr lang="en-US" dirty="0" smtClean="0"/>
              <a:t> Since we are operating in a distributed environment the instance on which the object will operate is not shared among the threads but each thread instance has its own local copy. </a:t>
            </a:r>
          </a:p>
          <a:p>
            <a:pPr algn="just"/>
            <a:r>
              <a:rPr lang="en-US" dirty="0" smtClean="0"/>
              <a:t>This prevents from having the global sum updated in the master thread and requires a change in the update strategy utilized.</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89</a:t>
            </a:fld>
            <a:endParaRPr lang="en-US"/>
          </a:p>
        </p:txBody>
      </p:sp>
    </p:spTree>
    <p:extLst>
      <p:ext uri="{BB962C8B-B14F-4D97-AF65-F5344CB8AC3E}">
        <p14:creationId xmlns:p14="http://schemas.microsoft.com/office/powerpoint/2010/main" val="2025279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for single machine computation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smtClean="0"/>
              <a:t>Multiprocessor and especially multi core technologies are now of fundamental importance because of the physical constraint imposed on frequency scaling, which has been the common practice for performance gain in recent years.</a:t>
            </a:r>
          </a:p>
          <a:p>
            <a:pPr algn="just"/>
            <a:r>
              <a:rPr lang="en-US" sz="2200" dirty="0" smtClean="0"/>
              <a:t>It became no longer possible to increase the frequency of the processor clock without paying in terms of power consumption and cooling, and this condition became unsustainable in May 2004, when Intel officially cancelled the development of two new microprocessors in favor of multi core development.</a:t>
            </a:r>
          </a:p>
          <a:p>
            <a:pPr algn="just"/>
            <a:r>
              <a:rPr lang="en-US" sz="2200" dirty="0" smtClean="0"/>
              <a:t>This date is generally considered the end of the frequency-scaling era and the beginning of multi core technology. Other issues also determined the end of frequency scaling, such as the continuously increasing gap between processor and memory speeds and the difficulty of increasing the instruction-level parallelism in order to keep a single high-performance core busy. </a:t>
            </a:r>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a:t>
            </a:fld>
            <a:endParaRPr lang="en-US"/>
          </a:p>
        </p:txBody>
      </p:sp>
    </p:spTree>
    <p:extLst>
      <p:ext uri="{BB962C8B-B14F-4D97-AF65-F5344CB8AC3E}">
        <p14:creationId xmlns:p14="http://schemas.microsoft.com/office/powerpoint/2010/main" val="37897263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buNone/>
            </a:pPr>
            <a:r>
              <a:rPr lang="en-AU" sz="1400" dirty="0" smtClean="0"/>
              <a:t>using System;</a:t>
            </a:r>
            <a:endParaRPr lang="en-US" sz="1400" dirty="0" smtClean="0"/>
          </a:p>
          <a:p>
            <a:pPr>
              <a:buNone/>
            </a:pPr>
            <a:r>
              <a:rPr lang="en-AU" sz="1400" b="1" dirty="0" smtClean="0"/>
              <a:t>// we do not anymore need the reference to the threading namespace.</a:t>
            </a:r>
            <a:endParaRPr lang="en-US" sz="1400" dirty="0" smtClean="0"/>
          </a:p>
          <a:p>
            <a:pPr>
              <a:buNone/>
            </a:pPr>
            <a:r>
              <a:rPr lang="en-AU" sz="1400" b="1" dirty="0" smtClean="0"/>
              <a:t>// using </a:t>
            </a:r>
            <a:r>
              <a:rPr lang="en-AU" sz="1400" b="1" dirty="0" err="1" smtClean="0"/>
              <a:t>System.Threading</a:t>
            </a:r>
            <a:r>
              <a:rPr lang="en-AU" sz="1400" b="1" dirty="0" smtClean="0"/>
              <a:t>;</a:t>
            </a:r>
            <a:endParaRPr lang="en-US" sz="1400" dirty="0" smtClean="0"/>
          </a:p>
          <a:p>
            <a:pPr>
              <a:buNone/>
            </a:pPr>
            <a:r>
              <a:rPr lang="en-AU" sz="1400" dirty="0" smtClean="0"/>
              <a:t>using </a:t>
            </a:r>
            <a:r>
              <a:rPr lang="en-AU" sz="1400" dirty="0" err="1" smtClean="0"/>
              <a:t>System.Collections.Generic</a:t>
            </a:r>
            <a:r>
              <a:rPr lang="en-AU" sz="1400" dirty="0" smtClean="0"/>
              <a:t>;</a:t>
            </a:r>
            <a:endParaRPr lang="en-US" sz="1400" dirty="0" smtClean="0"/>
          </a:p>
          <a:p>
            <a:pPr>
              <a:buNone/>
            </a:pPr>
            <a:r>
              <a:rPr lang="en-AU" sz="1400" dirty="0" smtClean="0"/>
              <a:t> </a:t>
            </a:r>
            <a:endParaRPr lang="en-US" sz="1400" dirty="0" smtClean="0"/>
          </a:p>
          <a:p>
            <a:pPr>
              <a:buNone/>
            </a:pPr>
            <a:r>
              <a:rPr lang="en-AU" sz="1400" b="1" dirty="0" smtClean="0"/>
              <a:t>// reference to the Aneka namespaces of interest.</a:t>
            </a:r>
            <a:endParaRPr lang="en-US" sz="1400" dirty="0" smtClean="0"/>
          </a:p>
          <a:p>
            <a:pPr>
              <a:buNone/>
            </a:pPr>
            <a:r>
              <a:rPr lang="en-AU" sz="1400" b="1" dirty="0" smtClean="0"/>
              <a:t>// common Aneka namespaces.</a:t>
            </a:r>
            <a:endParaRPr lang="en-US" sz="1400" dirty="0" smtClean="0"/>
          </a:p>
          <a:p>
            <a:pPr>
              <a:buNone/>
            </a:pPr>
            <a:r>
              <a:rPr lang="en-AU" sz="1400" b="1" dirty="0" smtClean="0"/>
              <a:t>using Aneka;</a:t>
            </a:r>
            <a:endParaRPr lang="en-US" sz="1400" dirty="0" smtClean="0"/>
          </a:p>
          <a:p>
            <a:pPr>
              <a:buNone/>
            </a:pPr>
            <a:r>
              <a:rPr lang="en-AU" sz="1400" b="1" dirty="0" smtClean="0"/>
              <a:t>using </a:t>
            </a:r>
            <a:r>
              <a:rPr lang="en-AU" sz="1400" b="1" dirty="0" err="1" smtClean="0"/>
              <a:t>Aneka.Util</a:t>
            </a:r>
            <a:r>
              <a:rPr lang="en-AU" sz="1400" b="1" dirty="0" smtClean="0"/>
              <a:t>;</a:t>
            </a:r>
            <a:endParaRPr lang="en-US" sz="1400" dirty="0" smtClean="0"/>
          </a:p>
          <a:p>
            <a:pPr>
              <a:buNone/>
            </a:pPr>
            <a:r>
              <a:rPr lang="en-AU" sz="1400" b="1" dirty="0" smtClean="0"/>
              <a:t>using </a:t>
            </a:r>
            <a:r>
              <a:rPr lang="en-AU" sz="1400" b="1" dirty="0" err="1" smtClean="0"/>
              <a:t>Aneka.Entity</a:t>
            </a:r>
            <a:r>
              <a:rPr lang="en-AU" sz="1400" b="1" dirty="0" smtClean="0"/>
              <a:t>;</a:t>
            </a:r>
            <a:endParaRPr lang="en-US" sz="1400" dirty="0" smtClean="0"/>
          </a:p>
          <a:p>
            <a:pPr>
              <a:buNone/>
            </a:pPr>
            <a:r>
              <a:rPr lang="en-AU" sz="1400" b="1" dirty="0" smtClean="0"/>
              <a:t>// Aneka Thread Programming Model user classes</a:t>
            </a:r>
            <a:endParaRPr lang="en-US" sz="1400" dirty="0" smtClean="0"/>
          </a:p>
          <a:p>
            <a:pPr>
              <a:buNone/>
            </a:pPr>
            <a:r>
              <a:rPr lang="en-AU" sz="1400" b="1" dirty="0" smtClean="0"/>
              <a:t>using </a:t>
            </a:r>
            <a:r>
              <a:rPr lang="en-AU" sz="1400" b="1" dirty="0" err="1" smtClean="0"/>
              <a:t>Aneka.Threading</a:t>
            </a:r>
            <a:r>
              <a:rPr lang="en-AU" sz="1400" b="1" dirty="0" smtClean="0"/>
              <a:t>;</a:t>
            </a:r>
            <a:endParaRPr lang="en-US" sz="1400" dirty="0" smtClean="0"/>
          </a:p>
          <a:p>
            <a:pPr>
              <a:buNone/>
            </a:pPr>
            <a:r>
              <a:rPr lang="en-AU" sz="1400" dirty="0" smtClean="0"/>
              <a:t> </a:t>
            </a:r>
            <a:endParaRPr lang="en-US" sz="1400" dirty="0" smtClean="0"/>
          </a:p>
          <a:p>
            <a:pPr>
              <a:buNone/>
            </a:pPr>
            <a:r>
              <a:rPr lang="en-AU" sz="1400" dirty="0" smtClean="0"/>
              <a:t> </a:t>
            </a:r>
            <a:endParaRPr lang="en-US" sz="1400" dirty="0" smtClean="0"/>
          </a:p>
          <a:p>
            <a:pPr>
              <a:buNone/>
            </a:pPr>
            <a:r>
              <a:rPr lang="en-AU" sz="1400" b="1" dirty="0" smtClean="0"/>
              <a:t>// this is not needed anymore.</a:t>
            </a:r>
            <a:endParaRPr lang="en-US" sz="1400" dirty="0" smtClean="0"/>
          </a:p>
          <a:p>
            <a:pPr>
              <a:buNone/>
            </a:pPr>
            <a:r>
              <a:rPr lang="en-AU" sz="1400" b="1" dirty="0" smtClean="0"/>
              <a:t>// /// &lt;summary&gt;</a:t>
            </a:r>
            <a:endParaRPr lang="en-US" sz="1400" dirty="0" smtClean="0"/>
          </a:p>
          <a:p>
            <a:pPr>
              <a:buNone/>
            </a:pPr>
            <a:r>
              <a:rPr lang="en-AU" sz="1400" b="1" dirty="0" smtClean="0"/>
              <a:t>// /// Delegate </a:t>
            </a:r>
            <a:r>
              <a:rPr lang="en-AU" sz="1400" b="1" dirty="0" err="1" smtClean="0"/>
              <a:t>UpdateResult</a:t>
            </a:r>
            <a:r>
              <a:rPr lang="en-AU" sz="1400" b="1" dirty="0" smtClean="0"/>
              <a:t>. Function pointer that is used to update the final result</a:t>
            </a:r>
            <a:endParaRPr lang="en-US" sz="1400" dirty="0" smtClean="0"/>
          </a:p>
          <a:p>
            <a:pPr>
              <a:buNone/>
            </a:pPr>
            <a:r>
              <a:rPr lang="en-AU" sz="1400" b="1" dirty="0" smtClean="0"/>
              <a:t>// /// from the slave threads once the computation is completed.</a:t>
            </a:r>
            <a:endParaRPr lang="en-US" sz="1400" dirty="0" smtClean="0"/>
          </a:p>
          <a:p>
            <a:pPr>
              <a:buNone/>
            </a:pPr>
            <a:r>
              <a:rPr lang="en-AU" sz="1400" b="1" dirty="0" smtClean="0"/>
              <a:t>// /// &lt;/summary&gt;</a:t>
            </a:r>
            <a:endParaRPr lang="en-US" sz="1400" dirty="0" smtClean="0"/>
          </a:p>
          <a:p>
            <a:pPr>
              <a:buNone/>
            </a:pPr>
            <a:r>
              <a:rPr lang="en-AU" sz="1400" b="1" dirty="0" smtClean="0"/>
              <a:t>// /// &lt;</a:t>
            </a:r>
            <a:r>
              <a:rPr lang="en-AU" sz="1400" b="1" dirty="0" err="1" smtClean="0"/>
              <a:t>param</a:t>
            </a:r>
            <a:r>
              <a:rPr lang="en-AU" sz="1400" b="1" dirty="0" smtClean="0"/>
              <a:t> name="x"&gt;partial value to add.&lt;/</a:t>
            </a:r>
            <a:r>
              <a:rPr lang="en-AU" sz="1400" b="1" dirty="0" err="1" smtClean="0"/>
              <a:t>param</a:t>
            </a:r>
            <a:r>
              <a:rPr lang="en-AU" sz="1400" b="1" dirty="0" smtClean="0"/>
              <a:t>&gt;</a:t>
            </a:r>
            <a:endParaRPr lang="en-US" sz="1400" dirty="0" smtClean="0"/>
          </a:p>
          <a:p>
            <a:pPr>
              <a:buNone/>
            </a:pPr>
            <a:r>
              <a:rPr lang="en-AU" sz="1400" b="1" dirty="0" smtClean="0"/>
              <a:t>// public delegate void </a:t>
            </a:r>
            <a:r>
              <a:rPr lang="en-AU" sz="1400" b="1" dirty="0" err="1" smtClean="0"/>
              <a:t>UpdateResult</a:t>
            </a:r>
            <a:r>
              <a:rPr lang="en-AU" sz="1400" b="1" dirty="0" smtClean="0"/>
              <a:t>(double x);</a:t>
            </a:r>
            <a:endParaRPr lang="en-US" sz="1400" dirty="0" smtClean="0"/>
          </a:p>
          <a:p>
            <a:pPr algn="just">
              <a:buNone/>
            </a:pPr>
            <a:endParaRPr lang="en-US" sz="1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90</a:t>
            </a:fld>
            <a:endParaRPr lang="en-US"/>
          </a:p>
        </p:txBody>
      </p:sp>
    </p:spTree>
    <p:extLst>
      <p:ext uri="{BB962C8B-B14F-4D97-AF65-F5344CB8AC3E}">
        <p14:creationId xmlns:p14="http://schemas.microsoft.com/office/powerpoint/2010/main" val="27237767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lgn="just">
              <a:buNone/>
            </a:pPr>
            <a:r>
              <a:rPr lang="en-AU" sz="1100" dirty="0" smtClean="0"/>
              <a:t>/// &lt;summary&gt;</a:t>
            </a:r>
            <a:endParaRPr lang="en-US" sz="1100" dirty="0" smtClean="0"/>
          </a:p>
          <a:p>
            <a:pPr algn="just">
              <a:buNone/>
            </a:pPr>
            <a:r>
              <a:rPr lang="en-AU" sz="1100" dirty="0" smtClean="0"/>
              <a:t>/// Class Sine. Computes the sine of a given value.</a:t>
            </a:r>
            <a:endParaRPr lang="en-US" sz="1100" dirty="0" smtClean="0"/>
          </a:p>
          <a:p>
            <a:pPr algn="just">
              <a:buNone/>
            </a:pPr>
            <a:r>
              <a:rPr lang="en-AU" sz="1100" dirty="0" smtClean="0"/>
              <a:t>/// &lt;/summary&gt;</a:t>
            </a:r>
            <a:endParaRPr lang="en-US" sz="1100" dirty="0" smtClean="0"/>
          </a:p>
          <a:p>
            <a:pPr algn="just">
              <a:buNone/>
            </a:pPr>
            <a:r>
              <a:rPr lang="en-AU" sz="1100" b="1" dirty="0" smtClean="0"/>
              <a:t>[Serializable]</a:t>
            </a:r>
            <a:endParaRPr lang="en-US" sz="1100" dirty="0" smtClean="0"/>
          </a:p>
          <a:p>
            <a:pPr algn="just">
              <a:buNone/>
            </a:pPr>
            <a:r>
              <a:rPr lang="en-AU" sz="1100" dirty="0" smtClean="0"/>
              <a:t>public class Sine</a:t>
            </a:r>
            <a:endParaRPr lang="en-US" sz="1100" dirty="0" smtClean="0"/>
          </a:p>
          <a:p>
            <a:pPr algn="just">
              <a:buNone/>
            </a:pPr>
            <a:r>
              <a:rPr lang="en-AU" sz="1100" dirty="0" smtClean="0"/>
              <a:t>{</a:t>
            </a:r>
            <a:endParaRPr lang="en-US" sz="1100" dirty="0" smtClean="0"/>
          </a:p>
          <a:p>
            <a:pPr algn="just">
              <a:buNone/>
            </a:pPr>
            <a:r>
              <a:rPr lang="en-AU" sz="1100" dirty="0" smtClean="0"/>
              <a:t>   /// &lt;summary&gt;</a:t>
            </a:r>
            <a:endParaRPr lang="en-US" sz="1100" dirty="0" smtClean="0"/>
          </a:p>
          <a:p>
            <a:pPr algn="just">
              <a:buNone/>
            </a:pPr>
            <a:r>
              <a:rPr lang="en-AU" sz="1100" dirty="0" smtClean="0"/>
              <a:t>   /// Input value for which the sine function is computed. </a:t>
            </a:r>
            <a:endParaRPr lang="en-US" sz="1100" dirty="0" smtClean="0"/>
          </a:p>
          <a:p>
            <a:pPr algn="just">
              <a:buNone/>
            </a:pPr>
            <a:r>
              <a:rPr lang="en-AU" sz="1100" dirty="0" smtClean="0"/>
              <a:t>   /// &lt;/summary&gt;</a:t>
            </a:r>
            <a:endParaRPr lang="en-US" sz="1100" dirty="0" smtClean="0"/>
          </a:p>
          <a:p>
            <a:pPr algn="just">
              <a:buNone/>
            </a:pPr>
            <a:r>
              <a:rPr lang="en-AU" sz="1100" dirty="0" smtClean="0"/>
              <a:t>   private double x;</a:t>
            </a:r>
            <a:endParaRPr lang="en-US" sz="1100" dirty="0" smtClean="0"/>
          </a:p>
          <a:p>
            <a:pPr algn="just">
              <a:buNone/>
            </a:pPr>
            <a:r>
              <a:rPr lang="en-AU" sz="1100" dirty="0" smtClean="0"/>
              <a:t>   /// &lt;summary&gt;</a:t>
            </a:r>
            <a:endParaRPr lang="en-US" sz="1100" dirty="0" smtClean="0"/>
          </a:p>
          <a:p>
            <a:pPr algn="just">
              <a:buNone/>
            </a:pPr>
            <a:r>
              <a:rPr lang="en-AU" sz="1100" dirty="0" smtClean="0"/>
              <a:t>   /// Gets or sets the input value of the sine function.</a:t>
            </a:r>
            <a:endParaRPr lang="en-US" sz="1100" dirty="0" smtClean="0"/>
          </a:p>
          <a:p>
            <a:pPr algn="just">
              <a:buNone/>
            </a:pPr>
            <a:r>
              <a:rPr lang="en-AU" sz="1100" dirty="0" smtClean="0"/>
              <a:t>   /// &lt;/summary&gt;</a:t>
            </a:r>
            <a:endParaRPr lang="en-US" sz="1100" dirty="0" smtClean="0"/>
          </a:p>
          <a:p>
            <a:pPr algn="just">
              <a:buNone/>
            </a:pPr>
            <a:r>
              <a:rPr lang="en-AU" sz="1100" dirty="0" smtClean="0"/>
              <a:t>   public double X { get { return </a:t>
            </a:r>
            <a:r>
              <a:rPr lang="en-AU" sz="1100" dirty="0" err="1" smtClean="0"/>
              <a:t>this.x</a:t>
            </a:r>
            <a:r>
              <a:rPr lang="en-AU" sz="1100" dirty="0" smtClean="0"/>
              <a:t>; } set { </a:t>
            </a:r>
            <a:r>
              <a:rPr lang="en-AU" sz="1100" dirty="0" err="1" smtClean="0"/>
              <a:t>this.x</a:t>
            </a:r>
            <a:r>
              <a:rPr lang="en-AU" sz="1100" dirty="0" smtClean="0"/>
              <a:t> = value; } }</a:t>
            </a:r>
            <a:endParaRPr lang="en-US" sz="1100" dirty="0" smtClean="0"/>
          </a:p>
          <a:p>
            <a:pPr algn="just">
              <a:buNone/>
            </a:pPr>
            <a:r>
              <a:rPr lang="en-AU" sz="1100" dirty="0" smtClean="0"/>
              <a:t>   /// &lt;summary&gt;</a:t>
            </a:r>
            <a:endParaRPr lang="en-US" sz="1100" dirty="0" smtClean="0"/>
          </a:p>
          <a:p>
            <a:pPr algn="just">
              <a:buNone/>
            </a:pPr>
            <a:r>
              <a:rPr lang="en-AU" sz="1100" dirty="0" smtClean="0"/>
              <a:t>   /// Result value.</a:t>
            </a:r>
            <a:endParaRPr lang="en-US" sz="1100" dirty="0" smtClean="0"/>
          </a:p>
          <a:p>
            <a:pPr algn="just">
              <a:buNone/>
            </a:pPr>
            <a:r>
              <a:rPr lang="en-AU" sz="1100" dirty="0" smtClean="0"/>
              <a:t>   /// &lt;/summary&gt;</a:t>
            </a:r>
            <a:endParaRPr lang="en-US" sz="1100" dirty="0" smtClean="0"/>
          </a:p>
          <a:p>
            <a:pPr algn="just">
              <a:buNone/>
            </a:pPr>
            <a:r>
              <a:rPr lang="en-AU" sz="1100" dirty="0" smtClean="0"/>
              <a:t>   private double y;</a:t>
            </a:r>
            <a:endParaRPr lang="en-US" sz="1100" dirty="0" smtClean="0"/>
          </a:p>
          <a:p>
            <a:pPr algn="just">
              <a:buNone/>
            </a:pPr>
            <a:r>
              <a:rPr lang="en-AU" sz="1100" dirty="0" smtClean="0"/>
              <a:t>   /// &lt;summary&gt;</a:t>
            </a:r>
            <a:endParaRPr lang="en-US" sz="1100" dirty="0" smtClean="0"/>
          </a:p>
          <a:p>
            <a:pPr algn="just">
              <a:buNone/>
            </a:pPr>
            <a:r>
              <a:rPr lang="en-AU" sz="1100" dirty="0" smtClean="0"/>
              <a:t>   /// Gets or sets the result value of the sine function.</a:t>
            </a:r>
            <a:endParaRPr lang="en-US" sz="1100" dirty="0" smtClean="0"/>
          </a:p>
          <a:p>
            <a:pPr algn="just">
              <a:buNone/>
            </a:pPr>
            <a:r>
              <a:rPr lang="en-AU" sz="1100" dirty="0" smtClean="0"/>
              <a:t>   /// &lt;/summary&gt;</a:t>
            </a:r>
            <a:endParaRPr lang="en-US" sz="1100" dirty="0" smtClean="0"/>
          </a:p>
          <a:p>
            <a:pPr algn="just">
              <a:buNone/>
            </a:pPr>
            <a:r>
              <a:rPr lang="en-AU" sz="1100" dirty="0" smtClean="0"/>
              <a:t>   public double Y { get { return </a:t>
            </a:r>
            <a:r>
              <a:rPr lang="en-AU" sz="1100" dirty="0" err="1" smtClean="0"/>
              <a:t>this.y</a:t>
            </a:r>
            <a:r>
              <a:rPr lang="en-AU" sz="1100" dirty="0" smtClean="0"/>
              <a:t>; } set { </a:t>
            </a:r>
            <a:r>
              <a:rPr lang="en-AU" sz="1100" dirty="0" err="1" smtClean="0"/>
              <a:t>this.y</a:t>
            </a:r>
            <a:r>
              <a:rPr lang="en-AU" sz="1100" dirty="0" smtClean="0"/>
              <a:t> = value; } }</a:t>
            </a:r>
            <a:endParaRPr lang="en-US" sz="1100" dirty="0" smtClean="0"/>
          </a:p>
          <a:p>
            <a:pPr algn="just">
              <a:buNone/>
            </a:pPr>
            <a:r>
              <a:rPr lang="en-AU" sz="1100" b="1" dirty="0" smtClean="0"/>
              <a:t>   // we can’t use this anymore.</a:t>
            </a:r>
            <a:endParaRPr lang="en-US" sz="1100" dirty="0" smtClean="0"/>
          </a:p>
          <a:p>
            <a:pPr algn="just">
              <a:buNone/>
            </a:pPr>
            <a:r>
              <a:rPr lang="en-AU" sz="1100" b="1" dirty="0" smtClean="0"/>
              <a:t>   // /// &lt;summary&gt;</a:t>
            </a:r>
            <a:endParaRPr lang="en-US" sz="1100" dirty="0" smtClean="0"/>
          </a:p>
          <a:p>
            <a:pPr algn="just">
              <a:buNone/>
            </a:pPr>
            <a:r>
              <a:rPr lang="en-AU" sz="1100" b="1" dirty="0" smtClean="0"/>
              <a:t>   // /// Function pointer used to update the result.</a:t>
            </a:r>
            <a:endParaRPr lang="en-US" sz="1100" dirty="0" smtClean="0"/>
          </a:p>
          <a:p>
            <a:pPr algn="just">
              <a:buNone/>
            </a:pPr>
            <a:r>
              <a:rPr lang="en-AU" sz="1100" b="1" dirty="0" smtClean="0"/>
              <a:t>   // /// &lt;/summary&gt;</a:t>
            </a:r>
            <a:endParaRPr lang="en-US" sz="1100" dirty="0" smtClean="0"/>
          </a:p>
          <a:p>
            <a:pPr algn="just">
              <a:buNone/>
            </a:pPr>
            <a:endParaRPr lang="en-US" sz="11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91</a:t>
            </a:fld>
            <a:endParaRPr lang="en-US"/>
          </a:p>
        </p:txBody>
      </p:sp>
    </p:spTree>
    <p:extLst>
      <p:ext uri="{BB962C8B-B14F-4D97-AF65-F5344CB8AC3E}">
        <p14:creationId xmlns:p14="http://schemas.microsoft.com/office/powerpoint/2010/main" val="17238947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a:xfrm>
            <a:off x="163080" y="1018615"/>
            <a:ext cx="8848147" cy="5577728"/>
          </a:xfrm>
        </p:spPr>
        <p:txBody>
          <a:bodyPr/>
          <a:lstStyle/>
          <a:p>
            <a:pPr>
              <a:buNone/>
            </a:pPr>
            <a:r>
              <a:rPr lang="en-AU" sz="1100" b="1" dirty="0" smtClean="0"/>
              <a:t>// private </a:t>
            </a:r>
            <a:r>
              <a:rPr lang="en-AU" sz="1100" b="1" dirty="0" err="1" smtClean="0"/>
              <a:t>UpdateResult</a:t>
            </a:r>
            <a:r>
              <a:rPr lang="en-AU" sz="1100" b="1" dirty="0" smtClean="0"/>
              <a:t> updater;</a:t>
            </a:r>
            <a:endParaRPr lang="en-US" sz="1100" dirty="0" smtClean="0"/>
          </a:p>
          <a:p>
            <a:pPr>
              <a:buNone/>
            </a:pPr>
            <a:r>
              <a:rPr lang="en-AU" sz="1100" b="1" dirty="0" smtClean="0"/>
              <a:t> </a:t>
            </a:r>
            <a:endParaRPr lang="en-US" sz="1100" dirty="0" smtClean="0"/>
          </a:p>
          <a:p>
            <a:pPr>
              <a:buNone/>
            </a:pPr>
            <a:r>
              <a:rPr lang="en-AU" sz="1100" b="1" dirty="0" smtClean="0"/>
              <a:t>   // we need a default constructor, which is automatically provided by the compiler</a:t>
            </a:r>
            <a:endParaRPr lang="en-US" sz="1100" dirty="0" smtClean="0"/>
          </a:p>
          <a:p>
            <a:pPr>
              <a:buNone/>
            </a:pPr>
            <a:r>
              <a:rPr lang="en-AU" sz="1100" b="1" dirty="0" smtClean="0"/>
              <a:t>   // if we do not specify any constructor.</a:t>
            </a:r>
            <a:endParaRPr lang="en-US" sz="1100" dirty="0" smtClean="0"/>
          </a:p>
          <a:p>
            <a:pPr>
              <a:buNone/>
            </a:pPr>
            <a:r>
              <a:rPr lang="en-AU" sz="1100" b="1" dirty="0" smtClean="0"/>
              <a:t>   // /// &lt;summary&gt;</a:t>
            </a:r>
            <a:endParaRPr lang="en-US" sz="1100" dirty="0" smtClean="0"/>
          </a:p>
          <a:p>
            <a:pPr>
              <a:buNone/>
            </a:pPr>
            <a:r>
              <a:rPr lang="en-AU" sz="1100" b="1" dirty="0" smtClean="0"/>
              <a:t>   // /// Creates an instance of the Sine and sets the input to the given angle.</a:t>
            </a:r>
            <a:endParaRPr lang="en-US" sz="1100" dirty="0" smtClean="0"/>
          </a:p>
          <a:p>
            <a:pPr>
              <a:buNone/>
            </a:pPr>
            <a:r>
              <a:rPr lang="en-AU" sz="1100" b="1" dirty="0" smtClean="0"/>
              <a:t>   // /// &lt;/summary&gt;</a:t>
            </a:r>
            <a:endParaRPr lang="en-US" sz="1100" dirty="0" smtClean="0"/>
          </a:p>
          <a:p>
            <a:pPr>
              <a:buNone/>
            </a:pPr>
            <a:r>
              <a:rPr lang="en-AU" sz="1100" b="1" dirty="0" smtClean="0"/>
              <a:t>   // /// &lt;</a:t>
            </a:r>
            <a:r>
              <a:rPr lang="en-AU" sz="1100" b="1" dirty="0" err="1" smtClean="0"/>
              <a:t>param</a:t>
            </a:r>
            <a:r>
              <a:rPr lang="en-AU" sz="1100" b="1" dirty="0" smtClean="0"/>
              <a:t> name="x"&gt;Angle in </a:t>
            </a:r>
            <a:r>
              <a:rPr lang="en-AU" sz="1100" b="1" dirty="0" err="1" smtClean="0"/>
              <a:t>radiants</a:t>
            </a:r>
            <a:r>
              <a:rPr lang="en-AU" sz="1100" b="1" dirty="0" smtClean="0"/>
              <a:t>.&lt;/</a:t>
            </a:r>
            <a:r>
              <a:rPr lang="en-AU" sz="1100" b="1" dirty="0" err="1" smtClean="0"/>
              <a:t>param</a:t>
            </a:r>
            <a:r>
              <a:rPr lang="en-AU" sz="1100" b="1" dirty="0" smtClean="0"/>
              <a:t>&gt;</a:t>
            </a:r>
            <a:endParaRPr lang="en-US" sz="1100" dirty="0" smtClean="0"/>
          </a:p>
          <a:p>
            <a:pPr>
              <a:buNone/>
            </a:pPr>
            <a:r>
              <a:rPr lang="en-AU" sz="1100" b="1" dirty="0" smtClean="0"/>
              <a:t>   // /// &lt;</a:t>
            </a:r>
            <a:r>
              <a:rPr lang="en-AU" sz="1100" b="1" dirty="0" err="1" smtClean="0"/>
              <a:t>param</a:t>
            </a:r>
            <a:r>
              <a:rPr lang="en-AU" sz="1100" b="1" dirty="0" smtClean="0"/>
              <a:t> name="updater"&gt;Function pointer used to update the result.&lt;/</a:t>
            </a:r>
            <a:r>
              <a:rPr lang="en-AU" sz="1100" b="1" dirty="0" err="1" smtClean="0"/>
              <a:t>param</a:t>
            </a:r>
            <a:r>
              <a:rPr lang="en-AU" sz="1100" b="1" dirty="0" smtClean="0"/>
              <a:t>&gt;</a:t>
            </a:r>
            <a:endParaRPr lang="en-US" sz="1100" dirty="0" smtClean="0"/>
          </a:p>
          <a:p>
            <a:pPr>
              <a:buNone/>
            </a:pPr>
            <a:r>
              <a:rPr lang="en-AU" sz="1100" b="1" dirty="0" smtClean="0"/>
              <a:t>   // public Sine(double x, </a:t>
            </a:r>
            <a:r>
              <a:rPr lang="en-AU" sz="1100" b="1" dirty="0" err="1" smtClean="0"/>
              <a:t>UpdateResult</a:t>
            </a:r>
            <a:r>
              <a:rPr lang="en-AU" sz="1100" b="1" dirty="0" smtClean="0"/>
              <a:t> updater)</a:t>
            </a:r>
            <a:endParaRPr lang="en-US" sz="1100" dirty="0" smtClean="0"/>
          </a:p>
          <a:p>
            <a:pPr>
              <a:buNone/>
            </a:pPr>
            <a:r>
              <a:rPr lang="en-AU" sz="1100" b="1" dirty="0" smtClean="0"/>
              <a:t>   // {</a:t>
            </a:r>
            <a:endParaRPr lang="en-US" sz="1100" dirty="0" smtClean="0"/>
          </a:p>
          <a:p>
            <a:pPr>
              <a:buNone/>
            </a:pPr>
            <a:r>
              <a:rPr lang="en-AU" sz="1100" b="1" dirty="0" smtClean="0"/>
              <a:t>   //    </a:t>
            </a:r>
            <a:r>
              <a:rPr lang="en-AU" sz="1100" b="1" dirty="0" err="1" smtClean="0"/>
              <a:t>this.x</a:t>
            </a:r>
            <a:r>
              <a:rPr lang="en-AU" sz="1100" b="1" dirty="0" smtClean="0"/>
              <a:t> = x; </a:t>
            </a:r>
            <a:endParaRPr lang="en-US" sz="1100" dirty="0" smtClean="0"/>
          </a:p>
          <a:p>
            <a:pPr>
              <a:buNone/>
            </a:pPr>
            <a:r>
              <a:rPr lang="en-AU" sz="1100" b="1" dirty="0" smtClean="0"/>
              <a:t>   //     </a:t>
            </a:r>
            <a:r>
              <a:rPr lang="en-AU" sz="1100" b="1" dirty="0" err="1" smtClean="0"/>
              <a:t>this.updater</a:t>
            </a:r>
            <a:r>
              <a:rPr lang="en-AU" sz="1100" b="1" dirty="0" smtClean="0"/>
              <a:t> = updater;</a:t>
            </a:r>
            <a:endParaRPr lang="en-US" sz="1100" dirty="0" smtClean="0"/>
          </a:p>
          <a:p>
            <a:pPr>
              <a:buNone/>
            </a:pPr>
            <a:r>
              <a:rPr lang="en-AU" sz="1100" b="1" dirty="0" smtClean="0"/>
              <a:t>   // }</a:t>
            </a:r>
            <a:endParaRPr lang="en-US" sz="1100" dirty="0" smtClean="0"/>
          </a:p>
          <a:p>
            <a:pPr>
              <a:buNone/>
            </a:pPr>
            <a:r>
              <a:rPr lang="en-AU" sz="1100" dirty="0" smtClean="0"/>
              <a:t>   /// &lt;summary&gt;</a:t>
            </a:r>
            <a:endParaRPr lang="en-US" sz="1100" dirty="0" smtClean="0"/>
          </a:p>
          <a:p>
            <a:pPr>
              <a:buNone/>
            </a:pPr>
            <a:r>
              <a:rPr lang="en-AU" sz="1100" dirty="0" smtClean="0"/>
              <a:t>   /// Executes the sine function.</a:t>
            </a:r>
            <a:endParaRPr lang="en-US" sz="1100" dirty="0" smtClean="0"/>
          </a:p>
          <a:p>
            <a:pPr>
              <a:buNone/>
            </a:pPr>
            <a:r>
              <a:rPr lang="en-AU" sz="1100" dirty="0" smtClean="0"/>
              <a:t>   /// &lt;/summary&gt;</a:t>
            </a:r>
            <a:endParaRPr lang="en-US" sz="1100" dirty="0" smtClean="0"/>
          </a:p>
          <a:p>
            <a:pPr>
              <a:buNone/>
            </a:pPr>
            <a:r>
              <a:rPr lang="en-AU" sz="1100" dirty="0" smtClean="0"/>
              <a:t>   public void Apply() </a:t>
            </a:r>
            <a:endParaRPr lang="en-US" sz="1100" dirty="0" smtClean="0"/>
          </a:p>
          <a:p>
            <a:pPr>
              <a:buNone/>
            </a:pPr>
            <a:r>
              <a:rPr lang="en-AU" sz="1100" dirty="0" smtClean="0"/>
              <a:t>   {</a:t>
            </a:r>
            <a:endParaRPr lang="en-US" sz="1100" dirty="0" smtClean="0"/>
          </a:p>
          <a:p>
            <a:pPr>
              <a:buNone/>
            </a:pPr>
            <a:r>
              <a:rPr lang="en-AU" sz="1100" dirty="0" smtClean="0"/>
              <a:t>      </a:t>
            </a:r>
            <a:r>
              <a:rPr lang="en-AU" sz="1100" dirty="0" err="1" smtClean="0"/>
              <a:t>this.y</a:t>
            </a:r>
            <a:r>
              <a:rPr lang="en-AU" sz="1100" dirty="0" smtClean="0"/>
              <a:t> = </a:t>
            </a:r>
            <a:r>
              <a:rPr lang="en-AU" sz="1100" dirty="0" err="1" smtClean="0"/>
              <a:t>Math.Sin</a:t>
            </a:r>
            <a:r>
              <a:rPr lang="en-AU" sz="1100" dirty="0" smtClean="0"/>
              <a:t>(</a:t>
            </a:r>
            <a:r>
              <a:rPr lang="en-AU" sz="1100" dirty="0" err="1" smtClean="0"/>
              <a:t>this.x</a:t>
            </a:r>
            <a:r>
              <a:rPr lang="en-AU" sz="1100" dirty="0" smtClean="0"/>
              <a:t>);</a:t>
            </a:r>
            <a:endParaRPr lang="en-US" sz="1100" dirty="0" smtClean="0"/>
          </a:p>
          <a:p>
            <a:pPr>
              <a:buNone/>
            </a:pPr>
            <a:r>
              <a:rPr lang="en-AU" sz="1100" b="1" dirty="0" smtClean="0"/>
              <a:t>      // we cannot use this anymore because there is no</a:t>
            </a:r>
            <a:endParaRPr lang="en-US" sz="1100" dirty="0" smtClean="0"/>
          </a:p>
          <a:p>
            <a:pPr>
              <a:buNone/>
            </a:pPr>
            <a:r>
              <a:rPr lang="en-AU" sz="1100" b="1" dirty="0" smtClean="0"/>
              <a:t>      // shared memory space.</a:t>
            </a:r>
            <a:endParaRPr lang="en-US" sz="1100" dirty="0" smtClean="0"/>
          </a:p>
          <a:p>
            <a:pPr>
              <a:buNone/>
            </a:pPr>
            <a:r>
              <a:rPr lang="en-AU" sz="1100" b="1" dirty="0" smtClean="0"/>
              <a:t>      // if (</a:t>
            </a:r>
            <a:r>
              <a:rPr lang="en-AU" sz="1100" b="1" dirty="0" err="1" smtClean="0"/>
              <a:t>this.updater</a:t>
            </a:r>
            <a:r>
              <a:rPr lang="en-AU" sz="1100" b="1" dirty="0" smtClean="0"/>
              <a:t> != null)</a:t>
            </a:r>
            <a:endParaRPr lang="en-US" sz="1100" dirty="0" smtClean="0"/>
          </a:p>
          <a:p>
            <a:pPr>
              <a:buNone/>
            </a:pPr>
            <a:r>
              <a:rPr lang="en-AU" sz="1100" b="1" dirty="0" smtClean="0"/>
              <a:t>      // {</a:t>
            </a:r>
            <a:endParaRPr lang="en-US" sz="1100" dirty="0" smtClean="0"/>
          </a:p>
          <a:p>
            <a:pPr>
              <a:buNone/>
            </a:pPr>
            <a:r>
              <a:rPr lang="en-AU" sz="1100" b="1" dirty="0" smtClean="0"/>
              <a:t>      //     </a:t>
            </a:r>
            <a:r>
              <a:rPr lang="en-AU" sz="1100" b="1" dirty="0" err="1" smtClean="0"/>
              <a:t>this.updater</a:t>
            </a:r>
            <a:r>
              <a:rPr lang="en-AU" sz="1100" b="1" dirty="0" smtClean="0"/>
              <a:t>(</a:t>
            </a:r>
            <a:r>
              <a:rPr lang="en-AU" sz="1100" b="1" dirty="0" err="1" smtClean="0"/>
              <a:t>this.y</a:t>
            </a:r>
            <a:r>
              <a:rPr lang="en-AU" sz="1100" b="1" dirty="0" smtClean="0"/>
              <a:t>);</a:t>
            </a:r>
            <a:endParaRPr lang="en-US" sz="1100" dirty="0" smtClean="0"/>
          </a:p>
          <a:p>
            <a:pPr>
              <a:buNone/>
            </a:pPr>
            <a:r>
              <a:rPr lang="en-AU" sz="1100" b="1" dirty="0" smtClean="0"/>
              <a:t>      // }</a:t>
            </a:r>
            <a:endParaRPr lang="en-US" sz="1100" dirty="0" smtClean="0"/>
          </a:p>
          <a:p>
            <a:pPr>
              <a:buNone/>
            </a:pPr>
            <a:r>
              <a:rPr lang="en-AU" sz="1100" dirty="0" smtClean="0"/>
              <a:t>   }</a:t>
            </a:r>
            <a:endParaRPr lang="en-US" sz="1100" dirty="0" smtClean="0"/>
          </a:p>
          <a:p>
            <a:pPr>
              <a:buNone/>
            </a:pPr>
            <a:r>
              <a:rPr lang="en-AU" sz="1100" dirty="0" smtClean="0"/>
              <a:t>}</a:t>
            </a:r>
            <a:endParaRPr lang="en-US" sz="1100" dirty="0" smtClean="0"/>
          </a:p>
          <a:p>
            <a:pPr algn="just">
              <a:buNone/>
            </a:pPr>
            <a:endParaRPr lang="en-US" sz="11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92</a:t>
            </a:fld>
            <a:endParaRPr lang="en-US"/>
          </a:p>
        </p:txBody>
      </p:sp>
    </p:spTree>
    <p:extLst>
      <p:ext uri="{BB962C8B-B14F-4D97-AF65-F5344CB8AC3E}">
        <p14:creationId xmlns:p14="http://schemas.microsoft.com/office/powerpoint/2010/main" val="277096456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a:xfrm>
            <a:off x="163080" y="1018615"/>
            <a:ext cx="8848147" cy="5577728"/>
          </a:xfrm>
        </p:spPr>
        <p:txBody>
          <a:bodyPr/>
          <a:lstStyle/>
          <a:p>
            <a:pPr>
              <a:buNone/>
            </a:pPr>
            <a:r>
              <a:rPr lang="en-AU" sz="1100" dirty="0" smtClean="0"/>
              <a:t>///&lt;summary&gt; /// Class Cosine. Computes the cosine of a given </a:t>
            </a:r>
            <a:r>
              <a:rPr lang="en-AU" sz="1100" dirty="0" err="1" smtClean="0"/>
              <a:t>value.</a:t>
            </a:r>
            <a:r>
              <a:rPr lang="en-AU" sz="1100" b="1" dirty="0" err="1" smtClean="0"/>
              <a:t>The</a:t>
            </a:r>
            <a:r>
              <a:rPr lang="en-AU" sz="1100" b="1" dirty="0" smtClean="0"/>
              <a:t> same changes have been</a:t>
            </a:r>
            <a:r>
              <a:rPr lang="en-AU" sz="1100" dirty="0" smtClean="0"/>
              <a:t> </a:t>
            </a:r>
            <a:r>
              <a:rPr lang="en-AU" sz="1100" b="1" dirty="0" smtClean="0"/>
              <a:t>applied by removing the code not needed anymore rather than commenting it out.</a:t>
            </a:r>
            <a:endParaRPr lang="en-US" sz="1100" dirty="0" smtClean="0"/>
          </a:p>
          <a:p>
            <a:pPr>
              <a:buNone/>
            </a:pPr>
            <a:r>
              <a:rPr lang="en-AU" sz="1100" dirty="0" smtClean="0"/>
              <a:t>///&lt;/summary&gt;</a:t>
            </a:r>
            <a:endParaRPr lang="en-US" sz="1100" dirty="0" smtClean="0"/>
          </a:p>
          <a:p>
            <a:pPr>
              <a:buNone/>
            </a:pPr>
            <a:r>
              <a:rPr lang="en-AU" sz="1100" b="1" dirty="0" smtClean="0"/>
              <a:t>[Serializable]</a:t>
            </a:r>
            <a:endParaRPr lang="en-US" sz="1100" dirty="0" smtClean="0"/>
          </a:p>
          <a:p>
            <a:pPr>
              <a:buNone/>
            </a:pPr>
            <a:r>
              <a:rPr lang="en-AU" sz="1100" dirty="0" smtClean="0"/>
              <a:t>public class Cosine</a:t>
            </a:r>
            <a:endParaRPr lang="en-US" sz="1100" dirty="0" smtClean="0"/>
          </a:p>
          <a:p>
            <a:pPr>
              <a:buNone/>
            </a:pPr>
            <a:r>
              <a:rPr lang="en-AU" sz="1100" dirty="0" smtClean="0"/>
              <a:t>{</a:t>
            </a:r>
            <a:endParaRPr lang="en-US" sz="1100" dirty="0" smtClean="0"/>
          </a:p>
          <a:p>
            <a:pPr>
              <a:buNone/>
            </a:pPr>
            <a:r>
              <a:rPr lang="en-AU" sz="1100" dirty="0" smtClean="0"/>
              <a:t>   /// &lt;summary&gt;</a:t>
            </a:r>
            <a:r>
              <a:rPr lang="en-US" sz="1100" dirty="0" smtClean="0"/>
              <a:t> </a:t>
            </a:r>
            <a:r>
              <a:rPr lang="en-AU" sz="1100" dirty="0" smtClean="0"/>
              <a:t>Input value for which the cosine function is computed.</a:t>
            </a:r>
            <a:endParaRPr lang="en-US" sz="1100" dirty="0" smtClean="0"/>
          </a:p>
          <a:p>
            <a:pPr>
              <a:buNone/>
            </a:pPr>
            <a:r>
              <a:rPr lang="en-AU" sz="1100" dirty="0" smtClean="0"/>
              <a:t>   /// &lt;/summary&gt;</a:t>
            </a:r>
            <a:endParaRPr lang="en-US" sz="1100" dirty="0" smtClean="0"/>
          </a:p>
          <a:p>
            <a:pPr>
              <a:buNone/>
            </a:pPr>
            <a:r>
              <a:rPr lang="en-AU" sz="1100" dirty="0" smtClean="0"/>
              <a:t>   private double x;</a:t>
            </a:r>
            <a:endParaRPr lang="en-US" sz="1100" dirty="0" smtClean="0"/>
          </a:p>
          <a:p>
            <a:pPr>
              <a:buNone/>
            </a:pPr>
            <a:r>
              <a:rPr lang="en-AU" sz="1100" dirty="0" smtClean="0"/>
              <a:t>   /// &lt;summary&gt;</a:t>
            </a:r>
            <a:r>
              <a:rPr lang="en-US" sz="1100" dirty="0" smtClean="0"/>
              <a:t> </a:t>
            </a:r>
            <a:r>
              <a:rPr lang="en-AU" sz="1100" dirty="0" smtClean="0"/>
              <a:t>Gets or sets the input value of the cosine function.</a:t>
            </a:r>
            <a:endParaRPr lang="en-US" sz="1100" dirty="0" smtClean="0"/>
          </a:p>
          <a:p>
            <a:pPr>
              <a:buNone/>
            </a:pPr>
            <a:r>
              <a:rPr lang="en-AU" sz="1100" dirty="0" smtClean="0"/>
              <a:t>   /// &lt;/summary&gt;</a:t>
            </a:r>
            <a:endParaRPr lang="en-US" sz="1100" dirty="0" smtClean="0"/>
          </a:p>
          <a:p>
            <a:pPr>
              <a:buNone/>
            </a:pPr>
            <a:r>
              <a:rPr lang="en-AU" sz="1100" b="1" dirty="0" smtClean="0"/>
              <a:t>   public double X { get { return </a:t>
            </a:r>
            <a:r>
              <a:rPr lang="en-AU" sz="1100" b="1" dirty="0" err="1" smtClean="0"/>
              <a:t>this.x</a:t>
            </a:r>
            <a:r>
              <a:rPr lang="en-AU" sz="1100" b="1" dirty="0" smtClean="0"/>
              <a:t>; } set { </a:t>
            </a:r>
            <a:r>
              <a:rPr lang="en-AU" sz="1100" b="1" dirty="0" err="1" smtClean="0"/>
              <a:t>this.x</a:t>
            </a:r>
            <a:r>
              <a:rPr lang="en-AU" sz="1100" b="1" dirty="0" smtClean="0"/>
              <a:t> = value; } }</a:t>
            </a:r>
            <a:endParaRPr lang="en-US" sz="1100" dirty="0" smtClean="0"/>
          </a:p>
          <a:p>
            <a:pPr>
              <a:buNone/>
            </a:pPr>
            <a:r>
              <a:rPr lang="en-AU" sz="1100" dirty="0" smtClean="0"/>
              <a:t>   /// &lt;summary&gt;</a:t>
            </a:r>
            <a:endParaRPr lang="en-US" sz="1100" dirty="0" smtClean="0"/>
          </a:p>
          <a:p>
            <a:pPr>
              <a:buNone/>
            </a:pPr>
            <a:r>
              <a:rPr lang="en-AU" sz="1100" dirty="0" smtClean="0"/>
              <a:t>   /// Result value.</a:t>
            </a:r>
            <a:endParaRPr lang="en-US" sz="1100" dirty="0" smtClean="0"/>
          </a:p>
          <a:p>
            <a:pPr>
              <a:buNone/>
            </a:pPr>
            <a:r>
              <a:rPr lang="en-AU" sz="1100" dirty="0" smtClean="0"/>
              <a:t>   /// &lt;/summary&gt;</a:t>
            </a:r>
            <a:endParaRPr lang="en-US" sz="1100" dirty="0" smtClean="0"/>
          </a:p>
          <a:p>
            <a:pPr>
              <a:buNone/>
            </a:pPr>
            <a:r>
              <a:rPr lang="en-AU" sz="1100" dirty="0" smtClean="0"/>
              <a:t>   private double y;</a:t>
            </a:r>
            <a:endParaRPr lang="en-US" sz="1100" dirty="0" smtClean="0"/>
          </a:p>
          <a:p>
            <a:pPr>
              <a:buNone/>
            </a:pPr>
            <a:r>
              <a:rPr lang="en-AU" sz="1100" dirty="0" smtClean="0"/>
              <a:t>   /// &lt;summary&gt;</a:t>
            </a:r>
            <a:endParaRPr lang="en-US" sz="1100" dirty="0" smtClean="0"/>
          </a:p>
          <a:p>
            <a:pPr>
              <a:buNone/>
            </a:pPr>
            <a:r>
              <a:rPr lang="en-AU" sz="1100" dirty="0" smtClean="0"/>
              <a:t>   /// Gets or sets the result value of the cosine function.</a:t>
            </a:r>
            <a:endParaRPr lang="en-US" sz="1100" dirty="0" smtClean="0"/>
          </a:p>
          <a:p>
            <a:pPr>
              <a:buNone/>
            </a:pPr>
            <a:r>
              <a:rPr lang="en-AU" sz="1100" dirty="0" smtClean="0"/>
              <a:t>   /// &lt;/summary&gt;</a:t>
            </a:r>
            <a:endParaRPr lang="en-US" sz="1100" dirty="0" smtClean="0"/>
          </a:p>
          <a:p>
            <a:pPr>
              <a:buNone/>
            </a:pPr>
            <a:r>
              <a:rPr lang="en-AU" sz="1100" b="1" dirty="0" smtClean="0"/>
              <a:t>   public double Y { get { return </a:t>
            </a:r>
            <a:r>
              <a:rPr lang="en-AU" sz="1100" b="1" dirty="0" err="1" smtClean="0"/>
              <a:t>this.y</a:t>
            </a:r>
            <a:r>
              <a:rPr lang="en-AU" sz="1100" b="1" dirty="0" smtClean="0"/>
              <a:t>; } set { </a:t>
            </a:r>
            <a:r>
              <a:rPr lang="en-AU" sz="1100" b="1" dirty="0" err="1" smtClean="0"/>
              <a:t>this.y</a:t>
            </a:r>
            <a:r>
              <a:rPr lang="en-AU" sz="1100" b="1" dirty="0" smtClean="0"/>
              <a:t> = value; } }</a:t>
            </a:r>
            <a:endParaRPr lang="en-US" sz="1100" dirty="0" smtClean="0"/>
          </a:p>
          <a:p>
            <a:pPr>
              <a:buNone/>
            </a:pPr>
            <a:r>
              <a:rPr lang="en-AU" sz="1100" dirty="0" smtClean="0"/>
              <a:t>   /// &lt;summary&gt;</a:t>
            </a:r>
            <a:r>
              <a:rPr lang="en-US" sz="1100" dirty="0" smtClean="0"/>
              <a:t> </a:t>
            </a:r>
            <a:r>
              <a:rPr lang="en-AU" sz="1100" dirty="0" smtClean="0"/>
              <a:t>Executes the cosine function.</a:t>
            </a:r>
            <a:endParaRPr lang="en-US" sz="1100" dirty="0" smtClean="0"/>
          </a:p>
          <a:p>
            <a:pPr>
              <a:buNone/>
            </a:pPr>
            <a:r>
              <a:rPr lang="en-AU" sz="1100" dirty="0" smtClean="0"/>
              <a:t>   /// &lt;/summary&gt;</a:t>
            </a:r>
            <a:endParaRPr lang="en-US" sz="1100" dirty="0" smtClean="0"/>
          </a:p>
          <a:p>
            <a:pPr>
              <a:buNone/>
            </a:pPr>
            <a:r>
              <a:rPr lang="en-AU" sz="1100" dirty="0" smtClean="0"/>
              <a:t>   public </a:t>
            </a:r>
            <a:r>
              <a:rPr lang="en-AU" sz="1100" dirty="0" err="1" smtClean="0"/>
              <a:t>voidApply</a:t>
            </a:r>
            <a:r>
              <a:rPr lang="en-AU" sz="1100" dirty="0" smtClean="0"/>
              <a:t>() </a:t>
            </a:r>
            <a:endParaRPr lang="en-US" sz="1100" dirty="0" smtClean="0"/>
          </a:p>
          <a:p>
            <a:pPr>
              <a:buNone/>
            </a:pPr>
            <a:r>
              <a:rPr lang="en-AU" sz="1100" dirty="0" smtClean="0"/>
              <a:t>   {</a:t>
            </a:r>
            <a:endParaRPr lang="en-US" sz="1100" dirty="0" smtClean="0"/>
          </a:p>
          <a:p>
            <a:pPr>
              <a:buNone/>
            </a:pPr>
            <a:r>
              <a:rPr lang="en-AU" sz="1100" dirty="0" smtClean="0"/>
              <a:t>      </a:t>
            </a:r>
            <a:r>
              <a:rPr lang="en-AU" sz="1100" dirty="0" err="1" smtClean="0"/>
              <a:t>this.y</a:t>
            </a:r>
            <a:r>
              <a:rPr lang="en-AU" sz="1100" dirty="0" smtClean="0"/>
              <a:t> = </a:t>
            </a:r>
            <a:r>
              <a:rPr lang="en-AU" sz="1100" dirty="0" err="1" smtClean="0"/>
              <a:t>Math.Cos</a:t>
            </a:r>
            <a:r>
              <a:rPr lang="en-AU" sz="1100" dirty="0" smtClean="0"/>
              <a:t>(</a:t>
            </a:r>
            <a:r>
              <a:rPr lang="en-AU" sz="1100" dirty="0" err="1" smtClean="0"/>
              <a:t>this.x</a:t>
            </a:r>
            <a:r>
              <a:rPr lang="en-AU" sz="1100" dirty="0" smtClean="0"/>
              <a:t>);</a:t>
            </a:r>
            <a:endParaRPr lang="en-US" sz="1100" dirty="0" smtClean="0"/>
          </a:p>
          <a:p>
            <a:pPr>
              <a:buNone/>
            </a:pPr>
            <a:r>
              <a:rPr lang="en-AU" sz="1100" dirty="0" smtClean="0"/>
              <a:t>   }</a:t>
            </a:r>
            <a:endParaRPr lang="en-US" sz="1100" dirty="0" smtClean="0"/>
          </a:p>
          <a:p>
            <a:pPr>
              <a:buNone/>
            </a:pPr>
            <a:r>
              <a:rPr lang="en-AU" sz="1100" dirty="0" smtClean="0"/>
              <a:t>}</a:t>
            </a:r>
            <a:endParaRPr lang="en-US" sz="1100" dirty="0" smtClean="0"/>
          </a:p>
          <a:p>
            <a:pPr>
              <a:buNone/>
            </a:pPr>
            <a:endParaRPr lang="en-US" sz="11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93</a:t>
            </a:fld>
            <a:endParaRPr lang="en-US"/>
          </a:p>
        </p:txBody>
      </p:sp>
    </p:spTree>
    <p:extLst>
      <p:ext uri="{BB962C8B-B14F-4D97-AF65-F5344CB8AC3E}">
        <p14:creationId xmlns:p14="http://schemas.microsoft.com/office/powerpoint/2010/main" val="4791106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a:xfrm>
            <a:off x="163080" y="1018615"/>
            <a:ext cx="8848147" cy="5577728"/>
          </a:xfrm>
        </p:spPr>
        <p:txBody>
          <a:bodyPr/>
          <a:lstStyle/>
          <a:p>
            <a:pPr>
              <a:buNone/>
            </a:pPr>
            <a:r>
              <a:rPr lang="en-AU" sz="1400" dirty="0" smtClean="0"/>
              <a:t>/// &lt;summary&gt;</a:t>
            </a:r>
            <a:endParaRPr lang="en-US" sz="1400" dirty="0" smtClean="0"/>
          </a:p>
          <a:p>
            <a:pPr>
              <a:buNone/>
            </a:pPr>
            <a:r>
              <a:rPr lang="en-AU" sz="1400" dirty="0" smtClean="0"/>
              <a:t>/// Class Program. Computes the function sin(x) + </a:t>
            </a:r>
            <a:r>
              <a:rPr lang="en-AU" sz="1400" dirty="0" err="1" smtClean="0"/>
              <a:t>cos</a:t>
            </a:r>
            <a:r>
              <a:rPr lang="en-AU" sz="1400" dirty="0" smtClean="0"/>
              <a:t>(x) + tan(x).</a:t>
            </a:r>
            <a:endParaRPr lang="en-US" sz="1400" dirty="0" smtClean="0"/>
          </a:p>
          <a:p>
            <a:pPr>
              <a:buNone/>
            </a:pPr>
            <a:r>
              <a:rPr lang="en-AU" sz="1400" dirty="0" smtClean="0"/>
              <a:t>/// &lt;/summary&gt;</a:t>
            </a:r>
            <a:endParaRPr lang="en-US" sz="1400" dirty="0" smtClean="0"/>
          </a:p>
          <a:p>
            <a:pPr>
              <a:buNone/>
            </a:pPr>
            <a:r>
              <a:rPr lang="en-AU" sz="1400" dirty="0" smtClean="0"/>
              <a:t>public class Program</a:t>
            </a:r>
            <a:endParaRPr lang="en-US" sz="1400" dirty="0" smtClean="0"/>
          </a:p>
          <a:p>
            <a:pPr>
              <a:buNone/>
            </a:pPr>
            <a:r>
              <a:rPr lang="en-AU" sz="1400" dirty="0" smtClean="0"/>
              <a:t>{</a:t>
            </a:r>
            <a:endParaRPr lang="en-US" sz="1400" dirty="0" smtClean="0"/>
          </a:p>
          <a:p>
            <a:pPr>
              <a:buNone/>
            </a:pPr>
            <a:r>
              <a:rPr lang="en-AU" sz="1400" dirty="0" smtClean="0"/>
              <a:t>   /// &lt;summary&gt;</a:t>
            </a:r>
            <a:endParaRPr lang="en-US" sz="1400" dirty="0" smtClean="0"/>
          </a:p>
          <a:p>
            <a:pPr>
              <a:buNone/>
            </a:pPr>
            <a:r>
              <a:rPr lang="en-AU" sz="1400" dirty="0" smtClean="0"/>
              <a:t>   /// Variable storing the </a:t>
            </a:r>
            <a:r>
              <a:rPr lang="en-AU" sz="1400" dirty="0" err="1" smtClean="0"/>
              <a:t>coputed</a:t>
            </a:r>
            <a:r>
              <a:rPr lang="en-AU" sz="1400" dirty="0" smtClean="0"/>
              <a:t> value for the function.</a:t>
            </a:r>
            <a:endParaRPr lang="en-US" sz="1400" dirty="0" smtClean="0"/>
          </a:p>
          <a:p>
            <a:pPr>
              <a:buNone/>
            </a:pPr>
            <a:r>
              <a:rPr lang="en-AU" sz="1400" dirty="0" smtClean="0"/>
              <a:t>   /// &lt;/summary&gt;</a:t>
            </a:r>
            <a:endParaRPr lang="en-US" sz="1400" dirty="0" smtClean="0"/>
          </a:p>
          <a:p>
            <a:pPr>
              <a:buNone/>
            </a:pPr>
            <a:r>
              <a:rPr lang="en-AU" sz="1400" dirty="0" smtClean="0"/>
              <a:t>       private static double result;</a:t>
            </a:r>
            <a:endParaRPr lang="en-US" sz="1400" dirty="0" smtClean="0"/>
          </a:p>
          <a:p>
            <a:pPr>
              <a:buNone/>
            </a:pPr>
            <a:r>
              <a:rPr lang="en-AU" sz="1400" dirty="0" smtClean="0"/>
              <a:t>		</a:t>
            </a:r>
            <a:endParaRPr lang="en-US" sz="1400" dirty="0" smtClean="0"/>
          </a:p>
          <a:p>
            <a:pPr>
              <a:buNone/>
            </a:pPr>
            <a:r>
              <a:rPr lang="en-AU" sz="1400" b="1" dirty="0" smtClean="0"/>
              <a:t>   // we do not need synchronization anymore, because the update of the global</a:t>
            </a:r>
            <a:endParaRPr lang="en-US" sz="1400" dirty="0" smtClean="0"/>
          </a:p>
          <a:p>
            <a:pPr>
              <a:buNone/>
            </a:pPr>
            <a:r>
              <a:rPr lang="en-AU" sz="1400" b="1" dirty="0" smtClean="0"/>
              <a:t>   // sum is done sequentially.</a:t>
            </a:r>
            <a:endParaRPr lang="en-US" sz="1400" dirty="0" smtClean="0"/>
          </a:p>
          <a:p>
            <a:pPr>
              <a:buNone/>
            </a:pPr>
            <a:r>
              <a:rPr lang="en-AU" sz="1400" b="1" dirty="0" smtClean="0"/>
              <a:t>   // /// &lt;summary&gt;</a:t>
            </a:r>
            <a:endParaRPr lang="en-US" sz="1400" dirty="0" smtClean="0"/>
          </a:p>
          <a:p>
            <a:pPr>
              <a:buNone/>
            </a:pPr>
            <a:r>
              <a:rPr lang="en-AU" sz="1400" b="1" dirty="0" smtClean="0"/>
              <a:t>   // /// Synchronization instance used to avoid keeping track of the threads.</a:t>
            </a:r>
            <a:endParaRPr lang="en-US" sz="1400" dirty="0" smtClean="0"/>
          </a:p>
          <a:p>
            <a:pPr>
              <a:buNone/>
            </a:pPr>
            <a:r>
              <a:rPr lang="en-AU" sz="1400" b="1" dirty="0" smtClean="0"/>
              <a:t>   // /// &lt;/summary&gt;</a:t>
            </a:r>
            <a:endParaRPr lang="en-US" sz="1400" dirty="0" smtClean="0"/>
          </a:p>
          <a:p>
            <a:pPr>
              <a:buNone/>
            </a:pPr>
            <a:r>
              <a:rPr lang="en-AU" sz="1400" b="1" dirty="0" smtClean="0"/>
              <a:t>   // private static object </a:t>
            </a:r>
            <a:r>
              <a:rPr lang="en-AU" sz="1400" b="1" dirty="0" err="1" smtClean="0"/>
              <a:t>synchRoot</a:t>
            </a:r>
            <a:r>
              <a:rPr lang="en-AU" sz="1400" b="1" dirty="0" smtClean="0"/>
              <a:t> = new object();</a:t>
            </a:r>
            <a:endParaRPr lang="en-US" sz="1400" dirty="0" smtClean="0"/>
          </a:p>
          <a:p>
            <a:pPr>
              <a:buNone/>
            </a:pPr>
            <a:r>
              <a:rPr lang="en-AU" sz="1400" dirty="0" smtClean="0"/>
              <a:t> </a:t>
            </a:r>
            <a:endParaRPr lang="en-US" sz="1400" dirty="0" smtClean="0"/>
          </a:p>
          <a:p>
            <a:pPr>
              <a:buNone/>
            </a:pPr>
            <a:r>
              <a:rPr lang="en-AU" sz="1400" dirty="0" smtClean="0"/>
              <a:t>   /// &lt;summary&gt;</a:t>
            </a:r>
            <a:endParaRPr lang="en-US" sz="1400" dirty="0" smtClean="0"/>
          </a:p>
          <a:p>
            <a:pPr>
              <a:buNone/>
            </a:pPr>
            <a:r>
              <a:rPr lang="en-AU" sz="1400" dirty="0" smtClean="0"/>
              <a:t>   /// Reference to the distributed application the threads belong to.</a:t>
            </a:r>
            <a:endParaRPr lang="en-US" sz="1400" dirty="0" smtClean="0"/>
          </a:p>
          <a:p>
            <a:pPr>
              <a:buNone/>
            </a:pPr>
            <a:r>
              <a:rPr lang="en-AU" sz="1400" dirty="0" smtClean="0"/>
              <a:t>   /// &lt;/summary&gt;</a:t>
            </a:r>
            <a:endParaRPr lang="en-US" sz="1400" dirty="0" smtClean="0"/>
          </a:p>
          <a:p>
            <a:pPr>
              <a:buNone/>
            </a:pPr>
            <a:r>
              <a:rPr lang="en-AU" sz="1400" b="1" dirty="0" smtClean="0"/>
              <a:t>   private static </a:t>
            </a:r>
            <a:r>
              <a:rPr lang="en-AU" sz="1400" b="1" dirty="0" err="1" smtClean="0"/>
              <a:t>AnekaApplication</a:t>
            </a:r>
            <a:r>
              <a:rPr lang="en-AU" sz="1400" b="1" dirty="0" smtClean="0"/>
              <a:t>&lt;</a:t>
            </a:r>
            <a:r>
              <a:rPr lang="en-AU" sz="1400" b="1" dirty="0" err="1" smtClean="0"/>
              <a:t>AnekaThread</a:t>
            </a:r>
            <a:r>
              <a:rPr lang="en-AU" sz="1400" b="1" dirty="0" smtClean="0"/>
              <a:t>, </a:t>
            </a:r>
            <a:r>
              <a:rPr lang="en-AU" sz="1400" b="1" dirty="0" err="1" smtClean="0"/>
              <a:t>ThreadManager</a:t>
            </a:r>
            <a:r>
              <a:rPr lang="en-AU" sz="1400" b="1" dirty="0" smtClean="0"/>
              <a:t>&gt; app;</a:t>
            </a:r>
            <a:endParaRPr lang="en-US" sz="1400" dirty="0" smtClean="0"/>
          </a:p>
          <a:p>
            <a:pPr>
              <a:buNone/>
            </a:pPr>
            <a:endParaRPr lang="en-US" sz="1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94</a:t>
            </a:fld>
            <a:endParaRPr lang="en-US"/>
          </a:p>
        </p:txBody>
      </p:sp>
    </p:spTree>
    <p:extLst>
      <p:ext uri="{BB962C8B-B14F-4D97-AF65-F5344CB8AC3E}">
        <p14:creationId xmlns:p14="http://schemas.microsoft.com/office/powerpoint/2010/main" val="98038735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buNone/>
            </a:pPr>
            <a:r>
              <a:rPr lang="en-AU" sz="800" dirty="0" smtClean="0"/>
              <a:t> /// &lt;summary&gt;</a:t>
            </a:r>
            <a:endParaRPr lang="en-US" sz="800" dirty="0" smtClean="0"/>
          </a:p>
          <a:p>
            <a:pPr>
              <a:buNone/>
            </a:pPr>
            <a:r>
              <a:rPr lang="en-AU" sz="800" dirty="0" smtClean="0"/>
              <a:t>   /// Read the command line parameters and perform the scalar product.</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a:t>
            </a:r>
            <a:r>
              <a:rPr lang="en-AU" sz="800" dirty="0" err="1" smtClean="0"/>
              <a:t>args</a:t>
            </a:r>
            <a:r>
              <a:rPr lang="en-AU" sz="800" dirty="0" smtClean="0"/>
              <a:t>"&gt;Array strings containing the command line parameters.&lt;/</a:t>
            </a:r>
            <a:r>
              <a:rPr lang="en-AU" sz="800" dirty="0" err="1" smtClean="0"/>
              <a:t>param</a:t>
            </a:r>
            <a:r>
              <a:rPr lang="en-AU" sz="800" dirty="0" smtClean="0"/>
              <a:t>&gt;</a:t>
            </a:r>
            <a:endParaRPr lang="en-US" sz="800" dirty="0" smtClean="0"/>
          </a:p>
          <a:p>
            <a:pPr>
              <a:buNone/>
            </a:pPr>
            <a:r>
              <a:rPr lang="en-AU" sz="800" dirty="0" smtClean="0"/>
              <a:t>   public static </a:t>
            </a:r>
            <a:r>
              <a:rPr lang="en-AU" sz="800" dirty="0" err="1" smtClean="0"/>
              <a:t>voidMain</a:t>
            </a:r>
            <a:r>
              <a:rPr lang="en-AU" sz="800" dirty="0" smtClean="0"/>
              <a:t>(string[] </a:t>
            </a:r>
            <a:r>
              <a:rPr lang="en-AU" sz="800" dirty="0" err="1" smtClean="0"/>
              <a:t>args</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try</a:t>
            </a:r>
            <a:endParaRPr lang="en-US" sz="800" dirty="0" smtClean="0"/>
          </a:p>
          <a:p>
            <a:pPr>
              <a:buNone/>
            </a:pPr>
            <a:r>
              <a:rPr lang="en-AU" sz="800" dirty="0" smtClean="0"/>
              <a:t>      {</a:t>
            </a:r>
            <a:endParaRPr lang="en-US" sz="800" dirty="0" smtClean="0"/>
          </a:p>
          <a:p>
            <a:pPr>
              <a:buNone/>
            </a:pPr>
            <a:r>
              <a:rPr lang="en-AU" sz="800" b="1" dirty="0" smtClean="0"/>
              <a:t>         // activates the logging facility.</a:t>
            </a:r>
            <a:endParaRPr lang="en-US" sz="800" dirty="0" smtClean="0"/>
          </a:p>
          <a:p>
            <a:pPr>
              <a:buNone/>
            </a:pPr>
            <a:r>
              <a:rPr lang="en-AU" sz="800" b="1" dirty="0" smtClean="0"/>
              <a:t>             </a:t>
            </a:r>
            <a:r>
              <a:rPr lang="en-AU" sz="800" b="1" dirty="0" err="1" smtClean="0"/>
              <a:t>Logger.Start</a:t>
            </a:r>
            <a:r>
              <a:rPr lang="en-AU" sz="800" b="1" dirty="0" smtClean="0"/>
              <a:t>();</a:t>
            </a:r>
            <a:endParaRPr lang="en-US" sz="800" dirty="0" smtClean="0"/>
          </a:p>
          <a:p>
            <a:pPr>
              <a:buNone/>
            </a:pPr>
            <a:r>
              <a:rPr lang="en-AU" sz="800" b="1" dirty="0" smtClean="0"/>
              <a:t>             // creates the Aneka application instance.</a:t>
            </a:r>
            <a:endParaRPr lang="en-US" sz="800" dirty="0" smtClean="0"/>
          </a:p>
          <a:p>
            <a:pPr>
              <a:buNone/>
            </a:pPr>
            <a:r>
              <a:rPr lang="en-AU" sz="800" b="1" dirty="0" smtClean="0"/>
              <a:t>		 app = </a:t>
            </a:r>
            <a:r>
              <a:rPr lang="en-AU" sz="800" b="1" dirty="0" err="1" smtClean="0"/>
              <a:t>Program.CreateApplication</a:t>
            </a:r>
            <a:r>
              <a:rPr lang="en-AU" sz="800" b="1" dirty="0" smtClean="0"/>
              <a:t>();</a:t>
            </a:r>
            <a:endParaRPr lang="en-US" sz="800" dirty="0" smtClean="0"/>
          </a:p>
          <a:p>
            <a:pPr>
              <a:buNone/>
            </a:pPr>
            <a:r>
              <a:rPr lang="en-AU" sz="800" dirty="0" smtClean="0"/>
              <a:t> </a:t>
            </a:r>
            <a:endParaRPr lang="en-US" sz="800" dirty="0" smtClean="0"/>
          </a:p>
          <a:p>
            <a:pPr>
              <a:buNone/>
            </a:pPr>
            <a:r>
              <a:rPr lang="en-AU" sz="800" dirty="0" smtClean="0"/>
              <a:t>         // gets a value for x</a:t>
            </a:r>
            <a:endParaRPr lang="en-US" sz="800" dirty="0" smtClean="0"/>
          </a:p>
          <a:p>
            <a:pPr>
              <a:buNone/>
            </a:pPr>
            <a:r>
              <a:rPr lang="en-AU" sz="800" dirty="0" smtClean="0"/>
              <a:t>		 double x = 3.4d;</a:t>
            </a:r>
            <a:endParaRPr lang="en-US" sz="800" dirty="0" smtClean="0"/>
          </a:p>
          <a:p>
            <a:pPr>
              <a:buNone/>
            </a:pPr>
            <a:r>
              <a:rPr lang="en-AU" sz="800" dirty="0" smtClean="0"/>
              <a:t> </a:t>
            </a:r>
            <a:endParaRPr lang="en-US" sz="800" dirty="0" smtClean="0"/>
          </a:p>
          <a:p>
            <a:pPr>
              <a:buNone/>
            </a:pPr>
            <a:r>
              <a:rPr lang="en-AU" sz="800" dirty="0" smtClean="0"/>
              <a:t>		 // creates the function pointer to the update method.</a:t>
            </a:r>
            <a:endParaRPr lang="en-US" sz="800" dirty="0" smtClean="0"/>
          </a:p>
          <a:p>
            <a:pPr>
              <a:buNone/>
            </a:pPr>
            <a:r>
              <a:rPr lang="en-AU" sz="800" dirty="0" smtClean="0"/>
              <a:t>         </a:t>
            </a:r>
            <a:r>
              <a:rPr lang="en-AU" sz="800" dirty="0" err="1" smtClean="0"/>
              <a:t>UpdateResult</a:t>
            </a:r>
            <a:r>
              <a:rPr lang="en-AU" sz="800" dirty="0" smtClean="0"/>
              <a:t> updater = </a:t>
            </a:r>
            <a:r>
              <a:rPr lang="en-AU" sz="800" dirty="0" err="1" smtClean="0"/>
              <a:t>newUpdateResult</a:t>
            </a:r>
            <a:r>
              <a:rPr lang="en-AU" sz="800" dirty="0" smtClean="0"/>
              <a:t>(</a:t>
            </a:r>
            <a:r>
              <a:rPr lang="en-AU" sz="800" dirty="0" err="1" smtClean="0"/>
              <a:t>Program.Sum</a:t>
            </a:r>
            <a:r>
              <a:rPr lang="en-AU" sz="800" dirty="0" smtClean="0"/>
              <a:t>);</a:t>
            </a:r>
            <a:endParaRPr lang="en-US" sz="800" dirty="0" smtClean="0"/>
          </a:p>
          <a:p>
            <a:pPr>
              <a:buNone/>
            </a:pPr>
            <a:r>
              <a:rPr lang="en-AU" sz="800" dirty="0" smtClean="0"/>
              <a:t> </a:t>
            </a:r>
            <a:endParaRPr lang="en-US" sz="800" dirty="0" smtClean="0"/>
          </a:p>
        </p:txBody>
      </p:sp>
      <p:sp>
        <p:nvSpPr>
          <p:cNvPr id="4" name="Slide Number Placeholder 3"/>
          <p:cNvSpPr>
            <a:spLocks noGrp="1"/>
          </p:cNvSpPr>
          <p:nvPr>
            <p:ph type="sldNum" sz="quarter" idx="10"/>
          </p:nvPr>
        </p:nvSpPr>
        <p:spPr/>
        <p:txBody>
          <a:bodyPr/>
          <a:lstStyle/>
          <a:p>
            <a:fld id="{32E25198-89AE-4B00-A47A-4DE3C7AA5454}" type="slidenum">
              <a:rPr lang="en-US" smtClean="0"/>
              <a:pPr/>
              <a:t>95</a:t>
            </a:fld>
            <a:endParaRPr lang="en-US"/>
          </a:p>
        </p:txBody>
      </p:sp>
    </p:spTree>
    <p:extLst>
      <p:ext uri="{BB962C8B-B14F-4D97-AF65-F5344CB8AC3E}">
        <p14:creationId xmlns:p14="http://schemas.microsoft.com/office/powerpoint/2010/main" val="211444376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buNone/>
            </a:pPr>
            <a:r>
              <a:rPr lang="en-AU" sz="1800" dirty="0" smtClean="0"/>
              <a:t> // creates the sine thread.</a:t>
            </a:r>
            <a:endParaRPr lang="en-US" sz="1800" dirty="0" smtClean="0"/>
          </a:p>
          <a:p>
            <a:pPr>
              <a:buNone/>
            </a:pPr>
            <a:r>
              <a:rPr lang="en-AU" sz="1800" dirty="0" smtClean="0"/>
              <a:t>		 Sine </a:t>
            </a:r>
            <a:r>
              <a:rPr lang="en-AU" sz="1800" dirty="0" err="1" smtClean="0"/>
              <a:t>sine</a:t>
            </a:r>
            <a:r>
              <a:rPr lang="en-AU" sz="1800" dirty="0" smtClean="0"/>
              <a:t> = </a:t>
            </a:r>
            <a:r>
              <a:rPr lang="en-AU" sz="1800" dirty="0" err="1" smtClean="0"/>
              <a:t>newSine</a:t>
            </a:r>
            <a:r>
              <a:rPr lang="en-AU" sz="1800" dirty="0" smtClean="0"/>
              <a:t>(x, updater);</a:t>
            </a:r>
            <a:endParaRPr lang="en-US" sz="1800" dirty="0" smtClean="0"/>
          </a:p>
          <a:p>
            <a:pPr>
              <a:buNone/>
            </a:pPr>
            <a:r>
              <a:rPr lang="en-AU" sz="1800" dirty="0" smtClean="0"/>
              <a:t>         </a:t>
            </a:r>
            <a:r>
              <a:rPr lang="en-AU" sz="1800" dirty="0" err="1" smtClean="0"/>
              <a:t>AnekaThread</a:t>
            </a:r>
            <a:r>
              <a:rPr lang="en-AU" sz="1800" dirty="0" smtClean="0"/>
              <a:t> </a:t>
            </a:r>
            <a:r>
              <a:rPr lang="en-AU" sz="1800" dirty="0" err="1" smtClean="0"/>
              <a:t>tSine</a:t>
            </a:r>
            <a:r>
              <a:rPr lang="en-AU" sz="1800" dirty="0" smtClean="0"/>
              <a:t> =</a:t>
            </a:r>
            <a:r>
              <a:rPr lang="en-AU" sz="1800" dirty="0" err="1" smtClean="0"/>
              <a:t>newAnekaThread</a:t>
            </a:r>
            <a:r>
              <a:rPr lang="en-AU" sz="1800" dirty="0" smtClean="0"/>
              <a:t>(new </a:t>
            </a:r>
            <a:r>
              <a:rPr lang="en-AU" sz="1800" dirty="0" err="1" smtClean="0"/>
              <a:t>ThreadStart</a:t>
            </a:r>
            <a:r>
              <a:rPr lang="en-AU" sz="1800" dirty="0" smtClean="0"/>
              <a:t>(</a:t>
            </a:r>
            <a:r>
              <a:rPr lang="en-AU" sz="1800" dirty="0" err="1" smtClean="0"/>
              <a:t>sine.Apply</a:t>
            </a:r>
            <a:r>
              <a:rPr lang="en-AU" sz="1800" dirty="0" smtClean="0"/>
              <a:t>), app);</a:t>
            </a:r>
            <a:endParaRPr lang="en-US" sz="1800" dirty="0" smtClean="0"/>
          </a:p>
          <a:p>
            <a:pPr>
              <a:buNone/>
            </a:pPr>
            <a:r>
              <a:rPr lang="en-AU" sz="1800" dirty="0" smtClean="0"/>
              <a:t> </a:t>
            </a:r>
            <a:endParaRPr lang="en-US" sz="1800" dirty="0" smtClean="0"/>
          </a:p>
          <a:p>
            <a:pPr>
              <a:buNone/>
            </a:pPr>
            <a:r>
              <a:rPr lang="en-AU" sz="1800" dirty="0" smtClean="0"/>
              <a:t>         // creates the cosine thread.</a:t>
            </a:r>
            <a:endParaRPr lang="en-US" sz="1800" dirty="0" smtClean="0"/>
          </a:p>
          <a:p>
            <a:pPr>
              <a:buNone/>
            </a:pPr>
            <a:r>
              <a:rPr lang="en-AU" sz="1800" dirty="0" smtClean="0"/>
              <a:t>         Cosine </a:t>
            </a:r>
            <a:r>
              <a:rPr lang="en-AU" sz="1800" dirty="0" err="1" smtClean="0"/>
              <a:t>cosine</a:t>
            </a:r>
            <a:r>
              <a:rPr lang="en-AU" sz="1800" dirty="0" smtClean="0"/>
              <a:t> = </a:t>
            </a:r>
            <a:r>
              <a:rPr lang="en-AU" sz="1800" dirty="0" err="1" smtClean="0"/>
              <a:t>newCosine</a:t>
            </a:r>
            <a:r>
              <a:rPr lang="en-AU" sz="1800" dirty="0" smtClean="0"/>
              <a:t>(x, updater);</a:t>
            </a:r>
            <a:endParaRPr lang="en-US" sz="1800" dirty="0" smtClean="0"/>
          </a:p>
          <a:p>
            <a:pPr>
              <a:buNone/>
            </a:pPr>
            <a:r>
              <a:rPr lang="en-AU" sz="1800" dirty="0" smtClean="0"/>
              <a:t>         </a:t>
            </a:r>
            <a:r>
              <a:rPr lang="en-AU" sz="1800" dirty="0" err="1" smtClean="0"/>
              <a:t>AnekaThread</a:t>
            </a:r>
            <a:r>
              <a:rPr lang="en-AU" sz="1800" dirty="0" smtClean="0"/>
              <a:t> </a:t>
            </a:r>
            <a:r>
              <a:rPr lang="en-AU" sz="1800" dirty="0" err="1" smtClean="0"/>
              <a:t>tCosine</a:t>
            </a:r>
            <a:r>
              <a:rPr lang="en-AU" sz="1800" dirty="0" smtClean="0"/>
              <a:t> =</a:t>
            </a:r>
            <a:r>
              <a:rPr lang="en-AU" sz="1800" dirty="0" err="1" smtClean="0"/>
              <a:t>newAnekaThread</a:t>
            </a:r>
            <a:r>
              <a:rPr lang="en-AU" sz="1800" dirty="0" smtClean="0"/>
              <a:t>(new </a:t>
            </a:r>
            <a:r>
              <a:rPr lang="en-AU" sz="1800" dirty="0" err="1" smtClean="0"/>
              <a:t>ThreadStart</a:t>
            </a:r>
            <a:r>
              <a:rPr lang="en-AU" sz="1800" dirty="0" smtClean="0"/>
              <a:t>(</a:t>
            </a:r>
            <a:r>
              <a:rPr lang="en-AU" sz="1800" dirty="0" err="1" smtClean="0"/>
              <a:t>cosine.Apply</a:t>
            </a:r>
            <a:r>
              <a:rPr lang="en-AU" sz="1800" dirty="0" smtClean="0"/>
              <a:t>), app);</a:t>
            </a:r>
            <a:endParaRPr lang="en-US" sz="1800" dirty="0" smtClean="0"/>
          </a:p>
          <a:p>
            <a:pPr>
              <a:buNone/>
            </a:pPr>
            <a:r>
              <a:rPr lang="en-AU" sz="1800" dirty="0" smtClean="0"/>
              <a:t> </a:t>
            </a:r>
            <a:endParaRPr lang="en-US" sz="1800" dirty="0" smtClean="0"/>
          </a:p>
          <a:p>
            <a:pPr>
              <a:buNone/>
            </a:pPr>
            <a:r>
              <a:rPr lang="en-AU" sz="1800" dirty="0" smtClean="0"/>
              <a:t>         // creates the tangent thread.</a:t>
            </a:r>
            <a:endParaRPr lang="en-US" sz="1800" dirty="0" smtClean="0"/>
          </a:p>
          <a:p>
            <a:pPr>
              <a:buNone/>
            </a:pPr>
            <a:r>
              <a:rPr lang="en-AU" sz="1800" dirty="0" smtClean="0"/>
              <a:t>         Tangent </a:t>
            </a:r>
            <a:r>
              <a:rPr lang="en-AU" sz="1800" dirty="0" err="1" smtClean="0"/>
              <a:t>tangent</a:t>
            </a:r>
            <a:r>
              <a:rPr lang="en-AU" sz="1800" dirty="0" smtClean="0"/>
              <a:t> = </a:t>
            </a:r>
            <a:r>
              <a:rPr lang="en-AU" sz="1800" dirty="0" err="1" smtClean="0"/>
              <a:t>newTangent</a:t>
            </a:r>
            <a:r>
              <a:rPr lang="en-AU" sz="1800" dirty="0" smtClean="0"/>
              <a:t>(x, updater);</a:t>
            </a:r>
            <a:endParaRPr lang="en-US" sz="1800" dirty="0" smtClean="0"/>
          </a:p>
          <a:p>
            <a:pPr>
              <a:buNone/>
            </a:pPr>
            <a:r>
              <a:rPr lang="en-AU" sz="1800" dirty="0" smtClean="0"/>
              <a:t>         </a:t>
            </a:r>
            <a:r>
              <a:rPr lang="en-AU" sz="1800" dirty="0" err="1" smtClean="0"/>
              <a:t>AnekaThread</a:t>
            </a:r>
            <a:r>
              <a:rPr lang="en-AU" sz="1800" dirty="0" smtClean="0"/>
              <a:t> </a:t>
            </a:r>
            <a:r>
              <a:rPr lang="en-AU" sz="1800" dirty="0" err="1" smtClean="0"/>
              <a:t>tTangent</a:t>
            </a:r>
            <a:r>
              <a:rPr lang="en-AU" sz="1800" dirty="0" smtClean="0"/>
              <a:t> =</a:t>
            </a:r>
            <a:r>
              <a:rPr lang="en-AU" sz="1800" dirty="0" err="1" smtClean="0"/>
              <a:t>newAnekaThread</a:t>
            </a:r>
            <a:r>
              <a:rPr lang="en-AU" sz="1800" dirty="0" smtClean="0"/>
              <a:t>(new </a:t>
            </a:r>
            <a:r>
              <a:rPr lang="en-AU" sz="1800" dirty="0" err="1" smtClean="0"/>
              <a:t>ThreadStart</a:t>
            </a:r>
            <a:r>
              <a:rPr lang="en-AU" sz="1800" dirty="0" smtClean="0"/>
              <a:t>(</a:t>
            </a:r>
            <a:r>
              <a:rPr lang="en-AU" sz="1800" dirty="0" err="1" smtClean="0"/>
              <a:t>tangent.Apply</a:t>
            </a:r>
            <a:r>
              <a:rPr lang="en-AU" sz="1800" dirty="0" smtClean="0"/>
              <a:t>), app);</a:t>
            </a:r>
            <a:endParaRPr lang="en-US" sz="1800" dirty="0" smtClean="0"/>
          </a:p>
          <a:p>
            <a:pPr>
              <a:buNone/>
            </a:pPr>
            <a:r>
              <a:rPr lang="en-AU" sz="1800" dirty="0" smtClean="0"/>
              <a:t> </a:t>
            </a:r>
            <a:endParaRPr lang="en-US" sz="1800" dirty="0" smtClean="0"/>
          </a:p>
          <a:p>
            <a:pPr>
              <a:buNone/>
            </a:pPr>
            <a:r>
              <a:rPr lang="en-AU" sz="1800" dirty="0" smtClean="0"/>
              <a:t>         // shuffles the execution order.</a:t>
            </a:r>
            <a:endParaRPr lang="en-US" sz="1800" dirty="0" smtClean="0"/>
          </a:p>
          <a:p>
            <a:pPr>
              <a:buNone/>
            </a:pPr>
            <a:r>
              <a:rPr lang="en-AU" sz="1800" dirty="0" smtClean="0"/>
              <a:t>		 </a:t>
            </a:r>
            <a:r>
              <a:rPr lang="en-AU" sz="1800" dirty="0" err="1" smtClean="0"/>
              <a:t>tTangent.Start</a:t>
            </a:r>
            <a:r>
              <a:rPr lang="en-AU" sz="1800" dirty="0" smtClean="0"/>
              <a:t>();</a:t>
            </a:r>
            <a:endParaRPr lang="en-US" sz="1800" dirty="0" smtClean="0"/>
          </a:p>
          <a:p>
            <a:pPr>
              <a:buNone/>
            </a:pPr>
            <a:r>
              <a:rPr lang="en-AU" sz="1800" dirty="0" smtClean="0"/>
              <a:t>         </a:t>
            </a:r>
            <a:r>
              <a:rPr lang="en-AU" sz="1800" dirty="0" err="1" smtClean="0"/>
              <a:t>tSine.Start</a:t>
            </a:r>
            <a:r>
              <a:rPr lang="en-AU" sz="1800" dirty="0" smtClean="0"/>
              <a:t>();</a:t>
            </a:r>
            <a:endParaRPr lang="en-US" sz="1800" dirty="0" smtClean="0"/>
          </a:p>
          <a:p>
            <a:pPr>
              <a:buNone/>
            </a:pPr>
            <a:r>
              <a:rPr lang="en-AU" sz="1800" dirty="0" smtClean="0"/>
              <a:t>         </a:t>
            </a:r>
            <a:r>
              <a:rPr lang="en-AU" sz="1800" dirty="0" err="1" smtClean="0"/>
              <a:t>tCosine.Start</a:t>
            </a:r>
            <a:r>
              <a:rPr lang="en-AU" sz="1800" dirty="0" smtClean="0"/>
              <a:t>();</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96</a:t>
            </a:fld>
            <a:endParaRPr lang="en-US"/>
          </a:p>
        </p:txBody>
      </p:sp>
    </p:spTree>
    <p:extLst>
      <p:ext uri="{BB962C8B-B14F-4D97-AF65-F5344CB8AC3E}">
        <p14:creationId xmlns:p14="http://schemas.microsoft.com/office/powerpoint/2010/main" val="411170201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buNone/>
            </a:pPr>
            <a:r>
              <a:rPr lang="en-AU" dirty="0" smtClean="0"/>
              <a:t> </a:t>
            </a:r>
            <a:r>
              <a:rPr lang="en-AU" dirty="0" err="1" smtClean="0"/>
              <a:t>tCosine.Join</a:t>
            </a:r>
            <a:r>
              <a:rPr lang="en-AU" dirty="0" smtClean="0"/>
              <a:t>();</a:t>
            </a:r>
            <a:endParaRPr lang="en-US" dirty="0" smtClean="0"/>
          </a:p>
          <a:p>
            <a:pPr>
              <a:buNone/>
            </a:pPr>
            <a:r>
              <a:rPr lang="en-AU" dirty="0" smtClean="0"/>
              <a:t>         </a:t>
            </a:r>
            <a:r>
              <a:rPr lang="en-AU" dirty="0" err="1" smtClean="0"/>
              <a:t>tTangent.Join</a:t>
            </a:r>
            <a:r>
              <a:rPr lang="en-AU" dirty="0" smtClean="0"/>
              <a:t>();</a:t>
            </a:r>
            <a:endParaRPr lang="en-US" dirty="0" smtClean="0"/>
          </a:p>
          <a:p>
            <a:pPr>
              <a:buNone/>
            </a:pPr>
            <a:r>
              <a:rPr lang="en-AU" dirty="0" smtClean="0"/>
              <a:t>         </a:t>
            </a:r>
            <a:r>
              <a:rPr lang="en-AU" dirty="0" err="1" smtClean="0"/>
              <a:t>tSine.Join</a:t>
            </a:r>
            <a:r>
              <a:rPr lang="en-AU" dirty="0" smtClean="0"/>
              <a:t>();</a:t>
            </a:r>
            <a:endParaRPr lang="en-US" dirty="0" smtClean="0"/>
          </a:p>
          <a:p>
            <a:pPr>
              <a:buNone/>
            </a:pPr>
            <a:r>
              <a:rPr lang="en-AU" dirty="0" smtClean="0"/>
              <a:t> </a:t>
            </a:r>
            <a:endParaRPr lang="en-US" dirty="0" smtClean="0"/>
          </a:p>
          <a:p>
            <a:pPr>
              <a:buNone/>
            </a:pPr>
            <a:r>
              <a:rPr lang="en-AU" dirty="0" smtClean="0"/>
              <a:t>		 </a:t>
            </a:r>
            <a:r>
              <a:rPr lang="en-AU" b="1" dirty="0" smtClean="0"/>
              <a:t>// once we have joined all the threads the values have been collected back</a:t>
            </a:r>
            <a:endParaRPr lang="en-US" dirty="0" smtClean="0"/>
          </a:p>
          <a:p>
            <a:pPr>
              <a:buNone/>
            </a:pPr>
            <a:r>
              <a:rPr lang="en-AU" b="1" dirty="0" smtClean="0"/>
              <a:t>         // and we use the Target property in order to obtain the object with the</a:t>
            </a:r>
            <a:endParaRPr lang="en-US" dirty="0" smtClean="0"/>
          </a:p>
          <a:p>
            <a:pPr>
              <a:buNone/>
            </a:pPr>
            <a:r>
              <a:rPr lang="en-AU" b="1" dirty="0" smtClean="0"/>
              <a:t>         // updated values.</a:t>
            </a:r>
            <a:endParaRPr lang="en-US" dirty="0" smtClean="0"/>
          </a:p>
          <a:p>
            <a:pPr>
              <a:buNone/>
            </a:pPr>
            <a:r>
              <a:rPr lang="en-AU" b="1" dirty="0" smtClean="0"/>
              <a:t>         sine = (Sine) </a:t>
            </a:r>
            <a:r>
              <a:rPr lang="en-AU" b="1" dirty="0" err="1" smtClean="0"/>
              <a:t>tSine.Target</a:t>
            </a:r>
            <a:r>
              <a:rPr lang="en-AU" b="1" dirty="0" smtClean="0"/>
              <a:t>; </a:t>
            </a:r>
            <a:endParaRPr lang="en-US" dirty="0" smtClean="0"/>
          </a:p>
          <a:p>
            <a:pPr>
              <a:buNone/>
            </a:pPr>
            <a:r>
              <a:rPr lang="en-AU" b="1" dirty="0" smtClean="0"/>
              <a:t>         cosine = (Cosine) </a:t>
            </a:r>
            <a:r>
              <a:rPr lang="en-AU" b="1" dirty="0" err="1" smtClean="0"/>
              <a:t>tSine.Target</a:t>
            </a:r>
            <a:r>
              <a:rPr lang="en-AU" b="1" dirty="0" smtClean="0"/>
              <a:t>;</a:t>
            </a:r>
            <a:endParaRPr lang="en-US" dirty="0" smtClean="0"/>
          </a:p>
          <a:p>
            <a:pPr>
              <a:buNone/>
            </a:pPr>
            <a:r>
              <a:rPr lang="en-AU" b="1" dirty="0" smtClean="0"/>
              <a:t>         tangent = (Tangent) </a:t>
            </a:r>
            <a:r>
              <a:rPr lang="en-AU" b="1" dirty="0" err="1" smtClean="0"/>
              <a:t>tSine.Target</a:t>
            </a:r>
            <a:r>
              <a:rPr lang="en-AU" b="1" dirty="0" smtClean="0"/>
              <a:t>;</a:t>
            </a:r>
            <a:endParaRPr lang="en-US" dirty="0" smtClean="0"/>
          </a:p>
          <a:p>
            <a:pPr>
              <a:buNone/>
            </a:pPr>
            <a:r>
              <a:rPr lang="en-AU" b="1" dirty="0" smtClean="0"/>
              <a:t> </a:t>
            </a:r>
            <a:endParaRPr lang="en-US" dirty="0" smtClean="0"/>
          </a:p>
          <a:p>
            <a:pPr>
              <a:buNone/>
            </a:pPr>
            <a:r>
              <a:rPr lang="en-AU" b="1" dirty="0" smtClean="0"/>
              <a:t>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97</a:t>
            </a:fld>
            <a:endParaRPr lang="en-US"/>
          </a:p>
        </p:txBody>
      </p:sp>
    </p:spTree>
    <p:extLst>
      <p:ext uri="{BB962C8B-B14F-4D97-AF65-F5344CB8AC3E}">
        <p14:creationId xmlns:p14="http://schemas.microsoft.com/office/powerpoint/2010/main" val="106899136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buNone/>
            </a:pPr>
            <a:r>
              <a:rPr lang="en-AU" sz="1000" b="1" dirty="0" smtClean="0"/>
              <a:t> </a:t>
            </a:r>
            <a:r>
              <a:rPr lang="en-AU" sz="1000" b="1" dirty="0" err="1" smtClean="0"/>
              <a:t>Program.result</a:t>
            </a:r>
            <a:r>
              <a:rPr lang="en-AU" sz="1000" b="1" dirty="0" smtClean="0"/>
              <a:t> = </a:t>
            </a:r>
            <a:r>
              <a:rPr lang="en-AU" sz="1000" b="1" dirty="0" err="1" smtClean="0"/>
              <a:t>sine.Target.Y</a:t>
            </a:r>
            <a:r>
              <a:rPr lang="en-AU" sz="1000" b="1" dirty="0" smtClean="0"/>
              <a:t> + </a:t>
            </a:r>
            <a:r>
              <a:rPr lang="en-AU" sz="1000" b="1" dirty="0" err="1" smtClean="0"/>
              <a:t>cosine.Y</a:t>
            </a:r>
            <a:r>
              <a:rPr lang="en-AU" sz="1000" b="1" dirty="0" smtClean="0"/>
              <a:t> + </a:t>
            </a:r>
            <a:r>
              <a:rPr lang="en-AU" sz="1000" b="1" dirty="0" err="1" smtClean="0"/>
              <a:t>tangent.Y</a:t>
            </a:r>
            <a:r>
              <a:rPr lang="en-AU" sz="1000" b="1" dirty="0" smtClean="0"/>
              <a:t>;</a:t>
            </a:r>
            <a:endParaRPr lang="en-US" sz="1000" dirty="0" smtClean="0"/>
          </a:p>
          <a:p>
            <a:pPr>
              <a:buNone/>
            </a:pPr>
            <a:r>
              <a:rPr lang="en-AU" sz="1000" dirty="0" smtClean="0"/>
              <a:t>		</a:t>
            </a:r>
            <a:endParaRPr lang="en-US" sz="1000" dirty="0" smtClean="0"/>
          </a:p>
          <a:p>
            <a:pPr>
              <a:buNone/>
            </a:pPr>
            <a:r>
              <a:rPr lang="en-AU" sz="1000" dirty="0" smtClean="0"/>
              <a:t>         // the result is available, dumps it to console.</a:t>
            </a:r>
            <a:endParaRPr lang="en-US" sz="1000" dirty="0" smtClean="0"/>
          </a:p>
          <a:p>
            <a:pPr>
              <a:buNone/>
            </a:pPr>
            <a:r>
              <a:rPr lang="en-AU" sz="1000" dirty="0" smtClean="0"/>
              <a:t>         </a:t>
            </a:r>
            <a:r>
              <a:rPr lang="en-AU" sz="1000" dirty="0" err="1" smtClean="0"/>
              <a:t>Console.WriteLine</a:t>
            </a:r>
            <a:r>
              <a:rPr lang="en-AU" sz="1000" dirty="0" smtClean="0"/>
              <a:t>("f({0}): {1}", x, </a:t>
            </a:r>
            <a:r>
              <a:rPr lang="en-AU" sz="1000" dirty="0" err="1" smtClean="0"/>
              <a:t>Program.result</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          catch(Exception ex) </a:t>
            </a:r>
            <a:endParaRPr lang="en-US" sz="1000" dirty="0" smtClean="0"/>
          </a:p>
          <a:p>
            <a:pPr>
              <a:buNone/>
            </a:pPr>
            <a:r>
              <a:rPr lang="en-AU" sz="1000" dirty="0" smtClean="0"/>
              <a:t>      {</a:t>
            </a:r>
            <a:endParaRPr lang="en-US" sz="1000" dirty="0" smtClean="0"/>
          </a:p>
          <a:p>
            <a:pPr>
              <a:buNone/>
            </a:pPr>
            <a:r>
              <a:rPr lang="en-AU" sz="1000" b="1" dirty="0" smtClean="0"/>
              <a:t>         </a:t>
            </a:r>
            <a:r>
              <a:rPr lang="en-AU" sz="1000" b="1" dirty="0" err="1" smtClean="0"/>
              <a:t>IOUtil.DumpErrorReport</a:t>
            </a:r>
            <a:r>
              <a:rPr lang="en-AU" sz="1000" b="1" dirty="0" smtClean="0"/>
              <a:t>(ex, "Math Functions – Error executing " +</a:t>
            </a:r>
            <a:endParaRPr lang="en-US" sz="1000" dirty="0" smtClean="0"/>
          </a:p>
          <a:p>
            <a:pPr>
              <a:buNone/>
            </a:pPr>
            <a:r>
              <a:rPr lang="en-AU" sz="1000" b="1" dirty="0" smtClean="0"/>
              <a:t>                                    "the application");</a:t>
            </a:r>
            <a:endParaRPr lang="en-US" sz="1000" dirty="0" smtClean="0"/>
          </a:p>
          <a:p>
            <a:pPr>
              <a:buNone/>
            </a:pPr>
            <a:r>
              <a:rPr lang="en-AU" sz="1000" dirty="0" smtClean="0"/>
              <a:t>      }</a:t>
            </a:r>
            <a:endParaRPr lang="en-US" sz="1000" dirty="0" smtClean="0"/>
          </a:p>
          <a:p>
            <a:pPr>
              <a:buNone/>
            </a:pPr>
            <a:r>
              <a:rPr lang="en-AU" sz="1000" dirty="0" smtClean="0"/>
              <a:t>          finally</a:t>
            </a:r>
            <a:br>
              <a:rPr lang="en-AU" sz="1000" dirty="0" smtClean="0"/>
            </a:br>
            <a:r>
              <a:rPr lang="en-AU" sz="1000" dirty="0" smtClean="0"/>
              <a:t>          {</a:t>
            </a:r>
            <a:endParaRPr lang="en-US" sz="1000" dirty="0" smtClean="0"/>
          </a:p>
          <a:p>
            <a:pPr>
              <a:buNone/>
            </a:pPr>
            <a:r>
              <a:rPr lang="en-AU" sz="1000" dirty="0" smtClean="0"/>
              <a:t>             try  </a:t>
            </a:r>
            <a:endParaRPr lang="en-US" sz="1000" dirty="0" smtClean="0"/>
          </a:p>
          <a:p>
            <a:pPr>
              <a:buNone/>
            </a:pPr>
            <a:r>
              <a:rPr lang="en-AU" sz="1000" dirty="0" smtClean="0"/>
              <a:t>         {</a:t>
            </a:r>
            <a:endParaRPr lang="en-US" sz="1000" dirty="0" smtClean="0"/>
          </a:p>
          <a:p>
            <a:pPr>
              <a:buNone/>
            </a:pPr>
            <a:r>
              <a:rPr lang="en-AU" sz="1000" dirty="0" smtClean="0"/>
              <a:t>		    </a:t>
            </a:r>
            <a:r>
              <a:rPr lang="en-AU" sz="1000" b="1" dirty="0" smtClean="0"/>
              <a:t>// checks whether the application instance has been created</a:t>
            </a:r>
            <a:endParaRPr lang="en-US" sz="1000" dirty="0" smtClean="0"/>
          </a:p>
          <a:p>
            <a:pPr>
              <a:buNone/>
            </a:pPr>
            <a:r>
              <a:rPr lang="en-AU" sz="1000" b="1" dirty="0" smtClean="0"/>
              <a:t>            // stops it.</a:t>
            </a:r>
            <a:endParaRPr lang="en-US" sz="1000" dirty="0" smtClean="0"/>
          </a:p>
          <a:p>
            <a:pPr>
              <a:buNone/>
            </a:pPr>
            <a:r>
              <a:rPr lang="en-AU" sz="1000" dirty="0" smtClean="0"/>
              <a:t>		    </a:t>
            </a:r>
            <a:r>
              <a:rPr lang="en-AU" sz="1000" b="1" dirty="0" smtClean="0"/>
              <a:t>if (app != null)</a:t>
            </a:r>
            <a:endParaRPr lang="en-US" sz="1000" dirty="0" smtClean="0"/>
          </a:p>
          <a:p>
            <a:pPr>
              <a:buNone/>
            </a:pPr>
            <a:r>
              <a:rPr lang="en-AU" sz="1000" b="1" dirty="0" smtClean="0"/>
              <a:t>            {</a:t>
            </a:r>
            <a:endParaRPr lang="en-US" sz="1000" dirty="0" smtClean="0"/>
          </a:p>
          <a:p>
            <a:pPr>
              <a:buNone/>
            </a:pPr>
            <a:r>
              <a:rPr lang="en-AU" sz="1000" b="1" dirty="0" smtClean="0"/>
              <a:t>               </a:t>
            </a:r>
            <a:r>
              <a:rPr lang="en-AU" sz="1000" b="1" dirty="0" err="1" smtClean="0"/>
              <a:t>app.Stop</a:t>
            </a:r>
            <a:r>
              <a:rPr lang="en-AU" sz="1000" b="1" dirty="0" smtClean="0"/>
              <a:t>(); </a:t>
            </a:r>
            <a:endParaRPr lang="en-US" sz="1000" dirty="0" smtClean="0"/>
          </a:p>
          <a:p>
            <a:pPr>
              <a:buNone/>
            </a:pPr>
            <a:r>
              <a:rPr lang="en-AU" sz="1000" b="1" dirty="0" smtClean="0"/>
              <a:t>            }</a:t>
            </a:r>
            <a:endParaRPr lang="en-US" sz="1000" dirty="0" smtClean="0"/>
          </a:p>
          <a:p>
            <a:pPr>
              <a:buNone/>
            </a:pPr>
            <a:r>
              <a:rPr lang="en-AU" sz="1000" dirty="0" smtClean="0"/>
              <a:t>         }</a:t>
            </a:r>
            <a:endParaRPr lang="en-US" sz="1000" dirty="0" smtClean="0"/>
          </a:p>
          <a:p>
            <a:pPr>
              <a:buNone/>
            </a:pPr>
            <a:r>
              <a:rPr lang="en-AU" sz="1000" dirty="0" smtClean="0"/>
              <a:t>         catch(Exception ex) </a:t>
            </a:r>
            <a:endParaRPr lang="en-US" sz="1000" dirty="0" smtClean="0"/>
          </a:p>
          <a:p>
            <a:pPr>
              <a:buNone/>
            </a:pPr>
            <a:r>
              <a:rPr lang="en-AU" sz="1000" dirty="0" smtClean="0"/>
              <a:t>         {</a:t>
            </a:r>
            <a:endParaRPr lang="en-US" sz="1000" dirty="0" smtClean="0"/>
          </a:p>
          <a:p>
            <a:pPr>
              <a:buNone/>
            </a:pPr>
            <a:r>
              <a:rPr lang="en-AU" sz="1000" b="1" dirty="0" smtClean="0"/>
              <a:t>            </a:t>
            </a:r>
            <a:r>
              <a:rPr lang="en-AU" sz="1000" b="1" dirty="0" err="1" smtClean="0"/>
              <a:t>IOUtil.DumpErrorReport</a:t>
            </a:r>
            <a:r>
              <a:rPr lang="en-AU" sz="1000" b="1" dirty="0" smtClean="0"/>
              <a:t>(ex, "Math Functions – Error stopping " +</a:t>
            </a:r>
            <a:endParaRPr lang="en-US" sz="1000" dirty="0" smtClean="0"/>
          </a:p>
          <a:p>
            <a:pPr>
              <a:buNone/>
            </a:pPr>
            <a:r>
              <a:rPr lang="en-AU" sz="1000" b="1" dirty="0" smtClean="0"/>
              <a:t>                                       "the application");</a:t>
            </a:r>
            <a:endParaRPr lang="en-US" sz="1000" dirty="0" smtClean="0"/>
          </a:p>
          <a:p>
            <a:pPr>
              <a:buNone/>
            </a:pPr>
            <a:r>
              <a:rPr lang="en-AU" sz="1000" dirty="0" smtClean="0"/>
              <a:t>         }</a:t>
            </a:r>
            <a:endParaRPr lang="en-US" sz="1000" dirty="0" smtClean="0"/>
          </a:p>
          <a:p>
            <a:pPr>
              <a:buNone/>
            </a:pPr>
            <a:r>
              <a:rPr lang="en-AU" sz="1000" b="1" dirty="0" smtClean="0"/>
              <a:t>         // stops the logging thread.</a:t>
            </a:r>
            <a:endParaRPr lang="en-US" sz="1000" dirty="0" smtClean="0"/>
          </a:p>
          <a:p>
            <a:pPr>
              <a:buNone/>
            </a:pPr>
            <a:r>
              <a:rPr lang="en-AU" sz="1000" dirty="0" smtClean="0"/>
              <a:t>		 </a:t>
            </a:r>
            <a:r>
              <a:rPr lang="en-AU" sz="1000" b="1" dirty="0" err="1" smtClean="0"/>
              <a:t>Logger.Stop</a:t>
            </a:r>
            <a:r>
              <a:rPr lang="en-AU" sz="1000" b="1" dirty="0" smtClean="0"/>
              <a:t>();</a:t>
            </a:r>
            <a:endParaRPr lang="en-US" sz="1000" dirty="0" smtClean="0"/>
          </a:p>
          <a:p>
            <a:pPr>
              <a:buNone/>
            </a:pPr>
            <a:r>
              <a:rPr lang="en-AU" sz="1000" dirty="0" smtClean="0"/>
              <a:t>      }			</a:t>
            </a:r>
            <a:endParaRPr lang="en-US" sz="1000" dirty="0" smtClean="0"/>
          </a:p>
          <a:p>
            <a:pPr>
              <a:buNone/>
            </a:pPr>
            <a:r>
              <a:rPr lang="en-AU" sz="1000" dirty="0" smtClean="0"/>
              <a:t>   }</a:t>
            </a:r>
            <a:endParaRPr lang="en-US" sz="1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98</a:t>
            </a:fld>
            <a:endParaRPr lang="en-US"/>
          </a:p>
        </p:txBody>
      </p:sp>
    </p:spTree>
    <p:extLst>
      <p:ext uri="{BB962C8B-B14F-4D97-AF65-F5344CB8AC3E}">
        <p14:creationId xmlns:p14="http://schemas.microsoft.com/office/powerpoint/2010/main" val="298679097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buNone/>
            </a:pPr>
            <a:r>
              <a:rPr lang="en-AU" sz="1600" b="1" dirty="0" smtClean="0"/>
              <a:t>// we do not need this anymore.</a:t>
            </a:r>
            <a:endParaRPr lang="en-US" sz="1600" dirty="0" smtClean="0"/>
          </a:p>
          <a:p>
            <a:pPr>
              <a:buNone/>
            </a:pPr>
            <a:r>
              <a:rPr lang="en-AU" sz="1600" b="1" dirty="0" smtClean="0"/>
              <a:t>   // /// &lt;summary&gt;</a:t>
            </a:r>
            <a:endParaRPr lang="en-US" sz="1600" dirty="0" smtClean="0"/>
          </a:p>
          <a:p>
            <a:pPr>
              <a:buNone/>
            </a:pPr>
            <a:r>
              <a:rPr lang="en-AU" sz="1600" b="1" dirty="0" smtClean="0"/>
              <a:t>   // /// </a:t>
            </a:r>
            <a:r>
              <a:rPr lang="en-AU" sz="1600" b="1" dirty="0" err="1" smtClean="0"/>
              <a:t>Callback</a:t>
            </a:r>
            <a:r>
              <a:rPr lang="en-AU" sz="1600" b="1" dirty="0" smtClean="0"/>
              <a:t> that is executed once the computation in the thread is completed</a:t>
            </a:r>
            <a:endParaRPr lang="en-US" sz="1600" dirty="0" smtClean="0"/>
          </a:p>
          <a:p>
            <a:pPr>
              <a:buNone/>
            </a:pPr>
            <a:r>
              <a:rPr lang="en-AU" sz="1600" b="1" dirty="0" smtClean="0"/>
              <a:t>   // /// and adds the partial value passed as a parameter to the result.</a:t>
            </a:r>
            <a:endParaRPr lang="en-US" sz="1600" dirty="0" smtClean="0"/>
          </a:p>
          <a:p>
            <a:pPr>
              <a:buNone/>
            </a:pPr>
            <a:r>
              <a:rPr lang="en-AU" sz="1600" b="1" dirty="0" smtClean="0"/>
              <a:t>   // /// &lt;/summary&gt;</a:t>
            </a:r>
            <a:endParaRPr lang="en-US" sz="1600" dirty="0" smtClean="0"/>
          </a:p>
          <a:p>
            <a:pPr>
              <a:buNone/>
            </a:pPr>
            <a:r>
              <a:rPr lang="en-AU" sz="1600" b="1" dirty="0" smtClean="0"/>
              <a:t>   // /// &lt;</a:t>
            </a:r>
            <a:r>
              <a:rPr lang="en-AU" sz="1600" b="1" dirty="0" err="1" smtClean="0"/>
              <a:t>param</a:t>
            </a:r>
            <a:r>
              <a:rPr lang="en-AU" sz="1600" b="1" dirty="0" smtClean="0"/>
              <a:t> name="partial"&gt;Partial value to add.&lt;/</a:t>
            </a:r>
            <a:r>
              <a:rPr lang="en-AU" sz="1600" b="1" dirty="0" err="1" smtClean="0"/>
              <a:t>param</a:t>
            </a:r>
            <a:r>
              <a:rPr lang="en-AU" sz="1600" b="1" dirty="0" smtClean="0"/>
              <a:t>&gt;</a:t>
            </a:r>
            <a:endParaRPr lang="en-US" sz="1600" dirty="0" smtClean="0"/>
          </a:p>
          <a:p>
            <a:pPr>
              <a:buNone/>
            </a:pPr>
            <a:r>
              <a:rPr lang="en-AU" sz="1600" b="1" dirty="0" smtClean="0"/>
              <a:t>   // private static void Sum(double partial) </a:t>
            </a:r>
            <a:endParaRPr lang="en-US" sz="1600" dirty="0" smtClean="0"/>
          </a:p>
          <a:p>
            <a:pPr>
              <a:buNone/>
            </a:pPr>
            <a:r>
              <a:rPr lang="en-AU" sz="1600" b="1" dirty="0" smtClean="0"/>
              <a:t>   // {</a:t>
            </a:r>
            <a:endParaRPr lang="en-US" sz="1600" dirty="0" smtClean="0"/>
          </a:p>
          <a:p>
            <a:pPr>
              <a:buNone/>
            </a:pPr>
            <a:r>
              <a:rPr lang="en-AU" sz="1600" b="1" dirty="0" smtClean="0"/>
              <a:t>   //     lock(</a:t>
            </a:r>
            <a:r>
              <a:rPr lang="en-AU" sz="1600" b="1" dirty="0" err="1" smtClean="0"/>
              <a:t>Program.synchRoot</a:t>
            </a:r>
            <a:r>
              <a:rPr lang="en-AU" sz="1600" b="1" dirty="0" smtClean="0"/>
              <a:t>)</a:t>
            </a:r>
            <a:endParaRPr lang="en-US" sz="1600" dirty="0" smtClean="0"/>
          </a:p>
          <a:p>
            <a:pPr>
              <a:buNone/>
            </a:pPr>
            <a:r>
              <a:rPr lang="en-AU" sz="1600" b="1" dirty="0" smtClean="0"/>
              <a:t>   //     {</a:t>
            </a:r>
            <a:endParaRPr lang="en-US" sz="1600" dirty="0" smtClean="0"/>
          </a:p>
          <a:p>
            <a:pPr>
              <a:buNone/>
            </a:pPr>
            <a:r>
              <a:rPr lang="en-AU" sz="1600" b="1" dirty="0" smtClean="0"/>
              <a:t>   //        </a:t>
            </a:r>
            <a:r>
              <a:rPr lang="en-AU" sz="1600" b="1" dirty="0" err="1" smtClean="0"/>
              <a:t>Program.result</a:t>
            </a:r>
            <a:r>
              <a:rPr lang="en-AU" sz="1600" b="1" dirty="0" smtClean="0"/>
              <a:t> += partial; </a:t>
            </a:r>
            <a:endParaRPr lang="en-US" sz="1600" dirty="0" smtClean="0"/>
          </a:p>
          <a:p>
            <a:pPr>
              <a:buNone/>
            </a:pPr>
            <a:r>
              <a:rPr lang="en-AU" sz="1600" b="1" dirty="0" smtClean="0"/>
              <a:t>   //     }</a:t>
            </a:r>
            <a:endParaRPr lang="en-US" sz="1600" dirty="0" smtClean="0"/>
          </a:p>
          <a:p>
            <a:pPr>
              <a:buNone/>
            </a:pPr>
            <a:r>
              <a:rPr lang="en-AU" sz="1600" b="1" dirty="0" smtClean="0"/>
              <a:t>   // } </a:t>
            </a:r>
            <a:endParaRPr lang="en-US" sz="1600" dirty="0" smtClean="0"/>
          </a:p>
          <a:p>
            <a:pPr>
              <a:buNone/>
            </a:pPr>
            <a:r>
              <a:rPr lang="en-AU" sz="1600" b="1" dirty="0" smtClean="0"/>
              <a:t>   /// &lt;summary&gt;</a:t>
            </a:r>
            <a:endParaRPr lang="en-US" sz="1600" dirty="0" smtClean="0"/>
          </a:p>
          <a:p>
            <a:pPr>
              <a:buNone/>
            </a:pPr>
            <a:r>
              <a:rPr lang="en-AU" sz="1600" b="1" dirty="0" smtClean="0"/>
              <a:t>   /// Creates an instance of the Aneka Application configured to use the</a:t>
            </a:r>
            <a:endParaRPr lang="en-US" sz="1600" dirty="0" smtClean="0"/>
          </a:p>
          <a:p>
            <a:pPr>
              <a:buNone/>
            </a:pPr>
            <a:r>
              <a:rPr lang="en-AU" sz="1600" b="1" dirty="0" smtClean="0"/>
              <a:t>   /// Thread Programming Model.</a:t>
            </a:r>
            <a:endParaRPr lang="en-US" sz="1600" dirty="0" smtClean="0"/>
          </a:p>
          <a:p>
            <a:pPr>
              <a:buNone/>
            </a:pPr>
            <a:r>
              <a:rPr lang="en-AU" sz="1600" b="1" dirty="0" smtClean="0"/>
              <a:t>   /// &lt;/summary&gt;</a:t>
            </a:r>
            <a:endParaRPr lang="en-US" sz="1600" dirty="0" smtClean="0"/>
          </a:p>
          <a:p>
            <a:pPr>
              <a:buNone/>
            </a:pPr>
            <a:r>
              <a:rPr lang="en-AU" sz="1600" b="1" dirty="0" smtClean="0"/>
              <a:t>   /// &lt;returns&gt;Application instance.&lt;/returns&gt;</a:t>
            </a:r>
            <a:endParaRPr lang="en-US" sz="1600" dirty="0" smtClean="0"/>
          </a:p>
          <a:p>
            <a:pPr>
              <a:buNone/>
            </a:pP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99</a:t>
            </a:fld>
            <a:endParaRPr lang="en-US"/>
          </a:p>
        </p:txBody>
      </p:sp>
    </p:spTree>
    <p:extLst>
      <p:ext uri="{BB962C8B-B14F-4D97-AF65-F5344CB8AC3E}">
        <p14:creationId xmlns:p14="http://schemas.microsoft.com/office/powerpoint/2010/main" val="3851003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4110</TotalTime>
  <Words>11009</Words>
  <Application>Microsoft Office PowerPoint</Application>
  <PresentationFormat>全屏显示(4:3)</PresentationFormat>
  <Paragraphs>1424</Paragraphs>
  <Slides>103</Slides>
  <Notes>30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103</vt:i4>
      </vt:variant>
    </vt:vector>
  </HeadingPairs>
  <TitlesOfParts>
    <vt:vector size="115" baseType="lpstr">
      <vt:lpstr>SimSun</vt:lpstr>
      <vt:lpstr>SimSun</vt:lpstr>
      <vt:lpstr>微软雅黑</vt:lpstr>
      <vt:lpstr>Arial</vt:lpstr>
      <vt:lpstr>Book Antiqua</vt:lpstr>
      <vt:lpstr>Calibri</vt:lpstr>
      <vt:lpstr>Lucida Sans Unicode</vt:lpstr>
      <vt:lpstr>Tahoma</vt:lpstr>
      <vt:lpstr>Times New Roman</vt:lpstr>
      <vt:lpstr>Verdana</vt:lpstr>
      <vt:lpstr>Wingdings</vt:lpstr>
      <vt:lpstr>Unit 1 - CPU, Systems and Directory services overview</vt:lpstr>
      <vt:lpstr>Cloud Application Development</vt:lpstr>
      <vt:lpstr>Unit 2 : Concurrent Computing- Thread Programming</vt:lpstr>
      <vt:lpstr>Unit Objectives – PART 2</vt:lpstr>
      <vt:lpstr>Unit Objectives – PART 2</vt:lpstr>
      <vt:lpstr>Concurrent Computing – Thread Programming</vt:lpstr>
      <vt:lpstr>Unit Objectives – PART 2</vt:lpstr>
      <vt:lpstr>Parallelism for single machine computation</vt:lpstr>
      <vt:lpstr>Parallelism for single machine computation Contd…</vt:lpstr>
      <vt:lpstr>Parallelism for single machine computation Contd…</vt:lpstr>
      <vt:lpstr>Parallelism for single machine computation Contd…</vt:lpstr>
      <vt:lpstr>Parallelism for single machine computation Contd…</vt:lpstr>
      <vt:lpstr>Parallelism for single machine computation Contd…</vt:lpstr>
      <vt:lpstr>Unit Objectives – PART 2</vt:lpstr>
      <vt:lpstr>Programming Applications with Threads</vt:lpstr>
      <vt:lpstr>Unit Objectives – PART 2</vt:lpstr>
      <vt:lpstr>What is a Thread?</vt:lpstr>
      <vt:lpstr>What is a Thread contd…?</vt:lpstr>
      <vt:lpstr>Overview of relation between threads and processes</vt:lpstr>
      <vt:lpstr>Unit Objectives – PART 2</vt:lpstr>
      <vt:lpstr>Thread APIs</vt:lpstr>
      <vt:lpstr>POSIX Threads</vt:lpstr>
      <vt:lpstr>POSIX Threads contd…</vt:lpstr>
      <vt:lpstr>Unit Objectives – PART 2</vt:lpstr>
      <vt:lpstr>Threading Support in java and .NET</vt:lpstr>
      <vt:lpstr>Threading Support in Java and .NET contd…</vt:lpstr>
      <vt:lpstr>Threading Support in Java and .NET contd…</vt:lpstr>
      <vt:lpstr>Unit Objectives – PART 2</vt:lpstr>
      <vt:lpstr>Techniques for Parallel Computation with Threads</vt:lpstr>
      <vt:lpstr>Unit Objectives – PART 2</vt:lpstr>
      <vt:lpstr>Domain Decomposition</vt:lpstr>
      <vt:lpstr>Domain Decomposition Contd…</vt:lpstr>
      <vt:lpstr>Domain Decomposition Contd…</vt:lpstr>
      <vt:lpstr>Domain Decomposition Techniques</vt:lpstr>
      <vt:lpstr>Domain Decomposition Techniques</vt:lpstr>
      <vt:lpstr>Functional Decomposition Techniques</vt:lpstr>
      <vt:lpstr>Functional Decomposition Techniques</vt:lpstr>
      <vt:lpstr>Unit Objectives – PART 2</vt:lpstr>
      <vt:lpstr>Multithreading with Aneka</vt:lpstr>
      <vt:lpstr>Multithreading with Aneka Contd…</vt:lpstr>
      <vt:lpstr>Multithreading with Aneka Contd…</vt:lpstr>
      <vt:lpstr>Unit Objectives – PART 2</vt:lpstr>
      <vt:lpstr>Introducing thread Programming model</vt:lpstr>
      <vt:lpstr>Introducing thread Programming model Contd…</vt:lpstr>
      <vt:lpstr>Introducing thread Programming model Contd…</vt:lpstr>
      <vt:lpstr>Introducing thread Programming model Contd…</vt:lpstr>
      <vt:lpstr>Introducing thread Programming model Contd…</vt:lpstr>
      <vt:lpstr>Unit Objectives – PART 2</vt:lpstr>
      <vt:lpstr>AnekaThread Vs. Common Threads</vt:lpstr>
      <vt:lpstr>Aneka thread vs. common threads (Interface Compatibility</vt:lpstr>
      <vt:lpstr>Aneka thread vs. common threads (Interface Compatibility</vt:lpstr>
      <vt:lpstr>Operations exposed by Aneka.Threading.Thread Vs System.Threading.Thread class</vt:lpstr>
      <vt:lpstr>Aneka thread vs. common threads (Interface Compatibility</vt:lpstr>
      <vt:lpstr>Aneka thread vs. common threads (Interface Compatibility</vt:lpstr>
      <vt:lpstr>Thread life Cycle</vt:lpstr>
      <vt:lpstr>Thread Life Cycle Comparisons</vt:lpstr>
      <vt:lpstr>Thread life Cycle Contd…</vt:lpstr>
      <vt:lpstr>Thread life Cycle Contd…</vt:lpstr>
      <vt:lpstr>Thread life Cycle Contd…</vt:lpstr>
      <vt:lpstr>Thread synchronization</vt:lpstr>
      <vt:lpstr>Thread synchronization</vt:lpstr>
      <vt:lpstr>Thread Priorities</vt:lpstr>
      <vt:lpstr>Type Serialization</vt:lpstr>
      <vt:lpstr>Type Serialization Contd…</vt:lpstr>
      <vt:lpstr>Type Serialization Contd…</vt:lpstr>
      <vt:lpstr>Type Serialization Contd…</vt:lpstr>
      <vt:lpstr>Unit Objectives – PART 2</vt:lpstr>
      <vt:lpstr>Programming applications with Aneka Threads</vt:lpstr>
      <vt:lpstr>Aneka Threads Application Model</vt:lpstr>
      <vt:lpstr>Aneka Threads Application Model</vt:lpstr>
      <vt:lpstr>A Sample Application Creation and Configuration  </vt:lpstr>
      <vt:lpstr>A Sample Application Creation and Configuration  </vt:lpstr>
      <vt:lpstr>Unit Objectives – PART 2</vt:lpstr>
      <vt:lpstr>Domain decomposition : matrix multiplication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Version</vt:lpstr>
      <vt:lpstr>Unit Objectives – PART 2</vt:lpstr>
      <vt:lpstr>Functional decomposition: Sine , Cosine, and Tangent</vt:lpstr>
      <vt:lpstr>Mathematical Function (Modified version)</vt:lpstr>
      <vt:lpstr>Mathematical Function (Modified version)</vt:lpstr>
      <vt:lpstr>Mathematical Function (Modified version)</vt:lpstr>
      <vt:lpstr>Mathematical Function (Modified version)</vt:lpstr>
      <vt:lpstr>Mathematical Function (Modified version)</vt:lpstr>
      <vt:lpstr>Mathematical Function (Modified version)</vt:lpstr>
      <vt:lpstr>Mathematical Function (Modified version)</vt:lpstr>
      <vt:lpstr>Mathematical Function (Modified version)</vt:lpstr>
      <vt:lpstr>Mathematical Function (Modified version)</vt:lpstr>
      <vt:lpstr>Mathematical Function (Modified version)</vt:lpstr>
      <vt:lpstr>Mathematical Function (Modified version)</vt:lpstr>
      <vt:lpstr>Mathematical Function (Modified version)</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j.huang</cp:lastModifiedBy>
  <cp:revision>234</cp:revision>
  <dcterms:created xsi:type="dcterms:W3CDTF">2016-02-14T03:57:00Z</dcterms:created>
  <dcterms:modified xsi:type="dcterms:W3CDTF">2021-09-27T02:30:21Z</dcterms:modified>
</cp:coreProperties>
</file>