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6"/>
  </p:notesMasterIdLst>
  <p:sldIdLst>
    <p:sldId id="593" r:id="rId2"/>
    <p:sldId id="596" r:id="rId3"/>
    <p:sldId id="597" r:id="rId4"/>
    <p:sldId id="598" r:id="rId5"/>
    <p:sldId id="599" r:id="rId6"/>
    <p:sldId id="600" r:id="rId7"/>
    <p:sldId id="601" r:id="rId8"/>
    <p:sldId id="602" r:id="rId9"/>
    <p:sldId id="603" r:id="rId10"/>
    <p:sldId id="604" r:id="rId11"/>
    <p:sldId id="605" r:id="rId12"/>
    <p:sldId id="606" r:id="rId13"/>
    <p:sldId id="607" r:id="rId14"/>
    <p:sldId id="608" r:id="rId15"/>
    <p:sldId id="609" r:id="rId16"/>
    <p:sldId id="610" r:id="rId17"/>
    <p:sldId id="611" r:id="rId18"/>
    <p:sldId id="612" r:id="rId19"/>
    <p:sldId id="613" r:id="rId20"/>
    <p:sldId id="614" r:id="rId21"/>
    <p:sldId id="615" r:id="rId22"/>
    <p:sldId id="616" r:id="rId23"/>
    <p:sldId id="617" r:id="rId24"/>
    <p:sldId id="618" r:id="rId25"/>
    <p:sldId id="619" r:id="rId26"/>
    <p:sldId id="620" r:id="rId27"/>
    <p:sldId id="621" r:id="rId28"/>
    <p:sldId id="622" r:id="rId29"/>
    <p:sldId id="623" r:id="rId30"/>
    <p:sldId id="624" r:id="rId31"/>
    <p:sldId id="625" r:id="rId32"/>
    <p:sldId id="626" r:id="rId33"/>
    <p:sldId id="627" r:id="rId34"/>
    <p:sldId id="699" r:id="rId35"/>
    <p:sldId id="700" r:id="rId36"/>
    <p:sldId id="702" r:id="rId37"/>
    <p:sldId id="701" r:id="rId38"/>
    <p:sldId id="703" r:id="rId39"/>
    <p:sldId id="704" r:id="rId40"/>
    <p:sldId id="628" r:id="rId41"/>
    <p:sldId id="629" r:id="rId42"/>
    <p:sldId id="630" r:id="rId43"/>
    <p:sldId id="631" r:id="rId44"/>
    <p:sldId id="632" r:id="rId45"/>
    <p:sldId id="633" r:id="rId46"/>
    <p:sldId id="634" r:id="rId47"/>
    <p:sldId id="719" r:id="rId48"/>
    <p:sldId id="720" r:id="rId49"/>
    <p:sldId id="705" r:id="rId50"/>
    <p:sldId id="706" r:id="rId51"/>
    <p:sldId id="707" r:id="rId52"/>
    <p:sldId id="708" r:id="rId53"/>
    <p:sldId id="711" r:id="rId54"/>
    <p:sldId id="710" r:id="rId55"/>
    <p:sldId id="709" r:id="rId56"/>
    <p:sldId id="712" r:id="rId57"/>
    <p:sldId id="713" r:id="rId58"/>
    <p:sldId id="714" r:id="rId59"/>
    <p:sldId id="715" r:id="rId60"/>
    <p:sldId id="716" r:id="rId61"/>
    <p:sldId id="717" r:id="rId62"/>
    <p:sldId id="718" r:id="rId63"/>
    <p:sldId id="637" r:id="rId64"/>
    <p:sldId id="638" r:id="rId65"/>
    <p:sldId id="726" r:id="rId66"/>
    <p:sldId id="727" r:id="rId67"/>
    <p:sldId id="728" r:id="rId68"/>
    <p:sldId id="729" r:id="rId69"/>
    <p:sldId id="730" r:id="rId70"/>
    <p:sldId id="731" r:id="rId71"/>
    <p:sldId id="639" r:id="rId72"/>
    <p:sldId id="640" r:id="rId73"/>
    <p:sldId id="641" r:id="rId74"/>
    <p:sldId id="642" r:id="rId75"/>
    <p:sldId id="643" r:id="rId76"/>
    <p:sldId id="644" r:id="rId77"/>
    <p:sldId id="645" r:id="rId78"/>
    <p:sldId id="646" r:id="rId79"/>
    <p:sldId id="647" r:id="rId80"/>
    <p:sldId id="648" r:id="rId81"/>
    <p:sldId id="649" r:id="rId82"/>
    <p:sldId id="721" r:id="rId83"/>
    <p:sldId id="722" r:id="rId84"/>
    <p:sldId id="723" r:id="rId85"/>
    <p:sldId id="650" r:id="rId86"/>
    <p:sldId id="651" r:id="rId87"/>
    <p:sldId id="652" r:id="rId88"/>
    <p:sldId id="653" r:id="rId89"/>
    <p:sldId id="654" r:id="rId90"/>
    <p:sldId id="724" r:id="rId91"/>
    <p:sldId id="725" r:id="rId92"/>
    <p:sldId id="655" r:id="rId93"/>
    <p:sldId id="656" r:id="rId94"/>
    <p:sldId id="657" r:id="rId95"/>
    <p:sldId id="658" r:id="rId96"/>
    <p:sldId id="659" r:id="rId97"/>
    <p:sldId id="660" r:id="rId98"/>
    <p:sldId id="661" r:id="rId99"/>
    <p:sldId id="662" r:id="rId100"/>
    <p:sldId id="663" r:id="rId101"/>
    <p:sldId id="664" r:id="rId102"/>
    <p:sldId id="665" r:id="rId103"/>
    <p:sldId id="666" r:id="rId104"/>
    <p:sldId id="667" r:id="rId105"/>
    <p:sldId id="668" r:id="rId106"/>
    <p:sldId id="669" r:id="rId107"/>
    <p:sldId id="670" r:id="rId108"/>
    <p:sldId id="671" r:id="rId109"/>
    <p:sldId id="672" r:id="rId110"/>
    <p:sldId id="673" r:id="rId111"/>
    <p:sldId id="674" r:id="rId112"/>
    <p:sldId id="675" r:id="rId113"/>
    <p:sldId id="676" r:id="rId114"/>
    <p:sldId id="677" r:id="rId115"/>
    <p:sldId id="678" r:id="rId116"/>
    <p:sldId id="679" r:id="rId117"/>
    <p:sldId id="680" r:id="rId118"/>
    <p:sldId id="681" r:id="rId119"/>
    <p:sldId id="682" r:id="rId120"/>
    <p:sldId id="683" r:id="rId121"/>
    <p:sldId id="684" r:id="rId122"/>
    <p:sldId id="685" r:id="rId123"/>
    <p:sldId id="686" r:id="rId124"/>
    <p:sldId id="687" r:id="rId125"/>
    <p:sldId id="688" r:id="rId126"/>
    <p:sldId id="689" r:id="rId127"/>
    <p:sldId id="690" r:id="rId128"/>
    <p:sldId id="691" r:id="rId129"/>
    <p:sldId id="692" r:id="rId130"/>
    <p:sldId id="693" r:id="rId131"/>
    <p:sldId id="694" r:id="rId132"/>
    <p:sldId id="695" r:id="rId133"/>
    <p:sldId id="696" r:id="rId134"/>
    <p:sldId id="698" r:id="rId1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31" autoAdjust="0"/>
    <p:restoredTop sz="67818" autoAdjust="0"/>
  </p:normalViewPr>
  <p:slideViewPr>
    <p:cSldViewPr>
      <p:cViewPr varScale="1">
        <p:scale>
          <a:sx n="50" d="100"/>
          <a:sy n="50" d="100"/>
        </p:scale>
        <p:origin x="1584" y="36"/>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39"/>
    </mc:Choice>
    <mc:Fallback>
      <c:style val="39"/>
    </mc:Fallback>
  </mc:AlternateContent>
  <c:chart>
    <c:autoTitleDeleted val="1"/>
    <c:view3D>
      <c:rotX val="30"/>
      <c:rotY val="164"/>
      <c:rAngAx val="0"/>
      <c:perspective val="20"/>
    </c:view3D>
    <c:floor>
      <c:thickness val="0"/>
    </c:floor>
    <c:sideWall>
      <c:thickness val="0"/>
    </c:sideWall>
    <c:backWall>
      <c:thickness val="0"/>
    </c:backWall>
    <c:plotArea>
      <c:layout/>
      <c:pie3DChart>
        <c:varyColors val="1"/>
        <c:ser>
          <c:idx val="0"/>
          <c:order val="0"/>
          <c:tx>
            <c:strRef>
              <c:f>components!$F$2</c:f>
              <c:strCache>
                <c:ptCount val="1"/>
                <c:pt idx="0">
                  <c:v>Occurrences</c:v>
                </c:pt>
              </c:strCache>
            </c:strRef>
          </c:tx>
          <c:explosion val="3"/>
          <c:dLbls>
            <c:spPr>
              <a:noFill/>
              <a:ln>
                <a:noFill/>
              </a:ln>
              <a:effectLst/>
            </c:spPr>
            <c:txPr>
              <a:bodyPr/>
              <a:lstStyle/>
              <a:p>
                <a:pPr>
                  <a:defRPr lang="en-AU"/>
                </a:pPr>
                <a:endParaRPr lang="zh-CN"/>
              </a:p>
            </c:txPr>
            <c:showLegendKey val="1"/>
            <c:showVal val="0"/>
            <c:showCatName val="1"/>
            <c:showSerName val="0"/>
            <c:showPercent val="1"/>
            <c:showBubbleSize val="0"/>
            <c:separator>, </c:separator>
            <c:showLeaderLines val="0"/>
            <c:extLst>
              <c:ext xmlns:c15="http://schemas.microsoft.com/office/drawing/2012/chart" uri="{CE6537A1-D6FC-4f65-9D91-7224C49458BB}"/>
            </c:extLst>
          </c:dLbls>
          <c:cat>
            <c:strRef>
              <c:f>components!$E$3:$E$7</c:f>
              <c:strCache>
                <c:ptCount val="5"/>
                <c:pt idx="0">
                  <c:v>DEBUG</c:v>
                </c:pt>
                <c:pt idx="1">
                  <c:v>ERROR</c:v>
                </c:pt>
                <c:pt idx="2">
                  <c:v>INFO</c:v>
                </c:pt>
                <c:pt idx="3">
                  <c:v>SKIPPED</c:v>
                </c:pt>
                <c:pt idx="4">
                  <c:v>WARN</c:v>
                </c:pt>
              </c:strCache>
            </c:strRef>
          </c:cat>
          <c:val>
            <c:numRef>
              <c:f>components!$F$3:$F$7</c:f>
              <c:numCache>
                <c:formatCode>General</c:formatCode>
                <c:ptCount val="5"/>
                <c:pt idx="0">
                  <c:v>133227</c:v>
                </c:pt>
                <c:pt idx="1">
                  <c:v>45363</c:v>
                </c:pt>
                <c:pt idx="2">
                  <c:v>250155</c:v>
                </c:pt>
                <c:pt idx="3">
                  <c:v>691364</c:v>
                </c:pt>
                <c:pt idx="4">
                  <c:v>651</c:v>
                </c:pt>
              </c:numCache>
            </c:numRef>
          </c:val>
          <c:extLst>
            <c:ext xmlns:c16="http://schemas.microsoft.com/office/drawing/2014/chart" uri="{C3380CC4-5D6E-409C-BE32-E72D297353CC}">
              <c16:uniqueId val="{00000000-7F07-42B4-BFB1-58A540E2C4C8}"/>
            </c:ext>
          </c:extLst>
        </c:ser>
        <c:dLbls>
          <c:showLegendKey val="0"/>
          <c:showVal val="0"/>
          <c:showCatName val="0"/>
          <c:showSerName val="0"/>
          <c:showPercent val="1"/>
          <c:showBubbleSize val="0"/>
          <c:showLeaderLines val="0"/>
        </c:dLbls>
      </c:pie3DChart>
    </c:plotArea>
    <c:legend>
      <c:legendPos val="r"/>
      <c:layout>
        <c:manualLayout>
          <c:xMode val="edge"/>
          <c:yMode val="edge"/>
          <c:x val="0.75127216240827044"/>
          <c:y val="0.31607898350454561"/>
          <c:w val="0.16165300765975679"/>
          <c:h val="0.37667170742730011"/>
        </c:manualLayout>
      </c:layout>
      <c:overlay val="0"/>
      <c:txPr>
        <a:bodyPr/>
        <a:lstStyle/>
        <a:p>
          <a:pPr>
            <a:defRPr lang="en-AU"/>
          </a:pPr>
          <a:endParaRPr lang="zh-CN"/>
        </a:p>
      </c:txPr>
    </c:legend>
    <c:plotVisOnly val="1"/>
    <c:dispBlanksAs val="zero"/>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39"/>
    </mc:Choice>
    <mc:Fallback>
      <c:style val="39"/>
    </mc:Fallback>
  </mc:AlternateContent>
  <c:chart>
    <c:autoTitleDeleted val="1"/>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components!$C$2</c:f>
              <c:strCache>
                <c:ptCount val="1"/>
                <c:pt idx="0">
                  <c:v>Occurrences</c:v>
                </c:pt>
              </c:strCache>
            </c:strRef>
          </c:tx>
          <c:invertIfNegative val="0"/>
          <c:dLbls>
            <c:spPr>
              <a:noFill/>
              <a:ln>
                <a:noFill/>
              </a:ln>
              <a:effectLst/>
            </c:spPr>
            <c:txPr>
              <a:bodyPr/>
              <a:lstStyle/>
              <a:p>
                <a:pPr>
                  <a:defRPr lang="en-AU" baseline="0">
                    <a:latin typeface="+mn-lt"/>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components!$B$3:$B$18</c:f>
              <c:strCache>
                <c:ptCount val="16"/>
                <c:pt idx="0">
                  <c:v>AdoApplicationStore</c:v>
                </c:pt>
                <c:pt idx="1">
                  <c:v>AlgorithmBase</c:v>
                </c:pt>
                <c:pt idx="2">
                  <c:v>ApplicationAwareProvisionAlgorithmBase</c:v>
                </c:pt>
                <c:pt idx="3">
                  <c:v>ConfigurationUtil</c:v>
                </c:pt>
                <c:pt idx="4">
                  <c:v>Container</c:v>
                </c:pt>
                <c:pt idx="5">
                  <c:v>DeadlinePriorityProvisioningAlgorithm</c:v>
                </c:pt>
                <c:pt idx="6">
                  <c:v>HeartbeatService</c:v>
                </c:pt>
                <c:pt idx="7">
                  <c:v>IndependentSchedulingService</c:v>
                </c:pt>
                <c:pt idx="8">
                  <c:v>MembershipCatalogue</c:v>
                </c:pt>
                <c:pt idx="9">
                  <c:v>MessageHandler</c:v>
                </c:pt>
                <c:pt idx="10">
                  <c:v>ResourceProvisioningService</c:v>
                </c:pt>
                <c:pt idx="11">
                  <c:v>SKIPPED</c:v>
                </c:pt>
                <c:pt idx="12">
                  <c:v>SchedulerService</c:v>
                </c:pt>
                <c:pt idx="13">
                  <c:v>SimFTPServer</c:v>
                </c:pt>
                <c:pt idx="14">
                  <c:v>StorageService</c:v>
                </c:pt>
                <c:pt idx="15">
                  <c:v>TaskScheduler</c:v>
                </c:pt>
              </c:strCache>
            </c:strRef>
          </c:cat>
          <c:val>
            <c:numRef>
              <c:f>components!$C$3:$C$18</c:f>
              <c:numCache>
                <c:formatCode>General</c:formatCode>
                <c:ptCount val="16"/>
                <c:pt idx="0">
                  <c:v>3</c:v>
                </c:pt>
                <c:pt idx="1">
                  <c:v>189439</c:v>
                </c:pt>
                <c:pt idx="2">
                  <c:v>54878</c:v>
                </c:pt>
                <c:pt idx="3">
                  <c:v>10</c:v>
                </c:pt>
                <c:pt idx="4">
                  <c:v>180</c:v>
                </c:pt>
                <c:pt idx="5">
                  <c:v>55523</c:v>
                </c:pt>
                <c:pt idx="6">
                  <c:v>6</c:v>
                </c:pt>
                <c:pt idx="7">
                  <c:v>984</c:v>
                </c:pt>
                <c:pt idx="8">
                  <c:v>4385</c:v>
                </c:pt>
                <c:pt idx="9">
                  <c:v>5</c:v>
                </c:pt>
                <c:pt idx="10">
                  <c:v>5</c:v>
                </c:pt>
                <c:pt idx="11">
                  <c:v>76895</c:v>
                </c:pt>
                <c:pt idx="12">
                  <c:v>31</c:v>
                </c:pt>
                <c:pt idx="13">
                  <c:v>10</c:v>
                </c:pt>
                <c:pt idx="14">
                  <c:v>610</c:v>
                </c:pt>
                <c:pt idx="15">
                  <c:v>610</c:v>
                </c:pt>
              </c:numCache>
            </c:numRef>
          </c:val>
          <c:extLst>
            <c:ext xmlns:c16="http://schemas.microsoft.com/office/drawing/2014/chart" uri="{C3380CC4-5D6E-409C-BE32-E72D297353CC}">
              <c16:uniqueId val="{00000000-5E25-433E-BE7C-2E15692AC0F6}"/>
            </c:ext>
          </c:extLst>
        </c:ser>
        <c:dLbls>
          <c:showLegendKey val="0"/>
          <c:showVal val="1"/>
          <c:showCatName val="0"/>
          <c:showSerName val="0"/>
          <c:showPercent val="0"/>
          <c:showBubbleSize val="0"/>
        </c:dLbls>
        <c:gapWidth val="150"/>
        <c:shape val="cylinder"/>
        <c:axId val="404543424"/>
        <c:axId val="404545384"/>
        <c:axId val="0"/>
      </c:bar3DChart>
      <c:catAx>
        <c:axId val="404543424"/>
        <c:scaling>
          <c:orientation val="minMax"/>
        </c:scaling>
        <c:delete val="0"/>
        <c:axPos val="b"/>
        <c:numFmt formatCode="General" sourceLinked="0"/>
        <c:majorTickMark val="none"/>
        <c:minorTickMark val="none"/>
        <c:tickLblPos val="nextTo"/>
        <c:txPr>
          <a:bodyPr/>
          <a:lstStyle/>
          <a:p>
            <a:pPr>
              <a:defRPr lang="en-AU" baseline="0">
                <a:latin typeface="+mn-lt"/>
              </a:defRPr>
            </a:pPr>
            <a:endParaRPr lang="zh-CN"/>
          </a:p>
        </c:txPr>
        <c:crossAx val="404545384"/>
        <c:crosses val="autoZero"/>
        <c:auto val="1"/>
        <c:lblAlgn val="ctr"/>
        <c:lblOffset val="100"/>
        <c:noMultiLvlLbl val="0"/>
      </c:catAx>
      <c:valAx>
        <c:axId val="404545384"/>
        <c:scaling>
          <c:orientation val="minMax"/>
        </c:scaling>
        <c:delete val="1"/>
        <c:axPos val="l"/>
        <c:numFmt formatCode="General" sourceLinked="1"/>
        <c:majorTickMark val="out"/>
        <c:minorTickMark val="none"/>
        <c:tickLblPos val="none"/>
        <c:crossAx val="404543424"/>
        <c:crosses val="autoZero"/>
        <c:crossBetween val="between"/>
      </c:valAx>
    </c:plotArea>
    <c:plotVisOnly val="1"/>
    <c:dispBlanksAs val="gap"/>
    <c:showDLblsOverMax val="0"/>
  </c:chart>
  <c:spPr>
    <a:ln>
      <a:noFill/>
    </a:ln>
    <a:effectLst/>
    <a:scene3d>
      <a:camera prst="orthographicFront"/>
      <a:lightRig rig="threePt" dir="t"/>
    </a:scene3d>
    <a:sp3d prstMaterial="dkEdge"/>
  </c:sp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D63D9-2524-4419-839D-DFC2B79569AB}" type="datetimeFigureOut">
              <a:rPr lang="en-US" smtClean="0"/>
              <a:t>10/18/2021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F6C76-8D67-42A2-AEE2-7E66A4F1A1FB}" type="slidenum">
              <a:rPr lang="en-US" smtClean="0"/>
              <a:t>‹#›</a:t>
            </a:fld>
            <a:endParaRPr lang="en-US"/>
          </a:p>
        </p:txBody>
      </p:sp>
    </p:spTree>
    <p:extLst>
      <p:ext uri="{BB962C8B-B14F-4D97-AF65-F5344CB8AC3E}">
        <p14:creationId xmlns:p14="http://schemas.microsoft.com/office/powerpoint/2010/main" val="185795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F6C76-8D67-42A2-AEE2-7E66A4F1A1FB}" type="slidenum">
              <a:rPr lang="en-US" smtClean="0"/>
              <a:t>1</a:t>
            </a:fld>
            <a:endParaRPr lang="en-US"/>
          </a:p>
        </p:txBody>
      </p:sp>
    </p:spTree>
    <p:extLst>
      <p:ext uri="{BB962C8B-B14F-4D97-AF65-F5344CB8AC3E}">
        <p14:creationId xmlns:p14="http://schemas.microsoft.com/office/powerpoint/2010/main" val="1762575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15</a:t>
            </a:fld>
            <a:endParaRPr lang="en-US"/>
          </a:p>
        </p:txBody>
      </p:sp>
    </p:spTree>
    <p:extLst>
      <p:ext uri="{BB962C8B-B14F-4D97-AF65-F5344CB8AC3E}">
        <p14:creationId xmlns:p14="http://schemas.microsoft.com/office/powerpoint/2010/main" val="1654504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16</a:t>
            </a:fld>
            <a:endParaRPr lang="en-US"/>
          </a:p>
        </p:txBody>
      </p:sp>
    </p:spTree>
    <p:extLst>
      <p:ext uri="{BB962C8B-B14F-4D97-AF65-F5344CB8AC3E}">
        <p14:creationId xmlns:p14="http://schemas.microsoft.com/office/powerpoint/2010/main" val="301994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17</a:t>
            </a:fld>
            <a:endParaRPr lang="en-US"/>
          </a:p>
        </p:txBody>
      </p:sp>
    </p:spTree>
    <p:extLst>
      <p:ext uri="{BB962C8B-B14F-4D97-AF65-F5344CB8AC3E}">
        <p14:creationId xmlns:p14="http://schemas.microsoft.com/office/powerpoint/2010/main" val="4000114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18</a:t>
            </a:fld>
            <a:endParaRPr lang="en-US"/>
          </a:p>
        </p:txBody>
      </p:sp>
    </p:spTree>
    <p:extLst>
      <p:ext uri="{BB962C8B-B14F-4D97-AF65-F5344CB8AC3E}">
        <p14:creationId xmlns:p14="http://schemas.microsoft.com/office/powerpoint/2010/main" val="1544574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19</a:t>
            </a:fld>
            <a:endParaRPr lang="en-US"/>
          </a:p>
        </p:txBody>
      </p:sp>
    </p:spTree>
    <p:extLst>
      <p:ext uri="{BB962C8B-B14F-4D97-AF65-F5344CB8AC3E}">
        <p14:creationId xmlns:p14="http://schemas.microsoft.com/office/powerpoint/2010/main" val="2049264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20</a:t>
            </a:fld>
            <a:endParaRPr lang="en-US"/>
          </a:p>
        </p:txBody>
      </p:sp>
    </p:spTree>
    <p:extLst>
      <p:ext uri="{BB962C8B-B14F-4D97-AF65-F5344CB8AC3E}">
        <p14:creationId xmlns:p14="http://schemas.microsoft.com/office/powerpoint/2010/main" val="628245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21</a:t>
            </a:fld>
            <a:endParaRPr lang="en-US"/>
          </a:p>
        </p:txBody>
      </p:sp>
    </p:spTree>
    <p:extLst>
      <p:ext uri="{BB962C8B-B14F-4D97-AF65-F5344CB8AC3E}">
        <p14:creationId xmlns:p14="http://schemas.microsoft.com/office/powerpoint/2010/main" val="2168640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22</a:t>
            </a:fld>
            <a:endParaRPr lang="en-US"/>
          </a:p>
        </p:txBody>
      </p:sp>
    </p:spTree>
    <p:extLst>
      <p:ext uri="{BB962C8B-B14F-4D97-AF65-F5344CB8AC3E}">
        <p14:creationId xmlns:p14="http://schemas.microsoft.com/office/powerpoint/2010/main" val="3833461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23</a:t>
            </a:fld>
            <a:endParaRPr lang="en-US"/>
          </a:p>
        </p:txBody>
      </p:sp>
    </p:spTree>
    <p:extLst>
      <p:ext uri="{BB962C8B-B14F-4D97-AF65-F5344CB8AC3E}">
        <p14:creationId xmlns:p14="http://schemas.microsoft.com/office/powerpoint/2010/main" val="4159827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24</a:t>
            </a:fld>
            <a:endParaRPr lang="en-US"/>
          </a:p>
        </p:txBody>
      </p:sp>
    </p:spTree>
    <p:extLst>
      <p:ext uri="{BB962C8B-B14F-4D97-AF65-F5344CB8AC3E}">
        <p14:creationId xmlns:p14="http://schemas.microsoft.com/office/powerpoint/2010/main" val="4288507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a:t>
            </a:fld>
            <a:endParaRPr lang="en-US"/>
          </a:p>
        </p:txBody>
      </p:sp>
    </p:spTree>
    <p:extLst>
      <p:ext uri="{BB962C8B-B14F-4D97-AF65-F5344CB8AC3E}">
        <p14:creationId xmlns:p14="http://schemas.microsoft.com/office/powerpoint/2010/main" val="3178169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25</a:t>
            </a:fld>
            <a:endParaRPr lang="en-US"/>
          </a:p>
        </p:txBody>
      </p:sp>
    </p:spTree>
    <p:extLst>
      <p:ext uri="{BB962C8B-B14F-4D97-AF65-F5344CB8AC3E}">
        <p14:creationId xmlns:p14="http://schemas.microsoft.com/office/powerpoint/2010/main" val="2527510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26</a:t>
            </a:fld>
            <a:endParaRPr lang="en-US"/>
          </a:p>
        </p:txBody>
      </p:sp>
    </p:spTree>
    <p:extLst>
      <p:ext uri="{BB962C8B-B14F-4D97-AF65-F5344CB8AC3E}">
        <p14:creationId xmlns:p14="http://schemas.microsoft.com/office/powerpoint/2010/main" val="790551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27</a:t>
            </a:fld>
            <a:endParaRPr lang="en-US"/>
          </a:p>
        </p:txBody>
      </p:sp>
    </p:spTree>
    <p:extLst>
      <p:ext uri="{BB962C8B-B14F-4D97-AF65-F5344CB8AC3E}">
        <p14:creationId xmlns:p14="http://schemas.microsoft.com/office/powerpoint/2010/main" val="914753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29</a:t>
            </a:fld>
            <a:endParaRPr lang="en-US"/>
          </a:p>
        </p:txBody>
      </p:sp>
    </p:spTree>
    <p:extLst>
      <p:ext uri="{BB962C8B-B14F-4D97-AF65-F5344CB8AC3E}">
        <p14:creationId xmlns:p14="http://schemas.microsoft.com/office/powerpoint/2010/main" val="2495446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30</a:t>
            </a:fld>
            <a:endParaRPr lang="en-US"/>
          </a:p>
        </p:txBody>
      </p:sp>
    </p:spTree>
    <p:extLst>
      <p:ext uri="{BB962C8B-B14F-4D97-AF65-F5344CB8AC3E}">
        <p14:creationId xmlns:p14="http://schemas.microsoft.com/office/powerpoint/2010/main" val="3721802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31</a:t>
            </a:fld>
            <a:endParaRPr lang="en-US"/>
          </a:p>
        </p:txBody>
      </p:sp>
    </p:spTree>
    <p:extLst>
      <p:ext uri="{BB962C8B-B14F-4D97-AF65-F5344CB8AC3E}">
        <p14:creationId xmlns:p14="http://schemas.microsoft.com/office/powerpoint/2010/main" val="2069004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32</a:t>
            </a:fld>
            <a:endParaRPr lang="en-US"/>
          </a:p>
        </p:txBody>
      </p:sp>
    </p:spTree>
    <p:extLst>
      <p:ext uri="{BB962C8B-B14F-4D97-AF65-F5344CB8AC3E}">
        <p14:creationId xmlns:p14="http://schemas.microsoft.com/office/powerpoint/2010/main" val="27815203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33</a:t>
            </a:fld>
            <a:endParaRPr lang="en-US"/>
          </a:p>
        </p:txBody>
      </p:sp>
    </p:spTree>
    <p:extLst>
      <p:ext uri="{BB962C8B-B14F-4D97-AF65-F5344CB8AC3E}">
        <p14:creationId xmlns:p14="http://schemas.microsoft.com/office/powerpoint/2010/main" val="3682588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34</a:t>
            </a:fld>
            <a:endParaRPr lang="en-US"/>
          </a:p>
        </p:txBody>
      </p:sp>
    </p:spTree>
    <p:extLst>
      <p:ext uri="{BB962C8B-B14F-4D97-AF65-F5344CB8AC3E}">
        <p14:creationId xmlns:p14="http://schemas.microsoft.com/office/powerpoint/2010/main" val="999324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35</a:t>
            </a:fld>
            <a:endParaRPr lang="en-US"/>
          </a:p>
        </p:txBody>
      </p:sp>
    </p:spTree>
    <p:extLst>
      <p:ext uri="{BB962C8B-B14F-4D97-AF65-F5344CB8AC3E}">
        <p14:creationId xmlns:p14="http://schemas.microsoft.com/office/powerpoint/2010/main" val="1604405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a:t>
            </a:fld>
            <a:endParaRPr lang="en-US"/>
          </a:p>
        </p:txBody>
      </p:sp>
    </p:spTree>
    <p:extLst>
      <p:ext uri="{BB962C8B-B14F-4D97-AF65-F5344CB8AC3E}">
        <p14:creationId xmlns:p14="http://schemas.microsoft.com/office/powerpoint/2010/main" val="2286962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36</a:t>
            </a:fld>
            <a:endParaRPr lang="en-US"/>
          </a:p>
        </p:txBody>
      </p:sp>
    </p:spTree>
    <p:extLst>
      <p:ext uri="{BB962C8B-B14F-4D97-AF65-F5344CB8AC3E}">
        <p14:creationId xmlns:p14="http://schemas.microsoft.com/office/powerpoint/2010/main" val="39904874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37</a:t>
            </a:fld>
            <a:endParaRPr lang="en-US"/>
          </a:p>
        </p:txBody>
      </p:sp>
    </p:spTree>
    <p:extLst>
      <p:ext uri="{BB962C8B-B14F-4D97-AF65-F5344CB8AC3E}">
        <p14:creationId xmlns:p14="http://schemas.microsoft.com/office/powerpoint/2010/main" val="37525554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38</a:t>
            </a:fld>
            <a:endParaRPr lang="en-US"/>
          </a:p>
        </p:txBody>
      </p:sp>
    </p:spTree>
    <p:extLst>
      <p:ext uri="{BB962C8B-B14F-4D97-AF65-F5344CB8AC3E}">
        <p14:creationId xmlns:p14="http://schemas.microsoft.com/office/powerpoint/2010/main" val="2364581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39</a:t>
            </a:fld>
            <a:endParaRPr lang="en-US"/>
          </a:p>
        </p:txBody>
      </p:sp>
    </p:spTree>
    <p:extLst>
      <p:ext uri="{BB962C8B-B14F-4D97-AF65-F5344CB8AC3E}">
        <p14:creationId xmlns:p14="http://schemas.microsoft.com/office/powerpoint/2010/main" val="5899583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36F6C76-8D67-42A2-AEE2-7E66A4F1A1FB}" type="slidenum">
              <a:rPr lang="en-US" smtClean="0"/>
              <a:t>40</a:t>
            </a:fld>
            <a:endParaRPr lang="en-US"/>
          </a:p>
        </p:txBody>
      </p:sp>
    </p:spTree>
    <p:extLst>
      <p:ext uri="{BB962C8B-B14F-4D97-AF65-F5344CB8AC3E}">
        <p14:creationId xmlns:p14="http://schemas.microsoft.com/office/powerpoint/2010/main" val="23968413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41</a:t>
            </a:fld>
            <a:endParaRPr lang="en-US"/>
          </a:p>
        </p:txBody>
      </p:sp>
    </p:spTree>
    <p:extLst>
      <p:ext uri="{BB962C8B-B14F-4D97-AF65-F5344CB8AC3E}">
        <p14:creationId xmlns:p14="http://schemas.microsoft.com/office/powerpoint/2010/main" val="15866674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42</a:t>
            </a:fld>
            <a:endParaRPr lang="en-US"/>
          </a:p>
        </p:txBody>
      </p:sp>
    </p:spTree>
    <p:extLst>
      <p:ext uri="{BB962C8B-B14F-4D97-AF65-F5344CB8AC3E}">
        <p14:creationId xmlns:p14="http://schemas.microsoft.com/office/powerpoint/2010/main" val="29914511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43</a:t>
            </a:fld>
            <a:endParaRPr lang="en-US"/>
          </a:p>
        </p:txBody>
      </p:sp>
    </p:spTree>
    <p:extLst>
      <p:ext uri="{BB962C8B-B14F-4D97-AF65-F5344CB8AC3E}">
        <p14:creationId xmlns:p14="http://schemas.microsoft.com/office/powerpoint/2010/main" val="18542877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44</a:t>
            </a:fld>
            <a:endParaRPr lang="en-US"/>
          </a:p>
        </p:txBody>
      </p:sp>
    </p:spTree>
    <p:extLst>
      <p:ext uri="{BB962C8B-B14F-4D97-AF65-F5344CB8AC3E}">
        <p14:creationId xmlns:p14="http://schemas.microsoft.com/office/powerpoint/2010/main" val="23555530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45</a:t>
            </a:fld>
            <a:endParaRPr lang="en-US"/>
          </a:p>
        </p:txBody>
      </p:sp>
    </p:spTree>
    <p:extLst>
      <p:ext uri="{BB962C8B-B14F-4D97-AF65-F5344CB8AC3E}">
        <p14:creationId xmlns:p14="http://schemas.microsoft.com/office/powerpoint/2010/main" val="413260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7</a:t>
            </a:fld>
            <a:endParaRPr lang="en-US"/>
          </a:p>
        </p:txBody>
      </p:sp>
    </p:spTree>
    <p:extLst>
      <p:ext uri="{BB962C8B-B14F-4D97-AF65-F5344CB8AC3E}">
        <p14:creationId xmlns:p14="http://schemas.microsoft.com/office/powerpoint/2010/main" val="8873469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46</a:t>
            </a:fld>
            <a:endParaRPr lang="en-US"/>
          </a:p>
        </p:txBody>
      </p:sp>
    </p:spTree>
    <p:extLst>
      <p:ext uri="{BB962C8B-B14F-4D97-AF65-F5344CB8AC3E}">
        <p14:creationId xmlns:p14="http://schemas.microsoft.com/office/powerpoint/2010/main" val="34118795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47</a:t>
            </a:fld>
            <a:endParaRPr lang="en-US"/>
          </a:p>
        </p:txBody>
      </p:sp>
    </p:spTree>
    <p:extLst>
      <p:ext uri="{BB962C8B-B14F-4D97-AF65-F5344CB8AC3E}">
        <p14:creationId xmlns:p14="http://schemas.microsoft.com/office/powerpoint/2010/main" val="767202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48</a:t>
            </a:fld>
            <a:endParaRPr lang="en-US"/>
          </a:p>
        </p:txBody>
      </p:sp>
    </p:spTree>
    <p:extLst>
      <p:ext uri="{BB962C8B-B14F-4D97-AF65-F5344CB8AC3E}">
        <p14:creationId xmlns:p14="http://schemas.microsoft.com/office/powerpoint/2010/main" val="13022939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49</a:t>
            </a:fld>
            <a:endParaRPr lang="en-US"/>
          </a:p>
        </p:txBody>
      </p:sp>
    </p:spTree>
    <p:extLst>
      <p:ext uri="{BB962C8B-B14F-4D97-AF65-F5344CB8AC3E}">
        <p14:creationId xmlns:p14="http://schemas.microsoft.com/office/powerpoint/2010/main" val="37245548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50</a:t>
            </a:fld>
            <a:endParaRPr lang="en-US"/>
          </a:p>
        </p:txBody>
      </p:sp>
    </p:spTree>
    <p:extLst>
      <p:ext uri="{BB962C8B-B14F-4D97-AF65-F5344CB8AC3E}">
        <p14:creationId xmlns:p14="http://schemas.microsoft.com/office/powerpoint/2010/main" val="23298828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51</a:t>
            </a:fld>
            <a:endParaRPr lang="en-US"/>
          </a:p>
        </p:txBody>
      </p:sp>
    </p:spTree>
    <p:extLst>
      <p:ext uri="{BB962C8B-B14F-4D97-AF65-F5344CB8AC3E}">
        <p14:creationId xmlns:p14="http://schemas.microsoft.com/office/powerpoint/2010/main" val="8057509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52</a:t>
            </a:fld>
            <a:endParaRPr lang="en-US"/>
          </a:p>
        </p:txBody>
      </p:sp>
    </p:spTree>
    <p:extLst>
      <p:ext uri="{BB962C8B-B14F-4D97-AF65-F5344CB8AC3E}">
        <p14:creationId xmlns:p14="http://schemas.microsoft.com/office/powerpoint/2010/main" val="2697961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53</a:t>
            </a:fld>
            <a:endParaRPr lang="en-US"/>
          </a:p>
        </p:txBody>
      </p:sp>
    </p:spTree>
    <p:extLst>
      <p:ext uri="{BB962C8B-B14F-4D97-AF65-F5344CB8AC3E}">
        <p14:creationId xmlns:p14="http://schemas.microsoft.com/office/powerpoint/2010/main" val="630933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54</a:t>
            </a:fld>
            <a:endParaRPr lang="en-US"/>
          </a:p>
        </p:txBody>
      </p:sp>
    </p:spTree>
    <p:extLst>
      <p:ext uri="{BB962C8B-B14F-4D97-AF65-F5344CB8AC3E}">
        <p14:creationId xmlns:p14="http://schemas.microsoft.com/office/powerpoint/2010/main" val="1513321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55</a:t>
            </a:fld>
            <a:endParaRPr lang="en-US"/>
          </a:p>
        </p:txBody>
      </p:sp>
    </p:spTree>
    <p:extLst>
      <p:ext uri="{BB962C8B-B14F-4D97-AF65-F5344CB8AC3E}">
        <p14:creationId xmlns:p14="http://schemas.microsoft.com/office/powerpoint/2010/main" val="380947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8</a:t>
            </a:fld>
            <a:endParaRPr lang="en-US"/>
          </a:p>
        </p:txBody>
      </p:sp>
    </p:spTree>
    <p:extLst>
      <p:ext uri="{BB962C8B-B14F-4D97-AF65-F5344CB8AC3E}">
        <p14:creationId xmlns:p14="http://schemas.microsoft.com/office/powerpoint/2010/main" val="14673721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56</a:t>
            </a:fld>
            <a:endParaRPr lang="en-US"/>
          </a:p>
        </p:txBody>
      </p:sp>
    </p:spTree>
    <p:extLst>
      <p:ext uri="{BB962C8B-B14F-4D97-AF65-F5344CB8AC3E}">
        <p14:creationId xmlns:p14="http://schemas.microsoft.com/office/powerpoint/2010/main" val="28307898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57</a:t>
            </a:fld>
            <a:endParaRPr lang="en-US"/>
          </a:p>
        </p:txBody>
      </p:sp>
    </p:spTree>
    <p:extLst>
      <p:ext uri="{BB962C8B-B14F-4D97-AF65-F5344CB8AC3E}">
        <p14:creationId xmlns:p14="http://schemas.microsoft.com/office/powerpoint/2010/main" val="2500594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58</a:t>
            </a:fld>
            <a:endParaRPr lang="en-US"/>
          </a:p>
        </p:txBody>
      </p:sp>
    </p:spTree>
    <p:extLst>
      <p:ext uri="{BB962C8B-B14F-4D97-AF65-F5344CB8AC3E}">
        <p14:creationId xmlns:p14="http://schemas.microsoft.com/office/powerpoint/2010/main" val="8940645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59</a:t>
            </a:fld>
            <a:endParaRPr lang="en-US"/>
          </a:p>
        </p:txBody>
      </p:sp>
    </p:spTree>
    <p:extLst>
      <p:ext uri="{BB962C8B-B14F-4D97-AF65-F5344CB8AC3E}">
        <p14:creationId xmlns:p14="http://schemas.microsoft.com/office/powerpoint/2010/main" val="34698430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60</a:t>
            </a:fld>
            <a:endParaRPr lang="en-US"/>
          </a:p>
        </p:txBody>
      </p:sp>
    </p:spTree>
    <p:extLst>
      <p:ext uri="{BB962C8B-B14F-4D97-AF65-F5344CB8AC3E}">
        <p14:creationId xmlns:p14="http://schemas.microsoft.com/office/powerpoint/2010/main" val="4454189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61</a:t>
            </a:fld>
            <a:endParaRPr lang="en-US"/>
          </a:p>
        </p:txBody>
      </p:sp>
    </p:spTree>
    <p:extLst>
      <p:ext uri="{BB962C8B-B14F-4D97-AF65-F5344CB8AC3E}">
        <p14:creationId xmlns:p14="http://schemas.microsoft.com/office/powerpoint/2010/main" val="6152763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62</a:t>
            </a:fld>
            <a:endParaRPr lang="en-US"/>
          </a:p>
        </p:txBody>
      </p:sp>
    </p:spTree>
    <p:extLst>
      <p:ext uri="{BB962C8B-B14F-4D97-AF65-F5344CB8AC3E}">
        <p14:creationId xmlns:p14="http://schemas.microsoft.com/office/powerpoint/2010/main" val="38060109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63</a:t>
            </a:fld>
            <a:endParaRPr lang="en-US"/>
          </a:p>
        </p:txBody>
      </p:sp>
    </p:spTree>
    <p:extLst>
      <p:ext uri="{BB962C8B-B14F-4D97-AF65-F5344CB8AC3E}">
        <p14:creationId xmlns:p14="http://schemas.microsoft.com/office/powerpoint/2010/main" val="40113894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64</a:t>
            </a:fld>
            <a:endParaRPr lang="en-US"/>
          </a:p>
        </p:txBody>
      </p:sp>
    </p:spTree>
    <p:extLst>
      <p:ext uri="{BB962C8B-B14F-4D97-AF65-F5344CB8AC3E}">
        <p14:creationId xmlns:p14="http://schemas.microsoft.com/office/powerpoint/2010/main" val="40990875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65</a:t>
            </a:fld>
            <a:endParaRPr lang="en-US"/>
          </a:p>
        </p:txBody>
      </p:sp>
    </p:spTree>
    <p:extLst>
      <p:ext uri="{BB962C8B-B14F-4D97-AF65-F5344CB8AC3E}">
        <p14:creationId xmlns:p14="http://schemas.microsoft.com/office/powerpoint/2010/main" val="2148235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10</a:t>
            </a:fld>
            <a:endParaRPr lang="en-US"/>
          </a:p>
        </p:txBody>
      </p:sp>
    </p:spTree>
    <p:extLst>
      <p:ext uri="{BB962C8B-B14F-4D97-AF65-F5344CB8AC3E}">
        <p14:creationId xmlns:p14="http://schemas.microsoft.com/office/powerpoint/2010/main" val="3032580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66</a:t>
            </a:fld>
            <a:endParaRPr lang="en-US"/>
          </a:p>
        </p:txBody>
      </p:sp>
    </p:spTree>
    <p:extLst>
      <p:ext uri="{BB962C8B-B14F-4D97-AF65-F5344CB8AC3E}">
        <p14:creationId xmlns:p14="http://schemas.microsoft.com/office/powerpoint/2010/main" val="9237534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67</a:t>
            </a:fld>
            <a:endParaRPr lang="en-US"/>
          </a:p>
        </p:txBody>
      </p:sp>
    </p:spTree>
    <p:extLst>
      <p:ext uri="{BB962C8B-B14F-4D97-AF65-F5344CB8AC3E}">
        <p14:creationId xmlns:p14="http://schemas.microsoft.com/office/powerpoint/2010/main" val="3502927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68</a:t>
            </a:fld>
            <a:endParaRPr lang="en-US"/>
          </a:p>
        </p:txBody>
      </p:sp>
    </p:spTree>
    <p:extLst>
      <p:ext uri="{BB962C8B-B14F-4D97-AF65-F5344CB8AC3E}">
        <p14:creationId xmlns:p14="http://schemas.microsoft.com/office/powerpoint/2010/main" val="11350556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69</a:t>
            </a:fld>
            <a:endParaRPr lang="en-US"/>
          </a:p>
        </p:txBody>
      </p:sp>
    </p:spTree>
    <p:extLst>
      <p:ext uri="{BB962C8B-B14F-4D97-AF65-F5344CB8AC3E}">
        <p14:creationId xmlns:p14="http://schemas.microsoft.com/office/powerpoint/2010/main" val="36123198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70</a:t>
            </a:fld>
            <a:endParaRPr lang="en-US"/>
          </a:p>
        </p:txBody>
      </p:sp>
    </p:spTree>
    <p:extLst>
      <p:ext uri="{BB962C8B-B14F-4D97-AF65-F5344CB8AC3E}">
        <p14:creationId xmlns:p14="http://schemas.microsoft.com/office/powerpoint/2010/main" val="29804594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72</a:t>
            </a:fld>
            <a:endParaRPr lang="en-US"/>
          </a:p>
        </p:txBody>
      </p:sp>
    </p:spTree>
    <p:extLst>
      <p:ext uri="{BB962C8B-B14F-4D97-AF65-F5344CB8AC3E}">
        <p14:creationId xmlns:p14="http://schemas.microsoft.com/office/powerpoint/2010/main" val="27443464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73</a:t>
            </a:fld>
            <a:endParaRPr lang="en-US"/>
          </a:p>
        </p:txBody>
      </p:sp>
    </p:spTree>
    <p:extLst>
      <p:ext uri="{BB962C8B-B14F-4D97-AF65-F5344CB8AC3E}">
        <p14:creationId xmlns:p14="http://schemas.microsoft.com/office/powerpoint/2010/main" val="86328147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74</a:t>
            </a:fld>
            <a:endParaRPr lang="en-US"/>
          </a:p>
        </p:txBody>
      </p:sp>
    </p:spTree>
    <p:extLst>
      <p:ext uri="{BB962C8B-B14F-4D97-AF65-F5344CB8AC3E}">
        <p14:creationId xmlns:p14="http://schemas.microsoft.com/office/powerpoint/2010/main" val="36374134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75</a:t>
            </a:fld>
            <a:endParaRPr lang="en-US"/>
          </a:p>
        </p:txBody>
      </p:sp>
    </p:spTree>
    <p:extLst>
      <p:ext uri="{BB962C8B-B14F-4D97-AF65-F5344CB8AC3E}">
        <p14:creationId xmlns:p14="http://schemas.microsoft.com/office/powerpoint/2010/main" val="35539150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76</a:t>
            </a:fld>
            <a:endParaRPr lang="en-US"/>
          </a:p>
        </p:txBody>
      </p:sp>
    </p:spTree>
    <p:extLst>
      <p:ext uri="{BB962C8B-B14F-4D97-AF65-F5344CB8AC3E}">
        <p14:creationId xmlns:p14="http://schemas.microsoft.com/office/powerpoint/2010/main" val="2193561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11</a:t>
            </a:fld>
            <a:endParaRPr lang="en-US"/>
          </a:p>
        </p:txBody>
      </p:sp>
    </p:spTree>
    <p:extLst>
      <p:ext uri="{BB962C8B-B14F-4D97-AF65-F5344CB8AC3E}">
        <p14:creationId xmlns:p14="http://schemas.microsoft.com/office/powerpoint/2010/main" val="398465041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77</a:t>
            </a:fld>
            <a:endParaRPr lang="en-US"/>
          </a:p>
        </p:txBody>
      </p:sp>
    </p:spTree>
    <p:extLst>
      <p:ext uri="{BB962C8B-B14F-4D97-AF65-F5344CB8AC3E}">
        <p14:creationId xmlns:p14="http://schemas.microsoft.com/office/powerpoint/2010/main" val="6209950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6F6C76-8D67-42A2-AEE2-7E66A4F1A1FB}" type="slidenum">
              <a:rPr lang="en-US" smtClean="0"/>
              <a:t>78</a:t>
            </a:fld>
            <a:endParaRPr lang="en-US"/>
          </a:p>
        </p:txBody>
      </p:sp>
    </p:spTree>
    <p:extLst>
      <p:ext uri="{BB962C8B-B14F-4D97-AF65-F5344CB8AC3E}">
        <p14:creationId xmlns:p14="http://schemas.microsoft.com/office/powerpoint/2010/main" val="22800514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79</a:t>
            </a:fld>
            <a:endParaRPr lang="en-US"/>
          </a:p>
        </p:txBody>
      </p:sp>
    </p:spTree>
    <p:extLst>
      <p:ext uri="{BB962C8B-B14F-4D97-AF65-F5344CB8AC3E}">
        <p14:creationId xmlns:p14="http://schemas.microsoft.com/office/powerpoint/2010/main" val="19131943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80</a:t>
            </a:fld>
            <a:endParaRPr lang="en-US"/>
          </a:p>
        </p:txBody>
      </p:sp>
    </p:spTree>
    <p:extLst>
      <p:ext uri="{BB962C8B-B14F-4D97-AF65-F5344CB8AC3E}">
        <p14:creationId xmlns:p14="http://schemas.microsoft.com/office/powerpoint/2010/main" val="265811293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836F6C76-8D67-42A2-AEE2-7E66A4F1A1FB}" type="slidenum">
              <a:rPr lang="en-US" smtClean="0"/>
              <a:t>81</a:t>
            </a:fld>
            <a:endParaRPr lang="en-US"/>
          </a:p>
        </p:txBody>
      </p:sp>
    </p:spTree>
    <p:extLst>
      <p:ext uri="{BB962C8B-B14F-4D97-AF65-F5344CB8AC3E}">
        <p14:creationId xmlns:p14="http://schemas.microsoft.com/office/powerpoint/2010/main" val="2485059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836F6C76-8D67-42A2-AEE2-7E66A4F1A1FB}" type="slidenum">
              <a:rPr lang="en-US" smtClean="0"/>
              <a:t>82</a:t>
            </a:fld>
            <a:endParaRPr lang="en-US"/>
          </a:p>
        </p:txBody>
      </p:sp>
    </p:spTree>
    <p:extLst>
      <p:ext uri="{BB962C8B-B14F-4D97-AF65-F5344CB8AC3E}">
        <p14:creationId xmlns:p14="http://schemas.microsoft.com/office/powerpoint/2010/main" val="265142605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836F6C76-8D67-42A2-AEE2-7E66A4F1A1FB}" type="slidenum">
              <a:rPr lang="en-US" smtClean="0"/>
              <a:t>83</a:t>
            </a:fld>
            <a:endParaRPr lang="en-US"/>
          </a:p>
        </p:txBody>
      </p:sp>
    </p:spTree>
    <p:extLst>
      <p:ext uri="{BB962C8B-B14F-4D97-AF65-F5344CB8AC3E}">
        <p14:creationId xmlns:p14="http://schemas.microsoft.com/office/powerpoint/2010/main" val="2578582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836F6C76-8D67-42A2-AEE2-7E66A4F1A1FB}" type="slidenum">
              <a:rPr lang="en-US" smtClean="0"/>
              <a:t>84</a:t>
            </a:fld>
            <a:endParaRPr lang="en-US"/>
          </a:p>
        </p:txBody>
      </p:sp>
    </p:spTree>
    <p:extLst>
      <p:ext uri="{BB962C8B-B14F-4D97-AF65-F5344CB8AC3E}">
        <p14:creationId xmlns:p14="http://schemas.microsoft.com/office/powerpoint/2010/main" val="387545138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86</a:t>
            </a:fld>
            <a:endParaRPr lang="en-US"/>
          </a:p>
        </p:txBody>
      </p:sp>
    </p:spTree>
    <p:extLst>
      <p:ext uri="{BB962C8B-B14F-4D97-AF65-F5344CB8AC3E}">
        <p14:creationId xmlns:p14="http://schemas.microsoft.com/office/powerpoint/2010/main" val="96252193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87</a:t>
            </a:fld>
            <a:endParaRPr lang="en-US"/>
          </a:p>
        </p:txBody>
      </p:sp>
    </p:spTree>
    <p:extLst>
      <p:ext uri="{BB962C8B-B14F-4D97-AF65-F5344CB8AC3E}">
        <p14:creationId xmlns:p14="http://schemas.microsoft.com/office/powerpoint/2010/main" val="4291610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12</a:t>
            </a:fld>
            <a:endParaRPr lang="en-US"/>
          </a:p>
        </p:txBody>
      </p:sp>
    </p:spTree>
    <p:extLst>
      <p:ext uri="{BB962C8B-B14F-4D97-AF65-F5344CB8AC3E}">
        <p14:creationId xmlns:p14="http://schemas.microsoft.com/office/powerpoint/2010/main" val="41611945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88</a:t>
            </a:fld>
            <a:endParaRPr lang="en-US"/>
          </a:p>
        </p:txBody>
      </p:sp>
    </p:spTree>
    <p:extLst>
      <p:ext uri="{BB962C8B-B14F-4D97-AF65-F5344CB8AC3E}">
        <p14:creationId xmlns:p14="http://schemas.microsoft.com/office/powerpoint/2010/main" val="294706767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89</a:t>
            </a:fld>
            <a:endParaRPr lang="en-US"/>
          </a:p>
        </p:txBody>
      </p:sp>
    </p:spTree>
    <p:extLst>
      <p:ext uri="{BB962C8B-B14F-4D97-AF65-F5344CB8AC3E}">
        <p14:creationId xmlns:p14="http://schemas.microsoft.com/office/powerpoint/2010/main" val="339392391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90</a:t>
            </a:fld>
            <a:endParaRPr lang="en-US"/>
          </a:p>
        </p:txBody>
      </p:sp>
    </p:spTree>
    <p:extLst>
      <p:ext uri="{BB962C8B-B14F-4D97-AF65-F5344CB8AC3E}">
        <p14:creationId xmlns:p14="http://schemas.microsoft.com/office/powerpoint/2010/main" val="20834431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91</a:t>
            </a:fld>
            <a:endParaRPr lang="en-US"/>
          </a:p>
        </p:txBody>
      </p:sp>
    </p:spTree>
    <p:extLst>
      <p:ext uri="{BB962C8B-B14F-4D97-AF65-F5344CB8AC3E}">
        <p14:creationId xmlns:p14="http://schemas.microsoft.com/office/powerpoint/2010/main" val="24434346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92</a:t>
            </a:fld>
            <a:endParaRPr lang="en-US"/>
          </a:p>
        </p:txBody>
      </p:sp>
    </p:spTree>
    <p:extLst>
      <p:ext uri="{BB962C8B-B14F-4D97-AF65-F5344CB8AC3E}">
        <p14:creationId xmlns:p14="http://schemas.microsoft.com/office/powerpoint/2010/main" val="170655619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93</a:t>
            </a:fld>
            <a:endParaRPr lang="en-US"/>
          </a:p>
        </p:txBody>
      </p:sp>
    </p:spTree>
    <p:extLst>
      <p:ext uri="{BB962C8B-B14F-4D97-AF65-F5344CB8AC3E}">
        <p14:creationId xmlns:p14="http://schemas.microsoft.com/office/powerpoint/2010/main" val="33980584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94</a:t>
            </a:fld>
            <a:endParaRPr lang="en-US"/>
          </a:p>
        </p:txBody>
      </p:sp>
    </p:spTree>
    <p:extLst>
      <p:ext uri="{BB962C8B-B14F-4D97-AF65-F5344CB8AC3E}">
        <p14:creationId xmlns:p14="http://schemas.microsoft.com/office/powerpoint/2010/main" val="95549011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95</a:t>
            </a:fld>
            <a:endParaRPr lang="en-US"/>
          </a:p>
        </p:txBody>
      </p:sp>
    </p:spTree>
    <p:extLst>
      <p:ext uri="{BB962C8B-B14F-4D97-AF65-F5344CB8AC3E}">
        <p14:creationId xmlns:p14="http://schemas.microsoft.com/office/powerpoint/2010/main" val="215355318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96</a:t>
            </a:fld>
            <a:endParaRPr lang="en-US"/>
          </a:p>
        </p:txBody>
      </p:sp>
    </p:spTree>
    <p:extLst>
      <p:ext uri="{BB962C8B-B14F-4D97-AF65-F5344CB8AC3E}">
        <p14:creationId xmlns:p14="http://schemas.microsoft.com/office/powerpoint/2010/main" val="644291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6F6C76-8D67-42A2-AEE2-7E66A4F1A1FB}" type="slidenum">
              <a:rPr lang="en-US" smtClean="0"/>
              <a:t>14</a:t>
            </a:fld>
            <a:endParaRPr lang="en-US"/>
          </a:p>
        </p:txBody>
      </p:sp>
    </p:spTree>
    <p:extLst>
      <p:ext uri="{BB962C8B-B14F-4D97-AF65-F5344CB8AC3E}">
        <p14:creationId xmlns:p14="http://schemas.microsoft.com/office/powerpoint/2010/main" val="3288278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10"/>
          <p:cNvSpPr txBox="1">
            <a:spLocks noChangeArrowheads="1"/>
          </p:cNvSpPr>
          <p:nvPr/>
        </p:nvSpPr>
        <p:spPr bwMode="gray">
          <a:xfrm>
            <a:off x="8729808" y="6698316"/>
            <a:ext cx="268432" cy="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1019175">
              <a:defRPr>
                <a:solidFill>
                  <a:schemeClr val="tx1"/>
                </a:solidFill>
                <a:latin typeface="Arial" panose="020B0604020202020204" pitchFamily="34" charset="0"/>
              </a:defRPr>
            </a:lvl1pPr>
            <a:lvl2pPr marL="758825" algn="l" defTabSz="1019175">
              <a:defRPr>
                <a:solidFill>
                  <a:schemeClr val="tx1"/>
                </a:solidFill>
                <a:latin typeface="Arial" panose="020B0604020202020204" pitchFamily="34" charset="0"/>
              </a:defRPr>
            </a:lvl2pPr>
            <a:lvl3pPr marL="1516063" algn="l" defTabSz="1019175">
              <a:defRPr>
                <a:solidFill>
                  <a:schemeClr val="tx1"/>
                </a:solidFill>
                <a:latin typeface="Arial" panose="020B0604020202020204" pitchFamily="34" charset="0"/>
              </a:defRPr>
            </a:lvl3pPr>
            <a:lvl4pPr marL="2274888" algn="l" defTabSz="1019175">
              <a:defRPr>
                <a:solidFill>
                  <a:schemeClr val="tx1"/>
                </a:solidFill>
                <a:latin typeface="Arial" panose="020B0604020202020204" pitchFamily="34" charset="0"/>
              </a:defRPr>
            </a:lvl4pPr>
            <a:lvl5pPr marL="3032125" algn="l" defTabSz="1019175">
              <a:defRPr>
                <a:solidFill>
                  <a:schemeClr val="tx1"/>
                </a:solidFill>
                <a:latin typeface="Arial" panose="020B0604020202020204" pitchFamily="34" charset="0"/>
              </a:defRPr>
            </a:lvl5pPr>
            <a:lvl6pPr marL="3489325" defTabSz="1019175" fontAlgn="base">
              <a:spcBef>
                <a:spcPct val="0"/>
              </a:spcBef>
              <a:spcAft>
                <a:spcPct val="0"/>
              </a:spcAft>
              <a:defRPr>
                <a:solidFill>
                  <a:schemeClr val="tx1"/>
                </a:solidFill>
                <a:latin typeface="Arial" panose="020B0604020202020204" pitchFamily="34" charset="0"/>
              </a:defRPr>
            </a:lvl6pPr>
            <a:lvl7pPr marL="3946525" defTabSz="1019175" fontAlgn="base">
              <a:spcBef>
                <a:spcPct val="0"/>
              </a:spcBef>
              <a:spcAft>
                <a:spcPct val="0"/>
              </a:spcAft>
              <a:defRPr>
                <a:solidFill>
                  <a:schemeClr val="tx1"/>
                </a:solidFill>
                <a:latin typeface="Arial" panose="020B0604020202020204" pitchFamily="34" charset="0"/>
              </a:defRPr>
            </a:lvl7pPr>
            <a:lvl8pPr marL="4403725" defTabSz="1019175" fontAlgn="base">
              <a:spcBef>
                <a:spcPct val="0"/>
              </a:spcBef>
              <a:spcAft>
                <a:spcPct val="0"/>
              </a:spcAft>
              <a:defRPr>
                <a:solidFill>
                  <a:schemeClr val="tx1"/>
                </a:solidFill>
                <a:latin typeface="Arial" panose="020B0604020202020204" pitchFamily="34" charset="0"/>
              </a:defRPr>
            </a:lvl8pPr>
            <a:lvl9pPr marL="4860925" defTabSz="1019175" fontAlgn="base">
              <a:spcBef>
                <a:spcPct val="0"/>
              </a:spcBef>
              <a:spcAft>
                <a:spcPct val="0"/>
              </a:spcAft>
              <a:defRPr>
                <a:solidFill>
                  <a:schemeClr val="tx1"/>
                </a:solidFill>
                <a:latin typeface="Arial" panose="020B0604020202020204" pitchFamily="34" charset="0"/>
              </a:defRPr>
            </a:lvl9pPr>
          </a:lstStyle>
          <a:p>
            <a:pPr>
              <a:spcBef>
                <a:spcPct val="50000"/>
              </a:spcBef>
              <a:defRPr/>
            </a:pPr>
            <a:r>
              <a:rPr lang="en-US" sz="600" dirty="0" smtClean="0">
                <a:solidFill>
                  <a:srgbClr val="808080"/>
                </a:solidFill>
                <a:cs typeface="Arial" panose="020B0604020202020204" pitchFamily="34" charset="0"/>
              </a:rPr>
              <a:t>9.1</a:t>
            </a:r>
          </a:p>
        </p:txBody>
      </p:sp>
      <p:sp>
        <p:nvSpPr>
          <p:cNvPr id="4" name="Line 43"/>
          <p:cNvSpPr>
            <a:spLocks noChangeShapeType="1"/>
          </p:cNvSpPr>
          <p:nvPr/>
        </p:nvSpPr>
        <p:spPr bwMode="auto">
          <a:xfrm flipV="1">
            <a:off x="311727" y="1210235"/>
            <a:ext cx="8376227" cy="0"/>
          </a:xfrm>
          <a:prstGeom prst="line">
            <a:avLst/>
          </a:prstGeom>
          <a:noFill/>
          <a:ln w="9525">
            <a:solidFill>
              <a:schemeClr val="tx1"/>
            </a:solidFill>
            <a:round/>
            <a:headEnd/>
            <a:tailEnd/>
          </a:ln>
          <a:effectLst/>
        </p:spPr>
        <p:txBody>
          <a:bodyPr lIns="82058" tIns="41029" rIns="82058" bIns="41029"/>
          <a:lstStyle/>
          <a:p>
            <a:endParaRPr lang="en-US"/>
          </a:p>
        </p:txBody>
      </p:sp>
      <p:sp>
        <p:nvSpPr>
          <p:cNvPr id="26" name="Title 4"/>
          <p:cNvSpPr>
            <a:spLocks noGrp="1"/>
          </p:cNvSpPr>
          <p:nvPr>
            <p:ph type="title"/>
          </p:nvPr>
        </p:nvSpPr>
        <p:spPr>
          <a:xfrm>
            <a:off x="163080" y="1882589"/>
            <a:ext cx="8846705" cy="876860"/>
          </a:xfrm>
        </p:spPr>
        <p:txBody>
          <a:bodyPr/>
          <a:lstStyle>
            <a:lvl1pPr>
              <a:defRPr sz="3200">
                <a:solidFill>
                  <a:srgbClr val="FF0000"/>
                </a:solidFill>
              </a:defRPr>
            </a:lvl1pPr>
          </a:lstStyle>
          <a:p>
            <a:r>
              <a:rPr lang="en-US" smtClean="0"/>
              <a:t>Click to edit Master title style</a:t>
            </a:r>
            <a:endParaRPr lang="en-US"/>
          </a:p>
        </p:txBody>
      </p:sp>
      <p:sp>
        <p:nvSpPr>
          <p:cNvPr id="8"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7A2F9025-37CE-42A3-B9F5-5A57BFA5FA26}"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274" y="1"/>
            <a:ext cx="2210955" cy="665349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3080" y="1"/>
            <a:ext cx="6498647" cy="66534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0E646F37-185C-427A-8129-D8CEC238637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63080" y="1"/>
            <a:ext cx="8846705" cy="876860"/>
          </a:xfrm>
        </p:spPr>
        <p:txBody>
          <a:bodyPr/>
          <a:lstStyle>
            <a:lvl1pPr>
              <a:defRPr>
                <a:solidFill>
                  <a:srgbClr val="FF0000"/>
                </a:solidFill>
              </a:defRPr>
            </a:lvl1pPr>
          </a:lstStyle>
          <a:p>
            <a:r>
              <a:rPr lang="en-US" dirty="0" smtClean="0"/>
              <a:t>Click to edit Master title style</a:t>
            </a:r>
            <a:endParaRPr lang="en-GB" dirty="0"/>
          </a:p>
        </p:txBody>
      </p:sp>
      <p:sp>
        <p:nvSpPr>
          <p:cNvPr id="3" name="Online Image Placeholder 2"/>
          <p:cNvSpPr>
            <a:spLocks noGrp="1"/>
          </p:cNvSpPr>
          <p:nvPr>
            <p:ph type="clipArt" sz="half" idx="1"/>
          </p:nvPr>
        </p:nvSpPr>
        <p:spPr>
          <a:xfrm>
            <a:off x="163080" y="1075765"/>
            <a:ext cx="4354079" cy="5577728"/>
          </a:xfrm>
        </p:spPr>
        <p:txBody>
          <a:bodyPr/>
          <a:lstStyle/>
          <a:p>
            <a:pPr lvl="0"/>
            <a:r>
              <a:rPr lang="en-US" noProof="0" smtClean="0"/>
              <a:t>Click icon to add clip art</a:t>
            </a:r>
            <a:endParaRPr lang="en-GB" noProof="0" smtClean="0"/>
          </a:p>
        </p:txBody>
      </p:sp>
      <p:sp>
        <p:nvSpPr>
          <p:cNvPr id="4" name="Text Placeholder 3"/>
          <p:cNvSpPr>
            <a:spLocks noGrp="1"/>
          </p:cNvSpPr>
          <p:nvPr>
            <p:ph type="body"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5CE27B4A-B9B4-416A-ACAA-5C204327B62B}"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buSzPct val="120000"/>
              <a:defRPr/>
            </a:lvl1pPr>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10"/>
          <p:cNvSpPr>
            <a:spLocks noGrp="1" noChangeArrowheads="1"/>
          </p:cNvSpPr>
          <p:nvPr>
            <p:ph type="sldNum" sz="quarter" idx="10"/>
          </p:nvPr>
        </p:nvSpPr>
        <p:spPr>
          <a:ln/>
        </p:spPr>
        <p:txBody>
          <a:bodyPr/>
          <a:lstStyle>
            <a:lvl1pPr>
              <a:defRPr/>
            </a:lvl1pPr>
          </a:lstStyle>
          <a:p>
            <a:fld id="{32E25198-89AE-4B00-A47A-4DE3C7AA545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456" y="1710298"/>
            <a:ext cx="7886989" cy="2851897"/>
          </a:xfrm>
        </p:spPr>
        <p:txBody>
          <a:bodyPr/>
          <a:lstStyle>
            <a:lvl1pPr>
              <a:defRPr sz="5400">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3456" y="4588809"/>
            <a:ext cx="7886989" cy="1500188"/>
          </a:xfrm>
        </p:spPr>
        <p:txBody>
          <a:bodyPr/>
          <a:lstStyle>
            <a:lvl1pPr marL="0" indent="0">
              <a:buNone/>
              <a:defRPr sz="2200"/>
            </a:lvl1pPr>
            <a:lvl2pPr marL="410243" indent="0">
              <a:buNone/>
              <a:defRPr sz="1800"/>
            </a:lvl2pPr>
            <a:lvl3pPr marL="820487" indent="0">
              <a:buNone/>
              <a:defRPr sz="1600"/>
            </a:lvl3pPr>
            <a:lvl4pPr marL="1230730" indent="0">
              <a:buNone/>
              <a:defRPr sz="1400"/>
            </a:lvl4pPr>
            <a:lvl5pPr marL="1640973" indent="0">
              <a:buNone/>
              <a:defRPr sz="1400"/>
            </a:lvl5pPr>
            <a:lvl6pPr marL="2051216" indent="0">
              <a:buNone/>
              <a:defRPr sz="1400"/>
            </a:lvl6pPr>
            <a:lvl7pPr marL="2461461" indent="0">
              <a:buNone/>
              <a:defRPr sz="1400"/>
            </a:lvl7pPr>
            <a:lvl8pPr marL="2871703" indent="0">
              <a:buNone/>
              <a:defRPr sz="1400"/>
            </a:lvl8pPr>
            <a:lvl9pPr marL="3281946"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7481FC1E-1A4C-41E8-8E0E-BCE7671D5CAA}"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163080" y="1075765"/>
            <a:ext cx="4354079"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963622C3-C058-439C-BABA-723B8393669E}"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27" y="365593"/>
            <a:ext cx="7886989" cy="1325096"/>
          </a:xfrm>
        </p:spPr>
        <p:txBody>
          <a:bodyPr/>
          <a:lstStyle>
            <a:lvl1pPr>
              <a:defRPr>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9227" y="1680883"/>
            <a:ext cx="3869171"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629227" y="2504516"/>
            <a:ext cx="3869171"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727" y="1680883"/>
            <a:ext cx="3886489"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29727" y="2504516"/>
            <a:ext cx="3886489"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0"/>
          <p:cNvSpPr>
            <a:spLocks noGrp="1" noChangeArrowheads="1"/>
          </p:cNvSpPr>
          <p:nvPr>
            <p:ph type="sldNum" sz="quarter" idx="10"/>
          </p:nvPr>
        </p:nvSpPr>
        <p:spPr>
          <a:ln/>
        </p:spPr>
        <p:txBody>
          <a:bodyPr/>
          <a:lstStyle>
            <a:lvl1pPr>
              <a:defRPr/>
            </a:lvl1pPr>
          </a:lstStyle>
          <a:p>
            <a:fld id="{D1EC3F0F-5649-4A61-B218-6ECED721D1DE}" type="slidenum">
              <a:rPr lang="en-US"/>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Rectangle 10"/>
          <p:cNvSpPr>
            <a:spLocks noGrp="1" noChangeArrowheads="1"/>
          </p:cNvSpPr>
          <p:nvPr>
            <p:ph type="sldNum" sz="quarter" idx="10"/>
          </p:nvPr>
        </p:nvSpPr>
        <p:spPr>
          <a:ln/>
        </p:spPr>
        <p:txBody>
          <a:bodyPr/>
          <a:lstStyle>
            <a:lvl1pPr>
              <a:defRPr/>
            </a:lvl1pPr>
          </a:lstStyle>
          <a:p>
            <a:fld id="{742C3BD1-9A30-4045-9DFE-48DC1CB9D589}" type="slidenum">
              <a:rPr lang="en-US"/>
              <a:pPr/>
              <a:t>‹#›</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1B847C33-53C8-485A-9288-560B29A38293}" type="slidenum">
              <a:rPr lang="en-US"/>
              <a:pPr/>
              <a:t>‹#›</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Content Placeholder 2"/>
          <p:cNvSpPr>
            <a:spLocks noGrp="1"/>
          </p:cNvSpPr>
          <p:nvPr>
            <p:ph idx="1"/>
          </p:nvPr>
        </p:nvSpPr>
        <p:spPr>
          <a:xfrm>
            <a:off x="3887933" y="987519"/>
            <a:ext cx="4628285" cy="4873158"/>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36A3E788-9E08-4F1F-ABCE-BD612BCC9E09}"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Picture Placeholder 2"/>
          <p:cNvSpPr>
            <a:spLocks noGrp="1"/>
          </p:cNvSpPr>
          <p:nvPr>
            <p:ph type="pic" idx="1"/>
          </p:nvPr>
        </p:nvSpPr>
        <p:spPr>
          <a:xfrm>
            <a:off x="3887933" y="987519"/>
            <a:ext cx="4628285" cy="4873158"/>
          </a:xfrm>
        </p:spPr>
        <p:txBody>
          <a:bodyPr/>
          <a:lstStyle>
            <a:lvl1pPr marL="0" indent="0">
              <a:buNone/>
              <a:defRPr sz="2900"/>
            </a:lvl1pPr>
            <a:lvl2pPr marL="410243" indent="0">
              <a:buNone/>
              <a:defRPr sz="2500"/>
            </a:lvl2pPr>
            <a:lvl3pPr marL="820487" indent="0">
              <a:buNone/>
              <a:defRPr sz="2200"/>
            </a:lvl3pPr>
            <a:lvl4pPr marL="1230730" indent="0">
              <a:buNone/>
              <a:defRPr sz="1800"/>
            </a:lvl4pPr>
            <a:lvl5pPr marL="1640973" indent="0">
              <a:buNone/>
              <a:defRPr sz="1800"/>
            </a:lvl5pPr>
            <a:lvl6pPr marL="2051216" indent="0">
              <a:buNone/>
              <a:defRPr sz="1800"/>
            </a:lvl6pPr>
            <a:lvl7pPr marL="2461461" indent="0">
              <a:buNone/>
              <a:defRPr sz="1800"/>
            </a:lvl7pPr>
            <a:lvl8pPr marL="2871703" indent="0">
              <a:buNone/>
              <a:defRPr sz="1800"/>
            </a:lvl8pPr>
            <a:lvl9pPr marL="3281946" indent="0">
              <a:buNone/>
              <a:defRPr sz="18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F91EA2A1-82F7-4B07-AA24-2AA769324886}"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163080" y="1"/>
            <a:ext cx="8846705" cy="876860"/>
          </a:xfrm>
          <a:prstGeom prst="rect">
            <a:avLst/>
          </a:prstGeom>
          <a:noFill/>
          <a:ln w="9525">
            <a:noFill/>
            <a:miter lim="800000"/>
            <a:headEnd/>
            <a:tailEnd/>
          </a:ln>
          <a:effectLst/>
        </p:spPr>
        <p:txBody>
          <a:bodyPr vert="horz" wrap="square" lIns="54921" tIns="16153" rIns="0" bIns="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163080" y="1075765"/>
            <a:ext cx="8848147"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4" name="Rectangle 10"/>
          <p:cNvSpPr>
            <a:spLocks noGrp="1" noChangeArrowheads="1"/>
          </p:cNvSpPr>
          <p:nvPr>
            <p:ph type="sldNum" sz="quarter" idx="4"/>
          </p:nvPr>
        </p:nvSpPr>
        <p:spPr bwMode="gray">
          <a:xfrm>
            <a:off x="8318500" y="6663298"/>
            <a:ext cx="825500" cy="16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53559" bIns="53559" numCol="1" anchor="t" anchorCtr="0" compatLnSpc="1">
            <a:prstTxWarp prst="textNoShape">
              <a:avLst/>
            </a:prstTxWarp>
          </a:bodyPr>
          <a:lstStyle>
            <a:lvl1pPr algn="r" defTabSz="1360515" eaLnBrk="1" hangingPunct="1">
              <a:defRPr sz="1000" b="1"/>
            </a:lvl1pPr>
          </a:lstStyle>
          <a:p>
            <a:fld id="{06CD11B7-08B0-43A8-A229-EFA1663ACEBE}" type="slidenum">
              <a:rPr lang="en-US"/>
              <a:pPr/>
              <a:t>‹#›</a:t>
            </a:fld>
            <a:endParaRPr lang="en-US"/>
          </a:p>
        </p:txBody>
      </p:sp>
      <p:sp>
        <p:nvSpPr>
          <p:cNvPr id="1035" name="Rectangle 11"/>
          <p:cNvSpPr>
            <a:spLocks noGrp="1" noChangeArrowheads="1"/>
          </p:cNvSpPr>
          <p:nvPr>
            <p:ph type="ftr" sz="quarter" idx="3"/>
          </p:nvPr>
        </p:nvSpPr>
        <p:spPr bwMode="gray">
          <a:xfrm>
            <a:off x="0" y="6681508"/>
            <a:ext cx="9144000" cy="17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36020" bIns="0" numCol="1" anchor="t" anchorCtr="0" compatLnSpc="1">
            <a:prstTxWarp prst="textNoShape">
              <a:avLst/>
            </a:prstTxWarp>
          </a:bodyPr>
          <a:lstStyle>
            <a:lvl1pPr algn="ctr" defTabSz="1360515" eaLnBrk="1" hangingPunct="1">
              <a:buFontTx/>
              <a:buNone/>
              <a:defRPr sz="900" smtClean="0">
                <a:latin typeface="Arial" panose="020B0604020202020204" pitchFamily="34" charset="0"/>
              </a:defRPr>
            </a:lvl1pPr>
          </a:lstStyle>
          <a:p>
            <a:pPr>
              <a:defRPr/>
            </a:pPr>
            <a:endParaRPr lang="en-US" dirty="0"/>
          </a:p>
        </p:txBody>
      </p:sp>
      <p:sp>
        <p:nvSpPr>
          <p:cNvPr id="1043" name="Text Box 19"/>
          <p:cNvSpPr txBox="1">
            <a:spLocks noChangeArrowheads="1"/>
          </p:cNvSpPr>
          <p:nvPr userDrawn="1"/>
        </p:nvSpPr>
        <p:spPr bwMode="gray">
          <a:xfrm>
            <a:off x="7537097" y="864254"/>
            <a:ext cx="1462586" cy="23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39" tIns="30719" rIns="61439" bIns="30719">
            <a:spAutoFit/>
          </a:bodyPr>
          <a:lstStyle>
            <a:lvl1pPr marL="96838" indent="-96838" algn="l" defTabSz="684213">
              <a:defRPr>
                <a:solidFill>
                  <a:schemeClr val="tx1"/>
                </a:solidFill>
                <a:latin typeface="Arial" panose="020B0604020202020204" pitchFamily="34" charset="0"/>
              </a:defRPr>
            </a:lvl1pPr>
            <a:lvl2pPr marL="511175" algn="l" defTabSz="684213">
              <a:defRPr>
                <a:solidFill>
                  <a:schemeClr val="tx1"/>
                </a:solidFill>
                <a:latin typeface="Arial" panose="020B0604020202020204" pitchFamily="34" charset="0"/>
              </a:defRPr>
            </a:lvl2pPr>
            <a:lvl3pPr marL="1019175" algn="l" defTabSz="684213">
              <a:defRPr>
                <a:solidFill>
                  <a:schemeClr val="tx1"/>
                </a:solidFill>
                <a:latin typeface="Arial" panose="020B0604020202020204" pitchFamily="34" charset="0"/>
              </a:defRPr>
            </a:lvl3pPr>
            <a:lvl4pPr marL="1528763" algn="l" defTabSz="684213">
              <a:defRPr>
                <a:solidFill>
                  <a:schemeClr val="tx1"/>
                </a:solidFill>
                <a:latin typeface="Arial" panose="020B0604020202020204" pitchFamily="34" charset="0"/>
              </a:defRPr>
            </a:lvl4pPr>
            <a:lvl5pPr marL="2038350" algn="l" defTabSz="684213">
              <a:defRPr>
                <a:solidFill>
                  <a:schemeClr val="tx1"/>
                </a:solidFill>
                <a:latin typeface="Arial" panose="020B0604020202020204" pitchFamily="34" charset="0"/>
              </a:defRPr>
            </a:lvl5pPr>
            <a:lvl6pPr marL="2495550" defTabSz="684213" fontAlgn="base">
              <a:spcBef>
                <a:spcPct val="0"/>
              </a:spcBef>
              <a:spcAft>
                <a:spcPct val="0"/>
              </a:spcAft>
              <a:defRPr>
                <a:solidFill>
                  <a:schemeClr val="tx1"/>
                </a:solidFill>
                <a:latin typeface="Arial" panose="020B0604020202020204" pitchFamily="34" charset="0"/>
              </a:defRPr>
            </a:lvl6pPr>
            <a:lvl7pPr marL="2952750" defTabSz="684213" fontAlgn="base">
              <a:spcBef>
                <a:spcPct val="0"/>
              </a:spcBef>
              <a:spcAft>
                <a:spcPct val="0"/>
              </a:spcAft>
              <a:defRPr>
                <a:solidFill>
                  <a:schemeClr val="tx1"/>
                </a:solidFill>
                <a:latin typeface="Arial" panose="020B0604020202020204" pitchFamily="34" charset="0"/>
              </a:defRPr>
            </a:lvl7pPr>
            <a:lvl8pPr marL="3409950" defTabSz="684213" fontAlgn="base">
              <a:spcBef>
                <a:spcPct val="0"/>
              </a:spcBef>
              <a:spcAft>
                <a:spcPct val="0"/>
              </a:spcAft>
              <a:defRPr>
                <a:solidFill>
                  <a:schemeClr val="tx1"/>
                </a:solidFill>
                <a:latin typeface="Arial" panose="020B0604020202020204" pitchFamily="34" charset="0"/>
              </a:defRPr>
            </a:lvl8pPr>
            <a:lvl9pPr marL="3867150" defTabSz="684213" fontAlgn="base">
              <a:spcBef>
                <a:spcPct val="0"/>
              </a:spcBef>
              <a:spcAft>
                <a:spcPct val="0"/>
              </a:spcAft>
              <a:defRPr>
                <a:solidFill>
                  <a:schemeClr val="tx1"/>
                </a:solidFill>
                <a:latin typeface="Arial" panose="020B0604020202020204" pitchFamily="34" charset="0"/>
              </a:defRPr>
            </a:lvl9pPr>
          </a:lstStyle>
          <a:p>
            <a:pPr algn="r">
              <a:defRPr/>
            </a:pPr>
            <a:r>
              <a:rPr lang="en-US" sz="1100" b="1" smtClean="0">
                <a:solidFill>
                  <a:srgbClr val="FFFFFF"/>
                </a:solidFill>
                <a:cs typeface="Arial" panose="020B0604020202020204" pitchFamily="34" charset="0"/>
              </a:rPr>
              <a:t>IBM Power Systems</a:t>
            </a:r>
          </a:p>
        </p:txBody>
      </p:sp>
      <p:sp>
        <p:nvSpPr>
          <p:cNvPr id="10" name="Line 6"/>
          <p:cNvSpPr>
            <a:spLocks noChangeShapeType="1"/>
          </p:cNvSpPr>
          <p:nvPr userDrawn="1"/>
        </p:nvSpPr>
        <p:spPr bwMode="auto">
          <a:xfrm flipV="1">
            <a:off x="129887" y="976313"/>
            <a:ext cx="8875568" cy="0"/>
          </a:xfrm>
          <a:prstGeom prst="line">
            <a:avLst/>
          </a:prstGeom>
          <a:noFill/>
          <a:ln w="22225" cap="rnd" cmpd="sng">
            <a:solidFill>
              <a:schemeClr val="accent5">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58" tIns="41029" rIns="82058" bIns="41029"/>
          <a:lstStyle/>
          <a:p>
            <a:pPr algn="ctr" eaLnBrk="1" hangingPunct="1">
              <a:buFont typeface="Arial" panose="020B0604020202020204" pitchFamily="34" charset="0"/>
              <a:buNone/>
              <a:defRPr/>
            </a:pPr>
            <a:endParaRPr lang="en-US" dirty="0">
              <a:latin typeface="Arial" panose="020B0604020202020204" pitchFamily="34" charset="0"/>
            </a:endParaRPr>
          </a:p>
        </p:txBody>
      </p:sp>
      <p:pic>
        <p:nvPicPr>
          <p:cNvPr id="8" name="Picture 45"/>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229601" y="40820"/>
            <a:ext cx="762000" cy="890113"/>
          </a:xfrm>
          <a:prstGeom prst="rect">
            <a:avLst/>
          </a:prstGeom>
          <a:solidFill>
            <a:schemeClr val="accent1"/>
          </a:solidFill>
          <a:ln>
            <a:noFill/>
          </a:ln>
        </p:spPr>
      </p:pic>
    </p:spTree>
  </p:cSld>
  <p:clrMap bg1="lt1" tx1="dk1" bg2="lt2" tx2="dk2" accent1="accent1" accent2="accent2" accent3="accent3" accent4="accent4" accent5="accent5" accent6="accent6" hlink="hlink" folHlink="folHlink"/>
  <p:sldLayoutIdLst>
    <p:sldLayoutId id="214748367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608" rtl="0" eaLnBrk="1" fontAlgn="base" hangingPunct="1">
        <a:spcBef>
          <a:spcPct val="0"/>
        </a:spcBef>
        <a:spcAft>
          <a:spcPct val="0"/>
        </a:spcAft>
        <a:defRPr sz="2900" b="1" kern="1200">
          <a:solidFill>
            <a:srgbClr val="FF0000"/>
          </a:solidFill>
          <a:latin typeface="+mj-lt"/>
          <a:ea typeface="+mj-ea"/>
          <a:cs typeface="+mj-cs"/>
        </a:defRPr>
      </a:lvl1pPr>
      <a:lvl2pPr algn="l" defTabSz="914608" rtl="0" eaLnBrk="1" fontAlgn="base" hangingPunct="1">
        <a:spcBef>
          <a:spcPct val="0"/>
        </a:spcBef>
        <a:spcAft>
          <a:spcPct val="0"/>
        </a:spcAft>
        <a:defRPr sz="2900" b="1">
          <a:solidFill>
            <a:schemeClr val="tx2"/>
          </a:solidFill>
          <a:latin typeface="Arial" panose="020B0604020202020204" pitchFamily="34" charset="0"/>
        </a:defRPr>
      </a:lvl2pPr>
      <a:lvl3pPr algn="l" defTabSz="914608" rtl="0" eaLnBrk="1" fontAlgn="base" hangingPunct="1">
        <a:spcBef>
          <a:spcPct val="0"/>
        </a:spcBef>
        <a:spcAft>
          <a:spcPct val="0"/>
        </a:spcAft>
        <a:defRPr sz="2900" b="1">
          <a:solidFill>
            <a:schemeClr val="tx2"/>
          </a:solidFill>
          <a:latin typeface="Arial" panose="020B0604020202020204" pitchFamily="34" charset="0"/>
        </a:defRPr>
      </a:lvl3pPr>
      <a:lvl4pPr algn="l" defTabSz="914608" rtl="0" eaLnBrk="1" fontAlgn="base" hangingPunct="1">
        <a:spcBef>
          <a:spcPct val="0"/>
        </a:spcBef>
        <a:spcAft>
          <a:spcPct val="0"/>
        </a:spcAft>
        <a:defRPr sz="2900" b="1">
          <a:solidFill>
            <a:schemeClr val="tx2"/>
          </a:solidFill>
          <a:latin typeface="Arial" panose="020B0604020202020204" pitchFamily="34" charset="0"/>
        </a:defRPr>
      </a:lvl4pPr>
      <a:lvl5pPr algn="l" defTabSz="914608" rtl="0" eaLnBrk="1" fontAlgn="base" hangingPunct="1">
        <a:spcBef>
          <a:spcPct val="0"/>
        </a:spcBef>
        <a:spcAft>
          <a:spcPct val="0"/>
        </a:spcAft>
        <a:defRPr sz="2900" b="1">
          <a:solidFill>
            <a:schemeClr val="tx2"/>
          </a:solidFill>
          <a:latin typeface="Arial" panose="020B0604020202020204" pitchFamily="34" charset="0"/>
        </a:defRPr>
      </a:lvl5pPr>
      <a:lvl6pPr marL="410291" algn="l" defTabSz="914608" rtl="0" eaLnBrk="1" fontAlgn="base" hangingPunct="1">
        <a:spcBef>
          <a:spcPct val="0"/>
        </a:spcBef>
        <a:spcAft>
          <a:spcPct val="0"/>
        </a:spcAft>
        <a:defRPr sz="2900" b="1">
          <a:solidFill>
            <a:schemeClr val="tx2"/>
          </a:solidFill>
          <a:latin typeface="Arial" panose="020B0604020202020204" pitchFamily="34" charset="0"/>
        </a:defRPr>
      </a:lvl6pPr>
      <a:lvl7pPr marL="820583" algn="l" defTabSz="914608" rtl="0" eaLnBrk="1" fontAlgn="base" hangingPunct="1">
        <a:spcBef>
          <a:spcPct val="0"/>
        </a:spcBef>
        <a:spcAft>
          <a:spcPct val="0"/>
        </a:spcAft>
        <a:defRPr sz="2900" b="1">
          <a:solidFill>
            <a:schemeClr val="tx2"/>
          </a:solidFill>
          <a:latin typeface="Arial" panose="020B0604020202020204" pitchFamily="34" charset="0"/>
        </a:defRPr>
      </a:lvl7pPr>
      <a:lvl8pPr marL="1230874" algn="l" defTabSz="914608" rtl="0" eaLnBrk="1" fontAlgn="base" hangingPunct="1">
        <a:spcBef>
          <a:spcPct val="0"/>
        </a:spcBef>
        <a:spcAft>
          <a:spcPct val="0"/>
        </a:spcAft>
        <a:defRPr sz="2900" b="1">
          <a:solidFill>
            <a:schemeClr val="tx2"/>
          </a:solidFill>
          <a:latin typeface="Arial" panose="020B0604020202020204" pitchFamily="34" charset="0"/>
        </a:defRPr>
      </a:lvl8pPr>
      <a:lvl9pPr marL="1641165" algn="l" defTabSz="914608" rtl="0" eaLnBrk="1" fontAlgn="base" hangingPunct="1">
        <a:spcBef>
          <a:spcPct val="0"/>
        </a:spcBef>
        <a:spcAft>
          <a:spcPct val="0"/>
        </a:spcAft>
        <a:defRPr sz="2900" b="1">
          <a:solidFill>
            <a:schemeClr val="tx2"/>
          </a:solidFill>
          <a:latin typeface="Arial" panose="020B0604020202020204" pitchFamily="34" charset="0"/>
        </a:defRPr>
      </a:lvl9pPr>
    </p:titleStyle>
    <p:body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10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10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wmf"/><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emf"/><Relationship Id="rId4" Type="http://schemas.openxmlformats.org/officeDocument/2006/relationships/oleObject" Target="../embeddings/oleObject1.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1.emf"/><Relationship Id="rId4" Type="http://schemas.openxmlformats.org/officeDocument/2006/relationships/oleObject" Target="../embeddings/oleObject2.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3080" y="1561540"/>
            <a:ext cx="8846705" cy="876860"/>
          </a:xfrm>
        </p:spPr>
        <p:txBody>
          <a:bodyPr/>
          <a:lstStyle/>
          <a:p>
            <a:r>
              <a:rPr lang="en-US" sz="4400" dirty="0" smtClean="0"/>
              <a:t>Cloud Application Development</a:t>
            </a:r>
            <a:endParaRPr lang="en-US" sz="4400"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4294967295"/>
          </p:nvPr>
        </p:nvSpPr>
        <p:spPr>
          <a:xfrm>
            <a:off x="8318500" y="6662738"/>
            <a:ext cx="825500" cy="165100"/>
          </a:xfrm>
        </p:spPr>
        <p:txBody>
          <a:bodyPr/>
          <a:lstStyle/>
          <a:p>
            <a:fld id="{40352607-7EA9-4924-B940-0DFD70466E5A}" type="slidenum">
              <a:rPr lang="en-US" smtClean="0"/>
              <a:pPr/>
              <a:t>1</a:t>
            </a:fld>
            <a:endParaRPr lang="en-US"/>
          </a:p>
        </p:txBody>
      </p:sp>
      <p:grpSp>
        <p:nvGrpSpPr>
          <p:cNvPr id="7" name="Group 3"/>
          <p:cNvGrpSpPr>
            <a:grpSpLocks/>
          </p:cNvGrpSpPr>
          <p:nvPr/>
        </p:nvGrpSpPr>
        <p:grpSpPr bwMode="auto">
          <a:xfrm>
            <a:off x="492125" y="2895600"/>
            <a:ext cx="2852738" cy="3198813"/>
            <a:chOff x="112509" y="2057400"/>
            <a:chExt cx="3653246" cy="4102916"/>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29495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TextBox 7"/>
            <p:cNvSpPr txBox="1">
              <a:spLocks noChangeArrowheads="1"/>
            </p:cNvSpPr>
            <p:nvPr/>
          </p:nvSpPr>
          <p:spPr bwMode="auto">
            <a:xfrm>
              <a:off x="112509" y="5726114"/>
              <a:ext cx="3653246" cy="43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solidFill>
                    <a:srgbClr val="FF0000"/>
                  </a:solidFill>
                  <a:latin typeface="Verdana" panose="020B0604030504040204" pitchFamily="34" charset="0"/>
                </a:rPr>
                <a:t>Morgan Kauffman, USA</a:t>
              </a:r>
              <a:endParaRPr lang="en-AU" altLang="en-US" sz="1200" b="1">
                <a:solidFill>
                  <a:srgbClr val="FF0000"/>
                </a:solidFill>
                <a:latin typeface="Verdana" panose="020B0604030504040204" pitchFamily="34" charset="0"/>
              </a:endParaRPr>
            </a:p>
          </p:txBody>
        </p:sp>
      </p:grpSp>
      <p:grpSp>
        <p:nvGrpSpPr>
          <p:cNvPr id="10" name="Group 6"/>
          <p:cNvGrpSpPr>
            <a:grpSpLocks/>
          </p:cNvGrpSpPr>
          <p:nvPr/>
        </p:nvGrpSpPr>
        <p:grpSpPr bwMode="auto">
          <a:xfrm>
            <a:off x="3470275" y="2895600"/>
            <a:ext cx="2314575" cy="3203575"/>
            <a:chOff x="3378837" y="1981200"/>
            <a:chExt cx="3216594" cy="4187373"/>
          </a:xfrm>
        </p:grpSpPr>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9662" y="1981200"/>
              <a:ext cx="2743201"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TextBox 8"/>
            <p:cNvSpPr txBox="1">
              <a:spLocks noChangeArrowheads="1"/>
            </p:cNvSpPr>
            <p:nvPr/>
          </p:nvSpPr>
          <p:spPr bwMode="auto">
            <a:xfrm>
              <a:off x="3378837" y="5726113"/>
              <a:ext cx="3216594" cy="44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latin typeface="Verdana" panose="020B0604030504040204" pitchFamily="34" charset="0"/>
                </a:rPr>
                <a:t>McGraw Hill, India</a:t>
              </a:r>
              <a:endParaRPr lang="en-AU" altLang="en-US" sz="1200" b="1">
                <a:latin typeface="Verdana" panose="020B0604030504040204" pitchFamily="34" charset="0"/>
              </a:endParaRPr>
            </a:p>
          </p:txBody>
        </p:sp>
      </p:grpSp>
      <p:grpSp>
        <p:nvGrpSpPr>
          <p:cNvPr id="13" name="Group 12"/>
          <p:cNvGrpSpPr>
            <a:grpSpLocks/>
          </p:cNvGrpSpPr>
          <p:nvPr/>
        </p:nvGrpSpPr>
        <p:grpSpPr bwMode="auto">
          <a:xfrm>
            <a:off x="5903913" y="2895600"/>
            <a:ext cx="2554287" cy="3146425"/>
            <a:chOff x="5225857" y="1600200"/>
            <a:chExt cx="2553905" cy="3145904"/>
          </a:xfrm>
        </p:grpSpPr>
        <p:pic>
          <p:nvPicPr>
            <p:cNvPr id="1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9329" y="1600200"/>
              <a:ext cx="1957497" cy="2792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5" name="Rectangle 3"/>
            <p:cNvSpPr>
              <a:spLocks noChangeArrowheads="1"/>
            </p:cNvSpPr>
            <p:nvPr/>
          </p:nvSpPr>
          <p:spPr bwMode="auto">
            <a:xfrm>
              <a:off x="5225857" y="4469105"/>
              <a:ext cx="25539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200" b="1">
                  <a:solidFill>
                    <a:srgbClr val="FF0000"/>
                  </a:solidFill>
                  <a:latin typeface="Verdana" panose="020B0604030504040204" pitchFamily="34" charset="0"/>
                </a:rPr>
                <a:t>China Machine Press, China</a:t>
              </a:r>
              <a:endParaRPr lang="en-AU" altLang="en-US" sz="1200">
                <a:solidFill>
                  <a:schemeClr val="tx1"/>
                </a:solidFill>
                <a:latin typeface="Verdana" panose="020B0604030504040204" pitchFamily="34" charset="0"/>
              </a:endParaRPr>
            </a:p>
          </p:txBody>
        </p:sp>
      </p:grpSp>
    </p:spTree>
    <p:extLst>
      <p:ext uri="{BB962C8B-B14F-4D97-AF65-F5344CB8AC3E}">
        <p14:creationId xmlns:p14="http://schemas.microsoft.com/office/powerpoint/2010/main" val="4213745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Characterizing Data-Intensive Computations</a:t>
            </a:r>
            <a:endParaRPr lang="en-US" dirty="0"/>
          </a:p>
        </p:txBody>
      </p:sp>
      <p:sp>
        <p:nvSpPr>
          <p:cNvPr id="3" name="Content Placeholder 2"/>
          <p:cNvSpPr>
            <a:spLocks noGrp="1"/>
          </p:cNvSpPr>
          <p:nvPr>
            <p:ph idx="1"/>
          </p:nvPr>
        </p:nvSpPr>
        <p:spPr/>
        <p:txBody>
          <a:bodyPr/>
          <a:lstStyle/>
          <a:p>
            <a:pPr algn="just"/>
            <a:r>
              <a:rPr lang="en-US" dirty="0" smtClean="0"/>
              <a:t>Data-intensive applications do not only deal with huge volumes of data but, very often, also exhibit compute-intensive properties.</a:t>
            </a:r>
          </a:p>
          <a:p>
            <a:pPr algn="just"/>
            <a:r>
              <a:rPr lang="en-US" dirty="0" smtClean="0"/>
              <a:t>Data intensive applications handle datasets in the scale of multiple terabytes and petabytes. </a:t>
            </a:r>
          </a:p>
          <a:p>
            <a:pPr algn="just"/>
            <a:r>
              <a:rPr lang="en-US" dirty="0" smtClean="0"/>
              <a:t>Datasets are commonly persisted in several formats and distributed across different locations. </a:t>
            </a:r>
          </a:p>
          <a:p>
            <a:pPr algn="just"/>
            <a:r>
              <a:rPr lang="en-US" dirty="0" smtClean="0"/>
              <a:t>Such applications process data in multistep analytical pipelines including transformation and fusion stages. </a:t>
            </a:r>
          </a:p>
          <a:p>
            <a:pPr algn="just"/>
            <a:r>
              <a:rPr lang="en-US" dirty="0" smtClean="0"/>
              <a:t>The processing requirements scale almost linearly with the data size and they can be easily processed in parallel. </a:t>
            </a:r>
          </a:p>
          <a:p>
            <a:pPr algn="just"/>
            <a:r>
              <a:rPr lang="en-US" dirty="0" smtClean="0"/>
              <a:t>They also need efficient mechanisms for data management, filtering and fusion, and efficient querying and distribution.</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a:t>
            </a:fld>
            <a:endParaRPr lang="en-US"/>
          </a:p>
        </p:txBody>
      </p:sp>
    </p:spTree>
    <p:extLst>
      <p:ext uri="{BB962C8B-B14F-4D97-AF65-F5344CB8AC3E}">
        <p14:creationId xmlns:p14="http://schemas.microsoft.com/office/powerpoint/2010/main" val="342891970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MapReduce Infrastructure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100</a:t>
            </a:fld>
            <a:endParaRPr lang="en-US"/>
          </a:p>
        </p:txBody>
      </p:sp>
      <p:grpSp>
        <p:nvGrpSpPr>
          <p:cNvPr id="6" name="Group 5"/>
          <p:cNvGrpSpPr/>
          <p:nvPr/>
        </p:nvGrpSpPr>
        <p:grpSpPr>
          <a:xfrm>
            <a:off x="177421" y="1147457"/>
            <a:ext cx="8966579" cy="5481943"/>
            <a:chOff x="245661" y="641446"/>
            <a:chExt cx="8830103" cy="6098369"/>
          </a:xfrm>
        </p:grpSpPr>
        <p:sp>
          <p:nvSpPr>
            <p:cNvPr id="7" name="Rectangle 6"/>
            <p:cNvSpPr/>
            <p:nvPr/>
          </p:nvSpPr>
          <p:spPr>
            <a:xfrm>
              <a:off x="245661" y="641446"/>
              <a:ext cx="8830103" cy="60983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698544" y="930328"/>
              <a:ext cx="5240740" cy="4737431"/>
            </a:xfrm>
            <a:prstGeom prst="roundRect">
              <a:avLst>
                <a:gd name="adj" fmla="val 5572"/>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Rectangle 8"/>
            <p:cNvSpPr/>
            <p:nvPr/>
          </p:nvSpPr>
          <p:spPr>
            <a:xfrm>
              <a:off x="4401205" y="782383"/>
              <a:ext cx="1521923" cy="295892"/>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rgbClr val="000000"/>
                  </a:solidFill>
                </a:rPr>
                <a:t>Aneka Cloud</a:t>
              </a:r>
            </a:p>
          </p:txBody>
        </p:sp>
        <p:sp>
          <p:nvSpPr>
            <p:cNvPr id="10" name="Rounded Rectangle 9"/>
            <p:cNvSpPr/>
            <p:nvPr/>
          </p:nvSpPr>
          <p:spPr>
            <a:xfrm>
              <a:off x="1157851" y="2098351"/>
              <a:ext cx="7164807" cy="3129967"/>
            </a:xfrm>
            <a:prstGeom prst="roundRect">
              <a:avLst>
                <a:gd name="adj" fmla="val 8975"/>
              </a:avLst>
            </a:prstGeom>
            <a:solidFill>
              <a:schemeClr val="bg1">
                <a:lumMod val="7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11" name="Group 21"/>
            <p:cNvGrpSpPr/>
            <p:nvPr/>
          </p:nvGrpSpPr>
          <p:grpSpPr>
            <a:xfrm>
              <a:off x="4041216" y="4383283"/>
              <a:ext cx="2564299" cy="1152127"/>
              <a:chOff x="4041216" y="3851011"/>
              <a:chExt cx="2564299" cy="1152127"/>
            </a:xfrm>
          </p:grpSpPr>
          <p:grpSp>
            <p:nvGrpSpPr>
              <p:cNvPr id="69" name="Group 16"/>
              <p:cNvGrpSpPr/>
              <p:nvPr/>
            </p:nvGrpSpPr>
            <p:grpSpPr>
              <a:xfrm>
                <a:off x="4041216" y="3851011"/>
                <a:ext cx="2564299" cy="1152127"/>
                <a:chOff x="4191344" y="3837363"/>
                <a:chExt cx="2564299" cy="1152127"/>
              </a:xfrm>
            </p:grpSpPr>
            <p:sp>
              <p:nvSpPr>
                <p:cNvPr id="72" name="Oval 19"/>
                <p:cNvSpPr/>
                <p:nvPr/>
              </p:nvSpPr>
              <p:spPr>
                <a:xfrm>
                  <a:off x="4191344" y="4209816"/>
                  <a:ext cx="2564299" cy="697085"/>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73"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4191345" y="3837363"/>
                  <a:ext cx="648072" cy="1152127"/>
                </a:xfrm>
                <a:prstGeom prst="rect">
                  <a:avLst/>
                </a:prstGeom>
                <a:noFill/>
              </p:spPr>
            </p:pic>
          </p:grpSp>
          <p:sp>
            <p:nvSpPr>
              <p:cNvPr id="70" name="Rounded Rectangle 69"/>
              <p:cNvSpPr/>
              <p:nvPr/>
            </p:nvSpPr>
            <p:spPr>
              <a:xfrm>
                <a:off x="4499122" y="4143483"/>
                <a:ext cx="1745862" cy="552563"/>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rPr>
                  <a:t>MapReduce </a:t>
                </a:r>
              </a:p>
              <a:p>
                <a:r>
                  <a:rPr lang="en-US" sz="1200" dirty="0" smtClean="0">
                    <a:solidFill>
                      <a:srgbClr val="000000"/>
                    </a:solidFill>
                  </a:rPr>
                  <a:t>Scheduling Service</a:t>
                </a:r>
                <a:endParaRPr lang="en-US" sz="1050" dirty="0" smtClean="0">
                  <a:solidFill>
                    <a:srgbClr val="000000"/>
                  </a:solidFill>
                </a:endParaRPr>
              </a:p>
            </p:txBody>
          </p:sp>
          <p:pic>
            <p:nvPicPr>
              <p:cNvPr id="71" name="Picture 3" descr="C:\Users\csve\AppData\Local\Microsoft\Windows\Temporary Internet Files\Content.IE5\31KUVIR9\MC9004326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9408" y="4001683"/>
                <a:ext cx="529705" cy="5297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24"/>
            <p:cNvGrpSpPr/>
            <p:nvPr/>
          </p:nvGrpSpPr>
          <p:grpSpPr>
            <a:xfrm>
              <a:off x="368484" y="4558359"/>
              <a:ext cx="3207223" cy="2113216"/>
              <a:chOff x="368484" y="4558359"/>
              <a:chExt cx="3207223" cy="2113216"/>
            </a:xfrm>
          </p:grpSpPr>
          <p:sp>
            <p:nvSpPr>
              <p:cNvPr id="59" name="Rounded Rectangle 13"/>
              <p:cNvSpPr/>
              <p:nvPr/>
            </p:nvSpPr>
            <p:spPr>
              <a:xfrm>
                <a:off x="382132" y="4558359"/>
                <a:ext cx="3193575" cy="2019862"/>
              </a:xfrm>
              <a:prstGeom prst="roundRect">
                <a:avLst>
                  <a:gd name="adj" fmla="val 7837"/>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60" name="Picture 2" descr="C:\Users\csve\AppData\Local\Microsoft\Windows\Temporary Internet Files\Content.IE5\MH53Z2QL\MC90043262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68484" y="4750638"/>
                <a:ext cx="789367" cy="793774"/>
              </a:xfrm>
              <a:prstGeom prst="rect">
                <a:avLst/>
              </a:prstGeom>
              <a:noFill/>
              <a:extLst>
                <a:ext uri="{909E8E84-426E-40DD-AFC4-6F175D3DCCD1}">
                  <a14:hiddenFill xmlns:a14="http://schemas.microsoft.com/office/drawing/2010/main">
                    <a:solidFill>
                      <a:srgbClr val="FFFFFF"/>
                    </a:solidFill>
                  </a14:hiddenFill>
                </a:ext>
              </a:extLst>
            </p:spPr>
          </p:pic>
          <p:sp>
            <p:nvSpPr>
              <p:cNvPr id="61" name="Rounded Rectangle 10"/>
              <p:cNvSpPr/>
              <p:nvPr/>
            </p:nvSpPr>
            <p:spPr>
              <a:xfrm>
                <a:off x="1226091" y="4842769"/>
                <a:ext cx="2140268" cy="602460"/>
              </a:xfrm>
              <a:prstGeom prst="roundRect">
                <a:avLst>
                  <a:gd name="adj" fmla="val 12328"/>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b"/>
              <a:lstStyle/>
              <a:p>
                <a:pPr algn="ctr"/>
                <a:r>
                  <a:rPr lang="en-US" sz="1400" dirty="0">
                    <a:solidFill>
                      <a:srgbClr val="000000"/>
                    </a:solidFill>
                  </a:rPr>
                  <a:t>MapReduceApplication</a:t>
                </a:r>
              </a:p>
            </p:txBody>
          </p:sp>
          <p:sp>
            <p:nvSpPr>
              <p:cNvPr id="62" name="Rounded Rectangle 61"/>
              <p:cNvSpPr/>
              <p:nvPr/>
            </p:nvSpPr>
            <p:spPr>
              <a:xfrm>
                <a:off x="1356600" y="4696046"/>
                <a:ext cx="891857" cy="293444"/>
              </a:xfrm>
              <a:prstGeom prst="roundRect">
                <a:avLst/>
              </a:prstGeom>
              <a:gradFill>
                <a:gsLst>
                  <a:gs pos="0">
                    <a:schemeClr val="bg1"/>
                  </a:gs>
                  <a:gs pos="100000">
                    <a:schemeClr val="accent2">
                      <a:lumMod val="40000"/>
                      <a:lumOff val="60000"/>
                    </a:schemeClr>
                  </a:gs>
                </a:gsLst>
                <a:lin ang="5400000" scaled="0"/>
              </a:gradFill>
              <a:ln w="127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Reducer</a:t>
                </a:r>
              </a:p>
            </p:txBody>
          </p:sp>
          <p:sp>
            <p:nvSpPr>
              <p:cNvPr id="63" name="Rounded Rectangle 62"/>
              <p:cNvSpPr/>
              <p:nvPr/>
            </p:nvSpPr>
            <p:spPr>
              <a:xfrm>
                <a:off x="2337166" y="4696046"/>
                <a:ext cx="891857" cy="293444"/>
              </a:xfrm>
              <a:prstGeom prst="roundRect">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Mapper</a:t>
                </a:r>
              </a:p>
            </p:txBody>
          </p:sp>
          <p:sp>
            <p:nvSpPr>
              <p:cNvPr id="64" name="Rounded Rectangle 6"/>
              <p:cNvSpPr/>
              <p:nvPr/>
            </p:nvSpPr>
            <p:spPr>
              <a:xfrm>
                <a:off x="682388" y="5663377"/>
                <a:ext cx="1170259" cy="237361"/>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Input Data File</a:t>
                </a:r>
              </a:p>
            </p:txBody>
          </p:sp>
          <p:sp>
            <p:nvSpPr>
              <p:cNvPr id="65" name="Rounded Rectangle 7"/>
              <p:cNvSpPr/>
              <p:nvPr/>
            </p:nvSpPr>
            <p:spPr>
              <a:xfrm>
                <a:off x="682388" y="5951823"/>
                <a:ext cx="1170259" cy="237361"/>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Input Data File</a:t>
                </a:r>
              </a:p>
            </p:txBody>
          </p:sp>
          <p:sp>
            <p:nvSpPr>
              <p:cNvPr id="66" name="Rounded Rectangle 8"/>
              <p:cNvSpPr/>
              <p:nvPr/>
            </p:nvSpPr>
            <p:spPr>
              <a:xfrm>
                <a:off x="1997700" y="5667760"/>
                <a:ext cx="1170259" cy="237361"/>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Input Data File</a:t>
                </a:r>
              </a:p>
            </p:txBody>
          </p:sp>
          <p:sp>
            <p:nvSpPr>
              <p:cNvPr id="67" name="Rounded Rectangle 9"/>
              <p:cNvSpPr/>
              <p:nvPr/>
            </p:nvSpPr>
            <p:spPr>
              <a:xfrm>
                <a:off x="1997700" y="5956206"/>
                <a:ext cx="1170259" cy="237361"/>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Input Data File</a:t>
                </a:r>
              </a:p>
            </p:txBody>
          </p:sp>
          <p:sp>
            <p:nvSpPr>
              <p:cNvPr id="68" name="Rectangle 15"/>
              <p:cNvSpPr/>
              <p:nvPr/>
            </p:nvSpPr>
            <p:spPr>
              <a:xfrm>
                <a:off x="1920887" y="6375683"/>
                <a:ext cx="1433469" cy="295892"/>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rgbClr val="000000"/>
                    </a:solidFill>
                  </a:rPr>
                  <a:t>Client Machine</a:t>
                </a:r>
              </a:p>
            </p:txBody>
          </p:sp>
        </p:grpSp>
        <p:grpSp>
          <p:nvGrpSpPr>
            <p:cNvPr id="13" name="Group 31"/>
            <p:cNvGrpSpPr/>
            <p:nvPr/>
          </p:nvGrpSpPr>
          <p:grpSpPr>
            <a:xfrm>
              <a:off x="3925200" y="1279544"/>
              <a:ext cx="2392044" cy="1304532"/>
              <a:chOff x="4063348" y="1148750"/>
              <a:chExt cx="2392044" cy="1304532"/>
            </a:xfrm>
          </p:grpSpPr>
          <p:grpSp>
            <p:nvGrpSpPr>
              <p:cNvPr id="52" name="Group 26"/>
              <p:cNvGrpSpPr/>
              <p:nvPr/>
            </p:nvGrpSpPr>
            <p:grpSpPr>
              <a:xfrm>
                <a:off x="4063348" y="1301155"/>
                <a:ext cx="2392044" cy="1152127"/>
                <a:chOff x="4191345" y="3837363"/>
                <a:chExt cx="2392044" cy="1152127"/>
              </a:xfrm>
            </p:grpSpPr>
            <p:sp>
              <p:nvSpPr>
                <p:cNvPr id="57" name="Oval 56"/>
                <p:cNvSpPr/>
                <p:nvPr/>
              </p:nvSpPr>
              <p:spPr>
                <a:xfrm>
                  <a:off x="4191345" y="4209816"/>
                  <a:ext cx="2392044" cy="697085"/>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8"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4191345" y="3837363"/>
                  <a:ext cx="648072" cy="1152127"/>
                </a:xfrm>
                <a:prstGeom prst="rect">
                  <a:avLst/>
                </a:prstGeom>
                <a:noFill/>
              </p:spPr>
            </p:pic>
          </p:grpSp>
          <p:sp>
            <p:nvSpPr>
              <p:cNvPr id="53" name="Rounded Rectangle 52"/>
              <p:cNvSpPr/>
              <p:nvPr/>
            </p:nvSpPr>
            <p:spPr>
              <a:xfrm>
                <a:off x="4521253" y="1593627"/>
                <a:ext cx="1723731" cy="552563"/>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rPr>
                  <a:t>MapReduce </a:t>
                </a:r>
              </a:p>
              <a:p>
                <a:r>
                  <a:rPr lang="en-US" sz="1200" dirty="0" smtClean="0">
                    <a:solidFill>
                      <a:srgbClr val="000000"/>
                    </a:solidFill>
                  </a:rPr>
                  <a:t>Execution Service</a:t>
                </a:r>
                <a:endParaRPr lang="en-US" sz="1050" dirty="0" smtClean="0">
                  <a:solidFill>
                    <a:srgbClr val="000000"/>
                  </a:solidFill>
                </a:endParaRPr>
              </a:p>
            </p:txBody>
          </p:sp>
          <p:sp>
            <p:nvSpPr>
              <p:cNvPr id="54" name="Rounded Rectangle 53"/>
              <p:cNvSpPr/>
              <p:nvPr/>
            </p:nvSpPr>
            <p:spPr>
              <a:xfrm>
                <a:off x="4711420" y="1148750"/>
                <a:ext cx="547950" cy="499470"/>
              </a:xfrm>
              <a:prstGeom prst="roundRect">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rgbClr val="000000"/>
                    </a:solidFill>
                  </a:rPr>
                  <a:t>Map</a:t>
                </a:r>
                <a:endParaRPr lang="en-US" sz="1200" dirty="0">
                  <a:solidFill>
                    <a:srgbClr val="000000"/>
                  </a:solidFill>
                </a:endParaRPr>
              </a:p>
              <a:p>
                <a:pPr algn="ctr"/>
                <a:r>
                  <a:rPr lang="en-US" sz="1200" dirty="0">
                    <a:solidFill>
                      <a:srgbClr val="000000"/>
                    </a:solidFill>
                  </a:rPr>
                  <a:t>Task</a:t>
                </a:r>
              </a:p>
            </p:txBody>
          </p:sp>
          <p:sp>
            <p:nvSpPr>
              <p:cNvPr id="55" name="Rounded Rectangle 54"/>
              <p:cNvSpPr/>
              <p:nvPr/>
            </p:nvSpPr>
            <p:spPr>
              <a:xfrm>
                <a:off x="5323365" y="1148750"/>
                <a:ext cx="767926" cy="487565"/>
              </a:xfrm>
              <a:prstGeom prst="roundRect">
                <a:avLst/>
              </a:prstGeom>
              <a:gradFill>
                <a:gsLst>
                  <a:gs pos="0">
                    <a:schemeClr val="bg1"/>
                  </a:gs>
                  <a:gs pos="100000">
                    <a:schemeClr val="accent2">
                      <a:lumMod val="40000"/>
                      <a:lumOff val="60000"/>
                    </a:schemeClr>
                  </a:gs>
                </a:gsLst>
                <a:lin ang="5400000" scaled="0"/>
              </a:gradFill>
              <a:ln w="127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Reduce</a:t>
                </a:r>
              </a:p>
              <a:p>
                <a:pPr algn="ctr"/>
                <a:r>
                  <a:rPr lang="en-US" sz="1200" dirty="0">
                    <a:solidFill>
                      <a:srgbClr val="000000"/>
                    </a:solidFill>
                  </a:rPr>
                  <a:t>Task</a:t>
                </a:r>
              </a:p>
            </p:txBody>
          </p:sp>
          <p:pic>
            <p:nvPicPr>
              <p:cNvPr id="56" name="Picture 4" descr="C:\Users\csve\AppData\Local\Microsoft\Windows\Temporary Internet Files\Content.IE5\LCDNAOU6\MC90043152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65452" y="1474436"/>
                <a:ext cx="515352" cy="5153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37"/>
            <p:cNvGrpSpPr/>
            <p:nvPr/>
          </p:nvGrpSpPr>
          <p:grpSpPr>
            <a:xfrm>
              <a:off x="6497835" y="1222283"/>
              <a:ext cx="2392044" cy="1304532"/>
              <a:chOff x="4063348" y="1148750"/>
              <a:chExt cx="2392044" cy="1304532"/>
            </a:xfrm>
          </p:grpSpPr>
          <p:grpSp>
            <p:nvGrpSpPr>
              <p:cNvPr id="45" name="Group 38"/>
              <p:cNvGrpSpPr/>
              <p:nvPr/>
            </p:nvGrpSpPr>
            <p:grpSpPr>
              <a:xfrm>
                <a:off x="4063348" y="1301155"/>
                <a:ext cx="2392044" cy="1152127"/>
                <a:chOff x="4191345" y="3837363"/>
                <a:chExt cx="2392044" cy="1152127"/>
              </a:xfrm>
            </p:grpSpPr>
            <p:sp>
              <p:nvSpPr>
                <p:cNvPr id="50" name="Oval 49"/>
                <p:cNvSpPr/>
                <p:nvPr/>
              </p:nvSpPr>
              <p:spPr>
                <a:xfrm>
                  <a:off x="4191345" y="4209816"/>
                  <a:ext cx="2392044" cy="697085"/>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1"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4191345" y="3837363"/>
                  <a:ext cx="648072" cy="1152127"/>
                </a:xfrm>
                <a:prstGeom prst="rect">
                  <a:avLst/>
                </a:prstGeom>
                <a:noFill/>
              </p:spPr>
            </p:pic>
          </p:grpSp>
          <p:sp>
            <p:nvSpPr>
              <p:cNvPr id="46" name="Rounded Rectangle 45"/>
              <p:cNvSpPr/>
              <p:nvPr/>
            </p:nvSpPr>
            <p:spPr>
              <a:xfrm>
                <a:off x="4521253" y="1593627"/>
                <a:ext cx="1723731" cy="552563"/>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rPr>
                  <a:t>MapReduce </a:t>
                </a:r>
              </a:p>
              <a:p>
                <a:r>
                  <a:rPr lang="en-US" sz="1200" dirty="0" smtClean="0">
                    <a:solidFill>
                      <a:srgbClr val="000000"/>
                    </a:solidFill>
                  </a:rPr>
                  <a:t>Execution Service</a:t>
                </a:r>
                <a:endParaRPr lang="en-US" sz="1050" dirty="0" smtClean="0">
                  <a:solidFill>
                    <a:srgbClr val="000000"/>
                  </a:solidFill>
                </a:endParaRPr>
              </a:p>
            </p:txBody>
          </p:sp>
          <p:sp>
            <p:nvSpPr>
              <p:cNvPr id="47" name="Rounded Rectangle 40"/>
              <p:cNvSpPr/>
              <p:nvPr/>
            </p:nvSpPr>
            <p:spPr>
              <a:xfrm>
                <a:off x="4711420" y="1148750"/>
                <a:ext cx="547950" cy="499470"/>
              </a:xfrm>
              <a:prstGeom prst="roundRect">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rgbClr val="000000"/>
                    </a:solidFill>
                  </a:rPr>
                  <a:t>Map</a:t>
                </a:r>
                <a:endParaRPr lang="en-US" sz="1200" dirty="0">
                  <a:solidFill>
                    <a:srgbClr val="000000"/>
                  </a:solidFill>
                </a:endParaRPr>
              </a:p>
              <a:p>
                <a:pPr algn="ctr"/>
                <a:r>
                  <a:rPr lang="en-US" sz="1200" dirty="0">
                    <a:solidFill>
                      <a:srgbClr val="000000"/>
                    </a:solidFill>
                  </a:rPr>
                  <a:t>Task</a:t>
                </a:r>
              </a:p>
            </p:txBody>
          </p:sp>
          <p:sp>
            <p:nvSpPr>
              <p:cNvPr id="48" name="Rounded Rectangle 47"/>
              <p:cNvSpPr/>
              <p:nvPr/>
            </p:nvSpPr>
            <p:spPr>
              <a:xfrm>
                <a:off x="5323365" y="1148750"/>
                <a:ext cx="767926" cy="487565"/>
              </a:xfrm>
              <a:prstGeom prst="roundRect">
                <a:avLst/>
              </a:prstGeom>
              <a:gradFill>
                <a:gsLst>
                  <a:gs pos="0">
                    <a:schemeClr val="bg1"/>
                  </a:gs>
                  <a:gs pos="100000">
                    <a:schemeClr val="accent2">
                      <a:lumMod val="40000"/>
                      <a:lumOff val="60000"/>
                    </a:schemeClr>
                  </a:gs>
                </a:gsLst>
                <a:lin ang="5400000" scaled="0"/>
              </a:gradFill>
              <a:ln w="127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Reduce</a:t>
                </a:r>
              </a:p>
              <a:p>
                <a:pPr algn="ctr"/>
                <a:r>
                  <a:rPr lang="en-US" sz="1200" dirty="0">
                    <a:solidFill>
                      <a:srgbClr val="000000"/>
                    </a:solidFill>
                  </a:rPr>
                  <a:t>Task</a:t>
                </a:r>
              </a:p>
            </p:txBody>
          </p:sp>
          <p:pic>
            <p:nvPicPr>
              <p:cNvPr id="49" name="Picture 4" descr="C:\Users\csve\AppData\Local\Microsoft\Windows\Temporary Internet Files\Content.IE5\LCDNAOU6\MC90043152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65452" y="1474436"/>
                <a:ext cx="515352" cy="5153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45"/>
            <p:cNvGrpSpPr/>
            <p:nvPr/>
          </p:nvGrpSpPr>
          <p:grpSpPr>
            <a:xfrm>
              <a:off x="6462878" y="3257375"/>
              <a:ext cx="2392044" cy="1304532"/>
              <a:chOff x="4063348" y="1148750"/>
              <a:chExt cx="2392044" cy="1304532"/>
            </a:xfrm>
          </p:grpSpPr>
          <p:grpSp>
            <p:nvGrpSpPr>
              <p:cNvPr id="38" name="Group 46"/>
              <p:cNvGrpSpPr/>
              <p:nvPr/>
            </p:nvGrpSpPr>
            <p:grpSpPr>
              <a:xfrm>
                <a:off x="4063348" y="1301155"/>
                <a:ext cx="2392044" cy="1152127"/>
                <a:chOff x="4191345" y="3837363"/>
                <a:chExt cx="2392044" cy="1152127"/>
              </a:xfrm>
            </p:grpSpPr>
            <p:sp>
              <p:nvSpPr>
                <p:cNvPr id="43" name="Oval 42"/>
                <p:cNvSpPr/>
                <p:nvPr/>
              </p:nvSpPr>
              <p:spPr>
                <a:xfrm>
                  <a:off x="4191345" y="4209816"/>
                  <a:ext cx="2392044" cy="697085"/>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44"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4191345" y="3837363"/>
                  <a:ext cx="648072" cy="1152127"/>
                </a:xfrm>
                <a:prstGeom prst="rect">
                  <a:avLst/>
                </a:prstGeom>
                <a:noFill/>
              </p:spPr>
            </p:pic>
          </p:grpSp>
          <p:sp>
            <p:nvSpPr>
              <p:cNvPr id="39" name="Rounded Rectangle 38"/>
              <p:cNvSpPr/>
              <p:nvPr/>
            </p:nvSpPr>
            <p:spPr>
              <a:xfrm>
                <a:off x="4521253" y="1593627"/>
                <a:ext cx="1723731" cy="552563"/>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rPr>
                  <a:t>MapReduce </a:t>
                </a:r>
              </a:p>
              <a:p>
                <a:r>
                  <a:rPr lang="en-US" sz="1200" dirty="0" smtClean="0">
                    <a:solidFill>
                      <a:srgbClr val="000000"/>
                    </a:solidFill>
                  </a:rPr>
                  <a:t>Execution Service</a:t>
                </a:r>
                <a:endParaRPr lang="en-US" sz="1050" dirty="0" smtClean="0">
                  <a:solidFill>
                    <a:srgbClr val="000000"/>
                  </a:solidFill>
                </a:endParaRPr>
              </a:p>
            </p:txBody>
          </p:sp>
          <p:sp>
            <p:nvSpPr>
              <p:cNvPr id="40" name="Rounded Rectangle 39"/>
              <p:cNvSpPr/>
              <p:nvPr/>
            </p:nvSpPr>
            <p:spPr>
              <a:xfrm>
                <a:off x="4711420" y="1148750"/>
                <a:ext cx="547950" cy="499470"/>
              </a:xfrm>
              <a:prstGeom prst="roundRect">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rgbClr val="000000"/>
                    </a:solidFill>
                  </a:rPr>
                  <a:t>Map</a:t>
                </a:r>
                <a:endParaRPr lang="en-US" sz="1200" dirty="0">
                  <a:solidFill>
                    <a:srgbClr val="000000"/>
                  </a:solidFill>
                </a:endParaRPr>
              </a:p>
              <a:p>
                <a:pPr algn="ctr"/>
                <a:r>
                  <a:rPr lang="en-US" sz="1200" dirty="0">
                    <a:solidFill>
                      <a:srgbClr val="000000"/>
                    </a:solidFill>
                  </a:rPr>
                  <a:t>Task</a:t>
                </a:r>
              </a:p>
            </p:txBody>
          </p:sp>
          <p:sp>
            <p:nvSpPr>
              <p:cNvPr id="41" name="Rounded Rectangle 40"/>
              <p:cNvSpPr/>
              <p:nvPr/>
            </p:nvSpPr>
            <p:spPr>
              <a:xfrm>
                <a:off x="5323365" y="1148750"/>
                <a:ext cx="767926" cy="487565"/>
              </a:xfrm>
              <a:prstGeom prst="roundRect">
                <a:avLst/>
              </a:prstGeom>
              <a:gradFill>
                <a:gsLst>
                  <a:gs pos="0">
                    <a:schemeClr val="bg1"/>
                  </a:gs>
                  <a:gs pos="100000">
                    <a:schemeClr val="accent2">
                      <a:lumMod val="40000"/>
                      <a:lumOff val="60000"/>
                    </a:schemeClr>
                  </a:gs>
                </a:gsLst>
                <a:lin ang="5400000" scaled="0"/>
              </a:gradFill>
              <a:ln w="127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Reduce</a:t>
                </a:r>
              </a:p>
              <a:p>
                <a:pPr algn="ctr"/>
                <a:r>
                  <a:rPr lang="en-US" sz="1200" dirty="0">
                    <a:solidFill>
                      <a:srgbClr val="000000"/>
                    </a:solidFill>
                  </a:rPr>
                  <a:t>Task</a:t>
                </a:r>
              </a:p>
            </p:txBody>
          </p:sp>
          <p:pic>
            <p:nvPicPr>
              <p:cNvPr id="42" name="Picture 4" descr="C:\Users\csve\AppData\Local\Microsoft\Windows\Temporary Internet Files\Content.IE5\LCDNAOU6\MC90043152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65452" y="1474436"/>
                <a:ext cx="515352" cy="515352"/>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Rectangle 15"/>
            <p:cNvSpPr/>
            <p:nvPr/>
          </p:nvSpPr>
          <p:spPr>
            <a:xfrm>
              <a:off x="1535263" y="1823246"/>
              <a:ext cx="1693760" cy="416087"/>
            </a:xfrm>
            <a:prstGeom prst="rect">
              <a:avLst/>
            </a:prstGeom>
            <a:solidFill>
              <a:schemeClr val="bg1"/>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chemeClr val="tx1">
                      <a:lumMod val="65000"/>
                      <a:lumOff val="35000"/>
                    </a:schemeClr>
                  </a:solidFill>
                </a:rPr>
                <a:t>DFS Implementation</a:t>
              </a:r>
            </a:p>
          </p:txBody>
        </p:sp>
        <p:grpSp>
          <p:nvGrpSpPr>
            <p:cNvPr id="17" name="Group 66"/>
            <p:cNvGrpSpPr/>
            <p:nvPr/>
          </p:nvGrpSpPr>
          <p:grpSpPr>
            <a:xfrm>
              <a:off x="2056731" y="2475806"/>
              <a:ext cx="644014" cy="1187528"/>
              <a:chOff x="1656259" y="2653210"/>
              <a:chExt cx="644014" cy="1187528"/>
            </a:xfrm>
          </p:grpSpPr>
          <p:sp>
            <p:nvSpPr>
              <p:cNvPr id="33" name="Rectangle 32"/>
              <p:cNvSpPr/>
              <p:nvPr/>
            </p:nvSpPr>
            <p:spPr>
              <a:xfrm>
                <a:off x="1657567" y="2653210"/>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0</a:t>
                </a:r>
              </a:p>
            </p:txBody>
          </p:sp>
          <p:sp>
            <p:nvSpPr>
              <p:cNvPr id="34" name="Rectangle 33"/>
              <p:cNvSpPr/>
              <p:nvPr/>
            </p:nvSpPr>
            <p:spPr>
              <a:xfrm>
                <a:off x="1657566" y="2894239"/>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1</a:t>
                </a:r>
              </a:p>
            </p:txBody>
          </p:sp>
          <p:sp>
            <p:nvSpPr>
              <p:cNvPr id="35" name="Rectangle 34"/>
              <p:cNvSpPr/>
              <p:nvPr/>
            </p:nvSpPr>
            <p:spPr>
              <a:xfrm>
                <a:off x="1657568" y="3119685"/>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2</a:t>
                </a:r>
              </a:p>
            </p:txBody>
          </p:sp>
          <p:sp>
            <p:nvSpPr>
              <p:cNvPr id="36" name="Rectangle 35"/>
              <p:cNvSpPr/>
              <p:nvPr/>
            </p:nvSpPr>
            <p:spPr>
              <a:xfrm>
                <a:off x="1657567" y="3350882"/>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3</a:t>
                </a:r>
              </a:p>
            </p:txBody>
          </p:sp>
          <p:sp>
            <p:nvSpPr>
              <p:cNvPr id="37" name="Rectangle 36"/>
              <p:cNvSpPr/>
              <p:nvPr/>
            </p:nvSpPr>
            <p:spPr>
              <a:xfrm>
                <a:off x="1656259" y="3579930"/>
                <a:ext cx="644012" cy="260808"/>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4</a:t>
                </a:r>
              </a:p>
            </p:txBody>
          </p:sp>
        </p:grpSp>
        <p:grpSp>
          <p:nvGrpSpPr>
            <p:cNvPr id="18" name="Group 34"/>
            <p:cNvGrpSpPr/>
            <p:nvPr/>
          </p:nvGrpSpPr>
          <p:grpSpPr>
            <a:xfrm>
              <a:off x="5307922" y="3012919"/>
              <a:ext cx="321502" cy="635964"/>
              <a:chOff x="2926831" y="2369801"/>
              <a:chExt cx="321502" cy="635964"/>
            </a:xfrm>
          </p:grpSpPr>
          <p:sp>
            <p:nvSpPr>
              <p:cNvPr id="31" name="Rectangle 30"/>
              <p:cNvSpPr/>
              <p:nvPr/>
            </p:nvSpPr>
            <p:spPr>
              <a:xfrm rot="5400000">
                <a:off x="2689225" y="2607407"/>
                <a:ext cx="635963"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32" name="Rectangle 31"/>
              <p:cNvSpPr/>
              <p:nvPr/>
            </p:nvSpPr>
            <p:spPr>
              <a:xfrm rot="5400000">
                <a:off x="2849976" y="2607407"/>
                <a:ext cx="635964"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19" name="Group 33"/>
            <p:cNvGrpSpPr/>
            <p:nvPr/>
          </p:nvGrpSpPr>
          <p:grpSpPr>
            <a:xfrm>
              <a:off x="4821465" y="3012918"/>
              <a:ext cx="321502" cy="635964"/>
              <a:chOff x="2926831" y="3131601"/>
              <a:chExt cx="321502" cy="635964"/>
            </a:xfrm>
          </p:grpSpPr>
          <p:sp>
            <p:nvSpPr>
              <p:cNvPr id="29" name="Rectangle 28"/>
              <p:cNvSpPr/>
              <p:nvPr/>
            </p:nvSpPr>
            <p:spPr>
              <a:xfrm rot="5400000">
                <a:off x="2689225" y="3369207"/>
                <a:ext cx="635963"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30" name="Rectangle 29"/>
              <p:cNvSpPr/>
              <p:nvPr/>
            </p:nvSpPr>
            <p:spPr>
              <a:xfrm rot="5400000">
                <a:off x="2849976" y="3369207"/>
                <a:ext cx="635964"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20" name="Group 36"/>
            <p:cNvGrpSpPr/>
            <p:nvPr/>
          </p:nvGrpSpPr>
          <p:grpSpPr>
            <a:xfrm>
              <a:off x="5775704" y="3012917"/>
              <a:ext cx="321502" cy="635964"/>
              <a:chOff x="4160077" y="3032901"/>
              <a:chExt cx="321502" cy="635964"/>
            </a:xfrm>
          </p:grpSpPr>
          <p:sp>
            <p:nvSpPr>
              <p:cNvPr id="27" name="Rectangle 26"/>
              <p:cNvSpPr/>
              <p:nvPr/>
            </p:nvSpPr>
            <p:spPr>
              <a:xfrm rot="5400000">
                <a:off x="3922471" y="3270507"/>
                <a:ext cx="635963"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28" name="Rectangle 27"/>
              <p:cNvSpPr/>
              <p:nvPr/>
            </p:nvSpPr>
            <p:spPr>
              <a:xfrm rot="5400000">
                <a:off x="4083222" y="3270507"/>
                <a:ext cx="635964"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sp>
          <p:nvSpPr>
            <p:cNvPr id="21" name="TextBox 20"/>
            <p:cNvSpPr txBox="1"/>
            <p:nvPr/>
          </p:nvSpPr>
          <p:spPr>
            <a:xfrm>
              <a:off x="4715098" y="3696937"/>
              <a:ext cx="1543534" cy="307777"/>
            </a:xfrm>
            <a:prstGeom prst="rect">
              <a:avLst/>
            </a:prstGeom>
            <a:noFill/>
          </p:spPr>
          <p:txBody>
            <a:bodyPr wrap="square" rtlCol="0">
              <a:spAutoFit/>
            </a:bodyPr>
            <a:lstStyle/>
            <a:p>
              <a:pPr algn="ctr"/>
              <a:r>
                <a:rPr lang="en-US" sz="1400" i="1" dirty="0">
                  <a:solidFill>
                    <a:schemeClr val="tx1">
                      <a:lumMod val="75000"/>
                      <a:lumOff val="25000"/>
                    </a:schemeClr>
                  </a:solidFill>
                </a:rPr>
                <a:t>i</a:t>
              </a:r>
              <a:r>
                <a:rPr lang="en-US" sz="1400" i="1" dirty="0" smtClean="0">
                  <a:solidFill>
                    <a:schemeClr val="tx1">
                      <a:lumMod val="75000"/>
                      <a:lumOff val="25000"/>
                    </a:schemeClr>
                  </a:solidFill>
                </a:rPr>
                <a:t>ntermediate files</a:t>
              </a:r>
              <a:endParaRPr lang="en-US" sz="1400" i="1" dirty="0">
                <a:solidFill>
                  <a:schemeClr val="tx1">
                    <a:lumMod val="75000"/>
                    <a:lumOff val="25000"/>
                  </a:schemeClr>
                </a:solidFill>
              </a:endParaRPr>
            </a:p>
          </p:txBody>
        </p:sp>
        <p:sp>
          <p:nvSpPr>
            <p:cNvPr id="22" name="Rectangle 21"/>
            <p:cNvSpPr/>
            <p:nvPr/>
          </p:nvSpPr>
          <p:spPr>
            <a:xfrm>
              <a:off x="3388299" y="3524678"/>
              <a:ext cx="642705" cy="399269"/>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Output File 0</a:t>
              </a:r>
            </a:p>
          </p:txBody>
        </p:sp>
        <p:sp>
          <p:nvSpPr>
            <p:cNvPr id="23" name="Rectangle 22"/>
            <p:cNvSpPr/>
            <p:nvPr/>
          </p:nvSpPr>
          <p:spPr>
            <a:xfrm>
              <a:off x="3399407" y="4055180"/>
              <a:ext cx="642705" cy="399269"/>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Output File 1</a:t>
              </a:r>
            </a:p>
          </p:txBody>
        </p:sp>
        <p:sp>
          <p:nvSpPr>
            <p:cNvPr id="24" name="Left Arrow 23"/>
            <p:cNvSpPr/>
            <p:nvPr/>
          </p:nvSpPr>
          <p:spPr>
            <a:xfrm rot="10800000" flipV="1">
              <a:off x="2873762" y="2891551"/>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Arrow 24"/>
            <p:cNvSpPr/>
            <p:nvPr/>
          </p:nvSpPr>
          <p:spPr>
            <a:xfrm rot="5400000" flipV="1">
              <a:off x="2007652" y="3925918"/>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Bent Arrow 25"/>
            <p:cNvSpPr/>
            <p:nvPr/>
          </p:nvSpPr>
          <p:spPr>
            <a:xfrm rot="16200000" flipH="1">
              <a:off x="2753705" y="3909500"/>
              <a:ext cx="595308" cy="553986"/>
            </a:xfrm>
            <a:prstGeom prst="bentArrow">
              <a:avLst>
                <a:gd name="adj1" fmla="val 25000"/>
                <a:gd name="adj2" fmla="val 28546"/>
                <a:gd name="adj3" fmla="val 25000"/>
                <a:gd name="adj4" fmla="val 4375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4364264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abstractions</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101</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728983" y="1219200"/>
            <a:ext cx="5686034" cy="5300283"/>
          </a:xfrm>
          <a:prstGeom prst="rect">
            <a:avLst/>
          </a:prstGeom>
        </p:spPr>
      </p:pic>
    </p:spTree>
    <p:extLst>
      <p:ext uri="{BB962C8B-B14F-4D97-AF65-F5344CB8AC3E}">
        <p14:creationId xmlns:p14="http://schemas.microsoft.com/office/powerpoint/2010/main" val="129604714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Map Function APIs</a:t>
            </a:r>
            <a:endParaRPr lang="en-US" dirty="0"/>
          </a:p>
        </p:txBody>
      </p:sp>
      <p:sp>
        <p:nvSpPr>
          <p:cNvPr id="6" name="Content Placeholder 5"/>
          <p:cNvSpPr>
            <a:spLocks noGrp="1"/>
          </p:cNvSpPr>
          <p:nvPr>
            <p:ph sz="half" idx="1"/>
          </p:nvPr>
        </p:nvSpPr>
        <p:spPr/>
        <p:txBody>
          <a:bodyPr/>
          <a:lstStyle/>
          <a:p>
            <a:pPr>
              <a:buNone/>
            </a:pPr>
            <a:r>
              <a:rPr lang="en-AU" sz="800" dirty="0" smtClean="0"/>
              <a:t>using </a:t>
            </a:r>
            <a:r>
              <a:rPr lang="en-AU" sz="800" dirty="0" err="1" smtClean="0"/>
              <a:t>Aneka.MapReduce.Internal</a:t>
            </a:r>
            <a:r>
              <a:rPr lang="en-AU" sz="800" dirty="0" smtClean="0"/>
              <a:t>;</a:t>
            </a:r>
            <a:endParaRPr lang="en-US" sz="800" dirty="0" smtClean="0"/>
          </a:p>
          <a:p>
            <a:pPr>
              <a:buNone/>
            </a:pPr>
            <a:r>
              <a:rPr lang="en-AU" sz="800" dirty="0" smtClean="0"/>
              <a:t> </a:t>
            </a:r>
            <a:endParaRPr lang="en-US" sz="800" dirty="0" smtClean="0"/>
          </a:p>
          <a:p>
            <a:pPr>
              <a:buNone/>
            </a:pPr>
            <a:r>
              <a:rPr lang="en-AU" sz="800" dirty="0" err="1" smtClean="0"/>
              <a:t>namespaceAneka.MapReduce</a:t>
            </a:r>
            <a:r>
              <a:rPr lang="en-AU" sz="800" dirty="0" smtClean="0"/>
              <a:t> </a:t>
            </a:r>
            <a:endParaRPr lang="en-US" sz="800" dirty="0" smtClean="0"/>
          </a:p>
          <a:p>
            <a:pPr>
              <a:buNone/>
            </a:pPr>
            <a:r>
              <a:rPr lang="en-AU" sz="800" dirty="0" smtClean="0"/>
              <a:t>{</a:t>
            </a:r>
            <a:endParaRPr lang="en-US" sz="800" dirty="0" smtClean="0"/>
          </a:p>
          <a:p>
            <a:pPr>
              <a:buNone/>
            </a:pPr>
            <a:r>
              <a:rPr lang="en-AU" sz="800" dirty="0" smtClean="0"/>
              <a:t>    /// &lt;summary&gt;</a:t>
            </a:r>
            <a:endParaRPr lang="en-US" sz="800" dirty="0" smtClean="0"/>
          </a:p>
          <a:p>
            <a:pPr>
              <a:buNone/>
            </a:pPr>
            <a:r>
              <a:rPr lang="en-AU" sz="800" dirty="0" smtClean="0"/>
              <a:t>    /// Interface </a:t>
            </a:r>
            <a:r>
              <a:rPr lang="en-AU" sz="800" dirty="0" err="1" smtClean="0"/>
              <a:t>IMapInput</a:t>
            </a:r>
            <a:r>
              <a:rPr lang="en-AU" sz="800" dirty="0" smtClean="0"/>
              <a:t>&lt;K,V&gt;. Extends </a:t>
            </a:r>
            <a:r>
              <a:rPr lang="en-AU" sz="800" dirty="0" err="1" smtClean="0"/>
              <a:t>IMapInput</a:t>
            </a:r>
            <a:r>
              <a:rPr lang="en-AU" sz="800" dirty="0" smtClean="0"/>
              <a:t> and provides a strongly-</a:t>
            </a:r>
            <a:endParaRPr lang="en-US" sz="800" dirty="0" smtClean="0"/>
          </a:p>
          <a:p>
            <a:pPr>
              <a:buNone/>
            </a:pPr>
            <a:r>
              <a:rPr lang="en-AU" sz="800" dirty="0" smtClean="0"/>
              <a:t>    /// typed version of the extended interface.</a:t>
            </a:r>
            <a:endParaRPr lang="en-US" sz="800" dirty="0" smtClean="0"/>
          </a:p>
          <a:p>
            <a:pPr>
              <a:buNone/>
            </a:pPr>
            <a:r>
              <a:rPr lang="en-AU" sz="800" dirty="0" smtClean="0"/>
              <a:t>    /// &lt;/summary&gt;</a:t>
            </a:r>
            <a:endParaRPr lang="en-US" sz="800" dirty="0" smtClean="0"/>
          </a:p>
          <a:p>
            <a:pPr>
              <a:buNone/>
            </a:pPr>
            <a:r>
              <a:rPr lang="en-AU" sz="800" dirty="0" smtClean="0"/>
              <a:t>    public interface </a:t>
            </a:r>
            <a:r>
              <a:rPr lang="en-AU" sz="800" dirty="0" err="1" smtClean="0"/>
              <a:t>IMapInput</a:t>
            </a:r>
            <a:r>
              <a:rPr lang="en-AU" sz="800" dirty="0" smtClean="0"/>
              <a:t>&lt;K,V&gt;: </a:t>
            </a:r>
            <a:r>
              <a:rPr lang="en-AU" sz="800" dirty="0" err="1" smtClean="0"/>
              <a:t>IMapInput</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Property &lt;</a:t>
            </a:r>
            <a:r>
              <a:rPr lang="en-AU" sz="800" dirty="0" err="1" smtClean="0"/>
              <a:t>i</a:t>
            </a:r>
            <a:r>
              <a:rPr lang="en-AU" sz="800" dirty="0" smtClean="0"/>
              <a:t>&gt;Key&lt;/</a:t>
            </a:r>
            <a:r>
              <a:rPr lang="en-AU" sz="800" dirty="0" err="1" smtClean="0"/>
              <a:t>i</a:t>
            </a:r>
            <a:r>
              <a:rPr lang="en-AU" sz="800" dirty="0" smtClean="0"/>
              <a:t>&gt; returns the key of key/value pair.</a:t>
            </a:r>
            <a:endParaRPr lang="en-US" sz="800" dirty="0" smtClean="0"/>
          </a:p>
          <a:p>
            <a:pPr>
              <a:buNone/>
            </a:pPr>
            <a:r>
              <a:rPr lang="en-AU" sz="800" dirty="0" smtClean="0"/>
              <a:t>        /// &lt;/summary&gt;</a:t>
            </a:r>
            <a:endParaRPr lang="en-US" sz="800" dirty="0" smtClean="0"/>
          </a:p>
          <a:p>
            <a:pPr>
              <a:buNone/>
            </a:pPr>
            <a:r>
              <a:rPr lang="en-AU" sz="800" dirty="0" smtClean="0"/>
              <a:t>        K Key { get; }</a:t>
            </a:r>
            <a:endParaRPr lang="en-US" sz="800" dirty="0" smtClean="0"/>
          </a:p>
          <a:p>
            <a:pPr>
              <a:buNone/>
            </a:pPr>
            <a:r>
              <a:rPr lang="en-AU" sz="800" dirty="0" smtClean="0"/>
              <a:t>        /// &lt;summary&gt;</a:t>
            </a:r>
            <a:endParaRPr lang="en-US" sz="800" dirty="0" smtClean="0"/>
          </a:p>
          <a:p>
            <a:pPr>
              <a:buNone/>
            </a:pPr>
            <a:r>
              <a:rPr lang="en-AU" sz="800" dirty="0" smtClean="0"/>
              <a:t>        /// Property &lt;</a:t>
            </a:r>
            <a:r>
              <a:rPr lang="en-AU" sz="800" dirty="0" err="1" smtClean="0"/>
              <a:t>i</a:t>
            </a:r>
            <a:r>
              <a:rPr lang="en-AU" sz="800" dirty="0" smtClean="0"/>
              <a:t>&gt;Value&lt;/</a:t>
            </a:r>
            <a:r>
              <a:rPr lang="en-AU" sz="800" dirty="0" err="1" smtClean="0"/>
              <a:t>i</a:t>
            </a:r>
            <a:r>
              <a:rPr lang="en-AU" sz="800" dirty="0" smtClean="0"/>
              <a:t>&gt; returns the value of key/value pair.</a:t>
            </a:r>
            <a:endParaRPr lang="en-US" sz="800" dirty="0" smtClean="0"/>
          </a:p>
          <a:p>
            <a:pPr>
              <a:buNone/>
            </a:pPr>
            <a:r>
              <a:rPr lang="en-AU" sz="800" dirty="0" smtClean="0"/>
              <a:t>        /// &lt;/summary&gt;</a:t>
            </a:r>
            <a:endParaRPr lang="en-US" sz="800" dirty="0" smtClean="0"/>
          </a:p>
          <a:p>
            <a:pPr>
              <a:buNone/>
            </a:pPr>
            <a:r>
              <a:rPr lang="en-AU" sz="800" dirty="0" smtClean="0"/>
              <a:t>        V Value { get; }</a:t>
            </a:r>
            <a:endParaRPr lang="en-US" sz="800" dirty="0" smtClean="0"/>
          </a:p>
          <a:p>
            <a:pPr>
              <a:buNone/>
            </a:pPr>
            <a:r>
              <a:rPr lang="en-AU" sz="800" dirty="0" smtClean="0"/>
              <a:t>    }</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Delegate </a:t>
            </a:r>
            <a:r>
              <a:rPr lang="en-AU" sz="800" dirty="0" err="1" smtClean="0"/>
              <a:t>MapEmitDelegate</a:t>
            </a:r>
            <a:r>
              <a:rPr lang="en-AU" sz="800" dirty="0" smtClean="0"/>
              <a:t>. Defines the signature of a method</a:t>
            </a:r>
            <a:endParaRPr lang="en-US" sz="800" dirty="0" smtClean="0"/>
          </a:p>
          <a:p>
            <a:pPr>
              <a:buNone/>
            </a:pPr>
            <a:r>
              <a:rPr lang="en-AU" sz="800" dirty="0" smtClean="0"/>
              <a:t>    /// that is used to </a:t>
            </a:r>
            <a:r>
              <a:rPr lang="en-AU" sz="800" dirty="0" err="1" smtClean="0"/>
              <a:t>doEmit</a:t>
            </a:r>
            <a:r>
              <a:rPr lang="en-AU" sz="800" dirty="0" smtClean="0"/>
              <a:t> intermediate results generated by the </a:t>
            </a:r>
            <a:r>
              <a:rPr lang="en-AU" sz="800" dirty="0" err="1" smtClean="0"/>
              <a:t>mapper</a:t>
            </a:r>
            <a:r>
              <a:rPr lang="en-AU" sz="800" dirty="0" smtClean="0"/>
              <a:t>.</a:t>
            </a:r>
            <a:endParaRPr lang="en-US" sz="800" dirty="0" smtClean="0"/>
          </a:p>
          <a:p>
            <a:pPr>
              <a:buNone/>
            </a:pPr>
            <a:r>
              <a:rPr lang="en-AU" sz="800" dirty="0" smtClean="0"/>
              <a:t>    /// &lt;/summary&gt;</a:t>
            </a:r>
            <a:endParaRPr lang="en-US" sz="800" dirty="0" smtClean="0"/>
          </a:p>
          <a:p>
            <a:pPr>
              <a:buNone/>
            </a:pPr>
            <a:r>
              <a:rPr lang="en-AU" sz="800" dirty="0" smtClean="0"/>
              <a:t>    /// &lt;</a:t>
            </a:r>
            <a:r>
              <a:rPr lang="en-AU" sz="800" dirty="0" err="1" smtClean="0"/>
              <a:t>param</a:t>
            </a:r>
            <a:r>
              <a:rPr lang="en-AU" sz="800" dirty="0" smtClean="0"/>
              <a:t> name="key"&gt;The &lt;</a:t>
            </a:r>
            <a:r>
              <a:rPr lang="en-AU" sz="800" dirty="0" err="1" smtClean="0"/>
              <a:t>i</a:t>
            </a:r>
            <a:r>
              <a:rPr lang="en-AU" sz="800" dirty="0" smtClean="0"/>
              <a:t>&gt;key&lt;/</a:t>
            </a:r>
            <a:r>
              <a:rPr lang="en-AU" sz="800" dirty="0" err="1" smtClean="0"/>
              <a:t>i</a:t>
            </a:r>
            <a:r>
              <a:rPr lang="en-AU" sz="800" dirty="0" smtClean="0"/>
              <a:t>&gt; of the &lt;</a:t>
            </a:r>
            <a:r>
              <a:rPr lang="en-AU" sz="800" dirty="0" err="1" smtClean="0"/>
              <a:t>i</a:t>
            </a:r>
            <a:r>
              <a:rPr lang="en-AU" sz="800" dirty="0" smtClean="0"/>
              <a:t>&gt;key-value&lt;/</a:t>
            </a:r>
            <a:r>
              <a:rPr lang="en-AU" sz="800" dirty="0" err="1" smtClean="0"/>
              <a:t>i</a:t>
            </a:r>
            <a:r>
              <a:rPr lang="en-AU" sz="800" dirty="0" smtClean="0"/>
              <a:t>&gt; pair.&lt;/</a:t>
            </a:r>
            <a:r>
              <a:rPr lang="en-AU" sz="800" dirty="0" err="1" smtClean="0"/>
              <a:t>param</a:t>
            </a:r>
            <a:r>
              <a:rPr lang="en-AU" sz="800" dirty="0" smtClean="0"/>
              <a:t>&gt;</a:t>
            </a:r>
            <a:endParaRPr lang="en-US" sz="800" dirty="0" smtClean="0"/>
          </a:p>
          <a:p>
            <a:pPr>
              <a:buNone/>
            </a:pPr>
            <a:r>
              <a:rPr lang="en-AU" sz="800" dirty="0" smtClean="0"/>
              <a:t>    /// &lt;</a:t>
            </a:r>
            <a:r>
              <a:rPr lang="en-AU" sz="800" dirty="0" err="1" smtClean="0"/>
              <a:t>param</a:t>
            </a:r>
            <a:r>
              <a:rPr lang="en-AU" sz="800" dirty="0" smtClean="0"/>
              <a:t> name="value"&gt;The &lt;</a:t>
            </a:r>
            <a:r>
              <a:rPr lang="en-AU" sz="800" dirty="0" err="1" smtClean="0"/>
              <a:t>i</a:t>
            </a:r>
            <a:r>
              <a:rPr lang="en-AU" sz="800" dirty="0" smtClean="0"/>
              <a:t>&gt;value&lt;/</a:t>
            </a:r>
            <a:r>
              <a:rPr lang="en-AU" sz="800" dirty="0" err="1" smtClean="0"/>
              <a:t>i</a:t>
            </a:r>
            <a:r>
              <a:rPr lang="en-AU" sz="800" dirty="0" smtClean="0"/>
              <a:t>&gt; of the &lt;</a:t>
            </a:r>
            <a:r>
              <a:rPr lang="en-AU" sz="800" dirty="0" err="1" smtClean="0"/>
              <a:t>i</a:t>
            </a:r>
            <a:r>
              <a:rPr lang="en-AU" sz="800" dirty="0" smtClean="0"/>
              <a:t>&gt;key-value&lt;/</a:t>
            </a:r>
            <a:r>
              <a:rPr lang="en-AU" sz="800" dirty="0" err="1" smtClean="0"/>
              <a:t>i</a:t>
            </a:r>
            <a:r>
              <a:rPr lang="en-AU" sz="800" dirty="0" smtClean="0"/>
              <a:t>&gt; pair.&lt;/</a:t>
            </a:r>
            <a:r>
              <a:rPr lang="en-AU" sz="800" dirty="0" err="1" smtClean="0"/>
              <a:t>param</a:t>
            </a:r>
            <a:r>
              <a:rPr lang="en-AU" sz="800" dirty="0" smtClean="0"/>
              <a:t>&gt;</a:t>
            </a:r>
            <a:endParaRPr lang="en-US" sz="800" dirty="0" smtClean="0"/>
          </a:p>
          <a:p>
            <a:pPr>
              <a:buNone/>
            </a:pPr>
            <a:r>
              <a:rPr lang="en-AU" sz="800" dirty="0" smtClean="0"/>
              <a:t>    public delegate void </a:t>
            </a:r>
            <a:r>
              <a:rPr lang="en-AU" sz="800" dirty="0" err="1" smtClean="0"/>
              <a:t>MapEmitDelegate</a:t>
            </a:r>
            <a:r>
              <a:rPr lang="en-AU" sz="800" dirty="0" smtClean="0"/>
              <a:t>(object key, object value);</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Class </a:t>
            </a:r>
            <a:r>
              <a:rPr lang="en-AU" sz="800" dirty="0" err="1" smtClean="0"/>
              <a:t>Mapper</a:t>
            </a:r>
            <a:r>
              <a:rPr lang="en-AU" sz="800" dirty="0" smtClean="0"/>
              <a:t>. Extends </a:t>
            </a:r>
            <a:r>
              <a:rPr lang="en-AU" sz="800" dirty="0" err="1" smtClean="0"/>
              <a:t>MapperBase</a:t>
            </a:r>
            <a:r>
              <a:rPr lang="en-AU" sz="800" dirty="0" smtClean="0"/>
              <a:t> and provides a reference implementation that</a:t>
            </a:r>
            <a:endParaRPr lang="en-US" sz="800" dirty="0" smtClean="0"/>
          </a:p>
          <a:p>
            <a:pPr>
              <a:buNone/>
            </a:pPr>
            <a:r>
              <a:rPr lang="en-AU" sz="800" dirty="0" smtClean="0"/>
              <a:t>    /// can be further extended in order to define the specific </a:t>
            </a:r>
            <a:r>
              <a:rPr lang="en-AU" sz="800" dirty="0" err="1" smtClean="0"/>
              <a:t>mapper</a:t>
            </a:r>
            <a:r>
              <a:rPr lang="en-AU" sz="800" dirty="0" smtClean="0"/>
              <a:t> for a given</a:t>
            </a:r>
            <a:endParaRPr lang="en-US" sz="800" dirty="0" smtClean="0"/>
          </a:p>
          <a:p>
            <a:pPr>
              <a:buNone/>
            </a:pPr>
            <a:r>
              <a:rPr lang="en-AU" sz="800" dirty="0" smtClean="0"/>
              <a:t>    /// application. The definition of a specific </a:t>
            </a:r>
            <a:r>
              <a:rPr lang="en-AU" sz="800" dirty="0" err="1" smtClean="0"/>
              <a:t>mapper</a:t>
            </a:r>
            <a:r>
              <a:rPr lang="en-AU" sz="800" dirty="0" smtClean="0"/>
              <a:t> class only implies the</a:t>
            </a:r>
            <a:endParaRPr lang="en-US" sz="800" dirty="0" smtClean="0"/>
          </a:p>
          <a:p>
            <a:pPr>
              <a:buNone/>
            </a:pPr>
            <a:r>
              <a:rPr lang="en-AU" sz="800" dirty="0" smtClean="0"/>
              <a:t>    /// implementation of the </a:t>
            </a:r>
            <a:r>
              <a:rPr lang="en-AU" sz="800" dirty="0" err="1" smtClean="0"/>
              <a:t>Mapper</a:t>
            </a:r>
            <a:r>
              <a:rPr lang="en-AU" sz="800" dirty="0" smtClean="0"/>
              <a:t>&lt;K,V&gt;.Map(</a:t>
            </a:r>
            <a:r>
              <a:rPr lang="en-AU" sz="800" dirty="0" err="1" smtClean="0"/>
              <a:t>IMapInput</a:t>
            </a:r>
            <a:r>
              <a:rPr lang="en-AU" sz="800" dirty="0" smtClean="0"/>
              <a:t>&lt;K,V&gt;) method.</a:t>
            </a:r>
            <a:endParaRPr lang="en-US" sz="800" dirty="0" smtClean="0"/>
          </a:p>
          <a:p>
            <a:pPr>
              <a:buNone/>
            </a:pPr>
            <a:r>
              <a:rPr lang="en-AU" sz="800" dirty="0" smtClean="0"/>
              <a:t>    /// &lt;/summary&gt;</a:t>
            </a:r>
            <a:endParaRPr lang="en-US" sz="800" dirty="0" smtClean="0"/>
          </a:p>
          <a:p>
            <a:pPr>
              <a:buNone/>
            </a:pPr>
            <a:endParaRPr lang="en-US" sz="800" dirty="0"/>
          </a:p>
        </p:txBody>
      </p:sp>
      <p:sp>
        <p:nvSpPr>
          <p:cNvPr id="7" name="Content Placeholder 6"/>
          <p:cNvSpPr>
            <a:spLocks noGrp="1"/>
          </p:cNvSpPr>
          <p:nvPr>
            <p:ph sz="half" idx="2"/>
          </p:nvPr>
        </p:nvSpPr>
        <p:spPr/>
        <p:txBody>
          <a:bodyPr/>
          <a:lstStyle/>
          <a:p>
            <a:pPr>
              <a:buNone/>
            </a:pPr>
            <a:r>
              <a:rPr lang="en-AU" sz="800" dirty="0" smtClean="0"/>
              <a:t>public abstract class </a:t>
            </a:r>
            <a:r>
              <a:rPr lang="en-AU" sz="800" dirty="0" err="1" smtClean="0"/>
              <a:t>Mapper</a:t>
            </a:r>
            <a:r>
              <a:rPr lang="en-AU" sz="800" dirty="0" smtClean="0"/>
              <a:t>&lt;K,V&gt; : </a:t>
            </a:r>
            <a:r>
              <a:rPr lang="en-AU" sz="800" dirty="0" err="1" smtClean="0"/>
              <a:t>MapperBase</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Emits the intermediate result source by using </a:t>
            </a:r>
            <a:r>
              <a:rPr lang="en-AU" sz="800" dirty="0" err="1" smtClean="0"/>
              <a:t>doEmit</a:t>
            </a:r>
            <a:r>
              <a:rPr lang="en-AU" sz="800" dirty="0" smtClean="0"/>
              <a:t>.</a:t>
            </a:r>
            <a:endParaRPr lang="en-US" sz="800" dirty="0" smtClean="0"/>
          </a:p>
          <a:p>
            <a:pPr>
              <a:buNone/>
            </a:pPr>
            <a:r>
              <a:rPr lang="en-AU" sz="800" dirty="0" smtClean="0"/>
              <a:t>        /// &lt;/summary&gt;</a:t>
            </a:r>
            <a:endParaRPr lang="en-US" sz="800" dirty="0" smtClean="0"/>
          </a:p>
          <a:p>
            <a:pPr>
              <a:buNone/>
            </a:pPr>
            <a:r>
              <a:rPr lang="en-AU" sz="800" dirty="0" smtClean="0"/>
              <a:t>        /// &lt;</a:t>
            </a:r>
            <a:r>
              <a:rPr lang="en-AU" sz="800" dirty="0" err="1" smtClean="0"/>
              <a:t>param</a:t>
            </a:r>
            <a:r>
              <a:rPr lang="en-AU" sz="800" dirty="0" smtClean="0"/>
              <a:t> name="source"&gt;An instance implementing </a:t>
            </a:r>
            <a:r>
              <a:rPr lang="en-AU" sz="800" dirty="0" err="1" smtClean="0"/>
              <a:t>IMapInput</a:t>
            </a:r>
            <a:r>
              <a:rPr lang="en-AU" sz="800" dirty="0" smtClean="0"/>
              <a:t> containing the</a:t>
            </a:r>
            <a:endParaRPr lang="en-US" sz="800" dirty="0" smtClean="0"/>
          </a:p>
          <a:p>
            <a:pPr>
              <a:buNone/>
            </a:pPr>
            <a:r>
              <a:rPr lang="en-AU" sz="800" dirty="0" smtClean="0"/>
              <a:t>        /// &lt;</a:t>
            </a:r>
            <a:r>
              <a:rPr lang="en-AU" sz="800" dirty="0" err="1" smtClean="0"/>
              <a:t>i</a:t>
            </a:r>
            <a:r>
              <a:rPr lang="en-AU" sz="800" dirty="0" smtClean="0"/>
              <a:t>&gt;key-value&lt;/</a:t>
            </a:r>
            <a:r>
              <a:rPr lang="en-AU" sz="800" dirty="0" err="1" smtClean="0"/>
              <a:t>i</a:t>
            </a:r>
            <a:r>
              <a:rPr lang="en-AU" sz="800" dirty="0" smtClean="0"/>
              <a:t>&gt; pair representing the intermediate result.&lt;/</a:t>
            </a:r>
            <a:r>
              <a:rPr lang="en-AU" sz="800" dirty="0" err="1" smtClean="0"/>
              <a:t>param</a:t>
            </a:r>
            <a:r>
              <a:rPr lang="en-AU" sz="800" dirty="0" smtClean="0"/>
              <a:t>&gt;</a:t>
            </a:r>
            <a:endParaRPr lang="en-US" sz="800" dirty="0" smtClean="0"/>
          </a:p>
          <a:p>
            <a:pPr>
              <a:buNone/>
            </a:pPr>
            <a:r>
              <a:rPr lang="en-AU" sz="800" dirty="0" smtClean="0"/>
              <a:t>        /// &lt;</a:t>
            </a:r>
            <a:r>
              <a:rPr lang="en-AU" sz="800" dirty="0" err="1" smtClean="0"/>
              <a:t>param</a:t>
            </a:r>
            <a:r>
              <a:rPr lang="en-AU" sz="800" dirty="0" smtClean="0"/>
              <a:t> name="</a:t>
            </a:r>
            <a:r>
              <a:rPr lang="en-AU" sz="800" dirty="0" err="1" smtClean="0"/>
              <a:t>doEmit</a:t>
            </a:r>
            <a:r>
              <a:rPr lang="en-AU" sz="800" dirty="0" smtClean="0"/>
              <a:t>"&gt;A </a:t>
            </a:r>
            <a:r>
              <a:rPr lang="en-AU" sz="800" dirty="0" err="1" smtClean="0"/>
              <a:t>MapEmitDelegate</a:t>
            </a:r>
            <a:r>
              <a:rPr lang="en-AU" sz="800" dirty="0" smtClean="0"/>
              <a:t> instance that is used to write to the</a:t>
            </a:r>
            <a:endParaRPr lang="en-US" sz="800" dirty="0" smtClean="0"/>
          </a:p>
          <a:p>
            <a:pPr>
              <a:buNone/>
            </a:pPr>
            <a:r>
              <a:rPr lang="en-AU" sz="800" dirty="0" smtClean="0"/>
              <a:t>        /// output stream the information about the output of the Map operation.&lt;/</a:t>
            </a:r>
            <a:r>
              <a:rPr lang="en-AU" sz="800" dirty="0" err="1" smtClean="0"/>
              <a:t>param</a:t>
            </a:r>
            <a:r>
              <a:rPr lang="en-AU" sz="800" dirty="0" smtClean="0"/>
              <a:t>&gt;</a:t>
            </a:r>
            <a:endParaRPr lang="en-US" sz="800" dirty="0" smtClean="0"/>
          </a:p>
          <a:p>
            <a:pPr>
              <a:buNone/>
            </a:pPr>
            <a:r>
              <a:rPr lang="en-AU" sz="800" dirty="0" smtClean="0"/>
              <a:t>        public void Map(</a:t>
            </a:r>
            <a:r>
              <a:rPr lang="en-AU" sz="800" dirty="0" err="1" smtClean="0"/>
              <a:t>IMapInput</a:t>
            </a:r>
            <a:r>
              <a:rPr lang="en-AU" sz="800" dirty="0" smtClean="0"/>
              <a:t> input, </a:t>
            </a:r>
            <a:r>
              <a:rPr lang="en-AU" sz="800" dirty="0" err="1" smtClean="0"/>
              <a:t>MapEmitDelegate</a:t>
            </a:r>
            <a:r>
              <a:rPr lang="en-AU" sz="800" dirty="0" smtClean="0"/>
              <a:t> emit) { … }</a:t>
            </a:r>
            <a:endParaRPr lang="en-US" sz="800" dirty="0" smtClean="0"/>
          </a:p>
          <a:p>
            <a:pPr>
              <a:buNone/>
            </a:pPr>
            <a:r>
              <a:rPr lang="en-AU" sz="800" dirty="0" smtClean="0"/>
              <a:t>        /// &lt;summary&gt;</a:t>
            </a:r>
            <a:endParaRPr lang="en-US" sz="800" dirty="0" smtClean="0"/>
          </a:p>
          <a:p>
            <a:pPr>
              <a:buNone/>
            </a:pPr>
            <a:r>
              <a:rPr lang="en-AU" sz="800" dirty="0" smtClean="0"/>
              <a:t>        /// Gets the type of the &lt;</a:t>
            </a:r>
            <a:r>
              <a:rPr lang="en-AU" sz="800" dirty="0" err="1" smtClean="0"/>
              <a:t>i</a:t>
            </a:r>
            <a:r>
              <a:rPr lang="en-AU" sz="800" dirty="0" smtClean="0"/>
              <a:t>&gt;key&lt;/</a:t>
            </a:r>
            <a:r>
              <a:rPr lang="en-AU" sz="800" dirty="0" err="1" smtClean="0"/>
              <a:t>i</a:t>
            </a:r>
            <a:r>
              <a:rPr lang="en-AU" sz="800" dirty="0" smtClean="0"/>
              <a:t>&gt; component of a &lt;</a:t>
            </a:r>
            <a:r>
              <a:rPr lang="en-AU" sz="800" dirty="0" err="1" smtClean="0"/>
              <a:t>i</a:t>
            </a:r>
            <a:r>
              <a:rPr lang="en-AU" sz="800" dirty="0" smtClean="0"/>
              <a:t>&gt;key-value&lt;/</a:t>
            </a:r>
            <a:r>
              <a:rPr lang="en-AU" sz="800" dirty="0" err="1" smtClean="0"/>
              <a:t>i</a:t>
            </a:r>
            <a:r>
              <a:rPr lang="en-AU" sz="800" dirty="0" smtClean="0"/>
              <a:t>&gt; pair.</a:t>
            </a:r>
            <a:endParaRPr lang="en-US" sz="800" dirty="0" smtClean="0"/>
          </a:p>
          <a:p>
            <a:pPr>
              <a:buNone/>
            </a:pPr>
            <a:r>
              <a:rPr lang="en-AU" sz="800" dirty="0" smtClean="0"/>
              <a:t>        /// &lt;/summary&gt;</a:t>
            </a:r>
            <a:endParaRPr lang="en-US" sz="800" dirty="0" smtClean="0"/>
          </a:p>
          <a:p>
            <a:pPr>
              <a:buNone/>
            </a:pPr>
            <a:r>
              <a:rPr lang="en-AU" sz="800" dirty="0" smtClean="0"/>
              <a:t>        /// &lt;returns&gt;A Type instance containing the metadata about the type of the</a:t>
            </a:r>
            <a:endParaRPr lang="en-US" sz="800" dirty="0" smtClean="0"/>
          </a:p>
          <a:p>
            <a:pPr>
              <a:buNone/>
            </a:pPr>
            <a:r>
              <a:rPr lang="en-AU" sz="800" dirty="0" smtClean="0"/>
              <a:t>        /// &lt;</a:t>
            </a:r>
            <a:r>
              <a:rPr lang="en-AU" sz="800" dirty="0" err="1" smtClean="0"/>
              <a:t>i</a:t>
            </a:r>
            <a:r>
              <a:rPr lang="en-AU" sz="800" dirty="0" smtClean="0"/>
              <a:t>&gt;key&lt;/</a:t>
            </a:r>
            <a:r>
              <a:rPr lang="en-AU" sz="800" dirty="0" err="1" smtClean="0"/>
              <a:t>i</a:t>
            </a:r>
            <a:r>
              <a:rPr lang="en-AU" sz="800" dirty="0" smtClean="0"/>
              <a:t>&gt;.&lt;/returns&gt;</a:t>
            </a:r>
            <a:endParaRPr lang="en-US" sz="800" dirty="0" smtClean="0"/>
          </a:p>
          <a:p>
            <a:pPr>
              <a:buNone/>
            </a:pPr>
            <a:r>
              <a:rPr lang="en-AU" sz="800" dirty="0" smtClean="0"/>
              <a:t>        public override Type </a:t>
            </a:r>
            <a:r>
              <a:rPr lang="en-AU" sz="800" dirty="0" err="1" smtClean="0"/>
              <a:t>GetKeyType</a:t>
            </a:r>
            <a:r>
              <a:rPr lang="en-AU" sz="800" dirty="0" smtClean="0"/>
              <a:t>(){ return </a:t>
            </a:r>
            <a:r>
              <a:rPr lang="en-AU" sz="800" dirty="0" err="1" smtClean="0"/>
              <a:t>typeof</a:t>
            </a:r>
            <a:r>
              <a:rPr lang="en-AU" sz="800" dirty="0" smtClean="0"/>
              <a:t>(K); }</a:t>
            </a:r>
            <a:endParaRPr lang="en-US" sz="800" dirty="0" smtClean="0"/>
          </a:p>
          <a:p>
            <a:pPr>
              <a:buNone/>
            </a:pPr>
            <a:r>
              <a:rPr lang="en-AU" sz="800" dirty="0" smtClean="0"/>
              <a:t>        /// &lt;summary&gt;</a:t>
            </a:r>
            <a:endParaRPr lang="en-US" sz="800" dirty="0" smtClean="0"/>
          </a:p>
          <a:p>
            <a:pPr>
              <a:buNone/>
            </a:pPr>
            <a:r>
              <a:rPr lang="en-AU" sz="800" dirty="0" smtClean="0"/>
              <a:t>        /// Gets the type of the &lt;</a:t>
            </a:r>
            <a:r>
              <a:rPr lang="en-AU" sz="800" dirty="0" err="1" smtClean="0"/>
              <a:t>i</a:t>
            </a:r>
            <a:r>
              <a:rPr lang="en-AU" sz="800" dirty="0" smtClean="0"/>
              <a:t>&gt;value&lt;/</a:t>
            </a:r>
            <a:r>
              <a:rPr lang="en-AU" sz="800" dirty="0" err="1" smtClean="0"/>
              <a:t>i</a:t>
            </a:r>
            <a:r>
              <a:rPr lang="en-AU" sz="800" dirty="0" smtClean="0"/>
              <a:t>&gt; component of a &lt;</a:t>
            </a:r>
            <a:r>
              <a:rPr lang="en-AU" sz="800" dirty="0" err="1" smtClean="0"/>
              <a:t>i</a:t>
            </a:r>
            <a:r>
              <a:rPr lang="en-AU" sz="800" dirty="0" smtClean="0"/>
              <a:t>&gt;key-value&lt;/</a:t>
            </a:r>
            <a:r>
              <a:rPr lang="en-AU" sz="800" dirty="0" err="1" smtClean="0"/>
              <a:t>i</a:t>
            </a:r>
            <a:r>
              <a:rPr lang="en-AU" sz="800" dirty="0" smtClean="0"/>
              <a:t>&gt; pair.</a:t>
            </a:r>
            <a:endParaRPr lang="en-US" sz="800" dirty="0" smtClean="0"/>
          </a:p>
          <a:p>
            <a:pPr>
              <a:buNone/>
            </a:pPr>
            <a:r>
              <a:rPr lang="en-AU" sz="800" dirty="0" smtClean="0"/>
              <a:t>        /// &lt;/summary&gt;</a:t>
            </a:r>
            <a:endParaRPr lang="en-US" sz="800" dirty="0" smtClean="0"/>
          </a:p>
          <a:p>
            <a:pPr>
              <a:buNone/>
            </a:pPr>
            <a:r>
              <a:rPr lang="en-AU" sz="800" dirty="0" smtClean="0"/>
              <a:t>        /// &lt;returns&gt;A Type instance containing the metadata about the type of the</a:t>
            </a:r>
            <a:endParaRPr lang="en-US" sz="800" dirty="0" smtClean="0"/>
          </a:p>
          <a:p>
            <a:pPr>
              <a:buNone/>
            </a:pPr>
            <a:r>
              <a:rPr lang="en-AU" sz="800" dirty="0" smtClean="0"/>
              <a:t>        /// &lt;</a:t>
            </a:r>
            <a:r>
              <a:rPr lang="en-AU" sz="800" dirty="0" err="1" smtClean="0"/>
              <a:t>i</a:t>
            </a:r>
            <a:r>
              <a:rPr lang="en-AU" sz="800" dirty="0" smtClean="0"/>
              <a:t>&gt;value&lt;/</a:t>
            </a:r>
            <a:r>
              <a:rPr lang="en-AU" sz="800" dirty="0" err="1" smtClean="0"/>
              <a:t>i</a:t>
            </a:r>
            <a:r>
              <a:rPr lang="en-AU" sz="800" dirty="0" smtClean="0"/>
              <a:t>&gt;.&lt;/returns&gt; </a:t>
            </a:r>
            <a:endParaRPr lang="en-US" sz="800" dirty="0" smtClean="0"/>
          </a:p>
          <a:p>
            <a:pPr>
              <a:buNone/>
            </a:pPr>
            <a:r>
              <a:rPr lang="en-AU" sz="800" dirty="0" smtClean="0"/>
              <a:t>        public </a:t>
            </a:r>
            <a:r>
              <a:rPr lang="en-AU" sz="800" dirty="0" err="1" smtClean="0"/>
              <a:t>overrideType</a:t>
            </a:r>
            <a:r>
              <a:rPr lang="en-AU" sz="800" dirty="0" smtClean="0"/>
              <a:t> </a:t>
            </a:r>
            <a:r>
              <a:rPr lang="en-AU" sz="800" dirty="0" err="1" smtClean="0"/>
              <a:t>GetValueType</a:t>
            </a:r>
            <a:r>
              <a:rPr lang="en-AU" sz="800" dirty="0" smtClean="0"/>
              <a:t>(){ return </a:t>
            </a:r>
            <a:r>
              <a:rPr lang="en-AU" sz="800" dirty="0" err="1" smtClean="0"/>
              <a:t>typeof</a:t>
            </a:r>
            <a:r>
              <a:rPr lang="en-AU" sz="800" dirty="0" smtClean="0"/>
              <a:t>(V); }</a:t>
            </a:r>
            <a:endParaRPr lang="en-US" sz="800" dirty="0" smtClean="0"/>
          </a:p>
          <a:p>
            <a:pPr>
              <a:buNone/>
            </a:pPr>
            <a:r>
              <a:rPr lang="en-AU" sz="800" dirty="0" smtClean="0"/>
              <a:t> </a:t>
            </a:r>
            <a:endParaRPr lang="en-US" sz="800" dirty="0" smtClean="0"/>
          </a:p>
          <a:p>
            <a:pPr>
              <a:buNone/>
            </a:pPr>
            <a:r>
              <a:rPr lang="en-AU" sz="800" dirty="0" smtClean="0"/>
              <a:t>        #region Template Methods</a:t>
            </a:r>
            <a:endParaRPr lang="en-US" sz="800" dirty="0" smtClean="0"/>
          </a:p>
          <a:p>
            <a:pPr>
              <a:buNone/>
            </a:pPr>
            <a:r>
              <a:rPr lang="en-AU" sz="800" dirty="0" smtClean="0"/>
              <a:t>        /// &lt;summary&gt;</a:t>
            </a:r>
            <a:endParaRPr lang="en-US" sz="800" dirty="0" smtClean="0"/>
          </a:p>
          <a:p>
            <a:pPr>
              <a:buNone/>
            </a:pPr>
            <a:r>
              <a:rPr lang="en-AU" sz="800" dirty="0" smtClean="0"/>
              <a:t>        /// Function Map is </a:t>
            </a:r>
            <a:r>
              <a:rPr lang="en-AU" sz="800" dirty="0" err="1" smtClean="0"/>
              <a:t>overrided</a:t>
            </a:r>
            <a:r>
              <a:rPr lang="en-AU" sz="800" dirty="0" smtClean="0"/>
              <a:t> by users to define a map function.</a:t>
            </a:r>
            <a:endParaRPr lang="en-US" sz="800" dirty="0" smtClean="0"/>
          </a:p>
          <a:p>
            <a:pPr>
              <a:buNone/>
            </a:pPr>
            <a:r>
              <a:rPr lang="en-AU" sz="800" dirty="0" smtClean="0"/>
              <a:t>        /// &lt;/summary&gt;</a:t>
            </a:r>
            <a:endParaRPr lang="en-US" sz="800" dirty="0" smtClean="0"/>
          </a:p>
          <a:p>
            <a:pPr>
              <a:buNone/>
            </a:pPr>
            <a:r>
              <a:rPr lang="en-AU" sz="800" dirty="0" smtClean="0"/>
              <a:t>        /// &lt;</a:t>
            </a:r>
            <a:r>
              <a:rPr lang="en-AU" sz="800" dirty="0" err="1" smtClean="0"/>
              <a:t>param</a:t>
            </a:r>
            <a:r>
              <a:rPr lang="en-AU" sz="800" dirty="0" smtClean="0"/>
              <a:t> name="source"&gt;The source of Map function is </a:t>
            </a:r>
            <a:r>
              <a:rPr lang="en-AU" sz="800" dirty="0" err="1" smtClean="0"/>
              <a:t>IMapInput</a:t>
            </a:r>
            <a:r>
              <a:rPr lang="en-AU" sz="800" dirty="0" smtClean="0"/>
              <a:t>, which contains </a:t>
            </a:r>
            <a:endParaRPr lang="en-US" sz="800" dirty="0" smtClean="0"/>
          </a:p>
          <a:p>
            <a:pPr>
              <a:buNone/>
            </a:pPr>
            <a:r>
              <a:rPr lang="en-AU" sz="800" dirty="0" smtClean="0"/>
              <a:t>        /// a key/value pair.&lt;/</a:t>
            </a:r>
            <a:r>
              <a:rPr lang="en-AU" sz="800" dirty="0" err="1" smtClean="0"/>
              <a:t>param</a:t>
            </a:r>
            <a:r>
              <a:rPr lang="en-AU" sz="800" dirty="0" smtClean="0"/>
              <a:t>&gt;</a:t>
            </a:r>
            <a:endParaRPr lang="en-US" sz="800" dirty="0" smtClean="0"/>
          </a:p>
          <a:p>
            <a:pPr>
              <a:buNone/>
            </a:pPr>
            <a:r>
              <a:rPr lang="en-AU" sz="800" b="1" dirty="0" smtClean="0"/>
              <a:t>        protected abstract void Map(</a:t>
            </a:r>
            <a:r>
              <a:rPr lang="en-AU" sz="800" b="1" dirty="0" err="1" smtClean="0"/>
              <a:t>IMapInput</a:t>
            </a:r>
            <a:r>
              <a:rPr lang="en-AU" sz="800" b="1" dirty="0" smtClean="0"/>
              <a:t>&lt;K, V&gt; input);</a:t>
            </a:r>
            <a:endParaRPr lang="en-US" sz="800" dirty="0" smtClean="0"/>
          </a:p>
          <a:p>
            <a:pPr>
              <a:buNone/>
            </a:pPr>
            <a:r>
              <a:rPr lang="en-AU" sz="800" dirty="0" smtClean="0"/>
              <a:t>        #</a:t>
            </a:r>
            <a:r>
              <a:rPr lang="en-AU" sz="800" dirty="0" err="1" smtClean="0"/>
              <a:t>endregion</a:t>
            </a:r>
            <a:endParaRPr lang="en-US" sz="800" dirty="0" smtClean="0"/>
          </a:p>
          <a:p>
            <a:pPr>
              <a:buNone/>
            </a:pPr>
            <a:r>
              <a:rPr lang="en-AU" sz="800" dirty="0" smtClean="0"/>
              <a:t>    }</a:t>
            </a:r>
            <a:endParaRPr lang="en-US" sz="800" dirty="0" smtClean="0"/>
          </a:p>
          <a:p>
            <a:pPr>
              <a:buNone/>
            </a:pPr>
            <a:r>
              <a:rPr lang="en-AU" sz="800" dirty="0" smtClean="0"/>
              <a:t>}</a:t>
            </a:r>
            <a:endParaRPr lang="en-US" sz="800" dirty="0" smtClean="0"/>
          </a:p>
          <a:p>
            <a:pPr>
              <a:buNone/>
            </a:pPr>
            <a:endParaRPr lang="en-US" sz="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102</a:t>
            </a:fld>
            <a:endParaRPr lang="en-US"/>
          </a:p>
        </p:txBody>
      </p:sp>
    </p:spTree>
    <p:extLst>
      <p:ext uri="{BB962C8B-B14F-4D97-AF65-F5344CB8AC3E}">
        <p14:creationId xmlns:p14="http://schemas.microsoft.com/office/powerpoint/2010/main" val="192473889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Simple </a:t>
            </a:r>
            <a:r>
              <a:rPr lang="en-US" dirty="0" err="1" smtClean="0"/>
              <a:t>Mapper</a:t>
            </a:r>
            <a:r>
              <a:rPr lang="en-US" dirty="0" smtClean="0"/>
              <a:t>&lt;K,V&gt; implementation</a:t>
            </a:r>
            <a:endParaRPr lang="en-US" dirty="0"/>
          </a:p>
        </p:txBody>
      </p:sp>
      <p:sp>
        <p:nvSpPr>
          <p:cNvPr id="8" name="Content Placeholder 7"/>
          <p:cNvSpPr>
            <a:spLocks noGrp="1"/>
          </p:cNvSpPr>
          <p:nvPr>
            <p:ph idx="1"/>
          </p:nvPr>
        </p:nvSpPr>
        <p:spPr/>
        <p:txBody>
          <a:bodyPr/>
          <a:lstStyle/>
          <a:p>
            <a:pPr>
              <a:buNone/>
            </a:pPr>
            <a:r>
              <a:rPr lang="en-AU" sz="800" dirty="0" smtClean="0"/>
              <a:t>using </a:t>
            </a:r>
            <a:r>
              <a:rPr lang="en-AU" sz="800" dirty="0" err="1" smtClean="0"/>
              <a:t>Aneka.MapReduce</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namespace </a:t>
            </a:r>
            <a:r>
              <a:rPr lang="en-AU" sz="800" dirty="0" err="1" smtClean="0"/>
              <a:t>Aneka.MapReduce.Examples.WordCounter</a:t>
            </a:r>
            <a:endParaRPr lang="en-US" sz="800" dirty="0" smtClean="0"/>
          </a:p>
          <a:p>
            <a:pPr>
              <a:buNone/>
            </a:pPr>
            <a:r>
              <a:rPr lang="en-AU" sz="800" dirty="0" smtClean="0"/>
              <a:t>{</a:t>
            </a:r>
            <a:endParaRPr lang="en-US" sz="800" dirty="0" smtClean="0"/>
          </a:p>
          <a:p>
            <a:pPr>
              <a:buNone/>
            </a:pPr>
            <a:r>
              <a:rPr lang="en-AU" sz="800" dirty="0" smtClean="0"/>
              <a:t>    /// &lt;summary&gt;</a:t>
            </a:r>
            <a:endParaRPr lang="en-US" sz="800" dirty="0" smtClean="0"/>
          </a:p>
          <a:p>
            <a:pPr>
              <a:buNone/>
            </a:pPr>
            <a:r>
              <a:rPr lang="en-AU" sz="800" dirty="0" smtClean="0"/>
              <a:t>    /// Class </a:t>
            </a:r>
            <a:r>
              <a:rPr lang="en-AU" sz="800" dirty="0" err="1" smtClean="0"/>
              <a:t>WordCounterMapper</a:t>
            </a:r>
            <a:r>
              <a:rPr lang="en-AU" sz="800" dirty="0" smtClean="0"/>
              <a:t>. Extends </a:t>
            </a:r>
            <a:r>
              <a:rPr lang="en-AU" sz="800" dirty="0" err="1" smtClean="0"/>
              <a:t>Mapper</a:t>
            </a:r>
            <a:r>
              <a:rPr lang="en-AU" sz="800" dirty="0" smtClean="0"/>
              <a:t>&lt;K,V&gt; and provides an </a:t>
            </a:r>
            <a:endParaRPr lang="en-US" sz="800" dirty="0" smtClean="0"/>
          </a:p>
          <a:p>
            <a:pPr>
              <a:buNone/>
            </a:pPr>
            <a:r>
              <a:rPr lang="en-AU" sz="800" dirty="0" smtClean="0"/>
              <a:t>    /// implementation of the map function for the Word Counter sample. This </a:t>
            </a:r>
            <a:r>
              <a:rPr lang="en-AU" sz="800" dirty="0" err="1" smtClean="0"/>
              <a:t>mapper</a:t>
            </a:r>
            <a:endParaRPr lang="en-US" sz="800" dirty="0" smtClean="0"/>
          </a:p>
          <a:p>
            <a:pPr>
              <a:buNone/>
            </a:pPr>
            <a:r>
              <a:rPr lang="en-AU" sz="800" dirty="0" smtClean="0"/>
              <a:t>    /// emits a key-value pair (word,1) for each word encountered in the input line.</a:t>
            </a:r>
            <a:endParaRPr lang="en-US" sz="800" dirty="0" smtClean="0"/>
          </a:p>
          <a:p>
            <a:pPr>
              <a:buNone/>
            </a:pPr>
            <a:r>
              <a:rPr lang="en-AU" sz="800" dirty="0" smtClean="0"/>
              <a:t>    /// &lt;/summary&gt;</a:t>
            </a:r>
            <a:endParaRPr lang="en-US" sz="800" dirty="0" smtClean="0"/>
          </a:p>
          <a:p>
            <a:pPr>
              <a:buNone/>
            </a:pPr>
            <a:r>
              <a:rPr lang="en-AU" sz="800" dirty="0" smtClean="0"/>
              <a:t>    public class </a:t>
            </a:r>
            <a:r>
              <a:rPr lang="en-AU" sz="800" dirty="0" err="1" smtClean="0"/>
              <a:t>WordCounterMapper</a:t>
            </a:r>
            <a:r>
              <a:rPr lang="en-AU" sz="800" dirty="0" smtClean="0"/>
              <a:t>: </a:t>
            </a:r>
            <a:r>
              <a:rPr lang="en-AU" sz="800" dirty="0" err="1" smtClean="0"/>
              <a:t>Mapper</a:t>
            </a:r>
            <a:r>
              <a:rPr lang="en-AU" sz="800" dirty="0" smtClean="0"/>
              <a:t>&lt;</a:t>
            </a:r>
            <a:r>
              <a:rPr lang="en-AU" sz="800" dirty="0" err="1" smtClean="0"/>
              <a:t>long,string</a:t>
            </a:r>
            <a:r>
              <a:rPr lang="en-AU" sz="800" dirty="0" smtClean="0"/>
              <a:t>&gt;</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Reads the source and splits into words. For each of the words found</a:t>
            </a:r>
            <a:endParaRPr lang="en-US" sz="800" dirty="0" smtClean="0"/>
          </a:p>
          <a:p>
            <a:pPr>
              <a:buNone/>
            </a:pPr>
            <a:r>
              <a:rPr lang="en-AU" sz="800" dirty="0" smtClean="0"/>
              <a:t>        /// emits the word as a key with a </a:t>
            </a:r>
            <a:r>
              <a:rPr lang="en-AU" sz="800" dirty="0" err="1" smtClean="0"/>
              <a:t>vaue</a:t>
            </a:r>
            <a:r>
              <a:rPr lang="en-AU" sz="800" dirty="0" smtClean="0"/>
              <a:t> of 1.</a:t>
            </a:r>
            <a:endParaRPr lang="en-US" sz="800" dirty="0" smtClean="0"/>
          </a:p>
          <a:p>
            <a:pPr>
              <a:buNone/>
            </a:pPr>
            <a:r>
              <a:rPr lang="en-AU" sz="800" dirty="0" smtClean="0"/>
              <a:t>        /// &lt;/summary&gt;</a:t>
            </a:r>
            <a:endParaRPr lang="en-US" sz="800" dirty="0" smtClean="0"/>
          </a:p>
          <a:p>
            <a:pPr>
              <a:buNone/>
            </a:pPr>
            <a:r>
              <a:rPr lang="en-AU" sz="800" dirty="0" smtClean="0"/>
              <a:t>        /// &lt;</a:t>
            </a:r>
            <a:r>
              <a:rPr lang="en-AU" sz="800" dirty="0" err="1" smtClean="0"/>
              <a:t>param</a:t>
            </a:r>
            <a:r>
              <a:rPr lang="en-AU" sz="800" dirty="0" smtClean="0"/>
              <a:t> name="source"&gt;map source&lt;/</a:t>
            </a:r>
            <a:r>
              <a:rPr lang="en-AU" sz="800" dirty="0" err="1" smtClean="0"/>
              <a:t>param</a:t>
            </a:r>
            <a:r>
              <a:rPr lang="en-AU" sz="800" dirty="0" smtClean="0"/>
              <a:t>&gt;</a:t>
            </a:r>
            <a:endParaRPr lang="en-US" sz="800" dirty="0" smtClean="0"/>
          </a:p>
          <a:p>
            <a:pPr>
              <a:buNone/>
            </a:pPr>
            <a:r>
              <a:rPr lang="en-AU" sz="800" dirty="0" smtClean="0"/>
              <a:t>        protected override void Map(</a:t>
            </a:r>
            <a:r>
              <a:rPr lang="en-AU" sz="800" dirty="0" err="1" smtClean="0"/>
              <a:t>IMapInput</a:t>
            </a:r>
            <a:r>
              <a:rPr lang="en-AU" sz="800" dirty="0" smtClean="0"/>
              <a:t>&lt;</a:t>
            </a:r>
            <a:r>
              <a:rPr lang="en-AU" sz="800" dirty="0" err="1" smtClean="0"/>
              <a:t>long,string</a:t>
            </a:r>
            <a:r>
              <a:rPr lang="en-AU" sz="800" dirty="0" smtClean="0"/>
              <a:t>&gt; input)</a:t>
            </a:r>
            <a:endParaRPr lang="en-US" sz="800" dirty="0" smtClean="0"/>
          </a:p>
          <a:p>
            <a:pPr>
              <a:buNone/>
            </a:pPr>
            <a:r>
              <a:rPr lang="en-AU" sz="800" dirty="0" smtClean="0"/>
              <a:t>        {</a:t>
            </a:r>
            <a:endParaRPr lang="en-US" sz="800" dirty="0" smtClean="0"/>
          </a:p>
          <a:p>
            <a:pPr>
              <a:buNone/>
            </a:pPr>
            <a:r>
              <a:rPr lang="en-AU" sz="800" dirty="0" smtClean="0"/>
              <a:t>		    // we don’t care about the key, because we are only interested on</a:t>
            </a:r>
            <a:endParaRPr lang="en-US" sz="800" dirty="0" smtClean="0"/>
          </a:p>
          <a:p>
            <a:pPr>
              <a:buNone/>
            </a:pPr>
            <a:r>
              <a:rPr lang="en-AU" sz="800" dirty="0" smtClean="0"/>
              <a:t>            // counting the word of each line.</a:t>
            </a:r>
            <a:endParaRPr lang="en-US" sz="800" dirty="0" smtClean="0"/>
          </a:p>
          <a:p>
            <a:pPr>
              <a:buNone/>
            </a:pPr>
            <a:r>
              <a:rPr lang="en-AU" sz="800" dirty="0" smtClean="0"/>
              <a:t>            string value = </a:t>
            </a:r>
            <a:r>
              <a:rPr lang="en-AU" sz="800" dirty="0" err="1" smtClean="0"/>
              <a:t>input.Value</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            string[] words = </a:t>
            </a:r>
            <a:r>
              <a:rPr lang="en-AU" sz="800" dirty="0" err="1" smtClean="0"/>
              <a:t>value.Split</a:t>
            </a:r>
            <a:r>
              <a:rPr lang="en-AU" sz="800" dirty="0" smtClean="0"/>
              <a:t>(" \t\n\r\f\"\'|!-=()[]&lt;&gt;:{}.#".</a:t>
            </a:r>
            <a:r>
              <a:rPr lang="en-AU" sz="800" dirty="0" err="1" smtClean="0"/>
              <a:t>ToCharArray</a:t>
            </a:r>
            <a:r>
              <a:rPr lang="en-AU" sz="800" dirty="0" smtClean="0"/>
              <a:t>(),</a:t>
            </a:r>
            <a:endParaRPr lang="en-US" sz="800" dirty="0" smtClean="0"/>
          </a:p>
          <a:p>
            <a:pPr>
              <a:buNone/>
            </a:pPr>
            <a:r>
              <a:rPr lang="en-AU" sz="800" dirty="0" smtClean="0"/>
              <a:t>							</a:t>
            </a:r>
            <a:r>
              <a:rPr lang="en-AU" sz="800" dirty="0" err="1" smtClean="0"/>
              <a:t>StringSplitOptions.RemoveEmptyEntries</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            // we emit each word without checking for repetitions. The word becomes</a:t>
            </a:r>
            <a:endParaRPr lang="en-US" sz="800" dirty="0" smtClean="0"/>
          </a:p>
          <a:p>
            <a:pPr>
              <a:buNone/>
            </a:pPr>
            <a:r>
              <a:rPr lang="en-AU" sz="800" dirty="0" smtClean="0"/>
              <a:t>            // the key and the value is set to 1, the reduce operation will take care</a:t>
            </a:r>
            <a:endParaRPr lang="en-US" sz="800" dirty="0" smtClean="0"/>
          </a:p>
          <a:p>
            <a:pPr>
              <a:buNone/>
            </a:pPr>
            <a:r>
              <a:rPr lang="en-AU" sz="800" dirty="0" smtClean="0"/>
              <a:t>            // of merging occurrences of the same word and summing them.</a:t>
            </a:r>
            <a:endParaRPr lang="en-US" sz="800" dirty="0" smtClean="0"/>
          </a:p>
          <a:p>
            <a:pPr>
              <a:buNone/>
            </a:pPr>
            <a:r>
              <a:rPr lang="en-AU" sz="800" dirty="0" smtClean="0"/>
              <a:t>            </a:t>
            </a:r>
            <a:r>
              <a:rPr lang="en-AU" sz="800" dirty="0" err="1" smtClean="0"/>
              <a:t>foreach</a:t>
            </a:r>
            <a:r>
              <a:rPr lang="en-AU" sz="800" dirty="0" smtClean="0"/>
              <a:t>(string word in words)</a:t>
            </a:r>
            <a:endParaRPr lang="en-US" sz="800" dirty="0" smtClean="0"/>
          </a:p>
          <a:p>
            <a:pPr>
              <a:buNone/>
            </a:pPr>
            <a:r>
              <a:rPr lang="en-AU" sz="800" dirty="0" smtClean="0"/>
              <a:t>            {</a:t>
            </a:r>
            <a:endParaRPr lang="en-US" sz="800" dirty="0" smtClean="0"/>
          </a:p>
          <a:p>
            <a:pPr>
              <a:buNone/>
            </a:pPr>
            <a:r>
              <a:rPr lang="en-AU" sz="800" dirty="0" smtClean="0"/>
              <a:t>                </a:t>
            </a:r>
            <a:r>
              <a:rPr lang="en-AU" sz="800" dirty="0" err="1" smtClean="0"/>
              <a:t>this.Emit</a:t>
            </a:r>
            <a:r>
              <a:rPr lang="en-AU" sz="800" dirty="0" smtClean="0"/>
              <a:t>(word, 1);</a:t>
            </a:r>
            <a:endParaRPr lang="en-US" sz="800" dirty="0" smtClean="0"/>
          </a:p>
          <a:p>
            <a:pPr>
              <a:buNone/>
            </a:pPr>
            <a:r>
              <a:rPr lang="en-AU" sz="800" dirty="0" smtClean="0"/>
              <a:t>            }</a:t>
            </a:r>
            <a:endParaRPr lang="en-US" sz="800" dirty="0" smtClean="0"/>
          </a:p>
          <a:p>
            <a:pPr>
              <a:buNone/>
            </a:pPr>
            <a:r>
              <a:rPr lang="en-AU" sz="800" dirty="0" smtClean="0"/>
              <a:t>        }</a:t>
            </a:r>
            <a:endParaRPr lang="en-US" sz="800" dirty="0" smtClean="0"/>
          </a:p>
          <a:p>
            <a:pPr>
              <a:buNone/>
            </a:pPr>
            <a:r>
              <a:rPr lang="en-AU" sz="800" dirty="0" smtClean="0"/>
              <a:t>    }</a:t>
            </a:r>
            <a:endParaRPr lang="en-US" sz="800" dirty="0" smtClean="0"/>
          </a:p>
          <a:p>
            <a:pPr>
              <a:buNone/>
            </a:pPr>
            <a:r>
              <a:rPr lang="en-AU" sz="800" dirty="0" smtClean="0"/>
              <a:t>}</a:t>
            </a:r>
            <a:endParaRPr lang="en-US" sz="800" dirty="0" smtClean="0"/>
          </a:p>
          <a:p>
            <a:pPr>
              <a:buNone/>
            </a:pPr>
            <a:endParaRPr lang="en-US" sz="8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103</a:t>
            </a:fld>
            <a:endParaRPr lang="en-US"/>
          </a:p>
        </p:txBody>
      </p:sp>
    </p:spTree>
    <p:extLst>
      <p:ext uri="{BB962C8B-B14F-4D97-AF65-F5344CB8AC3E}">
        <p14:creationId xmlns:p14="http://schemas.microsoft.com/office/powerpoint/2010/main" val="95792660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Function APIs</a:t>
            </a:r>
            <a:endParaRPr lang="en-US" dirty="0"/>
          </a:p>
        </p:txBody>
      </p:sp>
      <p:sp>
        <p:nvSpPr>
          <p:cNvPr id="6" name="Content Placeholder 5"/>
          <p:cNvSpPr>
            <a:spLocks noGrp="1"/>
          </p:cNvSpPr>
          <p:nvPr>
            <p:ph sz="half" idx="1"/>
          </p:nvPr>
        </p:nvSpPr>
        <p:spPr/>
        <p:txBody>
          <a:bodyPr/>
          <a:lstStyle/>
          <a:p>
            <a:pPr>
              <a:buNone/>
            </a:pPr>
            <a:r>
              <a:rPr lang="en-AU" sz="900" dirty="0" smtClean="0"/>
              <a:t>using </a:t>
            </a:r>
            <a:r>
              <a:rPr lang="en-AU" sz="900" dirty="0" err="1" smtClean="0"/>
              <a:t>Aneka.MapReduce.Internal</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namespace </a:t>
            </a:r>
            <a:r>
              <a:rPr lang="en-AU" sz="900" dirty="0" err="1" smtClean="0"/>
              <a:t>Aneka.MapReduce</a:t>
            </a:r>
            <a:r>
              <a:rPr lang="en-AU" sz="900" dirty="0" smtClean="0"/>
              <a:t> </a:t>
            </a:r>
            <a:endParaRPr lang="en-US" sz="900" dirty="0" smtClean="0"/>
          </a:p>
          <a:p>
            <a:pPr>
              <a:buNone/>
            </a:pPr>
            <a:r>
              <a:rPr lang="en-AU" sz="900" dirty="0" smtClean="0"/>
              <a:t>{</a:t>
            </a:r>
            <a:endParaRPr lang="en-US" sz="900" dirty="0" smtClean="0"/>
          </a:p>
          <a:p>
            <a:pPr>
              <a:buNone/>
            </a:pPr>
            <a:r>
              <a:rPr lang="en-AU" sz="900" dirty="0" smtClean="0"/>
              <a:t>    /// &lt;summary&gt;</a:t>
            </a:r>
            <a:endParaRPr lang="en-US" sz="900" dirty="0" smtClean="0"/>
          </a:p>
          <a:p>
            <a:pPr>
              <a:buNone/>
            </a:pPr>
            <a:r>
              <a:rPr lang="en-AU" sz="900" dirty="0" smtClean="0"/>
              <a:t>    /// Delegate </a:t>
            </a:r>
            <a:r>
              <a:rPr lang="en-AU" sz="900" dirty="0" err="1" smtClean="0"/>
              <a:t>ReduceEmitDelegate</a:t>
            </a:r>
            <a:r>
              <a:rPr lang="en-AU" sz="900" dirty="0" smtClean="0"/>
              <a:t>. Defines the signature of a method</a:t>
            </a:r>
            <a:endParaRPr lang="en-US" sz="900" dirty="0" smtClean="0"/>
          </a:p>
          <a:p>
            <a:pPr>
              <a:buNone/>
            </a:pPr>
            <a:r>
              <a:rPr lang="en-AU" sz="900" dirty="0" smtClean="0"/>
              <a:t>    /// that is used to emit aggregated value of a collection of values matching the</a:t>
            </a:r>
            <a:endParaRPr lang="en-US" sz="900" dirty="0" smtClean="0"/>
          </a:p>
          <a:p>
            <a:pPr>
              <a:buNone/>
            </a:pPr>
            <a:r>
              <a:rPr lang="en-AU" sz="900" dirty="0" smtClean="0"/>
              <a:t>    /// same key and that is generated by a reducer.</a:t>
            </a:r>
            <a:endParaRPr lang="en-US" sz="900" dirty="0" smtClean="0"/>
          </a:p>
          <a:p>
            <a:pPr>
              <a:buNone/>
            </a:pPr>
            <a:r>
              <a:rPr lang="en-AU" sz="900" dirty="0" smtClean="0"/>
              <a:t>    /// &lt;/summary&gt;</a:t>
            </a:r>
            <a:endParaRPr lang="en-US" sz="900" dirty="0" smtClean="0"/>
          </a:p>
          <a:p>
            <a:pPr>
              <a:buNone/>
            </a:pPr>
            <a:r>
              <a:rPr lang="en-AU" sz="900" dirty="0" smtClean="0"/>
              <a:t>    /// &lt;</a:t>
            </a:r>
            <a:r>
              <a:rPr lang="en-AU" sz="900" dirty="0" err="1" smtClean="0"/>
              <a:t>param</a:t>
            </a:r>
            <a:r>
              <a:rPr lang="en-AU" sz="900" dirty="0" smtClean="0"/>
              <a:t> name="value"&gt;The &lt;</a:t>
            </a:r>
            <a:r>
              <a:rPr lang="en-AU" sz="900" dirty="0" err="1" smtClean="0"/>
              <a:t>i</a:t>
            </a:r>
            <a:r>
              <a:rPr lang="en-AU" sz="900" dirty="0" smtClean="0"/>
              <a:t>&gt;value&lt;/</a:t>
            </a:r>
            <a:r>
              <a:rPr lang="en-AU" sz="900" dirty="0" err="1" smtClean="0"/>
              <a:t>i</a:t>
            </a:r>
            <a:r>
              <a:rPr lang="en-AU" sz="900" dirty="0" smtClean="0"/>
              <a:t>&gt; of the &lt;</a:t>
            </a:r>
            <a:r>
              <a:rPr lang="en-AU" sz="900" dirty="0" err="1" smtClean="0"/>
              <a:t>i</a:t>
            </a:r>
            <a:r>
              <a:rPr lang="en-AU" sz="900" dirty="0" smtClean="0"/>
              <a:t>&gt;key-value&lt;/</a:t>
            </a:r>
            <a:r>
              <a:rPr lang="en-AU" sz="900" dirty="0" err="1" smtClean="0"/>
              <a:t>i</a:t>
            </a:r>
            <a:r>
              <a:rPr lang="en-AU" sz="900" dirty="0" smtClean="0"/>
              <a:t>&gt; pair.&lt;/</a:t>
            </a:r>
            <a:r>
              <a:rPr lang="en-AU" sz="900" dirty="0" err="1" smtClean="0"/>
              <a:t>param</a:t>
            </a:r>
            <a:r>
              <a:rPr lang="en-AU" sz="900" dirty="0" smtClean="0"/>
              <a:t>&gt;</a:t>
            </a:r>
            <a:endParaRPr lang="en-US" sz="900" dirty="0" smtClean="0"/>
          </a:p>
          <a:p>
            <a:pPr>
              <a:buNone/>
            </a:pPr>
            <a:r>
              <a:rPr lang="en-AU" sz="900" dirty="0" smtClean="0"/>
              <a:t>    public delegate void </a:t>
            </a:r>
            <a:r>
              <a:rPr lang="en-AU" sz="900" dirty="0" err="1" smtClean="0"/>
              <a:t>ReduceEmitDelegate</a:t>
            </a:r>
            <a:r>
              <a:rPr lang="en-AU" sz="900" dirty="0" smtClean="0"/>
              <a:t>(object value);</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Class &lt;</a:t>
            </a:r>
            <a:r>
              <a:rPr lang="en-AU" sz="900" dirty="0" err="1" smtClean="0"/>
              <a:t>i</a:t>
            </a:r>
            <a:r>
              <a:rPr lang="en-AU" sz="900" dirty="0" smtClean="0"/>
              <a:t>&gt;Reducer&lt;/</a:t>
            </a:r>
            <a:r>
              <a:rPr lang="en-AU" sz="900" dirty="0" err="1" smtClean="0"/>
              <a:t>i</a:t>
            </a:r>
            <a:r>
              <a:rPr lang="en-AU" sz="900" dirty="0" smtClean="0"/>
              <a:t>&gt;. Extends the </a:t>
            </a:r>
            <a:r>
              <a:rPr lang="en-AU" sz="900" dirty="0" err="1" smtClean="0"/>
              <a:t>ReducerBase</a:t>
            </a:r>
            <a:r>
              <a:rPr lang="en-AU" sz="900" dirty="0" smtClean="0"/>
              <a:t> class and provides an</a:t>
            </a:r>
            <a:endParaRPr lang="en-US" sz="900" dirty="0" smtClean="0"/>
          </a:p>
          <a:p>
            <a:pPr>
              <a:buNone/>
            </a:pPr>
            <a:r>
              <a:rPr lang="en-AU" sz="900" dirty="0" smtClean="0"/>
              <a:t> </a:t>
            </a:r>
            <a:endParaRPr lang="en-US" sz="900" dirty="0" smtClean="0"/>
          </a:p>
          <a:p>
            <a:pPr>
              <a:buNone/>
            </a:pPr>
            <a:r>
              <a:rPr lang="en-AU" sz="900" dirty="0" smtClean="0"/>
              <a:t>    /// implementation of the common operations that are expected from a &lt;</a:t>
            </a:r>
            <a:r>
              <a:rPr lang="en-AU" sz="900" dirty="0" err="1" smtClean="0"/>
              <a:t>i</a:t>
            </a:r>
            <a:r>
              <a:rPr lang="en-AU" sz="900" dirty="0" smtClean="0"/>
              <a:t>&gt;Reducer&lt;/</a:t>
            </a:r>
            <a:r>
              <a:rPr lang="en-AU" sz="900" dirty="0" err="1" smtClean="0"/>
              <a:t>i</a:t>
            </a:r>
            <a:r>
              <a:rPr lang="en-AU" sz="900" dirty="0" smtClean="0"/>
              <a:t>&gt;.</a:t>
            </a:r>
            <a:endParaRPr lang="en-US" sz="900" dirty="0" smtClean="0"/>
          </a:p>
          <a:p>
            <a:pPr>
              <a:buNone/>
            </a:pPr>
            <a:r>
              <a:rPr lang="en-AU" sz="900" dirty="0" smtClean="0"/>
              <a:t>    /// In order to define reducer for specific applications developers have to extend </a:t>
            </a:r>
            <a:endParaRPr lang="en-US" sz="900" dirty="0" smtClean="0"/>
          </a:p>
          <a:p>
            <a:pPr>
              <a:buNone/>
            </a:pPr>
            <a:r>
              <a:rPr lang="en-AU" sz="900" dirty="0" smtClean="0"/>
              <a:t>    /// implementation of the Reduce(</a:t>
            </a:r>
            <a:r>
              <a:rPr lang="en-AU" sz="900" dirty="0" err="1" smtClean="0"/>
              <a:t>IReduceInputEnumerator</a:t>
            </a:r>
            <a:r>
              <a:rPr lang="en-AU" sz="900" dirty="0" smtClean="0"/>
              <a:t>&lt;V&gt;) method that reduces a</a:t>
            </a:r>
            <a:endParaRPr lang="en-US" sz="900" dirty="0" smtClean="0"/>
          </a:p>
          <a:p>
            <a:pPr>
              <a:buNone/>
            </a:pPr>
            <a:r>
              <a:rPr lang="en-AU" sz="900" dirty="0" smtClean="0"/>
              <a:t>    /// this class and provide an collection of &lt;</a:t>
            </a:r>
            <a:r>
              <a:rPr lang="en-AU" sz="900" dirty="0" err="1" smtClean="0"/>
              <a:t>i</a:t>
            </a:r>
            <a:r>
              <a:rPr lang="en-AU" sz="900" dirty="0" smtClean="0"/>
              <a:t>&gt;key-value&lt;/</a:t>
            </a:r>
            <a:r>
              <a:rPr lang="en-AU" sz="900" dirty="0" err="1" smtClean="0"/>
              <a:t>i</a:t>
            </a:r>
            <a:r>
              <a:rPr lang="en-AU" sz="900" dirty="0" smtClean="0"/>
              <a:t>&gt; pairs as described by </a:t>
            </a:r>
            <a:endParaRPr lang="en-US" sz="900" dirty="0" smtClean="0"/>
          </a:p>
          <a:p>
            <a:pPr>
              <a:buNone/>
            </a:pPr>
            <a:r>
              <a:rPr lang="en-AU" sz="900" dirty="0" smtClean="0"/>
              <a:t>    /// the &lt;</a:t>
            </a:r>
            <a:r>
              <a:rPr lang="en-AU" sz="900" dirty="0" err="1" smtClean="0"/>
              <a:t>i</a:t>
            </a:r>
            <a:r>
              <a:rPr lang="en-AU" sz="900" dirty="0" smtClean="0"/>
              <a:t>&gt;map-reduce&lt;/</a:t>
            </a:r>
            <a:r>
              <a:rPr lang="en-AU" sz="900" dirty="0" err="1" smtClean="0"/>
              <a:t>i</a:t>
            </a:r>
            <a:r>
              <a:rPr lang="en-AU" sz="900" dirty="0" smtClean="0"/>
              <a:t>&gt; model.</a:t>
            </a:r>
            <a:endParaRPr lang="en-US" sz="900" dirty="0" smtClean="0"/>
          </a:p>
          <a:p>
            <a:pPr>
              <a:buNone/>
            </a:pPr>
            <a:r>
              <a:rPr lang="en-AU" sz="900" dirty="0" smtClean="0"/>
              <a:t>    /// &lt;/summary&gt;</a:t>
            </a:r>
            <a:endParaRPr lang="en-US" sz="900" dirty="0" smtClean="0"/>
          </a:p>
          <a:p>
            <a:pPr>
              <a:buNone/>
            </a:pPr>
            <a:r>
              <a:rPr lang="en-AU" sz="900" dirty="0" smtClean="0"/>
              <a:t>    public abstract class Reducer&lt;K,V&gt; : </a:t>
            </a:r>
            <a:r>
              <a:rPr lang="en-AU" sz="900" dirty="0" err="1" smtClean="0"/>
              <a:t>ReducerBase</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Performs the &lt;</a:t>
            </a:r>
            <a:r>
              <a:rPr lang="en-AU" sz="900" dirty="0" err="1" smtClean="0"/>
              <a:t>i</a:t>
            </a:r>
            <a:r>
              <a:rPr lang="en-AU" sz="900" dirty="0" smtClean="0"/>
              <a:t>&gt;reduce&lt;/</a:t>
            </a:r>
            <a:r>
              <a:rPr lang="en-AU" sz="900" dirty="0" err="1" smtClean="0"/>
              <a:t>i</a:t>
            </a:r>
            <a:r>
              <a:rPr lang="en-AU" sz="900" dirty="0" smtClean="0"/>
              <a:t>&gt; phase of the &lt;</a:t>
            </a:r>
            <a:r>
              <a:rPr lang="en-AU" sz="900" dirty="0" err="1" smtClean="0"/>
              <a:t>i</a:t>
            </a:r>
            <a:r>
              <a:rPr lang="en-AU" sz="900" dirty="0" smtClean="0"/>
              <a:t>&gt;map-reduce&lt;/</a:t>
            </a:r>
            <a:r>
              <a:rPr lang="en-AU" sz="900" dirty="0" err="1" smtClean="0"/>
              <a:t>i</a:t>
            </a:r>
            <a:r>
              <a:rPr lang="en-AU" sz="900" dirty="0" smtClean="0"/>
              <a:t>&gt; model.</a:t>
            </a:r>
            <a:endParaRPr lang="en-US" sz="900" dirty="0" smtClean="0"/>
          </a:p>
          <a:p>
            <a:pPr>
              <a:buNone/>
            </a:pPr>
            <a:r>
              <a:rPr lang="en-AU" sz="900" dirty="0" smtClean="0"/>
              <a:t>        /// &lt;/summary&gt;</a:t>
            </a:r>
            <a:endParaRPr lang="en-US" sz="900" dirty="0" smtClean="0"/>
          </a:p>
          <a:p>
            <a:pPr>
              <a:buNone/>
            </a:pPr>
            <a:r>
              <a:rPr lang="en-AU" sz="900" dirty="0" smtClean="0"/>
              <a:t>        /// &lt;</a:t>
            </a:r>
            <a:r>
              <a:rPr lang="en-AU" sz="900" dirty="0" err="1" smtClean="0"/>
              <a:t>param</a:t>
            </a:r>
            <a:r>
              <a:rPr lang="en-AU" sz="900" dirty="0" smtClean="0"/>
              <a:t> name="source"&gt;An instance of </a:t>
            </a:r>
            <a:r>
              <a:rPr lang="en-AU" sz="900" dirty="0" err="1" smtClean="0"/>
              <a:t>IReduceInputEnumerator</a:t>
            </a:r>
            <a:r>
              <a:rPr lang="en-AU" sz="900" dirty="0" smtClean="0"/>
              <a:t> allowing to </a:t>
            </a:r>
            <a:endParaRPr lang="en-US" sz="900" dirty="0" smtClean="0"/>
          </a:p>
          <a:p>
            <a:pPr>
              <a:buNone/>
            </a:pPr>
            <a:r>
              <a:rPr lang="en-AU" sz="900" dirty="0" smtClean="0"/>
              <a:t>        /// iterate over the collection of values that have the same key and will be </a:t>
            </a:r>
            <a:endParaRPr lang="en-US" sz="900" dirty="0" smtClean="0"/>
          </a:p>
          <a:p>
            <a:pPr>
              <a:buNone/>
            </a:pPr>
            <a:r>
              <a:rPr lang="en-AU" sz="900" dirty="0" smtClean="0"/>
              <a:t>        /// aggregated.&lt;/</a:t>
            </a:r>
            <a:r>
              <a:rPr lang="en-AU" sz="900" dirty="0" err="1" smtClean="0"/>
              <a:t>param</a:t>
            </a:r>
            <a:r>
              <a:rPr lang="en-AU" sz="900" dirty="0" smtClean="0"/>
              <a:t>&gt;</a:t>
            </a:r>
            <a:endParaRPr lang="en-US" sz="900" dirty="0" smtClean="0"/>
          </a:p>
          <a:p>
            <a:pPr>
              <a:buNone/>
            </a:pPr>
            <a:r>
              <a:rPr lang="en-AU" sz="900" dirty="0" smtClean="0"/>
              <a:t>        /// &lt;</a:t>
            </a:r>
            <a:r>
              <a:rPr lang="en-AU" sz="900" dirty="0" err="1" smtClean="0"/>
              <a:t>param</a:t>
            </a:r>
            <a:r>
              <a:rPr lang="en-AU" sz="900" dirty="0" smtClean="0"/>
              <a:t> name="emit"&gt;An instance of the </a:t>
            </a:r>
            <a:r>
              <a:rPr lang="en-AU" sz="900" dirty="0" err="1" smtClean="0"/>
              <a:t>ReduceEmitDelegate</a:t>
            </a:r>
            <a:r>
              <a:rPr lang="en-AU" sz="900" dirty="0" smtClean="0"/>
              <a:t> that is used to </a:t>
            </a:r>
            <a:endParaRPr lang="en-US" sz="900" dirty="0" smtClean="0"/>
          </a:p>
          <a:p>
            <a:pPr>
              <a:buNone/>
            </a:pPr>
            <a:r>
              <a:rPr lang="en-AU" sz="900" dirty="0" smtClean="0"/>
              <a:t>        /// write to the output stream the aggregated value.&lt;/</a:t>
            </a:r>
            <a:r>
              <a:rPr lang="en-AU" sz="900" dirty="0" err="1" smtClean="0"/>
              <a:t>param</a:t>
            </a:r>
            <a:r>
              <a:rPr lang="en-AU" sz="900" dirty="0" smtClean="0"/>
              <a:t>&gt;</a:t>
            </a:r>
            <a:endParaRPr lang="en-US" sz="900" dirty="0" smtClean="0"/>
          </a:p>
          <a:p>
            <a:pPr>
              <a:buNone/>
            </a:pPr>
            <a:endParaRPr lang="en-US" sz="900" dirty="0"/>
          </a:p>
        </p:txBody>
      </p:sp>
      <p:sp>
        <p:nvSpPr>
          <p:cNvPr id="7" name="Content Placeholder 6"/>
          <p:cNvSpPr>
            <a:spLocks noGrp="1"/>
          </p:cNvSpPr>
          <p:nvPr>
            <p:ph sz="half" idx="2"/>
          </p:nvPr>
        </p:nvSpPr>
        <p:spPr/>
        <p:txBody>
          <a:bodyPr/>
          <a:lstStyle/>
          <a:p>
            <a:pPr>
              <a:buNone/>
            </a:pPr>
            <a:r>
              <a:rPr lang="en-AU" sz="900" dirty="0" smtClean="0"/>
              <a:t>public void Reduce(</a:t>
            </a:r>
            <a:r>
              <a:rPr lang="en-AU" sz="900" dirty="0" err="1" smtClean="0"/>
              <a:t>IReduceInputEnumerator</a:t>
            </a:r>
            <a:r>
              <a:rPr lang="en-AU" sz="900" dirty="0" smtClean="0"/>
              <a:t> input, </a:t>
            </a:r>
            <a:r>
              <a:rPr lang="en-AU" sz="900" dirty="0" err="1" smtClean="0"/>
              <a:t>ReduceEmitDelegate</a:t>
            </a:r>
            <a:r>
              <a:rPr lang="en-AU" sz="900" dirty="0" smtClean="0"/>
              <a:t> emit) { … }</a:t>
            </a:r>
            <a:endParaRPr lang="en-US" sz="900" dirty="0" smtClean="0"/>
          </a:p>
          <a:p>
            <a:pPr>
              <a:buNone/>
            </a:pPr>
            <a:r>
              <a:rPr lang="en-AU" sz="900" dirty="0" smtClean="0"/>
              <a:t>        /// &lt;summary&gt;</a:t>
            </a:r>
            <a:endParaRPr lang="en-US" sz="900" dirty="0" smtClean="0"/>
          </a:p>
          <a:p>
            <a:pPr>
              <a:buNone/>
            </a:pPr>
            <a:r>
              <a:rPr lang="en-AU" sz="900" dirty="0" smtClean="0"/>
              <a:t>        /// Gets the type of the &lt;</a:t>
            </a:r>
            <a:r>
              <a:rPr lang="en-AU" sz="900" dirty="0" err="1" smtClean="0"/>
              <a:t>i</a:t>
            </a:r>
            <a:r>
              <a:rPr lang="en-AU" sz="900" dirty="0" smtClean="0"/>
              <a:t>&gt;key&lt;/</a:t>
            </a:r>
            <a:r>
              <a:rPr lang="en-AU" sz="900" dirty="0" err="1" smtClean="0"/>
              <a:t>i</a:t>
            </a:r>
            <a:r>
              <a:rPr lang="en-AU" sz="900" dirty="0" smtClean="0"/>
              <a:t>&gt; component of a &lt;</a:t>
            </a:r>
            <a:r>
              <a:rPr lang="en-AU" sz="900" dirty="0" err="1" smtClean="0"/>
              <a:t>i</a:t>
            </a:r>
            <a:r>
              <a:rPr lang="en-AU" sz="900" dirty="0" smtClean="0"/>
              <a:t>&gt;key-value&lt;/</a:t>
            </a:r>
            <a:r>
              <a:rPr lang="en-AU" sz="900" dirty="0" err="1" smtClean="0"/>
              <a:t>i</a:t>
            </a:r>
            <a:r>
              <a:rPr lang="en-AU" sz="900" dirty="0" smtClean="0"/>
              <a:t>&gt; pair.</a:t>
            </a:r>
            <a:endParaRPr lang="en-US" sz="900" dirty="0" smtClean="0"/>
          </a:p>
          <a:p>
            <a:pPr>
              <a:buNone/>
            </a:pPr>
            <a:r>
              <a:rPr lang="en-AU" sz="900" dirty="0" smtClean="0"/>
              <a:t>        /// &lt;/summary&gt;</a:t>
            </a:r>
            <a:endParaRPr lang="en-US" sz="900" dirty="0" smtClean="0"/>
          </a:p>
          <a:p>
            <a:pPr>
              <a:buNone/>
            </a:pPr>
            <a:r>
              <a:rPr lang="en-AU" sz="900" dirty="0" smtClean="0"/>
              <a:t>        /// &lt;returns&gt;A Type instance containing the metadata about the type of the</a:t>
            </a:r>
            <a:endParaRPr lang="en-US" sz="900" dirty="0" smtClean="0"/>
          </a:p>
          <a:p>
            <a:pPr>
              <a:buNone/>
            </a:pPr>
            <a:r>
              <a:rPr lang="en-AU" sz="900" dirty="0" smtClean="0"/>
              <a:t>        /// &lt;</a:t>
            </a:r>
            <a:r>
              <a:rPr lang="en-AU" sz="900" dirty="0" err="1" smtClean="0"/>
              <a:t>i</a:t>
            </a:r>
            <a:r>
              <a:rPr lang="en-AU" sz="900" dirty="0" smtClean="0"/>
              <a:t>&gt;key&lt;/</a:t>
            </a:r>
            <a:r>
              <a:rPr lang="en-AU" sz="900" dirty="0" err="1" smtClean="0"/>
              <a:t>i</a:t>
            </a:r>
            <a:r>
              <a:rPr lang="en-AU" sz="900" dirty="0" smtClean="0"/>
              <a:t>&gt;.&lt;/returns&gt;</a:t>
            </a:r>
            <a:endParaRPr lang="en-US" sz="900" dirty="0" smtClean="0"/>
          </a:p>
          <a:p>
            <a:pPr>
              <a:buNone/>
            </a:pPr>
            <a:r>
              <a:rPr lang="en-AU" sz="900" dirty="0" smtClean="0"/>
              <a:t>        public override Type </a:t>
            </a:r>
            <a:r>
              <a:rPr lang="en-AU" sz="900" dirty="0" err="1" smtClean="0"/>
              <a:t>GetKeyType</a:t>
            </a:r>
            <a:r>
              <a:rPr lang="en-AU" sz="900" dirty="0" smtClean="0"/>
              <a:t>(){return </a:t>
            </a:r>
            <a:r>
              <a:rPr lang="en-AU" sz="900" dirty="0" err="1" smtClean="0"/>
              <a:t>typeof</a:t>
            </a:r>
            <a:r>
              <a:rPr lang="en-AU" sz="900" dirty="0" smtClean="0"/>
              <a:t>(K);}</a:t>
            </a:r>
            <a:endParaRPr lang="en-US" sz="900" dirty="0" smtClean="0"/>
          </a:p>
          <a:p>
            <a:pPr>
              <a:buNone/>
            </a:pPr>
            <a:r>
              <a:rPr lang="en-AU" sz="900" dirty="0" smtClean="0"/>
              <a:t>        /// &lt;summary&gt;</a:t>
            </a:r>
            <a:endParaRPr lang="en-US" sz="900" dirty="0" smtClean="0"/>
          </a:p>
          <a:p>
            <a:pPr>
              <a:buNone/>
            </a:pPr>
            <a:r>
              <a:rPr lang="en-AU" sz="900" dirty="0" smtClean="0"/>
              <a:t>        /// Gets the type of the &lt;</a:t>
            </a:r>
            <a:r>
              <a:rPr lang="en-AU" sz="900" dirty="0" err="1" smtClean="0"/>
              <a:t>i</a:t>
            </a:r>
            <a:r>
              <a:rPr lang="en-AU" sz="900" dirty="0" smtClean="0"/>
              <a:t>&gt;value&lt;/</a:t>
            </a:r>
            <a:r>
              <a:rPr lang="en-AU" sz="900" dirty="0" err="1" smtClean="0"/>
              <a:t>i</a:t>
            </a:r>
            <a:r>
              <a:rPr lang="en-AU" sz="900" dirty="0" smtClean="0"/>
              <a:t>&gt; component of a &lt;</a:t>
            </a:r>
            <a:r>
              <a:rPr lang="en-AU" sz="900" dirty="0" err="1" smtClean="0"/>
              <a:t>i</a:t>
            </a:r>
            <a:r>
              <a:rPr lang="en-AU" sz="900" dirty="0" smtClean="0"/>
              <a:t>&gt;key-value&lt;/</a:t>
            </a:r>
            <a:r>
              <a:rPr lang="en-AU" sz="900" dirty="0" err="1" smtClean="0"/>
              <a:t>i</a:t>
            </a:r>
            <a:r>
              <a:rPr lang="en-AU" sz="900" dirty="0" smtClean="0"/>
              <a:t>&gt; pair.</a:t>
            </a:r>
            <a:endParaRPr lang="en-US" sz="900" dirty="0" smtClean="0"/>
          </a:p>
          <a:p>
            <a:pPr>
              <a:buNone/>
            </a:pPr>
            <a:r>
              <a:rPr lang="en-AU" sz="900" dirty="0" smtClean="0"/>
              <a:t>        /// &lt;/summary&gt;</a:t>
            </a:r>
            <a:endParaRPr lang="en-US" sz="900" dirty="0" smtClean="0"/>
          </a:p>
          <a:p>
            <a:pPr>
              <a:buNone/>
            </a:pPr>
            <a:r>
              <a:rPr lang="en-AU" sz="900" dirty="0" smtClean="0"/>
              <a:t>        /// &lt;returns&gt;A Type instance containing the metadata about the type of the</a:t>
            </a:r>
            <a:endParaRPr lang="en-US" sz="900" dirty="0" smtClean="0"/>
          </a:p>
          <a:p>
            <a:pPr>
              <a:buNone/>
            </a:pPr>
            <a:r>
              <a:rPr lang="en-AU" sz="900" dirty="0" smtClean="0"/>
              <a:t>        /// &lt;</a:t>
            </a:r>
            <a:r>
              <a:rPr lang="en-AU" sz="900" dirty="0" err="1" smtClean="0"/>
              <a:t>i</a:t>
            </a:r>
            <a:r>
              <a:rPr lang="en-AU" sz="900" dirty="0" smtClean="0"/>
              <a:t>&gt;value&lt;/</a:t>
            </a:r>
            <a:r>
              <a:rPr lang="en-AU" sz="900" dirty="0" err="1" smtClean="0"/>
              <a:t>i</a:t>
            </a:r>
            <a:r>
              <a:rPr lang="en-AU" sz="900" dirty="0" smtClean="0"/>
              <a:t>&gt;.&lt;/returns&gt;</a:t>
            </a:r>
            <a:endParaRPr lang="en-US" sz="900" dirty="0" smtClean="0"/>
          </a:p>
          <a:p>
            <a:pPr>
              <a:buNone/>
            </a:pPr>
            <a:r>
              <a:rPr lang="en-AU" sz="900" dirty="0" smtClean="0"/>
              <a:t>        public override Type </a:t>
            </a:r>
            <a:r>
              <a:rPr lang="en-AU" sz="900" dirty="0" err="1" smtClean="0"/>
              <a:t>GetValueType</a:t>
            </a:r>
            <a:r>
              <a:rPr lang="en-AU" sz="900" dirty="0" smtClean="0"/>
              <a:t>(){return </a:t>
            </a:r>
            <a:r>
              <a:rPr lang="en-AU" sz="900" dirty="0" err="1" smtClean="0"/>
              <a:t>typeof</a:t>
            </a:r>
            <a:r>
              <a:rPr lang="en-AU" sz="900" dirty="0" smtClean="0"/>
              <a:t>(V);}</a:t>
            </a:r>
            <a:endParaRPr lang="en-US" sz="900" dirty="0" smtClean="0"/>
          </a:p>
          <a:p>
            <a:pPr>
              <a:buNone/>
            </a:pPr>
            <a:r>
              <a:rPr lang="en-AU" sz="900" dirty="0" smtClean="0"/>
              <a:t> </a:t>
            </a:r>
            <a:endParaRPr lang="en-US" sz="900" dirty="0" smtClean="0"/>
          </a:p>
          <a:p>
            <a:pPr>
              <a:buNone/>
            </a:pPr>
            <a:r>
              <a:rPr lang="en-AU" sz="900" dirty="0" smtClean="0"/>
              <a:t>        #region Template Methods</a:t>
            </a:r>
            <a:endParaRPr lang="en-US" sz="900" dirty="0" smtClean="0"/>
          </a:p>
          <a:p>
            <a:pPr>
              <a:buNone/>
            </a:pPr>
            <a:r>
              <a:rPr lang="en-AU" sz="900" dirty="0" smtClean="0"/>
              <a:t>        /// &lt;summary&gt;</a:t>
            </a:r>
            <a:endParaRPr lang="en-US" sz="900" dirty="0" smtClean="0"/>
          </a:p>
          <a:p>
            <a:pPr>
              <a:buNone/>
            </a:pPr>
            <a:r>
              <a:rPr lang="en-AU" sz="900" dirty="0" smtClean="0"/>
              <a:t>        /// </a:t>
            </a:r>
            <a:r>
              <a:rPr lang="en-AU" sz="900" dirty="0" err="1" smtClean="0"/>
              <a:t>Recuces</a:t>
            </a:r>
            <a:r>
              <a:rPr lang="en-AU" sz="900" dirty="0" smtClean="0"/>
              <a:t> the collection of values that are exposed by </a:t>
            </a:r>
            <a:endParaRPr lang="en-US" sz="900" dirty="0" smtClean="0"/>
          </a:p>
          <a:p>
            <a:pPr>
              <a:buNone/>
            </a:pPr>
            <a:r>
              <a:rPr lang="en-AU" sz="900" dirty="0" smtClean="0"/>
              <a:t>        /// &lt;</a:t>
            </a:r>
            <a:r>
              <a:rPr lang="en-AU" sz="900" dirty="0" err="1" smtClean="0"/>
              <a:t>paramref</a:t>
            </a:r>
            <a:r>
              <a:rPr lang="en-AU" sz="900" dirty="0" smtClean="0"/>
              <a:t> name="source"/&gt; into a single value. This method implements the</a:t>
            </a:r>
            <a:endParaRPr lang="en-US" sz="900" dirty="0" smtClean="0"/>
          </a:p>
          <a:p>
            <a:pPr>
              <a:buNone/>
            </a:pPr>
            <a:r>
              <a:rPr lang="en-AU" sz="900" dirty="0" smtClean="0"/>
              <a:t>        /// &lt;</a:t>
            </a:r>
            <a:r>
              <a:rPr lang="en-AU" sz="900" dirty="0" err="1" smtClean="0"/>
              <a:t>i</a:t>
            </a:r>
            <a:r>
              <a:rPr lang="en-AU" sz="900" dirty="0" smtClean="0"/>
              <a:t>&gt;aggregation&lt;/</a:t>
            </a:r>
            <a:r>
              <a:rPr lang="en-AU" sz="900" dirty="0" err="1" smtClean="0"/>
              <a:t>i</a:t>
            </a:r>
            <a:r>
              <a:rPr lang="en-AU" sz="900" dirty="0" smtClean="0"/>
              <a:t>&gt; phase of the &lt;</a:t>
            </a:r>
            <a:r>
              <a:rPr lang="en-AU" sz="900" dirty="0" err="1" smtClean="0"/>
              <a:t>i</a:t>
            </a:r>
            <a:r>
              <a:rPr lang="en-AU" sz="900" dirty="0" smtClean="0"/>
              <a:t>&gt;map-reduce&lt;/</a:t>
            </a:r>
            <a:r>
              <a:rPr lang="en-AU" sz="900" dirty="0" err="1" smtClean="0"/>
              <a:t>i</a:t>
            </a:r>
            <a:r>
              <a:rPr lang="en-AU" sz="900" dirty="0" smtClean="0"/>
              <a:t>&gt; model, where multiple         </a:t>
            </a:r>
            <a:endParaRPr lang="en-US" sz="900" dirty="0" smtClean="0"/>
          </a:p>
          <a:p>
            <a:pPr>
              <a:buNone/>
            </a:pPr>
            <a:r>
              <a:rPr lang="en-AU" sz="900" dirty="0" smtClean="0"/>
              <a:t>        /// values matching the same key are composed together to generate a single </a:t>
            </a:r>
            <a:endParaRPr lang="en-US" sz="900" dirty="0" smtClean="0"/>
          </a:p>
          <a:p>
            <a:pPr>
              <a:buNone/>
            </a:pPr>
            <a:r>
              <a:rPr lang="en-AU" sz="900" dirty="0" smtClean="0"/>
              <a:t>        /// value.</a:t>
            </a:r>
            <a:endParaRPr lang="en-US" sz="900" dirty="0" smtClean="0"/>
          </a:p>
          <a:p>
            <a:pPr>
              <a:buNone/>
            </a:pPr>
            <a:r>
              <a:rPr lang="en-AU" sz="900" dirty="0" smtClean="0"/>
              <a:t>        /// &lt;/summary&gt;</a:t>
            </a:r>
            <a:endParaRPr lang="en-US" sz="900" dirty="0" smtClean="0"/>
          </a:p>
          <a:p>
            <a:pPr>
              <a:buNone/>
            </a:pPr>
            <a:r>
              <a:rPr lang="en-AU" sz="900" dirty="0" smtClean="0"/>
              <a:t>        /// &lt;</a:t>
            </a:r>
            <a:r>
              <a:rPr lang="en-AU" sz="900" dirty="0" err="1" smtClean="0"/>
              <a:t>param</a:t>
            </a:r>
            <a:r>
              <a:rPr lang="en-AU" sz="900" dirty="0" smtClean="0"/>
              <a:t> name="source"&gt;</a:t>
            </a:r>
            <a:r>
              <a:rPr lang="en-AU" sz="900" dirty="0" err="1" smtClean="0"/>
              <a:t>AnIReduceInputEnumerator</a:t>
            </a:r>
            <a:r>
              <a:rPr lang="en-AU" sz="900" dirty="0" smtClean="0"/>
              <a:t>&lt;V&gt; </a:t>
            </a:r>
            <a:r>
              <a:rPr lang="en-AU" sz="900" dirty="0" err="1" smtClean="0"/>
              <a:t>instancethat</a:t>
            </a:r>
            <a:r>
              <a:rPr lang="en-AU" sz="900" dirty="0" smtClean="0"/>
              <a:t> allows to </a:t>
            </a:r>
            <a:endParaRPr lang="en-US" sz="900" dirty="0" smtClean="0"/>
          </a:p>
          <a:p>
            <a:pPr>
              <a:buNone/>
            </a:pPr>
            <a:r>
              <a:rPr lang="en-AU" sz="900" dirty="0" smtClean="0"/>
              <a:t>        /// iterate over all the values associated with same key.&lt;/</a:t>
            </a:r>
            <a:r>
              <a:rPr lang="en-AU" sz="900" dirty="0" err="1" smtClean="0"/>
              <a:t>param</a:t>
            </a:r>
            <a:r>
              <a:rPr lang="en-AU" sz="900" dirty="0" smtClean="0"/>
              <a:t>&gt;</a:t>
            </a:r>
            <a:endParaRPr lang="en-US" sz="900" dirty="0" smtClean="0"/>
          </a:p>
          <a:p>
            <a:pPr>
              <a:buNone/>
            </a:pPr>
            <a:r>
              <a:rPr lang="en-AU" sz="900" b="1" dirty="0" smtClean="0"/>
              <a:t>        protected abstract void Reduce(</a:t>
            </a:r>
            <a:r>
              <a:rPr lang="en-AU" sz="900" b="1" dirty="0" err="1" smtClean="0"/>
              <a:t>IReduceInputEnumerator</a:t>
            </a:r>
            <a:r>
              <a:rPr lang="en-AU" sz="900" b="1" dirty="0" smtClean="0"/>
              <a:t>&lt;V&gt; input);</a:t>
            </a:r>
            <a:endParaRPr lang="en-US" sz="900" dirty="0" smtClean="0"/>
          </a:p>
          <a:p>
            <a:pPr>
              <a:buNone/>
            </a:pPr>
            <a:r>
              <a:rPr lang="en-AU" sz="900" dirty="0" smtClean="0"/>
              <a:t>        #</a:t>
            </a:r>
            <a:r>
              <a:rPr lang="en-AU" sz="900" dirty="0" err="1" smtClean="0"/>
              <a:t>endregion</a:t>
            </a:r>
            <a:endParaRPr lang="en-US" sz="900" dirty="0" smtClean="0"/>
          </a:p>
          <a:p>
            <a:pPr>
              <a:buNone/>
            </a:pPr>
            <a:r>
              <a:rPr lang="en-AU" sz="900" dirty="0" smtClean="0"/>
              <a:t>    }</a:t>
            </a:r>
            <a:endParaRPr lang="en-US" sz="900" dirty="0" smtClean="0"/>
          </a:p>
          <a:p>
            <a:pPr>
              <a:buNone/>
            </a:pPr>
            <a:r>
              <a:rPr lang="en-AU" sz="900" dirty="0" smtClean="0"/>
              <a:t>}</a:t>
            </a:r>
            <a:endParaRPr lang="en-US" sz="900" dirty="0" smtClean="0"/>
          </a:p>
          <a:p>
            <a:pPr>
              <a:buNone/>
            </a:pPr>
            <a:endParaRPr lang="en-US" sz="9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104</a:t>
            </a:fld>
            <a:endParaRPr lang="en-US"/>
          </a:p>
        </p:txBody>
      </p:sp>
    </p:spTree>
    <p:extLst>
      <p:ext uri="{BB962C8B-B14F-4D97-AF65-F5344CB8AC3E}">
        <p14:creationId xmlns:p14="http://schemas.microsoft.com/office/powerpoint/2010/main" val="152303810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Simple Reducer&lt;K,V&gt; implementation</a:t>
            </a:r>
            <a:endParaRPr lang="en-US" dirty="0"/>
          </a:p>
        </p:txBody>
      </p:sp>
      <p:sp>
        <p:nvSpPr>
          <p:cNvPr id="8" name="Content Placeholder 7"/>
          <p:cNvSpPr>
            <a:spLocks noGrp="1"/>
          </p:cNvSpPr>
          <p:nvPr>
            <p:ph idx="1"/>
          </p:nvPr>
        </p:nvSpPr>
        <p:spPr/>
        <p:txBody>
          <a:bodyPr/>
          <a:lstStyle/>
          <a:p>
            <a:pPr>
              <a:buNone/>
            </a:pPr>
            <a:r>
              <a:rPr lang="en-AU" sz="1000" dirty="0" smtClean="0"/>
              <a:t>using </a:t>
            </a:r>
            <a:r>
              <a:rPr lang="en-AU" sz="1000" dirty="0" err="1" smtClean="0"/>
              <a:t>Aneka.MapReduce</a:t>
            </a:r>
            <a:r>
              <a:rPr lang="en-AU" sz="1000" dirty="0" smtClean="0"/>
              <a:t>;</a:t>
            </a:r>
            <a:endParaRPr lang="en-US" sz="1000" dirty="0" smtClean="0"/>
          </a:p>
          <a:p>
            <a:pPr>
              <a:buNone/>
            </a:pPr>
            <a:r>
              <a:rPr lang="en-AU" sz="1000" dirty="0" smtClean="0"/>
              <a:t> </a:t>
            </a:r>
            <a:endParaRPr lang="en-US" sz="1000" dirty="0" smtClean="0"/>
          </a:p>
          <a:p>
            <a:pPr>
              <a:buNone/>
            </a:pPr>
            <a:r>
              <a:rPr lang="en-AU" sz="1000" dirty="0" smtClean="0"/>
              <a:t>namespace </a:t>
            </a:r>
            <a:r>
              <a:rPr lang="en-AU" sz="1000" dirty="0" err="1" smtClean="0"/>
              <a:t>Aneka.MapReduce.Examples.WordCounter</a:t>
            </a:r>
            <a:endParaRPr lang="en-US" sz="1000" dirty="0" smtClean="0"/>
          </a:p>
          <a:p>
            <a:pPr>
              <a:buNone/>
            </a:pPr>
            <a:r>
              <a:rPr lang="en-AU" sz="1000" dirty="0" smtClean="0"/>
              <a:t>{</a:t>
            </a:r>
            <a:endParaRPr lang="en-US" sz="1000" dirty="0" smtClean="0"/>
          </a:p>
          <a:p>
            <a:pPr>
              <a:buNone/>
            </a:pPr>
            <a:r>
              <a:rPr lang="en-AU" sz="1000" dirty="0" smtClean="0"/>
              <a:t>    /// &lt;summary&gt;</a:t>
            </a:r>
            <a:endParaRPr lang="en-US" sz="1000" dirty="0" smtClean="0"/>
          </a:p>
          <a:p>
            <a:pPr>
              <a:buNone/>
            </a:pPr>
            <a:r>
              <a:rPr lang="en-AU" sz="1000" dirty="0" smtClean="0"/>
              <a:t>    /// Class &lt;b&gt;&lt;</a:t>
            </a:r>
            <a:r>
              <a:rPr lang="en-AU" sz="1000" dirty="0" err="1" smtClean="0"/>
              <a:t>i</a:t>
            </a:r>
            <a:r>
              <a:rPr lang="en-AU" sz="1000" dirty="0" smtClean="0"/>
              <a:t>&gt;</a:t>
            </a:r>
            <a:r>
              <a:rPr lang="en-AU" sz="1000" dirty="0" err="1" smtClean="0"/>
              <a:t>WordCounterReducer</a:t>
            </a:r>
            <a:r>
              <a:rPr lang="en-AU" sz="1000" dirty="0" smtClean="0"/>
              <a:t>&lt;/</a:t>
            </a:r>
            <a:r>
              <a:rPr lang="en-AU" sz="1000" dirty="0" err="1" smtClean="0"/>
              <a:t>i</a:t>
            </a:r>
            <a:r>
              <a:rPr lang="en-AU" sz="1000" dirty="0" smtClean="0"/>
              <a:t>&gt;&lt;/b&gt;. Reducer implementation for the Word</a:t>
            </a:r>
            <a:endParaRPr lang="en-US" sz="1000" dirty="0" smtClean="0"/>
          </a:p>
          <a:p>
            <a:pPr>
              <a:buNone/>
            </a:pPr>
            <a:r>
              <a:rPr lang="en-AU" sz="1000" dirty="0" smtClean="0"/>
              <a:t>    /// Counter application. The Reduce method iterates all over values of the </a:t>
            </a:r>
            <a:endParaRPr lang="en-US" sz="1000" dirty="0" smtClean="0"/>
          </a:p>
          <a:p>
            <a:pPr>
              <a:buNone/>
            </a:pPr>
            <a:r>
              <a:rPr lang="en-AU" sz="1000" dirty="0" smtClean="0"/>
              <a:t>    /// enumerator and sums the values before emitting the sum to the output file.</a:t>
            </a:r>
            <a:endParaRPr lang="en-US" sz="1000" dirty="0" smtClean="0"/>
          </a:p>
          <a:p>
            <a:pPr>
              <a:buNone/>
            </a:pPr>
            <a:r>
              <a:rPr lang="en-AU" sz="1000" dirty="0" smtClean="0"/>
              <a:t>    /// &lt;/summary&gt;</a:t>
            </a:r>
            <a:endParaRPr lang="en-US" sz="1000" dirty="0" smtClean="0"/>
          </a:p>
          <a:p>
            <a:pPr>
              <a:buNone/>
            </a:pPr>
            <a:r>
              <a:rPr lang="en-AU" sz="1000" dirty="0" smtClean="0"/>
              <a:t>    public class </a:t>
            </a:r>
            <a:r>
              <a:rPr lang="en-AU" sz="1000" dirty="0" err="1" smtClean="0"/>
              <a:t>WordCounterReducer</a:t>
            </a:r>
            <a:r>
              <a:rPr lang="en-AU" sz="1000" dirty="0" smtClean="0"/>
              <a:t>: Reducer&lt;</a:t>
            </a:r>
            <a:r>
              <a:rPr lang="en-AU" sz="1000" dirty="0" err="1" smtClean="0"/>
              <a:t>string,int</a:t>
            </a:r>
            <a:r>
              <a:rPr lang="en-AU" sz="1000" dirty="0" smtClean="0"/>
              <a:t>&gt;</a:t>
            </a:r>
            <a:endParaRPr lang="en-US" sz="1000" dirty="0" smtClean="0"/>
          </a:p>
          <a:p>
            <a:pPr>
              <a:buNone/>
            </a:pPr>
            <a:r>
              <a:rPr lang="en-AU" sz="1000" dirty="0" smtClean="0"/>
              <a:t>    {</a:t>
            </a:r>
            <a:endParaRPr lang="en-US" sz="1000" dirty="0" smtClean="0"/>
          </a:p>
          <a:p>
            <a:pPr>
              <a:buNone/>
            </a:pPr>
            <a:r>
              <a:rPr lang="en-AU" sz="1000" dirty="0" smtClean="0"/>
              <a:t>        /// &lt;summary&gt;</a:t>
            </a:r>
            <a:endParaRPr lang="en-US" sz="1000" dirty="0" smtClean="0"/>
          </a:p>
          <a:p>
            <a:pPr>
              <a:buNone/>
            </a:pPr>
            <a:r>
              <a:rPr lang="en-AU" sz="1000" dirty="0" smtClean="0"/>
              <a:t>        /// Iterates all over the values of the enumerator and sums up</a:t>
            </a:r>
            <a:endParaRPr lang="en-US" sz="1000" dirty="0" smtClean="0"/>
          </a:p>
          <a:p>
            <a:pPr>
              <a:buNone/>
            </a:pPr>
            <a:r>
              <a:rPr lang="en-AU" sz="1000" dirty="0" smtClean="0"/>
              <a:t>        /// all the values before emitting the sum to the output file.</a:t>
            </a:r>
            <a:endParaRPr lang="en-US" sz="1000" dirty="0" smtClean="0"/>
          </a:p>
          <a:p>
            <a:pPr>
              <a:buNone/>
            </a:pPr>
            <a:r>
              <a:rPr lang="en-AU" sz="1000" dirty="0" smtClean="0"/>
              <a:t>        /// &lt;/summary&gt;</a:t>
            </a:r>
            <a:endParaRPr lang="en-US" sz="1000" dirty="0" smtClean="0"/>
          </a:p>
          <a:p>
            <a:pPr>
              <a:buNone/>
            </a:pPr>
            <a:r>
              <a:rPr lang="en-AU" sz="1000" dirty="0" smtClean="0"/>
              <a:t>        /// &lt;</a:t>
            </a:r>
            <a:r>
              <a:rPr lang="en-AU" sz="1000" dirty="0" err="1" smtClean="0"/>
              <a:t>param</a:t>
            </a:r>
            <a:r>
              <a:rPr lang="en-AU" sz="1000" dirty="0" smtClean="0"/>
              <a:t> name="source"&gt;reduce source&lt;/</a:t>
            </a:r>
            <a:r>
              <a:rPr lang="en-AU" sz="1000" dirty="0" err="1" smtClean="0"/>
              <a:t>param</a:t>
            </a:r>
            <a:r>
              <a:rPr lang="en-AU" sz="1000" dirty="0" smtClean="0"/>
              <a:t>&gt;</a:t>
            </a:r>
            <a:endParaRPr lang="en-US" sz="1000" dirty="0" smtClean="0"/>
          </a:p>
          <a:p>
            <a:pPr>
              <a:buNone/>
            </a:pPr>
            <a:r>
              <a:rPr lang="en-AU" sz="1000" dirty="0" smtClean="0"/>
              <a:t>        protected override void Reduce(</a:t>
            </a:r>
            <a:r>
              <a:rPr lang="en-AU" sz="1000" dirty="0" err="1" smtClean="0"/>
              <a:t>IReduceInputEnumerator</a:t>
            </a:r>
            <a:r>
              <a:rPr lang="en-AU" sz="1000" dirty="0" smtClean="0"/>
              <a:t>&lt;int&gt;input)</a:t>
            </a:r>
            <a:endParaRPr lang="en-US" sz="1000" dirty="0" smtClean="0"/>
          </a:p>
          <a:p>
            <a:pPr>
              <a:buNone/>
            </a:pPr>
            <a:r>
              <a:rPr lang="en-AU" sz="1000" dirty="0" smtClean="0"/>
              <a:t>        {</a:t>
            </a:r>
            <a:endParaRPr lang="en-US" sz="1000" dirty="0" smtClean="0"/>
          </a:p>
          <a:p>
            <a:pPr>
              <a:buNone/>
            </a:pPr>
            <a:r>
              <a:rPr lang="en-AU" sz="1000" dirty="0" smtClean="0"/>
              <a:t>		    int sum = 0;</a:t>
            </a:r>
            <a:endParaRPr lang="en-US" sz="1000" dirty="0" smtClean="0"/>
          </a:p>
          <a:p>
            <a:pPr>
              <a:buNone/>
            </a:pPr>
            <a:r>
              <a:rPr lang="en-AU" sz="1000" dirty="0" smtClean="0"/>
              <a:t> </a:t>
            </a:r>
            <a:endParaRPr lang="en-US" sz="1000" dirty="0" smtClean="0"/>
          </a:p>
          <a:p>
            <a:pPr>
              <a:buNone/>
            </a:pPr>
            <a:r>
              <a:rPr lang="en-AU" sz="1000" dirty="0" smtClean="0"/>
              <a:t>            while(</a:t>
            </a:r>
            <a:r>
              <a:rPr lang="en-AU" sz="1000" dirty="0" err="1" smtClean="0"/>
              <a:t>input.MoveNext</a:t>
            </a:r>
            <a:r>
              <a:rPr lang="en-AU" sz="1000" dirty="0" smtClean="0"/>
              <a:t>())</a:t>
            </a:r>
            <a:endParaRPr lang="en-US" sz="1000" dirty="0" smtClean="0"/>
          </a:p>
          <a:p>
            <a:pPr>
              <a:buNone/>
            </a:pPr>
            <a:r>
              <a:rPr lang="en-AU" sz="1000" dirty="0" smtClean="0"/>
              <a:t>            {</a:t>
            </a:r>
            <a:endParaRPr lang="en-US" sz="1000" dirty="0" smtClean="0"/>
          </a:p>
          <a:p>
            <a:pPr>
              <a:buNone/>
            </a:pPr>
            <a:r>
              <a:rPr lang="en-AU" sz="1000" dirty="0" smtClean="0"/>
              <a:t>                int value = </a:t>
            </a:r>
            <a:r>
              <a:rPr lang="en-AU" sz="1000" dirty="0" err="1" smtClean="0"/>
              <a:t>input.Current</a:t>
            </a:r>
            <a:r>
              <a:rPr lang="en-AU" sz="1000" dirty="0" smtClean="0"/>
              <a:t>;</a:t>
            </a:r>
            <a:endParaRPr lang="en-US" sz="1000" dirty="0" smtClean="0"/>
          </a:p>
          <a:p>
            <a:pPr>
              <a:buNone/>
            </a:pPr>
            <a:r>
              <a:rPr lang="en-AU" sz="1000" dirty="0" smtClean="0"/>
              <a:t>                sum += value;</a:t>
            </a:r>
            <a:endParaRPr lang="en-US" sz="1000" dirty="0" smtClean="0"/>
          </a:p>
          <a:p>
            <a:pPr>
              <a:buNone/>
            </a:pPr>
            <a:r>
              <a:rPr lang="en-AU" sz="1000" dirty="0" smtClean="0"/>
              <a:t>            }</a:t>
            </a:r>
            <a:endParaRPr lang="en-US" sz="1000" dirty="0" smtClean="0"/>
          </a:p>
          <a:p>
            <a:pPr>
              <a:buNone/>
            </a:pPr>
            <a:r>
              <a:rPr lang="en-AU" sz="1000" dirty="0" smtClean="0"/>
              <a:t>            </a:t>
            </a:r>
            <a:r>
              <a:rPr lang="en-AU" sz="1000" dirty="0" err="1" smtClean="0"/>
              <a:t>this.Emit</a:t>
            </a:r>
            <a:r>
              <a:rPr lang="en-AU" sz="1000" dirty="0" smtClean="0"/>
              <a:t>(sum);</a:t>
            </a:r>
            <a:endParaRPr lang="en-US" sz="1000" dirty="0" smtClean="0"/>
          </a:p>
          <a:p>
            <a:pPr>
              <a:buNone/>
            </a:pPr>
            <a:r>
              <a:rPr lang="en-AU" sz="1000" dirty="0" smtClean="0"/>
              <a:t>        }</a:t>
            </a:r>
            <a:endParaRPr lang="en-US" sz="1000" dirty="0" smtClean="0"/>
          </a:p>
          <a:p>
            <a:pPr>
              <a:buNone/>
            </a:pPr>
            <a:r>
              <a:rPr lang="en-AU" sz="1000" dirty="0" smtClean="0"/>
              <a:t>    }</a:t>
            </a:r>
            <a:endParaRPr lang="en-US" sz="1000" dirty="0" smtClean="0"/>
          </a:p>
          <a:p>
            <a:pPr>
              <a:buNone/>
            </a:pPr>
            <a:r>
              <a:rPr lang="en-AU" sz="1000" dirty="0" smtClean="0"/>
              <a:t>}</a:t>
            </a:r>
            <a:endParaRPr lang="en-US" sz="1000" dirty="0" smtClean="0"/>
          </a:p>
          <a:p>
            <a:pPr>
              <a:buNone/>
            </a:pPr>
            <a:endParaRPr lang="en-US" sz="10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105</a:t>
            </a:fld>
            <a:endParaRPr lang="en-US"/>
          </a:p>
        </p:txBody>
      </p:sp>
    </p:spTree>
    <p:extLst>
      <p:ext uri="{BB962C8B-B14F-4D97-AF65-F5344CB8AC3E}">
        <p14:creationId xmlns:p14="http://schemas.microsoft.com/office/powerpoint/2010/main" val="281923665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Counter Job</a:t>
            </a:r>
            <a:endParaRPr lang="en-US" dirty="0"/>
          </a:p>
        </p:txBody>
      </p:sp>
      <p:sp>
        <p:nvSpPr>
          <p:cNvPr id="6" name="Content Placeholder 5"/>
          <p:cNvSpPr>
            <a:spLocks noGrp="1"/>
          </p:cNvSpPr>
          <p:nvPr>
            <p:ph sz="half" idx="1"/>
          </p:nvPr>
        </p:nvSpPr>
        <p:spPr/>
        <p:txBody>
          <a:bodyPr/>
          <a:lstStyle/>
          <a:p>
            <a:pPr>
              <a:buNone/>
            </a:pPr>
            <a:r>
              <a:rPr lang="en-AU" sz="800" dirty="0" smtClean="0"/>
              <a:t>using System.IO;</a:t>
            </a:r>
            <a:endParaRPr lang="en-US" sz="800" dirty="0" smtClean="0"/>
          </a:p>
          <a:p>
            <a:pPr>
              <a:buNone/>
            </a:pPr>
            <a:r>
              <a:rPr lang="en-AU" sz="800" dirty="0" smtClean="0"/>
              <a:t>using </a:t>
            </a:r>
            <a:r>
              <a:rPr lang="en-AU" sz="800" dirty="0" err="1" smtClean="0"/>
              <a:t>Aneka.Entity</a:t>
            </a:r>
            <a:r>
              <a:rPr lang="en-AU" sz="800" dirty="0" smtClean="0"/>
              <a:t>;</a:t>
            </a:r>
            <a:endParaRPr lang="en-US" sz="800" dirty="0" smtClean="0"/>
          </a:p>
          <a:p>
            <a:pPr>
              <a:buNone/>
            </a:pPr>
            <a:r>
              <a:rPr lang="en-AU" sz="800" dirty="0" smtClean="0"/>
              <a:t>using </a:t>
            </a:r>
            <a:r>
              <a:rPr lang="en-AU" sz="800" dirty="0" err="1" smtClean="0"/>
              <a:t>Aneka.MapReduce</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namespace </a:t>
            </a:r>
            <a:r>
              <a:rPr lang="en-AU" sz="800" dirty="0" err="1" smtClean="0"/>
              <a:t>Aneka.MapReduce.Examples.WordCounter</a:t>
            </a:r>
            <a:r>
              <a:rPr lang="en-AU" sz="800" dirty="0" smtClean="0"/>
              <a:t> </a:t>
            </a:r>
            <a:endParaRPr lang="en-US" sz="800" dirty="0" smtClean="0"/>
          </a:p>
          <a:p>
            <a:pPr>
              <a:buNone/>
            </a:pPr>
            <a:r>
              <a:rPr lang="en-AU" sz="800" dirty="0" smtClean="0"/>
              <a:t>{</a:t>
            </a:r>
            <a:endParaRPr lang="en-US" sz="800" dirty="0" smtClean="0"/>
          </a:p>
          <a:p>
            <a:pPr>
              <a:buNone/>
            </a:pPr>
            <a:r>
              <a:rPr lang="en-AU" sz="800" dirty="0" smtClean="0"/>
              <a:t>    /// &lt;summary&gt;</a:t>
            </a:r>
            <a:endParaRPr lang="en-US" sz="800" dirty="0" smtClean="0"/>
          </a:p>
          <a:p>
            <a:pPr>
              <a:buNone/>
            </a:pPr>
            <a:r>
              <a:rPr lang="en-AU" sz="800" dirty="0" smtClean="0"/>
              <a:t>    /// Class &lt;b&gt;&lt;</a:t>
            </a:r>
            <a:r>
              <a:rPr lang="en-AU" sz="800" dirty="0" err="1" smtClean="0"/>
              <a:t>i</a:t>
            </a:r>
            <a:r>
              <a:rPr lang="en-AU" sz="800" dirty="0" smtClean="0"/>
              <a:t>&gt;Program&lt;M&gt;&lt;/</a:t>
            </a:r>
            <a:r>
              <a:rPr lang="en-AU" sz="800" dirty="0" err="1" smtClean="0"/>
              <a:t>i</a:t>
            </a:r>
            <a:r>
              <a:rPr lang="en-AU" sz="800" dirty="0" smtClean="0"/>
              <a:t>&gt;&lt;/b&gt;. Application driver for the Word Counter sample.</a:t>
            </a:r>
            <a:endParaRPr lang="en-US" sz="800" dirty="0" smtClean="0"/>
          </a:p>
          <a:p>
            <a:pPr>
              <a:buNone/>
            </a:pPr>
            <a:r>
              <a:rPr lang="en-AU" sz="800" dirty="0" smtClean="0"/>
              <a:t>    /// &lt;/summary&gt;</a:t>
            </a:r>
            <a:endParaRPr lang="en-US" sz="800" dirty="0" smtClean="0"/>
          </a:p>
          <a:p>
            <a:pPr>
              <a:buNone/>
            </a:pPr>
            <a:r>
              <a:rPr lang="en-AU" sz="800" dirty="0" smtClean="0"/>
              <a:t>    public class Program</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Reference to the configuration object.</a:t>
            </a:r>
            <a:endParaRPr lang="en-US" sz="800" dirty="0" smtClean="0"/>
          </a:p>
          <a:p>
            <a:pPr>
              <a:buNone/>
            </a:pPr>
            <a:r>
              <a:rPr lang="en-AU" sz="800" dirty="0" smtClean="0"/>
              <a:t>        /// &lt;/summary&gt;</a:t>
            </a:r>
            <a:endParaRPr lang="en-US" sz="800" dirty="0" smtClean="0"/>
          </a:p>
          <a:p>
            <a:pPr>
              <a:buNone/>
            </a:pPr>
            <a:r>
              <a:rPr lang="en-AU" sz="800" dirty="0" smtClean="0"/>
              <a:t>        private static Configuration </a:t>
            </a:r>
            <a:r>
              <a:rPr lang="en-AU" sz="800" dirty="0" err="1" smtClean="0"/>
              <a:t>configuration</a:t>
            </a:r>
            <a:r>
              <a:rPr lang="en-AU" sz="800" dirty="0" smtClean="0"/>
              <a:t> = null;</a:t>
            </a:r>
            <a:endParaRPr lang="en-US" sz="800" dirty="0" smtClean="0"/>
          </a:p>
          <a:p>
            <a:pPr>
              <a:buNone/>
            </a:pPr>
            <a:r>
              <a:rPr lang="en-AU" sz="800" dirty="0" smtClean="0"/>
              <a:t>        /// &lt;summary&gt;</a:t>
            </a:r>
            <a:endParaRPr lang="en-US" sz="800" dirty="0" smtClean="0"/>
          </a:p>
          <a:p>
            <a:pPr>
              <a:buNone/>
            </a:pPr>
            <a:r>
              <a:rPr lang="en-AU" sz="800" dirty="0" smtClean="0"/>
              <a:t>        /// Location of the configuration file.</a:t>
            </a:r>
            <a:endParaRPr lang="en-US" sz="800" dirty="0" smtClean="0"/>
          </a:p>
          <a:p>
            <a:pPr>
              <a:buNone/>
            </a:pPr>
            <a:r>
              <a:rPr lang="en-AU" sz="800" dirty="0" smtClean="0"/>
              <a:t>        /// &lt;/summary&gt;</a:t>
            </a:r>
            <a:endParaRPr lang="en-US" sz="800" dirty="0" smtClean="0"/>
          </a:p>
          <a:p>
            <a:pPr>
              <a:buNone/>
            </a:pPr>
            <a:r>
              <a:rPr lang="en-AU" sz="800" dirty="0" smtClean="0"/>
              <a:t>        private static string </a:t>
            </a:r>
            <a:r>
              <a:rPr lang="en-AU" sz="800" dirty="0" err="1" smtClean="0"/>
              <a:t>confPath</a:t>
            </a:r>
            <a:r>
              <a:rPr lang="en-AU" sz="800" dirty="0" smtClean="0"/>
              <a:t> = "conf.xml";</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Processes the arguments given to the application and according</a:t>
            </a:r>
            <a:endParaRPr lang="en-US" sz="800" dirty="0" smtClean="0"/>
          </a:p>
          <a:p>
            <a:pPr>
              <a:buNone/>
            </a:pPr>
            <a:r>
              <a:rPr lang="en-AU" sz="800" dirty="0" smtClean="0"/>
              <a:t>        /// to the parameters read runs the application or shows the help.</a:t>
            </a:r>
            <a:endParaRPr lang="en-US" sz="800" dirty="0" smtClean="0"/>
          </a:p>
          <a:p>
            <a:pPr>
              <a:buNone/>
            </a:pPr>
            <a:r>
              <a:rPr lang="en-AU" sz="800" dirty="0" smtClean="0"/>
              <a:t>        /// &lt;/summary&gt;</a:t>
            </a:r>
            <a:endParaRPr lang="en-US" sz="800" dirty="0" smtClean="0"/>
          </a:p>
          <a:p>
            <a:pPr>
              <a:buNone/>
            </a:pPr>
            <a:r>
              <a:rPr lang="en-AU" sz="800" dirty="0" smtClean="0"/>
              <a:t>        /// &lt;</a:t>
            </a:r>
            <a:r>
              <a:rPr lang="en-AU" sz="800" dirty="0" err="1" smtClean="0"/>
              <a:t>param</a:t>
            </a:r>
            <a:r>
              <a:rPr lang="en-AU" sz="800" dirty="0" smtClean="0"/>
              <a:t> name="</a:t>
            </a:r>
            <a:r>
              <a:rPr lang="en-AU" sz="800" dirty="0" err="1" smtClean="0"/>
              <a:t>args</a:t>
            </a:r>
            <a:r>
              <a:rPr lang="en-AU" sz="800" dirty="0" smtClean="0"/>
              <a:t>"&gt;program arguments&lt;/</a:t>
            </a:r>
            <a:r>
              <a:rPr lang="en-AU" sz="800" dirty="0" err="1" smtClean="0"/>
              <a:t>param</a:t>
            </a:r>
            <a:r>
              <a:rPr lang="en-AU" sz="800" dirty="0" smtClean="0"/>
              <a:t>&gt;</a:t>
            </a:r>
            <a:endParaRPr lang="en-US" sz="800" dirty="0" smtClean="0"/>
          </a:p>
          <a:p>
            <a:pPr>
              <a:buNone/>
            </a:pPr>
            <a:r>
              <a:rPr lang="en-AU" sz="800" dirty="0" smtClean="0"/>
              <a:t>        private static void Main(string[] </a:t>
            </a:r>
            <a:r>
              <a:rPr lang="en-AU" sz="800" dirty="0" err="1" smtClean="0"/>
              <a:t>args</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            try</a:t>
            </a:r>
            <a:endParaRPr lang="en-US" sz="800" dirty="0" smtClean="0"/>
          </a:p>
          <a:p>
            <a:pPr>
              <a:buNone/>
            </a:pPr>
            <a:r>
              <a:rPr lang="en-AU" sz="800" dirty="0" smtClean="0"/>
              <a:t>            {</a:t>
            </a:r>
            <a:endParaRPr lang="en-US" sz="800" dirty="0" smtClean="0"/>
          </a:p>
          <a:p>
            <a:pPr>
              <a:buNone/>
            </a:pPr>
            <a:r>
              <a:rPr lang="en-AU" sz="800" dirty="0" smtClean="0"/>
              <a:t>                </a:t>
            </a:r>
            <a:r>
              <a:rPr lang="en-AU" sz="800" dirty="0" err="1" smtClean="0"/>
              <a:t>Logger.Start</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                // get the configuration</a:t>
            </a:r>
            <a:endParaRPr lang="en-US" sz="800" dirty="0" smtClean="0"/>
          </a:p>
          <a:p>
            <a:pPr>
              <a:buNone/>
            </a:pPr>
            <a:r>
              <a:rPr lang="en-AU" sz="800" dirty="0" smtClean="0"/>
              <a:t>                configuration = </a:t>
            </a:r>
            <a:r>
              <a:rPr lang="en-AU" sz="800" dirty="0" err="1" smtClean="0"/>
              <a:t>Configuration.GetConfiguration</a:t>
            </a:r>
            <a:r>
              <a:rPr lang="en-AU" sz="800" dirty="0" smtClean="0"/>
              <a:t>(</a:t>
            </a:r>
            <a:r>
              <a:rPr lang="en-AU" sz="800" dirty="0" err="1" smtClean="0"/>
              <a:t>confPath</a:t>
            </a:r>
            <a:r>
              <a:rPr lang="en-AU" sz="800" dirty="0" smtClean="0"/>
              <a:t>);</a:t>
            </a:r>
            <a:endParaRPr lang="en-US" sz="800" dirty="0" smtClean="0"/>
          </a:p>
          <a:p>
            <a:pPr>
              <a:buNone/>
            </a:pPr>
            <a:r>
              <a:rPr lang="en-AU" sz="800" dirty="0" smtClean="0"/>
              <a:t> </a:t>
            </a:r>
            <a:endParaRPr lang="en-US" sz="800" dirty="0" smtClean="0"/>
          </a:p>
          <a:p>
            <a:pPr>
              <a:buNone/>
            </a:pPr>
            <a:r>
              <a:rPr lang="en-AU" sz="800" b="1" dirty="0" smtClean="0"/>
              <a:t>                </a:t>
            </a:r>
            <a:endParaRPr lang="en-US" sz="800" dirty="0"/>
          </a:p>
        </p:txBody>
      </p:sp>
      <p:sp>
        <p:nvSpPr>
          <p:cNvPr id="7" name="Content Placeholder 6"/>
          <p:cNvSpPr>
            <a:spLocks noGrp="1"/>
          </p:cNvSpPr>
          <p:nvPr>
            <p:ph sz="half" idx="2"/>
          </p:nvPr>
        </p:nvSpPr>
        <p:spPr/>
        <p:txBody>
          <a:bodyPr/>
          <a:lstStyle/>
          <a:p>
            <a:pPr>
              <a:buNone/>
            </a:pPr>
            <a:r>
              <a:rPr lang="en-US" sz="800" dirty="0" smtClean="0"/>
              <a:t>v</a:t>
            </a:r>
            <a:r>
              <a:rPr lang="en-AU" sz="800" b="1" dirty="0" smtClean="0"/>
              <a:t>// configure </a:t>
            </a:r>
            <a:r>
              <a:rPr lang="en-AU" sz="800" b="1" dirty="0" err="1" smtClean="0"/>
              <a:t>MapReduceApplication</a:t>
            </a:r>
            <a:endParaRPr lang="en-US" sz="800" dirty="0" smtClean="0"/>
          </a:p>
          <a:p>
            <a:pPr>
              <a:buNone/>
            </a:pPr>
            <a:r>
              <a:rPr lang="en-AU" sz="800" b="1" dirty="0" smtClean="0"/>
              <a:t>                </a:t>
            </a:r>
            <a:r>
              <a:rPr lang="en-AU" sz="800" b="1" dirty="0" err="1" smtClean="0"/>
              <a:t>MapReduceApplication</a:t>
            </a:r>
            <a:r>
              <a:rPr lang="en-AU" sz="800" b="1" dirty="0" smtClean="0"/>
              <a:t>&lt;</a:t>
            </a:r>
            <a:r>
              <a:rPr lang="en-AU" sz="800" b="1" dirty="0" err="1" smtClean="0"/>
              <a:t>WordCountMapper</a:t>
            </a:r>
            <a:r>
              <a:rPr lang="en-AU" sz="800" b="1" dirty="0" smtClean="0"/>
              <a:t>, </a:t>
            </a:r>
            <a:r>
              <a:rPr lang="en-AU" sz="800" b="1" dirty="0" err="1" smtClean="0"/>
              <a:t>WordCountReducer</a:t>
            </a:r>
            <a:r>
              <a:rPr lang="en-AU" sz="800" b="1" dirty="0" smtClean="0"/>
              <a:t>&gt; application =</a:t>
            </a:r>
            <a:endParaRPr lang="en-US" sz="800" dirty="0" smtClean="0"/>
          </a:p>
          <a:p>
            <a:pPr>
              <a:buNone/>
            </a:pPr>
            <a:r>
              <a:rPr lang="en-AU" sz="800" b="1" dirty="0" smtClean="0"/>
              <a:t>                    new </a:t>
            </a:r>
            <a:r>
              <a:rPr lang="en-AU" sz="800" b="1" dirty="0" err="1" smtClean="0"/>
              <a:t>MapReduceApplication</a:t>
            </a:r>
            <a:r>
              <a:rPr lang="en-AU" sz="800" b="1" dirty="0" smtClean="0"/>
              <a:t>&lt;</a:t>
            </a:r>
            <a:r>
              <a:rPr lang="en-AU" sz="800" b="1" dirty="0" err="1" smtClean="0"/>
              <a:t>WordCountMapper</a:t>
            </a:r>
            <a:r>
              <a:rPr lang="en-AU" sz="800" b="1" dirty="0" smtClean="0"/>
              <a:t>, </a:t>
            </a:r>
            <a:r>
              <a:rPr lang="en-AU" sz="800" b="1" dirty="0" err="1" smtClean="0"/>
              <a:t>WordCountReducer</a:t>
            </a:r>
            <a:r>
              <a:rPr lang="en-AU" sz="800" b="1" dirty="0" smtClean="0"/>
              <a:t>&gt;</a:t>
            </a:r>
            <a:endParaRPr lang="en-US" sz="800" dirty="0" smtClean="0"/>
          </a:p>
          <a:p>
            <a:pPr>
              <a:buNone/>
            </a:pPr>
            <a:r>
              <a:rPr lang="en-AU" sz="800" b="1" dirty="0" smtClean="0"/>
              <a:t>                         ("</a:t>
            </a:r>
            <a:r>
              <a:rPr lang="en-AU" sz="800" b="1" dirty="0" err="1" smtClean="0"/>
              <a:t>WordCounter</a:t>
            </a:r>
            <a:r>
              <a:rPr lang="en-AU" sz="800" b="1" dirty="0" smtClean="0"/>
              <a:t>",  configuration);</a:t>
            </a:r>
            <a:endParaRPr lang="en-US" sz="800" dirty="0" smtClean="0"/>
          </a:p>
          <a:p>
            <a:pPr>
              <a:buNone/>
            </a:pPr>
            <a:r>
              <a:rPr lang="en-AU" sz="800" b="1" dirty="0" smtClean="0"/>
              <a:t>                // invoke and wait for result</a:t>
            </a:r>
            <a:endParaRPr lang="en-US" sz="800" dirty="0" smtClean="0"/>
          </a:p>
          <a:p>
            <a:pPr>
              <a:buNone/>
            </a:pPr>
            <a:r>
              <a:rPr lang="en-AU" sz="800" b="1" dirty="0" smtClean="0"/>
              <a:t>                </a:t>
            </a:r>
            <a:r>
              <a:rPr lang="en-AU" sz="800" b="1" dirty="0" err="1" smtClean="0"/>
              <a:t>application.InvokeAndWait</a:t>
            </a:r>
            <a:r>
              <a:rPr lang="en-AU" sz="800" b="1" dirty="0" smtClean="0"/>
              <a:t>(new                 </a:t>
            </a:r>
            <a:endParaRPr lang="en-US" sz="800" dirty="0" smtClean="0"/>
          </a:p>
          <a:p>
            <a:pPr>
              <a:buNone/>
            </a:pPr>
            <a:r>
              <a:rPr lang="en-AU" sz="800" dirty="0" smtClean="0"/>
              <a:t>// alternatively we can use the following call</a:t>
            </a:r>
            <a:endParaRPr lang="en-US" sz="800" dirty="0" smtClean="0"/>
          </a:p>
          <a:p>
            <a:pPr>
              <a:buNone/>
            </a:pPr>
            <a:r>
              <a:rPr lang="en-AU" sz="800" dirty="0" smtClean="0"/>
              <a:t>			  // </a:t>
            </a:r>
            <a:r>
              <a:rPr lang="en-AU" sz="800" dirty="0" err="1" smtClean="0"/>
              <a:t>application.InvokeAndWait</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            catch(Exception ex)</a:t>
            </a:r>
            <a:endParaRPr lang="en-US" sz="800" dirty="0" smtClean="0"/>
          </a:p>
          <a:p>
            <a:pPr>
              <a:buNone/>
            </a:pPr>
            <a:r>
              <a:rPr lang="en-AU" sz="800" dirty="0" smtClean="0"/>
              <a:t>            {</a:t>
            </a:r>
            <a:endParaRPr lang="en-US" sz="800" dirty="0" smtClean="0"/>
          </a:p>
          <a:p>
            <a:pPr>
              <a:buNone/>
            </a:pPr>
            <a:r>
              <a:rPr lang="en-AU" sz="800" dirty="0" smtClean="0"/>
              <a:t>                Usage();</a:t>
            </a:r>
            <a:endParaRPr lang="en-US" sz="800" dirty="0" smtClean="0"/>
          </a:p>
          <a:p>
            <a:pPr>
              <a:buNone/>
            </a:pPr>
            <a:r>
              <a:rPr lang="en-AU" sz="800" dirty="0" smtClean="0"/>
              <a:t>                </a:t>
            </a:r>
            <a:r>
              <a:rPr lang="en-AU" sz="800" dirty="0" err="1" smtClean="0"/>
              <a:t>IOUtil.DumpErrorReport</a:t>
            </a:r>
            <a:r>
              <a:rPr lang="en-AU" sz="800" dirty="0" smtClean="0"/>
              <a:t>(ex, "Aneka </a:t>
            </a:r>
            <a:r>
              <a:rPr lang="en-AU" sz="800" dirty="0" err="1" smtClean="0"/>
              <a:t>WordCounter</a:t>
            </a:r>
            <a:r>
              <a:rPr lang="en-AU" sz="800" dirty="0" smtClean="0"/>
              <a:t> Demo - Error Log");</a:t>
            </a:r>
            <a:endParaRPr lang="en-US" sz="800" dirty="0" smtClean="0"/>
          </a:p>
          <a:p>
            <a:pPr>
              <a:buNone/>
            </a:pPr>
            <a:r>
              <a:rPr lang="en-AU" sz="800" dirty="0" smtClean="0"/>
              <a:t>            }</a:t>
            </a:r>
            <a:endParaRPr lang="en-US" sz="800" dirty="0" smtClean="0"/>
          </a:p>
          <a:p>
            <a:pPr>
              <a:buNone/>
            </a:pPr>
            <a:r>
              <a:rPr lang="en-AU" sz="800" dirty="0" smtClean="0"/>
              <a:t>            finally</a:t>
            </a:r>
            <a:endParaRPr lang="en-US" sz="800" dirty="0" smtClean="0"/>
          </a:p>
          <a:p>
            <a:pPr>
              <a:buNone/>
            </a:pPr>
            <a:r>
              <a:rPr lang="en-AU" sz="800" dirty="0" smtClean="0"/>
              <a:t>            {</a:t>
            </a:r>
            <a:endParaRPr lang="en-US" sz="800" dirty="0" smtClean="0"/>
          </a:p>
          <a:p>
            <a:pPr>
              <a:buNone/>
            </a:pPr>
            <a:r>
              <a:rPr lang="en-AU" sz="800" dirty="0" smtClean="0"/>
              <a:t>                </a:t>
            </a:r>
            <a:r>
              <a:rPr lang="en-AU" sz="800" dirty="0" err="1" smtClean="0"/>
              <a:t>Logger.Stop</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Hooks the </a:t>
            </a:r>
            <a:r>
              <a:rPr lang="en-AU" sz="800" dirty="0" err="1" smtClean="0"/>
              <a:t>ApplicationFinished</a:t>
            </a:r>
            <a:r>
              <a:rPr lang="en-AU" sz="800" dirty="0" smtClean="0"/>
              <a:t> events and Process the results</a:t>
            </a:r>
            <a:endParaRPr lang="en-US" sz="800" dirty="0" smtClean="0"/>
          </a:p>
          <a:p>
            <a:pPr>
              <a:buNone/>
            </a:pPr>
            <a:r>
              <a:rPr lang="en-AU" sz="800" dirty="0" smtClean="0"/>
              <a:t>        /// if the application has been successful.</a:t>
            </a:r>
            <a:endParaRPr lang="en-US" sz="800" dirty="0" smtClean="0"/>
          </a:p>
          <a:p>
            <a:pPr>
              <a:buNone/>
            </a:pPr>
            <a:r>
              <a:rPr lang="en-AU" sz="800" dirty="0" smtClean="0"/>
              <a:t>        /// &lt;/summary&gt;</a:t>
            </a:r>
            <a:endParaRPr lang="en-US" sz="800" dirty="0" smtClean="0"/>
          </a:p>
          <a:p>
            <a:pPr>
              <a:buNone/>
            </a:pPr>
            <a:r>
              <a:rPr lang="en-AU" sz="800" dirty="0" smtClean="0"/>
              <a:t>        /// &lt;</a:t>
            </a:r>
            <a:r>
              <a:rPr lang="en-AU" sz="800" dirty="0" err="1" smtClean="0"/>
              <a:t>param</a:t>
            </a:r>
            <a:r>
              <a:rPr lang="en-AU" sz="800" dirty="0" smtClean="0"/>
              <a:t> name="sender"&gt;event source&lt;/</a:t>
            </a:r>
            <a:r>
              <a:rPr lang="en-AU" sz="800" dirty="0" err="1" smtClean="0"/>
              <a:t>param</a:t>
            </a:r>
            <a:r>
              <a:rPr lang="en-AU" sz="800" dirty="0" smtClean="0"/>
              <a:t>&gt;</a:t>
            </a:r>
            <a:endParaRPr lang="en-US" sz="800" dirty="0" smtClean="0"/>
          </a:p>
          <a:p>
            <a:pPr>
              <a:buNone/>
            </a:pPr>
            <a:r>
              <a:rPr lang="en-AU" sz="800" dirty="0" smtClean="0"/>
              <a:t>        /// &lt;</a:t>
            </a:r>
            <a:r>
              <a:rPr lang="en-AU" sz="800" dirty="0" err="1" smtClean="0"/>
              <a:t>param</a:t>
            </a:r>
            <a:r>
              <a:rPr lang="en-AU" sz="800" dirty="0" smtClean="0"/>
              <a:t> name="e"&gt;event information&lt;/</a:t>
            </a:r>
            <a:r>
              <a:rPr lang="en-AU" sz="800" dirty="0" err="1" smtClean="0"/>
              <a:t>param</a:t>
            </a:r>
            <a:r>
              <a:rPr lang="en-AU" sz="800" dirty="0" smtClean="0"/>
              <a:t>&gt;</a:t>
            </a:r>
            <a:endParaRPr lang="en-US" sz="800" dirty="0" smtClean="0"/>
          </a:p>
          <a:p>
            <a:pPr>
              <a:buNone/>
            </a:pPr>
            <a:r>
              <a:rPr lang="en-AU" sz="800" dirty="0" smtClean="0"/>
              <a:t>        private static void </a:t>
            </a:r>
            <a:r>
              <a:rPr lang="en-AU" sz="800" dirty="0" err="1" smtClean="0"/>
              <a:t>OnDone</a:t>
            </a:r>
            <a:r>
              <a:rPr lang="en-AU" sz="800" dirty="0" smtClean="0"/>
              <a:t>(object sender, </a:t>
            </a:r>
            <a:r>
              <a:rPr lang="en-AU" sz="800" dirty="0" err="1" smtClean="0"/>
              <a:t>ApplicationEventArgs</a:t>
            </a:r>
            <a:r>
              <a:rPr lang="en-AU" sz="800" dirty="0" smtClean="0"/>
              <a:t> e) { … }</a:t>
            </a:r>
            <a:endParaRPr lang="en-US" sz="800" dirty="0" smtClean="0"/>
          </a:p>
          <a:p>
            <a:pPr>
              <a:buNone/>
            </a:pPr>
            <a:r>
              <a:rPr lang="en-AU" sz="800" dirty="0" smtClean="0"/>
              <a:t>        /// &lt;summary&gt;</a:t>
            </a:r>
            <a:endParaRPr lang="en-US" sz="800" dirty="0" smtClean="0"/>
          </a:p>
          <a:p>
            <a:pPr>
              <a:buNone/>
            </a:pPr>
            <a:r>
              <a:rPr lang="en-AU" sz="800" dirty="0" smtClean="0"/>
              <a:t>        /// Displays a simple informative message explaining the usage of the</a:t>
            </a:r>
            <a:endParaRPr lang="en-US" sz="800" dirty="0" smtClean="0"/>
          </a:p>
          <a:p>
            <a:pPr>
              <a:buNone/>
            </a:pPr>
            <a:r>
              <a:rPr lang="en-AU" sz="800" dirty="0" smtClean="0"/>
              <a:t>        /// application.</a:t>
            </a:r>
            <a:endParaRPr lang="en-US" sz="800" dirty="0" smtClean="0"/>
          </a:p>
          <a:p>
            <a:pPr>
              <a:buNone/>
            </a:pPr>
            <a:r>
              <a:rPr lang="en-AU" sz="800" dirty="0" smtClean="0"/>
              <a:t>        /// &lt;/summary&gt;</a:t>
            </a:r>
            <a:endParaRPr lang="en-US" sz="800" dirty="0" smtClean="0"/>
          </a:p>
          <a:p>
            <a:pPr>
              <a:buNone/>
            </a:pPr>
            <a:r>
              <a:rPr lang="en-AU" sz="800" dirty="0" smtClean="0"/>
              <a:t>        private static void Usage() { … }  </a:t>
            </a:r>
            <a:endParaRPr lang="en-US" sz="800" dirty="0" smtClean="0"/>
          </a:p>
          <a:p>
            <a:pPr>
              <a:buNone/>
            </a:pPr>
            <a:r>
              <a:rPr lang="en-AU" sz="800" dirty="0" smtClean="0"/>
              <a:t>    }</a:t>
            </a:r>
            <a:endParaRPr lang="en-US" sz="800" dirty="0" smtClean="0"/>
          </a:p>
          <a:p>
            <a:pPr>
              <a:buNone/>
            </a:pPr>
            <a:r>
              <a:rPr lang="en-AU" sz="800" dirty="0" smtClean="0"/>
              <a:t>}</a:t>
            </a:r>
            <a:endParaRPr lang="en-US" sz="800" dirty="0" smtClean="0"/>
          </a:p>
          <a:p>
            <a:pPr>
              <a:buNone/>
            </a:pPr>
            <a:endParaRPr lang="en-US" sz="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106</a:t>
            </a:fld>
            <a:endParaRPr lang="en-US"/>
          </a:p>
        </p:txBody>
      </p:sp>
    </p:spTree>
    <p:extLst>
      <p:ext uri="{BB962C8B-B14F-4D97-AF65-F5344CB8AC3E}">
        <p14:creationId xmlns:p14="http://schemas.microsoft.com/office/powerpoint/2010/main" val="119739885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MapReduce Scheduling Service Architecture</a:t>
            </a:r>
            <a:endParaRPr lang="en-US"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107</a:t>
            </a:fld>
            <a:endParaRPr lang="en-US"/>
          </a:p>
        </p:txBody>
      </p:sp>
      <p:grpSp>
        <p:nvGrpSpPr>
          <p:cNvPr id="10" name="Group 9"/>
          <p:cNvGrpSpPr/>
          <p:nvPr/>
        </p:nvGrpSpPr>
        <p:grpSpPr>
          <a:xfrm>
            <a:off x="298383" y="1226861"/>
            <a:ext cx="8768615" cy="5326339"/>
            <a:chOff x="298383" y="587137"/>
            <a:chExt cx="8768615" cy="5326339"/>
          </a:xfrm>
        </p:grpSpPr>
        <p:sp>
          <p:nvSpPr>
            <p:cNvPr id="11" name="Rectangle 10"/>
            <p:cNvSpPr/>
            <p:nvPr/>
          </p:nvSpPr>
          <p:spPr>
            <a:xfrm>
              <a:off x="298383" y="587137"/>
              <a:ext cx="8768615" cy="5326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311078" y="881759"/>
              <a:ext cx="5622666" cy="4010875"/>
            </a:xfrm>
            <a:prstGeom prst="roundRect">
              <a:avLst>
                <a:gd name="adj" fmla="val 5572"/>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3" name="Rectangle 12"/>
            <p:cNvSpPr/>
            <p:nvPr/>
          </p:nvSpPr>
          <p:spPr>
            <a:xfrm>
              <a:off x="4063155" y="739257"/>
              <a:ext cx="2388469" cy="29589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rgbClr val="000000"/>
                  </a:solidFill>
                </a:rPr>
                <a:t>MapReduceSchedulerService</a:t>
              </a:r>
            </a:p>
          </p:txBody>
        </p:sp>
        <p:sp>
          <p:nvSpPr>
            <p:cNvPr id="14" name="Rounded Rectangle 13"/>
            <p:cNvSpPr/>
            <p:nvPr/>
          </p:nvSpPr>
          <p:spPr>
            <a:xfrm>
              <a:off x="4398733" y="1877060"/>
              <a:ext cx="4273577" cy="2671190"/>
            </a:xfrm>
            <a:prstGeom prst="roundRect">
              <a:avLst>
                <a:gd name="adj" fmla="val 5372"/>
              </a:avLst>
            </a:prstGeom>
            <a:solidFill>
              <a:schemeClr val="bg1">
                <a:lumMod val="7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5" name="Rectangle 14"/>
            <p:cNvSpPr/>
            <p:nvPr/>
          </p:nvSpPr>
          <p:spPr>
            <a:xfrm>
              <a:off x="5593093" y="1729114"/>
              <a:ext cx="2388469" cy="29589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err="1" smtClean="0">
                  <a:solidFill>
                    <a:srgbClr val="000000"/>
                  </a:solidFill>
                </a:rPr>
                <a:t>MapReduceScheduler</a:t>
              </a:r>
              <a:endParaRPr lang="en-US" sz="1400" dirty="0" smtClean="0">
                <a:solidFill>
                  <a:srgbClr val="000000"/>
                </a:solidFill>
              </a:endParaRPr>
            </a:p>
          </p:txBody>
        </p:sp>
        <p:grpSp>
          <p:nvGrpSpPr>
            <p:cNvPr id="16" name="Group 22"/>
            <p:cNvGrpSpPr/>
            <p:nvPr/>
          </p:nvGrpSpPr>
          <p:grpSpPr>
            <a:xfrm rot="16200000">
              <a:off x="5939600" y="1880581"/>
              <a:ext cx="246608" cy="939616"/>
              <a:chOff x="1347094" y="3643079"/>
              <a:chExt cx="510583" cy="939616"/>
            </a:xfrm>
          </p:grpSpPr>
          <p:grpSp>
            <p:nvGrpSpPr>
              <p:cNvPr id="118" name="Group 16"/>
              <p:cNvGrpSpPr/>
              <p:nvPr/>
            </p:nvGrpSpPr>
            <p:grpSpPr>
              <a:xfrm>
                <a:off x="1347096" y="3643079"/>
                <a:ext cx="510581" cy="469808"/>
                <a:chOff x="1347096" y="3643079"/>
                <a:chExt cx="510581" cy="469808"/>
              </a:xfrm>
            </p:grpSpPr>
            <p:sp>
              <p:nvSpPr>
                <p:cNvPr id="124" name="Rectangle 8"/>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25" name="Rectangle 13"/>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26" name="Rectangle 14"/>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27" name="Rectangle 15"/>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119" name="Group 17"/>
              <p:cNvGrpSpPr/>
              <p:nvPr/>
            </p:nvGrpSpPr>
            <p:grpSpPr>
              <a:xfrm>
                <a:off x="1347094" y="4112887"/>
                <a:ext cx="510581" cy="469808"/>
                <a:chOff x="1347096" y="3643079"/>
                <a:chExt cx="510581" cy="469808"/>
              </a:xfrm>
            </p:grpSpPr>
            <p:sp>
              <p:nvSpPr>
                <p:cNvPr id="120" name="Rectangle 119"/>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21" name="Rectangle 19"/>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22" name="Rectangle 121"/>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23" name="Rectangle 122"/>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grpSp>
          <p:nvGrpSpPr>
            <p:cNvPr id="17" name="Group 23"/>
            <p:cNvGrpSpPr/>
            <p:nvPr/>
          </p:nvGrpSpPr>
          <p:grpSpPr>
            <a:xfrm rot="16200000">
              <a:off x="5946780" y="2212432"/>
              <a:ext cx="246608" cy="939616"/>
              <a:chOff x="1347094" y="3643079"/>
              <a:chExt cx="510583" cy="939616"/>
            </a:xfrm>
          </p:grpSpPr>
          <p:grpSp>
            <p:nvGrpSpPr>
              <p:cNvPr id="108" name="Group 24"/>
              <p:cNvGrpSpPr/>
              <p:nvPr/>
            </p:nvGrpSpPr>
            <p:grpSpPr>
              <a:xfrm>
                <a:off x="1347096" y="3643079"/>
                <a:ext cx="510581" cy="469808"/>
                <a:chOff x="1347096" y="3643079"/>
                <a:chExt cx="510581" cy="469808"/>
              </a:xfrm>
            </p:grpSpPr>
            <p:sp>
              <p:nvSpPr>
                <p:cNvPr id="114" name="Rectangle 113"/>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15" name="Rectangle 114"/>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16" name="Rectangle 32"/>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17" name="Rectangle 116"/>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109" name="Group 25"/>
              <p:cNvGrpSpPr/>
              <p:nvPr/>
            </p:nvGrpSpPr>
            <p:grpSpPr>
              <a:xfrm>
                <a:off x="1347094" y="4112887"/>
                <a:ext cx="510581" cy="469808"/>
                <a:chOff x="1347096" y="3643079"/>
                <a:chExt cx="510581" cy="469808"/>
              </a:xfrm>
            </p:grpSpPr>
            <p:sp>
              <p:nvSpPr>
                <p:cNvPr id="110" name="Rectangle 109"/>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11" name="Rectangle 27"/>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12" name="Rectangle 111"/>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13" name="Rectangle 112"/>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grpSp>
          <p:nvGrpSpPr>
            <p:cNvPr id="18" name="Group 34"/>
            <p:cNvGrpSpPr/>
            <p:nvPr/>
          </p:nvGrpSpPr>
          <p:grpSpPr>
            <a:xfrm rot="16200000">
              <a:off x="5955481" y="2545548"/>
              <a:ext cx="246608" cy="939616"/>
              <a:chOff x="1347094" y="3643079"/>
              <a:chExt cx="510583" cy="939616"/>
            </a:xfrm>
          </p:grpSpPr>
          <p:grpSp>
            <p:nvGrpSpPr>
              <p:cNvPr id="98" name="Group 35"/>
              <p:cNvGrpSpPr/>
              <p:nvPr/>
            </p:nvGrpSpPr>
            <p:grpSpPr>
              <a:xfrm>
                <a:off x="1347096" y="3643079"/>
                <a:ext cx="510581" cy="469808"/>
                <a:chOff x="1347096" y="3643079"/>
                <a:chExt cx="510581" cy="469808"/>
              </a:xfrm>
            </p:grpSpPr>
            <p:sp>
              <p:nvSpPr>
                <p:cNvPr id="104" name="Rectangle 103"/>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05" name="Rectangle 104"/>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06" name="Rectangle 105"/>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07" name="Rectangle 44"/>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99" name="Group 36"/>
              <p:cNvGrpSpPr/>
              <p:nvPr/>
            </p:nvGrpSpPr>
            <p:grpSpPr>
              <a:xfrm>
                <a:off x="1347094" y="4112887"/>
                <a:ext cx="510581" cy="469808"/>
                <a:chOff x="1347096" y="3643079"/>
                <a:chExt cx="510581" cy="469808"/>
              </a:xfrm>
            </p:grpSpPr>
            <p:sp>
              <p:nvSpPr>
                <p:cNvPr id="100" name="Rectangle 99"/>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01" name="Rectangle 100"/>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02" name="Rectangle 101"/>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03" name="Rectangle 102"/>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grpSp>
          <p:nvGrpSpPr>
            <p:cNvPr id="19" name="Group 45"/>
            <p:cNvGrpSpPr/>
            <p:nvPr/>
          </p:nvGrpSpPr>
          <p:grpSpPr>
            <a:xfrm rot="16200000">
              <a:off x="5960439" y="2875796"/>
              <a:ext cx="246608" cy="939616"/>
              <a:chOff x="1347094" y="3643079"/>
              <a:chExt cx="510583" cy="939616"/>
            </a:xfrm>
          </p:grpSpPr>
          <p:grpSp>
            <p:nvGrpSpPr>
              <p:cNvPr id="88" name="Group 46"/>
              <p:cNvGrpSpPr/>
              <p:nvPr/>
            </p:nvGrpSpPr>
            <p:grpSpPr>
              <a:xfrm>
                <a:off x="1347096" y="3643079"/>
                <a:ext cx="510581" cy="469808"/>
                <a:chOff x="1347096" y="3643079"/>
                <a:chExt cx="510581" cy="469808"/>
              </a:xfrm>
            </p:grpSpPr>
            <p:sp>
              <p:nvSpPr>
                <p:cNvPr id="94" name="Rectangle 93"/>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95" name="Rectangle 94"/>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96" name="Rectangle 95"/>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97" name="Rectangle 96"/>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89" name="Group 47"/>
              <p:cNvGrpSpPr/>
              <p:nvPr/>
            </p:nvGrpSpPr>
            <p:grpSpPr>
              <a:xfrm>
                <a:off x="1347094" y="4112887"/>
                <a:ext cx="510581" cy="469808"/>
                <a:chOff x="1347096" y="3643079"/>
                <a:chExt cx="510581" cy="469808"/>
              </a:xfrm>
            </p:grpSpPr>
            <p:sp>
              <p:nvSpPr>
                <p:cNvPr id="90" name="Rectangle 89"/>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91" name="Rectangle 90"/>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92" name="Rectangle 91"/>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93" name="Rectangle 92"/>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grpSp>
          <p:nvGrpSpPr>
            <p:cNvPr id="20" name="Group 56"/>
            <p:cNvGrpSpPr/>
            <p:nvPr/>
          </p:nvGrpSpPr>
          <p:grpSpPr>
            <a:xfrm rot="16200000">
              <a:off x="5967619" y="3207647"/>
              <a:ext cx="246608" cy="939616"/>
              <a:chOff x="1347094" y="3643079"/>
              <a:chExt cx="510583" cy="939616"/>
            </a:xfrm>
          </p:grpSpPr>
          <p:grpSp>
            <p:nvGrpSpPr>
              <p:cNvPr id="78" name="Group 57"/>
              <p:cNvGrpSpPr/>
              <p:nvPr/>
            </p:nvGrpSpPr>
            <p:grpSpPr>
              <a:xfrm>
                <a:off x="1347096" y="3643079"/>
                <a:ext cx="510581" cy="469808"/>
                <a:chOff x="1347096" y="3643079"/>
                <a:chExt cx="510581" cy="469808"/>
              </a:xfrm>
            </p:grpSpPr>
            <p:sp>
              <p:nvSpPr>
                <p:cNvPr id="84" name="Rectangle 83"/>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85" name="Rectangle 84"/>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86" name="Rectangle 85"/>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87" name="Rectangle 86"/>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79" name="Group 58"/>
              <p:cNvGrpSpPr/>
              <p:nvPr/>
            </p:nvGrpSpPr>
            <p:grpSpPr>
              <a:xfrm>
                <a:off x="1347094" y="4112887"/>
                <a:ext cx="510581" cy="469808"/>
                <a:chOff x="1347096" y="3643079"/>
                <a:chExt cx="510581" cy="469808"/>
              </a:xfrm>
            </p:grpSpPr>
            <p:sp>
              <p:nvSpPr>
                <p:cNvPr id="80" name="Rectangle 59"/>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81" name="Rectangle 60"/>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82" name="Rectangle 81"/>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83" name="Rectangle 82"/>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grpSp>
          <p:nvGrpSpPr>
            <p:cNvPr id="21" name="Group 67"/>
            <p:cNvGrpSpPr/>
            <p:nvPr/>
          </p:nvGrpSpPr>
          <p:grpSpPr>
            <a:xfrm rot="16200000">
              <a:off x="5976320" y="3540763"/>
              <a:ext cx="246608" cy="939616"/>
              <a:chOff x="1347094" y="3643079"/>
              <a:chExt cx="510583" cy="939616"/>
            </a:xfrm>
          </p:grpSpPr>
          <p:grpSp>
            <p:nvGrpSpPr>
              <p:cNvPr id="68" name="Group 68"/>
              <p:cNvGrpSpPr/>
              <p:nvPr/>
            </p:nvGrpSpPr>
            <p:grpSpPr>
              <a:xfrm>
                <a:off x="1347096" y="3643079"/>
                <a:ext cx="510581" cy="469808"/>
                <a:chOff x="1347096" y="3643079"/>
                <a:chExt cx="510581" cy="469808"/>
              </a:xfrm>
            </p:grpSpPr>
            <p:sp>
              <p:nvSpPr>
                <p:cNvPr id="74" name="Rectangle 73"/>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75" name="Rectangle 74"/>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76" name="Rectangle 75"/>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77" name="Rectangle 76"/>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69" name="Group 69"/>
              <p:cNvGrpSpPr/>
              <p:nvPr/>
            </p:nvGrpSpPr>
            <p:grpSpPr>
              <a:xfrm>
                <a:off x="1347094" y="4112887"/>
                <a:ext cx="510581" cy="469808"/>
                <a:chOff x="1347096" y="3643079"/>
                <a:chExt cx="510581" cy="469808"/>
              </a:xfrm>
            </p:grpSpPr>
            <p:sp>
              <p:nvSpPr>
                <p:cNvPr id="70" name="Rectangle 69"/>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71" name="Rectangle 70"/>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72" name="Rectangle 71"/>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73" name="Rectangle 72"/>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sp>
          <p:nvSpPr>
            <p:cNvPr id="22" name="TextBox 21"/>
            <p:cNvSpPr txBox="1"/>
            <p:nvPr/>
          </p:nvSpPr>
          <p:spPr>
            <a:xfrm>
              <a:off x="4690324" y="2219583"/>
              <a:ext cx="960519" cy="261610"/>
            </a:xfrm>
            <a:prstGeom prst="rect">
              <a:avLst/>
            </a:prstGeom>
            <a:noFill/>
          </p:spPr>
          <p:txBody>
            <a:bodyPr wrap="none" rtlCol="0">
              <a:spAutoFit/>
            </a:bodyPr>
            <a:lstStyle/>
            <a:p>
              <a:r>
                <a:rPr lang="en-US" sz="1050" i="1" dirty="0" smtClean="0">
                  <a:solidFill>
                    <a:schemeClr val="tx1">
                      <a:lumMod val="75000"/>
                      <a:lumOff val="25000"/>
                    </a:schemeClr>
                  </a:solidFill>
                </a:rPr>
                <a:t>upload queue</a:t>
              </a:r>
              <a:endParaRPr lang="en-US" sz="1050" i="1" dirty="0">
                <a:solidFill>
                  <a:schemeClr val="tx1">
                    <a:lumMod val="75000"/>
                    <a:lumOff val="25000"/>
                  </a:schemeClr>
                </a:solidFill>
              </a:endParaRPr>
            </a:p>
          </p:txBody>
        </p:sp>
        <p:sp>
          <p:nvSpPr>
            <p:cNvPr id="23" name="TextBox 22"/>
            <p:cNvSpPr txBox="1"/>
            <p:nvPr/>
          </p:nvSpPr>
          <p:spPr>
            <a:xfrm>
              <a:off x="4438644" y="2560761"/>
              <a:ext cx="1220206" cy="253916"/>
            </a:xfrm>
            <a:prstGeom prst="rect">
              <a:avLst/>
            </a:prstGeom>
            <a:noFill/>
          </p:spPr>
          <p:txBody>
            <a:bodyPr wrap="none" rtlCol="0">
              <a:spAutoFit/>
            </a:bodyPr>
            <a:lstStyle/>
            <a:p>
              <a:r>
                <a:rPr lang="en-US" sz="1050" i="1" dirty="0" smtClean="0">
                  <a:solidFill>
                    <a:schemeClr val="tx1">
                      <a:lumMod val="75000"/>
                      <a:lumOff val="25000"/>
                    </a:schemeClr>
                  </a:solidFill>
                </a:rPr>
                <a:t>initialization queue</a:t>
              </a:r>
              <a:endParaRPr lang="en-US" sz="1050" i="1" dirty="0">
                <a:solidFill>
                  <a:schemeClr val="tx1">
                    <a:lumMod val="75000"/>
                    <a:lumOff val="25000"/>
                  </a:schemeClr>
                </a:solidFill>
              </a:endParaRPr>
            </a:p>
          </p:txBody>
        </p:sp>
        <p:sp>
          <p:nvSpPr>
            <p:cNvPr id="24" name="TextBox 23"/>
            <p:cNvSpPr txBox="1"/>
            <p:nvPr/>
          </p:nvSpPr>
          <p:spPr>
            <a:xfrm>
              <a:off x="4666406" y="2883580"/>
              <a:ext cx="1010213" cy="253916"/>
            </a:xfrm>
            <a:prstGeom prst="rect">
              <a:avLst/>
            </a:prstGeom>
            <a:noFill/>
          </p:spPr>
          <p:txBody>
            <a:bodyPr wrap="none" rtlCol="0">
              <a:spAutoFit/>
            </a:bodyPr>
            <a:lstStyle/>
            <a:p>
              <a:r>
                <a:rPr lang="en-US" sz="1050" i="1" dirty="0">
                  <a:solidFill>
                    <a:schemeClr val="tx1">
                      <a:lumMod val="75000"/>
                      <a:lumOff val="25000"/>
                    </a:schemeClr>
                  </a:solidFill>
                </a:rPr>
                <a:t>d</a:t>
              </a:r>
              <a:r>
                <a:rPr lang="en-US" sz="1050" i="1" dirty="0" smtClean="0">
                  <a:solidFill>
                    <a:schemeClr val="tx1">
                      <a:lumMod val="75000"/>
                      <a:lumOff val="25000"/>
                    </a:schemeClr>
                  </a:solidFill>
                </a:rPr>
                <a:t>ispatch queue</a:t>
              </a:r>
              <a:endParaRPr lang="en-US" sz="1050" i="1" dirty="0">
                <a:solidFill>
                  <a:schemeClr val="tx1">
                    <a:lumMod val="75000"/>
                    <a:lumOff val="25000"/>
                  </a:schemeClr>
                </a:solidFill>
              </a:endParaRPr>
            </a:p>
          </p:txBody>
        </p:sp>
        <p:sp>
          <p:nvSpPr>
            <p:cNvPr id="25" name="TextBox 24"/>
            <p:cNvSpPr txBox="1"/>
            <p:nvPr/>
          </p:nvSpPr>
          <p:spPr>
            <a:xfrm>
              <a:off x="4719958" y="3223270"/>
              <a:ext cx="901209" cy="253916"/>
            </a:xfrm>
            <a:prstGeom prst="rect">
              <a:avLst/>
            </a:prstGeom>
            <a:noFill/>
          </p:spPr>
          <p:txBody>
            <a:bodyPr wrap="none" rtlCol="0">
              <a:spAutoFit/>
            </a:bodyPr>
            <a:lstStyle/>
            <a:p>
              <a:r>
                <a:rPr lang="en-US" sz="1050" i="1" dirty="0" smtClean="0">
                  <a:solidFill>
                    <a:schemeClr val="tx1">
                      <a:lumMod val="75000"/>
                      <a:lumOff val="25000"/>
                    </a:schemeClr>
                  </a:solidFill>
                </a:rPr>
                <a:t>failure queue</a:t>
              </a:r>
              <a:endParaRPr lang="en-US" sz="1050" i="1" dirty="0">
                <a:solidFill>
                  <a:schemeClr val="tx1">
                    <a:lumMod val="75000"/>
                    <a:lumOff val="25000"/>
                  </a:schemeClr>
                </a:solidFill>
              </a:endParaRPr>
            </a:p>
          </p:txBody>
        </p:sp>
        <p:sp>
          <p:nvSpPr>
            <p:cNvPr id="26" name="TextBox 25"/>
            <p:cNvSpPr txBox="1"/>
            <p:nvPr/>
          </p:nvSpPr>
          <p:spPr>
            <a:xfrm>
              <a:off x="4390250" y="3564448"/>
              <a:ext cx="1289135" cy="253916"/>
            </a:xfrm>
            <a:prstGeom prst="rect">
              <a:avLst/>
            </a:prstGeom>
            <a:noFill/>
          </p:spPr>
          <p:txBody>
            <a:bodyPr wrap="none" rtlCol="0">
              <a:spAutoFit/>
            </a:bodyPr>
            <a:lstStyle/>
            <a:p>
              <a:r>
                <a:rPr lang="en-US" sz="1050" i="1" dirty="0" smtClean="0">
                  <a:solidFill>
                    <a:schemeClr val="tx1">
                      <a:lumMod val="75000"/>
                      <a:lumOff val="25000"/>
                    </a:schemeClr>
                  </a:solidFill>
                </a:rPr>
                <a:t>resubmission queue</a:t>
              </a:r>
              <a:endParaRPr lang="en-US" sz="1050" i="1" dirty="0">
                <a:solidFill>
                  <a:schemeClr val="tx1">
                    <a:lumMod val="75000"/>
                    <a:lumOff val="25000"/>
                  </a:schemeClr>
                </a:solidFill>
              </a:endParaRPr>
            </a:p>
          </p:txBody>
        </p:sp>
        <p:sp>
          <p:nvSpPr>
            <p:cNvPr id="27" name="TextBox 26"/>
            <p:cNvSpPr txBox="1"/>
            <p:nvPr/>
          </p:nvSpPr>
          <p:spPr>
            <a:xfrm>
              <a:off x="4602838" y="3885927"/>
              <a:ext cx="1085554" cy="253916"/>
            </a:xfrm>
            <a:prstGeom prst="rect">
              <a:avLst/>
            </a:prstGeom>
            <a:noFill/>
          </p:spPr>
          <p:txBody>
            <a:bodyPr wrap="none" rtlCol="0">
              <a:spAutoFit/>
            </a:bodyPr>
            <a:lstStyle/>
            <a:p>
              <a:r>
                <a:rPr lang="en-US" sz="1050" i="1" dirty="0" smtClean="0">
                  <a:solidFill>
                    <a:schemeClr val="tx1">
                      <a:lumMod val="75000"/>
                      <a:lumOff val="25000"/>
                    </a:schemeClr>
                  </a:solidFill>
                </a:rPr>
                <a:t>reporting queue</a:t>
              </a:r>
              <a:endParaRPr lang="en-US" sz="1050" i="1" dirty="0">
                <a:solidFill>
                  <a:schemeClr val="tx1">
                    <a:lumMod val="75000"/>
                    <a:lumOff val="25000"/>
                  </a:schemeClr>
                </a:solidFill>
              </a:endParaRPr>
            </a:p>
          </p:txBody>
        </p:sp>
        <p:grpSp>
          <p:nvGrpSpPr>
            <p:cNvPr id="28" name="Group 86"/>
            <p:cNvGrpSpPr/>
            <p:nvPr/>
          </p:nvGrpSpPr>
          <p:grpSpPr>
            <a:xfrm>
              <a:off x="6968511" y="2227085"/>
              <a:ext cx="324258" cy="367981"/>
              <a:chOff x="6540258" y="2568589"/>
              <a:chExt cx="324258" cy="367981"/>
            </a:xfrm>
          </p:grpSpPr>
          <p:sp>
            <p:nvSpPr>
              <p:cNvPr id="66" name="Rectangle 65"/>
              <p:cNvSpPr/>
              <p:nvPr/>
            </p:nvSpPr>
            <p:spPr>
              <a:xfrm rot="5400000">
                <a:off x="6518396" y="2672204"/>
                <a:ext cx="367981"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pic>
            <p:nvPicPr>
              <p:cNvPr id="67"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6540258" y="2618588"/>
                <a:ext cx="324258" cy="293107"/>
              </a:xfrm>
              <a:prstGeom prst="rect">
                <a:avLst/>
              </a:prstGeom>
              <a:noFill/>
            </p:spPr>
          </p:pic>
        </p:grpSp>
        <p:sp>
          <p:nvSpPr>
            <p:cNvPr id="29" name="Left Arrow 28"/>
            <p:cNvSpPr/>
            <p:nvPr/>
          </p:nvSpPr>
          <p:spPr>
            <a:xfrm rot="10800000" flipV="1">
              <a:off x="6591674" y="2300422"/>
              <a:ext cx="344080" cy="123216"/>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eft Arrow 29"/>
            <p:cNvSpPr/>
            <p:nvPr/>
          </p:nvSpPr>
          <p:spPr>
            <a:xfrm rot="20747856" flipV="1">
              <a:off x="6570347" y="2519140"/>
              <a:ext cx="388705" cy="125527"/>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292769" y="2277084"/>
              <a:ext cx="952505" cy="253916"/>
            </a:xfrm>
            <a:prstGeom prst="rect">
              <a:avLst/>
            </a:prstGeom>
            <a:noFill/>
          </p:spPr>
          <p:txBody>
            <a:bodyPr wrap="none" rtlCol="0">
              <a:spAutoFit/>
            </a:bodyPr>
            <a:lstStyle/>
            <a:p>
              <a:r>
                <a:rPr lang="en-US" sz="1050" i="1" dirty="0" smtClean="0">
                  <a:solidFill>
                    <a:schemeClr val="tx1">
                      <a:lumMod val="75000"/>
                      <a:lumOff val="25000"/>
                    </a:schemeClr>
                  </a:solidFill>
                </a:rPr>
                <a:t>upload thread</a:t>
              </a:r>
              <a:endParaRPr lang="en-US" sz="1050" i="1" dirty="0">
                <a:solidFill>
                  <a:schemeClr val="tx1">
                    <a:lumMod val="75000"/>
                    <a:lumOff val="25000"/>
                  </a:schemeClr>
                </a:solidFill>
              </a:endParaRPr>
            </a:p>
          </p:txBody>
        </p:sp>
        <p:grpSp>
          <p:nvGrpSpPr>
            <p:cNvPr id="32" name="Group 92"/>
            <p:cNvGrpSpPr/>
            <p:nvPr/>
          </p:nvGrpSpPr>
          <p:grpSpPr>
            <a:xfrm>
              <a:off x="6968510" y="2687719"/>
              <a:ext cx="324258" cy="367981"/>
              <a:chOff x="6540258" y="2568589"/>
              <a:chExt cx="324258" cy="367981"/>
            </a:xfrm>
          </p:grpSpPr>
          <p:sp>
            <p:nvSpPr>
              <p:cNvPr id="64" name="Rectangle 63"/>
              <p:cNvSpPr/>
              <p:nvPr/>
            </p:nvSpPr>
            <p:spPr>
              <a:xfrm rot="5400000">
                <a:off x="6518396" y="2672204"/>
                <a:ext cx="367981"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pic>
            <p:nvPicPr>
              <p:cNvPr id="65"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6540258" y="2618588"/>
                <a:ext cx="324258" cy="293107"/>
              </a:xfrm>
              <a:prstGeom prst="rect">
                <a:avLst/>
              </a:prstGeom>
              <a:noFill/>
            </p:spPr>
          </p:pic>
        </p:grpSp>
        <p:sp>
          <p:nvSpPr>
            <p:cNvPr id="33" name="TextBox 32"/>
            <p:cNvSpPr txBox="1"/>
            <p:nvPr/>
          </p:nvSpPr>
          <p:spPr>
            <a:xfrm>
              <a:off x="7318080" y="2694575"/>
              <a:ext cx="1247457" cy="253916"/>
            </a:xfrm>
            <a:prstGeom prst="rect">
              <a:avLst/>
            </a:prstGeom>
            <a:noFill/>
          </p:spPr>
          <p:txBody>
            <a:bodyPr wrap="none" rtlCol="0">
              <a:spAutoFit/>
            </a:bodyPr>
            <a:lstStyle/>
            <a:p>
              <a:r>
                <a:rPr lang="en-US" sz="1050" i="1" dirty="0" smtClean="0">
                  <a:solidFill>
                    <a:schemeClr val="tx1">
                      <a:lumMod val="75000"/>
                      <a:lumOff val="25000"/>
                    </a:schemeClr>
                  </a:solidFill>
                </a:rPr>
                <a:t>initialization thread</a:t>
              </a:r>
              <a:endParaRPr lang="en-US" sz="1050" i="1" dirty="0">
                <a:solidFill>
                  <a:schemeClr val="tx1">
                    <a:lumMod val="75000"/>
                    <a:lumOff val="25000"/>
                  </a:schemeClr>
                </a:solidFill>
              </a:endParaRPr>
            </a:p>
          </p:txBody>
        </p:sp>
        <p:sp>
          <p:nvSpPr>
            <p:cNvPr id="34" name="Left Arrow 33"/>
            <p:cNvSpPr/>
            <p:nvPr/>
          </p:nvSpPr>
          <p:spPr>
            <a:xfrm rot="11383463" flipV="1">
              <a:off x="6605656" y="2699896"/>
              <a:ext cx="388705" cy="125527"/>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Left Arrow 34"/>
            <p:cNvSpPr/>
            <p:nvPr/>
          </p:nvSpPr>
          <p:spPr>
            <a:xfrm flipV="1">
              <a:off x="6579806" y="2889828"/>
              <a:ext cx="388705" cy="125527"/>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98"/>
            <p:cNvGrpSpPr/>
            <p:nvPr/>
          </p:nvGrpSpPr>
          <p:grpSpPr>
            <a:xfrm>
              <a:off x="6968509" y="3109784"/>
              <a:ext cx="324258" cy="581622"/>
              <a:chOff x="6540258" y="2568589"/>
              <a:chExt cx="324258" cy="581622"/>
            </a:xfrm>
          </p:grpSpPr>
          <p:sp>
            <p:nvSpPr>
              <p:cNvPr id="62" name="Rectangle 61"/>
              <p:cNvSpPr/>
              <p:nvPr/>
            </p:nvSpPr>
            <p:spPr>
              <a:xfrm rot="5400000">
                <a:off x="6411576" y="2779023"/>
                <a:ext cx="581622" cy="160753"/>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pic>
            <p:nvPicPr>
              <p:cNvPr id="63"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6540258" y="2618588"/>
                <a:ext cx="324258" cy="293107"/>
              </a:xfrm>
              <a:prstGeom prst="rect">
                <a:avLst/>
              </a:prstGeom>
              <a:noFill/>
            </p:spPr>
          </p:pic>
        </p:grpSp>
        <p:sp>
          <p:nvSpPr>
            <p:cNvPr id="37" name="Left Arrow 36"/>
            <p:cNvSpPr/>
            <p:nvPr/>
          </p:nvSpPr>
          <p:spPr>
            <a:xfrm rot="11971355" flipV="1">
              <a:off x="6610272" y="3097018"/>
              <a:ext cx="388705" cy="125527"/>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eft Arrow 37"/>
            <p:cNvSpPr/>
            <p:nvPr/>
          </p:nvSpPr>
          <p:spPr>
            <a:xfrm rot="11383463" flipV="1">
              <a:off x="6612887" y="3282084"/>
              <a:ext cx="332617" cy="141762"/>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Right Arrow 38"/>
            <p:cNvSpPr/>
            <p:nvPr/>
          </p:nvSpPr>
          <p:spPr>
            <a:xfrm rot="20844789" flipV="1">
              <a:off x="6605655" y="3543125"/>
              <a:ext cx="388705" cy="125527"/>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318080" y="3273636"/>
              <a:ext cx="1037463" cy="253916"/>
            </a:xfrm>
            <a:prstGeom prst="rect">
              <a:avLst/>
            </a:prstGeom>
            <a:noFill/>
          </p:spPr>
          <p:txBody>
            <a:bodyPr wrap="none" rtlCol="0">
              <a:spAutoFit/>
            </a:bodyPr>
            <a:lstStyle/>
            <a:p>
              <a:r>
                <a:rPr lang="en-US" sz="1050" i="1" dirty="0" smtClean="0">
                  <a:solidFill>
                    <a:schemeClr val="tx1">
                      <a:lumMod val="75000"/>
                      <a:lumOff val="25000"/>
                    </a:schemeClr>
                  </a:solidFill>
                </a:rPr>
                <a:t>dispatch thread</a:t>
              </a:r>
              <a:endParaRPr lang="en-US" sz="1050" i="1" dirty="0">
                <a:solidFill>
                  <a:schemeClr val="tx1">
                    <a:lumMod val="75000"/>
                    <a:lumOff val="25000"/>
                  </a:schemeClr>
                </a:solidFill>
              </a:endParaRPr>
            </a:p>
          </p:txBody>
        </p:sp>
        <p:grpSp>
          <p:nvGrpSpPr>
            <p:cNvPr id="41" name="Group 105"/>
            <p:cNvGrpSpPr/>
            <p:nvPr/>
          </p:nvGrpSpPr>
          <p:grpSpPr>
            <a:xfrm>
              <a:off x="6974572" y="3760614"/>
              <a:ext cx="324258" cy="455256"/>
              <a:chOff x="6540258" y="2568589"/>
              <a:chExt cx="324258" cy="455256"/>
            </a:xfrm>
          </p:grpSpPr>
          <p:sp>
            <p:nvSpPr>
              <p:cNvPr id="60" name="Rectangle 59"/>
              <p:cNvSpPr/>
              <p:nvPr/>
            </p:nvSpPr>
            <p:spPr>
              <a:xfrm rot="5400000">
                <a:off x="6474759" y="2715840"/>
                <a:ext cx="455256" cy="160753"/>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pic>
            <p:nvPicPr>
              <p:cNvPr id="61"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6540258" y="2618588"/>
                <a:ext cx="324258" cy="293107"/>
              </a:xfrm>
              <a:prstGeom prst="rect">
                <a:avLst/>
              </a:prstGeom>
              <a:noFill/>
            </p:spPr>
          </p:pic>
        </p:grpSp>
        <p:sp>
          <p:nvSpPr>
            <p:cNvPr id="42" name="Left Arrow 41"/>
            <p:cNvSpPr/>
            <p:nvPr/>
          </p:nvSpPr>
          <p:spPr>
            <a:xfrm rot="10800000" flipV="1">
              <a:off x="6627968" y="3926633"/>
              <a:ext cx="344080" cy="123216"/>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326826" y="3851658"/>
              <a:ext cx="917239" cy="253916"/>
            </a:xfrm>
            <a:prstGeom prst="rect">
              <a:avLst/>
            </a:prstGeom>
            <a:noFill/>
          </p:spPr>
          <p:txBody>
            <a:bodyPr wrap="none" rtlCol="0">
              <a:spAutoFit/>
            </a:bodyPr>
            <a:lstStyle/>
            <a:p>
              <a:r>
                <a:rPr lang="en-US" sz="1050" i="1" dirty="0">
                  <a:solidFill>
                    <a:schemeClr val="tx1">
                      <a:lumMod val="75000"/>
                      <a:lumOff val="25000"/>
                    </a:schemeClr>
                  </a:solidFill>
                </a:rPr>
                <a:t>r</a:t>
              </a:r>
              <a:r>
                <a:rPr lang="en-US" sz="1050" i="1" dirty="0" smtClean="0">
                  <a:solidFill>
                    <a:schemeClr val="tx1">
                      <a:lumMod val="75000"/>
                      <a:lumOff val="25000"/>
                    </a:schemeClr>
                  </a:solidFill>
                </a:rPr>
                <a:t>eport thread</a:t>
              </a:r>
              <a:endParaRPr lang="en-US" sz="1050" i="1" dirty="0">
                <a:solidFill>
                  <a:schemeClr val="tx1">
                    <a:lumMod val="75000"/>
                    <a:lumOff val="25000"/>
                  </a:schemeClr>
                </a:solidFill>
              </a:endParaRPr>
            </a:p>
          </p:txBody>
        </p:sp>
        <p:sp>
          <p:nvSpPr>
            <p:cNvPr id="44" name="Rounded Rectangle 43"/>
            <p:cNvSpPr/>
            <p:nvPr/>
          </p:nvSpPr>
          <p:spPr>
            <a:xfrm>
              <a:off x="458337" y="5024388"/>
              <a:ext cx="8475408" cy="606392"/>
            </a:xfrm>
            <a:prstGeom prst="roundRect">
              <a:avLst>
                <a:gd name="adj" fmla="val 8975"/>
              </a:avLst>
            </a:prstGeom>
            <a:solidFill>
              <a:schemeClr val="bg1">
                <a:lumMod val="75000"/>
                <a:alpha val="16000"/>
              </a:schemeClr>
            </a:solid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53971" y="5482834"/>
              <a:ext cx="1693760" cy="295892"/>
            </a:xfrm>
            <a:prstGeom prst="rect">
              <a:avLst/>
            </a:prstGeom>
            <a:gradFill>
              <a:gsLst>
                <a:gs pos="0">
                  <a:schemeClr val="bg1"/>
                </a:gs>
                <a:gs pos="100000">
                  <a:srgbClr val="ECECEC"/>
                </a:gs>
              </a:gsLst>
              <a:lin ang="5400000" scaled="0"/>
            </a:gra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chemeClr val="tx1">
                      <a:lumMod val="65000"/>
                      <a:lumOff val="35000"/>
                    </a:schemeClr>
                  </a:solidFill>
                </a:rPr>
                <a:t>DFS Implementation</a:t>
              </a:r>
            </a:p>
          </p:txBody>
        </p:sp>
        <p:sp>
          <p:nvSpPr>
            <p:cNvPr id="46" name="Rounded Rectangle 45"/>
            <p:cNvSpPr/>
            <p:nvPr/>
          </p:nvSpPr>
          <p:spPr>
            <a:xfrm>
              <a:off x="3455457" y="1877060"/>
              <a:ext cx="881971" cy="2671190"/>
            </a:xfrm>
            <a:prstGeom prst="roundRect">
              <a:avLst>
                <a:gd name="adj" fmla="val 17655"/>
              </a:avLst>
            </a:prstGeom>
            <a:solidFill>
              <a:schemeClr val="bg1">
                <a:lumMod val="7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7" name="Left-Right Arrow 46"/>
            <p:cNvSpPr/>
            <p:nvPr/>
          </p:nvSpPr>
          <p:spPr>
            <a:xfrm rot="16200000" flipV="1">
              <a:off x="6236039" y="4608795"/>
              <a:ext cx="948456" cy="298759"/>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4219040" y="1121725"/>
              <a:ext cx="1511983" cy="456820"/>
            </a:xfrm>
            <a:prstGeom prst="round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050" dirty="0" smtClean="0">
                  <a:solidFill>
                    <a:srgbClr val="000000"/>
                  </a:solidFill>
                </a:rPr>
                <a:t>Message translation </a:t>
              </a:r>
            </a:p>
            <a:p>
              <a:pPr algn="ctr"/>
              <a:r>
                <a:rPr lang="en-US" sz="1050" dirty="0" smtClean="0">
                  <a:solidFill>
                    <a:srgbClr val="000000"/>
                  </a:solidFill>
                </a:rPr>
                <a:t>and Event Triggering</a:t>
              </a:r>
            </a:p>
          </p:txBody>
        </p:sp>
        <p:sp>
          <p:nvSpPr>
            <p:cNvPr id="49" name="Freeform 48"/>
            <p:cNvSpPr/>
            <p:nvPr/>
          </p:nvSpPr>
          <p:spPr>
            <a:xfrm>
              <a:off x="3850093" y="1337912"/>
              <a:ext cx="356135" cy="943275"/>
            </a:xfrm>
            <a:custGeom>
              <a:avLst/>
              <a:gdLst>
                <a:gd name="connsiteX0" fmla="*/ 356135 w 356135"/>
                <a:gd name="connsiteY0" fmla="*/ 0 h 943275"/>
                <a:gd name="connsiteX1" fmla="*/ 9625 w 356135"/>
                <a:gd name="connsiteY1" fmla="*/ 115503 h 943275"/>
                <a:gd name="connsiteX2" fmla="*/ 154004 w 356135"/>
                <a:gd name="connsiteY2" fmla="*/ 558265 h 943275"/>
                <a:gd name="connsiteX3" fmla="*/ 0 w 356135"/>
                <a:gd name="connsiteY3" fmla="*/ 943275 h 943275"/>
              </a:gdLst>
              <a:ahLst/>
              <a:cxnLst>
                <a:cxn ang="0">
                  <a:pos x="connsiteX0" y="connsiteY0"/>
                </a:cxn>
                <a:cxn ang="0">
                  <a:pos x="connsiteX1" y="connsiteY1"/>
                </a:cxn>
                <a:cxn ang="0">
                  <a:pos x="connsiteX2" y="connsiteY2"/>
                </a:cxn>
                <a:cxn ang="0">
                  <a:pos x="connsiteX3" y="connsiteY3"/>
                </a:cxn>
              </a:cxnLst>
              <a:rect l="l" t="t" r="r" b="b"/>
              <a:pathLst>
                <a:path w="356135" h="943275">
                  <a:moveTo>
                    <a:pt x="356135" y="0"/>
                  </a:moveTo>
                  <a:cubicBezTo>
                    <a:pt x="199724" y="11229"/>
                    <a:pt x="43314" y="22459"/>
                    <a:pt x="9625" y="115503"/>
                  </a:cubicBezTo>
                  <a:cubicBezTo>
                    <a:pt x="-24064" y="208547"/>
                    <a:pt x="155608" y="420303"/>
                    <a:pt x="154004" y="558265"/>
                  </a:cubicBezTo>
                  <a:cubicBezTo>
                    <a:pt x="152400" y="696227"/>
                    <a:pt x="76200" y="819751"/>
                    <a:pt x="0" y="943275"/>
                  </a:cubicBezTo>
                </a:path>
              </a:pathLst>
            </a:custGeom>
            <a:ln>
              <a:solidFill>
                <a:srgbClr val="000000"/>
              </a:soli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0" name="Cloud"/>
            <p:cNvSpPr>
              <a:spLocks noChangeAspect="1" noEditPoints="1" noChangeArrowheads="1"/>
            </p:cNvSpPr>
            <p:nvPr/>
          </p:nvSpPr>
          <p:spPr bwMode="auto">
            <a:xfrm>
              <a:off x="1001999" y="2488327"/>
              <a:ext cx="2256355" cy="131243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51" name="Left-Right Arrow 7"/>
            <p:cNvSpPr/>
            <p:nvPr/>
          </p:nvSpPr>
          <p:spPr>
            <a:xfrm rot="10800000" flipV="1">
              <a:off x="2755324" y="2892052"/>
              <a:ext cx="948456" cy="298759"/>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434151" y="2441826"/>
              <a:ext cx="1559078" cy="29589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rgbClr val="000000"/>
                  </a:solidFill>
                </a:rPr>
                <a:t>Aneka Middleware</a:t>
              </a:r>
            </a:p>
          </p:txBody>
        </p:sp>
        <p:grpSp>
          <p:nvGrpSpPr>
            <p:cNvPr id="53" name="Group 122"/>
            <p:cNvGrpSpPr/>
            <p:nvPr/>
          </p:nvGrpSpPr>
          <p:grpSpPr>
            <a:xfrm>
              <a:off x="410211" y="2729488"/>
              <a:ext cx="2047880" cy="571734"/>
              <a:chOff x="882511" y="3625137"/>
              <a:chExt cx="2047880" cy="571734"/>
            </a:xfrm>
          </p:grpSpPr>
          <p:sp>
            <p:nvSpPr>
              <p:cNvPr id="58" name="Rounded Rectangle 57"/>
              <p:cNvSpPr/>
              <p:nvPr/>
            </p:nvSpPr>
            <p:spPr>
              <a:xfrm>
                <a:off x="930636" y="3760613"/>
                <a:ext cx="1999755" cy="436258"/>
              </a:xfrm>
              <a:prstGeom prst="roundRect">
                <a:avLst>
                  <a:gd name="adj" fmla="val 12328"/>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r>
                  <a:rPr lang="en-US" sz="1200" dirty="0">
                    <a:solidFill>
                      <a:srgbClr val="000000"/>
                    </a:solidFill>
                  </a:rPr>
                  <a:t>MapReduceApplication</a:t>
                </a:r>
                <a:endParaRPr lang="en-US" sz="1100" dirty="0">
                  <a:solidFill>
                    <a:srgbClr val="000000"/>
                  </a:solidFill>
                </a:endParaRPr>
              </a:p>
            </p:txBody>
          </p:sp>
          <p:pic>
            <p:nvPicPr>
              <p:cNvPr id="59" name="Picture 2" descr="C:\Users\csve\AppData\Local\Microsoft\Windows\Temporary Internet Files\Content.IE5\MH53Z2QL\MC90043262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82511" y="3625137"/>
                <a:ext cx="522705" cy="5256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128"/>
            <p:cNvGrpSpPr/>
            <p:nvPr/>
          </p:nvGrpSpPr>
          <p:grpSpPr>
            <a:xfrm>
              <a:off x="753971" y="3326416"/>
              <a:ext cx="1693760" cy="680275"/>
              <a:chOff x="753971" y="3364916"/>
              <a:chExt cx="1693760" cy="680275"/>
            </a:xfrm>
          </p:grpSpPr>
          <p:sp>
            <p:nvSpPr>
              <p:cNvPr id="55" name="Rounded Rectangle 54"/>
              <p:cNvSpPr/>
              <p:nvPr/>
            </p:nvSpPr>
            <p:spPr>
              <a:xfrm>
                <a:off x="753971" y="3542987"/>
                <a:ext cx="1693760" cy="436258"/>
              </a:xfrm>
              <a:prstGeom prst="roundRect">
                <a:avLst>
                  <a:gd name="adj" fmla="val 12328"/>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r>
                  <a:rPr lang="en-US" sz="1200" dirty="0" smtClean="0">
                    <a:solidFill>
                      <a:srgbClr val="000000"/>
                    </a:solidFill>
                  </a:rPr>
                  <a:t>MapReduce </a:t>
                </a:r>
              </a:p>
              <a:p>
                <a:pPr algn="r"/>
                <a:r>
                  <a:rPr lang="en-US" sz="1200" dirty="0" smtClean="0">
                    <a:solidFill>
                      <a:srgbClr val="000000"/>
                    </a:solidFill>
                  </a:rPr>
                  <a:t>Execution Services</a:t>
                </a:r>
                <a:endParaRPr lang="en-US" sz="1100" dirty="0">
                  <a:solidFill>
                    <a:srgbClr val="000000"/>
                  </a:solidFill>
                </a:endParaRPr>
              </a:p>
            </p:txBody>
          </p:sp>
          <p:pic>
            <p:nvPicPr>
              <p:cNvPr id="56" name="Picture 3" descr="C:\Documents and Settings\csve\Local Settings\Temporary Internet Files\Content.IE5\4PQ7052J\MC900435242[1].png"/>
              <p:cNvPicPr>
                <a:picLocks noChangeAspect="1" noChangeArrowheads="1"/>
              </p:cNvPicPr>
              <p:nvPr/>
            </p:nvPicPr>
            <p:blipFill>
              <a:blip r:embed="rId4" cstate="print"/>
              <a:srcRect/>
              <a:stretch>
                <a:fillRect/>
              </a:stretch>
            </p:blipFill>
            <p:spPr bwMode="auto">
              <a:xfrm flipH="1">
                <a:off x="839494" y="3364916"/>
                <a:ext cx="382655" cy="680275"/>
              </a:xfrm>
              <a:prstGeom prst="rect">
                <a:avLst/>
              </a:prstGeom>
              <a:noFill/>
            </p:spPr>
          </p:pic>
          <p:pic>
            <p:nvPicPr>
              <p:cNvPr id="57" name="Picture 4" descr="C:\Users\csve\AppData\Local\Microsoft\Windows\Temporary Internet Files\Content.IE5\LCDNAOU6\MC90043152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0004" y="3477186"/>
                <a:ext cx="304290" cy="304290"/>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90782067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Execution Service Architecture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108</a:t>
            </a:fld>
            <a:endParaRPr lang="en-US"/>
          </a:p>
        </p:txBody>
      </p:sp>
      <p:grpSp>
        <p:nvGrpSpPr>
          <p:cNvPr id="5" name="Group 4"/>
          <p:cNvGrpSpPr/>
          <p:nvPr/>
        </p:nvGrpSpPr>
        <p:grpSpPr>
          <a:xfrm>
            <a:off x="298383" y="1295400"/>
            <a:ext cx="8768615" cy="5334000"/>
            <a:chOff x="298383" y="579476"/>
            <a:chExt cx="8768615" cy="5334000"/>
          </a:xfrm>
        </p:grpSpPr>
        <p:sp>
          <p:nvSpPr>
            <p:cNvPr id="6" name="Rectangle 5"/>
            <p:cNvSpPr/>
            <p:nvPr/>
          </p:nvSpPr>
          <p:spPr>
            <a:xfrm>
              <a:off x="298383" y="587137"/>
              <a:ext cx="8768615" cy="5326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311078" y="881759"/>
              <a:ext cx="5622666" cy="4010875"/>
            </a:xfrm>
            <a:prstGeom prst="roundRect">
              <a:avLst>
                <a:gd name="adj" fmla="val 5572"/>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Rectangle 7"/>
            <p:cNvSpPr/>
            <p:nvPr/>
          </p:nvSpPr>
          <p:spPr>
            <a:xfrm>
              <a:off x="4063155" y="579476"/>
              <a:ext cx="2566245" cy="457200"/>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err="1" smtClean="0">
                  <a:solidFill>
                    <a:srgbClr val="000000"/>
                  </a:solidFill>
                </a:rPr>
                <a:t>MapReduceExecutorService</a:t>
              </a:r>
              <a:endParaRPr lang="en-US" sz="1400" dirty="0" smtClean="0">
                <a:solidFill>
                  <a:srgbClr val="000000"/>
                </a:solidFill>
              </a:endParaRPr>
            </a:p>
          </p:txBody>
        </p:sp>
        <p:sp>
          <p:nvSpPr>
            <p:cNvPr id="9" name="Rounded Rectangle 8"/>
            <p:cNvSpPr/>
            <p:nvPr/>
          </p:nvSpPr>
          <p:spPr>
            <a:xfrm>
              <a:off x="4398733" y="1877059"/>
              <a:ext cx="4391699" cy="2870301"/>
            </a:xfrm>
            <a:prstGeom prst="roundRect">
              <a:avLst>
                <a:gd name="adj" fmla="val 5372"/>
              </a:avLst>
            </a:prstGeom>
            <a:solidFill>
              <a:schemeClr val="bg1">
                <a:lumMod val="7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93093" y="1729114"/>
              <a:ext cx="1596979" cy="29589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err="1" smtClean="0">
                  <a:solidFill>
                    <a:srgbClr val="000000"/>
                  </a:solidFill>
                </a:rPr>
                <a:t>ExecutorManager</a:t>
              </a:r>
              <a:endParaRPr lang="en-US" sz="1400" dirty="0" smtClean="0">
                <a:solidFill>
                  <a:srgbClr val="000000"/>
                </a:solidFill>
              </a:endParaRPr>
            </a:p>
          </p:txBody>
        </p:sp>
        <p:grpSp>
          <p:nvGrpSpPr>
            <p:cNvPr id="11" name="Group 154"/>
            <p:cNvGrpSpPr/>
            <p:nvPr/>
          </p:nvGrpSpPr>
          <p:grpSpPr>
            <a:xfrm>
              <a:off x="4444478" y="2747691"/>
              <a:ext cx="1281729" cy="415498"/>
              <a:chOff x="3091702" y="6174000"/>
              <a:chExt cx="1281729" cy="415498"/>
            </a:xfrm>
          </p:grpSpPr>
          <p:grpSp>
            <p:nvGrpSpPr>
              <p:cNvPr id="58" name="Group 101"/>
              <p:cNvGrpSpPr/>
              <p:nvPr/>
            </p:nvGrpSpPr>
            <p:grpSpPr>
              <a:xfrm rot="16200000">
                <a:off x="4015224" y="6133733"/>
                <a:ext cx="246605" cy="469808"/>
                <a:chOff x="1347096" y="3643079"/>
                <a:chExt cx="510581" cy="469808"/>
              </a:xfrm>
            </p:grpSpPr>
            <p:sp>
              <p:nvSpPr>
                <p:cNvPr id="60" name="Rectangle 59"/>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61" name="Rectangle 60"/>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62" name="Rectangle 61"/>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63" name="Rectangle 62"/>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sp>
            <p:nvSpPr>
              <p:cNvPr id="59" name="TextBox 58"/>
              <p:cNvSpPr txBox="1"/>
              <p:nvPr/>
            </p:nvSpPr>
            <p:spPr>
              <a:xfrm>
                <a:off x="3091702" y="6174000"/>
                <a:ext cx="861133" cy="415498"/>
              </a:xfrm>
              <a:prstGeom prst="rect">
                <a:avLst/>
              </a:prstGeom>
              <a:noFill/>
            </p:spPr>
            <p:txBody>
              <a:bodyPr wrap="none" rtlCol="0">
                <a:spAutoFit/>
              </a:bodyPr>
              <a:lstStyle/>
              <a:p>
                <a:r>
                  <a:rPr lang="en-US" sz="1050" i="1" dirty="0" smtClean="0">
                    <a:solidFill>
                      <a:schemeClr val="tx1">
                        <a:lumMod val="75000"/>
                        <a:lumOff val="25000"/>
                      </a:schemeClr>
                    </a:solidFill>
                  </a:rPr>
                  <a:t>job and task</a:t>
                </a:r>
              </a:p>
              <a:p>
                <a:r>
                  <a:rPr lang="en-US" sz="1050" i="1" dirty="0" smtClean="0">
                    <a:solidFill>
                      <a:schemeClr val="tx1">
                        <a:lumMod val="75000"/>
                        <a:lumOff val="25000"/>
                      </a:schemeClr>
                    </a:solidFill>
                  </a:rPr>
                  <a:t>information</a:t>
                </a:r>
                <a:endParaRPr lang="en-US" sz="1050" i="1" dirty="0">
                  <a:solidFill>
                    <a:schemeClr val="tx1">
                      <a:lumMod val="75000"/>
                      <a:lumOff val="25000"/>
                    </a:schemeClr>
                  </a:solidFill>
                </a:endParaRPr>
              </a:p>
            </p:txBody>
          </p:sp>
        </p:grpSp>
        <p:sp>
          <p:nvSpPr>
            <p:cNvPr id="12" name="Rounded Rectangle 11"/>
            <p:cNvSpPr/>
            <p:nvPr/>
          </p:nvSpPr>
          <p:spPr>
            <a:xfrm>
              <a:off x="458337" y="5024388"/>
              <a:ext cx="8475408" cy="606392"/>
            </a:xfrm>
            <a:prstGeom prst="roundRect">
              <a:avLst>
                <a:gd name="adj" fmla="val 8975"/>
              </a:avLst>
            </a:prstGeom>
            <a:solidFill>
              <a:schemeClr val="bg1">
                <a:lumMod val="75000"/>
                <a:alpha val="16000"/>
              </a:schemeClr>
            </a:solid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21"/>
            <p:cNvGrpSpPr/>
            <p:nvPr/>
          </p:nvGrpSpPr>
          <p:grpSpPr>
            <a:xfrm>
              <a:off x="5856594" y="2175192"/>
              <a:ext cx="324258" cy="367981"/>
              <a:chOff x="6540258" y="2568589"/>
              <a:chExt cx="324258" cy="367981"/>
            </a:xfrm>
          </p:grpSpPr>
          <p:sp>
            <p:nvSpPr>
              <p:cNvPr id="56" name="Rectangle 55"/>
              <p:cNvSpPr/>
              <p:nvPr/>
            </p:nvSpPr>
            <p:spPr>
              <a:xfrm rot="5400000">
                <a:off x="6518396" y="2672204"/>
                <a:ext cx="367981"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pic>
            <p:nvPicPr>
              <p:cNvPr id="57"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6540258" y="2618588"/>
                <a:ext cx="324258" cy="293107"/>
              </a:xfrm>
              <a:prstGeom prst="rect">
                <a:avLst/>
              </a:prstGeom>
              <a:noFill/>
            </p:spPr>
          </p:pic>
        </p:grpSp>
        <p:sp>
          <p:nvSpPr>
            <p:cNvPr id="14" name="TextBox 13"/>
            <p:cNvSpPr txBox="1"/>
            <p:nvPr/>
          </p:nvSpPr>
          <p:spPr>
            <a:xfrm>
              <a:off x="6144276" y="2225191"/>
              <a:ext cx="1120820" cy="253916"/>
            </a:xfrm>
            <a:prstGeom prst="rect">
              <a:avLst/>
            </a:prstGeom>
            <a:noFill/>
          </p:spPr>
          <p:txBody>
            <a:bodyPr wrap="none" rtlCol="0">
              <a:spAutoFit/>
            </a:bodyPr>
            <a:lstStyle/>
            <a:p>
              <a:r>
                <a:rPr lang="en-US" sz="1050" i="1" dirty="0">
                  <a:solidFill>
                    <a:schemeClr val="tx1">
                      <a:lumMod val="75000"/>
                      <a:lumOff val="25000"/>
                    </a:schemeClr>
                  </a:solidFill>
                </a:rPr>
                <a:t>c</a:t>
              </a:r>
              <a:r>
                <a:rPr lang="en-US" sz="1050" i="1" dirty="0" smtClean="0">
                  <a:solidFill>
                    <a:schemeClr val="tx1">
                      <a:lumMod val="75000"/>
                      <a:lumOff val="25000"/>
                    </a:schemeClr>
                  </a:solidFill>
                </a:rPr>
                <a:t>ommand thread</a:t>
              </a:r>
              <a:endParaRPr lang="en-US" sz="1050" i="1" dirty="0">
                <a:solidFill>
                  <a:schemeClr val="tx1">
                    <a:lumMod val="75000"/>
                    <a:lumOff val="25000"/>
                  </a:schemeClr>
                </a:solidFill>
              </a:endParaRPr>
            </a:p>
          </p:txBody>
        </p:sp>
        <p:grpSp>
          <p:nvGrpSpPr>
            <p:cNvPr id="15" name="Group 25"/>
            <p:cNvGrpSpPr/>
            <p:nvPr/>
          </p:nvGrpSpPr>
          <p:grpSpPr>
            <a:xfrm>
              <a:off x="5852547" y="2728478"/>
              <a:ext cx="324258" cy="367981"/>
              <a:chOff x="6540258" y="2568589"/>
              <a:chExt cx="324258" cy="367981"/>
            </a:xfrm>
          </p:grpSpPr>
          <p:sp>
            <p:nvSpPr>
              <p:cNvPr id="54" name="Rectangle 53"/>
              <p:cNvSpPr/>
              <p:nvPr/>
            </p:nvSpPr>
            <p:spPr>
              <a:xfrm rot="5400000">
                <a:off x="6518396" y="2672204"/>
                <a:ext cx="367981"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pic>
            <p:nvPicPr>
              <p:cNvPr id="55"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6540258" y="2618588"/>
                <a:ext cx="324258" cy="293107"/>
              </a:xfrm>
              <a:prstGeom prst="rect">
                <a:avLst/>
              </a:prstGeom>
              <a:noFill/>
            </p:spPr>
          </p:pic>
        </p:grpSp>
        <p:sp>
          <p:nvSpPr>
            <p:cNvPr id="16" name="TextBox 15"/>
            <p:cNvSpPr txBox="1"/>
            <p:nvPr/>
          </p:nvSpPr>
          <p:spPr>
            <a:xfrm>
              <a:off x="6165541" y="2735334"/>
              <a:ext cx="944489" cy="253916"/>
            </a:xfrm>
            <a:prstGeom prst="rect">
              <a:avLst/>
            </a:prstGeom>
            <a:noFill/>
          </p:spPr>
          <p:txBody>
            <a:bodyPr wrap="none" rtlCol="0">
              <a:spAutoFit/>
            </a:bodyPr>
            <a:lstStyle/>
            <a:p>
              <a:r>
                <a:rPr lang="en-US" sz="1050" i="1" dirty="0" smtClean="0">
                  <a:solidFill>
                    <a:schemeClr val="tx1">
                      <a:lumMod val="75000"/>
                      <a:lumOff val="25000"/>
                    </a:schemeClr>
                  </a:solidFill>
                </a:rPr>
                <a:t>report thread</a:t>
              </a:r>
              <a:endParaRPr lang="en-US" sz="1050" i="1" dirty="0">
                <a:solidFill>
                  <a:schemeClr val="tx1">
                    <a:lumMod val="75000"/>
                    <a:lumOff val="25000"/>
                  </a:schemeClr>
                </a:solidFill>
              </a:endParaRPr>
            </a:p>
          </p:txBody>
        </p:sp>
        <p:grpSp>
          <p:nvGrpSpPr>
            <p:cNvPr id="17" name="Group 29"/>
            <p:cNvGrpSpPr/>
            <p:nvPr/>
          </p:nvGrpSpPr>
          <p:grpSpPr>
            <a:xfrm>
              <a:off x="7154890" y="2380887"/>
              <a:ext cx="324258" cy="417770"/>
              <a:chOff x="6540258" y="2568589"/>
              <a:chExt cx="324258" cy="417770"/>
            </a:xfrm>
          </p:grpSpPr>
          <p:sp>
            <p:nvSpPr>
              <p:cNvPr id="52" name="Rectangle 51"/>
              <p:cNvSpPr/>
              <p:nvPr/>
            </p:nvSpPr>
            <p:spPr>
              <a:xfrm rot="5400000">
                <a:off x="6493502" y="2697097"/>
                <a:ext cx="417770" cy="160754"/>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pic>
            <p:nvPicPr>
              <p:cNvPr id="53"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6540258" y="2618588"/>
                <a:ext cx="324258" cy="293107"/>
              </a:xfrm>
              <a:prstGeom prst="rect">
                <a:avLst/>
              </a:prstGeom>
              <a:noFill/>
            </p:spPr>
          </p:pic>
        </p:grpSp>
        <p:sp>
          <p:nvSpPr>
            <p:cNvPr id="18" name="TextBox 17"/>
            <p:cNvSpPr txBox="1"/>
            <p:nvPr/>
          </p:nvSpPr>
          <p:spPr>
            <a:xfrm>
              <a:off x="7428425" y="2433501"/>
              <a:ext cx="1184940" cy="253916"/>
            </a:xfrm>
            <a:prstGeom prst="rect">
              <a:avLst/>
            </a:prstGeom>
            <a:noFill/>
          </p:spPr>
          <p:txBody>
            <a:bodyPr wrap="none" rtlCol="0">
              <a:spAutoFit/>
            </a:bodyPr>
            <a:lstStyle/>
            <a:p>
              <a:r>
                <a:rPr lang="en-US" sz="1050" i="1" dirty="0">
                  <a:solidFill>
                    <a:schemeClr val="tx1">
                      <a:lumMod val="75000"/>
                      <a:lumOff val="25000"/>
                    </a:schemeClr>
                  </a:solidFill>
                </a:rPr>
                <a:t>c</a:t>
              </a:r>
              <a:r>
                <a:rPr lang="en-US" sz="1050" i="1" dirty="0" smtClean="0">
                  <a:solidFill>
                    <a:schemeClr val="tx1">
                      <a:lumMod val="75000"/>
                      <a:lumOff val="25000"/>
                    </a:schemeClr>
                  </a:solidFill>
                </a:rPr>
                <a:t>ompletion thread</a:t>
              </a:r>
              <a:endParaRPr lang="en-US" sz="1050" i="1" dirty="0">
                <a:solidFill>
                  <a:schemeClr val="tx1">
                    <a:lumMod val="75000"/>
                    <a:lumOff val="25000"/>
                  </a:schemeClr>
                </a:solidFill>
              </a:endParaRPr>
            </a:p>
          </p:txBody>
        </p:sp>
        <p:sp>
          <p:nvSpPr>
            <p:cNvPr id="19" name="Rectangle 18"/>
            <p:cNvSpPr/>
            <p:nvPr/>
          </p:nvSpPr>
          <p:spPr>
            <a:xfrm>
              <a:off x="753971" y="5380076"/>
              <a:ext cx="1693760" cy="398650"/>
            </a:xfrm>
            <a:prstGeom prst="rect">
              <a:avLst/>
            </a:prstGeom>
            <a:gradFill>
              <a:gsLst>
                <a:gs pos="0">
                  <a:schemeClr val="bg1"/>
                </a:gs>
                <a:gs pos="100000">
                  <a:srgbClr val="ECECEC"/>
                </a:gs>
              </a:gsLst>
              <a:lin ang="5400000" scaled="0"/>
            </a:gra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chemeClr val="tx1">
                      <a:lumMod val="65000"/>
                      <a:lumOff val="35000"/>
                    </a:schemeClr>
                  </a:solidFill>
                </a:rPr>
                <a:t>DFS Implementation</a:t>
              </a:r>
            </a:p>
          </p:txBody>
        </p:sp>
        <p:sp>
          <p:nvSpPr>
            <p:cNvPr id="20" name="Rounded Rectangle 19"/>
            <p:cNvSpPr/>
            <p:nvPr/>
          </p:nvSpPr>
          <p:spPr>
            <a:xfrm>
              <a:off x="3455457" y="1877060"/>
              <a:ext cx="881971" cy="2870300"/>
            </a:xfrm>
            <a:prstGeom prst="roundRect">
              <a:avLst>
                <a:gd name="adj" fmla="val 17655"/>
              </a:avLst>
            </a:prstGeom>
            <a:solidFill>
              <a:schemeClr val="bg1">
                <a:lumMod val="7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219040" y="1121725"/>
              <a:ext cx="1511983" cy="456820"/>
            </a:xfrm>
            <a:prstGeom prst="round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050" dirty="0" smtClean="0">
                  <a:solidFill>
                    <a:srgbClr val="000000"/>
                  </a:solidFill>
                </a:rPr>
                <a:t>Message translation </a:t>
              </a:r>
            </a:p>
            <a:p>
              <a:pPr algn="ctr"/>
              <a:r>
                <a:rPr lang="en-US" sz="1050" dirty="0" smtClean="0">
                  <a:solidFill>
                    <a:srgbClr val="000000"/>
                  </a:solidFill>
                </a:rPr>
                <a:t>and Event Triggering</a:t>
              </a:r>
            </a:p>
          </p:txBody>
        </p:sp>
        <p:sp>
          <p:nvSpPr>
            <p:cNvPr id="22" name="Freeform 21"/>
            <p:cNvSpPr/>
            <p:nvPr/>
          </p:nvSpPr>
          <p:spPr>
            <a:xfrm>
              <a:off x="3850093" y="1337912"/>
              <a:ext cx="356135" cy="943275"/>
            </a:xfrm>
            <a:custGeom>
              <a:avLst/>
              <a:gdLst>
                <a:gd name="connsiteX0" fmla="*/ 356135 w 356135"/>
                <a:gd name="connsiteY0" fmla="*/ 0 h 943275"/>
                <a:gd name="connsiteX1" fmla="*/ 9625 w 356135"/>
                <a:gd name="connsiteY1" fmla="*/ 115503 h 943275"/>
                <a:gd name="connsiteX2" fmla="*/ 154004 w 356135"/>
                <a:gd name="connsiteY2" fmla="*/ 558265 h 943275"/>
                <a:gd name="connsiteX3" fmla="*/ 0 w 356135"/>
                <a:gd name="connsiteY3" fmla="*/ 943275 h 943275"/>
              </a:gdLst>
              <a:ahLst/>
              <a:cxnLst>
                <a:cxn ang="0">
                  <a:pos x="connsiteX0" y="connsiteY0"/>
                </a:cxn>
                <a:cxn ang="0">
                  <a:pos x="connsiteX1" y="connsiteY1"/>
                </a:cxn>
                <a:cxn ang="0">
                  <a:pos x="connsiteX2" y="connsiteY2"/>
                </a:cxn>
                <a:cxn ang="0">
                  <a:pos x="connsiteX3" y="connsiteY3"/>
                </a:cxn>
              </a:cxnLst>
              <a:rect l="l" t="t" r="r" b="b"/>
              <a:pathLst>
                <a:path w="356135" h="943275">
                  <a:moveTo>
                    <a:pt x="356135" y="0"/>
                  </a:moveTo>
                  <a:cubicBezTo>
                    <a:pt x="199724" y="11229"/>
                    <a:pt x="43314" y="22459"/>
                    <a:pt x="9625" y="115503"/>
                  </a:cubicBezTo>
                  <a:cubicBezTo>
                    <a:pt x="-24064" y="208547"/>
                    <a:pt x="155608" y="420303"/>
                    <a:pt x="154004" y="558265"/>
                  </a:cubicBezTo>
                  <a:cubicBezTo>
                    <a:pt x="152400" y="696227"/>
                    <a:pt x="76200" y="819751"/>
                    <a:pt x="0" y="943275"/>
                  </a:cubicBezTo>
                </a:path>
              </a:pathLst>
            </a:custGeom>
            <a:ln>
              <a:solidFill>
                <a:srgbClr val="000000"/>
              </a:soli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Cloud"/>
            <p:cNvSpPr>
              <a:spLocks noChangeAspect="1" noEditPoints="1" noChangeArrowheads="1"/>
            </p:cNvSpPr>
            <p:nvPr/>
          </p:nvSpPr>
          <p:spPr bwMode="auto">
            <a:xfrm>
              <a:off x="1001999" y="2488327"/>
              <a:ext cx="2256355" cy="131243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4" name="Left-Right Arrow 23"/>
            <p:cNvSpPr/>
            <p:nvPr/>
          </p:nvSpPr>
          <p:spPr>
            <a:xfrm rot="10800000" flipV="1">
              <a:off x="2755324" y="2892052"/>
              <a:ext cx="948456" cy="298759"/>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34151" y="2332076"/>
              <a:ext cx="1559078" cy="40564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rgbClr val="000000"/>
                  </a:solidFill>
                </a:rPr>
                <a:t>Aneka Middleware</a:t>
              </a:r>
            </a:p>
          </p:txBody>
        </p:sp>
        <p:grpSp>
          <p:nvGrpSpPr>
            <p:cNvPr id="26" name="Group 122"/>
            <p:cNvGrpSpPr/>
            <p:nvPr/>
          </p:nvGrpSpPr>
          <p:grpSpPr>
            <a:xfrm>
              <a:off x="753971" y="2769906"/>
              <a:ext cx="1693760" cy="794036"/>
              <a:chOff x="753971" y="3212656"/>
              <a:chExt cx="1693760" cy="794036"/>
            </a:xfrm>
          </p:grpSpPr>
          <p:grpSp>
            <p:nvGrpSpPr>
              <p:cNvPr id="48" name="Group 47"/>
              <p:cNvGrpSpPr/>
              <p:nvPr/>
            </p:nvGrpSpPr>
            <p:grpSpPr>
              <a:xfrm>
                <a:off x="753971" y="3212656"/>
                <a:ext cx="1693760" cy="794036"/>
                <a:chOff x="753971" y="3251156"/>
                <a:chExt cx="1693760" cy="794036"/>
              </a:xfrm>
            </p:grpSpPr>
            <p:sp>
              <p:nvSpPr>
                <p:cNvPr id="50" name="Rounded Rectangle 49"/>
                <p:cNvSpPr/>
                <p:nvPr/>
              </p:nvSpPr>
              <p:spPr>
                <a:xfrm>
                  <a:off x="753971" y="3542987"/>
                  <a:ext cx="1693760" cy="436258"/>
                </a:xfrm>
                <a:prstGeom prst="roundRect">
                  <a:avLst>
                    <a:gd name="adj" fmla="val 12328"/>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r>
                    <a:rPr lang="en-US" sz="1200" dirty="0" smtClean="0">
                      <a:solidFill>
                        <a:srgbClr val="000000"/>
                      </a:solidFill>
                    </a:rPr>
                    <a:t>MapReduce </a:t>
                  </a:r>
                </a:p>
                <a:p>
                  <a:pPr algn="r"/>
                  <a:r>
                    <a:rPr lang="en-US" sz="1200" dirty="0" smtClean="0">
                      <a:solidFill>
                        <a:srgbClr val="000000"/>
                      </a:solidFill>
                    </a:rPr>
                    <a:t>Scheduling Service</a:t>
                  </a:r>
                  <a:endParaRPr lang="en-US" sz="1100" dirty="0">
                    <a:solidFill>
                      <a:srgbClr val="000000"/>
                    </a:solidFill>
                  </a:endParaRPr>
                </a:p>
              </p:txBody>
            </p:sp>
            <p:pic>
              <p:nvPicPr>
                <p:cNvPr id="51" name="Picture 3" descr="C:\Documents and Settings\csve\Local Settings\Temporary Internet Files\Content.IE5\4PQ7052J\MC900435242[1].png"/>
                <p:cNvPicPr>
                  <a:picLocks noChangeAspect="1" noChangeArrowheads="1"/>
                </p:cNvPicPr>
                <p:nvPr/>
              </p:nvPicPr>
              <p:blipFill>
                <a:blip r:embed="rId3" cstate="print"/>
                <a:srcRect/>
                <a:stretch>
                  <a:fillRect/>
                </a:stretch>
              </p:blipFill>
              <p:spPr bwMode="auto">
                <a:xfrm flipH="1">
                  <a:off x="775503" y="3251156"/>
                  <a:ext cx="446646" cy="794036"/>
                </a:xfrm>
                <a:prstGeom prst="rect">
                  <a:avLst/>
                </a:prstGeom>
                <a:noFill/>
                <a:ln>
                  <a:noFill/>
                </a:ln>
              </p:spPr>
            </p:pic>
          </p:grpSp>
          <p:pic>
            <p:nvPicPr>
              <p:cNvPr id="49" name="Picture 3" descr="C:\Users\csve\AppData\Local\Microsoft\Windows\Temporary Internet Files\Content.IE5\31KUVIR9\MC900432664[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3802" y="3306047"/>
                <a:ext cx="459271" cy="459271"/>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Rounded Rectangle 26"/>
            <p:cNvSpPr/>
            <p:nvPr/>
          </p:nvSpPr>
          <p:spPr>
            <a:xfrm>
              <a:off x="4876800" y="3468460"/>
              <a:ext cx="3828288" cy="1189517"/>
            </a:xfrm>
            <a:prstGeom prst="roundRect">
              <a:avLst>
                <a:gd name="adj" fmla="val 8467"/>
              </a:avLst>
            </a:prstGeom>
            <a:solidFill>
              <a:schemeClr val="bg1">
                <a:lumMod val="95000"/>
                <a:alpha val="49000"/>
              </a:schemeClr>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32"/>
            <p:cNvGrpSpPr/>
            <p:nvPr/>
          </p:nvGrpSpPr>
          <p:grpSpPr>
            <a:xfrm>
              <a:off x="6908415" y="3776807"/>
              <a:ext cx="1702185" cy="785292"/>
              <a:chOff x="6859647" y="3472007"/>
              <a:chExt cx="1702185" cy="785292"/>
            </a:xfrm>
          </p:grpSpPr>
          <p:grpSp>
            <p:nvGrpSpPr>
              <p:cNvPr id="44" name="Group 127"/>
              <p:cNvGrpSpPr/>
              <p:nvPr/>
            </p:nvGrpSpPr>
            <p:grpSpPr>
              <a:xfrm>
                <a:off x="6859647" y="3472007"/>
                <a:ext cx="1702185" cy="785292"/>
                <a:chOff x="6867251" y="1994328"/>
                <a:chExt cx="1702185" cy="785292"/>
              </a:xfrm>
            </p:grpSpPr>
            <p:sp>
              <p:nvSpPr>
                <p:cNvPr id="46" name="Rounded Rectangle 45"/>
                <p:cNvSpPr/>
                <p:nvPr/>
              </p:nvSpPr>
              <p:spPr>
                <a:xfrm>
                  <a:off x="6867251" y="2086263"/>
                  <a:ext cx="1689609" cy="693357"/>
                </a:xfrm>
                <a:prstGeom prst="roundRect">
                  <a:avLst>
                    <a:gd name="adj" fmla="val 5372"/>
                  </a:avLst>
                </a:prstGeom>
                <a:solidFill>
                  <a:schemeClr val="bg1">
                    <a:lumMod val="50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008032" y="1994328"/>
                  <a:ext cx="1561404" cy="23166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100" dirty="0" err="1" smtClean="0">
                      <a:solidFill>
                        <a:srgbClr val="000000"/>
                      </a:solidFill>
                    </a:rPr>
                    <a:t>MapReduceExecutor</a:t>
                  </a:r>
                  <a:endParaRPr lang="en-US" sz="1100" dirty="0" smtClean="0">
                    <a:solidFill>
                      <a:srgbClr val="000000"/>
                    </a:solidFill>
                  </a:endParaRPr>
                </a:p>
              </p:txBody>
            </p:sp>
          </p:grpSp>
          <p:sp>
            <p:nvSpPr>
              <p:cNvPr id="45" name="Rounded Rectangle 44"/>
              <p:cNvSpPr/>
              <p:nvPr/>
            </p:nvSpPr>
            <p:spPr>
              <a:xfrm>
                <a:off x="7000427" y="3840735"/>
                <a:ext cx="1442499" cy="304546"/>
              </a:xfrm>
              <a:prstGeom prst="roundRect">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Map Task</a:t>
                </a:r>
                <a:endParaRPr lang="en-US" sz="1200" dirty="0">
                  <a:solidFill>
                    <a:srgbClr val="000000"/>
                  </a:solidFill>
                </a:endParaRPr>
              </a:p>
            </p:txBody>
          </p:sp>
        </p:grpSp>
        <p:sp>
          <p:nvSpPr>
            <p:cNvPr id="29" name="Left-Right Arrow 28"/>
            <p:cNvSpPr/>
            <p:nvPr/>
          </p:nvSpPr>
          <p:spPr>
            <a:xfrm rot="16200000" flipV="1">
              <a:off x="7339719" y="4696940"/>
              <a:ext cx="768097" cy="298759"/>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133"/>
            <p:cNvGrpSpPr/>
            <p:nvPr/>
          </p:nvGrpSpPr>
          <p:grpSpPr>
            <a:xfrm>
              <a:off x="5110095" y="3776807"/>
              <a:ext cx="1689609" cy="785292"/>
              <a:chOff x="6859647" y="3472007"/>
              <a:chExt cx="1689609" cy="785292"/>
            </a:xfrm>
          </p:grpSpPr>
          <p:grpSp>
            <p:nvGrpSpPr>
              <p:cNvPr id="40" name="Group 134"/>
              <p:cNvGrpSpPr/>
              <p:nvPr/>
            </p:nvGrpSpPr>
            <p:grpSpPr>
              <a:xfrm>
                <a:off x="6859647" y="3472007"/>
                <a:ext cx="1689609" cy="785292"/>
                <a:chOff x="6867251" y="1994328"/>
                <a:chExt cx="1689609" cy="785292"/>
              </a:xfrm>
            </p:grpSpPr>
            <p:sp>
              <p:nvSpPr>
                <p:cNvPr id="42" name="Rounded Rectangle 41"/>
                <p:cNvSpPr/>
                <p:nvPr/>
              </p:nvSpPr>
              <p:spPr>
                <a:xfrm>
                  <a:off x="6867251" y="2086263"/>
                  <a:ext cx="1689609" cy="693357"/>
                </a:xfrm>
                <a:prstGeom prst="roundRect">
                  <a:avLst>
                    <a:gd name="adj" fmla="val 5372"/>
                  </a:avLst>
                </a:prstGeom>
                <a:solidFill>
                  <a:schemeClr val="bg1">
                    <a:lumMod val="50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014956" y="1994328"/>
                  <a:ext cx="1524000" cy="23166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100" dirty="0" err="1" smtClean="0">
                      <a:solidFill>
                        <a:srgbClr val="000000"/>
                      </a:solidFill>
                    </a:rPr>
                    <a:t>MapReduceExecutor</a:t>
                  </a:r>
                  <a:endParaRPr lang="en-US" sz="1100" dirty="0" smtClean="0">
                    <a:solidFill>
                      <a:srgbClr val="000000"/>
                    </a:solidFill>
                  </a:endParaRPr>
                </a:p>
              </p:txBody>
            </p:sp>
          </p:grpSp>
          <p:sp>
            <p:nvSpPr>
              <p:cNvPr id="41" name="Rounded Rectangle 40"/>
              <p:cNvSpPr/>
              <p:nvPr/>
            </p:nvSpPr>
            <p:spPr>
              <a:xfrm>
                <a:off x="7000428" y="3852927"/>
                <a:ext cx="1442499" cy="292353"/>
              </a:xfrm>
              <a:prstGeom prst="roundRect">
                <a:avLst/>
              </a:prstGeom>
              <a:gradFill>
                <a:gsLst>
                  <a:gs pos="0">
                    <a:schemeClr val="bg1"/>
                  </a:gs>
                  <a:gs pos="100000">
                    <a:schemeClr val="accent2">
                      <a:lumMod val="40000"/>
                      <a:lumOff val="60000"/>
                    </a:schemeClr>
                  </a:gs>
                </a:gsLst>
                <a:lin ang="5400000" scaled="0"/>
              </a:gradFill>
              <a:ln w="127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Reduce Task</a:t>
                </a:r>
                <a:endParaRPr lang="en-US" sz="1200" dirty="0">
                  <a:solidFill>
                    <a:srgbClr val="000000"/>
                  </a:solidFill>
                </a:endParaRPr>
              </a:p>
            </p:txBody>
          </p:sp>
        </p:grpSp>
        <p:sp>
          <p:nvSpPr>
            <p:cNvPr id="31" name="Left-Right Arrow 30"/>
            <p:cNvSpPr/>
            <p:nvPr/>
          </p:nvSpPr>
          <p:spPr>
            <a:xfrm rot="16200000" flipV="1">
              <a:off x="5637751" y="4696940"/>
              <a:ext cx="768096" cy="298759"/>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164690" y="3314800"/>
              <a:ext cx="1559078" cy="29589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rgbClr val="000000"/>
                  </a:solidFill>
                </a:rPr>
                <a:t>Sandbox</a:t>
              </a:r>
            </a:p>
          </p:txBody>
        </p:sp>
        <p:grpSp>
          <p:nvGrpSpPr>
            <p:cNvPr id="33" name="Group 153"/>
            <p:cNvGrpSpPr/>
            <p:nvPr/>
          </p:nvGrpSpPr>
          <p:grpSpPr>
            <a:xfrm>
              <a:off x="4550679" y="2158792"/>
              <a:ext cx="1175529" cy="415498"/>
              <a:chOff x="4404375" y="2183176"/>
              <a:chExt cx="1175529" cy="415498"/>
            </a:xfrm>
          </p:grpSpPr>
          <p:grpSp>
            <p:nvGrpSpPr>
              <p:cNvPr id="34" name="Group 143"/>
              <p:cNvGrpSpPr/>
              <p:nvPr/>
            </p:nvGrpSpPr>
            <p:grpSpPr>
              <a:xfrm rot="16200000">
                <a:off x="5221697" y="2145989"/>
                <a:ext cx="246605" cy="469808"/>
                <a:chOff x="1347096" y="3643079"/>
                <a:chExt cx="510581" cy="469808"/>
              </a:xfrm>
            </p:grpSpPr>
            <p:sp>
              <p:nvSpPr>
                <p:cNvPr id="36" name="Rectangle 35"/>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37" name="Rectangle 36"/>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38" name="Rectangle 37"/>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39" name="Rectangle 38"/>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sp>
            <p:nvSpPr>
              <p:cNvPr id="35" name="TextBox 34"/>
              <p:cNvSpPr txBox="1"/>
              <p:nvPr/>
            </p:nvSpPr>
            <p:spPr>
              <a:xfrm>
                <a:off x="4404375" y="2183176"/>
                <a:ext cx="758541" cy="415498"/>
              </a:xfrm>
              <a:prstGeom prst="rect">
                <a:avLst/>
              </a:prstGeom>
              <a:noFill/>
            </p:spPr>
            <p:txBody>
              <a:bodyPr wrap="none" rtlCol="0">
                <a:spAutoFit/>
              </a:bodyPr>
              <a:lstStyle/>
              <a:p>
                <a:r>
                  <a:rPr lang="en-US" sz="1050" i="1" dirty="0">
                    <a:solidFill>
                      <a:schemeClr val="tx1">
                        <a:lumMod val="75000"/>
                        <a:lumOff val="25000"/>
                      </a:schemeClr>
                    </a:solidFill>
                  </a:rPr>
                  <a:t>c</a:t>
                </a:r>
                <a:r>
                  <a:rPr lang="en-US" sz="1050" i="1" dirty="0" smtClean="0">
                    <a:solidFill>
                      <a:schemeClr val="tx1">
                        <a:lumMod val="75000"/>
                        <a:lumOff val="25000"/>
                      </a:schemeClr>
                    </a:solidFill>
                  </a:rPr>
                  <a:t>ommand </a:t>
                </a:r>
              </a:p>
              <a:p>
                <a:pPr algn="r"/>
                <a:r>
                  <a:rPr lang="en-US" sz="1050" i="1" dirty="0" smtClean="0">
                    <a:solidFill>
                      <a:schemeClr val="tx1">
                        <a:lumMod val="75000"/>
                        <a:lumOff val="25000"/>
                      </a:schemeClr>
                    </a:solidFill>
                  </a:rPr>
                  <a:t>queue</a:t>
                </a:r>
                <a:endParaRPr lang="en-US" sz="1050" i="1" dirty="0">
                  <a:solidFill>
                    <a:schemeClr val="tx1">
                      <a:lumMod val="75000"/>
                      <a:lumOff val="25000"/>
                    </a:schemeClr>
                  </a:solidFill>
                </a:endParaRPr>
              </a:p>
            </p:txBody>
          </p:sp>
        </p:grpSp>
      </p:grpSp>
    </p:spTree>
    <p:extLst>
      <p:ext uri="{BB962C8B-B14F-4D97-AF65-F5344CB8AC3E}">
        <p14:creationId xmlns:p14="http://schemas.microsoft.com/office/powerpoint/2010/main" val="413444136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109</a:t>
            </a:fld>
            <a:endParaRPr lang="en-US"/>
          </a:p>
        </p:txBody>
      </p:sp>
      <p:sp>
        <p:nvSpPr>
          <p:cNvPr id="8" name="Rounded Rectangle 7"/>
          <p:cNvSpPr/>
          <p:nvPr/>
        </p:nvSpPr>
        <p:spPr bwMode="auto">
          <a:xfrm>
            <a:off x="0" y="48006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9362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Intensive Research Issues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11</a:t>
            </a:fld>
            <a:endParaRPr lang="en-US"/>
          </a:p>
        </p:txBody>
      </p:sp>
      <p:grpSp>
        <p:nvGrpSpPr>
          <p:cNvPr id="6" name="Group 5"/>
          <p:cNvGrpSpPr/>
          <p:nvPr/>
        </p:nvGrpSpPr>
        <p:grpSpPr>
          <a:xfrm>
            <a:off x="1142999" y="1143000"/>
            <a:ext cx="6361472" cy="5260258"/>
            <a:chOff x="1209367" y="462116"/>
            <a:chExt cx="6361472" cy="5260258"/>
          </a:xfrm>
        </p:grpSpPr>
        <p:sp>
          <p:nvSpPr>
            <p:cNvPr id="7" name="Rectangle 6"/>
            <p:cNvSpPr/>
            <p:nvPr/>
          </p:nvSpPr>
          <p:spPr>
            <a:xfrm>
              <a:off x="1209368" y="462116"/>
              <a:ext cx="6361471" cy="5260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rot="5400000" flipH="1" flipV="1">
              <a:off x="2688728" y="2748522"/>
              <a:ext cx="875866" cy="1588"/>
            </a:xfrm>
            <a:prstGeom prst="straightConnector1">
              <a:avLst/>
            </a:pr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66957" y="4869994"/>
              <a:ext cx="894736" cy="1588"/>
            </a:xfrm>
            <a:prstGeom prst="straightConnector1">
              <a:avLst/>
            </a:pr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217313" y="2748630"/>
              <a:ext cx="2057696" cy="2029847"/>
            </a:xfrm>
            <a:prstGeom prst="roundRect">
              <a:avLst>
                <a:gd name="adj" fmla="val 1965"/>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336154" y="2743714"/>
              <a:ext cx="2057696" cy="2029847"/>
            </a:xfrm>
            <a:prstGeom prst="roundRect">
              <a:avLst>
                <a:gd name="adj" fmla="val 1965"/>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217312" y="658793"/>
              <a:ext cx="2057696" cy="2029847"/>
            </a:xfrm>
            <a:prstGeom prst="roundRect">
              <a:avLst>
                <a:gd name="adj" fmla="val 1965"/>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5336152" y="658772"/>
              <a:ext cx="2057696" cy="2029847"/>
            </a:xfrm>
            <a:prstGeom prst="roundRect">
              <a:avLst>
                <a:gd name="adj" fmla="val 1965"/>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712543" y="1415874"/>
              <a:ext cx="1570409" cy="531386"/>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Data/compute </a:t>
              </a:r>
            </a:p>
            <a:p>
              <a:pPr algn="ctr"/>
              <a:r>
                <a:rPr lang="en-US" sz="1050" dirty="0" smtClean="0">
                  <a:solidFill>
                    <a:srgbClr val="000000"/>
                  </a:solidFill>
                </a:rPr>
                <a:t>intensive problems</a:t>
              </a:r>
              <a:endParaRPr lang="en-US" sz="1050" dirty="0">
                <a:solidFill>
                  <a:srgbClr val="000000"/>
                </a:solidFill>
              </a:endParaRPr>
            </a:p>
          </p:txBody>
        </p:sp>
        <p:sp>
          <p:nvSpPr>
            <p:cNvPr id="15" name="Rounded Rectangle 14"/>
            <p:cNvSpPr/>
            <p:nvPr/>
          </p:nvSpPr>
          <p:spPr>
            <a:xfrm>
              <a:off x="5687963" y="3505190"/>
              <a:ext cx="1407388" cy="476831"/>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Compute </a:t>
              </a:r>
            </a:p>
            <a:p>
              <a:pPr algn="ctr"/>
              <a:r>
                <a:rPr lang="en-US" sz="1050" dirty="0" smtClean="0">
                  <a:solidFill>
                    <a:srgbClr val="000000"/>
                  </a:solidFill>
                </a:rPr>
                <a:t>intensive problems</a:t>
              </a:r>
              <a:endParaRPr lang="en-US" sz="1050" dirty="0">
                <a:solidFill>
                  <a:srgbClr val="000000"/>
                </a:solidFill>
              </a:endParaRPr>
            </a:p>
          </p:txBody>
        </p:sp>
        <p:sp>
          <p:nvSpPr>
            <p:cNvPr id="16" name="Rounded Rectangle 15"/>
            <p:cNvSpPr/>
            <p:nvPr/>
          </p:nvSpPr>
          <p:spPr>
            <a:xfrm>
              <a:off x="3588793" y="3510104"/>
              <a:ext cx="1297859" cy="471917"/>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Current Problems</a:t>
              </a:r>
              <a:endParaRPr lang="en-US" sz="1050" dirty="0">
                <a:solidFill>
                  <a:srgbClr val="000000"/>
                </a:solidFill>
              </a:endParaRPr>
            </a:p>
          </p:txBody>
        </p:sp>
        <p:sp>
          <p:nvSpPr>
            <p:cNvPr id="17" name="Rounded Rectangle 16"/>
            <p:cNvSpPr/>
            <p:nvPr/>
          </p:nvSpPr>
          <p:spPr>
            <a:xfrm>
              <a:off x="3544530" y="1401126"/>
              <a:ext cx="1614631" cy="403608"/>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Data</a:t>
              </a:r>
            </a:p>
            <a:p>
              <a:pPr algn="ctr"/>
              <a:r>
                <a:rPr lang="en-US" sz="1050" dirty="0" smtClean="0">
                  <a:solidFill>
                    <a:srgbClr val="000000"/>
                  </a:solidFill>
                </a:rPr>
                <a:t>intensive problems</a:t>
              </a:r>
              <a:endParaRPr lang="en-US" sz="1050" dirty="0">
                <a:solidFill>
                  <a:srgbClr val="000000"/>
                </a:solidFill>
              </a:endParaRPr>
            </a:p>
          </p:txBody>
        </p:sp>
        <p:sp>
          <p:nvSpPr>
            <p:cNvPr id="18" name="Rectangle 17"/>
            <p:cNvSpPr/>
            <p:nvPr/>
          </p:nvSpPr>
          <p:spPr>
            <a:xfrm>
              <a:off x="1209367" y="671123"/>
              <a:ext cx="1795771" cy="504582"/>
            </a:xfrm>
            <a:prstGeom prst="rect">
              <a:avLst/>
            </a:prstGeom>
            <a:gradFill>
              <a:gsLst>
                <a:gs pos="0">
                  <a:schemeClr val="bg1"/>
                </a:gs>
                <a:gs pos="100000">
                  <a:schemeClr val="bg1">
                    <a:lumMod val="95000"/>
                  </a:schemeClr>
                </a:gs>
              </a:gsLst>
              <a:lin ang="5400000" scaled="0"/>
            </a:grad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Heterogeneous Formats</a:t>
              </a:r>
            </a:p>
            <a:p>
              <a:pPr algn="ctr"/>
              <a:r>
                <a:rPr lang="en-US" sz="1000" dirty="0" smtClean="0">
                  <a:solidFill>
                    <a:schemeClr val="tx1">
                      <a:lumMod val="75000"/>
                      <a:lumOff val="25000"/>
                    </a:schemeClr>
                  </a:solidFill>
                </a:rPr>
                <a:t>Distributed Petabytes</a:t>
              </a:r>
            </a:p>
          </p:txBody>
        </p:sp>
        <p:sp>
          <p:nvSpPr>
            <p:cNvPr id="19" name="Rectangle 18"/>
            <p:cNvSpPr/>
            <p:nvPr/>
          </p:nvSpPr>
          <p:spPr>
            <a:xfrm>
              <a:off x="1209367" y="2503061"/>
              <a:ext cx="1795771" cy="397456"/>
            </a:xfrm>
            <a:prstGeom prst="rect">
              <a:avLst/>
            </a:prstGeom>
            <a:gradFill>
              <a:gsLst>
                <a:gs pos="0">
                  <a:schemeClr val="bg1"/>
                </a:gs>
                <a:gs pos="100000">
                  <a:schemeClr val="bg1">
                    <a:lumMod val="95000"/>
                  </a:schemeClr>
                </a:gs>
              </a:gsLst>
              <a:lin ang="5400000" scaled="0"/>
            </a:grad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Data Complexity</a:t>
              </a:r>
            </a:p>
            <a:p>
              <a:pPr algn="ctr"/>
              <a:r>
                <a:rPr lang="en-US" sz="1000" dirty="0" smtClean="0">
                  <a:solidFill>
                    <a:schemeClr val="tx1">
                      <a:lumMod val="75000"/>
                      <a:lumOff val="25000"/>
                    </a:schemeClr>
                  </a:solidFill>
                </a:rPr>
                <a:t>(volume/format/distribution)</a:t>
              </a:r>
            </a:p>
          </p:txBody>
        </p:sp>
        <p:sp>
          <p:nvSpPr>
            <p:cNvPr id="20" name="Rectangle 19"/>
            <p:cNvSpPr/>
            <p:nvPr/>
          </p:nvSpPr>
          <p:spPr>
            <a:xfrm>
              <a:off x="1209369" y="4227873"/>
              <a:ext cx="1795770" cy="540772"/>
            </a:xfrm>
            <a:prstGeom prst="rect">
              <a:avLst/>
            </a:prstGeom>
            <a:gradFill>
              <a:gsLst>
                <a:gs pos="0">
                  <a:schemeClr val="bg1"/>
                </a:gs>
                <a:gs pos="100000">
                  <a:schemeClr val="bg1">
                    <a:lumMod val="95000"/>
                  </a:schemeClr>
                </a:gs>
              </a:gsLst>
              <a:lin ang="5400000" scaled="0"/>
            </a:grad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Homogeneous Formats</a:t>
              </a:r>
            </a:p>
            <a:p>
              <a:pPr algn="ctr"/>
              <a:r>
                <a:rPr lang="en-US" sz="1000" dirty="0" smtClean="0">
                  <a:solidFill>
                    <a:schemeClr val="tx1">
                      <a:lumMod val="75000"/>
                      <a:lumOff val="25000"/>
                    </a:schemeClr>
                  </a:solidFill>
                </a:rPr>
                <a:t>Non-distributed Megabytes or Gigabytes</a:t>
              </a:r>
            </a:p>
          </p:txBody>
        </p:sp>
        <p:sp>
          <p:nvSpPr>
            <p:cNvPr id="21" name="Rectangle 20"/>
            <p:cNvSpPr/>
            <p:nvPr/>
          </p:nvSpPr>
          <p:spPr>
            <a:xfrm>
              <a:off x="4817795" y="4975867"/>
              <a:ext cx="1012723" cy="382714"/>
            </a:xfrm>
            <a:prstGeom prst="rect">
              <a:avLst/>
            </a:prstGeom>
            <a:gradFill>
              <a:gsLst>
                <a:gs pos="0">
                  <a:schemeClr val="bg1"/>
                </a:gs>
                <a:gs pos="100000">
                  <a:schemeClr val="bg1">
                    <a:lumMod val="95000"/>
                  </a:schemeClr>
                </a:gs>
              </a:gsLst>
              <a:lin ang="5400000" scaled="0"/>
            </a:grad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Computational</a:t>
              </a:r>
            </a:p>
            <a:p>
              <a:pPr algn="ctr"/>
              <a:r>
                <a:rPr lang="en-US" sz="1000" dirty="0" smtClean="0">
                  <a:solidFill>
                    <a:schemeClr val="tx1">
                      <a:lumMod val="75000"/>
                      <a:lumOff val="25000"/>
                    </a:schemeClr>
                  </a:solidFill>
                </a:rPr>
                <a:t>Complexity</a:t>
              </a:r>
            </a:p>
          </p:txBody>
        </p:sp>
        <p:sp>
          <p:nvSpPr>
            <p:cNvPr id="22" name="Rectangle 21"/>
            <p:cNvSpPr/>
            <p:nvPr/>
          </p:nvSpPr>
          <p:spPr>
            <a:xfrm>
              <a:off x="3229894" y="4980782"/>
              <a:ext cx="1256074" cy="564612"/>
            </a:xfrm>
            <a:prstGeom prst="rect">
              <a:avLst/>
            </a:prstGeom>
            <a:gradFill>
              <a:gsLst>
                <a:gs pos="0">
                  <a:schemeClr val="bg1"/>
                </a:gs>
                <a:gs pos="100000">
                  <a:schemeClr val="bg1">
                    <a:lumMod val="95000"/>
                  </a:schemeClr>
                </a:gs>
              </a:gsLst>
              <a:lin ang="5400000" scaled="0"/>
            </a:grad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Model Solvers</a:t>
              </a:r>
            </a:p>
            <a:p>
              <a:pPr algn="ctr"/>
              <a:r>
                <a:rPr lang="en-US" sz="1000" dirty="0" smtClean="0">
                  <a:solidFill>
                    <a:schemeClr val="tx1">
                      <a:lumMod val="75000"/>
                      <a:lumOff val="25000"/>
                    </a:schemeClr>
                  </a:solidFill>
                </a:rPr>
                <a:t>Simulations</a:t>
              </a:r>
            </a:p>
            <a:p>
              <a:pPr algn="ctr"/>
              <a:r>
                <a:rPr lang="en-US" sz="1000" dirty="0" smtClean="0">
                  <a:solidFill>
                    <a:schemeClr val="tx1">
                      <a:lumMod val="75000"/>
                      <a:lumOff val="25000"/>
                    </a:schemeClr>
                  </a:solidFill>
                </a:rPr>
                <a:t>Simple search</a:t>
              </a:r>
            </a:p>
          </p:txBody>
        </p:sp>
        <p:sp>
          <p:nvSpPr>
            <p:cNvPr id="23" name="Rectangle 22"/>
            <p:cNvSpPr/>
            <p:nvPr/>
          </p:nvSpPr>
          <p:spPr>
            <a:xfrm>
              <a:off x="5968167" y="4975866"/>
              <a:ext cx="1602671" cy="564612"/>
            </a:xfrm>
            <a:prstGeom prst="rect">
              <a:avLst/>
            </a:prstGeom>
            <a:gradFill>
              <a:gsLst>
                <a:gs pos="0">
                  <a:schemeClr val="bg1"/>
                </a:gs>
                <a:gs pos="100000">
                  <a:schemeClr val="bg1">
                    <a:lumMod val="95000"/>
                  </a:schemeClr>
                </a:gs>
              </a:gsLst>
              <a:lin ang="5400000" scaled="0"/>
            </a:grad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Statistical Models</a:t>
              </a:r>
            </a:p>
            <a:p>
              <a:pPr algn="ctr"/>
              <a:r>
                <a:rPr lang="en-US" sz="1000" dirty="0" smtClean="0">
                  <a:solidFill>
                    <a:schemeClr val="tx1">
                      <a:lumMod val="75000"/>
                      <a:lumOff val="25000"/>
                    </a:schemeClr>
                  </a:solidFill>
                </a:rPr>
                <a:t>Decision support</a:t>
              </a:r>
            </a:p>
            <a:p>
              <a:pPr algn="ctr"/>
              <a:r>
                <a:rPr lang="en-US" sz="1000" dirty="0" smtClean="0">
                  <a:solidFill>
                    <a:schemeClr val="tx1">
                      <a:lumMod val="75000"/>
                      <a:lumOff val="25000"/>
                    </a:schemeClr>
                  </a:solidFill>
                </a:rPr>
                <a:t>Knowledge generation</a:t>
              </a:r>
            </a:p>
          </p:txBody>
        </p:sp>
      </p:grpSp>
    </p:spTree>
    <p:extLst>
      <p:ext uri="{BB962C8B-B14F-4D97-AF65-F5344CB8AC3E}">
        <p14:creationId xmlns:p14="http://schemas.microsoft.com/office/powerpoint/2010/main" val="53152721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File System Support</a:t>
            </a:r>
            <a:endParaRPr lang="en-US" dirty="0"/>
          </a:p>
        </p:txBody>
      </p:sp>
      <p:sp>
        <p:nvSpPr>
          <p:cNvPr id="3" name="Content Placeholder 2"/>
          <p:cNvSpPr>
            <a:spLocks noGrp="1"/>
          </p:cNvSpPr>
          <p:nvPr>
            <p:ph idx="1"/>
          </p:nvPr>
        </p:nvSpPr>
        <p:spPr/>
        <p:txBody>
          <a:bodyPr/>
          <a:lstStyle/>
          <a:p>
            <a:pPr algn="just"/>
            <a:r>
              <a:rPr lang="en-US" sz="2000" dirty="0" smtClean="0"/>
              <a:t>Differently from the other programming models supported by Aneka, the MapReduce model does not leverage the default Storage Service for storage and data transfer but used a distributed file system implementation. </a:t>
            </a:r>
          </a:p>
          <a:p>
            <a:pPr algn="just"/>
            <a:r>
              <a:rPr lang="en-US" sz="2000" dirty="0" smtClean="0"/>
              <a:t>The reason for this is because the requirements in terms of file management are significantly different with respect to the other models.</a:t>
            </a:r>
          </a:p>
          <a:p>
            <a:pPr algn="just"/>
            <a:r>
              <a:rPr lang="en-US" sz="2000" dirty="0" smtClean="0"/>
              <a:t> In particular, MapReduce has been designed to process large quantities of data stored in files of large dimensions. </a:t>
            </a:r>
          </a:p>
          <a:p>
            <a:pPr algn="just"/>
            <a:r>
              <a:rPr lang="en-US" sz="2000" dirty="0" smtClean="0"/>
              <a:t>Therefore, the support provided by a distributed file system, which can leverage multiple nodes for storing data, is more appropriate. </a:t>
            </a:r>
          </a:p>
          <a:p>
            <a:pPr algn="just"/>
            <a:r>
              <a:rPr lang="en-US" sz="2000" dirty="0" smtClean="0"/>
              <a:t>Distributed file system implementations guarantee high availability and a better efficiency by means of replication and distribution. </a:t>
            </a:r>
          </a:p>
          <a:p>
            <a:pPr algn="just"/>
            <a:r>
              <a:rPr lang="en-US" sz="2000" dirty="0" smtClean="0"/>
              <a:t>Moreover, the original MapReduce implementation assumes the existence of a distributed and reliable storage; hence, the use of a distributed file system for implementing the storage layer is natural.</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110</a:t>
            </a:fld>
            <a:endParaRPr lang="en-US"/>
          </a:p>
        </p:txBody>
      </p:sp>
    </p:spTree>
    <p:extLst>
      <p:ext uri="{BB962C8B-B14F-4D97-AF65-F5344CB8AC3E}">
        <p14:creationId xmlns:p14="http://schemas.microsoft.com/office/powerpoint/2010/main" val="6961730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MapReduce Data File Format</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111</a:t>
            </a:fld>
            <a:endParaRPr lang="en-US"/>
          </a:p>
        </p:txBody>
      </p:sp>
      <p:grpSp>
        <p:nvGrpSpPr>
          <p:cNvPr id="5" name="Group 4"/>
          <p:cNvGrpSpPr/>
          <p:nvPr/>
        </p:nvGrpSpPr>
        <p:grpSpPr>
          <a:xfrm>
            <a:off x="762000" y="1143000"/>
            <a:ext cx="7924800" cy="5181600"/>
            <a:chOff x="1633728" y="1560576"/>
            <a:chExt cx="5474208" cy="3938016"/>
          </a:xfrm>
        </p:grpSpPr>
        <p:sp>
          <p:nvSpPr>
            <p:cNvPr id="6" name="Rectangle 5"/>
            <p:cNvSpPr/>
            <p:nvPr/>
          </p:nvSpPr>
          <p:spPr>
            <a:xfrm>
              <a:off x="1633728" y="1560576"/>
              <a:ext cx="5474208" cy="3938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7" name="Group 30"/>
            <p:cNvGrpSpPr/>
            <p:nvPr/>
          </p:nvGrpSpPr>
          <p:grpSpPr>
            <a:xfrm>
              <a:off x="1767840" y="1673352"/>
              <a:ext cx="5181600" cy="3703320"/>
              <a:chOff x="1767840" y="1673352"/>
              <a:chExt cx="5181600" cy="3703320"/>
            </a:xfrm>
          </p:grpSpPr>
          <p:sp>
            <p:nvSpPr>
              <p:cNvPr id="8" name="Rectangle 3"/>
              <p:cNvSpPr/>
              <p:nvPr/>
            </p:nvSpPr>
            <p:spPr>
              <a:xfrm>
                <a:off x="1767840" y="1673352"/>
                <a:ext cx="5181600" cy="3703320"/>
              </a:xfrm>
              <a:prstGeom prst="rect">
                <a:avLst/>
              </a:prstGeom>
              <a:gradFill>
                <a:gsLst>
                  <a:gs pos="0">
                    <a:schemeClr val="bg1"/>
                  </a:gs>
                  <a:gs pos="100000">
                    <a:srgbClr val="F0F0F0"/>
                  </a:gs>
                </a:gsLst>
                <a:lin ang="54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Rectangle 8"/>
              <p:cNvSpPr/>
              <p:nvPr/>
            </p:nvSpPr>
            <p:spPr>
              <a:xfrm>
                <a:off x="1767840" y="1679829"/>
                <a:ext cx="377952" cy="323088"/>
              </a:xfrm>
              <a:prstGeom prst="rect">
                <a:avLst/>
              </a:prstGeom>
              <a:gradFill>
                <a:gsLst>
                  <a:gs pos="0">
                    <a:schemeClr val="bg1"/>
                  </a:gs>
                  <a:gs pos="100000">
                    <a:srgbClr val="FFFF99"/>
                  </a:gs>
                </a:gsLst>
                <a:lin ang="5400000" scaled="1"/>
              </a:gra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 name="Rectangle 9"/>
              <p:cNvSpPr/>
              <p:nvPr/>
            </p:nvSpPr>
            <p:spPr>
              <a:xfrm>
                <a:off x="2139696" y="1673352"/>
                <a:ext cx="3493008" cy="323088"/>
              </a:xfrm>
              <a:prstGeom prst="rect">
                <a:avLst/>
              </a:prstGeom>
              <a:gradFill>
                <a:gsLst>
                  <a:gs pos="0">
                    <a:schemeClr val="bg1"/>
                  </a:gs>
                  <a:gs pos="100000">
                    <a:schemeClr val="accent1">
                      <a:lumMod val="20000"/>
                      <a:lumOff val="80000"/>
                    </a:schemeClr>
                  </a:gs>
                </a:gsLst>
                <a:lin ang="5400000" scaled="1"/>
              </a:gra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11" name="Rectangle 10"/>
              <p:cNvSpPr/>
              <p:nvPr/>
            </p:nvSpPr>
            <p:spPr>
              <a:xfrm>
                <a:off x="5629656" y="1679829"/>
                <a:ext cx="1319784" cy="329184"/>
              </a:xfrm>
              <a:prstGeom prst="rect">
                <a:avLst/>
              </a:prstGeom>
              <a:gradFill>
                <a:gsLst>
                  <a:gs pos="0">
                    <a:schemeClr val="bg1"/>
                  </a:gs>
                  <a:gs pos="100000">
                    <a:schemeClr val="accent1">
                      <a:lumMod val="20000"/>
                      <a:lumOff val="80000"/>
                    </a:schemeClr>
                  </a:gs>
                </a:gsLst>
                <a:lin ang="54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2" name="Rectangle 11"/>
              <p:cNvSpPr/>
              <p:nvPr/>
            </p:nvSpPr>
            <p:spPr>
              <a:xfrm>
                <a:off x="1767840" y="1999488"/>
                <a:ext cx="2590800" cy="329184"/>
              </a:xfrm>
              <a:prstGeom prst="rect">
                <a:avLst/>
              </a:prstGeom>
              <a:gradFill>
                <a:gsLst>
                  <a:gs pos="0">
                    <a:schemeClr val="bg1"/>
                  </a:gs>
                  <a:gs pos="100000">
                    <a:schemeClr val="accent1">
                      <a:lumMod val="20000"/>
                      <a:lumOff val="80000"/>
                    </a:schemeClr>
                  </a:gs>
                </a:gsLst>
                <a:lin ang="54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3" name="Rectangle 12"/>
              <p:cNvSpPr/>
              <p:nvPr/>
            </p:nvSpPr>
            <p:spPr>
              <a:xfrm>
                <a:off x="4358640" y="1999488"/>
                <a:ext cx="2590800" cy="329184"/>
              </a:xfrm>
              <a:prstGeom prst="rect">
                <a:avLst/>
              </a:prstGeom>
              <a:gradFill>
                <a:gsLst>
                  <a:gs pos="0">
                    <a:schemeClr val="bg1"/>
                  </a:gs>
                  <a:gs pos="100000">
                    <a:schemeClr val="accent1">
                      <a:lumMod val="20000"/>
                      <a:lumOff val="80000"/>
                    </a:schemeClr>
                  </a:gs>
                </a:gsLst>
                <a:lin ang="54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4" name="Rectangle 13"/>
              <p:cNvSpPr/>
              <p:nvPr/>
            </p:nvSpPr>
            <p:spPr>
              <a:xfrm>
                <a:off x="1767840" y="2328672"/>
                <a:ext cx="5181600" cy="329184"/>
              </a:xfrm>
              <a:prstGeom prst="rect">
                <a:avLst/>
              </a:prstGeom>
              <a:gradFill>
                <a:gsLst>
                  <a:gs pos="0">
                    <a:schemeClr val="bg1"/>
                  </a:gs>
                  <a:gs pos="100000">
                    <a:schemeClr val="accent1">
                      <a:lumMod val="20000"/>
                      <a:lumOff val="80000"/>
                    </a:schemeClr>
                  </a:gs>
                </a:gsLst>
                <a:lin ang="54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5" name="Rectangle 14"/>
              <p:cNvSpPr/>
              <p:nvPr/>
            </p:nvSpPr>
            <p:spPr>
              <a:xfrm>
                <a:off x="1767840" y="2657856"/>
                <a:ext cx="3523488" cy="329184"/>
              </a:xfrm>
              <a:prstGeom prst="rect">
                <a:avLst/>
              </a:prstGeom>
              <a:gradFill>
                <a:gsLst>
                  <a:gs pos="0">
                    <a:schemeClr val="bg1"/>
                  </a:gs>
                  <a:gs pos="100000">
                    <a:schemeClr val="accent1">
                      <a:lumMod val="20000"/>
                      <a:lumOff val="80000"/>
                    </a:schemeClr>
                  </a:gs>
                </a:gsLst>
                <a:lin ang="54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6" name="Rounded Rectangle 15"/>
              <p:cNvSpPr/>
              <p:nvPr/>
            </p:nvSpPr>
            <p:spPr>
              <a:xfrm>
                <a:off x="3661447" y="2094909"/>
                <a:ext cx="1693760" cy="436258"/>
              </a:xfrm>
              <a:prstGeom prst="roundRect">
                <a:avLst>
                  <a:gd name="adj" fmla="val 12328"/>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r>
                  <a:rPr lang="en-US" sz="1200" dirty="0" smtClean="0">
                    <a:solidFill>
                      <a:srgbClr val="000000"/>
                    </a:solidFill>
                  </a:rPr>
                  <a:t>Header:  3 bytes magic number, 1 byte version</a:t>
                </a:r>
                <a:endParaRPr lang="en-US" sz="1100" dirty="0">
                  <a:solidFill>
                    <a:srgbClr val="000000"/>
                  </a:solidFill>
                </a:endParaRPr>
              </a:p>
            </p:txBody>
          </p:sp>
          <p:sp>
            <p:nvSpPr>
              <p:cNvPr id="17" name="Rectangle 16"/>
              <p:cNvSpPr/>
              <p:nvPr/>
            </p:nvSpPr>
            <p:spPr>
              <a:xfrm>
                <a:off x="5291328" y="2657856"/>
                <a:ext cx="1658112" cy="32918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a:t>
                </a:r>
                <a:endParaRPr lang="en-US" dirty="0">
                  <a:solidFill>
                    <a:srgbClr val="000000"/>
                  </a:solidFill>
                </a:endParaRPr>
              </a:p>
            </p:txBody>
          </p:sp>
          <p:sp>
            <p:nvSpPr>
              <p:cNvPr id="18" name="Rounded Rectangle 17"/>
              <p:cNvSpPr/>
              <p:nvPr/>
            </p:nvSpPr>
            <p:spPr>
              <a:xfrm>
                <a:off x="1920240" y="3189534"/>
                <a:ext cx="4882896" cy="955745"/>
              </a:xfrm>
              <a:prstGeom prst="roundRect">
                <a:avLst>
                  <a:gd name="adj" fmla="val 12328"/>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sz="1200" dirty="0" smtClean="0">
                    <a:solidFill>
                      <a:srgbClr val="000000"/>
                    </a:solidFill>
                  </a:rPr>
                  <a:t>Record Block:</a:t>
                </a:r>
                <a:endParaRPr lang="en-US" sz="1100" dirty="0">
                  <a:solidFill>
                    <a:srgbClr val="000000"/>
                  </a:solidFill>
                </a:endParaRPr>
              </a:p>
            </p:txBody>
          </p:sp>
          <p:sp>
            <p:nvSpPr>
              <p:cNvPr id="19" name="Freeform 18"/>
              <p:cNvSpPr/>
              <p:nvPr/>
            </p:nvSpPr>
            <p:spPr>
              <a:xfrm>
                <a:off x="2216973" y="2164080"/>
                <a:ext cx="846267" cy="1030224"/>
              </a:xfrm>
              <a:custGeom>
                <a:avLst/>
                <a:gdLst>
                  <a:gd name="connsiteX0" fmla="*/ 989523 w 989523"/>
                  <a:gd name="connsiteY0" fmla="*/ 0 h 1377696"/>
                  <a:gd name="connsiteX1" fmla="*/ 574995 w 989523"/>
                  <a:gd name="connsiteY1" fmla="*/ 390144 h 1377696"/>
                  <a:gd name="connsiteX2" fmla="*/ 62931 w 989523"/>
                  <a:gd name="connsiteY2" fmla="*/ 390144 h 1377696"/>
                  <a:gd name="connsiteX3" fmla="*/ 26355 w 989523"/>
                  <a:gd name="connsiteY3" fmla="*/ 1377696 h 1377696"/>
                </a:gdLst>
                <a:ahLst/>
                <a:cxnLst>
                  <a:cxn ang="0">
                    <a:pos x="connsiteX0" y="connsiteY0"/>
                  </a:cxn>
                  <a:cxn ang="0">
                    <a:pos x="connsiteX1" y="connsiteY1"/>
                  </a:cxn>
                  <a:cxn ang="0">
                    <a:pos x="connsiteX2" y="connsiteY2"/>
                  </a:cxn>
                  <a:cxn ang="0">
                    <a:pos x="connsiteX3" y="connsiteY3"/>
                  </a:cxn>
                </a:cxnLst>
                <a:rect l="l" t="t" r="r" b="b"/>
                <a:pathLst>
                  <a:path w="989523" h="1377696">
                    <a:moveTo>
                      <a:pt x="989523" y="0"/>
                    </a:moveTo>
                    <a:cubicBezTo>
                      <a:pt x="859475" y="162560"/>
                      <a:pt x="729427" y="325120"/>
                      <a:pt x="574995" y="390144"/>
                    </a:cubicBezTo>
                    <a:cubicBezTo>
                      <a:pt x="420563" y="455168"/>
                      <a:pt x="154371" y="225552"/>
                      <a:pt x="62931" y="390144"/>
                    </a:cubicBezTo>
                    <a:cubicBezTo>
                      <a:pt x="-28509" y="554736"/>
                      <a:pt x="-1077" y="966216"/>
                      <a:pt x="26355" y="1377696"/>
                    </a:cubicBezTo>
                  </a:path>
                </a:pathLst>
              </a:custGeom>
              <a:noFill/>
              <a:ln w="19050">
                <a:solidFill>
                  <a:srgbClr val="000000"/>
                </a:solidFill>
                <a:headEnd type="oval"/>
              </a:ln>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endParaRPr lang="en-US" sz="1200">
                  <a:solidFill>
                    <a:srgbClr val="000000"/>
                  </a:solidFill>
                </a:endParaRPr>
              </a:p>
            </p:txBody>
          </p:sp>
          <p:sp>
            <p:nvSpPr>
              <p:cNvPr id="20" name="Rectangle 19"/>
              <p:cNvSpPr/>
              <p:nvPr/>
            </p:nvSpPr>
            <p:spPr>
              <a:xfrm>
                <a:off x="2161032" y="3606446"/>
                <a:ext cx="4410456" cy="323088"/>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21" name="Rectangle 20"/>
              <p:cNvSpPr/>
              <p:nvPr/>
            </p:nvSpPr>
            <p:spPr>
              <a:xfrm>
                <a:off x="2161032" y="3606446"/>
                <a:ext cx="377952" cy="323088"/>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2" name="Rectangle 21"/>
              <p:cNvSpPr/>
              <p:nvPr/>
            </p:nvSpPr>
            <p:spPr>
              <a:xfrm>
                <a:off x="2538984" y="3606446"/>
                <a:ext cx="377952" cy="323088"/>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3" name="Rectangle 22"/>
              <p:cNvSpPr/>
              <p:nvPr/>
            </p:nvSpPr>
            <p:spPr>
              <a:xfrm>
                <a:off x="2907792" y="3606446"/>
                <a:ext cx="1152144" cy="323088"/>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4" name="Rounded Rectangle 23"/>
              <p:cNvSpPr/>
              <p:nvPr/>
            </p:nvSpPr>
            <p:spPr>
              <a:xfrm>
                <a:off x="1920240" y="4286815"/>
                <a:ext cx="1497792" cy="436258"/>
              </a:xfrm>
              <a:prstGeom prst="roundRect">
                <a:avLst>
                  <a:gd name="adj" fmla="val 12328"/>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dirty="0" smtClean="0">
                    <a:solidFill>
                      <a:srgbClr val="000000"/>
                    </a:solidFill>
                  </a:rPr>
                  <a:t>Integer (4 bytes)</a:t>
                </a:r>
              </a:p>
              <a:p>
                <a:pPr algn="ctr"/>
                <a:r>
                  <a:rPr lang="en-US" sz="1200" dirty="0" smtClean="0">
                    <a:solidFill>
                      <a:srgbClr val="000000"/>
                    </a:solidFill>
                  </a:rPr>
                  <a:t>Length of the block</a:t>
                </a:r>
                <a:endParaRPr lang="en-US" sz="1100" dirty="0">
                  <a:solidFill>
                    <a:srgbClr val="000000"/>
                  </a:solidFill>
                </a:endParaRPr>
              </a:p>
            </p:txBody>
          </p:sp>
          <p:sp>
            <p:nvSpPr>
              <p:cNvPr id="25" name="Rounded Rectangle 24"/>
              <p:cNvSpPr/>
              <p:nvPr/>
            </p:nvSpPr>
            <p:spPr>
              <a:xfrm>
                <a:off x="1929237" y="4838897"/>
                <a:ext cx="1497792" cy="436258"/>
              </a:xfrm>
              <a:prstGeom prst="roundRect">
                <a:avLst>
                  <a:gd name="adj" fmla="val 12328"/>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dirty="0" smtClean="0">
                    <a:solidFill>
                      <a:srgbClr val="000000"/>
                    </a:solidFill>
                  </a:rPr>
                  <a:t>Integer (4 bytes)</a:t>
                </a:r>
              </a:p>
              <a:p>
                <a:pPr algn="ctr"/>
                <a:r>
                  <a:rPr lang="en-US" sz="1200" dirty="0" smtClean="0">
                    <a:solidFill>
                      <a:srgbClr val="000000"/>
                    </a:solidFill>
                  </a:rPr>
                  <a:t>Length of the key</a:t>
                </a:r>
                <a:endParaRPr lang="en-US" sz="1100" dirty="0">
                  <a:solidFill>
                    <a:srgbClr val="000000"/>
                  </a:solidFill>
                </a:endParaRPr>
              </a:p>
            </p:txBody>
          </p:sp>
          <p:sp>
            <p:nvSpPr>
              <p:cNvPr id="26" name="Freeform 25"/>
              <p:cNvSpPr/>
              <p:nvPr/>
            </p:nvSpPr>
            <p:spPr>
              <a:xfrm>
                <a:off x="2064481" y="3741079"/>
                <a:ext cx="300767" cy="553652"/>
              </a:xfrm>
              <a:custGeom>
                <a:avLst/>
                <a:gdLst>
                  <a:gd name="connsiteX0" fmla="*/ 300767 w 300767"/>
                  <a:gd name="connsiteY0" fmla="*/ 50633 h 553652"/>
                  <a:gd name="connsiteX1" fmla="*/ 8159 w 300767"/>
                  <a:gd name="connsiteY1" fmla="*/ 38441 h 553652"/>
                  <a:gd name="connsiteX2" fmla="*/ 81311 w 300767"/>
                  <a:gd name="connsiteY2" fmla="*/ 477353 h 553652"/>
                  <a:gd name="connsiteX3" fmla="*/ 81311 w 300767"/>
                  <a:gd name="connsiteY3" fmla="*/ 550505 h 553652"/>
                </a:gdLst>
                <a:ahLst/>
                <a:cxnLst>
                  <a:cxn ang="0">
                    <a:pos x="connsiteX0" y="connsiteY0"/>
                  </a:cxn>
                  <a:cxn ang="0">
                    <a:pos x="connsiteX1" y="connsiteY1"/>
                  </a:cxn>
                  <a:cxn ang="0">
                    <a:pos x="connsiteX2" y="connsiteY2"/>
                  </a:cxn>
                  <a:cxn ang="0">
                    <a:pos x="connsiteX3" y="connsiteY3"/>
                  </a:cxn>
                </a:cxnLst>
                <a:rect l="l" t="t" r="r" b="b"/>
                <a:pathLst>
                  <a:path w="300767" h="553652">
                    <a:moveTo>
                      <a:pt x="300767" y="50633"/>
                    </a:moveTo>
                    <a:cubicBezTo>
                      <a:pt x="172751" y="8977"/>
                      <a:pt x="44735" y="-32679"/>
                      <a:pt x="8159" y="38441"/>
                    </a:cubicBezTo>
                    <a:cubicBezTo>
                      <a:pt x="-28417" y="109561"/>
                      <a:pt x="69119" y="392009"/>
                      <a:pt x="81311" y="477353"/>
                    </a:cubicBezTo>
                    <a:cubicBezTo>
                      <a:pt x="93503" y="562697"/>
                      <a:pt x="87407" y="556601"/>
                      <a:pt x="81311" y="550505"/>
                    </a:cubicBezTo>
                  </a:path>
                </a:pathLst>
              </a:custGeom>
              <a:noFill/>
              <a:ln w="19050">
                <a:solidFill>
                  <a:srgbClr val="000000"/>
                </a:solidFill>
                <a:headEnd type="oval"/>
              </a:ln>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endParaRPr lang="en-US" sz="1200">
                  <a:solidFill>
                    <a:srgbClr val="000000"/>
                  </a:solidFill>
                </a:endParaRPr>
              </a:p>
            </p:txBody>
          </p:sp>
          <p:sp>
            <p:nvSpPr>
              <p:cNvPr id="27" name="Freeform 26"/>
              <p:cNvSpPr/>
              <p:nvPr/>
            </p:nvSpPr>
            <p:spPr>
              <a:xfrm>
                <a:off x="2628137" y="3767328"/>
                <a:ext cx="1057694" cy="1300261"/>
              </a:xfrm>
              <a:custGeom>
                <a:avLst/>
                <a:gdLst>
                  <a:gd name="connsiteX0" fmla="*/ 54103 w 1057694"/>
                  <a:gd name="connsiteY0" fmla="*/ 0 h 1300261"/>
                  <a:gd name="connsiteX1" fmla="*/ 66295 w 1057694"/>
                  <a:gd name="connsiteY1" fmla="*/ 316992 h 1300261"/>
                  <a:gd name="connsiteX2" fmla="*/ 712471 w 1057694"/>
                  <a:gd name="connsiteY2" fmla="*/ 463296 h 1300261"/>
                  <a:gd name="connsiteX3" fmla="*/ 1005079 w 1057694"/>
                  <a:gd name="connsiteY3" fmla="*/ 560832 h 1300261"/>
                  <a:gd name="connsiteX4" fmla="*/ 1053847 w 1057694"/>
                  <a:gd name="connsiteY4" fmla="*/ 950976 h 1300261"/>
                  <a:gd name="connsiteX5" fmla="*/ 956311 w 1057694"/>
                  <a:gd name="connsiteY5" fmla="*/ 1255776 h 1300261"/>
                  <a:gd name="connsiteX6" fmla="*/ 810007 w 1057694"/>
                  <a:gd name="connsiteY6" fmla="*/ 1292352 h 130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7694" h="1300261">
                    <a:moveTo>
                      <a:pt x="54103" y="0"/>
                    </a:moveTo>
                    <a:cubicBezTo>
                      <a:pt x="5335" y="119888"/>
                      <a:pt x="-43433" y="239776"/>
                      <a:pt x="66295" y="316992"/>
                    </a:cubicBezTo>
                    <a:cubicBezTo>
                      <a:pt x="176023" y="394208"/>
                      <a:pt x="556007" y="422656"/>
                      <a:pt x="712471" y="463296"/>
                    </a:cubicBezTo>
                    <a:cubicBezTo>
                      <a:pt x="868935" y="503936"/>
                      <a:pt x="948183" y="479552"/>
                      <a:pt x="1005079" y="560832"/>
                    </a:cubicBezTo>
                    <a:cubicBezTo>
                      <a:pt x="1061975" y="642112"/>
                      <a:pt x="1061975" y="835152"/>
                      <a:pt x="1053847" y="950976"/>
                    </a:cubicBezTo>
                    <a:cubicBezTo>
                      <a:pt x="1045719" y="1066800"/>
                      <a:pt x="996951" y="1198880"/>
                      <a:pt x="956311" y="1255776"/>
                    </a:cubicBezTo>
                    <a:cubicBezTo>
                      <a:pt x="915671" y="1312672"/>
                      <a:pt x="862839" y="1302512"/>
                      <a:pt x="810007" y="1292352"/>
                    </a:cubicBezTo>
                  </a:path>
                </a:pathLst>
              </a:custGeom>
              <a:noFill/>
              <a:ln w="19050">
                <a:solidFill>
                  <a:srgbClr val="000000"/>
                </a:solidFill>
                <a:headEnd type="oval"/>
              </a:ln>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endParaRPr lang="en-US" sz="1200">
                  <a:solidFill>
                    <a:srgbClr val="000000"/>
                  </a:solidFill>
                </a:endParaRPr>
              </a:p>
            </p:txBody>
          </p:sp>
          <p:sp>
            <p:nvSpPr>
              <p:cNvPr id="28" name="Rounded Rectangle 27"/>
              <p:cNvSpPr/>
              <p:nvPr/>
            </p:nvSpPr>
            <p:spPr>
              <a:xfrm>
                <a:off x="3793536" y="4838897"/>
                <a:ext cx="1229568" cy="436258"/>
              </a:xfrm>
              <a:prstGeom prst="roundRect">
                <a:avLst>
                  <a:gd name="adj" fmla="val 12328"/>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dirty="0" smtClean="0">
                    <a:solidFill>
                      <a:srgbClr val="000000"/>
                    </a:solidFill>
                  </a:rPr>
                  <a:t>Key byte array</a:t>
                </a:r>
                <a:endParaRPr lang="en-US" sz="1100" dirty="0">
                  <a:solidFill>
                    <a:srgbClr val="000000"/>
                  </a:solidFill>
                </a:endParaRPr>
              </a:p>
            </p:txBody>
          </p:sp>
          <p:sp>
            <p:nvSpPr>
              <p:cNvPr id="29" name="Freeform 28"/>
              <p:cNvSpPr/>
              <p:nvPr/>
            </p:nvSpPr>
            <p:spPr>
              <a:xfrm>
                <a:off x="3560064" y="3755136"/>
                <a:ext cx="670560" cy="1085088"/>
              </a:xfrm>
              <a:custGeom>
                <a:avLst/>
                <a:gdLst>
                  <a:gd name="connsiteX0" fmla="*/ 0 w 670560"/>
                  <a:gd name="connsiteY0" fmla="*/ 0 h 1085088"/>
                  <a:gd name="connsiteX1" fmla="*/ 243840 w 670560"/>
                  <a:gd name="connsiteY1" fmla="*/ 560832 h 1085088"/>
                  <a:gd name="connsiteX2" fmla="*/ 585216 w 670560"/>
                  <a:gd name="connsiteY2" fmla="*/ 646176 h 1085088"/>
                  <a:gd name="connsiteX3" fmla="*/ 670560 w 670560"/>
                  <a:gd name="connsiteY3" fmla="*/ 1085088 h 1085088"/>
                </a:gdLst>
                <a:ahLst/>
                <a:cxnLst>
                  <a:cxn ang="0">
                    <a:pos x="connsiteX0" y="connsiteY0"/>
                  </a:cxn>
                  <a:cxn ang="0">
                    <a:pos x="connsiteX1" y="connsiteY1"/>
                  </a:cxn>
                  <a:cxn ang="0">
                    <a:pos x="connsiteX2" y="connsiteY2"/>
                  </a:cxn>
                  <a:cxn ang="0">
                    <a:pos x="connsiteX3" y="connsiteY3"/>
                  </a:cxn>
                </a:cxnLst>
                <a:rect l="l" t="t" r="r" b="b"/>
                <a:pathLst>
                  <a:path w="670560" h="1085088">
                    <a:moveTo>
                      <a:pt x="0" y="0"/>
                    </a:moveTo>
                    <a:cubicBezTo>
                      <a:pt x="73152" y="226568"/>
                      <a:pt x="146304" y="453136"/>
                      <a:pt x="243840" y="560832"/>
                    </a:cubicBezTo>
                    <a:cubicBezTo>
                      <a:pt x="341376" y="668528"/>
                      <a:pt x="514096" y="558800"/>
                      <a:pt x="585216" y="646176"/>
                    </a:cubicBezTo>
                    <a:cubicBezTo>
                      <a:pt x="656336" y="733552"/>
                      <a:pt x="663448" y="909320"/>
                      <a:pt x="670560" y="1085088"/>
                    </a:cubicBezTo>
                  </a:path>
                </a:pathLst>
              </a:custGeom>
              <a:noFill/>
              <a:ln w="19050">
                <a:solidFill>
                  <a:srgbClr val="000000"/>
                </a:solidFill>
                <a:headEnd type="oval"/>
              </a:ln>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endParaRPr lang="en-US" sz="1200">
                  <a:solidFill>
                    <a:srgbClr val="000000"/>
                  </a:solidFill>
                </a:endParaRPr>
              </a:p>
            </p:txBody>
          </p:sp>
          <p:sp>
            <p:nvSpPr>
              <p:cNvPr id="30" name="Rounded Rectangle 29"/>
              <p:cNvSpPr/>
              <p:nvPr/>
            </p:nvSpPr>
            <p:spPr>
              <a:xfrm>
                <a:off x="5291328" y="4838897"/>
                <a:ext cx="1389888" cy="436258"/>
              </a:xfrm>
              <a:prstGeom prst="roundRect">
                <a:avLst>
                  <a:gd name="adj" fmla="val 12328"/>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dirty="0" smtClean="0">
                    <a:solidFill>
                      <a:srgbClr val="000000"/>
                    </a:solidFill>
                  </a:rPr>
                  <a:t>Value byte array</a:t>
                </a:r>
                <a:endParaRPr lang="en-US" sz="1100" dirty="0">
                  <a:solidFill>
                    <a:srgbClr val="000000"/>
                  </a:solidFill>
                </a:endParaRPr>
              </a:p>
            </p:txBody>
          </p:sp>
          <p:sp>
            <p:nvSpPr>
              <p:cNvPr id="31" name="Freeform 30"/>
              <p:cNvSpPr/>
              <p:nvPr/>
            </p:nvSpPr>
            <p:spPr>
              <a:xfrm>
                <a:off x="5046284" y="3767328"/>
                <a:ext cx="830260" cy="1072896"/>
              </a:xfrm>
              <a:custGeom>
                <a:avLst/>
                <a:gdLst>
                  <a:gd name="connsiteX0" fmla="*/ 171892 w 830260"/>
                  <a:gd name="connsiteY0" fmla="*/ 0 h 1072896"/>
                  <a:gd name="connsiteX1" fmla="*/ 25588 w 830260"/>
                  <a:gd name="connsiteY1" fmla="*/ 536448 h 1072896"/>
                  <a:gd name="connsiteX2" fmla="*/ 635188 w 830260"/>
                  <a:gd name="connsiteY2" fmla="*/ 780288 h 1072896"/>
                  <a:gd name="connsiteX3" fmla="*/ 830260 w 830260"/>
                  <a:gd name="connsiteY3" fmla="*/ 1072896 h 1072896"/>
                </a:gdLst>
                <a:ahLst/>
                <a:cxnLst>
                  <a:cxn ang="0">
                    <a:pos x="connsiteX0" y="connsiteY0"/>
                  </a:cxn>
                  <a:cxn ang="0">
                    <a:pos x="connsiteX1" y="connsiteY1"/>
                  </a:cxn>
                  <a:cxn ang="0">
                    <a:pos x="connsiteX2" y="connsiteY2"/>
                  </a:cxn>
                  <a:cxn ang="0">
                    <a:pos x="connsiteX3" y="connsiteY3"/>
                  </a:cxn>
                </a:cxnLst>
                <a:rect l="l" t="t" r="r" b="b"/>
                <a:pathLst>
                  <a:path w="830260" h="1072896">
                    <a:moveTo>
                      <a:pt x="171892" y="0"/>
                    </a:moveTo>
                    <a:cubicBezTo>
                      <a:pt x="60132" y="203200"/>
                      <a:pt x="-51628" y="406400"/>
                      <a:pt x="25588" y="536448"/>
                    </a:cubicBezTo>
                    <a:cubicBezTo>
                      <a:pt x="102804" y="666496"/>
                      <a:pt x="501076" y="690880"/>
                      <a:pt x="635188" y="780288"/>
                    </a:cubicBezTo>
                    <a:cubicBezTo>
                      <a:pt x="769300" y="869696"/>
                      <a:pt x="799780" y="971296"/>
                      <a:pt x="830260" y="1072896"/>
                    </a:cubicBezTo>
                  </a:path>
                </a:pathLst>
              </a:custGeom>
              <a:noFill/>
              <a:ln w="19050">
                <a:solidFill>
                  <a:srgbClr val="000000"/>
                </a:solidFill>
                <a:headEnd type="oval"/>
              </a:ln>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endParaRPr lang="en-US" sz="1200">
                  <a:solidFill>
                    <a:srgbClr val="000000"/>
                  </a:solidFill>
                </a:endParaRPr>
              </a:p>
            </p:txBody>
          </p:sp>
          <p:sp>
            <p:nvSpPr>
              <p:cNvPr id="32" name="Freeform 31"/>
              <p:cNvSpPr/>
              <p:nvPr/>
            </p:nvSpPr>
            <p:spPr>
              <a:xfrm>
                <a:off x="1987296" y="1803730"/>
                <a:ext cx="1968119" cy="293294"/>
              </a:xfrm>
              <a:custGeom>
                <a:avLst/>
                <a:gdLst>
                  <a:gd name="connsiteX0" fmla="*/ 0 w 1968119"/>
                  <a:gd name="connsiteY0" fmla="*/ 25070 h 293294"/>
                  <a:gd name="connsiteX1" fmla="*/ 609600 w 1968119"/>
                  <a:gd name="connsiteY1" fmla="*/ 686 h 293294"/>
                  <a:gd name="connsiteX2" fmla="*/ 1341120 w 1968119"/>
                  <a:gd name="connsiteY2" fmla="*/ 12878 h 293294"/>
                  <a:gd name="connsiteX3" fmla="*/ 1877568 w 1968119"/>
                  <a:gd name="connsiteY3" fmla="*/ 73838 h 293294"/>
                  <a:gd name="connsiteX4" fmla="*/ 1962912 w 1968119"/>
                  <a:gd name="connsiteY4" fmla="*/ 293294 h 293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119" h="293294">
                    <a:moveTo>
                      <a:pt x="0" y="25070"/>
                    </a:moveTo>
                    <a:cubicBezTo>
                      <a:pt x="193040" y="13894"/>
                      <a:pt x="609600" y="686"/>
                      <a:pt x="609600" y="686"/>
                    </a:cubicBezTo>
                    <a:cubicBezTo>
                      <a:pt x="833120" y="-1346"/>
                      <a:pt x="1129792" y="686"/>
                      <a:pt x="1341120" y="12878"/>
                    </a:cubicBezTo>
                    <a:cubicBezTo>
                      <a:pt x="1552448" y="25070"/>
                      <a:pt x="1773936" y="27102"/>
                      <a:pt x="1877568" y="73838"/>
                    </a:cubicBezTo>
                    <a:cubicBezTo>
                      <a:pt x="1981200" y="120574"/>
                      <a:pt x="1972056" y="206934"/>
                      <a:pt x="1962912" y="293294"/>
                    </a:cubicBezTo>
                  </a:path>
                </a:pathLst>
              </a:custGeom>
              <a:noFill/>
              <a:ln w="19050">
                <a:solidFill>
                  <a:srgbClr val="000000"/>
                </a:solidFill>
                <a:headEnd type="oval"/>
              </a:ln>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endParaRPr lang="en-US" sz="1200">
                  <a:solidFill>
                    <a:srgbClr val="000000"/>
                  </a:solidFill>
                </a:endParaRPr>
              </a:p>
            </p:txBody>
          </p:sp>
        </p:grpSp>
      </p:grpSp>
    </p:spTree>
    <p:extLst>
      <p:ext uri="{BB962C8B-B14F-4D97-AF65-F5344CB8AC3E}">
        <p14:creationId xmlns:p14="http://schemas.microsoft.com/office/powerpoint/2010/main" val="69684518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112</a:t>
            </a:fld>
            <a:endParaRPr lang="en-US"/>
          </a:p>
        </p:txBody>
      </p:sp>
      <p:sp>
        <p:nvSpPr>
          <p:cNvPr id="8" name="Rounded Rectangle 7"/>
          <p:cNvSpPr/>
          <p:nvPr/>
        </p:nvSpPr>
        <p:spPr bwMode="auto">
          <a:xfrm>
            <a:off x="0" y="51816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220009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SeqReader</a:t>
            </a:r>
            <a:r>
              <a:rPr lang="en-US" dirty="0" smtClean="0"/>
              <a:t> and </a:t>
            </a:r>
            <a:r>
              <a:rPr lang="en-US" dirty="0" err="1" smtClean="0"/>
              <a:t>SeqWriter</a:t>
            </a:r>
            <a:r>
              <a:rPr lang="en-US" dirty="0" smtClean="0"/>
              <a:t> Classes</a:t>
            </a:r>
            <a:endParaRPr lang="en-US" dirty="0"/>
          </a:p>
        </p:txBody>
      </p:sp>
      <p:sp>
        <p:nvSpPr>
          <p:cNvPr id="8" name="Content Placeholder 7"/>
          <p:cNvSpPr>
            <a:spLocks noGrp="1"/>
          </p:cNvSpPr>
          <p:nvPr>
            <p:ph sz="half" idx="1"/>
          </p:nvPr>
        </p:nvSpPr>
        <p:spPr/>
        <p:txBody>
          <a:bodyPr/>
          <a:lstStyle/>
          <a:p>
            <a:pPr>
              <a:buNone/>
            </a:pPr>
            <a:r>
              <a:rPr lang="en-AU" sz="900" dirty="0" smtClean="0"/>
              <a:t>using </a:t>
            </a:r>
            <a:r>
              <a:rPr lang="en-AU" sz="900" dirty="0" err="1" smtClean="0"/>
              <a:t>Aneka.MapReduce.Common</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namespace </a:t>
            </a:r>
            <a:r>
              <a:rPr lang="en-AU" sz="900" dirty="0" err="1" smtClean="0"/>
              <a:t>Aneka.MapReduce.DiskIO</a:t>
            </a:r>
            <a:endParaRPr lang="en-US" sz="900" dirty="0" smtClean="0"/>
          </a:p>
          <a:p>
            <a:pPr>
              <a:buNone/>
            </a:pPr>
            <a:r>
              <a:rPr lang="en-AU" sz="900" dirty="0" smtClean="0"/>
              <a:t>{</a:t>
            </a:r>
            <a:endParaRPr lang="en-US" sz="900" dirty="0" smtClean="0"/>
          </a:p>
          <a:p>
            <a:pPr>
              <a:buNone/>
            </a:pPr>
            <a:r>
              <a:rPr lang="en-AU" sz="900" dirty="0" smtClean="0"/>
              <a:t>    /// &lt;summary&gt;</a:t>
            </a:r>
            <a:endParaRPr lang="en-US" sz="900" dirty="0" smtClean="0"/>
          </a:p>
          <a:p>
            <a:pPr>
              <a:buNone/>
            </a:pPr>
            <a:r>
              <a:rPr lang="en-AU" sz="900" dirty="0" smtClean="0"/>
              <a:t>    /// Class &lt;b&gt;&lt;</a:t>
            </a:r>
            <a:r>
              <a:rPr lang="en-AU" sz="900" dirty="0" err="1" smtClean="0"/>
              <a:t>i</a:t>
            </a:r>
            <a:r>
              <a:rPr lang="en-AU" sz="900" dirty="0" smtClean="0"/>
              <a:t>&gt;</a:t>
            </a:r>
            <a:r>
              <a:rPr lang="en-AU" sz="900" dirty="0" err="1" smtClean="0"/>
              <a:t>SeqReader</a:t>
            </a:r>
            <a:r>
              <a:rPr lang="en-AU" sz="900" dirty="0" smtClean="0"/>
              <a:t>&lt;/</a:t>
            </a:r>
            <a:r>
              <a:rPr lang="en-AU" sz="900" dirty="0" err="1" smtClean="0"/>
              <a:t>i</a:t>
            </a:r>
            <a:r>
              <a:rPr lang="en-AU" sz="900" dirty="0" smtClean="0"/>
              <a:t>&gt;&lt;/b&gt;. This class implements a file reader for the sequence</a:t>
            </a:r>
            <a:endParaRPr lang="en-US" sz="900" dirty="0" smtClean="0"/>
          </a:p>
          <a:p>
            <a:pPr>
              <a:buNone/>
            </a:pPr>
            <a:r>
              <a:rPr lang="en-AU" sz="900" dirty="0" smtClean="0"/>
              <a:t>    /// file, which </a:t>
            </a:r>
            <a:r>
              <a:rPr lang="en-AU" sz="900" dirty="0" err="1" smtClean="0"/>
              <a:t>isa</a:t>
            </a:r>
            <a:r>
              <a:rPr lang="en-AU" sz="900" dirty="0" smtClean="0"/>
              <a:t> standard file split used by MapReduce.NET to store a partition of a </a:t>
            </a:r>
            <a:endParaRPr lang="en-US" sz="900" dirty="0" smtClean="0"/>
          </a:p>
          <a:p>
            <a:pPr>
              <a:buNone/>
            </a:pPr>
            <a:r>
              <a:rPr lang="en-AU" sz="900" dirty="0" smtClean="0"/>
              <a:t>	/// fixed size of a data file. This </a:t>
            </a:r>
            <a:r>
              <a:rPr lang="en-AU" sz="900" dirty="0" err="1" smtClean="0"/>
              <a:t>classprovides</a:t>
            </a:r>
            <a:r>
              <a:rPr lang="en-AU" sz="900" dirty="0" smtClean="0"/>
              <a:t> an interface for exposing the content </a:t>
            </a:r>
            <a:endParaRPr lang="en-US" sz="900" dirty="0" smtClean="0"/>
          </a:p>
          <a:p>
            <a:pPr>
              <a:buNone/>
            </a:pPr>
            <a:r>
              <a:rPr lang="en-AU" sz="900" dirty="0" smtClean="0"/>
              <a:t>    /// of a file split as an enumeration of key-value pairs and </a:t>
            </a:r>
            <a:r>
              <a:rPr lang="en-AU" sz="900" dirty="0" err="1" smtClean="0"/>
              <a:t>offersfacilities</a:t>
            </a:r>
            <a:r>
              <a:rPr lang="en-AU" sz="900" dirty="0" smtClean="0"/>
              <a:t> for both </a:t>
            </a:r>
            <a:endParaRPr lang="en-US" sz="900" dirty="0" smtClean="0"/>
          </a:p>
          <a:p>
            <a:pPr>
              <a:buNone/>
            </a:pPr>
            <a:r>
              <a:rPr lang="en-AU" sz="900" dirty="0" smtClean="0"/>
              <a:t>     /// accessing keys and values as objects and their corresponding binary values.</a:t>
            </a:r>
            <a:endParaRPr lang="en-US" sz="900" dirty="0" smtClean="0"/>
          </a:p>
          <a:p>
            <a:pPr>
              <a:buNone/>
            </a:pPr>
            <a:r>
              <a:rPr lang="en-AU" sz="900" dirty="0" smtClean="0"/>
              <a:t>    /// &lt;/summary&gt;</a:t>
            </a:r>
            <a:endParaRPr lang="en-US" sz="900" dirty="0" smtClean="0"/>
          </a:p>
          <a:p>
            <a:pPr>
              <a:buNone/>
            </a:pPr>
            <a:r>
              <a:rPr lang="en-AU" sz="900" dirty="0" smtClean="0"/>
              <a:t>    public class </a:t>
            </a:r>
            <a:r>
              <a:rPr lang="en-AU" sz="900" dirty="0" err="1" smtClean="0"/>
              <a:t>SeqReader</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Creates a </a:t>
            </a:r>
            <a:r>
              <a:rPr lang="en-AU" sz="900" dirty="0" err="1" smtClean="0"/>
              <a:t>SeqReader</a:t>
            </a:r>
            <a:r>
              <a:rPr lang="en-AU" sz="900" dirty="0" smtClean="0"/>
              <a:t> instance and attaches it to the given file. This constructor</a:t>
            </a:r>
            <a:endParaRPr lang="en-US" sz="900" dirty="0" smtClean="0"/>
          </a:p>
          <a:p>
            <a:pPr>
              <a:buNone/>
            </a:pPr>
            <a:r>
              <a:rPr lang="en-AU" sz="900" dirty="0" smtClean="0"/>
              <a:t>        /// initializes the instance with the default value for the internal buffers and does</a:t>
            </a:r>
            <a:endParaRPr lang="en-US" sz="900" dirty="0" smtClean="0"/>
          </a:p>
          <a:p>
            <a:pPr>
              <a:buNone/>
            </a:pPr>
            <a:r>
              <a:rPr lang="en-AU" sz="900" dirty="0" smtClean="0"/>
              <a:t>        /// not set any information about the types of the keys and values read from the</a:t>
            </a:r>
            <a:endParaRPr lang="en-US" sz="900" dirty="0" smtClean="0"/>
          </a:p>
          <a:p>
            <a:pPr>
              <a:buNone/>
            </a:pPr>
            <a:r>
              <a:rPr lang="en-AU" sz="900" dirty="0" smtClean="0"/>
              <a:t>        /// file.</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SeqReader</a:t>
            </a:r>
            <a:r>
              <a:rPr lang="en-AU" sz="900" dirty="0" smtClean="0"/>
              <a:t>(string file) : this(file, null, null) { … }</a:t>
            </a:r>
            <a:endParaRPr lang="en-US" sz="900" dirty="0" smtClean="0"/>
          </a:p>
          <a:p>
            <a:pPr>
              <a:buNone/>
            </a:pPr>
            <a:r>
              <a:rPr lang="en-AU" sz="900" dirty="0" smtClean="0"/>
              <a:t>        /// &lt;summary&gt;</a:t>
            </a:r>
            <a:endParaRPr lang="en-US" sz="900" dirty="0" smtClean="0"/>
          </a:p>
          <a:p>
            <a:pPr>
              <a:buNone/>
            </a:pPr>
            <a:r>
              <a:rPr lang="en-AU" sz="900" dirty="0" smtClean="0"/>
              <a:t>        /// Creates a </a:t>
            </a:r>
            <a:r>
              <a:rPr lang="en-AU" sz="900" dirty="0" err="1" smtClean="0"/>
              <a:t>SeqReader</a:t>
            </a:r>
            <a:r>
              <a:rPr lang="en-AU" sz="900" dirty="0" smtClean="0"/>
              <a:t> instance, attaches it to the given file, and sets the</a:t>
            </a:r>
            <a:endParaRPr lang="en-US" sz="900" dirty="0" smtClean="0"/>
          </a:p>
          <a:p>
            <a:pPr>
              <a:buNone/>
            </a:pPr>
            <a:r>
              <a:rPr lang="en-AU" sz="900" dirty="0" smtClean="0"/>
              <a:t>		/// internal buffer size to </a:t>
            </a:r>
            <a:r>
              <a:rPr lang="en-AU" sz="900" dirty="0" err="1" smtClean="0"/>
              <a:t>bufferSize</a:t>
            </a:r>
            <a:r>
              <a:rPr lang="en-AU" sz="900" dirty="0" smtClean="0"/>
              <a:t>. This constructor does not</a:t>
            </a:r>
            <a:endParaRPr lang="en-US" sz="900" dirty="0"/>
          </a:p>
        </p:txBody>
      </p:sp>
      <p:sp>
        <p:nvSpPr>
          <p:cNvPr id="9" name="Content Placeholder 8"/>
          <p:cNvSpPr>
            <a:spLocks noGrp="1"/>
          </p:cNvSpPr>
          <p:nvPr>
            <p:ph sz="half" idx="2"/>
          </p:nvPr>
        </p:nvSpPr>
        <p:spPr/>
        <p:txBody>
          <a:bodyPr/>
          <a:lstStyle/>
          <a:p>
            <a:pPr>
              <a:buNone/>
            </a:pPr>
            <a:r>
              <a:rPr lang="en-AU" sz="900" dirty="0" smtClean="0"/>
              <a:t>provide any</a:t>
            </a:r>
            <a:endParaRPr lang="en-US" sz="900" dirty="0" smtClean="0"/>
          </a:p>
          <a:p>
            <a:pPr>
              <a:buNone/>
            </a:pPr>
            <a:r>
              <a:rPr lang="en-AU" sz="900" dirty="0" smtClean="0"/>
              <a:t>		/// information about the types of the keys and values read from the file.</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SeqReader</a:t>
            </a:r>
            <a:r>
              <a:rPr lang="en-AU" sz="900" dirty="0" smtClean="0"/>
              <a:t>(string file, int </a:t>
            </a:r>
            <a:r>
              <a:rPr lang="en-AU" sz="900" dirty="0" err="1" smtClean="0"/>
              <a:t>bufferSize</a:t>
            </a:r>
            <a:r>
              <a:rPr lang="en-AU" sz="900" dirty="0" smtClean="0"/>
              <a:t>) : this(</a:t>
            </a:r>
            <a:r>
              <a:rPr lang="en-AU" sz="900" dirty="0" err="1" smtClean="0"/>
              <a:t>file,null,null,bufferSize</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Creates a </a:t>
            </a:r>
            <a:r>
              <a:rPr lang="en-AU" sz="900" dirty="0" err="1" smtClean="0"/>
              <a:t>SeqReader</a:t>
            </a:r>
            <a:r>
              <a:rPr lang="en-AU" sz="900" dirty="0" smtClean="0"/>
              <a:t> instance, attaches it to the given file, and provides</a:t>
            </a:r>
            <a:endParaRPr lang="en-US" sz="900" dirty="0" smtClean="0"/>
          </a:p>
          <a:p>
            <a:pPr>
              <a:buNone/>
            </a:pPr>
            <a:r>
              <a:rPr lang="en-AU" sz="900" dirty="0" smtClean="0"/>
              <a:t>		/// metadata information about the content of the file in the form of </a:t>
            </a:r>
            <a:r>
              <a:rPr lang="en-AU" sz="900" dirty="0" err="1" smtClean="0"/>
              <a:t>keyType</a:t>
            </a:r>
            <a:r>
              <a:rPr lang="en-AU" sz="900" dirty="0" smtClean="0"/>
              <a:t> and</a:t>
            </a:r>
            <a:endParaRPr lang="en-US" sz="900" dirty="0" smtClean="0"/>
          </a:p>
          <a:p>
            <a:pPr>
              <a:buNone/>
            </a:pPr>
            <a:r>
              <a:rPr lang="en-AU" sz="900" dirty="0" smtClean="0"/>
              <a:t>        /// </a:t>
            </a:r>
            <a:r>
              <a:rPr lang="en-AU" sz="900" dirty="0" err="1" smtClean="0"/>
              <a:t>valueType</a:t>
            </a:r>
            <a:r>
              <a:rPr lang="en-AU" sz="900" dirty="0" smtClean="0"/>
              <a:t>. The internal buffers are initialized with the default dimension.</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SeqReader</a:t>
            </a:r>
            <a:r>
              <a:rPr lang="en-AU" sz="900" dirty="0" smtClean="0"/>
              <a:t>(string file, Type </a:t>
            </a:r>
            <a:r>
              <a:rPr lang="en-AU" sz="900" dirty="0" err="1" smtClean="0"/>
              <a:t>keyType</a:t>
            </a:r>
            <a:r>
              <a:rPr lang="en-AU" sz="900" dirty="0" smtClean="0"/>
              <a:t>, Type </a:t>
            </a:r>
            <a:r>
              <a:rPr lang="en-AU" sz="900" dirty="0" err="1" smtClean="0"/>
              <a:t>valueType</a:t>
            </a:r>
            <a:r>
              <a:rPr lang="en-AU" sz="900" dirty="0" smtClean="0"/>
              <a:t>)</a:t>
            </a:r>
            <a:endParaRPr lang="en-US" sz="900" dirty="0" smtClean="0"/>
          </a:p>
          <a:p>
            <a:pPr>
              <a:buNone/>
            </a:pPr>
            <a:r>
              <a:rPr lang="en-AU" sz="900" dirty="0" smtClean="0"/>
              <a:t>            : this(file, </a:t>
            </a:r>
            <a:r>
              <a:rPr lang="en-AU" sz="900" dirty="0" err="1" smtClean="0"/>
              <a:t>keyType</a:t>
            </a:r>
            <a:r>
              <a:rPr lang="en-AU" sz="900" dirty="0" smtClean="0"/>
              <a:t>, </a:t>
            </a:r>
            <a:r>
              <a:rPr lang="en-AU" sz="900" dirty="0" err="1" smtClean="0"/>
              <a:t>valueType</a:t>
            </a:r>
            <a:r>
              <a:rPr lang="en-AU" sz="900" dirty="0" smtClean="0"/>
              <a:t>, </a:t>
            </a:r>
            <a:r>
              <a:rPr lang="en-AU" sz="900" dirty="0" err="1" smtClean="0"/>
              <a:t>SequenceFile.DefaultBufferSize</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Creates a </a:t>
            </a:r>
            <a:r>
              <a:rPr lang="en-AU" sz="900" dirty="0" err="1" smtClean="0"/>
              <a:t>SeqReader</a:t>
            </a:r>
            <a:r>
              <a:rPr lang="en-AU" sz="900" dirty="0" smtClean="0"/>
              <a:t> instance, attaches it to the given file, and provides</a:t>
            </a:r>
            <a:endParaRPr lang="en-US" sz="900" dirty="0" smtClean="0"/>
          </a:p>
          <a:p>
            <a:pPr>
              <a:buNone/>
            </a:pPr>
            <a:r>
              <a:rPr lang="en-AU" sz="900" dirty="0" smtClean="0"/>
              <a:t>		/// metadata information about the content of the file in the form of </a:t>
            </a:r>
            <a:r>
              <a:rPr lang="en-AU" sz="900" dirty="0" err="1" smtClean="0"/>
              <a:t>keyType</a:t>
            </a:r>
            <a:r>
              <a:rPr lang="en-AU" sz="900" dirty="0" smtClean="0"/>
              <a:t> and</a:t>
            </a:r>
            <a:endParaRPr lang="en-US" sz="900" dirty="0" smtClean="0"/>
          </a:p>
          <a:p>
            <a:pPr>
              <a:buNone/>
            </a:pPr>
            <a:r>
              <a:rPr lang="en-AU" sz="900" dirty="0" smtClean="0"/>
              <a:t>        /// </a:t>
            </a:r>
            <a:r>
              <a:rPr lang="en-AU" sz="900" dirty="0" err="1" smtClean="0"/>
              <a:t>valueType</a:t>
            </a:r>
            <a:r>
              <a:rPr lang="en-AU" sz="900" dirty="0" smtClean="0"/>
              <a:t>. The internal buffers are initialized with the </a:t>
            </a:r>
            <a:r>
              <a:rPr lang="en-AU" sz="900" dirty="0" err="1" smtClean="0"/>
              <a:t>bufferSize</a:t>
            </a:r>
            <a:r>
              <a:rPr lang="en-AU" sz="900" dirty="0" smtClean="0"/>
              <a:t> dimension.</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SeqReader</a:t>
            </a:r>
            <a:r>
              <a:rPr lang="en-AU" sz="900" dirty="0" smtClean="0"/>
              <a:t>(string file, Type </a:t>
            </a:r>
            <a:r>
              <a:rPr lang="en-AU" sz="900" dirty="0" err="1" smtClean="0"/>
              <a:t>keyType</a:t>
            </a:r>
            <a:r>
              <a:rPr lang="en-AU" sz="900" dirty="0" smtClean="0"/>
              <a:t>, Type </a:t>
            </a:r>
            <a:r>
              <a:rPr lang="en-AU" sz="900" dirty="0" err="1" smtClean="0"/>
              <a:t>valueType</a:t>
            </a:r>
            <a:r>
              <a:rPr lang="en-AU" sz="900" dirty="0" smtClean="0"/>
              <a:t>, int </a:t>
            </a:r>
            <a:r>
              <a:rPr lang="en-AU" sz="900" dirty="0" err="1" smtClean="0"/>
              <a:t>bufferSize</a:t>
            </a:r>
            <a:r>
              <a:rPr lang="en-AU" sz="900" dirty="0" smtClean="0"/>
              <a:t>){ … }</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Sets the metadata information about the keys and the values contained in the data</a:t>
            </a:r>
            <a:endParaRPr lang="en-US" sz="900" dirty="0" smtClean="0"/>
          </a:p>
          <a:p>
            <a:pPr>
              <a:buNone/>
            </a:pPr>
            <a:endParaRPr lang="en-US" sz="900" dirty="0" smtClean="0"/>
          </a:p>
          <a:p>
            <a:endParaRPr lang="en-US" sz="9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113</a:t>
            </a:fld>
            <a:endParaRPr lang="en-US"/>
          </a:p>
        </p:txBody>
      </p:sp>
    </p:spTree>
    <p:extLst>
      <p:ext uri="{BB962C8B-B14F-4D97-AF65-F5344CB8AC3E}">
        <p14:creationId xmlns:p14="http://schemas.microsoft.com/office/powerpoint/2010/main" val="401189069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SeqReader</a:t>
            </a:r>
            <a:r>
              <a:rPr lang="en-US" dirty="0" smtClean="0"/>
              <a:t> and </a:t>
            </a:r>
            <a:r>
              <a:rPr lang="en-US" dirty="0" err="1" smtClean="0"/>
              <a:t>SeqWriter</a:t>
            </a:r>
            <a:r>
              <a:rPr lang="en-US" dirty="0" smtClean="0"/>
              <a:t> Classes</a:t>
            </a:r>
            <a:endParaRPr lang="en-US" dirty="0"/>
          </a:p>
        </p:txBody>
      </p:sp>
      <p:sp>
        <p:nvSpPr>
          <p:cNvPr id="8" name="Content Placeholder 7"/>
          <p:cNvSpPr>
            <a:spLocks noGrp="1"/>
          </p:cNvSpPr>
          <p:nvPr>
            <p:ph sz="half" idx="1"/>
          </p:nvPr>
        </p:nvSpPr>
        <p:spPr/>
        <p:txBody>
          <a:bodyPr/>
          <a:lstStyle/>
          <a:p>
            <a:pPr>
              <a:buNone/>
            </a:pPr>
            <a:r>
              <a:rPr lang="en-AU" sz="900" dirty="0" smtClean="0"/>
              <a:t> /// file.</a:t>
            </a:r>
            <a:endParaRPr lang="en-US" sz="900" dirty="0" smtClean="0"/>
          </a:p>
          <a:p>
            <a:pPr>
              <a:buNone/>
            </a:pPr>
            <a:r>
              <a:rPr lang="en-AU" sz="900" dirty="0" smtClean="0"/>
              <a:t>        /// &lt;/summary&gt;</a:t>
            </a:r>
            <a:endParaRPr lang="en-US" sz="900" dirty="0" smtClean="0"/>
          </a:p>
          <a:p>
            <a:pPr>
              <a:buNone/>
            </a:pPr>
            <a:r>
              <a:rPr lang="en-AU" sz="900" dirty="0" smtClean="0"/>
              <a:t>        public void </a:t>
            </a:r>
            <a:r>
              <a:rPr lang="en-AU" sz="900" dirty="0" err="1" smtClean="0"/>
              <a:t>SetType</a:t>
            </a:r>
            <a:r>
              <a:rPr lang="en-AU" sz="900" dirty="0" smtClean="0"/>
              <a:t>(Type </a:t>
            </a:r>
            <a:r>
              <a:rPr lang="en-AU" sz="900" dirty="0" err="1" smtClean="0"/>
              <a:t>keyType</a:t>
            </a:r>
            <a:r>
              <a:rPr lang="en-AU" sz="900" dirty="0" smtClean="0"/>
              <a:t>, Type </a:t>
            </a:r>
            <a:r>
              <a:rPr lang="en-AU" sz="900" dirty="0" err="1" smtClean="0"/>
              <a:t>valueType</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Checks whether there is another record in the data file and moves the current</a:t>
            </a:r>
            <a:endParaRPr lang="en-US" sz="900" dirty="0" smtClean="0"/>
          </a:p>
          <a:p>
            <a:pPr>
              <a:buNone/>
            </a:pPr>
            <a:r>
              <a:rPr lang="en-AU" sz="900" dirty="0" smtClean="0"/>
              <a:t>        /// file pointer to its beginning.</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bool</a:t>
            </a:r>
            <a:r>
              <a:rPr lang="en-AU" sz="900" dirty="0" smtClean="0"/>
              <a:t> </a:t>
            </a:r>
            <a:r>
              <a:rPr lang="en-AU" sz="900" dirty="0" err="1" smtClean="0"/>
              <a:t>HaxNext</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Gets the object instance corresponding to the next key in the data file.</a:t>
            </a:r>
            <a:endParaRPr lang="en-US" sz="900" dirty="0" smtClean="0"/>
          </a:p>
          <a:p>
            <a:pPr>
              <a:buNone/>
            </a:pPr>
            <a:r>
              <a:rPr lang="en-AU" sz="900" dirty="0" smtClean="0"/>
              <a:t>        /// in the data file.</a:t>
            </a:r>
            <a:endParaRPr lang="en-US" sz="900" dirty="0" smtClean="0"/>
          </a:p>
          <a:p>
            <a:pPr>
              <a:buNone/>
            </a:pPr>
            <a:r>
              <a:rPr lang="en-AU" sz="900" dirty="0" smtClean="0"/>
              <a:t>        /// &lt;/summary&gt;</a:t>
            </a:r>
            <a:endParaRPr lang="en-US" sz="900" dirty="0" smtClean="0"/>
          </a:p>
          <a:p>
            <a:pPr>
              <a:buNone/>
            </a:pPr>
            <a:r>
              <a:rPr lang="en-AU" sz="900" dirty="0" smtClean="0"/>
              <a:t>        public object </a:t>
            </a:r>
            <a:r>
              <a:rPr lang="en-AU" sz="900" dirty="0" err="1" smtClean="0"/>
              <a:t>NextKey</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Gets the object instance corresponding to the next value in the data file.</a:t>
            </a:r>
            <a:endParaRPr lang="en-US" sz="900" dirty="0" smtClean="0"/>
          </a:p>
          <a:p>
            <a:pPr>
              <a:buNone/>
            </a:pPr>
            <a:r>
              <a:rPr lang="en-AU" sz="900" dirty="0" smtClean="0"/>
              <a:t>        /// in the data file.</a:t>
            </a:r>
            <a:endParaRPr lang="en-US" sz="900" dirty="0" smtClean="0"/>
          </a:p>
          <a:p>
            <a:pPr>
              <a:buNone/>
            </a:pPr>
            <a:r>
              <a:rPr lang="en-AU" sz="900" dirty="0" smtClean="0"/>
              <a:t>        /// &lt;/summary&gt;</a:t>
            </a:r>
            <a:endParaRPr lang="en-US" sz="900" dirty="0" smtClean="0"/>
          </a:p>
          <a:p>
            <a:pPr>
              <a:buNone/>
            </a:pPr>
            <a:r>
              <a:rPr lang="en-AU" sz="900" dirty="0" smtClean="0"/>
              <a:t>        public object </a:t>
            </a:r>
            <a:r>
              <a:rPr lang="en-AU" sz="900" dirty="0" err="1" smtClean="0"/>
              <a:t>NextValue</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Gets the raw bytes that contain the value of the </a:t>
            </a:r>
            <a:r>
              <a:rPr lang="en-AU" sz="900" dirty="0" err="1" smtClean="0"/>
              <a:t>serializedinstance</a:t>
            </a:r>
            <a:r>
              <a:rPr lang="en-AU" sz="900" dirty="0" smtClean="0"/>
              <a:t> of the</a:t>
            </a:r>
            <a:endParaRPr lang="en-US" sz="900" dirty="0" smtClean="0"/>
          </a:p>
          <a:p>
            <a:pPr>
              <a:buNone/>
            </a:pPr>
            <a:r>
              <a:rPr lang="en-AU" sz="900" dirty="0" smtClean="0"/>
              <a:t>		/// current key.</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BufferInMemory</a:t>
            </a:r>
            <a:r>
              <a:rPr lang="en-AU" sz="900" dirty="0" smtClean="0"/>
              <a:t> </a:t>
            </a:r>
            <a:r>
              <a:rPr lang="en-AU" sz="900" dirty="0" err="1" smtClean="0"/>
              <a:t>NextRawKey</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Gets the raw bytes that contain the value of the serialized instance of the </a:t>
            </a:r>
            <a:endParaRPr lang="en-US" sz="900" dirty="0" smtClean="0"/>
          </a:p>
          <a:p>
            <a:pPr>
              <a:buNone/>
            </a:pPr>
            <a:r>
              <a:rPr lang="en-AU" sz="900" dirty="0" smtClean="0"/>
              <a:t>        /// current value.</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BufferInMemory</a:t>
            </a:r>
            <a:r>
              <a:rPr lang="en-AU" sz="900" dirty="0" smtClean="0"/>
              <a:t> </a:t>
            </a:r>
            <a:r>
              <a:rPr lang="en-AU" sz="900" dirty="0" err="1" smtClean="0"/>
              <a:t>NextRawValue</a:t>
            </a:r>
            <a:r>
              <a:rPr lang="en-AU" sz="900" dirty="0" smtClean="0"/>
              <a:t>() { … }</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Gets the position of the file pointer as an offset from its beginning.</a:t>
            </a:r>
            <a:endParaRPr lang="en-US" sz="900" dirty="0" smtClean="0"/>
          </a:p>
          <a:p>
            <a:pPr>
              <a:buNone/>
            </a:pPr>
            <a:r>
              <a:rPr lang="en-AU" sz="900" dirty="0" smtClean="0"/>
              <a:t>        /// &lt;/summary&gt; </a:t>
            </a:r>
            <a:endParaRPr lang="en-US" sz="900" dirty="0"/>
          </a:p>
        </p:txBody>
      </p:sp>
      <p:sp>
        <p:nvSpPr>
          <p:cNvPr id="9" name="Content Placeholder 8"/>
          <p:cNvSpPr>
            <a:spLocks noGrp="1"/>
          </p:cNvSpPr>
          <p:nvPr>
            <p:ph sz="half" idx="2"/>
          </p:nvPr>
        </p:nvSpPr>
        <p:spPr>
          <a:xfrm>
            <a:off x="4655706" y="1051672"/>
            <a:ext cx="4355523" cy="5577728"/>
          </a:xfrm>
        </p:spPr>
        <p:txBody>
          <a:bodyPr/>
          <a:lstStyle/>
          <a:p>
            <a:pPr>
              <a:buNone/>
            </a:pPr>
            <a:r>
              <a:rPr lang="en-AU" sz="800" dirty="0" smtClean="0"/>
              <a:t> public long </a:t>
            </a:r>
            <a:r>
              <a:rPr lang="en-AU" sz="800" dirty="0" err="1" smtClean="0"/>
              <a:t>CurrentPosition</a:t>
            </a:r>
            <a:r>
              <a:rPr lang="en-AU" sz="800" dirty="0" smtClean="0"/>
              <a:t>() { … }</a:t>
            </a:r>
            <a:endParaRPr lang="en-US" sz="800" dirty="0" smtClean="0"/>
          </a:p>
          <a:p>
            <a:pPr>
              <a:buNone/>
            </a:pPr>
            <a:r>
              <a:rPr lang="en-AU" sz="800" dirty="0" smtClean="0"/>
              <a:t>        /// &lt;summary&gt;</a:t>
            </a:r>
            <a:endParaRPr lang="en-US" sz="800" dirty="0" smtClean="0"/>
          </a:p>
          <a:p>
            <a:pPr>
              <a:buNone/>
            </a:pPr>
            <a:r>
              <a:rPr lang="en-AU" sz="800" dirty="0" smtClean="0"/>
              <a:t>        /// Gets the size of the file attached to this instance of </a:t>
            </a:r>
            <a:r>
              <a:rPr lang="en-AU" sz="800" dirty="0" err="1" smtClean="0"/>
              <a:t>SeqReader</a:t>
            </a:r>
            <a:r>
              <a:rPr lang="en-AU" sz="800" dirty="0" smtClean="0"/>
              <a:t>.</a:t>
            </a:r>
            <a:endParaRPr lang="en-US" sz="800" dirty="0" smtClean="0"/>
          </a:p>
          <a:p>
            <a:pPr>
              <a:buNone/>
            </a:pPr>
            <a:r>
              <a:rPr lang="en-AU" sz="800" dirty="0" smtClean="0"/>
              <a:t>        /// &lt;/summary&gt;</a:t>
            </a:r>
            <a:endParaRPr lang="en-US" sz="800" dirty="0" smtClean="0"/>
          </a:p>
          <a:p>
            <a:pPr>
              <a:buNone/>
            </a:pPr>
            <a:r>
              <a:rPr lang="en-AU" sz="800" dirty="0" smtClean="0"/>
              <a:t>        public long </a:t>
            </a:r>
            <a:r>
              <a:rPr lang="en-AU" sz="800" dirty="0" err="1" smtClean="0"/>
              <a:t>StreamLength</a:t>
            </a:r>
            <a:r>
              <a:rPr lang="en-AU" sz="800" dirty="0" smtClean="0"/>
              <a:t>() { … }</a:t>
            </a:r>
            <a:endParaRPr lang="en-US" sz="800" dirty="0" smtClean="0"/>
          </a:p>
          <a:p>
            <a:pPr>
              <a:buNone/>
            </a:pPr>
            <a:r>
              <a:rPr lang="en-AU" sz="800" dirty="0" smtClean="0"/>
              <a:t>        /// &lt;summary&gt;</a:t>
            </a:r>
            <a:endParaRPr lang="en-US" sz="800" dirty="0" smtClean="0"/>
          </a:p>
          <a:p>
            <a:pPr>
              <a:buNone/>
            </a:pPr>
            <a:r>
              <a:rPr lang="en-AU" sz="800" dirty="0" smtClean="0"/>
              <a:t>        /// Moves the file pointer to position. If the value of position is 0 or negative,</a:t>
            </a:r>
            <a:endParaRPr lang="en-US" sz="800" dirty="0" smtClean="0"/>
          </a:p>
          <a:p>
            <a:pPr>
              <a:buNone/>
            </a:pPr>
            <a:r>
              <a:rPr lang="en-AU" sz="800" dirty="0" smtClean="0"/>
              <a:t>        /// returns the current position of the file pointer.</a:t>
            </a:r>
            <a:endParaRPr lang="en-US" sz="800" dirty="0" smtClean="0"/>
          </a:p>
          <a:p>
            <a:pPr>
              <a:buNone/>
            </a:pPr>
            <a:r>
              <a:rPr lang="en-AU" sz="800" dirty="0" smtClean="0"/>
              <a:t>        /// &lt;/summary&gt;</a:t>
            </a:r>
            <a:endParaRPr lang="en-US" sz="800" dirty="0" smtClean="0"/>
          </a:p>
          <a:p>
            <a:pPr>
              <a:buNone/>
            </a:pPr>
            <a:r>
              <a:rPr lang="en-AU" sz="800" dirty="0" smtClean="0"/>
              <a:t>        public long Seek(long position) { … }</a:t>
            </a:r>
            <a:endParaRPr lang="en-US" sz="800" dirty="0" smtClean="0"/>
          </a:p>
          <a:p>
            <a:pPr>
              <a:buNone/>
            </a:pPr>
            <a:r>
              <a:rPr lang="en-AU" sz="800" dirty="0" smtClean="0"/>
              <a:t>        /// &lt;summary&gt;</a:t>
            </a:r>
            <a:endParaRPr lang="en-US" sz="800" dirty="0" smtClean="0"/>
          </a:p>
          <a:p>
            <a:pPr>
              <a:buNone/>
            </a:pPr>
            <a:r>
              <a:rPr lang="en-AU" sz="800" dirty="0" smtClean="0"/>
              <a:t>        /// Closes the </a:t>
            </a:r>
            <a:r>
              <a:rPr lang="en-AU" sz="800" dirty="0" err="1" smtClean="0"/>
              <a:t>SeqReader</a:t>
            </a:r>
            <a:r>
              <a:rPr lang="en-AU" sz="800" dirty="0" smtClean="0"/>
              <a:t> </a:t>
            </a:r>
            <a:r>
              <a:rPr lang="en-AU" sz="800" dirty="0" err="1" smtClean="0"/>
              <a:t>instanceand</a:t>
            </a:r>
            <a:r>
              <a:rPr lang="en-AU" sz="800" dirty="0" smtClean="0"/>
              <a:t> releases all the resources that have been</a:t>
            </a:r>
            <a:endParaRPr lang="en-US" sz="800" dirty="0" smtClean="0"/>
          </a:p>
          <a:p>
            <a:pPr>
              <a:buNone/>
            </a:pPr>
            <a:r>
              <a:rPr lang="en-AU" sz="800" dirty="0" smtClean="0"/>
              <a:t>        /// allocated to read </a:t>
            </a:r>
            <a:r>
              <a:rPr lang="en-AU" sz="800" dirty="0" err="1" smtClean="0"/>
              <a:t>fromthe</a:t>
            </a:r>
            <a:r>
              <a:rPr lang="en-AU" sz="800" dirty="0" smtClean="0"/>
              <a:t> file.</a:t>
            </a:r>
            <a:endParaRPr lang="en-US" sz="800" dirty="0" smtClean="0"/>
          </a:p>
          <a:p>
            <a:pPr>
              <a:buNone/>
            </a:pPr>
            <a:r>
              <a:rPr lang="en-AU" sz="800" dirty="0" smtClean="0"/>
              <a:t>        /// &lt;/summary&gt;</a:t>
            </a:r>
            <a:endParaRPr lang="en-US" sz="800" dirty="0" smtClean="0"/>
          </a:p>
          <a:p>
            <a:pPr>
              <a:buNone/>
            </a:pPr>
            <a:r>
              <a:rPr lang="en-AU" sz="800" dirty="0" smtClean="0"/>
              <a:t>        public void Close() { … }</a:t>
            </a:r>
            <a:endParaRPr lang="en-US" sz="800" dirty="0" smtClean="0"/>
          </a:p>
          <a:p>
            <a:pPr>
              <a:buNone/>
            </a:pPr>
            <a:r>
              <a:rPr lang="en-AU" sz="800" dirty="0" smtClean="0"/>
              <a:t> </a:t>
            </a:r>
            <a:endParaRPr lang="en-US" sz="800" dirty="0" smtClean="0"/>
          </a:p>
          <a:p>
            <a:pPr>
              <a:buNone/>
            </a:pPr>
            <a:r>
              <a:rPr lang="en-AU" sz="800" dirty="0" smtClean="0"/>
              <a:t>		// private implementation follows</a:t>
            </a:r>
            <a:endParaRPr lang="en-US" sz="800" dirty="0" smtClean="0"/>
          </a:p>
          <a:p>
            <a:pPr>
              <a:buNone/>
            </a:pPr>
            <a:r>
              <a:rPr lang="en-AU" sz="800" dirty="0" smtClean="0"/>
              <a:t>    }</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Class </a:t>
            </a:r>
            <a:r>
              <a:rPr lang="en-AU" sz="800" dirty="0" err="1" smtClean="0"/>
              <a:t>SeqWriter</a:t>
            </a:r>
            <a:r>
              <a:rPr lang="en-AU" sz="800" dirty="0" smtClean="0"/>
              <a:t>. This class implements a file writer for the sequence</a:t>
            </a:r>
            <a:endParaRPr lang="en-US" sz="800" dirty="0" smtClean="0"/>
          </a:p>
          <a:p>
            <a:pPr>
              <a:buNone/>
            </a:pPr>
            <a:r>
              <a:rPr lang="en-AU" sz="800" dirty="0" smtClean="0"/>
              <a:t>    /// sequence file, which is a standard file split used by MapReduce.NET to store a</a:t>
            </a:r>
            <a:endParaRPr lang="en-US" sz="800" dirty="0" smtClean="0"/>
          </a:p>
          <a:p>
            <a:pPr>
              <a:buNone/>
            </a:pPr>
            <a:r>
              <a:rPr lang="en-AU" sz="800" dirty="0" smtClean="0"/>
              <a:t>    /// partition of a fixed size of a data file. This </a:t>
            </a:r>
            <a:r>
              <a:rPr lang="en-AU" sz="800" dirty="0" err="1" smtClean="0"/>
              <a:t>classprovides</a:t>
            </a:r>
            <a:r>
              <a:rPr lang="en-AU" sz="800" dirty="0" smtClean="0"/>
              <a:t> an interface to add a</a:t>
            </a:r>
            <a:endParaRPr lang="en-US" sz="800" dirty="0" smtClean="0"/>
          </a:p>
          <a:p>
            <a:pPr>
              <a:buNone/>
            </a:pPr>
            <a:r>
              <a:rPr lang="en-AU" sz="800" dirty="0" smtClean="0"/>
              <a:t>    /// sequence of key-value pair incrementally.</a:t>
            </a:r>
            <a:endParaRPr lang="en-US" sz="800" dirty="0" smtClean="0"/>
          </a:p>
          <a:p>
            <a:pPr>
              <a:buNone/>
            </a:pPr>
            <a:r>
              <a:rPr lang="en-AU" sz="800" dirty="0" smtClean="0"/>
              <a:t>    /// &lt;/summary&gt;</a:t>
            </a:r>
            <a:endParaRPr lang="en-US" sz="800" dirty="0" smtClean="0"/>
          </a:p>
          <a:p>
            <a:pPr>
              <a:buNone/>
            </a:pPr>
            <a:r>
              <a:rPr lang="en-AU" sz="800" dirty="0" smtClean="0"/>
              <a:t>    public class </a:t>
            </a:r>
            <a:r>
              <a:rPr lang="en-AU" sz="800" dirty="0" err="1" smtClean="0"/>
              <a:t>SeqWriter</a:t>
            </a:r>
            <a:endParaRPr lang="en-US" sz="800" dirty="0" smtClean="0"/>
          </a:p>
          <a:p>
            <a:pPr>
              <a:buNone/>
            </a:pPr>
            <a:r>
              <a:rPr lang="en-AU" sz="800" dirty="0" smtClean="0"/>
              <a:t>    {</a:t>
            </a:r>
            <a:endParaRPr lang="en-US" sz="800" dirty="0" smtClean="0"/>
          </a:p>
          <a:p>
            <a:pPr>
              <a:buNone/>
            </a:pPr>
            <a:r>
              <a:rPr lang="en-AU" sz="800" dirty="0" smtClean="0"/>
              <a:t>        /// &lt;summary&gt;  </a:t>
            </a:r>
            <a:endParaRPr lang="en-US" sz="800" dirty="0" smtClean="0"/>
          </a:p>
          <a:p>
            <a:pPr>
              <a:buNone/>
            </a:pPr>
            <a:r>
              <a:rPr lang="en-AU" sz="800" dirty="0" smtClean="0"/>
              <a:t>        /// Creates a </a:t>
            </a:r>
            <a:r>
              <a:rPr lang="en-AU" sz="800" dirty="0" err="1" smtClean="0"/>
              <a:t>SeqWriter</a:t>
            </a:r>
            <a:r>
              <a:rPr lang="en-AU" sz="800" dirty="0" smtClean="0"/>
              <a:t> instance for writing to file. This constructor initializes </a:t>
            </a:r>
            <a:endParaRPr lang="en-US" sz="800" dirty="0" smtClean="0"/>
          </a:p>
          <a:p>
            <a:pPr>
              <a:buNone/>
            </a:pPr>
            <a:r>
              <a:rPr lang="en-AU" sz="800" dirty="0" smtClean="0"/>
              <a:t>        /// the instance with the default value for the internal buffers.</a:t>
            </a:r>
            <a:endParaRPr lang="en-US" sz="800" dirty="0" smtClean="0"/>
          </a:p>
          <a:p>
            <a:pPr>
              <a:buNone/>
            </a:pPr>
            <a:r>
              <a:rPr lang="en-AU" sz="800" dirty="0" smtClean="0"/>
              <a:t>        /// &lt;/summary&gt;</a:t>
            </a:r>
            <a:endParaRPr lang="en-US" sz="800" dirty="0" smtClean="0"/>
          </a:p>
          <a:p>
            <a:pPr>
              <a:buNone/>
            </a:pPr>
            <a:r>
              <a:rPr lang="en-AU" sz="800" dirty="0" smtClean="0"/>
              <a:t>        public </a:t>
            </a:r>
            <a:r>
              <a:rPr lang="en-AU" sz="800" dirty="0" err="1" smtClean="0"/>
              <a:t>SeqWriter</a:t>
            </a:r>
            <a:r>
              <a:rPr lang="en-AU" sz="800" dirty="0" smtClean="0"/>
              <a:t>(string file) : this(file, </a:t>
            </a:r>
            <a:r>
              <a:rPr lang="en-AU" sz="800" dirty="0" err="1" smtClean="0"/>
              <a:t>SequenceFile.DefaultBufferSize</a:t>
            </a:r>
            <a:r>
              <a:rPr lang="en-AU" sz="800" dirty="0" smtClean="0"/>
              <a:t>){ … }</a:t>
            </a:r>
            <a:endParaRPr lang="en-US" sz="800" dirty="0" smtClean="0"/>
          </a:p>
          <a:p>
            <a:pPr>
              <a:buNone/>
            </a:pPr>
            <a:r>
              <a:rPr lang="en-AU" sz="800" dirty="0" smtClean="0"/>
              <a:t>        /// &lt;summary&gt;</a:t>
            </a:r>
            <a:endParaRPr lang="en-US" sz="800" dirty="0" smtClean="0"/>
          </a:p>
          <a:p>
            <a:pPr>
              <a:buNone/>
            </a:pPr>
            <a:r>
              <a:rPr lang="en-AU" sz="800" dirty="0" smtClean="0"/>
              <a:t>        /// Creates a </a:t>
            </a:r>
            <a:r>
              <a:rPr lang="en-AU" sz="800" dirty="0" err="1" smtClean="0"/>
              <a:t>SeqWriter</a:t>
            </a:r>
            <a:r>
              <a:rPr lang="en-AU" sz="800" dirty="0" smtClean="0"/>
              <a:t> instance, </a:t>
            </a:r>
            <a:r>
              <a:rPr lang="en-AU" sz="800" dirty="0" err="1" smtClean="0"/>
              <a:t>attachesit</a:t>
            </a:r>
            <a:r>
              <a:rPr lang="en-AU" sz="800" dirty="0" smtClean="0"/>
              <a:t> to the given file, and sets the </a:t>
            </a:r>
            <a:endParaRPr lang="en-US" sz="800" dirty="0" smtClean="0"/>
          </a:p>
          <a:p>
            <a:pPr>
              <a:buNone/>
            </a:pPr>
            <a:r>
              <a:rPr lang="en-AU" sz="800" dirty="0" smtClean="0"/>
              <a:t>        /// internal buffer size to </a:t>
            </a:r>
            <a:r>
              <a:rPr lang="en-AU" sz="800" dirty="0" err="1" smtClean="0"/>
              <a:t>bufferSize</a:t>
            </a: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public </a:t>
            </a:r>
            <a:r>
              <a:rPr lang="en-AU" sz="800" dirty="0" err="1" smtClean="0"/>
              <a:t>SeqWriter</a:t>
            </a:r>
            <a:r>
              <a:rPr lang="en-AU" sz="800" dirty="0" smtClean="0"/>
              <a:t>(string file, int </a:t>
            </a:r>
            <a:r>
              <a:rPr lang="en-AU" sz="800" dirty="0" err="1" smtClean="0"/>
              <a:t>bufferSize</a:t>
            </a:r>
            <a:r>
              <a:rPr lang="en-AU" sz="800" dirty="0" smtClean="0"/>
              <a:t>) { … }</a:t>
            </a:r>
            <a:endParaRPr lang="en-US" sz="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114</a:t>
            </a:fld>
            <a:endParaRPr lang="en-US"/>
          </a:p>
        </p:txBody>
      </p:sp>
    </p:spTree>
    <p:extLst>
      <p:ext uri="{BB962C8B-B14F-4D97-AF65-F5344CB8AC3E}">
        <p14:creationId xmlns:p14="http://schemas.microsoft.com/office/powerpoint/2010/main" val="304297605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SeqReader</a:t>
            </a:r>
            <a:r>
              <a:rPr lang="en-US" dirty="0" smtClean="0"/>
              <a:t> and </a:t>
            </a:r>
            <a:r>
              <a:rPr lang="en-US" dirty="0" err="1" smtClean="0"/>
              <a:t>SeqWriter</a:t>
            </a:r>
            <a:r>
              <a:rPr lang="en-US" dirty="0" smtClean="0"/>
              <a:t> Classes</a:t>
            </a:r>
            <a:endParaRPr lang="en-US" dirty="0"/>
          </a:p>
        </p:txBody>
      </p:sp>
      <p:sp>
        <p:nvSpPr>
          <p:cNvPr id="3" name="Content Placeholder 2"/>
          <p:cNvSpPr>
            <a:spLocks noGrp="1"/>
          </p:cNvSpPr>
          <p:nvPr>
            <p:ph idx="1"/>
          </p:nvPr>
        </p:nvSpPr>
        <p:spPr/>
        <p:txBody>
          <a:bodyPr/>
          <a:lstStyle/>
          <a:p>
            <a:pPr>
              <a:buNone/>
            </a:pPr>
            <a:r>
              <a:rPr lang="en-AU" sz="900" dirty="0" smtClean="0"/>
              <a:t>/// &lt;summary&gt;</a:t>
            </a:r>
            <a:endParaRPr lang="en-US" sz="900" dirty="0" smtClean="0"/>
          </a:p>
          <a:p>
            <a:pPr>
              <a:buNone/>
            </a:pPr>
            <a:r>
              <a:rPr lang="en-AU" sz="900" dirty="0" smtClean="0"/>
              <a:t>        /// Appends a key-value pair to the data file split.</a:t>
            </a:r>
            <a:endParaRPr lang="en-US" sz="900" dirty="0" smtClean="0"/>
          </a:p>
          <a:p>
            <a:pPr>
              <a:buNone/>
            </a:pPr>
            <a:r>
              <a:rPr lang="en-AU" sz="900" dirty="0" smtClean="0"/>
              <a:t>        /// &lt;/summary&gt;</a:t>
            </a:r>
            <a:endParaRPr lang="en-US" sz="900" dirty="0" smtClean="0"/>
          </a:p>
          <a:p>
            <a:pPr>
              <a:buNone/>
            </a:pPr>
            <a:r>
              <a:rPr lang="en-AU" sz="900" dirty="0" smtClean="0"/>
              <a:t>        public void Append(object key, object value) { … }        </a:t>
            </a:r>
            <a:endParaRPr lang="en-US" sz="900" dirty="0" smtClean="0"/>
          </a:p>
          <a:p>
            <a:pPr>
              <a:buNone/>
            </a:pPr>
            <a:r>
              <a:rPr lang="en-AU" sz="900" dirty="0" smtClean="0"/>
              <a:t>        /// &lt;summary&gt;</a:t>
            </a:r>
            <a:endParaRPr lang="en-US" sz="900" dirty="0" smtClean="0"/>
          </a:p>
          <a:p>
            <a:pPr>
              <a:buNone/>
            </a:pPr>
            <a:r>
              <a:rPr lang="en-AU" sz="900" dirty="0" smtClean="0"/>
              <a:t>        /// Appends a key-value pair to the data file split.</a:t>
            </a:r>
            <a:endParaRPr lang="en-US" sz="900" dirty="0" smtClean="0"/>
          </a:p>
          <a:p>
            <a:pPr>
              <a:buNone/>
            </a:pPr>
            <a:r>
              <a:rPr lang="en-AU" sz="900" dirty="0" smtClean="0"/>
              <a:t>        /// &lt;/summary&gt;</a:t>
            </a:r>
            <a:endParaRPr lang="en-US" sz="900" dirty="0" smtClean="0"/>
          </a:p>
          <a:p>
            <a:pPr>
              <a:buNone/>
            </a:pPr>
            <a:r>
              <a:rPr lang="en-AU" sz="900" dirty="0" smtClean="0"/>
              <a:t>        public void </a:t>
            </a:r>
            <a:r>
              <a:rPr lang="en-AU" sz="900" dirty="0" err="1" smtClean="0"/>
              <a:t>AppendRaw</a:t>
            </a:r>
            <a:r>
              <a:rPr lang="en-AU" sz="900" dirty="0" smtClean="0"/>
              <a:t>(byte[] key, byte[] value) { … }        </a:t>
            </a:r>
            <a:endParaRPr lang="en-US" sz="900" dirty="0" smtClean="0"/>
          </a:p>
          <a:p>
            <a:pPr>
              <a:buNone/>
            </a:pPr>
            <a:r>
              <a:rPr lang="en-AU" sz="900" dirty="0" smtClean="0"/>
              <a:t>        /// &lt;summary&gt;</a:t>
            </a:r>
            <a:endParaRPr lang="en-US" sz="900" dirty="0" smtClean="0"/>
          </a:p>
          <a:p>
            <a:pPr>
              <a:buNone/>
            </a:pPr>
            <a:r>
              <a:rPr lang="en-AU" sz="900" dirty="0" smtClean="0"/>
              <a:t>        /// Appends a key-value pair to the data file split.</a:t>
            </a:r>
            <a:endParaRPr lang="en-US" sz="900" dirty="0" smtClean="0"/>
          </a:p>
          <a:p>
            <a:pPr>
              <a:buNone/>
            </a:pPr>
            <a:r>
              <a:rPr lang="en-AU" sz="900" dirty="0" smtClean="0"/>
              <a:t>        /// &lt;/summary&gt;</a:t>
            </a:r>
            <a:endParaRPr lang="en-US" sz="900" dirty="0" smtClean="0"/>
          </a:p>
          <a:p>
            <a:pPr>
              <a:buNone/>
            </a:pPr>
            <a:r>
              <a:rPr lang="en-AU" sz="900" dirty="0" smtClean="0"/>
              <a:t>        public void </a:t>
            </a:r>
            <a:r>
              <a:rPr lang="en-AU" sz="900" dirty="0" err="1" smtClean="0"/>
              <a:t>AppendRaw</a:t>
            </a:r>
            <a:r>
              <a:rPr lang="en-AU" sz="900" dirty="0" smtClean="0"/>
              <a:t>(byte[] key, int </a:t>
            </a:r>
            <a:r>
              <a:rPr lang="en-AU" sz="900" dirty="0" err="1" smtClean="0"/>
              <a:t>keyPos</a:t>
            </a:r>
            <a:r>
              <a:rPr lang="en-AU" sz="900" dirty="0" smtClean="0"/>
              <a:t>, int </a:t>
            </a:r>
            <a:r>
              <a:rPr lang="en-AU" sz="900" dirty="0" err="1" smtClean="0"/>
              <a:t>keyLen</a:t>
            </a:r>
            <a:r>
              <a:rPr lang="en-AU" sz="900" dirty="0" smtClean="0"/>
              <a:t>,</a:t>
            </a:r>
            <a:endParaRPr lang="en-US" sz="900" dirty="0" smtClean="0"/>
          </a:p>
          <a:p>
            <a:pPr>
              <a:buNone/>
            </a:pPr>
            <a:r>
              <a:rPr lang="en-AU" sz="900" dirty="0" smtClean="0"/>
              <a:t>                              byte[] value, int </a:t>
            </a:r>
            <a:r>
              <a:rPr lang="en-AU" sz="900" dirty="0" err="1" smtClean="0"/>
              <a:t>valuePos</a:t>
            </a:r>
            <a:r>
              <a:rPr lang="en-AU" sz="900" dirty="0" smtClean="0"/>
              <a:t>, int </a:t>
            </a:r>
            <a:r>
              <a:rPr lang="en-AU" sz="900" dirty="0" err="1" smtClean="0"/>
              <a:t>valueLen</a:t>
            </a:r>
            <a:r>
              <a:rPr lang="en-AU" sz="900" dirty="0" smtClean="0"/>
              <a:t>) { … }</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Gets the length of the internal buffer or 0 if no buffer has been allocated.</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longLength</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Gets the length of data file split on disk so far.</a:t>
            </a:r>
            <a:endParaRPr lang="en-US" sz="900" dirty="0" smtClean="0"/>
          </a:p>
          <a:p>
            <a:pPr>
              <a:buNone/>
            </a:pPr>
            <a:r>
              <a:rPr lang="en-AU" sz="900" dirty="0" smtClean="0"/>
              <a:t>        /// &lt;/summary&gt;</a:t>
            </a:r>
            <a:endParaRPr lang="en-US" sz="900" dirty="0" smtClean="0"/>
          </a:p>
          <a:p>
            <a:pPr>
              <a:buNone/>
            </a:pPr>
            <a:r>
              <a:rPr lang="en-AU" sz="900" dirty="0" smtClean="0"/>
              <a:t>        public long </a:t>
            </a:r>
            <a:r>
              <a:rPr lang="en-AU" sz="900" dirty="0" err="1" smtClean="0"/>
              <a:t>FileLength</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Closes the </a:t>
            </a:r>
            <a:r>
              <a:rPr lang="en-AU" sz="900" dirty="0" err="1" smtClean="0"/>
              <a:t>SeqReader</a:t>
            </a:r>
            <a:r>
              <a:rPr lang="en-AU" sz="900" dirty="0" smtClean="0"/>
              <a:t> instance and releases all the resources that have been</a:t>
            </a:r>
            <a:endParaRPr lang="en-US" sz="900" dirty="0" smtClean="0"/>
          </a:p>
          <a:p>
            <a:pPr>
              <a:buNone/>
            </a:pPr>
            <a:r>
              <a:rPr lang="en-AU" sz="900" dirty="0" smtClean="0"/>
              <a:t>        /// allocated to write to the file.</a:t>
            </a:r>
            <a:endParaRPr lang="en-US" sz="900" dirty="0" smtClean="0"/>
          </a:p>
          <a:p>
            <a:pPr>
              <a:buNone/>
            </a:pPr>
            <a:r>
              <a:rPr lang="en-AU" sz="900" dirty="0" smtClean="0"/>
              <a:t>        /// &lt;/summary&gt;</a:t>
            </a:r>
            <a:endParaRPr lang="en-US" sz="900" dirty="0" smtClean="0"/>
          </a:p>
          <a:p>
            <a:pPr>
              <a:buNone/>
            </a:pPr>
            <a:r>
              <a:rPr lang="en-AU" sz="900" dirty="0" smtClean="0"/>
              <a:t>        public void Close() { … }</a:t>
            </a:r>
            <a:endParaRPr lang="en-US" sz="900" dirty="0" smtClean="0"/>
          </a:p>
          <a:p>
            <a:pPr>
              <a:buNone/>
            </a:pPr>
            <a:r>
              <a:rPr lang="en-AU" sz="900" dirty="0" smtClean="0"/>
              <a:t> </a:t>
            </a:r>
            <a:endParaRPr lang="en-US" sz="900" dirty="0" smtClean="0"/>
          </a:p>
          <a:p>
            <a:pPr>
              <a:buNone/>
            </a:pPr>
            <a:r>
              <a:rPr lang="en-AU" sz="900" dirty="0" smtClean="0"/>
              <a:t>		// private implementation follows</a:t>
            </a:r>
            <a:endParaRPr lang="en-US" sz="900" dirty="0" smtClean="0"/>
          </a:p>
          <a:p>
            <a:pPr>
              <a:buNone/>
            </a:pPr>
            <a:r>
              <a:rPr lang="en-AU" sz="900" dirty="0" smtClean="0"/>
              <a:t>    }</a:t>
            </a:r>
            <a:endParaRPr lang="en-US" sz="900" dirty="0" smtClean="0"/>
          </a:p>
          <a:p>
            <a:pPr>
              <a:buNone/>
            </a:pPr>
            <a:r>
              <a:rPr lang="en-AU" sz="900" dirty="0" smtClean="0"/>
              <a:t>}</a:t>
            </a:r>
            <a:endParaRPr lang="en-US" sz="900" dirty="0" smtClean="0"/>
          </a:p>
          <a:p>
            <a:pPr>
              <a:buNone/>
            </a:pPr>
            <a:endParaRPr lang="en-US" sz="9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115</a:t>
            </a:fld>
            <a:endParaRPr lang="en-US"/>
          </a:p>
        </p:txBody>
      </p:sp>
    </p:spTree>
    <p:extLst>
      <p:ext uri="{BB962C8B-B14F-4D97-AF65-F5344CB8AC3E}">
        <p14:creationId xmlns:p14="http://schemas.microsoft.com/office/powerpoint/2010/main" val="119671230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Counter Job Full Example</a:t>
            </a:r>
            <a:endParaRPr lang="en-US" dirty="0"/>
          </a:p>
        </p:txBody>
      </p:sp>
      <p:sp>
        <p:nvSpPr>
          <p:cNvPr id="5" name="Content Placeholder 4"/>
          <p:cNvSpPr>
            <a:spLocks noGrp="1"/>
          </p:cNvSpPr>
          <p:nvPr>
            <p:ph sz="half" idx="1"/>
          </p:nvPr>
        </p:nvSpPr>
        <p:spPr/>
        <p:txBody>
          <a:bodyPr/>
          <a:lstStyle/>
          <a:p>
            <a:pPr>
              <a:buNone/>
            </a:pPr>
            <a:r>
              <a:rPr lang="en-AU" sz="900" dirty="0" smtClean="0"/>
              <a:t>using System.IO;</a:t>
            </a:r>
            <a:endParaRPr lang="en-US" sz="900" dirty="0" smtClean="0"/>
          </a:p>
          <a:p>
            <a:pPr>
              <a:buNone/>
            </a:pPr>
            <a:r>
              <a:rPr lang="en-AU" sz="900" dirty="0" smtClean="0"/>
              <a:t>using </a:t>
            </a:r>
            <a:r>
              <a:rPr lang="en-AU" sz="900" dirty="0" err="1" smtClean="0"/>
              <a:t>Aneka.Entity</a:t>
            </a:r>
            <a:r>
              <a:rPr lang="en-AU" sz="900" dirty="0" smtClean="0"/>
              <a:t>;</a:t>
            </a:r>
            <a:endParaRPr lang="en-US" sz="900" dirty="0" smtClean="0"/>
          </a:p>
          <a:p>
            <a:pPr>
              <a:buNone/>
            </a:pPr>
            <a:r>
              <a:rPr lang="en-AU" sz="900" dirty="0" smtClean="0"/>
              <a:t>using </a:t>
            </a:r>
            <a:r>
              <a:rPr lang="en-AU" sz="900" dirty="0" err="1" smtClean="0"/>
              <a:t>Aneka.MapReduce</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namespace </a:t>
            </a:r>
            <a:r>
              <a:rPr lang="en-AU" sz="900" dirty="0" err="1" smtClean="0"/>
              <a:t>Aneka.MapReduce.Examples.WordCounter</a:t>
            </a:r>
            <a:r>
              <a:rPr lang="en-AU" sz="900" dirty="0" smtClean="0"/>
              <a:t> </a:t>
            </a:r>
            <a:endParaRPr lang="en-US" sz="900" dirty="0" smtClean="0"/>
          </a:p>
          <a:p>
            <a:pPr>
              <a:buNone/>
            </a:pPr>
            <a:r>
              <a:rPr lang="en-AU" sz="900" dirty="0" smtClean="0"/>
              <a:t>{</a:t>
            </a:r>
            <a:endParaRPr lang="en-US" sz="900" dirty="0" smtClean="0"/>
          </a:p>
          <a:p>
            <a:pPr>
              <a:buNone/>
            </a:pPr>
            <a:r>
              <a:rPr lang="en-AU" sz="900" dirty="0" smtClean="0"/>
              <a:t>    /// &lt;summary&gt;</a:t>
            </a:r>
            <a:endParaRPr lang="en-US" sz="900" dirty="0" smtClean="0"/>
          </a:p>
          <a:p>
            <a:pPr>
              <a:buNone/>
            </a:pPr>
            <a:r>
              <a:rPr lang="en-AU" sz="900" dirty="0" smtClean="0"/>
              <a:t>    /// Class Program. Application driver for the Word Counter sample.</a:t>
            </a:r>
            <a:endParaRPr lang="en-US" sz="900" dirty="0" smtClean="0"/>
          </a:p>
          <a:p>
            <a:pPr>
              <a:buNone/>
            </a:pPr>
            <a:r>
              <a:rPr lang="en-AU" sz="900" dirty="0" smtClean="0"/>
              <a:t>    /// &lt;/summary&gt;</a:t>
            </a:r>
            <a:endParaRPr lang="en-US" sz="900" dirty="0" smtClean="0"/>
          </a:p>
          <a:p>
            <a:pPr>
              <a:buNone/>
            </a:pPr>
            <a:r>
              <a:rPr lang="en-AU" sz="900" dirty="0" smtClean="0"/>
              <a:t>    public class Program</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Reference to the configuration object.</a:t>
            </a:r>
            <a:endParaRPr lang="en-US" sz="900" dirty="0" smtClean="0"/>
          </a:p>
          <a:p>
            <a:pPr>
              <a:buNone/>
            </a:pPr>
            <a:r>
              <a:rPr lang="en-AU" sz="900" dirty="0" smtClean="0"/>
              <a:t>        /// &lt;/summary&gt;</a:t>
            </a:r>
            <a:endParaRPr lang="en-US" sz="900" dirty="0" smtClean="0"/>
          </a:p>
          <a:p>
            <a:pPr>
              <a:buNone/>
            </a:pPr>
            <a:r>
              <a:rPr lang="en-AU" sz="900" dirty="0" smtClean="0"/>
              <a:t>        private static Configuration </a:t>
            </a:r>
            <a:r>
              <a:rPr lang="en-AU" sz="900" dirty="0" err="1" smtClean="0"/>
              <a:t>configuration</a:t>
            </a:r>
            <a:r>
              <a:rPr lang="en-AU" sz="900" dirty="0" smtClean="0"/>
              <a:t> = null;</a:t>
            </a:r>
            <a:endParaRPr lang="en-US" sz="900" dirty="0" smtClean="0"/>
          </a:p>
          <a:p>
            <a:pPr>
              <a:buNone/>
            </a:pPr>
            <a:r>
              <a:rPr lang="en-AU" sz="900" dirty="0" smtClean="0"/>
              <a:t>        /// &lt;summary&gt;</a:t>
            </a:r>
            <a:endParaRPr lang="en-US" sz="900" dirty="0" smtClean="0"/>
          </a:p>
          <a:p>
            <a:pPr>
              <a:buNone/>
            </a:pPr>
            <a:r>
              <a:rPr lang="en-AU" sz="900" dirty="0" smtClean="0"/>
              <a:t>        /// Location of the configuration file.</a:t>
            </a:r>
            <a:endParaRPr lang="en-US" sz="900" dirty="0" smtClean="0"/>
          </a:p>
          <a:p>
            <a:pPr>
              <a:buNone/>
            </a:pPr>
            <a:r>
              <a:rPr lang="en-AU" sz="900" dirty="0" smtClean="0"/>
              <a:t>        /// &lt;/summary&gt; </a:t>
            </a:r>
            <a:endParaRPr lang="en-US" sz="900" dirty="0" smtClean="0"/>
          </a:p>
          <a:p>
            <a:pPr>
              <a:buNone/>
            </a:pPr>
            <a:r>
              <a:rPr lang="en-AU" sz="900" dirty="0" smtClean="0"/>
              <a:t>        private static string </a:t>
            </a:r>
            <a:r>
              <a:rPr lang="en-AU" sz="900" dirty="0" err="1" smtClean="0"/>
              <a:t>confPath</a:t>
            </a:r>
            <a:r>
              <a:rPr lang="en-AU" sz="900" dirty="0" smtClean="0"/>
              <a:t> = "conf.xml";</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Processes the arguments given to the application and according</a:t>
            </a:r>
            <a:endParaRPr lang="en-US" sz="900" dirty="0" smtClean="0"/>
          </a:p>
          <a:p>
            <a:pPr>
              <a:buNone/>
            </a:pPr>
            <a:r>
              <a:rPr lang="en-AU" sz="900" dirty="0" smtClean="0"/>
              <a:t>        /// to the parameters read runs the application or shows the help.</a:t>
            </a:r>
            <a:endParaRPr lang="en-US" sz="900" dirty="0" smtClean="0"/>
          </a:p>
          <a:p>
            <a:pPr>
              <a:buNone/>
            </a:pPr>
            <a:r>
              <a:rPr lang="en-AU" sz="900" dirty="0" smtClean="0"/>
              <a:t>        /// &lt;/summary&gt;</a:t>
            </a:r>
            <a:endParaRPr lang="en-US" sz="900" dirty="0" smtClean="0"/>
          </a:p>
          <a:p>
            <a:pPr>
              <a:buNone/>
            </a:pPr>
            <a:r>
              <a:rPr lang="en-AU" sz="900" dirty="0" smtClean="0"/>
              <a:t>        /// &lt;</a:t>
            </a:r>
            <a:r>
              <a:rPr lang="en-AU" sz="900" dirty="0" err="1" smtClean="0"/>
              <a:t>param</a:t>
            </a:r>
            <a:r>
              <a:rPr lang="en-AU" sz="900" dirty="0" smtClean="0"/>
              <a:t> name="</a:t>
            </a:r>
            <a:r>
              <a:rPr lang="en-AU" sz="900" dirty="0" err="1" smtClean="0"/>
              <a:t>args</a:t>
            </a:r>
            <a:r>
              <a:rPr lang="en-AU" sz="900" dirty="0" smtClean="0"/>
              <a:t>"&gt;program arguments&lt;/</a:t>
            </a:r>
            <a:r>
              <a:rPr lang="en-AU" sz="900" dirty="0" err="1" smtClean="0"/>
              <a:t>param</a:t>
            </a:r>
            <a:r>
              <a:rPr lang="en-AU" sz="900" dirty="0" smtClean="0"/>
              <a:t>&gt; </a:t>
            </a:r>
            <a:endParaRPr lang="en-US" sz="900" dirty="0" smtClean="0"/>
          </a:p>
          <a:p>
            <a:pPr>
              <a:buNone/>
            </a:pPr>
            <a:r>
              <a:rPr lang="en-AU" sz="900" dirty="0" smtClean="0"/>
              <a:t>        private static void Main(string[] </a:t>
            </a:r>
            <a:r>
              <a:rPr lang="en-AU" sz="900" dirty="0" err="1" smtClean="0"/>
              <a:t>args</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try</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Logger.Start</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endParaRPr lang="en-US" sz="900" dirty="0"/>
          </a:p>
        </p:txBody>
      </p:sp>
      <p:sp>
        <p:nvSpPr>
          <p:cNvPr id="7" name="Content Placeholder 6"/>
          <p:cNvSpPr>
            <a:spLocks noGrp="1"/>
          </p:cNvSpPr>
          <p:nvPr>
            <p:ph sz="half" idx="2"/>
          </p:nvPr>
        </p:nvSpPr>
        <p:spPr/>
        <p:txBody>
          <a:bodyPr/>
          <a:lstStyle/>
          <a:p>
            <a:pPr>
              <a:buNone/>
            </a:pPr>
            <a:r>
              <a:rPr lang="en-AU" sz="900" dirty="0" smtClean="0"/>
              <a:t>// get the configuration</a:t>
            </a:r>
            <a:endParaRPr lang="en-US" sz="900" dirty="0" smtClean="0"/>
          </a:p>
          <a:p>
            <a:pPr>
              <a:buNone/>
            </a:pPr>
            <a:r>
              <a:rPr lang="en-AU" sz="900" dirty="0" smtClean="0"/>
              <a:t>                </a:t>
            </a:r>
            <a:r>
              <a:rPr lang="en-AU" sz="900" dirty="0" err="1" smtClean="0"/>
              <a:t>Program.configuration</a:t>
            </a:r>
            <a:r>
              <a:rPr lang="en-AU" sz="900" dirty="0" smtClean="0"/>
              <a:t> = </a:t>
            </a:r>
            <a:r>
              <a:rPr lang="en-AU" sz="900" dirty="0" err="1" smtClean="0"/>
              <a:t>Configuration.GetConfiguration</a:t>
            </a:r>
            <a:r>
              <a:rPr lang="en-AU" sz="900" dirty="0" smtClean="0"/>
              <a:t>(</a:t>
            </a:r>
            <a:r>
              <a:rPr lang="en-AU" sz="900" dirty="0" err="1" smtClean="0"/>
              <a:t>confPath</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 configure </a:t>
            </a:r>
            <a:r>
              <a:rPr lang="en-AU" sz="900" dirty="0" err="1" smtClean="0"/>
              <a:t>MapReduceApplication</a:t>
            </a:r>
            <a:endParaRPr lang="en-US" sz="900" dirty="0" smtClean="0"/>
          </a:p>
          <a:p>
            <a:pPr>
              <a:buNone/>
            </a:pPr>
            <a:r>
              <a:rPr lang="en-AU" sz="900" dirty="0" smtClean="0"/>
              <a:t>                </a:t>
            </a:r>
            <a:r>
              <a:rPr lang="en-AU" sz="900" dirty="0" err="1" smtClean="0"/>
              <a:t>MapReduceApplication</a:t>
            </a:r>
            <a:r>
              <a:rPr lang="en-AU" sz="900" dirty="0" smtClean="0"/>
              <a:t>&lt;</a:t>
            </a:r>
            <a:r>
              <a:rPr lang="en-AU" sz="900" dirty="0" err="1" smtClean="0"/>
              <a:t>WordCountMapper</a:t>
            </a:r>
            <a:r>
              <a:rPr lang="en-AU" sz="900" dirty="0" smtClean="0"/>
              <a:t>, </a:t>
            </a:r>
            <a:r>
              <a:rPr lang="en-AU" sz="900" dirty="0" err="1" smtClean="0"/>
              <a:t>WordCountReducer</a:t>
            </a:r>
            <a:r>
              <a:rPr lang="en-AU" sz="900" dirty="0" smtClean="0"/>
              <a:t>&gt; application =</a:t>
            </a:r>
            <a:endParaRPr lang="en-US" sz="900" dirty="0" smtClean="0"/>
          </a:p>
          <a:p>
            <a:pPr>
              <a:buNone/>
            </a:pPr>
            <a:r>
              <a:rPr lang="en-AU" sz="900" dirty="0" smtClean="0"/>
              <a:t>                   new </a:t>
            </a:r>
            <a:r>
              <a:rPr lang="en-AU" sz="900" dirty="0" err="1" smtClean="0"/>
              <a:t>MapReduceApplication</a:t>
            </a:r>
            <a:r>
              <a:rPr lang="en-AU" sz="900" dirty="0" smtClean="0"/>
              <a:t>&lt;</a:t>
            </a:r>
            <a:r>
              <a:rPr lang="en-AU" sz="900" dirty="0" err="1" smtClean="0"/>
              <a:t>WordCountMapper</a:t>
            </a:r>
            <a:r>
              <a:rPr lang="en-AU" sz="900" dirty="0" smtClean="0"/>
              <a:t>, </a:t>
            </a:r>
            <a:r>
              <a:rPr lang="en-AU" sz="900" dirty="0" err="1" smtClean="0"/>
              <a:t>WordCountReducer</a:t>
            </a:r>
            <a:r>
              <a:rPr lang="en-AU" sz="900" dirty="0" smtClean="0"/>
              <a:t>&gt;("</a:t>
            </a:r>
            <a:r>
              <a:rPr lang="en-AU" sz="900" dirty="0" err="1" smtClean="0"/>
              <a:t>WordCounter</a:t>
            </a:r>
            <a:r>
              <a:rPr lang="en-AU" sz="900" dirty="0" smtClean="0"/>
              <a:t>",</a:t>
            </a:r>
            <a:endParaRPr lang="en-US" sz="900" dirty="0" smtClean="0"/>
          </a:p>
          <a:p>
            <a:pPr>
              <a:buNone/>
            </a:pPr>
            <a:r>
              <a:rPr lang="en-AU" sz="900" dirty="0" smtClean="0"/>
              <a:t>                                                                               configuration);</a:t>
            </a:r>
            <a:endParaRPr lang="en-US" sz="900" dirty="0" smtClean="0"/>
          </a:p>
          <a:p>
            <a:pPr>
              <a:buNone/>
            </a:pPr>
            <a:r>
              <a:rPr lang="en-AU" sz="900" b="1" dirty="0" smtClean="0"/>
              <a:t>                // invoke and wait for result</a:t>
            </a:r>
            <a:endParaRPr lang="en-US" sz="900" dirty="0" smtClean="0"/>
          </a:p>
          <a:p>
            <a:pPr>
              <a:buNone/>
            </a:pPr>
            <a:r>
              <a:rPr lang="en-AU" sz="900" b="1" dirty="0" smtClean="0"/>
              <a:t>                </a:t>
            </a:r>
            <a:r>
              <a:rPr lang="en-AU" sz="900" b="1" dirty="0" err="1" smtClean="0"/>
              <a:t>application.InvokeAndWait</a:t>
            </a:r>
            <a:r>
              <a:rPr lang="en-AU" sz="900" b="1" dirty="0" smtClean="0"/>
              <a:t>(</a:t>
            </a:r>
            <a:r>
              <a:rPr lang="en-AU" sz="900" b="1" dirty="0" err="1" smtClean="0"/>
              <a:t>newEventHandler</a:t>
            </a:r>
            <a:r>
              <a:rPr lang="en-AU" sz="900" b="1" dirty="0" smtClean="0"/>
              <a:t>&lt;</a:t>
            </a:r>
            <a:r>
              <a:rPr lang="en-AU" sz="900" b="1" dirty="0" err="1" smtClean="0"/>
              <a:t>ApplicationEventArgs</a:t>
            </a:r>
            <a:r>
              <a:rPr lang="en-AU" sz="900" b="1" dirty="0" smtClean="0"/>
              <a:t>&gt;(</a:t>
            </a:r>
            <a:r>
              <a:rPr lang="en-AU" sz="900" b="1" dirty="0" err="1" smtClean="0"/>
              <a:t>OnDone</a:t>
            </a:r>
            <a:r>
              <a:rPr lang="en-AU" sz="900" b="1" dirty="0" smtClean="0"/>
              <a:t>));</a:t>
            </a:r>
            <a:endParaRPr lang="en-US" sz="900" dirty="0" smtClean="0"/>
          </a:p>
          <a:p>
            <a:pPr>
              <a:buNone/>
            </a:pPr>
            <a:r>
              <a:rPr lang="en-AU" sz="900" dirty="0" smtClean="0"/>
              <a:t> </a:t>
            </a:r>
            <a:endParaRPr lang="en-US" sz="900" dirty="0" smtClean="0"/>
          </a:p>
          <a:p>
            <a:pPr>
              <a:buNone/>
            </a:pPr>
            <a:r>
              <a:rPr lang="en-AU" sz="900" dirty="0" smtClean="0"/>
              <a:t>			  // alternatively we can use the following call</a:t>
            </a:r>
            <a:endParaRPr lang="en-US" sz="900" dirty="0" smtClean="0"/>
          </a:p>
          <a:p>
            <a:pPr>
              <a:buNone/>
            </a:pPr>
            <a:r>
              <a:rPr lang="en-AU" sz="900" dirty="0" smtClean="0"/>
              <a:t>			  // </a:t>
            </a:r>
            <a:r>
              <a:rPr lang="en-AU" sz="900" dirty="0" err="1" smtClean="0"/>
              <a:t>application.InvokeAndWait</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catch(Exception ex)</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Program.Usage</a:t>
            </a:r>
            <a:r>
              <a:rPr lang="en-AU" sz="900" dirty="0" smtClean="0"/>
              <a:t>();</a:t>
            </a:r>
            <a:endParaRPr lang="en-US" sz="900" dirty="0" smtClean="0"/>
          </a:p>
          <a:p>
            <a:pPr>
              <a:buNone/>
            </a:pPr>
            <a:r>
              <a:rPr lang="en-AU" sz="900" dirty="0" smtClean="0"/>
              <a:t>                </a:t>
            </a:r>
            <a:r>
              <a:rPr lang="en-AU" sz="900" dirty="0" err="1" smtClean="0"/>
              <a:t>IOUtil.DumpErrorReport</a:t>
            </a:r>
            <a:r>
              <a:rPr lang="en-AU" sz="900" dirty="0" smtClean="0"/>
              <a:t>(ex, "Aneka </a:t>
            </a:r>
            <a:r>
              <a:rPr lang="en-AU" sz="900" dirty="0" err="1" smtClean="0"/>
              <a:t>WordCounter</a:t>
            </a:r>
            <a:r>
              <a:rPr lang="en-AU" sz="900" dirty="0" smtClean="0"/>
              <a:t> Demo - Error Log");</a:t>
            </a:r>
            <a:endParaRPr lang="en-US" sz="900" dirty="0" smtClean="0"/>
          </a:p>
          <a:p>
            <a:pPr>
              <a:buNone/>
            </a:pPr>
            <a:r>
              <a:rPr lang="en-AU" sz="900" dirty="0" smtClean="0"/>
              <a:t>            }</a:t>
            </a:r>
            <a:endParaRPr lang="en-US" sz="900" dirty="0" smtClean="0"/>
          </a:p>
          <a:p>
            <a:pPr>
              <a:buNone/>
            </a:pPr>
            <a:r>
              <a:rPr lang="en-AU" sz="900" dirty="0" smtClean="0"/>
              <a:t>            finally</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Logger.Stop</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endParaRPr lang="en-US" sz="9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116</a:t>
            </a:fld>
            <a:endParaRPr lang="en-US"/>
          </a:p>
        </p:txBody>
      </p:sp>
    </p:spTree>
    <p:extLst>
      <p:ext uri="{BB962C8B-B14F-4D97-AF65-F5344CB8AC3E}">
        <p14:creationId xmlns:p14="http://schemas.microsoft.com/office/powerpoint/2010/main" val="374660045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Counter Job </a:t>
            </a:r>
            <a:endParaRPr lang="en-US" dirty="0"/>
          </a:p>
        </p:txBody>
      </p:sp>
      <p:sp>
        <p:nvSpPr>
          <p:cNvPr id="6" name="Content Placeholder 5"/>
          <p:cNvSpPr>
            <a:spLocks noGrp="1"/>
          </p:cNvSpPr>
          <p:nvPr>
            <p:ph sz="half" idx="1"/>
          </p:nvPr>
        </p:nvSpPr>
        <p:spPr/>
        <p:txBody>
          <a:bodyPr/>
          <a:lstStyle/>
          <a:p>
            <a:r>
              <a:rPr lang="en-AU" sz="900" dirty="0" smtClean="0"/>
              <a:t>/// &lt;summary&gt;</a:t>
            </a:r>
            <a:endParaRPr lang="en-US" sz="900" dirty="0" smtClean="0"/>
          </a:p>
          <a:p>
            <a:r>
              <a:rPr lang="en-AU" sz="900" dirty="0" smtClean="0"/>
              <a:t>        /// Hooks the </a:t>
            </a:r>
            <a:r>
              <a:rPr lang="en-AU" sz="900" dirty="0" err="1" smtClean="0"/>
              <a:t>ApplicationFinished</a:t>
            </a:r>
            <a:r>
              <a:rPr lang="en-AU" sz="900" dirty="0" smtClean="0"/>
              <a:t> events and process the results</a:t>
            </a:r>
            <a:endParaRPr lang="en-US" sz="900" dirty="0" smtClean="0"/>
          </a:p>
          <a:p>
            <a:r>
              <a:rPr lang="en-AU" sz="900" dirty="0" smtClean="0"/>
              <a:t>        /// if the application has been successful.</a:t>
            </a:r>
            <a:endParaRPr lang="en-US" sz="900" dirty="0" smtClean="0"/>
          </a:p>
          <a:p>
            <a:r>
              <a:rPr lang="en-AU" sz="900" dirty="0" smtClean="0"/>
              <a:t>        /// &lt;/summary&gt;</a:t>
            </a:r>
            <a:endParaRPr lang="en-US" sz="900" dirty="0" smtClean="0"/>
          </a:p>
          <a:p>
            <a:r>
              <a:rPr lang="en-AU" sz="900" dirty="0" smtClean="0"/>
              <a:t>        /// &lt;</a:t>
            </a:r>
            <a:r>
              <a:rPr lang="en-AU" sz="900" dirty="0" err="1" smtClean="0"/>
              <a:t>param</a:t>
            </a:r>
            <a:r>
              <a:rPr lang="en-AU" sz="900" dirty="0" smtClean="0"/>
              <a:t> name="sender"&gt;event source&lt;/</a:t>
            </a:r>
            <a:r>
              <a:rPr lang="en-AU" sz="900" dirty="0" err="1" smtClean="0"/>
              <a:t>param</a:t>
            </a:r>
            <a:r>
              <a:rPr lang="en-AU" sz="900" dirty="0" smtClean="0"/>
              <a:t>&gt;</a:t>
            </a:r>
            <a:endParaRPr lang="en-US" sz="900" dirty="0" smtClean="0"/>
          </a:p>
          <a:p>
            <a:r>
              <a:rPr lang="en-AU" sz="900" dirty="0" smtClean="0"/>
              <a:t>        /// &lt;</a:t>
            </a:r>
            <a:r>
              <a:rPr lang="en-AU" sz="900" dirty="0" err="1" smtClean="0"/>
              <a:t>param</a:t>
            </a:r>
            <a:r>
              <a:rPr lang="en-AU" sz="900" dirty="0" smtClean="0"/>
              <a:t> name="e"&gt;event information&lt;/</a:t>
            </a:r>
            <a:r>
              <a:rPr lang="en-AU" sz="900" dirty="0" err="1" smtClean="0"/>
              <a:t>param</a:t>
            </a:r>
            <a:r>
              <a:rPr lang="en-AU" sz="900" dirty="0" smtClean="0"/>
              <a:t>&gt;</a:t>
            </a:r>
            <a:endParaRPr lang="en-US" sz="900" dirty="0" smtClean="0"/>
          </a:p>
          <a:p>
            <a:r>
              <a:rPr lang="en-AU" sz="900" dirty="0" smtClean="0"/>
              <a:t>        private static void </a:t>
            </a:r>
            <a:r>
              <a:rPr lang="en-AU" sz="900" dirty="0" err="1" smtClean="0"/>
              <a:t>OnDone</a:t>
            </a:r>
            <a:r>
              <a:rPr lang="en-AU" sz="900" dirty="0" smtClean="0"/>
              <a:t>(object sender, </a:t>
            </a:r>
            <a:r>
              <a:rPr lang="en-AU" sz="900" dirty="0" err="1" smtClean="0"/>
              <a:t>ApplicationEventArgs</a:t>
            </a:r>
            <a:r>
              <a:rPr lang="en-AU" sz="900" dirty="0" smtClean="0"/>
              <a:t> e) </a:t>
            </a:r>
            <a:endParaRPr lang="en-US" sz="900" dirty="0" smtClean="0"/>
          </a:p>
          <a:p>
            <a:r>
              <a:rPr lang="en-AU" sz="900" dirty="0" smtClean="0"/>
              <a:t>        { </a:t>
            </a:r>
            <a:endParaRPr lang="en-US" sz="900" dirty="0" smtClean="0"/>
          </a:p>
          <a:p>
            <a:r>
              <a:rPr lang="en-AU" sz="900" dirty="0" smtClean="0"/>
              <a:t>            if (</a:t>
            </a:r>
            <a:r>
              <a:rPr lang="en-AU" sz="900" dirty="0" err="1" smtClean="0"/>
              <a:t>e.Exception</a:t>
            </a:r>
            <a:r>
              <a:rPr lang="en-AU" sz="900" dirty="0" smtClean="0"/>
              <a:t> != null) </a:t>
            </a:r>
            <a:endParaRPr lang="en-US" sz="900" dirty="0" smtClean="0"/>
          </a:p>
          <a:p>
            <a:r>
              <a:rPr lang="en-AU" sz="900" dirty="0" smtClean="0"/>
              <a:t>            {</a:t>
            </a:r>
            <a:endParaRPr lang="en-US" sz="900" dirty="0" smtClean="0"/>
          </a:p>
          <a:p>
            <a:r>
              <a:rPr lang="en-AU" sz="900" dirty="0" smtClean="0"/>
              <a:t>			</a:t>
            </a:r>
            <a:r>
              <a:rPr lang="en-AU" sz="900" dirty="0" err="1" smtClean="0"/>
              <a:t>IOUtil.DumpErrorReport</a:t>
            </a:r>
            <a:r>
              <a:rPr lang="en-AU" sz="900" dirty="0" smtClean="0"/>
              <a:t>(</a:t>
            </a:r>
            <a:r>
              <a:rPr lang="en-AU" sz="900" dirty="0" err="1" smtClean="0"/>
              <a:t>e.Exception</a:t>
            </a:r>
            <a:r>
              <a:rPr lang="en-AU" sz="900" dirty="0" smtClean="0"/>
              <a:t>, "Aneka </a:t>
            </a:r>
            <a:r>
              <a:rPr lang="en-AU" sz="900" dirty="0" err="1" smtClean="0"/>
              <a:t>WordCounter</a:t>
            </a:r>
            <a:r>
              <a:rPr lang="en-AU" sz="900" dirty="0" smtClean="0"/>
              <a:t> Demo - Error");</a:t>
            </a:r>
            <a:endParaRPr lang="en-US" sz="900" dirty="0" smtClean="0"/>
          </a:p>
          <a:p>
            <a:r>
              <a:rPr lang="en-AU" sz="900" dirty="0" smtClean="0"/>
              <a:t>            }</a:t>
            </a:r>
            <a:endParaRPr lang="en-US" sz="900" dirty="0" smtClean="0"/>
          </a:p>
          <a:p>
            <a:r>
              <a:rPr lang="en-AU" sz="900" dirty="0" smtClean="0"/>
              <a:t>            else</a:t>
            </a:r>
            <a:endParaRPr lang="en-US" sz="900" dirty="0" smtClean="0"/>
          </a:p>
          <a:p>
            <a:r>
              <a:rPr lang="en-AU" sz="900" dirty="0" smtClean="0"/>
              <a:t>            {</a:t>
            </a:r>
            <a:endParaRPr lang="en-US" sz="900" dirty="0" smtClean="0"/>
          </a:p>
          <a:p>
            <a:r>
              <a:rPr lang="en-AU" sz="900" dirty="0" smtClean="0"/>
              <a:t>                string </a:t>
            </a:r>
            <a:r>
              <a:rPr lang="en-AU" sz="900" dirty="0" err="1" smtClean="0"/>
              <a:t>outputDir</a:t>
            </a:r>
            <a:r>
              <a:rPr lang="en-AU" sz="900" dirty="0" smtClean="0"/>
              <a:t> = </a:t>
            </a:r>
            <a:r>
              <a:rPr lang="en-AU" sz="900" dirty="0" err="1" smtClean="0"/>
              <a:t>Path.Combine</a:t>
            </a:r>
            <a:r>
              <a:rPr lang="en-AU" sz="900" dirty="0" smtClean="0"/>
              <a:t>(</a:t>
            </a:r>
            <a:r>
              <a:rPr lang="en-AU" sz="900" dirty="0" err="1" smtClean="0"/>
              <a:t>configuration.Workspace</a:t>
            </a:r>
            <a:r>
              <a:rPr lang="en-AU" sz="900" dirty="0" smtClean="0"/>
              <a:t>, "output");</a:t>
            </a:r>
            <a:endParaRPr lang="en-US" sz="900" dirty="0" smtClean="0"/>
          </a:p>
          <a:p>
            <a:r>
              <a:rPr lang="en-AU" sz="900" dirty="0" smtClean="0"/>
              <a:t>                try</a:t>
            </a:r>
            <a:endParaRPr lang="en-US" sz="900" dirty="0" smtClean="0"/>
          </a:p>
          <a:p>
            <a:r>
              <a:rPr lang="en-AU" sz="900" dirty="0" smtClean="0"/>
              <a:t>                {</a:t>
            </a:r>
            <a:endParaRPr lang="en-US" sz="900" dirty="0" smtClean="0"/>
          </a:p>
          <a:p>
            <a:r>
              <a:rPr lang="en-AU" sz="900" dirty="0" smtClean="0"/>
              <a:t>                    </a:t>
            </a:r>
            <a:r>
              <a:rPr lang="en-AU" sz="900" dirty="0" err="1" smtClean="0"/>
              <a:t>FileStream</a:t>
            </a:r>
            <a:r>
              <a:rPr lang="en-AU" sz="900" dirty="0" smtClean="0"/>
              <a:t> </a:t>
            </a:r>
            <a:r>
              <a:rPr lang="en-AU" sz="900" dirty="0" err="1" smtClean="0"/>
              <a:t>resultFile</a:t>
            </a:r>
            <a:r>
              <a:rPr lang="en-AU" sz="900" dirty="0" smtClean="0"/>
              <a:t> = new </a:t>
            </a:r>
            <a:r>
              <a:rPr lang="en-AU" sz="900" dirty="0" err="1" smtClean="0"/>
              <a:t>FileStream</a:t>
            </a:r>
            <a:r>
              <a:rPr lang="en-AU" sz="900" dirty="0" smtClean="0"/>
              <a:t>("</a:t>
            </a:r>
            <a:r>
              <a:rPr lang="en-AU" sz="900" dirty="0" err="1" smtClean="0"/>
              <a:t>WordResult.txt",FileMode.Create</a:t>
            </a:r>
            <a:r>
              <a:rPr lang="en-AU" sz="900" dirty="0" smtClean="0"/>
              <a:t>,</a:t>
            </a:r>
            <a:endParaRPr lang="en-US" sz="900" dirty="0" smtClean="0"/>
          </a:p>
          <a:p>
            <a:r>
              <a:rPr lang="en-AU" sz="900" dirty="0" smtClean="0"/>
              <a:t>										</a:t>
            </a:r>
            <a:r>
              <a:rPr lang="en-AU" sz="900" dirty="0" err="1" smtClean="0"/>
              <a:t>FileAccess.Write</a:t>
            </a:r>
            <a:r>
              <a:rPr lang="en-AU" sz="900" dirty="0" smtClean="0"/>
              <a:t>);</a:t>
            </a:r>
            <a:endParaRPr lang="en-US" sz="900" dirty="0" smtClean="0"/>
          </a:p>
          <a:p>
            <a:r>
              <a:rPr lang="en-AU" sz="900" dirty="0" smtClean="0"/>
              <a:t>                    Stream </a:t>
            </a:r>
            <a:r>
              <a:rPr lang="en-AU" sz="900" dirty="0" err="1" smtClean="0"/>
              <a:t>WritertextWriter</a:t>
            </a:r>
            <a:r>
              <a:rPr lang="en-AU" sz="900" dirty="0" smtClean="0"/>
              <a:t> = new </a:t>
            </a:r>
            <a:r>
              <a:rPr lang="en-AU" sz="900" dirty="0" err="1" smtClean="0"/>
              <a:t>StreamWriter</a:t>
            </a:r>
            <a:r>
              <a:rPr lang="en-AU" sz="900" dirty="0" smtClean="0"/>
              <a:t>(</a:t>
            </a:r>
            <a:r>
              <a:rPr lang="en-AU" sz="900" dirty="0" err="1" smtClean="0"/>
              <a:t>resultFile</a:t>
            </a:r>
            <a:r>
              <a:rPr lang="en-AU" sz="900" dirty="0" smtClean="0"/>
              <a:t>);</a:t>
            </a:r>
            <a:endParaRPr lang="en-US" sz="900" dirty="0" smtClean="0"/>
          </a:p>
          <a:p>
            <a:r>
              <a:rPr lang="en-AU" sz="900" dirty="0" smtClean="0"/>
              <a:t>				</a:t>
            </a:r>
            <a:endParaRPr lang="en-US" sz="900" dirty="0" smtClean="0"/>
          </a:p>
          <a:p>
            <a:r>
              <a:rPr lang="en-AU" sz="900" dirty="0" smtClean="0"/>
              <a:t>                    </a:t>
            </a:r>
            <a:r>
              <a:rPr lang="en-AU" sz="900" dirty="0" err="1" smtClean="0"/>
              <a:t>DirectoryInfo</a:t>
            </a:r>
            <a:r>
              <a:rPr lang="en-AU" sz="900" dirty="0" smtClean="0"/>
              <a:t> sources = new </a:t>
            </a:r>
            <a:r>
              <a:rPr lang="en-AU" sz="900" dirty="0" err="1" smtClean="0"/>
              <a:t>DirectoryInfo</a:t>
            </a:r>
            <a:r>
              <a:rPr lang="en-AU" sz="900" dirty="0" smtClean="0"/>
              <a:t>(</a:t>
            </a:r>
            <a:r>
              <a:rPr lang="en-AU" sz="900" dirty="0" err="1" smtClean="0"/>
              <a:t>outputDir</a:t>
            </a:r>
            <a:r>
              <a:rPr lang="en-AU" sz="900" dirty="0" smtClean="0"/>
              <a:t>);</a:t>
            </a:r>
            <a:endParaRPr lang="en-US" sz="900" dirty="0" smtClean="0"/>
          </a:p>
          <a:p>
            <a:r>
              <a:rPr lang="en-AU" sz="900" dirty="0" smtClean="0"/>
              <a:t>                    </a:t>
            </a:r>
            <a:r>
              <a:rPr lang="en-AU" sz="900" dirty="0" err="1" smtClean="0"/>
              <a:t>FileInfo</a:t>
            </a:r>
            <a:r>
              <a:rPr lang="en-AU" sz="900" dirty="0" smtClean="0"/>
              <a:t>[] results = </a:t>
            </a:r>
            <a:r>
              <a:rPr lang="en-AU" sz="900" dirty="0" err="1" smtClean="0"/>
              <a:t>sources.GetFiles</a:t>
            </a:r>
            <a:r>
              <a:rPr lang="en-AU" sz="900" dirty="0" smtClean="0"/>
              <a:t>();</a:t>
            </a:r>
            <a:endParaRPr lang="en-US" sz="900" dirty="0" smtClean="0"/>
          </a:p>
          <a:p>
            <a:r>
              <a:rPr lang="en-AU" sz="900" dirty="0" smtClean="0"/>
              <a:t>                    </a:t>
            </a:r>
            <a:r>
              <a:rPr lang="en-AU" sz="900" dirty="0" err="1" smtClean="0"/>
              <a:t>foreach</a:t>
            </a:r>
            <a:r>
              <a:rPr lang="en-AU" sz="900" dirty="0" smtClean="0"/>
              <a:t>(</a:t>
            </a:r>
            <a:r>
              <a:rPr lang="en-AU" sz="900" dirty="0" err="1" smtClean="0"/>
              <a:t>FileInfo</a:t>
            </a:r>
            <a:r>
              <a:rPr lang="en-AU" sz="900" dirty="0" smtClean="0"/>
              <a:t> result in results)</a:t>
            </a:r>
            <a:endParaRPr lang="en-US" sz="900" dirty="0" smtClean="0"/>
          </a:p>
          <a:p>
            <a:r>
              <a:rPr lang="en-AU" sz="900" dirty="0" smtClean="0"/>
              <a:t>                    {</a:t>
            </a:r>
            <a:endParaRPr lang="en-US" sz="900" dirty="0" smtClean="0"/>
          </a:p>
          <a:p>
            <a:r>
              <a:rPr lang="en-AU" sz="900" dirty="0" smtClean="0"/>
              <a:t>                        </a:t>
            </a:r>
            <a:r>
              <a:rPr lang="en-AU" sz="900" dirty="0" err="1" smtClean="0"/>
              <a:t>SeqReader</a:t>
            </a:r>
            <a:r>
              <a:rPr lang="en-AU" sz="900" dirty="0" smtClean="0"/>
              <a:t> </a:t>
            </a:r>
            <a:r>
              <a:rPr lang="en-AU" sz="900" dirty="0" err="1" smtClean="0"/>
              <a:t>seqReader</a:t>
            </a:r>
            <a:r>
              <a:rPr lang="en-AU" sz="900" dirty="0" smtClean="0"/>
              <a:t> = </a:t>
            </a:r>
            <a:r>
              <a:rPr lang="en-AU" sz="900" dirty="0" err="1" smtClean="0"/>
              <a:t>newSeqReader</a:t>
            </a:r>
            <a:r>
              <a:rPr lang="en-AU" sz="900" dirty="0" smtClean="0"/>
              <a:t>(</a:t>
            </a:r>
            <a:r>
              <a:rPr lang="en-AU" sz="900" dirty="0" err="1" smtClean="0"/>
              <a:t>result.FullName</a:t>
            </a:r>
            <a:r>
              <a:rPr lang="en-AU" sz="900" dirty="0" smtClean="0"/>
              <a:t>);</a:t>
            </a:r>
            <a:endParaRPr lang="en-US" sz="900" dirty="0" smtClean="0"/>
          </a:p>
          <a:p>
            <a:r>
              <a:rPr lang="en-AU" sz="900" dirty="0" smtClean="0"/>
              <a:t>                        </a:t>
            </a:r>
            <a:r>
              <a:rPr lang="en-AU" sz="900" dirty="0" err="1" smtClean="0"/>
              <a:t>seqReader.SetType</a:t>
            </a:r>
            <a:r>
              <a:rPr lang="en-AU" sz="900" dirty="0" smtClean="0"/>
              <a:t>(</a:t>
            </a:r>
            <a:r>
              <a:rPr lang="en-AU" sz="900" dirty="0" err="1" smtClean="0"/>
              <a:t>typeof</a:t>
            </a:r>
            <a:r>
              <a:rPr lang="en-AU" sz="900" dirty="0" smtClean="0"/>
              <a:t>(string), </a:t>
            </a:r>
            <a:r>
              <a:rPr lang="en-AU" sz="900" dirty="0" err="1" smtClean="0"/>
              <a:t>typeof</a:t>
            </a:r>
            <a:r>
              <a:rPr lang="en-AU" sz="900" dirty="0" smtClean="0"/>
              <a:t>(int));</a:t>
            </a:r>
            <a:endParaRPr lang="en-US" sz="900" dirty="0" smtClean="0"/>
          </a:p>
          <a:p>
            <a:r>
              <a:rPr lang="en-AU" sz="900" dirty="0" smtClean="0"/>
              <a:t> </a:t>
            </a:r>
            <a:endParaRPr lang="en-US" sz="900" dirty="0" smtClean="0"/>
          </a:p>
          <a:p>
            <a:r>
              <a:rPr lang="en-AU" sz="900" dirty="0" smtClean="0"/>
              <a:t>                        </a:t>
            </a:r>
            <a:endParaRPr lang="en-US" sz="900" dirty="0"/>
          </a:p>
        </p:txBody>
      </p:sp>
      <p:sp>
        <p:nvSpPr>
          <p:cNvPr id="7" name="Content Placeholder 6"/>
          <p:cNvSpPr>
            <a:spLocks noGrp="1"/>
          </p:cNvSpPr>
          <p:nvPr>
            <p:ph sz="half" idx="2"/>
          </p:nvPr>
        </p:nvSpPr>
        <p:spPr>
          <a:xfrm>
            <a:off x="4655706" y="990600"/>
            <a:ext cx="4355523" cy="5577728"/>
          </a:xfrm>
        </p:spPr>
        <p:txBody>
          <a:bodyPr/>
          <a:lstStyle/>
          <a:p>
            <a:pPr>
              <a:buNone/>
            </a:pPr>
            <a:r>
              <a:rPr lang="en-AU" sz="900" dirty="0" smtClean="0"/>
              <a:t>while(</a:t>
            </a:r>
            <a:r>
              <a:rPr lang="en-AU" sz="900" dirty="0" err="1" smtClean="0"/>
              <a:t>seqReader.HaxNext</a:t>
            </a:r>
            <a:r>
              <a:rPr lang="en-AU" sz="900" dirty="0" smtClean="0"/>
              <a:t>() == true)</a:t>
            </a:r>
            <a:endParaRPr lang="en-US" sz="900" dirty="0" smtClean="0"/>
          </a:p>
          <a:p>
            <a:pPr>
              <a:buNone/>
            </a:pPr>
            <a:r>
              <a:rPr lang="en-AU" sz="900" dirty="0" smtClean="0"/>
              <a:t>                        {</a:t>
            </a:r>
            <a:endParaRPr lang="en-US" sz="900" dirty="0" smtClean="0"/>
          </a:p>
          <a:p>
            <a:pPr>
              <a:buNone/>
            </a:pPr>
            <a:r>
              <a:rPr lang="en-AU" sz="900" dirty="0" smtClean="0"/>
              <a:t>                           object key = </a:t>
            </a:r>
            <a:r>
              <a:rPr lang="en-AU" sz="900" dirty="0" err="1" smtClean="0"/>
              <a:t>seqReader.NextKey</a:t>
            </a:r>
            <a:r>
              <a:rPr lang="en-AU" sz="900" dirty="0" smtClean="0"/>
              <a:t>();</a:t>
            </a:r>
            <a:endParaRPr lang="en-US" sz="900" dirty="0" smtClean="0"/>
          </a:p>
          <a:p>
            <a:pPr>
              <a:buNone/>
            </a:pPr>
            <a:r>
              <a:rPr lang="en-AU" sz="900" dirty="0" smtClean="0"/>
              <a:t>                           object value = </a:t>
            </a:r>
            <a:r>
              <a:rPr lang="en-AU" sz="900" dirty="0" err="1" smtClean="0"/>
              <a:t>seqReader.NextValue</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textWriter.WriteLine</a:t>
            </a:r>
            <a:r>
              <a:rPr lang="en-AU" sz="900" dirty="0" smtClean="0"/>
              <a:t>("{0}\t{1}", key, value);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seqReader.Close</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textWriter.Close</a:t>
            </a:r>
            <a:r>
              <a:rPr lang="en-AU" sz="900" dirty="0" smtClean="0"/>
              <a:t>();</a:t>
            </a:r>
            <a:endParaRPr lang="en-US" sz="900" dirty="0" smtClean="0"/>
          </a:p>
          <a:p>
            <a:pPr>
              <a:buNone/>
            </a:pPr>
            <a:r>
              <a:rPr lang="en-AU" sz="900" dirty="0" smtClean="0"/>
              <a:t>                    </a:t>
            </a:r>
            <a:r>
              <a:rPr lang="en-AU" sz="900" dirty="0" err="1" smtClean="0"/>
              <a:t>resultFile.Close</a:t>
            </a:r>
            <a:r>
              <a:rPr lang="en-AU" sz="900" dirty="0" smtClean="0"/>
              <a:t>();</a:t>
            </a:r>
            <a:endParaRPr lang="en-US" sz="900" dirty="0" smtClean="0"/>
          </a:p>
          <a:p>
            <a:pPr>
              <a:buNone/>
            </a:pPr>
            <a:r>
              <a:rPr lang="en-AU" sz="900" dirty="0" smtClean="0"/>
              <a:t>		            // clear the output directory</a:t>
            </a:r>
            <a:endParaRPr lang="en-US" sz="900" dirty="0" smtClean="0"/>
          </a:p>
          <a:p>
            <a:pPr>
              <a:buNone/>
            </a:pPr>
            <a:r>
              <a:rPr lang="en-AU" sz="900" dirty="0" smtClean="0"/>
              <a:t>                    </a:t>
            </a:r>
            <a:r>
              <a:rPr lang="en-AU" sz="900" dirty="0" err="1" smtClean="0"/>
              <a:t>sources.Delete</a:t>
            </a:r>
            <a:r>
              <a:rPr lang="en-AU" sz="900" dirty="0" smtClean="0"/>
              <a:t>(true);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Program.StartNotePad</a:t>
            </a:r>
            <a:r>
              <a:rPr lang="en-AU" sz="900" dirty="0" smtClean="0"/>
              <a:t>("WordResult.txt");</a:t>
            </a:r>
            <a:endParaRPr lang="en-US" sz="900" dirty="0" smtClean="0"/>
          </a:p>
          <a:p>
            <a:pPr>
              <a:buNone/>
            </a:pPr>
            <a:r>
              <a:rPr lang="en-AU" sz="900" dirty="0" smtClean="0"/>
              <a:t>	            }</a:t>
            </a:r>
            <a:endParaRPr lang="en-US" sz="900" dirty="0" smtClean="0"/>
          </a:p>
          <a:p>
            <a:pPr>
              <a:buNone/>
            </a:pPr>
            <a:r>
              <a:rPr lang="en-AU" sz="900" dirty="0" smtClean="0"/>
              <a:t>                catch(Exception ex)</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IOUtil.DumpErrorReport</a:t>
            </a:r>
            <a:r>
              <a:rPr lang="en-AU" sz="900" dirty="0" smtClean="0"/>
              <a:t>(</a:t>
            </a:r>
            <a:r>
              <a:rPr lang="en-AU" sz="900" dirty="0" err="1" smtClean="0"/>
              <a:t>e.Exception</a:t>
            </a:r>
            <a:r>
              <a:rPr lang="en-AU" sz="900" dirty="0" smtClean="0"/>
              <a:t>, "Aneka </a:t>
            </a:r>
            <a:r>
              <a:rPr lang="en-AU" sz="900" dirty="0" err="1" smtClean="0"/>
              <a:t>WordCounter</a:t>
            </a:r>
            <a:r>
              <a:rPr lang="en-AU" sz="900" dirty="0" smtClean="0"/>
              <a:t> Demo - Error");</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Starts the notepad process and displays the given file.</a:t>
            </a:r>
            <a:endParaRPr lang="en-US" sz="900" dirty="0" smtClean="0"/>
          </a:p>
          <a:p>
            <a:pPr>
              <a:buNone/>
            </a:pPr>
            <a:r>
              <a:rPr lang="en-AU" sz="900" dirty="0" smtClean="0"/>
              <a:t>        /// &lt;/summary&gt;</a:t>
            </a:r>
            <a:endParaRPr lang="en-US" sz="900" dirty="0" smtClean="0"/>
          </a:p>
          <a:p>
            <a:pPr>
              <a:buNone/>
            </a:pPr>
            <a:r>
              <a:rPr lang="en-AU" sz="900" dirty="0" smtClean="0"/>
              <a:t>        private static </a:t>
            </a:r>
            <a:r>
              <a:rPr lang="en-AU" sz="900" dirty="0" err="1" smtClean="0"/>
              <a:t>voidStartNotepad</a:t>
            </a:r>
            <a:r>
              <a:rPr lang="en-AU" sz="900" dirty="0" smtClean="0"/>
              <a:t>(string file) { … }  </a:t>
            </a:r>
            <a:endParaRPr lang="en-US" sz="900" dirty="0" smtClean="0"/>
          </a:p>
          <a:p>
            <a:pPr>
              <a:buNone/>
            </a:pPr>
            <a:r>
              <a:rPr lang="en-AU" sz="900" dirty="0" smtClean="0"/>
              <a:t>        /// &lt;summary&gt;</a:t>
            </a:r>
            <a:endParaRPr lang="en-US" sz="900" dirty="0" smtClean="0"/>
          </a:p>
          <a:p>
            <a:pPr>
              <a:buNone/>
            </a:pPr>
            <a:r>
              <a:rPr lang="en-AU" sz="900" dirty="0" smtClean="0"/>
              <a:t>        /// Displays a simple informative message explaining the usage of the</a:t>
            </a:r>
            <a:endParaRPr lang="en-US" sz="900" dirty="0" smtClean="0"/>
          </a:p>
          <a:p>
            <a:pPr>
              <a:buNone/>
            </a:pPr>
            <a:r>
              <a:rPr lang="en-AU" sz="900" dirty="0" smtClean="0"/>
              <a:t>        /// application.</a:t>
            </a:r>
            <a:endParaRPr lang="en-US" sz="900" dirty="0" smtClean="0"/>
          </a:p>
          <a:p>
            <a:pPr>
              <a:buNone/>
            </a:pPr>
            <a:r>
              <a:rPr lang="en-AU" sz="900" dirty="0" smtClean="0"/>
              <a:t>        /// &lt;/summary&gt;</a:t>
            </a:r>
            <a:endParaRPr lang="en-US" sz="900" dirty="0" smtClean="0"/>
          </a:p>
          <a:p>
            <a:pPr>
              <a:buNone/>
            </a:pPr>
            <a:r>
              <a:rPr lang="en-AU" sz="900" dirty="0" smtClean="0"/>
              <a:t>        private static void Usage() { … }  </a:t>
            </a:r>
            <a:endParaRPr lang="en-US" sz="900" dirty="0" smtClean="0"/>
          </a:p>
          <a:p>
            <a:pPr>
              <a:buNone/>
            </a:pPr>
            <a:r>
              <a:rPr lang="en-AU" sz="900" dirty="0" smtClean="0"/>
              <a:t>    }</a:t>
            </a:r>
            <a:endParaRPr lang="en-US" sz="900" dirty="0" smtClean="0"/>
          </a:p>
          <a:p>
            <a:pPr>
              <a:buNone/>
            </a:pPr>
            <a:r>
              <a:rPr lang="en-AU" sz="900" dirty="0" smtClean="0"/>
              <a:t>}</a:t>
            </a:r>
            <a:endParaRPr lang="en-US" sz="900" dirty="0" smtClean="0"/>
          </a:p>
          <a:p>
            <a:pPr>
              <a:buNone/>
            </a:pPr>
            <a:endParaRPr lang="en-US" sz="900" dirty="0" smtClean="0"/>
          </a:p>
          <a:p>
            <a:pPr>
              <a:buNone/>
            </a:pPr>
            <a:endParaRPr lang="en-US" sz="9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117</a:t>
            </a:fld>
            <a:endParaRPr lang="en-US"/>
          </a:p>
        </p:txBody>
      </p:sp>
    </p:spTree>
    <p:extLst>
      <p:ext uri="{BB962C8B-B14F-4D97-AF65-F5344CB8AC3E}">
        <p14:creationId xmlns:p14="http://schemas.microsoft.com/office/powerpoint/2010/main" val="338424698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Aneka Logs</a:t>
            </a:r>
            <a:endParaRPr lang="en-US" dirty="0"/>
          </a:p>
        </p:txBody>
      </p:sp>
      <p:sp>
        <p:nvSpPr>
          <p:cNvPr id="5" name="Content Placeholder 4"/>
          <p:cNvSpPr>
            <a:spLocks noGrp="1"/>
          </p:cNvSpPr>
          <p:nvPr>
            <p:ph idx="1"/>
          </p:nvPr>
        </p:nvSpPr>
        <p:spPr/>
        <p:txBody>
          <a:bodyPr/>
          <a:lstStyle/>
          <a:p>
            <a:pPr algn="just"/>
            <a:r>
              <a:rPr lang="en-US" dirty="0" smtClean="0"/>
              <a:t>MapReduce is a very useful model for processing large quantities of data, which in many cases are maintained in a semi-structured form such as logs or web pages. </a:t>
            </a:r>
          </a:p>
          <a:p>
            <a:pPr algn="just"/>
            <a:r>
              <a:rPr lang="en-US" dirty="0" smtClean="0"/>
              <a:t>In order to demonstrate how to program real applications with Aneka MapReduce, we consider a very common task: log parsing. </a:t>
            </a:r>
          </a:p>
          <a:p>
            <a:pPr algn="just"/>
            <a:r>
              <a:rPr lang="en-US" dirty="0" smtClean="0"/>
              <a:t>We design a MapReduce application that processes the logs produced by the Aneka container in order to extract some summary information about the behavior of the Cloud. </a:t>
            </a:r>
          </a:p>
          <a:p>
            <a:pPr algn="just"/>
            <a:r>
              <a:rPr lang="en-US" dirty="0" smtClean="0"/>
              <a:t>In this section, we describe in detail the problem to be addressed and design the </a:t>
            </a:r>
            <a:r>
              <a:rPr lang="en-US" dirty="0" err="1" smtClean="0"/>
              <a:t>Mapper</a:t>
            </a:r>
            <a:r>
              <a:rPr lang="en-US" dirty="0" smtClean="0"/>
              <a:t> and Reducer classes that are used to execute log parsing and data extraction operations. </a:t>
            </a:r>
          </a:p>
          <a:p>
            <a:pPr algn="just"/>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118</a:t>
            </a:fld>
            <a:endParaRPr lang="en-US"/>
          </a:p>
        </p:txBody>
      </p:sp>
    </p:spTree>
    <p:extLst>
      <p:ext uri="{BB962C8B-B14F-4D97-AF65-F5344CB8AC3E}">
        <p14:creationId xmlns:p14="http://schemas.microsoft.com/office/powerpoint/2010/main" val="109857374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Aneka Logs</a:t>
            </a:r>
            <a:endParaRPr lang="en-US" dirty="0"/>
          </a:p>
        </p:txBody>
      </p:sp>
      <p:sp>
        <p:nvSpPr>
          <p:cNvPr id="3" name="Content Placeholder 2"/>
          <p:cNvSpPr>
            <a:spLocks noGrp="1"/>
          </p:cNvSpPr>
          <p:nvPr>
            <p:ph idx="1"/>
          </p:nvPr>
        </p:nvSpPr>
        <p:spPr/>
        <p:txBody>
          <a:bodyPr/>
          <a:lstStyle/>
          <a:p>
            <a:pPr algn="just"/>
            <a:r>
              <a:rPr lang="en-US" sz="2000" dirty="0" smtClean="0"/>
              <a:t>Aneka components (daemons, container instances, and services) produce a lot of information that are stored in the form of log files. </a:t>
            </a:r>
          </a:p>
          <a:p>
            <a:pPr algn="just"/>
            <a:r>
              <a:rPr lang="en-US" sz="2000" dirty="0" smtClean="0"/>
              <a:t>The most relevant information is stored into the container instances logs, which store the information about the applications that are executed on the Cloud.</a:t>
            </a:r>
          </a:p>
          <a:p>
            <a:pPr algn="just"/>
            <a:r>
              <a:rPr lang="en-US" sz="2000" dirty="0" smtClean="0"/>
              <a:t> In this example, we parse these logs in order to extract useful information about the execution of applications and the usage of services in the Cloud.</a:t>
            </a:r>
          </a:p>
          <a:p>
            <a:pPr algn="just"/>
            <a:r>
              <a:rPr lang="en-US" sz="2000" dirty="0" smtClean="0"/>
              <a:t>The entire framework leverages the </a:t>
            </a:r>
            <a:r>
              <a:rPr lang="en-US" sz="2000" i="1" dirty="0" smtClean="0"/>
              <a:t>log4net</a:t>
            </a:r>
            <a:r>
              <a:rPr lang="en-US" sz="2000" dirty="0" smtClean="0"/>
              <a:t> library for collecting and storing the log information. </a:t>
            </a:r>
          </a:p>
          <a:p>
            <a:pPr algn="just"/>
            <a:r>
              <a:rPr lang="en-US" sz="2000" dirty="0" smtClean="0"/>
              <a:t>In the case of Aneka containers, the system is configured to produce a log file that is partitioned in chunks every time the container instance restarts. </a:t>
            </a:r>
          </a:p>
          <a:p>
            <a:pPr algn="just"/>
            <a:r>
              <a:rPr lang="en-US" sz="2000" dirty="0" smtClean="0"/>
              <a:t>Moreover, the information contained in the log file can be customized in their appearance and currently the default layout is the following:</a:t>
            </a:r>
          </a:p>
          <a:p>
            <a:pPr algn="just"/>
            <a:r>
              <a:rPr lang="en-US" sz="2000" i="1" dirty="0" smtClean="0"/>
              <a:t>DD MMM YY </a:t>
            </a:r>
            <a:r>
              <a:rPr lang="en-US" sz="2000" i="1" dirty="0" err="1" smtClean="0"/>
              <a:t>hh:mm:ss</a:t>
            </a:r>
            <a:r>
              <a:rPr lang="en-US" sz="2000" i="1" dirty="0" smtClean="0"/>
              <a:t> level –message</a:t>
            </a:r>
            <a:endParaRPr lang="en-US" sz="2000" dirty="0" smtClean="0"/>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119</a:t>
            </a:fld>
            <a:endParaRPr lang="en-US"/>
          </a:p>
        </p:txBody>
      </p:sp>
    </p:spTree>
    <p:extLst>
      <p:ext uri="{BB962C8B-B14F-4D97-AF65-F5344CB8AC3E}">
        <p14:creationId xmlns:p14="http://schemas.microsoft.com/office/powerpoint/2010/main" val="1216709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Ahead</a:t>
            </a:r>
            <a:endParaRPr lang="en-US" dirty="0"/>
          </a:p>
        </p:txBody>
      </p:sp>
      <p:sp>
        <p:nvSpPr>
          <p:cNvPr id="5" name="Content Placeholder 4"/>
          <p:cNvSpPr>
            <a:spLocks noGrp="1"/>
          </p:cNvSpPr>
          <p:nvPr>
            <p:ph idx="1"/>
          </p:nvPr>
        </p:nvSpPr>
        <p:spPr/>
        <p:txBody>
          <a:bodyPr/>
          <a:lstStyle/>
          <a:p>
            <a:pPr algn="just"/>
            <a:r>
              <a:rPr lang="en-US" sz="1600" dirty="0" smtClean="0"/>
              <a:t>The huge amount of data produced, analyzed, or stored imposes requirements on the supporting infrastructures and middleware that are hardly found in the traditional solutions for distributed computing. </a:t>
            </a:r>
          </a:p>
          <a:p>
            <a:pPr algn="just"/>
            <a:r>
              <a:rPr lang="en-US" sz="1600" dirty="0" smtClean="0"/>
              <a:t>For example, the location of data is crucial, as the need for moving terabytes of data becomes an obstacle for high performing computations. Data partitioning, as well as content replication and scalable algorithms help in improving the performance of data-intensive applications. Open challenges in data-intensive computing are</a:t>
            </a:r>
          </a:p>
          <a:p>
            <a:pPr lvl="1" algn="just"/>
            <a:r>
              <a:rPr lang="en-US" sz="1600" dirty="0" smtClean="0"/>
              <a:t>Scalable algorithms that can search and process massive datasets.</a:t>
            </a:r>
          </a:p>
          <a:p>
            <a:pPr lvl="1" algn="just"/>
            <a:r>
              <a:rPr lang="en-US" sz="1600" dirty="0" smtClean="0"/>
              <a:t>New metadata management technologies that can scale to handle complex, heterogeneous, and distributed data sources.</a:t>
            </a:r>
          </a:p>
          <a:p>
            <a:pPr lvl="1" algn="just"/>
            <a:r>
              <a:rPr lang="en-US" sz="1600" dirty="0" smtClean="0"/>
              <a:t>Advances in high-performance computing platform aimed at providing a better support for accessing in-memory multi-terabyte data structures.</a:t>
            </a:r>
          </a:p>
          <a:p>
            <a:pPr lvl="1" algn="just"/>
            <a:r>
              <a:rPr lang="en-US" sz="1600" dirty="0" smtClean="0"/>
              <a:t>High-performance, high-reliable, </a:t>
            </a:r>
            <a:r>
              <a:rPr lang="en-US" sz="1600" dirty="0" err="1" smtClean="0"/>
              <a:t>petascale</a:t>
            </a:r>
            <a:r>
              <a:rPr lang="en-US" sz="1600" dirty="0" smtClean="0"/>
              <a:t> distributed file systems.</a:t>
            </a:r>
          </a:p>
          <a:p>
            <a:pPr lvl="1" algn="just"/>
            <a:r>
              <a:rPr lang="en-US" sz="1600" dirty="0" smtClean="0"/>
              <a:t>Data signature generation techniques for data reduction and rapid processing.</a:t>
            </a:r>
          </a:p>
          <a:p>
            <a:pPr lvl="1" algn="just"/>
            <a:r>
              <a:rPr lang="en-US" sz="1600" dirty="0" smtClean="0"/>
              <a:t>New approaches to software mobility for delivering algorithms able to move the computation where the data is located.</a:t>
            </a:r>
          </a:p>
          <a:p>
            <a:pPr lvl="1" algn="just"/>
            <a:r>
              <a:rPr lang="en-US" sz="1600" dirty="0" smtClean="0"/>
              <a:t>Specialized hybrid interconnection architectures providing a better support for filtering multi-gigabyte data streams coming from high speed networks and scientific instruments.</a:t>
            </a:r>
          </a:p>
          <a:p>
            <a:pPr lvl="1" algn="just"/>
            <a:r>
              <a:rPr lang="en-US" sz="1600" dirty="0" smtClean="0"/>
              <a:t>Flexible and high-performance software integration techniques facilitating the combination of software modules running on different platform to quickly form analytical pipelines.</a:t>
            </a:r>
          </a:p>
          <a:p>
            <a:pPr algn="just"/>
            <a:endParaRPr lang="en-US" sz="16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12</a:t>
            </a:fld>
            <a:endParaRPr lang="en-US"/>
          </a:p>
        </p:txBody>
      </p:sp>
    </p:spTree>
    <p:extLst>
      <p:ext uri="{BB962C8B-B14F-4D97-AF65-F5344CB8AC3E}">
        <p14:creationId xmlns:p14="http://schemas.microsoft.com/office/powerpoint/2010/main" val="82466609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Parsing Logs</a:t>
            </a:r>
            <a:endParaRPr lang="en-US" dirty="0"/>
          </a:p>
        </p:txBody>
      </p:sp>
      <p:sp>
        <p:nvSpPr>
          <p:cNvPr id="3" name="Content Placeholder 2"/>
          <p:cNvSpPr>
            <a:spLocks noGrp="1"/>
          </p:cNvSpPr>
          <p:nvPr>
            <p:ph idx="1"/>
          </p:nvPr>
        </p:nvSpPr>
        <p:spPr/>
        <p:txBody>
          <a:bodyPr/>
          <a:lstStyle/>
          <a:p>
            <a:r>
              <a:rPr lang="en-US" sz="1600" dirty="0" smtClean="0"/>
              <a:t>Some examples of formatted log messages are the following:</a:t>
            </a:r>
          </a:p>
          <a:p>
            <a:r>
              <a:rPr lang="en-US" sz="1600" i="1" dirty="0" smtClean="0"/>
              <a:t>15 Mar 2011 10:30:07 DEBUG - </a:t>
            </a:r>
            <a:r>
              <a:rPr lang="en-US" sz="1600" i="1" dirty="0" err="1" smtClean="0"/>
              <a:t>SchedulerService:HandleSubmitApplication</a:t>
            </a:r>
            <a:r>
              <a:rPr lang="en-US" sz="1600" i="1" dirty="0" smtClean="0"/>
              <a:t> - </a:t>
            </a:r>
            <a:r>
              <a:rPr lang="en-US" sz="1600" i="1" dirty="0" err="1" smtClean="0"/>
              <a:t>SchedulerService</a:t>
            </a:r>
            <a:r>
              <a:rPr lang="en-US" sz="1600" i="1" dirty="0" smtClean="0"/>
              <a:t>: …</a:t>
            </a:r>
            <a:endParaRPr lang="en-US" sz="1600" dirty="0" smtClean="0"/>
          </a:p>
          <a:p>
            <a:r>
              <a:rPr lang="en-US" sz="1600" i="1" dirty="0" smtClean="0"/>
              <a:t>15 Mar 2011 10:30:07 INFO  - </a:t>
            </a:r>
            <a:r>
              <a:rPr lang="en-US" sz="1600" i="1" dirty="0" err="1" smtClean="0"/>
              <a:t>SchedulerService</a:t>
            </a:r>
            <a:r>
              <a:rPr lang="en-US" sz="1600" i="1" dirty="0" smtClean="0"/>
              <a:t>: Scanning candidate storage …</a:t>
            </a:r>
            <a:endParaRPr lang="en-US" sz="1600" dirty="0" smtClean="0"/>
          </a:p>
          <a:p>
            <a:r>
              <a:rPr lang="en-US" sz="1600" i="1" dirty="0" smtClean="0"/>
              <a:t>15 Mar 2011 10:30:10 INFO  - Added [WU: 51d55819-b211-490f-b185-8a25734ba705, 4e86fd02…</a:t>
            </a:r>
            <a:endParaRPr lang="en-US" sz="1600" dirty="0" smtClean="0"/>
          </a:p>
          <a:p>
            <a:r>
              <a:rPr lang="en-US" sz="1600" i="1" dirty="0" smtClean="0"/>
              <a:t>15 Mar 2011 10:30:10 DEBUG - </a:t>
            </a:r>
            <a:r>
              <a:rPr lang="en-US" sz="1600" i="1" dirty="0" err="1" smtClean="0"/>
              <a:t>StorageService:NotifyScheduler</a:t>
            </a:r>
            <a:r>
              <a:rPr lang="en-US" sz="1600" i="1" dirty="0" smtClean="0"/>
              <a:t> - Sending </a:t>
            </a:r>
            <a:r>
              <a:rPr lang="en-US" sz="1600" i="1" dirty="0" err="1" smtClean="0"/>
              <a:t>FileTransferMessage</a:t>
            </a:r>
            <a:r>
              <a:rPr lang="en-US" sz="1600" i="1" dirty="0" smtClean="0"/>
              <a:t>…</a:t>
            </a:r>
            <a:endParaRPr lang="en-US" sz="1600" dirty="0" smtClean="0"/>
          </a:p>
          <a:p>
            <a:r>
              <a:rPr lang="en-US" sz="1600" i="1" dirty="0" smtClean="0"/>
              <a:t>15 Mar 2011 10:30:10 DEBUG - </a:t>
            </a:r>
            <a:r>
              <a:rPr lang="en-US" sz="1600" i="1" dirty="0" err="1" smtClean="0"/>
              <a:t>IndependentSchedulingService:QueueWorkUnit–Queueing</a:t>
            </a:r>
            <a:r>
              <a:rPr lang="en-US" sz="1600" i="1" dirty="0" smtClean="0"/>
              <a:t>…</a:t>
            </a:r>
            <a:endParaRPr lang="en-US" sz="1600" dirty="0" smtClean="0"/>
          </a:p>
          <a:p>
            <a:r>
              <a:rPr lang="en-US" sz="1600" i="1" dirty="0" smtClean="0"/>
              <a:t>15 Mar 2011 10:30:10 INFO  - </a:t>
            </a:r>
            <a:r>
              <a:rPr lang="en-US" sz="1600" i="1" dirty="0" err="1" smtClean="0"/>
              <a:t>AlgorithmBase</a:t>
            </a:r>
            <a:r>
              <a:rPr lang="en-US" sz="1600" i="1" dirty="0" smtClean="0"/>
              <a:t>::</a:t>
            </a:r>
            <a:r>
              <a:rPr lang="en-US" sz="1600" i="1" dirty="0" err="1" smtClean="0"/>
              <a:t>AddTasks</a:t>
            </a:r>
            <a:r>
              <a:rPr lang="en-US" sz="1600" i="1" dirty="0" smtClean="0"/>
              <a:t>[64] Adding 1 Tasks</a:t>
            </a:r>
            <a:endParaRPr lang="en-US" sz="1600" dirty="0" smtClean="0"/>
          </a:p>
          <a:p>
            <a:r>
              <a:rPr lang="en-US" sz="1600" i="1" dirty="0" smtClean="0"/>
              <a:t>15 Mar 2011 10:30:10 DEBUG - </a:t>
            </a:r>
            <a:r>
              <a:rPr lang="en-US" sz="1600" i="1" dirty="0" err="1" smtClean="0"/>
              <a:t>AlgorithmBase:FireProvisionResources</a:t>
            </a:r>
            <a:r>
              <a:rPr lang="en-US" sz="1600" i="1" dirty="0" smtClean="0"/>
              <a:t> - Provision Resource: 1</a:t>
            </a:r>
            <a:endParaRPr lang="en-US" sz="1600" dirty="0" smtClean="0"/>
          </a:p>
          <a:p>
            <a:r>
              <a:rPr lang="en-US" sz="1600" dirty="0" smtClean="0"/>
              <a:t>In the content of the sample log lines, we observe that the message part of almost all the log lines exhibit a similar structure and they start with the information about the component that enters the log line. This information can be easily extracted by looking at the first occurrence of the ‘:’ character following a sequence of characters that do not contain spaces. </a:t>
            </a:r>
          </a:p>
          <a:p>
            <a:r>
              <a:rPr lang="en-US" sz="1600" dirty="0" smtClean="0"/>
              <a:t>Possible information that we might want to extract from such logs is the following:</a:t>
            </a:r>
          </a:p>
          <a:p>
            <a:pPr lvl="0"/>
            <a:r>
              <a:rPr lang="en-US" sz="1600" dirty="0" smtClean="0"/>
              <a:t>The distribution of log messages according to the level.</a:t>
            </a:r>
          </a:p>
          <a:p>
            <a:pPr lvl="0"/>
            <a:r>
              <a:rPr lang="en-US" sz="1600" dirty="0" smtClean="0"/>
              <a:t>The distribution of log messages according to the components.</a:t>
            </a:r>
          </a:p>
          <a:p>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120</a:t>
            </a:fld>
            <a:endParaRPr lang="en-US"/>
          </a:p>
        </p:txBody>
      </p:sp>
    </p:spTree>
    <p:extLst>
      <p:ext uri="{BB962C8B-B14F-4D97-AF65-F5344CB8AC3E}">
        <p14:creationId xmlns:p14="http://schemas.microsoft.com/office/powerpoint/2010/main" val="405938315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Parsing Logs</a:t>
            </a:r>
            <a:endParaRPr lang="en-US" dirty="0"/>
          </a:p>
        </p:txBody>
      </p:sp>
      <p:sp>
        <p:nvSpPr>
          <p:cNvPr id="3" name="Content Placeholder 2"/>
          <p:cNvSpPr>
            <a:spLocks noGrp="1"/>
          </p:cNvSpPr>
          <p:nvPr>
            <p:ph idx="1"/>
          </p:nvPr>
        </p:nvSpPr>
        <p:spPr/>
        <p:txBody>
          <a:bodyPr/>
          <a:lstStyle/>
          <a:p>
            <a:pPr algn="just"/>
            <a:r>
              <a:rPr lang="en-US" dirty="0" smtClean="0"/>
              <a:t>This information can be easily extracted and composed into a single view by creating </a:t>
            </a:r>
            <a:r>
              <a:rPr lang="en-US" i="1" dirty="0" err="1" smtClean="0"/>
              <a:t>Mapper</a:t>
            </a:r>
            <a:r>
              <a:rPr lang="en-US" dirty="0" smtClean="0"/>
              <a:t> tasks that count the occurrences of log levels and component names and emit one simple key-value pair in the form</a:t>
            </a:r>
            <a:r>
              <a:rPr lang="en-US" i="1" dirty="0" smtClean="0"/>
              <a:t> (level-name, 1) </a:t>
            </a:r>
            <a:r>
              <a:rPr lang="en-US" dirty="0" smtClean="0"/>
              <a:t>or </a:t>
            </a:r>
            <a:r>
              <a:rPr lang="en-US" i="1" dirty="0" smtClean="0"/>
              <a:t>(component-name, 1)</a:t>
            </a:r>
            <a:r>
              <a:rPr lang="en-US" dirty="0" smtClean="0"/>
              <a:t> for each of the occurrences. The </a:t>
            </a:r>
            <a:r>
              <a:rPr lang="en-US" i="1" dirty="0" smtClean="0"/>
              <a:t>Reducer</a:t>
            </a:r>
            <a:r>
              <a:rPr lang="en-US" dirty="0" smtClean="0"/>
              <a:t> task will simply sum up all the key-value pairs that have the same key.  For both problems, the structure of the </a:t>
            </a:r>
            <a:r>
              <a:rPr lang="en-US" i="1" dirty="0" smtClean="0"/>
              <a:t>map</a:t>
            </a:r>
            <a:r>
              <a:rPr lang="en-US" dirty="0" smtClean="0"/>
              <a:t> and </a:t>
            </a:r>
            <a:r>
              <a:rPr lang="en-US" i="1" dirty="0" smtClean="0"/>
              <a:t>reduce</a:t>
            </a:r>
            <a:r>
              <a:rPr lang="en-US" dirty="0" smtClean="0"/>
              <a:t> functions will be the following:</a:t>
            </a:r>
          </a:p>
          <a:p>
            <a:pPr lvl="1" algn="just">
              <a:buNone/>
            </a:pPr>
            <a:r>
              <a:rPr lang="en-US" i="1" dirty="0" smtClean="0"/>
              <a:t>map: (long, string) =&gt; (string, long)</a:t>
            </a:r>
            <a:endParaRPr lang="en-US" dirty="0" smtClean="0"/>
          </a:p>
          <a:p>
            <a:pPr lvl="1" algn="just">
              <a:buNone/>
            </a:pPr>
            <a:r>
              <a:rPr lang="en-US" i="1" dirty="0" smtClean="0"/>
              <a:t>reduce: (string, long) =&gt; (string, long)</a:t>
            </a:r>
            <a:endParaRPr lang="en-US" dirty="0" smtClean="0"/>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121</a:t>
            </a:fld>
            <a:endParaRPr lang="en-US"/>
          </a:p>
        </p:txBody>
      </p:sp>
    </p:spTree>
    <p:extLst>
      <p:ext uri="{BB962C8B-B14F-4D97-AF65-F5344CB8AC3E}">
        <p14:creationId xmlns:p14="http://schemas.microsoft.com/office/powerpoint/2010/main" val="121615144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Parsing Logs</a:t>
            </a:r>
            <a:endParaRPr lang="en-US" dirty="0"/>
          </a:p>
        </p:txBody>
      </p:sp>
      <p:sp>
        <p:nvSpPr>
          <p:cNvPr id="3" name="Content Placeholder 2"/>
          <p:cNvSpPr>
            <a:spLocks noGrp="1"/>
          </p:cNvSpPr>
          <p:nvPr>
            <p:ph idx="1"/>
          </p:nvPr>
        </p:nvSpPr>
        <p:spPr/>
        <p:txBody>
          <a:bodyPr/>
          <a:lstStyle/>
          <a:p>
            <a:pPr algn="just"/>
            <a:r>
              <a:rPr lang="en-US" sz="2000" dirty="0" smtClean="0"/>
              <a:t>The </a:t>
            </a:r>
            <a:r>
              <a:rPr lang="en-US" sz="2000" i="1" dirty="0" err="1" smtClean="0"/>
              <a:t>Mapper</a:t>
            </a:r>
            <a:r>
              <a:rPr lang="en-US" sz="2000" dirty="0" smtClean="0"/>
              <a:t> class will then receive a key-value pair containing the position of the line inside the file as a key and the log message as the value component. It will produce a key-value pair containing a string representing the name of the log level or the component name and 1 as value. </a:t>
            </a:r>
          </a:p>
          <a:p>
            <a:pPr algn="just"/>
            <a:r>
              <a:rPr lang="en-US" sz="2000" dirty="0" smtClean="0"/>
              <a:t>The </a:t>
            </a:r>
            <a:r>
              <a:rPr lang="en-US" sz="2000" i="1" dirty="0" smtClean="0"/>
              <a:t>Reducer</a:t>
            </a:r>
            <a:r>
              <a:rPr lang="en-US" sz="2000" dirty="0" smtClean="0"/>
              <a:t> class will sum up all the key value pairs that have the same name. By modifying the canonical structure discussed above, we can perform both of the analyses at the same time instead of developing two different MapReduce jobs. </a:t>
            </a:r>
          </a:p>
          <a:p>
            <a:pPr algn="just"/>
            <a:r>
              <a:rPr lang="en-US" sz="2000" dirty="0" smtClean="0"/>
              <a:t>It can be noticed that the operation performed by the Reducer class is the same in both cases, while the operation of the </a:t>
            </a:r>
            <a:r>
              <a:rPr lang="en-US" sz="2000" i="1" dirty="0" err="1" smtClean="0"/>
              <a:t>Mapper</a:t>
            </a:r>
            <a:r>
              <a:rPr lang="en-US" sz="2000" dirty="0" smtClean="0"/>
              <a:t> class changes but the type of the key-value pair that is generated is the same for the two jobs.</a:t>
            </a:r>
          </a:p>
          <a:p>
            <a:pPr algn="just"/>
            <a:r>
              <a:rPr lang="en-US" sz="2000" dirty="0" smtClean="0"/>
              <a:t> Therefore, it is possible to combine the two tasks performed by the map function into one single </a:t>
            </a:r>
            <a:r>
              <a:rPr lang="en-US" sz="2000" dirty="0" err="1" smtClean="0"/>
              <a:t>Mapper</a:t>
            </a:r>
            <a:r>
              <a:rPr lang="en-US" sz="2000" dirty="0" smtClean="0"/>
              <a:t> class that will produce two key-value pairs for each input line. Moreover, by differentiating the name of Aneka components from the log level names by using an initial underscore character it will be very easy to post process the output of the reduce function in order to present and organize data.</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122</a:t>
            </a:fld>
            <a:endParaRPr lang="en-US"/>
          </a:p>
        </p:txBody>
      </p:sp>
    </p:spTree>
    <p:extLst>
      <p:ext uri="{BB962C8B-B14F-4D97-AF65-F5344CB8AC3E}">
        <p14:creationId xmlns:p14="http://schemas.microsoft.com/office/powerpoint/2010/main" val="132824433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Parsing </a:t>
            </a:r>
            <a:r>
              <a:rPr lang="en-US" dirty="0" err="1" smtClean="0"/>
              <a:t>Mapper</a:t>
            </a:r>
            <a:r>
              <a:rPr lang="en-US" dirty="0" smtClean="0"/>
              <a:t> Implementation</a:t>
            </a:r>
            <a:endParaRPr lang="en-US" dirty="0"/>
          </a:p>
        </p:txBody>
      </p:sp>
      <p:sp>
        <p:nvSpPr>
          <p:cNvPr id="6" name="Content Placeholder 5"/>
          <p:cNvSpPr>
            <a:spLocks noGrp="1"/>
          </p:cNvSpPr>
          <p:nvPr>
            <p:ph sz="half" idx="1"/>
          </p:nvPr>
        </p:nvSpPr>
        <p:spPr/>
        <p:txBody>
          <a:bodyPr/>
          <a:lstStyle/>
          <a:p>
            <a:pPr>
              <a:buNone/>
            </a:pPr>
            <a:r>
              <a:rPr lang="en-AU" sz="1100" dirty="0" smtClean="0"/>
              <a:t>using </a:t>
            </a:r>
            <a:r>
              <a:rPr lang="en-AU" sz="1100" dirty="0" err="1" smtClean="0"/>
              <a:t>Aneka.MapReduce</a:t>
            </a:r>
            <a:r>
              <a:rPr lang="en-AU" sz="1100" dirty="0" smtClean="0"/>
              <a:t>;</a:t>
            </a:r>
            <a:endParaRPr lang="en-US" sz="1100" dirty="0" smtClean="0"/>
          </a:p>
          <a:p>
            <a:pPr>
              <a:buNone/>
            </a:pPr>
            <a:r>
              <a:rPr lang="en-AU" sz="1100" dirty="0" smtClean="0"/>
              <a:t> </a:t>
            </a:r>
            <a:endParaRPr lang="en-US" sz="1100" dirty="0" smtClean="0"/>
          </a:p>
          <a:p>
            <a:pPr>
              <a:buNone/>
            </a:pPr>
            <a:r>
              <a:rPr lang="en-AU" sz="1100" dirty="0" smtClean="0"/>
              <a:t>namespace </a:t>
            </a:r>
            <a:r>
              <a:rPr lang="en-AU" sz="1100" dirty="0" err="1" smtClean="0"/>
              <a:t>Aneka.MapReduce.Examples.LogParsing</a:t>
            </a:r>
            <a:endParaRPr lang="en-US" sz="1100" dirty="0" smtClean="0"/>
          </a:p>
          <a:p>
            <a:pPr>
              <a:buNone/>
            </a:pPr>
            <a:r>
              <a:rPr lang="en-AU" sz="1100" dirty="0" smtClean="0"/>
              <a:t>{</a:t>
            </a:r>
            <a:endParaRPr lang="en-US" sz="1100" dirty="0" smtClean="0"/>
          </a:p>
          <a:p>
            <a:pPr>
              <a:buNone/>
            </a:pPr>
            <a:r>
              <a:rPr lang="en-AU" sz="1100" dirty="0" smtClean="0"/>
              <a:t>    /// &lt;summary&gt;</a:t>
            </a:r>
            <a:endParaRPr lang="en-US" sz="1100" dirty="0" smtClean="0"/>
          </a:p>
          <a:p>
            <a:pPr>
              <a:buNone/>
            </a:pPr>
            <a:r>
              <a:rPr lang="en-AU" sz="1100" dirty="0" smtClean="0"/>
              <a:t>    /// Class </a:t>
            </a:r>
            <a:r>
              <a:rPr lang="en-AU" sz="1100" dirty="0" err="1" smtClean="0"/>
              <a:t>LogParsingMapper</a:t>
            </a:r>
            <a:r>
              <a:rPr lang="en-AU" sz="1100" dirty="0" smtClean="0"/>
              <a:t>. Extends </a:t>
            </a:r>
            <a:r>
              <a:rPr lang="en-AU" sz="1100" dirty="0" err="1" smtClean="0"/>
              <a:t>Mapper</a:t>
            </a:r>
            <a:r>
              <a:rPr lang="en-AU" sz="1100" dirty="0" smtClean="0"/>
              <a:t>&lt;K,V&gt; and provides an </a:t>
            </a:r>
            <a:endParaRPr lang="en-US" sz="1100" dirty="0" smtClean="0"/>
          </a:p>
          <a:p>
            <a:pPr>
              <a:buNone/>
            </a:pPr>
            <a:r>
              <a:rPr lang="en-AU" sz="1100" dirty="0" smtClean="0"/>
              <a:t>    /// implementation of the map function for parsing the Aneka container log files.</a:t>
            </a:r>
            <a:endParaRPr lang="en-US" sz="1100" dirty="0" smtClean="0"/>
          </a:p>
          <a:p>
            <a:pPr>
              <a:buNone/>
            </a:pPr>
            <a:r>
              <a:rPr lang="en-AU" sz="1100" dirty="0" smtClean="0"/>
              <a:t>    /// This </a:t>
            </a:r>
            <a:r>
              <a:rPr lang="en-AU" sz="1100" dirty="0" err="1" smtClean="0"/>
              <a:t>mapper</a:t>
            </a:r>
            <a:r>
              <a:rPr lang="en-AU" sz="1100" dirty="0" smtClean="0"/>
              <a:t> emits a key-value (log-level, 1) and potentially another key-value</a:t>
            </a:r>
            <a:endParaRPr lang="en-US" sz="1100" dirty="0" smtClean="0"/>
          </a:p>
          <a:p>
            <a:pPr>
              <a:buNone/>
            </a:pPr>
            <a:r>
              <a:rPr lang="en-AU" sz="1100" dirty="0" smtClean="0"/>
              <a:t>    /// (_aneka-component-name,1) if it is able to extract such information from the</a:t>
            </a:r>
            <a:endParaRPr lang="en-US" sz="1100" dirty="0" smtClean="0"/>
          </a:p>
          <a:p>
            <a:pPr>
              <a:buNone/>
            </a:pPr>
            <a:r>
              <a:rPr lang="en-AU" sz="1100" dirty="0" smtClean="0"/>
              <a:t>    /// input.</a:t>
            </a:r>
            <a:endParaRPr lang="en-US" sz="1100" dirty="0" smtClean="0"/>
          </a:p>
          <a:p>
            <a:pPr>
              <a:buNone/>
            </a:pPr>
            <a:r>
              <a:rPr lang="en-AU" sz="1100" dirty="0" smtClean="0"/>
              <a:t>    /// &lt;/summary&gt;</a:t>
            </a:r>
            <a:endParaRPr lang="en-US" sz="1100" dirty="0" smtClean="0"/>
          </a:p>
          <a:p>
            <a:pPr>
              <a:buNone/>
            </a:pPr>
            <a:r>
              <a:rPr lang="en-AU" sz="1100" dirty="0" smtClean="0"/>
              <a:t>    public class </a:t>
            </a:r>
            <a:r>
              <a:rPr lang="en-AU" sz="1100" dirty="0" err="1" smtClean="0"/>
              <a:t>LogParsingMapper</a:t>
            </a:r>
            <a:r>
              <a:rPr lang="en-AU" sz="1100" dirty="0" smtClean="0"/>
              <a:t>: </a:t>
            </a:r>
            <a:r>
              <a:rPr lang="en-AU" sz="1100" dirty="0" err="1" smtClean="0"/>
              <a:t>Mapper</a:t>
            </a:r>
            <a:r>
              <a:rPr lang="en-AU" sz="1100" dirty="0" smtClean="0"/>
              <a:t>&lt;</a:t>
            </a:r>
            <a:r>
              <a:rPr lang="en-AU" sz="1100" dirty="0" err="1" smtClean="0"/>
              <a:t>long,string</a:t>
            </a:r>
            <a:r>
              <a:rPr lang="en-AU" sz="1100" dirty="0" smtClean="0"/>
              <a:t>&gt;</a:t>
            </a:r>
            <a:endParaRPr lang="en-US" sz="1100" dirty="0" smtClean="0"/>
          </a:p>
          <a:p>
            <a:pPr>
              <a:buNone/>
            </a:pPr>
            <a:r>
              <a:rPr lang="en-AU" sz="1100" dirty="0" smtClean="0"/>
              <a:t>    {</a:t>
            </a:r>
            <a:endParaRPr lang="en-US" sz="1100" dirty="0" smtClean="0"/>
          </a:p>
          <a:p>
            <a:pPr>
              <a:buNone/>
            </a:pPr>
            <a:r>
              <a:rPr lang="en-AU" sz="1100" dirty="0" smtClean="0"/>
              <a:t>        /// &lt;summary&gt;</a:t>
            </a:r>
            <a:endParaRPr lang="en-US" sz="1100" dirty="0" smtClean="0"/>
          </a:p>
          <a:p>
            <a:pPr>
              <a:buNone/>
            </a:pPr>
            <a:r>
              <a:rPr lang="en-AU" sz="1100" dirty="0" smtClean="0"/>
              <a:t>        /// Reads the input and extracts the information about the log level and if</a:t>
            </a:r>
            <a:endParaRPr lang="en-US" sz="1100" dirty="0" smtClean="0"/>
          </a:p>
          <a:p>
            <a:pPr>
              <a:buNone/>
            </a:pPr>
            <a:r>
              <a:rPr lang="en-AU" sz="1100" dirty="0" smtClean="0"/>
              <a:t>        /// found the name of the </a:t>
            </a:r>
            <a:r>
              <a:rPr lang="en-AU" sz="1100" dirty="0" err="1" smtClean="0"/>
              <a:t>aneka</a:t>
            </a:r>
            <a:r>
              <a:rPr lang="en-AU" sz="1100" dirty="0" smtClean="0"/>
              <a:t> component that entered the log line.</a:t>
            </a:r>
            <a:endParaRPr lang="en-US" sz="1100" dirty="0" smtClean="0"/>
          </a:p>
          <a:p>
            <a:pPr>
              <a:buNone/>
            </a:pPr>
            <a:r>
              <a:rPr lang="en-AU" sz="1100" dirty="0" smtClean="0"/>
              <a:t>        /// &lt;/summary&gt;</a:t>
            </a:r>
            <a:endParaRPr lang="en-US" sz="1100" dirty="0" smtClean="0"/>
          </a:p>
          <a:p>
            <a:pPr>
              <a:buNone/>
            </a:pPr>
            <a:r>
              <a:rPr lang="en-AU" sz="1100" dirty="0" smtClean="0"/>
              <a:t>        /// &lt;</a:t>
            </a:r>
            <a:r>
              <a:rPr lang="en-AU" sz="1100" dirty="0" err="1" smtClean="0"/>
              <a:t>param</a:t>
            </a:r>
            <a:r>
              <a:rPr lang="en-AU" sz="1100" dirty="0" smtClean="0"/>
              <a:t> name="input"&gt;map input&lt;/</a:t>
            </a:r>
            <a:r>
              <a:rPr lang="en-AU" sz="1100" dirty="0" err="1" smtClean="0"/>
              <a:t>param</a:t>
            </a:r>
            <a:r>
              <a:rPr lang="en-AU" sz="1100" dirty="0" smtClean="0"/>
              <a:t>&gt;</a:t>
            </a:r>
            <a:endParaRPr lang="en-US" sz="1100" dirty="0" smtClean="0"/>
          </a:p>
          <a:p>
            <a:pPr>
              <a:buNone/>
            </a:pPr>
            <a:r>
              <a:rPr lang="en-AU" sz="1100" dirty="0" smtClean="0"/>
              <a:t>        protected override void Map(</a:t>
            </a:r>
            <a:r>
              <a:rPr lang="en-AU" sz="1100" dirty="0" err="1" smtClean="0"/>
              <a:t>IMapInput</a:t>
            </a:r>
            <a:r>
              <a:rPr lang="en-AU" sz="1100" dirty="0" smtClean="0"/>
              <a:t>&lt;</a:t>
            </a:r>
            <a:r>
              <a:rPr lang="en-AU" sz="1100" dirty="0" err="1" smtClean="0"/>
              <a:t>long,string</a:t>
            </a:r>
            <a:r>
              <a:rPr lang="en-AU" sz="1100" dirty="0" smtClean="0"/>
              <a:t>&gt;input)</a:t>
            </a:r>
            <a:endParaRPr lang="en-US" sz="1100" dirty="0" smtClean="0"/>
          </a:p>
          <a:p>
            <a:pPr>
              <a:buNone/>
            </a:pPr>
            <a:r>
              <a:rPr lang="en-AU" sz="1100" dirty="0" smtClean="0"/>
              <a:t>        {</a:t>
            </a:r>
            <a:endParaRPr lang="en-US" sz="1100" dirty="0" smtClean="0"/>
          </a:p>
          <a:p>
            <a:pPr>
              <a:buNone/>
            </a:pPr>
            <a:r>
              <a:rPr lang="en-AU" sz="1100" dirty="0" smtClean="0"/>
              <a:t>		    // we don’t care about the key, because we are only);</a:t>
            </a:r>
            <a:endParaRPr lang="en-US" sz="1100" dirty="0" smtClean="0"/>
          </a:p>
          <a:p>
            <a:pPr>
              <a:buNone/>
            </a:pPr>
            <a:endParaRPr lang="en-US" sz="1100" dirty="0"/>
          </a:p>
        </p:txBody>
      </p:sp>
      <p:sp>
        <p:nvSpPr>
          <p:cNvPr id="7" name="Content Placeholder 6"/>
          <p:cNvSpPr>
            <a:spLocks noGrp="1"/>
          </p:cNvSpPr>
          <p:nvPr>
            <p:ph sz="half" idx="2"/>
          </p:nvPr>
        </p:nvSpPr>
        <p:spPr/>
        <p:txBody>
          <a:bodyPr/>
          <a:lstStyle/>
          <a:p>
            <a:pPr>
              <a:buNone/>
            </a:pPr>
            <a:r>
              <a:rPr lang="en-AU" sz="900" dirty="0" smtClean="0"/>
              <a:t>interested on</a:t>
            </a:r>
            <a:endParaRPr lang="en-US" sz="900" dirty="0" smtClean="0"/>
          </a:p>
          <a:p>
            <a:pPr>
              <a:buNone/>
            </a:pPr>
            <a:r>
              <a:rPr lang="en-AU" sz="900" dirty="0" smtClean="0"/>
              <a:t>            // counting the word of each line.</a:t>
            </a:r>
            <a:endParaRPr lang="en-US" sz="900" dirty="0" smtClean="0"/>
          </a:p>
          <a:p>
            <a:pPr>
              <a:buNone/>
            </a:pPr>
            <a:r>
              <a:rPr lang="en-AU" sz="900" dirty="0" smtClean="0"/>
              <a:t>            string value = </a:t>
            </a:r>
            <a:r>
              <a:rPr lang="en-AU" sz="900" dirty="0" err="1" smtClean="0"/>
              <a:t>input.Value</a:t>
            </a:r>
            <a:r>
              <a:rPr lang="en-AU" sz="900" dirty="0" smtClean="0"/>
              <a:t>;</a:t>
            </a:r>
            <a:endParaRPr lang="en-US" sz="900" dirty="0" smtClean="0"/>
          </a:p>
          <a:p>
            <a:pPr>
              <a:buNone/>
            </a:pPr>
            <a:r>
              <a:rPr lang="en-AU" sz="900" dirty="0" smtClean="0"/>
              <a:t>		    long quantity = 1;</a:t>
            </a:r>
            <a:endParaRPr lang="en-US" sz="900" dirty="0" smtClean="0"/>
          </a:p>
          <a:p>
            <a:pPr>
              <a:buNone/>
            </a:pPr>
            <a:r>
              <a:rPr lang="en-AU" sz="900" dirty="0" smtClean="0"/>
              <a:t> </a:t>
            </a:r>
            <a:endParaRPr lang="en-US" sz="900" dirty="0" smtClean="0"/>
          </a:p>
          <a:p>
            <a:pPr>
              <a:buNone/>
            </a:pPr>
            <a:r>
              <a:rPr lang="en-AU" sz="900" dirty="0" smtClean="0"/>
              <a:t> 		    // first we extract the log level name information. Since the date is reported</a:t>
            </a:r>
            <a:endParaRPr lang="en-US" sz="900" dirty="0" smtClean="0"/>
          </a:p>
          <a:p>
            <a:pPr>
              <a:buNone/>
            </a:pPr>
            <a:r>
              <a:rPr lang="en-AU" sz="900" dirty="0" smtClean="0"/>
              <a:t>            // in the standard format DD MMM YYYY </a:t>
            </a:r>
            <a:r>
              <a:rPr lang="en-AU" sz="900" dirty="0" err="1" smtClean="0"/>
              <a:t>mm:hh:ss</a:t>
            </a:r>
            <a:r>
              <a:rPr lang="en-AU" sz="900" dirty="0" smtClean="0"/>
              <a:t> it is possible to skip the first</a:t>
            </a:r>
            <a:endParaRPr lang="en-US" sz="900" dirty="0" smtClean="0"/>
          </a:p>
          <a:p>
            <a:pPr>
              <a:buNone/>
            </a:pPr>
            <a:r>
              <a:rPr lang="en-AU" sz="900" dirty="0" smtClean="0"/>
              <a:t>            // 20 characters (plus one space) and then extract the next following characters</a:t>
            </a:r>
            <a:endParaRPr lang="en-US" sz="900" dirty="0" smtClean="0"/>
          </a:p>
          <a:p>
            <a:pPr>
              <a:buNone/>
            </a:pPr>
            <a:r>
              <a:rPr lang="en-AU" sz="900" dirty="0" smtClean="0"/>
              <a:t>            // until the next position of the space character.</a:t>
            </a:r>
            <a:endParaRPr lang="en-US" sz="900" dirty="0" smtClean="0"/>
          </a:p>
          <a:p>
            <a:pPr>
              <a:buNone/>
            </a:pPr>
            <a:r>
              <a:rPr lang="en-AU" sz="900" dirty="0" smtClean="0"/>
              <a:t>            int start = 21;</a:t>
            </a:r>
            <a:endParaRPr lang="en-US" sz="900" dirty="0" smtClean="0"/>
          </a:p>
          <a:p>
            <a:pPr>
              <a:buNone/>
            </a:pPr>
            <a:r>
              <a:rPr lang="en-AU" sz="900" dirty="0" smtClean="0"/>
              <a:t>            int stop = </a:t>
            </a:r>
            <a:r>
              <a:rPr lang="en-AU" sz="900" dirty="0" err="1" smtClean="0"/>
              <a:t>value.IndexOf</a:t>
            </a:r>
            <a:r>
              <a:rPr lang="en-AU" sz="900" dirty="0" smtClean="0"/>
              <a:t>(' ', start);</a:t>
            </a:r>
            <a:endParaRPr lang="en-US" sz="900" dirty="0" smtClean="0"/>
          </a:p>
          <a:p>
            <a:pPr>
              <a:buNone/>
            </a:pPr>
            <a:r>
              <a:rPr lang="en-AU" sz="900" dirty="0" smtClean="0"/>
              <a:t>            string key = </a:t>
            </a:r>
            <a:r>
              <a:rPr lang="en-AU" sz="900" dirty="0" err="1" smtClean="0"/>
              <a:t>value.Substring</a:t>
            </a:r>
            <a:r>
              <a:rPr lang="en-AU" sz="900" dirty="0" smtClean="0"/>
              <a:t>(start, stop – start);</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this.Emit</a:t>
            </a:r>
            <a:r>
              <a:rPr lang="en-AU" sz="900" dirty="0" smtClean="0"/>
              <a:t>(key, quantity</a:t>
            </a:r>
          </a:p>
          <a:p>
            <a:pPr>
              <a:buNone/>
            </a:pPr>
            <a:r>
              <a:rPr lang="en-AU" sz="900" dirty="0" smtClean="0"/>
              <a:t>// now we are looking for the Aneka component name that entered the log line</a:t>
            </a:r>
            <a:endParaRPr lang="en-US" sz="900" dirty="0" smtClean="0"/>
          </a:p>
          <a:p>
            <a:pPr>
              <a:buNone/>
            </a:pPr>
            <a:r>
              <a:rPr lang="en-AU" sz="900" dirty="0" smtClean="0"/>
              <a:t>            // if this is inside the log line it is just right after the log level </a:t>
            </a:r>
            <a:r>
              <a:rPr lang="en-AU" sz="900" dirty="0" err="1" smtClean="0"/>
              <a:t>preceeded</a:t>
            </a:r>
            <a:endParaRPr lang="en-US" sz="900" dirty="0" smtClean="0"/>
          </a:p>
          <a:p>
            <a:pPr>
              <a:buNone/>
            </a:pPr>
            <a:r>
              <a:rPr lang="en-AU" sz="900" dirty="0" smtClean="0"/>
              <a:t>            // by the character sequence &lt;space&gt;&lt;dash&gt;&lt;space&gt; and terminated by the &lt;colon&gt;</a:t>
            </a:r>
            <a:endParaRPr lang="en-US" sz="900" dirty="0" smtClean="0"/>
          </a:p>
          <a:p>
            <a:pPr>
              <a:buNone/>
            </a:pPr>
            <a:r>
              <a:rPr lang="en-AU" sz="900" dirty="0" smtClean="0"/>
              <a:t>            // character.</a:t>
            </a:r>
            <a:endParaRPr lang="en-US" sz="900" dirty="0" smtClean="0"/>
          </a:p>
          <a:p>
            <a:pPr>
              <a:buNone/>
            </a:pPr>
            <a:r>
              <a:rPr lang="en-AU" sz="900" dirty="0" smtClean="0"/>
              <a:t>		</a:t>
            </a:r>
            <a:endParaRPr lang="en-US" sz="900" dirty="0" smtClean="0"/>
          </a:p>
          <a:p>
            <a:pPr>
              <a:buNone/>
            </a:pPr>
            <a:r>
              <a:rPr lang="en-AU" sz="900" dirty="0" smtClean="0"/>
              <a:t>            start = stop + 3; // we skip the &lt;space&gt;&lt;dash&gt;&lt;space&gt; sequence.</a:t>
            </a:r>
            <a:endParaRPr lang="en-US" sz="900" dirty="0" smtClean="0"/>
          </a:p>
          <a:p>
            <a:pPr>
              <a:buNone/>
            </a:pPr>
            <a:r>
              <a:rPr lang="en-AU" sz="900" dirty="0" smtClean="0"/>
              <a:t>		    stop = </a:t>
            </a:r>
            <a:r>
              <a:rPr lang="en-AU" sz="900" dirty="0" err="1" smtClean="0"/>
              <a:t>value.IndexOf</a:t>
            </a:r>
            <a:r>
              <a:rPr lang="en-AU" sz="900" dirty="0" smtClean="0"/>
              <a:t>(':', start);</a:t>
            </a:r>
            <a:endParaRPr lang="en-US" sz="900" dirty="0" smtClean="0"/>
          </a:p>
          <a:p>
            <a:pPr>
              <a:buNone/>
            </a:pPr>
            <a:r>
              <a:rPr lang="en-AU" sz="900" dirty="0" smtClean="0"/>
              <a:t> </a:t>
            </a:r>
            <a:endParaRPr lang="en-US" sz="900" dirty="0" smtClean="0"/>
          </a:p>
          <a:p>
            <a:pPr>
              <a:buNone/>
            </a:pPr>
            <a:r>
              <a:rPr lang="en-AU" sz="900" dirty="0" smtClean="0"/>
              <a:t>		    key = </a:t>
            </a:r>
            <a:r>
              <a:rPr lang="en-AU" sz="900" dirty="0" err="1" smtClean="0"/>
              <a:t>value.Substring</a:t>
            </a:r>
            <a:r>
              <a:rPr lang="en-AU" sz="900" dirty="0" smtClean="0"/>
              <a:t>(start, stop – start);</a:t>
            </a:r>
            <a:endParaRPr lang="en-US" sz="900" dirty="0" smtClean="0"/>
          </a:p>
          <a:p>
            <a:pPr>
              <a:buNone/>
            </a:pPr>
            <a:r>
              <a:rPr lang="en-AU" sz="900" dirty="0" smtClean="0"/>
              <a:t> </a:t>
            </a:r>
            <a:endParaRPr lang="en-US" sz="900" dirty="0" smtClean="0"/>
          </a:p>
          <a:p>
            <a:pPr>
              <a:buNone/>
            </a:pPr>
            <a:r>
              <a:rPr lang="en-AU" sz="900" dirty="0" smtClean="0"/>
              <a:t>            // we now check whether the key contains any space, if not then it is the name</a:t>
            </a:r>
            <a:endParaRPr lang="en-US" sz="900" dirty="0" smtClean="0"/>
          </a:p>
          <a:p>
            <a:pPr>
              <a:buNone/>
            </a:pPr>
            <a:r>
              <a:rPr lang="en-AU" sz="900" dirty="0" smtClean="0"/>
              <a:t>            // of an Aneka component and the line does not need to be skipped.</a:t>
            </a:r>
            <a:endParaRPr lang="en-US" sz="900" dirty="0" smtClean="0"/>
          </a:p>
          <a:p>
            <a:pPr>
              <a:buNone/>
            </a:pPr>
            <a:r>
              <a:rPr lang="en-AU" sz="900" dirty="0" smtClean="0"/>
              <a:t>            if (</a:t>
            </a:r>
            <a:r>
              <a:rPr lang="en-AU" sz="900" dirty="0" err="1" smtClean="0"/>
              <a:t>key.IndexOf</a:t>
            </a:r>
            <a:r>
              <a:rPr lang="en-AU" sz="900" dirty="0" smtClean="0"/>
              <a:t>(' ') == -1)</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this.Emit</a:t>
            </a:r>
            <a:r>
              <a:rPr lang="en-AU" sz="900" dirty="0" smtClean="0"/>
              <a:t>("_" + key, quantity);</a:t>
            </a:r>
            <a:endParaRPr lang="en-US" sz="900" dirty="0" smtClean="0"/>
          </a:p>
          <a:p>
            <a:pPr>
              <a:buNone/>
            </a:pPr>
            <a:r>
              <a:rPr lang="en-AU" sz="900" dirty="0" smtClean="0"/>
              <a:t>            }</a:t>
            </a:r>
            <a:endParaRPr lang="en-US" sz="900" dirty="0" smtClean="0"/>
          </a:p>
          <a:p>
            <a:pPr>
              <a:buNone/>
            </a:pPr>
            <a:r>
              <a:rPr lang="en-AU" sz="900" dirty="0" smtClean="0"/>
              <a:t>		}  </a:t>
            </a:r>
            <a:endParaRPr lang="en-US" sz="900" dirty="0" smtClean="0"/>
          </a:p>
          <a:p>
            <a:pPr>
              <a:buNone/>
            </a:pPr>
            <a:r>
              <a:rPr lang="en-AU" sz="900" dirty="0" smtClean="0"/>
              <a:t>    }</a:t>
            </a:r>
            <a:endParaRPr lang="en-US" sz="900" dirty="0" smtClean="0"/>
          </a:p>
          <a:p>
            <a:pPr>
              <a:buNone/>
            </a:pPr>
            <a:r>
              <a:rPr lang="en-AU" sz="900" dirty="0" smtClean="0"/>
              <a:t>}</a:t>
            </a:r>
            <a:endParaRPr lang="en-US" sz="900" dirty="0" smtClean="0"/>
          </a:p>
          <a:p>
            <a:pPr>
              <a:buNone/>
            </a:pPr>
            <a:endParaRPr lang="en-US" sz="9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123</a:t>
            </a:fld>
            <a:endParaRPr lang="en-US"/>
          </a:p>
        </p:txBody>
      </p:sp>
    </p:spTree>
    <p:extLst>
      <p:ext uri="{BB962C8B-B14F-4D97-AF65-F5344CB8AC3E}">
        <p14:creationId xmlns:p14="http://schemas.microsoft.com/office/powerpoint/2010/main" val="243492833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Parsing Reducer Design Implementation</a:t>
            </a:r>
            <a:endParaRPr lang="en-US" dirty="0"/>
          </a:p>
        </p:txBody>
      </p:sp>
      <p:sp>
        <p:nvSpPr>
          <p:cNvPr id="7" name="Content Placeholder 6"/>
          <p:cNvSpPr>
            <a:spLocks noGrp="1"/>
          </p:cNvSpPr>
          <p:nvPr>
            <p:ph idx="1"/>
          </p:nvPr>
        </p:nvSpPr>
        <p:spPr/>
        <p:txBody>
          <a:bodyPr/>
          <a:lstStyle/>
          <a:p>
            <a:pPr algn="just"/>
            <a:r>
              <a:rPr lang="en-US" dirty="0" smtClean="0"/>
              <a:t>The implementation of the </a:t>
            </a:r>
            <a:r>
              <a:rPr lang="en-US" i="1" dirty="0" smtClean="0"/>
              <a:t>reduce</a:t>
            </a:r>
            <a:r>
              <a:rPr lang="en-US" dirty="0" smtClean="0"/>
              <a:t> function is even more straightforward; the only operation that needs to be performed is to add all the values that are associated to the same key and emit a key-value pair with the total sum. </a:t>
            </a:r>
          </a:p>
          <a:p>
            <a:pPr algn="just"/>
            <a:r>
              <a:rPr lang="en-US" dirty="0" smtClean="0"/>
              <a:t>The infrastructure will already aggregate all the values that have been emitted for a given key, therefore we simply need to iterate the over the collection of values and sum them up. </a:t>
            </a:r>
          </a:p>
          <a:p>
            <a:pPr algn="just"/>
            <a:endParaRPr lang="en-US"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124</a:t>
            </a:fld>
            <a:endParaRPr lang="en-US"/>
          </a:p>
        </p:txBody>
      </p:sp>
    </p:spTree>
    <p:extLst>
      <p:ext uri="{BB962C8B-B14F-4D97-AF65-F5344CB8AC3E}">
        <p14:creationId xmlns:p14="http://schemas.microsoft.com/office/powerpoint/2010/main" val="391651087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Reducer Design</a:t>
            </a:r>
            <a:endParaRPr lang="en-US" dirty="0"/>
          </a:p>
        </p:txBody>
      </p:sp>
      <p:sp>
        <p:nvSpPr>
          <p:cNvPr id="3" name="Content Placeholder 2"/>
          <p:cNvSpPr>
            <a:spLocks noGrp="1"/>
          </p:cNvSpPr>
          <p:nvPr>
            <p:ph idx="1"/>
          </p:nvPr>
        </p:nvSpPr>
        <p:spPr/>
        <p:txBody>
          <a:bodyPr/>
          <a:lstStyle/>
          <a:p>
            <a:pPr>
              <a:buNone/>
            </a:pPr>
            <a:r>
              <a:rPr lang="en-AU" sz="1000" dirty="0" smtClean="0"/>
              <a:t>using </a:t>
            </a:r>
            <a:r>
              <a:rPr lang="en-AU" sz="1000" dirty="0" err="1" smtClean="0"/>
              <a:t>Aneka.MapReduce</a:t>
            </a:r>
            <a:r>
              <a:rPr lang="en-AU" sz="1000" dirty="0" smtClean="0"/>
              <a:t>;</a:t>
            </a:r>
            <a:endParaRPr lang="en-US" sz="1000" dirty="0" smtClean="0"/>
          </a:p>
          <a:p>
            <a:pPr>
              <a:buNone/>
            </a:pPr>
            <a:r>
              <a:rPr lang="en-AU" sz="1000" dirty="0" smtClean="0"/>
              <a:t> </a:t>
            </a:r>
            <a:endParaRPr lang="en-US" sz="1000" dirty="0" smtClean="0"/>
          </a:p>
          <a:p>
            <a:pPr>
              <a:buNone/>
            </a:pPr>
            <a:r>
              <a:rPr lang="en-AU" sz="1000" dirty="0" smtClean="0"/>
              <a:t>namespace </a:t>
            </a:r>
            <a:r>
              <a:rPr lang="en-AU" sz="1000" dirty="0" err="1" smtClean="0"/>
              <a:t>Aneka.MapReduce.Examples.LogParsing</a:t>
            </a:r>
            <a:endParaRPr lang="en-US" sz="1000" dirty="0" smtClean="0"/>
          </a:p>
          <a:p>
            <a:pPr>
              <a:buNone/>
            </a:pPr>
            <a:r>
              <a:rPr lang="en-AU" sz="1000" dirty="0" smtClean="0"/>
              <a:t>{</a:t>
            </a:r>
            <a:endParaRPr lang="en-US" sz="1000" dirty="0" smtClean="0"/>
          </a:p>
          <a:p>
            <a:pPr>
              <a:buNone/>
            </a:pPr>
            <a:r>
              <a:rPr lang="en-AU" sz="1000" dirty="0" smtClean="0"/>
              <a:t>    /// &lt;summary&gt;</a:t>
            </a:r>
            <a:endParaRPr lang="en-US" sz="1000" dirty="0" smtClean="0"/>
          </a:p>
          <a:p>
            <a:pPr>
              <a:buNone/>
            </a:pPr>
            <a:r>
              <a:rPr lang="en-AU" sz="1000" dirty="0" smtClean="0"/>
              <a:t>    /// Class &lt;b&gt;&lt;</a:t>
            </a:r>
            <a:r>
              <a:rPr lang="en-AU" sz="1000" dirty="0" err="1" smtClean="0"/>
              <a:t>i</a:t>
            </a:r>
            <a:r>
              <a:rPr lang="en-AU" sz="1000" dirty="0" smtClean="0"/>
              <a:t>&gt;</a:t>
            </a:r>
            <a:r>
              <a:rPr lang="en-AU" sz="1000" dirty="0" err="1" smtClean="0"/>
              <a:t>LogParsingReducer</a:t>
            </a:r>
            <a:r>
              <a:rPr lang="en-AU" sz="1000" dirty="0" smtClean="0"/>
              <a:t>&lt;/</a:t>
            </a:r>
            <a:r>
              <a:rPr lang="en-AU" sz="1000" dirty="0" err="1" smtClean="0"/>
              <a:t>i</a:t>
            </a:r>
            <a:r>
              <a:rPr lang="en-AU" sz="1000" dirty="0" smtClean="0"/>
              <a:t>&gt;&lt;/b&gt;. Extends Reducer&lt;K,V&gt; and provides an </a:t>
            </a:r>
            <a:endParaRPr lang="en-US" sz="1000" dirty="0" smtClean="0"/>
          </a:p>
          <a:p>
            <a:pPr>
              <a:buNone/>
            </a:pPr>
            <a:r>
              <a:rPr lang="en-AU" sz="1000" dirty="0" smtClean="0"/>
              <a:t>    /// implementation of the </a:t>
            </a:r>
            <a:r>
              <a:rPr lang="en-AU" sz="1000" dirty="0" err="1" smtClean="0"/>
              <a:t>redcuce</a:t>
            </a:r>
            <a:r>
              <a:rPr lang="en-AU" sz="1000" dirty="0" smtClean="0"/>
              <a:t> function for parsing the Aneka container log files.</a:t>
            </a:r>
            <a:endParaRPr lang="en-US" sz="1000" dirty="0" smtClean="0"/>
          </a:p>
          <a:p>
            <a:pPr>
              <a:buNone/>
            </a:pPr>
            <a:r>
              <a:rPr lang="en-AU" sz="1000" dirty="0" smtClean="0"/>
              <a:t>    /// The Reduce method iterates all over values of the enumerator and sums the values</a:t>
            </a:r>
            <a:endParaRPr lang="en-US" sz="1000" dirty="0" smtClean="0"/>
          </a:p>
          <a:p>
            <a:pPr>
              <a:buNone/>
            </a:pPr>
            <a:r>
              <a:rPr lang="en-AU" sz="1000" dirty="0" smtClean="0"/>
              <a:t>    /// before emitting the sum to the output file.</a:t>
            </a:r>
            <a:endParaRPr lang="en-US" sz="1000" dirty="0" smtClean="0"/>
          </a:p>
          <a:p>
            <a:pPr>
              <a:buNone/>
            </a:pPr>
            <a:r>
              <a:rPr lang="en-AU" sz="1000" dirty="0" smtClean="0"/>
              <a:t>    /// &lt;/summary&gt;</a:t>
            </a:r>
            <a:endParaRPr lang="en-US" sz="1000" dirty="0" smtClean="0"/>
          </a:p>
          <a:p>
            <a:pPr>
              <a:buNone/>
            </a:pPr>
            <a:r>
              <a:rPr lang="en-AU" sz="1000" dirty="0" smtClean="0"/>
              <a:t>    public class </a:t>
            </a:r>
            <a:r>
              <a:rPr lang="en-AU" sz="1000" dirty="0" err="1" smtClean="0"/>
              <a:t>LogParsingReducer</a:t>
            </a:r>
            <a:r>
              <a:rPr lang="en-AU" sz="1000" dirty="0" smtClean="0"/>
              <a:t>: Reducer&lt;</a:t>
            </a:r>
            <a:r>
              <a:rPr lang="en-AU" sz="1000" dirty="0" err="1" smtClean="0"/>
              <a:t>string,long</a:t>
            </a:r>
            <a:r>
              <a:rPr lang="en-AU" sz="1000" dirty="0" smtClean="0"/>
              <a:t>&gt;</a:t>
            </a:r>
            <a:endParaRPr lang="en-US" sz="1000" dirty="0" smtClean="0"/>
          </a:p>
          <a:p>
            <a:pPr>
              <a:buNone/>
            </a:pPr>
            <a:r>
              <a:rPr lang="en-AU" sz="1000" dirty="0" smtClean="0"/>
              <a:t>    {</a:t>
            </a:r>
            <a:endParaRPr lang="en-US" sz="1000" dirty="0" smtClean="0"/>
          </a:p>
          <a:p>
            <a:pPr>
              <a:buNone/>
            </a:pPr>
            <a:r>
              <a:rPr lang="en-AU" sz="1000" dirty="0" smtClean="0"/>
              <a:t>        /// &lt;summary&gt;</a:t>
            </a:r>
            <a:endParaRPr lang="en-US" sz="1000" dirty="0" smtClean="0"/>
          </a:p>
          <a:p>
            <a:pPr>
              <a:buNone/>
            </a:pPr>
            <a:r>
              <a:rPr lang="en-AU" sz="1000" dirty="0" smtClean="0"/>
              <a:t>        /// Iterates all over the values of the enumerator and sums up</a:t>
            </a:r>
            <a:endParaRPr lang="en-US" sz="1000" dirty="0" smtClean="0"/>
          </a:p>
          <a:p>
            <a:pPr>
              <a:buNone/>
            </a:pPr>
            <a:r>
              <a:rPr lang="en-AU" sz="1000" dirty="0" smtClean="0"/>
              <a:t>        /// all the values before emitting the sum to the output file.</a:t>
            </a:r>
            <a:endParaRPr lang="en-US" sz="1000" dirty="0" smtClean="0"/>
          </a:p>
          <a:p>
            <a:pPr>
              <a:buNone/>
            </a:pPr>
            <a:r>
              <a:rPr lang="en-AU" sz="1000" dirty="0" smtClean="0"/>
              <a:t>        /// &lt;/summary&gt;</a:t>
            </a:r>
            <a:endParaRPr lang="en-US" sz="1000" dirty="0" smtClean="0"/>
          </a:p>
          <a:p>
            <a:pPr>
              <a:buNone/>
            </a:pPr>
            <a:r>
              <a:rPr lang="en-AU" sz="1000" dirty="0" smtClean="0"/>
              <a:t>        /// &lt;</a:t>
            </a:r>
            <a:r>
              <a:rPr lang="en-AU" sz="1000" dirty="0" err="1" smtClean="0"/>
              <a:t>param</a:t>
            </a:r>
            <a:r>
              <a:rPr lang="en-AU" sz="1000" dirty="0" smtClean="0"/>
              <a:t> name="input"&gt;reduce source&lt;/</a:t>
            </a:r>
            <a:r>
              <a:rPr lang="en-AU" sz="1000" dirty="0" err="1" smtClean="0"/>
              <a:t>param</a:t>
            </a:r>
            <a:r>
              <a:rPr lang="en-AU" sz="1000" dirty="0" smtClean="0"/>
              <a:t>&gt;</a:t>
            </a:r>
            <a:endParaRPr lang="en-US" sz="1000" dirty="0" smtClean="0"/>
          </a:p>
          <a:p>
            <a:pPr>
              <a:buNone/>
            </a:pPr>
            <a:r>
              <a:rPr lang="en-AU" sz="1000" dirty="0" smtClean="0"/>
              <a:t>        protected override void Reduce(</a:t>
            </a:r>
            <a:r>
              <a:rPr lang="en-AU" sz="1000" dirty="0" err="1" smtClean="0"/>
              <a:t>IReduceInputEnumerator</a:t>
            </a:r>
            <a:r>
              <a:rPr lang="en-AU" sz="1000" dirty="0" smtClean="0"/>
              <a:t>&lt;long&gt;input)</a:t>
            </a:r>
            <a:endParaRPr lang="en-US" sz="1000" dirty="0" smtClean="0"/>
          </a:p>
          <a:p>
            <a:pPr>
              <a:buNone/>
            </a:pPr>
            <a:r>
              <a:rPr lang="en-AU" sz="1000" dirty="0" smtClean="0"/>
              <a:t>        {</a:t>
            </a:r>
            <a:endParaRPr lang="en-US" sz="1000" dirty="0" smtClean="0"/>
          </a:p>
          <a:p>
            <a:pPr>
              <a:buNone/>
            </a:pPr>
            <a:r>
              <a:rPr lang="en-AU" sz="1000" dirty="0" smtClean="0"/>
              <a:t>		    long sum = 0;</a:t>
            </a:r>
            <a:endParaRPr lang="en-US" sz="1000" dirty="0" smtClean="0"/>
          </a:p>
          <a:p>
            <a:pPr>
              <a:buNone/>
            </a:pPr>
            <a:r>
              <a:rPr lang="en-AU" sz="1000" dirty="0" smtClean="0"/>
              <a:t> </a:t>
            </a:r>
            <a:endParaRPr lang="en-US" sz="1000" dirty="0" smtClean="0"/>
          </a:p>
          <a:p>
            <a:pPr>
              <a:buNone/>
            </a:pPr>
            <a:r>
              <a:rPr lang="en-AU" sz="1000" dirty="0" smtClean="0"/>
              <a:t>            while(</a:t>
            </a:r>
            <a:r>
              <a:rPr lang="en-AU" sz="1000" dirty="0" err="1" smtClean="0"/>
              <a:t>input.MoveNext</a:t>
            </a:r>
            <a:r>
              <a:rPr lang="en-AU" sz="1000" dirty="0" smtClean="0"/>
              <a:t>())</a:t>
            </a:r>
            <a:endParaRPr lang="en-US" sz="1000" dirty="0" smtClean="0"/>
          </a:p>
          <a:p>
            <a:pPr>
              <a:buNone/>
            </a:pPr>
            <a:r>
              <a:rPr lang="en-AU" sz="1000" dirty="0" smtClean="0"/>
              <a:t>            {</a:t>
            </a:r>
            <a:endParaRPr lang="en-US" sz="1000" dirty="0" smtClean="0"/>
          </a:p>
          <a:p>
            <a:pPr>
              <a:buNone/>
            </a:pPr>
            <a:r>
              <a:rPr lang="en-AU" sz="1000" dirty="0" smtClean="0"/>
              <a:t>                long value = </a:t>
            </a:r>
            <a:r>
              <a:rPr lang="en-AU" sz="1000" dirty="0" err="1" smtClean="0"/>
              <a:t>input.Current</a:t>
            </a:r>
            <a:r>
              <a:rPr lang="en-AU" sz="1000" dirty="0" smtClean="0"/>
              <a:t>;</a:t>
            </a:r>
            <a:endParaRPr lang="en-US" sz="1000" dirty="0" smtClean="0"/>
          </a:p>
          <a:p>
            <a:pPr>
              <a:buNone/>
            </a:pPr>
            <a:r>
              <a:rPr lang="en-AU" sz="1000" dirty="0" smtClean="0"/>
              <a:t>                sum += value;</a:t>
            </a:r>
            <a:endParaRPr lang="en-US" sz="1000" dirty="0" smtClean="0"/>
          </a:p>
          <a:p>
            <a:pPr>
              <a:buNone/>
            </a:pPr>
            <a:r>
              <a:rPr lang="en-AU" sz="1000" dirty="0" smtClean="0"/>
              <a:t>            }</a:t>
            </a:r>
            <a:endParaRPr lang="en-US" sz="1000" dirty="0" smtClean="0"/>
          </a:p>
          <a:p>
            <a:pPr>
              <a:buNone/>
            </a:pPr>
            <a:r>
              <a:rPr lang="en-AU" sz="1000" dirty="0" smtClean="0"/>
              <a:t>            </a:t>
            </a:r>
            <a:r>
              <a:rPr lang="en-AU" sz="1000" dirty="0" err="1" smtClean="0"/>
              <a:t>this.Emit</a:t>
            </a:r>
            <a:r>
              <a:rPr lang="en-AU" sz="1000" dirty="0" smtClean="0"/>
              <a:t>(sum);</a:t>
            </a:r>
            <a:endParaRPr lang="en-US" sz="1000" dirty="0" smtClean="0"/>
          </a:p>
          <a:p>
            <a:pPr>
              <a:buNone/>
            </a:pPr>
            <a:r>
              <a:rPr lang="en-AU" sz="1000" dirty="0" smtClean="0"/>
              <a:t>        }</a:t>
            </a:r>
            <a:endParaRPr lang="en-US" sz="1000" dirty="0" smtClean="0"/>
          </a:p>
          <a:p>
            <a:pPr>
              <a:buNone/>
            </a:pPr>
            <a:r>
              <a:rPr lang="en-AU" sz="1000" dirty="0" smtClean="0"/>
              <a:t>    }</a:t>
            </a:r>
            <a:endParaRPr lang="en-US" sz="1000" dirty="0" smtClean="0"/>
          </a:p>
          <a:p>
            <a:pPr>
              <a:buNone/>
            </a:pPr>
            <a:r>
              <a:rPr lang="en-AU" sz="1000" dirty="0" smtClean="0"/>
              <a:t>}</a:t>
            </a:r>
            <a:endParaRPr lang="en-US" sz="1000" dirty="0" smtClean="0"/>
          </a:p>
          <a:p>
            <a:pPr>
              <a:buNone/>
            </a:pPr>
            <a:endParaRPr lang="en-US" sz="1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125</a:t>
            </a:fld>
            <a:endParaRPr lang="en-US"/>
          </a:p>
        </p:txBody>
      </p:sp>
    </p:spTree>
    <p:extLst>
      <p:ext uri="{BB962C8B-B14F-4D97-AF65-F5344CB8AC3E}">
        <p14:creationId xmlns:p14="http://schemas.microsoft.com/office/powerpoint/2010/main" val="401842317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Program Implementation</a:t>
            </a:r>
            <a:endParaRPr lang="en-US" dirty="0"/>
          </a:p>
        </p:txBody>
      </p:sp>
      <p:sp>
        <p:nvSpPr>
          <p:cNvPr id="6" name="Content Placeholder 5"/>
          <p:cNvSpPr>
            <a:spLocks noGrp="1"/>
          </p:cNvSpPr>
          <p:nvPr>
            <p:ph sz="half" idx="1"/>
          </p:nvPr>
        </p:nvSpPr>
        <p:spPr/>
        <p:txBody>
          <a:bodyPr/>
          <a:lstStyle/>
          <a:p>
            <a:pPr>
              <a:buNone/>
            </a:pPr>
            <a:r>
              <a:rPr lang="en-AU" sz="1000" dirty="0" smtClean="0"/>
              <a:t>using System.IO;</a:t>
            </a:r>
            <a:endParaRPr lang="en-US" sz="1000" dirty="0" smtClean="0"/>
          </a:p>
          <a:p>
            <a:pPr>
              <a:buNone/>
            </a:pPr>
            <a:r>
              <a:rPr lang="en-AU" sz="1000" dirty="0" smtClean="0"/>
              <a:t>using </a:t>
            </a:r>
            <a:r>
              <a:rPr lang="en-AU" sz="1000" dirty="0" err="1" smtClean="0"/>
              <a:t>Aneka.Entity</a:t>
            </a:r>
            <a:r>
              <a:rPr lang="en-AU" sz="1000" dirty="0" smtClean="0"/>
              <a:t>;</a:t>
            </a:r>
            <a:endParaRPr lang="en-US" sz="1000" dirty="0" smtClean="0"/>
          </a:p>
          <a:p>
            <a:pPr>
              <a:buNone/>
            </a:pPr>
            <a:r>
              <a:rPr lang="en-AU" sz="1000" dirty="0" smtClean="0"/>
              <a:t>using </a:t>
            </a:r>
            <a:r>
              <a:rPr lang="en-AU" sz="1000" dirty="0" err="1" smtClean="0"/>
              <a:t>Aneka.MapReduce</a:t>
            </a:r>
            <a:r>
              <a:rPr lang="en-AU" sz="1000" dirty="0" smtClean="0"/>
              <a:t>;</a:t>
            </a:r>
            <a:endParaRPr lang="en-US" sz="1000" dirty="0" smtClean="0"/>
          </a:p>
          <a:p>
            <a:pPr>
              <a:buNone/>
            </a:pPr>
            <a:r>
              <a:rPr lang="en-AU" sz="1000" dirty="0" smtClean="0"/>
              <a:t> </a:t>
            </a:r>
            <a:endParaRPr lang="en-US" sz="1000" dirty="0" smtClean="0"/>
          </a:p>
          <a:p>
            <a:pPr>
              <a:buNone/>
            </a:pPr>
            <a:r>
              <a:rPr lang="en-AU" sz="1000" dirty="0" smtClean="0"/>
              <a:t>namespace </a:t>
            </a:r>
            <a:r>
              <a:rPr lang="en-AU" sz="1000" dirty="0" err="1" smtClean="0"/>
              <a:t>Aneka.MapReduce.Examples.LogParsing</a:t>
            </a:r>
            <a:endParaRPr lang="en-US" sz="1000" dirty="0" smtClean="0"/>
          </a:p>
          <a:p>
            <a:pPr>
              <a:buNone/>
            </a:pPr>
            <a:r>
              <a:rPr lang="en-AU" sz="1000" dirty="0" smtClean="0"/>
              <a:t>{</a:t>
            </a:r>
            <a:endParaRPr lang="en-US" sz="1000" dirty="0" smtClean="0"/>
          </a:p>
          <a:p>
            <a:pPr>
              <a:buNone/>
            </a:pPr>
            <a:r>
              <a:rPr lang="en-AU" sz="1000" dirty="0" smtClean="0"/>
              <a:t>    /// &lt;summary&gt;</a:t>
            </a:r>
            <a:endParaRPr lang="en-US" sz="1000" dirty="0" smtClean="0"/>
          </a:p>
          <a:p>
            <a:pPr>
              <a:buNone/>
            </a:pPr>
            <a:r>
              <a:rPr lang="en-AU" sz="1000" dirty="0" smtClean="0"/>
              <a:t>    /// Class Program. Application driver. This class sets up the MapReduce</a:t>
            </a:r>
            <a:endParaRPr lang="en-US" sz="1000" dirty="0" smtClean="0"/>
          </a:p>
          <a:p>
            <a:pPr>
              <a:buNone/>
            </a:pPr>
            <a:r>
              <a:rPr lang="en-AU" sz="1000" dirty="0" smtClean="0"/>
              <a:t>    /// job and configures it with the &lt;</a:t>
            </a:r>
            <a:r>
              <a:rPr lang="en-AU" sz="1000" dirty="0" err="1" smtClean="0"/>
              <a:t>i</a:t>
            </a:r>
            <a:r>
              <a:rPr lang="en-AU" sz="1000" dirty="0" smtClean="0"/>
              <a:t>&gt;</a:t>
            </a:r>
            <a:r>
              <a:rPr lang="en-AU" sz="1000" dirty="0" err="1" smtClean="0"/>
              <a:t>LogParsingMapper</a:t>
            </a:r>
            <a:r>
              <a:rPr lang="en-AU" sz="1000" dirty="0" smtClean="0"/>
              <a:t>&lt;/</a:t>
            </a:r>
            <a:r>
              <a:rPr lang="en-AU" sz="1000" dirty="0" err="1" smtClean="0"/>
              <a:t>i</a:t>
            </a:r>
            <a:r>
              <a:rPr lang="en-AU" sz="1000" dirty="0" smtClean="0"/>
              <a:t>&gt; and &lt;</a:t>
            </a:r>
            <a:r>
              <a:rPr lang="en-AU" sz="1000" dirty="0" err="1" smtClean="0"/>
              <a:t>i</a:t>
            </a:r>
            <a:r>
              <a:rPr lang="en-AU" sz="1000" dirty="0" smtClean="0"/>
              <a:t>&gt;</a:t>
            </a:r>
            <a:r>
              <a:rPr lang="en-AU" sz="1000" dirty="0" err="1" smtClean="0"/>
              <a:t>LogParsingReducer</a:t>
            </a:r>
            <a:r>
              <a:rPr lang="en-AU" sz="1000" dirty="0" smtClean="0"/>
              <a:t>&lt;/</a:t>
            </a:r>
            <a:r>
              <a:rPr lang="en-AU" sz="1000" dirty="0" err="1" smtClean="0"/>
              <a:t>i</a:t>
            </a:r>
            <a:r>
              <a:rPr lang="en-AU" sz="1000" dirty="0" smtClean="0"/>
              <a:t>&gt;</a:t>
            </a:r>
            <a:endParaRPr lang="en-US" sz="1000" dirty="0" smtClean="0"/>
          </a:p>
          <a:p>
            <a:pPr>
              <a:buNone/>
            </a:pPr>
            <a:r>
              <a:rPr lang="en-AU" sz="1000" dirty="0" smtClean="0"/>
              <a:t>    /// classes. It also configures the MapReduce runtime in order sets the appropriate </a:t>
            </a:r>
            <a:endParaRPr lang="en-US" sz="1000" dirty="0" smtClean="0"/>
          </a:p>
          <a:p>
            <a:pPr>
              <a:buNone/>
            </a:pPr>
            <a:r>
              <a:rPr lang="en-AU" sz="1000" dirty="0" smtClean="0"/>
              <a:t>    /// format for input and output files.</a:t>
            </a:r>
            <a:endParaRPr lang="en-US" sz="1000" dirty="0" smtClean="0"/>
          </a:p>
          <a:p>
            <a:pPr>
              <a:buNone/>
            </a:pPr>
            <a:r>
              <a:rPr lang="en-AU" sz="1000" dirty="0" smtClean="0"/>
              <a:t>    /// &lt;/summary&gt;</a:t>
            </a:r>
            <a:endParaRPr lang="en-US" sz="1000" dirty="0" smtClean="0"/>
          </a:p>
          <a:p>
            <a:pPr>
              <a:buNone/>
            </a:pPr>
            <a:r>
              <a:rPr lang="en-AU" sz="1000" dirty="0" smtClean="0"/>
              <a:t>    public class Program</a:t>
            </a:r>
            <a:endParaRPr lang="en-US" sz="1000" dirty="0" smtClean="0"/>
          </a:p>
          <a:p>
            <a:pPr>
              <a:buNone/>
            </a:pPr>
            <a:r>
              <a:rPr lang="en-AU" sz="1000" dirty="0" smtClean="0"/>
              <a:t>    {</a:t>
            </a:r>
            <a:endParaRPr lang="en-US" sz="1000" dirty="0" smtClean="0"/>
          </a:p>
          <a:p>
            <a:pPr>
              <a:buNone/>
            </a:pPr>
            <a:r>
              <a:rPr lang="en-AU" sz="1000" dirty="0" smtClean="0"/>
              <a:t>        /// &lt;summary&gt;</a:t>
            </a:r>
            <a:endParaRPr lang="en-US" sz="1000" dirty="0" smtClean="0"/>
          </a:p>
          <a:p>
            <a:pPr>
              <a:buNone/>
            </a:pPr>
            <a:r>
              <a:rPr lang="en-AU" sz="1000" dirty="0" smtClean="0"/>
              <a:t>        /// Reference to the configuration object.</a:t>
            </a:r>
            <a:endParaRPr lang="en-US" sz="1000" dirty="0" smtClean="0"/>
          </a:p>
          <a:p>
            <a:pPr>
              <a:buNone/>
            </a:pPr>
            <a:r>
              <a:rPr lang="en-AU" sz="1000" dirty="0" smtClean="0"/>
              <a:t>        /// &lt;/summary&gt;</a:t>
            </a:r>
            <a:endParaRPr lang="en-US" sz="1000" dirty="0" smtClean="0"/>
          </a:p>
          <a:p>
            <a:pPr>
              <a:buNone/>
            </a:pPr>
            <a:r>
              <a:rPr lang="en-AU" sz="1000" dirty="0" smtClean="0"/>
              <a:t>        private static Configuration </a:t>
            </a:r>
            <a:r>
              <a:rPr lang="en-AU" sz="1000" dirty="0" err="1" smtClean="0"/>
              <a:t>configuration</a:t>
            </a:r>
            <a:r>
              <a:rPr lang="en-AU" sz="1000" dirty="0" smtClean="0"/>
              <a:t> = null;</a:t>
            </a:r>
            <a:endParaRPr lang="en-US" sz="1000" dirty="0" smtClean="0"/>
          </a:p>
          <a:p>
            <a:pPr>
              <a:buNone/>
            </a:pPr>
            <a:r>
              <a:rPr lang="en-AU" sz="1000" dirty="0" smtClean="0"/>
              <a:t>        /// &lt;summary&gt;</a:t>
            </a:r>
            <a:endParaRPr lang="en-US" sz="1000" dirty="0" smtClean="0"/>
          </a:p>
          <a:p>
            <a:pPr>
              <a:buNone/>
            </a:pPr>
            <a:r>
              <a:rPr lang="en-AU" sz="1000" dirty="0" smtClean="0"/>
              <a:t>        /// Location of the configuration file.</a:t>
            </a:r>
            <a:endParaRPr lang="en-US" sz="1000" dirty="0" smtClean="0"/>
          </a:p>
          <a:p>
            <a:pPr>
              <a:buNone/>
            </a:pPr>
            <a:r>
              <a:rPr lang="en-AU" sz="1000" dirty="0" smtClean="0"/>
              <a:t>        /// &lt;/summary&gt;</a:t>
            </a:r>
            <a:endParaRPr lang="en-US" sz="1000" dirty="0" smtClean="0"/>
          </a:p>
          <a:p>
            <a:pPr>
              <a:buNone/>
            </a:pPr>
            <a:r>
              <a:rPr lang="en-AU" sz="1000" dirty="0" smtClean="0"/>
              <a:t>        private static string </a:t>
            </a:r>
            <a:r>
              <a:rPr lang="en-AU" sz="1000" dirty="0" err="1" smtClean="0"/>
              <a:t>confPath</a:t>
            </a:r>
            <a:r>
              <a:rPr lang="en-AU" sz="1000" dirty="0" smtClean="0"/>
              <a:t> = "conf.xml";</a:t>
            </a:r>
            <a:endParaRPr lang="en-US" sz="1000" dirty="0" smtClean="0"/>
          </a:p>
          <a:p>
            <a:pPr>
              <a:buNone/>
            </a:pPr>
            <a:r>
              <a:rPr lang="en-AU" sz="1000" dirty="0" smtClean="0"/>
              <a:t> </a:t>
            </a:r>
            <a:endParaRPr lang="en-US" sz="1000" dirty="0" smtClean="0"/>
          </a:p>
          <a:p>
            <a:pPr>
              <a:buNone/>
            </a:pPr>
            <a:r>
              <a:rPr lang="en-AU" sz="1000" dirty="0" smtClean="0"/>
              <a:t>        /// &lt;summary&gt;</a:t>
            </a:r>
            <a:endParaRPr lang="en-US" sz="1000" dirty="0" smtClean="0"/>
          </a:p>
          <a:p>
            <a:pPr>
              <a:buNone/>
            </a:pPr>
            <a:r>
              <a:rPr lang="en-AU" sz="1000" dirty="0" smtClean="0"/>
              <a:t>        /// Processes the arguments given to the application and according</a:t>
            </a:r>
            <a:endParaRPr lang="en-US" sz="1000" dirty="0" smtClean="0"/>
          </a:p>
          <a:p>
            <a:pPr>
              <a:buNone/>
            </a:pPr>
            <a:r>
              <a:rPr lang="en-AU" sz="1000" dirty="0" smtClean="0"/>
              <a:t>        /// to the parameters read runs the application or shows the help.</a:t>
            </a:r>
            <a:endParaRPr lang="en-US" sz="1000" dirty="0" smtClean="0"/>
          </a:p>
          <a:p>
            <a:pPr>
              <a:buNone/>
            </a:pPr>
            <a:r>
              <a:rPr lang="en-AU" sz="1000" dirty="0" smtClean="0"/>
              <a:t>        /// &lt;/summary&gt;</a:t>
            </a:r>
            <a:endParaRPr lang="en-US" sz="1000" dirty="0" smtClean="0"/>
          </a:p>
          <a:p>
            <a:pPr>
              <a:buNone/>
            </a:pPr>
            <a:r>
              <a:rPr lang="en-AU" sz="1000" dirty="0" smtClean="0"/>
              <a:t>        /// &lt;</a:t>
            </a:r>
            <a:r>
              <a:rPr lang="en-AU" sz="1000" dirty="0" err="1" smtClean="0"/>
              <a:t>param</a:t>
            </a:r>
            <a:r>
              <a:rPr lang="en-AU" sz="1000" dirty="0" smtClean="0"/>
              <a:t> name="</a:t>
            </a:r>
            <a:r>
              <a:rPr lang="en-AU" sz="1000" dirty="0" err="1" smtClean="0"/>
              <a:t>args</a:t>
            </a:r>
            <a:r>
              <a:rPr lang="en-AU" sz="1000" dirty="0" smtClean="0"/>
              <a:t>"&gt;program arguments&lt;/</a:t>
            </a:r>
            <a:r>
              <a:rPr lang="en-AU" sz="1000" dirty="0" err="1" smtClean="0"/>
              <a:t>param</a:t>
            </a:r>
            <a:r>
              <a:rPr lang="en-AU" sz="1000" dirty="0" smtClean="0"/>
              <a:t>&gt;</a:t>
            </a:r>
            <a:endParaRPr lang="en-US" sz="1000" dirty="0" smtClean="0"/>
          </a:p>
          <a:p>
            <a:pPr>
              <a:buNone/>
            </a:pPr>
            <a:endParaRPr lang="en-US" sz="1000" dirty="0"/>
          </a:p>
        </p:txBody>
      </p:sp>
      <p:sp>
        <p:nvSpPr>
          <p:cNvPr id="7" name="Content Placeholder 6"/>
          <p:cNvSpPr>
            <a:spLocks noGrp="1"/>
          </p:cNvSpPr>
          <p:nvPr>
            <p:ph sz="half" idx="2"/>
          </p:nvPr>
        </p:nvSpPr>
        <p:spPr/>
        <p:txBody>
          <a:bodyPr/>
          <a:lstStyle/>
          <a:p>
            <a:pPr>
              <a:buNone/>
            </a:pPr>
            <a:r>
              <a:rPr lang="en-AU" sz="900" dirty="0" smtClean="0"/>
              <a:t>private static void Main(string[] </a:t>
            </a:r>
            <a:r>
              <a:rPr lang="en-AU" sz="900" dirty="0" err="1" smtClean="0"/>
              <a:t>args</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try</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Logger.Start</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 get the configuration</a:t>
            </a:r>
            <a:endParaRPr lang="en-US" sz="900" dirty="0" smtClean="0"/>
          </a:p>
          <a:p>
            <a:pPr>
              <a:buNone/>
            </a:pPr>
            <a:r>
              <a:rPr lang="en-AU" sz="900" dirty="0" smtClean="0"/>
              <a:t>                 </a:t>
            </a:r>
            <a:r>
              <a:rPr lang="en-AU" sz="900" dirty="0" err="1" smtClean="0"/>
              <a:t>Program.configuration</a:t>
            </a:r>
            <a:r>
              <a:rPr lang="en-AU" sz="900" dirty="0" smtClean="0"/>
              <a:t> = </a:t>
            </a:r>
            <a:r>
              <a:rPr lang="en-AU" sz="900" dirty="0" err="1" smtClean="0"/>
              <a:t>Program.Initialize</a:t>
            </a:r>
            <a:r>
              <a:rPr lang="en-AU" sz="900" dirty="0" smtClean="0"/>
              <a:t>(</a:t>
            </a:r>
            <a:r>
              <a:rPr lang="en-AU" sz="900" dirty="0" err="1" smtClean="0"/>
              <a:t>confPath</a:t>
            </a:r>
            <a:r>
              <a:rPr lang="en-AU" sz="900" dirty="0" smtClean="0"/>
              <a:t>);</a:t>
            </a:r>
            <a:endParaRPr lang="en-US" sz="900" dirty="0" smtClean="0"/>
          </a:p>
          <a:p>
            <a:pPr>
              <a:buNone/>
            </a:pPr>
            <a:r>
              <a:rPr lang="en-AU" sz="900" dirty="0" smtClean="0"/>
              <a:t>                 // configure </a:t>
            </a:r>
            <a:r>
              <a:rPr lang="en-AU" sz="900" dirty="0" err="1" smtClean="0"/>
              <a:t>MapReduceApplication</a:t>
            </a:r>
            <a:endParaRPr lang="en-US" sz="900" dirty="0" smtClean="0"/>
          </a:p>
          <a:p>
            <a:pPr>
              <a:buNone/>
            </a:pPr>
            <a:r>
              <a:rPr lang="en-AU" sz="900" dirty="0" smtClean="0"/>
              <a:t>                 </a:t>
            </a:r>
            <a:r>
              <a:rPr lang="en-AU" sz="900" dirty="0" err="1" smtClean="0"/>
              <a:t>MapReduceApplication</a:t>
            </a:r>
            <a:r>
              <a:rPr lang="en-AU" sz="900" dirty="0" smtClean="0"/>
              <a:t>&lt;</a:t>
            </a:r>
            <a:r>
              <a:rPr lang="en-AU" sz="900" dirty="0" err="1" smtClean="0"/>
              <a:t>LogParsingMapper</a:t>
            </a:r>
            <a:r>
              <a:rPr lang="en-AU" sz="900" dirty="0" smtClean="0"/>
              <a:t>, </a:t>
            </a:r>
            <a:r>
              <a:rPr lang="en-AU" sz="900" dirty="0" err="1" smtClean="0"/>
              <a:t>LogParsingReducer</a:t>
            </a:r>
            <a:r>
              <a:rPr lang="en-AU" sz="900" dirty="0" smtClean="0"/>
              <a:t>&gt; application =</a:t>
            </a:r>
            <a:endParaRPr lang="en-US" sz="900" dirty="0" smtClean="0"/>
          </a:p>
          <a:p>
            <a:pPr>
              <a:buNone/>
            </a:pPr>
            <a:r>
              <a:rPr lang="en-AU" sz="900" dirty="0" smtClean="0"/>
              <a:t>                  new </a:t>
            </a:r>
            <a:r>
              <a:rPr lang="en-AU" sz="900" dirty="0" err="1" smtClean="0"/>
              <a:t>MapReduceApplication</a:t>
            </a:r>
            <a:r>
              <a:rPr lang="en-AU" sz="900" dirty="0" smtClean="0"/>
              <a:t>&lt;</a:t>
            </a:r>
            <a:r>
              <a:rPr lang="en-AU" sz="900" dirty="0" err="1" smtClean="0"/>
              <a:t>LogParsingMapper</a:t>
            </a:r>
            <a:r>
              <a:rPr lang="en-AU" sz="900" dirty="0" smtClean="0"/>
              <a:t>, </a:t>
            </a:r>
            <a:r>
              <a:rPr lang="en-AU" sz="900" dirty="0" err="1" smtClean="0"/>
              <a:t>LogParsingReducer</a:t>
            </a:r>
            <a:r>
              <a:rPr lang="en-AU" sz="900" dirty="0" smtClean="0"/>
              <a:t>&gt;("</a:t>
            </a:r>
            <a:r>
              <a:rPr lang="en-AU" sz="900" dirty="0" err="1" smtClean="0"/>
              <a:t>LogParsing</a:t>
            </a:r>
            <a:r>
              <a:rPr lang="en-AU" sz="900" dirty="0" smtClean="0"/>
              <a:t>",</a:t>
            </a:r>
            <a:endParaRPr lang="en-US" sz="900" dirty="0" smtClean="0"/>
          </a:p>
          <a:p>
            <a:pPr>
              <a:buNone/>
            </a:pPr>
            <a:r>
              <a:rPr lang="en-AU" sz="900" dirty="0" smtClean="0"/>
              <a:t>                                                                               configuration);</a:t>
            </a:r>
            <a:endParaRPr lang="en-US" sz="900" dirty="0" smtClean="0"/>
          </a:p>
          <a:p>
            <a:pPr>
              <a:buNone/>
            </a:pPr>
            <a:r>
              <a:rPr lang="en-AU" sz="900" b="1" dirty="0" smtClean="0"/>
              <a:t>                // invoke and wait for result</a:t>
            </a:r>
            <a:endParaRPr lang="en-US" sz="900" dirty="0" smtClean="0"/>
          </a:p>
          <a:p>
            <a:pPr>
              <a:buNone/>
            </a:pPr>
            <a:r>
              <a:rPr lang="en-AU" sz="900" b="1" dirty="0" smtClean="0"/>
              <a:t>                </a:t>
            </a:r>
            <a:r>
              <a:rPr lang="en-AU" sz="900" b="1" dirty="0" err="1" smtClean="0"/>
              <a:t>application.InvokeAndWait</a:t>
            </a:r>
            <a:r>
              <a:rPr lang="en-AU" sz="900" b="1" dirty="0" smtClean="0"/>
              <a:t>(</a:t>
            </a:r>
            <a:r>
              <a:rPr lang="en-AU" sz="900" b="1" dirty="0" err="1" smtClean="0"/>
              <a:t>newEventHandler</a:t>
            </a:r>
            <a:r>
              <a:rPr lang="en-AU" sz="900" b="1" dirty="0" smtClean="0"/>
              <a:t>&lt;</a:t>
            </a:r>
            <a:r>
              <a:rPr lang="en-AU" sz="900" b="1" dirty="0" err="1" smtClean="0"/>
              <a:t>ApplicationEventArgs</a:t>
            </a:r>
            <a:r>
              <a:rPr lang="en-AU" sz="900" b="1" dirty="0" smtClean="0"/>
              <a:t>&gt;(</a:t>
            </a:r>
            <a:r>
              <a:rPr lang="en-AU" sz="900" b="1" dirty="0" err="1" smtClean="0"/>
              <a:t>OnDone</a:t>
            </a:r>
            <a:r>
              <a:rPr lang="en-AU" sz="900" b="1" dirty="0" smtClean="0"/>
              <a:t>));</a:t>
            </a:r>
            <a:endParaRPr lang="en-US" sz="900" dirty="0" smtClean="0"/>
          </a:p>
          <a:p>
            <a:pPr>
              <a:buNone/>
            </a:pPr>
            <a:r>
              <a:rPr lang="en-AU" sz="900" dirty="0" smtClean="0"/>
              <a:t> </a:t>
            </a:r>
            <a:endParaRPr lang="en-US" sz="900" dirty="0" smtClean="0"/>
          </a:p>
          <a:p>
            <a:pPr>
              <a:buNone/>
            </a:pPr>
            <a:r>
              <a:rPr lang="en-AU" sz="900" dirty="0" smtClean="0"/>
              <a:t>			  // alternatively we can use the following call</a:t>
            </a:r>
            <a:endParaRPr lang="en-US" sz="900" dirty="0" smtClean="0"/>
          </a:p>
          <a:p>
            <a:pPr>
              <a:buNone/>
            </a:pPr>
            <a:r>
              <a:rPr lang="en-AU" sz="900" dirty="0" smtClean="0"/>
              <a:t>			  // </a:t>
            </a:r>
            <a:r>
              <a:rPr lang="en-AU" sz="900" dirty="0" err="1" smtClean="0"/>
              <a:t>application.InvokeAndWait</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catch(Exception ex)</a:t>
            </a:r>
            <a:endParaRPr lang="en-US" sz="900" dirty="0" smtClean="0"/>
          </a:p>
          <a:p>
            <a:pPr>
              <a:buNone/>
            </a:pPr>
            <a:r>
              <a:rPr lang="en-AU" sz="900" dirty="0" smtClean="0"/>
              <a:t>            {              </a:t>
            </a:r>
            <a:endParaRPr lang="en-US" sz="900" dirty="0" smtClean="0"/>
          </a:p>
          <a:p>
            <a:pPr>
              <a:buNone/>
            </a:pPr>
            <a:r>
              <a:rPr lang="en-AU" sz="900" dirty="0" smtClean="0"/>
              <a:t>                </a:t>
            </a:r>
            <a:r>
              <a:rPr lang="en-AU" sz="900" dirty="0" err="1" smtClean="0"/>
              <a:t>Program.ReportError</a:t>
            </a:r>
            <a:r>
              <a:rPr lang="en-AU" sz="900" dirty="0" smtClean="0"/>
              <a:t>(ex);</a:t>
            </a:r>
            <a:endParaRPr lang="en-US" sz="900" dirty="0" smtClean="0"/>
          </a:p>
          <a:p>
            <a:pPr>
              <a:buNone/>
            </a:pPr>
            <a:r>
              <a:rPr lang="en-AU" sz="900" dirty="0" smtClean="0"/>
              <a:t>            }</a:t>
            </a:r>
            <a:endParaRPr lang="en-US" sz="900" dirty="0" smtClean="0"/>
          </a:p>
          <a:p>
            <a:pPr>
              <a:buNone/>
            </a:pPr>
            <a:r>
              <a:rPr lang="en-AU" sz="900" dirty="0" smtClean="0"/>
              <a:t>            finally</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Logger.Stop</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Console.Readline</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endParaRPr lang="en-US" sz="9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126</a:t>
            </a:fld>
            <a:endParaRPr lang="en-US"/>
          </a:p>
        </p:txBody>
      </p:sp>
    </p:spTree>
    <p:extLst>
      <p:ext uri="{BB962C8B-B14F-4D97-AF65-F5344CB8AC3E}">
        <p14:creationId xmlns:p14="http://schemas.microsoft.com/office/powerpoint/2010/main" val="266509628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Program Implementation</a:t>
            </a:r>
            <a:endParaRPr lang="en-US" dirty="0"/>
          </a:p>
        </p:txBody>
      </p:sp>
      <p:sp>
        <p:nvSpPr>
          <p:cNvPr id="3" name="Content Placeholder 2"/>
          <p:cNvSpPr>
            <a:spLocks noGrp="1"/>
          </p:cNvSpPr>
          <p:nvPr>
            <p:ph sz="half" idx="1"/>
          </p:nvPr>
        </p:nvSpPr>
        <p:spPr/>
        <p:txBody>
          <a:bodyPr/>
          <a:lstStyle/>
          <a:p>
            <a:pPr>
              <a:buNone/>
            </a:pPr>
            <a:r>
              <a:rPr lang="en-AU" sz="900" dirty="0" smtClean="0"/>
              <a:t> /// &lt;summary&gt;</a:t>
            </a:r>
            <a:endParaRPr lang="en-US" sz="900" dirty="0" smtClean="0"/>
          </a:p>
          <a:p>
            <a:pPr>
              <a:buNone/>
            </a:pPr>
            <a:r>
              <a:rPr lang="en-AU" sz="900" dirty="0" smtClean="0"/>
              <a:t>        /// Initializes the configuration and ensures that the appropriate input </a:t>
            </a:r>
            <a:endParaRPr lang="en-US" sz="900" dirty="0" smtClean="0"/>
          </a:p>
          <a:p>
            <a:pPr>
              <a:buNone/>
            </a:pPr>
            <a:r>
              <a:rPr lang="en-AU" sz="900" dirty="0" smtClean="0"/>
              <a:t>        /// and output formats are set.</a:t>
            </a:r>
            <a:endParaRPr lang="en-US" sz="900" dirty="0" smtClean="0"/>
          </a:p>
          <a:p>
            <a:pPr>
              <a:buNone/>
            </a:pPr>
            <a:r>
              <a:rPr lang="en-AU" sz="900" dirty="0" smtClean="0"/>
              <a:t>        /// &lt;/summary&gt;</a:t>
            </a:r>
            <a:endParaRPr lang="en-US" sz="900" dirty="0" smtClean="0"/>
          </a:p>
          <a:p>
            <a:pPr>
              <a:buNone/>
            </a:pPr>
            <a:r>
              <a:rPr lang="en-AU" sz="900" dirty="0" smtClean="0"/>
              <a:t>        /// &lt;</a:t>
            </a:r>
            <a:r>
              <a:rPr lang="en-AU" sz="900" dirty="0" err="1" smtClean="0"/>
              <a:t>param</a:t>
            </a:r>
            <a:r>
              <a:rPr lang="en-AU" sz="900" dirty="0" smtClean="0"/>
              <a:t> name="</a:t>
            </a:r>
            <a:r>
              <a:rPr lang="en-AU" sz="900" dirty="0" err="1" smtClean="0"/>
              <a:t>configFile</a:t>
            </a:r>
            <a:r>
              <a:rPr lang="en-AU" sz="900" dirty="0" smtClean="0"/>
              <a:t>"&gt;A string containing the path to the </a:t>
            </a:r>
            <a:r>
              <a:rPr lang="en-AU" sz="900" dirty="0" err="1" smtClean="0"/>
              <a:t>config</a:t>
            </a:r>
            <a:r>
              <a:rPr lang="en-AU" sz="900" dirty="0" smtClean="0"/>
              <a:t> file.&lt;/</a:t>
            </a:r>
            <a:r>
              <a:rPr lang="en-AU" sz="900" dirty="0" err="1" smtClean="0"/>
              <a:t>param</a:t>
            </a:r>
            <a:r>
              <a:rPr lang="en-AU" sz="900" dirty="0" smtClean="0"/>
              <a:t>&gt;</a:t>
            </a:r>
            <a:endParaRPr lang="en-US" sz="900" dirty="0" smtClean="0"/>
          </a:p>
          <a:p>
            <a:pPr>
              <a:buNone/>
            </a:pPr>
            <a:r>
              <a:rPr lang="en-AU" sz="900" dirty="0" smtClean="0"/>
              <a:t>        /// &lt;returns&gt;An instance of the configuration class.&lt;/returns&gt;</a:t>
            </a:r>
            <a:endParaRPr lang="en-US" sz="900" dirty="0" smtClean="0"/>
          </a:p>
          <a:p>
            <a:pPr>
              <a:buNone/>
            </a:pPr>
            <a:r>
              <a:rPr lang="en-AU" sz="900" dirty="0" smtClean="0"/>
              <a:t> private static Configuration Initialize(</a:t>
            </a:r>
            <a:r>
              <a:rPr lang="en-AU" sz="900" dirty="0" err="1" smtClean="0"/>
              <a:t>stringconfigFile</a:t>
            </a:r>
            <a:r>
              <a:rPr lang="en-AU" sz="900" dirty="0" smtClean="0"/>
              <a:t>) </a:t>
            </a:r>
            <a:endParaRPr lang="en-US" sz="900" dirty="0" smtClean="0"/>
          </a:p>
          <a:p>
            <a:pPr>
              <a:buNone/>
            </a:pPr>
            <a:r>
              <a:rPr lang="en-AU" sz="900" dirty="0" smtClean="0"/>
              <a:t>        {</a:t>
            </a:r>
            <a:endParaRPr lang="en-US" sz="900" dirty="0" smtClean="0"/>
          </a:p>
          <a:p>
            <a:pPr>
              <a:buNone/>
            </a:pPr>
            <a:r>
              <a:rPr lang="en-AU" sz="900" dirty="0" smtClean="0"/>
              <a:t>            Configuration conf = </a:t>
            </a:r>
            <a:r>
              <a:rPr lang="en-AU" sz="900" dirty="0" err="1" smtClean="0"/>
              <a:t>Configuration.GetConfiguration</a:t>
            </a:r>
            <a:r>
              <a:rPr lang="en-AU" sz="900" dirty="0" smtClean="0"/>
              <a:t>(</a:t>
            </a:r>
            <a:r>
              <a:rPr lang="en-AU" sz="900" dirty="0" err="1" smtClean="0"/>
              <a:t>confPath</a:t>
            </a:r>
            <a:r>
              <a:rPr lang="en-AU" sz="900" dirty="0" smtClean="0"/>
              <a:t>);</a:t>
            </a:r>
            <a:endParaRPr lang="en-US" sz="900" dirty="0" smtClean="0"/>
          </a:p>
          <a:p>
            <a:pPr>
              <a:buNone/>
            </a:pPr>
            <a:r>
              <a:rPr lang="en-AU" sz="900" dirty="0" smtClean="0"/>
              <a:t>            // we ensure that the input and the output formats are simple</a:t>
            </a:r>
            <a:endParaRPr lang="en-US" sz="900" dirty="0" smtClean="0"/>
          </a:p>
          <a:p>
            <a:pPr>
              <a:buNone/>
            </a:pPr>
            <a:r>
              <a:rPr lang="en-AU" sz="900" dirty="0" smtClean="0"/>
              <a:t>            // text files.</a:t>
            </a:r>
            <a:endParaRPr lang="en-US" sz="900" dirty="0" smtClean="0"/>
          </a:p>
          <a:p>
            <a:pPr>
              <a:buNone/>
            </a:pPr>
            <a:r>
              <a:rPr lang="en-AU" sz="900" dirty="0" smtClean="0"/>
              <a:t>            </a:t>
            </a:r>
            <a:r>
              <a:rPr lang="en-AU" sz="900" dirty="0" err="1" smtClean="0"/>
              <a:t>PropertyGroup</a:t>
            </a:r>
            <a:r>
              <a:rPr lang="en-AU" sz="900" dirty="0" smtClean="0"/>
              <a:t> </a:t>
            </a:r>
            <a:r>
              <a:rPr lang="en-AU" sz="900" dirty="0" err="1" smtClean="0"/>
              <a:t>mapReduce</a:t>
            </a:r>
            <a:r>
              <a:rPr lang="en-AU" sz="900" dirty="0" smtClean="0"/>
              <a:t> = conf["MapReduce"];</a:t>
            </a:r>
            <a:endParaRPr lang="en-US" sz="900" dirty="0" smtClean="0"/>
          </a:p>
          <a:p>
            <a:pPr>
              <a:buNone/>
            </a:pPr>
            <a:r>
              <a:rPr lang="en-AU" sz="900" dirty="0" smtClean="0"/>
              <a:t>            if (</a:t>
            </a:r>
            <a:r>
              <a:rPr lang="en-AU" sz="900" dirty="0" err="1" smtClean="0"/>
              <a:t>mapReduce</a:t>
            </a:r>
            <a:r>
              <a:rPr lang="en-AU" sz="900" dirty="0" smtClean="0"/>
              <a:t> == null) </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mapReduce</a:t>
            </a:r>
            <a:r>
              <a:rPr lang="en-AU" sz="900" dirty="0" smtClean="0"/>
              <a:t> = </a:t>
            </a:r>
            <a:r>
              <a:rPr lang="en-AU" sz="900" dirty="0" err="1" smtClean="0"/>
              <a:t>newPropertyGroup</a:t>
            </a:r>
            <a:r>
              <a:rPr lang="en-AU" sz="900" dirty="0" smtClean="0"/>
              <a:t>("MapReduce");</a:t>
            </a:r>
            <a:endParaRPr lang="en-US" sz="900" dirty="0" smtClean="0"/>
          </a:p>
          <a:p>
            <a:pPr>
              <a:buNone/>
            </a:pPr>
            <a:r>
              <a:rPr lang="en-AU" sz="900" dirty="0" smtClean="0"/>
              <a:t>                </a:t>
            </a:r>
            <a:r>
              <a:rPr lang="en-AU" sz="900" dirty="0" err="1" smtClean="0"/>
              <a:t>conf.Add</a:t>
            </a:r>
            <a:r>
              <a:rPr lang="en-AU" sz="900" dirty="0" smtClean="0"/>
              <a:t>("MapReduce") = </a:t>
            </a:r>
            <a:r>
              <a:rPr lang="en-AU" sz="900" dirty="0" err="1" smtClean="0"/>
              <a:t>mapReduce</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 handling input properties</a:t>
            </a:r>
            <a:endParaRPr lang="en-US" sz="900" dirty="0" smtClean="0"/>
          </a:p>
          <a:p>
            <a:pPr>
              <a:buNone/>
            </a:pPr>
            <a:r>
              <a:rPr lang="en-AU" sz="900" dirty="0" smtClean="0"/>
              <a:t>            </a:t>
            </a:r>
            <a:r>
              <a:rPr lang="en-AU" sz="900" dirty="0" err="1" smtClean="0"/>
              <a:t>PropertyGroup</a:t>
            </a:r>
            <a:r>
              <a:rPr lang="en-AU" sz="900" dirty="0" smtClean="0"/>
              <a:t> group = </a:t>
            </a:r>
            <a:r>
              <a:rPr lang="en-AU" sz="900" dirty="0" err="1" smtClean="0"/>
              <a:t>mapReduce.GetGroup</a:t>
            </a:r>
            <a:r>
              <a:rPr lang="en-AU" sz="900" dirty="0" smtClean="0"/>
              <a:t>("Input");</a:t>
            </a:r>
            <a:endParaRPr lang="en-US" sz="900" dirty="0" smtClean="0"/>
          </a:p>
          <a:p>
            <a:pPr>
              <a:buNone/>
            </a:pPr>
            <a:r>
              <a:rPr lang="en-AU" sz="900" dirty="0" smtClean="0"/>
              <a:t>            if (group == null)</a:t>
            </a:r>
            <a:endParaRPr lang="en-US" sz="900" dirty="0" smtClean="0"/>
          </a:p>
          <a:p>
            <a:pPr>
              <a:buNone/>
            </a:pPr>
            <a:r>
              <a:rPr lang="en-AU" sz="900" dirty="0" smtClean="0"/>
              <a:t>            {</a:t>
            </a:r>
            <a:endParaRPr lang="en-US" sz="900" dirty="0" smtClean="0"/>
          </a:p>
          <a:p>
            <a:pPr>
              <a:buNone/>
            </a:pPr>
            <a:r>
              <a:rPr lang="en-AU" sz="900" dirty="0" smtClean="0"/>
              <a:t>                group = </a:t>
            </a:r>
            <a:r>
              <a:rPr lang="en-AU" sz="900" dirty="0" err="1" smtClean="0"/>
              <a:t>newPropertyGroup</a:t>
            </a:r>
            <a:r>
              <a:rPr lang="en-AU" sz="900" dirty="0" smtClean="0"/>
              <a:t>("Input");</a:t>
            </a:r>
            <a:endParaRPr lang="en-US" sz="900" dirty="0" smtClean="0"/>
          </a:p>
          <a:p>
            <a:pPr>
              <a:buNone/>
            </a:pPr>
            <a:r>
              <a:rPr lang="en-AU" sz="900" dirty="0" smtClean="0"/>
              <a:t>                </a:t>
            </a:r>
            <a:r>
              <a:rPr lang="en-AU" sz="900" dirty="0" err="1" smtClean="0"/>
              <a:t>mapReduce.Add</a:t>
            </a:r>
            <a:r>
              <a:rPr lang="en-AU" sz="900" dirty="0" smtClean="0"/>
              <a:t>(group);</a:t>
            </a:r>
            <a:endParaRPr lang="en-US" sz="900" dirty="0" smtClean="0"/>
          </a:p>
          <a:p>
            <a:pPr>
              <a:buNone/>
            </a:pPr>
            <a:r>
              <a:rPr lang="en-AU" sz="900" dirty="0" smtClean="0"/>
              <a:t>            }</a:t>
            </a:r>
            <a:endParaRPr lang="en-US" sz="900" dirty="0" smtClean="0"/>
          </a:p>
          <a:p>
            <a:pPr>
              <a:buNone/>
            </a:pPr>
            <a:r>
              <a:rPr lang="en-AU" sz="900" dirty="0" smtClean="0"/>
              <a:t>            string </a:t>
            </a:r>
            <a:r>
              <a:rPr lang="en-AU" sz="900" dirty="0" err="1" smtClean="0"/>
              <a:t>val</a:t>
            </a:r>
            <a:r>
              <a:rPr lang="en-AU" sz="900" dirty="0" smtClean="0"/>
              <a:t> = group["Format"];</a:t>
            </a:r>
            <a:endParaRPr lang="en-US" sz="900" dirty="0" smtClean="0"/>
          </a:p>
          <a:p>
            <a:pPr>
              <a:buNone/>
            </a:pPr>
            <a:r>
              <a:rPr lang="en-AU" sz="900" dirty="0" smtClean="0"/>
              <a:t>            if (</a:t>
            </a:r>
            <a:r>
              <a:rPr lang="en-AU" sz="900" dirty="0" err="1" smtClean="0"/>
              <a:t>string.IsNullOrEmpty</a:t>
            </a:r>
            <a:r>
              <a:rPr lang="en-AU" sz="900" dirty="0" smtClean="0"/>
              <a:t>(</a:t>
            </a:r>
            <a:r>
              <a:rPr lang="en-AU" sz="900" dirty="0" err="1" smtClean="0"/>
              <a:t>val</a:t>
            </a:r>
            <a:r>
              <a:rPr lang="en-AU" sz="900" dirty="0" smtClean="0"/>
              <a:t>) == true)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group.Add</a:t>
            </a:r>
            <a:r>
              <a:rPr lang="en-AU" sz="900" dirty="0" smtClean="0"/>
              <a:t>("</a:t>
            </a:r>
            <a:r>
              <a:rPr lang="en-AU" sz="900" dirty="0" err="1" smtClean="0"/>
              <a:t>Format","text</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endParaRPr lang="en-US" sz="900" dirty="0"/>
          </a:p>
        </p:txBody>
      </p:sp>
      <p:sp>
        <p:nvSpPr>
          <p:cNvPr id="4" name="Content Placeholder 3"/>
          <p:cNvSpPr>
            <a:spLocks noGrp="1"/>
          </p:cNvSpPr>
          <p:nvPr>
            <p:ph sz="half" idx="2"/>
          </p:nvPr>
        </p:nvSpPr>
        <p:spPr/>
        <p:txBody>
          <a:bodyPr/>
          <a:lstStyle/>
          <a:p>
            <a:pPr>
              <a:buNone/>
            </a:pPr>
            <a:r>
              <a:rPr lang="en-AU" sz="900" dirty="0" err="1" smtClean="0"/>
              <a:t>val</a:t>
            </a:r>
            <a:r>
              <a:rPr lang="en-AU" sz="900" dirty="0" smtClean="0"/>
              <a:t> = group["Filter"];</a:t>
            </a:r>
            <a:endParaRPr lang="en-US" sz="900" dirty="0" smtClean="0"/>
          </a:p>
          <a:p>
            <a:pPr>
              <a:buNone/>
            </a:pPr>
            <a:r>
              <a:rPr lang="en-AU" sz="900" dirty="0" smtClean="0"/>
              <a:t>            if (</a:t>
            </a:r>
            <a:r>
              <a:rPr lang="en-AU" sz="900" dirty="0" err="1" smtClean="0"/>
              <a:t>string.IsNullOrEmpty</a:t>
            </a:r>
            <a:r>
              <a:rPr lang="en-AU" sz="900" dirty="0" smtClean="0"/>
              <a:t>(</a:t>
            </a:r>
            <a:r>
              <a:rPr lang="en-AU" sz="900" dirty="0" err="1" smtClean="0"/>
              <a:t>val</a:t>
            </a:r>
            <a:r>
              <a:rPr lang="en-AU" sz="900" dirty="0" smtClean="0"/>
              <a:t>) == true)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group.Add</a:t>
            </a:r>
            <a:r>
              <a:rPr lang="en-AU" sz="900" dirty="0" smtClean="0"/>
              <a:t>("Filter","*.log");</a:t>
            </a:r>
            <a:endParaRPr lang="en-US" sz="900" dirty="0" smtClean="0"/>
          </a:p>
          <a:p>
            <a:pPr>
              <a:buNone/>
            </a:pPr>
            <a:r>
              <a:rPr lang="en-AU" sz="900" dirty="0" smtClean="0"/>
              <a:t>            }</a:t>
            </a:r>
            <a:endParaRPr lang="en-US" sz="900" dirty="0" smtClean="0"/>
          </a:p>
          <a:p>
            <a:pPr>
              <a:buNone/>
            </a:pPr>
            <a:r>
              <a:rPr lang="en-AU" sz="900" dirty="0" smtClean="0"/>
              <a:t>            // handling output properties</a:t>
            </a:r>
            <a:endParaRPr lang="en-US" sz="900" dirty="0" smtClean="0"/>
          </a:p>
          <a:p>
            <a:pPr>
              <a:buNone/>
            </a:pPr>
            <a:r>
              <a:rPr lang="en-AU" sz="900" dirty="0" smtClean="0"/>
              <a:t>            group = </a:t>
            </a:r>
            <a:r>
              <a:rPr lang="en-AU" sz="900" dirty="0" err="1" smtClean="0"/>
              <a:t>mapReduce.GetGroup</a:t>
            </a:r>
            <a:r>
              <a:rPr lang="en-AU" sz="900" dirty="0" smtClean="0"/>
              <a:t>("Output");</a:t>
            </a:r>
            <a:endParaRPr lang="en-US" sz="900" dirty="0" smtClean="0"/>
          </a:p>
          <a:p>
            <a:pPr>
              <a:buNone/>
            </a:pPr>
            <a:r>
              <a:rPr lang="en-AU" sz="900" dirty="0" smtClean="0"/>
              <a:t>            if (group == null)</a:t>
            </a:r>
            <a:endParaRPr lang="en-US" sz="900" dirty="0" smtClean="0"/>
          </a:p>
          <a:p>
            <a:pPr>
              <a:buNone/>
            </a:pPr>
            <a:r>
              <a:rPr lang="en-AU" sz="900" dirty="0" smtClean="0"/>
              <a:t>            {</a:t>
            </a:r>
            <a:endParaRPr lang="en-US" sz="900" dirty="0" smtClean="0"/>
          </a:p>
          <a:p>
            <a:pPr>
              <a:buNone/>
            </a:pPr>
            <a:r>
              <a:rPr lang="en-AU" sz="900" dirty="0" smtClean="0"/>
              <a:t>                group = </a:t>
            </a:r>
            <a:r>
              <a:rPr lang="en-AU" sz="900" dirty="0" err="1" smtClean="0"/>
              <a:t>newPropertyGroup</a:t>
            </a:r>
            <a:r>
              <a:rPr lang="en-AU" sz="900" dirty="0" smtClean="0"/>
              <a:t>("Output");</a:t>
            </a:r>
            <a:endParaRPr lang="en-US" sz="900" dirty="0" smtClean="0"/>
          </a:p>
          <a:p>
            <a:pPr>
              <a:buNone/>
            </a:pPr>
            <a:r>
              <a:rPr lang="en-AU" sz="900" dirty="0" smtClean="0"/>
              <a:t>                </a:t>
            </a:r>
            <a:r>
              <a:rPr lang="en-AU" sz="900" dirty="0" err="1" smtClean="0"/>
              <a:t>mapReduce.Add</a:t>
            </a:r>
            <a:r>
              <a:rPr lang="en-AU" sz="900" dirty="0" smtClean="0"/>
              <a:t>(group);</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val</a:t>
            </a:r>
            <a:r>
              <a:rPr lang="en-AU" sz="900" dirty="0" smtClean="0"/>
              <a:t> = group["Format"];</a:t>
            </a:r>
            <a:endParaRPr lang="en-US" sz="900" dirty="0" smtClean="0"/>
          </a:p>
          <a:p>
            <a:pPr>
              <a:buNone/>
            </a:pPr>
            <a:r>
              <a:rPr lang="en-AU" sz="900" dirty="0" smtClean="0"/>
              <a:t>            if (</a:t>
            </a:r>
            <a:r>
              <a:rPr lang="en-AU" sz="900" dirty="0" err="1" smtClean="0"/>
              <a:t>string.IsNullOrEmpty</a:t>
            </a:r>
            <a:r>
              <a:rPr lang="en-AU" sz="900" dirty="0" smtClean="0"/>
              <a:t>(</a:t>
            </a:r>
            <a:r>
              <a:rPr lang="en-AU" sz="900" dirty="0" err="1" smtClean="0"/>
              <a:t>val</a:t>
            </a:r>
            <a:r>
              <a:rPr lang="en-AU" sz="900" dirty="0" smtClean="0"/>
              <a:t>) == true)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group.Add</a:t>
            </a:r>
            <a:r>
              <a:rPr lang="en-AU" sz="900" dirty="0" smtClean="0"/>
              <a:t>("</a:t>
            </a:r>
            <a:r>
              <a:rPr lang="en-AU" sz="900" dirty="0" err="1" smtClean="0"/>
              <a:t>Format","text</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return conf;</a:t>
            </a:r>
            <a:endParaRPr lang="en-US" sz="900" dirty="0" smtClean="0"/>
          </a:p>
          <a:p>
            <a:pPr>
              <a:buNone/>
            </a:pPr>
            <a:r>
              <a:rPr lang="en-AU" sz="900" dirty="0" smtClean="0"/>
              <a:t>        }</a:t>
            </a:r>
          </a:p>
          <a:p>
            <a:pPr>
              <a:buNone/>
            </a:pPr>
            <a:r>
              <a:rPr lang="en-AU" sz="900" dirty="0" smtClean="0"/>
              <a:t>/// &lt;summary&gt;</a:t>
            </a:r>
            <a:endParaRPr lang="en-US" sz="900" dirty="0" smtClean="0"/>
          </a:p>
          <a:p>
            <a:pPr>
              <a:buNone/>
            </a:pPr>
            <a:r>
              <a:rPr lang="en-AU" sz="900" dirty="0" smtClean="0"/>
              <a:t>        /// Hooks the </a:t>
            </a:r>
            <a:r>
              <a:rPr lang="en-AU" sz="900" dirty="0" err="1" smtClean="0"/>
              <a:t>ApplicationFinished</a:t>
            </a:r>
            <a:r>
              <a:rPr lang="en-AU" sz="900" dirty="0" smtClean="0"/>
              <a:t> events and process the results</a:t>
            </a:r>
            <a:endParaRPr lang="en-US" sz="900" dirty="0" smtClean="0"/>
          </a:p>
          <a:p>
            <a:pPr>
              <a:buNone/>
            </a:pPr>
            <a:r>
              <a:rPr lang="en-AU" sz="900" dirty="0" smtClean="0"/>
              <a:t>        /// if the application has been successful.</a:t>
            </a:r>
            <a:endParaRPr lang="en-US" sz="900" dirty="0" smtClean="0"/>
          </a:p>
          <a:p>
            <a:pPr>
              <a:buNone/>
            </a:pPr>
            <a:r>
              <a:rPr lang="en-AU" sz="900" dirty="0" smtClean="0"/>
              <a:t>        /// &lt;/summary&gt;</a:t>
            </a:r>
            <a:endParaRPr lang="en-US" sz="900" dirty="0" smtClean="0"/>
          </a:p>
          <a:p>
            <a:pPr>
              <a:buNone/>
            </a:pPr>
            <a:r>
              <a:rPr lang="en-AU" sz="900" dirty="0" smtClean="0"/>
              <a:t>        /// &lt;</a:t>
            </a:r>
            <a:r>
              <a:rPr lang="en-AU" sz="900" dirty="0" err="1" smtClean="0"/>
              <a:t>param</a:t>
            </a:r>
            <a:r>
              <a:rPr lang="en-AU" sz="900" dirty="0" smtClean="0"/>
              <a:t> name="sender"&gt;event source&lt;/</a:t>
            </a:r>
            <a:r>
              <a:rPr lang="en-AU" sz="900" dirty="0" err="1" smtClean="0"/>
              <a:t>param</a:t>
            </a:r>
            <a:r>
              <a:rPr lang="en-AU" sz="900" dirty="0" smtClean="0"/>
              <a:t>&gt;</a:t>
            </a:r>
            <a:endParaRPr lang="en-US" sz="900" dirty="0" smtClean="0"/>
          </a:p>
          <a:p>
            <a:pPr>
              <a:buNone/>
            </a:pPr>
            <a:r>
              <a:rPr lang="en-AU" sz="900" dirty="0" smtClean="0"/>
              <a:t>        /// &lt;</a:t>
            </a:r>
            <a:r>
              <a:rPr lang="en-AU" sz="900" dirty="0" err="1" smtClean="0"/>
              <a:t>param</a:t>
            </a:r>
            <a:r>
              <a:rPr lang="en-AU" sz="900" dirty="0" smtClean="0"/>
              <a:t> name="e"&gt;event information&lt;/</a:t>
            </a:r>
            <a:r>
              <a:rPr lang="en-AU" sz="900" dirty="0" err="1" smtClean="0"/>
              <a:t>param</a:t>
            </a:r>
            <a:r>
              <a:rPr lang="en-AU" sz="900" dirty="0" smtClean="0"/>
              <a:t>&gt;</a:t>
            </a:r>
            <a:endParaRPr lang="en-US" sz="900" dirty="0" smtClean="0"/>
          </a:p>
          <a:p>
            <a:pPr>
              <a:buNone/>
            </a:pPr>
            <a:r>
              <a:rPr lang="en-AU" sz="900" dirty="0" smtClean="0"/>
              <a:t>        private static void </a:t>
            </a:r>
            <a:r>
              <a:rPr lang="en-AU" sz="900" dirty="0" err="1" smtClean="0"/>
              <a:t>OnDone</a:t>
            </a:r>
            <a:r>
              <a:rPr lang="en-AU" sz="900" dirty="0" smtClean="0"/>
              <a:t>(object sender, </a:t>
            </a:r>
            <a:r>
              <a:rPr lang="en-AU" sz="900" dirty="0" err="1" smtClean="0"/>
              <a:t>ApplicationEventArgs</a:t>
            </a:r>
            <a:r>
              <a:rPr lang="en-AU" sz="900" dirty="0" smtClean="0"/>
              <a:t> e) </a:t>
            </a:r>
            <a:endParaRPr lang="en-US" sz="900" dirty="0" smtClean="0"/>
          </a:p>
          <a:p>
            <a:pPr>
              <a:buNone/>
            </a:pPr>
            <a:r>
              <a:rPr lang="en-AU" sz="900" dirty="0" smtClean="0"/>
              <a:t>            { </a:t>
            </a:r>
            <a:endParaRPr lang="en-US" sz="900" dirty="0" smtClean="0"/>
          </a:p>
          <a:p>
            <a:pPr>
              <a:buNone/>
            </a:pPr>
            <a:r>
              <a:rPr lang="en-AU" sz="900" dirty="0" smtClean="0"/>
              <a:t>    	    if (</a:t>
            </a:r>
            <a:r>
              <a:rPr lang="en-AU" sz="900" dirty="0" err="1" smtClean="0"/>
              <a:t>e.Exception</a:t>
            </a:r>
            <a:r>
              <a:rPr lang="en-AU" sz="900" dirty="0" smtClean="0"/>
              <a:t> != null) </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Program.ReportError</a:t>
            </a:r>
            <a:r>
              <a:rPr lang="en-AU" sz="900" dirty="0" smtClean="0"/>
              <a:t>(ex);</a:t>
            </a:r>
            <a:endParaRPr lang="en-US" sz="900" dirty="0" smtClean="0"/>
          </a:p>
          <a:p>
            <a:pPr>
              <a:buNone/>
            </a:pPr>
            <a:r>
              <a:rPr lang="en-AU" sz="900" dirty="0" smtClean="0"/>
              <a:t>            }</a:t>
            </a:r>
            <a:endParaRPr lang="en-US" sz="900" dirty="0" smtClean="0"/>
          </a:p>
          <a:p>
            <a:pPr>
              <a:buNone/>
            </a:pPr>
            <a:r>
              <a:rPr lang="en-AU" sz="900" dirty="0" smtClean="0"/>
              <a:t>    	</a:t>
            </a:r>
            <a:endParaRPr lang="en-US" sz="9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127</a:t>
            </a:fld>
            <a:endParaRPr lang="en-US"/>
          </a:p>
        </p:txBody>
      </p:sp>
    </p:spTree>
    <p:extLst>
      <p:ext uri="{BB962C8B-B14F-4D97-AF65-F5344CB8AC3E}">
        <p14:creationId xmlns:p14="http://schemas.microsoft.com/office/powerpoint/2010/main" val="41082745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Program Implementation (</a:t>
            </a:r>
            <a:r>
              <a:rPr lang="en-US" dirty="0" err="1" smtClean="0"/>
              <a:t>Contd</a:t>
            </a:r>
            <a:r>
              <a:rPr lang="en-US" dirty="0" smtClean="0"/>
              <a:t>…)</a:t>
            </a:r>
            <a:endParaRPr lang="en-US" dirty="0"/>
          </a:p>
        </p:txBody>
      </p:sp>
      <p:sp>
        <p:nvSpPr>
          <p:cNvPr id="3" name="Content Placeholder 2"/>
          <p:cNvSpPr>
            <a:spLocks noGrp="1"/>
          </p:cNvSpPr>
          <p:nvPr>
            <p:ph sz="half" idx="1"/>
          </p:nvPr>
        </p:nvSpPr>
        <p:spPr/>
        <p:txBody>
          <a:bodyPr/>
          <a:lstStyle/>
          <a:p>
            <a:pPr>
              <a:buNone/>
            </a:pPr>
            <a:r>
              <a:rPr lang="en-AU" sz="900" dirty="0" smtClean="0"/>
              <a:t> else</a:t>
            </a:r>
            <a:endParaRPr lang="en-US" sz="900" dirty="0" smtClean="0"/>
          </a:p>
          <a:p>
            <a:pPr>
              <a:buNone/>
            </a:pPr>
            <a:r>
              <a:rPr lang="en-AU" sz="900" dirty="0" smtClean="0"/>
              <a:t>            { </a:t>
            </a:r>
            <a:endParaRPr lang="en-US" sz="900" dirty="0" smtClean="0"/>
          </a:p>
          <a:p>
            <a:pPr>
              <a:buNone/>
            </a:pPr>
            <a:r>
              <a:rPr lang="en-AU" sz="900" dirty="0" smtClean="0"/>
              <a:t>  			  </a:t>
            </a:r>
            <a:r>
              <a:rPr lang="en-AU" sz="900" dirty="0" err="1" smtClean="0"/>
              <a:t>Console.Write</a:t>
            </a:r>
            <a:r>
              <a:rPr lang="en-AU" sz="900" dirty="0" smtClean="0"/>
              <a:t>("Aneka Log Parsing–Job Terminated: SUCCESS");</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FileStream</a:t>
            </a:r>
            <a:r>
              <a:rPr lang="en-AU" sz="900" dirty="0" smtClean="0"/>
              <a:t> </a:t>
            </a:r>
            <a:r>
              <a:rPr lang="en-AU" sz="900" dirty="0" err="1" smtClean="0"/>
              <a:t>logLevelStats</a:t>
            </a:r>
            <a:r>
              <a:rPr lang="en-AU" sz="900" dirty="0" smtClean="0"/>
              <a:t> = null;</a:t>
            </a:r>
            <a:endParaRPr lang="en-US" sz="900" dirty="0" smtClean="0"/>
          </a:p>
          <a:p>
            <a:pPr>
              <a:buNone/>
            </a:pPr>
            <a:r>
              <a:rPr lang="en-AU" sz="900" dirty="0" smtClean="0"/>
              <a:t>                </a:t>
            </a:r>
            <a:r>
              <a:rPr lang="en-AU" sz="900" dirty="0" err="1" smtClean="0"/>
              <a:t>FileStream</a:t>
            </a:r>
            <a:r>
              <a:rPr lang="en-AU" sz="900" dirty="0" smtClean="0"/>
              <a:t> </a:t>
            </a:r>
            <a:r>
              <a:rPr lang="en-AU" sz="900" dirty="0" err="1" smtClean="0"/>
              <a:t>componentStats</a:t>
            </a:r>
            <a:r>
              <a:rPr lang="en-AU" sz="900" dirty="0" smtClean="0"/>
              <a:t> = null;</a:t>
            </a:r>
            <a:endParaRPr lang="en-US" sz="900" dirty="0" smtClean="0"/>
          </a:p>
          <a:p>
            <a:pPr>
              <a:buNone/>
            </a:pPr>
            <a:r>
              <a:rPr lang="en-AU" sz="900" dirty="0" smtClean="0"/>
              <a:t>			  string workspace = </a:t>
            </a:r>
            <a:r>
              <a:rPr lang="en-AU" sz="900" dirty="0" err="1" smtClean="0"/>
              <a:t>Program.configuration.Workspace</a:t>
            </a:r>
            <a:r>
              <a:rPr lang="en-AU" sz="900" dirty="0" smtClean="0"/>
              <a:t>;</a:t>
            </a:r>
            <a:endParaRPr lang="en-US" sz="900" dirty="0" smtClean="0"/>
          </a:p>
          <a:p>
            <a:pPr>
              <a:buNone/>
            </a:pPr>
            <a:r>
              <a:rPr lang="en-AU" sz="900" dirty="0" smtClean="0"/>
              <a:t>                string </a:t>
            </a:r>
            <a:r>
              <a:rPr lang="en-AU" sz="900" dirty="0" err="1" smtClean="0"/>
              <a:t>outputDir</a:t>
            </a:r>
            <a:r>
              <a:rPr lang="en-AU" sz="900" dirty="0" smtClean="0"/>
              <a:t> = </a:t>
            </a:r>
            <a:r>
              <a:rPr lang="en-AU" sz="900" dirty="0" err="1" smtClean="0"/>
              <a:t>Path.Combine</a:t>
            </a:r>
            <a:r>
              <a:rPr lang="en-AU" sz="900" dirty="0" smtClean="0"/>
              <a:t>(workspace, "output");</a:t>
            </a:r>
            <a:endParaRPr lang="en-US" sz="900" dirty="0" smtClean="0"/>
          </a:p>
          <a:p>
            <a:pPr>
              <a:buNone/>
            </a:pPr>
            <a:r>
              <a:rPr lang="en-AU" sz="900" dirty="0" smtClean="0"/>
              <a:t>                </a:t>
            </a:r>
            <a:r>
              <a:rPr lang="en-AU" sz="900" dirty="0" err="1" smtClean="0"/>
              <a:t>DirectoryInfo</a:t>
            </a:r>
            <a:r>
              <a:rPr lang="en-AU" sz="900" dirty="0" smtClean="0"/>
              <a:t> sources = new </a:t>
            </a:r>
            <a:r>
              <a:rPr lang="en-AU" sz="900" dirty="0" err="1" smtClean="0"/>
              <a:t>DirectoryInfo</a:t>
            </a:r>
            <a:r>
              <a:rPr lang="en-AU" sz="900" dirty="0" smtClean="0"/>
              <a:t>(</a:t>
            </a:r>
            <a:r>
              <a:rPr lang="en-AU" sz="900" dirty="0" err="1" smtClean="0"/>
              <a:t>outputDir</a:t>
            </a:r>
            <a:r>
              <a:rPr lang="en-AU" sz="900" dirty="0" smtClean="0"/>
              <a:t>);</a:t>
            </a:r>
            <a:endParaRPr lang="en-US" sz="900" dirty="0" smtClean="0"/>
          </a:p>
          <a:p>
            <a:pPr>
              <a:buNone/>
            </a:pPr>
            <a:r>
              <a:rPr lang="en-AU" sz="900" dirty="0" smtClean="0"/>
              <a:t>                </a:t>
            </a:r>
            <a:r>
              <a:rPr lang="en-AU" sz="900" dirty="0" err="1" smtClean="0"/>
              <a:t>FileInfo</a:t>
            </a:r>
            <a:r>
              <a:rPr lang="en-AU" sz="900" dirty="0" smtClean="0"/>
              <a:t>[] results = </a:t>
            </a:r>
            <a:r>
              <a:rPr lang="en-AU" sz="900" dirty="0" err="1" smtClean="0"/>
              <a:t>sources.GetFiles</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try</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logLevelStats</a:t>
            </a:r>
            <a:r>
              <a:rPr lang="en-AU" sz="900" dirty="0" smtClean="0"/>
              <a:t> = new </a:t>
            </a:r>
            <a:r>
              <a:rPr lang="en-AU" sz="900" dirty="0" err="1" smtClean="0"/>
              <a:t>FileStream</a:t>
            </a:r>
            <a:r>
              <a:rPr lang="en-AU" sz="900" dirty="0" smtClean="0"/>
              <a:t>(</a:t>
            </a:r>
            <a:r>
              <a:rPr lang="en-AU" sz="900" dirty="0" err="1" smtClean="0"/>
              <a:t>Path.Combine</a:t>
            </a:r>
            <a:r>
              <a:rPr lang="en-AU" sz="900" dirty="0" smtClean="0"/>
              <a:t>(</a:t>
            </a:r>
            <a:r>
              <a:rPr lang="en-AU" sz="900" dirty="0" err="1" smtClean="0"/>
              <a:t>workspace,"loglevels.txt</a:t>
            </a:r>
            <a:r>
              <a:rPr lang="en-AU" sz="900" dirty="0" smtClean="0"/>
              <a:t>"),</a:t>
            </a:r>
            <a:endParaRPr lang="en-US" sz="900" dirty="0" smtClean="0"/>
          </a:p>
          <a:p>
            <a:pPr>
              <a:buNone/>
            </a:pPr>
            <a:r>
              <a:rPr lang="en-AU" sz="900" dirty="0" smtClean="0"/>
              <a:t>									</a:t>
            </a:r>
            <a:r>
              <a:rPr lang="en-AU" sz="900" dirty="0" err="1" smtClean="0"/>
              <a:t>FileMode.Create,FileAccess.Write</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componentStats</a:t>
            </a:r>
            <a:r>
              <a:rPr lang="en-AU" sz="900" dirty="0" smtClean="0"/>
              <a:t> = new </a:t>
            </a:r>
            <a:r>
              <a:rPr lang="en-AU" sz="900" dirty="0" err="1" smtClean="0"/>
              <a:t>FileStream</a:t>
            </a:r>
            <a:r>
              <a:rPr lang="en-AU" sz="900" dirty="0" smtClean="0"/>
              <a:t>(</a:t>
            </a:r>
            <a:r>
              <a:rPr lang="en-AU" sz="900" dirty="0" err="1" smtClean="0"/>
              <a:t>Path.Combine</a:t>
            </a:r>
            <a:r>
              <a:rPr lang="en-AU" sz="900" dirty="0" smtClean="0"/>
              <a:t>(</a:t>
            </a:r>
            <a:r>
              <a:rPr lang="en-AU" sz="900" dirty="0" err="1" smtClean="0"/>
              <a:t>workspace,"components.txt</a:t>
            </a:r>
            <a:r>
              <a:rPr lang="en-AU" sz="900" dirty="0" smtClean="0"/>
              <a:t>"),</a:t>
            </a:r>
            <a:endParaRPr lang="en-US" sz="900" dirty="0" smtClean="0"/>
          </a:p>
          <a:p>
            <a:pPr>
              <a:buNone/>
            </a:pPr>
            <a:endParaRPr lang="en-US" sz="900" dirty="0" smtClean="0"/>
          </a:p>
          <a:p>
            <a:pPr>
              <a:buNone/>
            </a:pPr>
            <a:endParaRPr lang="en-US" sz="900" dirty="0"/>
          </a:p>
        </p:txBody>
      </p:sp>
      <p:sp>
        <p:nvSpPr>
          <p:cNvPr id="4" name="Content Placeholder 3"/>
          <p:cNvSpPr>
            <a:spLocks noGrp="1"/>
          </p:cNvSpPr>
          <p:nvPr>
            <p:ph sz="half" idx="2"/>
          </p:nvPr>
        </p:nvSpPr>
        <p:spPr/>
        <p:txBody>
          <a:bodyPr/>
          <a:lstStyle/>
          <a:p>
            <a:pPr>
              <a:buNone/>
            </a:pPr>
            <a:r>
              <a:rPr lang="en-AU" sz="900" dirty="0" err="1" smtClean="0"/>
              <a:t>FileMode.Create</a:t>
            </a:r>
            <a:r>
              <a:rPr lang="en-AU" sz="900" dirty="0" smtClean="0"/>
              <a:t>, </a:t>
            </a:r>
            <a:r>
              <a:rPr lang="en-AU" sz="900" dirty="0" err="1" smtClean="0"/>
              <a:t>FileAccess.Write</a:t>
            </a:r>
            <a:r>
              <a:rPr lang="en-AU" sz="900" dirty="0" smtClean="0"/>
              <a:t>));</a:t>
            </a:r>
            <a:endParaRPr lang="en-US" sz="900" dirty="0" smtClean="0"/>
          </a:p>
          <a:p>
            <a:pPr>
              <a:buNone/>
            </a:pPr>
            <a:r>
              <a:rPr lang="en-AU" sz="900" dirty="0" smtClean="0"/>
              <a:t>                    using(</a:t>
            </a:r>
            <a:r>
              <a:rPr lang="en-AU" sz="900" dirty="0" err="1" smtClean="0"/>
              <a:t>StreamWriter</a:t>
            </a:r>
            <a:r>
              <a:rPr lang="en-AU" sz="900" dirty="0" smtClean="0"/>
              <a:t> </a:t>
            </a:r>
            <a:r>
              <a:rPr lang="en-AU" sz="900" dirty="0" err="1" smtClean="0"/>
              <a:t>logWriter</a:t>
            </a:r>
            <a:r>
              <a:rPr lang="en-AU" sz="900" dirty="0" smtClean="0"/>
              <a:t> = new </a:t>
            </a:r>
            <a:r>
              <a:rPr lang="en-AU" sz="900" dirty="0" err="1" smtClean="0"/>
              <a:t>StreamWriter</a:t>
            </a:r>
            <a:r>
              <a:rPr lang="en-AU" sz="900" dirty="0" smtClean="0"/>
              <a:t>(</a:t>
            </a:r>
            <a:r>
              <a:rPr lang="en-AU" sz="900" dirty="0" err="1" smtClean="0"/>
              <a:t>logLevelStats</a:t>
            </a:r>
            <a:r>
              <a:rPr lang="en-AU" sz="900" dirty="0" smtClean="0"/>
              <a:t>))</a:t>
            </a:r>
            <a:endParaRPr lang="en-US" sz="900" dirty="0" smtClean="0"/>
          </a:p>
          <a:p>
            <a:pPr>
              <a:buNone/>
            </a:pPr>
            <a:r>
              <a:rPr lang="en-AU" sz="900" dirty="0" smtClean="0"/>
              <a:t>                    { </a:t>
            </a:r>
            <a:endParaRPr lang="en-US" sz="900" dirty="0" smtClean="0"/>
          </a:p>
          <a:p>
            <a:pPr>
              <a:buNone/>
            </a:pPr>
            <a:r>
              <a:rPr lang="en-AU" sz="900" dirty="0" smtClean="0"/>
              <a:t>				    using(</a:t>
            </a:r>
            <a:r>
              <a:rPr lang="en-AU" sz="900" dirty="0" err="1" smtClean="0"/>
              <a:t>StreamWritercompWriter</a:t>
            </a:r>
            <a:r>
              <a:rPr lang="en-AU" sz="900" dirty="0" smtClean="0"/>
              <a:t> = </a:t>
            </a:r>
            <a:r>
              <a:rPr lang="en-AU" sz="900" dirty="0" err="1" smtClean="0"/>
              <a:t>newStreamWriter</a:t>
            </a:r>
            <a:r>
              <a:rPr lang="en-AU" sz="900" dirty="0" smtClean="0"/>
              <a:t>(</a:t>
            </a:r>
            <a:r>
              <a:rPr lang="en-AU" sz="900" dirty="0" err="1" smtClean="0"/>
              <a:t>componentStats</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foreach</a:t>
            </a:r>
            <a:r>
              <a:rPr lang="en-AU" sz="900" dirty="0" smtClean="0"/>
              <a:t>(</a:t>
            </a:r>
            <a:r>
              <a:rPr lang="en-AU" sz="900" dirty="0" err="1" smtClean="0"/>
              <a:t>FileInfo</a:t>
            </a:r>
            <a:r>
              <a:rPr lang="en-AU" sz="900" dirty="0" smtClean="0"/>
              <a:t> result in results)</a:t>
            </a:r>
            <a:endParaRPr lang="en-US" sz="900" dirty="0" smtClean="0"/>
          </a:p>
          <a:p>
            <a:pPr>
              <a:buNone/>
            </a:pPr>
            <a:r>
              <a:rPr lang="en-AU" sz="900" dirty="0" smtClean="0"/>
              <a:t>                            {</a:t>
            </a:r>
            <a:endParaRPr lang="en-US" sz="900" dirty="0" smtClean="0"/>
          </a:p>
          <a:p>
            <a:pPr>
              <a:buNone/>
            </a:pPr>
            <a:r>
              <a:rPr lang="en-AU" sz="900" dirty="0" smtClean="0"/>
              <a:t>	                            using(</a:t>
            </a:r>
            <a:r>
              <a:rPr lang="en-AU" sz="900" dirty="0" err="1" smtClean="0"/>
              <a:t>StreamReader</a:t>
            </a:r>
            <a:r>
              <a:rPr lang="en-AU" sz="900" dirty="0" smtClean="0"/>
              <a:t> reader = </a:t>
            </a:r>
            <a:endParaRPr lang="en-US" sz="900" dirty="0" smtClean="0"/>
          </a:p>
          <a:p>
            <a:pPr>
              <a:buNone/>
            </a:pPr>
            <a:r>
              <a:rPr lang="en-AU" sz="900" dirty="0" smtClean="0"/>
              <a:t>                                     new </a:t>
            </a:r>
            <a:r>
              <a:rPr lang="en-AU" sz="900" dirty="0" err="1" smtClean="0"/>
              <a:t>StreamReader</a:t>
            </a:r>
            <a:r>
              <a:rPr lang="en-AU" sz="900" dirty="0" smtClean="0"/>
              <a:t>(</a:t>
            </a:r>
            <a:r>
              <a:rPr lang="en-AU" sz="900" dirty="0" err="1" smtClean="0"/>
              <a:t>result.OpenRead</a:t>
            </a:r>
            <a:r>
              <a:rPr lang="en-AU" sz="900" dirty="0" smtClean="0"/>
              <a:t>())) </a:t>
            </a:r>
            <a:endParaRPr lang="en-US" sz="900" dirty="0" smtClean="0"/>
          </a:p>
          <a:p>
            <a:pPr>
              <a:buNone/>
            </a:pPr>
            <a:r>
              <a:rPr lang="en-AU" sz="900" dirty="0" smtClean="0"/>
              <a:t>                                {</a:t>
            </a:r>
            <a:endParaRPr lang="en-US" sz="900" dirty="0" smtClean="0"/>
          </a:p>
          <a:p>
            <a:pPr>
              <a:buNone/>
            </a:pPr>
            <a:r>
              <a:rPr lang="en-AU" sz="900" dirty="0" smtClean="0"/>
              <a:t>                                    while(</a:t>
            </a:r>
            <a:r>
              <a:rPr lang="en-AU" sz="900" dirty="0" err="1" smtClean="0"/>
              <a:t>reader.EndOfStream</a:t>
            </a:r>
            <a:r>
              <a:rPr lang="en-AU" sz="900" dirty="0" smtClean="0"/>
              <a:t> == false)</a:t>
            </a:r>
            <a:endParaRPr lang="en-US" sz="900" dirty="0" smtClean="0"/>
          </a:p>
          <a:p>
            <a:pPr>
              <a:buNone/>
            </a:pPr>
            <a:r>
              <a:rPr lang="en-AU" sz="900" dirty="0" smtClean="0"/>
              <a:t>                                    {</a:t>
            </a:r>
            <a:endParaRPr lang="en-US" sz="900" dirty="0" smtClean="0"/>
          </a:p>
          <a:p>
            <a:pPr>
              <a:buNone/>
            </a:pPr>
            <a:r>
              <a:rPr lang="en-AU" sz="900" dirty="0" smtClean="0"/>
              <a:t>                                        string line = </a:t>
            </a:r>
            <a:r>
              <a:rPr lang="en-AU" sz="900" dirty="0" err="1" smtClean="0"/>
              <a:t>reader.ReadLine</a:t>
            </a:r>
            <a:r>
              <a:rPr lang="en-AU" sz="900" dirty="0" smtClean="0"/>
              <a:t>();</a:t>
            </a:r>
            <a:endParaRPr lang="en-US" sz="900" dirty="0" smtClean="0"/>
          </a:p>
          <a:p>
            <a:pPr>
              <a:buNone/>
            </a:pPr>
            <a:r>
              <a:rPr lang="en-AU" sz="900" dirty="0" smtClean="0"/>
              <a:t>                                        if (line != null)</a:t>
            </a:r>
            <a:endParaRPr lang="en-US" sz="900" dirty="0" smtClean="0"/>
          </a:p>
          <a:p>
            <a:pPr>
              <a:buNone/>
            </a:pPr>
            <a:r>
              <a:rPr lang="en-AU" sz="900" dirty="0" smtClean="0"/>
              <a:t>                                        {</a:t>
            </a:r>
            <a:endParaRPr lang="en-US" sz="900" dirty="0" smtClean="0"/>
          </a:p>
          <a:p>
            <a:pPr>
              <a:buNone/>
            </a:pPr>
            <a:r>
              <a:rPr lang="en-AU" sz="900" dirty="0" smtClean="0"/>
              <a:t>                                            if (</a:t>
            </a:r>
            <a:r>
              <a:rPr lang="en-AU" sz="900" dirty="0" err="1" smtClean="0"/>
              <a:t>line.StartsWith</a:t>
            </a:r>
            <a:r>
              <a:rPr lang="en-AU" sz="900" dirty="0" smtClean="0"/>
              <a:t>("_") == true)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compWriter.WriteLine</a:t>
            </a:r>
            <a:r>
              <a:rPr lang="en-AU" sz="900" dirty="0" smtClean="0"/>
              <a:t>(</a:t>
            </a:r>
            <a:r>
              <a:rPr lang="en-AU" sz="900" dirty="0" err="1" smtClean="0"/>
              <a:t>line.Substring</a:t>
            </a:r>
            <a:r>
              <a:rPr lang="en-AU" sz="900" dirty="0" smtClean="0"/>
              <a:t>(1));</a:t>
            </a:r>
            <a:endParaRPr lang="en-US" sz="900" dirty="0" smtClean="0"/>
          </a:p>
          <a:p>
            <a:pPr>
              <a:buNone/>
            </a:pPr>
            <a:r>
              <a:rPr lang="en-AU" sz="900" dirty="0" smtClean="0"/>
              <a:t>                                            }</a:t>
            </a:r>
            <a:endParaRPr lang="en-US" sz="900" dirty="0" smtClean="0"/>
          </a:p>
          <a:p>
            <a:pPr>
              <a:buNone/>
            </a:pPr>
            <a:r>
              <a:rPr lang="en-AU" sz="900" dirty="0" smtClean="0"/>
              <a:t>                                            else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logWriter.WriteLine</a:t>
            </a:r>
            <a:r>
              <a:rPr lang="en-AU" sz="900" dirty="0" smtClean="0"/>
              <a:t>(line);</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endParaRPr lang="en-US" sz="9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128</a:t>
            </a:fld>
            <a:endParaRPr lang="en-US"/>
          </a:p>
        </p:txBody>
      </p:sp>
    </p:spTree>
    <p:extLst>
      <p:ext uri="{BB962C8B-B14F-4D97-AF65-F5344CB8AC3E}">
        <p14:creationId xmlns:p14="http://schemas.microsoft.com/office/powerpoint/2010/main" val="20009851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Program Implementation</a:t>
            </a:r>
            <a:endParaRPr lang="en-US" dirty="0"/>
          </a:p>
        </p:txBody>
      </p:sp>
      <p:sp>
        <p:nvSpPr>
          <p:cNvPr id="3" name="Content Placeholder 2"/>
          <p:cNvSpPr>
            <a:spLocks noGrp="1"/>
          </p:cNvSpPr>
          <p:nvPr>
            <p:ph sz="half" idx="1"/>
          </p:nvPr>
        </p:nvSpPr>
        <p:spPr/>
        <p:txBody>
          <a:bodyPr/>
          <a:lstStyle/>
          <a:p>
            <a:pPr>
              <a:buNone/>
            </a:pPr>
            <a:r>
              <a:rPr lang="en-AU" sz="900" dirty="0" smtClean="0"/>
              <a:t> // clear the output directory</a:t>
            </a:r>
            <a:endParaRPr lang="en-US" sz="900" dirty="0" smtClean="0"/>
          </a:p>
          <a:p>
            <a:pPr>
              <a:buNone/>
            </a:pPr>
            <a:r>
              <a:rPr lang="en-AU" sz="900" dirty="0" smtClean="0"/>
              <a:t>                    </a:t>
            </a:r>
            <a:r>
              <a:rPr lang="en-AU" sz="900" dirty="0" err="1" smtClean="0"/>
              <a:t>sources.Delete</a:t>
            </a:r>
            <a:r>
              <a:rPr lang="en-AU" sz="900" dirty="0" smtClean="0"/>
              <a:t>(true);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Console.WriteLine</a:t>
            </a:r>
            <a:r>
              <a:rPr lang="en-AU" sz="900" dirty="0" smtClean="0"/>
              <a:t>("Statistics saved to:[loglevels.txt, components.txt]");</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Environment.ExitCode</a:t>
            </a:r>
            <a:r>
              <a:rPr lang="en-AU" sz="900" dirty="0" smtClean="0"/>
              <a:t> = 0;</a:t>
            </a:r>
            <a:endParaRPr lang="en-US" sz="900" dirty="0" smtClean="0"/>
          </a:p>
          <a:p>
            <a:pPr>
              <a:buNone/>
            </a:pPr>
            <a:r>
              <a:rPr lang="en-AU" sz="900" dirty="0" smtClean="0"/>
              <a:t>                }</a:t>
            </a:r>
            <a:endParaRPr lang="en-US" sz="900" dirty="0" smtClean="0"/>
          </a:p>
          <a:p>
            <a:pPr>
              <a:buNone/>
            </a:pPr>
            <a:r>
              <a:rPr lang="en-AU" sz="900" dirty="0" smtClean="0"/>
              <a:t>                catch(Exception ex)</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Program.ReportError</a:t>
            </a:r>
            <a:r>
              <a:rPr lang="en-AU" sz="900" dirty="0" smtClean="0"/>
              <a:t>(ex);</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Console.WriteLine</a:t>
            </a:r>
            <a:r>
              <a:rPr lang="en-AU" sz="900" dirty="0" smtClean="0"/>
              <a:t>("&lt;Press Return&gt;");</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Displays a simple informative message explaining the usage of the</a:t>
            </a:r>
            <a:endParaRPr lang="en-US" sz="900" dirty="0" smtClean="0"/>
          </a:p>
          <a:p>
            <a:pPr>
              <a:buNone/>
            </a:pPr>
            <a:r>
              <a:rPr lang="en-AU" sz="900" dirty="0" smtClean="0"/>
              <a:t>        /// application.</a:t>
            </a:r>
            <a:endParaRPr lang="en-US" sz="900" dirty="0" smtClean="0"/>
          </a:p>
          <a:p>
            <a:pPr>
              <a:buNone/>
            </a:pPr>
            <a:r>
              <a:rPr lang="en-AU" sz="900" dirty="0" smtClean="0"/>
              <a:t>        /// &lt;/summary&gt;</a:t>
            </a:r>
            <a:endParaRPr lang="en-US" sz="900" dirty="0" smtClean="0"/>
          </a:p>
          <a:p>
            <a:pPr>
              <a:buNone/>
            </a:pPr>
            <a:r>
              <a:rPr lang="en-AU" sz="900" dirty="0" smtClean="0"/>
              <a:t>        private static void Usage() </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Console.WriteLine</a:t>
            </a:r>
            <a:r>
              <a:rPr lang="en-AU" sz="900" dirty="0" smtClean="0"/>
              <a:t>("Aneka Log Parsing – Usage </a:t>
            </a:r>
            <a:r>
              <a:rPr lang="en-AU" sz="900" dirty="0" err="1" smtClean="0"/>
              <a:t>Log.Parsing.Demo.Console.exe</a:t>
            </a:r>
            <a:r>
              <a:rPr lang="en-AU" sz="900" dirty="0" smtClean="0"/>
              <a:t>"</a:t>
            </a:r>
            <a:endParaRPr lang="en-US" sz="900" dirty="0" smtClean="0"/>
          </a:p>
          <a:p>
            <a:pPr>
              <a:buNone/>
            </a:pPr>
            <a:r>
              <a:rPr lang="en-AU" sz="900" dirty="0" smtClean="0"/>
              <a:t>            + " [conf.xml]");</a:t>
            </a:r>
            <a:endParaRPr lang="en-US" sz="900" dirty="0" smtClean="0"/>
          </a:p>
          <a:p>
            <a:pPr>
              <a:buNone/>
            </a:pPr>
            <a:r>
              <a:rPr lang="en-AU" sz="900" dirty="0" smtClean="0"/>
              <a:t>        }</a:t>
            </a:r>
            <a:endParaRPr lang="en-US" sz="900" dirty="0" smtClean="0"/>
          </a:p>
        </p:txBody>
      </p:sp>
      <p:sp>
        <p:nvSpPr>
          <p:cNvPr id="4" name="Content Placeholder 3"/>
          <p:cNvSpPr>
            <a:spLocks noGrp="1"/>
          </p:cNvSpPr>
          <p:nvPr>
            <p:ph sz="half" idx="2"/>
          </p:nvPr>
        </p:nvSpPr>
        <p:spPr/>
        <p:txBody>
          <a:bodyPr/>
          <a:lstStyle/>
          <a:p>
            <a:pPr>
              <a:buNone/>
            </a:pPr>
            <a:r>
              <a:rPr lang="en-AU" sz="900" dirty="0" smtClean="0"/>
              <a:t> /// &lt;summary&gt;</a:t>
            </a:r>
            <a:endParaRPr lang="en-US" sz="900" dirty="0" smtClean="0"/>
          </a:p>
          <a:p>
            <a:pPr>
              <a:buNone/>
            </a:pPr>
            <a:r>
              <a:rPr lang="en-AU" sz="900" dirty="0" smtClean="0"/>
              <a:t>        /// Dumps the error to the console, sets the exit code of the application to -1</a:t>
            </a:r>
            <a:endParaRPr lang="en-US" sz="900" dirty="0" smtClean="0"/>
          </a:p>
          <a:p>
            <a:pPr>
              <a:buNone/>
            </a:pPr>
            <a:r>
              <a:rPr lang="en-AU" sz="900" dirty="0" smtClean="0"/>
              <a:t>        /// and saves the error dump into a file.</a:t>
            </a:r>
            <a:endParaRPr lang="en-US" sz="900" dirty="0" smtClean="0"/>
          </a:p>
          <a:p>
            <a:pPr>
              <a:buNone/>
            </a:pPr>
            <a:r>
              <a:rPr lang="en-AU" sz="900" dirty="0" smtClean="0"/>
              <a:t>        /// &lt;/summary&gt;</a:t>
            </a:r>
            <a:endParaRPr lang="en-US" sz="900" dirty="0" smtClean="0"/>
          </a:p>
          <a:p>
            <a:pPr>
              <a:buNone/>
            </a:pPr>
            <a:r>
              <a:rPr lang="en-AU" sz="900" dirty="0" smtClean="0"/>
              <a:t>        /// &lt;</a:t>
            </a:r>
            <a:r>
              <a:rPr lang="en-AU" sz="900" dirty="0" err="1" smtClean="0"/>
              <a:t>param</a:t>
            </a:r>
            <a:r>
              <a:rPr lang="en-AU" sz="900" dirty="0" smtClean="0"/>
              <a:t> name="ex"&gt;runtime exception&lt;/</a:t>
            </a:r>
            <a:r>
              <a:rPr lang="en-AU" sz="900" dirty="0" err="1" smtClean="0"/>
              <a:t>param</a:t>
            </a:r>
            <a:r>
              <a:rPr lang="en-AU" sz="900" dirty="0" smtClean="0"/>
              <a:t>&gt;</a:t>
            </a:r>
            <a:endParaRPr lang="en-US" sz="900" dirty="0" smtClean="0"/>
          </a:p>
          <a:p>
            <a:pPr>
              <a:buNone/>
            </a:pPr>
            <a:r>
              <a:rPr lang="en-AU" sz="900" dirty="0" smtClean="0"/>
              <a:t>        private static void </a:t>
            </a:r>
            <a:r>
              <a:rPr lang="en-AU" sz="900" dirty="0" err="1" smtClean="0"/>
              <a:t>ReportError</a:t>
            </a:r>
            <a:r>
              <a:rPr lang="en-AU" sz="900" dirty="0" smtClean="0"/>
              <a:t>(Exception ex) </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IOUtil.DumpErrorReport</a:t>
            </a:r>
            <a:r>
              <a:rPr lang="en-AU" sz="900" dirty="0" smtClean="0"/>
              <a:t>(</a:t>
            </a:r>
            <a:r>
              <a:rPr lang="en-AU" sz="900" dirty="0" err="1" smtClean="0"/>
              <a:t>Console.Out</a:t>
            </a:r>
            <a:r>
              <a:rPr lang="en-AU" sz="900" dirty="0" smtClean="0"/>
              <a:t>, </a:t>
            </a:r>
            <a:r>
              <a:rPr lang="en-AU" sz="900" dirty="0" err="1" smtClean="0"/>
              <a:t>ex,"Aneka</a:t>
            </a:r>
            <a:r>
              <a:rPr lang="en-AU" sz="900" dirty="0" smtClean="0"/>
              <a:t> Log Parsing–Job Terminated: " </a:t>
            </a:r>
            <a:endParaRPr lang="en-US" sz="900" dirty="0" smtClean="0"/>
          </a:p>
          <a:p>
            <a:pPr>
              <a:buNone/>
            </a:pPr>
            <a:r>
              <a:rPr lang="en-AU" sz="900" dirty="0" smtClean="0"/>
              <a:t>                       + "ERROR");</a:t>
            </a:r>
            <a:endParaRPr lang="en-US" sz="900" dirty="0" smtClean="0"/>
          </a:p>
          <a:p>
            <a:pPr>
              <a:buNone/>
            </a:pPr>
            <a:r>
              <a:rPr lang="en-AU" sz="900" dirty="0" smtClean="0"/>
              <a:t>		    </a:t>
            </a:r>
            <a:r>
              <a:rPr lang="en-AU" sz="900" dirty="0" err="1" smtClean="0"/>
              <a:t>IOUtil.DumpErrorReport</a:t>
            </a:r>
            <a:r>
              <a:rPr lang="en-AU" sz="900" dirty="0" smtClean="0"/>
              <a:t>(ex, "Aneka Log Parsing–Job Terminated: ERROR");</a:t>
            </a:r>
            <a:endParaRPr lang="en-US" sz="900" dirty="0" smtClean="0"/>
          </a:p>
          <a:p>
            <a:pPr>
              <a:buNone/>
            </a:pPr>
            <a:r>
              <a:rPr lang="en-AU" sz="900" dirty="0" smtClean="0"/>
              <a:t>            </a:t>
            </a:r>
            <a:r>
              <a:rPr lang="en-AU" sz="900" dirty="0" err="1" smtClean="0"/>
              <a:t>Program.Usage</a:t>
            </a:r>
            <a:r>
              <a:rPr lang="en-AU" sz="900" dirty="0" smtClean="0"/>
              <a:t>();</a:t>
            </a:r>
            <a:endParaRPr lang="en-US" sz="900" dirty="0" smtClean="0"/>
          </a:p>
          <a:p>
            <a:pPr>
              <a:buNone/>
            </a:pPr>
            <a:r>
              <a:rPr lang="en-AU" sz="900" dirty="0" smtClean="0"/>
              <a:t>            </a:t>
            </a:r>
            <a:r>
              <a:rPr lang="en-AU" sz="900" dirty="0" err="1" smtClean="0"/>
              <a:t>Environment.ExitCode</a:t>
            </a:r>
            <a:r>
              <a:rPr lang="en-AU" sz="900" dirty="0" smtClean="0"/>
              <a:t> = -1;</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a:t>
            </a:r>
            <a:endParaRPr lang="en-US" sz="9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129</a:t>
            </a:fld>
            <a:endParaRPr lang="en-US"/>
          </a:p>
        </p:txBody>
      </p:sp>
    </p:spTree>
    <p:extLst>
      <p:ext uri="{BB962C8B-B14F-4D97-AF65-F5344CB8AC3E}">
        <p14:creationId xmlns:p14="http://schemas.microsoft.com/office/powerpoint/2010/main" val="1976268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13</a:t>
            </a:fld>
            <a:endParaRPr lang="en-US"/>
          </a:p>
        </p:txBody>
      </p:sp>
      <p:sp>
        <p:nvSpPr>
          <p:cNvPr id="8" name="Rounded Rectangle 7"/>
          <p:cNvSpPr/>
          <p:nvPr/>
        </p:nvSpPr>
        <p:spPr bwMode="auto">
          <a:xfrm>
            <a:off x="0" y="22860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626332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Program Configuration File (conf.xml)</a:t>
            </a:r>
            <a:endParaRPr lang="en-US" dirty="0"/>
          </a:p>
        </p:txBody>
      </p:sp>
      <p:sp>
        <p:nvSpPr>
          <p:cNvPr id="3" name="Content Placeholder 2"/>
          <p:cNvSpPr>
            <a:spLocks noGrp="1"/>
          </p:cNvSpPr>
          <p:nvPr>
            <p:ph sz="half" idx="1"/>
          </p:nvPr>
        </p:nvSpPr>
        <p:spPr/>
        <p:txBody>
          <a:bodyPr/>
          <a:lstStyle/>
          <a:p>
            <a:pPr>
              <a:buNone/>
            </a:pPr>
            <a:r>
              <a:rPr lang="en-AU" sz="1400" i="1" dirty="0" smtClean="0"/>
              <a:t>&lt;?xml version="1.0" encoding="utf-8" ?&gt;</a:t>
            </a:r>
            <a:endParaRPr lang="en-US" sz="1400" dirty="0" smtClean="0"/>
          </a:p>
          <a:p>
            <a:pPr>
              <a:buNone/>
            </a:pPr>
            <a:r>
              <a:rPr lang="en-AU" sz="1400" dirty="0" smtClean="0"/>
              <a:t>&lt;Aneka&gt;</a:t>
            </a:r>
            <a:endParaRPr lang="en-US" sz="1400" dirty="0" smtClean="0"/>
          </a:p>
          <a:p>
            <a:pPr>
              <a:buNone/>
            </a:pPr>
            <a:r>
              <a:rPr lang="en-AU" sz="1400" dirty="0" smtClean="0"/>
              <a:t>  &lt;</a:t>
            </a:r>
            <a:r>
              <a:rPr lang="en-AU" sz="1400" dirty="0" err="1" smtClean="0"/>
              <a:t>UseFileTransfervalue</a:t>
            </a:r>
            <a:r>
              <a:rPr lang="en-AU" sz="1400" dirty="0" smtClean="0"/>
              <a:t>="false" /&gt;</a:t>
            </a:r>
            <a:endParaRPr lang="en-US" sz="1400" dirty="0" smtClean="0"/>
          </a:p>
          <a:p>
            <a:pPr>
              <a:buNone/>
            </a:pPr>
            <a:r>
              <a:rPr lang="en-AU" sz="1400" dirty="0" smtClean="0"/>
              <a:t>  &lt;</a:t>
            </a:r>
            <a:r>
              <a:rPr lang="en-AU" sz="1400" dirty="0" err="1" smtClean="0"/>
              <a:t>Workspacevalue</a:t>
            </a:r>
            <a:r>
              <a:rPr lang="en-AU" sz="1400" dirty="0" smtClean="0"/>
              <a:t>="Workspace" /&gt;</a:t>
            </a:r>
            <a:endParaRPr lang="en-US" sz="1400" dirty="0" smtClean="0"/>
          </a:p>
          <a:p>
            <a:pPr>
              <a:buNone/>
            </a:pPr>
            <a:r>
              <a:rPr lang="en-AU" sz="1400" dirty="0" smtClean="0"/>
              <a:t>  &lt;</a:t>
            </a:r>
            <a:r>
              <a:rPr lang="en-AU" sz="1400" dirty="0" err="1" smtClean="0"/>
              <a:t>SingleSubmissionvalue</a:t>
            </a:r>
            <a:r>
              <a:rPr lang="en-AU" sz="1400" dirty="0" smtClean="0"/>
              <a:t>="AUTO" /&gt;</a:t>
            </a:r>
            <a:endParaRPr lang="en-US" sz="1400" dirty="0" smtClean="0"/>
          </a:p>
          <a:p>
            <a:pPr>
              <a:buNone/>
            </a:pPr>
            <a:r>
              <a:rPr lang="en-AU" sz="1400" dirty="0" smtClean="0"/>
              <a:t>  &lt;</a:t>
            </a:r>
            <a:r>
              <a:rPr lang="en-AU" sz="1400" dirty="0" err="1" smtClean="0"/>
              <a:t>PollingTimevalue</a:t>
            </a:r>
            <a:r>
              <a:rPr lang="en-AU" sz="1400" dirty="0" smtClean="0"/>
              <a:t>="1000"/&gt;</a:t>
            </a:r>
            <a:endParaRPr lang="en-US" sz="1400" dirty="0" smtClean="0"/>
          </a:p>
          <a:p>
            <a:pPr>
              <a:buNone/>
            </a:pPr>
            <a:r>
              <a:rPr lang="en-AU" sz="1400" dirty="0" smtClean="0"/>
              <a:t>  &lt;</a:t>
            </a:r>
            <a:r>
              <a:rPr lang="en-AU" sz="1400" dirty="0" err="1" smtClean="0"/>
              <a:t>LogMessagesvalue</a:t>
            </a:r>
            <a:r>
              <a:rPr lang="en-AU" sz="1400" dirty="0" smtClean="0"/>
              <a:t>="false" /&gt;</a:t>
            </a:r>
            <a:endParaRPr lang="en-US" sz="1400" dirty="0" smtClean="0"/>
          </a:p>
          <a:p>
            <a:pPr>
              <a:buNone/>
            </a:pPr>
            <a:r>
              <a:rPr lang="en-AU" sz="1400" dirty="0" smtClean="0"/>
              <a:t>  &lt;</a:t>
            </a:r>
            <a:r>
              <a:rPr lang="en-AU" sz="1400" dirty="0" err="1" smtClean="0"/>
              <a:t>SchedulerUrivalue</a:t>
            </a:r>
            <a:r>
              <a:rPr lang="en-AU" sz="1400" dirty="0" smtClean="0"/>
              <a:t>="tcp://localhost:9090/Aneka" /&gt;</a:t>
            </a:r>
            <a:endParaRPr lang="en-US" sz="1400" dirty="0" smtClean="0"/>
          </a:p>
          <a:p>
            <a:pPr>
              <a:buNone/>
            </a:pPr>
            <a:r>
              <a:rPr lang="en-AU" sz="1400" dirty="0" smtClean="0"/>
              <a:t>  &lt;</a:t>
            </a:r>
            <a:r>
              <a:rPr lang="en-AU" sz="1400" dirty="0" err="1" smtClean="0"/>
              <a:t>UserCredential</a:t>
            </a:r>
            <a:r>
              <a:rPr lang="en-AU" sz="1400" dirty="0" smtClean="0"/>
              <a:t> type="</a:t>
            </a:r>
            <a:r>
              <a:rPr lang="en-AU" sz="1400" dirty="0" err="1" smtClean="0"/>
              <a:t>Aneka.Security.UserCredentials</a:t>
            </a:r>
            <a:r>
              <a:rPr lang="en-AU" sz="1400" dirty="0" smtClean="0"/>
              <a:t>" assembly="Aneka.dll"&gt;</a:t>
            </a:r>
            <a:endParaRPr lang="en-US" sz="1400" dirty="0" smtClean="0"/>
          </a:p>
          <a:p>
            <a:pPr>
              <a:buNone/>
            </a:pPr>
            <a:r>
              <a:rPr lang="en-AU" sz="1400" dirty="0" smtClean="0"/>
              <a:t>    &lt;</a:t>
            </a:r>
            <a:r>
              <a:rPr lang="en-AU" sz="1400" dirty="0" err="1" smtClean="0"/>
              <a:t>UserCredentials</a:t>
            </a:r>
            <a:r>
              <a:rPr lang="en-AU" sz="1400" dirty="0" smtClean="0"/>
              <a:t> username="Administrator" password=""/&gt;</a:t>
            </a:r>
            <a:endParaRPr lang="en-US" sz="1400" dirty="0" smtClean="0"/>
          </a:p>
          <a:p>
            <a:pPr>
              <a:buNone/>
            </a:pPr>
            <a:r>
              <a:rPr lang="en-AU" sz="1400" dirty="0" smtClean="0"/>
              <a:t>  &lt;/</a:t>
            </a:r>
            <a:r>
              <a:rPr lang="en-AU" sz="1400" dirty="0" err="1" smtClean="0"/>
              <a:t>UserCredentials</a:t>
            </a:r>
            <a:r>
              <a:rPr lang="en-AU" sz="1400" dirty="0" smtClean="0"/>
              <a:t>&gt;</a:t>
            </a:r>
            <a:endParaRPr lang="en-US" sz="1400" dirty="0" smtClean="0"/>
          </a:p>
          <a:p>
            <a:pPr>
              <a:buNone/>
            </a:pPr>
            <a:r>
              <a:rPr lang="en-AU" sz="1400" dirty="0" smtClean="0"/>
              <a:t>  &lt;Groups&gt;</a:t>
            </a:r>
            <a:endParaRPr lang="en-US" sz="1400" dirty="0" smtClean="0"/>
          </a:p>
          <a:p>
            <a:pPr>
              <a:buNone/>
            </a:pPr>
            <a:r>
              <a:rPr lang="en-AU" sz="1400" b="1" dirty="0" smtClean="0"/>
              <a:t>    &lt;Group name="MapReduce"&gt;</a:t>
            </a:r>
            <a:endParaRPr lang="en-US" sz="1400" dirty="0" smtClean="0"/>
          </a:p>
          <a:p>
            <a:pPr>
              <a:buNone/>
            </a:pPr>
            <a:r>
              <a:rPr lang="en-AU" sz="1400" b="1" dirty="0" smtClean="0"/>
              <a:t>      &lt;Groups&gt;</a:t>
            </a:r>
            <a:endParaRPr lang="en-US" sz="1400" dirty="0" smtClean="0"/>
          </a:p>
          <a:p>
            <a:pPr>
              <a:buNone/>
            </a:pPr>
            <a:r>
              <a:rPr lang="en-AU" sz="1400" b="1" dirty="0" smtClean="0"/>
              <a:t>        &lt;Group name=</a:t>
            </a:r>
            <a:r>
              <a:rPr lang="en-AU" sz="1400" dirty="0" smtClean="0"/>
              <a:t>"</a:t>
            </a:r>
            <a:r>
              <a:rPr lang="en-AU" sz="1400" b="1" dirty="0" smtClean="0"/>
              <a:t>Input</a:t>
            </a:r>
            <a:r>
              <a:rPr lang="en-AU" sz="1400" dirty="0" smtClean="0"/>
              <a:t>"</a:t>
            </a:r>
            <a:r>
              <a:rPr lang="en-AU" sz="1400" b="1" dirty="0" smtClean="0"/>
              <a:t>&gt;</a:t>
            </a:r>
            <a:endParaRPr lang="en-US" sz="1400" dirty="0" smtClean="0"/>
          </a:p>
          <a:p>
            <a:pPr>
              <a:buNone/>
            </a:pPr>
            <a:r>
              <a:rPr lang="en-AU" sz="1400" b="1" dirty="0" smtClean="0"/>
              <a:t>        &lt;Property name=</a:t>
            </a:r>
            <a:r>
              <a:rPr lang="en-AU" sz="1400" dirty="0" smtClean="0"/>
              <a:t>"</a:t>
            </a:r>
            <a:r>
              <a:rPr lang="en-AU" sz="1400" b="1" dirty="0" smtClean="0"/>
              <a:t>Format</a:t>
            </a:r>
            <a:r>
              <a:rPr lang="en-AU" sz="1400" dirty="0" smtClean="0"/>
              <a:t>"</a:t>
            </a:r>
            <a:r>
              <a:rPr lang="en-AU" sz="1400" b="1" dirty="0" smtClean="0"/>
              <a:t> value=</a:t>
            </a:r>
            <a:r>
              <a:rPr lang="en-AU" sz="1400" dirty="0" smtClean="0"/>
              <a:t>"</a:t>
            </a:r>
            <a:r>
              <a:rPr lang="en-AU" sz="1400" b="1" dirty="0" smtClean="0"/>
              <a:t>text</a:t>
            </a:r>
            <a:r>
              <a:rPr lang="en-AU" sz="1400" dirty="0" smtClean="0"/>
              <a:t>"</a:t>
            </a:r>
            <a:r>
              <a:rPr lang="en-AU" sz="1400" b="1" dirty="0" smtClean="0"/>
              <a:t> /&gt;</a:t>
            </a:r>
            <a:endParaRPr lang="en-US" sz="1400" dirty="0" smtClean="0"/>
          </a:p>
          <a:p>
            <a:pPr>
              <a:buNone/>
            </a:pPr>
            <a:r>
              <a:rPr lang="en-AU" sz="1400" b="1" dirty="0" smtClean="0"/>
              <a:t>        &lt;Property name=</a:t>
            </a:r>
            <a:r>
              <a:rPr lang="en-AU" sz="1400" dirty="0" smtClean="0"/>
              <a:t>"</a:t>
            </a:r>
            <a:r>
              <a:rPr lang="en-AU" sz="1400" b="1" dirty="0" smtClean="0"/>
              <a:t>Filter</a:t>
            </a:r>
            <a:r>
              <a:rPr lang="en-AU" sz="1400" dirty="0" smtClean="0"/>
              <a:t>"</a:t>
            </a:r>
            <a:r>
              <a:rPr lang="en-AU" sz="1400" b="1" dirty="0" smtClean="0"/>
              <a:t> value=</a:t>
            </a:r>
            <a:r>
              <a:rPr lang="en-AU" sz="1400" dirty="0" smtClean="0"/>
              <a:t>"</a:t>
            </a:r>
            <a:r>
              <a:rPr lang="en-AU" sz="1400" b="1" dirty="0" smtClean="0"/>
              <a:t>*.log</a:t>
            </a:r>
            <a:r>
              <a:rPr lang="en-AU" sz="1400" dirty="0" smtClean="0"/>
              <a:t>"</a:t>
            </a:r>
            <a:r>
              <a:rPr lang="en-AU" sz="1400" b="1" dirty="0" smtClean="0"/>
              <a:t> /&gt;</a:t>
            </a:r>
            <a:endParaRPr lang="en-US" sz="1400" dirty="0" smtClean="0"/>
          </a:p>
          <a:p>
            <a:pPr>
              <a:buNone/>
            </a:pPr>
            <a:r>
              <a:rPr lang="en-AU" sz="1400" b="1" dirty="0" smtClean="0"/>
              <a:t>      &lt;/Group&gt;</a:t>
            </a:r>
            <a:endParaRPr lang="en-US" sz="1400" dirty="0" smtClean="0"/>
          </a:p>
          <a:p>
            <a:pPr>
              <a:buNone/>
            </a:pPr>
            <a:endParaRPr lang="en-US" sz="1400" dirty="0"/>
          </a:p>
        </p:txBody>
      </p:sp>
      <p:sp>
        <p:nvSpPr>
          <p:cNvPr id="4" name="Content Placeholder 3"/>
          <p:cNvSpPr>
            <a:spLocks noGrp="1"/>
          </p:cNvSpPr>
          <p:nvPr>
            <p:ph sz="half" idx="2"/>
          </p:nvPr>
        </p:nvSpPr>
        <p:spPr/>
        <p:txBody>
          <a:bodyPr/>
          <a:lstStyle/>
          <a:p>
            <a:pPr>
              <a:buNone/>
            </a:pPr>
            <a:r>
              <a:rPr lang="en-AU" sz="1600" b="1" dirty="0" smtClean="0"/>
              <a:t>&lt;Group name=</a:t>
            </a:r>
            <a:r>
              <a:rPr lang="en-AU" sz="1600" dirty="0" smtClean="0"/>
              <a:t>"</a:t>
            </a:r>
            <a:r>
              <a:rPr lang="en-AU" sz="1600" b="1" dirty="0" smtClean="0"/>
              <a:t>Output</a:t>
            </a:r>
            <a:r>
              <a:rPr lang="en-AU" sz="1600" dirty="0" smtClean="0"/>
              <a:t>"</a:t>
            </a:r>
            <a:r>
              <a:rPr lang="en-AU" sz="1600" b="1" dirty="0" smtClean="0"/>
              <a:t>&gt;</a:t>
            </a:r>
            <a:endParaRPr lang="en-US" sz="1600" dirty="0" smtClean="0"/>
          </a:p>
          <a:p>
            <a:pPr>
              <a:buNone/>
            </a:pPr>
            <a:r>
              <a:rPr lang="en-AU" sz="1600" b="1" dirty="0" smtClean="0"/>
              <a:t>        &lt;Property name=</a:t>
            </a:r>
            <a:r>
              <a:rPr lang="en-AU" sz="1600" dirty="0" smtClean="0"/>
              <a:t>"</a:t>
            </a:r>
            <a:r>
              <a:rPr lang="en-AU" sz="1600" b="1" dirty="0" smtClean="0"/>
              <a:t>Format</a:t>
            </a:r>
            <a:r>
              <a:rPr lang="en-AU" sz="1600" dirty="0" smtClean="0"/>
              <a:t>"</a:t>
            </a:r>
            <a:r>
              <a:rPr lang="en-AU" sz="1600" b="1" dirty="0" smtClean="0"/>
              <a:t> value=</a:t>
            </a:r>
            <a:r>
              <a:rPr lang="en-AU" sz="1600" dirty="0" smtClean="0"/>
              <a:t>"</a:t>
            </a:r>
            <a:r>
              <a:rPr lang="en-AU" sz="1600" b="1" dirty="0" smtClean="0"/>
              <a:t>text</a:t>
            </a:r>
            <a:r>
              <a:rPr lang="en-AU" sz="1600" dirty="0" smtClean="0"/>
              <a:t>"</a:t>
            </a:r>
            <a:r>
              <a:rPr lang="en-AU" sz="1600" b="1" dirty="0" smtClean="0"/>
              <a:t> /&gt;</a:t>
            </a:r>
            <a:endParaRPr lang="en-US" sz="1600" dirty="0" smtClean="0"/>
          </a:p>
          <a:p>
            <a:pPr>
              <a:buNone/>
            </a:pPr>
            <a:r>
              <a:rPr lang="en-AU" sz="1600" b="1" dirty="0" smtClean="0"/>
              <a:t>      &lt;/Group&gt;</a:t>
            </a:r>
            <a:endParaRPr lang="en-US" sz="1600" dirty="0" smtClean="0"/>
          </a:p>
          <a:p>
            <a:pPr>
              <a:buNone/>
            </a:pPr>
            <a:r>
              <a:rPr lang="en-AU" sz="1600" b="1" dirty="0" smtClean="0"/>
              <a:t>    &lt;/Groups&gt;</a:t>
            </a:r>
            <a:endParaRPr lang="en-US" sz="1600" dirty="0" smtClean="0"/>
          </a:p>
          <a:p>
            <a:pPr>
              <a:buNone/>
            </a:pPr>
            <a:r>
              <a:rPr lang="en-AU" sz="1600" b="1" dirty="0" smtClean="0"/>
              <a:t>    &lt;Property name=</a:t>
            </a:r>
            <a:r>
              <a:rPr lang="en-AU" sz="1600" dirty="0" smtClean="0"/>
              <a:t>"</a:t>
            </a:r>
            <a:r>
              <a:rPr lang="en-AU" sz="1600" b="1" dirty="0" err="1" smtClean="0"/>
              <a:t>LogFile</a:t>
            </a:r>
            <a:r>
              <a:rPr lang="en-AU" sz="1600" dirty="0" smtClean="0"/>
              <a:t>"</a:t>
            </a:r>
            <a:r>
              <a:rPr lang="en-AU" sz="1600" b="1" dirty="0" smtClean="0"/>
              <a:t> value=</a:t>
            </a:r>
            <a:r>
              <a:rPr lang="en-AU" sz="1600" dirty="0" smtClean="0"/>
              <a:t>"</a:t>
            </a:r>
            <a:r>
              <a:rPr lang="en-AU" sz="1600" b="1" dirty="0" smtClean="0"/>
              <a:t>Execution.log</a:t>
            </a:r>
            <a:r>
              <a:rPr lang="en-AU" sz="1600" dirty="0" smtClean="0"/>
              <a:t>"</a:t>
            </a:r>
            <a:r>
              <a:rPr lang="en-AU" sz="1600" b="1" dirty="0" smtClean="0"/>
              <a:t>/&gt;</a:t>
            </a:r>
            <a:endParaRPr lang="en-US" sz="1600" dirty="0" smtClean="0"/>
          </a:p>
          <a:p>
            <a:pPr>
              <a:buNone/>
            </a:pPr>
            <a:r>
              <a:rPr lang="en-AU" sz="1600" b="1" dirty="0" smtClean="0"/>
              <a:t>    &lt;Property name=</a:t>
            </a:r>
            <a:r>
              <a:rPr lang="en-AU" sz="1600" dirty="0" smtClean="0"/>
              <a:t>"</a:t>
            </a:r>
            <a:r>
              <a:rPr lang="en-AU" sz="1600" b="1" dirty="0" err="1" smtClean="0"/>
              <a:t>FetchResult</a:t>
            </a:r>
            <a:r>
              <a:rPr lang="en-AU" sz="1600" dirty="0" smtClean="0"/>
              <a:t>"</a:t>
            </a:r>
            <a:r>
              <a:rPr lang="en-AU" sz="1600" b="1" dirty="0" smtClean="0"/>
              <a:t> value=</a:t>
            </a:r>
            <a:r>
              <a:rPr lang="en-AU" sz="1600" dirty="0" smtClean="0"/>
              <a:t>"</a:t>
            </a:r>
            <a:r>
              <a:rPr lang="en-AU" sz="1600" b="1" dirty="0" smtClean="0"/>
              <a:t>true</a:t>
            </a:r>
            <a:r>
              <a:rPr lang="en-AU" sz="1600" dirty="0" smtClean="0"/>
              <a:t>" </a:t>
            </a:r>
            <a:r>
              <a:rPr lang="en-AU" sz="1600" b="1" dirty="0" smtClean="0"/>
              <a:t>/&gt;</a:t>
            </a:r>
            <a:endParaRPr lang="en-US" sz="1600" dirty="0" smtClean="0"/>
          </a:p>
          <a:p>
            <a:pPr>
              <a:buNone/>
            </a:pPr>
            <a:r>
              <a:rPr lang="en-AU" sz="1600" b="1" dirty="0" smtClean="0"/>
              <a:t>    &lt;Property name=</a:t>
            </a:r>
            <a:r>
              <a:rPr lang="en-AU" sz="1600" dirty="0" smtClean="0"/>
              <a:t>"</a:t>
            </a:r>
            <a:r>
              <a:rPr lang="en-AU" sz="1600" b="1" dirty="0" err="1" smtClean="0"/>
              <a:t>UseCombiner</a:t>
            </a:r>
            <a:r>
              <a:rPr lang="en-AU" sz="1600" dirty="0" smtClean="0"/>
              <a:t>"</a:t>
            </a:r>
            <a:r>
              <a:rPr lang="en-AU" sz="1600" b="1" dirty="0" smtClean="0"/>
              <a:t> value=</a:t>
            </a:r>
            <a:r>
              <a:rPr lang="en-AU" sz="1600" dirty="0" smtClean="0"/>
              <a:t>"</a:t>
            </a:r>
            <a:r>
              <a:rPr lang="en-AU" sz="1600" b="1" dirty="0" smtClean="0"/>
              <a:t>true</a:t>
            </a:r>
            <a:r>
              <a:rPr lang="en-AU" sz="1600" dirty="0" smtClean="0"/>
              <a:t>"</a:t>
            </a:r>
            <a:r>
              <a:rPr lang="en-AU" sz="1600" b="1" dirty="0" smtClean="0"/>
              <a:t> /&gt;</a:t>
            </a:r>
            <a:endParaRPr lang="en-US" sz="1600" dirty="0" smtClean="0"/>
          </a:p>
          <a:p>
            <a:pPr>
              <a:buNone/>
            </a:pPr>
            <a:r>
              <a:rPr lang="en-AU" sz="1600" b="1" dirty="0" smtClean="0"/>
              <a:t>    &lt;Property name=</a:t>
            </a:r>
            <a:r>
              <a:rPr lang="en-AU" sz="1600" dirty="0" smtClean="0"/>
              <a:t>"</a:t>
            </a:r>
            <a:r>
              <a:rPr lang="en-AU" sz="1600" b="1" dirty="0" err="1" smtClean="0"/>
              <a:t>SynchReduce</a:t>
            </a:r>
            <a:r>
              <a:rPr lang="en-AU" sz="1600" dirty="0" smtClean="0"/>
              <a:t>"</a:t>
            </a:r>
            <a:r>
              <a:rPr lang="en-AU" sz="1600" b="1" dirty="0" smtClean="0"/>
              <a:t> value=</a:t>
            </a:r>
            <a:r>
              <a:rPr lang="en-AU" sz="1600" dirty="0" smtClean="0"/>
              <a:t>"</a:t>
            </a:r>
            <a:r>
              <a:rPr lang="en-AU" sz="1600" b="1" dirty="0" smtClean="0"/>
              <a:t>false</a:t>
            </a:r>
            <a:r>
              <a:rPr lang="en-AU" sz="1600" dirty="0" smtClean="0"/>
              <a:t>"</a:t>
            </a:r>
            <a:r>
              <a:rPr lang="en-AU" sz="1600" b="1" dirty="0" smtClean="0"/>
              <a:t> /&gt;</a:t>
            </a:r>
            <a:endParaRPr lang="en-US" sz="1600" dirty="0" smtClean="0"/>
          </a:p>
          <a:p>
            <a:pPr>
              <a:buNone/>
            </a:pPr>
            <a:r>
              <a:rPr lang="en-AU" sz="1600" b="1" dirty="0" smtClean="0"/>
              <a:t>    &lt;Property name=</a:t>
            </a:r>
            <a:r>
              <a:rPr lang="en-AU" sz="1600" dirty="0" smtClean="0"/>
              <a:t>"</a:t>
            </a:r>
            <a:r>
              <a:rPr lang="en-AU" sz="1600" b="1" dirty="0" smtClean="0"/>
              <a:t>Partitions</a:t>
            </a:r>
            <a:r>
              <a:rPr lang="en-AU" sz="1600" dirty="0" smtClean="0"/>
              <a:t>"</a:t>
            </a:r>
            <a:r>
              <a:rPr lang="en-AU" sz="1600" b="1" dirty="0" smtClean="0"/>
              <a:t> value=</a:t>
            </a:r>
            <a:r>
              <a:rPr lang="en-AU" sz="1600" dirty="0" smtClean="0"/>
              <a:t>"</a:t>
            </a:r>
            <a:r>
              <a:rPr lang="en-AU" sz="1600" b="1" dirty="0" smtClean="0"/>
              <a:t>1</a:t>
            </a:r>
            <a:r>
              <a:rPr lang="en-AU" sz="1600" dirty="0" smtClean="0"/>
              <a:t>"</a:t>
            </a:r>
            <a:r>
              <a:rPr lang="en-AU" sz="1600" b="1" dirty="0" smtClean="0"/>
              <a:t> /&gt;</a:t>
            </a:r>
            <a:endParaRPr lang="en-US" sz="1600" dirty="0" smtClean="0"/>
          </a:p>
          <a:p>
            <a:pPr>
              <a:buNone/>
            </a:pPr>
            <a:r>
              <a:rPr lang="en-AU" sz="1600" b="1" dirty="0" smtClean="0"/>
              <a:t>    &lt;Property name=</a:t>
            </a:r>
            <a:r>
              <a:rPr lang="en-AU" sz="1600" dirty="0" smtClean="0"/>
              <a:t>"</a:t>
            </a:r>
            <a:r>
              <a:rPr lang="en-AU" sz="1600" b="1" dirty="0" smtClean="0"/>
              <a:t>Attempts</a:t>
            </a:r>
            <a:r>
              <a:rPr lang="en-AU" sz="1600" dirty="0" smtClean="0"/>
              <a:t>"</a:t>
            </a:r>
            <a:r>
              <a:rPr lang="en-AU" sz="1600" b="1" dirty="0" smtClean="0"/>
              <a:t> value=</a:t>
            </a:r>
            <a:r>
              <a:rPr lang="en-AU" sz="1600" dirty="0" smtClean="0"/>
              <a:t>"</a:t>
            </a:r>
            <a:r>
              <a:rPr lang="en-AU" sz="1600" b="1" dirty="0" smtClean="0"/>
              <a:t>3</a:t>
            </a:r>
            <a:r>
              <a:rPr lang="en-AU" sz="1600" dirty="0" smtClean="0"/>
              <a:t>"</a:t>
            </a:r>
            <a:r>
              <a:rPr lang="en-AU" sz="1600" b="1" dirty="0" smtClean="0"/>
              <a:t> /&gt;</a:t>
            </a:r>
            <a:endParaRPr lang="en-US" sz="1600" dirty="0" smtClean="0"/>
          </a:p>
          <a:p>
            <a:pPr>
              <a:buNone/>
            </a:pPr>
            <a:r>
              <a:rPr lang="en-AU" sz="1600" b="1" dirty="0" smtClean="0"/>
              <a:t>  &lt;/Group&gt;</a:t>
            </a:r>
            <a:endParaRPr lang="en-US" sz="1600" dirty="0" smtClean="0"/>
          </a:p>
          <a:p>
            <a:pPr>
              <a:buNone/>
            </a:pPr>
            <a:r>
              <a:rPr lang="en-AU" sz="1600" dirty="0" smtClean="0"/>
              <a:t>     &lt;/Groups&gt;</a:t>
            </a:r>
            <a:endParaRPr lang="en-US" sz="1600" dirty="0" smtClean="0"/>
          </a:p>
          <a:p>
            <a:pPr>
              <a:buNone/>
            </a:pPr>
            <a:r>
              <a:rPr lang="en-AU" sz="1600" dirty="0" smtClean="0"/>
              <a:t>&lt;/Aneka&gt;</a:t>
            </a:r>
            <a:endParaRPr lang="en-US" sz="1600" dirty="0" smtClean="0"/>
          </a:p>
          <a:p>
            <a:pPr>
              <a:buNone/>
            </a:pPr>
            <a:endParaRPr lang="en-US" sz="16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130</a:t>
            </a:fld>
            <a:endParaRPr lang="en-US"/>
          </a:p>
        </p:txBody>
      </p:sp>
    </p:spTree>
    <p:extLst>
      <p:ext uri="{BB962C8B-B14F-4D97-AF65-F5344CB8AC3E}">
        <p14:creationId xmlns:p14="http://schemas.microsoft.com/office/powerpoint/2010/main" val="97844256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Application</a:t>
            </a:r>
            <a:endParaRPr lang="en-US" dirty="0"/>
          </a:p>
        </p:txBody>
      </p:sp>
      <p:sp>
        <p:nvSpPr>
          <p:cNvPr id="7" name="Content Placeholder 6"/>
          <p:cNvSpPr>
            <a:spLocks noGrp="1"/>
          </p:cNvSpPr>
          <p:nvPr>
            <p:ph idx="1"/>
          </p:nvPr>
        </p:nvSpPr>
        <p:spPr/>
        <p:txBody>
          <a:bodyPr/>
          <a:lstStyle/>
          <a:p>
            <a:pPr algn="just"/>
            <a:r>
              <a:rPr lang="en-US" sz="1800" dirty="0" smtClean="0"/>
              <a:t>Aneka produces a considerable amount of logging information.  The default configuration of the logging infrastructure creates a new log file for each activation of the Container process or as soon as the dimension of the log file goes beyond 10 MB.</a:t>
            </a:r>
          </a:p>
          <a:p>
            <a:pPr algn="just"/>
            <a:r>
              <a:rPr lang="en-US" sz="1800" dirty="0" smtClean="0"/>
              <a:t> Therefore, by simply keep running an Aneka Cloud for a few days, it is quite easy to collect enough data to mine for our sample application.</a:t>
            </a:r>
          </a:p>
          <a:p>
            <a:pPr algn="just"/>
            <a:r>
              <a:rPr lang="en-US" sz="1800" dirty="0" smtClean="0"/>
              <a:t> Moreover, this scenario also constitutes a real case study for MapReduce since one of its most common practical applications is extracting semi-structured information from logs and traces of execution.</a:t>
            </a:r>
          </a:p>
          <a:p>
            <a:pPr algn="just"/>
            <a:r>
              <a:rPr lang="en-US" sz="1800" dirty="0" smtClean="0"/>
              <a:t>In the execution of the test, we used a distributed infrastructure consisting of 7 worker nodes and one master node interconnected through a LAN. </a:t>
            </a:r>
          </a:p>
          <a:p>
            <a:pPr algn="just"/>
            <a:r>
              <a:rPr lang="en-US" sz="1800" dirty="0" smtClean="0"/>
              <a:t>We processed 18 log files of several sizes for a total aggregate size of 122 MB. </a:t>
            </a:r>
          </a:p>
          <a:p>
            <a:pPr algn="just"/>
            <a:r>
              <a:rPr lang="en-US" sz="1800" dirty="0" smtClean="0"/>
              <a:t>The execution of the MapReduce job over the collected data produced the results, which are stored in the </a:t>
            </a:r>
            <a:r>
              <a:rPr lang="en-US" sz="1800" i="1" dirty="0" smtClean="0"/>
              <a:t>loglevels.txt</a:t>
            </a:r>
            <a:r>
              <a:rPr lang="en-US" sz="1800" dirty="0" smtClean="0"/>
              <a:t> and </a:t>
            </a:r>
            <a:r>
              <a:rPr lang="en-US" sz="1800" i="1" dirty="0" smtClean="0"/>
              <a:t>components.txt</a:t>
            </a:r>
            <a:r>
              <a:rPr lang="en-US" sz="1800" dirty="0" smtClean="0"/>
              <a:t> files and are represented graphically in Figure 1 and Figure 2.</a:t>
            </a:r>
            <a:endParaRPr lang="en-US" sz="18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131</a:t>
            </a:fld>
            <a:endParaRPr lang="en-US"/>
          </a:p>
        </p:txBody>
      </p:sp>
    </p:spTree>
    <p:extLst>
      <p:ext uri="{BB962C8B-B14F-4D97-AF65-F5344CB8AC3E}">
        <p14:creationId xmlns:p14="http://schemas.microsoft.com/office/powerpoint/2010/main" val="192752170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Levels Entries Distribution</a:t>
            </a:r>
            <a:endParaRPr lang="en-US" dirty="0"/>
          </a:p>
        </p:txBody>
      </p:sp>
      <p:sp>
        <p:nvSpPr>
          <p:cNvPr id="8" name="Text Placeholder 7"/>
          <p:cNvSpPr>
            <a:spLocks noGrp="1"/>
          </p:cNvSpPr>
          <p:nvPr>
            <p:ph sz="half" idx="1"/>
          </p:nvPr>
        </p:nvSpPr>
        <p:spPr/>
        <p:txBody>
          <a:bodyPr/>
          <a:lstStyle/>
          <a:p>
            <a:r>
              <a:rPr lang="en-US" dirty="0" smtClean="0"/>
              <a:t>Figure 1</a:t>
            </a:r>
          </a:p>
          <a:p>
            <a:pPr>
              <a:buNone/>
            </a:pPr>
            <a:endParaRPr lang="en-US" dirty="0"/>
          </a:p>
        </p:txBody>
      </p:sp>
      <p:sp>
        <p:nvSpPr>
          <p:cNvPr id="10" name="Text Placeholder 9"/>
          <p:cNvSpPr>
            <a:spLocks noGrp="1"/>
          </p:cNvSpPr>
          <p:nvPr>
            <p:ph sz="half" idx="2"/>
          </p:nvPr>
        </p:nvSpPr>
        <p:spPr/>
        <p:txBody>
          <a:bodyPr/>
          <a:lstStyle/>
          <a:p>
            <a:r>
              <a:rPr lang="en-US" dirty="0" smtClean="0"/>
              <a:t>Figure 2</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132</a:t>
            </a:fld>
            <a:endParaRPr lang="en-US"/>
          </a:p>
        </p:txBody>
      </p:sp>
      <p:graphicFrame>
        <p:nvGraphicFramePr>
          <p:cNvPr id="13" name="Chart 12"/>
          <p:cNvGraphicFramePr>
            <a:graphicFrameLocks/>
          </p:cNvGraphicFramePr>
          <p:nvPr>
            <p:extLst/>
          </p:nvPr>
        </p:nvGraphicFramePr>
        <p:xfrm>
          <a:off x="228600" y="2133600"/>
          <a:ext cx="4419600" cy="28765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a:graphicFrameLocks/>
          </p:cNvGraphicFramePr>
          <p:nvPr>
            <p:extLst/>
          </p:nvPr>
        </p:nvGraphicFramePr>
        <p:xfrm>
          <a:off x="4481512" y="1752601"/>
          <a:ext cx="4357688" cy="3429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299662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lgn="just"/>
            <a:r>
              <a:rPr lang="en-US" sz="1800" dirty="0" smtClean="0"/>
              <a:t>we introduced the main characteristics of </a:t>
            </a:r>
            <a:r>
              <a:rPr lang="en-US" sz="1800" i="1" dirty="0" smtClean="0"/>
              <a:t>data-intensive computing</a:t>
            </a:r>
            <a:r>
              <a:rPr lang="en-US" sz="1800" dirty="0" smtClean="0"/>
              <a:t>. </a:t>
            </a:r>
          </a:p>
          <a:p>
            <a:pPr algn="just"/>
            <a:r>
              <a:rPr lang="en-US" sz="1800" dirty="0" smtClean="0"/>
              <a:t>Data-intensive applications process or produce high volumes of data and may also exhibit compute intensive properties. </a:t>
            </a:r>
          </a:p>
          <a:p>
            <a:pPr algn="just"/>
            <a:r>
              <a:rPr lang="en-US" sz="1800" dirty="0" smtClean="0"/>
              <a:t>One of the interesting characteristics of </a:t>
            </a:r>
            <a:r>
              <a:rPr lang="en-US" sz="1800" i="1" dirty="0" smtClean="0"/>
              <a:t>Big Data</a:t>
            </a:r>
            <a:r>
              <a:rPr lang="en-US" sz="1800" dirty="0" smtClean="0"/>
              <a:t> world is that the data is represented in a semi-structured or unstructured form. Therefore, traditional approaches based on relational databases, are not capable to efficiently support data intensive applications. </a:t>
            </a:r>
          </a:p>
          <a:p>
            <a:pPr algn="just"/>
            <a:r>
              <a:rPr lang="en-US" sz="1800" dirty="0" smtClean="0"/>
              <a:t>New approaches and storage models have been investigated to address these challenges. </a:t>
            </a:r>
            <a:r>
              <a:rPr lang="en-US" sz="1800" i="1" dirty="0" smtClean="0"/>
              <a:t>MapReduce</a:t>
            </a:r>
            <a:r>
              <a:rPr lang="en-US" sz="1800" dirty="0" smtClean="0"/>
              <a:t> has been proposed by Google and provides a simple approach for processing large quantities of data based on the definition of two functions – </a:t>
            </a:r>
            <a:r>
              <a:rPr lang="en-US" sz="1800" i="1" dirty="0" smtClean="0"/>
              <a:t>map</a:t>
            </a:r>
            <a:r>
              <a:rPr lang="en-US" sz="1800" dirty="0" smtClean="0"/>
              <a:t> and </a:t>
            </a:r>
            <a:r>
              <a:rPr lang="en-US" sz="1800" i="1" dirty="0" smtClean="0"/>
              <a:t>reduce</a:t>
            </a:r>
            <a:r>
              <a:rPr lang="en-US" sz="1800" dirty="0" smtClean="0"/>
              <a:t> – that are applied to the data in a two phase process. </a:t>
            </a:r>
          </a:p>
          <a:p>
            <a:pPr algn="just"/>
            <a:r>
              <a:rPr lang="en-US" sz="1800" dirty="0" smtClean="0"/>
              <a:t>We discussed the reference model of MapReduce as proposed by Google and provided pointers to relevant variations. </a:t>
            </a:r>
          </a:p>
          <a:p>
            <a:pPr algn="just"/>
            <a:r>
              <a:rPr lang="en-US" sz="1800" dirty="0" smtClean="0"/>
              <a:t>We described the implementation of MapReduce in Aneka. Similar to  Thread and Task programming models in Aneka, we discussed the programming abstractions supporting the design and the implementation of MapReduce applications. </a:t>
            </a:r>
          </a:p>
          <a:p>
            <a:pPr algn="just"/>
            <a:r>
              <a:rPr lang="en-US" sz="1800" dirty="0" smtClean="0"/>
              <a:t>We presented the structure and the organization of runtime services of Aneka for the execution of MapReduce jobs. We included step by step examples on how to design and implement applications using Aneka MapReduce APIs.</a:t>
            </a:r>
          </a:p>
          <a:p>
            <a:pPr algn="just"/>
            <a:endParaRPr lang="en-US" sz="1800" dirty="0" smtClean="0"/>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133</a:t>
            </a:fld>
            <a:endParaRPr lang="en-US"/>
          </a:p>
        </p:txBody>
      </p:sp>
    </p:spTree>
    <p:extLst>
      <p:ext uri="{BB962C8B-B14F-4D97-AF65-F5344CB8AC3E}">
        <p14:creationId xmlns:p14="http://schemas.microsoft.com/office/powerpoint/2010/main" val="92988214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p:txBody>
          <a:bodyPr/>
          <a:lstStyle/>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a:t>
            </a:r>
            <a:r>
              <a:rPr lang="en-US" sz="2400" dirty="0" smtClean="0"/>
              <a:t>McGraw </a:t>
            </a:r>
            <a:r>
              <a:rPr lang="en-US" sz="2400" dirty="0"/>
              <a:t>Hill, ISBN-13: 978-1-25-902995-0, New Delhi, India, 2013</a:t>
            </a:r>
            <a:r>
              <a:rPr lang="en-US" sz="2400" dirty="0" smtClean="0"/>
              <a:t>.</a:t>
            </a:r>
          </a:p>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Morgan Kaufmann, ISBN: 978-0-12-411454-8, Burlington, Massachusetts, USA, May 2013. </a:t>
            </a:r>
            <a:endParaRPr lang="en-US" sz="2400" dirty="0" smtClean="0"/>
          </a:p>
          <a:p>
            <a:pPr lvl="1" algn="just"/>
            <a:r>
              <a:rPr lang="en-US" sz="2800" dirty="0"/>
              <a:t> Chapter 8</a:t>
            </a:r>
          </a:p>
          <a:p>
            <a:pPr lvl="2" algn="just"/>
            <a:r>
              <a:rPr lang="en-US" sz="2400" dirty="0"/>
              <a:t>Section 8.1 to 8.3</a:t>
            </a:r>
          </a:p>
          <a:p>
            <a:pPr algn="just"/>
            <a:r>
              <a:rPr lang="en-US" sz="2400" dirty="0" smtClean="0"/>
              <a:t>Thank you Dr. </a:t>
            </a:r>
            <a:r>
              <a:rPr lang="en-US" sz="2400" dirty="0" err="1" smtClean="0"/>
              <a:t>Raghav</a:t>
            </a:r>
            <a:r>
              <a:rPr lang="en-US" sz="2400" dirty="0" smtClean="0"/>
              <a:t> </a:t>
            </a:r>
            <a:r>
              <a:rPr lang="en-US" sz="2400" dirty="0" err="1" smtClean="0"/>
              <a:t>Kune</a:t>
            </a:r>
            <a:r>
              <a:rPr lang="en-US" sz="2400" dirty="0" smtClean="0"/>
              <a:t> for compiling slides.</a:t>
            </a:r>
            <a:endParaRPr lang="en-AU"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134</a:t>
            </a:fld>
            <a:endParaRPr lang="en-US"/>
          </a:p>
        </p:txBody>
      </p:sp>
    </p:spTree>
    <p:extLst>
      <p:ext uri="{BB962C8B-B14F-4D97-AF65-F5344CB8AC3E}">
        <p14:creationId xmlns:p14="http://schemas.microsoft.com/office/powerpoint/2010/main" val="543286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Perspective</a:t>
            </a:r>
            <a:endParaRPr lang="en-US" dirty="0"/>
          </a:p>
        </p:txBody>
      </p:sp>
      <p:sp>
        <p:nvSpPr>
          <p:cNvPr id="3" name="Content Placeholder 2"/>
          <p:cNvSpPr>
            <a:spLocks noGrp="1"/>
          </p:cNvSpPr>
          <p:nvPr>
            <p:ph idx="1"/>
          </p:nvPr>
        </p:nvSpPr>
        <p:spPr/>
        <p:txBody>
          <a:bodyPr/>
          <a:lstStyle/>
          <a:p>
            <a:pPr algn="just"/>
            <a:r>
              <a:rPr lang="en-US" sz="2800" dirty="0" smtClean="0"/>
              <a:t>Data-intensive computing involves the production, management, and analysis of large volumes of data. </a:t>
            </a:r>
          </a:p>
          <a:p>
            <a:pPr algn="just"/>
            <a:r>
              <a:rPr lang="en-US" sz="2800" dirty="0" smtClean="0"/>
              <a:t>Support for data-intensive computations is provided by harnessing storage, networking technologies, algorithms, and infrastructure software all together. </a:t>
            </a:r>
          </a:p>
          <a:p>
            <a:pPr lvl="1" algn="just"/>
            <a:r>
              <a:rPr lang="en-US" sz="2400" dirty="0" smtClean="0"/>
              <a:t>The early Age: Wide Area Networking</a:t>
            </a:r>
          </a:p>
          <a:p>
            <a:pPr lvl="1" algn="just"/>
            <a:r>
              <a:rPr lang="en-US" sz="2400" dirty="0" smtClean="0"/>
              <a:t>Data Grids</a:t>
            </a:r>
          </a:p>
          <a:p>
            <a:pPr lvl="1" algn="just"/>
            <a:r>
              <a:rPr lang="en-US" sz="2400" dirty="0" smtClean="0"/>
              <a:t>Data Clouds and Big Data</a:t>
            </a:r>
          </a:p>
          <a:p>
            <a:pPr lvl="1" algn="just"/>
            <a:r>
              <a:rPr lang="en-US" sz="2400" dirty="0" smtClean="0"/>
              <a:t>Data bases and Data-Intensive Computing</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14</a:t>
            </a:fld>
            <a:endParaRPr lang="en-US"/>
          </a:p>
        </p:txBody>
      </p:sp>
    </p:spTree>
    <p:extLst>
      <p:ext uri="{BB962C8B-B14F-4D97-AF65-F5344CB8AC3E}">
        <p14:creationId xmlns:p14="http://schemas.microsoft.com/office/powerpoint/2010/main" val="5522092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Early Age: High-Speed Wide Area Networking</a:t>
            </a:r>
            <a:endParaRPr lang="en-US" dirty="0"/>
          </a:p>
        </p:txBody>
      </p:sp>
      <p:sp>
        <p:nvSpPr>
          <p:cNvPr id="3" name="Content Placeholder 2"/>
          <p:cNvSpPr>
            <a:spLocks noGrp="1"/>
          </p:cNvSpPr>
          <p:nvPr>
            <p:ph idx="1"/>
          </p:nvPr>
        </p:nvSpPr>
        <p:spPr/>
        <p:txBody>
          <a:bodyPr/>
          <a:lstStyle/>
          <a:p>
            <a:pPr algn="just"/>
            <a:r>
              <a:rPr lang="en-US" sz="1800" dirty="0" smtClean="0"/>
              <a:t>The evolution of technologies, protocols, and algorithms for data transmission and streaming has been an enabler of data-intensive computations.</a:t>
            </a:r>
          </a:p>
          <a:p>
            <a:pPr algn="just"/>
            <a:r>
              <a:rPr lang="en-US" sz="1800" dirty="0" smtClean="0"/>
              <a:t>In 1989, the first experiments in high-speed networking as a support of remote visualization of scientific data led the way. Two years later, the potential of using high speed wide area networks for enabling high speed TCP/IP based distributed applications was demonstrated at Supercomputing 1991 (SC91).</a:t>
            </a:r>
          </a:p>
          <a:p>
            <a:pPr algn="just"/>
            <a:r>
              <a:rPr lang="en-US" sz="1800" dirty="0" smtClean="0"/>
              <a:t> In that occasion, the remote visualization of large and complex scientific datasets (a high-resolution of MRI scan of the human brain) was set up between the </a:t>
            </a:r>
            <a:r>
              <a:rPr lang="en-US" sz="1800" i="1" dirty="0" smtClean="0"/>
              <a:t>Pittsburgh Supercomputing Center (PSC)</a:t>
            </a:r>
            <a:r>
              <a:rPr lang="en-US" sz="1800" dirty="0" smtClean="0"/>
              <a:t> and Albuquerque, the location of the conference. </a:t>
            </a:r>
          </a:p>
          <a:p>
            <a:pPr algn="just"/>
            <a:r>
              <a:rPr lang="en-US" sz="1800" dirty="0" smtClean="0"/>
              <a:t>A further step was made by the </a:t>
            </a:r>
            <a:r>
              <a:rPr lang="en-US" sz="1800" i="1" dirty="0" smtClean="0"/>
              <a:t>Kaiser</a:t>
            </a:r>
            <a:r>
              <a:rPr lang="en-US" sz="1800" dirty="0" smtClean="0"/>
              <a:t> project, which made available as remote data sources high data rate and online instrument systems. </a:t>
            </a:r>
          </a:p>
          <a:p>
            <a:pPr algn="just"/>
            <a:r>
              <a:rPr lang="en-US" sz="1800" dirty="0" smtClean="0"/>
              <a:t>The project leveraged the </a:t>
            </a:r>
            <a:r>
              <a:rPr lang="en-US" sz="1800" i="1" dirty="0" smtClean="0"/>
              <a:t>WALDO (Wide Area Large Data Object)</a:t>
            </a:r>
            <a:r>
              <a:rPr lang="en-US" sz="1800" dirty="0" smtClean="0"/>
              <a:t> system, which was used to provide the following capabilities: automatic generation of metadata; automatic cataloguing of data and metadata while processing the data in real time; facilitation of cooperative research by providing access to data to local and remote users; and mechanisms to incorporate data into databases and other documents. </a:t>
            </a:r>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15</a:t>
            </a:fld>
            <a:endParaRPr lang="en-US"/>
          </a:p>
        </p:txBody>
      </p:sp>
    </p:spTree>
    <p:extLst>
      <p:ext uri="{BB962C8B-B14F-4D97-AF65-F5344CB8AC3E}">
        <p14:creationId xmlns:p14="http://schemas.microsoft.com/office/powerpoint/2010/main" val="3673031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Early Age</a:t>
            </a:r>
            <a:endParaRPr lang="en-US" dirty="0"/>
          </a:p>
        </p:txBody>
      </p:sp>
      <p:sp>
        <p:nvSpPr>
          <p:cNvPr id="3" name="Content Placeholder 2"/>
          <p:cNvSpPr>
            <a:spLocks noGrp="1"/>
          </p:cNvSpPr>
          <p:nvPr>
            <p:ph idx="1"/>
          </p:nvPr>
        </p:nvSpPr>
        <p:spPr/>
        <p:txBody>
          <a:bodyPr/>
          <a:lstStyle/>
          <a:p>
            <a:pPr algn="just"/>
            <a:r>
              <a:rPr lang="en-US" sz="1800" dirty="0" smtClean="0"/>
              <a:t>The first data intensive environment is reported to be the </a:t>
            </a:r>
            <a:r>
              <a:rPr lang="en-US" sz="1800" i="1" dirty="0" smtClean="0"/>
              <a:t>MAGIC</a:t>
            </a:r>
            <a:r>
              <a:rPr lang="en-US" sz="1800" dirty="0" smtClean="0"/>
              <a:t> project, a </a:t>
            </a:r>
            <a:r>
              <a:rPr lang="en-US" sz="1800" i="1" dirty="0" smtClean="0"/>
              <a:t>DARPA</a:t>
            </a:r>
            <a:r>
              <a:rPr lang="en-US" sz="1800" dirty="0" smtClean="0"/>
              <a:t> funded collaboration working on distributed applications in large scale, high-speed networks. </a:t>
            </a:r>
          </a:p>
          <a:p>
            <a:pPr algn="just"/>
            <a:r>
              <a:rPr lang="en-US" sz="1800" dirty="0" smtClean="0"/>
              <a:t>Within this context, the </a:t>
            </a:r>
            <a:r>
              <a:rPr lang="en-US" sz="1800" i="1" dirty="0" smtClean="0"/>
              <a:t>Distributed Parallel Storage Systems (DPSS)</a:t>
            </a:r>
            <a:r>
              <a:rPr lang="en-US" sz="1800" dirty="0" smtClean="0"/>
              <a:t> was developed, which was later used to support </a:t>
            </a:r>
            <a:r>
              <a:rPr lang="en-US" sz="1800" i="1" dirty="0" err="1" smtClean="0"/>
              <a:t>TerraVision</a:t>
            </a:r>
            <a:r>
              <a:rPr lang="en-US" sz="1800" i="1" dirty="0" smtClean="0"/>
              <a:t>: </a:t>
            </a:r>
            <a:r>
              <a:rPr lang="en-US" sz="1800" dirty="0" smtClean="0"/>
              <a:t>a terrain visualization application that lets users explore / navigate a tri-dimensional real landscape. </a:t>
            </a:r>
          </a:p>
          <a:p>
            <a:pPr algn="just"/>
            <a:r>
              <a:rPr lang="en-US" sz="1800" dirty="0" smtClean="0"/>
              <a:t>Another important milestone was set with the Clipper project, which is a collaborative effort of several scientific research laboratories with the goal of designing and implementing a collection of independent but architecturally consistent service components to support data-intensive computing. </a:t>
            </a:r>
          </a:p>
          <a:p>
            <a:pPr algn="just"/>
            <a:r>
              <a:rPr lang="en-US" sz="1800" dirty="0" smtClean="0"/>
              <a:t>The challenges addressed by the clipper project included: management of substantial computing resources; generation or consumption of high rate and high volume data flows; human interaction management; and aggregation of disperse resources (multiple data archives, distributed computing capacity, distributed cache capacity, and guaranteed network capacity). </a:t>
            </a:r>
          </a:p>
          <a:p>
            <a:pPr algn="just"/>
            <a:r>
              <a:rPr lang="en-US" sz="1800" dirty="0" smtClean="0"/>
              <a:t>The main focus of Clipper was to develop a coordinated collection of services that can be used by a variety of applications to build on-demand, large-scale, high-performance, wide area problem solving environments.</a:t>
            </a:r>
          </a:p>
        </p:txBody>
      </p:sp>
      <p:sp>
        <p:nvSpPr>
          <p:cNvPr id="4" name="Slide Number Placeholder 3"/>
          <p:cNvSpPr>
            <a:spLocks noGrp="1"/>
          </p:cNvSpPr>
          <p:nvPr>
            <p:ph type="sldNum" sz="quarter" idx="10"/>
          </p:nvPr>
        </p:nvSpPr>
        <p:spPr/>
        <p:txBody>
          <a:bodyPr/>
          <a:lstStyle/>
          <a:p>
            <a:fld id="{32E25198-89AE-4B00-A47A-4DE3C7AA5454}" type="slidenum">
              <a:rPr lang="en-US" smtClean="0"/>
              <a:pPr/>
              <a:t>16</a:t>
            </a:fld>
            <a:endParaRPr lang="en-US"/>
          </a:p>
        </p:txBody>
      </p:sp>
    </p:spTree>
    <p:extLst>
      <p:ext uri="{BB962C8B-B14F-4D97-AF65-F5344CB8AC3E}">
        <p14:creationId xmlns:p14="http://schemas.microsoft.com/office/powerpoint/2010/main" val="36334943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Grids</a:t>
            </a:r>
            <a:endParaRPr lang="en-US" dirty="0"/>
          </a:p>
        </p:txBody>
      </p:sp>
      <p:sp>
        <p:nvSpPr>
          <p:cNvPr id="3" name="Content Placeholder 2"/>
          <p:cNvSpPr>
            <a:spLocks noGrp="1"/>
          </p:cNvSpPr>
          <p:nvPr>
            <p:ph idx="1"/>
          </p:nvPr>
        </p:nvSpPr>
        <p:spPr/>
        <p:txBody>
          <a:bodyPr/>
          <a:lstStyle/>
          <a:p>
            <a:pPr algn="just"/>
            <a:r>
              <a:rPr lang="en-US" sz="2400" dirty="0" smtClean="0"/>
              <a:t>With the advent of Grid Computing, huge computational power and storage facilities could be obtained by harnessing heterogeneous resources across different administrative domains. Within this context, </a:t>
            </a:r>
            <a:r>
              <a:rPr lang="en-US" sz="2400" i="1" dirty="0" smtClean="0"/>
              <a:t>Data Grids </a:t>
            </a:r>
            <a:r>
              <a:rPr lang="en-US" sz="2400" dirty="0" smtClean="0"/>
              <a:t>emerge as infrastructures supporting data-intensive computing. </a:t>
            </a:r>
          </a:p>
          <a:p>
            <a:pPr algn="just"/>
            <a:r>
              <a:rPr lang="en-US" sz="2400" dirty="0" smtClean="0"/>
              <a:t>A Data Grid provides services helping users to discover, transfer, and manipulate large datasets stored in distributed repositories and, also, create and manage copies of them. </a:t>
            </a:r>
          </a:p>
          <a:p>
            <a:pPr algn="just"/>
            <a:r>
              <a:rPr lang="en-US" sz="2400" dirty="0" smtClean="0"/>
              <a:t>Data Grids offer two main functionalities: high-performance and reliable file transfer for moving large amounts of data; and scalable replica discovery and management mechanisms for an easy access to distributed datasets. </a:t>
            </a:r>
          </a:p>
          <a:p>
            <a:pPr algn="just"/>
            <a:r>
              <a:rPr lang="en-US" sz="2400" dirty="0" smtClean="0"/>
              <a:t>As they span across different administration boundaries, access control and security are important concerns.</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17</a:t>
            </a:fld>
            <a:endParaRPr lang="en-US"/>
          </a:p>
        </p:txBody>
      </p:sp>
    </p:spTree>
    <p:extLst>
      <p:ext uri="{BB962C8B-B14F-4D97-AF65-F5344CB8AC3E}">
        <p14:creationId xmlns:p14="http://schemas.microsoft.com/office/powerpoint/2010/main" val="2990950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Grids</a:t>
            </a:r>
            <a:endParaRPr lang="en-US" dirty="0"/>
          </a:p>
        </p:txBody>
      </p:sp>
      <p:sp>
        <p:nvSpPr>
          <p:cNvPr id="3" name="Content Placeholder 2"/>
          <p:cNvSpPr>
            <a:spLocks noGrp="1"/>
          </p:cNvSpPr>
          <p:nvPr>
            <p:ph idx="1"/>
          </p:nvPr>
        </p:nvSpPr>
        <p:spPr/>
        <p:txBody>
          <a:bodyPr/>
          <a:lstStyle/>
          <a:p>
            <a:pPr algn="just"/>
            <a:r>
              <a:rPr lang="en-US" sz="2400" dirty="0" smtClean="0"/>
              <a:t>Data Grids mostly provide storage and dataset management facilities as support of scientific experiments that produce huge volumes of data. </a:t>
            </a:r>
          </a:p>
          <a:p>
            <a:pPr algn="just"/>
            <a:r>
              <a:rPr lang="en-US" sz="2400" dirty="0" smtClean="0"/>
              <a:t>The information, which can be locally processed, is then stored in repositories and made available for experiments and analysis to scientists who can be local or most likely remote. </a:t>
            </a:r>
          </a:p>
          <a:p>
            <a:pPr algn="just"/>
            <a:r>
              <a:rPr lang="en-US" sz="2400" dirty="0" smtClean="0"/>
              <a:t>Scientists can leverage specific discovery and information services, which helps in determining where the closest datasets of interest for their experiments are located. </a:t>
            </a:r>
          </a:p>
          <a:p>
            <a:pPr algn="just"/>
            <a:r>
              <a:rPr lang="en-US" sz="2400" dirty="0" smtClean="0"/>
              <a:t>Datasets are replicated by the infrastructure in order to provide a better availability. </a:t>
            </a:r>
          </a:p>
          <a:p>
            <a:pPr algn="just"/>
            <a:r>
              <a:rPr lang="en-US" sz="2400" dirty="0" smtClean="0"/>
              <a:t>Since processing of this information also requires a large computation power, specific computing sites can be accessed to perform analysis and experiments. </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18</a:t>
            </a:fld>
            <a:endParaRPr lang="en-US"/>
          </a:p>
        </p:txBody>
      </p:sp>
    </p:spTree>
    <p:extLst>
      <p:ext uri="{BB962C8B-B14F-4D97-AF65-F5344CB8AC3E}">
        <p14:creationId xmlns:p14="http://schemas.microsoft.com/office/powerpoint/2010/main" val="1611525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Grids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19</a:t>
            </a:fld>
            <a:endParaRPr lang="en-US"/>
          </a:p>
        </p:txBody>
      </p:sp>
      <p:grpSp>
        <p:nvGrpSpPr>
          <p:cNvPr id="6" name="Group 5"/>
          <p:cNvGrpSpPr/>
          <p:nvPr/>
        </p:nvGrpSpPr>
        <p:grpSpPr>
          <a:xfrm>
            <a:off x="685800" y="1257300"/>
            <a:ext cx="8077200" cy="5143500"/>
            <a:chOff x="1647824" y="1257300"/>
            <a:chExt cx="6217981" cy="4381500"/>
          </a:xfrm>
        </p:grpSpPr>
        <p:grpSp>
          <p:nvGrpSpPr>
            <p:cNvPr id="7" name="Group 155"/>
            <p:cNvGrpSpPr/>
            <p:nvPr/>
          </p:nvGrpSpPr>
          <p:grpSpPr>
            <a:xfrm>
              <a:off x="1647824" y="1257300"/>
              <a:ext cx="6217981" cy="4381500"/>
              <a:chOff x="1647824" y="1257300"/>
              <a:chExt cx="6217981" cy="4381500"/>
            </a:xfrm>
          </p:grpSpPr>
          <p:sp>
            <p:nvSpPr>
              <p:cNvPr id="9" name="Rectangle 8"/>
              <p:cNvSpPr/>
              <p:nvPr/>
            </p:nvSpPr>
            <p:spPr>
              <a:xfrm>
                <a:off x="1647824" y="1257300"/>
                <a:ext cx="6217981" cy="438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1833562" y="1376362"/>
                <a:ext cx="5476875" cy="4105275"/>
                <a:chOff x="1833562" y="1376362"/>
                <a:chExt cx="5476875" cy="4105275"/>
              </a:xfrm>
            </p:grpSpPr>
            <p:pic>
              <p:nvPicPr>
                <p:cNvPr id="123" name="Picture 3" descr="blank-world-map.jpg"/>
                <p:cNvPicPr>
                  <a:picLocks noChangeAspect="1"/>
                </p:cNvPicPr>
                <p:nvPr/>
              </p:nvPicPr>
              <p:blipFill>
                <a:blip r:embed="rId3" cstate="print"/>
                <a:stretch>
                  <a:fillRect/>
                </a:stretch>
              </p:blipFill>
              <p:spPr>
                <a:xfrm>
                  <a:off x="1833562" y="1376362"/>
                  <a:ext cx="5476875" cy="4105275"/>
                </a:xfrm>
                <a:prstGeom prst="rect">
                  <a:avLst/>
                </a:prstGeom>
              </p:spPr>
            </p:pic>
            <p:sp>
              <p:nvSpPr>
                <p:cNvPr id="124" name="Rectangle 4"/>
                <p:cNvSpPr/>
                <p:nvPr/>
              </p:nvSpPr>
              <p:spPr>
                <a:xfrm>
                  <a:off x="6037006" y="1396181"/>
                  <a:ext cx="1238865" cy="432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44"/>
              <p:cNvGrpSpPr/>
              <p:nvPr/>
            </p:nvGrpSpPr>
            <p:grpSpPr>
              <a:xfrm>
                <a:off x="3265281" y="4030684"/>
                <a:ext cx="1085850" cy="1004887"/>
                <a:chOff x="3490912" y="3733801"/>
                <a:chExt cx="1085850" cy="1004887"/>
              </a:xfrm>
            </p:grpSpPr>
            <p:pic>
              <p:nvPicPr>
                <p:cNvPr id="117" name="Picture 697" descr="MCj04352420000[1]"/>
                <p:cNvPicPr>
                  <a:picLocks noChangeAspect="1" noChangeArrowheads="1"/>
                </p:cNvPicPr>
                <p:nvPr/>
              </p:nvPicPr>
              <p:blipFill>
                <a:blip r:embed="rId4" cstate="print"/>
                <a:srcRect/>
                <a:stretch>
                  <a:fillRect/>
                </a:stretch>
              </p:blipFill>
              <p:spPr bwMode="auto">
                <a:xfrm flipH="1">
                  <a:off x="3555676" y="3802058"/>
                  <a:ext cx="176971" cy="386484"/>
                </a:xfrm>
                <a:prstGeom prst="rect">
                  <a:avLst/>
                </a:prstGeom>
                <a:noFill/>
                <a:ln w="9525">
                  <a:noFill/>
                  <a:miter lim="800000"/>
                  <a:headEnd/>
                  <a:tailEnd/>
                </a:ln>
              </p:spPr>
            </p:pic>
            <p:pic>
              <p:nvPicPr>
                <p:cNvPr id="118" name="Picture 697" descr="MCj04352420000[1]"/>
                <p:cNvPicPr>
                  <a:picLocks noChangeAspect="1" noChangeArrowheads="1"/>
                </p:cNvPicPr>
                <p:nvPr/>
              </p:nvPicPr>
              <p:blipFill>
                <a:blip r:embed="rId4" cstate="print"/>
                <a:srcRect/>
                <a:stretch>
                  <a:fillRect/>
                </a:stretch>
              </p:blipFill>
              <p:spPr bwMode="auto">
                <a:xfrm flipH="1">
                  <a:off x="3639250" y="3816807"/>
                  <a:ext cx="176971" cy="386484"/>
                </a:xfrm>
                <a:prstGeom prst="rect">
                  <a:avLst/>
                </a:prstGeom>
                <a:noFill/>
                <a:ln w="9525">
                  <a:noFill/>
                  <a:miter lim="800000"/>
                  <a:headEnd/>
                  <a:tailEnd/>
                </a:ln>
              </p:spPr>
            </p:pic>
            <p:pic>
              <p:nvPicPr>
                <p:cNvPr id="119" name="Picture 697" descr="MCj04352420000[1]"/>
                <p:cNvPicPr>
                  <a:picLocks noChangeAspect="1" noChangeArrowheads="1"/>
                </p:cNvPicPr>
                <p:nvPr/>
              </p:nvPicPr>
              <p:blipFill>
                <a:blip r:embed="rId4" cstate="print"/>
                <a:srcRect/>
                <a:stretch>
                  <a:fillRect/>
                </a:stretch>
              </p:blipFill>
              <p:spPr bwMode="auto">
                <a:xfrm flipH="1">
                  <a:off x="3722824" y="3841387"/>
                  <a:ext cx="176971" cy="386484"/>
                </a:xfrm>
                <a:prstGeom prst="rect">
                  <a:avLst/>
                </a:prstGeom>
                <a:noFill/>
                <a:ln w="9525">
                  <a:noFill/>
                  <a:miter lim="800000"/>
                  <a:headEnd/>
                  <a:tailEnd/>
                </a:ln>
              </p:spPr>
            </p:pic>
            <p:sp>
              <p:nvSpPr>
                <p:cNvPr id="120" name="Rectangle 4"/>
                <p:cNvSpPr/>
                <p:nvPr/>
              </p:nvSpPr>
              <p:spPr>
                <a:xfrm>
                  <a:off x="3800475" y="4559606"/>
                  <a:ext cx="776287" cy="179082"/>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Compute Site</a:t>
                  </a:r>
                </a:p>
              </p:txBody>
            </p:sp>
            <p:sp>
              <p:nvSpPr>
                <p:cNvPr id="121" name="Oval 10"/>
                <p:cNvSpPr/>
                <p:nvPr/>
              </p:nvSpPr>
              <p:spPr>
                <a:xfrm>
                  <a:off x="3490912" y="3733801"/>
                  <a:ext cx="485775" cy="476250"/>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122" name="Freeform 12"/>
                <p:cNvSpPr/>
                <p:nvPr/>
              </p:nvSpPr>
              <p:spPr>
                <a:xfrm>
                  <a:off x="3957638" y="4027467"/>
                  <a:ext cx="365125" cy="530246"/>
                </a:xfrm>
                <a:custGeom>
                  <a:avLst/>
                  <a:gdLst>
                    <a:gd name="connsiteX0" fmla="*/ 357187 w 365125"/>
                    <a:gd name="connsiteY0" fmla="*/ 600075 h 600075"/>
                    <a:gd name="connsiteX1" fmla="*/ 361950 w 365125"/>
                    <a:gd name="connsiteY1" fmla="*/ 466725 h 600075"/>
                    <a:gd name="connsiteX2" fmla="*/ 338137 w 365125"/>
                    <a:gd name="connsiteY2" fmla="*/ 233362 h 600075"/>
                    <a:gd name="connsiteX3" fmla="*/ 200025 w 365125"/>
                    <a:gd name="connsiteY3" fmla="*/ 61912 h 600075"/>
                    <a:gd name="connsiteX4" fmla="*/ 0 w 365125"/>
                    <a:gd name="connsiteY4" fmla="*/ 0 h 600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 h="600075">
                      <a:moveTo>
                        <a:pt x="357187" y="600075"/>
                      </a:moveTo>
                      <a:cubicBezTo>
                        <a:pt x="361156" y="563959"/>
                        <a:pt x="365125" y="527844"/>
                        <a:pt x="361950" y="466725"/>
                      </a:cubicBezTo>
                      <a:cubicBezTo>
                        <a:pt x="358775" y="405606"/>
                        <a:pt x="365124" y="300831"/>
                        <a:pt x="338137" y="233362"/>
                      </a:cubicBezTo>
                      <a:cubicBezTo>
                        <a:pt x="311150" y="165893"/>
                        <a:pt x="256381" y="100806"/>
                        <a:pt x="200025" y="61912"/>
                      </a:cubicBezTo>
                      <a:cubicBezTo>
                        <a:pt x="143669" y="23018"/>
                        <a:pt x="71834" y="11509"/>
                        <a:pt x="0"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pic>
            <p:nvPicPr>
              <p:cNvPr id="12" name="Picture 2" descr="C:\Documents and Settings\csve\Local Settings\Temporary Internet Files\Content.IE5\KPABW9QF\MC900090029[1].wmf"/>
              <p:cNvPicPr>
                <a:picLocks noChangeAspect="1" noChangeArrowheads="1"/>
              </p:cNvPicPr>
              <p:nvPr/>
            </p:nvPicPr>
            <p:blipFill>
              <a:blip r:embed="rId5" cstate="print"/>
              <a:srcRect/>
              <a:stretch>
                <a:fillRect/>
              </a:stretch>
            </p:blipFill>
            <p:spPr bwMode="auto">
              <a:xfrm>
                <a:off x="3005138" y="3221948"/>
                <a:ext cx="265145" cy="223979"/>
              </a:xfrm>
              <a:prstGeom prst="rect">
                <a:avLst/>
              </a:prstGeom>
              <a:noFill/>
            </p:spPr>
          </p:pic>
          <p:sp>
            <p:nvSpPr>
              <p:cNvPr id="13" name="Oval 12"/>
              <p:cNvSpPr/>
              <p:nvPr/>
            </p:nvSpPr>
            <p:spPr>
              <a:xfrm>
                <a:off x="2933700" y="3148013"/>
                <a:ext cx="385762" cy="36671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14" name="Rectangle 4"/>
              <p:cNvSpPr/>
              <p:nvPr/>
            </p:nvSpPr>
            <p:spPr>
              <a:xfrm>
                <a:off x="2386013" y="3821419"/>
                <a:ext cx="700088" cy="179082"/>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Instrument</a:t>
                </a:r>
              </a:p>
            </p:txBody>
          </p:sp>
          <p:sp>
            <p:nvSpPr>
              <p:cNvPr id="15" name="Freeform 14"/>
              <p:cNvSpPr/>
              <p:nvPr/>
            </p:nvSpPr>
            <p:spPr>
              <a:xfrm>
                <a:off x="2655888" y="3362325"/>
                <a:ext cx="282575" cy="457200"/>
              </a:xfrm>
              <a:custGeom>
                <a:avLst/>
                <a:gdLst>
                  <a:gd name="connsiteX0" fmla="*/ 6350 w 282575"/>
                  <a:gd name="connsiteY0" fmla="*/ 457200 h 457200"/>
                  <a:gd name="connsiteX1" fmla="*/ 15875 w 282575"/>
                  <a:gd name="connsiteY1" fmla="*/ 280988 h 457200"/>
                  <a:gd name="connsiteX2" fmla="*/ 101600 w 282575"/>
                  <a:gd name="connsiteY2" fmla="*/ 119063 h 457200"/>
                  <a:gd name="connsiteX3" fmla="*/ 282575 w 282575"/>
                  <a:gd name="connsiteY3" fmla="*/ 0 h 457200"/>
                </a:gdLst>
                <a:ahLst/>
                <a:cxnLst>
                  <a:cxn ang="0">
                    <a:pos x="connsiteX0" y="connsiteY0"/>
                  </a:cxn>
                  <a:cxn ang="0">
                    <a:pos x="connsiteX1" y="connsiteY1"/>
                  </a:cxn>
                  <a:cxn ang="0">
                    <a:pos x="connsiteX2" y="connsiteY2"/>
                  </a:cxn>
                  <a:cxn ang="0">
                    <a:pos x="connsiteX3" y="connsiteY3"/>
                  </a:cxn>
                </a:cxnLst>
                <a:rect l="l" t="t" r="r" b="b"/>
                <a:pathLst>
                  <a:path w="282575" h="457200">
                    <a:moveTo>
                      <a:pt x="6350" y="457200"/>
                    </a:moveTo>
                    <a:cubicBezTo>
                      <a:pt x="3175" y="397272"/>
                      <a:pt x="0" y="337344"/>
                      <a:pt x="15875" y="280988"/>
                    </a:cubicBezTo>
                    <a:cubicBezTo>
                      <a:pt x="31750" y="224632"/>
                      <a:pt x="57150" y="165894"/>
                      <a:pt x="101600" y="119063"/>
                    </a:cubicBezTo>
                    <a:cubicBezTo>
                      <a:pt x="146050" y="72232"/>
                      <a:pt x="214312" y="36116"/>
                      <a:pt x="282575"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nvGrpSpPr>
              <p:cNvPr id="16" name="Group 29"/>
              <p:cNvGrpSpPr/>
              <p:nvPr/>
            </p:nvGrpSpPr>
            <p:grpSpPr>
              <a:xfrm>
                <a:off x="1857377" y="2724153"/>
                <a:ext cx="1147761" cy="457196"/>
                <a:chOff x="1909762" y="2790828"/>
                <a:chExt cx="1147761" cy="457196"/>
              </a:xfrm>
            </p:grpSpPr>
            <p:pic>
              <p:nvPicPr>
                <p:cNvPr id="111" name="Picture 3" descr="C:\Users\Christian\Documents\433-652\2010\Images\database_disk.png"/>
                <p:cNvPicPr>
                  <a:picLocks noChangeAspect="1" noChangeArrowheads="1"/>
                </p:cNvPicPr>
                <p:nvPr/>
              </p:nvPicPr>
              <p:blipFill>
                <a:blip r:embed="rId6" cstate="print"/>
                <a:srcRect/>
                <a:stretch>
                  <a:fillRect/>
                </a:stretch>
              </p:blipFill>
              <p:spPr bwMode="auto">
                <a:xfrm>
                  <a:off x="2719388" y="2852738"/>
                  <a:ext cx="166688" cy="166688"/>
                </a:xfrm>
                <a:prstGeom prst="rect">
                  <a:avLst/>
                </a:prstGeom>
                <a:noFill/>
              </p:spPr>
            </p:pic>
            <p:pic>
              <p:nvPicPr>
                <p:cNvPr id="112" name="Picture 3" descr="C:\Users\Christian\Documents\433-652\2010\Images\database_disk.png"/>
                <p:cNvPicPr>
                  <a:picLocks noChangeAspect="1" noChangeArrowheads="1"/>
                </p:cNvPicPr>
                <p:nvPr/>
              </p:nvPicPr>
              <p:blipFill>
                <a:blip r:embed="rId7" cstate="print"/>
                <a:srcRect/>
                <a:stretch>
                  <a:fillRect/>
                </a:stretch>
              </p:blipFill>
              <p:spPr bwMode="auto">
                <a:xfrm>
                  <a:off x="2814639" y="2838450"/>
                  <a:ext cx="190499" cy="190499"/>
                </a:xfrm>
                <a:prstGeom prst="rect">
                  <a:avLst/>
                </a:prstGeom>
                <a:noFill/>
              </p:spPr>
            </p:pic>
            <p:pic>
              <p:nvPicPr>
                <p:cNvPr id="113" name="Picture 3" descr="C:\Users\Christian\Documents\433-652\2010\Images\database_disk.png"/>
                <p:cNvPicPr>
                  <a:picLocks noChangeAspect="1" noChangeArrowheads="1"/>
                </p:cNvPicPr>
                <p:nvPr/>
              </p:nvPicPr>
              <p:blipFill>
                <a:blip r:embed="rId7" cstate="print"/>
                <a:srcRect/>
                <a:stretch>
                  <a:fillRect/>
                </a:stretch>
              </p:blipFill>
              <p:spPr bwMode="auto">
                <a:xfrm>
                  <a:off x="2762249" y="2933700"/>
                  <a:ext cx="190499" cy="190499"/>
                </a:xfrm>
                <a:prstGeom prst="rect">
                  <a:avLst/>
                </a:prstGeom>
                <a:noFill/>
              </p:spPr>
            </p:pic>
            <p:sp>
              <p:nvSpPr>
                <p:cNvPr id="114" name="Oval 113"/>
                <p:cNvSpPr/>
                <p:nvPr/>
              </p:nvSpPr>
              <p:spPr>
                <a:xfrm>
                  <a:off x="2671761" y="2790828"/>
                  <a:ext cx="385762" cy="36671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115" name="Freeform 114"/>
                <p:cNvSpPr/>
                <p:nvPr/>
              </p:nvSpPr>
              <p:spPr>
                <a:xfrm rot="3793278">
                  <a:off x="2274888" y="2757487"/>
                  <a:ext cx="282575" cy="457200"/>
                </a:xfrm>
                <a:custGeom>
                  <a:avLst/>
                  <a:gdLst>
                    <a:gd name="connsiteX0" fmla="*/ 6350 w 282575"/>
                    <a:gd name="connsiteY0" fmla="*/ 457200 h 457200"/>
                    <a:gd name="connsiteX1" fmla="*/ 15875 w 282575"/>
                    <a:gd name="connsiteY1" fmla="*/ 280988 h 457200"/>
                    <a:gd name="connsiteX2" fmla="*/ 101600 w 282575"/>
                    <a:gd name="connsiteY2" fmla="*/ 119063 h 457200"/>
                    <a:gd name="connsiteX3" fmla="*/ 282575 w 282575"/>
                    <a:gd name="connsiteY3" fmla="*/ 0 h 457200"/>
                  </a:gdLst>
                  <a:ahLst/>
                  <a:cxnLst>
                    <a:cxn ang="0">
                      <a:pos x="connsiteX0" y="connsiteY0"/>
                    </a:cxn>
                    <a:cxn ang="0">
                      <a:pos x="connsiteX1" y="connsiteY1"/>
                    </a:cxn>
                    <a:cxn ang="0">
                      <a:pos x="connsiteX2" y="connsiteY2"/>
                    </a:cxn>
                    <a:cxn ang="0">
                      <a:pos x="connsiteX3" y="connsiteY3"/>
                    </a:cxn>
                  </a:cxnLst>
                  <a:rect l="l" t="t" r="r" b="b"/>
                  <a:pathLst>
                    <a:path w="282575" h="457200">
                      <a:moveTo>
                        <a:pt x="6350" y="457200"/>
                      </a:moveTo>
                      <a:cubicBezTo>
                        <a:pt x="3175" y="397272"/>
                        <a:pt x="0" y="337344"/>
                        <a:pt x="15875" y="280988"/>
                      </a:cubicBezTo>
                      <a:cubicBezTo>
                        <a:pt x="31750" y="224632"/>
                        <a:pt x="57150" y="165894"/>
                        <a:pt x="101600" y="119063"/>
                      </a:cubicBezTo>
                      <a:cubicBezTo>
                        <a:pt x="146050" y="72232"/>
                        <a:pt x="214312" y="36116"/>
                        <a:pt x="282575"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Rectangle 4"/>
                <p:cNvSpPr/>
                <p:nvPr/>
              </p:nvSpPr>
              <p:spPr>
                <a:xfrm>
                  <a:off x="1909762" y="2973693"/>
                  <a:ext cx="595313" cy="27433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Storage Facility</a:t>
                  </a:r>
                </a:p>
              </p:txBody>
            </p:sp>
          </p:grpSp>
          <p:grpSp>
            <p:nvGrpSpPr>
              <p:cNvPr id="17" name="Group 30"/>
              <p:cNvGrpSpPr/>
              <p:nvPr/>
            </p:nvGrpSpPr>
            <p:grpSpPr>
              <a:xfrm>
                <a:off x="5304126" y="4083259"/>
                <a:ext cx="1147761" cy="457196"/>
                <a:chOff x="1909762" y="2790828"/>
                <a:chExt cx="1147761" cy="457196"/>
              </a:xfrm>
            </p:grpSpPr>
            <p:pic>
              <p:nvPicPr>
                <p:cNvPr id="105" name="Picture 3" descr="C:\Users\Christian\Documents\433-652\2010\Images\database_disk.png"/>
                <p:cNvPicPr>
                  <a:picLocks noChangeAspect="1" noChangeArrowheads="1"/>
                </p:cNvPicPr>
                <p:nvPr/>
              </p:nvPicPr>
              <p:blipFill>
                <a:blip r:embed="rId6" cstate="print"/>
                <a:srcRect/>
                <a:stretch>
                  <a:fillRect/>
                </a:stretch>
              </p:blipFill>
              <p:spPr bwMode="auto">
                <a:xfrm>
                  <a:off x="2719388" y="2852738"/>
                  <a:ext cx="166688" cy="166688"/>
                </a:xfrm>
                <a:prstGeom prst="rect">
                  <a:avLst/>
                </a:prstGeom>
                <a:noFill/>
              </p:spPr>
            </p:pic>
            <p:pic>
              <p:nvPicPr>
                <p:cNvPr id="106" name="Picture 3" descr="C:\Users\Christian\Documents\433-652\2010\Images\database_disk.png"/>
                <p:cNvPicPr>
                  <a:picLocks noChangeAspect="1" noChangeArrowheads="1"/>
                </p:cNvPicPr>
                <p:nvPr/>
              </p:nvPicPr>
              <p:blipFill>
                <a:blip r:embed="rId7" cstate="print"/>
                <a:srcRect/>
                <a:stretch>
                  <a:fillRect/>
                </a:stretch>
              </p:blipFill>
              <p:spPr bwMode="auto">
                <a:xfrm>
                  <a:off x="2814639" y="2838450"/>
                  <a:ext cx="190499" cy="190499"/>
                </a:xfrm>
                <a:prstGeom prst="rect">
                  <a:avLst/>
                </a:prstGeom>
                <a:noFill/>
              </p:spPr>
            </p:pic>
            <p:pic>
              <p:nvPicPr>
                <p:cNvPr id="107" name="Picture 3" descr="C:\Users\Christian\Documents\433-652\2010\Images\database_disk.png"/>
                <p:cNvPicPr>
                  <a:picLocks noChangeAspect="1" noChangeArrowheads="1"/>
                </p:cNvPicPr>
                <p:nvPr/>
              </p:nvPicPr>
              <p:blipFill>
                <a:blip r:embed="rId7" cstate="print"/>
                <a:srcRect/>
                <a:stretch>
                  <a:fillRect/>
                </a:stretch>
              </p:blipFill>
              <p:spPr bwMode="auto">
                <a:xfrm>
                  <a:off x="2762249" y="2933700"/>
                  <a:ext cx="190499" cy="190499"/>
                </a:xfrm>
                <a:prstGeom prst="rect">
                  <a:avLst/>
                </a:prstGeom>
                <a:noFill/>
              </p:spPr>
            </p:pic>
            <p:sp>
              <p:nvSpPr>
                <p:cNvPr id="108" name="Oval 107"/>
                <p:cNvSpPr/>
                <p:nvPr/>
              </p:nvSpPr>
              <p:spPr>
                <a:xfrm>
                  <a:off x="2671761" y="2790828"/>
                  <a:ext cx="385762" cy="36671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109" name="Freeform 108"/>
                <p:cNvSpPr/>
                <p:nvPr/>
              </p:nvSpPr>
              <p:spPr>
                <a:xfrm rot="3793278">
                  <a:off x="2274888" y="2757487"/>
                  <a:ext cx="282575" cy="457200"/>
                </a:xfrm>
                <a:custGeom>
                  <a:avLst/>
                  <a:gdLst>
                    <a:gd name="connsiteX0" fmla="*/ 6350 w 282575"/>
                    <a:gd name="connsiteY0" fmla="*/ 457200 h 457200"/>
                    <a:gd name="connsiteX1" fmla="*/ 15875 w 282575"/>
                    <a:gd name="connsiteY1" fmla="*/ 280988 h 457200"/>
                    <a:gd name="connsiteX2" fmla="*/ 101600 w 282575"/>
                    <a:gd name="connsiteY2" fmla="*/ 119063 h 457200"/>
                    <a:gd name="connsiteX3" fmla="*/ 282575 w 282575"/>
                    <a:gd name="connsiteY3" fmla="*/ 0 h 457200"/>
                  </a:gdLst>
                  <a:ahLst/>
                  <a:cxnLst>
                    <a:cxn ang="0">
                      <a:pos x="connsiteX0" y="connsiteY0"/>
                    </a:cxn>
                    <a:cxn ang="0">
                      <a:pos x="connsiteX1" y="connsiteY1"/>
                    </a:cxn>
                    <a:cxn ang="0">
                      <a:pos x="connsiteX2" y="connsiteY2"/>
                    </a:cxn>
                    <a:cxn ang="0">
                      <a:pos x="connsiteX3" y="connsiteY3"/>
                    </a:cxn>
                  </a:cxnLst>
                  <a:rect l="l" t="t" r="r" b="b"/>
                  <a:pathLst>
                    <a:path w="282575" h="457200">
                      <a:moveTo>
                        <a:pt x="6350" y="457200"/>
                      </a:moveTo>
                      <a:cubicBezTo>
                        <a:pt x="3175" y="397272"/>
                        <a:pt x="0" y="337344"/>
                        <a:pt x="15875" y="280988"/>
                      </a:cubicBezTo>
                      <a:cubicBezTo>
                        <a:pt x="31750" y="224632"/>
                        <a:pt x="57150" y="165894"/>
                        <a:pt x="101600" y="119063"/>
                      </a:cubicBezTo>
                      <a:cubicBezTo>
                        <a:pt x="146050" y="72232"/>
                        <a:pt x="214312" y="36116"/>
                        <a:pt x="282575"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110" name="Rectangle 4"/>
                <p:cNvSpPr/>
                <p:nvPr/>
              </p:nvSpPr>
              <p:spPr>
                <a:xfrm>
                  <a:off x="1909762" y="2973693"/>
                  <a:ext cx="595313" cy="27433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Storage Facility</a:t>
                  </a:r>
                </a:p>
              </p:txBody>
            </p:sp>
          </p:grpSp>
          <p:grpSp>
            <p:nvGrpSpPr>
              <p:cNvPr id="18" name="Group 45"/>
              <p:cNvGrpSpPr/>
              <p:nvPr/>
            </p:nvGrpSpPr>
            <p:grpSpPr>
              <a:xfrm>
                <a:off x="3239551" y="2627417"/>
                <a:ext cx="1109601" cy="636752"/>
                <a:chOff x="3490912" y="3733801"/>
                <a:chExt cx="1109601" cy="636752"/>
              </a:xfrm>
            </p:grpSpPr>
            <p:pic>
              <p:nvPicPr>
                <p:cNvPr id="99" name="Picture 697" descr="MCj04352420000[1]"/>
                <p:cNvPicPr>
                  <a:picLocks noChangeAspect="1" noChangeArrowheads="1"/>
                </p:cNvPicPr>
                <p:nvPr/>
              </p:nvPicPr>
              <p:blipFill>
                <a:blip r:embed="rId4" cstate="print"/>
                <a:srcRect/>
                <a:stretch>
                  <a:fillRect/>
                </a:stretch>
              </p:blipFill>
              <p:spPr bwMode="auto">
                <a:xfrm flipH="1">
                  <a:off x="3555676" y="3802058"/>
                  <a:ext cx="176971" cy="386484"/>
                </a:xfrm>
                <a:prstGeom prst="rect">
                  <a:avLst/>
                </a:prstGeom>
                <a:noFill/>
                <a:ln w="9525">
                  <a:noFill/>
                  <a:miter lim="800000"/>
                  <a:headEnd/>
                  <a:tailEnd/>
                </a:ln>
              </p:spPr>
            </p:pic>
            <p:pic>
              <p:nvPicPr>
                <p:cNvPr id="100" name="Picture 697" descr="MCj04352420000[1]"/>
                <p:cNvPicPr>
                  <a:picLocks noChangeAspect="1" noChangeArrowheads="1"/>
                </p:cNvPicPr>
                <p:nvPr/>
              </p:nvPicPr>
              <p:blipFill>
                <a:blip r:embed="rId4" cstate="print"/>
                <a:srcRect/>
                <a:stretch>
                  <a:fillRect/>
                </a:stretch>
              </p:blipFill>
              <p:spPr bwMode="auto">
                <a:xfrm flipH="1">
                  <a:off x="3639250" y="3816807"/>
                  <a:ext cx="176971" cy="386484"/>
                </a:xfrm>
                <a:prstGeom prst="rect">
                  <a:avLst/>
                </a:prstGeom>
                <a:noFill/>
                <a:ln w="9525">
                  <a:noFill/>
                  <a:miter lim="800000"/>
                  <a:headEnd/>
                  <a:tailEnd/>
                </a:ln>
              </p:spPr>
            </p:pic>
            <p:pic>
              <p:nvPicPr>
                <p:cNvPr id="101" name="Picture 697" descr="MCj04352420000[1]"/>
                <p:cNvPicPr>
                  <a:picLocks noChangeAspect="1" noChangeArrowheads="1"/>
                </p:cNvPicPr>
                <p:nvPr/>
              </p:nvPicPr>
              <p:blipFill>
                <a:blip r:embed="rId4" cstate="print"/>
                <a:srcRect/>
                <a:stretch>
                  <a:fillRect/>
                </a:stretch>
              </p:blipFill>
              <p:spPr bwMode="auto">
                <a:xfrm flipH="1">
                  <a:off x="3722824" y="3841387"/>
                  <a:ext cx="176971" cy="386484"/>
                </a:xfrm>
                <a:prstGeom prst="rect">
                  <a:avLst/>
                </a:prstGeom>
                <a:noFill/>
                <a:ln w="9525">
                  <a:noFill/>
                  <a:miter lim="800000"/>
                  <a:headEnd/>
                  <a:tailEnd/>
                </a:ln>
              </p:spPr>
            </p:pic>
            <p:sp>
              <p:nvSpPr>
                <p:cNvPr id="102" name="Rectangle 4"/>
                <p:cNvSpPr/>
                <p:nvPr/>
              </p:nvSpPr>
              <p:spPr>
                <a:xfrm>
                  <a:off x="3824226" y="4191471"/>
                  <a:ext cx="776287" cy="179082"/>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Compute Site</a:t>
                  </a:r>
                </a:p>
              </p:txBody>
            </p:sp>
            <p:sp>
              <p:nvSpPr>
                <p:cNvPr id="103" name="Oval 102"/>
                <p:cNvSpPr/>
                <p:nvPr/>
              </p:nvSpPr>
              <p:spPr>
                <a:xfrm>
                  <a:off x="3490912" y="3733801"/>
                  <a:ext cx="485775" cy="476250"/>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104" name="Freeform 103"/>
                <p:cNvSpPr/>
                <p:nvPr/>
              </p:nvSpPr>
              <p:spPr>
                <a:xfrm>
                  <a:off x="3976688" y="3957639"/>
                  <a:ext cx="365125" cy="236330"/>
                </a:xfrm>
                <a:custGeom>
                  <a:avLst/>
                  <a:gdLst>
                    <a:gd name="connsiteX0" fmla="*/ 357187 w 365125"/>
                    <a:gd name="connsiteY0" fmla="*/ 600075 h 600075"/>
                    <a:gd name="connsiteX1" fmla="*/ 361950 w 365125"/>
                    <a:gd name="connsiteY1" fmla="*/ 466725 h 600075"/>
                    <a:gd name="connsiteX2" fmla="*/ 338137 w 365125"/>
                    <a:gd name="connsiteY2" fmla="*/ 233362 h 600075"/>
                    <a:gd name="connsiteX3" fmla="*/ 200025 w 365125"/>
                    <a:gd name="connsiteY3" fmla="*/ 61912 h 600075"/>
                    <a:gd name="connsiteX4" fmla="*/ 0 w 365125"/>
                    <a:gd name="connsiteY4" fmla="*/ 0 h 600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 h="600075">
                      <a:moveTo>
                        <a:pt x="357187" y="600075"/>
                      </a:moveTo>
                      <a:cubicBezTo>
                        <a:pt x="361156" y="563959"/>
                        <a:pt x="365125" y="527844"/>
                        <a:pt x="361950" y="466725"/>
                      </a:cubicBezTo>
                      <a:cubicBezTo>
                        <a:pt x="358775" y="405606"/>
                        <a:pt x="365124" y="300831"/>
                        <a:pt x="338137" y="233362"/>
                      </a:cubicBezTo>
                      <a:cubicBezTo>
                        <a:pt x="311150" y="165893"/>
                        <a:pt x="256381" y="100806"/>
                        <a:pt x="200025" y="61912"/>
                      </a:cubicBezTo>
                      <a:cubicBezTo>
                        <a:pt x="143669" y="23018"/>
                        <a:pt x="71834" y="11509"/>
                        <a:pt x="0"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grpSp>
            <p:nvGrpSpPr>
              <p:cNvPr id="19" name="Group 66"/>
              <p:cNvGrpSpPr/>
              <p:nvPr/>
            </p:nvGrpSpPr>
            <p:grpSpPr>
              <a:xfrm>
                <a:off x="4388303" y="3727863"/>
                <a:ext cx="781854" cy="731755"/>
                <a:chOff x="3194833" y="3733801"/>
                <a:chExt cx="781854" cy="731755"/>
              </a:xfrm>
            </p:grpSpPr>
            <p:pic>
              <p:nvPicPr>
                <p:cNvPr id="93" name="Picture 697" descr="MCj04352420000[1]"/>
                <p:cNvPicPr>
                  <a:picLocks noChangeAspect="1" noChangeArrowheads="1"/>
                </p:cNvPicPr>
                <p:nvPr/>
              </p:nvPicPr>
              <p:blipFill>
                <a:blip r:embed="rId4" cstate="print"/>
                <a:srcRect/>
                <a:stretch>
                  <a:fillRect/>
                </a:stretch>
              </p:blipFill>
              <p:spPr bwMode="auto">
                <a:xfrm flipH="1">
                  <a:off x="3555676" y="3802058"/>
                  <a:ext cx="176971" cy="386484"/>
                </a:xfrm>
                <a:prstGeom prst="rect">
                  <a:avLst/>
                </a:prstGeom>
                <a:noFill/>
                <a:ln w="9525">
                  <a:noFill/>
                  <a:miter lim="800000"/>
                  <a:headEnd/>
                  <a:tailEnd/>
                </a:ln>
              </p:spPr>
            </p:pic>
            <p:pic>
              <p:nvPicPr>
                <p:cNvPr id="94" name="Picture 697" descr="MCj04352420000[1]"/>
                <p:cNvPicPr>
                  <a:picLocks noChangeAspect="1" noChangeArrowheads="1"/>
                </p:cNvPicPr>
                <p:nvPr/>
              </p:nvPicPr>
              <p:blipFill>
                <a:blip r:embed="rId4" cstate="print"/>
                <a:srcRect/>
                <a:stretch>
                  <a:fillRect/>
                </a:stretch>
              </p:blipFill>
              <p:spPr bwMode="auto">
                <a:xfrm flipH="1">
                  <a:off x="3639250" y="3816807"/>
                  <a:ext cx="176971" cy="386484"/>
                </a:xfrm>
                <a:prstGeom prst="rect">
                  <a:avLst/>
                </a:prstGeom>
                <a:noFill/>
                <a:ln w="9525">
                  <a:noFill/>
                  <a:miter lim="800000"/>
                  <a:headEnd/>
                  <a:tailEnd/>
                </a:ln>
              </p:spPr>
            </p:pic>
            <p:pic>
              <p:nvPicPr>
                <p:cNvPr id="95" name="Picture 697" descr="MCj04352420000[1]"/>
                <p:cNvPicPr>
                  <a:picLocks noChangeAspect="1" noChangeArrowheads="1"/>
                </p:cNvPicPr>
                <p:nvPr/>
              </p:nvPicPr>
              <p:blipFill>
                <a:blip r:embed="rId4" cstate="print"/>
                <a:srcRect/>
                <a:stretch>
                  <a:fillRect/>
                </a:stretch>
              </p:blipFill>
              <p:spPr bwMode="auto">
                <a:xfrm flipH="1">
                  <a:off x="3722824" y="3841387"/>
                  <a:ext cx="176971" cy="386484"/>
                </a:xfrm>
                <a:prstGeom prst="rect">
                  <a:avLst/>
                </a:prstGeom>
                <a:noFill/>
                <a:ln w="9525">
                  <a:noFill/>
                  <a:miter lim="800000"/>
                  <a:headEnd/>
                  <a:tailEnd/>
                </a:ln>
              </p:spPr>
            </p:pic>
            <p:sp>
              <p:nvSpPr>
                <p:cNvPr id="96" name="Oval 95"/>
                <p:cNvSpPr/>
                <p:nvPr/>
              </p:nvSpPr>
              <p:spPr>
                <a:xfrm>
                  <a:off x="3490912" y="3733801"/>
                  <a:ext cx="485775" cy="476250"/>
                </a:xfrm>
                <a:prstGeom prst="ellipse">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70C0"/>
                    </a:solidFill>
                  </a:endParaRPr>
                </a:p>
              </p:txBody>
            </p:sp>
            <p:sp>
              <p:nvSpPr>
                <p:cNvPr id="97" name="Freeform 96"/>
                <p:cNvSpPr/>
                <p:nvPr/>
              </p:nvSpPr>
              <p:spPr>
                <a:xfrm flipH="1">
                  <a:off x="3269672" y="4100142"/>
                  <a:ext cx="291379" cy="309561"/>
                </a:xfrm>
                <a:custGeom>
                  <a:avLst/>
                  <a:gdLst>
                    <a:gd name="connsiteX0" fmla="*/ 357187 w 365125"/>
                    <a:gd name="connsiteY0" fmla="*/ 600075 h 600075"/>
                    <a:gd name="connsiteX1" fmla="*/ 361950 w 365125"/>
                    <a:gd name="connsiteY1" fmla="*/ 466725 h 600075"/>
                    <a:gd name="connsiteX2" fmla="*/ 338137 w 365125"/>
                    <a:gd name="connsiteY2" fmla="*/ 233362 h 600075"/>
                    <a:gd name="connsiteX3" fmla="*/ 200025 w 365125"/>
                    <a:gd name="connsiteY3" fmla="*/ 61912 h 600075"/>
                    <a:gd name="connsiteX4" fmla="*/ 0 w 365125"/>
                    <a:gd name="connsiteY4" fmla="*/ 0 h 600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 h="600075">
                      <a:moveTo>
                        <a:pt x="357187" y="600075"/>
                      </a:moveTo>
                      <a:cubicBezTo>
                        <a:pt x="361156" y="563959"/>
                        <a:pt x="365125" y="527844"/>
                        <a:pt x="361950" y="466725"/>
                      </a:cubicBezTo>
                      <a:cubicBezTo>
                        <a:pt x="358775" y="405606"/>
                        <a:pt x="365124" y="300831"/>
                        <a:pt x="338137" y="233362"/>
                      </a:cubicBezTo>
                      <a:cubicBezTo>
                        <a:pt x="311150" y="165893"/>
                        <a:pt x="256381" y="100806"/>
                        <a:pt x="200025" y="61912"/>
                      </a:cubicBezTo>
                      <a:cubicBezTo>
                        <a:pt x="143669" y="23018"/>
                        <a:pt x="71834" y="11509"/>
                        <a:pt x="0" y="0"/>
                      </a:cubicBezTo>
                    </a:path>
                  </a:pathLst>
                </a:cu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Rectangle 4"/>
                <p:cNvSpPr/>
                <p:nvPr/>
              </p:nvSpPr>
              <p:spPr>
                <a:xfrm>
                  <a:off x="3194833" y="4286474"/>
                  <a:ext cx="776287" cy="179082"/>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Compute Site</a:t>
                  </a:r>
                </a:p>
              </p:txBody>
            </p:sp>
          </p:grpSp>
          <p:grpSp>
            <p:nvGrpSpPr>
              <p:cNvPr id="20" name="Group 74"/>
              <p:cNvGrpSpPr/>
              <p:nvPr/>
            </p:nvGrpSpPr>
            <p:grpSpPr>
              <a:xfrm>
                <a:off x="6695272" y="4372446"/>
                <a:ext cx="1000124" cy="498170"/>
                <a:chOff x="4405313" y="2759381"/>
                <a:chExt cx="1000124" cy="498170"/>
              </a:xfrm>
            </p:grpSpPr>
            <p:grpSp>
              <p:nvGrpSpPr>
                <p:cNvPr id="87" name="Group 15"/>
                <p:cNvGrpSpPr/>
                <p:nvPr/>
              </p:nvGrpSpPr>
              <p:grpSpPr>
                <a:xfrm flipH="1">
                  <a:off x="4451782" y="2944507"/>
                  <a:ext cx="315478" cy="232082"/>
                  <a:chOff x="603586" y="4130368"/>
                  <a:chExt cx="371575" cy="255895"/>
                </a:xfrm>
              </p:grpSpPr>
              <p:pic>
                <p:nvPicPr>
                  <p:cNvPr id="91" name="Picture 8" descr="C:\Documents and Settings\Administrator\Local Settings\Temporary Internet Files\Content.IE5\YP27MHEV\MCj04315760000[1].png"/>
                  <p:cNvPicPr>
                    <a:picLocks noChangeAspect="1" noChangeArrowheads="1"/>
                  </p:cNvPicPr>
                  <p:nvPr/>
                </p:nvPicPr>
                <p:blipFill>
                  <a:blip r:embed="rId8" cstate="print"/>
                  <a:srcRect/>
                  <a:stretch>
                    <a:fillRect/>
                  </a:stretch>
                </p:blipFill>
                <p:spPr bwMode="auto">
                  <a:xfrm>
                    <a:off x="720961" y="4130368"/>
                    <a:ext cx="254200" cy="255895"/>
                  </a:xfrm>
                  <a:prstGeom prst="rect">
                    <a:avLst/>
                  </a:prstGeom>
                  <a:noFill/>
                </p:spPr>
              </p:pic>
              <p:pic>
                <p:nvPicPr>
                  <p:cNvPr id="92" name="Picture 2" descr="C:\Documents and Settings\csve\Local Settings\Temporary Internet Files\Content.IE5\4PQ7052J\MC900432623[1].png"/>
                  <p:cNvPicPr>
                    <a:picLocks noChangeAspect="1" noChangeArrowheads="1"/>
                  </p:cNvPicPr>
                  <p:nvPr/>
                </p:nvPicPr>
                <p:blipFill>
                  <a:blip r:embed="rId9" cstate="print"/>
                  <a:srcRect/>
                  <a:stretch>
                    <a:fillRect/>
                  </a:stretch>
                </p:blipFill>
                <p:spPr bwMode="auto">
                  <a:xfrm flipH="1">
                    <a:off x="603586" y="4204841"/>
                    <a:ext cx="190269" cy="178784"/>
                  </a:xfrm>
                  <a:prstGeom prst="rect">
                    <a:avLst/>
                  </a:prstGeom>
                  <a:noFill/>
                </p:spPr>
              </p:pic>
            </p:grpSp>
            <p:sp>
              <p:nvSpPr>
                <p:cNvPr id="88" name="Oval 76"/>
                <p:cNvSpPr/>
                <p:nvPr/>
              </p:nvSpPr>
              <p:spPr>
                <a:xfrm>
                  <a:off x="4405313" y="2890838"/>
                  <a:ext cx="366713" cy="366713"/>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89" name="Rectangle 4"/>
                <p:cNvSpPr/>
                <p:nvPr/>
              </p:nvSpPr>
              <p:spPr>
                <a:xfrm>
                  <a:off x="4833938" y="2759381"/>
                  <a:ext cx="571499" cy="179082"/>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Scientist</a:t>
                  </a:r>
                </a:p>
              </p:txBody>
            </p:sp>
            <p:sp>
              <p:nvSpPr>
                <p:cNvPr id="90" name="Freeform 89"/>
                <p:cNvSpPr/>
                <p:nvPr/>
              </p:nvSpPr>
              <p:spPr>
                <a:xfrm>
                  <a:off x="4767263" y="2938463"/>
                  <a:ext cx="389731" cy="180975"/>
                </a:xfrm>
                <a:custGeom>
                  <a:avLst/>
                  <a:gdLst>
                    <a:gd name="connsiteX0" fmla="*/ 366712 w 389731"/>
                    <a:gd name="connsiteY0" fmla="*/ 0 h 180975"/>
                    <a:gd name="connsiteX1" fmla="*/ 366712 w 389731"/>
                    <a:gd name="connsiteY1" fmla="*/ 95250 h 180975"/>
                    <a:gd name="connsiteX2" fmla="*/ 228600 w 389731"/>
                    <a:gd name="connsiteY2" fmla="*/ 161925 h 180975"/>
                    <a:gd name="connsiteX3" fmla="*/ 0 w 389731"/>
                    <a:gd name="connsiteY3" fmla="*/ 180975 h 180975"/>
                  </a:gdLst>
                  <a:ahLst/>
                  <a:cxnLst>
                    <a:cxn ang="0">
                      <a:pos x="connsiteX0" y="connsiteY0"/>
                    </a:cxn>
                    <a:cxn ang="0">
                      <a:pos x="connsiteX1" y="connsiteY1"/>
                    </a:cxn>
                    <a:cxn ang="0">
                      <a:pos x="connsiteX2" y="connsiteY2"/>
                    </a:cxn>
                    <a:cxn ang="0">
                      <a:pos x="connsiteX3" y="connsiteY3"/>
                    </a:cxn>
                  </a:cxnLst>
                  <a:rect l="l" t="t" r="r" b="b"/>
                  <a:pathLst>
                    <a:path w="389731" h="180975">
                      <a:moveTo>
                        <a:pt x="366712" y="0"/>
                      </a:moveTo>
                      <a:cubicBezTo>
                        <a:pt x="378221" y="34131"/>
                        <a:pt x="389731" y="68263"/>
                        <a:pt x="366712" y="95250"/>
                      </a:cubicBezTo>
                      <a:cubicBezTo>
                        <a:pt x="343693" y="122238"/>
                        <a:pt x="289719" y="147638"/>
                        <a:pt x="228600" y="161925"/>
                      </a:cubicBezTo>
                      <a:cubicBezTo>
                        <a:pt x="167481" y="176213"/>
                        <a:pt x="83740" y="178594"/>
                        <a:pt x="0" y="180975"/>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pic>
            <p:nvPicPr>
              <p:cNvPr id="21" name="Picture 20" descr="rss.png"/>
              <p:cNvPicPr>
                <a:picLocks noChangeAspect="1"/>
              </p:cNvPicPr>
              <p:nvPr/>
            </p:nvPicPr>
            <p:blipFill>
              <a:blip r:embed="rId10" cstate="print"/>
              <a:stretch>
                <a:fillRect/>
              </a:stretch>
            </p:blipFill>
            <p:spPr>
              <a:xfrm>
                <a:off x="3705225" y="2181225"/>
                <a:ext cx="457200" cy="457200"/>
              </a:xfrm>
              <a:prstGeom prst="rect">
                <a:avLst/>
              </a:prstGeom>
            </p:spPr>
          </p:pic>
          <p:sp>
            <p:nvSpPr>
              <p:cNvPr id="22" name="Oval 21"/>
              <p:cNvSpPr/>
              <p:nvPr/>
            </p:nvSpPr>
            <p:spPr>
              <a:xfrm>
                <a:off x="3629024" y="2157409"/>
                <a:ext cx="542926" cy="53816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23" name="Rectangle 4"/>
              <p:cNvSpPr/>
              <p:nvPr/>
            </p:nvSpPr>
            <p:spPr>
              <a:xfrm>
                <a:off x="2314575" y="2016430"/>
                <a:ext cx="690562" cy="14098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Instrument</a:t>
                </a:r>
              </a:p>
            </p:txBody>
          </p:sp>
          <p:sp>
            <p:nvSpPr>
              <p:cNvPr id="24" name="Freeform 23"/>
              <p:cNvSpPr/>
              <p:nvPr/>
            </p:nvSpPr>
            <p:spPr>
              <a:xfrm rot="4488842">
                <a:off x="3167852" y="1785935"/>
                <a:ext cx="397699" cy="670956"/>
              </a:xfrm>
              <a:custGeom>
                <a:avLst/>
                <a:gdLst>
                  <a:gd name="connsiteX0" fmla="*/ 6350 w 282575"/>
                  <a:gd name="connsiteY0" fmla="*/ 457200 h 457200"/>
                  <a:gd name="connsiteX1" fmla="*/ 15875 w 282575"/>
                  <a:gd name="connsiteY1" fmla="*/ 280988 h 457200"/>
                  <a:gd name="connsiteX2" fmla="*/ 101600 w 282575"/>
                  <a:gd name="connsiteY2" fmla="*/ 119063 h 457200"/>
                  <a:gd name="connsiteX3" fmla="*/ 282575 w 282575"/>
                  <a:gd name="connsiteY3" fmla="*/ 0 h 457200"/>
                </a:gdLst>
                <a:ahLst/>
                <a:cxnLst>
                  <a:cxn ang="0">
                    <a:pos x="connsiteX0" y="connsiteY0"/>
                  </a:cxn>
                  <a:cxn ang="0">
                    <a:pos x="connsiteX1" y="connsiteY1"/>
                  </a:cxn>
                  <a:cxn ang="0">
                    <a:pos x="connsiteX2" y="connsiteY2"/>
                  </a:cxn>
                  <a:cxn ang="0">
                    <a:pos x="connsiteX3" y="connsiteY3"/>
                  </a:cxn>
                </a:cxnLst>
                <a:rect l="l" t="t" r="r" b="b"/>
                <a:pathLst>
                  <a:path w="282575" h="457200">
                    <a:moveTo>
                      <a:pt x="6350" y="457200"/>
                    </a:moveTo>
                    <a:cubicBezTo>
                      <a:pt x="3175" y="397272"/>
                      <a:pt x="0" y="337344"/>
                      <a:pt x="15875" y="280988"/>
                    </a:cubicBezTo>
                    <a:cubicBezTo>
                      <a:pt x="31750" y="224632"/>
                      <a:pt x="57150" y="165894"/>
                      <a:pt x="101600" y="119063"/>
                    </a:cubicBezTo>
                    <a:cubicBezTo>
                      <a:pt x="146050" y="72232"/>
                      <a:pt x="214312" y="36116"/>
                      <a:pt x="282575"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cxnSp>
            <p:nvCxnSpPr>
              <p:cNvPr id="25" name="Straight Connector 24"/>
              <p:cNvCxnSpPr>
                <a:stCxn id="107" idx="6"/>
                <a:endCxn id="96" idx="2"/>
              </p:cNvCxnSpPr>
              <p:nvPr/>
            </p:nvCxnSpPr>
            <p:spPr>
              <a:xfrm flipV="1">
                <a:off x="3751056" y="3965988"/>
                <a:ext cx="933326" cy="302821"/>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7" idx="0"/>
                <a:endCxn id="103" idx="4"/>
              </p:cNvCxnSpPr>
              <p:nvPr/>
            </p:nvCxnSpPr>
            <p:spPr>
              <a:xfrm rot="16200000" flipV="1">
                <a:off x="3031796" y="3554311"/>
                <a:ext cx="927017" cy="2573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3" idx="7"/>
                <a:endCxn id="22" idx="3"/>
              </p:cNvCxnSpPr>
              <p:nvPr/>
            </p:nvCxnSpPr>
            <p:spPr>
              <a:xfrm rot="5400000" flipH="1" flipV="1">
                <a:off x="3641159" y="2629787"/>
                <a:ext cx="80403" cy="5434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3" idx="2"/>
                <a:endCxn id="114" idx="6"/>
              </p:cNvCxnSpPr>
              <p:nvPr/>
            </p:nvCxnSpPr>
            <p:spPr>
              <a:xfrm rot="10800000" flipV="1">
                <a:off x="3005139" y="2865541"/>
                <a:ext cx="234413" cy="4196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2"/>
                <a:endCxn id="114" idx="4"/>
              </p:cNvCxnSpPr>
              <p:nvPr/>
            </p:nvCxnSpPr>
            <p:spPr>
              <a:xfrm rot="10800000">
                <a:off x="2812258" y="3090865"/>
                <a:ext cx="121443" cy="24050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2" idx="2"/>
                <a:endCxn id="114" idx="7"/>
              </p:cNvCxnSpPr>
              <p:nvPr/>
            </p:nvCxnSpPr>
            <p:spPr>
              <a:xfrm rot="10800000" flipV="1">
                <a:off x="2948644" y="2426489"/>
                <a:ext cx="680380" cy="35136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6" idx="4"/>
                <a:endCxn id="96" idx="0"/>
              </p:cNvCxnSpPr>
              <p:nvPr/>
            </p:nvCxnSpPr>
            <p:spPr>
              <a:xfrm rot="5400000">
                <a:off x="4842057" y="3633032"/>
                <a:ext cx="180045" cy="961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6" idx="6"/>
                <a:endCxn id="57" idx="2"/>
              </p:cNvCxnSpPr>
              <p:nvPr/>
            </p:nvCxnSpPr>
            <p:spPr>
              <a:xfrm flipV="1">
                <a:off x="5129768" y="3184197"/>
                <a:ext cx="791627" cy="180265"/>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57" idx="7"/>
              </p:cNvCxnSpPr>
              <p:nvPr/>
            </p:nvCxnSpPr>
            <p:spPr>
              <a:xfrm rot="5400000" flipH="1" flipV="1">
                <a:off x="6297518" y="2777183"/>
                <a:ext cx="277147" cy="20012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6" idx="7"/>
                <a:endCxn id="72" idx="3"/>
              </p:cNvCxnSpPr>
              <p:nvPr/>
            </p:nvCxnSpPr>
            <p:spPr>
              <a:xfrm rot="5400000" flipH="1" flipV="1">
                <a:off x="4968752" y="2579708"/>
                <a:ext cx="759624" cy="5505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8" idx="1"/>
                <a:endCxn id="96" idx="6"/>
              </p:cNvCxnSpPr>
              <p:nvPr/>
            </p:nvCxnSpPr>
            <p:spPr>
              <a:xfrm rot="16200000" flipV="1">
                <a:off x="5560901" y="3575245"/>
                <a:ext cx="170975" cy="952462"/>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08" idx="7"/>
              </p:cNvCxnSpPr>
              <p:nvPr/>
            </p:nvCxnSpPr>
            <p:spPr>
              <a:xfrm rot="5400000">
                <a:off x="5861672" y="3326095"/>
                <a:ext cx="1344589" cy="27714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72" idx="6"/>
              </p:cNvCxnSpPr>
              <p:nvPr/>
            </p:nvCxnSpPr>
            <p:spPr>
              <a:xfrm rot="16200000" flipV="1">
                <a:off x="6177721" y="2120935"/>
                <a:ext cx="133832" cy="58303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38" name="Group 73"/>
              <p:cNvGrpSpPr/>
              <p:nvPr/>
            </p:nvGrpSpPr>
            <p:grpSpPr>
              <a:xfrm>
                <a:off x="4386263" y="2730806"/>
                <a:ext cx="1000124" cy="498170"/>
                <a:chOff x="4405313" y="2759381"/>
                <a:chExt cx="1000124" cy="498170"/>
              </a:xfrm>
            </p:grpSpPr>
            <p:grpSp>
              <p:nvGrpSpPr>
                <p:cNvPr id="81" name="Group 15"/>
                <p:cNvGrpSpPr/>
                <p:nvPr/>
              </p:nvGrpSpPr>
              <p:grpSpPr>
                <a:xfrm flipH="1">
                  <a:off x="4451782" y="2944507"/>
                  <a:ext cx="315478" cy="232082"/>
                  <a:chOff x="603586" y="4130368"/>
                  <a:chExt cx="371575" cy="255895"/>
                </a:xfrm>
              </p:grpSpPr>
              <p:pic>
                <p:nvPicPr>
                  <p:cNvPr id="85" name="Picture 8" descr="C:\Documents and Settings\Administrator\Local Settings\Temporary Internet Files\Content.IE5\YP27MHEV\MCj04315760000[1].png"/>
                  <p:cNvPicPr>
                    <a:picLocks noChangeAspect="1" noChangeArrowheads="1"/>
                  </p:cNvPicPr>
                  <p:nvPr/>
                </p:nvPicPr>
                <p:blipFill>
                  <a:blip r:embed="rId8" cstate="print"/>
                  <a:srcRect/>
                  <a:stretch>
                    <a:fillRect/>
                  </a:stretch>
                </p:blipFill>
                <p:spPr bwMode="auto">
                  <a:xfrm>
                    <a:off x="720961" y="4130368"/>
                    <a:ext cx="254200" cy="255895"/>
                  </a:xfrm>
                  <a:prstGeom prst="rect">
                    <a:avLst/>
                  </a:prstGeom>
                  <a:noFill/>
                </p:spPr>
              </p:pic>
              <p:pic>
                <p:nvPicPr>
                  <p:cNvPr id="86" name="Picture 2" descr="C:\Documents and Settings\csve\Local Settings\Temporary Internet Files\Content.IE5\4PQ7052J\MC900432623[1].png"/>
                  <p:cNvPicPr>
                    <a:picLocks noChangeAspect="1" noChangeArrowheads="1"/>
                  </p:cNvPicPr>
                  <p:nvPr/>
                </p:nvPicPr>
                <p:blipFill>
                  <a:blip r:embed="rId9" cstate="print"/>
                  <a:srcRect/>
                  <a:stretch>
                    <a:fillRect/>
                  </a:stretch>
                </p:blipFill>
                <p:spPr bwMode="auto">
                  <a:xfrm flipH="1">
                    <a:off x="603586" y="4204841"/>
                    <a:ext cx="190269" cy="178784"/>
                  </a:xfrm>
                  <a:prstGeom prst="rect">
                    <a:avLst/>
                  </a:prstGeom>
                  <a:noFill/>
                </p:spPr>
              </p:pic>
            </p:grpSp>
            <p:sp>
              <p:nvSpPr>
                <p:cNvPr id="82" name="Oval 81"/>
                <p:cNvSpPr/>
                <p:nvPr/>
              </p:nvSpPr>
              <p:spPr>
                <a:xfrm>
                  <a:off x="4405313" y="2890838"/>
                  <a:ext cx="366713" cy="366713"/>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83" name="Rectangle 4"/>
                <p:cNvSpPr/>
                <p:nvPr/>
              </p:nvSpPr>
              <p:spPr>
                <a:xfrm>
                  <a:off x="4833938" y="2759381"/>
                  <a:ext cx="571499" cy="179082"/>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Scientist</a:t>
                  </a:r>
                </a:p>
              </p:txBody>
            </p:sp>
            <p:sp>
              <p:nvSpPr>
                <p:cNvPr id="84" name="Freeform 83"/>
                <p:cNvSpPr/>
                <p:nvPr/>
              </p:nvSpPr>
              <p:spPr>
                <a:xfrm>
                  <a:off x="4767263" y="2938463"/>
                  <a:ext cx="389731" cy="180975"/>
                </a:xfrm>
                <a:custGeom>
                  <a:avLst/>
                  <a:gdLst>
                    <a:gd name="connsiteX0" fmla="*/ 366712 w 389731"/>
                    <a:gd name="connsiteY0" fmla="*/ 0 h 180975"/>
                    <a:gd name="connsiteX1" fmla="*/ 366712 w 389731"/>
                    <a:gd name="connsiteY1" fmla="*/ 95250 h 180975"/>
                    <a:gd name="connsiteX2" fmla="*/ 228600 w 389731"/>
                    <a:gd name="connsiteY2" fmla="*/ 161925 h 180975"/>
                    <a:gd name="connsiteX3" fmla="*/ 0 w 389731"/>
                    <a:gd name="connsiteY3" fmla="*/ 180975 h 180975"/>
                  </a:gdLst>
                  <a:ahLst/>
                  <a:cxnLst>
                    <a:cxn ang="0">
                      <a:pos x="connsiteX0" y="connsiteY0"/>
                    </a:cxn>
                    <a:cxn ang="0">
                      <a:pos x="connsiteX1" y="connsiteY1"/>
                    </a:cxn>
                    <a:cxn ang="0">
                      <a:pos x="connsiteX2" y="connsiteY2"/>
                    </a:cxn>
                    <a:cxn ang="0">
                      <a:pos x="connsiteX3" y="connsiteY3"/>
                    </a:cxn>
                  </a:cxnLst>
                  <a:rect l="l" t="t" r="r" b="b"/>
                  <a:pathLst>
                    <a:path w="389731" h="180975">
                      <a:moveTo>
                        <a:pt x="366712" y="0"/>
                      </a:moveTo>
                      <a:cubicBezTo>
                        <a:pt x="378221" y="34131"/>
                        <a:pt x="389731" y="68263"/>
                        <a:pt x="366712" y="95250"/>
                      </a:cubicBezTo>
                      <a:cubicBezTo>
                        <a:pt x="343693" y="122238"/>
                        <a:pt x="289719" y="147638"/>
                        <a:pt x="228600" y="161925"/>
                      </a:cubicBezTo>
                      <a:cubicBezTo>
                        <a:pt x="167481" y="176213"/>
                        <a:pt x="83740" y="178594"/>
                        <a:pt x="0" y="180975"/>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cxnSp>
            <p:nvCxnSpPr>
              <p:cNvPr id="39" name="Straight Connector 38"/>
              <p:cNvCxnSpPr>
                <a:stCxn id="57" idx="4"/>
                <a:endCxn id="108" idx="0"/>
              </p:cNvCxnSpPr>
              <p:nvPr/>
            </p:nvCxnSpPr>
            <p:spPr>
              <a:xfrm rot="16200000" flipH="1">
                <a:off x="5881176" y="3705428"/>
                <a:ext cx="660937" cy="9472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72" idx="4"/>
                <a:endCxn id="57" idx="1"/>
              </p:cNvCxnSpPr>
              <p:nvPr/>
            </p:nvCxnSpPr>
            <p:spPr>
              <a:xfrm rot="16200000" flipH="1">
                <a:off x="5632925" y="2656206"/>
                <a:ext cx="486927" cy="23229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41" name="Group 37"/>
              <p:cNvGrpSpPr/>
              <p:nvPr/>
            </p:nvGrpSpPr>
            <p:grpSpPr>
              <a:xfrm>
                <a:off x="6479658" y="1871108"/>
                <a:ext cx="1072178" cy="921266"/>
                <a:chOff x="2671761" y="2236274"/>
                <a:chExt cx="1072178" cy="921266"/>
              </a:xfrm>
            </p:grpSpPr>
            <p:pic>
              <p:nvPicPr>
                <p:cNvPr id="75" name="Picture 3" descr="C:\Users\Christian\Documents\433-652\2010\Images\database_disk.png"/>
                <p:cNvPicPr>
                  <a:picLocks noChangeAspect="1" noChangeArrowheads="1"/>
                </p:cNvPicPr>
                <p:nvPr/>
              </p:nvPicPr>
              <p:blipFill>
                <a:blip r:embed="rId6" cstate="print"/>
                <a:srcRect/>
                <a:stretch>
                  <a:fillRect/>
                </a:stretch>
              </p:blipFill>
              <p:spPr bwMode="auto">
                <a:xfrm>
                  <a:off x="2719388" y="2852738"/>
                  <a:ext cx="166688" cy="166688"/>
                </a:xfrm>
                <a:prstGeom prst="rect">
                  <a:avLst/>
                </a:prstGeom>
                <a:noFill/>
              </p:spPr>
            </p:pic>
            <p:pic>
              <p:nvPicPr>
                <p:cNvPr id="76" name="Picture 3" descr="C:\Users\Christian\Documents\433-652\2010\Images\database_disk.png"/>
                <p:cNvPicPr>
                  <a:picLocks noChangeAspect="1" noChangeArrowheads="1"/>
                </p:cNvPicPr>
                <p:nvPr/>
              </p:nvPicPr>
              <p:blipFill>
                <a:blip r:embed="rId7" cstate="print"/>
                <a:srcRect/>
                <a:stretch>
                  <a:fillRect/>
                </a:stretch>
              </p:blipFill>
              <p:spPr bwMode="auto">
                <a:xfrm>
                  <a:off x="2814639" y="2838450"/>
                  <a:ext cx="190499" cy="190499"/>
                </a:xfrm>
                <a:prstGeom prst="rect">
                  <a:avLst/>
                </a:prstGeom>
                <a:noFill/>
              </p:spPr>
            </p:pic>
            <p:pic>
              <p:nvPicPr>
                <p:cNvPr id="77" name="Picture 3" descr="C:\Users\Christian\Documents\433-652\2010\Images\database_disk.png"/>
                <p:cNvPicPr>
                  <a:picLocks noChangeAspect="1" noChangeArrowheads="1"/>
                </p:cNvPicPr>
                <p:nvPr/>
              </p:nvPicPr>
              <p:blipFill>
                <a:blip r:embed="rId7" cstate="print"/>
                <a:srcRect/>
                <a:stretch>
                  <a:fillRect/>
                </a:stretch>
              </p:blipFill>
              <p:spPr bwMode="auto">
                <a:xfrm>
                  <a:off x="2762249" y="2933700"/>
                  <a:ext cx="190499" cy="190499"/>
                </a:xfrm>
                <a:prstGeom prst="rect">
                  <a:avLst/>
                </a:prstGeom>
                <a:noFill/>
              </p:spPr>
            </p:pic>
            <p:sp>
              <p:nvSpPr>
                <p:cNvPr id="78" name="Oval 41"/>
                <p:cNvSpPr/>
                <p:nvPr/>
              </p:nvSpPr>
              <p:spPr>
                <a:xfrm>
                  <a:off x="2671761" y="2790828"/>
                  <a:ext cx="385762" cy="36671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79" name="Freeform 78"/>
                <p:cNvSpPr/>
                <p:nvPr/>
              </p:nvSpPr>
              <p:spPr>
                <a:xfrm rot="11662808">
                  <a:off x="3081133" y="2472351"/>
                  <a:ext cx="282575" cy="457200"/>
                </a:xfrm>
                <a:custGeom>
                  <a:avLst/>
                  <a:gdLst>
                    <a:gd name="connsiteX0" fmla="*/ 6350 w 282575"/>
                    <a:gd name="connsiteY0" fmla="*/ 457200 h 457200"/>
                    <a:gd name="connsiteX1" fmla="*/ 15875 w 282575"/>
                    <a:gd name="connsiteY1" fmla="*/ 280988 h 457200"/>
                    <a:gd name="connsiteX2" fmla="*/ 101600 w 282575"/>
                    <a:gd name="connsiteY2" fmla="*/ 119063 h 457200"/>
                    <a:gd name="connsiteX3" fmla="*/ 282575 w 282575"/>
                    <a:gd name="connsiteY3" fmla="*/ 0 h 457200"/>
                  </a:gdLst>
                  <a:ahLst/>
                  <a:cxnLst>
                    <a:cxn ang="0">
                      <a:pos x="connsiteX0" y="connsiteY0"/>
                    </a:cxn>
                    <a:cxn ang="0">
                      <a:pos x="connsiteX1" y="connsiteY1"/>
                    </a:cxn>
                    <a:cxn ang="0">
                      <a:pos x="connsiteX2" y="connsiteY2"/>
                    </a:cxn>
                    <a:cxn ang="0">
                      <a:pos x="connsiteX3" y="connsiteY3"/>
                    </a:cxn>
                  </a:cxnLst>
                  <a:rect l="l" t="t" r="r" b="b"/>
                  <a:pathLst>
                    <a:path w="282575" h="457200">
                      <a:moveTo>
                        <a:pt x="6350" y="457200"/>
                      </a:moveTo>
                      <a:cubicBezTo>
                        <a:pt x="3175" y="397272"/>
                        <a:pt x="0" y="337344"/>
                        <a:pt x="15875" y="280988"/>
                      </a:cubicBezTo>
                      <a:cubicBezTo>
                        <a:pt x="31750" y="224632"/>
                        <a:pt x="57150" y="165894"/>
                        <a:pt x="101600" y="119063"/>
                      </a:cubicBezTo>
                      <a:cubicBezTo>
                        <a:pt x="146050" y="72232"/>
                        <a:pt x="214312" y="36116"/>
                        <a:pt x="282575"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80" name="Rectangle 4"/>
                <p:cNvSpPr/>
                <p:nvPr/>
              </p:nvSpPr>
              <p:spPr>
                <a:xfrm>
                  <a:off x="3148626" y="2236274"/>
                  <a:ext cx="595313" cy="27433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Storage Facility</a:t>
                  </a:r>
                </a:p>
              </p:txBody>
            </p:sp>
          </p:grpSp>
          <p:cxnSp>
            <p:nvCxnSpPr>
              <p:cNvPr id="42" name="Straight Connector 41"/>
              <p:cNvCxnSpPr>
                <a:stCxn id="82" idx="5"/>
                <a:endCxn id="66" idx="1"/>
              </p:cNvCxnSpPr>
              <p:nvPr/>
            </p:nvCxnSpPr>
            <p:spPr>
              <a:xfrm rot="16200000" flipH="1">
                <a:off x="4720117" y="3154427"/>
                <a:ext cx="59538" cy="10122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8" idx="5"/>
              </p:cNvCxnSpPr>
              <p:nvPr/>
            </p:nvCxnSpPr>
            <p:spPr>
              <a:xfrm rot="16200000" flipH="1">
                <a:off x="6491514" y="4300145"/>
                <a:ext cx="161340" cy="35358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5961161" y="3586434"/>
                <a:ext cx="1765233" cy="6970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2" idx="6"/>
                <a:endCxn id="72" idx="3"/>
              </p:cNvCxnSpPr>
              <p:nvPr/>
            </p:nvCxnSpPr>
            <p:spPr>
              <a:xfrm>
                <a:off x="4171950" y="2426490"/>
                <a:ext cx="1451904" cy="4869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46" name="Group 85"/>
              <p:cNvGrpSpPr/>
              <p:nvPr/>
            </p:nvGrpSpPr>
            <p:grpSpPr>
              <a:xfrm>
                <a:off x="4933181" y="1597792"/>
                <a:ext cx="1019941" cy="931098"/>
                <a:chOff x="2037582" y="2226442"/>
                <a:chExt cx="1019941" cy="931098"/>
              </a:xfrm>
            </p:grpSpPr>
            <p:pic>
              <p:nvPicPr>
                <p:cNvPr id="69" name="Picture 3" descr="C:\Users\Christian\Documents\433-652\2010\Images\database_disk.png"/>
                <p:cNvPicPr>
                  <a:picLocks noChangeAspect="1" noChangeArrowheads="1"/>
                </p:cNvPicPr>
                <p:nvPr/>
              </p:nvPicPr>
              <p:blipFill>
                <a:blip r:embed="rId6" cstate="print"/>
                <a:srcRect/>
                <a:stretch>
                  <a:fillRect/>
                </a:stretch>
              </p:blipFill>
              <p:spPr bwMode="auto">
                <a:xfrm>
                  <a:off x="2719388" y="2852738"/>
                  <a:ext cx="166688" cy="166688"/>
                </a:xfrm>
                <a:prstGeom prst="rect">
                  <a:avLst/>
                </a:prstGeom>
                <a:noFill/>
              </p:spPr>
            </p:pic>
            <p:pic>
              <p:nvPicPr>
                <p:cNvPr id="70" name="Picture 3" descr="C:\Users\Christian\Documents\433-652\2010\Images\database_disk.png"/>
                <p:cNvPicPr>
                  <a:picLocks noChangeAspect="1" noChangeArrowheads="1"/>
                </p:cNvPicPr>
                <p:nvPr/>
              </p:nvPicPr>
              <p:blipFill>
                <a:blip r:embed="rId7" cstate="print"/>
                <a:srcRect/>
                <a:stretch>
                  <a:fillRect/>
                </a:stretch>
              </p:blipFill>
              <p:spPr bwMode="auto">
                <a:xfrm>
                  <a:off x="2814639" y="2838450"/>
                  <a:ext cx="190499" cy="190499"/>
                </a:xfrm>
                <a:prstGeom prst="rect">
                  <a:avLst/>
                </a:prstGeom>
                <a:noFill/>
              </p:spPr>
            </p:pic>
            <p:pic>
              <p:nvPicPr>
                <p:cNvPr id="71" name="Picture 3" descr="C:\Users\Christian\Documents\433-652\2010\Images\database_disk.png"/>
                <p:cNvPicPr>
                  <a:picLocks noChangeAspect="1" noChangeArrowheads="1"/>
                </p:cNvPicPr>
                <p:nvPr/>
              </p:nvPicPr>
              <p:blipFill>
                <a:blip r:embed="rId7" cstate="print"/>
                <a:srcRect/>
                <a:stretch>
                  <a:fillRect/>
                </a:stretch>
              </p:blipFill>
              <p:spPr bwMode="auto">
                <a:xfrm>
                  <a:off x="2762249" y="2933700"/>
                  <a:ext cx="190499" cy="190499"/>
                </a:xfrm>
                <a:prstGeom prst="rect">
                  <a:avLst/>
                </a:prstGeom>
                <a:noFill/>
              </p:spPr>
            </p:pic>
            <p:sp>
              <p:nvSpPr>
                <p:cNvPr id="72" name="Oval 71"/>
                <p:cNvSpPr/>
                <p:nvPr/>
              </p:nvSpPr>
              <p:spPr>
                <a:xfrm>
                  <a:off x="2671761" y="2790828"/>
                  <a:ext cx="385762" cy="36671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70C0"/>
                    </a:solidFill>
                  </a:endParaRPr>
                </a:p>
              </p:txBody>
            </p:sp>
            <p:sp>
              <p:nvSpPr>
                <p:cNvPr id="73" name="Freeform 72"/>
                <p:cNvSpPr/>
                <p:nvPr/>
              </p:nvSpPr>
              <p:spPr>
                <a:xfrm rot="6908611">
                  <a:off x="2569856" y="2344533"/>
                  <a:ext cx="282575" cy="457200"/>
                </a:xfrm>
                <a:custGeom>
                  <a:avLst/>
                  <a:gdLst>
                    <a:gd name="connsiteX0" fmla="*/ 6350 w 282575"/>
                    <a:gd name="connsiteY0" fmla="*/ 457200 h 457200"/>
                    <a:gd name="connsiteX1" fmla="*/ 15875 w 282575"/>
                    <a:gd name="connsiteY1" fmla="*/ 280988 h 457200"/>
                    <a:gd name="connsiteX2" fmla="*/ 101600 w 282575"/>
                    <a:gd name="connsiteY2" fmla="*/ 119063 h 457200"/>
                    <a:gd name="connsiteX3" fmla="*/ 282575 w 282575"/>
                    <a:gd name="connsiteY3" fmla="*/ 0 h 457200"/>
                  </a:gdLst>
                  <a:ahLst/>
                  <a:cxnLst>
                    <a:cxn ang="0">
                      <a:pos x="connsiteX0" y="connsiteY0"/>
                    </a:cxn>
                    <a:cxn ang="0">
                      <a:pos x="connsiteX1" y="connsiteY1"/>
                    </a:cxn>
                    <a:cxn ang="0">
                      <a:pos x="connsiteX2" y="connsiteY2"/>
                    </a:cxn>
                    <a:cxn ang="0">
                      <a:pos x="connsiteX3" y="connsiteY3"/>
                    </a:cxn>
                  </a:cxnLst>
                  <a:rect l="l" t="t" r="r" b="b"/>
                  <a:pathLst>
                    <a:path w="282575" h="457200">
                      <a:moveTo>
                        <a:pt x="6350" y="457200"/>
                      </a:moveTo>
                      <a:cubicBezTo>
                        <a:pt x="3175" y="397272"/>
                        <a:pt x="0" y="337344"/>
                        <a:pt x="15875" y="280988"/>
                      </a:cubicBezTo>
                      <a:cubicBezTo>
                        <a:pt x="31750" y="224632"/>
                        <a:pt x="57150" y="165894"/>
                        <a:pt x="101600" y="119063"/>
                      </a:cubicBezTo>
                      <a:cubicBezTo>
                        <a:pt x="146050" y="72232"/>
                        <a:pt x="214312" y="36116"/>
                        <a:pt x="282575"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74" name="Rectangle 4"/>
                <p:cNvSpPr/>
                <p:nvPr/>
              </p:nvSpPr>
              <p:spPr>
                <a:xfrm>
                  <a:off x="2037582" y="2226442"/>
                  <a:ext cx="595313" cy="27433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Storage Facility</a:t>
                  </a:r>
                </a:p>
              </p:txBody>
            </p:sp>
          </p:grpSp>
          <p:cxnSp>
            <p:nvCxnSpPr>
              <p:cNvPr id="47" name="Straight Connector 46"/>
              <p:cNvCxnSpPr>
                <a:stCxn id="82" idx="3"/>
                <a:endCxn id="107" idx="7"/>
              </p:cNvCxnSpPr>
              <p:nvPr/>
            </p:nvCxnSpPr>
            <p:spPr>
              <a:xfrm rot="5400000">
                <a:off x="3597364" y="3257825"/>
                <a:ext cx="925157" cy="760051"/>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48" name="Group 59"/>
              <p:cNvGrpSpPr/>
              <p:nvPr/>
            </p:nvGrpSpPr>
            <p:grpSpPr>
              <a:xfrm>
                <a:off x="4041001" y="3181106"/>
                <a:ext cx="1088767" cy="634178"/>
                <a:chOff x="1968756" y="2790828"/>
                <a:chExt cx="1088767" cy="634178"/>
              </a:xfrm>
            </p:grpSpPr>
            <p:pic>
              <p:nvPicPr>
                <p:cNvPr id="63" name="Picture 3" descr="C:\Users\Christian\Documents\433-652\2010\Images\database_disk.png"/>
                <p:cNvPicPr>
                  <a:picLocks noChangeAspect="1" noChangeArrowheads="1"/>
                </p:cNvPicPr>
                <p:nvPr/>
              </p:nvPicPr>
              <p:blipFill>
                <a:blip r:embed="rId6" cstate="print"/>
                <a:srcRect/>
                <a:stretch>
                  <a:fillRect/>
                </a:stretch>
              </p:blipFill>
              <p:spPr bwMode="auto">
                <a:xfrm>
                  <a:off x="2719388" y="2852738"/>
                  <a:ext cx="166688" cy="166688"/>
                </a:xfrm>
                <a:prstGeom prst="rect">
                  <a:avLst/>
                </a:prstGeom>
                <a:noFill/>
              </p:spPr>
            </p:pic>
            <p:pic>
              <p:nvPicPr>
                <p:cNvPr id="64" name="Picture 3" descr="C:\Users\Christian\Documents\433-652\2010\Images\database_disk.png"/>
                <p:cNvPicPr>
                  <a:picLocks noChangeAspect="1" noChangeArrowheads="1"/>
                </p:cNvPicPr>
                <p:nvPr/>
              </p:nvPicPr>
              <p:blipFill>
                <a:blip r:embed="rId7" cstate="print"/>
                <a:srcRect/>
                <a:stretch>
                  <a:fillRect/>
                </a:stretch>
              </p:blipFill>
              <p:spPr bwMode="auto">
                <a:xfrm>
                  <a:off x="2814639" y="2838450"/>
                  <a:ext cx="190499" cy="190499"/>
                </a:xfrm>
                <a:prstGeom prst="rect">
                  <a:avLst/>
                </a:prstGeom>
                <a:noFill/>
              </p:spPr>
            </p:pic>
            <p:pic>
              <p:nvPicPr>
                <p:cNvPr id="65" name="Picture 3" descr="C:\Users\Christian\Documents\433-652\2010\Images\database_disk.png"/>
                <p:cNvPicPr>
                  <a:picLocks noChangeAspect="1" noChangeArrowheads="1"/>
                </p:cNvPicPr>
                <p:nvPr/>
              </p:nvPicPr>
              <p:blipFill>
                <a:blip r:embed="rId7" cstate="print"/>
                <a:srcRect/>
                <a:stretch>
                  <a:fillRect/>
                </a:stretch>
              </p:blipFill>
              <p:spPr bwMode="auto">
                <a:xfrm>
                  <a:off x="2762249" y="2933700"/>
                  <a:ext cx="190499" cy="190499"/>
                </a:xfrm>
                <a:prstGeom prst="rect">
                  <a:avLst/>
                </a:prstGeom>
                <a:noFill/>
              </p:spPr>
            </p:pic>
            <p:sp>
              <p:nvSpPr>
                <p:cNvPr id="66" name="Oval 65"/>
                <p:cNvSpPr/>
                <p:nvPr/>
              </p:nvSpPr>
              <p:spPr>
                <a:xfrm>
                  <a:off x="2671761" y="2790828"/>
                  <a:ext cx="385762" cy="36671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67" name="Freeform 66"/>
                <p:cNvSpPr/>
                <p:nvPr/>
              </p:nvSpPr>
              <p:spPr>
                <a:xfrm rot="2220140">
                  <a:off x="2284721" y="2836144"/>
                  <a:ext cx="282575" cy="457200"/>
                </a:xfrm>
                <a:custGeom>
                  <a:avLst/>
                  <a:gdLst>
                    <a:gd name="connsiteX0" fmla="*/ 6350 w 282575"/>
                    <a:gd name="connsiteY0" fmla="*/ 457200 h 457200"/>
                    <a:gd name="connsiteX1" fmla="*/ 15875 w 282575"/>
                    <a:gd name="connsiteY1" fmla="*/ 280988 h 457200"/>
                    <a:gd name="connsiteX2" fmla="*/ 101600 w 282575"/>
                    <a:gd name="connsiteY2" fmla="*/ 119063 h 457200"/>
                    <a:gd name="connsiteX3" fmla="*/ 282575 w 282575"/>
                    <a:gd name="connsiteY3" fmla="*/ 0 h 457200"/>
                  </a:gdLst>
                  <a:ahLst/>
                  <a:cxnLst>
                    <a:cxn ang="0">
                      <a:pos x="connsiteX0" y="connsiteY0"/>
                    </a:cxn>
                    <a:cxn ang="0">
                      <a:pos x="connsiteX1" y="connsiteY1"/>
                    </a:cxn>
                    <a:cxn ang="0">
                      <a:pos x="connsiteX2" y="connsiteY2"/>
                    </a:cxn>
                    <a:cxn ang="0">
                      <a:pos x="connsiteX3" y="connsiteY3"/>
                    </a:cxn>
                  </a:cxnLst>
                  <a:rect l="l" t="t" r="r" b="b"/>
                  <a:pathLst>
                    <a:path w="282575" h="457200">
                      <a:moveTo>
                        <a:pt x="6350" y="457200"/>
                      </a:moveTo>
                      <a:cubicBezTo>
                        <a:pt x="3175" y="397272"/>
                        <a:pt x="0" y="337344"/>
                        <a:pt x="15875" y="280988"/>
                      </a:cubicBezTo>
                      <a:cubicBezTo>
                        <a:pt x="31750" y="224632"/>
                        <a:pt x="57150" y="165894"/>
                        <a:pt x="101600" y="119063"/>
                      </a:cubicBezTo>
                      <a:cubicBezTo>
                        <a:pt x="146050" y="72232"/>
                        <a:pt x="214312" y="36116"/>
                        <a:pt x="282575"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8" name="Rectangle 4"/>
                <p:cNvSpPr/>
                <p:nvPr/>
              </p:nvSpPr>
              <p:spPr>
                <a:xfrm>
                  <a:off x="1968756" y="3150675"/>
                  <a:ext cx="595313" cy="27433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Storage Facility</a:t>
                  </a:r>
                </a:p>
              </p:txBody>
            </p:sp>
          </p:grpSp>
          <p:cxnSp>
            <p:nvCxnSpPr>
              <p:cNvPr id="49" name="Straight Connector 48"/>
              <p:cNvCxnSpPr>
                <a:stCxn id="82" idx="4"/>
                <a:endCxn id="96" idx="1"/>
              </p:cNvCxnSpPr>
              <p:nvPr/>
            </p:nvCxnSpPr>
            <p:spPr>
              <a:xfrm rot="16200000" flipH="1">
                <a:off x="4378255" y="3420341"/>
                <a:ext cx="568632" cy="185902"/>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50" name="Group 151"/>
              <p:cNvGrpSpPr/>
              <p:nvPr/>
            </p:nvGrpSpPr>
            <p:grpSpPr>
              <a:xfrm>
                <a:off x="5376860" y="1907815"/>
                <a:ext cx="1382509" cy="1268775"/>
                <a:chOff x="5376860" y="1907815"/>
                <a:chExt cx="1382509" cy="1268775"/>
              </a:xfrm>
            </p:grpSpPr>
            <p:pic>
              <p:nvPicPr>
                <p:cNvPr id="60" name="Picture 59" descr="info.png"/>
                <p:cNvPicPr>
                  <a:picLocks noChangeAspect="1"/>
                </p:cNvPicPr>
                <p:nvPr/>
              </p:nvPicPr>
              <p:blipFill>
                <a:blip r:embed="rId11" cstate="print"/>
                <a:stretch>
                  <a:fillRect/>
                </a:stretch>
              </p:blipFill>
              <p:spPr>
                <a:xfrm>
                  <a:off x="5419725" y="2847975"/>
                  <a:ext cx="314325" cy="314325"/>
                </a:xfrm>
                <a:prstGeom prst="rect">
                  <a:avLst/>
                </a:prstGeom>
              </p:spPr>
            </p:pic>
            <p:sp>
              <p:nvSpPr>
                <p:cNvPr id="61" name="Oval 60"/>
                <p:cNvSpPr/>
                <p:nvPr/>
              </p:nvSpPr>
              <p:spPr>
                <a:xfrm>
                  <a:off x="5376860" y="2809878"/>
                  <a:ext cx="385762" cy="36671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62" name="Rectangle 4"/>
                <p:cNvSpPr/>
                <p:nvPr/>
              </p:nvSpPr>
              <p:spPr>
                <a:xfrm>
                  <a:off x="6035470" y="1907815"/>
                  <a:ext cx="723899" cy="27433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Information &amp; Discovery</a:t>
                  </a:r>
                </a:p>
              </p:txBody>
            </p:sp>
          </p:grpSp>
          <p:cxnSp>
            <p:nvCxnSpPr>
              <p:cNvPr id="51" name="Straight Connector 50"/>
              <p:cNvCxnSpPr>
                <a:stCxn id="82" idx="6"/>
                <a:endCxn id="61" idx="2"/>
              </p:cNvCxnSpPr>
              <p:nvPr/>
            </p:nvCxnSpPr>
            <p:spPr>
              <a:xfrm flipV="1">
                <a:off x="4752976" y="2993234"/>
                <a:ext cx="623884" cy="52386"/>
              </a:xfrm>
              <a:prstGeom prst="line">
                <a:avLst/>
              </a:prstGeom>
              <a:ln w="19050">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52" name="Freeform 51"/>
              <p:cNvSpPr/>
              <p:nvPr/>
            </p:nvSpPr>
            <p:spPr>
              <a:xfrm>
                <a:off x="5506065" y="3175819"/>
                <a:ext cx="1317522" cy="1337187"/>
              </a:xfrm>
              <a:custGeom>
                <a:avLst/>
                <a:gdLst>
                  <a:gd name="connsiteX0" fmla="*/ 1317522 w 1317522"/>
                  <a:gd name="connsiteY0" fmla="*/ 1337187 h 1337187"/>
                  <a:gd name="connsiteX1" fmla="*/ 1199535 w 1317522"/>
                  <a:gd name="connsiteY1" fmla="*/ 894736 h 1337187"/>
                  <a:gd name="connsiteX2" fmla="*/ 865238 w 1317522"/>
                  <a:gd name="connsiteY2" fmla="*/ 599768 h 1337187"/>
                  <a:gd name="connsiteX3" fmla="*/ 137651 w 1317522"/>
                  <a:gd name="connsiteY3" fmla="*/ 216310 h 1337187"/>
                  <a:gd name="connsiteX4" fmla="*/ 39329 w 1317522"/>
                  <a:gd name="connsiteY4" fmla="*/ 0 h 1337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522" h="1337187">
                    <a:moveTo>
                      <a:pt x="1317522" y="1337187"/>
                    </a:moveTo>
                    <a:cubicBezTo>
                      <a:pt x="1296219" y="1177413"/>
                      <a:pt x="1274916" y="1017639"/>
                      <a:pt x="1199535" y="894736"/>
                    </a:cubicBezTo>
                    <a:cubicBezTo>
                      <a:pt x="1124154" y="771833"/>
                      <a:pt x="1042219" y="712839"/>
                      <a:pt x="865238" y="599768"/>
                    </a:cubicBezTo>
                    <a:cubicBezTo>
                      <a:pt x="688257" y="486697"/>
                      <a:pt x="275302" y="316271"/>
                      <a:pt x="137651" y="216310"/>
                    </a:cubicBezTo>
                    <a:cubicBezTo>
                      <a:pt x="0" y="116349"/>
                      <a:pt x="19664" y="58174"/>
                      <a:pt x="39329" y="0"/>
                    </a:cubicBezTo>
                  </a:path>
                </a:pathLst>
              </a:custGeom>
              <a:ln w="19050">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nvGrpSpPr>
              <p:cNvPr id="53" name="Group 52"/>
              <p:cNvGrpSpPr/>
              <p:nvPr/>
            </p:nvGrpSpPr>
            <p:grpSpPr>
              <a:xfrm>
                <a:off x="5625316" y="2946072"/>
                <a:ext cx="781854" cy="731755"/>
                <a:chOff x="3194833" y="3733801"/>
                <a:chExt cx="781854" cy="731755"/>
              </a:xfrm>
            </p:grpSpPr>
            <p:pic>
              <p:nvPicPr>
                <p:cNvPr id="54" name="Picture 697" descr="MCj04352420000[1]"/>
                <p:cNvPicPr>
                  <a:picLocks noChangeAspect="1" noChangeArrowheads="1"/>
                </p:cNvPicPr>
                <p:nvPr/>
              </p:nvPicPr>
              <p:blipFill>
                <a:blip r:embed="rId4" cstate="print"/>
                <a:srcRect/>
                <a:stretch>
                  <a:fillRect/>
                </a:stretch>
              </p:blipFill>
              <p:spPr bwMode="auto">
                <a:xfrm flipH="1">
                  <a:off x="3555676" y="3802058"/>
                  <a:ext cx="176971" cy="386484"/>
                </a:xfrm>
                <a:prstGeom prst="rect">
                  <a:avLst/>
                </a:prstGeom>
                <a:noFill/>
                <a:ln w="9525">
                  <a:noFill/>
                  <a:miter lim="800000"/>
                  <a:headEnd/>
                  <a:tailEnd/>
                </a:ln>
              </p:spPr>
            </p:pic>
            <p:pic>
              <p:nvPicPr>
                <p:cNvPr id="55" name="Picture 697" descr="MCj04352420000[1]"/>
                <p:cNvPicPr>
                  <a:picLocks noChangeAspect="1" noChangeArrowheads="1"/>
                </p:cNvPicPr>
                <p:nvPr/>
              </p:nvPicPr>
              <p:blipFill>
                <a:blip r:embed="rId4" cstate="print"/>
                <a:srcRect/>
                <a:stretch>
                  <a:fillRect/>
                </a:stretch>
              </p:blipFill>
              <p:spPr bwMode="auto">
                <a:xfrm flipH="1">
                  <a:off x="3639250" y="3816807"/>
                  <a:ext cx="176971" cy="386484"/>
                </a:xfrm>
                <a:prstGeom prst="rect">
                  <a:avLst/>
                </a:prstGeom>
                <a:noFill/>
                <a:ln w="9525">
                  <a:noFill/>
                  <a:miter lim="800000"/>
                  <a:headEnd/>
                  <a:tailEnd/>
                </a:ln>
              </p:spPr>
            </p:pic>
            <p:pic>
              <p:nvPicPr>
                <p:cNvPr id="56" name="Picture 697" descr="MCj04352420000[1]"/>
                <p:cNvPicPr>
                  <a:picLocks noChangeAspect="1" noChangeArrowheads="1"/>
                </p:cNvPicPr>
                <p:nvPr/>
              </p:nvPicPr>
              <p:blipFill>
                <a:blip r:embed="rId4" cstate="print"/>
                <a:srcRect/>
                <a:stretch>
                  <a:fillRect/>
                </a:stretch>
              </p:blipFill>
              <p:spPr bwMode="auto">
                <a:xfrm flipH="1">
                  <a:off x="3722824" y="3841387"/>
                  <a:ext cx="176971" cy="386484"/>
                </a:xfrm>
                <a:prstGeom prst="rect">
                  <a:avLst/>
                </a:prstGeom>
                <a:noFill/>
                <a:ln w="9525">
                  <a:noFill/>
                  <a:miter lim="800000"/>
                  <a:headEnd/>
                  <a:tailEnd/>
                </a:ln>
              </p:spPr>
            </p:pic>
            <p:sp>
              <p:nvSpPr>
                <p:cNvPr id="57" name="Oval 56"/>
                <p:cNvSpPr/>
                <p:nvPr/>
              </p:nvSpPr>
              <p:spPr>
                <a:xfrm>
                  <a:off x="3490912" y="3733801"/>
                  <a:ext cx="485775" cy="476250"/>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58" name="Freeform 57"/>
                <p:cNvSpPr/>
                <p:nvPr/>
              </p:nvSpPr>
              <p:spPr>
                <a:xfrm flipH="1">
                  <a:off x="3269672" y="4100142"/>
                  <a:ext cx="291379" cy="309561"/>
                </a:xfrm>
                <a:custGeom>
                  <a:avLst/>
                  <a:gdLst>
                    <a:gd name="connsiteX0" fmla="*/ 357187 w 365125"/>
                    <a:gd name="connsiteY0" fmla="*/ 600075 h 600075"/>
                    <a:gd name="connsiteX1" fmla="*/ 361950 w 365125"/>
                    <a:gd name="connsiteY1" fmla="*/ 466725 h 600075"/>
                    <a:gd name="connsiteX2" fmla="*/ 338137 w 365125"/>
                    <a:gd name="connsiteY2" fmla="*/ 233362 h 600075"/>
                    <a:gd name="connsiteX3" fmla="*/ 200025 w 365125"/>
                    <a:gd name="connsiteY3" fmla="*/ 61912 h 600075"/>
                    <a:gd name="connsiteX4" fmla="*/ 0 w 365125"/>
                    <a:gd name="connsiteY4" fmla="*/ 0 h 600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 h="600075">
                      <a:moveTo>
                        <a:pt x="357187" y="600075"/>
                      </a:moveTo>
                      <a:cubicBezTo>
                        <a:pt x="361156" y="563959"/>
                        <a:pt x="365125" y="527844"/>
                        <a:pt x="361950" y="466725"/>
                      </a:cubicBezTo>
                      <a:cubicBezTo>
                        <a:pt x="358775" y="405606"/>
                        <a:pt x="365124" y="300831"/>
                        <a:pt x="338137" y="233362"/>
                      </a:cubicBezTo>
                      <a:cubicBezTo>
                        <a:pt x="311150" y="165893"/>
                        <a:pt x="256381" y="100806"/>
                        <a:pt x="200025" y="61912"/>
                      </a:cubicBezTo>
                      <a:cubicBezTo>
                        <a:pt x="143669" y="23018"/>
                        <a:pt x="71834" y="11509"/>
                        <a:pt x="0"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9" name="Rectangle 4"/>
                <p:cNvSpPr/>
                <p:nvPr/>
              </p:nvSpPr>
              <p:spPr>
                <a:xfrm>
                  <a:off x="3194833" y="4286474"/>
                  <a:ext cx="776287" cy="179082"/>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Compute Site</a:t>
                  </a:r>
                </a:p>
              </p:txBody>
            </p:sp>
          </p:grpSp>
        </p:grpSp>
        <p:sp>
          <p:nvSpPr>
            <p:cNvPr id="8" name="Freeform 7"/>
            <p:cNvSpPr/>
            <p:nvPr/>
          </p:nvSpPr>
          <p:spPr>
            <a:xfrm>
              <a:off x="5761703" y="2182761"/>
              <a:ext cx="680065" cy="757084"/>
            </a:xfrm>
            <a:custGeom>
              <a:avLst/>
              <a:gdLst>
                <a:gd name="connsiteX0" fmla="*/ 639097 w 680065"/>
                <a:gd name="connsiteY0" fmla="*/ 0 h 757084"/>
                <a:gd name="connsiteX1" fmla="*/ 639097 w 680065"/>
                <a:gd name="connsiteY1" fmla="*/ 314633 h 757084"/>
                <a:gd name="connsiteX2" fmla="*/ 393291 w 680065"/>
                <a:gd name="connsiteY2" fmla="*/ 570271 h 757084"/>
                <a:gd name="connsiteX3" fmla="*/ 0 w 680065"/>
                <a:gd name="connsiteY3" fmla="*/ 757084 h 757084"/>
              </a:gdLst>
              <a:ahLst/>
              <a:cxnLst>
                <a:cxn ang="0">
                  <a:pos x="connsiteX0" y="connsiteY0"/>
                </a:cxn>
                <a:cxn ang="0">
                  <a:pos x="connsiteX1" y="connsiteY1"/>
                </a:cxn>
                <a:cxn ang="0">
                  <a:pos x="connsiteX2" y="connsiteY2"/>
                </a:cxn>
                <a:cxn ang="0">
                  <a:pos x="connsiteX3" y="connsiteY3"/>
                </a:cxn>
              </a:cxnLst>
              <a:rect l="l" t="t" r="r" b="b"/>
              <a:pathLst>
                <a:path w="680065" h="757084">
                  <a:moveTo>
                    <a:pt x="639097" y="0"/>
                  </a:moveTo>
                  <a:cubicBezTo>
                    <a:pt x="659581" y="109794"/>
                    <a:pt x="680065" y="219588"/>
                    <a:pt x="639097" y="314633"/>
                  </a:cubicBezTo>
                  <a:cubicBezTo>
                    <a:pt x="598129" y="409678"/>
                    <a:pt x="499807" y="496529"/>
                    <a:pt x="393291" y="570271"/>
                  </a:cubicBezTo>
                  <a:cubicBezTo>
                    <a:pt x="286775" y="644013"/>
                    <a:pt x="143387" y="700548"/>
                    <a:pt x="0" y="757084"/>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spTree>
    <p:extLst>
      <p:ext uri="{BB962C8B-B14F-4D97-AF65-F5344CB8AC3E}">
        <p14:creationId xmlns:p14="http://schemas.microsoft.com/office/powerpoint/2010/main" val="1425098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 4 : </a:t>
            </a:r>
            <a:r>
              <a:rPr lang="en-US" dirty="0" smtClean="0"/>
              <a:t>Data Intensive Computing-MapReduce Programming</a:t>
            </a:r>
            <a:endParaRPr lang="en-AU" dirty="0"/>
          </a:p>
        </p:txBody>
      </p:sp>
      <p:sp>
        <p:nvSpPr>
          <p:cNvPr id="3" name="Content Placeholder 2"/>
          <p:cNvSpPr>
            <a:spLocks noGrp="1"/>
          </p:cNvSpPr>
          <p:nvPr>
            <p:ph idx="1"/>
          </p:nvPr>
        </p:nvSpPr>
        <p:spPr/>
        <p:txBody>
          <a:bodyPr/>
          <a:lstStyle/>
          <a:p>
            <a:r>
              <a:rPr lang="en-US" sz="2800" dirty="0" smtClean="0"/>
              <a:t>Introduction to Data Intensive Computing</a:t>
            </a:r>
          </a:p>
          <a:p>
            <a:r>
              <a:rPr lang="en-US" sz="2800" dirty="0" smtClean="0"/>
              <a:t>Challenges Ahead</a:t>
            </a:r>
          </a:p>
          <a:p>
            <a:r>
              <a:rPr lang="en-US" sz="2800" dirty="0" smtClean="0"/>
              <a:t>High performance Distributed File Systems and Storage Clouds</a:t>
            </a:r>
          </a:p>
          <a:p>
            <a:r>
              <a:rPr lang="en-US" sz="2800" dirty="0" smtClean="0"/>
              <a:t>Developing Applications with MapReduce Programming Model</a:t>
            </a:r>
            <a:endParaRPr lang="en-AU"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a:t>
            </a:fld>
            <a:endParaRPr lang="en-US"/>
          </a:p>
        </p:txBody>
      </p:sp>
    </p:spTree>
    <p:extLst>
      <p:ext uri="{BB962C8B-B14F-4D97-AF65-F5344CB8AC3E}">
        <p14:creationId xmlns:p14="http://schemas.microsoft.com/office/powerpoint/2010/main" val="221134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Grids</a:t>
            </a:r>
            <a:endParaRPr lang="en-US" dirty="0"/>
          </a:p>
        </p:txBody>
      </p:sp>
      <p:sp>
        <p:nvSpPr>
          <p:cNvPr id="6" name="Content Placeholder 5"/>
          <p:cNvSpPr>
            <a:spLocks noGrp="1"/>
          </p:cNvSpPr>
          <p:nvPr>
            <p:ph idx="1"/>
          </p:nvPr>
        </p:nvSpPr>
        <p:spPr/>
        <p:txBody>
          <a:bodyPr/>
          <a:lstStyle/>
          <a:p>
            <a:pPr algn="just"/>
            <a:r>
              <a:rPr lang="en-US" dirty="0" smtClean="0"/>
              <a:t>As any other Grid infrastructure heterogeneity of resources and different administrative domain constitute a fundamental aspect that needs to be properly addressed with security measures and the use of </a:t>
            </a:r>
            <a:r>
              <a:rPr lang="en-US" i="1" dirty="0" smtClean="0"/>
              <a:t>Virtual Organizations (VO)</a:t>
            </a:r>
            <a:r>
              <a:rPr lang="en-US" dirty="0" smtClean="0"/>
              <a:t>. Beside heterogeneity and security, Data Grids have their own characteristics and introduce new challenges.</a:t>
            </a:r>
          </a:p>
          <a:p>
            <a:pPr lvl="2" algn="just"/>
            <a:r>
              <a:rPr lang="en-US" sz="1400" b="1" i="1" dirty="0" smtClean="0"/>
              <a:t>Massive Datasets. </a:t>
            </a:r>
            <a:r>
              <a:rPr lang="en-US" sz="1400" dirty="0" smtClean="0"/>
              <a:t>The size of datasets can easily be in the scale of gigabytes, terabytes, and beyond. It is therefore necessary to minimize latencies during bulk transfers, replicate content with appropriate strategies, and manage storage resources.</a:t>
            </a:r>
          </a:p>
          <a:p>
            <a:pPr lvl="2" algn="just"/>
            <a:r>
              <a:rPr lang="en-US" sz="1400" b="1" i="1" dirty="0" smtClean="0"/>
              <a:t>Shared Data Collections</a:t>
            </a:r>
            <a:r>
              <a:rPr lang="en-US" sz="1400" i="1" dirty="0" smtClean="0"/>
              <a:t>. </a:t>
            </a:r>
            <a:r>
              <a:rPr lang="en-US" sz="1400" dirty="0" smtClean="0"/>
              <a:t>Resource sharing includes distributed collections of data. For example, repositories can be used to both storing and reading data.</a:t>
            </a:r>
          </a:p>
          <a:p>
            <a:pPr lvl="2" algn="just"/>
            <a:r>
              <a:rPr lang="en-US" sz="1400" b="1" i="1" dirty="0" smtClean="0"/>
              <a:t>Unified Namespace. </a:t>
            </a:r>
            <a:r>
              <a:rPr lang="en-US" sz="1400" dirty="0" smtClean="0"/>
              <a:t>Data Grids impose a unified logical namespace where to locate data collections and resources. Every data element has a single logical name, which is eventually mapped to different physical file names for the purpose of replication and accessibility.</a:t>
            </a:r>
          </a:p>
          <a:p>
            <a:pPr lvl="2" algn="just"/>
            <a:r>
              <a:rPr lang="en-US" sz="1400" b="1" i="1" dirty="0" smtClean="0"/>
              <a:t>Access Restrictions</a:t>
            </a:r>
            <a:r>
              <a:rPr lang="en-US" sz="1400" i="1" dirty="0" smtClean="0"/>
              <a:t>.</a:t>
            </a:r>
            <a:r>
              <a:rPr lang="en-US" sz="1400" dirty="0" smtClean="0"/>
              <a:t> Even though one of the purposes of Data Grids is facilitating the sharing of results and data for experiments, some users might wish to ensure confidentiality for their data and restrict access to them only to their collaborators. Authentication and authorization in Data Grids involve both coarse-grained and fine-grained access control over shared data collections.</a:t>
            </a:r>
            <a:endParaRPr lang="en-US" dirty="0" smtClean="0"/>
          </a:p>
          <a:p>
            <a:pPr algn="just"/>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20</a:t>
            </a:fld>
            <a:endParaRPr lang="en-US"/>
          </a:p>
        </p:txBody>
      </p:sp>
    </p:spTree>
    <p:extLst>
      <p:ext uri="{BB962C8B-B14F-4D97-AF65-F5344CB8AC3E}">
        <p14:creationId xmlns:p14="http://schemas.microsoft.com/office/powerpoint/2010/main" val="2644091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Grids</a:t>
            </a:r>
            <a:endParaRPr lang="en-US" dirty="0"/>
          </a:p>
        </p:txBody>
      </p:sp>
      <p:sp>
        <p:nvSpPr>
          <p:cNvPr id="3" name="Content Placeholder 2"/>
          <p:cNvSpPr>
            <a:spLocks noGrp="1"/>
          </p:cNvSpPr>
          <p:nvPr>
            <p:ph idx="1"/>
          </p:nvPr>
        </p:nvSpPr>
        <p:spPr/>
        <p:txBody>
          <a:bodyPr/>
          <a:lstStyle/>
          <a:p>
            <a:pPr lvl="0" algn="just"/>
            <a:r>
              <a:rPr lang="en-US" sz="1800" b="1" i="1" dirty="0" smtClean="0"/>
              <a:t>The LHC Grid: </a:t>
            </a:r>
            <a:r>
              <a:rPr lang="en-US" sz="1800" i="1" dirty="0" smtClean="0"/>
              <a:t>A </a:t>
            </a:r>
            <a:r>
              <a:rPr lang="en-US" sz="1800" dirty="0" smtClean="0"/>
              <a:t>project funded by the European Union to develop a world-wide Grid computing environment for use by high-energy physics researchers around the world collaborating on the LHC (</a:t>
            </a:r>
            <a:r>
              <a:rPr lang="en-US" sz="1800" i="1" dirty="0" smtClean="0"/>
              <a:t>Large </a:t>
            </a:r>
            <a:r>
              <a:rPr lang="en-US" sz="1800" i="1" dirty="0" err="1" smtClean="0"/>
              <a:t>Hadron</a:t>
            </a:r>
            <a:r>
              <a:rPr lang="en-US" sz="1800" i="1" dirty="0" smtClean="0"/>
              <a:t> Collider) experiment. It supports</a:t>
            </a:r>
            <a:r>
              <a:rPr lang="en-US" sz="1800" dirty="0" smtClean="0"/>
              <a:t> storage and analysis of large-scale datasets, from hundreds of terabytes to petabytes, generated by the LHC experiment (</a:t>
            </a:r>
            <a:r>
              <a:rPr lang="en-US" sz="1800" i="1" dirty="0" smtClean="0"/>
              <a:t>http://lhc.web.cern.ch/lhc/)</a:t>
            </a:r>
            <a:r>
              <a:rPr lang="en-US" sz="1800" dirty="0" smtClean="0"/>
              <a:t>.</a:t>
            </a:r>
          </a:p>
          <a:p>
            <a:pPr lvl="0" algn="just"/>
            <a:r>
              <a:rPr lang="en-US" sz="1800" b="1" i="1" dirty="0" err="1" smtClean="0"/>
              <a:t>BioInformatics</a:t>
            </a:r>
            <a:r>
              <a:rPr lang="en-US" sz="1800" b="1" i="1" dirty="0" smtClean="0"/>
              <a:t> Research Network (BIRN)</a:t>
            </a:r>
            <a:r>
              <a:rPr lang="en-US" sz="1800" b="1" dirty="0" smtClean="0"/>
              <a:t>. </a:t>
            </a:r>
            <a:r>
              <a:rPr lang="en-US" sz="1800" dirty="0" smtClean="0"/>
              <a:t>BIRN is a national initiative to advance biomedical research through data sharing and online collaboration. Funded by the National Center for Research Resources (NCRR), a component of the US National Institutes of Health (NIH), BIRN provides data-sharing infrastructure, software tools, and strategies and advisory services (http://www.birncommunity.org).</a:t>
            </a:r>
          </a:p>
          <a:p>
            <a:pPr algn="just"/>
            <a:r>
              <a:rPr lang="en-US" sz="1800" b="1" i="1" dirty="0" smtClean="0"/>
              <a:t>International Virtual Observatory Alliance (IVOA)</a:t>
            </a:r>
            <a:r>
              <a:rPr lang="en-US" sz="1800" b="1" dirty="0" smtClean="0"/>
              <a:t>.</a:t>
            </a:r>
            <a:r>
              <a:rPr lang="en-US" sz="1800" dirty="0" smtClean="0"/>
              <a:t> IVOA is an organization aimed at providing improved access to the ever-expanding astronomical data resources available on-line. It does so by promoting standards for </a:t>
            </a:r>
            <a:r>
              <a:rPr lang="en-US" sz="1800" i="1" dirty="0" smtClean="0"/>
              <a:t>Virtual Observatories</a:t>
            </a:r>
            <a:r>
              <a:rPr lang="en-US" sz="1800" dirty="0" smtClean="0"/>
              <a:t>, which are a collection of interoperating data archives and software tools utilizing the Internet to form a scientific research environment where astronomical research programs can be conducted. This allows scientists to discover, access, analyze, and combine lab data from heterogeneous data collections (http://www.ivoa.net/).</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21</a:t>
            </a:fld>
            <a:endParaRPr lang="en-US"/>
          </a:p>
        </p:txBody>
      </p:sp>
    </p:spTree>
    <p:extLst>
      <p:ext uri="{BB962C8B-B14F-4D97-AF65-F5344CB8AC3E}">
        <p14:creationId xmlns:p14="http://schemas.microsoft.com/office/powerpoint/2010/main" val="41111985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Clouds and Big Data</a:t>
            </a:r>
            <a:endParaRPr lang="en-US" dirty="0"/>
          </a:p>
        </p:txBody>
      </p:sp>
      <p:sp>
        <p:nvSpPr>
          <p:cNvPr id="3" name="Content Placeholder 2"/>
          <p:cNvSpPr>
            <a:spLocks noGrp="1"/>
          </p:cNvSpPr>
          <p:nvPr>
            <p:ph idx="1"/>
          </p:nvPr>
        </p:nvSpPr>
        <p:spPr/>
        <p:txBody>
          <a:bodyPr/>
          <a:lstStyle/>
          <a:p>
            <a:pPr algn="just"/>
            <a:r>
              <a:rPr lang="en-US" sz="2200" dirty="0" smtClean="0"/>
              <a:t>Large datasets have mostly been the domain of scientific computing. </a:t>
            </a:r>
          </a:p>
          <a:p>
            <a:pPr algn="just"/>
            <a:r>
              <a:rPr lang="en-US" sz="2200" dirty="0" smtClean="0"/>
              <a:t>This scenario has recently started to change as massive amount of data are being produced, mined, and crunched by companies providing Internet services such as searching, on-line advertisement, and social media.</a:t>
            </a:r>
          </a:p>
          <a:p>
            <a:pPr algn="just"/>
            <a:r>
              <a:rPr lang="en-US" sz="2200" dirty="0" smtClean="0"/>
              <a:t> It is critical for such companies to efficiently analyze these huge datasets as they constitute a precious source of information about their customers. </a:t>
            </a:r>
          </a:p>
          <a:p>
            <a:pPr algn="just"/>
            <a:r>
              <a:rPr lang="en-US" sz="2200" dirty="0" smtClean="0"/>
              <a:t>Logs analysis is an example of data-intensive operation that is commonly performed in this context: companies such as Google have a massive amount of data in the form of logs that are daily processed by using their distributed infrastructure. </a:t>
            </a:r>
          </a:p>
          <a:p>
            <a:pPr algn="just"/>
            <a:r>
              <a:rPr lang="en-US" sz="2200" dirty="0" smtClean="0"/>
              <a:t>As a result, they settled upon analytic infrastructure that differs from the Grid-based infrastructure used by the scientific community.</a:t>
            </a:r>
          </a:p>
          <a:p>
            <a:pPr algn="just"/>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22</a:t>
            </a:fld>
            <a:endParaRPr lang="en-US"/>
          </a:p>
        </p:txBody>
      </p:sp>
    </p:spTree>
    <p:extLst>
      <p:ext uri="{BB962C8B-B14F-4D97-AF65-F5344CB8AC3E}">
        <p14:creationId xmlns:p14="http://schemas.microsoft.com/office/powerpoint/2010/main" val="2007921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Clouds and Big Data</a:t>
            </a:r>
            <a:endParaRPr lang="en-US" dirty="0"/>
          </a:p>
        </p:txBody>
      </p:sp>
      <p:sp>
        <p:nvSpPr>
          <p:cNvPr id="3" name="Content Placeholder 2"/>
          <p:cNvSpPr>
            <a:spLocks noGrp="1"/>
          </p:cNvSpPr>
          <p:nvPr>
            <p:ph idx="1"/>
          </p:nvPr>
        </p:nvSpPr>
        <p:spPr/>
        <p:txBody>
          <a:bodyPr/>
          <a:lstStyle/>
          <a:p>
            <a:pPr algn="just"/>
            <a:r>
              <a:rPr lang="en-US" dirty="0" smtClean="0"/>
              <a:t>Together with the diffusion of Cloud computing technologies supporting data-intensive computations, the term </a:t>
            </a:r>
            <a:r>
              <a:rPr lang="en-US" i="1" dirty="0" smtClean="0"/>
              <a:t>Big Data </a:t>
            </a:r>
            <a:r>
              <a:rPr lang="en-US" dirty="0" smtClean="0"/>
              <a:t>has become popular. </a:t>
            </a:r>
          </a:p>
          <a:p>
            <a:pPr algn="just"/>
            <a:r>
              <a:rPr lang="en-US" dirty="0" smtClean="0"/>
              <a:t>This term characterizes the nature of data-intensive computations nowadays and currently identifies datasets that grow so large that they become complex to work with using on-hand database management tools. </a:t>
            </a:r>
          </a:p>
          <a:p>
            <a:pPr algn="just"/>
            <a:r>
              <a:rPr lang="en-US" dirty="0" smtClean="0"/>
              <a:t>Relational databases and desktop statistics/visualization packages become ineffective for that amount of information requiring instead “massively parallel software running on tens, hundreds, or even thousands of servers” .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23</a:t>
            </a:fld>
            <a:endParaRPr lang="en-US"/>
          </a:p>
        </p:txBody>
      </p:sp>
    </p:spTree>
    <p:extLst>
      <p:ext uri="{BB962C8B-B14F-4D97-AF65-F5344CB8AC3E}">
        <p14:creationId xmlns:p14="http://schemas.microsoft.com/office/powerpoint/2010/main" val="938336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Clouds and Big Data</a:t>
            </a:r>
            <a:endParaRPr lang="en-US" dirty="0"/>
          </a:p>
        </p:txBody>
      </p:sp>
      <p:sp>
        <p:nvSpPr>
          <p:cNvPr id="3" name="Content Placeholder 2"/>
          <p:cNvSpPr>
            <a:spLocks noGrp="1"/>
          </p:cNvSpPr>
          <p:nvPr>
            <p:ph idx="1"/>
          </p:nvPr>
        </p:nvSpPr>
        <p:spPr/>
        <p:txBody>
          <a:bodyPr/>
          <a:lstStyle/>
          <a:p>
            <a:pPr algn="just"/>
            <a:r>
              <a:rPr lang="en-US" sz="2400" i="1" dirty="0" smtClean="0"/>
              <a:t>Big Data</a:t>
            </a:r>
            <a:r>
              <a:rPr lang="en-US" sz="2400" dirty="0" smtClean="0"/>
              <a:t> problems are found in non-scientific application domains such as web logs, RFID, sensor networks, social networks, Internet text and documents, Internet search indexing, call detail records, military surveillance, medical records, photography archives, video archives, and large scale e-Commerce. Other than the massive size, what characterizes all these examples is that new data is accumulated with time rather than replacing the old ones. </a:t>
            </a:r>
          </a:p>
          <a:p>
            <a:pPr algn="just"/>
            <a:r>
              <a:rPr lang="en-US" sz="2400" dirty="0" smtClean="0"/>
              <a:t>In general, </a:t>
            </a:r>
            <a:r>
              <a:rPr lang="en-US" sz="2400" i="1" dirty="0" smtClean="0"/>
              <a:t>Big Data</a:t>
            </a:r>
            <a:r>
              <a:rPr lang="en-US" sz="2400" dirty="0" smtClean="0"/>
              <a:t> applies to datasets whose size is beyond the ability of commonly used software tools to capture, manage, and process the data within a tolerable elapsed time. </a:t>
            </a:r>
          </a:p>
          <a:p>
            <a:pPr algn="just"/>
            <a:r>
              <a:rPr lang="en-US" sz="2400" dirty="0" smtClean="0"/>
              <a:t>Therefore, </a:t>
            </a:r>
            <a:r>
              <a:rPr lang="en-US" sz="2400" i="1" dirty="0" smtClean="0"/>
              <a:t>Big Data</a:t>
            </a:r>
            <a:r>
              <a:rPr lang="en-US" sz="2400" dirty="0" smtClean="0"/>
              <a:t> sizes are a constantly moving target currently ranging from a few dozen terabytes to many petabytes of data in a single dataset.</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24</a:t>
            </a:fld>
            <a:endParaRPr lang="en-US"/>
          </a:p>
        </p:txBody>
      </p:sp>
    </p:spTree>
    <p:extLst>
      <p:ext uri="{BB962C8B-B14F-4D97-AF65-F5344CB8AC3E}">
        <p14:creationId xmlns:p14="http://schemas.microsoft.com/office/powerpoint/2010/main" val="34950362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Clouds and Big Data</a:t>
            </a:r>
            <a:endParaRPr lang="en-US" dirty="0"/>
          </a:p>
        </p:txBody>
      </p:sp>
      <p:sp>
        <p:nvSpPr>
          <p:cNvPr id="3" name="Content Placeholder 2"/>
          <p:cNvSpPr>
            <a:spLocks noGrp="1"/>
          </p:cNvSpPr>
          <p:nvPr>
            <p:ph idx="1"/>
          </p:nvPr>
        </p:nvSpPr>
        <p:spPr/>
        <p:txBody>
          <a:bodyPr/>
          <a:lstStyle/>
          <a:p>
            <a:pPr algn="just"/>
            <a:r>
              <a:rPr lang="en-US" dirty="0" smtClean="0"/>
              <a:t>Cloud technologies support data-intensive computing in several ways: </a:t>
            </a:r>
          </a:p>
          <a:p>
            <a:pPr lvl="1" algn="just"/>
            <a:r>
              <a:rPr lang="en-US" sz="2400" dirty="0" smtClean="0"/>
              <a:t>By providing a large amount of compute instances on demand that can be used to process and analyze large datasets in parallel.</a:t>
            </a:r>
          </a:p>
          <a:p>
            <a:pPr lvl="1" algn="just"/>
            <a:r>
              <a:rPr lang="en-US" sz="2400" dirty="0" smtClean="0"/>
              <a:t>By providing a storage system optimized for keeping large blobs of data and other distributed data store architectures.</a:t>
            </a:r>
          </a:p>
          <a:p>
            <a:pPr lvl="1" algn="just"/>
            <a:r>
              <a:rPr lang="en-US" sz="2400" dirty="0" smtClean="0"/>
              <a:t>By providing frameworks and programming APIs optimized for the processing and management of large amount of data. These APIs are mostly coupled with a specific storage infrastructure in order to optimize the overall performance of the system.</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25</a:t>
            </a:fld>
            <a:endParaRPr lang="en-US"/>
          </a:p>
        </p:txBody>
      </p:sp>
    </p:spTree>
    <p:extLst>
      <p:ext uri="{BB962C8B-B14F-4D97-AF65-F5344CB8AC3E}">
        <p14:creationId xmlns:p14="http://schemas.microsoft.com/office/powerpoint/2010/main" val="16941984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Clouds and Big Data</a:t>
            </a:r>
            <a:endParaRPr lang="en-US" dirty="0"/>
          </a:p>
        </p:txBody>
      </p:sp>
      <p:sp>
        <p:nvSpPr>
          <p:cNvPr id="3" name="Content Placeholder 2"/>
          <p:cNvSpPr>
            <a:spLocks noGrp="1"/>
          </p:cNvSpPr>
          <p:nvPr>
            <p:ph idx="1"/>
          </p:nvPr>
        </p:nvSpPr>
        <p:spPr/>
        <p:txBody>
          <a:bodyPr/>
          <a:lstStyle/>
          <a:p>
            <a:pPr algn="just"/>
            <a:r>
              <a:rPr lang="en-US" sz="2000" dirty="0" smtClean="0"/>
              <a:t>Data Cloud is a combination of these components. </a:t>
            </a:r>
          </a:p>
          <a:p>
            <a:pPr algn="just"/>
            <a:r>
              <a:rPr lang="en-US" sz="2000" dirty="0" smtClean="0"/>
              <a:t>An example is the </a:t>
            </a:r>
            <a:r>
              <a:rPr lang="en-US" sz="2000" i="1" dirty="0" smtClean="0"/>
              <a:t>MapReduce</a:t>
            </a:r>
            <a:r>
              <a:rPr lang="en-US" sz="2000" dirty="0" smtClean="0"/>
              <a:t> framework, which provides the best performance when leveraging the </a:t>
            </a:r>
            <a:r>
              <a:rPr lang="en-US" sz="2000" i="1" dirty="0" smtClean="0"/>
              <a:t>Google File System </a:t>
            </a:r>
            <a:r>
              <a:rPr lang="en-US" sz="2000" dirty="0" smtClean="0"/>
              <a:t>on top of Google’s large computing infrastructure. </a:t>
            </a:r>
          </a:p>
          <a:p>
            <a:pPr algn="just"/>
            <a:r>
              <a:rPr lang="en-US" sz="2000" dirty="0" smtClean="0"/>
              <a:t>Another example is the Hadoop system, the most mature, large, and open source Data Cloud. </a:t>
            </a:r>
          </a:p>
          <a:p>
            <a:pPr algn="just"/>
            <a:r>
              <a:rPr lang="en-US" sz="2000" dirty="0" smtClean="0"/>
              <a:t>It consists of the </a:t>
            </a:r>
            <a:r>
              <a:rPr lang="en-US" sz="2000" i="1" dirty="0" smtClean="0"/>
              <a:t>Hadoop Distributed File System (HDFS)</a:t>
            </a:r>
            <a:r>
              <a:rPr lang="en-US" sz="2000" dirty="0" smtClean="0"/>
              <a:t> and </a:t>
            </a:r>
            <a:r>
              <a:rPr lang="en-US" sz="2000" dirty="0" err="1" smtClean="0"/>
              <a:t>Hadoop’s</a:t>
            </a:r>
            <a:r>
              <a:rPr lang="en-US" sz="2000" dirty="0" smtClean="0"/>
              <a:t> implementation of </a:t>
            </a:r>
            <a:r>
              <a:rPr lang="en-US" sz="2000" i="1" dirty="0" smtClean="0"/>
              <a:t>MapReduce</a:t>
            </a:r>
            <a:r>
              <a:rPr lang="en-US" sz="2000" dirty="0" smtClean="0"/>
              <a:t>. </a:t>
            </a:r>
          </a:p>
          <a:p>
            <a:pPr algn="just"/>
            <a:r>
              <a:rPr lang="en-US" sz="2000" dirty="0" smtClean="0"/>
              <a:t>A similar approach is proposed by </a:t>
            </a:r>
            <a:r>
              <a:rPr lang="en-US" sz="2000" i="1" dirty="0" smtClean="0"/>
              <a:t>Sector </a:t>
            </a:r>
            <a:r>
              <a:rPr lang="en-US" sz="2000" dirty="0" smtClean="0"/>
              <a:t>[84], which consists of the </a:t>
            </a:r>
            <a:r>
              <a:rPr lang="en-US" sz="2000" i="1" dirty="0" smtClean="0"/>
              <a:t>Sector Distributed File System (SDFS)</a:t>
            </a:r>
            <a:r>
              <a:rPr lang="en-US" sz="2000" dirty="0" smtClean="0"/>
              <a:t> and a compute service called </a:t>
            </a:r>
            <a:r>
              <a:rPr lang="en-US" sz="2000" i="1" dirty="0" smtClean="0"/>
              <a:t>Sphere</a:t>
            </a:r>
            <a:r>
              <a:rPr lang="en-US" sz="2000" dirty="0" smtClean="0"/>
              <a:t> that allows users to execute arbitrary </a:t>
            </a:r>
            <a:r>
              <a:rPr lang="en-US" sz="2000" i="1" dirty="0" smtClean="0"/>
              <a:t>User Defined Functions (UDFs)</a:t>
            </a:r>
            <a:r>
              <a:rPr lang="en-US" sz="2000" dirty="0" smtClean="0"/>
              <a:t> over the data managed by SDFS. </a:t>
            </a:r>
          </a:p>
          <a:p>
            <a:pPr algn="just"/>
            <a:r>
              <a:rPr lang="en-US" sz="2000" i="1" dirty="0" err="1" smtClean="0"/>
              <a:t>Greenplum</a:t>
            </a:r>
            <a:r>
              <a:rPr lang="en-US" sz="2000" dirty="0" smtClean="0"/>
              <a:t> uses a shared-nothing MPP (massively parallel processing) architecture based upon commodity hardware. The architecture also integrates MapReduce-like functionality into its platform. A similar architecture has been deployed by </a:t>
            </a:r>
            <a:r>
              <a:rPr lang="en-US" sz="2000" i="1" dirty="0" smtClean="0"/>
              <a:t>Aster</a:t>
            </a:r>
            <a:r>
              <a:rPr lang="en-US" sz="2000" dirty="0" smtClean="0"/>
              <a:t>, which uses MPP-based data warehousing appliance supporting </a:t>
            </a:r>
            <a:r>
              <a:rPr lang="en-US" sz="2000" i="1" dirty="0" smtClean="0"/>
              <a:t>MapReduce</a:t>
            </a:r>
            <a:r>
              <a:rPr lang="en-US" sz="2000" dirty="0" smtClean="0"/>
              <a:t> and targeting 1 PB of data.</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26</a:t>
            </a:fld>
            <a:endParaRPr lang="en-US"/>
          </a:p>
        </p:txBody>
      </p:sp>
    </p:spTree>
    <p:extLst>
      <p:ext uri="{BB962C8B-B14F-4D97-AF65-F5344CB8AC3E}">
        <p14:creationId xmlns:p14="http://schemas.microsoft.com/office/powerpoint/2010/main" val="1055685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 and Data-Intensive Computing</a:t>
            </a:r>
            <a:endParaRPr lang="en-US" dirty="0"/>
          </a:p>
        </p:txBody>
      </p:sp>
      <p:sp>
        <p:nvSpPr>
          <p:cNvPr id="3" name="Content Placeholder 2"/>
          <p:cNvSpPr>
            <a:spLocks noGrp="1"/>
          </p:cNvSpPr>
          <p:nvPr>
            <p:ph idx="1"/>
          </p:nvPr>
        </p:nvSpPr>
        <p:spPr/>
        <p:txBody>
          <a:bodyPr/>
          <a:lstStyle/>
          <a:p>
            <a:pPr algn="just"/>
            <a:r>
              <a:rPr lang="en-US" sz="2000" dirty="0" smtClean="0"/>
              <a:t>Traditionally, distributed databases have been considered the natural evolution of database management systems as the scale of the datasets becomes unmanageable with a single system. Distributed databases are a collection of data stored at different sites of a computer network. </a:t>
            </a:r>
          </a:p>
          <a:p>
            <a:pPr algn="just"/>
            <a:r>
              <a:rPr lang="en-US" sz="2000" dirty="0" smtClean="0"/>
              <a:t>Each site might expose a degree of autonomy providing services for the execution of local applications, but also participates in the execution of a global application. </a:t>
            </a:r>
          </a:p>
          <a:p>
            <a:pPr algn="just"/>
            <a:r>
              <a:rPr lang="en-US" sz="2000" dirty="0" smtClean="0"/>
              <a:t>A distributed database can be created by splitting and scattering the data of an existing database over different sites, or by federating together multiple existing databases. These systems are very robust and provide distributed transaction processing, distributed query optimization, and efficient management of resources. </a:t>
            </a:r>
          </a:p>
          <a:p>
            <a:pPr algn="just"/>
            <a:r>
              <a:rPr lang="en-US" sz="2000" dirty="0" smtClean="0"/>
              <a:t>However, they are mostly concerned with datasets that can be expressed by using the relational model, and the need to enforce ACID properties on data limits their abilities to scale as Data Clouds and Grids do.</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27</a:t>
            </a:fld>
            <a:endParaRPr lang="en-US"/>
          </a:p>
        </p:txBody>
      </p:sp>
    </p:spTree>
    <p:extLst>
      <p:ext uri="{BB962C8B-B14F-4D97-AF65-F5344CB8AC3E}">
        <p14:creationId xmlns:p14="http://schemas.microsoft.com/office/powerpoint/2010/main" val="32221397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28</a:t>
            </a:fld>
            <a:endParaRPr lang="en-US"/>
          </a:p>
        </p:txBody>
      </p:sp>
      <p:sp>
        <p:nvSpPr>
          <p:cNvPr id="8" name="Rounded Rectangle 7"/>
          <p:cNvSpPr/>
          <p:nvPr/>
        </p:nvSpPr>
        <p:spPr bwMode="auto">
          <a:xfrm>
            <a:off x="0" y="26670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2961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for Data Intensive Computing</a:t>
            </a:r>
            <a:endParaRPr lang="en-US" dirty="0"/>
          </a:p>
        </p:txBody>
      </p:sp>
      <p:sp>
        <p:nvSpPr>
          <p:cNvPr id="3" name="Content Placeholder 2"/>
          <p:cNvSpPr>
            <a:spLocks noGrp="1"/>
          </p:cNvSpPr>
          <p:nvPr>
            <p:ph idx="1"/>
          </p:nvPr>
        </p:nvSpPr>
        <p:spPr/>
        <p:txBody>
          <a:bodyPr/>
          <a:lstStyle/>
          <a:p>
            <a:pPr algn="just"/>
            <a:r>
              <a:rPr lang="en-US" sz="2400" dirty="0" smtClean="0"/>
              <a:t>Data-intensive computing concerns the development of applications that are mainly focused on processing large quantities of data. Therefore, storage systems and programming models constitute a natural classification of the technologies supporting data-intensive computing.</a:t>
            </a:r>
          </a:p>
          <a:p>
            <a:pPr algn="just"/>
            <a:r>
              <a:rPr lang="en-US" sz="2400" dirty="0" smtClean="0"/>
              <a:t>Traditionally, database management systems constituted the de-facto storage support for several types of applications. </a:t>
            </a:r>
          </a:p>
          <a:p>
            <a:pPr algn="just"/>
            <a:r>
              <a:rPr lang="en-US" sz="2400" dirty="0" smtClean="0"/>
              <a:t>Due to the explosion of unstructured data in the form of blogs, web pages, software logs, and sensor readings, the relational model in its original formulation, does not seem to be the preferred solution for supporting data analytics at a large scale.</a:t>
            </a:r>
          </a:p>
        </p:txBody>
      </p:sp>
      <p:sp>
        <p:nvSpPr>
          <p:cNvPr id="4" name="Slide Number Placeholder 3"/>
          <p:cNvSpPr>
            <a:spLocks noGrp="1"/>
          </p:cNvSpPr>
          <p:nvPr>
            <p:ph type="sldNum" sz="quarter" idx="10"/>
          </p:nvPr>
        </p:nvSpPr>
        <p:spPr/>
        <p:txBody>
          <a:bodyPr/>
          <a:lstStyle/>
          <a:p>
            <a:fld id="{32E25198-89AE-4B00-A47A-4DE3C7AA5454}" type="slidenum">
              <a:rPr lang="en-US" smtClean="0"/>
              <a:pPr/>
              <a:t>29</a:t>
            </a:fld>
            <a:endParaRPr lang="en-US"/>
          </a:p>
        </p:txBody>
      </p:sp>
    </p:spTree>
    <p:extLst>
      <p:ext uri="{BB962C8B-B14F-4D97-AF65-F5344CB8AC3E}">
        <p14:creationId xmlns:p14="http://schemas.microsoft.com/office/powerpoint/2010/main" val="509987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a:t>
            </a:fld>
            <a:endParaRPr lang="en-US"/>
          </a:p>
        </p:txBody>
      </p:sp>
    </p:spTree>
    <p:extLst>
      <p:ext uri="{BB962C8B-B14F-4D97-AF65-F5344CB8AC3E}">
        <p14:creationId xmlns:p14="http://schemas.microsoft.com/office/powerpoint/2010/main" val="33325915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for Data Intensive Computing</a:t>
            </a:r>
            <a:endParaRPr lang="en-US" dirty="0"/>
          </a:p>
        </p:txBody>
      </p:sp>
      <p:sp>
        <p:nvSpPr>
          <p:cNvPr id="3" name="Content Placeholder 2"/>
          <p:cNvSpPr>
            <a:spLocks noGrp="1"/>
          </p:cNvSpPr>
          <p:nvPr>
            <p:ph idx="1"/>
          </p:nvPr>
        </p:nvSpPr>
        <p:spPr/>
        <p:txBody>
          <a:bodyPr/>
          <a:lstStyle/>
          <a:p>
            <a:pPr algn="just"/>
            <a:r>
              <a:rPr lang="en-US" sz="1600" dirty="0" smtClean="0"/>
              <a:t>Research on databases and the data management industry are indeed at a turning point and new opportunities arise. Some factors contributing to this change are:</a:t>
            </a:r>
          </a:p>
          <a:p>
            <a:pPr lvl="1" algn="just"/>
            <a:r>
              <a:rPr lang="en-US" sz="1600" i="1" dirty="0" smtClean="0"/>
              <a:t>Growing of popularity of Big Data.</a:t>
            </a:r>
            <a:r>
              <a:rPr lang="en-US" sz="1600" dirty="0" smtClean="0"/>
              <a:t> </a:t>
            </a:r>
          </a:p>
          <a:p>
            <a:pPr lvl="1" algn="just"/>
            <a:r>
              <a:rPr lang="en-US" sz="1600" i="1" dirty="0" smtClean="0"/>
              <a:t>Growing importance of data analytics in the business chain.</a:t>
            </a:r>
            <a:r>
              <a:rPr lang="en-US" sz="1600" dirty="0" smtClean="0"/>
              <a:t> </a:t>
            </a:r>
          </a:p>
          <a:p>
            <a:pPr lvl="1" algn="just"/>
            <a:r>
              <a:rPr lang="en-US" sz="1600" i="1" dirty="0" smtClean="0"/>
              <a:t>Presence of data in several forms, not only structured. </a:t>
            </a:r>
            <a:r>
              <a:rPr lang="en-US" sz="1600" dirty="0" smtClean="0"/>
              <a:t>As previously mentioned, what constitutes relevant information today exhibits a heterogeneous nature and appears in several forms and formats. </a:t>
            </a:r>
          </a:p>
          <a:p>
            <a:pPr lvl="1" algn="just"/>
            <a:r>
              <a:rPr lang="en-US" sz="1600" dirty="0" smtClean="0"/>
              <a:t>Structured data is constantly growing as a result of the continuous use of traditional enterprise applications and system, but at the same time the advances in technology and the democratization of the Internet as a platform where everyone can pull information has created a massive amount of information that is unstructured and does not naturally fit into the relational model.</a:t>
            </a:r>
          </a:p>
          <a:p>
            <a:pPr lvl="1" algn="just"/>
            <a:r>
              <a:rPr lang="en-US" sz="1600" i="1" dirty="0" smtClean="0"/>
              <a:t>New approaches and technologies for computing. </a:t>
            </a:r>
            <a:r>
              <a:rPr lang="en-US" sz="1600" dirty="0" smtClean="0"/>
              <a:t>Cloud computing promises access to a massive amount of computing capacity on demand. This allows engineers to design software systems that incrementally scale to arbitrary degrees of parallelism. It is not rare anymore to build software applications and services that are dynamically deployed on hundreds or thousands of nodes, which might belong to the system for few hours or days. Classical database infrastructures are not designed to provide support to such a volatile environment.</a:t>
            </a:r>
          </a:p>
          <a:p>
            <a:pPr algn="just"/>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30</a:t>
            </a:fld>
            <a:endParaRPr lang="en-US"/>
          </a:p>
        </p:txBody>
      </p:sp>
    </p:spTree>
    <p:extLst>
      <p:ext uri="{BB962C8B-B14F-4D97-AF65-F5344CB8AC3E}">
        <p14:creationId xmlns:p14="http://schemas.microsoft.com/office/powerpoint/2010/main" val="27499831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Performance Distributed File Systems and Storage Clouds</a:t>
            </a:r>
            <a:endParaRPr lang="en-US" dirty="0"/>
          </a:p>
        </p:txBody>
      </p:sp>
      <p:sp>
        <p:nvSpPr>
          <p:cNvPr id="3" name="Content Placeholder 2"/>
          <p:cNvSpPr>
            <a:spLocks noGrp="1"/>
          </p:cNvSpPr>
          <p:nvPr>
            <p:ph idx="1"/>
          </p:nvPr>
        </p:nvSpPr>
        <p:spPr/>
        <p:txBody>
          <a:bodyPr/>
          <a:lstStyle/>
          <a:p>
            <a:pPr algn="just"/>
            <a:r>
              <a:rPr lang="en-US" dirty="0" smtClean="0"/>
              <a:t>Distributed file systems constitute the primary support for the management of data. They provide an interface where to store information in the form of files and later access them for read and write operations. </a:t>
            </a:r>
          </a:p>
          <a:p>
            <a:pPr algn="just"/>
            <a:r>
              <a:rPr lang="en-US" dirty="0" smtClean="0"/>
              <a:t>Among the several implementations of file systems, few of them specifically address the management of huge quantities of data on a large number of nodes. </a:t>
            </a:r>
          </a:p>
          <a:p>
            <a:pPr algn="just"/>
            <a:r>
              <a:rPr lang="en-US" dirty="0" smtClean="0"/>
              <a:t>Mostly, these file systems constitute the data storage support for large computing clusters, supercomputers, massively parallel architectures, and lately storage/computing Clouds.</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31</a:t>
            </a:fld>
            <a:endParaRPr lang="en-US"/>
          </a:p>
        </p:txBody>
      </p:sp>
    </p:spTree>
    <p:extLst>
      <p:ext uri="{BB962C8B-B14F-4D97-AF65-F5344CB8AC3E}">
        <p14:creationId xmlns:p14="http://schemas.microsoft.com/office/powerpoint/2010/main" val="10354445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Performance Distributed File Systems and Storage Clouds</a:t>
            </a:r>
            <a:endParaRPr lang="en-US" dirty="0"/>
          </a:p>
        </p:txBody>
      </p:sp>
      <p:sp>
        <p:nvSpPr>
          <p:cNvPr id="3" name="Content Placeholder 2"/>
          <p:cNvSpPr>
            <a:spLocks noGrp="1"/>
          </p:cNvSpPr>
          <p:nvPr>
            <p:ph idx="1"/>
          </p:nvPr>
        </p:nvSpPr>
        <p:spPr/>
        <p:txBody>
          <a:bodyPr/>
          <a:lstStyle/>
          <a:p>
            <a:r>
              <a:rPr lang="en-US" sz="1600" b="1" dirty="0" err="1" smtClean="0"/>
              <a:t>Lustre</a:t>
            </a:r>
            <a:r>
              <a:rPr lang="en-US" sz="1600" b="1" dirty="0" smtClean="0"/>
              <a:t>. </a:t>
            </a:r>
            <a:r>
              <a:rPr lang="en-US" sz="1600" dirty="0" smtClean="0"/>
              <a:t>The </a:t>
            </a:r>
            <a:r>
              <a:rPr lang="en-US" sz="1600" dirty="0" err="1" smtClean="0"/>
              <a:t>Lustre</a:t>
            </a:r>
            <a:r>
              <a:rPr lang="en-US" sz="1600" dirty="0" smtClean="0"/>
              <a:t> file system is a massively parallel distributed file system that covers the needs of a small workgroup of clusters to a large scale computing cluster. The file system is used by several of the Top500 supercomputing systems including the one rated as the most powerful supercomputer in the June 2012 list. </a:t>
            </a:r>
            <a:r>
              <a:rPr lang="en-US" sz="1600" dirty="0" err="1" smtClean="0"/>
              <a:t>Lustre</a:t>
            </a:r>
            <a:r>
              <a:rPr lang="en-US" sz="1600" dirty="0" smtClean="0"/>
              <a:t> is designed to provide access to petabytes (PBs) of storage, to serve thousands of clients with an IO throughput of hundreds of gigabytes per second (GB/s). The system is composed by a metadata server containing the metadata information about the file system and a collection of object storage servers that are in charge of providing storage. Users access the file system via a POSIX compliant client, which can be either mounted as a module in the kernel or through a library. The file system implements a robust failover strategy and recovery mechanism, making server failures and recoveries transparent to clients.</a:t>
            </a:r>
          </a:p>
          <a:p>
            <a:r>
              <a:rPr lang="en-US" sz="1600" b="1" dirty="0" smtClean="0"/>
              <a:t>IBM General Parallel File System (GPFS). </a:t>
            </a:r>
            <a:r>
              <a:rPr lang="en-US" sz="1600" dirty="0" smtClean="0"/>
              <a:t>GPFS  is the high performance distributed file system developed by IBM providing support for RS/6000 supercomputer and Linux computing clusters. GPFS is a multi-platform distributed file system built over several years of academic research and provides advanced recovery mechanisms. GPFS is built on the concept of shared disks, where a collection of disks is attached to the file systems nodes by means of some switching fabric. The file system makes this infrastructure transparent to users and stripes large files over the disk array also by replicating portion of the file in order to ensure high availability. By means of this infrastructure, the system is able to support petabytes of storage, which is accessed at a high throughput and without losing consistency of data. Compared to other implementations, GPFS distributes also the metadata of the entire file system and provides transparent access to it, thus eliminating a single point of failure.</a:t>
            </a:r>
          </a:p>
        </p:txBody>
      </p:sp>
      <p:sp>
        <p:nvSpPr>
          <p:cNvPr id="4" name="Slide Number Placeholder 3"/>
          <p:cNvSpPr>
            <a:spLocks noGrp="1"/>
          </p:cNvSpPr>
          <p:nvPr>
            <p:ph type="sldNum" sz="quarter" idx="10"/>
          </p:nvPr>
        </p:nvSpPr>
        <p:spPr/>
        <p:txBody>
          <a:bodyPr/>
          <a:lstStyle/>
          <a:p>
            <a:fld id="{32E25198-89AE-4B00-A47A-4DE3C7AA5454}" type="slidenum">
              <a:rPr lang="en-US" smtClean="0"/>
              <a:pPr/>
              <a:t>32</a:t>
            </a:fld>
            <a:endParaRPr lang="en-US"/>
          </a:p>
        </p:txBody>
      </p:sp>
    </p:spTree>
    <p:extLst>
      <p:ext uri="{BB962C8B-B14F-4D97-AF65-F5344CB8AC3E}">
        <p14:creationId xmlns:p14="http://schemas.microsoft.com/office/powerpoint/2010/main" val="30829792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Performance Distributed File Systems and Storage Clouds</a:t>
            </a:r>
            <a:endParaRPr lang="en-US" dirty="0"/>
          </a:p>
        </p:txBody>
      </p:sp>
      <p:sp>
        <p:nvSpPr>
          <p:cNvPr id="3" name="Content Placeholder 2"/>
          <p:cNvSpPr>
            <a:spLocks noGrp="1"/>
          </p:cNvSpPr>
          <p:nvPr>
            <p:ph idx="1"/>
          </p:nvPr>
        </p:nvSpPr>
        <p:spPr/>
        <p:txBody>
          <a:bodyPr/>
          <a:lstStyle/>
          <a:p>
            <a:pPr algn="just"/>
            <a:r>
              <a:rPr lang="en-US" sz="1800" b="1" dirty="0" smtClean="0"/>
              <a:t>Google File System (GFS). </a:t>
            </a:r>
            <a:r>
              <a:rPr lang="en-US" sz="1800" dirty="0" smtClean="0"/>
              <a:t>GFS [54] is the storage infrastructure supporting the execution of distributed applications in the Google’s computing Cloud. The system has been designed to be a fault tolerant, high available, distributed file system built on commodity hardware and standard Linux operating systems. Rather than a generic implementation of a distributed file system, GFS specifically addresses the needs of Google in terms of distributed storage for applications and it has been designed with the following assumptions:</a:t>
            </a:r>
          </a:p>
          <a:p>
            <a:pPr lvl="1" algn="just"/>
            <a:r>
              <a:rPr lang="en-US" sz="1800" dirty="0" smtClean="0"/>
              <a:t>The system is built on top of commodity hardware that often fails.</a:t>
            </a:r>
          </a:p>
          <a:p>
            <a:pPr lvl="1" algn="just"/>
            <a:r>
              <a:rPr lang="en-US" sz="1800" dirty="0" smtClean="0"/>
              <a:t>The system stores a modest number of large files, multi-GB files are common and should be treated efficiently, small files must be supported but there is no need to optimize for that.</a:t>
            </a:r>
          </a:p>
          <a:p>
            <a:pPr lvl="1" algn="just"/>
            <a:r>
              <a:rPr lang="en-US" sz="1800" dirty="0" smtClean="0"/>
              <a:t>The workloads primarily consist of two kinds of reads: large streaming reads and small random reads.</a:t>
            </a:r>
          </a:p>
          <a:p>
            <a:pPr lvl="1" algn="just"/>
            <a:r>
              <a:rPr lang="en-US" sz="1800" dirty="0" smtClean="0"/>
              <a:t>The workloads also have many large, sequential writes that append data to files.</a:t>
            </a:r>
          </a:p>
          <a:p>
            <a:pPr lvl="1" algn="just"/>
            <a:r>
              <a:rPr lang="en-US" sz="1800" dirty="0" smtClean="0"/>
              <a:t>High-sustained bandwidth is more important than low latency.</a:t>
            </a:r>
          </a:p>
          <a:p>
            <a:pPr lvl="1" algn="just"/>
            <a:r>
              <a:rPr lang="en-US" sz="1800" dirty="0" smtClean="0"/>
              <a:t>Top500 supercomputers list: http://www.top500.org (accessed in June 2012). </a:t>
            </a:r>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33</a:t>
            </a:fld>
            <a:endParaRPr lang="en-US"/>
          </a:p>
        </p:txBody>
      </p:sp>
    </p:spTree>
    <p:extLst>
      <p:ext uri="{BB962C8B-B14F-4D97-AF65-F5344CB8AC3E}">
        <p14:creationId xmlns:p14="http://schemas.microsoft.com/office/powerpoint/2010/main" val="21169270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smtClean="0"/>
              <a:t>Google </a:t>
            </a:r>
            <a:r>
              <a:rPr lang="en-US" altLang="zh-CN" sz="3200" dirty="0"/>
              <a:t>File System </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34</a:t>
            </a:fld>
            <a:endParaRPr lang="en-US"/>
          </a:p>
        </p:txBody>
      </p:sp>
      <p:sp>
        <p:nvSpPr>
          <p:cNvPr id="6" name="矩形 5"/>
          <p:cNvSpPr/>
          <p:nvPr/>
        </p:nvSpPr>
        <p:spPr>
          <a:xfrm>
            <a:off x="381000" y="1295400"/>
            <a:ext cx="2885142" cy="400110"/>
          </a:xfrm>
          <a:prstGeom prst="rect">
            <a:avLst/>
          </a:prstGeom>
          <a:solidFill>
            <a:schemeClr val="tx1">
              <a:lumMod val="75000"/>
              <a:lumOff val="25000"/>
            </a:schemeClr>
          </a:solidFill>
        </p:spPr>
        <p:txBody>
          <a:bodyPr wrap="square">
            <a:spAutoFit/>
          </a:bodyPr>
          <a:lstStyle/>
          <a:p>
            <a:r>
              <a:rPr lang="zh-CN" altLang="zh-CN" sz="2000" dirty="0">
                <a:solidFill>
                  <a:schemeClr val="bg1"/>
                </a:solidFill>
                <a:latin typeface="微软雅黑" panose="020B0503020204020204" pitchFamily="34" charset="-122"/>
                <a:ea typeface="微软雅黑" panose="020B0503020204020204" pitchFamily="34" charset="-122"/>
              </a:rPr>
              <a:t>谷歌的解决方案</a:t>
            </a:r>
            <a:r>
              <a:rPr lang="en-US" altLang="zh-CN" sz="2000" b="1" spc="225"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000" b="1" spc="225"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矩形 6"/>
          <p:cNvSpPr/>
          <p:nvPr/>
        </p:nvSpPr>
        <p:spPr>
          <a:xfrm>
            <a:off x="405674" y="1867361"/>
            <a:ext cx="8437240" cy="1323439"/>
          </a:xfrm>
          <a:prstGeom prst="rect">
            <a:avLst/>
          </a:prstGeom>
          <a:solidFill>
            <a:schemeClr val="accent1"/>
          </a:solidFill>
        </p:spPr>
        <p:txBody>
          <a:bodyPr wrap="square">
            <a:spAutoFit/>
          </a:bodyPr>
          <a:lstStyle/>
          <a:p>
            <a:r>
              <a:rPr lang="zh-CN" altLang="zh-CN" sz="2000" dirty="0">
                <a:solidFill>
                  <a:schemeClr val="bg1"/>
                </a:solidFill>
                <a:latin typeface="微软雅黑" panose="020B0503020204020204" pitchFamily="34" charset="-122"/>
                <a:ea typeface="微软雅黑" panose="020B0503020204020204" pitchFamily="34" charset="-122"/>
              </a:rPr>
              <a:t>在一堆（百万级的）廉价且不可靠的硬件上构建可靠的分布式文件系统，也就是我们所说的</a:t>
            </a:r>
            <a:r>
              <a:rPr lang="en-US" altLang="zh-CN" sz="2000" dirty="0">
                <a:solidFill>
                  <a:schemeClr val="bg1"/>
                </a:solidFill>
                <a:latin typeface="微软雅黑" panose="020B0503020204020204" pitchFamily="34" charset="-122"/>
                <a:ea typeface="微软雅黑" panose="020B0503020204020204" pitchFamily="34" charset="-122"/>
              </a:rPr>
              <a:t>GFS</a:t>
            </a:r>
            <a:r>
              <a:rPr lang="zh-CN" altLang="zh-CN"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GFS</a:t>
            </a:r>
            <a:r>
              <a:rPr lang="zh-CN" altLang="zh-CN" sz="2000" dirty="0">
                <a:solidFill>
                  <a:schemeClr val="bg1"/>
                </a:solidFill>
                <a:latin typeface="微软雅黑" panose="020B0503020204020204" pitchFamily="34" charset="-122"/>
                <a:ea typeface="微软雅黑" panose="020B0503020204020204" pitchFamily="34" charset="-122"/>
              </a:rPr>
              <a:t>不对硬件做容错能力的要求，将容错的任务交给文件系统完成，利用软件方法解决系统可靠性问题，使存储的成本成倍下降。</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401960" y="4095165"/>
            <a:ext cx="8437240" cy="707886"/>
          </a:xfrm>
          <a:prstGeom prst="rect">
            <a:avLst/>
          </a:prstGeom>
          <a:solidFill>
            <a:schemeClr val="accent1"/>
          </a:solidFill>
        </p:spPr>
        <p:txBody>
          <a:bodyPr wrap="square">
            <a:spAutoFit/>
          </a:bodyPr>
          <a:lstStyle/>
          <a:p>
            <a:r>
              <a:rPr lang="zh-CN" altLang="zh-CN" sz="2000" dirty="0">
                <a:solidFill>
                  <a:schemeClr val="bg1"/>
                </a:solidFill>
                <a:latin typeface="微软雅黑" panose="020B0503020204020204" pitchFamily="34" charset="-122"/>
                <a:ea typeface="微软雅黑" panose="020B0503020204020204" pitchFamily="34" charset="-122"/>
              </a:rPr>
              <a:t>同时</a:t>
            </a:r>
            <a:r>
              <a:rPr lang="en-US" altLang="zh-CN" sz="2000" dirty="0">
                <a:solidFill>
                  <a:schemeClr val="bg1"/>
                </a:solidFill>
                <a:latin typeface="微软雅黑" panose="020B0503020204020204" pitchFamily="34" charset="-122"/>
                <a:ea typeface="微软雅黑" panose="020B0503020204020204" pitchFamily="34" charset="-122"/>
              </a:rPr>
              <a:t>GFS</a:t>
            </a:r>
            <a:r>
              <a:rPr lang="zh-CN" altLang="zh-CN" sz="2000" dirty="0">
                <a:solidFill>
                  <a:schemeClr val="bg1"/>
                </a:solidFill>
                <a:latin typeface="微软雅黑" panose="020B0503020204020204" pitchFamily="34" charset="-122"/>
                <a:ea typeface="微软雅黑" panose="020B0503020204020204" pitchFamily="34" charset="-122"/>
              </a:rPr>
              <a:t>将服务器故障视为正常现象，并采用多种方法，从多个角度使用不同的容错措施，确保数据存储的安全，保证提供不间断的数据存储服务。</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57008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t>Google File System</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35</a:t>
            </a:fld>
            <a:endParaRPr lang="en-US"/>
          </a:p>
        </p:txBody>
      </p:sp>
      <p:sp>
        <p:nvSpPr>
          <p:cNvPr id="5" name="文本框 4"/>
          <p:cNvSpPr txBox="1"/>
          <p:nvPr/>
        </p:nvSpPr>
        <p:spPr>
          <a:xfrm>
            <a:off x="432682" y="1107410"/>
            <a:ext cx="2901372" cy="461665"/>
          </a:xfrm>
          <a:prstGeom prst="rect">
            <a:avLst/>
          </a:prstGeom>
          <a:noFill/>
        </p:spPr>
        <p:txBody>
          <a:bodyPr wrap="none" rtlCol="0">
            <a:spAutoFit/>
          </a:bodyPr>
          <a:lstStyle/>
          <a:p>
            <a:r>
              <a:rPr lang="en-US" altLang="zh-CN" sz="2400" b="1" dirty="0" smtClean="0">
                <a:solidFill>
                  <a:schemeClr val="accent6"/>
                </a:solidFill>
              </a:rPr>
              <a:t>1</a:t>
            </a:r>
            <a:r>
              <a:rPr lang="zh-CN" altLang="en-US" sz="2400" b="1" dirty="0" smtClean="0">
                <a:solidFill>
                  <a:schemeClr val="accent6"/>
                </a:solidFill>
              </a:rPr>
              <a:t>、</a:t>
            </a:r>
            <a:r>
              <a:rPr lang="en-US" altLang="zh-CN" sz="2400" b="1" dirty="0">
                <a:solidFill>
                  <a:schemeClr val="bg1"/>
                </a:solidFill>
                <a:latin typeface="+mn-ea"/>
              </a:rPr>
              <a:t> </a:t>
            </a:r>
            <a:r>
              <a:rPr lang="en-US" altLang="zh-CN" sz="2400" b="1" dirty="0">
                <a:solidFill>
                  <a:schemeClr val="accent6"/>
                </a:solidFill>
              </a:rPr>
              <a:t>GFS</a:t>
            </a:r>
            <a:r>
              <a:rPr lang="zh-CN" altLang="en-US" sz="2400" b="1" dirty="0">
                <a:solidFill>
                  <a:schemeClr val="accent6"/>
                </a:solidFill>
              </a:rPr>
              <a:t>的系统架构</a:t>
            </a:r>
          </a:p>
        </p:txBody>
      </p:sp>
      <p:sp>
        <p:nvSpPr>
          <p:cNvPr id="7" name="圆角矩形 6"/>
          <p:cNvSpPr/>
          <p:nvPr/>
        </p:nvSpPr>
        <p:spPr>
          <a:xfrm>
            <a:off x="1889735" y="1853342"/>
            <a:ext cx="7120426" cy="972597"/>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圆角矩形 7"/>
          <p:cNvSpPr/>
          <p:nvPr/>
        </p:nvSpPr>
        <p:spPr>
          <a:xfrm>
            <a:off x="1982604" y="1936687"/>
            <a:ext cx="1892291" cy="6858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2195214" y="1926953"/>
            <a:ext cx="1467068" cy="707886"/>
          </a:xfrm>
          <a:prstGeom prst="rect">
            <a:avLst/>
          </a:prstGeom>
          <a:noFill/>
          <a:ln>
            <a:noFill/>
          </a:ln>
        </p:spPr>
        <p:txBody>
          <a:bodyPr wrap="none">
            <a:spAutoFit/>
          </a:bodyPr>
          <a:lstStyle/>
          <a:p>
            <a:pPr algn="ctr"/>
            <a:r>
              <a:rPr lang="en-US" altLang="zh-CN" sz="2000" dirty="0">
                <a:solidFill>
                  <a:schemeClr val="bg1"/>
                </a:solidFill>
                <a:latin typeface="+mn-ea"/>
              </a:rPr>
              <a:t>Client</a:t>
            </a:r>
          </a:p>
          <a:p>
            <a:pPr algn="ctr"/>
            <a:r>
              <a:rPr lang="zh-CN" altLang="en-US" sz="2000" dirty="0">
                <a:solidFill>
                  <a:schemeClr val="bg1"/>
                </a:solidFill>
                <a:latin typeface="+mn-ea"/>
              </a:rPr>
              <a:t>（客户端）</a:t>
            </a:r>
          </a:p>
        </p:txBody>
      </p:sp>
      <p:sp>
        <p:nvSpPr>
          <p:cNvPr id="10" name="圆角矩形 9"/>
          <p:cNvSpPr/>
          <p:nvPr/>
        </p:nvSpPr>
        <p:spPr>
          <a:xfrm>
            <a:off x="1889735" y="3129149"/>
            <a:ext cx="7120426" cy="972597"/>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圆角矩形 10"/>
          <p:cNvSpPr/>
          <p:nvPr/>
        </p:nvSpPr>
        <p:spPr>
          <a:xfrm>
            <a:off x="1982604" y="3179041"/>
            <a:ext cx="1892291" cy="6858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2071574" y="3138222"/>
            <a:ext cx="1723550" cy="707886"/>
          </a:xfrm>
          <a:prstGeom prst="rect">
            <a:avLst/>
          </a:prstGeom>
          <a:noFill/>
          <a:ln>
            <a:noFill/>
          </a:ln>
        </p:spPr>
        <p:txBody>
          <a:bodyPr wrap="none">
            <a:spAutoFit/>
          </a:bodyPr>
          <a:lstStyle/>
          <a:p>
            <a:pPr algn="ctr"/>
            <a:r>
              <a:rPr lang="en-US" altLang="zh-CN" sz="2000" dirty="0">
                <a:solidFill>
                  <a:schemeClr val="bg1"/>
                </a:solidFill>
                <a:latin typeface="+mn-ea"/>
              </a:rPr>
              <a:t>Master</a:t>
            </a:r>
          </a:p>
          <a:p>
            <a:pPr algn="ctr"/>
            <a:r>
              <a:rPr lang="zh-CN" altLang="en-US" sz="2000" dirty="0">
                <a:solidFill>
                  <a:schemeClr val="bg1"/>
                </a:solidFill>
                <a:latin typeface="+mn-ea"/>
              </a:rPr>
              <a:t>（主服务器）</a:t>
            </a:r>
          </a:p>
        </p:txBody>
      </p:sp>
      <p:sp>
        <p:nvSpPr>
          <p:cNvPr id="13" name="圆角矩形 12"/>
          <p:cNvSpPr/>
          <p:nvPr/>
        </p:nvSpPr>
        <p:spPr>
          <a:xfrm>
            <a:off x="1889735" y="4351915"/>
            <a:ext cx="7120426" cy="972597"/>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圆角矩形 13"/>
          <p:cNvSpPr/>
          <p:nvPr/>
        </p:nvSpPr>
        <p:spPr>
          <a:xfrm>
            <a:off x="1982604" y="4435262"/>
            <a:ext cx="1892291" cy="6858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p:nvSpPr>
        <p:spPr>
          <a:xfrm>
            <a:off x="1810494" y="4399630"/>
            <a:ext cx="2236510" cy="707886"/>
          </a:xfrm>
          <a:prstGeom prst="rect">
            <a:avLst/>
          </a:prstGeom>
          <a:noFill/>
          <a:ln>
            <a:noFill/>
          </a:ln>
        </p:spPr>
        <p:txBody>
          <a:bodyPr wrap="none">
            <a:spAutoFit/>
          </a:bodyPr>
          <a:lstStyle/>
          <a:p>
            <a:pPr algn="ctr"/>
            <a:r>
              <a:rPr lang="en-US" altLang="zh-CN" sz="2000" dirty="0">
                <a:solidFill>
                  <a:schemeClr val="bg1"/>
                </a:solidFill>
                <a:latin typeface="+mn-ea"/>
              </a:rPr>
              <a:t>Chunk Server</a:t>
            </a:r>
          </a:p>
          <a:p>
            <a:pPr algn="ctr"/>
            <a:r>
              <a:rPr lang="zh-CN" altLang="en-US" sz="2000" dirty="0">
                <a:solidFill>
                  <a:schemeClr val="bg1"/>
                </a:solidFill>
                <a:latin typeface="+mn-ea"/>
              </a:rPr>
              <a:t>（数据块服务器）</a:t>
            </a:r>
          </a:p>
        </p:txBody>
      </p:sp>
      <p:sp>
        <p:nvSpPr>
          <p:cNvPr id="16" name="矩形 15"/>
          <p:cNvSpPr/>
          <p:nvPr/>
        </p:nvSpPr>
        <p:spPr>
          <a:xfrm>
            <a:off x="4232987" y="1828800"/>
            <a:ext cx="4660758" cy="1015663"/>
          </a:xfrm>
          <a:prstGeom prst="rect">
            <a:avLst/>
          </a:prstGeom>
        </p:spPr>
        <p:txBody>
          <a:bodyPr wrap="square">
            <a:spAutoFit/>
          </a:bodyPr>
          <a:lstStyle/>
          <a:p>
            <a:pPr>
              <a:lnSpc>
                <a:spcPct val="150000"/>
              </a:lnSpc>
            </a:pPr>
            <a:r>
              <a:rPr lang="en-US" altLang="zh-CN" sz="2000" dirty="0">
                <a:latin typeface="+mn-ea"/>
              </a:rPr>
              <a:t>Client</a:t>
            </a:r>
            <a:r>
              <a:rPr lang="zh-CN" altLang="en-US" sz="2000" dirty="0">
                <a:latin typeface="+mn-ea"/>
              </a:rPr>
              <a:t>是</a:t>
            </a:r>
            <a:r>
              <a:rPr lang="en-US" altLang="zh-CN" sz="2000" dirty="0">
                <a:latin typeface="+mn-ea"/>
              </a:rPr>
              <a:t>GFS</a:t>
            </a:r>
            <a:r>
              <a:rPr lang="zh-CN" altLang="en-US" sz="2000" dirty="0">
                <a:latin typeface="+mn-ea"/>
              </a:rPr>
              <a:t>提供给应用程序的访问接口，以库文件的形式提供</a:t>
            </a:r>
          </a:p>
        </p:txBody>
      </p:sp>
      <p:sp>
        <p:nvSpPr>
          <p:cNvPr id="17" name="矩形 16"/>
          <p:cNvSpPr/>
          <p:nvPr/>
        </p:nvSpPr>
        <p:spPr>
          <a:xfrm>
            <a:off x="4267099" y="3082083"/>
            <a:ext cx="4624439" cy="1015663"/>
          </a:xfrm>
          <a:prstGeom prst="rect">
            <a:avLst/>
          </a:prstGeom>
        </p:spPr>
        <p:txBody>
          <a:bodyPr wrap="square">
            <a:spAutoFit/>
          </a:bodyPr>
          <a:lstStyle/>
          <a:p>
            <a:pPr>
              <a:lnSpc>
                <a:spcPct val="150000"/>
              </a:lnSpc>
            </a:pPr>
            <a:r>
              <a:rPr lang="en-US" altLang="zh-CN" sz="2000" dirty="0">
                <a:latin typeface="+mn-ea"/>
              </a:rPr>
              <a:t>Master</a:t>
            </a:r>
            <a:r>
              <a:rPr lang="zh-CN" altLang="en-US" sz="2000" dirty="0">
                <a:latin typeface="+mn-ea"/>
              </a:rPr>
              <a:t>是</a:t>
            </a:r>
            <a:r>
              <a:rPr lang="en-US" altLang="zh-CN" sz="2000" dirty="0">
                <a:latin typeface="+mn-ea"/>
              </a:rPr>
              <a:t>GFS</a:t>
            </a:r>
            <a:r>
              <a:rPr lang="zh-CN" altLang="en-US" sz="2000" dirty="0">
                <a:latin typeface="+mn-ea"/>
              </a:rPr>
              <a:t>的管理节点，负责整个文件系统的管理</a:t>
            </a:r>
          </a:p>
        </p:txBody>
      </p:sp>
      <p:sp>
        <p:nvSpPr>
          <p:cNvPr id="18" name="矩形 17"/>
          <p:cNvSpPr/>
          <p:nvPr/>
        </p:nvSpPr>
        <p:spPr>
          <a:xfrm>
            <a:off x="4283083" y="4375542"/>
            <a:ext cx="4704775" cy="1015663"/>
          </a:xfrm>
          <a:prstGeom prst="rect">
            <a:avLst/>
          </a:prstGeom>
        </p:spPr>
        <p:txBody>
          <a:bodyPr wrap="square">
            <a:spAutoFit/>
          </a:bodyPr>
          <a:lstStyle/>
          <a:p>
            <a:pPr>
              <a:lnSpc>
                <a:spcPct val="150000"/>
              </a:lnSpc>
            </a:pPr>
            <a:r>
              <a:rPr lang="en-US" altLang="zh-CN" sz="2000" dirty="0">
                <a:latin typeface="+mn-ea"/>
              </a:rPr>
              <a:t>Chunk Server</a:t>
            </a:r>
            <a:r>
              <a:rPr lang="zh-CN" altLang="en-US" sz="2000" dirty="0">
                <a:latin typeface="+mn-ea"/>
              </a:rPr>
              <a:t>负责具体的存储</a:t>
            </a:r>
            <a:r>
              <a:rPr lang="zh-CN" altLang="en-US" sz="2000" dirty="0" smtClean="0">
                <a:latin typeface="+mn-ea"/>
              </a:rPr>
              <a:t>工作，</a:t>
            </a:r>
            <a:r>
              <a:rPr lang="zh-CN" altLang="zh-CN" sz="2000" dirty="0">
                <a:latin typeface="+mn-ea"/>
              </a:rPr>
              <a:t>数据以文件的形式存储在</a:t>
            </a:r>
            <a:r>
              <a:rPr lang="en-US" altLang="zh-CN" sz="2000" dirty="0">
                <a:latin typeface="+mn-ea"/>
              </a:rPr>
              <a:t>Chunk Server</a:t>
            </a:r>
            <a:r>
              <a:rPr lang="zh-CN" altLang="zh-CN" sz="2000" dirty="0">
                <a:latin typeface="+mn-ea"/>
              </a:rPr>
              <a:t>上。</a:t>
            </a:r>
            <a:endParaRPr lang="zh-CN" altLang="en-US" sz="2000" dirty="0">
              <a:latin typeface="+mn-ea"/>
            </a:endParaRPr>
          </a:p>
        </p:txBody>
      </p:sp>
      <p:sp>
        <p:nvSpPr>
          <p:cNvPr id="19" name="圆角矩形 18"/>
          <p:cNvSpPr/>
          <p:nvPr/>
        </p:nvSpPr>
        <p:spPr>
          <a:xfrm>
            <a:off x="1778597" y="1804961"/>
            <a:ext cx="2219325" cy="3568304"/>
          </a:xfrm>
          <a:prstGeom prst="roundRect">
            <a:avLst>
              <a:gd name="adj" fmla="val 9800"/>
            </a:avLst>
          </a:prstGeom>
          <a:noFill/>
          <a:ln w="285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文本框 19"/>
          <p:cNvSpPr txBox="1"/>
          <p:nvPr/>
        </p:nvSpPr>
        <p:spPr>
          <a:xfrm>
            <a:off x="2357345" y="5532193"/>
            <a:ext cx="1107996" cy="369332"/>
          </a:xfrm>
          <a:prstGeom prst="rect">
            <a:avLst/>
          </a:prstGeom>
          <a:noFill/>
        </p:spPr>
        <p:txBody>
          <a:bodyPr wrap="none" rtlCol="0">
            <a:spAutoFit/>
          </a:bodyPr>
          <a:lstStyle/>
          <a:p>
            <a:r>
              <a:rPr lang="zh-CN" altLang="en-US" b="1" dirty="0">
                <a:solidFill>
                  <a:schemeClr val="tx1">
                    <a:lumMod val="75000"/>
                    <a:lumOff val="25000"/>
                  </a:schemeClr>
                </a:solidFill>
              </a:rPr>
              <a:t>系统节点</a:t>
            </a:r>
          </a:p>
        </p:txBody>
      </p:sp>
      <p:grpSp>
        <p:nvGrpSpPr>
          <p:cNvPr id="21" name="组合 20"/>
          <p:cNvGrpSpPr/>
          <p:nvPr/>
        </p:nvGrpSpPr>
        <p:grpSpPr>
          <a:xfrm>
            <a:off x="645122" y="2395511"/>
            <a:ext cx="1257300" cy="2108785"/>
            <a:chOff x="1816100" y="2374900"/>
            <a:chExt cx="1092200" cy="2811713"/>
          </a:xfrm>
        </p:grpSpPr>
        <p:sp>
          <p:nvSpPr>
            <p:cNvPr id="22" name="任意多边形 21"/>
            <p:cNvSpPr/>
            <p:nvPr/>
          </p:nvSpPr>
          <p:spPr>
            <a:xfrm>
              <a:off x="1816100" y="2374900"/>
              <a:ext cx="1092200" cy="1384300"/>
            </a:xfrm>
            <a:custGeom>
              <a:avLst/>
              <a:gdLst>
                <a:gd name="connsiteX0" fmla="*/ 0 w 1028700"/>
                <a:gd name="connsiteY0" fmla="*/ 1828800 h 1828800"/>
                <a:gd name="connsiteX1" fmla="*/ 266700 w 1028700"/>
                <a:gd name="connsiteY1" fmla="*/ 457200 h 1828800"/>
                <a:gd name="connsiteX2" fmla="*/ 1028700 w 1028700"/>
                <a:gd name="connsiteY2" fmla="*/ 0 h 1828800"/>
              </a:gdLst>
              <a:ahLst/>
              <a:cxnLst>
                <a:cxn ang="0">
                  <a:pos x="connsiteX0" y="connsiteY0"/>
                </a:cxn>
                <a:cxn ang="0">
                  <a:pos x="connsiteX1" y="connsiteY1"/>
                </a:cxn>
                <a:cxn ang="0">
                  <a:pos x="connsiteX2" y="connsiteY2"/>
                </a:cxn>
              </a:cxnLst>
              <a:rect l="l" t="t" r="r" b="b"/>
              <a:pathLst>
                <a:path w="1028700" h="1828800">
                  <a:moveTo>
                    <a:pt x="0" y="1828800"/>
                  </a:moveTo>
                  <a:cubicBezTo>
                    <a:pt x="47625" y="1295400"/>
                    <a:pt x="95250" y="762000"/>
                    <a:pt x="266700" y="457200"/>
                  </a:cubicBezTo>
                  <a:cubicBezTo>
                    <a:pt x="438150" y="152400"/>
                    <a:pt x="733425" y="76200"/>
                    <a:pt x="1028700" y="0"/>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任意多边形 22"/>
            <p:cNvSpPr/>
            <p:nvPr/>
          </p:nvSpPr>
          <p:spPr>
            <a:xfrm flipV="1">
              <a:off x="1816100" y="3802313"/>
              <a:ext cx="1092200" cy="1384300"/>
            </a:xfrm>
            <a:custGeom>
              <a:avLst/>
              <a:gdLst>
                <a:gd name="connsiteX0" fmla="*/ 0 w 1028700"/>
                <a:gd name="connsiteY0" fmla="*/ 1828800 h 1828800"/>
                <a:gd name="connsiteX1" fmla="*/ 266700 w 1028700"/>
                <a:gd name="connsiteY1" fmla="*/ 457200 h 1828800"/>
                <a:gd name="connsiteX2" fmla="*/ 1028700 w 1028700"/>
                <a:gd name="connsiteY2" fmla="*/ 0 h 1828800"/>
              </a:gdLst>
              <a:ahLst/>
              <a:cxnLst>
                <a:cxn ang="0">
                  <a:pos x="connsiteX0" y="connsiteY0"/>
                </a:cxn>
                <a:cxn ang="0">
                  <a:pos x="connsiteX1" y="connsiteY1"/>
                </a:cxn>
                <a:cxn ang="0">
                  <a:pos x="connsiteX2" y="connsiteY2"/>
                </a:cxn>
              </a:cxnLst>
              <a:rect l="l" t="t" r="r" b="b"/>
              <a:pathLst>
                <a:path w="1028700" h="1828800">
                  <a:moveTo>
                    <a:pt x="0" y="1828800"/>
                  </a:moveTo>
                  <a:cubicBezTo>
                    <a:pt x="47625" y="1295400"/>
                    <a:pt x="95250" y="762000"/>
                    <a:pt x="266700" y="457200"/>
                  </a:cubicBezTo>
                  <a:cubicBezTo>
                    <a:pt x="438150" y="152400"/>
                    <a:pt x="733425" y="76200"/>
                    <a:pt x="1028700" y="0"/>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24" name="直接连接符 23"/>
            <p:cNvCxnSpPr/>
            <p:nvPr/>
          </p:nvCxnSpPr>
          <p:spPr>
            <a:xfrm flipV="1">
              <a:off x="1862968" y="3757861"/>
              <a:ext cx="1032842" cy="1"/>
            </a:xfrm>
            <a:prstGeom prst="lin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5" name="椭圆 24"/>
          <p:cNvSpPr/>
          <p:nvPr/>
        </p:nvSpPr>
        <p:spPr>
          <a:xfrm>
            <a:off x="193560" y="2982489"/>
            <a:ext cx="921544" cy="92154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n-ea"/>
              </a:rPr>
              <a:t>GFS</a:t>
            </a:r>
            <a:endParaRPr lang="zh-CN" altLang="en-US" b="1" dirty="0">
              <a:latin typeface="+mn-ea"/>
            </a:endParaRPr>
          </a:p>
        </p:txBody>
      </p:sp>
      <p:sp>
        <p:nvSpPr>
          <p:cNvPr id="26" name="矩形 25"/>
          <p:cNvSpPr/>
          <p:nvPr/>
        </p:nvSpPr>
        <p:spPr>
          <a:xfrm>
            <a:off x="4138120" y="5391205"/>
            <a:ext cx="4894346" cy="584775"/>
          </a:xfrm>
          <a:prstGeom prst="rect">
            <a:avLst/>
          </a:prstGeom>
          <a:solidFill>
            <a:schemeClr val="bg1">
              <a:lumMod val="85000"/>
            </a:schemeClr>
          </a:solidFill>
          <a:ln>
            <a:solidFill>
              <a:schemeClr val="accent1"/>
            </a:solidFill>
          </a:ln>
        </p:spPr>
        <p:txBody>
          <a:bodyPr wrap="square">
            <a:spAutoFit/>
          </a:bodyPr>
          <a:lstStyle/>
          <a:p>
            <a:r>
              <a:rPr lang="zh-CN" altLang="en-US" sz="1600" dirty="0" smtClean="0">
                <a:solidFill>
                  <a:srgbClr val="002060"/>
                </a:solidFill>
                <a:latin typeface="+mj-ea"/>
                <a:ea typeface="+mj-ea"/>
                <a:cs typeface="Times New Roman" panose="02020603050405020304" pitchFamily="18" charset="0"/>
              </a:rPr>
              <a:t>文件</a:t>
            </a:r>
            <a:r>
              <a:rPr lang="zh-CN" altLang="zh-CN" sz="1600" dirty="0" smtClean="0">
                <a:solidFill>
                  <a:srgbClr val="002060"/>
                </a:solidFill>
                <a:latin typeface="+mj-ea"/>
                <a:ea typeface="+mj-ea"/>
                <a:cs typeface="Times New Roman" panose="02020603050405020304" pitchFamily="18" charset="0"/>
              </a:rPr>
              <a:t>按照</a:t>
            </a:r>
            <a:r>
              <a:rPr lang="zh-CN" altLang="zh-CN" sz="1600" dirty="0">
                <a:solidFill>
                  <a:srgbClr val="002060"/>
                </a:solidFill>
                <a:latin typeface="+mj-ea"/>
                <a:ea typeface="+mj-ea"/>
                <a:cs typeface="Times New Roman" panose="02020603050405020304" pitchFamily="18" charset="0"/>
              </a:rPr>
              <a:t>固定</a:t>
            </a:r>
            <a:r>
              <a:rPr lang="zh-CN" altLang="zh-CN" sz="1600" dirty="0" smtClean="0">
                <a:solidFill>
                  <a:srgbClr val="002060"/>
                </a:solidFill>
                <a:latin typeface="+mj-ea"/>
                <a:ea typeface="+mj-ea"/>
                <a:cs typeface="Times New Roman" panose="02020603050405020304" pitchFamily="18" charset="0"/>
              </a:rPr>
              <a:t>大小分块</a:t>
            </a:r>
            <a:r>
              <a:rPr lang="zh-CN" altLang="zh-CN" sz="1600" dirty="0">
                <a:solidFill>
                  <a:srgbClr val="002060"/>
                </a:solidFill>
                <a:latin typeface="+mj-ea"/>
                <a:ea typeface="+mj-ea"/>
                <a:cs typeface="Times New Roman" panose="02020603050405020304" pitchFamily="18" charset="0"/>
              </a:rPr>
              <a:t>，</a:t>
            </a:r>
            <a:r>
              <a:rPr lang="zh-CN" altLang="zh-CN" sz="1600" dirty="0" smtClean="0">
                <a:solidFill>
                  <a:srgbClr val="002060"/>
                </a:solidFill>
                <a:latin typeface="+mj-ea"/>
                <a:ea typeface="+mj-ea"/>
                <a:cs typeface="Times New Roman" panose="02020603050405020304" pitchFamily="18" charset="0"/>
              </a:rPr>
              <a:t>默认</a:t>
            </a:r>
            <a:r>
              <a:rPr lang="en-US" altLang="zh-CN" sz="1600" dirty="0" smtClean="0">
                <a:solidFill>
                  <a:srgbClr val="002060"/>
                </a:solidFill>
                <a:latin typeface="+mj-ea"/>
                <a:ea typeface="+mj-ea"/>
                <a:cs typeface="Times New Roman" panose="02020603050405020304" pitchFamily="18" charset="0"/>
              </a:rPr>
              <a:t>64MB</a:t>
            </a:r>
            <a:r>
              <a:rPr lang="zh-CN" altLang="zh-CN" sz="1600" dirty="0" smtClean="0">
                <a:solidFill>
                  <a:srgbClr val="002060"/>
                </a:solidFill>
                <a:latin typeface="+mj-ea"/>
                <a:ea typeface="+mj-ea"/>
                <a:cs typeface="Times New Roman" panose="02020603050405020304" pitchFamily="18" charset="0"/>
              </a:rPr>
              <a:t>，</a:t>
            </a:r>
            <a:r>
              <a:rPr lang="zh-CN" altLang="en-US" sz="1600" dirty="0" smtClean="0">
                <a:solidFill>
                  <a:srgbClr val="002060"/>
                </a:solidFill>
                <a:latin typeface="+mj-ea"/>
                <a:ea typeface="+mj-ea"/>
                <a:cs typeface="Times New Roman" panose="02020603050405020304" pitchFamily="18" charset="0"/>
              </a:rPr>
              <a:t>每一</a:t>
            </a:r>
            <a:r>
              <a:rPr lang="zh-CN" altLang="zh-CN" sz="1600" dirty="0" smtClean="0">
                <a:solidFill>
                  <a:srgbClr val="002060"/>
                </a:solidFill>
                <a:latin typeface="+mj-ea"/>
                <a:ea typeface="+mj-ea"/>
                <a:cs typeface="Times New Roman" panose="02020603050405020304" pitchFamily="18" charset="0"/>
              </a:rPr>
              <a:t>块</a:t>
            </a:r>
            <a:r>
              <a:rPr lang="zh-CN" altLang="zh-CN" sz="1600" dirty="0">
                <a:solidFill>
                  <a:srgbClr val="002060"/>
                </a:solidFill>
                <a:latin typeface="+mj-ea"/>
                <a:ea typeface="+mj-ea"/>
                <a:cs typeface="Times New Roman" panose="02020603050405020304" pitchFamily="18" charset="0"/>
              </a:rPr>
              <a:t>成为一个</a:t>
            </a:r>
            <a:r>
              <a:rPr lang="en-US" altLang="zh-CN" sz="1600" dirty="0" smtClean="0">
                <a:solidFill>
                  <a:srgbClr val="002060"/>
                </a:solidFill>
                <a:latin typeface="+mj-ea"/>
                <a:ea typeface="+mj-ea"/>
                <a:cs typeface="Times New Roman" panose="02020603050405020304" pitchFamily="18" charset="0"/>
              </a:rPr>
              <a:t>Chunk</a:t>
            </a:r>
            <a:r>
              <a:rPr lang="en-US" altLang="zh-CN" sz="1600" dirty="0">
                <a:solidFill>
                  <a:srgbClr val="002060"/>
                </a:solidFill>
                <a:latin typeface="+mj-ea"/>
                <a:ea typeface="+mj-ea"/>
                <a:cs typeface="Times New Roman" panose="02020603050405020304" pitchFamily="18" charset="0"/>
              </a:rPr>
              <a:t>(</a:t>
            </a:r>
            <a:r>
              <a:rPr lang="zh-CN" altLang="zh-CN" sz="1600" dirty="0" smtClean="0">
                <a:solidFill>
                  <a:srgbClr val="002060"/>
                </a:solidFill>
                <a:latin typeface="+mj-ea"/>
                <a:ea typeface="+mj-ea"/>
                <a:cs typeface="Times New Roman" panose="02020603050405020304" pitchFamily="18" charset="0"/>
              </a:rPr>
              <a:t>数据块</a:t>
            </a:r>
            <a:r>
              <a:rPr lang="en-US" altLang="zh-CN" sz="1600" dirty="0" smtClean="0">
                <a:solidFill>
                  <a:srgbClr val="002060"/>
                </a:solidFill>
                <a:latin typeface="+mj-ea"/>
                <a:ea typeface="+mj-ea"/>
                <a:cs typeface="Times New Roman" panose="02020603050405020304" pitchFamily="18" charset="0"/>
              </a:rPr>
              <a:t>),</a:t>
            </a:r>
            <a:r>
              <a:rPr lang="zh-CN" altLang="zh-CN" sz="1600" dirty="0" smtClean="0">
                <a:solidFill>
                  <a:srgbClr val="002060"/>
                </a:solidFill>
                <a:latin typeface="+mj-ea"/>
                <a:ea typeface="+mj-ea"/>
                <a:cs typeface="Times New Roman" panose="02020603050405020304" pitchFamily="18" charset="0"/>
              </a:rPr>
              <a:t>每个</a:t>
            </a:r>
            <a:r>
              <a:rPr lang="zh-CN" altLang="en-US" sz="1600" dirty="0" smtClean="0">
                <a:solidFill>
                  <a:srgbClr val="002060"/>
                </a:solidFill>
                <a:latin typeface="+mj-ea"/>
                <a:ea typeface="+mj-ea"/>
                <a:cs typeface="Times New Roman" panose="02020603050405020304" pitchFamily="18" charset="0"/>
              </a:rPr>
              <a:t>数据块</a:t>
            </a:r>
            <a:r>
              <a:rPr lang="zh-CN" altLang="zh-CN" sz="1600" dirty="0" smtClean="0">
                <a:solidFill>
                  <a:srgbClr val="002060"/>
                </a:solidFill>
                <a:latin typeface="+mj-ea"/>
                <a:ea typeface="+mj-ea"/>
                <a:cs typeface="Times New Roman" panose="02020603050405020304" pitchFamily="18" charset="0"/>
              </a:rPr>
              <a:t>都</a:t>
            </a:r>
            <a:r>
              <a:rPr lang="zh-CN" altLang="zh-CN" sz="1600" dirty="0">
                <a:solidFill>
                  <a:srgbClr val="002060"/>
                </a:solidFill>
                <a:latin typeface="+mj-ea"/>
                <a:ea typeface="+mj-ea"/>
                <a:cs typeface="Times New Roman" panose="02020603050405020304" pitchFamily="18" charset="0"/>
              </a:rPr>
              <a:t>有一个索引</a:t>
            </a:r>
            <a:r>
              <a:rPr lang="zh-CN" altLang="zh-CN" sz="1600" dirty="0" smtClean="0">
                <a:solidFill>
                  <a:srgbClr val="002060"/>
                </a:solidFill>
                <a:latin typeface="+mj-ea"/>
                <a:ea typeface="+mj-ea"/>
                <a:cs typeface="Times New Roman" panose="02020603050405020304" pitchFamily="18" charset="0"/>
              </a:rPr>
              <a:t>号</a:t>
            </a:r>
            <a:r>
              <a:rPr lang="en-US" altLang="zh-CN" sz="1600" dirty="0" smtClean="0">
                <a:solidFill>
                  <a:srgbClr val="002060"/>
                </a:solidFill>
                <a:latin typeface="+mj-ea"/>
                <a:ea typeface="+mj-ea"/>
                <a:cs typeface="Times New Roman" panose="02020603050405020304" pitchFamily="18" charset="0"/>
              </a:rPr>
              <a:t>(Index</a:t>
            </a:r>
            <a:r>
              <a:rPr lang="en-US" altLang="zh-CN" sz="1600" dirty="0">
                <a:solidFill>
                  <a:srgbClr val="002060"/>
                </a:solidFill>
                <a:latin typeface="+mj-ea"/>
                <a:ea typeface="+mj-ea"/>
                <a:cs typeface="Times New Roman" panose="02020603050405020304" pitchFamily="18" charset="0"/>
              </a:rPr>
              <a:t>)</a:t>
            </a:r>
            <a:endParaRPr lang="zh-CN" altLang="en-US" sz="1600" dirty="0">
              <a:solidFill>
                <a:srgbClr val="002060"/>
              </a:solidFill>
              <a:latin typeface="+mj-ea"/>
              <a:ea typeface="+mj-ea"/>
            </a:endParaRPr>
          </a:p>
        </p:txBody>
      </p:sp>
    </p:spTree>
    <p:extLst>
      <p:ext uri="{BB962C8B-B14F-4D97-AF65-F5344CB8AC3E}">
        <p14:creationId xmlns:p14="http://schemas.microsoft.com/office/powerpoint/2010/main" val="16407952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t>Google File System</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36</a:t>
            </a:fld>
            <a:endParaRPr lang="en-US"/>
          </a:p>
        </p:txBody>
      </p:sp>
      <p:sp>
        <p:nvSpPr>
          <p:cNvPr id="5" name="文本框 4"/>
          <p:cNvSpPr txBox="1"/>
          <p:nvPr/>
        </p:nvSpPr>
        <p:spPr>
          <a:xfrm>
            <a:off x="377796" y="1084691"/>
            <a:ext cx="2313069" cy="461665"/>
          </a:xfrm>
          <a:prstGeom prst="rect">
            <a:avLst/>
          </a:prstGeom>
          <a:noFill/>
        </p:spPr>
        <p:txBody>
          <a:bodyPr wrap="none" rtlCol="0">
            <a:spAutoFit/>
          </a:bodyPr>
          <a:lstStyle/>
          <a:p>
            <a:r>
              <a:rPr lang="en-US" altLang="zh-CN" sz="2400" b="1" dirty="0">
                <a:solidFill>
                  <a:schemeClr val="accent6"/>
                </a:solidFill>
              </a:rPr>
              <a:t>GFS</a:t>
            </a:r>
            <a:r>
              <a:rPr lang="zh-CN" altLang="en-US" sz="2400" b="1" dirty="0" smtClean="0">
                <a:solidFill>
                  <a:schemeClr val="accent6"/>
                </a:solidFill>
              </a:rPr>
              <a:t>的实现机制</a:t>
            </a:r>
            <a:endParaRPr lang="zh-CN" altLang="en-US" sz="2400" b="1" dirty="0">
              <a:solidFill>
                <a:schemeClr val="accent6"/>
              </a:solidFill>
            </a:endParaRPr>
          </a:p>
        </p:txBody>
      </p:sp>
      <p:grpSp>
        <p:nvGrpSpPr>
          <p:cNvPr id="6" name="组合 5"/>
          <p:cNvGrpSpPr/>
          <p:nvPr/>
        </p:nvGrpSpPr>
        <p:grpSpPr>
          <a:xfrm>
            <a:off x="304800" y="1828800"/>
            <a:ext cx="8528059" cy="3839766"/>
            <a:chOff x="404892" y="1225552"/>
            <a:chExt cx="11370749" cy="5119687"/>
          </a:xfrm>
        </p:grpSpPr>
        <p:sp>
          <p:nvSpPr>
            <p:cNvPr id="7" name="Freeform 5"/>
            <p:cNvSpPr>
              <a:spLocks noEditPoints="1"/>
            </p:cNvSpPr>
            <p:nvPr/>
          </p:nvSpPr>
          <p:spPr bwMode="auto">
            <a:xfrm>
              <a:off x="404892" y="1225552"/>
              <a:ext cx="9254587" cy="5109595"/>
            </a:xfrm>
            <a:custGeom>
              <a:avLst/>
              <a:gdLst>
                <a:gd name="T0" fmla="*/ 1146 w 1938"/>
                <a:gd name="T1" fmla="*/ 919 h 1069"/>
                <a:gd name="T2" fmla="*/ 1178 w 1938"/>
                <a:gd name="T3" fmla="*/ 988 h 1069"/>
                <a:gd name="T4" fmla="*/ 1252 w 1938"/>
                <a:gd name="T5" fmla="*/ 991 h 1069"/>
                <a:gd name="T6" fmla="*/ 1191 w 1938"/>
                <a:gd name="T7" fmla="*/ 1063 h 1069"/>
                <a:gd name="T8" fmla="*/ 1142 w 1938"/>
                <a:gd name="T9" fmla="*/ 1014 h 1069"/>
                <a:gd name="T10" fmla="*/ 1006 w 1938"/>
                <a:gd name="T11" fmla="*/ 1007 h 1069"/>
                <a:gd name="T12" fmla="*/ 1046 w 1938"/>
                <a:gd name="T13" fmla="*/ 973 h 1069"/>
                <a:gd name="T14" fmla="*/ 1111 w 1938"/>
                <a:gd name="T15" fmla="*/ 1047 h 1069"/>
                <a:gd name="T16" fmla="*/ 1038 w 1938"/>
                <a:gd name="T17" fmla="*/ 1043 h 1069"/>
                <a:gd name="T18" fmla="*/ 1001 w 1938"/>
                <a:gd name="T19" fmla="*/ 919 h 1069"/>
                <a:gd name="T20" fmla="*/ 953 w 1938"/>
                <a:gd name="T21" fmla="*/ 790 h 1069"/>
                <a:gd name="T22" fmla="*/ 86 w 1938"/>
                <a:gd name="T23" fmla="*/ 780 h 1069"/>
                <a:gd name="T24" fmla="*/ 68 w 1938"/>
                <a:gd name="T25" fmla="*/ 279 h 1069"/>
                <a:gd name="T26" fmla="*/ 109 w 1938"/>
                <a:gd name="T27" fmla="*/ 278 h 1069"/>
                <a:gd name="T28" fmla="*/ 964 w 1938"/>
                <a:gd name="T29" fmla="*/ 782 h 1069"/>
                <a:gd name="T30" fmla="*/ 941 w 1938"/>
                <a:gd name="T31" fmla="*/ 750 h 1069"/>
                <a:gd name="T32" fmla="*/ 209 w 1938"/>
                <a:gd name="T33" fmla="*/ 735 h 1069"/>
                <a:gd name="T34" fmla="*/ 0 w 1938"/>
                <a:gd name="T35" fmla="*/ 216 h 1069"/>
                <a:gd name="T36" fmla="*/ 318 w 1938"/>
                <a:gd name="T37" fmla="*/ 130 h 1069"/>
                <a:gd name="T38" fmla="*/ 970 w 1938"/>
                <a:gd name="T39" fmla="*/ 133 h 1069"/>
                <a:gd name="T40" fmla="*/ 319 w 1938"/>
                <a:gd name="T41" fmla="*/ 136 h 1069"/>
                <a:gd name="T42" fmla="*/ 339 w 1938"/>
                <a:gd name="T43" fmla="*/ 191 h 1069"/>
                <a:gd name="T44" fmla="*/ 339 w 1938"/>
                <a:gd name="T45" fmla="*/ 194 h 1069"/>
                <a:gd name="T46" fmla="*/ 319 w 1938"/>
                <a:gd name="T47" fmla="*/ 216 h 1069"/>
                <a:gd name="T48" fmla="*/ 940 w 1938"/>
                <a:gd name="T49" fmla="*/ 745 h 1069"/>
                <a:gd name="T50" fmla="*/ 965 w 1938"/>
                <a:gd name="T51" fmla="*/ 720 h 1069"/>
                <a:gd name="T52" fmla="*/ 1013 w 1938"/>
                <a:gd name="T53" fmla="*/ 532 h 1069"/>
                <a:gd name="T54" fmla="*/ 1035 w 1938"/>
                <a:gd name="T55" fmla="*/ 533 h 1069"/>
                <a:gd name="T56" fmla="*/ 1073 w 1938"/>
                <a:gd name="T57" fmla="*/ 719 h 1069"/>
                <a:gd name="T58" fmla="*/ 1072 w 1938"/>
                <a:gd name="T59" fmla="*/ 501 h 1069"/>
                <a:gd name="T60" fmla="*/ 971 w 1938"/>
                <a:gd name="T61" fmla="*/ 14 h 1069"/>
                <a:gd name="T62" fmla="*/ 1938 w 1938"/>
                <a:gd name="T63" fmla="*/ 3 h 1069"/>
                <a:gd name="T64" fmla="*/ 1886 w 1938"/>
                <a:gd name="T65" fmla="*/ 691 h 1069"/>
                <a:gd name="T66" fmla="*/ 1873 w 1938"/>
                <a:gd name="T67" fmla="*/ 687 h 1069"/>
                <a:gd name="T68" fmla="*/ 1077 w 1938"/>
                <a:gd name="T69" fmla="*/ 501 h 1069"/>
                <a:gd name="T70" fmla="*/ 1075 w 1938"/>
                <a:gd name="T71" fmla="*/ 720 h 1069"/>
                <a:gd name="T72" fmla="*/ 1934 w 1938"/>
                <a:gd name="T73" fmla="*/ 496 h 1069"/>
                <a:gd name="T74" fmla="*/ 976 w 1938"/>
                <a:gd name="T75" fmla="*/ 496 h 1069"/>
                <a:gd name="T76" fmla="*/ 1493 w 1938"/>
                <a:gd name="T77" fmla="*/ 818 h 1069"/>
                <a:gd name="T78" fmla="*/ 1492 w 1938"/>
                <a:gd name="T79" fmla="*/ 915 h 1069"/>
                <a:gd name="T80" fmla="*/ 969 w 1938"/>
                <a:gd name="T81" fmla="*/ 915 h 1069"/>
                <a:gd name="T82" fmla="*/ 4 w 1938"/>
                <a:gd name="T83" fmla="*/ 4 h 1069"/>
                <a:gd name="T84" fmla="*/ 314 w 1938"/>
                <a:gd name="T85" fmla="*/ 4 h 1069"/>
                <a:gd name="T86" fmla="*/ 4 w 1938"/>
                <a:gd name="T87" fmla="*/ 211 h 1069"/>
                <a:gd name="T88" fmla="*/ 1182 w 1938"/>
                <a:gd name="T89" fmla="*/ 994 h 1069"/>
                <a:gd name="T90" fmla="*/ 1238 w 1938"/>
                <a:gd name="T91" fmla="*/ 1058 h 1069"/>
                <a:gd name="T92" fmla="*/ 1182 w 1938"/>
                <a:gd name="T93" fmla="*/ 994 h 1069"/>
                <a:gd name="T94" fmla="*/ 1042 w 1938"/>
                <a:gd name="T95" fmla="*/ 1043 h 1069"/>
                <a:gd name="T96" fmla="*/ 1107 w 1938"/>
                <a:gd name="T97" fmla="*/ 1048 h 1069"/>
                <a:gd name="T98" fmla="*/ 1241 w 1938"/>
                <a:gd name="T99" fmla="*/ 991 h 1069"/>
                <a:gd name="T100" fmla="*/ 1187 w 1938"/>
                <a:gd name="T101" fmla="*/ 990 h 1069"/>
                <a:gd name="T102" fmla="*/ 1048 w 1938"/>
                <a:gd name="T103" fmla="*/ 977 h 1069"/>
                <a:gd name="T104" fmla="*/ 1101 w 1938"/>
                <a:gd name="T105" fmla="*/ 978 h 1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38" h="1069">
                  <a:moveTo>
                    <a:pt x="1497" y="720"/>
                  </a:moveTo>
                  <a:cubicBezTo>
                    <a:pt x="1497" y="787"/>
                    <a:pt x="1497" y="852"/>
                    <a:pt x="1497" y="919"/>
                  </a:cubicBezTo>
                  <a:cubicBezTo>
                    <a:pt x="1380" y="919"/>
                    <a:pt x="1263" y="919"/>
                    <a:pt x="1146" y="919"/>
                  </a:cubicBezTo>
                  <a:cubicBezTo>
                    <a:pt x="1146" y="949"/>
                    <a:pt x="1146" y="979"/>
                    <a:pt x="1146" y="1009"/>
                  </a:cubicBezTo>
                  <a:cubicBezTo>
                    <a:pt x="1156" y="1009"/>
                    <a:pt x="1167" y="1009"/>
                    <a:pt x="1178" y="1009"/>
                  </a:cubicBezTo>
                  <a:cubicBezTo>
                    <a:pt x="1178" y="1002"/>
                    <a:pt x="1179" y="995"/>
                    <a:pt x="1178" y="988"/>
                  </a:cubicBezTo>
                  <a:cubicBezTo>
                    <a:pt x="1178" y="981"/>
                    <a:pt x="1181" y="976"/>
                    <a:pt x="1188" y="973"/>
                  </a:cubicBezTo>
                  <a:cubicBezTo>
                    <a:pt x="1205" y="965"/>
                    <a:pt x="1223" y="965"/>
                    <a:pt x="1240" y="972"/>
                  </a:cubicBezTo>
                  <a:cubicBezTo>
                    <a:pt x="1248" y="975"/>
                    <a:pt x="1252" y="982"/>
                    <a:pt x="1252" y="991"/>
                  </a:cubicBezTo>
                  <a:cubicBezTo>
                    <a:pt x="1252" y="1008"/>
                    <a:pt x="1251" y="1026"/>
                    <a:pt x="1252" y="1044"/>
                  </a:cubicBezTo>
                  <a:cubicBezTo>
                    <a:pt x="1253" y="1054"/>
                    <a:pt x="1248" y="1060"/>
                    <a:pt x="1239" y="1063"/>
                  </a:cubicBezTo>
                  <a:cubicBezTo>
                    <a:pt x="1224" y="1069"/>
                    <a:pt x="1207" y="1068"/>
                    <a:pt x="1191" y="1063"/>
                  </a:cubicBezTo>
                  <a:cubicBezTo>
                    <a:pt x="1183" y="1060"/>
                    <a:pt x="1178" y="1054"/>
                    <a:pt x="1178" y="1044"/>
                  </a:cubicBezTo>
                  <a:cubicBezTo>
                    <a:pt x="1179" y="1034"/>
                    <a:pt x="1178" y="1025"/>
                    <a:pt x="1178" y="1014"/>
                  </a:cubicBezTo>
                  <a:cubicBezTo>
                    <a:pt x="1166" y="1014"/>
                    <a:pt x="1155" y="1014"/>
                    <a:pt x="1142" y="1014"/>
                  </a:cubicBezTo>
                  <a:cubicBezTo>
                    <a:pt x="1142" y="982"/>
                    <a:pt x="1142" y="951"/>
                    <a:pt x="1142" y="920"/>
                  </a:cubicBezTo>
                  <a:cubicBezTo>
                    <a:pt x="1096" y="920"/>
                    <a:pt x="1051" y="920"/>
                    <a:pt x="1006" y="920"/>
                  </a:cubicBezTo>
                  <a:cubicBezTo>
                    <a:pt x="1006" y="949"/>
                    <a:pt x="1006" y="978"/>
                    <a:pt x="1006" y="1007"/>
                  </a:cubicBezTo>
                  <a:cubicBezTo>
                    <a:pt x="1016" y="1007"/>
                    <a:pt x="1026" y="1007"/>
                    <a:pt x="1038" y="1007"/>
                  </a:cubicBezTo>
                  <a:cubicBezTo>
                    <a:pt x="1038" y="1001"/>
                    <a:pt x="1039" y="994"/>
                    <a:pt x="1038" y="988"/>
                  </a:cubicBezTo>
                  <a:cubicBezTo>
                    <a:pt x="1037" y="981"/>
                    <a:pt x="1040" y="976"/>
                    <a:pt x="1046" y="973"/>
                  </a:cubicBezTo>
                  <a:cubicBezTo>
                    <a:pt x="1065" y="965"/>
                    <a:pt x="1084" y="964"/>
                    <a:pt x="1102" y="974"/>
                  </a:cubicBezTo>
                  <a:cubicBezTo>
                    <a:pt x="1106" y="976"/>
                    <a:pt x="1111" y="983"/>
                    <a:pt x="1111" y="989"/>
                  </a:cubicBezTo>
                  <a:cubicBezTo>
                    <a:pt x="1112" y="1008"/>
                    <a:pt x="1111" y="1028"/>
                    <a:pt x="1111" y="1047"/>
                  </a:cubicBezTo>
                  <a:cubicBezTo>
                    <a:pt x="1112" y="1056"/>
                    <a:pt x="1105" y="1060"/>
                    <a:pt x="1098" y="1063"/>
                  </a:cubicBezTo>
                  <a:cubicBezTo>
                    <a:pt x="1083" y="1069"/>
                    <a:pt x="1067" y="1068"/>
                    <a:pt x="1051" y="1063"/>
                  </a:cubicBezTo>
                  <a:cubicBezTo>
                    <a:pt x="1042" y="1060"/>
                    <a:pt x="1037" y="1053"/>
                    <a:pt x="1038" y="1043"/>
                  </a:cubicBezTo>
                  <a:cubicBezTo>
                    <a:pt x="1038" y="1033"/>
                    <a:pt x="1038" y="1023"/>
                    <a:pt x="1038" y="1012"/>
                  </a:cubicBezTo>
                  <a:cubicBezTo>
                    <a:pt x="1026" y="1012"/>
                    <a:pt x="1014" y="1012"/>
                    <a:pt x="1001" y="1012"/>
                  </a:cubicBezTo>
                  <a:cubicBezTo>
                    <a:pt x="1001" y="981"/>
                    <a:pt x="1001" y="951"/>
                    <a:pt x="1001" y="919"/>
                  </a:cubicBezTo>
                  <a:cubicBezTo>
                    <a:pt x="989" y="919"/>
                    <a:pt x="978" y="919"/>
                    <a:pt x="965" y="919"/>
                  </a:cubicBezTo>
                  <a:cubicBezTo>
                    <a:pt x="965" y="876"/>
                    <a:pt x="965" y="834"/>
                    <a:pt x="965" y="790"/>
                  </a:cubicBezTo>
                  <a:cubicBezTo>
                    <a:pt x="960" y="790"/>
                    <a:pt x="956" y="790"/>
                    <a:pt x="953" y="790"/>
                  </a:cubicBezTo>
                  <a:cubicBezTo>
                    <a:pt x="669" y="790"/>
                    <a:pt x="386" y="790"/>
                    <a:pt x="102" y="790"/>
                  </a:cubicBezTo>
                  <a:cubicBezTo>
                    <a:pt x="100" y="790"/>
                    <a:pt x="98" y="790"/>
                    <a:pt x="96" y="790"/>
                  </a:cubicBezTo>
                  <a:cubicBezTo>
                    <a:pt x="88" y="792"/>
                    <a:pt x="86" y="788"/>
                    <a:pt x="86" y="780"/>
                  </a:cubicBezTo>
                  <a:cubicBezTo>
                    <a:pt x="86" y="613"/>
                    <a:pt x="86" y="446"/>
                    <a:pt x="86" y="279"/>
                  </a:cubicBezTo>
                  <a:cubicBezTo>
                    <a:pt x="86" y="275"/>
                    <a:pt x="86" y="271"/>
                    <a:pt x="86" y="265"/>
                  </a:cubicBezTo>
                  <a:cubicBezTo>
                    <a:pt x="79" y="270"/>
                    <a:pt x="75" y="274"/>
                    <a:pt x="68" y="279"/>
                  </a:cubicBezTo>
                  <a:cubicBezTo>
                    <a:pt x="75" y="257"/>
                    <a:pt x="82" y="238"/>
                    <a:pt x="90" y="216"/>
                  </a:cubicBezTo>
                  <a:cubicBezTo>
                    <a:pt x="97" y="238"/>
                    <a:pt x="104" y="257"/>
                    <a:pt x="111" y="276"/>
                  </a:cubicBezTo>
                  <a:cubicBezTo>
                    <a:pt x="110" y="277"/>
                    <a:pt x="110" y="277"/>
                    <a:pt x="109" y="278"/>
                  </a:cubicBezTo>
                  <a:cubicBezTo>
                    <a:pt x="105" y="274"/>
                    <a:pt x="101" y="270"/>
                    <a:pt x="95" y="266"/>
                  </a:cubicBezTo>
                  <a:cubicBezTo>
                    <a:pt x="95" y="438"/>
                    <a:pt x="95" y="610"/>
                    <a:pt x="95" y="782"/>
                  </a:cubicBezTo>
                  <a:cubicBezTo>
                    <a:pt x="384" y="782"/>
                    <a:pt x="674" y="782"/>
                    <a:pt x="964" y="782"/>
                  </a:cubicBezTo>
                  <a:cubicBezTo>
                    <a:pt x="964" y="772"/>
                    <a:pt x="964" y="761"/>
                    <a:pt x="964" y="749"/>
                  </a:cubicBezTo>
                  <a:cubicBezTo>
                    <a:pt x="955" y="752"/>
                    <a:pt x="947" y="755"/>
                    <a:pt x="937" y="758"/>
                  </a:cubicBezTo>
                  <a:cubicBezTo>
                    <a:pt x="938" y="755"/>
                    <a:pt x="939" y="753"/>
                    <a:pt x="941" y="750"/>
                  </a:cubicBezTo>
                  <a:cubicBezTo>
                    <a:pt x="937" y="750"/>
                    <a:pt x="934" y="750"/>
                    <a:pt x="930" y="750"/>
                  </a:cubicBezTo>
                  <a:cubicBezTo>
                    <a:pt x="695" y="750"/>
                    <a:pt x="459" y="750"/>
                    <a:pt x="224" y="750"/>
                  </a:cubicBezTo>
                  <a:cubicBezTo>
                    <a:pt x="209" y="750"/>
                    <a:pt x="209" y="750"/>
                    <a:pt x="209" y="735"/>
                  </a:cubicBezTo>
                  <a:cubicBezTo>
                    <a:pt x="209" y="566"/>
                    <a:pt x="209" y="397"/>
                    <a:pt x="209" y="228"/>
                  </a:cubicBezTo>
                  <a:cubicBezTo>
                    <a:pt x="209" y="225"/>
                    <a:pt x="209" y="221"/>
                    <a:pt x="209" y="216"/>
                  </a:cubicBezTo>
                  <a:cubicBezTo>
                    <a:pt x="139" y="216"/>
                    <a:pt x="70" y="216"/>
                    <a:pt x="0" y="216"/>
                  </a:cubicBezTo>
                  <a:cubicBezTo>
                    <a:pt x="0" y="144"/>
                    <a:pt x="0" y="72"/>
                    <a:pt x="0" y="0"/>
                  </a:cubicBezTo>
                  <a:cubicBezTo>
                    <a:pt x="106" y="0"/>
                    <a:pt x="212" y="0"/>
                    <a:pt x="318" y="0"/>
                  </a:cubicBezTo>
                  <a:cubicBezTo>
                    <a:pt x="318" y="43"/>
                    <a:pt x="318" y="86"/>
                    <a:pt x="318" y="130"/>
                  </a:cubicBezTo>
                  <a:cubicBezTo>
                    <a:pt x="527" y="130"/>
                    <a:pt x="735" y="130"/>
                    <a:pt x="944" y="130"/>
                  </a:cubicBezTo>
                  <a:cubicBezTo>
                    <a:pt x="943" y="128"/>
                    <a:pt x="941" y="126"/>
                    <a:pt x="940" y="123"/>
                  </a:cubicBezTo>
                  <a:cubicBezTo>
                    <a:pt x="950" y="126"/>
                    <a:pt x="959" y="129"/>
                    <a:pt x="970" y="133"/>
                  </a:cubicBezTo>
                  <a:cubicBezTo>
                    <a:pt x="959" y="137"/>
                    <a:pt x="951" y="140"/>
                    <a:pt x="941" y="143"/>
                  </a:cubicBezTo>
                  <a:cubicBezTo>
                    <a:pt x="942" y="140"/>
                    <a:pt x="942" y="138"/>
                    <a:pt x="943" y="136"/>
                  </a:cubicBezTo>
                  <a:cubicBezTo>
                    <a:pt x="735" y="136"/>
                    <a:pt x="527" y="136"/>
                    <a:pt x="319" y="136"/>
                  </a:cubicBezTo>
                  <a:cubicBezTo>
                    <a:pt x="319" y="154"/>
                    <a:pt x="319" y="172"/>
                    <a:pt x="319" y="190"/>
                  </a:cubicBezTo>
                  <a:cubicBezTo>
                    <a:pt x="326" y="188"/>
                    <a:pt x="334" y="186"/>
                    <a:pt x="342" y="183"/>
                  </a:cubicBezTo>
                  <a:cubicBezTo>
                    <a:pt x="341" y="186"/>
                    <a:pt x="341" y="188"/>
                    <a:pt x="339" y="191"/>
                  </a:cubicBezTo>
                  <a:cubicBezTo>
                    <a:pt x="550" y="191"/>
                    <a:pt x="759" y="191"/>
                    <a:pt x="968" y="191"/>
                  </a:cubicBezTo>
                  <a:cubicBezTo>
                    <a:pt x="968" y="192"/>
                    <a:pt x="968" y="193"/>
                    <a:pt x="968" y="194"/>
                  </a:cubicBezTo>
                  <a:cubicBezTo>
                    <a:pt x="759" y="194"/>
                    <a:pt x="550" y="194"/>
                    <a:pt x="339" y="194"/>
                  </a:cubicBezTo>
                  <a:cubicBezTo>
                    <a:pt x="341" y="198"/>
                    <a:pt x="341" y="200"/>
                    <a:pt x="343" y="203"/>
                  </a:cubicBezTo>
                  <a:cubicBezTo>
                    <a:pt x="335" y="200"/>
                    <a:pt x="327" y="198"/>
                    <a:pt x="319" y="195"/>
                  </a:cubicBezTo>
                  <a:cubicBezTo>
                    <a:pt x="319" y="202"/>
                    <a:pt x="319" y="208"/>
                    <a:pt x="319" y="216"/>
                  </a:cubicBezTo>
                  <a:cubicBezTo>
                    <a:pt x="283" y="216"/>
                    <a:pt x="248" y="216"/>
                    <a:pt x="213" y="216"/>
                  </a:cubicBezTo>
                  <a:cubicBezTo>
                    <a:pt x="213" y="393"/>
                    <a:pt x="213" y="569"/>
                    <a:pt x="213" y="745"/>
                  </a:cubicBezTo>
                  <a:cubicBezTo>
                    <a:pt x="455" y="745"/>
                    <a:pt x="698" y="745"/>
                    <a:pt x="940" y="745"/>
                  </a:cubicBezTo>
                  <a:cubicBezTo>
                    <a:pt x="939" y="743"/>
                    <a:pt x="938" y="741"/>
                    <a:pt x="937" y="738"/>
                  </a:cubicBezTo>
                  <a:cubicBezTo>
                    <a:pt x="947" y="741"/>
                    <a:pt x="955" y="744"/>
                    <a:pt x="965" y="747"/>
                  </a:cubicBezTo>
                  <a:cubicBezTo>
                    <a:pt x="965" y="737"/>
                    <a:pt x="965" y="729"/>
                    <a:pt x="965" y="720"/>
                  </a:cubicBezTo>
                  <a:cubicBezTo>
                    <a:pt x="984" y="720"/>
                    <a:pt x="1002" y="720"/>
                    <a:pt x="1021" y="720"/>
                  </a:cubicBezTo>
                  <a:cubicBezTo>
                    <a:pt x="1021" y="656"/>
                    <a:pt x="1021" y="592"/>
                    <a:pt x="1021" y="528"/>
                  </a:cubicBezTo>
                  <a:cubicBezTo>
                    <a:pt x="1018" y="530"/>
                    <a:pt x="1016" y="531"/>
                    <a:pt x="1013" y="532"/>
                  </a:cubicBezTo>
                  <a:cubicBezTo>
                    <a:pt x="1016" y="522"/>
                    <a:pt x="1019" y="514"/>
                    <a:pt x="1022" y="505"/>
                  </a:cubicBezTo>
                  <a:cubicBezTo>
                    <a:pt x="1023" y="505"/>
                    <a:pt x="1024" y="505"/>
                    <a:pt x="1025" y="505"/>
                  </a:cubicBezTo>
                  <a:cubicBezTo>
                    <a:pt x="1028" y="513"/>
                    <a:pt x="1031" y="522"/>
                    <a:pt x="1035" y="533"/>
                  </a:cubicBezTo>
                  <a:cubicBezTo>
                    <a:pt x="1031" y="531"/>
                    <a:pt x="1029" y="530"/>
                    <a:pt x="1027" y="528"/>
                  </a:cubicBezTo>
                  <a:cubicBezTo>
                    <a:pt x="1027" y="592"/>
                    <a:pt x="1027" y="655"/>
                    <a:pt x="1027" y="719"/>
                  </a:cubicBezTo>
                  <a:cubicBezTo>
                    <a:pt x="1042" y="719"/>
                    <a:pt x="1057" y="719"/>
                    <a:pt x="1073" y="719"/>
                  </a:cubicBezTo>
                  <a:cubicBezTo>
                    <a:pt x="1070" y="710"/>
                    <a:pt x="1068" y="701"/>
                    <a:pt x="1064" y="691"/>
                  </a:cubicBezTo>
                  <a:cubicBezTo>
                    <a:pt x="1067" y="692"/>
                    <a:pt x="1069" y="693"/>
                    <a:pt x="1072" y="694"/>
                  </a:cubicBezTo>
                  <a:cubicBezTo>
                    <a:pt x="1072" y="630"/>
                    <a:pt x="1072" y="566"/>
                    <a:pt x="1072" y="501"/>
                  </a:cubicBezTo>
                  <a:cubicBezTo>
                    <a:pt x="1039" y="501"/>
                    <a:pt x="1006" y="501"/>
                    <a:pt x="972" y="501"/>
                  </a:cubicBezTo>
                  <a:cubicBezTo>
                    <a:pt x="971" y="496"/>
                    <a:pt x="971" y="493"/>
                    <a:pt x="971" y="490"/>
                  </a:cubicBezTo>
                  <a:cubicBezTo>
                    <a:pt x="971" y="331"/>
                    <a:pt x="971" y="172"/>
                    <a:pt x="971" y="14"/>
                  </a:cubicBezTo>
                  <a:cubicBezTo>
                    <a:pt x="971" y="5"/>
                    <a:pt x="973" y="2"/>
                    <a:pt x="982" y="2"/>
                  </a:cubicBezTo>
                  <a:cubicBezTo>
                    <a:pt x="1297" y="3"/>
                    <a:pt x="1612" y="3"/>
                    <a:pt x="1928" y="3"/>
                  </a:cubicBezTo>
                  <a:cubicBezTo>
                    <a:pt x="1931" y="3"/>
                    <a:pt x="1934" y="3"/>
                    <a:pt x="1938" y="3"/>
                  </a:cubicBezTo>
                  <a:cubicBezTo>
                    <a:pt x="1938" y="169"/>
                    <a:pt x="1938" y="334"/>
                    <a:pt x="1938" y="500"/>
                  </a:cubicBezTo>
                  <a:cubicBezTo>
                    <a:pt x="1921" y="500"/>
                    <a:pt x="1904" y="500"/>
                    <a:pt x="1886" y="500"/>
                  </a:cubicBezTo>
                  <a:cubicBezTo>
                    <a:pt x="1886" y="564"/>
                    <a:pt x="1886" y="627"/>
                    <a:pt x="1886" y="691"/>
                  </a:cubicBezTo>
                  <a:cubicBezTo>
                    <a:pt x="1888" y="690"/>
                    <a:pt x="1890" y="689"/>
                    <a:pt x="1894" y="687"/>
                  </a:cubicBezTo>
                  <a:cubicBezTo>
                    <a:pt x="1890" y="697"/>
                    <a:pt x="1887" y="706"/>
                    <a:pt x="1884" y="717"/>
                  </a:cubicBezTo>
                  <a:cubicBezTo>
                    <a:pt x="1880" y="706"/>
                    <a:pt x="1877" y="697"/>
                    <a:pt x="1873" y="687"/>
                  </a:cubicBezTo>
                  <a:cubicBezTo>
                    <a:pt x="1876" y="688"/>
                    <a:pt x="1878" y="689"/>
                    <a:pt x="1881" y="691"/>
                  </a:cubicBezTo>
                  <a:cubicBezTo>
                    <a:pt x="1881" y="627"/>
                    <a:pt x="1881" y="564"/>
                    <a:pt x="1881" y="501"/>
                  </a:cubicBezTo>
                  <a:cubicBezTo>
                    <a:pt x="1613" y="501"/>
                    <a:pt x="1345" y="501"/>
                    <a:pt x="1077" y="501"/>
                  </a:cubicBezTo>
                  <a:cubicBezTo>
                    <a:pt x="1077" y="565"/>
                    <a:pt x="1077" y="629"/>
                    <a:pt x="1077" y="694"/>
                  </a:cubicBezTo>
                  <a:cubicBezTo>
                    <a:pt x="1079" y="693"/>
                    <a:pt x="1081" y="692"/>
                    <a:pt x="1084" y="690"/>
                  </a:cubicBezTo>
                  <a:cubicBezTo>
                    <a:pt x="1081" y="701"/>
                    <a:pt x="1078" y="710"/>
                    <a:pt x="1075" y="720"/>
                  </a:cubicBezTo>
                  <a:cubicBezTo>
                    <a:pt x="1216" y="720"/>
                    <a:pt x="1356" y="720"/>
                    <a:pt x="1497" y="720"/>
                  </a:cubicBezTo>
                  <a:close/>
                  <a:moveTo>
                    <a:pt x="976" y="496"/>
                  </a:moveTo>
                  <a:cubicBezTo>
                    <a:pt x="1296" y="496"/>
                    <a:pt x="1615" y="496"/>
                    <a:pt x="1934" y="496"/>
                  </a:cubicBezTo>
                  <a:cubicBezTo>
                    <a:pt x="1934" y="333"/>
                    <a:pt x="1934" y="170"/>
                    <a:pt x="1934" y="7"/>
                  </a:cubicBezTo>
                  <a:cubicBezTo>
                    <a:pt x="1614" y="7"/>
                    <a:pt x="1295" y="7"/>
                    <a:pt x="976" y="7"/>
                  </a:cubicBezTo>
                  <a:cubicBezTo>
                    <a:pt x="976" y="171"/>
                    <a:pt x="976" y="333"/>
                    <a:pt x="976" y="496"/>
                  </a:cubicBezTo>
                  <a:close/>
                  <a:moveTo>
                    <a:pt x="969" y="724"/>
                  </a:moveTo>
                  <a:cubicBezTo>
                    <a:pt x="969" y="756"/>
                    <a:pt x="969" y="787"/>
                    <a:pt x="969" y="818"/>
                  </a:cubicBezTo>
                  <a:cubicBezTo>
                    <a:pt x="1144" y="818"/>
                    <a:pt x="1318" y="818"/>
                    <a:pt x="1493" y="818"/>
                  </a:cubicBezTo>
                  <a:cubicBezTo>
                    <a:pt x="1493" y="787"/>
                    <a:pt x="1493" y="756"/>
                    <a:pt x="1493" y="724"/>
                  </a:cubicBezTo>
                  <a:cubicBezTo>
                    <a:pt x="1318" y="724"/>
                    <a:pt x="1144" y="724"/>
                    <a:pt x="969" y="724"/>
                  </a:cubicBezTo>
                  <a:close/>
                  <a:moveTo>
                    <a:pt x="1492" y="915"/>
                  </a:moveTo>
                  <a:cubicBezTo>
                    <a:pt x="1492" y="884"/>
                    <a:pt x="1492" y="853"/>
                    <a:pt x="1492" y="824"/>
                  </a:cubicBezTo>
                  <a:cubicBezTo>
                    <a:pt x="1318" y="824"/>
                    <a:pt x="1143" y="824"/>
                    <a:pt x="969" y="824"/>
                  </a:cubicBezTo>
                  <a:cubicBezTo>
                    <a:pt x="969" y="854"/>
                    <a:pt x="969" y="884"/>
                    <a:pt x="969" y="915"/>
                  </a:cubicBezTo>
                  <a:cubicBezTo>
                    <a:pt x="1144" y="915"/>
                    <a:pt x="1318" y="915"/>
                    <a:pt x="1492" y="915"/>
                  </a:cubicBezTo>
                  <a:close/>
                  <a:moveTo>
                    <a:pt x="314" y="4"/>
                  </a:moveTo>
                  <a:cubicBezTo>
                    <a:pt x="210" y="4"/>
                    <a:pt x="107" y="4"/>
                    <a:pt x="4" y="4"/>
                  </a:cubicBezTo>
                  <a:cubicBezTo>
                    <a:pt x="4" y="40"/>
                    <a:pt x="4" y="76"/>
                    <a:pt x="4" y="112"/>
                  </a:cubicBezTo>
                  <a:cubicBezTo>
                    <a:pt x="107" y="112"/>
                    <a:pt x="210" y="112"/>
                    <a:pt x="314" y="112"/>
                  </a:cubicBezTo>
                  <a:cubicBezTo>
                    <a:pt x="314" y="76"/>
                    <a:pt x="314" y="40"/>
                    <a:pt x="314" y="4"/>
                  </a:cubicBezTo>
                  <a:close/>
                  <a:moveTo>
                    <a:pt x="314" y="117"/>
                  </a:moveTo>
                  <a:cubicBezTo>
                    <a:pt x="210" y="117"/>
                    <a:pt x="107" y="117"/>
                    <a:pt x="4" y="117"/>
                  </a:cubicBezTo>
                  <a:cubicBezTo>
                    <a:pt x="4" y="149"/>
                    <a:pt x="4" y="180"/>
                    <a:pt x="4" y="211"/>
                  </a:cubicBezTo>
                  <a:cubicBezTo>
                    <a:pt x="107" y="211"/>
                    <a:pt x="211" y="211"/>
                    <a:pt x="314" y="211"/>
                  </a:cubicBezTo>
                  <a:cubicBezTo>
                    <a:pt x="314" y="180"/>
                    <a:pt x="314" y="149"/>
                    <a:pt x="314" y="117"/>
                  </a:cubicBezTo>
                  <a:close/>
                  <a:moveTo>
                    <a:pt x="1182" y="994"/>
                  </a:moveTo>
                  <a:cubicBezTo>
                    <a:pt x="1182" y="1011"/>
                    <a:pt x="1183" y="1027"/>
                    <a:pt x="1182" y="1043"/>
                  </a:cubicBezTo>
                  <a:cubicBezTo>
                    <a:pt x="1182" y="1051"/>
                    <a:pt x="1186" y="1056"/>
                    <a:pt x="1193" y="1059"/>
                  </a:cubicBezTo>
                  <a:cubicBezTo>
                    <a:pt x="1208" y="1064"/>
                    <a:pt x="1223" y="1064"/>
                    <a:pt x="1238" y="1058"/>
                  </a:cubicBezTo>
                  <a:cubicBezTo>
                    <a:pt x="1242" y="1057"/>
                    <a:pt x="1247" y="1052"/>
                    <a:pt x="1247" y="1048"/>
                  </a:cubicBezTo>
                  <a:cubicBezTo>
                    <a:pt x="1248" y="1030"/>
                    <a:pt x="1248" y="1012"/>
                    <a:pt x="1248" y="993"/>
                  </a:cubicBezTo>
                  <a:cubicBezTo>
                    <a:pt x="1226" y="1004"/>
                    <a:pt x="1205" y="1004"/>
                    <a:pt x="1182" y="994"/>
                  </a:cubicBezTo>
                  <a:close/>
                  <a:moveTo>
                    <a:pt x="1107" y="993"/>
                  </a:moveTo>
                  <a:cubicBezTo>
                    <a:pt x="1085" y="1004"/>
                    <a:pt x="1064" y="1003"/>
                    <a:pt x="1042" y="994"/>
                  </a:cubicBezTo>
                  <a:cubicBezTo>
                    <a:pt x="1042" y="1011"/>
                    <a:pt x="1042" y="1027"/>
                    <a:pt x="1042" y="1043"/>
                  </a:cubicBezTo>
                  <a:cubicBezTo>
                    <a:pt x="1042" y="1051"/>
                    <a:pt x="1046" y="1056"/>
                    <a:pt x="1053" y="1059"/>
                  </a:cubicBezTo>
                  <a:cubicBezTo>
                    <a:pt x="1067" y="1064"/>
                    <a:pt x="1082" y="1064"/>
                    <a:pt x="1097" y="1059"/>
                  </a:cubicBezTo>
                  <a:cubicBezTo>
                    <a:pt x="1101" y="1057"/>
                    <a:pt x="1107" y="1052"/>
                    <a:pt x="1107" y="1048"/>
                  </a:cubicBezTo>
                  <a:cubicBezTo>
                    <a:pt x="1108" y="1030"/>
                    <a:pt x="1107" y="1012"/>
                    <a:pt x="1107" y="993"/>
                  </a:cubicBezTo>
                  <a:close/>
                  <a:moveTo>
                    <a:pt x="1214" y="999"/>
                  </a:moveTo>
                  <a:cubicBezTo>
                    <a:pt x="1224" y="996"/>
                    <a:pt x="1233" y="994"/>
                    <a:pt x="1241" y="991"/>
                  </a:cubicBezTo>
                  <a:cubicBezTo>
                    <a:pt x="1249" y="987"/>
                    <a:pt x="1248" y="982"/>
                    <a:pt x="1242" y="978"/>
                  </a:cubicBezTo>
                  <a:cubicBezTo>
                    <a:pt x="1229" y="969"/>
                    <a:pt x="1200" y="969"/>
                    <a:pt x="1187" y="978"/>
                  </a:cubicBezTo>
                  <a:cubicBezTo>
                    <a:pt x="1181" y="982"/>
                    <a:pt x="1181" y="987"/>
                    <a:pt x="1187" y="990"/>
                  </a:cubicBezTo>
                  <a:cubicBezTo>
                    <a:pt x="1196" y="994"/>
                    <a:pt x="1205" y="996"/>
                    <a:pt x="1214" y="999"/>
                  </a:cubicBezTo>
                  <a:close/>
                  <a:moveTo>
                    <a:pt x="1075" y="970"/>
                  </a:moveTo>
                  <a:cubicBezTo>
                    <a:pt x="1066" y="972"/>
                    <a:pt x="1057" y="974"/>
                    <a:pt x="1048" y="977"/>
                  </a:cubicBezTo>
                  <a:cubicBezTo>
                    <a:pt x="1040" y="981"/>
                    <a:pt x="1040" y="986"/>
                    <a:pt x="1047" y="991"/>
                  </a:cubicBezTo>
                  <a:cubicBezTo>
                    <a:pt x="1059" y="999"/>
                    <a:pt x="1090" y="999"/>
                    <a:pt x="1101" y="991"/>
                  </a:cubicBezTo>
                  <a:cubicBezTo>
                    <a:pt x="1108" y="986"/>
                    <a:pt x="1108" y="981"/>
                    <a:pt x="1101" y="978"/>
                  </a:cubicBezTo>
                  <a:cubicBezTo>
                    <a:pt x="1093" y="974"/>
                    <a:pt x="1084" y="972"/>
                    <a:pt x="1075" y="970"/>
                  </a:cubicBezTo>
                  <a:close/>
                </a:path>
              </a:pathLst>
            </a:custGeom>
            <a:solidFill>
              <a:schemeClr val="tx1">
                <a:lumMod val="50000"/>
                <a:lumOff val="50000"/>
              </a:schemeClr>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8" name="Freeform 9"/>
            <p:cNvSpPr>
              <a:spLocks noEditPoints="1"/>
            </p:cNvSpPr>
            <p:nvPr/>
          </p:nvSpPr>
          <p:spPr bwMode="auto">
            <a:xfrm>
              <a:off x="8072317" y="3637071"/>
              <a:ext cx="2591124" cy="2708168"/>
            </a:xfrm>
            <a:custGeom>
              <a:avLst/>
              <a:gdLst>
                <a:gd name="T0" fmla="*/ 234 w 541"/>
                <a:gd name="T1" fmla="*/ 26 h 565"/>
                <a:gd name="T2" fmla="*/ 236 w 541"/>
                <a:gd name="T3" fmla="*/ 0 h 565"/>
                <a:gd name="T4" fmla="*/ 239 w 541"/>
                <a:gd name="T5" fmla="*/ 25 h 565"/>
                <a:gd name="T6" fmla="*/ 249 w 541"/>
                <a:gd name="T7" fmla="*/ 217 h 565"/>
                <a:gd name="T8" fmla="*/ 541 w 541"/>
                <a:gd name="T9" fmla="*/ 228 h 565"/>
                <a:gd name="T10" fmla="*/ 540 w 541"/>
                <a:gd name="T11" fmla="*/ 414 h 565"/>
                <a:gd name="T12" fmla="*/ 185 w 541"/>
                <a:gd name="T13" fmla="*/ 505 h 565"/>
                <a:gd name="T14" fmla="*/ 217 w 541"/>
                <a:gd name="T15" fmla="*/ 484 h 565"/>
                <a:gd name="T16" fmla="*/ 280 w 541"/>
                <a:gd name="T17" fmla="*/ 469 h 565"/>
                <a:gd name="T18" fmla="*/ 291 w 541"/>
                <a:gd name="T19" fmla="*/ 543 h 565"/>
                <a:gd name="T20" fmla="*/ 231 w 541"/>
                <a:gd name="T21" fmla="*/ 560 h 565"/>
                <a:gd name="T22" fmla="*/ 217 w 541"/>
                <a:gd name="T23" fmla="*/ 510 h 565"/>
                <a:gd name="T24" fmla="*/ 180 w 541"/>
                <a:gd name="T25" fmla="*/ 500 h 565"/>
                <a:gd name="T26" fmla="*/ 44 w 541"/>
                <a:gd name="T27" fmla="*/ 415 h 565"/>
                <a:gd name="T28" fmla="*/ 76 w 541"/>
                <a:gd name="T29" fmla="*/ 504 h 565"/>
                <a:gd name="T30" fmla="*/ 88 w 541"/>
                <a:gd name="T31" fmla="*/ 468 h 565"/>
                <a:gd name="T32" fmla="*/ 150 w 541"/>
                <a:gd name="T33" fmla="*/ 487 h 565"/>
                <a:gd name="T34" fmla="*/ 136 w 541"/>
                <a:gd name="T35" fmla="*/ 559 h 565"/>
                <a:gd name="T36" fmla="*/ 76 w 541"/>
                <a:gd name="T37" fmla="*/ 540 h 565"/>
                <a:gd name="T38" fmla="*/ 40 w 541"/>
                <a:gd name="T39" fmla="*/ 509 h 565"/>
                <a:gd name="T40" fmla="*/ 0 w 541"/>
                <a:gd name="T41" fmla="*/ 415 h 565"/>
                <a:gd name="T42" fmla="*/ 234 w 541"/>
                <a:gd name="T43" fmla="*/ 218 h 565"/>
                <a:gd name="T44" fmla="*/ 535 w 541"/>
                <a:gd name="T45" fmla="*/ 222 h 565"/>
                <a:gd name="T46" fmla="*/ 4 w 541"/>
                <a:gd name="T47" fmla="*/ 316 h 565"/>
                <a:gd name="T48" fmla="*/ 536 w 541"/>
                <a:gd name="T49" fmla="*/ 321 h 565"/>
                <a:gd name="T50" fmla="*/ 4 w 541"/>
                <a:gd name="T51" fmla="*/ 410 h 565"/>
                <a:gd name="T52" fmla="*/ 536 w 541"/>
                <a:gd name="T53" fmla="*/ 321 h 565"/>
                <a:gd name="T54" fmla="*/ 222 w 541"/>
                <a:gd name="T55" fmla="*/ 491 h 565"/>
                <a:gd name="T56" fmla="*/ 233 w 541"/>
                <a:gd name="T57" fmla="*/ 556 h 565"/>
                <a:gd name="T58" fmla="*/ 286 w 541"/>
                <a:gd name="T59" fmla="*/ 543 h 565"/>
                <a:gd name="T60" fmla="*/ 80 w 541"/>
                <a:gd name="T61" fmla="*/ 491 h 565"/>
                <a:gd name="T62" fmla="*/ 90 w 541"/>
                <a:gd name="T63" fmla="*/ 555 h 565"/>
                <a:gd name="T64" fmla="*/ 145 w 541"/>
                <a:gd name="T65" fmla="*/ 544 h 565"/>
                <a:gd name="T66" fmla="*/ 80 w 541"/>
                <a:gd name="T67" fmla="*/ 491 h 565"/>
                <a:gd name="T68" fmla="*/ 280 w 541"/>
                <a:gd name="T69" fmla="*/ 487 h 565"/>
                <a:gd name="T70" fmla="*/ 227 w 541"/>
                <a:gd name="T71" fmla="*/ 474 h 565"/>
                <a:gd name="T72" fmla="*/ 253 w 541"/>
                <a:gd name="T73" fmla="*/ 495 h 565"/>
                <a:gd name="T74" fmla="*/ 138 w 541"/>
                <a:gd name="T75" fmla="*/ 488 h 565"/>
                <a:gd name="T76" fmla="*/ 86 w 541"/>
                <a:gd name="T77" fmla="*/ 474 h 565"/>
                <a:gd name="T78" fmla="*/ 112 w 541"/>
                <a:gd name="T79" fmla="*/ 49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1" h="565">
                  <a:moveTo>
                    <a:pt x="234" y="218"/>
                  </a:moveTo>
                  <a:cubicBezTo>
                    <a:pt x="234" y="153"/>
                    <a:pt x="234" y="90"/>
                    <a:pt x="234" y="26"/>
                  </a:cubicBezTo>
                  <a:cubicBezTo>
                    <a:pt x="231" y="27"/>
                    <a:pt x="229" y="28"/>
                    <a:pt x="226" y="30"/>
                  </a:cubicBezTo>
                  <a:cubicBezTo>
                    <a:pt x="229" y="20"/>
                    <a:pt x="232" y="11"/>
                    <a:pt x="236" y="0"/>
                  </a:cubicBezTo>
                  <a:cubicBezTo>
                    <a:pt x="240" y="11"/>
                    <a:pt x="243" y="19"/>
                    <a:pt x="247" y="29"/>
                  </a:cubicBezTo>
                  <a:cubicBezTo>
                    <a:pt x="243" y="28"/>
                    <a:pt x="241" y="27"/>
                    <a:pt x="239" y="25"/>
                  </a:cubicBezTo>
                  <a:cubicBezTo>
                    <a:pt x="239" y="89"/>
                    <a:pt x="239" y="152"/>
                    <a:pt x="239" y="217"/>
                  </a:cubicBezTo>
                  <a:cubicBezTo>
                    <a:pt x="242" y="217"/>
                    <a:pt x="246" y="217"/>
                    <a:pt x="249" y="217"/>
                  </a:cubicBezTo>
                  <a:cubicBezTo>
                    <a:pt x="343" y="217"/>
                    <a:pt x="436" y="217"/>
                    <a:pt x="529" y="217"/>
                  </a:cubicBezTo>
                  <a:cubicBezTo>
                    <a:pt x="538" y="217"/>
                    <a:pt x="541" y="219"/>
                    <a:pt x="541" y="228"/>
                  </a:cubicBezTo>
                  <a:cubicBezTo>
                    <a:pt x="540" y="287"/>
                    <a:pt x="540" y="345"/>
                    <a:pt x="540" y="404"/>
                  </a:cubicBezTo>
                  <a:cubicBezTo>
                    <a:pt x="540" y="407"/>
                    <a:pt x="540" y="410"/>
                    <a:pt x="540" y="414"/>
                  </a:cubicBezTo>
                  <a:cubicBezTo>
                    <a:pt x="421" y="414"/>
                    <a:pt x="304" y="414"/>
                    <a:pt x="185" y="414"/>
                  </a:cubicBezTo>
                  <a:cubicBezTo>
                    <a:pt x="185" y="445"/>
                    <a:pt x="185" y="475"/>
                    <a:pt x="185" y="505"/>
                  </a:cubicBezTo>
                  <a:cubicBezTo>
                    <a:pt x="195" y="505"/>
                    <a:pt x="206" y="505"/>
                    <a:pt x="217" y="505"/>
                  </a:cubicBezTo>
                  <a:cubicBezTo>
                    <a:pt x="217" y="498"/>
                    <a:pt x="218" y="491"/>
                    <a:pt x="217" y="484"/>
                  </a:cubicBezTo>
                  <a:cubicBezTo>
                    <a:pt x="217" y="477"/>
                    <a:pt x="220" y="472"/>
                    <a:pt x="226" y="469"/>
                  </a:cubicBezTo>
                  <a:cubicBezTo>
                    <a:pt x="244" y="461"/>
                    <a:pt x="262" y="462"/>
                    <a:pt x="280" y="469"/>
                  </a:cubicBezTo>
                  <a:cubicBezTo>
                    <a:pt x="287" y="472"/>
                    <a:pt x="291" y="478"/>
                    <a:pt x="291" y="486"/>
                  </a:cubicBezTo>
                  <a:cubicBezTo>
                    <a:pt x="291" y="505"/>
                    <a:pt x="291" y="524"/>
                    <a:pt x="291" y="543"/>
                  </a:cubicBezTo>
                  <a:cubicBezTo>
                    <a:pt x="291" y="553"/>
                    <a:pt x="285" y="557"/>
                    <a:pt x="277" y="560"/>
                  </a:cubicBezTo>
                  <a:cubicBezTo>
                    <a:pt x="262" y="565"/>
                    <a:pt x="246" y="565"/>
                    <a:pt x="231" y="560"/>
                  </a:cubicBezTo>
                  <a:cubicBezTo>
                    <a:pt x="222" y="557"/>
                    <a:pt x="217" y="551"/>
                    <a:pt x="217" y="540"/>
                  </a:cubicBezTo>
                  <a:cubicBezTo>
                    <a:pt x="218" y="531"/>
                    <a:pt x="217" y="521"/>
                    <a:pt x="217" y="510"/>
                  </a:cubicBezTo>
                  <a:cubicBezTo>
                    <a:pt x="208" y="510"/>
                    <a:pt x="200" y="510"/>
                    <a:pt x="191" y="510"/>
                  </a:cubicBezTo>
                  <a:cubicBezTo>
                    <a:pt x="183" y="511"/>
                    <a:pt x="180" y="509"/>
                    <a:pt x="180" y="500"/>
                  </a:cubicBezTo>
                  <a:cubicBezTo>
                    <a:pt x="181" y="472"/>
                    <a:pt x="180" y="444"/>
                    <a:pt x="180" y="415"/>
                  </a:cubicBezTo>
                  <a:cubicBezTo>
                    <a:pt x="135" y="415"/>
                    <a:pt x="90" y="415"/>
                    <a:pt x="44" y="415"/>
                  </a:cubicBezTo>
                  <a:cubicBezTo>
                    <a:pt x="44" y="445"/>
                    <a:pt x="44" y="474"/>
                    <a:pt x="44" y="504"/>
                  </a:cubicBezTo>
                  <a:cubicBezTo>
                    <a:pt x="55" y="504"/>
                    <a:pt x="65" y="504"/>
                    <a:pt x="76" y="504"/>
                  </a:cubicBezTo>
                  <a:cubicBezTo>
                    <a:pt x="76" y="498"/>
                    <a:pt x="77" y="492"/>
                    <a:pt x="76" y="486"/>
                  </a:cubicBezTo>
                  <a:cubicBezTo>
                    <a:pt x="75" y="476"/>
                    <a:pt x="80" y="471"/>
                    <a:pt x="88" y="468"/>
                  </a:cubicBezTo>
                  <a:cubicBezTo>
                    <a:pt x="104" y="462"/>
                    <a:pt x="121" y="462"/>
                    <a:pt x="138" y="469"/>
                  </a:cubicBezTo>
                  <a:cubicBezTo>
                    <a:pt x="146" y="472"/>
                    <a:pt x="150" y="478"/>
                    <a:pt x="150" y="487"/>
                  </a:cubicBezTo>
                  <a:cubicBezTo>
                    <a:pt x="149" y="505"/>
                    <a:pt x="149" y="522"/>
                    <a:pt x="150" y="540"/>
                  </a:cubicBezTo>
                  <a:cubicBezTo>
                    <a:pt x="150" y="551"/>
                    <a:pt x="145" y="556"/>
                    <a:pt x="136" y="559"/>
                  </a:cubicBezTo>
                  <a:cubicBezTo>
                    <a:pt x="121" y="565"/>
                    <a:pt x="105" y="565"/>
                    <a:pt x="90" y="560"/>
                  </a:cubicBezTo>
                  <a:cubicBezTo>
                    <a:pt x="81" y="557"/>
                    <a:pt x="75" y="550"/>
                    <a:pt x="76" y="540"/>
                  </a:cubicBezTo>
                  <a:cubicBezTo>
                    <a:pt x="77" y="530"/>
                    <a:pt x="76" y="520"/>
                    <a:pt x="76" y="509"/>
                  </a:cubicBezTo>
                  <a:cubicBezTo>
                    <a:pt x="64" y="509"/>
                    <a:pt x="53" y="509"/>
                    <a:pt x="40" y="509"/>
                  </a:cubicBezTo>
                  <a:cubicBezTo>
                    <a:pt x="40" y="477"/>
                    <a:pt x="40" y="447"/>
                    <a:pt x="40" y="415"/>
                  </a:cubicBezTo>
                  <a:cubicBezTo>
                    <a:pt x="26" y="415"/>
                    <a:pt x="14" y="415"/>
                    <a:pt x="0" y="415"/>
                  </a:cubicBezTo>
                  <a:cubicBezTo>
                    <a:pt x="0" y="349"/>
                    <a:pt x="0" y="284"/>
                    <a:pt x="0" y="218"/>
                  </a:cubicBezTo>
                  <a:cubicBezTo>
                    <a:pt x="78" y="218"/>
                    <a:pt x="155" y="218"/>
                    <a:pt x="234" y="218"/>
                  </a:cubicBezTo>
                  <a:close/>
                  <a:moveTo>
                    <a:pt x="535" y="316"/>
                  </a:moveTo>
                  <a:cubicBezTo>
                    <a:pt x="535" y="284"/>
                    <a:pt x="535" y="253"/>
                    <a:pt x="535" y="222"/>
                  </a:cubicBezTo>
                  <a:cubicBezTo>
                    <a:pt x="358" y="222"/>
                    <a:pt x="181" y="222"/>
                    <a:pt x="4" y="222"/>
                  </a:cubicBezTo>
                  <a:cubicBezTo>
                    <a:pt x="4" y="253"/>
                    <a:pt x="4" y="284"/>
                    <a:pt x="4" y="316"/>
                  </a:cubicBezTo>
                  <a:cubicBezTo>
                    <a:pt x="181" y="316"/>
                    <a:pt x="358" y="316"/>
                    <a:pt x="535" y="316"/>
                  </a:cubicBezTo>
                  <a:close/>
                  <a:moveTo>
                    <a:pt x="536" y="321"/>
                  </a:moveTo>
                  <a:cubicBezTo>
                    <a:pt x="358" y="321"/>
                    <a:pt x="181" y="321"/>
                    <a:pt x="4" y="321"/>
                  </a:cubicBezTo>
                  <a:cubicBezTo>
                    <a:pt x="4" y="351"/>
                    <a:pt x="4" y="380"/>
                    <a:pt x="4" y="410"/>
                  </a:cubicBezTo>
                  <a:cubicBezTo>
                    <a:pt x="182" y="410"/>
                    <a:pt x="358" y="410"/>
                    <a:pt x="536" y="410"/>
                  </a:cubicBezTo>
                  <a:cubicBezTo>
                    <a:pt x="536" y="380"/>
                    <a:pt x="536" y="351"/>
                    <a:pt x="536" y="321"/>
                  </a:cubicBezTo>
                  <a:close/>
                  <a:moveTo>
                    <a:pt x="287" y="489"/>
                  </a:moveTo>
                  <a:cubicBezTo>
                    <a:pt x="265" y="501"/>
                    <a:pt x="244" y="500"/>
                    <a:pt x="222" y="491"/>
                  </a:cubicBezTo>
                  <a:cubicBezTo>
                    <a:pt x="222" y="507"/>
                    <a:pt x="222" y="523"/>
                    <a:pt x="221" y="539"/>
                  </a:cubicBezTo>
                  <a:cubicBezTo>
                    <a:pt x="221" y="548"/>
                    <a:pt x="225" y="553"/>
                    <a:pt x="233" y="556"/>
                  </a:cubicBezTo>
                  <a:cubicBezTo>
                    <a:pt x="247" y="560"/>
                    <a:pt x="262" y="561"/>
                    <a:pt x="276" y="555"/>
                  </a:cubicBezTo>
                  <a:cubicBezTo>
                    <a:pt x="281" y="553"/>
                    <a:pt x="286" y="547"/>
                    <a:pt x="286" y="543"/>
                  </a:cubicBezTo>
                  <a:cubicBezTo>
                    <a:pt x="288" y="525"/>
                    <a:pt x="287" y="507"/>
                    <a:pt x="287" y="489"/>
                  </a:cubicBezTo>
                  <a:close/>
                  <a:moveTo>
                    <a:pt x="80" y="491"/>
                  </a:moveTo>
                  <a:cubicBezTo>
                    <a:pt x="80" y="507"/>
                    <a:pt x="80" y="524"/>
                    <a:pt x="80" y="540"/>
                  </a:cubicBezTo>
                  <a:cubicBezTo>
                    <a:pt x="80" y="548"/>
                    <a:pt x="83" y="553"/>
                    <a:pt x="90" y="555"/>
                  </a:cubicBezTo>
                  <a:cubicBezTo>
                    <a:pt x="106" y="560"/>
                    <a:pt x="121" y="561"/>
                    <a:pt x="136" y="555"/>
                  </a:cubicBezTo>
                  <a:cubicBezTo>
                    <a:pt x="140" y="553"/>
                    <a:pt x="145" y="548"/>
                    <a:pt x="145" y="544"/>
                  </a:cubicBezTo>
                  <a:cubicBezTo>
                    <a:pt x="146" y="526"/>
                    <a:pt x="145" y="508"/>
                    <a:pt x="145" y="489"/>
                  </a:cubicBezTo>
                  <a:cubicBezTo>
                    <a:pt x="124" y="501"/>
                    <a:pt x="103" y="500"/>
                    <a:pt x="80" y="491"/>
                  </a:cubicBezTo>
                  <a:close/>
                  <a:moveTo>
                    <a:pt x="253" y="495"/>
                  </a:moveTo>
                  <a:cubicBezTo>
                    <a:pt x="262" y="493"/>
                    <a:pt x="272" y="491"/>
                    <a:pt x="280" y="487"/>
                  </a:cubicBezTo>
                  <a:cubicBezTo>
                    <a:pt x="288" y="483"/>
                    <a:pt x="287" y="478"/>
                    <a:pt x="280" y="474"/>
                  </a:cubicBezTo>
                  <a:cubicBezTo>
                    <a:pt x="263" y="465"/>
                    <a:pt x="245" y="465"/>
                    <a:pt x="227" y="474"/>
                  </a:cubicBezTo>
                  <a:cubicBezTo>
                    <a:pt x="220" y="478"/>
                    <a:pt x="219" y="484"/>
                    <a:pt x="227" y="487"/>
                  </a:cubicBezTo>
                  <a:cubicBezTo>
                    <a:pt x="235" y="491"/>
                    <a:pt x="244" y="493"/>
                    <a:pt x="253" y="495"/>
                  </a:cubicBezTo>
                  <a:close/>
                  <a:moveTo>
                    <a:pt x="112" y="495"/>
                  </a:moveTo>
                  <a:cubicBezTo>
                    <a:pt x="121" y="493"/>
                    <a:pt x="130" y="491"/>
                    <a:pt x="138" y="488"/>
                  </a:cubicBezTo>
                  <a:cubicBezTo>
                    <a:pt x="146" y="484"/>
                    <a:pt x="146" y="478"/>
                    <a:pt x="138" y="474"/>
                  </a:cubicBezTo>
                  <a:cubicBezTo>
                    <a:pt x="121" y="465"/>
                    <a:pt x="103" y="465"/>
                    <a:pt x="86" y="474"/>
                  </a:cubicBezTo>
                  <a:cubicBezTo>
                    <a:pt x="78" y="478"/>
                    <a:pt x="78" y="484"/>
                    <a:pt x="86" y="487"/>
                  </a:cubicBezTo>
                  <a:cubicBezTo>
                    <a:pt x="94" y="491"/>
                    <a:pt x="103" y="493"/>
                    <a:pt x="112" y="495"/>
                  </a:cubicBezTo>
                  <a:close/>
                </a:path>
              </a:pathLst>
            </a:custGeom>
            <a:solidFill>
              <a:schemeClr val="tx1">
                <a:lumMod val="50000"/>
                <a:lumOff val="50000"/>
              </a:schemeClr>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9" name="Freeform 13"/>
            <p:cNvSpPr>
              <a:spLocks/>
            </p:cNvSpPr>
            <p:nvPr/>
          </p:nvSpPr>
          <p:spPr bwMode="auto">
            <a:xfrm>
              <a:off x="5564711" y="2209799"/>
              <a:ext cx="1019094" cy="1115959"/>
            </a:xfrm>
            <a:custGeom>
              <a:avLst/>
              <a:gdLst>
                <a:gd name="T0" fmla="*/ 135 w 211"/>
                <a:gd name="T1" fmla="*/ 163 h 231"/>
                <a:gd name="T2" fmla="*/ 73 w 211"/>
                <a:gd name="T3" fmla="*/ 225 h 231"/>
                <a:gd name="T4" fmla="*/ 72 w 211"/>
                <a:gd name="T5" fmla="*/ 223 h 231"/>
                <a:gd name="T6" fmla="*/ 139 w 211"/>
                <a:gd name="T7" fmla="*/ 156 h 231"/>
                <a:gd name="T8" fmla="*/ 73 w 211"/>
                <a:gd name="T9" fmla="*/ 84 h 231"/>
                <a:gd name="T10" fmla="*/ 73 w 211"/>
                <a:gd name="T11" fmla="*/ 149 h 231"/>
                <a:gd name="T12" fmla="*/ 69 w 211"/>
                <a:gd name="T13" fmla="*/ 149 h 231"/>
                <a:gd name="T14" fmla="*/ 69 w 211"/>
                <a:gd name="T15" fmla="*/ 86 h 231"/>
                <a:gd name="T16" fmla="*/ 67 w 211"/>
                <a:gd name="T17" fmla="*/ 85 h 231"/>
                <a:gd name="T18" fmla="*/ 3 w 211"/>
                <a:gd name="T19" fmla="*/ 155 h 231"/>
                <a:gd name="T20" fmla="*/ 0 w 211"/>
                <a:gd name="T21" fmla="*/ 153 h 231"/>
                <a:gd name="T22" fmla="*/ 6 w 211"/>
                <a:gd name="T23" fmla="*/ 145 h 231"/>
                <a:gd name="T24" fmla="*/ 133 w 211"/>
                <a:gd name="T25" fmla="*/ 7 h 231"/>
                <a:gd name="T26" fmla="*/ 145 w 211"/>
                <a:gd name="T27" fmla="*/ 5 h 231"/>
                <a:gd name="T28" fmla="*/ 210 w 211"/>
                <a:gd name="T29" fmla="*/ 74 h 231"/>
                <a:gd name="T30" fmla="*/ 211 w 211"/>
                <a:gd name="T31" fmla="*/ 77 h 231"/>
                <a:gd name="T32" fmla="*/ 209 w 211"/>
                <a:gd name="T33" fmla="*/ 79 h 231"/>
                <a:gd name="T34" fmla="*/ 140 w 211"/>
                <a:gd name="T35" fmla="*/ 7 h 231"/>
                <a:gd name="T36" fmla="*/ 140 w 211"/>
                <a:gd name="T37" fmla="*/ 80 h 231"/>
                <a:gd name="T38" fmla="*/ 137 w 211"/>
                <a:gd name="T39" fmla="*/ 80 h 231"/>
                <a:gd name="T40" fmla="*/ 137 w 211"/>
                <a:gd name="T41" fmla="*/ 12 h 231"/>
                <a:gd name="T42" fmla="*/ 134 w 211"/>
                <a:gd name="T43" fmla="*/ 11 h 231"/>
                <a:gd name="T44" fmla="*/ 73 w 211"/>
                <a:gd name="T45" fmla="*/ 78 h 231"/>
                <a:gd name="T46" fmla="*/ 210 w 211"/>
                <a:gd name="T47" fmla="*/ 227 h 231"/>
                <a:gd name="T48" fmla="*/ 203 w 211"/>
                <a:gd name="T49" fmla="*/ 225 h 231"/>
                <a:gd name="T50" fmla="*/ 148 w 211"/>
                <a:gd name="T51" fmla="*/ 165 h 231"/>
                <a:gd name="T52" fmla="*/ 143 w 211"/>
                <a:gd name="T53" fmla="*/ 161 h 231"/>
                <a:gd name="T54" fmla="*/ 143 w 211"/>
                <a:gd name="T55" fmla="*/ 227 h 231"/>
                <a:gd name="T56" fmla="*/ 140 w 211"/>
                <a:gd name="T57" fmla="*/ 227 h 231"/>
                <a:gd name="T58" fmla="*/ 139 w 211"/>
                <a:gd name="T59" fmla="*/ 208 h 231"/>
                <a:gd name="T60" fmla="*/ 139 w 211"/>
                <a:gd name="T61" fmla="*/ 187 h 231"/>
                <a:gd name="T62" fmla="*/ 139 w 211"/>
                <a:gd name="T63" fmla="*/ 165 h 231"/>
                <a:gd name="T64" fmla="*/ 135 w 211"/>
                <a:gd name="T65" fmla="*/ 16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1" h="231">
                  <a:moveTo>
                    <a:pt x="135" y="163"/>
                  </a:moveTo>
                  <a:cubicBezTo>
                    <a:pt x="115" y="183"/>
                    <a:pt x="94" y="204"/>
                    <a:pt x="73" y="225"/>
                  </a:cubicBezTo>
                  <a:cubicBezTo>
                    <a:pt x="73" y="225"/>
                    <a:pt x="72" y="224"/>
                    <a:pt x="72" y="223"/>
                  </a:cubicBezTo>
                  <a:cubicBezTo>
                    <a:pt x="94" y="201"/>
                    <a:pt x="116" y="179"/>
                    <a:pt x="139" y="156"/>
                  </a:cubicBezTo>
                  <a:cubicBezTo>
                    <a:pt x="117" y="132"/>
                    <a:pt x="96" y="109"/>
                    <a:pt x="73" y="84"/>
                  </a:cubicBezTo>
                  <a:cubicBezTo>
                    <a:pt x="73" y="107"/>
                    <a:pt x="73" y="128"/>
                    <a:pt x="73" y="149"/>
                  </a:cubicBezTo>
                  <a:cubicBezTo>
                    <a:pt x="72" y="149"/>
                    <a:pt x="70" y="149"/>
                    <a:pt x="69" y="149"/>
                  </a:cubicBezTo>
                  <a:cubicBezTo>
                    <a:pt x="69" y="128"/>
                    <a:pt x="69" y="107"/>
                    <a:pt x="69" y="86"/>
                  </a:cubicBezTo>
                  <a:cubicBezTo>
                    <a:pt x="69" y="86"/>
                    <a:pt x="68" y="85"/>
                    <a:pt x="67" y="85"/>
                  </a:cubicBezTo>
                  <a:cubicBezTo>
                    <a:pt x="46" y="108"/>
                    <a:pt x="24" y="132"/>
                    <a:pt x="3" y="155"/>
                  </a:cubicBezTo>
                  <a:cubicBezTo>
                    <a:pt x="2" y="154"/>
                    <a:pt x="1" y="154"/>
                    <a:pt x="0" y="153"/>
                  </a:cubicBezTo>
                  <a:cubicBezTo>
                    <a:pt x="2" y="150"/>
                    <a:pt x="4" y="147"/>
                    <a:pt x="6" y="145"/>
                  </a:cubicBezTo>
                  <a:cubicBezTo>
                    <a:pt x="49" y="99"/>
                    <a:pt x="91" y="53"/>
                    <a:pt x="133" y="7"/>
                  </a:cubicBezTo>
                  <a:cubicBezTo>
                    <a:pt x="137" y="3"/>
                    <a:pt x="140" y="0"/>
                    <a:pt x="145" y="5"/>
                  </a:cubicBezTo>
                  <a:cubicBezTo>
                    <a:pt x="167" y="28"/>
                    <a:pt x="188" y="51"/>
                    <a:pt x="210" y="74"/>
                  </a:cubicBezTo>
                  <a:cubicBezTo>
                    <a:pt x="211" y="75"/>
                    <a:pt x="211" y="76"/>
                    <a:pt x="211" y="77"/>
                  </a:cubicBezTo>
                  <a:cubicBezTo>
                    <a:pt x="211" y="78"/>
                    <a:pt x="210" y="78"/>
                    <a:pt x="209" y="79"/>
                  </a:cubicBezTo>
                  <a:cubicBezTo>
                    <a:pt x="187" y="55"/>
                    <a:pt x="165" y="32"/>
                    <a:pt x="140" y="7"/>
                  </a:cubicBezTo>
                  <a:cubicBezTo>
                    <a:pt x="140" y="32"/>
                    <a:pt x="140" y="56"/>
                    <a:pt x="140" y="80"/>
                  </a:cubicBezTo>
                  <a:cubicBezTo>
                    <a:pt x="139" y="80"/>
                    <a:pt x="138" y="80"/>
                    <a:pt x="137" y="80"/>
                  </a:cubicBezTo>
                  <a:cubicBezTo>
                    <a:pt x="137" y="57"/>
                    <a:pt x="137" y="35"/>
                    <a:pt x="137" y="12"/>
                  </a:cubicBezTo>
                  <a:cubicBezTo>
                    <a:pt x="136" y="12"/>
                    <a:pt x="135" y="12"/>
                    <a:pt x="134" y="11"/>
                  </a:cubicBezTo>
                  <a:cubicBezTo>
                    <a:pt x="114" y="33"/>
                    <a:pt x="94" y="55"/>
                    <a:pt x="73" y="78"/>
                  </a:cubicBezTo>
                  <a:cubicBezTo>
                    <a:pt x="119" y="128"/>
                    <a:pt x="164" y="177"/>
                    <a:pt x="210" y="227"/>
                  </a:cubicBezTo>
                  <a:cubicBezTo>
                    <a:pt x="208" y="231"/>
                    <a:pt x="206" y="228"/>
                    <a:pt x="203" y="225"/>
                  </a:cubicBezTo>
                  <a:cubicBezTo>
                    <a:pt x="184" y="205"/>
                    <a:pt x="166" y="185"/>
                    <a:pt x="148" y="165"/>
                  </a:cubicBezTo>
                  <a:cubicBezTo>
                    <a:pt x="147" y="164"/>
                    <a:pt x="146" y="163"/>
                    <a:pt x="143" y="161"/>
                  </a:cubicBezTo>
                  <a:cubicBezTo>
                    <a:pt x="143" y="184"/>
                    <a:pt x="143" y="205"/>
                    <a:pt x="143" y="227"/>
                  </a:cubicBezTo>
                  <a:cubicBezTo>
                    <a:pt x="142" y="227"/>
                    <a:pt x="141" y="227"/>
                    <a:pt x="140" y="227"/>
                  </a:cubicBezTo>
                  <a:cubicBezTo>
                    <a:pt x="139" y="221"/>
                    <a:pt x="139" y="214"/>
                    <a:pt x="139" y="208"/>
                  </a:cubicBezTo>
                  <a:cubicBezTo>
                    <a:pt x="139" y="201"/>
                    <a:pt x="139" y="194"/>
                    <a:pt x="139" y="187"/>
                  </a:cubicBezTo>
                  <a:cubicBezTo>
                    <a:pt x="139" y="180"/>
                    <a:pt x="139" y="172"/>
                    <a:pt x="139" y="165"/>
                  </a:cubicBezTo>
                  <a:cubicBezTo>
                    <a:pt x="138" y="164"/>
                    <a:pt x="136" y="163"/>
                    <a:pt x="135" y="163"/>
                  </a:cubicBezTo>
                  <a:close/>
                </a:path>
              </a:pathLst>
            </a:custGeom>
            <a:solidFill>
              <a:srgbClr val="96C527"/>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10" name="文本框 9"/>
            <p:cNvSpPr txBox="1"/>
            <p:nvPr/>
          </p:nvSpPr>
          <p:spPr>
            <a:xfrm>
              <a:off x="502220" y="1345827"/>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应用程序</a:t>
              </a:r>
            </a:p>
          </p:txBody>
        </p:sp>
        <p:sp>
          <p:nvSpPr>
            <p:cNvPr id="11" name="文本框 10"/>
            <p:cNvSpPr txBox="1"/>
            <p:nvPr/>
          </p:nvSpPr>
          <p:spPr>
            <a:xfrm>
              <a:off x="502220" y="1809688"/>
              <a:ext cx="1486562"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chemeClr val="tx1">
                      <a:lumMod val="75000"/>
                      <a:lumOff val="25000"/>
                    </a:schemeClr>
                  </a:solidFill>
                </a:rPr>
                <a:t>客户端</a:t>
              </a:r>
            </a:p>
          </p:txBody>
        </p:sp>
        <p:sp>
          <p:nvSpPr>
            <p:cNvPr id="12" name="文本框 11"/>
            <p:cNvSpPr txBox="1"/>
            <p:nvPr/>
          </p:nvSpPr>
          <p:spPr>
            <a:xfrm>
              <a:off x="2102421" y="1383787"/>
              <a:ext cx="2740495" cy="430887"/>
            </a:xfrm>
            <a:prstGeom prst="rect">
              <a:avLst/>
            </a:prstGeom>
            <a:noFill/>
          </p:spPr>
          <p:txBody>
            <a:bodyPr wrap="none" rtlCol="0">
              <a:spAutoFit/>
            </a:bodyPr>
            <a:lstStyle/>
            <a:p>
              <a:r>
                <a:rPr lang="en-US" altLang="zh-CN" sz="1500" dirty="0">
                  <a:solidFill>
                    <a:schemeClr val="tx1">
                      <a:lumMod val="75000"/>
                      <a:lumOff val="25000"/>
                    </a:schemeClr>
                  </a:solidFill>
                </a:rPr>
                <a:t>(</a:t>
              </a:r>
              <a:r>
                <a:rPr lang="zh-CN" altLang="en-US" sz="1500" dirty="0">
                  <a:solidFill>
                    <a:schemeClr val="tx1">
                      <a:lumMod val="75000"/>
                      <a:lumOff val="25000"/>
                    </a:schemeClr>
                  </a:solidFill>
                </a:rPr>
                <a:t>文件名，</a:t>
              </a:r>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索引</a:t>
              </a:r>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13" name="文本框 12"/>
            <p:cNvSpPr txBox="1"/>
            <p:nvPr/>
          </p:nvSpPr>
          <p:spPr>
            <a:xfrm>
              <a:off x="2001431" y="2145020"/>
              <a:ext cx="3088881"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句柄 </a:t>
              </a:r>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位置</a:t>
              </a:r>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14" name="文本框 13"/>
            <p:cNvSpPr txBox="1"/>
            <p:nvPr/>
          </p:nvSpPr>
          <p:spPr>
            <a:xfrm>
              <a:off x="5383948" y="1383787"/>
              <a:ext cx="1785105" cy="738664"/>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chemeClr val="tx1">
                      <a:lumMod val="75000"/>
                      <a:lumOff val="25000"/>
                    </a:schemeClr>
                  </a:solidFill>
                </a:rPr>
                <a:t>主服务器</a:t>
              </a:r>
              <a:endParaRPr lang="en-US" altLang="zh-CN" sz="1500" dirty="0">
                <a:solidFill>
                  <a:schemeClr val="tx1">
                    <a:lumMod val="75000"/>
                    <a:lumOff val="25000"/>
                  </a:schemeClr>
                </a:solidFill>
              </a:endParaRPr>
            </a:p>
            <a:p>
              <a:r>
                <a:rPr lang="zh-CN" altLang="en-US" sz="1500" dirty="0">
                  <a:solidFill>
                    <a:schemeClr val="tx1">
                      <a:lumMod val="75000"/>
                      <a:lumOff val="25000"/>
                    </a:schemeClr>
                  </a:solidFill>
                </a:rPr>
                <a:t>文件命名空间</a:t>
              </a:r>
            </a:p>
          </p:txBody>
        </p:sp>
        <p:sp>
          <p:nvSpPr>
            <p:cNvPr id="15" name="文本框 14"/>
            <p:cNvSpPr txBox="1"/>
            <p:nvPr/>
          </p:nvSpPr>
          <p:spPr>
            <a:xfrm>
              <a:off x="7935929" y="1383787"/>
              <a:ext cx="1279240" cy="430887"/>
            </a:xfrm>
            <a:prstGeom prst="rect">
              <a:avLst/>
            </a:prstGeom>
            <a:noFill/>
          </p:spPr>
          <p:txBody>
            <a:bodyPr wrap="none" rtlCol="0">
              <a:spAutoFit/>
            </a:bodyPr>
            <a:lstStyle/>
            <a:p>
              <a:r>
                <a:rPr lang="en-US" altLang="zh-CN" sz="1500" dirty="0">
                  <a:solidFill>
                    <a:schemeClr val="tx1">
                      <a:lumMod val="75000"/>
                      <a:lumOff val="25000"/>
                    </a:schemeClr>
                  </a:solidFill>
                </a:rPr>
                <a:t>/foo/bar</a:t>
              </a:r>
              <a:endParaRPr lang="zh-CN" altLang="en-US" sz="1500" dirty="0">
                <a:solidFill>
                  <a:schemeClr val="tx1">
                    <a:lumMod val="75000"/>
                    <a:lumOff val="25000"/>
                  </a:schemeClr>
                </a:solidFill>
              </a:endParaRPr>
            </a:p>
          </p:txBody>
        </p:sp>
        <p:sp>
          <p:nvSpPr>
            <p:cNvPr id="16" name="文本框 15"/>
            <p:cNvSpPr txBox="1"/>
            <p:nvPr/>
          </p:nvSpPr>
          <p:spPr>
            <a:xfrm>
              <a:off x="7935929" y="1822388"/>
              <a:ext cx="1564959" cy="430887"/>
            </a:xfrm>
            <a:prstGeom prst="rect">
              <a:avLst/>
            </a:prstGeom>
            <a:noFill/>
          </p:spPr>
          <p:txBody>
            <a:bodyPr wrap="none" rtlCol="0">
              <a:spAutoFit/>
            </a:bodyPr>
            <a:lstStyle/>
            <a:p>
              <a:r>
                <a:rPr lang="en-US" altLang="zh-CN" sz="1500" dirty="0">
                  <a:solidFill>
                    <a:schemeClr val="tx1">
                      <a:lumMod val="75000"/>
                      <a:lumOff val="25000"/>
                    </a:schemeClr>
                  </a:solidFill>
                </a:rPr>
                <a:t>Chunk2ef0</a:t>
              </a:r>
              <a:endParaRPr lang="zh-CN" altLang="en-US" sz="1500" dirty="0">
                <a:solidFill>
                  <a:schemeClr val="tx1">
                    <a:lumMod val="75000"/>
                    <a:lumOff val="25000"/>
                  </a:schemeClr>
                </a:solidFill>
              </a:endParaRPr>
            </a:p>
          </p:txBody>
        </p:sp>
        <p:sp>
          <p:nvSpPr>
            <p:cNvPr id="17" name="任意多边形 16"/>
            <p:cNvSpPr/>
            <p:nvPr/>
          </p:nvSpPr>
          <p:spPr>
            <a:xfrm>
              <a:off x="6583805" y="1558271"/>
              <a:ext cx="1247475" cy="1767485"/>
            </a:xfrm>
            <a:custGeom>
              <a:avLst/>
              <a:gdLst>
                <a:gd name="connsiteX0" fmla="*/ 0 w 1117600"/>
                <a:gd name="connsiteY0" fmla="*/ 1510366 h 1510366"/>
                <a:gd name="connsiteX1" fmla="*/ 482600 w 1117600"/>
                <a:gd name="connsiteY1" fmla="*/ 913466 h 1510366"/>
                <a:gd name="connsiteX2" fmla="*/ 711200 w 1117600"/>
                <a:gd name="connsiteY2" fmla="*/ 126066 h 1510366"/>
                <a:gd name="connsiteX3" fmla="*/ 1117600 w 1117600"/>
                <a:gd name="connsiteY3" fmla="*/ 11766 h 1510366"/>
              </a:gdLst>
              <a:ahLst/>
              <a:cxnLst>
                <a:cxn ang="0">
                  <a:pos x="connsiteX0" y="connsiteY0"/>
                </a:cxn>
                <a:cxn ang="0">
                  <a:pos x="connsiteX1" y="connsiteY1"/>
                </a:cxn>
                <a:cxn ang="0">
                  <a:pos x="connsiteX2" y="connsiteY2"/>
                </a:cxn>
                <a:cxn ang="0">
                  <a:pos x="connsiteX3" y="connsiteY3"/>
                </a:cxn>
              </a:cxnLst>
              <a:rect l="l" t="t" r="r" b="b"/>
              <a:pathLst>
                <a:path w="1117600" h="1510366">
                  <a:moveTo>
                    <a:pt x="0" y="1510366"/>
                  </a:moveTo>
                  <a:cubicBezTo>
                    <a:pt x="182033" y="1327274"/>
                    <a:pt x="364067" y="1144183"/>
                    <a:pt x="482600" y="913466"/>
                  </a:cubicBezTo>
                  <a:cubicBezTo>
                    <a:pt x="601133" y="682749"/>
                    <a:pt x="605367" y="276349"/>
                    <a:pt x="711200" y="126066"/>
                  </a:cubicBezTo>
                  <a:cubicBezTo>
                    <a:pt x="817033" y="-24217"/>
                    <a:pt x="967316" y="-6226"/>
                    <a:pt x="1117600" y="11766"/>
                  </a:cubicBezTo>
                </a:path>
              </a:pathLst>
            </a:custGeom>
            <a:noFill/>
            <a:ln w="28575">
              <a:solidFill>
                <a:srgbClr val="96C527"/>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文本框 17"/>
            <p:cNvSpPr txBox="1"/>
            <p:nvPr/>
          </p:nvSpPr>
          <p:spPr>
            <a:xfrm>
              <a:off x="5769502" y="3637069"/>
              <a:ext cx="3067508" cy="430887"/>
            </a:xfrm>
            <a:prstGeom prst="rect">
              <a:avLst/>
            </a:prstGeom>
            <a:noFill/>
          </p:spPr>
          <p:txBody>
            <a:bodyPr wrap="none" rtlCol="0">
              <a:spAutoFit/>
            </a:bodyPr>
            <a:lstStyle/>
            <a:p>
              <a:r>
                <a:rPr lang="zh-CN" altLang="en-US" sz="1500" dirty="0">
                  <a:solidFill>
                    <a:schemeClr val="tx1">
                      <a:lumMod val="75000"/>
                      <a:lumOff val="25000"/>
                    </a:schemeClr>
                  </a:solidFill>
                </a:rPr>
                <a:t>向数据块服务器发出指令</a:t>
              </a:r>
            </a:p>
          </p:txBody>
        </p:sp>
        <p:sp>
          <p:nvSpPr>
            <p:cNvPr id="19" name="文本框 18"/>
            <p:cNvSpPr txBox="1"/>
            <p:nvPr/>
          </p:nvSpPr>
          <p:spPr>
            <a:xfrm>
              <a:off x="6796411" y="4247904"/>
              <a:ext cx="2298066" cy="430887"/>
            </a:xfrm>
            <a:prstGeom prst="rect">
              <a:avLst/>
            </a:prstGeom>
            <a:noFill/>
          </p:spPr>
          <p:txBody>
            <a:bodyPr wrap="none" rtlCol="0">
              <a:spAutoFit/>
            </a:bodyPr>
            <a:lstStyle/>
            <a:p>
              <a:r>
                <a:rPr lang="zh-CN" altLang="en-US" sz="1500" dirty="0">
                  <a:solidFill>
                    <a:schemeClr val="tx1">
                      <a:lumMod val="75000"/>
                      <a:lumOff val="25000"/>
                    </a:schemeClr>
                  </a:solidFill>
                </a:rPr>
                <a:t>数据块服务器状态</a:t>
              </a:r>
            </a:p>
          </p:txBody>
        </p:sp>
        <p:sp>
          <p:nvSpPr>
            <p:cNvPr id="20" name="文本框 19"/>
            <p:cNvSpPr txBox="1"/>
            <p:nvPr/>
          </p:nvSpPr>
          <p:spPr>
            <a:xfrm>
              <a:off x="5197854" y="4735620"/>
              <a:ext cx="2256003"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chemeClr val="tx1">
                      <a:lumMod val="75000"/>
                      <a:lumOff val="25000"/>
                    </a:schemeClr>
                  </a:solidFill>
                </a:rPr>
                <a:t>数据块服务器</a:t>
              </a:r>
            </a:p>
          </p:txBody>
        </p:sp>
        <p:sp>
          <p:nvSpPr>
            <p:cNvPr id="21" name="文本框 20"/>
            <p:cNvSpPr txBox="1"/>
            <p:nvPr/>
          </p:nvSpPr>
          <p:spPr>
            <a:xfrm>
              <a:off x="5383948" y="5178929"/>
              <a:ext cx="1919758" cy="430887"/>
            </a:xfrm>
            <a:prstGeom prst="rect">
              <a:avLst/>
            </a:prstGeom>
            <a:noFill/>
          </p:spPr>
          <p:txBody>
            <a:bodyPr wrap="none" rtlCol="0">
              <a:spAutoFit/>
            </a:bodyPr>
            <a:lstStyle/>
            <a:p>
              <a:r>
                <a:rPr lang="en-US" altLang="zh-CN" sz="1500" dirty="0">
                  <a:solidFill>
                    <a:schemeClr val="tx1">
                      <a:lumMod val="75000"/>
                      <a:lumOff val="25000"/>
                    </a:schemeClr>
                  </a:solidFill>
                </a:rPr>
                <a:t>Linux</a:t>
              </a:r>
              <a:r>
                <a:rPr lang="zh-CN" altLang="en-US" sz="1500" dirty="0">
                  <a:solidFill>
                    <a:schemeClr val="tx1">
                      <a:lumMod val="75000"/>
                      <a:lumOff val="25000"/>
                    </a:schemeClr>
                  </a:solidFill>
                </a:rPr>
                <a:t>文件系统</a:t>
              </a:r>
            </a:p>
          </p:txBody>
        </p:sp>
        <p:sp>
          <p:nvSpPr>
            <p:cNvPr id="22" name="文本框 21"/>
            <p:cNvSpPr txBox="1"/>
            <p:nvPr/>
          </p:nvSpPr>
          <p:spPr>
            <a:xfrm>
              <a:off x="8384453" y="4735620"/>
              <a:ext cx="2256003" cy="430887"/>
            </a:xfrm>
            <a:prstGeom prst="rect">
              <a:avLst/>
            </a:prstGeom>
            <a:noFill/>
          </p:spPr>
          <p:txBody>
            <a:bodyPr wrap="none" rtlCol="0">
              <a:spAutoFit/>
            </a:bodyPr>
            <a:lstStyle/>
            <a:p>
              <a:r>
                <a:rPr lang="en-US" altLang="zh-CN" sz="1500" dirty="0">
                  <a:solidFill>
                    <a:schemeClr val="tx1">
                      <a:lumMod val="75000"/>
                      <a:lumOff val="25000"/>
                    </a:schemeClr>
                  </a:solidFill>
                </a:rPr>
                <a:t>GFS</a:t>
              </a:r>
              <a:r>
                <a:rPr lang="zh-CN" altLang="en-US" sz="1500" dirty="0">
                  <a:solidFill>
                    <a:schemeClr val="tx1">
                      <a:lumMod val="75000"/>
                      <a:lumOff val="25000"/>
                    </a:schemeClr>
                  </a:solidFill>
                </a:rPr>
                <a:t>数据块服务器</a:t>
              </a:r>
            </a:p>
          </p:txBody>
        </p:sp>
        <p:sp>
          <p:nvSpPr>
            <p:cNvPr id="23" name="文本框 22"/>
            <p:cNvSpPr txBox="1"/>
            <p:nvPr/>
          </p:nvSpPr>
          <p:spPr>
            <a:xfrm>
              <a:off x="8570548" y="5178929"/>
              <a:ext cx="1919758" cy="430887"/>
            </a:xfrm>
            <a:prstGeom prst="rect">
              <a:avLst/>
            </a:prstGeom>
            <a:noFill/>
          </p:spPr>
          <p:txBody>
            <a:bodyPr wrap="none" rtlCol="0">
              <a:spAutoFit/>
            </a:bodyPr>
            <a:lstStyle/>
            <a:p>
              <a:r>
                <a:rPr lang="en-US" altLang="zh-CN" sz="1500" dirty="0">
                  <a:solidFill>
                    <a:schemeClr val="tx1">
                      <a:lumMod val="75000"/>
                      <a:lumOff val="25000"/>
                    </a:schemeClr>
                  </a:solidFill>
                </a:rPr>
                <a:t>Linux</a:t>
              </a:r>
              <a:r>
                <a:rPr lang="zh-CN" altLang="en-US" sz="1500" dirty="0">
                  <a:solidFill>
                    <a:schemeClr val="tx1">
                      <a:lumMod val="75000"/>
                      <a:lumOff val="25000"/>
                    </a:schemeClr>
                  </a:solidFill>
                </a:rPr>
                <a:t>文件系统</a:t>
              </a:r>
            </a:p>
          </p:txBody>
        </p:sp>
        <p:sp>
          <p:nvSpPr>
            <p:cNvPr id="24" name="文本框 23"/>
            <p:cNvSpPr txBox="1"/>
            <p:nvPr/>
          </p:nvSpPr>
          <p:spPr>
            <a:xfrm>
              <a:off x="6438290" y="5857821"/>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25" name="文本框 24"/>
            <p:cNvSpPr txBox="1"/>
            <p:nvPr/>
          </p:nvSpPr>
          <p:spPr>
            <a:xfrm>
              <a:off x="9539994" y="5857822"/>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26" name="文本框 25"/>
            <p:cNvSpPr txBox="1"/>
            <p:nvPr/>
          </p:nvSpPr>
          <p:spPr>
            <a:xfrm>
              <a:off x="1909774" y="4346560"/>
              <a:ext cx="2996976"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句柄，字节范围</a:t>
              </a:r>
              <a:r>
                <a:rPr lang="en-US" altLang="zh-CN" sz="1500" dirty="0">
                  <a:solidFill>
                    <a:schemeClr val="tx1">
                      <a:lumMod val="75000"/>
                      <a:lumOff val="25000"/>
                    </a:schemeClr>
                  </a:solidFill>
                </a:rPr>
                <a:t>)</a:t>
              </a:r>
            </a:p>
          </p:txBody>
        </p:sp>
        <p:sp>
          <p:nvSpPr>
            <p:cNvPr id="27" name="文本框 26"/>
            <p:cNvSpPr txBox="1"/>
            <p:nvPr/>
          </p:nvSpPr>
          <p:spPr>
            <a:xfrm>
              <a:off x="1909774" y="5096156"/>
              <a:ext cx="1543586" cy="430887"/>
            </a:xfrm>
            <a:prstGeom prst="rect">
              <a:avLst/>
            </a:prstGeom>
            <a:noFill/>
          </p:spPr>
          <p:txBody>
            <a:bodyPr wrap="none" rtlCol="0">
              <a:spAutoFit/>
            </a:bodyPr>
            <a:lstStyle/>
            <a:p>
              <a:r>
                <a:rPr lang="en-US" altLang="zh-CN" sz="1500" dirty="0">
                  <a:solidFill>
                    <a:schemeClr val="tx1">
                      <a:lumMod val="75000"/>
                      <a:lumOff val="25000"/>
                    </a:schemeClr>
                  </a:solidFill>
                </a:rPr>
                <a:t>Chunk</a:t>
              </a:r>
              <a:r>
                <a:rPr lang="zh-CN" altLang="en-US" sz="1500" dirty="0">
                  <a:solidFill>
                    <a:schemeClr val="tx1">
                      <a:lumMod val="75000"/>
                      <a:lumOff val="25000"/>
                    </a:schemeClr>
                  </a:solidFill>
                </a:rPr>
                <a:t>数据</a:t>
              </a:r>
              <a:endParaRPr lang="en-US" altLang="zh-CN" sz="1500" dirty="0">
                <a:solidFill>
                  <a:schemeClr val="tx1">
                    <a:lumMod val="75000"/>
                    <a:lumOff val="25000"/>
                  </a:schemeClr>
                </a:solidFill>
              </a:endParaRPr>
            </a:p>
          </p:txBody>
        </p:sp>
        <p:sp>
          <p:nvSpPr>
            <p:cNvPr id="28" name="文本框 27"/>
            <p:cNvSpPr txBox="1"/>
            <p:nvPr/>
          </p:nvSpPr>
          <p:spPr>
            <a:xfrm>
              <a:off x="10826634" y="4937268"/>
              <a:ext cx="455680" cy="430887"/>
            </a:xfrm>
            <a:prstGeom prst="rect">
              <a:avLst/>
            </a:prstGeom>
            <a:noFill/>
          </p:spPr>
          <p:txBody>
            <a:bodyPr wrap="none" rtlCol="0">
              <a:spAutoFit/>
            </a:bodyPr>
            <a:lstStyle/>
            <a:p>
              <a:r>
                <a:rPr lang="en-US" altLang="zh-CN" sz="1500" dirty="0">
                  <a:solidFill>
                    <a:schemeClr val="tx1">
                      <a:lumMod val="75000"/>
                      <a:lumOff val="25000"/>
                    </a:schemeClr>
                  </a:solidFill>
                </a:rPr>
                <a:t>…</a:t>
              </a:r>
              <a:endParaRPr lang="zh-CN" altLang="en-US" sz="1500" dirty="0">
                <a:solidFill>
                  <a:schemeClr val="tx1">
                    <a:lumMod val="75000"/>
                    <a:lumOff val="25000"/>
                  </a:schemeClr>
                </a:solidFill>
              </a:endParaRPr>
            </a:p>
          </p:txBody>
        </p:sp>
        <p:sp>
          <p:nvSpPr>
            <p:cNvPr id="29" name="文本框 28"/>
            <p:cNvSpPr txBox="1"/>
            <p:nvPr/>
          </p:nvSpPr>
          <p:spPr>
            <a:xfrm>
              <a:off x="10020074" y="2201347"/>
              <a:ext cx="1015663" cy="430887"/>
            </a:xfrm>
            <a:prstGeom prst="rect">
              <a:avLst/>
            </a:prstGeom>
            <a:noFill/>
          </p:spPr>
          <p:txBody>
            <a:bodyPr wrap="none" rtlCol="0">
              <a:spAutoFit/>
            </a:bodyPr>
            <a:lstStyle/>
            <a:p>
              <a:r>
                <a:rPr lang="zh-CN" altLang="en-US" sz="1500" dirty="0">
                  <a:solidFill>
                    <a:schemeClr val="tx1">
                      <a:lumMod val="75000"/>
                      <a:lumOff val="25000"/>
                    </a:schemeClr>
                  </a:solidFill>
                </a:rPr>
                <a:t>标注：</a:t>
              </a:r>
              <a:endParaRPr lang="en-US" altLang="zh-CN" sz="1500" dirty="0">
                <a:solidFill>
                  <a:schemeClr val="tx1">
                    <a:lumMod val="75000"/>
                    <a:lumOff val="25000"/>
                  </a:schemeClr>
                </a:solidFill>
              </a:endParaRPr>
            </a:p>
          </p:txBody>
        </p:sp>
        <p:sp>
          <p:nvSpPr>
            <p:cNvPr id="30" name="文本框 29"/>
            <p:cNvSpPr txBox="1"/>
            <p:nvPr/>
          </p:nvSpPr>
          <p:spPr>
            <a:xfrm>
              <a:off x="10503498" y="2689062"/>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数据信息</a:t>
              </a:r>
              <a:endParaRPr lang="en-US" altLang="zh-CN" sz="1500" dirty="0">
                <a:solidFill>
                  <a:schemeClr val="tx1">
                    <a:lumMod val="75000"/>
                    <a:lumOff val="25000"/>
                  </a:schemeClr>
                </a:solidFill>
              </a:endParaRPr>
            </a:p>
          </p:txBody>
        </p:sp>
        <p:cxnSp>
          <p:nvCxnSpPr>
            <p:cNvPr id="31" name="直接箭头连接符 30"/>
            <p:cNvCxnSpPr>
              <a:endCxn id="30" idx="1"/>
            </p:cNvCxnSpPr>
            <p:nvPr/>
          </p:nvCxnSpPr>
          <p:spPr>
            <a:xfrm>
              <a:off x="10020075" y="2889116"/>
              <a:ext cx="483423" cy="15389"/>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10020075" y="3343086"/>
              <a:ext cx="483423" cy="0"/>
            </a:xfrm>
            <a:prstGeom prst="straightConnector1">
              <a:avLst/>
            </a:prstGeom>
            <a:ln w="38100">
              <a:solidFill>
                <a:schemeClr val="tx1">
                  <a:lumMod val="75000"/>
                  <a:lumOff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0503497" y="3127316"/>
              <a:ext cx="1272143" cy="430887"/>
            </a:xfrm>
            <a:prstGeom prst="rect">
              <a:avLst/>
            </a:prstGeom>
            <a:noFill/>
          </p:spPr>
          <p:txBody>
            <a:bodyPr wrap="none" rtlCol="0">
              <a:spAutoFit/>
            </a:bodyPr>
            <a:lstStyle/>
            <a:p>
              <a:r>
                <a:rPr lang="zh-CN" altLang="en-US" sz="1500" dirty="0">
                  <a:solidFill>
                    <a:schemeClr val="tx1">
                      <a:lumMod val="75000"/>
                      <a:lumOff val="25000"/>
                    </a:schemeClr>
                  </a:solidFill>
                </a:rPr>
                <a:t>控制信息</a:t>
              </a:r>
              <a:endParaRPr lang="en-US" altLang="zh-CN" sz="1500" dirty="0">
                <a:solidFill>
                  <a:schemeClr val="tx1">
                    <a:lumMod val="75000"/>
                    <a:lumOff val="25000"/>
                  </a:schemeClr>
                </a:solidFill>
              </a:endParaRPr>
            </a:p>
          </p:txBody>
        </p:sp>
        <p:sp>
          <p:nvSpPr>
            <p:cNvPr id="34" name="Freeform 17"/>
            <p:cNvSpPr>
              <a:spLocks noEditPoints="1"/>
            </p:cNvSpPr>
            <p:nvPr/>
          </p:nvSpPr>
          <p:spPr bwMode="auto">
            <a:xfrm>
              <a:off x="7926388" y="1833563"/>
              <a:ext cx="1574499" cy="1497013"/>
            </a:xfrm>
            <a:custGeom>
              <a:avLst/>
              <a:gdLst>
                <a:gd name="T0" fmla="*/ 282 w 282"/>
                <a:gd name="T1" fmla="*/ 1 h 311"/>
                <a:gd name="T2" fmla="*/ 282 w 282"/>
                <a:gd name="T3" fmla="*/ 311 h 311"/>
                <a:gd name="T4" fmla="*/ 1 w 282"/>
                <a:gd name="T5" fmla="*/ 311 h 311"/>
                <a:gd name="T6" fmla="*/ 0 w 282"/>
                <a:gd name="T7" fmla="*/ 302 h 311"/>
                <a:gd name="T8" fmla="*/ 0 w 282"/>
                <a:gd name="T9" fmla="*/ 10 h 311"/>
                <a:gd name="T10" fmla="*/ 8 w 282"/>
                <a:gd name="T11" fmla="*/ 0 h 311"/>
                <a:gd name="T12" fmla="*/ 276 w 282"/>
                <a:gd name="T13" fmla="*/ 0 h 311"/>
                <a:gd name="T14" fmla="*/ 282 w 282"/>
                <a:gd name="T15" fmla="*/ 1 h 311"/>
                <a:gd name="T16" fmla="*/ 278 w 282"/>
                <a:gd name="T17" fmla="*/ 233 h 311"/>
                <a:gd name="T18" fmla="*/ 5 w 282"/>
                <a:gd name="T19" fmla="*/ 233 h 311"/>
                <a:gd name="T20" fmla="*/ 5 w 282"/>
                <a:gd name="T21" fmla="*/ 307 h 311"/>
                <a:gd name="T22" fmla="*/ 278 w 282"/>
                <a:gd name="T23" fmla="*/ 307 h 311"/>
                <a:gd name="T24" fmla="*/ 278 w 282"/>
                <a:gd name="T25" fmla="*/ 233 h 311"/>
                <a:gd name="T26" fmla="*/ 278 w 282"/>
                <a:gd name="T27" fmla="*/ 158 h 311"/>
                <a:gd name="T28" fmla="*/ 5 w 282"/>
                <a:gd name="T29" fmla="*/ 158 h 311"/>
                <a:gd name="T30" fmla="*/ 5 w 282"/>
                <a:gd name="T31" fmla="*/ 228 h 311"/>
                <a:gd name="T32" fmla="*/ 278 w 282"/>
                <a:gd name="T33" fmla="*/ 228 h 311"/>
                <a:gd name="T34" fmla="*/ 278 w 282"/>
                <a:gd name="T35" fmla="*/ 158 h 311"/>
                <a:gd name="T36" fmla="*/ 5 w 282"/>
                <a:gd name="T37" fmla="*/ 83 h 311"/>
                <a:gd name="T38" fmla="*/ 5 w 282"/>
                <a:gd name="T39" fmla="*/ 152 h 311"/>
                <a:gd name="T40" fmla="*/ 278 w 282"/>
                <a:gd name="T41" fmla="*/ 152 h 311"/>
                <a:gd name="T42" fmla="*/ 278 w 282"/>
                <a:gd name="T43" fmla="*/ 83 h 311"/>
                <a:gd name="T44" fmla="*/ 5 w 282"/>
                <a:gd name="T45" fmla="*/ 83 h 311"/>
                <a:gd name="T46" fmla="*/ 278 w 282"/>
                <a:gd name="T47" fmla="*/ 5 h 311"/>
                <a:gd name="T48" fmla="*/ 5 w 282"/>
                <a:gd name="T49" fmla="*/ 5 h 311"/>
                <a:gd name="T50" fmla="*/ 5 w 282"/>
                <a:gd name="T51" fmla="*/ 78 h 311"/>
                <a:gd name="T52" fmla="*/ 278 w 282"/>
                <a:gd name="T53" fmla="*/ 78 h 311"/>
                <a:gd name="T54" fmla="*/ 278 w 282"/>
                <a:gd name="T55" fmla="*/ 13 h 311"/>
                <a:gd name="T56" fmla="*/ 278 w 282"/>
                <a:gd name="T57" fmla="*/ 5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2" h="311">
                  <a:moveTo>
                    <a:pt x="282" y="1"/>
                  </a:moveTo>
                  <a:cubicBezTo>
                    <a:pt x="282" y="105"/>
                    <a:pt x="282" y="207"/>
                    <a:pt x="282" y="311"/>
                  </a:cubicBezTo>
                  <a:cubicBezTo>
                    <a:pt x="188" y="311"/>
                    <a:pt x="95" y="311"/>
                    <a:pt x="1" y="311"/>
                  </a:cubicBezTo>
                  <a:cubicBezTo>
                    <a:pt x="0" y="308"/>
                    <a:pt x="0" y="305"/>
                    <a:pt x="0" y="302"/>
                  </a:cubicBezTo>
                  <a:cubicBezTo>
                    <a:pt x="0" y="205"/>
                    <a:pt x="0" y="107"/>
                    <a:pt x="0" y="10"/>
                  </a:cubicBezTo>
                  <a:cubicBezTo>
                    <a:pt x="0" y="4"/>
                    <a:pt x="0" y="0"/>
                    <a:pt x="8" y="0"/>
                  </a:cubicBezTo>
                  <a:cubicBezTo>
                    <a:pt x="98" y="1"/>
                    <a:pt x="187" y="0"/>
                    <a:pt x="276" y="0"/>
                  </a:cubicBezTo>
                  <a:cubicBezTo>
                    <a:pt x="278" y="0"/>
                    <a:pt x="279" y="1"/>
                    <a:pt x="282" y="1"/>
                  </a:cubicBezTo>
                  <a:close/>
                  <a:moveTo>
                    <a:pt x="278" y="233"/>
                  </a:moveTo>
                  <a:cubicBezTo>
                    <a:pt x="186" y="233"/>
                    <a:pt x="96" y="233"/>
                    <a:pt x="5" y="233"/>
                  </a:cubicBezTo>
                  <a:cubicBezTo>
                    <a:pt x="5" y="258"/>
                    <a:pt x="5" y="283"/>
                    <a:pt x="5" y="307"/>
                  </a:cubicBezTo>
                  <a:cubicBezTo>
                    <a:pt x="96" y="307"/>
                    <a:pt x="187" y="307"/>
                    <a:pt x="278" y="307"/>
                  </a:cubicBezTo>
                  <a:cubicBezTo>
                    <a:pt x="278" y="282"/>
                    <a:pt x="278" y="258"/>
                    <a:pt x="278" y="233"/>
                  </a:cubicBezTo>
                  <a:close/>
                  <a:moveTo>
                    <a:pt x="278" y="158"/>
                  </a:moveTo>
                  <a:cubicBezTo>
                    <a:pt x="186" y="158"/>
                    <a:pt x="96" y="158"/>
                    <a:pt x="5" y="158"/>
                  </a:cubicBezTo>
                  <a:cubicBezTo>
                    <a:pt x="5" y="181"/>
                    <a:pt x="5" y="205"/>
                    <a:pt x="5" y="228"/>
                  </a:cubicBezTo>
                  <a:cubicBezTo>
                    <a:pt x="96" y="228"/>
                    <a:pt x="187" y="228"/>
                    <a:pt x="278" y="228"/>
                  </a:cubicBezTo>
                  <a:cubicBezTo>
                    <a:pt x="278" y="205"/>
                    <a:pt x="278" y="181"/>
                    <a:pt x="278" y="158"/>
                  </a:cubicBezTo>
                  <a:close/>
                  <a:moveTo>
                    <a:pt x="5" y="83"/>
                  </a:moveTo>
                  <a:cubicBezTo>
                    <a:pt x="5" y="107"/>
                    <a:pt x="5" y="129"/>
                    <a:pt x="5" y="152"/>
                  </a:cubicBezTo>
                  <a:cubicBezTo>
                    <a:pt x="96" y="152"/>
                    <a:pt x="187" y="152"/>
                    <a:pt x="278" y="152"/>
                  </a:cubicBezTo>
                  <a:cubicBezTo>
                    <a:pt x="278" y="129"/>
                    <a:pt x="278" y="106"/>
                    <a:pt x="278" y="83"/>
                  </a:cubicBezTo>
                  <a:cubicBezTo>
                    <a:pt x="187" y="83"/>
                    <a:pt x="96" y="83"/>
                    <a:pt x="5" y="83"/>
                  </a:cubicBezTo>
                  <a:close/>
                  <a:moveTo>
                    <a:pt x="278" y="5"/>
                  </a:moveTo>
                  <a:cubicBezTo>
                    <a:pt x="186" y="5"/>
                    <a:pt x="96" y="5"/>
                    <a:pt x="5" y="5"/>
                  </a:cubicBezTo>
                  <a:cubicBezTo>
                    <a:pt x="5" y="30"/>
                    <a:pt x="5" y="54"/>
                    <a:pt x="5" y="78"/>
                  </a:cubicBezTo>
                  <a:cubicBezTo>
                    <a:pt x="96" y="78"/>
                    <a:pt x="187" y="78"/>
                    <a:pt x="278" y="78"/>
                  </a:cubicBezTo>
                  <a:cubicBezTo>
                    <a:pt x="278" y="56"/>
                    <a:pt x="278" y="35"/>
                    <a:pt x="278" y="13"/>
                  </a:cubicBezTo>
                  <a:cubicBezTo>
                    <a:pt x="278" y="11"/>
                    <a:pt x="278" y="8"/>
                    <a:pt x="278" y="5"/>
                  </a:cubicBezTo>
                  <a:close/>
                </a:path>
              </a:pathLst>
            </a:custGeom>
            <a:solidFill>
              <a:srgbClr val="96C527"/>
            </a:solidFill>
            <a:ln>
              <a:noFill/>
            </a:ln>
          </p:spPr>
          <p:txBody>
            <a:bodyPr vert="horz" wrap="square" lIns="68580" tIns="34290" rIns="68580" bIns="34290" numCol="1" anchor="t" anchorCtr="0" compatLnSpc="1">
              <a:prstTxWarp prst="textNoShape">
                <a:avLst/>
              </a:prstTxWarp>
            </a:bodyPr>
            <a:lstStyle/>
            <a:p>
              <a:endParaRPr lang="zh-CN" altLang="en-US" sz="1350"/>
            </a:p>
          </p:txBody>
        </p:sp>
      </p:grpSp>
    </p:spTree>
    <p:extLst>
      <p:ext uri="{BB962C8B-B14F-4D97-AF65-F5344CB8AC3E}">
        <p14:creationId xmlns:p14="http://schemas.microsoft.com/office/powerpoint/2010/main" val="24131123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t>Google File System</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37</a:t>
            </a:fld>
            <a:endParaRPr lang="en-US"/>
          </a:p>
        </p:txBody>
      </p:sp>
      <p:sp>
        <p:nvSpPr>
          <p:cNvPr id="5" name="文本框 4"/>
          <p:cNvSpPr txBox="1"/>
          <p:nvPr/>
        </p:nvSpPr>
        <p:spPr>
          <a:xfrm>
            <a:off x="377567" y="1161724"/>
            <a:ext cx="2313069"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GFS</a:t>
            </a:r>
            <a:r>
              <a:rPr lang="zh-CN" altLang="en-US" sz="2400" b="1" dirty="0">
                <a:latin typeface="微软雅黑" panose="020B0503020204020204" pitchFamily="34" charset="-122"/>
                <a:ea typeface="微软雅黑" panose="020B0503020204020204" pitchFamily="34" charset="-122"/>
              </a:rPr>
              <a:t>的实现机制</a:t>
            </a:r>
          </a:p>
        </p:txBody>
      </p:sp>
      <p:sp>
        <p:nvSpPr>
          <p:cNvPr id="6" name="矩形 5"/>
          <p:cNvSpPr/>
          <p:nvPr/>
        </p:nvSpPr>
        <p:spPr>
          <a:xfrm>
            <a:off x="787481" y="1676400"/>
            <a:ext cx="7873998" cy="1754326"/>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客户端首先访问</a:t>
            </a:r>
            <a:r>
              <a:rPr lang="en-US" altLang="zh-CN" sz="2400" dirty="0">
                <a:latin typeface="微软雅黑" panose="020B0503020204020204" pitchFamily="34" charset="-122"/>
                <a:ea typeface="微软雅黑" panose="020B0503020204020204" pitchFamily="34" charset="-122"/>
              </a:rPr>
              <a:t>Master</a:t>
            </a:r>
            <a:r>
              <a:rPr lang="zh-CN" altLang="en-US" sz="2400" dirty="0">
                <a:latin typeface="微软雅黑" panose="020B0503020204020204" pitchFamily="34" charset="-122"/>
                <a:ea typeface="微软雅黑" panose="020B0503020204020204" pitchFamily="34" charset="-122"/>
              </a:rPr>
              <a:t>节点，获取交互的</a:t>
            </a:r>
            <a:r>
              <a:rPr lang="en-US" altLang="zh-CN" sz="2400" dirty="0">
                <a:latin typeface="微软雅黑" panose="020B0503020204020204" pitchFamily="34" charset="-122"/>
                <a:ea typeface="微软雅黑" panose="020B0503020204020204" pitchFamily="34" charset="-122"/>
              </a:rPr>
              <a:t>Chunk Server</a:t>
            </a:r>
            <a:r>
              <a:rPr lang="zh-CN" altLang="en-US" sz="2400" dirty="0">
                <a:latin typeface="微软雅黑" panose="020B0503020204020204" pitchFamily="34" charset="-122"/>
                <a:ea typeface="微软雅黑" panose="020B0503020204020204" pitchFamily="34" charset="-122"/>
              </a:rPr>
              <a:t>信息，然后访问这些</a:t>
            </a:r>
            <a:r>
              <a:rPr lang="en-US" altLang="zh-CN" sz="2400" dirty="0">
                <a:latin typeface="微软雅黑" panose="020B0503020204020204" pitchFamily="34" charset="-122"/>
                <a:ea typeface="微软雅黑" panose="020B0503020204020204" pitchFamily="34" charset="-122"/>
              </a:rPr>
              <a:t>Chunk Server</a:t>
            </a:r>
            <a:r>
              <a:rPr lang="zh-CN" altLang="en-US" sz="2400" dirty="0">
                <a:latin typeface="微软雅黑" panose="020B0503020204020204" pitchFamily="34" charset="-122"/>
                <a:ea typeface="微软雅黑" panose="020B0503020204020204" pitchFamily="34" charset="-122"/>
              </a:rPr>
              <a:t>，完成数据存取工作。这种设计方法实现了控制流和数据流的分离。</a:t>
            </a:r>
          </a:p>
        </p:txBody>
      </p:sp>
      <p:sp>
        <p:nvSpPr>
          <p:cNvPr id="7" name="矩形 6"/>
          <p:cNvSpPr/>
          <p:nvPr/>
        </p:nvSpPr>
        <p:spPr>
          <a:xfrm>
            <a:off x="787481" y="3290539"/>
            <a:ext cx="7873998" cy="1135054"/>
          </a:xfrm>
          <a:prstGeom prst="rect">
            <a:avLst/>
          </a:prstGeom>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Client</a:t>
            </a:r>
            <a:r>
              <a:rPr lang="zh-CN" altLang="en-US" sz="2400" dirty="0">
                <a:latin typeface="微软雅黑" panose="020B0503020204020204" pitchFamily="34" charset="-122"/>
                <a:ea typeface="微软雅黑" panose="020B0503020204020204" pitchFamily="34" charset="-122"/>
              </a:rPr>
              <a:t>与</a:t>
            </a:r>
            <a:r>
              <a:rPr lang="en-US" altLang="zh-CN" sz="2400" dirty="0">
                <a:latin typeface="微软雅黑" panose="020B0503020204020204" pitchFamily="34" charset="-122"/>
                <a:ea typeface="微软雅黑" panose="020B0503020204020204" pitchFamily="34" charset="-122"/>
              </a:rPr>
              <a:t>Master</a:t>
            </a:r>
            <a:r>
              <a:rPr lang="zh-CN" altLang="en-US" sz="2400" dirty="0">
                <a:latin typeface="微软雅黑" panose="020B0503020204020204" pitchFamily="34" charset="-122"/>
                <a:ea typeface="微软雅黑" panose="020B0503020204020204" pitchFamily="34" charset="-122"/>
              </a:rPr>
              <a:t>之间只有控制流，而无数据流，极大地降低了</a:t>
            </a:r>
            <a:r>
              <a:rPr lang="en-US" altLang="zh-CN" sz="2400" dirty="0">
                <a:latin typeface="微软雅黑" panose="020B0503020204020204" pitchFamily="34" charset="-122"/>
                <a:ea typeface="微软雅黑" panose="020B0503020204020204" pitchFamily="34" charset="-122"/>
              </a:rPr>
              <a:t>Master</a:t>
            </a:r>
            <a:r>
              <a:rPr lang="zh-CN" altLang="en-US" sz="2400" dirty="0">
                <a:latin typeface="微软雅黑" panose="020B0503020204020204" pitchFamily="34" charset="-122"/>
                <a:ea typeface="微软雅黑" panose="020B0503020204020204" pitchFamily="34" charset="-122"/>
              </a:rPr>
              <a:t>的负载。</a:t>
            </a:r>
          </a:p>
        </p:txBody>
      </p:sp>
      <p:sp>
        <p:nvSpPr>
          <p:cNvPr id="8" name="矩形 7"/>
          <p:cNvSpPr/>
          <p:nvPr/>
        </p:nvSpPr>
        <p:spPr>
          <a:xfrm>
            <a:off x="787481" y="4507642"/>
            <a:ext cx="8222303" cy="2308324"/>
          </a:xfrm>
          <a:prstGeom prst="rect">
            <a:avLst/>
          </a:prstGeom>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Client</a:t>
            </a:r>
            <a:r>
              <a:rPr lang="zh-CN" altLang="en-US" sz="2400" dirty="0">
                <a:latin typeface="微软雅黑" panose="020B0503020204020204" pitchFamily="34" charset="-122"/>
                <a:ea typeface="微软雅黑" panose="020B0503020204020204" pitchFamily="34" charset="-122"/>
              </a:rPr>
              <a:t>与</a:t>
            </a:r>
            <a:r>
              <a:rPr lang="en-US" altLang="zh-CN" sz="2400" dirty="0">
                <a:latin typeface="微软雅黑" panose="020B0503020204020204" pitchFamily="34" charset="-122"/>
                <a:ea typeface="微软雅黑" panose="020B0503020204020204" pitchFamily="34" charset="-122"/>
              </a:rPr>
              <a:t>Chunk Server</a:t>
            </a:r>
            <a:r>
              <a:rPr lang="zh-CN" altLang="en-US" sz="2400" dirty="0">
                <a:latin typeface="微软雅黑" panose="020B0503020204020204" pitchFamily="34" charset="-122"/>
                <a:ea typeface="微软雅黑" panose="020B0503020204020204" pitchFamily="34" charset="-122"/>
              </a:rPr>
              <a:t>之间直接传输数据流，同时由于文件被分成多个</a:t>
            </a:r>
            <a:r>
              <a:rPr lang="en-US" altLang="zh-CN" sz="2400" dirty="0">
                <a:latin typeface="微软雅黑" panose="020B0503020204020204" pitchFamily="34" charset="-122"/>
                <a:ea typeface="微软雅黑" panose="020B0503020204020204" pitchFamily="34" charset="-122"/>
              </a:rPr>
              <a:t>Chunk</a:t>
            </a:r>
            <a:r>
              <a:rPr lang="zh-CN" altLang="en-US" sz="2400" dirty="0">
                <a:latin typeface="微软雅黑" panose="020B0503020204020204" pitchFamily="34" charset="-122"/>
                <a:ea typeface="微软雅黑" panose="020B0503020204020204" pitchFamily="34" charset="-122"/>
              </a:rPr>
              <a:t>进行分布式存储，</a:t>
            </a:r>
            <a:r>
              <a:rPr lang="en-US" altLang="zh-CN" sz="2400" dirty="0">
                <a:latin typeface="微软雅黑" panose="020B0503020204020204" pitchFamily="34" charset="-122"/>
                <a:ea typeface="微软雅黑" panose="020B0503020204020204" pitchFamily="34" charset="-122"/>
              </a:rPr>
              <a:t>Client</a:t>
            </a:r>
            <a:r>
              <a:rPr lang="zh-CN" altLang="en-US" sz="2400" dirty="0">
                <a:latin typeface="微软雅黑" panose="020B0503020204020204" pitchFamily="34" charset="-122"/>
                <a:ea typeface="微软雅黑" panose="020B0503020204020204" pitchFamily="34" charset="-122"/>
              </a:rPr>
              <a:t>可以同时访问多个</a:t>
            </a:r>
            <a:r>
              <a:rPr lang="en-US" altLang="zh-CN" sz="2400" dirty="0">
                <a:latin typeface="微软雅黑" panose="020B0503020204020204" pitchFamily="34" charset="-122"/>
                <a:ea typeface="微软雅黑" panose="020B0503020204020204" pitchFamily="34" charset="-122"/>
              </a:rPr>
              <a:t>Chunk Server</a:t>
            </a:r>
            <a:r>
              <a:rPr lang="zh-CN" altLang="en-US" sz="2400" dirty="0">
                <a:latin typeface="微软雅黑" panose="020B0503020204020204" pitchFamily="34" charset="-122"/>
                <a:ea typeface="微软雅黑" panose="020B0503020204020204" pitchFamily="34" charset="-122"/>
              </a:rPr>
              <a:t>，从而使得整个系统的</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高度并行，系统整体性能得到提高。 </a:t>
            </a:r>
          </a:p>
        </p:txBody>
      </p:sp>
    </p:spTree>
    <p:extLst>
      <p:ext uri="{BB962C8B-B14F-4D97-AF65-F5344CB8AC3E}">
        <p14:creationId xmlns:p14="http://schemas.microsoft.com/office/powerpoint/2010/main" val="8568183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t>Google File System</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38</a:t>
            </a:fld>
            <a:endParaRPr lang="en-US"/>
          </a:p>
        </p:txBody>
      </p:sp>
      <p:sp>
        <p:nvSpPr>
          <p:cNvPr id="5" name="文本框 4"/>
          <p:cNvSpPr txBox="1"/>
          <p:nvPr/>
        </p:nvSpPr>
        <p:spPr>
          <a:xfrm>
            <a:off x="363010" y="1130112"/>
            <a:ext cx="2114874" cy="400110"/>
          </a:xfrm>
          <a:prstGeom prst="rect">
            <a:avLst/>
          </a:prstGeom>
          <a:noFill/>
        </p:spPr>
        <p:txBody>
          <a:bodyPr wrap="none" rtlCol="0">
            <a:spAutoFit/>
          </a:bodyPr>
          <a:lstStyle/>
          <a:p>
            <a:r>
              <a:rPr lang="en-US" altLang="zh-CN" sz="2000" b="1" dirty="0" smtClean="0">
                <a:solidFill>
                  <a:schemeClr val="accent6"/>
                </a:solidFill>
                <a:latin typeface="微软雅黑" panose="020B0503020204020204" pitchFamily="34" charset="-122"/>
                <a:ea typeface="微软雅黑" panose="020B0503020204020204" pitchFamily="34" charset="-122"/>
              </a:rPr>
              <a:t>2</a:t>
            </a:r>
            <a:r>
              <a:rPr lang="zh-CN" altLang="en-US" sz="2000" b="1" dirty="0" smtClean="0">
                <a:solidFill>
                  <a:schemeClr val="accent6"/>
                </a:solidFill>
                <a:latin typeface="微软雅黑" panose="020B0503020204020204" pitchFamily="34" charset="-122"/>
                <a:ea typeface="微软雅黑" panose="020B0503020204020204" pitchFamily="34" charset="-122"/>
              </a:rPr>
              <a:t>、</a:t>
            </a:r>
            <a:r>
              <a:rPr lang="en-US" altLang="zh-CN" sz="2000" b="1" dirty="0">
                <a:solidFill>
                  <a:schemeClr val="accent6"/>
                </a:solidFill>
                <a:latin typeface="微软雅黑" panose="020B0503020204020204" pitchFamily="34" charset="-122"/>
                <a:ea typeface="微软雅黑" panose="020B0503020204020204" pitchFamily="34" charset="-122"/>
              </a:rPr>
              <a:t>GFS</a:t>
            </a:r>
            <a:r>
              <a:rPr lang="zh-CN" altLang="en-US" sz="2000" b="1" dirty="0" smtClean="0">
                <a:solidFill>
                  <a:schemeClr val="accent6"/>
                </a:solidFill>
                <a:latin typeface="微软雅黑" panose="020B0503020204020204" pitchFamily="34" charset="-122"/>
                <a:ea typeface="微软雅黑" panose="020B0503020204020204" pitchFamily="34" charset="-122"/>
              </a:rPr>
              <a:t>容错机制</a:t>
            </a:r>
            <a:endParaRPr lang="zh-CN" altLang="en-US" sz="2000" b="1" dirty="0">
              <a:solidFill>
                <a:schemeClr val="accent6"/>
              </a:solidFill>
              <a:latin typeface="微软雅黑" panose="020B0503020204020204" pitchFamily="34" charset="-122"/>
              <a:ea typeface="微软雅黑" panose="020B0503020204020204" pitchFamily="34" charset="-122"/>
            </a:endParaRPr>
          </a:p>
        </p:txBody>
      </p:sp>
      <p:sp>
        <p:nvSpPr>
          <p:cNvPr id="6" name="矩形 5"/>
          <p:cNvSpPr/>
          <p:nvPr/>
        </p:nvSpPr>
        <p:spPr>
          <a:xfrm>
            <a:off x="485252" y="5804147"/>
            <a:ext cx="8289471" cy="400110"/>
          </a:xfrm>
          <a:prstGeom prst="rect">
            <a:avLst/>
          </a:prstGeom>
          <a:solidFill>
            <a:schemeClr val="bg1">
              <a:lumMod val="85000"/>
            </a:schemeClr>
          </a:solidFill>
        </p:spPr>
        <p:txBody>
          <a:bodyPr wrap="square">
            <a:spAutoFit/>
          </a:bodyPr>
          <a:lstStyle/>
          <a:p>
            <a:r>
              <a:rPr lang="zh-CN" altLang="en-US" sz="2000" dirty="0">
                <a:latin typeface="微软雅黑" panose="020B0503020204020204" pitchFamily="34" charset="-122"/>
                <a:ea typeface="微软雅黑" panose="020B0503020204020204" pitchFamily="34" charset="-122"/>
              </a:rPr>
              <a:t>为了防止</a:t>
            </a:r>
            <a:r>
              <a:rPr lang="en-US" altLang="zh-CN" sz="2000" dirty="0">
                <a:latin typeface="微软雅黑" panose="020B0503020204020204" pitchFamily="34" charset="-122"/>
                <a:ea typeface="微软雅黑" panose="020B0503020204020204" pitchFamily="34" charset="-122"/>
              </a:rPr>
              <a:t>Master</a:t>
            </a:r>
            <a:r>
              <a:rPr lang="zh-CN" altLang="en-US" sz="2000" dirty="0">
                <a:latin typeface="微软雅黑" panose="020B0503020204020204" pitchFamily="34" charset="-122"/>
                <a:ea typeface="微软雅黑" panose="020B0503020204020204" pitchFamily="34" charset="-122"/>
              </a:rPr>
              <a:t>彻底死机的情况，</a:t>
            </a:r>
            <a:r>
              <a:rPr lang="en-US" altLang="zh-CN" sz="2000" dirty="0">
                <a:latin typeface="微软雅黑" panose="020B0503020204020204" pitchFamily="34" charset="-122"/>
                <a:ea typeface="微软雅黑" panose="020B0503020204020204" pitchFamily="34" charset="-122"/>
              </a:rPr>
              <a:t>GFS</a:t>
            </a:r>
            <a:r>
              <a:rPr lang="zh-CN" altLang="en-US" sz="2000" dirty="0">
                <a:latin typeface="微软雅黑" panose="020B0503020204020204" pitchFamily="34" charset="-122"/>
                <a:ea typeface="微软雅黑" panose="020B0503020204020204" pitchFamily="34" charset="-122"/>
              </a:rPr>
              <a:t>还提供了</a:t>
            </a:r>
            <a:r>
              <a:rPr lang="en-US" altLang="zh-CN" sz="2000" dirty="0">
                <a:latin typeface="微软雅黑" panose="020B0503020204020204" pitchFamily="34" charset="-122"/>
                <a:ea typeface="微软雅黑" panose="020B0503020204020204" pitchFamily="34" charset="-122"/>
              </a:rPr>
              <a:t>Master</a:t>
            </a:r>
            <a:r>
              <a:rPr lang="zh-CN" altLang="en-US" sz="2000" dirty="0">
                <a:latin typeface="微软雅黑" panose="020B0503020204020204" pitchFamily="34" charset="-122"/>
                <a:ea typeface="微软雅黑" panose="020B0503020204020204" pitchFamily="34" charset="-122"/>
              </a:rPr>
              <a:t>远程的实时备份</a:t>
            </a:r>
          </a:p>
        </p:txBody>
      </p:sp>
      <p:grpSp>
        <p:nvGrpSpPr>
          <p:cNvPr id="7" name="组合 6"/>
          <p:cNvGrpSpPr/>
          <p:nvPr/>
        </p:nvGrpSpPr>
        <p:grpSpPr>
          <a:xfrm>
            <a:off x="318890" y="2590800"/>
            <a:ext cx="8690895" cy="1551540"/>
            <a:chOff x="547972" y="1677710"/>
            <a:chExt cx="11587860" cy="2068720"/>
          </a:xfrm>
        </p:grpSpPr>
        <p:sp>
          <p:nvSpPr>
            <p:cNvPr id="8" name="任意多边形 7"/>
            <p:cNvSpPr/>
            <p:nvPr/>
          </p:nvSpPr>
          <p:spPr>
            <a:xfrm>
              <a:off x="9702800" y="1930400"/>
              <a:ext cx="355600" cy="762000"/>
            </a:xfrm>
            <a:custGeom>
              <a:avLst/>
              <a:gdLst>
                <a:gd name="connsiteX0" fmla="*/ 0 w 355600"/>
                <a:gd name="connsiteY0" fmla="*/ 0 h 762000"/>
                <a:gd name="connsiteX1" fmla="*/ 355600 w 355600"/>
                <a:gd name="connsiteY1" fmla="*/ 342900 h 762000"/>
                <a:gd name="connsiteX2" fmla="*/ 0 w 355600"/>
                <a:gd name="connsiteY2" fmla="*/ 762000 h 762000"/>
              </a:gdLst>
              <a:ahLst/>
              <a:cxnLst>
                <a:cxn ang="0">
                  <a:pos x="connsiteX0" y="connsiteY0"/>
                </a:cxn>
                <a:cxn ang="0">
                  <a:pos x="connsiteX1" y="connsiteY1"/>
                </a:cxn>
                <a:cxn ang="0">
                  <a:pos x="connsiteX2" y="connsiteY2"/>
                </a:cxn>
              </a:cxnLst>
              <a:rect l="l" t="t" r="r" b="b"/>
              <a:pathLst>
                <a:path w="355600" h="762000">
                  <a:moveTo>
                    <a:pt x="0" y="0"/>
                  </a:moveTo>
                  <a:cubicBezTo>
                    <a:pt x="177800" y="107950"/>
                    <a:pt x="355600" y="215900"/>
                    <a:pt x="355600" y="342900"/>
                  </a:cubicBezTo>
                  <a:cubicBezTo>
                    <a:pt x="355600" y="469900"/>
                    <a:pt x="177800" y="615950"/>
                    <a:pt x="0" y="762000"/>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圆角矩形 8"/>
            <p:cNvSpPr/>
            <p:nvPr/>
          </p:nvSpPr>
          <p:spPr>
            <a:xfrm>
              <a:off x="1487772" y="1677710"/>
              <a:ext cx="8240428" cy="54479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圆角矩形 9"/>
            <p:cNvSpPr/>
            <p:nvPr/>
          </p:nvSpPr>
          <p:spPr>
            <a:xfrm>
              <a:off x="1487772" y="2430107"/>
              <a:ext cx="8240428" cy="54479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圆角矩形 10"/>
            <p:cNvSpPr/>
            <p:nvPr/>
          </p:nvSpPr>
          <p:spPr>
            <a:xfrm>
              <a:off x="1487772" y="3182505"/>
              <a:ext cx="8240428" cy="54479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椭圆 11"/>
            <p:cNvSpPr/>
            <p:nvPr/>
          </p:nvSpPr>
          <p:spPr>
            <a:xfrm>
              <a:off x="547972" y="1677710"/>
              <a:ext cx="2047636" cy="2047636"/>
            </a:xfrm>
            <a:prstGeom prst="ellipse">
              <a:avLst/>
            </a:prstGeom>
            <a:solidFill>
              <a:schemeClr val="tx1">
                <a:lumMod val="75000"/>
                <a:lumOff val="25000"/>
              </a:schemeClr>
            </a:solidFill>
            <a:ln w="762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Master</a:t>
              </a:r>
            </a:p>
            <a:p>
              <a:pPr algn="ctr"/>
              <a:r>
                <a:rPr lang="zh-CN" altLang="en-US" sz="2000" dirty="0"/>
                <a:t>元数据</a:t>
              </a:r>
            </a:p>
          </p:txBody>
        </p:sp>
        <p:sp>
          <p:nvSpPr>
            <p:cNvPr id="13" name="矩形 12"/>
            <p:cNvSpPr/>
            <p:nvPr/>
          </p:nvSpPr>
          <p:spPr>
            <a:xfrm>
              <a:off x="2595608" y="1781827"/>
              <a:ext cx="7754892" cy="430887"/>
            </a:xfrm>
            <a:prstGeom prst="rect">
              <a:avLst/>
            </a:prstGeom>
          </p:spPr>
          <p:txBody>
            <a:bodyPr wrap="square">
              <a:spAutoFit/>
            </a:bodyPr>
            <a:lstStyle/>
            <a:p>
              <a:r>
                <a:rPr lang="zh-CN" altLang="en-US" sz="1500" dirty="0">
                  <a:solidFill>
                    <a:schemeClr val="bg1"/>
                  </a:solidFill>
                </a:rPr>
                <a:t>命名空间（</a:t>
              </a:r>
              <a:r>
                <a:rPr lang="en-US" altLang="zh-CN" sz="1500" dirty="0">
                  <a:solidFill>
                    <a:schemeClr val="bg1"/>
                  </a:solidFill>
                </a:rPr>
                <a:t>Name Space</a:t>
              </a:r>
              <a:r>
                <a:rPr lang="zh-CN" altLang="en-US" sz="1500" dirty="0" smtClean="0">
                  <a:solidFill>
                    <a:schemeClr val="bg1"/>
                  </a:solidFill>
                </a:rPr>
                <a:t>）</a:t>
              </a:r>
              <a:r>
                <a:rPr lang="en-US" altLang="zh-CN" sz="1500" dirty="0" smtClean="0">
                  <a:solidFill>
                    <a:schemeClr val="bg1"/>
                  </a:solidFill>
                </a:rPr>
                <a:t>【</a:t>
              </a:r>
              <a:r>
                <a:rPr lang="zh-CN" altLang="en-US" sz="1500" dirty="0">
                  <a:solidFill>
                    <a:schemeClr val="bg1"/>
                  </a:solidFill>
                </a:rPr>
                <a:t>整个文件系统的目录结构</a:t>
              </a:r>
              <a:r>
                <a:rPr lang="en-US" altLang="zh-CN" sz="1500" dirty="0" smtClean="0">
                  <a:solidFill>
                    <a:schemeClr val="bg1"/>
                  </a:solidFill>
                </a:rPr>
                <a:t>】</a:t>
              </a:r>
              <a:endParaRPr lang="zh-CN" altLang="en-US" sz="1500" dirty="0">
                <a:solidFill>
                  <a:schemeClr val="bg1"/>
                </a:solidFill>
              </a:endParaRPr>
            </a:p>
          </p:txBody>
        </p:sp>
        <p:sp>
          <p:nvSpPr>
            <p:cNvPr id="14" name="矩形 13"/>
            <p:cNvSpPr/>
            <p:nvPr/>
          </p:nvSpPr>
          <p:spPr>
            <a:xfrm>
              <a:off x="2725265" y="2522729"/>
              <a:ext cx="3150221" cy="430887"/>
            </a:xfrm>
            <a:prstGeom prst="rect">
              <a:avLst/>
            </a:prstGeom>
          </p:spPr>
          <p:txBody>
            <a:bodyPr wrap="square">
              <a:spAutoFit/>
            </a:bodyPr>
            <a:lstStyle/>
            <a:p>
              <a:r>
                <a:rPr lang="en-US" altLang="zh-CN" sz="1500" dirty="0">
                  <a:solidFill>
                    <a:schemeClr val="bg1"/>
                  </a:solidFill>
                </a:rPr>
                <a:t>Chunk</a:t>
              </a:r>
              <a:r>
                <a:rPr lang="zh-CN" altLang="en-US" sz="1500" dirty="0">
                  <a:solidFill>
                    <a:schemeClr val="bg1"/>
                  </a:solidFill>
                </a:rPr>
                <a:t>与文件名的映射表。</a:t>
              </a:r>
            </a:p>
          </p:txBody>
        </p:sp>
        <p:sp>
          <p:nvSpPr>
            <p:cNvPr id="15" name="矩形 14"/>
            <p:cNvSpPr/>
            <p:nvPr/>
          </p:nvSpPr>
          <p:spPr>
            <a:xfrm>
              <a:off x="2725265" y="3257765"/>
              <a:ext cx="6706556" cy="430887"/>
            </a:xfrm>
            <a:prstGeom prst="rect">
              <a:avLst/>
            </a:prstGeom>
          </p:spPr>
          <p:txBody>
            <a:bodyPr wrap="square">
              <a:spAutoFit/>
            </a:bodyPr>
            <a:lstStyle/>
            <a:p>
              <a:r>
                <a:rPr lang="en-US" altLang="zh-CN" sz="1500" dirty="0">
                  <a:solidFill>
                    <a:schemeClr val="bg1"/>
                  </a:solidFill>
                </a:rPr>
                <a:t>Chunk</a:t>
              </a:r>
              <a:r>
                <a:rPr lang="zh-CN" altLang="en-US" sz="1500" dirty="0">
                  <a:solidFill>
                    <a:schemeClr val="bg1"/>
                  </a:solidFill>
                </a:rPr>
                <a:t>副本的</a:t>
              </a:r>
              <a:r>
                <a:rPr lang="zh-CN" altLang="en-US" sz="1500" dirty="0" smtClean="0">
                  <a:solidFill>
                    <a:schemeClr val="bg1"/>
                  </a:solidFill>
                </a:rPr>
                <a:t>位置信息</a:t>
              </a:r>
              <a:r>
                <a:rPr lang="en-US" altLang="zh-CN" sz="1500" dirty="0" smtClean="0">
                  <a:solidFill>
                    <a:schemeClr val="bg1"/>
                  </a:solidFill>
                </a:rPr>
                <a:t>【</a:t>
              </a:r>
              <a:r>
                <a:rPr lang="zh-CN" altLang="en-US" sz="1500" dirty="0">
                  <a:solidFill>
                    <a:schemeClr val="bg1"/>
                  </a:solidFill>
                </a:rPr>
                <a:t>每一个</a:t>
              </a:r>
              <a:r>
                <a:rPr lang="en-US" altLang="zh-CN" sz="1500" dirty="0">
                  <a:solidFill>
                    <a:schemeClr val="bg1"/>
                  </a:solidFill>
                </a:rPr>
                <a:t>Chunk</a:t>
              </a:r>
              <a:r>
                <a:rPr lang="zh-CN" altLang="en-US" sz="1500" dirty="0">
                  <a:solidFill>
                    <a:schemeClr val="bg1"/>
                  </a:solidFill>
                </a:rPr>
                <a:t>默认有三</a:t>
              </a:r>
              <a:r>
                <a:rPr lang="zh-CN" altLang="en-US" sz="1500" dirty="0" smtClean="0">
                  <a:solidFill>
                    <a:schemeClr val="bg1"/>
                  </a:solidFill>
                </a:rPr>
                <a:t>个副本</a:t>
              </a:r>
              <a:r>
                <a:rPr lang="en-US" altLang="zh-CN" sz="1500" dirty="0" smtClean="0">
                  <a:solidFill>
                    <a:schemeClr val="bg1"/>
                  </a:solidFill>
                </a:rPr>
                <a:t>】</a:t>
              </a:r>
              <a:endParaRPr lang="zh-CN" altLang="en-US" sz="1500" dirty="0">
                <a:solidFill>
                  <a:schemeClr val="bg1"/>
                </a:solidFill>
              </a:endParaRPr>
            </a:p>
          </p:txBody>
        </p:sp>
        <p:cxnSp>
          <p:nvCxnSpPr>
            <p:cNvPr id="16" name="直接连接符 15"/>
            <p:cNvCxnSpPr/>
            <p:nvPr/>
          </p:nvCxnSpPr>
          <p:spPr>
            <a:xfrm>
              <a:off x="9728200" y="3435350"/>
              <a:ext cx="304800" cy="0"/>
            </a:xfrm>
            <a:prstGeom prst="lin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矩形 16"/>
            <p:cNvSpPr/>
            <p:nvPr/>
          </p:nvSpPr>
          <p:spPr>
            <a:xfrm>
              <a:off x="10058400" y="2067837"/>
              <a:ext cx="707887" cy="400109"/>
            </a:xfrm>
            <a:prstGeom prst="rect">
              <a:avLst/>
            </a:prstGeom>
          </p:spPr>
          <p:txBody>
            <a:bodyPr wrap="none">
              <a:spAutoFit/>
            </a:bodyPr>
            <a:lstStyle/>
            <a:p>
              <a:r>
                <a:rPr lang="zh-CN" altLang="en-US" sz="1350" dirty="0"/>
                <a:t>日志</a:t>
              </a:r>
            </a:p>
          </p:txBody>
        </p:sp>
        <p:sp>
          <p:nvSpPr>
            <p:cNvPr id="18" name="矩形 17"/>
            <p:cNvSpPr/>
            <p:nvPr/>
          </p:nvSpPr>
          <p:spPr>
            <a:xfrm>
              <a:off x="10058400" y="3069322"/>
              <a:ext cx="2077432" cy="677108"/>
            </a:xfrm>
            <a:prstGeom prst="rect">
              <a:avLst/>
            </a:prstGeom>
          </p:spPr>
          <p:txBody>
            <a:bodyPr wrap="square">
              <a:spAutoFit/>
            </a:bodyPr>
            <a:lstStyle/>
            <a:p>
              <a:r>
                <a:rPr lang="zh-CN" altLang="en-US" sz="1350" dirty="0"/>
                <a:t>直接保存在各个</a:t>
              </a:r>
              <a:r>
                <a:rPr lang="en-US" altLang="zh-CN" sz="1350" dirty="0"/>
                <a:t>Chunk Server</a:t>
              </a:r>
              <a:r>
                <a:rPr lang="zh-CN" altLang="en-US" sz="1350" dirty="0"/>
                <a:t>上</a:t>
              </a:r>
            </a:p>
          </p:txBody>
        </p:sp>
      </p:grpSp>
      <p:sp>
        <p:nvSpPr>
          <p:cNvPr id="19" name="矩形 18"/>
          <p:cNvSpPr/>
          <p:nvPr/>
        </p:nvSpPr>
        <p:spPr>
          <a:xfrm>
            <a:off x="485252" y="4424592"/>
            <a:ext cx="8289471" cy="1631216"/>
          </a:xfrm>
          <a:prstGeom prst="rect">
            <a:avLst/>
          </a:prstGeom>
          <a:solidFill>
            <a:schemeClr val="bg1">
              <a:lumMod val="85000"/>
            </a:schemeClr>
          </a:solidFill>
        </p:spPr>
        <p:txBody>
          <a:bodyPr wrap="square">
            <a:spAutoFit/>
          </a:bodyPr>
          <a:lstStyle/>
          <a:p>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Master</a:t>
            </a:r>
            <a:r>
              <a:rPr lang="zh-CN" altLang="en-US" sz="2000" dirty="0">
                <a:latin typeface="微软雅黑" panose="020B0503020204020204" pitchFamily="34" charset="-122"/>
                <a:ea typeface="微软雅黑" panose="020B0503020204020204" pitchFamily="34" charset="-122"/>
              </a:rPr>
              <a:t>发生故障时，在磁盘数据保存完好的情况下，可以迅速恢复以上</a:t>
            </a:r>
            <a:r>
              <a:rPr lang="zh-CN" altLang="en-US" sz="2000" dirty="0" smtClean="0">
                <a:latin typeface="微软雅黑" panose="020B0503020204020204" pitchFamily="34" charset="-122"/>
                <a:ea typeface="微软雅黑" panose="020B0503020204020204" pitchFamily="34" charset="-122"/>
              </a:rPr>
              <a:t>元数据。</a:t>
            </a:r>
            <a:endParaRPr lang="en-US" altLang="zh-CN" sz="2000" dirty="0" smtClean="0">
              <a:latin typeface="微软雅黑" panose="020B0503020204020204" pitchFamily="34" charset="-122"/>
              <a:ea typeface="微软雅黑" panose="020B0503020204020204" pitchFamily="34" charset="-122"/>
            </a:endParaRPr>
          </a:p>
          <a:p>
            <a:r>
              <a:rPr lang="zh-CN" altLang="zh-CN" sz="2000" dirty="0" smtClean="0">
                <a:latin typeface="微软雅黑" panose="020B0503020204020204" pitchFamily="34" charset="-122"/>
                <a:ea typeface="微软雅黑" panose="020B0503020204020204" pitchFamily="34" charset="-122"/>
              </a:rPr>
              <a:t>单个</a:t>
            </a:r>
            <a:r>
              <a:rPr lang="en-US" altLang="zh-CN" sz="2000" dirty="0">
                <a:latin typeface="微软雅黑" panose="020B0503020204020204" pitchFamily="34" charset="-122"/>
                <a:ea typeface="微软雅黑" panose="020B0503020204020204" pitchFamily="34" charset="-122"/>
              </a:rPr>
              <a:t>Master</a:t>
            </a:r>
            <a:r>
              <a:rPr lang="zh-CN" altLang="zh-CN" sz="2000" dirty="0">
                <a:latin typeface="微软雅黑" panose="020B0503020204020204" pitchFamily="34" charset="-122"/>
                <a:ea typeface="微软雅黑" panose="020B0503020204020204" pitchFamily="34" charset="-122"/>
              </a:rPr>
              <a:t>，对于前两种元数据，</a:t>
            </a:r>
            <a:r>
              <a:rPr lang="en-US" altLang="zh-CN" sz="2000" dirty="0">
                <a:latin typeface="微软雅黑" panose="020B0503020204020204" pitchFamily="34" charset="-122"/>
                <a:ea typeface="微软雅黑" panose="020B0503020204020204" pitchFamily="34" charset="-122"/>
              </a:rPr>
              <a:t>GFS</a:t>
            </a:r>
            <a:r>
              <a:rPr lang="zh-CN" altLang="zh-CN" sz="2000" dirty="0">
                <a:latin typeface="微软雅黑" panose="020B0503020204020204" pitchFamily="34" charset="-122"/>
                <a:ea typeface="微软雅黑" panose="020B0503020204020204" pitchFamily="34" charset="-122"/>
              </a:rPr>
              <a:t>通过操作日志来提供容错功能的。第三种元数据信息（副本）保存在各个</a:t>
            </a:r>
            <a:r>
              <a:rPr lang="en-US" altLang="zh-CN" sz="2000" dirty="0">
                <a:latin typeface="微软雅黑" panose="020B0503020204020204" pitchFamily="34" charset="-122"/>
                <a:ea typeface="微软雅黑" panose="020B0503020204020204" pitchFamily="34" charset="-122"/>
              </a:rPr>
              <a:t>Chunk Server</a:t>
            </a:r>
            <a:r>
              <a:rPr lang="zh-CN" altLang="zh-CN" sz="2000" dirty="0">
                <a:latin typeface="微软雅黑" panose="020B0503020204020204" pitchFamily="34" charset="-122"/>
                <a:ea typeface="微软雅黑" panose="020B0503020204020204" pitchFamily="34" charset="-122"/>
              </a:rPr>
              <a:t>上，</a:t>
            </a:r>
            <a:r>
              <a:rPr lang="en-US" altLang="zh-CN" sz="2000" dirty="0">
                <a:latin typeface="微软雅黑" panose="020B0503020204020204" pitchFamily="34" charset="-122"/>
                <a:ea typeface="微软雅黑" panose="020B0503020204020204" pitchFamily="34" charset="-122"/>
              </a:rPr>
              <a:t>Master</a:t>
            </a:r>
            <a:r>
              <a:rPr lang="zh-CN" altLang="zh-CN" sz="2000" dirty="0">
                <a:latin typeface="微软雅黑" panose="020B0503020204020204" pitchFamily="34" charset="-122"/>
                <a:ea typeface="微软雅黑" panose="020B0503020204020204" pitchFamily="34" charset="-122"/>
              </a:rPr>
              <a:t>故障时，可以从</a:t>
            </a:r>
            <a:r>
              <a:rPr lang="en-US" altLang="zh-CN" sz="2000" dirty="0">
                <a:latin typeface="微软雅黑" panose="020B0503020204020204" pitchFamily="34" charset="-122"/>
                <a:ea typeface="微软雅黑" panose="020B0503020204020204" pitchFamily="34" charset="-122"/>
              </a:rPr>
              <a:t>Chunk Server</a:t>
            </a:r>
            <a:r>
              <a:rPr lang="zh-CN" altLang="zh-CN" sz="2000" dirty="0">
                <a:latin typeface="微软雅黑" panose="020B0503020204020204" pitchFamily="34" charset="-122"/>
                <a:ea typeface="微软雅黑" panose="020B0503020204020204" pitchFamily="34" charset="-122"/>
              </a:rPr>
              <a:t>上恢复</a:t>
            </a:r>
            <a:endParaRPr lang="zh-CN" altLang="en-US" sz="2000" dirty="0">
              <a:latin typeface="微软雅黑" panose="020B0503020204020204" pitchFamily="34" charset="-122"/>
              <a:ea typeface="微软雅黑" panose="020B0503020204020204" pitchFamily="34" charset="-122"/>
            </a:endParaRPr>
          </a:p>
        </p:txBody>
      </p:sp>
      <p:sp>
        <p:nvSpPr>
          <p:cNvPr id="20" name="矩形 19"/>
          <p:cNvSpPr/>
          <p:nvPr/>
        </p:nvSpPr>
        <p:spPr>
          <a:xfrm>
            <a:off x="384609" y="1887380"/>
            <a:ext cx="2160116" cy="400110"/>
          </a:xfrm>
          <a:prstGeom prst="rect">
            <a:avLst/>
          </a:prstGeom>
        </p:spPr>
        <p:txBody>
          <a:bodyPr wrap="square">
            <a:spAutoFit/>
          </a:bodyPr>
          <a:lstStyle/>
          <a:p>
            <a:r>
              <a:rPr lang="en-US" altLang="zh-CN" sz="2000" b="1" dirty="0" smtClean="0">
                <a:solidFill>
                  <a:schemeClr val="accent6"/>
                </a:solidFill>
                <a:latin typeface="微软雅黑" panose="020B0503020204020204" pitchFamily="34" charset="-122"/>
                <a:ea typeface="微软雅黑" panose="020B0503020204020204" pitchFamily="34" charset="-122"/>
              </a:rPr>
              <a:t>【Master</a:t>
            </a:r>
            <a:r>
              <a:rPr lang="zh-CN" altLang="en-US" sz="2000" b="1" dirty="0" smtClean="0">
                <a:solidFill>
                  <a:schemeClr val="accent6"/>
                </a:solidFill>
                <a:latin typeface="微软雅黑" panose="020B0503020204020204" pitchFamily="34" charset="-122"/>
                <a:ea typeface="微软雅黑" panose="020B0503020204020204" pitchFamily="34" charset="-122"/>
              </a:rPr>
              <a:t>容错</a:t>
            </a:r>
            <a:r>
              <a:rPr lang="en-US" altLang="zh-CN" sz="2000" b="1" dirty="0" smtClean="0">
                <a:solidFill>
                  <a:schemeClr val="accent6"/>
                </a:solidFill>
                <a:latin typeface="微软雅黑" panose="020B0503020204020204" pitchFamily="34" charset="-122"/>
                <a:ea typeface="微软雅黑" panose="020B0503020204020204" pitchFamily="34" charset="-122"/>
              </a:rPr>
              <a:t>】</a:t>
            </a:r>
            <a:endParaRPr lang="zh-CN" altLang="en-US" sz="2000" b="1" dirty="0">
              <a:solidFill>
                <a:schemeClr val="accent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42897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t>Google File System</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39</a:t>
            </a:fld>
            <a:endParaRPr lang="en-US"/>
          </a:p>
        </p:txBody>
      </p:sp>
      <p:sp>
        <p:nvSpPr>
          <p:cNvPr id="5" name="文本框 4"/>
          <p:cNvSpPr txBox="1"/>
          <p:nvPr/>
        </p:nvSpPr>
        <p:spPr>
          <a:xfrm>
            <a:off x="374244" y="1219200"/>
            <a:ext cx="3892955" cy="461665"/>
          </a:xfrm>
          <a:prstGeom prst="rect">
            <a:avLst/>
          </a:prstGeom>
          <a:noFill/>
        </p:spPr>
        <p:txBody>
          <a:bodyPr wrap="square" rtlCol="0">
            <a:spAutoFit/>
          </a:bodyPr>
          <a:lstStyle/>
          <a:p>
            <a:r>
              <a:rPr lang="en-US" altLang="zh-CN" sz="2400" b="1" dirty="0" smtClean="0">
                <a:solidFill>
                  <a:schemeClr val="accent6"/>
                </a:solidFill>
                <a:latin typeface="微软雅黑" panose="020B0503020204020204" pitchFamily="34" charset="-122"/>
                <a:ea typeface="微软雅黑" panose="020B0503020204020204" pitchFamily="34" charset="-122"/>
              </a:rPr>
              <a:t>【Chunk Server</a:t>
            </a:r>
            <a:r>
              <a:rPr lang="zh-CN" altLang="en-US" sz="2400" b="1" dirty="0" smtClean="0">
                <a:solidFill>
                  <a:schemeClr val="accent6"/>
                </a:solidFill>
                <a:latin typeface="微软雅黑" panose="020B0503020204020204" pitchFamily="34" charset="-122"/>
                <a:ea typeface="微软雅黑" panose="020B0503020204020204" pitchFamily="34" charset="-122"/>
              </a:rPr>
              <a:t>容错</a:t>
            </a:r>
            <a:r>
              <a:rPr lang="en-US" altLang="zh-CN" sz="2400" b="1" dirty="0" smtClean="0">
                <a:solidFill>
                  <a:schemeClr val="accent6"/>
                </a:solidFill>
                <a:latin typeface="微软雅黑" panose="020B0503020204020204" pitchFamily="34" charset="-122"/>
                <a:ea typeface="微软雅黑" panose="020B0503020204020204" pitchFamily="34" charset="-122"/>
              </a:rPr>
              <a:t>】</a:t>
            </a:r>
            <a:endParaRPr lang="zh-CN" altLang="en-US" sz="2400" b="1" dirty="0">
              <a:solidFill>
                <a:schemeClr val="accent6"/>
              </a:solidFill>
              <a:latin typeface="微软雅黑" panose="020B0503020204020204" pitchFamily="34" charset="-122"/>
              <a:ea typeface="微软雅黑" panose="020B0503020204020204" pitchFamily="34" charset="-122"/>
            </a:endParaRPr>
          </a:p>
        </p:txBody>
      </p:sp>
      <p:sp>
        <p:nvSpPr>
          <p:cNvPr id="6" name="矩形 5"/>
          <p:cNvSpPr/>
          <p:nvPr/>
        </p:nvSpPr>
        <p:spPr>
          <a:xfrm>
            <a:off x="463490" y="2058181"/>
            <a:ext cx="8094773" cy="1015663"/>
          </a:xfrm>
          <a:prstGeom prst="rect">
            <a:avLst/>
          </a:prstGeom>
          <a:solidFill>
            <a:schemeClr val="bg1">
              <a:lumMod val="85000"/>
            </a:schemeClr>
          </a:solidFill>
        </p:spPr>
        <p:txBody>
          <a:bodyPr wrap="square">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GFS</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采用副本的方式实现</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Chunk Server</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的容错。每一个</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Chunk</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有多个存储副本（默认为三个</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），分布在不同</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Chunk Server</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上副本的</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分布</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策略，需要考虑多种因素，如网络拓扑、机架分部、磁盘的利用率等。</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494263" y="3316649"/>
            <a:ext cx="8063999" cy="1015663"/>
          </a:xfrm>
          <a:prstGeom prst="rect">
            <a:avLst/>
          </a:prstGeom>
          <a:solidFill>
            <a:schemeClr val="bg1">
              <a:lumMod val="85000"/>
            </a:schemeClr>
          </a:solidFill>
        </p:spPr>
        <p:txBody>
          <a:bodyPr wrap="square">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对于每一个</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Chunk</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，必须将所有的副本全部写入成功，才视为成功写入。相关的副本出现丢失或不可恢复等情况，</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Master</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自动将该副本复制到其他</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Chunk </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Server</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。从而确保副本保持一定个数。</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457200" y="4555447"/>
            <a:ext cx="8101061" cy="1323439"/>
          </a:xfrm>
          <a:prstGeom prst="rect">
            <a:avLst/>
          </a:prstGeom>
          <a:solidFill>
            <a:schemeClr val="bg1">
              <a:lumMod val="85000"/>
            </a:schemeClr>
          </a:solidFill>
        </p:spPr>
        <p:txBody>
          <a:bodyPr wrap="square">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GFS</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中的每一个文件被划分成多个</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Chunk</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Chunk</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的默认大小是</a:t>
            </a:r>
            <a:r>
              <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64MB</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每一个</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Chunk</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以</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Block</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为单位进行划分，大小为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64KB</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，每一个</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Block</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对应一个</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32bit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校验和，保证数据正确（若某个</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Block</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错误，则转移至其他</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Chunk</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副本）。</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7280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a:t>
            </a:fld>
            <a:endParaRPr lang="en-US"/>
          </a:p>
        </p:txBody>
      </p:sp>
      <p:sp>
        <p:nvSpPr>
          <p:cNvPr id="8" name="Rounded Rectangle 7"/>
          <p:cNvSpPr/>
          <p:nvPr/>
        </p:nvSpPr>
        <p:spPr bwMode="auto">
          <a:xfrm>
            <a:off x="0" y="142875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9427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Performance Distributed File System and Storage Clouds </a:t>
            </a:r>
            <a:endParaRPr lang="en-US" dirty="0"/>
          </a:p>
        </p:txBody>
      </p:sp>
      <p:sp>
        <p:nvSpPr>
          <p:cNvPr id="3" name="Content Placeholder 2"/>
          <p:cNvSpPr>
            <a:spLocks noGrp="1"/>
          </p:cNvSpPr>
          <p:nvPr>
            <p:ph idx="1"/>
          </p:nvPr>
        </p:nvSpPr>
        <p:spPr/>
        <p:txBody>
          <a:bodyPr/>
          <a:lstStyle/>
          <a:p>
            <a:pPr algn="just"/>
            <a:r>
              <a:rPr lang="en-US" sz="1600" b="1" dirty="0" smtClean="0"/>
              <a:t>Amazon Simple Storage Service (S3): </a:t>
            </a:r>
            <a:r>
              <a:rPr lang="en-US" sz="1600" dirty="0" smtClean="0"/>
              <a:t>Amazon S3 is the on-line storage service provided by Amazon. Even though its internal details are not revealed, the system is claimed to support high availability, reliability, scalability, infinite storage, and low latency at commodity cost. </a:t>
            </a:r>
          </a:p>
          <a:p>
            <a:pPr algn="just"/>
            <a:r>
              <a:rPr lang="en-US" sz="1600" dirty="0" smtClean="0"/>
              <a:t>The system offers a flat storage space organized into buckets, which are attached to an AWS (Amazon Web Services) account. </a:t>
            </a:r>
          </a:p>
          <a:p>
            <a:pPr algn="just"/>
            <a:r>
              <a:rPr lang="en-US" sz="1600" dirty="0" smtClean="0"/>
              <a:t>Each bucket can store multiple objects, each of them identified by a unique key. </a:t>
            </a:r>
          </a:p>
          <a:p>
            <a:pPr algn="just"/>
            <a:r>
              <a:rPr lang="en-US" sz="1600" dirty="0" smtClean="0"/>
              <a:t>Objects are identified by unique URLs and exposed through the HTTP protocol, thus allowing a very simple </a:t>
            </a:r>
            <a:r>
              <a:rPr lang="en-US" sz="1600" i="1" dirty="0" smtClean="0"/>
              <a:t>get-put</a:t>
            </a:r>
            <a:r>
              <a:rPr lang="en-US" sz="1600" dirty="0" smtClean="0"/>
              <a:t> semantics. </a:t>
            </a:r>
          </a:p>
          <a:p>
            <a:pPr algn="just"/>
            <a:r>
              <a:rPr lang="en-US" sz="1600" dirty="0" smtClean="0"/>
              <a:t>Because of the use of the HTTP protocol, there is no need of any specific library for accessing the storage system, whose objects can also be retrieved through the Bit Torrent protocol. </a:t>
            </a:r>
          </a:p>
          <a:p>
            <a:pPr algn="just"/>
            <a:r>
              <a:rPr lang="en-US" sz="1600" dirty="0" smtClean="0"/>
              <a:t>Despite its simple semantics, a POSIX-like client library has been developed to mount S3 buckets as part of the local file system. </a:t>
            </a:r>
          </a:p>
          <a:p>
            <a:pPr algn="just"/>
            <a:r>
              <a:rPr lang="en-US" sz="1600" dirty="0" smtClean="0"/>
              <a:t>Besides the minimal semantics, security is another limitation of S3. The visibility and the accessibility of objects are linked to AWS account and the owner of a bucket can decide to make it visible to other accounts or public. </a:t>
            </a:r>
          </a:p>
          <a:p>
            <a:pPr algn="just"/>
            <a:r>
              <a:rPr lang="en-US" sz="1600" dirty="0" smtClean="0"/>
              <a:t>It is also possible to define authenticated URLs, which provide public access to anyone for a limited (and configurable) period of time. Bit Torrent is a P2P file sharing protocol used to distribute large amounts of data. The key characteristic of the protocol is the ability to allow users to download a file in parallel from multiple hosts.</a:t>
            </a:r>
          </a:p>
          <a:p>
            <a:pPr algn="just"/>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40</a:t>
            </a:fld>
            <a:endParaRPr lang="en-US"/>
          </a:p>
        </p:txBody>
      </p:sp>
    </p:spTree>
    <p:extLst>
      <p:ext uri="{BB962C8B-B14F-4D97-AF65-F5344CB8AC3E}">
        <p14:creationId xmlns:p14="http://schemas.microsoft.com/office/powerpoint/2010/main" val="16633101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Only SQL ( </a:t>
            </a:r>
            <a:r>
              <a:rPr lang="en-US" dirty="0" err="1" smtClean="0"/>
              <a:t>NoSQL</a:t>
            </a:r>
            <a:r>
              <a:rPr lang="en-US" dirty="0" smtClean="0"/>
              <a:t>) Systems</a:t>
            </a:r>
            <a:endParaRPr lang="en-US" dirty="0"/>
          </a:p>
        </p:txBody>
      </p:sp>
      <p:sp>
        <p:nvSpPr>
          <p:cNvPr id="3" name="Content Placeholder 2"/>
          <p:cNvSpPr>
            <a:spLocks noGrp="1"/>
          </p:cNvSpPr>
          <p:nvPr>
            <p:ph idx="1"/>
          </p:nvPr>
        </p:nvSpPr>
        <p:spPr/>
        <p:txBody>
          <a:bodyPr/>
          <a:lstStyle/>
          <a:p>
            <a:pPr algn="just"/>
            <a:r>
              <a:rPr lang="en-US" sz="1800" dirty="0" smtClean="0"/>
              <a:t>The term </a:t>
            </a:r>
            <a:r>
              <a:rPr lang="en-US" sz="1800" dirty="0" err="1" smtClean="0"/>
              <a:t>NoSQL</a:t>
            </a:r>
            <a:r>
              <a:rPr lang="en-US" sz="1800" dirty="0" smtClean="0"/>
              <a:t> was originally coined in 1998 to identify a relational database, which did not expose a SQL interface to manipulate and query data, but relied on a set of UNIX shell scripts and commands to operate on text files containing the actual data. In a very strict sense, </a:t>
            </a:r>
            <a:r>
              <a:rPr lang="en-US" sz="1800" dirty="0" err="1" smtClean="0"/>
              <a:t>NoSQL</a:t>
            </a:r>
            <a:r>
              <a:rPr lang="en-US" sz="1800" dirty="0" smtClean="0"/>
              <a:t> cannot be considered a relational database since </a:t>
            </a:r>
          </a:p>
          <a:p>
            <a:pPr algn="just"/>
            <a:r>
              <a:rPr lang="en-US" sz="1800" dirty="0" smtClean="0"/>
              <a:t>it is not a monolithic piece of software organizing the information according to the relational model, but, rather, is a collection of scripts that allow users to manage most of the simplest and more common database tasks by using text files as information store.</a:t>
            </a:r>
          </a:p>
          <a:p>
            <a:pPr algn="just"/>
            <a:r>
              <a:rPr lang="en-US" sz="1800" dirty="0" smtClean="0"/>
              <a:t>Later in 2009, the term </a:t>
            </a:r>
            <a:r>
              <a:rPr lang="en-US" sz="1800" dirty="0" err="1" smtClean="0"/>
              <a:t>NoSQL</a:t>
            </a:r>
            <a:r>
              <a:rPr lang="en-US" sz="1800" dirty="0" smtClean="0"/>
              <a:t> was reintroduced with the intent of label all those database management systems that did not use a relational model, but provided simpler and faster alternatives for data manipulation. </a:t>
            </a:r>
          </a:p>
          <a:p>
            <a:pPr algn="just"/>
            <a:r>
              <a:rPr lang="en-US" sz="1800" dirty="0" smtClean="0"/>
              <a:t>Nowadays, the term </a:t>
            </a:r>
            <a:r>
              <a:rPr lang="en-US" sz="1800" dirty="0" err="1" smtClean="0"/>
              <a:t>NoSQL</a:t>
            </a:r>
            <a:r>
              <a:rPr lang="en-US" sz="1800" dirty="0" smtClean="0"/>
              <a:t> is a big umbrella encompassing all the storage and database management systems that differ in some way from the relational model. The general philosophy is to overcome the restrictions imposed by the relational model and to provide more efficient systems. </a:t>
            </a:r>
          </a:p>
          <a:p>
            <a:pPr algn="just"/>
            <a:r>
              <a:rPr lang="en-US" sz="1800" dirty="0" smtClean="0"/>
              <a:t>This often implies the use of tables without fixed schemas to accommodate a larger range of data types or avoiding joins to increase the performance and scale horizontally. </a:t>
            </a:r>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41</a:t>
            </a:fld>
            <a:endParaRPr lang="en-US"/>
          </a:p>
        </p:txBody>
      </p:sp>
    </p:spTree>
    <p:extLst>
      <p:ext uri="{BB962C8B-B14F-4D97-AF65-F5344CB8AC3E}">
        <p14:creationId xmlns:p14="http://schemas.microsoft.com/office/powerpoint/2010/main" val="16966917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 Classification of </a:t>
            </a:r>
            <a:r>
              <a:rPr lang="en-US" dirty="0" err="1" smtClean="0"/>
              <a:t>NoSQL</a:t>
            </a:r>
            <a:r>
              <a:rPr lang="en-US" dirty="0" smtClean="0"/>
              <a:t> </a:t>
            </a:r>
            <a:endParaRPr lang="en-US" dirty="0"/>
          </a:p>
        </p:txBody>
      </p:sp>
      <p:sp>
        <p:nvSpPr>
          <p:cNvPr id="3" name="Content Placeholder 2"/>
          <p:cNvSpPr>
            <a:spLocks noGrp="1"/>
          </p:cNvSpPr>
          <p:nvPr>
            <p:ph idx="1"/>
          </p:nvPr>
        </p:nvSpPr>
        <p:spPr/>
        <p:txBody>
          <a:bodyPr/>
          <a:lstStyle/>
          <a:p>
            <a:pPr lvl="0" algn="just"/>
            <a:r>
              <a:rPr lang="en-US" i="1" dirty="0" smtClean="0"/>
              <a:t>Document stores</a:t>
            </a:r>
            <a:r>
              <a:rPr lang="en-US" dirty="0" smtClean="0"/>
              <a:t> (Apache Jackrabbit, Apache </a:t>
            </a:r>
            <a:r>
              <a:rPr lang="en-US" dirty="0" err="1" smtClean="0"/>
              <a:t>CouchDB</a:t>
            </a:r>
            <a:r>
              <a:rPr lang="en-US" dirty="0" smtClean="0"/>
              <a:t>, </a:t>
            </a:r>
            <a:r>
              <a:rPr lang="en-US" dirty="0" err="1" smtClean="0"/>
              <a:t>SimpleDB</a:t>
            </a:r>
            <a:r>
              <a:rPr lang="en-US" dirty="0" smtClean="0"/>
              <a:t>, </a:t>
            </a:r>
            <a:r>
              <a:rPr lang="en-US" dirty="0" err="1" smtClean="0"/>
              <a:t>Terrastore</a:t>
            </a:r>
            <a:r>
              <a:rPr lang="en-US" dirty="0" smtClean="0"/>
              <a:t>).</a:t>
            </a:r>
          </a:p>
          <a:p>
            <a:pPr lvl="0" algn="just"/>
            <a:r>
              <a:rPr lang="en-US" i="1" dirty="0" smtClean="0"/>
              <a:t>Graphs</a:t>
            </a:r>
            <a:r>
              <a:rPr lang="en-US" dirty="0" smtClean="0"/>
              <a:t> (</a:t>
            </a:r>
            <a:r>
              <a:rPr lang="en-US" dirty="0" err="1" smtClean="0"/>
              <a:t>AllegroGraph</a:t>
            </a:r>
            <a:r>
              <a:rPr lang="en-US" dirty="0" smtClean="0"/>
              <a:t>, Neo4j, </a:t>
            </a:r>
            <a:r>
              <a:rPr lang="en-US" dirty="0" err="1" smtClean="0"/>
              <a:t>FlockDB</a:t>
            </a:r>
            <a:r>
              <a:rPr lang="en-US" dirty="0" smtClean="0"/>
              <a:t>, Cerebrum).</a:t>
            </a:r>
          </a:p>
          <a:p>
            <a:pPr lvl="0" algn="just"/>
            <a:r>
              <a:rPr lang="en-US" i="1" dirty="0" smtClean="0"/>
              <a:t>Key-value stores</a:t>
            </a:r>
            <a:r>
              <a:rPr lang="en-US" dirty="0" smtClean="0"/>
              <a:t>. This is a macro classification that is further categorized into key-value store on disk, key-value caches in RAM, hierarchically key-value stores, eventually consistent key-value stores, and ordered key-value store. </a:t>
            </a:r>
          </a:p>
          <a:p>
            <a:pPr lvl="0" algn="just"/>
            <a:r>
              <a:rPr lang="en-US" i="1" dirty="0" smtClean="0"/>
              <a:t>Multi-value databases</a:t>
            </a:r>
            <a:r>
              <a:rPr lang="en-US" dirty="0" smtClean="0"/>
              <a:t> (</a:t>
            </a:r>
            <a:r>
              <a:rPr lang="en-US" dirty="0" err="1" smtClean="0"/>
              <a:t>OpenQM</a:t>
            </a:r>
            <a:r>
              <a:rPr lang="en-US" dirty="0" smtClean="0"/>
              <a:t>, Rocket U2, </a:t>
            </a:r>
            <a:r>
              <a:rPr lang="en-US" dirty="0" err="1" smtClean="0"/>
              <a:t>OpenInsight</a:t>
            </a:r>
            <a:r>
              <a:rPr lang="en-US" dirty="0" smtClean="0"/>
              <a:t>).</a:t>
            </a:r>
          </a:p>
          <a:p>
            <a:pPr lvl="0" algn="just"/>
            <a:r>
              <a:rPr lang="en-US" i="1" dirty="0" smtClean="0"/>
              <a:t>Object databases </a:t>
            </a:r>
            <a:r>
              <a:rPr lang="en-US" dirty="0" smtClean="0"/>
              <a:t>(</a:t>
            </a:r>
            <a:r>
              <a:rPr lang="en-US" dirty="0" err="1" smtClean="0"/>
              <a:t>ObjectStore</a:t>
            </a:r>
            <a:r>
              <a:rPr lang="en-US" dirty="0" smtClean="0"/>
              <a:t>, JADE, ZODB).</a:t>
            </a:r>
          </a:p>
          <a:p>
            <a:pPr lvl="0" algn="just"/>
            <a:r>
              <a:rPr lang="en-US" i="1" dirty="0" smtClean="0"/>
              <a:t>Tabular stores</a:t>
            </a:r>
            <a:r>
              <a:rPr lang="en-US" dirty="0" smtClean="0"/>
              <a:t> (Google </a:t>
            </a:r>
            <a:r>
              <a:rPr lang="en-US" dirty="0" err="1" smtClean="0"/>
              <a:t>BigTable</a:t>
            </a:r>
            <a:r>
              <a:rPr lang="en-US" dirty="0" smtClean="0"/>
              <a:t>, Hadoop </a:t>
            </a:r>
            <a:r>
              <a:rPr lang="en-US" dirty="0" err="1" smtClean="0"/>
              <a:t>HBase</a:t>
            </a:r>
            <a:r>
              <a:rPr lang="en-US" dirty="0" smtClean="0"/>
              <a:t>, </a:t>
            </a:r>
            <a:r>
              <a:rPr lang="en-US" dirty="0" err="1" smtClean="0"/>
              <a:t>Hypertable</a:t>
            </a:r>
            <a:r>
              <a:rPr lang="en-US" dirty="0" smtClean="0"/>
              <a:t>).</a:t>
            </a:r>
          </a:p>
          <a:p>
            <a:pPr lvl="0" algn="just"/>
            <a:r>
              <a:rPr lang="en-US" i="1" dirty="0" err="1" smtClean="0"/>
              <a:t>Tuple</a:t>
            </a:r>
            <a:r>
              <a:rPr lang="en-US" i="1" dirty="0" smtClean="0"/>
              <a:t> stores</a:t>
            </a:r>
            <a:r>
              <a:rPr lang="en-US" dirty="0" smtClean="0"/>
              <a:t> (Apache River).</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42</a:t>
            </a:fld>
            <a:endParaRPr lang="en-US"/>
          </a:p>
        </p:txBody>
      </p:sp>
    </p:spTree>
    <p:extLst>
      <p:ext uri="{BB962C8B-B14F-4D97-AF65-F5344CB8AC3E}">
        <p14:creationId xmlns:p14="http://schemas.microsoft.com/office/powerpoint/2010/main" val="26321642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Prominent implementations supporting data-intensive applications</a:t>
            </a:r>
            <a:endParaRPr lang="en-US" dirty="0"/>
          </a:p>
        </p:txBody>
      </p:sp>
      <p:sp>
        <p:nvSpPr>
          <p:cNvPr id="3" name="Content Placeholder 2"/>
          <p:cNvSpPr>
            <a:spLocks noGrp="1"/>
          </p:cNvSpPr>
          <p:nvPr>
            <p:ph idx="1"/>
          </p:nvPr>
        </p:nvSpPr>
        <p:spPr/>
        <p:txBody>
          <a:bodyPr/>
          <a:lstStyle/>
          <a:p>
            <a:pPr algn="just"/>
            <a:r>
              <a:rPr lang="en-US" b="1" dirty="0" smtClean="0"/>
              <a:t>Apache </a:t>
            </a:r>
            <a:r>
              <a:rPr lang="en-US" b="1" dirty="0" err="1" smtClean="0"/>
              <a:t>CouchDB</a:t>
            </a:r>
            <a:r>
              <a:rPr lang="en-US" b="1" dirty="0" smtClean="0"/>
              <a:t> and </a:t>
            </a:r>
            <a:r>
              <a:rPr lang="en-US" b="1" dirty="0" err="1" smtClean="0"/>
              <a:t>MongoDB</a:t>
            </a:r>
            <a:endParaRPr lang="en-US" b="1" dirty="0" smtClean="0"/>
          </a:p>
          <a:p>
            <a:pPr lvl="1" algn="just"/>
            <a:r>
              <a:rPr lang="en-US" dirty="0" smtClean="0"/>
              <a:t>Document stores,  both of them provide a schema-less store where the primary objects are documents organized into a collection of key-value fields. The value of each field can be of type string, integer, float, date, or an array of values. </a:t>
            </a:r>
          </a:p>
          <a:p>
            <a:pPr lvl="1" algn="just"/>
            <a:r>
              <a:rPr lang="en-US" dirty="0" smtClean="0"/>
              <a:t>The databases expose a </a:t>
            </a:r>
            <a:r>
              <a:rPr lang="en-US" dirty="0" err="1" smtClean="0"/>
              <a:t>RESTful</a:t>
            </a:r>
            <a:r>
              <a:rPr lang="en-US" dirty="0" smtClean="0"/>
              <a:t> interface and represents data in JSON format. Both of them allow querying and indexing data by using the MapReduce programming model, expose </a:t>
            </a:r>
            <a:r>
              <a:rPr lang="en-US" dirty="0" err="1" smtClean="0"/>
              <a:t>Javascript</a:t>
            </a:r>
            <a:r>
              <a:rPr lang="en-US" dirty="0" smtClean="0"/>
              <a:t> as a base language for data querying and manipulation rather than SQL, and support large files as documents. </a:t>
            </a:r>
          </a:p>
          <a:p>
            <a:pPr lvl="1" algn="just"/>
            <a:r>
              <a:rPr lang="en-US" dirty="0" smtClean="0"/>
              <a:t>From an infrastructure point of view, the two systems support data replication and high-availability. </a:t>
            </a:r>
            <a:r>
              <a:rPr lang="en-US" dirty="0" err="1" smtClean="0"/>
              <a:t>CouchDB</a:t>
            </a:r>
            <a:r>
              <a:rPr lang="en-US" dirty="0" smtClean="0"/>
              <a:t> ensures ACID properties on data. </a:t>
            </a:r>
            <a:r>
              <a:rPr lang="en-US" dirty="0" err="1" smtClean="0"/>
              <a:t>MongoDB</a:t>
            </a:r>
            <a:r>
              <a:rPr lang="en-US" dirty="0" smtClean="0"/>
              <a:t> supports </a:t>
            </a:r>
            <a:r>
              <a:rPr lang="en-US" i="1" dirty="0" err="1" smtClean="0"/>
              <a:t>sharding</a:t>
            </a:r>
            <a:r>
              <a:rPr lang="en-US" dirty="0" smtClean="0"/>
              <a:t>, which is the ability to distribute the content of a collection among different nodes.</a:t>
            </a:r>
            <a:endParaRPr lang="en-US"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43</a:t>
            </a:fld>
            <a:endParaRPr lang="en-US"/>
          </a:p>
        </p:txBody>
      </p:sp>
    </p:spTree>
    <p:extLst>
      <p:ext uri="{BB962C8B-B14F-4D97-AF65-F5344CB8AC3E}">
        <p14:creationId xmlns:p14="http://schemas.microsoft.com/office/powerpoint/2010/main" val="41924402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Prominent implementations supporting data-intensive applications</a:t>
            </a:r>
            <a:endParaRPr lang="en-US" dirty="0"/>
          </a:p>
        </p:txBody>
      </p:sp>
      <p:sp>
        <p:nvSpPr>
          <p:cNvPr id="3" name="Content Placeholder 2"/>
          <p:cNvSpPr>
            <a:spLocks noGrp="1"/>
          </p:cNvSpPr>
          <p:nvPr>
            <p:ph idx="1"/>
          </p:nvPr>
        </p:nvSpPr>
        <p:spPr/>
        <p:txBody>
          <a:bodyPr/>
          <a:lstStyle/>
          <a:p>
            <a:pPr algn="just"/>
            <a:r>
              <a:rPr lang="en-US" sz="2000" b="1" dirty="0" smtClean="0"/>
              <a:t>Amazon Dynamo</a:t>
            </a:r>
          </a:p>
          <a:p>
            <a:pPr algn="just"/>
            <a:r>
              <a:rPr lang="en-US" sz="2000" dirty="0" smtClean="0"/>
              <a:t>distributed key-value store supporting the management of information of several of the business services offered by Amazon Inc. </a:t>
            </a:r>
          </a:p>
          <a:p>
            <a:pPr algn="just"/>
            <a:r>
              <a:rPr lang="en-US" sz="2000" dirty="0" smtClean="0"/>
              <a:t>The main goal of Dynamo is to provide an incrementally scalable and highly available storage system. </a:t>
            </a:r>
          </a:p>
          <a:p>
            <a:pPr algn="just"/>
            <a:r>
              <a:rPr lang="en-US" sz="2000" dirty="0" smtClean="0"/>
              <a:t>This goal helps in achieving reliability at a massive scale where thousands of servers and network components build an infrastructure serving 10 million of requests per day. </a:t>
            </a:r>
          </a:p>
          <a:p>
            <a:pPr algn="just"/>
            <a:r>
              <a:rPr lang="en-US" sz="2000" dirty="0" smtClean="0"/>
              <a:t>Dynamo provides a simplified interface based on a </a:t>
            </a:r>
            <a:r>
              <a:rPr lang="en-US" sz="2000" i="1" dirty="0" smtClean="0"/>
              <a:t>get/put</a:t>
            </a:r>
            <a:r>
              <a:rPr lang="en-US" sz="2000" dirty="0" smtClean="0"/>
              <a:t> semantics, where objects are stored and retrieved with a unique identifier (key).  </a:t>
            </a:r>
          </a:p>
          <a:p>
            <a:pPr algn="just"/>
            <a:r>
              <a:rPr lang="en-US" sz="2000" dirty="0" smtClean="0"/>
              <a:t>The main goal of achieving an extremely reliable infrastructure has imposed some constraints on the properties these systems have. For example, ACID properties on data have been sacrificed in favor of a more reliable and efficient infrastructure. </a:t>
            </a:r>
          </a:p>
          <a:p>
            <a:pPr algn="just"/>
            <a:r>
              <a:rPr lang="en-US" sz="2000" dirty="0" smtClean="0"/>
              <a:t>This creates what it is called an </a:t>
            </a:r>
            <a:r>
              <a:rPr lang="en-US" sz="2000" i="1" dirty="0" smtClean="0"/>
              <a:t>eventually consistent</a:t>
            </a:r>
            <a:r>
              <a:rPr lang="en-US" sz="2000" dirty="0" smtClean="0"/>
              <a:t> model, which means that in the long term all the users will see the same data. </a:t>
            </a:r>
          </a:p>
          <a:p>
            <a:pPr lvl="1" algn="just"/>
            <a:endParaRPr lang="en-US" sz="18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44</a:t>
            </a:fld>
            <a:endParaRPr lang="en-US"/>
          </a:p>
        </p:txBody>
      </p:sp>
    </p:spTree>
    <p:extLst>
      <p:ext uri="{BB962C8B-B14F-4D97-AF65-F5344CB8AC3E}">
        <p14:creationId xmlns:p14="http://schemas.microsoft.com/office/powerpoint/2010/main" val="10588363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Dynamo Architecture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45</a:t>
            </a:fld>
            <a:endParaRPr lang="en-US"/>
          </a:p>
        </p:txBody>
      </p:sp>
      <p:grpSp>
        <p:nvGrpSpPr>
          <p:cNvPr id="6" name="Group 5"/>
          <p:cNvGrpSpPr/>
          <p:nvPr/>
        </p:nvGrpSpPr>
        <p:grpSpPr>
          <a:xfrm>
            <a:off x="484239" y="1152833"/>
            <a:ext cx="8278761" cy="5476567"/>
            <a:chOff x="235976" y="953729"/>
            <a:chExt cx="8278761" cy="5476567"/>
          </a:xfrm>
        </p:grpSpPr>
        <p:sp>
          <p:nvSpPr>
            <p:cNvPr id="7" name="Rectangle 6"/>
            <p:cNvSpPr/>
            <p:nvPr/>
          </p:nvSpPr>
          <p:spPr>
            <a:xfrm>
              <a:off x="235976" y="953729"/>
              <a:ext cx="8278761" cy="54765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Oval 7"/>
            <p:cNvSpPr/>
            <p:nvPr/>
          </p:nvSpPr>
          <p:spPr>
            <a:xfrm>
              <a:off x="1627606" y="2129344"/>
              <a:ext cx="6332561" cy="3766782"/>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9" name="Group 68"/>
            <p:cNvGrpSpPr/>
            <p:nvPr/>
          </p:nvGrpSpPr>
          <p:grpSpPr>
            <a:xfrm>
              <a:off x="1662443" y="4298251"/>
              <a:ext cx="2130765" cy="1298748"/>
              <a:chOff x="1721435" y="4150771"/>
              <a:chExt cx="2130765" cy="1298748"/>
            </a:xfrm>
          </p:grpSpPr>
          <p:sp>
            <p:nvSpPr>
              <p:cNvPr id="61" name="Oval 18"/>
              <p:cNvSpPr/>
              <p:nvPr/>
            </p:nvSpPr>
            <p:spPr>
              <a:xfrm>
                <a:off x="1721435" y="4476756"/>
                <a:ext cx="2130765" cy="809443"/>
              </a:xfrm>
              <a:prstGeom prst="ellipse">
                <a:avLst/>
              </a:prstGeom>
              <a:solidFill>
                <a:schemeClr val="bg1">
                  <a:lumMod val="8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62" name="Picture 3" descr="C:\Documents and Settings\csve\Local Settings\Temporary Internet Files\Content.IE5\4PQ7052J\MC900435242[1].png"/>
              <p:cNvPicPr>
                <a:picLocks noChangeAspect="1" noChangeArrowheads="1"/>
              </p:cNvPicPr>
              <p:nvPr/>
            </p:nvPicPr>
            <p:blipFill>
              <a:blip r:embed="rId3" cstate="print"/>
              <a:srcRect/>
              <a:stretch>
                <a:fillRect/>
              </a:stretch>
            </p:blipFill>
            <p:spPr bwMode="auto">
              <a:xfrm flipH="1">
                <a:off x="1756594" y="4150771"/>
                <a:ext cx="648072" cy="1152127"/>
              </a:xfrm>
              <a:prstGeom prst="rect">
                <a:avLst/>
              </a:prstGeom>
              <a:noFill/>
            </p:spPr>
          </p:pic>
          <p:sp>
            <p:nvSpPr>
              <p:cNvPr id="63" name="Text Box 5"/>
              <p:cNvSpPr txBox="1">
                <a:spLocks noChangeArrowheads="1"/>
              </p:cNvSpPr>
              <p:nvPr/>
            </p:nvSpPr>
            <p:spPr bwMode="auto">
              <a:xfrm>
                <a:off x="2009266" y="5145890"/>
                <a:ext cx="1077684" cy="30362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Storage Peer</a:t>
                </a:r>
                <a:endParaRPr lang="en-US" sz="1200" dirty="0">
                  <a:solidFill>
                    <a:srgbClr val="000000"/>
                  </a:solidFill>
                </a:endParaRPr>
              </a:p>
            </p:txBody>
          </p:sp>
          <p:pic>
            <p:nvPicPr>
              <p:cNvPr id="64" name="Picture 15" descr="stethoscope.png"/>
              <p:cNvPicPr>
                <a:picLocks noChangeAspect="1"/>
              </p:cNvPicPr>
              <p:nvPr/>
            </p:nvPicPr>
            <p:blipFill>
              <a:blip r:embed="rId4" cstate="print"/>
              <a:stretch>
                <a:fillRect/>
              </a:stretch>
            </p:blipFill>
            <p:spPr>
              <a:xfrm>
                <a:off x="3283542" y="4662138"/>
                <a:ext cx="456063" cy="456063"/>
              </a:xfrm>
              <a:prstGeom prst="rect">
                <a:avLst/>
              </a:prstGeom>
            </p:spPr>
          </p:pic>
          <p:pic>
            <p:nvPicPr>
              <p:cNvPr id="65" name="Picture 16" descr="database_disk.png"/>
              <p:cNvPicPr>
                <a:picLocks noChangeAspect="1"/>
              </p:cNvPicPr>
              <p:nvPr/>
            </p:nvPicPr>
            <p:blipFill>
              <a:blip r:embed="rId5" cstate="print"/>
              <a:stretch>
                <a:fillRect/>
              </a:stretch>
            </p:blipFill>
            <p:spPr>
              <a:xfrm>
                <a:off x="2273284" y="4633056"/>
                <a:ext cx="478972" cy="478972"/>
              </a:xfrm>
              <a:prstGeom prst="rect">
                <a:avLst/>
              </a:prstGeom>
              <a:noFill/>
              <a:ln w="19050">
                <a:solidFill>
                  <a:srgbClr val="BC8F00"/>
                </a:solidFill>
              </a:ln>
              <a:effectLst/>
            </p:spPr>
          </p:pic>
          <p:pic>
            <p:nvPicPr>
              <p:cNvPr id="66" name="Picture 17" descr="gnome_settings_default_applications.png"/>
              <p:cNvPicPr>
                <a:picLocks noChangeAspect="1"/>
              </p:cNvPicPr>
              <p:nvPr/>
            </p:nvPicPr>
            <p:blipFill>
              <a:blip r:embed="rId6" cstate="print"/>
              <a:stretch>
                <a:fillRect/>
              </a:stretch>
            </p:blipFill>
            <p:spPr>
              <a:xfrm flipV="1">
                <a:off x="2805872" y="4448322"/>
                <a:ext cx="514066" cy="514066"/>
              </a:xfrm>
              <a:prstGeom prst="rect">
                <a:avLst/>
              </a:prstGeom>
            </p:spPr>
          </p:pic>
        </p:grpSp>
        <p:grpSp>
          <p:nvGrpSpPr>
            <p:cNvPr id="10" name="Group 65"/>
            <p:cNvGrpSpPr/>
            <p:nvPr/>
          </p:nvGrpSpPr>
          <p:grpSpPr>
            <a:xfrm>
              <a:off x="6772812" y="1170039"/>
              <a:ext cx="1328968" cy="1464273"/>
              <a:chOff x="7274257" y="1592826"/>
              <a:chExt cx="1328968" cy="1464273"/>
            </a:xfrm>
          </p:grpSpPr>
          <p:sp>
            <p:nvSpPr>
              <p:cNvPr id="59" name="Freeform 58"/>
              <p:cNvSpPr/>
              <p:nvPr/>
            </p:nvSpPr>
            <p:spPr>
              <a:xfrm>
                <a:off x="7274257" y="2033516"/>
                <a:ext cx="857534" cy="1023583"/>
              </a:xfrm>
              <a:custGeom>
                <a:avLst/>
                <a:gdLst>
                  <a:gd name="connsiteX0" fmla="*/ 0 w 857534"/>
                  <a:gd name="connsiteY0" fmla="*/ 1023583 h 1023583"/>
                  <a:gd name="connsiteX1" fmla="*/ 436728 w 857534"/>
                  <a:gd name="connsiteY1" fmla="*/ 928048 h 1023583"/>
                  <a:gd name="connsiteX2" fmla="*/ 791570 w 857534"/>
                  <a:gd name="connsiteY2" fmla="*/ 545911 h 1023583"/>
                  <a:gd name="connsiteX3" fmla="*/ 832513 w 857534"/>
                  <a:gd name="connsiteY3" fmla="*/ 0 h 1023583"/>
                </a:gdLst>
                <a:ahLst/>
                <a:cxnLst>
                  <a:cxn ang="0">
                    <a:pos x="connsiteX0" y="connsiteY0"/>
                  </a:cxn>
                  <a:cxn ang="0">
                    <a:pos x="connsiteX1" y="connsiteY1"/>
                  </a:cxn>
                  <a:cxn ang="0">
                    <a:pos x="connsiteX2" y="connsiteY2"/>
                  </a:cxn>
                  <a:cxn ang="0">
                    <a:pos x="connsiteX3" y="connsiteY3"/>
                  </a:cxn>
                </a:cxnLst>
                <a:rect l="l" t="t" r="r" b="b"/>
                <a:pathLst>
                  <a:path w="857534" h="1023583">
                    <a:moveTo>
                      <a:pt x="0" y="1023583"/>
                    </a:moveTo>
                    <a:cubicBezTo>
                      <a:pt x="152400" y="1015621"/>
                      <a:pt x="304800" y="1007660"/>
                      <a:pt x="436728" y="928048"/>
                    </a:cubicBezTo>
                    <a:cubicBezTo>
                      <a:pt x="568656" y="848436"/>
                      <a:pt x="725606" y="700586"/>
                      <a:pt x="791570" y="545911"/>
                    </a:cubicBezTo>
                    <a:cubicBezTo>
                      <a:pt x="857534" y="391236"/>
                      <a:pt x="845023" y="195618"/>
                      <a:pt x="832513" y="0"/>
                    </a:cubicBezTo>
                  </a:path>
                </a:pathLst>
              </a:custGeom>
              <a:noFill/>
              <a:ln w="19050">
                <a:solidFill>
                  <a:schemeClr val="tx1"/>
                </a:solidFill>
                <a:headEnd type="stealth"/>
                <a:tailEnd type="none"/>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srgbClr val="000000"/>
                  </a:solidFill>
                </a:endParaRPr>
              </a:p>
            </p:txBody>
          </p:sp>
          <p:sp>
            <p:nvSpPr>
              <p:cNvPr id="60" name="Rounded Rectangle 59"/>
              <p:cNvSpPr/>
              <p:nvPr/>
            </p:nvSpPr>
            <p:spPr bwMode="auto">
              <a:xfrm>
                <a:off x="7443018" y="1592826"/>
                <a:ext cx="1160207" cy="456610"/>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dirty="0" smtClean="0">
                    <a:solidFill>
                      <a:srgbClr val="000000"/>
                    </a:solidFill>
                  </a:rPr>
                  <a:t>Key Ring</a:t>
                </a:r>
              </a:p>
            </p:txBody>
          </p:sp>
        </p:grpSp>
        <p:grpSp>
          <p:nvGrpSpPr>
            <p:cNvPr id="11" name="Group 8"/>
            <p:cNvGrpSpPr/>
            <p:nvPr/>
          </p:nvGrpSpPr>
          <p:grpSpPr>
            <a:xfrm>
              <a:off x="301654" y="3750292"/>
              <a:ext cx="2404270" cy="1506290"/>
              <a:chOff x="357115" y="4243966"/>
              <a:chExt cx="2404270" cy="1506290"/>
            </a:xfrm>
          </p:grpSpPr>
          <p:sp>
            <p:nvSpPr>
              <p:cNvPr id="55" name="Rounded Rectangle 9"/>
              <p:cNvSpPr/>
              <p:nvPr/>
            </p:nvSpPr>
            <p:spPr>
              <a:xfrm>
                <a:off x="2242770" y="5231641"/>
                <a:ext cx="518615" cy="518615"/>
              </a:xfrm>
              <a:prstGeom prst="roundRect">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a:t>
                </a:r>
                <a:endParaRPr lang="en-US" sz="1200" dirty="0">
                  <a:solidFill>
                    <a:srgbClr val="000000"/>
                  </a:solidFill>
                </a:endParaRPr>
              </a:p>
            </p:txBody>
          </p:sp>
          <p:cxnSp>
            <p:nvCxnSpPr>
              <p:cNvPr id="56" name="Straight Connector 10"/>
              <p:cNvCxnSpPr/>
              <p:nvPr/>
            </p:nvCxnSpPr>
            <p:spPr>
              <a:xfrm rot="5400000">
                <a:off x="2181128" y="4913439"/>
                <a:ext cx="628287" cy="0"/>
              </a:xfrm>
              <a:prstGeom prst="line">
                <a:avLst/>
              </a:prstGeom>
              <a:noFill/>
              <a:ln w="19050">
                <a:solidFill>
                  <a:schemeClr val="tx1"/>
                </a:solidFill>
                <a:tailEnd type="stealth"/>
              </a:ln>
              <a:effectLst/>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11"/>
              <p:cNvCxnSpPr/>
              <p:nvPr/>
            </p:nvCxnSpPr>
            <p:spPr>
              <a:xfrm rot="10800000">
                <a:off x="2088109" y="4599296"/>
                <a:ext cx="409433" cy="0"/>
              </a:xfrm>
              <a:prstGeom prst="line">
                <a:avLst/>
              </a:prstGeom>
              <a:gradFill>
                <a:gsLst>
                  <a:gs pos="0">
                    <a:schemeClr val="bg1"/>
                  </a:gs>
                  <a:gs pos="100000">
                    <a:srgbClr val="FFFA8F"/>
                  </a:gs>
                </a:gsLst>
                <a:lin ang="5400000" scaled="0"/>
              </a:gra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58" name="Rounded Rectangle 12"/>
              <p:cNvSpPr/>
              <p:nvPr/>
            </p:nvSpPr>
            <p:spPr bwMode="auto">
              <a:xfrm>
                <a:off x="357115" y="4243966"/>
                <a:ext cx="1712955" cy="548674"/>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dirty="0" smtClean="0">
                    <a:solidFill>
                      <a:srgbClr val="000000"/>
                    </a:solidFill>
                  </a:rPr>
                  <a:t>Pluggable Storage Engine (BDB, </a:t>
                </a:r>
                <a:r>
                  <a:rPr lang="en-US" sz="1200" dirty="0" err="1" smtClean="0">
                    <a:solidFill>
                      <a:srgbClr val="000000"/>
                    </a:solidFill>
                  </a:rPr>
                  <a:t>MySQL</a:t>
                </a:r>
                <a:r>
                  <a:rPr lang="en-US" sz="1200" dirty="0" smtClean="0">
                    <a:solidFill>
                      <a:srgbClr val="000000"/>
                    </a:solidFill>
                  </a:rPr>
                  <a:t>)</a:t>
                </a:r>
              </a:p>
            </p:txBody>
          </p:sp>
        </p:grpSp>
        <p:grpSp>
          <p:nvGrpSpPr>
            <p:cNvPr id="12" name="Group 4"/>
            <p:cNvGrpSpPr/>
            <p:nvPr/>
          </p:nvGrpSpPr>
          <p:grpSpPr>
            <a:xfrm>
              <a:off x="3179057" y="3843551"/>
              <a:ext cx="1766569" cy="1449425"/>
              <a:chOff x="3507477" y="4296282"/>
              <a:chExt cx="1766569" cy="1449425"/>
            </a:xfrm>
          </p:grpSpPr>
          <p:sp>
            <p:nvSpPr>
              <p:cNvPr id="52" name="Rounded Rectangle 5"/>
              <p:cNvSpPr/>
              <p:nvPr/>
            </p:nvSpPr>
            <p:spPr>
              <a:xfrm>
                <a:off x="3507478" y="5227092"/>
                <a:ext cx="518615" cy="518615"/>
              </a:xfrm>
              <a:prstGeom prst="roundRect">
                <a:avLst/>
              </a:prstGeom>
              <a:noFill/>
              <a:ln w="19050">
                <a:solidFill>
                  <a:srgbClr val="BC8F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dirty="0">
                  <a:solidFill>
                    <a:srgbClr val="000000"/>
                  </a:solidFill>
                </a:endParaRPr>
              </a:p>
            </p:txBody>
          </p:sp>
          <p:cxnSp>
            <p:nvCxnSpPr>
              <p:cNvPr id="53" name="Straight Connector 6"/>
              <p:cNvCxnSpPr/>
              <p:nvPr/>
            </p:nvCxnSpPr>
            <p:spPr>
              <a:xfrm rot="16200000" flipH="1">
                <a:off x="3574338" y="5023756"/>
                <a:ext cx="391726" cy="6828"/>
              </a:xfrm>
              <a:prstGeom prst="line">
                <a:avLst/>
              </a:prstGeom>
              <a:noFill/>
              <a:ln w="19050">
                <a:solidFill>
                  <a:schemeClr val="tx1"/>
                </a:solidFill>
                <a:tailEnd type="stealth"/>
              </a:ln>
              <a:effectLst/>
            </p:spPr>
            <p:style>
              <a:lnRef idx="2">
                <a:schemeClr val="accent1">
                  <a:shade val="50000"/>
                </a:schemeClr>
              </a:lnRef>
              <a:fillRef idx="1">
                <a:schemeClr val="accent1"/>
              </a:fillRef>
              <a:effectRef idx="0">
                <a:schemeClr val="accent1"/>
              </a:effectRef>
              <a:fontRef idx="minor">
                <a:schemeClr val="lt1"/>
              </a:fontRef>
            </p:style>
          </p:cxnSp>
          <p:sp>
            <p:nvSpPr>
              <p:cNvPr id="54" name="Rounded Rectangle 7"/>
              <p:cNvSpPr/>
              <p:nvPr/>
            </p:nvSpPr>
            <p:spPr bwMode="auto">
              <a:xfrm>
                <a:off x="3507477" y="4296282"/>
                <a:ext cx="1766569" cy="548674"/>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dirty="0" smtClean="0">
                    <a:solidFill>
                      <a:srgbClr val="000000"/>
                    </a:solidFill>
                  </a:rPr>
                  <a:t>Failure and Membership</a:t>
                </a:r>
              </a:p>
              <a:p>
                <a:pPr algn="ctr">
                  <a:defRPr/>
                </a:pPr>
                <a:r>
                  <a:rPr lang="en-US" sz="1200" dirty="0" smtClean="0">
                    <a:solidFill>
                      <a:srgbClr val="000000"/>
                    </a:solidFill>
                  </a:rPr>
                  <a:t>Detection</a:t>
                </a:r>
              </a:p>
            </p:txBody>
          </p:sp>
        </p:grpSp>
        <p:grpSp>
          <p:nvGrpSpPr>
            <p:cNvPr id="13" name="Group 70"/>
            <p:cNvGrpSpPr/>
            <p:nvPr/>
          </p:nvGrpSpPr>
          <p:grpSpPr>
            <a:xfrm>
              <a:off x="2077407" y="1982758"/>
              <a:ext cx="2130765" cy="1298748"/>
              <a:chOff x="1721435" y="4150771"/>
              <a:chExt cx="2130765" cy="1298748"/>
            </a:xfrm>
          </p:grpSpPr>
          <p:sp>
            <p:nvSpPr>
              <p:cNvPr id="46" name="Oval 45"/>
              <p:cNvSpPr/>
              <p:nvPr/>
            </p:nvSpPr>
            <p:spPr>
              <a:xfrm>
                <a:off x="1721435" y="4476756"/>
                <a:ext cx="2130765" cy="809443"/>
              </a:xfrm>
              <a:prstGeom prst="ellipse">
                <a:avLst/>
              </a:prstGeom>
              <a:solidFill>
                <a:schemeClr val="bg1">
                  <a:lumMod val="8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47" name="Picture 3" descr="C:\Documents and Settings\csve\Local Settings\Temporary Internet Files\Content.IE5\4PQ7052J\MC900435242[1].png"/>
              <p:cNvPicPr>
                <a:picLocks noChangeAspect="1" noChangeArrowheads="1"/>
              </p:cNvPicPr>
              <p:nvPr/>
            </p:nvPicPr>
            <p:blipFill>
              <a:blip r:embed="rId3" cstate="print"/>
              <a:srcRect/>
              <a:stretch>
                <a:fillRect/>
              </a:stretch>
            </p:blipFill>
            <p:spPr bwMode="auto">
              <a:xfrm flipH="1">
                <a:off x="1756594" y="4150771"/>
                <a:ext cx="648072" cy="1152127"/>
              </a:xfrm>
              <a:prstGeom prst="rect">
                <a:avLst/>
              </a:prstGeom>
              <a:noFill/>
            </p:spPr>
          </p:pic>
          <p:sp>
            <p:nvSpPr>
              <p:cNvPr id="48" name="Text Box 5"/>
              <p:cNvSpPr txBox="1">
                <a:spLocks noChangeArrowheads="1"/>
              </p:cNvSpPr>
              <p:nvPr/>
            </p:nvSpPr>
            <p:spPr bwMode="auto">
              <a:xfrm>
                <a:off x="2009266" y="5145890"/>
                <a:ext cx="1077684" cy="30362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Storage Peer</a:t>
                </a:r>
                <a:endParaRPr lang="en-US" sz="1200" dirty="0">
                  <a:solidFill>
                    <a:srgbClr val="000000"/>
                  </a:solidFill>
                </a:endParaRPr>
              </a:p>
            </p:txBody>
          </p:sp>
          <p:pic>
            <p:nvPicPr>
              <p:cNvPr id="49" name="Picture 48" descr="stethoscope.png"/>
              <p:cNvPicPr>
                <a:picLocks noChangeAspect="1"/>
              </p:cNvPicPr>
              <p:nvPr/>
            </p:nvPicPr>
            <p:blipFill>
              <a:blip r:embed="rId4" cstate="print"/>
              <a:stretch>
                <a:fillRect/>
              </a:stretch>
            </p:blipFill>
            <p:spPr>
              <a:xfrm>
                <a:off x="3283542" y="4662138"/>
                <a:ext cx="456063" cy="456063"/>
              </a:xfrm>
              <a:prstGeom prst="rect">
                <a:avLst/>
              </a:prstGeom>
            </p:spPr>
          </p:pic>
          <p:pic>
            <p:nvPicPr>
              <p:cNvPr id="50" name="Picture 49" descr="database_disk.png"/>
              <p:cNvPicPr>
                <a:picLocks noChangeAspect="1"/>
              </p:cNvPicPr>
              <p:nvPr/>
            </p:nvPicPr>
            <p:blipFill>
              <a:blip r:embed="rId5" cstate="print"/>
              <a:stretch>
                <a:fillRect/>
              </a:stretch>
            </p:blipFill>
            <p:spPr>
              <a:xfrm>
                <a:off x="2273284" y="4633056"/>
                <a:ext cx="478972" cy="478972"/>
              </a:xfrm>
              <a:prstGeom prst="rect">
                <a:avLst/>
              </a:prstGeom>
            </p:spPr>
          </p:pic>
          <p:pic>
            <p:nvPicPr>
              <p:cNvPr id="51" name="Picture 50" descr="gnome_settings_default_applications.png"/>
              <p:cNvPicPr>
                <a:picLocks noChangeAspect="1"/>
              </p:cNvPicPr>
              <p:nvPr/>
            </p:nvPicPr>
            <p:blipFill>
              <a:blip r:embed="rId6" cstate="print"/>
              <a:stretch>
                <a:fillRect/>
              </a:stretch>
            </p:blipFill>
            <p:spPr>
              <a:xfrm flipV="1">
                <a:off x="2805872" y="4448322"/>
                <a:ext cx="514066" cy="514066"/>
              </a:xfrm>
              <a:prstGeom prst="rect">
                <a:avLst/>
              </a:prstGeom>
            </p:spPr>
          </p:pic>
        </p:grpSp>
        <p:grpSp>
          <p:nvGrpSpPr>
            <p:cNvPr id="14" name="Group 77"/>
            <p:cNvGrpSpPr/>
            <p:nvPr/>
          </p:nvGrpSpPr>
          <p:grpSpPr>
            <a:xfrm>
              <a:off x="2077407" y="3470183"/>
              <a:ext cx="1185814" cy="1647646"/>
              <a:chOff x="2136399" y="3322703"/>
              <a:chExt cx="1185814" cy="1647646"/>
            </a:xfrm>
          </p:grpSpPr>
          <p:sp>
            <p:nvSpPr>
              <p:cNvPr id="43" name="Rounded Rectangle 42"/>
              <p:cNvSpPr/>
              <p:nvPr/>
            </p:nvSpPr>
            <p:spPr>
              <a:xfrm>
                <a:off x="2803598" y="4451734"/>
                <a:ext cx="518615" cy="518615"/>
              </a:xfrm>
              <a:prstGeom prst="roundRect">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000000"/>
                  </a:solidFill>
                </a:endParaRPr>
              </a:p>
            </p:txBody>
          </p:sp>
          <p:cxnSp>
            <p:nvCxnSpPr>
              <p:cNvPr id="44" name="Straight Connector 43"/>
              <p:cNvCxnSpPr/>
              <p:nvPr/>
            </p:nvCxnSpPr>
            <p:spPr>
              <a:xfrm rot="5400000">
                <a:off x="2538364" y="3943600"/>
                <a:ext cx="953559" cy="0"/>
              </a:xfrm>
              <a:prstGeom prst="line">
                <a:avLst/>
              </a:prstGeom>
              <a:noFill/>
              <a:ln w="19050">
                <a:solidFill>
                  <a:schemeClr val="tx1"/>
                </a:solidFill>
                <a:tailEnd type="stealth"/>
              </a:ln>
              <a:effectLst/>
            </p:spPr>
            <p:style>
              <a:lnRef idx="2">
                <a:schemeClr val="accent1">
                  <a:shade val="50000"/>
                </a:schemeClr>
              </a:lnRef>
              <a:fillRef idx="1">
                <a:schemeClr val="accent1"/>
              </a:fillRef>
              <a:effectRef idx="0">
                <a:schemeClr val="accent1"/>
              </a:effectRef>
              <a:fontRef idx="minor">
                <a:schemeClr val="lt1"/>
              </a:fontRef>
            </p:style>
          </p:cxnSp>
          <p:sp>
            <p:nvSpPr>
              <p:cNvPr id="45" name="Rounded Rectangle 44"/>
              <p:cNvSpPr/>
              <p:nvPr/>
            </p:nvSpPr>
            <p:spPr bwMode="auto">
              <a:xfrm>
                <a:off x="2136399" y="3322703"/>
                <a:ext cx="1132765" cy="548674"/>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dirty="0" smtClean="0">
                    <a:solidFill>
                      <a:srgbClr val="000000"/>
                    </a:solidFill>
                  </a:rPr>
                  <a:t>Request </a:t>
                </a:r>
              </a:p>
              <a:p>
                <a:pPr algn="ctr">
                  <a:defRPr/>
                </a:pPr>
                <a:r>
                  <a:rPr lang="en-US" sz="1200" dirty="0" smtClean="0">
                    <a:solidFill>
                      <a:srgbClr val="000000"/>
                    </a:solidFill>
                  </a:rPr>
                  <a:t>Coordinator</a:t>
                </a:r>
              </a:p>
            </p:txBody>
          </p:sp>
        </p:grpSp>
        <p:grpSp>
          <p:nvGrpSpPr>
            <p:cNvPr id="15" name="Group 78"/>
            <p:cNvGrpSpPr/>
            <p:nvPr/>
          </p:nvGrpSpPr>
          <p:grpSpPr>
            <a:xfrm>
              <a:off x="4501058" y="1633713"/>
              <a:ext cx="2130765" cy="1298748"/>
              <a:chOff x="1721435" y="4150771"/>
              <a:chExt cx="2130765" cy="1298748"/>
            </a:xfrm>
          </p:grpSpPr>
          <p:sp>
            <p:nvSpPr>
              <p:cNvPr id="37" name="Oval 36"/>
              <p:cNvSpPr/>
              <p:nvPr/>
            </p:nvSpPr>
            <p:spPr>
              <a:xfrm>
                <a:off x="1721435" y="4476756"/>
                <a:ext cx="2130765" cy="809443"/>
              </a:xfrm>
              <a:prstGeom prst="ellipse">
                <a:avLst/>
              </a:prstGeom>
              <a:solidFill>
                <a:schemeClr val="bg1">
                  <a:lumMod val="8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38" name="Picture 3" descr="C:\Documents and Settings\csve\Local Settings\Temporary Internet Files\Content.IE5\4PQ7052J\MC900435242[1].png"/>
              <p:cNvPicPr>
                <a:picLocks noChangeAspect="1" noChangeArrowheads="1"/>
              </p:cNvPicPr>
              <p:nvPr/>
            </p:nvPicPr>
            <p:blipFill>
              <a:blip r:embed="rId3" cstate="print"/>
              <a:srcRect/>
              <a:stretch>
                <a:fillRect/>
              </a:stretch>
            </p:blipFill>
            <p:spPr bwMode="auto">
              <a:xfrm flipH="1">
                <a:off x="1756594" y="4150771"/>
                <a:ext cx="648072" cy="1152127"/>
              </a:xfrm>
              <a:prstGeom prst="rect">
                <a:avLst/>
              </a:prstGeom>
              <a:noFill/>
            </p:spPr>
          </p:pic>
          <p:sp>
            <p:nvSpPr>
              <p:cNvPr id="39" name="Text Box 5"/>
              <p:cNvSpPr txBox="1">
                <a:spLocks noChangeArrowheads="1"/>
              </p:cNvSpPr>
              <p:nvPr/>
            </p:nvSpPr>
            <p:spPr bwMode="auto">
              <a:xfrm>
                <a:off x="2009266" y="5145890"/>
                <a:ext cx="1077684" cy="30362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Storage Peer</a:t>
                </a:r>
                <a:endParaRPr lang="en-US" sz="1200" dirty="0">
                  <a:solidFill>
                    <a:srgbClr val="000000"/>
                  </a:solidFill>
                </a:endParaRPr>
              </a:p>
            </p:txBody>
          </p:sp>
          <p:pic>
            <p:nvPicPr>
              <p:cNvPr id="40" name="Picture 39" descr="stethoscope.png"/>
              <p:cNvPicPr>
                <a:picLocks noChangeAspect="1"/>
              </p:cNvPicPr>
              <p:nvPr/>
            </p:nvPicPr>
            <p:blipFill>
              <a:blip r:embed="rId4" cstate="print"/>
              <a:stretch>
                <a:fillRect/>
              </a:stretch>
            </p:blipFill>
            <p:spPr>
              <a:xfrm>
                <a:off x="3283542" y="4662138"/>
                <a:ext cx="456063" cy="456063"/>
              </a:xfrm>
              <a:prstGeom prst="rect">
                <a:avLst/>
              </a:prstGeom>
            </p:spPr>
          </p:pic>
          <p:pic>
            <p:nvPicPr>
              <p:cNvPr id="41" name="Picture 40" descr="database_disk.png"/>
              <p:cNvPicPr>
                <a:picLocks noChangeAspect="1"/>
              </p:cNvPicPr>
              <p:nvPr/>
            </p:nvPicPr>
            <p:blipFill>
              <a:blip r:embed="rId5" cstate="print"/>
              <a:stretch>
                <a:fillRect/>
              </a:stretch>
            </p:blipFill>
            <p:spPr>
              <a:xfrm>
                <a:off x="2273284" y="4633056"/>
                <a:ext cx="478972" cy="478972"/>
              </a:xfrm>
              <a:prstGeom prst="rect">
                <a:avLst/>
              </a:prstGeom>
            </p:spPr>
          </p:pic>
          <p:pic>
            <p:nvPicPr>
              <p:cNvPr id="42" name="Picture 41" descr="gnome_settings_default_applications.png"/>
              <p:cNvPicPr>
                <a:picLocks noChangeAspect="1"/>
              </p:cNvPicPr>
              <p:nvPr/>
            </p:nvPicPr>
            <p:blipFill>
              <a:blip r:embed="rId6" cstate="print"/>
              <a:stretch>
                <a:fillRect/>
              </a:stretch>
            </p:blipFill>
            <p:spPr>
              <a:xfrm flipV="1">
                <a:off x="2805872" y="4448322"/>
                <a:ext cx="514066" cy="514066"/>
              </a:xfrm>
              <a:prstGeom prst="rect">
                <a:avLst/>
              </a:prstGeom>
            </p:spPr>
          </p:pic>
        </p:grpSp>
        <p:grpSp>
          <p:nvGrpSpPr>
            <p:cNvPr id="16" name="Group 85"/>
            <p:cNvGrpSpPr/>
            <p:nvPr/>
          </p:nvGrpSpPr>
          <p:grpSpPr>
            <a:xfrm>
              <a:off x="6216787" y="2710345"/>
              <a:ext cx="2130765" cy="1298748"/>
              <a:chOff x="1721435" y="4150771"/>
              <a:chExt cx="2130765" cy="1298748"/>
            </a:xfrm>
          </p:grpSpPr>
          <p:sp>
            <p:nvSpPr>
              <p:cNvPr id="31" name="Oval 30"/>
              <p:cNvSpPr/>
              <p:nvPr/>
            </p:nvSpPr>
            <p:spPr>
              <a:xfrm>
                <a:off x="1721435" y="4476756"/>
                <a:ext cx="2130765" cy="809443"/>
              </a:xfrm>
              <a:prstGeom prst="ellipse">
                <a:avLst/>
              </a:prstGeom>
              <a:solidFill>
                <a:schemeClr val="bg1">
                  <a:lumMod val="8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32" name="Picture 3" descr="C:\Documents and Settings\csve\Local Settings\Temporary Internet Files\Content.IE5\4PQ7052J\MC900435242[1].png"/>
              <p:cNvPicPr>
                <a:picLocks noChangeAspect="1" noChangeArrowheads="1"/>
              </p:cNvPicPr>
              <p:nvPr/>
            </p:nvPicPr>
            <p:blipFill>
              <a:blip r:embed="rId3" cstate="print"/>
              <a:srcRect/>
              <a:stretch>
                <a:fillRect/>
              </a:stretch>
            </p:blipFill>
            <p:spPr bwMode="auto">
              <a:xfrm flipH="1">
                <a:off x="1756594" y="4150771"/>
                <a:ext cx="648072" cy="1152127"/>
              </a:xfrm>
              <a:prstGeom prst="rect">
                <a:avLst/>
              </a:prstGeom>
              <a:noFill/>
            </p:spPr>
          </p:pic>
          <p:sp>
            <p:nvSpPr>
              <p:cNvPr id="33" name="Text Box 5"/>
              <p:cNvSpPr txBox="1">
                <a:spLocks noChangeArrowheads="1"/>
              </p:cNvSpPr>
              <p:nvPr/>
            </p:nvSpPr>
            <p:spPr bwMode="auto">
              <a:xfrm>
                <a:off x="2009266" y="5145890"/>
                <a:ext cx="1077684" cy="30362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Storage Peer</a:t>
                </a:r>
                <a:endParaRPr lang="en-US" sz="1200" dirty="0">
                  <a:solidFill>
                    <a:srgbClr val="000000"/>
                  </a:solidFill>
                </a:endParaRPr>
              </a:p>
            </p:txBody>
          </p:sp>
          <p:pic>
            <p:nvPicPr>
              <p:cNvPr id="34" name="Picture 33" descr="stethoscope.png"/>
              <p:cNvPicPr>
                <a:picLocks noChangeAspect="1"/>
              </p:cNvPicPr>
              <p:nvPr/>
            </p:nvPicPr>
            <p:blipFill>
              <a:blip r:embed="rId4" cstate="print"/>
              <a:stretch>
                <a:fillRect/>
              </a:stretch>
            </p:blipFill>
            <p:spPr>
              <a:xfrm>
                <a:off x="3283542" y="4662138"/>
                <a:ext cx="456063" cy="456063"/>
              </a:xfrm>
              <a:prstGeom prst="rect">
                <a:avLst/>
              </a:prstGeom>
            </p:spPr>
          </p:pic>
          <p:pic>
            <p:nvPicPr>
              <p:cNvPr id="35" name="Picture 34" descr="database_disk.png"/>
              <p:cNvPicPr>
                <a:picLocks noChangeAspect="1"/>
              </p:cNvPicPr>
              <p:nvPr/>
            </p:nvPicPr>
            <p:blipFill>
              <a:blip r:embed="rId5" cstate="print"/>
              <a:stretch>
                <a:fillRect/>
              </a:stretch>
            </p:blipFill>
            <p:spPr>
              <a:xfrm>
                <a:off x="2273284" y="4633056"/>
                <a:ext cx="478972" cy="478972"/>
              </a:xfrm>
              <a:prstGeom prst="rect">
                <a:avLst/>
              </a:prstGeom>
            </p:spPr>
          </p:pic>
          <p:pic>
            <p:nvPicPr>
              <p:cNvPr id="36" name="Picture 35" descr="gnome_settings_default_applications.png"/>
              <p:cNvPicPr>
                <a:picLocks noChangeAspect="1"/>
              </p:cNvPicPr>
              <p:nvPr/>
            </p:nvPicPr>
            <p:blipFill>
              <a:blip r:embed="rId6" cstate="print"/>
              <a:stretch>
                <a:fillRect/>
              </a:stretch>
            </p:blipFill>
            <p:spPr>
              <a:xfrm flipV="1">
                <a:off x="2805872" y="4448322"/>
                <a:ext cx="514066" cy="514066"/>
              </a:xfrm>
              <a:prstGeom prst="rect">
                <a:avLst/>
              </a:prstGeom>
            </p:spPr>
          </p:pic>
        </p:grpSp>
        <p:grpSp>
          <p:nvGrpSpPr>
            <p:cNvPr id="17" name="Group 92"/>
            <p:cNvGrpSpPr/>
            <p:nvPr/>
          </p:nvGrpSpPr>
          <p:grpSpPr>
            <a:xfrm>
              <a:off x="6005393" y="4209764"/>
              <a:ext cx="2130765" cy="1298748"/>
              <a:chOff x="1721435" y="4150771"/>
              <a:chExt cx="2130765" cy="1298748"/>
            </a:xfrm>
          </p:grpSpPr>
          <p:sp>
            <p:nvSpPr>
              <p:cNvPr id="25" name="Oval 24"/>
              <p:cNvSpPr/>
              <p:nvPr/>
            </p:nvSpPr>
            <p:spPr>
              <a:xfrm>
                <a:off x="1721435" y="4476756"/>
                <a:ext cx="2130765" cy="809443"/>
              </a:xfrm>
              <a:prstGeom prst="ellipse">
                <a:avLst/>
              </a:prstGeom>
              <a:solidFill>
                <a:schemeClr val="bg1">
                  <a:lumMod val="8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6" name="Picture 3" descr="C:\Documents and Settings\csve\Local Settings\Temporary Internet Files\Content.IE5\4PQ7052J\MC900435242[1].png"/>
              <p:cNvPicPr>
                <a:picLocks noChangeAspect="1" noChangeArrowheads="1"/>
              </p:cNvPicPr>
              <p:nvPr/>
            </p:nvPicPr>
            <p:blipFill>
              <a:blip r:embed="rId3" cstate="print"/>
              <a:srcRect/>
              <a:stretch>
                <a:fillRect/>
              </a:stretch>
            </p:blipFill>
            <p:spPr bwMode="auto">
              <a:xfrm flipH="1">
                <a:off x="1756594" y="4150771"/>
                <a:ext cx="648072" cy="1152127"/>
              </a:xfrm>
              <a:prstGeom prst="rect">
                <a:avLst/>
              </a:prstGeom>
              <a:noFill/>
            </p:spPr>
          </p:pic>
          <p:sp>
            <p:nvSpPr>
              <p:cNvPr id="27" name="Text Box 5"/>
              <p:cNvSpPr txBox="1">
                <a:spLocks noChangeArrowheads="1"/>
              </p:cNvSpPr>
              <p:nvPr/>
            </p:nvSpPr>
            <p:spPr bwMode="auto">
              <a:xfrm>
                <a:off x="2009266" y="5145890"/>
                <a:ext cx="1077684" cy="30362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Storage Peer</a:t>
                </a:r>
                <a:endParaRPr lang="en-US" sz="1200" dirty="0">
                  <a:solidFill>
                    <a:srgbClr val="000000"/>
                  </a:solidFill>
                </a:endParaRPr>
              </a:p>
            </p:txBody>
          </p:sp>
          <p:pic>
            <p:nvPicPr>
              <p:cNvPr id="28" name="Picture 27" descr="stethoscope.png"/>
              <p:cNvPicPr>
                <a:picLocks noChangeAspect="1"/>
              </p:cNvPicPr>
              <p:nvPr/>
            </p:nvPicPr>
            <p:blipFill>
              <a:blip r:embed="rId4" cstate="print"/>
              <a:stretch>
                <a:fillRect/>
              </a:stretch>
            </p:blipFill>
            <p:spPr>
              <a:xfrm>
                <a:off x="3283542" y="4662138"/>
                <a:ext cx="456063" cy="456063"/>
              </a:xfrm>
              <a:prstGeom prst="rect">
                <a:avLst/>
              </a:prstGeom>
            </p:spPr>
          </p:pic>
          <p:pic>
            <p:nvPicPr>
              <p:cNvPr id="29" name="Picture 28" descr="database_disk.png"/>
              <p:cNvPicPr>
                <a:picLocks noChangeAspect="1"/>
              </p:cNvPicPr>
              <p:nvPr/>
            </p:nvPicPr>
            <p:blipFill>
              <a:blip r:embed="rId5" cstate="print"/>
              <a:stretch>
                <a:fillRect/>
              </a:stretch>
            </p:blipFill>
            <p:spPr>
              <a:xfrm>
                <a:off x="2273284" y="4633056"/>
                <a:ext cx="478972" cy="478972"/>
              </a:xfrm>
              <a:prstGeom prst="rect">
                <a:avLst/>
              </a:prstGeom>
            </p:spPr>
          </p:pic>
          <p:pic>
            <p:nvPicPr>
              <p:cNvPr id="30" name="Picture 29" descr="gnome_settings_default_applications.png"/>
              <p:cNvPicPr>
                <a:picLocks noChangeAspect="1"/>
              </p:cNvPicPr>
              <p:nvPr/>
            </p:nvPicPr>
            <p:blipFill>
              <a:blip r:embed="rId6" cstate="print"/>
              <a:stretch>
                <a:fillRect/>
              </a:stretch>
            </p:blipFill>
            <p:spPr>
              <a:xfrm flipV="1">
                <a:off x="2805872" y="4448322"/>
                <a:ext cx="514066" cy="514066"/>
              </a:xfrm>
              <a:prstGeom prst="rect">
                <a:avLst/>
              </a:prstGeom>
            </p:spPr>
          </p:pic>
        </p:grpSp>
        <p:grpSp>
          <p:nvGrpSpPr>
            <p:cNvPr id="18" name="Group 99"/>
            <p:cNvGrpSpPr/>
            <p:nvPr/>
          </p:nvGrpSpPr>
          <p:grpSpPr>
            <a:xfrm>
              <a:off x="3965199" y="4971764"/>
              <a:ext cx="2130765" cy="1298748"/>
              <a:chOff x="1721435" y="4150771"/>
              <a:chExt cx="2130765" cy="1298748"/>
            </a:xfrm>
          </p:grpSpPr>
          <p:sp>
            <p:nvSpPr>
              <p:cNvPr id="19" name="Oval 18"/>
              <p:cNvSpPr/>
              <p:nvPr/>
            </p:nvSpPr>
            <p:spPr>
              <a:xfrm>
                <a:off x="1721435" y="4476756"/>
                <a:ext cx="2130765" cy="809443"/>
              </a:xfrm>
              <a:prstGeom prst="ellipse">
                <a:avLst/>
              </a:prstGeom>
              <a:solidFill>
                <a:schemeClr val="bg1">
                  <a:lumMod val="8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0" name="Picture 3" descr="C:\Documents and Settings\csve\Local Settings\Temporary Internet Files\Content.IE5\4PQ7052J\MC900435242[1].png"/>
              <p:cNvPicPr>
                <a:picLocks noChangeAspect="1" noChangeArrowheads="1"/>
              </p:cNvPicPr>
              <p:nvPr/>
            </p:nvPicPr>
            <p:blipFill>
              <a:blip r:embed="rId3" cstate="print"/>
              <a:srcRect/>
              <a:stretch>
                <a:fillRect/>
              </a:stretch>
            </p:blipFill>
            <p:spPr bwMode="auto">
              <a:xfrm flipH="1">
                <a:off x="1756594" y="4150771"/>
                <a:ext cx="648072" cy="1152127"/>
              </a:xfrm>
              <a:prstGeom prst="rect">
                <a:avLst/>
              </a:prstGeom>
              <a:noFill/>
            </p:spPr>
          </p:pic>
          <p:sp>
            <p:nvSpPr>
              <p:cNvPr id="21" name="Text Box 5"/>
              <p:cNvSpPr txBox="1">
                <a:spLocks noChangeArrowheads="1"/>
              </p:cNvSpPr>
              <p:nvPr/>
            </p:nvSpPr>
            <p:spPr bwMode="auto">
              <a:xfrm>
                <a:off x="2009266" y="5145890"/>
                <a:ext cx="1077684" cy="30362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Storage Peer</a:t>
                </a:r>
                <a:endParaRPr lang="en-US" sz="1200" dirty="0">
                  <a:solidFill>
                    <a:srgbClr val="000000"/>
                  </a:solidFill>
                </a:endParaRPr>
              </a:p>
            </p:txBody>
          </p:sp>
          <p:pic>
            <p:nvPicPr>
              <p:cNvPr id="22" name="Picture 21" descr="stethoscope.png"/>
              <p:cNvPicPr>
                <a:picLocks noChangeAspect="1"/>
              </p:cNvPicPr>
              <p:nvPr/>
            </p:nvPicPr>
            <p:blipFill>
              <a:blip r:embed="rId4" cstate="print"/>
              <a:stretch>
                <a:fillRect/>
              </a:stretch>
            </p:blipFill>
            <p:spPr>
              <a:xfrm>
                <a:off x="3283542" y="4662138"/>
                <a:ext cx="456063" cy="456063"/>
              </a:xfrm>
              <a:prstGeom prst="rect">
                <a:avLst/>
              </a:prstGeom>
            </p:spPr>
          </p:pic>
          <p:pic>
            <p:nvPicPr>
              <p:cNvPr id="23" name="Picture 22" descr="database_disk.png"/>
              <p:cNvPicPr>
                <a:picLocks noChangeAspect="1"/>
              </p:cNvPicPr>
              <p:nvPr/>
            </p:nvPicPr>
            <p:blipFill>
              <a:blip r:embed="rId5" cstate="print"/>
              <a:stretch>
                <a:fillRect/>
              </a:stretch>
            </p:blipFill>
            <p:spPr>
              <a:xfrm>
                <a:off x="2273284" y="4633056"/>
                <a:ext cx="478972" cy="478972"/>
              </a:xfrm>
              <a:prstGeom prst="rect">
                <a:avLst/>
              </a:prstGeom>
            </p:spPr>
          </p:pic>
          <p:pic>
            <p:nvPicPr>
              <p:cNvPr id="24" name="Picture 23" descr="gnome_settings_default_applications.png"/>
              <p:cNvPicPr>
                <a:picLocks noChangeAspect="1"/>
              </p:cNvPicPr>
              <p:nvPr/>
            </p:nvPicPr>
            <p:blipFill>
              <a:blip r:embed="rId6" cstate="print"/>
              <a:stretch>
                <a:fillRect/>
              </a:stretch>
            </p:blipFill>
            <p:spPr>
              <a:xfrm flipV="1">
                <a:off x="2805872" y="4448322"/>
                <a:ext cx="514066" cy="514066"/>
              </a:xfrm>
              <a:prstGeom prst="rect">
                <a:avLst/>
              </a:prstGeom>
            </p:spPr>
          </p:pic>
        </p:grpSp>
      </p:grpSp>
    </p:spTree>
    <p:extLst>
      <p:ext uri="{BB962C8B-B14F-4D97-AF65-F5344CB8AC3E}">
        <p14:creationId xmlns:p14="http://schemas.microsoft.com/office/powerpoint/2010/main" val="19179859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Google </a:t>
            </a:r>
            <a:r>
              <a:rPr lang="en-US" dirty="0" err="1" smtClean="0"/>
              <a:t>Bigtable</a:t>
            </a:r>
            <a:endParaRPr lang="en-US" dirty="0"/>
          </a:p>
        </p:txBody>
      </p:sp>
      <p:sp>
        <p:nvSpPr>
          <p:cNvPr id="6" name="Content Placeholder 5"/>
          <p:cNvSpPr>
            <a:spLocks noGrp="1"/>
          </p:cNvSpPr>
          <p:nvPr>
            <p:ph idx="1"/>
          </p:nvPr>
        </p:nvSpPr>
        <p:spPr/>
        <p:txBody>
          <a:bodyPr/>
          <a:lstStyle/>
          <a:p>
            <a:pPr algn="just"/>
            <a:r>
              <a:rPr lang="en-US" sz="1800" dirty="0" smtClean="0"/>
              <a:t>distributed storage system designed to scale up to petabytes of data across thousands of servers. </a:t>
            </a:r>
          </a:p>
          <a:p>
            <a:pPr algn="just"/>
            <a:r>
              <a:rPr lang="en-US" sz="1800" dirty="0" err="1" smtClean="0"/>
              <a:t>Bigtable</a:t>
            </a:r>
            <a:r>
              <a:rPr lang="en-US" sz="1800" dirty="0" smtClean="0"/>
              <a:t> provides storage support for several Google applications exposing different types of workload: from throughput-oriented batch-processing jobs to latency-sensitive serving of data to end users. </a:t>
            </a:r>
          </a:p>
          <a:p>
            <a:pPr algn="just"/>
            <a:r>
              <a:rPr lang="en-US" sz="1800" dirty="0" smtClean="0"/>
              <a:t>The key design goals of </a:t>
            </a:r>
            <a:r>
              <a:rPr lang="en-US" sz="1800" dirty="0" err="1" smtClean="0"/>
              <a:t>Bigtable</a:t>
            </a:r>
            <a:r>
              <a:rPr lang="en-US" sz="1800" dirty="0" smtClean="0"/>
              <a:t> are wide applicability, scalability, high performance, and high availability. </a:t>
            </a:r>
          </a:p>
          <a:p>
            <a:pPr algn="just"/>
            <a:r>
              <a:rPr lang="en-US" sz="1800" dirty="0" smtClean="0"/>
              <a:t>To achieve these goals, </a:t>
            </a:r>
            <a:r>
              <a:rPr lang="en-US" sz="1800" dirty="0" err="1" smtClean="0"/>
              <a:t>Bigtable</a:t>
            </a:r>
            <a:r>
              <a:rPr lang="en-US" sz="1800" dirty="0" smtClean="0"/>
              <a:t> organizes the data storage in tables whose rows are distributed over the distributed file system supporting the middleware, which is the Google File System. </a:t>
            </a:r>
          </a:p>
          <a:p>
            <a:pPr algn="just"/>
            <a:r>
              <a:rPr lang="en-US" sz="1800" dirty="0" smtClean="0"/>
              <a:t>From a logical point of view, a table is a multidimensional sorted map indexed by a key represented by a string of arbitrary length. A table is organized in rows and columns, columns can be grouped in column family, which allow for specific optimization for better access control, the storage and the indexing of data. </a:t>
            </a:r>
          </a:p>
          <a:p>
            <a:pPr algn="just"/>
            <a:r>
              <a:rPr lang="en-US" sz="1800" dirty="0" smtClean="0"/>
              <a:t>Client applications are provided with very simple data access model that allow them to address data at column level. Moreover, each column value is stored in multiple versions that can be automatically time-stamped by </a:t>
            </a:r>
            <a:r>
              <a:rPr lang="en-US" sz="1800" dirty="0" err="1" smtClean="0"/>
              <a:t>Bigtable</a:t>
            </a:r>
            <a:r>
              <a:rPr lang="en-US" sz="1800" dirty="0" smtClean="0"/>
              <a:t> or by the client applications.</a:t>
            </a:r>
            <a:endParaRPr lang="en-US" sz="1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46</a:t>
            </a:fld>
            <a:endParaRPr lang="en-US"/>
          </a:p>
        </p:txBody>
      </p:sp>
    </p:spTree>
    <p:extLst>
      <p:ext uri="{BB962C8B-B14F-4D97-AF65-F5344CB8AC3E}">
        <p14:creationId xmlns:p14="http://schemas.microsoft.com/office/powerpoint/2010/main" val="29735334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t>
            </a:r>
            <a:r>
              <a:rPr lang="en-US" dirty="0" err="1" smtClean="0"/>
              <a:t>Bigtable</a:t>
            </a:r>
            <a:endParaRPr lang="en-US" dirty="0"/>
          </a:p>
        </p:txBody>
      </p:sp>
      <p:sp>
        <p:nvSpPr>
          <p:cNvPr id="3" name="Content Placeholder 2"/>
          <p:cNvSpPr>
            <a:spLocks noGrp="1"/>
          </p:cNvSpPr>
          <p:nvPr>
            <p:ph idx="1"/>
          </p:nvPr>
        </p:nvSpPr>
        <p:spPr/>
        <p:txBody>
          <a:bodyPr/>
          <a:lstStyle/>
          <a:p>
            <a:pPr algn="just"/>
            <a:r>
              <a:rPr lang="en-US" dirty="0" smtClean="0"/>
              <a:t>Besides the basic data access, </a:t>
            </a:r>
            <a:r>
              <a:rPr lang="en-US" dirty="0" err="1" smtClean="0"/>
              <a:t>Bigtable</a:t>
            </a:r>
            <a:r>
              <a:rPr lang="en-US" dirty="0" smtClean="0"/>
              <a:t> APIs also allow more complex operations such as single row transactions and advanced data manipulation by means of the </a:t>
            </a:r>
            <a:r>
              <a:rPr lang="en-US" dirty="0" err="1" smtClean="0"/>
              <a:t>Sazwall</a:t>
            </a:r>
            <a:r>
              <a:rPr lang="en-US" dirty="0" smtClean="0"/>
              <a:t> scripting language or the MapReduce APIs.</a:t>
            </a:r>
          </a:p>
          <a:p>
            <a:pPr algn="just"/>
            <a:r>
              <a:rPr lang="en-US" dirty="0" err="1" smtClean="0"/>
              <a:t>Sazwall</a:t>
            </a:r>
            <a:r>
              <a:rPr lang="en-US" dirty="0" smtClean="0"/>
              <a:t> is an interpreted procedural programming language developed at Google for the manipulation of large quantities of tabular data. </a:t>
            </a:r>
          </a:p>
          <a:p>
            <a:pPr algn="just"/>
            <a:r>
              <a:rPr lang="en-US" dirty="0" smtClean="0"/>
              <a:t>It includes specific capabilities for supporting statistical aggregation of values read or computed from the input and other features that simplify the parallel processing of petabytes of data.</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47</a:t>
            </a:fld>
            <a:endParaRPr lang="en-US"/>
          </a:p>
        </p:txBody>
      </p:sp>
    </p:spTree>
    <p:extLst>
      <p:ext uri="{BB962C8B-B14F-4D97-AF65-F5344CB8AC3E}">
        <p14:creationId xmlns:p14="http://schemas.microsoft.com/office/powerpoint/2010/main" val="16202491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Bigtable</a:t>
            </a:r>
            <a:r>
              <a:rPr lang="en-US" dirty="0" smtClean="0"/>
              <a:t> Architecture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48</a:t>
            </a:fld>
            <a:endParaRPr lang="en-US"/>
          </a:p>
        </p:txBody>
      </p:sp>
      <p:grpSp>
        <p:nvGrpSpPr>
          <p:cNvPr id="6" name="Group 5"/>
          <p:cNvGrpSpPr/>
          <p:nvPr/>
        </p:nvGrpSpPr>
        <p:grpSpPr>
          <a:xfrm>
            <a:off x="0" y="1255776"/>
            <a:ext cx="8763000" cy="5145024"/>
            <a:chOff x="877824" y="1255776"/>
            <a:chExt cx="7266432" cy="5169408"/>
          </a:xfrm>
        </p:grpSpPr>
        <p:sp>
          <p:nvSpPr>
            <p:cNvPr id="7" name="Rectangle 6"/>
            <p:cNvSpPr/>
            <p:nvPr/>
          </p:nvSpPr>
          <p:spPr>
            <a:xfrm>
              <a:off x="877824" y="1255776"/>
              <a:ext cx="7266432" cy="5169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Oval 7"/>
            <p:cNvSpPr/>
            <p:nvPr/>
          </p:nvSpPr>
          <p:spPr>
            <a:xfrm>
              <a:off x="1434137" y="4085519"/>
              <a:ext cx="6332561" cy="2009519"/>
            </a:xfrm>
            <a:prstGeom prst="ellipse">
              <a:avLst/>
            </a:prstGeom>
            <a:solidFill>
              <a:schemeClr val="bg1">
                <a:lumMod val="8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Oval 8"/>
            <p:cNvSpPr/>
            <p:nvPr/>
          </p:nvSpPr>
          <p:spPr>
            <a:xfrm>
              <a:off x="1415849" y="3043103"/>
              <a:ext cx="6332561" cy="2009519"/>
            </a:xfrm>
            <a:prstGeom prst="ellipse">
              <a:avLst/>
            </a:prstGeom>
            <a:solidFill>
              <a:schemeClr val="bg1">
                <a:lumMod val="8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10" name="Group 10"/>
            <p:cNvGrpSpPr/>
            <p:nvPr/>
          </p:nvGrpSpPr>
          <p:grpSpPr>
            <a:xfrm>
              <a:off x="2279538" y="1658112"/>
              <a:ext cx="1233683" cy="943470"/>
              <a:chOff x="2279538" y="1938528"/>
              <a:chExt cx="1233683" cy="943470"/>
            </a:xfrm>
          </p:grpSpPr>
          <p:sp>
            <p:nvSpPr>
              <p:cNvPr id="107" name="Oval 4"/>
              <p:cNvSpPr/>
              <p:nvPr/>
            </p:nvSpPr>
            <p:spPr>
              <a:xfrm>
                <a:off x="2279538" y="2308744"/>
                <a:ext cx="1233683" cy="453707"/>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108" name="Picture 3" descr="C:\Documents and Settings\csve\Local Settings\Temporary Internet Files\Content.IE5\4PQ7052J\MC900435242[1].png"/>
              <p:cNvPicPr>
                <a:picLocks noChangeAspect="1" noChangeArrowheads="1"/>
              </p:cNvPicPr>
              <p:nvPr/>
            </p:nvPicPr>
            <p:blipFill>
              <a:blip r:embed="rId3" cstate="print"/>
              <a:srcRect/>
              <a:stretch>
                <a:fillRect/>
              </a:stretch>
            </p:blipFill>
            <p:spPr bwMode="auto">
              <a:xfrm flipH="1">
                <a:off x="2407522" y="1938528"/>
                <a:ext cx="446999" cy="929399"/>
              </a:xfrm>
              <a:prstGeom prst="rect">
                <a:avLst/>
              </a:prstGeom>
              <a:noFill/>
            </p:spPr>
          </p:pic>
          <p:sp>
            <p:nvSpPr>
              <p:cNvPr id="109" name="Rectangle 8"/>
              <p:cNvSpPr/>
              <p:nvPr/>
            </p:nvSpPr>
            <p:spPr>
              <a:xfrm>
                <a:off x="2854524" y="2086449"/>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0" name="Rectangle 7"/>
              <p:cNvSpPr/>
              <p:nvPr/>
            </p:nvSpPr>
            <p:spPr>
              <a:xfrm>
                <a:off x="2795064" y="2138056"/>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1" name="Rectangle 6"/>
              <p:cNvSpPr/>
              <p:nvPr/>
            </p:nvSpPr>
            <p:spPr>
              <a:xfrm>
                <a:off x="2735604" y="217747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2" name="Text Box 5"/>
              <p:cNvSpPr txBox="1">
                <a:spLocks noChangeArrowheads="1"/>
              </p:cNvSpPr>
              <p:nvPr/>
            </p:nvSpPr>
            <p:spPr bwMode="auto">
              <a:xfrm>
                <a:off x="2357537" y="2642903"/>
                <a:ext cx="1077684" cy="239095"/>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Tablet Server</a:t>
                </a:r>
                <a:endParaRPr lang="en-US" sz="1200" dirty="0">
                  <a:solidFill>
                    <a:srgbClr val="000000"/>
                  </a:solidFill>
                </a:endParaRPr>
              </a:p>
            </p:txBody>
          </p:sp>
        </p:grpSp>
        <p:grpSp>
          <p:nvGrpSpPr>
            <p:cNvPr id="11" name="Group 11"/>
            <p:cNvGrpSpPr/>
            <p:nvPr/>
          </p:nvGrpSpPr>
          <p:grpSpPr>
            <a:xfrm>
              <a:off x="3965287" y="1464111"/>
              <a:ext cx="1233683" cy="943470"/>
              <a:chOff x="2279538" y="1938528"/>
              <a:chExt cx="1233683" cy="943470"/>
            </a:xfrm>
          </p:grpSpPr>
          <p:sp>
            <p:nvSpPr>
              <p:cNvPr id="101" name="Oval 100"/>
              <p:cNvSpPr/>
              <p:nvPr/>
            </p:nvSpPr>
            <p:spPr>
              <a:xfrm>
                <a:off x="2279538" y="2308744"/>
                <a:ext cx="1233683" cy="453707"/>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102" name="Picture 3" descr="C:\Documents and Settings\csve\Local Settings\Temporary Internet Files\Content.IE5\4PQ7052J\MC900435242[1].png"/>
              <p:cNvPicPr>
                <a:picLocks noChangeAspect="1" noChangeArrowheads="1"/>
              </p:cNvPicPr>
              <p:nvPr/>
            </p:nvPicPr>
            <p:blipFill>
              <a:blip r:embed="rId3" cstate="print"/>
              <a:srcRect/>
              <a:stretch>
                <a:fillRect/>
              </a:stretch>
            </p:blipFill>
            <p:spPr bwMode="auto">
              <a:xfrm flipH="1">
                <a:off x="2407522" y="1938528"/>
                <a:ext cx="446999" cy="929399"/>
              </a:xfrm>
              <a:prstGeom prst="rect">
                <a:avLst/>
              </a:prstGeom>
              <a:noFill/>
            </p:spPr>
          </p:pic>
          <p:sp>
            <p:nvSpPr>
              <p:cNvPr id="103" name="Rectangle 102"/>
              <p:cNvSpPr/>
              <p:nvPr/>
            </p:nvSpPr>
            <p:spPr>
              <a:xfrm>
                <a:off x="2854524" y="2086449"/>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4" name="Rectangle 103"/>
              <p:cNvSpPr/>
              <p:nvPr/>
            </p:nvSpPr>
            <p:spPr>
              <a:xfrm>
                <a:off x="2795064" y="2138056"/>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5" name="Rectangle 104"/>
              <p:cNvSpPr/>
              <p:nvPr/>
            </p:nvSpPr>
            <p:spPr>
              <a:xfrm>
                <a:off x="2735604" y="217747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6" name="Text Box 5"/>
              <p:cNvSpPr txBox="1">
                <a:spLocks noChangeArrowheads="1"/>
              </p:cNvSpPr>
              <p:nvPr/>
            </p:nvSpPr>
            <p:spPr bwMode="auto">
              <a:xfrm>
                <a:off x="2357537" y="2642903"/>
                <a:ext cx="1077684" cy="239095"/>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Tablet Server</a:t>
                </a:r>
                <a:endParaRPr lang="en-US" sz="1200" dirty="0">
                  <a:solidFill>
                    <a:srgbClr val="000000"/>
                  </a:solidFill>
                </a:endParaRPr>
              </a:p>
            </p:txBody>
          </p:sp>
        </p:grpSp>
        <p:grpSp>
          <p:nvGrpSpPr>
            <p:cNvPr id="12" name="Group 18"/>
            <p:cNvGrpSpPr/>
            <p:nvPr/>
          </p:nvGrpSpPr>
          <p:grpSpPr>
            <a:xfrm>
              <a:off x="5629495" y="1619199"/>
              <a:ext cx="1233683" cy="943470"/>
              <a:chOff x="2279538" y="1938528"/>
              <a:chExt cx="1233683" cy="943470"/>
            </a:xfrm>
          </p:grpSpPr>
          <p:sp>
            <p:nvSpPr>
              <p:cNvPr id="95" name="Oval 94"/>
              <p:cNvSpPr/>
              <p:nvPr/>
            </p:nvSpPr>
            <p:spPr>
              <a:xfrm>
                <a:off x="2279538" y="2308744"/>
                <a:ext cx="1233683" cy="453707"/>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96" name="Picture 3" descr="C:\Documents and Settings\csve\Local Settings\Temporary Internet Files\Content.IE5\4PQ7052J\MC900435242[1].png"/>
              <p:cNvPicPr>
                <a:picLocks noChangeAspect="1" noChangeArrowheads="1"/>
              </p:cNvPicPr>
              <p:nvPr/>
            </p:nvPicPr>
            <p:blipFill>
              <a:blip r:embed="rId3" cstate="print"/>
              <a:srcRect/>
              <a:stretch>
                <a:fillRect/>
              </a:stretch>
            </p:blipFill>
            <p:spPr bwMode="auto">
              <a:xfrm flipH="1">
                <a:off x="2407522" y="1938528"/>
                <a:ext cx="446999" cy="929399"/>
              </a:xfrm>
              <a:prstGeom prst="rect">
                <a:avLst/>
              </a:prstGeom>
              <a:noFill/>
            </p:spPr>
          </p:pic>
          <p:sp>
            <p:nvSpPr>
              <p:cNvPr id="97" name="Rectangle 96"/>
              <p:cNvSpPr/>
              <p:nvPr/>
            </p:nvSpPr>
            <p:spPr>
              <a:xfrm>
                <a:off x="2854524" y="2086449"/>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8" name="Rectangle 97"/>
              <p:cNvSpPr/>
              <p:nvPr/>
            </p:nvSpPr>
            <p:spPr>
              <a:xfrm>
                <a:off x="2795064" y="2138056"/>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9" name="Rectangle 98"/>
              <p:cNvSpPr/>
              <p:nvPr/>
            </p:nvSpPr>
            <p:spPr>
              <a:xfrm>
                <a:off x="2735604" y="217747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0" name="Text Box 5"/>
              <p:cNvSpPr txBox="1">
                <a:spLocks noChangeArrowheads="1"/>
              </p:cNvSpPr>
              <p:nvPr/>
            </p:nvSpPr>
            <p:spPr bwMode="auto">
              <a:xfrm>
                <a:off x="2357537" y="2642903"/>
                <a:ext cx="1077684" cy="239095"/>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Tablet Server</a:t>
                </a:r>
                <a:endParaRPr lang="en-US" sz="1200" dirty="0">
                  <a:solidFill>
                    <a:srgbClr val="000000"/>
                  </a:solidFill>
                </a:endParaRPr>
              </a:p>
            </p:txBody>
          </p:sp>
        </p:grpSp>
        <p:grpSp>
          <p:nvGrpSpPr>
            <p:cNvPr id="13" name="Group 25"/>
            <p:cNvGrpSpPr/>
            <p:nvPr/>
          </p:nvGrpSpPr>
          <p:grpSpPr>
            <a:xfrm>
              <a:off x="6635006" y="2717757"/>
              <a:ext cx="1233683" cy="943470"/>
              <a:chOff x="2279538" y="1938528"/>
              <a:chExt cx="1233683" cy="943470"/>
            </a:xfrm>
          </p:grpSpPr>
          <p:sp>
            <p:nvSpPr>
              <p:cNvPr id="89" name="Oval 88"/>
              <p:cNvSpPr/>
              <p:nvPr/>
            </p:nvSpPr>
            <p:spPr>
              <a:xfrm>
                <a:off x="2279538" y="2308744"/>
                <a:ext cx="1233683" cy="453707"/>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90" name="Picture 3" descr="C:\Documents and Settings\csve\Local Settings\Temporary Internet Files\Content.IE5\4PQ7052J\MC900435242[1].png"/>
              <p:cNvPicPr>
                <a:picLocks noChangeAspect="1" noChangeArrowheads="1"/>
              </p:cNvPicPr>
              <p:nvPr/>
            </p:nvPicPr>
            <p:blipFill>
              <a:blip r:embed="rId3" cstate="print"/>
              <a:srcRect/>
              <a:stretch>
                <a:fillRect/>
              </a:stretch>
            </p:blipFill>
            <p:spPr bwMode="auto">
              <a:xfrm flipH="1">
                <a:off x="2407522" y="1938528"/>
                <a:ext cx="446999" cy="929399"/>
              </a:xfrm>
              <a:prstGeom prst="rect">
                <a:avLst/>
              </a:prstGeom>
              <a:noFill/>
            </p:spPr>
          </p:pic>
          <p:sp>
            <p:nvSpPr>
              <p:cNvPr id="91" name="Rectangle 90"/>
              <p:cNvSpPr/>
              <p:nvPr/>
            </p:nvSpPr>
            <p:spPr>
              <a:xfrm>
                <a:off x="2854524" y="2086449"/>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2" name="Rectangle 91"/>
              <p:cNvSpPr/>
              <p:nvPr/>
            </p:nvSpPr>
            <p:spPr>
              <a:xfrm>
                <a:off x="2795064" y="2138056"/>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3" name="Rectangle 92"/>
              <p:cNvSpPr/>
              <p:nvPr/>
            </p:nvSpPr>
            <p:spPr>
              <a:xfrm>
                <a:off x="2735604" y="217747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4" name="Text Box 5"/>
              <p:cNvSpPr txBox="1">
                <a:spLocks noChangeArrowheads="1"/>
              </p:cNvSpPr>
              <p:nvPr/>
            </p:nvSpPr>
            <p:spPr bwMode="auto">
              <a:xfrm>
                <a:off x="2357537" y="2642903"/>
                <a:ext cx="1077684" cy="239095"/>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Tablet Server</a:t>
                </a:r>
                <a:endParaRPr lang="en-US" sz="1200" dirty="0">
                  <a:solidFill>
                    <a:srgbClr val="000000"/>
                  </a:solidFill>
                </a:endParaRPr>
              </a:p>
            </p:txBody>
          </p:sp>
        </p:grpSp>
        <p:grpSp>
          <p:nvGrpSpPr>
            <p:cNvPr id="14" name="Group 32"/>
            <p:cNvGrpSpPr/>
            <p:nvPr/>
          </p:nvGrpSpPr>
          <p:grpSpPr>
            <a:xfrm>
              <a:off x="5082026" y="3272052"/>
              <a:ext cx="1233683" cy="943470"/>
              <a:chOff x="2279538" y="1938528"/>
              <a:chExt cx="1233683" cy="943470"/>
            </a:xfrm>
          </p:grpSpPr>
          <p:sp>
            <p:nvSpPr>
              <p:cNvPr id="83" name="Oval 33"/>
              <p:cNvSpPr/>
              <p:nvPr/>
            </p:nvSpPr>
            <p:spPr>
              <a:xfrm>
                <a:off x="2279538" y="2308744"/>
                <a:ext cx="1233683" cy="453707"/>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84" name="Picture 3" descr="C:\Documents and Settings\csve\Local Settings\Temporary Internet Files\Content.IE5\4PQ7052J\MC900435242[1].png"/>
              <p:cNvPicPr>
                <a:picLocks noChangeAspect="1" noChangeArrowheads="1"/>
              </p:cNvPicPr>
              <p:nvPr/>
            </p:nvPicPr>
            <p:blipFill>
              <a:blip r:embed="rId3" cstate="print"/>
              <a:srcRect/>
              <a:stretch>
                <a:fillRect/>
              </a:stretch>
            </p:blipFill>
            <p:spPr bwMode="auto">
              <a:xfrm flipH="1">
                <a:off x="2407522" y="1938528"/>
                <a:ext cx="446999" cy="929399"/>
              </a:xfrm>
              <a:prstGeom prst="rect">
                <a:avLst/>
              </a:prstGeom>
              <a:noFill/>
            </p:spPr>
          </p:pic>
          <p:sp>
            <p:nvSpPr>
              <p:cNvPr id="85" name="Rectangle 84"/>
              <p:cNvSpPr/>
              <p:nvPr/>
            </p:nvSpPr>
            <p:spPr>
              <a:xfrm>
                <a:off x="2854524" y="2086449"/>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6" name="Rectangle 85"/>
              <p:cNvSpPr/>
              <p:nvPr/>
            </p:nvSpPr>
            <p:spPr>
              <a:xfrm>
                <a:off x="2795064" y="2138056"/>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7" name="Rectangle 86"/>
              <p:cNvSpPr/>
              <p:nvPr/>
            </p:nvSpPr>
            <p:spPr>
              <a:xfrm>
                <a:off x="2735604" y="217747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8" name="Text Box 5"/>
              <p:cNvSpPr txBox="1">
                <a:spLocks noChangeArrowheads="1"/>
              </p:cNvSpPr>
              <p:nvPr/>
            </p:nvSpPr>
            <p:spPr bwMode="auto">
              <a:xfrm>
                <a:off x="2357537" y="2642903"/>
                <a:ext cx="1077684" cy="239095"/>
              </a:xfrm>
              <a:prstGeom prst="roundRect">
                <a:avLst/>
              </a:prstGeom>
              <a:solidFill>
                <a:schemeClr val="bg1"/>
              </a:solidFill>
              <a:ln w="1270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Tablet Server</a:t>
                </a:r>
                <a:endParaRPr lang="en-US" sz="1200" dirty="0">
                  <a:solidFill>
                    <a:srgbClr val="000000"/>
                  </a:solidFill>
                </a:endParaRPr>
              </a:p>
            </p:txBody>
          </p:sp>
        </p:grpSp>
        <p:grpSp>
          <p:nvGrpSpPr>
            <p:cNvPr id="15" name="Group 39"/>
            <p:cNvGrpSpPr/>
            <p:nvPr/>
          </p:nvGrpSpPr>
          <p:grpSpPr>
            <a:xfrm>
              <a:off x="3174516" y="3255798"/>
              <a:ext cx="1233683" cy="943470"/>
              <a:chOff x="2279538" y="1938528"/>
              <a:chExt cx="1233683" cy="943470"/>
            </a:xfrm>
          </p:grpSpPr>
          <p:sp>
            <p:nvSpPr>
              <p:cNvPr id="77" name="Oval 76"/>
              <p:cNvSpPr/>
              <p:nvPr/>
            </p:nvSpPr>
            <p:spPr>
              <a:xfrm>
                <a:off x="2279538" y="2308744"/>
                <a:ext cx="1233683" cy="453707"/>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78" name="Picture 3" descr="C:\Documents and Settings\csve\Local Settings\Temporary Internet Files\Content.IE5\4PQ7052J\MC900435242[1].png"/>
              <p:cNvPicPr>
                <a:picLocks noChangeAspect="1" noChangeArrowheads="1"/>
              </p:cNvPicPr>
              <p:nvPr/>
            </p:nvPicPr>
            <p:blipFill>
              <a:blip r:embed="rId3" cstate="print"/>
              <a:srcRect/>
              <a:stretch>
                <a:fillRect/>
              </a:stretch>
            </p:blipFill>
            <p:spPr bwMode="auto">
              <a:xfrm flipH="1">
                <a:off x="2407522" y="1938528"/>
                <a:ext cx="446999" cy="929399"/>
              </a:xfrm>
              <a:prstGeom prst="rect">
                <a:avLst/>
              </a:prstGeom>
              <a:noFill/>
            </p:spPr>
          </p:pic>
          <p:sp>
            <p:nvSpPr>
              <p:cNvPr id="79" name="Rectangle 78"/>
              <p:cNvSpPr/>
              <p:nvPr/>
            </p:nvSpPr>
            <p:spPr>
              <a:xfrm>
                <a:off x="2854524" y="2086449"/>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0" name="Rectangle 79"/>
              <p:cNvSpPr/>
              <p:nvPr/>
            </p:nvSpPr>
            <p:spPr>
              <a:xfrm>
                <a:off x="2795064" y="2138056"/>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1" name="Rectangle 80"/>
              <p:cNvSpPr/>
              <p:nvPr/>
            </p:nvSpPr>
            <p:spPr>
              <a:xfrm>
                <a:off x="2735604" y="217747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2" name="Text Box 5"/>
              <p:cNvSpPr txBox="1">
                <a:spLocks noChangeArrowheads="1"/>
              </p:cNvSpPr>
              <p:nvPr/>
            </p:nvSpPr>
            <p:spPr bwMode="auto">
              <a:xfrm>
                <a:off x="2357537" y="2642903"/>
                <a:ext cx="1077684" cy="239095"/>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Tablet Server</a:t>
                </a:r>
                <a:endParaRPr lang="en-US" sz="1200" dirty="0">
                  <a:solidFill>
                    <a:srgbClr val="000000"/>
                  </a:solidFill>
                </a:endParaRPr>
              </a:p>
            </p:txBody>
          </p:sp>
        </p:grpSp>
        <p:sp>
          <p:nvSpPr>
            <p:cNvPr id="16" name="Oval 15"/>
            <p:cNvSpPr/>
            <p:nvPr/>
          </p:nvSpPr>
          <p:spPr>
            <a:xfrm>
              <a:off x="1212852" y="3032996"/>
              <a:ext cx="1233683" cy="453707"/>
            </a:xfrm>
            <a:prstGeom prst="ellipse">
              <a:avLst/>
            </a:prstGeom>
            <a:solidFill>
              <a:srgbClr val="FFFF00">
                <a:alpha val="35000"/>
              </a:srgbClr>
            </a:soli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17" name="Picture 3" descr="C:\Documents and Settings\csve\Local Settings\Temporary Internet Files\Content.IE5\4PQ7052J\MC900435242[1].png"/>
            <p:cNvPicPr>
              <a:picLocks noChangeAspect="1" noChangeArrowheads="1"/>
            </p:cNvPicPr>
            <p:nvPr/>
          </p:nvPicPr>
          <p:blipFill>
            <a:blip r:embed="rId3" cstate="print"/>
            <a:srcRect/>
            <a:stretch>
              <a:fillRect/>
            </a:stretch>
          </p:blipFill>
          <p:spPr bwMode="auto">
            <a:xfrm flipH="1">
              <a:off x="1340836" y="2662780"/>
              <a:ext cx="446999" cy="929399"/>
            </a:xfrm>
            <a:prstGeom prst="rect">
              <a:avLst/>
            </a:prstGeom>
            <a:noFill/>
          </p:spPr>
        </p:pic>
        <p:sp>
          <p:nvSpPr>
            <p:cNvPr id="18" name="Text Box 5"/>
            <p:cNvSpPr txBox="1">
              <a:spLocks noChangeArrowheads="1"/>
            </p:cNvSpPr>
            <p:nvPr/>
          </p:nvSpPr>
          <p:spPr bwMode="auto">
            <a:xfrm>
              <a:off x="1290851" y="3367155"/>
              <a:ext cx="1077684" cy="239095"/>
            </a:xfrm>
            <a:prstGeom prst="roundRect">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Master Server</a:t>
              </a:r>
              <a:endParaRPr lang="en-US" sz="1200" dirty="0">
                <a:solidFill>
                  <a:srgbClr val="000000"/>
                </a:solidFill>
              </a:endParaRPr>
            </a:p>
          </p:txBody>
        </p:sp>
        <p:sp>
          <p:nvSpPr>
            <p:cNvPr id="19" name="Rectangle 18"/>
            <p:cNvSpPr/>
            <p:nvPr/>
          </p:nvSpPr>
          <p:spPr>
            <a:xfrm>
              <a:off x="1683389" y="2890038"/>
              <a:ext cx="438912" cy="365760"/>
            </a:xfrm>
            <a:prstGeom prst="rect">
              <a:avLst/>
            </a:prstGeom>
            <a:gradFill>
              <a:gsLst>
                <a:gs pos="0">
                  <a:srgbClr val="ECECEC"/>
                </a:gs>
                <a:gs pos="51000">
                  <a:schemeClr val="bg1"/>
                </a:gs>
              </a:gsLst>
              <a:lin ang="5400000" scaled="0"/>
            </a:gradFill>
            <a:ln w="12700">
              <a:solidFill>
                <a:srgbClr val="CC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0" name="Picture 19" descr="stethoscope.png"/>
            <p:cNvPicPr>
              <a:picLocks noChangeAspect="1"/>
            </p:cNvPicPr>
            <p:nvPr/>
          </p:nvPicPr>
          <p:blipFill>
            <a:blip r:embed="rId4" cstate="print"/>
            <a:stretch>
              <a:fillRect/>
            </a:stretch>
          </p:blipFill>
          <p:spPr>
            <a:xfrm>
              <a:off x="1912472" y="2866397"/>
              <a:ext cx="456063" cy="456063"/>
            </a:xfrm>
            <a:prstGeom prst="rect">
              <a:avLst/>
            </a:prstGeom>
          </p:spPr>
        </p:pic>
        <p:sp>
          <p:nvSpPr>
            <p:cNvPr id="21" name="Left Arrow 20"/>
            <p:cNvSpPr/>
            <p:nvPr/>
          </p:nvSpPr>
          <p:spPr>
            <a:xfrm rot="16200000" flipV="1">
              <a:off x="2595086" y="2835932"/>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2" name="Left Arrow 21"/>
            <p:cNvSpPr/>
            <p:nvPr/>
          </p:nvSpPr>
          <p:spPr>
            <a:xfrm rot="16200000" flipV="1">
              <a:off x="4221376" y="2656057"/>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3" name="Left Arrow 22"/>
            <p:cNvSpPr/>
            <p:nvPr/>
          </p:nvSpPr>
          <p:spPr>
            <a:xfrm rot="16200000" flipV="1">
              <a:off x="5908195" y="2814694"/>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4" name="Left Arrow 23"/>
            <p:cNvSpPr/>
            <p:nvPr/>
          </p:nvSpPr>
          <p:spPr>
            <a:xfrm rot="16200000" flipV="1">
              <a:off x="1500179" y="3868117"/>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5" name="Left Arrow 24"/>
            <p:cNvSpPr/>
            <p:nvPr/>
          </p:nvSpPr>
          <p:spPr>
            <a:xfrm rot="16200000" flipV="1">
              <a:off x="3520524" y="4441800"/>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6" name="Left Arrow 25"/>
            <p:cNvSpPr/>
            <p:nvPr/>
          </p:nvSpPr>
          <p:spPr>
            <a:xfrm rot="16200000" flipV="1">
              <a:off x="5369353" y="4441799"/>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7" name="Left Arrow 26"/>
            <p:cNvSpPr/>
            <p:nvPr/>
          </p:nvSpPr>
          <p:spPr>
            <a:xfrm rot="16200000" flipV="1">
              <a:off x="6922333" y="3874009"/>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8" name="Text Box 5"/>
            <p:cNvSpPr txBox="1">
              <a:spLocks noChangeArrowheads="1"/>
            </p:cNvSpPr>
            <p:nvPr/>
          </p:nvSpPr>
          <p:spPr bwMode="auto">
            <a:xfrm>
              <a:off x="4153434" y="4875324"/>
              <a:ext cx="1154222" cy="320461"/>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smtClean="0">
                  <a:solidFill>
                    <a:srgbClr val="000000"/>
                  </a:solidFill>
                </a:rPr>
                <a:t>Chubby</a:t>
              </a:r>
              <a:endParaRPr lang="en-US" sz="1200" dirty="0">
                <a:solidFill>
                  <a:srgbClr val="000000"/>
                </a:solidFill>
              </a:endParaRPr>
            </a:p>
          </p:txBody>
        </p:sp>
        <p:sp>
          <p:nvSpPr>
            <p:cNvPr id="29" name="Text Box 5"/>
            <p:cNvSpPr txBox="1">
              <a:spLocks noChangeArrowheads="1"/>
            </p:cNvSpPr>
            <p:nvPr/>
          </p:nvSpPr>
          <p:spPr bwMode="auto">
            <a:xfrm>
              <a:off x="4188414" y="5934807"/>
              <a:ext cx="1154222" cy="320461"/>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smtClean="0">
                  <a:solidFill>
                    <a:srgbClr val="000000"/>
                  </a:solidFill>
                </a:rPr>
                <a:t>GFS</a:t>
              </a:r>
              <a:endParaRPr lang="en-US" sz="1200" dirty="0">
                <a:solidFill>
                  <a:srgbClr val="000000"/>
                </a:solidFill>
              </a:endParaRPr>
            </a:p>
          </p:txBody>
        </p:sp>
        <p:grpSp>
          <p:nvGrpSpPr>
            <p:cNvPr id="30" name="Group 77"/>
            <p:cNvGrpSpPr/>
            <p:nvPr/>
          </p:nvGrpSpPr>
          <p:grpSpPr>
            <a:xfrm>
              <a:off x="1610237" y="4826426"/>
              <a:ext cx="438912" cy="365760"/>
              <a:chOff x="1610237" y="4907397"/>
              <a:chExt cx="438912" cy="365760"/>
            </a:xfrm>
          </p:grpSpPr>
          <p:sp>
            <p:nvSpPr>
              <p:cNvPr id="72" name="Rectangle 71"/>
              <p:cNvSpPr/>
              <p:nvPr/>
            </p:nvSpPr>
            <p:spPr>
              <a:xfrm>
                <a:off x="1610237" y="4907397"/>
                <a:ext cx="438912" cy="365760"/>
              </a:xfrm>
              <a:prstGeom prst="rect">
                <a:avLst/>
              </a:prstGeom>
              <a:gradFill>
                <a:gsLst>
                  <a:gs pos="0">
                    <a:srgbClr val="ECECEC"/>
                  </a:gs>
                  <a:gs pos="51000">
                    <a:schemeClr val="bg1"/>
                  </a:gs>
                </a:gsLst>
                <a:lin ang="5400000" scaled="0"/>
              </a:gra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73" name="Straight Connector 72"/>
              <p:cNvCxnSpPr/>
              <p:nvPr/>
            </p:nvCxnSpPr>
            <p:spPr>
              <a:xfrm>
                <a:off x="1680313" y="4972050"/>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683389" y="5035554"/>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681702" y="5099058"/>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680015" y="5162562"/>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1" name="Text Box 5"/>
            <p:cNvSpPr txBox="1">
              <a:spLocks noChangeArrowheads="1"/>
            </p:cNvSpPr>
            <p:nvPr/>
          </p:nvSpPr>
          <p:spPr bwMode="auto">
            <a:xfrm>
              <a:off x="1695438" y="4734986"/>
              <a:ext cx="445065" cy="182880"/>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indent="-285750" algn="ctr">
                <a:spcBef>
                  <a:spcPct val="20000"/>
                </a:spcBef>
                <a:buClr>
                  <a:schemeClr val="accent2"/>
                </a:buClr>
                <a:buSzPct val="60000"/>
                <a:buFont typeface="Wingdings" pitchFamily="2" charset="2"/>
                <a:buNone/>
                <a:defRPr sz="1600">
                  <a:solidFill>
                    <a:schemeClr val="bg1">
                      <a:lumMod val="50000"/>
                    </a:schemeClr>
                  </a:solidFill>
                </a:defRPr>
              </a:lvl1pPr>
            </a:lstStyle>
            <a:p>
              <a:r>
                <a:rPr lang="en-US" sz="1000" dirty="0">
                  <a:solidFill>
                    <a:srgbClr val="000000"/>
                  </a:solidFill>
                </a:rPr>
                <a:t>Logs</a:t>
              </a:r>
            </a:p>
          </p:txBody>
        </p:sp>
        <p:sp>
          <p:nvSpPr>
            <p:cNvPr id="32" name="Rectangle 31"/>
            <p:cNvSpPr/>
            <p:nvPr/>
          </p:nvSpPr>
          <p:spPr>
            <a:xfrm>
              <a:off x="1754475" y="496993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3" name="Rectangle 32"/>
            <p:cNvSpPr/>
            <p:nvPr/>
          </p:nvSpPr>
          <p:spPr>
            <a:xfrm>
              <a:off x="1803396" y="5018087"/>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4" name="Rectangle 33"/>
            <p:cNvSpPr/>
            <p:nvPr/>
          </p:nvSpPr>
          <p:spPr>
            <a:xfrm>
              <a:off x="1852317" y="5066243"/>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5" name="Text Box 5"/>
            <p:cNvSpPr txBox="1">
              <a:spLocks noChangeArrowheads="1"/>
            </p:cNvSpPr>
            <p:nvPr/>
          </p:nvSpPr>
          <p:spPr bwMode="auto">
            <a:xfrm>
              <a:off x="1695438" y="5306280"/>
              <a:ext cx="733099" cy="18287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Tablet Files</a:t>
              </a:r>
              <a:endParaRPr lang="en-US" sz="1000" dirty="0">
                <a:solidFill>
                  <a:srgbClr val="000000"/>
                </a:solidFill>
              </a:endParaRPr>
            </a:p>
          </p:txBody>
        </p:sp>
        <p:grpSp>
          <p:nvGrpSpPr>
            <p:cNvPr id="36" name="Group 84"/>
            <p:cNvGrpSpPr/>
            <p:nvPr/>
          </p:nvGrpSpPr>
          <p:grpSpPr>
            <a:xfrm>
              <a:off x="2857869" y="5403923"/>
              <a:ext cx="818300" cy="754173"/>
              <a:chOff x="1610237" y="4734986"/>
              <a:chExt cx="818300" cy="754173"/>
            </a:xfrm>
          </p:grpSpPr>
          <p:grpSp>
            <p:nvGrpSpPr>
              <p:cNvPr id="61" name="Group 86"/>
              <p:cNvGrpSpPr/>
              <p:nvPr/>
            </p:nvGrpSpPr>
            <p:grpSpPr>
              <a:xfrm>
                <a:off x="1610237" y="4826426"/>
                <a:ext cx="438912" cy="365760"/>
                <a:chOff x="1610237" y="4907397"/>
                <a:chExt cx="438912" cy="365760"/>
              </a:xfrm>
            </p:grpSpPr>
            <p:sp>
              <p:nvSpPr>
                <p:cNvPr id="67" name="Rectangle 66"/>
                <p:cNvSpPr/>
                <p:nvPr/>
              </p:nvSpPr>
              <p:spPr>
                <a:xfrm>
                  <a:off x="1610237" y="4907397"/>
                  <a:ext cx="438912" cy="365760"/>
                </a:xfrm>
                <a:prstGeom prst="rect">
                  <a:avLst/>
                </a:prstGeom>
                <a:gradFill>
                  <a:gsLst>
                    <a:gs pos="0">
                      <a:srgbClr val="ECECEC"/>
                    </a:gs>
                    <a:gs pos="51000">
                      <a:schemeClr val="bg1"/>
                    </a:gs>
                  </a:gsLst>
                  <a:lin ang="5400000" scaled="0"/>
                </a:gra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68" name="Straight Connector 67"/>
                <p:cNvCxnSpPr/>
                <p:nvPr/>
              </p:nvCxnSpPr>
              <p:spPr>
                <a:xfrm>
                  <a:off x="1680313" y="4972050"/>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683389" y="5035554"/>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81702" y="5099058"/>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80015" y="5162562"/>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 Box 5"/>
              <p:cNvSpPr txBox="1">
                <a:spLocks noChangeArrowheads="1"/>
              </p:cNvSpPr>
              <p:nvPr/>
            </p:nvSpPr>
            <p:spPr bwMode="auto">
              <a:xfrm>
                <a:off x="1695438" y="4734986"/>
                <a:ext cx="445065" cy="182880"/>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indent="-285750" algn="ctr">
                  <a:spcBef>
                    <a:spcPct val="20000"/>
                  </a:spcBef>
                  <a:buClr>
                    <a:schemeClr val="accent2"/>
                  </a:buClr>
                  <a:buSzPct val="60000"/>
                  <a:buFont typeface="Wingdings" pitchFamily="2" charset="2"/>
                  <a:buNone/>
                  <a:defRPr sz="1600">
                    <a:solidFill>
                      <a:schemeClr val="bg1">
                        <a:lumMod val="50000"/>
                      </a:schemeClr>
                    </a:solidFill>
                  </a:defRPr>
                </a:lvl1pPr>
              </a:lstStyle>
              <a:p>
                <a:r>
                  <a:rPr lang="en-US" sz="1000" dirty="0">
                    <a:solidFill>
                      <a:srgbClr val="000000"/>
                    </a:solidFill>
                  </a:rPr>
                  <a:t>Logs</a:t>
                </a:r>
              </a:p>
            </p:txBody>
          </p:sp>
          <p:sp>
            <p:nvSpPr>
              <p:cNvPr id="63" name="Rectangle 62"/>
              <p:cNvSpPr/>
              <p:nvPr/>
            </p:nvSpPr>
            <p:spPr>
              <a:xfrm>
                <a:off x="1754475" y="4969931"/>
                <a:ext cx="438912" cy="365760"/>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4" name="Rectangle 63"/>
              <p:cNvSpPr/>
              <p:nvPr/>
            </p:nvSpPr>
            <p:spPr>
              <a:xfrm>
                <a:off x="1803396" y="5018087"/>
                <a:ext cx="438912" cy="365760"/>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5" name="Rectangle 64"/>
              <p:cNvSpPr/>
              <p:nvPr/>
            </p:nvSpPr>
            <p:spPr>
              <a:xfrm>
                <a:off x="1852317" y="5066243"/>
                <a:ext cx="438912" cy="365760"/>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6" name="Text Box 5"/>
              <p:cNvSpPr txBox="1">
                <a:spLocks noChangeArrowheads="1"/>
              </p:cNvSpPr>
              <p:nvPr/>
            </p:nvSpPr>
            <p:spPr bwMode="auto">
              <a:xfrm>
                <a:off x="1695438" y="5306280"/>
                <a:ext cx="733099" cy="18287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Tablet Files</a:t>
                </a:r>
                <a:endParaRPr lang="en-US" sz="1000" dirty="0">
                  <a:solidFill>
                    <a:srgbClr val="000000"/>
                  </a:solidFill>
                </a:endParaRPr>
              </a:p>
            </p:txBody>
          </p:sp>
        </p:grpSp>
        <p:grpSp>
          <p:nvGrpSpPr>
            <p:cNvPr id="37" name="Group 97"/>
            <p:cNvGrpSpPr/>
            <p:nvPr/>
          </p:nvGrpSpPr>
          <p:grpSpPr>
            <a:xfrm>
              <a:off x="5850689" y="5349605"/>
              <a:ext cx="818300" cy="754173"/>
              <a:chOff x="1610237" y="4734986"/>
              <a:chExt cx="818300" cy="754173"/>
            </a:xfrm>
          </p:grpSpPr>
          <p:grpSp>
            <p:nvGrpSpPr>
              <p:cNvPr id="50" name="Group 99"/>
              <p:cNvGrpSpPr/>
              <p:nvPr/>
            </p:nvGrpSpPr>
            <p:grpSpPr>
              <a:xfrm>
                <a:off x="1610237" y="4826426"/>
                <a:ext cx="438912" cy="365760"/>
                <a:chOff x="1610237" y="4907397"/>
                <a:chExt cx="438912" cy="365760"/>
              </a:xfrm>
            </p:grpSpPr>
            <p:sp>
              <p:nvSpPr>
                <p:cNvPr id="56" name="Rectangle 55"/>
                <p:cNvSpPr/>
                <p:nvPr/>
              </p:nvSpPr>
              <p:spPr>
                <a:xfrm>
                  <a:off x="1610237" y="4907397"/>
                  <a:ext cx="438912" cy="365760"/>
                </a:xfrm>
                <a:prstGeom prst="rect">
                  <a:avLst/>
                </a:prstGeom>
                <a:gradFill>
                  <a:gsLst>
                    <a:gs pos="0">
                      <a:srgbClr val="ECECEC"/>
                    </a:gs>
                    <a:gs pos="51000">
                      <a:schemeClr val="bg1"/>
                    </a:gs>
                  </a:gsLst>
                  <a:lin ang="5400000" scaled="0"/>
                </a:gra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57" name="Straight Connector 56"/>
                <p:cNvCxnSpPr/>
                <p:nvPr/>
              </p:nvCxnSpPr>
              <p:spPr>
                <a:xfrm>
                  <a:off x="1680313" y="4972050"/>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683389" y="5035554"/>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681702" y="5099058"/>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680015" y="5162562"/>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51" name="Text Box 5"/>
              <p:cNvSpPr txBox="1">
                <a:spLocks noChangeArrowheads="1"/>
              </p:cNvSpPr>
              <p:nvPr/>
            </p:nvSpPr>
            <p:spPr bwMode="auto">
              <a:xfrm>
                <a:off x="1695438" y="4734986"/>
                <a:ext cx="445065" cy="182880"/>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indent="-285750" algn="ctr">
                  <a:spcBef>
                    <a:spcPct val="20000"/>
                  </a:spcBef>
                  <a:buClr>
                    <a:schemeClr val="accent2"/>
                  </a:buClr>
                  <a:buSzPct val="60000"/>
                  <a:buFont typeface="Wingdings" pitchFamily="2" charset="2"/>
                  <a:buNone/>
                  <a:defRPr sz="1600">
                    <a:solidFill>
                      <a:schemeClr val="bg1">
                        <a:lumMod val="50000"/>
                      </a:schemeClr>
                    </a:solidFill>
                  </a:defRPr>
                </a:lvl1pPr>
              </a:lstStyle>
              <a:p>
                <a:r>
                  <a:rPr lang="en-US" sz="1000" dirty="0">
                    <a:solidFill>
                      <a:srgbClr val="000000"/>
                    </a:solidFill>
                  </a:rPr>
                  <a:t>Logs</a:t>
                </a:r>
              </a:p>
            </p:txBody>
          </p:sp>
          <p:sp>
            <p:nvSpPr>
              <p:cNvPr id="52" name="Rectangle 51"/>
              <p:cNvSpPr/>
              <p:nvPr/>
            </p:nvSpPr>
            <p:spPr>
              <a:xfrm>
                <a:off x="1754475" y="496993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3" name="Rectangle 52"/>
              <p:cNvSpPr/>
              <p:nvPr/>
            </p:nvSpPr>
            <p:spPr>
              <a:xfrm>
                <a:off x="1803396" y="5018087"/>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4" name="Rectangle 53"/>
              <p:cNvSpPr/>
              <p:nvPr/>
            </p:nvSpPr>
            <p:spPr>
              <a:xfrm>
                <a:off x="1852317" y="5066243"/>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5" name="Text Box 5"/>
              <p:cNvSpPr txBox="1">
                <a:spLocks noChangeArrowheads="1"/>
              </p:cNvSpPr>
              <p:nvPr/>
            </p:nvSpPr>
            <p:spPr bwMode="auto">
              <a:xfrm>
                <a:off x="1695438" y="5306280"/>
                <a:ext cx="733099" cy="18287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Tablet Files</a:t>
                </a:r>
                <a:endParaRPr lang="en-US" sz="1000" dirty="0">
                  <a:solidFill>
                    <a:srgbClr val="000000"/>
                  </a:solidFill>
                </a:endParaRPr>
              </a:p>
            </p:txBody>
          </p:sp>
        </p:grpSp>
        <p:grpSp>
          <p:nvGrpSpPr>
            <p:cNvPr id="38" name="Group 111"/>
            <p:cNvGrpSpPr/>
            <p:nvPr/>
          </p:nvGrpSpPr>
          <p:grpSpPr>
            <a:xfrm>
              <a:off x="7047539" y="4658467"/>
              <a:ext cx="818300" cy="754173"/>
              <a:chOff x="1610237" y="4734986"/>
              <a:chExt cx="818300" cy="754173"/>
            </a:xfrm>
          </p:grpSpPr>
          <p:grpSp>
            <p:nvGrpSpPr>
              <p:cNvPr id="39" name="Group 112"/>
              <p:cNvGrpSpPr/>
              <p:nvPr/>
            </p:nvGrpSpPr>
            <p:grpSpPr>
              <a:xfrm>
                <a:off x="1610237" y="4826426"/>
                <a:ext cx="438912" cy="365760"/>
                <a:chOff x="1610237" y="4907397"/>
                <a:chExt cx="438912" cy="365760"/>
              </a:xfrm>
            </p:grpSpPr>
            <p:sp>
              <p:nvSpPr>
                <p:cNvPr id="45" name="Rectangle 44"/>
                <p:cNvSpPr/>
                <p:nvPr/>
              </p:nvSpPr>
              <p:spPr>
                <a:xfrm>
                  <a:off x="1610237" y="4907397"/>
                  <a:ext cx="438912" cy="365760"/>
                </a:xfrm>
                <a:prstGeom prst="rect">
                  <a:avLst/>
                </a:prstGeom>
                <a:gradFill>
                  <a:gsLst>
                    <a:gs pos="0">
                      <a:srgbClr val="ECECEC"/>
                    </a:gs>
                    <a:gs pos="51000">
                      <a:schemeClr val="bg1"/>
                    </a:gs>
                  </a:gsLst>
                  <a:lin ang="5400000" scaled="0"/>
                </a:gra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46" name="Straight Connector 45"/>
                <p:cNvCxnSpPr/>
                <p:nvPr/>
              </p:nvCxnSpPr>
              <p:spPr>
                <a:xfrm>
                  <a:off x="1680313" y="4972050"/>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683389" y="5035554"/>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681702" y="5099058"/>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680015" y="5162562"/>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0" name="Text Box 5"/>
              <p:cNvSpPr txBox="1">
                <a:spLocks noChangeArrowheads="1"/>
              </p:cNvSpPr>
              <p:nvPr/>
            </p:nvSpPr>
            <p:spPr bwMode="auto">
              <a:xfrm>
                <a:off x="1695438" y="4734986"/>
                <a:ext cx="445065" cy="182880"/>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indent="-285750" algn="ctr">
                  <a:spcBef>
                    <a:spcPct val="20000"/>
                  </a:spcBef>
                  <a:buClr>
                    <a:schemeClr val="accent2"/>
                  </a:buClr>
                  <a:buSzPct val="60000"/>
                  <a:buFont typeface="Wingdings" pitchFamily="2" charset="2"/>
                  <a:buNone/>
                  <a:defRPr sz="1600">
                    <a:solidFill>
                      <a:schemeClr val="bg1">
                        <a:lumMod val="50000"/>
                      </a:schemeClr>
                    </a:solidFill>
                  </a:defRPr>
                </a:lvl1pPr>
              </a:lstStyle>
              <a:p>
                <a:r>
                  <a:rPr lang="en-US" sz="1000" dirty="0">
                    <a:solidFill>
                      <a:srgbClr val="000000"/>
                    </a:solidFill>
                  </a:rPr>
                  <a:t>Logs</a:t>
                </a:r>
              </a:p>
            </p:txBody>
          </p:sp>
          <p:sp>
            <p:nvSpPr>
              <p:cNvPr id="41" name="Rectangle 40"/>
              <p:cNvSpPr/>
              <p:nvPr/>
            </p:nvSpPr>
            <p:spPr>
              <a:xfrm>
                <a:off x="1754475" y="496993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2" name="Rectangle 41"/>
              <p:cNvSpPr/>
              <p:nvPr/>
            </p:nvSpPr>
            <p:spPr>
              <a:xfrm>
                <a:off x="1803396" y="5018087"/>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3" name="Rectangle 42"/>
              <p:cNvSpPr/>
              <p:nvPr/>
            </p:nvSpPr>
            <p:spPr>
              <a:xfrm>
                <a:off x="1852317" y="5066243"/>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4" name="Text Box 5"/>
              <p:cNvSpPr txBox="1">
                <a:spLocks noChangeArrowheads="1"/>
              </p:cNvSpPr>
              <p:nvPr/>
            </p:nvSpPr>
            <p:spPr bwMode="auto">
              <a:xfrm>
                <a:off x="1695438" y="5306280"/>
                <a:ext cx="733099" cy="18287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Tablet Files</a:t>
                </a:r>
                <a:endParaRPr lang="en-US" sz="1000" dirty="0">
                  <a:solidFill>
                    <a:srgbClr val="000000"/>
                  </a:solidFill>
                </a:endParaRPr>
              </a:p>
            </p:txBody>
          </p:sp>
        </p:grpSp>
      </p:grpSp>
    </p:spTree>
    <p:extLst>
      <p:ext uri="{BB962C8B-B14F-4D97-AF65-F5344CB8AC3E}">
        <p14:creationId xmlns:p14="http://schemas.microsoft.com/office/powerpoint/2010/main" val="4274751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Google </a:t>
            </a:r>
            <a:r>
              <a:rPr lang="en-US" dirty="0" err="1" smtClean="0"/>
              <a:t>Bigtable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49</a:t>
            </a:fld>
            <a:endParaRPr lang="en-US"/>
          </a:p>
        </p:txBody>
      </p:sp>
      <p:pic>
        <p:nvPicPr>
          <p:cNvPr id="7" name="图片 6"/>
          <p:cNvPicPr>
            <a:picLocks noChangeAspect="1"/>
          </p:cNvPicPr>
          <p:nvPr/>
        </p:nvPicPr>
        <p:blipFill>
          <a:blip r:embed="rId3"/>
          <a:stretch>
            <a:fillRect/>
          </a:stretch>
        </p:blipFill>
        <p:spPr>
          <a:xfrm>
            <a:off x="152920" y="3788396"/>
            <a:ext cx="8437768" cy="2104924"/>
          </a:xfrm>
          <a:prstGeom prst="rect">
            <a:avLst/>
          </a:prstGeom>
        </p:spPr>
      </p:pic>
      <p:sp>
        <p:nvSpPr>
          <p:cNvPr id="8" name="文本框 7"/>
          <p:cNvSpPr txBox="1"/>
          <p:nvPr/>
        </p:nvSpPr>
        <p:spPr>
          <a:xfrm>
            <a:off x="351039" y="1203725"/>
            <a:ext cx="1895071" cy="461665"/>
          </a:xfrm>
          <a:prstGeom prst="rect">
            <a:avLst/>
          </a:prstGeom>
          <a:noFill/>
        </p:spPr>
        <p:txBody>
          <a:bodyPr wrap="none" rtlCol="0">
            <a:spAutoFit/>
          </a:bodyPr>
          <a:lstStyle/>
          <a:p>
            <a:r>
              <a:rPr lang="en-US" altLang="zh-CN" sz="2400" b="1" dirty="0">
                <a:solidFill>
                  <a:schemeClr val="accent6"/>
                </a:solidFill>
              </a:rPr>
              <a:t>1</a:t>
            </a:r>
            <a:r>
              <a:rPr lang="zh-CN" altLang="en-US" sz="2400" b="1" dirty="0" smtClean="0">
                <a:solidFill>
                  <a:schemeClr val="accent6"/>
                </a:solidFill>
              </a:rPr>
              <a:t>、数据模型</a:t>
            </a:r>
            <a:endParaRPr lang="zh-CN" altLang="en-US" sz="2400" b="1" dirty="0">
              <a:solidFill>
                <a:schemeClr val="accent6"/>
              </a:solidFill>
            </a:endParaRPr>
          </a:p>
        </p:txBody>
      </p:sp>
      <p:sp>
        <p:nvSpPr>
          <p:cNvPr id="9" name="矩形 8"/>
          <p:cNvSpPr/>
          <p:nvPr/>
        </p:nvSpPr>
        <p:spPr>
          <a:xfrm>
            <a:off x="384004" y="1981200"/>
            <a:ext cx="8206684" cy="646331"/>
          </a:xfrm>
          <a:prstGeom prst="rect">
            <a:avLst/>
          </a:prstGeom>
          <a:solidFill>
            <a:schemeClr val="bg1">
              <a:lumMod val="85000"/>
            </a:schemeClr>
          </a:solidFill>
        </p:spPr>
        <p:txBody>
          <a:bodyPr wrap="square">
            <a:spAutoFit/>
          </a:bodyPr>
          <a:lstStyle/>
          <a:p>
            <a:r>
              <a:rPr lang="en-US" altLang="zh-CN" dirty="0" err="1">
                <a:solidFill>
                  <a:schemeClr val="tx1">
                    <a:lumMod val="75000"/>
                    <a:lumOff val="25000"/>
                  </a:schemeClr>
                </a:solidFill>
                <a:latin typeface="+mn-ea"/>
              </a:rPr>
              <a:t>Bigtable</a:t>
            </a:r>
            <a:r>
              <a:rPr lang="zh-CN" altLang="en-US" dirty="0">
                <a:solidFill>
                  <a:schemeClr val="tx1">
                    <a:lumMod val="75000"/>
                    <a:lumOff val="25000"/>
                  </a:schemeClr>
                </a:solidFill>
                <a:latin typeface="+mn-ea"/>
              </a:rPr>
              <a:t>是一个分布式多维映射表，表中的数据通过一个行关键字（</a:t>
            </a:r>
            <a:r>
              <a:rPr lang="en-US" altLang="zh-CN" dirty="0">
                <a:solidFill>
                  <a:schemeClr val="tx1">
                    <a:lumMod val="75000"/>
                    <a:lumOff val="25000"/>
                  </a:schemeClr>
                </a:solidFill>
                <a:latin typeface="+mn-ea"/>
              </a:rPr>
              <a:t>Row Key</a:t>
            </a:r>
            <a:r>
              <a:rPr lang="zh-CN" altLang="en-US" dirty="0">
                <a:solidFill>
                  <a:schemeClr val="tx1">
                    <a:lumMod val="75000"/>
                    <a:lumOff val="25000"/>
                  </a:schemeClr>
                </a:solidFill>
                <a:latin typeface="+mn-ea"/>
              </a:rPr>
              <a:t>）、一个列关键字（</a:t>
            </a:r>
            <a:r>
              <a:rPr lang="en-US" altLang="zh-CN" dirty="0">
                <a:solidFill>
                  <a:schemeClr val="tx1">
                    <a:lumMod val="75000"/>
                    <a:lumOff val="25000"/>
                  </a:schemeClr>
                </a:solidFill>
                <a:latin typeface="+mn-ea"/>
              </a:rPr>
              <a:t>Column Key</a:t>
            </a:r>
            <a:r>
              <a:rPr lang="zh-CN" altLang="en-US" dirty="0">
                <a:solidFill>
                  <a:schemeClr val="tx1">
                    <a:lumMod val="75000"/>
                    <a:lumOff val="25000"/>
                  </a:schemeClr>
                </a:solidFill>
                <a:latin typeface="+mn-ea"/>
              </a:rPr>
              <a:t>）以及一个时间戳（</a:t>
            </a:r>
            <a:r>
              <a:rPr lang="en-US" altLang="zh-CN" dirty="0">
                <a:solidFill>
                  <a:schemeClr val="tx1">
                    <a:lumMod val="75000"/>
                    <a:lumOff val="25000"/>
                  </a:schemeClr>
                </a:solidFill>
                <a:latin typeface="+mn-ea"/>
              </a:rPr>
              <a:t>Time Stamp</a:t>
            </a:r>
            <a:r>
              <a:rPr lang="zh-CN" altLang="en-US" dirty="0">
                <a:solidFill>
                  <a:schemeClr val="tx1">
                    <a:lumMod val="75000"/>
                    <a:lumOff val="25000"/>
                  </a:schemeClr>
                </a:solidFill>
                <a:latin typeface="+mn-ea"/>
              </a:rPr>
              <a:t>）进行索引</a:t>
            </a:r>
            <a:endParaRPr lang="en-US" altLang="zh-CN" dirty="0">
              <a:solidFill>
                <a:schemeClr val="tx1">
                  <a:lumMod val="75000"/>
                  <a:lumOff val="25000"/>
                </a:schemeClr>
              </a:solidFill>
              <a:latin typeface="+mn-ea"/>
            </a:endParaRPr>
          </a:p>
        </p:txBody>
      </p:sp>
      <p:sp>
        <p:nvSpPr>
          <p:cNvPr id="10" name="矩形 9"/>
          <p:cNvSpPr/>
          <p:nvPr/>
        </p:nvSpPr>
        <p:spPr>
          <a:xfrm>
            <a:off x="384004" y="2884798"/>
            <a:ext cx="8206684" cy="707886"/>
          </a:xfrm>
          <a:prstGeom prst="rect">
            <a:avLst/>
          </a:prstGeom>
          <a:solidFill>
            <a:schemeClr val="bg1">
              <a:lumMod val="85000"/>
            </a:schemeClr>
          </a:solidFill>
        </p:spPr>
        <p:txBody>
          <a:bodyPr wrap="square">
            <a:spAutoFit/>
          </a:bodyPr>
          <a:lstStyle/>
          <a:p>
            <a:r>
              <a:rPr lang="en-US" altLang="zh-CN" sz="2000" dirty="0" err="1">
                <a:solidFill>
                  <a:schemeClr val="tx1">
                    <a:lumMod val="75000"/>
                    <a:lumOff val="25000"/>
                  </a:schemeClr>
                </a:solidFill>
                <a:latin typeface="+mn-ea"/>
              </a:rPr>
              <a:t>Bigtable</a:t>
            </a:r>
            <a:r>
              <a:rPr lang="zh-CN" altLang="en-US" sz="2000" dirty="0">
                <a:solidFill>
                  <a:schemeClr val="tx1">
                    <a:lumMod val="75000"/>
                    <a:lumOff val="25000"/>
                  </a:schemeClr>
                </a:solidFill>
                <a:latin typeface="+mn-ea"/>
              </a:rPr>
              <a:t>的存储逻辑可以表示为：</a:t>
            </a:r>
          </a:p>
          <a:p>
            <a:r>
              <a:rPr lang="en-US" altLang="zh-CN" sz="2000" dirty="0">
                <a:solidFill>
                  <a:schemeClr val="tx1">
                    <a:lumMod val="75000"/>
                    <a:lumOff val="25000"/>
                  </a:schemeClr>
                </a:solidFill>
                <a:latin typeface="+mn-ea"/>
              </a:rPr>
              <a:t>(</a:t>
            </a:r>
            <a:r>
              <a:rPr lang="en-US" altLang="zh-CN" sz="2000" dirty="0" err="1">
                <a:solidFill>
                  <a:schemeClr val="tx1">
                    <a:lumMod val="75000"/>
                    <a:lumOff val="25000"/>
                  </a:schemeClr>
                </a:solidFill>
                <a:latin typeface="+mn-ea"/>
              </a:rPr>
              <a:t>row:string</a:t>
            </a:r>
            <a:r>
              <a:rPr lang="en-US" altLang="zh-CN" sz="2000" dirty="0">
                <a:solidFill>
                  <a:schemeClr val="tx1">
                    <a:lumMod val="75000"/>
                    <a:lumOff val="25000"/>
                  </a:schemeClr>
                </a:solidFill>
                <a:latin typeface="+mn-ea"/>
              </a:rPr>
              <a:t>, </a:t>
            </a:r>
            <a:r>
              <a:rPr lang="en-US" altLang="zh-CN" sz="2000" dirty="0" err="1">
                <a:solidFill>
                  <a:schemeClr val="tx1">
                    <a:lumMod val="75000"/>
                    <a:lumOff val="25000"/>
                  </a:schemeClr>
                </a:solidFill>
                <a:latin typeface="+mn-ea"/>
              </a:rPr>
              <a:t>column:string</a:t>
            </a:r>
            <a:r>
              <a:rPr lang="en-US" altLang="zh-CN" sz="2000" dirty="0">
                <a:solidFill>
                  <a:schemeClr val="tx1">
                    <a:lumMod val="75000"/>
                    <a:lumOff val="25000"/>
                  </a:schemeClr>
                </a:solidFill>
                <a:latin typeface="+mn-ea"/>
              </a:rPr>
              <a:t>, time:int64)→string</a:t>
            </a:r>
          </a:p>
        </p:txBody>
      </p:sp>
    </p:spTree>
    <p:extLst>
      <p:ext uri="{BB962C8B-B14F-4D97-AF65-F5344CB8AC3E}">
        <p14:creationId xmlns:p14="http://schemas.microsoft.com/office/powerpoint/2010/main" val="2090071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Intensive Computing: Map-Reduce Programming</a:t>
            </a:r>
            <a:endParaRPr lang="en-US" dirty="0"/>
          </a:p>
        </p:txBody>
      </p:sp>
      <p:sp>
        <p:nvSpPr>
          <p:cNvPr id="3" name="Content Placeholder 2"/>
          <p:cNvSpPr>
            <a:spLocks noGrp="1"/>
          </p:cNvSpPr>
          <p:nvPr>
            <p:ph idx="1"/>
          </p:nvPr>
        </p:nvSpPr>
        <p:spPr/>
        <p:txBody>
          <a:bodyPr/>
          <a:lstStyle/>
          <a:p>
            <a:pPr algn="just"/>
            <a:r>
              <a:rPr lang="en-US" sz="2200" dirty="0" smtClean="0"/>
              <a:t>Data intensive computing focuses on a class of applications that deal with a large amount of data. </a:t>
            </a:r>
          </a:p>
          <a:p>
            <a:pPr algn="just"/>
            <a:r>
              <a:rPr lang="en-US" sz="2200" dirty="0" smtClean="0"/>
              <a:t>Several application fields, ranging from computational science to social networking, produce large volumes of data that need to be efficiently stored, made accessible, indexed, and analyzed. </a:t>
            </a:r>
          </a:p>
          <a:p>
            <a:pPr algn="just"/>
            <a:r>
              <a:rPr lang="en-US" sz="2200" dirty="0" smtClean="0"/>
              <a:t>These tasks become challenging as the quantity of information accumulates and increases over time at higher rates. </a:t>
            </a:r>
          </a:p>
          <a:p>
            <a:pPr algn="just"/>
            <a:r>
              <a:rPr lang="en-US" sz="2200" dirty="0" smtClean="0"/>
              <a:t>Distributed computing is definitely of help in addressing these challenges by providing more scalable and efficient storage architectures and a better performance in terms of data computation and processing. </a:t>
            </a:r>
          </a:p>
          <a:p>
            <a:pPr algn="just"/>
            <a:r>
              <a:rPr lang="en-US" sz="2200" dirty="0" smtClean="0"/>
              <a:t>Despite this, the use of parallel and distributed techniques as a support of data intensive computing is not straightforward, but several challenges in form of data representation, efficient algorithms, and scalable infrastructures need to be faced.</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a:t>
            </a:fld>
            <a:endParaRPr lang="en-US"/>
          </a:p>
        </p:txBody>
      </p:sp>
    </p:spTree>
    <p:extLst>
      <p:ext uri="{BB962C8B-B14F-4D97-AF65-F5344CB8AC3E}">
        <p14:creationId xmlns:p14="http://schemas.microsoft.com/office/powerpoint/2010/main" val="15034655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Google </a:t>
            </a:r>
            <a:r>
              <a:rPr lang="en-US" dirty="0" err="1" smtClean="0"/>
              <a:t>Bigtable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50</a:t>
            </a:fld>
            <a:endParaRPr lang="en-US"/>
          </a:p>
        </p:txBody>
      </p:sp>
      <p:grpSp>
        <p:nvGrpSpPr>
          <p:cNvPr id="4" name="组合 3"/>
          <p:cNvGrpSpPr/>
          <p:nvPr/>
        </p:nvGrpSpPr>
        <p:grpSpPr>
          <a:xfrm>
            <a:off x="302047" y="1219200"/>
            <a:ext cx="1105988" cy="1105988"/>
            <a:chOff x="1027613" y="1689463"/>
            <a:chExt cx="1105988" cy="1105988"/>
          </a:xfrm>
        </p:grpSpPr>
        <p:grpSp>
          <p:nvGrpSpPr>
            <p:cNvPr id="6" name="组合 5"/>
            <p:cNvGrpSpPr/>
            <p:nvPr/>
          </p:nvGrpSpPr>
          <p:grpSpPr>
            <a:xfrm>
              <a:off x="1027613" y="1689463"/>
              <a:ext cx="1105988" cy="1105988"/>
              <a:chOff x="1027613" y="1689463"/>
              <a:chExt cx="1105988" cy="1105988"/>
            </a:xfrm>
          </p:grpSpPr>
          <p:sp>
            <p:nvSpPr>
              <p:cNvPr id="8" name="椭圆 7"/>
              <p:cNvSpPr/>
              <p:nvPr/>
            </p:nvSpPr>
            <p:spPr>
              <a:xfrm>
                <a:off x="1027613" y="1689463"/>
                <a:ext cx="1105988" cy="1105988"/>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椭圆 8"/>
              <p:cNvSpPr/>
              <p:nvPr/>
            </p:nvSpPr>
            <p:spPr>
              <a:xfrm>
                <a:off x="1090002" y="1751852"/>
                <a:ext cx="981211" cy="981211"/>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7" name="文本框 6"/>
            <p:cNvSpPr txBox="1"/>
            <p:nvPr/>
          </p:nvSpPr>
          <p:spPr>
            <a:xfrm>
              <a:off x="1308737" y="1979427"/>
              <a:ext cx="543739" cy="523220"/>
            </a:xfrm>
            <a:prstGeom prst="rect">
              <a:avLst/>
            </a:prstGeom>
            <a:noFill/>
          </p:spPr>
          <p:txBody>
            <a:bodyPr wrap="none" rtlCol="0">
              <a:spAutoFit/>
            </a:bodyPr>
            <a:lstStyle/>
            <a:p>
              <a:r>
                <a:rPr lang="zh-CN" altLang="en-US" sz="2800" dirty="0">
                  <a:solidFill>
                    <a:schemeClr val="bg1"/>
                  </a:solidFill>
                  <a:latin typeface="+mn-ea"/>
                </a:rPr>
                <a:t>行</a:t>
              </a:r>
            </a:p>
          </p:txBody>
        </p:sp>
      </p:grpSp>
      <p:sp>
        <p:nvSpPr>
          <p:cNvPr id="10" name="矩形 9"/>
          <p:cNvSpPr/>
          <p:nvPr/>
        </p:nvSpPr>
        <p:spPr>
          <a:xfrm>
            <a:off x="583171" y="2149790"/>
            <a:ext cx="8173372" cy="4062651"/>
          </a:xfrm>
          <a:prstGeom prst="rect">
            <a:avLst/>
          </a:prstGeom>
        </p:spPr>
        <p:txBody>
          <a:bodyPr wrap="square">
            <a:spAutoFit/>
          </a:bodyPr>
          <a:lstStyle/>
          <a:p>
            <a:pPr marL="800100" lvl="1" indent="-342900">
              <a:lnSpc>
                <a:spcPct val="90000"/>
              </a:lnSpc>
              <a:spcBef>
                <a:spcPct val="20000"/>
              </a:spcBef>
              <a:buFont typeface="Wingdings" panose="05000000000000000000" pitchFamily="2" charset="2"/>
              <a:buChar char="l"/>
            </a:pPr>
            <a:r>
              <a:rPr lang="zh-CN" altLang="en-US" sz="2000" dirty="0" smtClean="0">
                <a:latin typeface="+mn-ea"/>
                <a:sym typeface="Wingdings" panose="05000000000000000000" pitchFamily="2" charset="2"/>
              </a:rPr>
              <a:t>行</a:t>
            </a:r>
            <a:r>
              <a:rPr lang="zh-CN" altLang="en-US" sz="2000" dirty="0">
                <a:latin typeface="+mn-ea"/>
                <a:sym typeface="Wingdings" panose="05000000000000000000" pitchFamily="2" charset="2"/>
              </a:rPr>
              <a:t>关键字可以是任意的字符串，但是大小不能超过</a:t>
            </a:r>
            <a:r>
              <a:rPr lang="en-US" altLang="zh-CN" sz="2000" dirty="0">
                <a:latin typeface="+mn-ea"/>
                <a:sym typeface="Wingdings" panose="05000000000000000000" pitchFamily="2" charset="2"/>
              </a:rPr>
              <a:t>64KB</a:t>
            </a:r>
            <a:r>
              <a:rPr lang="zh-CN" altLang="en-US" sz="2000" dirty="0">
                <a:latin typeface="+mn-ea"/>
                <a:sym typeface="Wingdings" panose="05000000000000000000" pitchFamily="2" charset="2"/>
              </a:rPr>
              <a:t>。</a:t>
            </a:r>
            <a:r>
              <a:rPr lang="en-US" altLang="zh-CN" sz="2000" dirty="0" err="1">
                <a:latin typeface="+mn-ea"/>
                <a:sym typeface="Wingdings" panose="05000000000000000000" pitchFamily="2" charset="2"/>
              </a:rPr>
              <a:t>Bigtable</a:t>
            </a:r>
            <a:r>
              <a:rPr lang="zh-CN" altLang="en-US" sz="2000" dirty="0">
                <a:latin typeface="+mn-ea"/>
                <a:sym typeface="Wingdings" panose="05000000000000000000" pitchFamily="2" charset="2"/>
              </a:rPr>
              <a:t>和传统的关系型数据库有很大不同，它不支持一般意义上的事务，但能保证对于行的读写操作具有原子性（</a:t>
            </a:r>
            <a:r>
              <a:rPr lang="en-US" altLang="zh-CN" sz="2000" dirty="0">
                <a:latin typeface="+mn-ea"/>
                <a:sym typeface="Wingdings" panose="05000000000000000000" pitchFamily="2" charset="2"/>
              </a:rPr>
              <a:t>Atomic</a:t>
            </a:r>
            <a:r>
              <a:rPr lang="zh-CN" altLang="en-US" sz="2000" dirty="0" smtClean="0">
                <a:latin typeface="+mn-ea"/>
                <a:sym typeface="Wingdings" panose="05000000000000000000" pitchFamily="2" charset="2"/>
              </a:rPr>
              <a:t>）</a:t>
            </a:r>
            <a:endParaRPr lang="en-US" altLang="zh-CN" sz="2000" dirty="0" smtClean="0">
              <a:latin typeface="+mn-ea"/>
              <a:sym typeface="Wingdings" panose="05000000000000000000" pitchFamily="2" charset="2"/>
            </a:endParaRPr>
          </a:p>
          <a:p>
            <a:pPr marL="800100" lvl="1" indent="-342900">
              <a:lnSpc>
                <a:spcPct val="90000"/>
              </a:lnSpc>
              <a:spcBef>
                <a:spcPct val="20000"/>
              </a:spcBef>
              <a:buFont typeface="Wingdings" panose="05000000000000000000" pitchFamily="2" charset="2"/>
              <a:buChar char="l"/>
            </a:pPr>
            <a:endParaRPr lang="zh-CN" altLang="en-US" sz="2000" dirty="0">
              <a:latin typeface="+mn-ea"/>
              <a:sym typeface="Wingdings" panose="05000000000000000000" pitchFamily="2" charset="2"/>
            </a:endParaRPr>
          </a:p>
          <a:p>
            <a:pPr marL="800100" lvl="1" indent="-342900">
              <a:lnSpc>
                <a:spcPct val="90000"/>
              </a:lnSpc>
              <a:spcBef>
                <a:spcPct val="20000"/>
              </a:spcBef>
              <a:buFont typeface="Wingdings" panose="05000000000000000000" pitchFamily="2" charset="2"/>
              <a:buChar char="l"/>
            </a:pPr>
            <a:r>
              <a:rPr lang="zh-CN" altLang="en-US" sz="2000" dirty="0">
                <a:latin typeface="+mn-ea"/>
                <a:sym typeface="Wingdings" panose="05000000000000000000" pitchFamily="2" charset="2"/>
              </a:rPr>
              <a:t> </a:t>
            </a:r>
            <a:r>
              <a:rPr lang="zh-CN" altLang="en-US" sz="2000" dirty="0" smtClean="0">
                <a:latin typeface="+mn-ea"/>
                <a:sym typeface="Wingdings" panose="05000000000000000000" pitchFamily="2" charset="2"/>
              </a:rPr>
              <a:t>表</a:t>
            </a:r>
            <a:r>
              <a:rPr lang="zh-CN" altLang="en-US" sz="2000" dirty="0">
                <a:latin typeface="+mn-ea"/>
                <a:sym typeface="Wingdings" panose="05000000000000000000" pitchFamily="2" charset="2"/>
              </a:rPr>
              <a:t>中数据都是根据行关键字进行排序的，排序使用的是词典序</a:t>
            </a:r>
            <a:r>
              <a:rPr lang="zh-CN" altLang="en-US" sz="2000" dirty="0" smtClean="0">
                <a:latin typeface="+mn-ea"/>
                <a:sym typeface="Wingdings" panose="05000000000000000000" pitchFamily="2" charset="2"/>
              </a:rPr>
              <a:t>。</a:t>
            </a:r>
            <a:endParaRPr lang="en-US" altLang="zh-CN" sz="2000" dirty="0" smtClean="0">
              <a:latin typeface="+mn-ea"/>
              <a:sym typeface="Wingdings" panose="05000000000000000000" pitchFamily="2" charset="2"/>
            </a:endParaRPr>
          </a:p>
          <a:p>
            <a:pPr marL="800100" lvl="1" indent="-342900">
              <a:lnSpc>
                <a:spcPct val="90000"/>
              </a:lnSpc>
              <a:spcBef>
                <a:spcPct val="20000"/>
              </a:spcBef>
              <a:buFont typeface="Wingdings" panose="05000000000000000000" pitchFamily="2" charset="2"/>
              <a:buChar char="l"/>
            </a:pPr>
            <a:endParaRPr lang="zh-CN" altLang="en-US" sz="2000" dirty="0">
              <a:latin typeface="+mn-ea"/>
              <a:sym typeface="Wingdings" panose="05000000000000000000" pitchFamily="2" charset="2"/>
            </a:endParaRPr>
          </a:p>
          <a:p>
            <a:pPr marL="800100" lvl="1" indent="-342900">
              <a:lnSpc>
                <a:spcPct val="90000"/>
              </a:lnSpc>
              <a:spcBef>
                <a:spcPct val="20000"/>
              </a:spcBef>
              <a:buFont typeface="Wingdings" panose="05000000000000000000" pitchFamily="2" charset="2"/>
              <a:buChar char="l"/>
            </a:pPr>
            <a:r>
              <a:rPr lang="zh-CN" altLang="en-US" sz="2000" dirty="0">
                <a:latin typeface="+mn-ea"/>
                <a:sym typeface="Wingdings" panose="05000000000000000000" pitchFamily="2" charset="2"/>
              </a:rPr>
              <a:t>  </a:t>
            </a:r>
            <a:r>
              <a:rPr lang="zh-CN" altLang="en-US" sz="2000" dirty="0" smtClean="0">
                <a:latin typeface="+mn-ea"/>
                <a:sym typeface="Wingdings" panose="05000000000000000000" pitchFamily="2" charset="2"/>
              </a:rPr>
              <a:t>一</a:t>
            </a:r>
            <a:r>
              <a:rPr lang="zh-CN" altLang="en-US" sz="2000" dirty="0">
                <a:latin typeface="+mn-ea"/>
                <a:sym typeface="Wingdings" panose="05000000000000000000" pitchFamily="2" charset="2"/>
              </a:rPr>
              <a:t>个典型实例，其中</a:t>
            </a:r>
            <a:r>
              <a:rPr lang="en-US" altLang="zh-CN" sz="2000" dirty="0" err="1">
                <a:latin typeface="+mn-ea"/>
                <a:sym typeface="Wingdings" panose="05000000000000000000" pitchFamily="2" charset="2"/>
              </a:rPr>
              <a:t>com.cnn.www</a:t>
            </a:r>
            <a:r>
              <a:rPr lang="zh-CN" altLang="en-US" sz="2000" dirty="0">
                <a:latin typeface="+mn-ea"/>
                <a:sym typeface="Wingdings" panose="05000000000000000000" pitchFamily="2" charset="2"/>
              </a:rPr>
              <a:t>就是一个行关键字。不直接存储网页地址而将其倒排是</a:t>
            </a:r>
            <a:r>
              <a:rPr lang="en-US" altLang="zh-CN" sz="2000" dirty="0" err="1">
                <a:latin typeface="+mn-ea"/>
                <a:sym typeface="Wingdings" panose="05000000000000000000" pitchFamily="2" charset="2"/>
              </a:rPr>
              <a:t>Bigtable</a:t>
            </a:r>
            <a:r>
              <a:rPr lang="zh-CN" altLang="en-US" sz="2000" dirty="0">
                <a:latin typeface="+mn-ea"/>
                <a:sym typeface="Wingdings" panose="05000000000000000000" pitchFamily="2" charset="2"/>
              </a:rPr>
              <a:t>的一个巧妙设计。这样做至少会带来以下两个</a:t>
            </a:r>
            <a:r>
              <a:rPr lang="zh-CN" altLang="en-US" sz="2000" dirty="0" smtClean="0">
                <a:latin typeface="+mn-ea"/>
                <a:sym typeface="Wingdings" panose="05000000000000000000" pitchFamily="2" charset="2"/>
              </a:rPr>
              <a:t>好处（</a:t>
            </a:r>
            <a:r>
              <a:rPr lang="en-US" altLang="zh-CN" sz="2000" b="1" dirty="0" smtClean="0">
                <a:latin typeface="+mn-ea"/>
                <a:sym typeface="Wingdings" panose="05000000000000000000" pitchFamily="2" charset="2"/>
              </a:rPr>
              <a:t>mp3.baidu.com/index.aspcom.baidu.mp3/index.asp</a:t>
            </a:r>
            <a:r>
              <a:rPr lang="zh-CN" altLang="en-US" sz="2000" dirty="0" smtClean="0">
                <a:latin typeface="+mn-ea"/>
                <a:sym typeface="Wingdings" panose="05000000000000000000" pitchFamily="2" charset="2"/>
              </a:rPr>
              <a:t>） </a:t>
            </a:r>
            <a:endParaRPr lang="zh-CN" altLang="en-US" sz="2000" dirty="0">
              <a:latin typeface="+mn-ea"/>
              <a:sym typeface="Wingdings" panose="05000000000000000000" pitchFamily="2" charset="2"/>
            </a:endParaRPr>
          </a:p>
          <a:p>
            <a:pPr lvl="1">
              <a:lnSpc>
                <a:spcPct val="90000"/>
              </a:lnSpc>
              <a:spcBef>
                <a:spcPct val="20000"/>
              </a:spcBef>
            </a:pPr>
            <a:r>
              <a:rPr lang="zh-CN" altLang="en-US" sz="2000" dirty="0">
                <a:solidFill>
                  <a:schemeClr val="bg2"/>
                </a:solidFill>
                <a:latin typeface="+mn-ea"/>
                <a:sym typeface="Wingdings" panose="05000000000000000000" pitchFamily="2" charset="2"/>
              </a:rPr>
              <a:t>      </a:t>
            </a:r>
            <a:r>
              <a:rPr lang="zh-CN" altLang="en-US" sz="2000" dirty="0" smtClean="0">
                <a:solidFill>
                  <a:srgbClr val="FD4C39"/>
                </a:solidFill>
                <a:latin typeface="+mn-ea"/>
                <a:sym typeface="Wingdings" panose="05000000000000000000" pitchFamily="2" charset="2"/>
              </a:rPr>
              <a:t>同</a:t>
            </a:r>
            <a:r>
              <a:rPr lang="zh-CN" altLang="en-US" sz="2000" dirty="0">
                <a:solidFill>
                  <a:srgbClr val="FD4C39"/>
                </a:solidFill>
                <a:latin typeface="+mn-ea"/>
                <a:sym typeface="Wingdings" panose="05000000000000000000" pitchFamily="2" charset="2"/>
              </a:rPr>
              <a:t>一地址域的网页会被存储在表中的连续位置，有利于用户查找和分析</a:t>
            </a:r>
            <a:r>
              <a:rPr lang="zh-CN" altLang="en-US" sz="2000" dirty="0">
                <a:solidFill>
                  <a:schemeClr val="bg1"/>
                </a:solidFill>
                <a:latin typeface="+mn-ea"/>
                <a:sym typeface="Wingdings" panose="05000000000000000000" pitchFamily="2" charset="2"/>
              </a:rPr>
              <a:t> </a:t>
            </a:r>
          </a:p>
          <a:p>
            <a:pPr lvl="1">
              <a:lnSpc>
                <a:spcPct val="90000"/>
              </a:lnSpc>
              <a:spcBef>
                <a:spcPct val="20000"/>
              </a:spcBef>
            </a:pPr>
            <a:r>
              <a:rPr lang="zh-CN" altLang="en-US" sz="2000" dirty="0">
                <a:solidFill>
                  <a:schemeClr val="bg2"/>
                </a:solidFill>
                <a:latin typeface="+mn-ea"/>
                <a:sym typeface="Wingdings" panose="05000000000000000000" pitchFamily="2" charset="2"/>
              </a:rPr>
              <a:t>      </a:t>
            </a:r>
            <a:r>
              <a:rPr lang="zh-CN" altLang="en-US" sz="2000" dirty="0" smtClean="0">
                <a:solidFill>
                  <a:srgbClr val="FD4C39"/>
                </a:solidFill>
                <a:latin typeface="+mn-ea"/>
                <a:sym typeface="Wingdings" panose="05000000000000000000" pitchFamily="2" charset="2"/>
              </a:rPr>
              <a:t>倒</a:t>
            </a:r>
            <a:r>
              <a:rPr lang="zh-CN" altLang="en-US" sz="2000" dirty="0">
                <a:solidFill>
                  <a:srgbClr val="FD4C39"/>
                </a:solidFill>
                <a:latin typeface="+mn-ea"/>
                <a:sym typeface="Wingdings" panose="05000000000000000000" pitchFamily="2" charset="2"/>
              </a:rPr>
              <a:t>排便于数据压缩，可以大幅提高压缩率 </a:t>
            </a:r>
          </a:p>
        </p:txBody>
      </p:sp>
    </p:spTree>
    <p:extLst>
      <p:ext uri="{BB962C8B-B14F-4D97-AF65-F5344CB8AC3E}">
        <p14:creationId xmlns:p14="http://schemas.microsoft.com/office/powerpoint/2010/main" val="10477589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Google </a:t>
            </a:r>
            <a:r>
              <a:rPr lang="en-US" dirty="0" err="1" smtClean="0"/>
              <a:t>Bigtable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51</a:t>
            </a:fld>
            <a:endParaRPr lang="en-US"/>
          </a:p>
        </p:txBody>
      </p:sp>
      <p:grpSp>
        <p:nvGrpSpPr>
          <p:cNvPr id="4" name="组合 3"/>
          <p:cNvGrpSpPr/>
          <p:nvPr/>
        </p:nvGrpSpPr>
        <p:grpSpPr>
          <a:xfrm>
            <a:off x="398300" y="1206780"/>
            <a:ext cx="1105988" cy="1105988"/>
            <a:chOff x="1027613" y="1689463"/>
            <a:chExt cx="1105988" cy="1105988"/>
          </a:xfrm>
        </p:grpSpPr>
        <p:grpSp>
          <p:nvGrpSpPr>
            <p:cNvPr id="6" name="组合 5"/>
            <p:cNvGrpSpPr/>
            <p:nvPr/>
          </p:nvGrpSpPr>
          <p:grpSpPr>
            <a:xfrm>
              <a:off x="1027613" y="1689463"/>
              <a:ext cx="1105988" cy="1105988"/>
              <a:chOff x="1027613" y="1689463"/>
              <a:chExt cx="1105988" cy="1105988"/>
            </a:xfrm>
          </p:grpSpPr>
          <p:sp>
            <p:nvSpPr>
              <p:cNvPr id="8" name="椭圆 7"/>
              <p:cNvSpPr/>
              <p:nvPr/>
            </p:nvSpPr>
            <p:spPr>
              <a:xfrm>
                <a:off x="1027613" y="1689463"/>
                <a:ext cx="1105988" cy="110598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椭圆 8"/>
              <p:cNvSpPr/>
              <p:nvPr/>
            </p:nvSpPr>
            <p:spPr>
              <a:xfrm>
                <a:off x="1090002" y="1751852"/>
                <a:ext cx="981211" cy="981211"/>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7" name="文本框 6"/>
            <p:cNvSpPr txBox="1"/>
            <p:nvPr/>
          </p:nvSpPr>
          <p:spPr>
            <a:xfrm>
              <a:off x="1308737" y="1979427"/>
              <a:ext cx="543739" cy="523220"/>
            </a:xfrm>
            <a:prstGeom prst="rect">
              <a:avLst/>
            </a:prstGeom>
            <a:noFill/>
          </p:spPr>
          <p:txBody>
            <a:bodyPr wrap="none" rtlCol="0">
              <a:spAutoFit/>
            </a:bodyPr>
            <a:lstStyle/>
            <a:p>
              <a:r>
                <a:rPr lang="zh-CN" altLang="en-US" sz="2800" dirty="0">
                  <a:solidFill>
                    <a:schemeClr val="bg1"/>
                  </a:solidFill>
                  <a:latin typeface="+mn-ea"/>
                </a:rPr>
                <a:t>列</a:t>
              </a:r>
            </a:p>
          </p:txBody>
        </p:sp>
      </p:grpSp>
      <p:sp>
        <p:nvSpPr>
          <p:cNvPr id="10" name="矩形 9"/>
          <p:cNvSpPr/>
          <p:nvPr/>
        </p:nvSpPr>
        <p:spPr>
          <a:xfrm>
            <a:off x="1065508" y="1143000"/>
            <a:ext cx="7924256" cy="3447098"/>
          </a:xfrm>
          <a:prstGeom prst="rect">
            <a:avLst/>
          </a:prstGeom>
        </p:spPr>
        <p:txBody>
          <a:bodyPr wrap="square">
            <a:spAutoFit/>
          </a:bodyPr>
          <a:lstStyle/>
          <a:p>
            <a:pPr lvl="1">
              <a:lnSpc>
                <a:spcPct val="90000"/>
              </a:lnSpc>
              <a:spcBef>
                <a:spcPct val="20000"/>
              </a:spcBef>
              <a:buFont typeface="Arial" panose="020B0604020202020204" pitchFamily="34" charset="0"/>
              <a:buNone/>
            </a:pPr>
            <a:r>
              <a:rPr lang="en-US" altLang="zh-CN" sz="2000" dirty="0">
                <a:latin typeface="+mn-ea"/>
                <a:sym typeface="Wingdings" panose="05000000000000000000" pitchFamily="2" charset="2"/>
              </a:rPr>
              <a:t> </a:t>
            </a:r>
            <a:r>
              <a:rPr lang="en-US" altLang="zh-CN" sz="2000" dirty="0">
                <a:latin typeface="+mn-ea"/>
                <a:sym typeface="Wingdings 2" panose="05020102010507070707" pitchFamily="18" charset="2"/>
              </a:rPr>
              <a:t></a:t>
            </a:r>
            <a:r>
              <a:rPr lang="en-US" altLang="zh-CN" sz="2000" dirty="0" err="1">
                <a:latin typeface="+mn-ea"/>
                <a:sym typeface="Wingdings" panose="05000000000000000000" pitchFamily="2" charset="2"/>
              </a:rPr>
              <a:t>Bigtable</a:t>
            </a:r>
            <a:r>
              <a:rPr lang="zh-CN" altLang="en-US" sz="2000" dirty="0">
                <a:latin typeface="+mn-ea"/>
                <a:sym typeface="Wingdings" panose="05000000000000000000" pitchFamily="2" charset="2"/>
              </a:rPr>
              <a:t>并不是简单地存储所有的列关键字，而是将其组织成所谓的列族（</a:t>
            </a:r>
            <a:r>
              <a:rPr lang="en-US" altLang="zh-CN" sz="2000" dirty="0">
                <a:latin typeface="+mn-ea"/>
                <a:sym typeface="Wingdings" panose="05000000000000000000" pitchFamily="2" charset="2"/>
              </a:rPr>
              <a:t>Column Family</a:t>
            </a:r>
            <a:r>
              <a:rPr lang="zh-CN" altLang="en-US" sz="2000" dirty="0">
                <a:latin typeface="+mn-ea"/>
                <a:sym typeface="Wingdings" panose="05000000000000000000" pitchFamily="2" charset="2"/>
              </a:rPr>
              <a:t>），每个族中的数据都属于同一个类型，并且同族的数据会被压缩在一起保存</a:t>
            </a:r>
            <a:r>
              <a:rPr lang="zh-CN" altLang="en-US" sz="2000" dirty="0" smtClean="0">
                <a:latin typeface="+mn-ea"/>
                <a:sym typeface="Wingdings" panose="05000000000000000000" pitchFamily="2" charset="2"/>
              </a:rPr>
              <a:t>。</a:t>
            </a:r>
            <a:endParaRPr lang="en-US" altLang="zh-CN" sz="2000" dirty="0" smtClean="0">
              <a:latin typeface="+mn-ea"/>
              <a:sym typeface="Wingdings" panose="05000000000000000000" pitchFamily="2" charset="2"/>
            </a:endParaRPr>
          </a:p>
          <a:p>
            <a:pPr lvl="1">
              <a:lnSpc>
                <a:spcPct val="90000"/>
              </a:lnSpc>
              <a:spcBef>
                <a:spcPct val="20000"/>
              </a:spcBef>
              <a:buFont typeface="Arial" panose="020B0604020202020204" pitchFamily="34" charset="0"/>
              <a:buNone/>
            </a:pPr>
            <a:endParaRPr lang="en-US" altLang="zh-CN" sz="2000" dirty="0">
              <a:latin typeface="+mn-ea"/>
              <a:sym typeface="Wingdings" panose="05000000000000000000" pitchFamily="2" charset="2"/>
            </a:endParaRPr>
          </a:p>
          <a:p>
            <a:pPr lvl="1">
              <a:lnSpc>
                <a:spcPct val="90000"/>
              </a:lnSpc>
              <a:spcBef>
                <a:spcPct val="20000"/>
              </a:spcBef>
              <a:buFont typeface="Arial" panose="020B0604020202020204" pitchFamily="34" charset="0"/>
              <a:buNone/>
            </a:pPr>
            <a:r>
              <a:rPr lang="zh-CN" altLang="en-US" sz="2000" dirty="0">
                <a:latin typeface="+mn-ea"/>
                <a:sym typeface="Wingdings" panose="05000000000000000000" pitchFamily="2" charset="2"/>
              </a:rPr>
              <a:t> </a:t>
            </a:r>
            <a:r>
              <a:rPr lang="zh-CN" altLang="en-US" sz="2000" dirty="0">
                <a:latin typeface="+mn-ea"/>
                <a:sym typeface="Wingdings 2" panose="05020102010507070707" pitchFamily="18" charset="2"/>
              </a:rPr>
              <a:t></a:t>
            </a:r>
            <a:r>
              <a:rPr lang="zh-CN" altLang="en-US" sz="2000" dirty="0" smtClean="0">
                <a:latin typeface="+mn-ea"/>
                <a:sym typeface="Wingdings" panose="05000000000000000000" pitchFamily="2" charset="2"/>
              </a:rPr>
              <a:t>引入</a:t>
            </a:r>
            <a:r>
              <a:rPr lang="zh-CN" altLang="en-US" sz="2000" dirty="0">
                <a:latin typeface="+mn-ea"/>
                <a:sym typeface="Wingdings" panose="05000000000000000000" pitchFamily="2" charset="2"/>
              </a:rPr>
              <a:t>了列族的概念之后，列关键字就采用下述的语法规则来定义</a:t>
            </a:r>
            <a:r>
              <a:rPr lang="zh-CN" altLang="en-US" sz="2000" dirty="0" smtClean="0">
                <a:latin typeface="+mn-ea"/>
                <a:sym typeface="Wingdings" panose="05000000000000000000" pitchFamily="2" charset="2"/>
              </a:rPr>
              <a:t>：族</a:t>
            </a:r>
            <a:r>
              <a:rPr lang="zh-CN" altLang="en-US" sz="2000" dirty="0">
                <a:latin typeface="+mn-ea"/>
                <a:sym typeface="Wingdings" panose="05000000000000000000" pitchFamily="2" charset="2"/>
              </a:rPr>
              <a:t>名：限定词（</a:t>
            </a:r>
            <a:r>
              <a:rPr lang="en-US" altLang="zh-CN" sz="2000" dirty="0">
                <a:latin typeface="+mn-ea"/>
                <a:sym typeface="Wingdings" panose="05000000000000000000" pitchFamily="2" charset="2"/>
              </a:rPr>
              <a:t>family</a:t>
            </a:r>
            <a:r>
              <a:rPr lang="zh-CN" altLang="en-US" sz="2000" dirty="0">
                <a:latin typeface="+mn-ea"/>
                <a:sym typeface="Wingdings" panose="05000000000000000000" pitchFamily="2" charset="2"/>
              </a:rPr>
              <a:t>：</a:t>
            </a:r>
            <a:r>
              <a:rPr lang="en-US" altLang="zh-CN" sz="2000" dirty="0">
                <a:latin typeface="+mn-ea"/>
                <a:sym typeface="Wingdings" panose="05000000000000000000" pitchFamily="2" charset="2"/>
              </a:rPr>
              <a:t>qualifier</a:t>
            </a:r>
            <a:r>
              <a:rPr lang="zh-CN" altLang="en-US" sz="2000" dirty="0" smtClean="0">
                <a:latin typeface="+mn-ea"/>
                <a:sym typeface="Wingdings" panose="05000000000000000000" pitchFamily="2" charset="2"/>
              </a:rPr>
              <a:t>）</a:t>
            </a:r>
            <a:endParaRPr lang="zh-CN" altLang="en-US" sz="2000" dirty="0">
              <a:latin typeface="+mn-ea"/>
              <a:sym typeface="Wingdings" panose="05000000000000000000" pitchFamily="2" charset="2"/>
            </a:endParaRPr>
          </a:p>
          <a:p>
            <a:pPr lvl="1">
              <a:lnSpc>
                <a:spcPct val="90000"/>
              </a:lnSpc>
              <a:spcBef>
                <a:spcPct val="20000"/>
              </a:spcBef>
              <a:buFont typeface="Arial" panose="020B0604020202020204" pitchFamily="34" charset="0"/>
              <a:buNone/>
            </a:pPr>
            <a:r>
              <a:rPr lang="zh-CN" altLang="en-US" sz="2000" dirty="0">
                <a:latin typeface="+mn-ea"/>
                <a:sym typeface="Wingdings" panose="05000000000000000000" pitchFamily="2" charset="2"/>
              </a:rPr>
              <a:t>      族名必须有意义，限定词则可以任意选定</a:t>
            </a:r>
          </a:p>
          <a:p>
            <a:pPr lvl="1">
              <a:lnSpc>
                <a:spcPct val="90000"/>
              </a:lnSpc>
              <a:spcBef>
                <a:spcPct val="20000"/>
              </a:spcBef>
              <a:buFont typeface="Arial" panose="020B0604020202020204" pitchFamily="34" charset="0"/>
              <a:buNone/>
            </a:pPr>
            <a:r>
              <a:rPr lang="zh-CN" altLang="en-US" sz="2000" dirty="0">
                <a:latin typeface="+mn-ea"/>
                <a:sym typeface="Wingdings" panose="05000000000000000000" pitchFamily="2" charset="2"/>
              </a:rPr>
              <a:t>      图中，内容（</a:t>
            </a:r>
            <a:r>
              <a:rPr lang="en-US" altLang="zh-CN" sz="2000" dirty="0">
                <a:latin typeface="+mn-ea"/>
                <a:sym typeface="Wingdings" panose="05000000000000000000" pitchFamily="2" charset="2"/>
              </a:rPr>
              <a:t>Contents</a:t>
            </a:r>
            <a:r>
              <a:rPr lang="zh-CN" altLang="en-US" sz="2000" dirty="0">
                <a:latin typeface="+mn-ea"/>
                <a:sym typeface="Wingdings" panose="05000000000000000000" pitchFamily="2" charset="2"/>
              </a:rPr>
              <a:t>）、锚点（</a:t>
            </a:r>
            <a:r>
              <a:rPr lang="en-US" altLang="zh-CN" sz="2000" dirty="0">
                <a:latin typeface="+mn-ea"/>
                <a:sym typeface="Wingdings" panose="05000000000000000000" pitchFamily="2" charset="2"/>
              </a:rPr>
              <a:t>Anchor</a:t>
            </a:r>
            <a:r>
              <a:rPr lang="zh-CN" altLang="en-US" sz="2000" dirty="0">
                <a:latin typeface="+mn-ea"/>
                <a:sym typeface="Wingdings" panose="05000000000000000000" pitchFamily="2" charset="2"/>
              </a:rPr>
              <a:t>）都是不同的族。而</a:t>
            </a:r>
            <a:r>
              <a:rPr lang="en-US" altLang="zh-CN" sz="2000" dirty="0">
                <a:latin typeface="+mn-ea"/>
                <a:sym typeface="Wingdings" panose="05000000000000000000" pitchFamily="2" charset="2"/>
              </a:rPr>
              <a:t>cnnsi.com</a:t>
            </a:r>
            <a:r>
              <a:rPr lang="zh-CN" altLang="en-US" sz="2000" dirty="0">
                <a:latin typeface="+mn-ea"/>
                <a:sym typeface="Wingdings" panose="05000000000000000000" pitchFamily="2" charset="2"/>
              </a:rPr>
              <a:t>和</a:t>
            </a:r>
            <a:r>
              <a:rPr lang="en-US" altLang="zh-CN" sz="2000" dirty="0">
                <a:latin typeface="+mn-ea"/>
                <a:sym typeface="Wingdings" panose="05000000000000000000" pitchFamily="2" charset="2"/>
              </a:rPr>
              <a:t>my.look.ca</a:t>
            </a:r>
            <a:r>
              <a:rPr lang="zh-CN" altLang="en-US" sz="2000" dirty="0">
                <a:latin typeface="+mn-ea"/>
                <a:sym typeface="Wingdings" panose="05000000000000000000" pitchFamily="2" charset="2"/>
              </a:rPr>
              <a:t>则是锚点族中不同的限定词</a:t>
            </a:r>
          </a:p>
          <a:p>
            <a:pPr lvl="1">
              <a:lnSpc>
                <a:spcPct val="90000"/>
              </a:lnSpc>
              <a:spcBef>
                <a:spcPct val="20000"/>
              </a:spcBef>
              <a:buFont typeface="Arial" panose="020B0604020202020204" pitchFamily="34" charset="0"/>
              <a:buNone/>
            </a:pPr>
            <a:r>
              <a:rPr lang="zh-CN" altLang="en-US" sz="2000" dirty="0">
                <a:latin typeface="+mn-ea"/>
                <a:sym typeface="Wingdings" panose="05000000000000000000" pitchFamily="2" charset="2"/>
              </a:rPr>
              <a:t>      族同时也是</a:t>
            </a:r>
            <a:r>
              <a:rPr lang="en-US" altLang="zh-CN" sz="2000" dirty="0" err="1">
                <a:latin typeface="+mn-ea"/>
                <a:sym typeface="Wingdings" panose="05000000000000000000" pitchFamily="2" charset="2"/>
              </a:rPr>
              <a:t>Bigtable</a:t>
            </a:r>
            <a:r>
              <a:rPr lang="zh-CN" altLang="en-US" sz="2000" dirty="0">
                <a:latin typeface="+mn-ea"/>
                <a:sym typeface="Wingdings" panose="05000000000000000000" pitchFamily="2" charset="2"/>
              </a:rPr>
              <a:t>中访问控制（</a:t>
            </a:r>
            <a:r>
              <a:rPr lang="en-US" altLang="zh-CN" sz="2000" dirty="0">
                <a:latin typeface="+mn-ea"/>
                <a:sym typeface="Wingdings" panose="05000000000000000000" pitchFamily="2" charset="2"/>
              </a:rPr>
              <a:t>Access Control</a:t>
            </a:r>
            <a:r>
              <a:rPr lang="zh-CN" altLang="en-US" sz="2000" dirty="0">
                <a:latin typeface="+mn-ea"/>
                <a:sym typeface="Wingdings" panose="05000000000000000000" pitchFamily="2" charset="2"/>
              </a:rPr>
              <a:t>）基本单元，也就是说访问权限的设置是在族这一级别上进行的</a:t>
            </a:r>
            <a:endParaRPr lang="zh-CN" altLang="en-US" sz="2000" dirty="0">
              <a:latin typeface="+mn-ea"/>
            </a:endParaRPr>
          </a:p>
        </p:txBody>
      </p:sp>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508" y="4644648"/>
            <a:ext cx="7177876" cy="1794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40745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Google </a:t>
            </a:r>
            <a:r>
              <a:rPr lang="en-US" dirty="0" err="1" smtClean="0"/>
              <a:t>Bigtable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52</a:t>
            </a:fld>
            <a:endParaRPr lang="en-US"/>
          </a:p>
        </p:txBody>
      </p:sp>
      <p:grpSp>
        <p:nvGrpSpPr>
          <p:cNvPr id="12" name="组合 11"/>
          <p:cNvGrpSpPr/>
          <p:nvPr/>
        </p:nvGrpSpPr>
        <p:grpSpPr>
          <a:xfrm>
            <a:off x="359984" y="1143000"/>
            <a:ext cx="1105988" cy="1105988"/>
            <a:chOff x="1027613" y="1689463"/>
            <a:chExt cx="1105988" cy="1105988"/>
          </a:xfrm>
        </p:grpSpPr>
        <p:grpSp>
          <p:nvGrpSpPr>
            <p:cNvPr id="13" name="组合 12"/>
            <p:cNvGrpSpPr/>
            <p:nvPr/>
          </p:nvGrpSpPr>
          <p:grpSpPr>
            <a:xfrm>
              <a:off x="1027613" y="1689463"/>
              <a:ext cx="1105988" cy="1105988"/>
              <a:chOff x="1027613" y="1689463"/>
              <a:chExt cx="1105988" cy="1105988"/>
            </a:xfrm>
          </p:grpSpPr>
          <p:sp>
            <p:nvSpPr>
              <p:cNvPr id="15" name="椭圆 14"/>
              <p:cNvSpPr/>
              <p:nvPr/>
            </p:nvSpPr>
            <p:spPr>
              <a:xfrm>
                <a:off x="1027613" y="1689463"/>
                <a:ext cx="1105988" cy="1105988"/>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6" name="椭圆 15"/>
              <p:cNvSpPr/>
              <p:nvPr/>
            </p:nvSpPr>
            <p:spPr>
              <a:xfrm>
                <a:off x="1090002" y="1751852"/>
                <a:ext cx="981211" cy="981211"/>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sp>
          <p:nvSpPr>
            <p:cNvPr id="14" name="文本框 13"/>
            <p:cNvSpPr txBox="1"/>
            <p:nvPr/>
          </p:nvSpPr>
          <p:spPr>
            <a:xfrm>
              <a:off x="1064077" y="2010204"/>
              <a:ext cx="1031052" cy="430887"/>
            </a:xfrm>
            <a:prstGeom prst="rect">
              <a:avLst/>
            </a:prstGeom>
            <a:noFill/>
          </p:spPr>
          <p:txBody>
            <a:bodyPr wrap="none" rtlCol="0">
              <a:spAutoFit/>
            </a:bodyPr>
            <a:lstStyle/>
            <a:p>
              <a:pPr algn="ctr"/>
              <a:r>
                <a:rPr lang="zh-CN" altLang="en-US" sz="2200" dirty="0">
                  <a:solidFill>
                    <a:schemeClr val="bg1"/>
                  </a:solidFill>
                  <a:latin typeface="+mn-ea"/>
                </a:rPr>
                <a:t>时间戳</a:t>
              </a:r>
            </a:p>
          </p:txBody>
        </p:sp>
      </p:grpSp>
      <p:sp>
        <p:nvSpPr>
          <p:cNvPr id="17" name="矩形 16"/>
          <p:cNvSpPr/>
          <p:nvPr/>
        </p:nvSpPr>
        <p:spPr>
          <a:xfrm>
            <a:off x="1072434" y="1150354"/>
            <a:ext cx="8071566" cy="3262432"/>
          </a:xfrm>
          <a:prstGeom prst="rect">
            <a:avLst/>
          </a:prstGeom>
        </p:spPr>
        <p:txBody>
          <a:bodyPr wrap="square">
            <a:spAutoFit/>
          </a:bodyPr>
          <a:lstStyle/>
          <a:p>
            <a:pPr marL="800100" lvl="1" indent="-342900">
              <a:lnSpc>
                <a:spcPct val="90000"/>
              </a:lnSpc>
              <a:spcBef>
                <a:spcPct val="20000"/>
              </a:spcBef>
              <a:buFont typeface="Wingdings" panose="05000000000000000000" pitchFamily="2" charset="2"/>
              <a:buChar char="l"/>
            </a:pPr>
            <a:r>
              <a:rPr lang="en-US" altLang="zh-CN" sz="2000" dirty="0">
                <a:latin typeface="+mn-ea"/>
                <a:sym typeface="Wingdings" panose="05000000000000000000" pitchFamily="2" charset="2"/>
              </a:rPr>
              <a:t>Google</a:t>
            </a:r>
            <a:r>
              <a:rPr lang="zh-CN" altLang="en-US" sz="2000" dirty="0">
                <a:latin typeface="+mn-ea"/>
                <a:sym typeface="Wingdings" panose="05000000000000000000" pitchFamily="2" charset="2"/>
              </a:rPr>
              <a:t>的很多服务比如网页检索和用户的个性化设置</a:t>
            </a:r>
            <a:r>
              <a:rPr lang="zh-CN" altLang="en-US" sz="2000" dirty="0" smtClean="0">
                <a:latin typeface="+mn-ea"/>
                <a:sym typeface="Wingdings" panose="05000000000000000000" pitchFamily="2" charset="2"/>
              </a:rPr>
              <a:t>等，都</a:t>
            </a:r>
            <a:r>
              <a:rPr lang="zh-CN" altLang="en-US" sz="2000" dirty="0">
                <a:latin typeface="+mn-ea"/>
                <a:sym typeface="Wingdings" panose="05000000000000000000" pitchFamily="2" charset="2"/>
              </a:rPr>
              <a:t>需要保存不同时间的数据，这些不同的数据版本必须通过时间戳来区分。</a:t>
            </a:r>
            <a:r>
              <a:rPr lang="zh-CN" altLang="en-US" sz="2000" dirty="0" smtClean="0">
                <a:latin typeface="+mn-ea"/>
                <a:sym typeface="Wingdings" panose="05000000000000000000" pitchFamily="2" charset="2"/>
              </a:rPr>
              <a:t>图中</a:t>
            </a:r>
            <a:r>
              <a:rPr lang="zh-CN" altLang="en-US" sz="2000" dirty="0">
                <a:latin typeface="+mn-ea"/>
                <a:sym typeface="Wingdings" panose="05000000000000000000" pitchFamily="2" charset="2"/>
              </a:rPr>
              <a:t>内容列的</a:t>
            </a:r>
            <a:r>
              <a:rPr lang="en-US" altLang="zh-CN" sz="2000" dirty="0">
                <a:latin typeface="+mn-ea"/>
                <a:sym typeface="Wingdings" panose="05000000000000000000" pitchFamily="2" charset="2"/>
              </a:rPr>
              <a:t>t3</a:t>
            </a:r>
            <a:r>
              <a:rPr lang="zh-CN" altLang="en-US" sz="2000" dirty="0">
                <a:latin typeface="+mn-ea"/>
                <a:sym typeface="Wingdings" panose="05000000000000000000" pitchFamily="2" charset="2"/>
              </a:rPr>
              <a:t>、</a:t>
            </a:r>
            <a:r>
              <a:rPr lang="en-US" altLang="zh-CN" sz="2000" dirty="0">
                <a:latin typeface="+mn-ea"/>
                <a:sym typeface="Wingdings" panose="05000000000000000000" pitchFamily="2" charset="2"/>
              </a:rPr>
              <a:t>t5</a:t>
            </a:r>
            <a:r>
              <a:rPr lang="zh-CN" altLang="en-US" sz="2000" dirty="0">
                <a:latin typeface="+mn-ea"/>
                <a:sym typeface="Wingdings" panose="05000000000000000000" pitchFamily="2" charset="2"/>
              </a:rPr>
              <a:t>和</a:t>
            </a:r>
            <a:r>
              <a:rPr lang="en-US" altLang="zh-CN" sz="2000" dirty="0">
                <a:latin typeface="+mn-ea"/>
                <a:sym typeface="Wingdings" panose="05000000000000000000" pitchFamily="2" charset="2"/>
              </a:rPr>
              <a:t>t6</a:t>
            </a:r>
            <a:r>
              <a:rPr lang="zh-CN" altLang="en-US" sz="2000" dirty="0">
                <a:latin typeface="+mn-ea"/>
                <a:sym typeface="Wingdings" panose="05000000000000000000" pitchFamily="2" charset="2"/>
              </a:rPr>
              <a:t>表明其中保存了在</a:t>
            </a:r>
            <a:r>
              <a:rPr lang="en-US" altLang="zh-CN" sz="2000" dirty="0">
                <a:latin typeface="+mn-ea"/>
                <a:sym typeface="Wingdings" panose="05000000000000000000" pitchFamily="2" charset="2"/>
              </a:rPr>
              <a:t>t3</a:t>
            </a:r>
            <a:r>
              <a:rPr lang="zh-CN" altLang="en-US" sz="2000" dirty="0">
                <a:latin typeface="+mn-ea"/>
                <a:sym typeface="Wingdings" panose="05000000000000000000" pitchFamily="2" charset="2"/>
              </a:rPr>
              <a:t>、</a:t>
            </a:r>
            <a:r>
              <a:rPr lang="en-US" altLang="zh-CN" sz="2000" dirty="0">
                <a:latin typeface="+mn-ea"/>
                <a:sym typeface="Wingdings" panose="05000000000000000000" pitchFamily="2" charset="2"/>
              </a:rPr>
              <a:t>t5</a:t>
            </a:r>
            <a:r>
              <a:rPr lang="zh-CN" altLang="en-US" sz="2000" dirty="0">
                <a:latin typeface="+mn-ea"/>
                <a:sym typeface="Wingdings" panose="05000000000000000000" pitchFamily="2" charset="2"/>
              </a:rPr>
              <a:t>和</a:t>
            </a:r>
            <a:r>
              <a:rPr lang="en-US" altLang="zh-CN" sz="2000" dirty="0">
                <a:latin typeface="+mn-ea"/>
                <a:sym typeface="Wingdings" panose="05000000000000000000" pitchFamily="2" charset="2"/>
              </a:rPr>
              <a:t>t6</a:t>
            </a:r>
            <a:r>
              <a:rPr lang="zh-CN" altLang="en-US" sz="2000" dirty="0">
                <a:latin typeface="+mn-ea"/>
                <a:sym typeface="Wingdings" panose="05000000000000000000" pitchFamily="2" charset="2"/>
              </a:rPr>
              <a:t>这三个时间获取的网页。</a:t>
            </a:r>
            <a:r>
              <a:rPr lang="en-US" altLang="zh-CN" sz="2000" u="sng" dirty="0" err="1">
                <a:latin typeface="+mn-ea"/>
                <a:sym typeface="Wingdings" panose="05000000000000000000" pitchFamily="2" charset="2"/>
              </a:rPr>
              <a:t>Bigtable</a:t>
            </a:r>
            <a:r>
              <a:rPr lang="zh-CN" altLang="en-US" sz="2000" u="sng" dirty="0">
                <a:latin typeface="+mn-ea"/>
                <a:sym typeface="Wingdings" panose="05000000000000000000" pitchFamily="2" charset="2"/>
              </a:rPr>
              <a:t>中的时间戳是</a:t>
            </a:r>
            <a:r>
              <a:rPr lang="en-US" altLang="zh-CN" sz="2000" u="sng" dirty="0">
                <a:latin typeface="+mn-ea"/>
                <a:sym typeface="Wingdings" panose="05000000000000000000" pitchFamily="2" charset="2"/>
              </a:rPr>
              <a:t>64</a:t>
            </a:r>
            <a:r>
              <a:rPr lang="zh-CN" altLang="en-US" sz="2000" u="sng" dirty="0">
                <a:latin typeface="+mn-ea"/>
                <a:sym typeface="Wingdings" panose="05000000000000000000" pitchFamily="2" charset="2"/>
              </a:rPr>
              <a:t>位整型数，具体的赋值方式可以采取系统</a:t>
            </a:r>
            <a:r>
              <a:rPr lang="zh-CN" altLang="en-US" sz="2000" u="sng" dirty="0" smtClean="0">
                <a:latin typeface="+mn-ea"/>
                <a:sym typeface="Wingdings" panose="05000000000000000000" pitchFamily="2" charset="2"/>
              </a:rPr>
              <a:t>默认方式</a:t>
            </a:r>
            <a:r>
              <a:rPr lang="zh-CN" altLang="en-US" sz="2000" u="sng" dirty="0">
                <a:latin typeface="+mn-ea"/>
                <a:sym typeface="Wingdings" panose="05000000000000000000" pitchFamily="2" charset="2"/>
              </a:rPr>
              <a:t>，也可以用户自行</a:t>
            </a:r>
            <a:r>
              <a:rPr lang="zh-CN" altLang="en-US" sz="2000" u="sng" dirty="0" smtClean="0">
                <a:latin typeface="+mn-ea"/>
                <a:sym typeface="Wingdings" panose="05000000000000000000" pitchFamily="2" charset="2"/>
              </a:rPr>
              <a:t>定义。</a:t>
            </a:r>
            <a:endParaRPr lang="en-US" altLang="zh-CN" sz="2000" u="sng" dirty="0" smtClean="0">
              <a:latin typeface="+mn-ea"/>
              <a:sym typeface="Wingdings" panose="05000000000000000000" pitchFamily="2" charset="2"/>
            </a:endParaRPr>
          </a:p>
          <a:p>
            <a:pPr marL="800100" lvl="1" indent="-342900">
              <a:lnSpc>
                <a:spcPct val="90000"/>
              </a:lnSpc>
              <a:spcBef>
                <a:spcPct val="20000"/>
              </a:spcBef>
              <a:buFont typeface="Wingdings" panose="05000000000000000000" pitchFamily="2" charset="2"/>
              <a:buChar char="l"/>
            </a:pPr>
            <a:endParaRPr lang="zh-CN" altLang="en-US" sz="2000" u="sng" dirty="0">
              <a:latin typeface="+mn-ea"/>
              <a:sym typeface="Wingdings" panose="05000000000000000000" pitchFamily="2" charset="2"/>
            </a:endParaRPr>
          </a:p>
          <a:p>
            <a:pPr marL="800100" lvl="1" indent="-342900">
              <a:lnSpc>
                <a:spcPct val="90000"/>
              </a:lnSpc>
              <a:spcBef>
                <a:spcPct val="20000"/>
              </a:spcBef>
              <a:buFont typeface="Wingdings" panose="05000000000000000000" pitchFamily="2" charset="2"/>
              <a:buChar char="l"/>
            </a:pPr>
            <a:r>
              <a:rPr lang="zh-CN" altLang="en-US" sz="2000" dirty="0">
                <a:latin typeface="+mn-ea"/>
                <a:sym typeface="Wingdings" panose="05000000000000000000" pitchFamily="2" charset="2"/>
              </a:rPr>
              <a:t>为了简化不同版本的数据管理，</a:t>
            </a:r>
            <a:r>
              <a:rPr lang="en-US" altLang="zh-CN" sz="2000" dirty="0" err="1">
                <a:latin typeface="+mn-ea"/>
                <a:sym typeface="Wingdings" panose="05000000000000000000" pitchFamily="2" charset="2"/>
              </a:rPr>
              <a:t>Bigtable</a:t>
            </a:r>
            <a:r>
              <a:rPr lang="zh-CN" altLang="en-US" sz="2000" dirty="0">
                <a:latin typeface="+mn-ea"/>
                <a:sym typeface="Wingdings" panose="05000000000000000000" pitchFamily="2" charset="2"/>
              </a:rPr>
              <a:t>目前提供了两种设置：一种是</a:t>
            </a:r>
            <a:r>
              <a:rPr lang="zh-CN" altLang="en-US" sz="2000" b="1" dirty="0">
                <a:latin typeface="+mn-ea"/>
                <a:sym typeface="Wingdings" panose="05000000000000000000" pitchFamily="2" charset="2"/>
              </a:rPr>
              <a:t>保留最近的</a:t>
            </a:r>
            <a:r>
              <a:rPr lang="en-US" altLang="zh-CN" sz="2000" b="1" i="1" dirty="0">
                <a:latin typeface="+mn-ea"/>
                <a:sym typeface="Wingdings" panose="05000000000000000000" pitchFamily="2" charset="2"/>
              </a:rPr>
              <a:t>N</a:t>
            </a:r>
            <a:r>
              <a:rPr lang="zh-CN" altLang="en-US" sz="2000" b="1" dirty="0">
                <a:latin typeface="+mn-ea"/>
                <a:sym typeface="Wingdings" panose="05000000000000000000" pitchFamily="2" charset="2"/>
              </a:rPr>
              <a:t>个不同版本</a:t>
            </a:r>
            <a:r>
              <a:rPr lang="zh-CN" altLang="en-US" sz="2000" dirty="0">
                <a:latin typeface="+mn-ea"/>
                <a:sym typeface="Wingdings" panose="05000000000000000000" pitchFamily="2" charset="2"/>
              </a:rPr>
              <a:t>，图中数据模型采取的就是这种方法，它保存最新的三个版本数据。另一种就是</a:t>
            </a:r>
            <a:r>
              <a:rPr lang="zh-CN" altLang="en-US" sz="2000" b="1" dirty="0">
                <a:latin typeface="+mn-ea"/>
                <a:sym typeface="Wingdings" panose="05000000000000000000" pitchFamily="2" charset="2"/>
              </a:rPr>
              <a:t>保留限定时间内的所有不同版本</a:t>
            </a:r>
            <a:r>
              <a:rPr lang="zh-CN" altLang="en-US" sz="2000" dirty="0">
                <a:latin typeface="+mn-ea"/>
                <a:sym typeface="Wingdings" panose="05000000000000000000" pitchFamily="2" charset="2"/>
              </a:rPr>
              <a:t>，比如可以保存最近</a:t>
            </a:r>
            <a:r>
              <a:rPr lang="en-US" altLang="zh-CN" sz="2000" dirty="0">
                <a:latin typeface="+mn-ea"/>
                <a:sym typeface="Wingdings" panose="05000000000000000000" pitchFamily="2" charset="2"/>
              </a:rPr>
              <a:t>10</a:t>
            </a:r>
            <a:r>
              <a:rPr lang="zh-CN" altLang="en-US" sz="2000" dirty="0">
                <a:latin typeface="+mn-ea"/>
                <a:sym typeface="Wingdings" panose="05000000000000000000" pitchFamily="2" charset="2"/>
              </a:rPr>
              <a:t>天的所有不同版本数据。失效的版本将会由</a:t>
            </a:r>
            <a:r>
              <a:rPr lang="en-US" altLang="zh-CN" sz="2000" dirty="0" err="1">
                <a:latin typeface="+mn-ea"/>
                <a:sym typeface="Wingdings" panose="05000000000000000000" pitchFamily="2" charset="2"/>
              </a:rPr>
              <a:t>Bigtable</a:t>
            </a:r>
            <a:r>
              <a:rPr lang="zh-CN" altLang="en-US" sz="2000" dirty="0">
                <a:latin typeface="+mn-ea"/>
                <a:sym typeface="Wingdings" panose="05000000000000000000" pitchFamily="2" charset="2"/>
              </a:rPr>
              <a:t>的垃圾回收机制自动处理 </a:t>
            </a:r>
          </a:p>
        </p:txBody>
      </p:sp>
      <p:pic>
        <p:nvPicPr>
          <p:cNvPr id="1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1974" y="4475175"/>
            <a:ext cx="7644604" cy="191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82601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Google </a:t>
            </a:r>
            <a:r>
              <a:rPr lang="en-US" dirty="0" err="1" smtClean="0"/>
              <a:t>Bigtable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53</a:t>
            </a:fld>
            <a:endParaRPr lang="en-US"/>
          </a:p>
        </p:txBody>
      </p:sp>
      <p:graphicFrame>
        <p:nvGraphicFramePr>
          <p:cNvPr id="4" name="Object 2"/>
          <p:cNvGraphicFramePr>
            <a:graphicFrameLocks noChangeAspect="1"/>
          </p:cNvGraphicFramePr>
          <p:nvPr>
            <p:extLst>
              <p:ext uri="{D42A27DB-BD31-4B8C-83A1-F6EECF244321}">
                <p14:modId xmlns:p14="http://schemas.microsoft.com/office/powerpoint/2010/main" val="412902867"/>
              </p:ext>
            </p:extLst>
          </p:nvPr>
        </p:nvGraphicFramePr>
        <p:xfrm>
          <a:off x="3092745" y="4328552"/>
          <a:ext cx="4209035" cy="2177889"/>
        </p:xfrm>
        <a:graphic>
          <a:graphicData uri="http://schemas.openxmlformats.org/presentationml/2006/ole">
            <mc:AlternateContent xmlns:mc="http://schemas.openxmlformats.org/markup-compatibility/2006">
              <mc:Choice xmlns:v="urn:schemas-microsoft-com:vml" Requires="v">
                <p:oleObj spid="_x0000_s1036" name="Visio" r:id="rId4" imgW="11168319" imgH="5779184" progId="Visio.Drawing.11">
                  <p:embed/>
                </p:oleObj>
              </mc:Choice>
              <mc:Fallback>
                <p:oleObj name="Visio" r:id="rId4" imgW="11168319" imgH="5779184" progId="Visio.Drawing.11">
                  <p:embed/>
                  <p:pic>
                    <p:nvPicPr>
                      <p:cNvPr id="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2745" y="4328552"/>
                        <a:ext cx="4209035" cy="2177889"/>
                      </a:xfrm>
                      <a:prstGeom prst="rect">
                        <a:avLst/>
                      </a:prstGeom>
                      <a:noFill/>
                      <a:ln>
                        <a:noFill/>
                      </a:ln>
                      <a:extLst/>
                    </p:spPr>
                  </p:pic>
                </p:oleObj>
              </mc:Fallback>
            </mc:AlternateContent>
          </a:graphicData>
        </a:graphic>
      </p:graphicFrame>
      <p:sp>
        <p:nvSpPr>
          <p:cNvPr id="6" name="文本框 5"/>
          <p:cNvSpPr txBox="1"/>
          <p:nvPr/>
        </p:nvSpPr>
        <p:spPr>
          <a:xfrm>
            <a:off x="289625" y="1094678"/>
            <a:ext cx="1895071" cy="461665"/>
          </a:xfrm>
          <a:prstGeom prst="rect">
            <a:avLst/>
          </a:prstGeom>
          <a:noFill/>
        </p:spPr>
        <p:txBody>
          <a:bodyPr wrap="none" rtlCol="0">
            <a:spAutoFit/>
          </a:bodyPr>
          <a:lstStyle/>
          <a:p>
            <a:r>
              <a:rPr lang="en-US" altLang="zh-CN" sz="2400" b="1" dirty="0">
                <a:solidFill>
                  <a:schemeClr val="accent6"/>
                </a:solidFill>
              </a:rPr>
              <a:t>2</a:t>
            </a:r>
            <a:r>
              <a:rPr lang="zh-CN" altLang="en-US" sz="2400" b="1" dirty="0" smtClean="0">
                <a:solidFill>
                  <a:schemeClr val="accent6"/>
                </a:solidFill>
              </a:rPr>
              <a:t>、系统架构</a:t>
            </a:r>
            <a:endParaRPr lang="zh-CN" altLang="en-US" sz="2400" b="1" dirty="0">
              <a:solidFill>
                <a:schemeClr val="accent6"/>
              </a:solidFill>
            </a:endParaRPr>
          </a:p>
        </p:txBody>
      </p:sp>
      <p:sp>
        <p:nvSpPr>
          <p:cNvPr id="7" name="内容占位符 1"/>
          <p:cNvSpPr>
            <a:spLocks/>
          </p:cNvSpPr>
          <p:nvPr/>
        </p:nvSpPr>
        <p:spPr bwMode="auto">
          <a:xfrm>
            <a:off x="247560" y="1556343"/>
            <a:ext cx="8772385" cy="249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lnSpc>
                <a:spcPct val="90000"/>
              </a:lnSpc>
              <a:spcBef>
                <a:spcPct val="20000"/>
              </a:spcBef>
              <a:buFont typeface="Arial" panose="020B0604020202020204" pitchFamily="34" charset="0"/>
              <a:buChar char="•"/>
              <a:defRPr sz="2300">
                <a:solidFill>
                  <a:schemeClr val="bg1"/>
                </a:solidFill>
                <a:latin typeface="Arial" panose="020B0604020202020204" pitchFamily="34" charset="0"/>
              </a:defRPr>
            </a:lvl1pPr>
            <a:lvl2pPr marL="258763"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2pPr>
            <a:lvl3pPr marL="11430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3pPr>
            <a:lvl4pPr marL="16002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4pPr>
            <a:lvl5pPr marL="20574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9pPr>
          </a:lstStyle>
          <a:p>
            <a:pPr lvl="1">
              <a:buFont typeface="Arial" panose="020B0604020202020204" pitchFamily="34" charset="0"/>
              <a:buNone/>
            </a:pPr>
            <a:r>
              <a:rPr lang="zh-CN" altLang="en-US" dirty="0" smtClean="0">
                <a:solidFill>
                  <a:schemeClr val="tx1"/>
                </a:solidFill>
                <a:latin typeface="+mn-ea"/>
                <a:sym typeface="Wingdings" panose="05000000000000000000" pitchFamily="2" charset="2"/>
              </a:rPr>
              <a:t>由</a:t>
            </a:r>
            <a:r>
              <a:rPr lang="zh-CN" altLang="en-US" dirty="0">
                <a:solidFill>
                  <a:schemeClr val="tx1"/>
                </a:solidFill>
                <a:latin typeface="+mn-ea"/>
                <a:sym typeface="Wingdings" panose="05000000000000000000" pitchFamily="2" charset="2"/>
              </a:rPr>
              <a:t>三个部分组成：客户端</a:t>
            </a:r>
            <a:r>
              <a:rPr lang="zh-CN" altLang="en-US" dirty="0" smtClean="0">
                <a:solidFill>
                  <a:schemeClr val="tx1"/>
                </a:solidFill>
                <a:latin typeface="+mn-ea"/>
                <a:sym typeface="Wingdings" panose="05000000000000000000" pitchFamily="2" charset="2"/>
              </a:rPr>
              <a:t>程序库</a:t>
            </a:r>
            <a:r>
              <a:rPr lang="en-US" altLang="zh-CN" dirty="0" smtClean="0">
                <a:solidFill>
                  <a:schemeClr val="tx1"/>
                </a:solidFill>
                <a:latin typeface="+mn-ea"/>
                <a:sym typeface="Wingdings" panose="05000000000000000000" pitchFamily="2" charset="2"/>
              </a:rPr>
              <a:t>(</a:t>
            </a:r>
            <a:r>
              <a:rPr lang="en-US" altLang="zh-CN" sz="1600" dirty="0" smtClean="0">
                <a:solidFill>
                  <a:schemeClr val="tx1"/>
                </a:solidFill>
                <a:latin typeface="+mn-ea"/>
                <a:sym typeface="Wingdings" panose="05000000000000000000" pitchFamily="2" charset="2"/>
              </a:rPr>
              <a:t>Client Library</a:t>
            </a:r>
            <a:r>
              <a:rPr lang="en-US" altLang="zh-CN" dirty="0" smtClean="0">
                <a:solidFill>
                  <a:schemeClr val="tx1"/>
                </a:solidFill>
                <a:latin typeface="+mn-ea"/>
                <a:sym typeface="Wingdings" panose="05000000000000000000" pitchFamily="2" charset="2"/>
              </a:rPr>
              <a:t>)</a:t>
            </a:r>
            <a:r>
              <a:rPr lang="zh-CN" altLang="en-US" dirty="0" smtClean="0">
                <a:solidFill>
                  <a:schemeClr val="tx1"/>
                </a:solidFill>
                <a:latin typeface="+mn-ea"/>
                <a:sym typeface="Wingdings" panose="05000000000000000000" pitchFamily="2" charset="2"/>
              </a:rPr>
              <a:t>、</a:t>
            </a:r>
            <a:r>
              <a:rPr lang="zh-CN" altLang="en-US" dirty="0">
                <a:solidFill>
                  <a:schemeClr val="tx1"/>
                </a:solidFill>
                <a:latin typeface="+mn-ea"/>
                <a:sym typeface="Wingdings" panose="05000000000000000000" pitchFamily="2" charset="2"/>
              </a:rPr>
              <a:t>一个主</a:t>
            </a:r>
            <a:r>
              <a:rPr lang="zh-CN" altLang="en-US" dirty="0" smtClean="0">
                <a:solidFill>
                  <a:schemeClr val="tx1"/>
                </a:solidFill>
                <a:latin typeface="+mn-ea"/>
                <a:sym typeface="Wingdings" panose="05000000000000000000" pitchFamily="2" charset="2"/>
              </a:rPr>
              <a:t>服务器</a:t>
            </a:r>
            <a:r>
              <a:rPr lang="en-US" altLang="zh-CN" dirty="0" smtClean="0">
                <a:solidFill>
                  <a:schemeClr val="tx1"/>
                </a:solidFill>
                <a:latin typeface="+mn-ea"/>
                <a:sym typeface="Wingdings" panose="05000000000000000000" pitchFamily="2" charset="2"/>
              </a:rPr>
              <a:t>(</a:t>
            </a:r>
            <a:r>
              <a:rPr lang="en-US" altLang="zh-CN" sz="1600" dirty="0" smtClean="0">
                <a:solidFill>
                  <a:schemeClr val="tx1"/>
                </a:solidFill>
                <a:latin typeface="+mn-ea"/>
                <a:sym typeface="Wingdings" panose="05000000000000000000" pitchFamily="2" charset="2"/>
              </a:rPr>
              <a:t>Master Server</a:t>
            </a:r>
            <a:r>
              <a:rPr lang="en-US" altLang="zh-CN" dirty="0" smtClean="0">
                <a:solidFill>
                  <a:schemeClr val="tx1"/>
                </a:solidFill>
                <a:latin typeface="+mn-ea"/>
                <a:sym typeface="Wingdings" panose="05000000000000000000" pitchFamily="2" charset="2"/>
              </a:rPr>
              <a:t>)</a:t>
            </a:r>
            <a:r>
              <a:rPr lang="zh-CN" altLang="en-US" dirty="0" smtClean="0">
                <a:solidFill>
                  <a:schemeClr val="tx1"/>
                </a:solidFill>
                <a:latin typeface="+mn-ea"/>
                <a:sym typeface="Wingdings" panose="05000000000000000000" pitchFamily="2" charset="2"/>
              </a:rPr>
              <a:t>和</a:t>
            </a:r>
            <a:r>
              <a:rPr lang="zh-CN" altLang="en-US" dirty="0">
                <a:solidFill>
                  <a:schemeClr val="tx1"/>
                </a:solidFill>
                <a:latin typeface="+mn-ea"/>
                <a:sym typeface="Wingdings" panose="05000000000000000000" pitchFamily="2" charset="2"/>
              </a:rPr>
              <a:t>多个子表服务器（</a:t>
            </a:r>
            <a:r>
              <a:rPr lang="en-US" altLang="zh-CN" sz="1600" dirty="0">
                <a:solidFill>
                  <a:schemeClr val="tx1"/>
                </a:solidFill>
                <a:latin typeface="+mn-ea"/>
                <a:sym typeface="Wingdings" panose="05000000000000000000" pitchFamily="2" charset="2"/>
              </a:rPr>
              <a:t>Tablet Server</a:t>
            </a:r>
            <a:r>
              <a:rPr lang="zh-CN" altLang="en-US" dirty="0">
                <a:solidFill>
                  <a:schemeClr val="tx1"/>
                </a:solidFill>
                <a:latin typeface="+mn-ea"/>
                <a:sym typeface="Wingdings" panose="05000000000000000000" pitchFamily="2" charset="2"/>
              </a:rPr>
              <a:t>）</a:t>
            </a:r>
          </a:p>
          <a:p>
            <a:pPr lvl="1">
              <a:spcBef>
                <a:spcPts val="1200"/>
              </a:spcBef>
              <a:buFont typeface="Arial" panose="020B0604020202020204" pitchFamily="34" charset="0"/>
              <a:buNone/>
            </a:pPr>
            <a:r>
              <a:rPr lang="zh-CN" altLang="en-US" dirty="0">
                <a:solidFill>
                  <a:schemeClr val="tx1"/>
                </a:solidFill>
                <a:latin typeface="+mn-ea"/>
                <a:sym typeface="Wingdings" panose="05000000000000000000" pitchFamily="2" charset="2"/>
              </a:rPr>
              <a:t>   客户访问</a:t>
            </a:r>
            <a:r>
              <a:rPr lang="en-US" altLang="zh-CN" dirty="0" err="1">
                <a:solidFill>
                  <a:schemeClr val="tx1"/>
                </a:solidFill>
                <a:latin typeface="+mn-ea"/>
                <a:sym typeface="Wingdings" panose="05000000000000000000" pitchFamily="2" charset="2"/>
              </a:rPr>
              <a:t>Bigtable</a:t>
            </a:r>
            <a:r>
              <a:rPr lang="zh-CN" altLang="en-US" dirty="0">
                <a:solidFill>
                  <a:schemeClr val="tx1"/>
                </a:solidFill>
                <a:latin typeface="+mn-ea"/>
                <a:sym typeface="Wingdings" panose="05000000000000000000" pitchFamily="2" charset="2"/>
              </a:rPr>
              <a:t>服务时，首先要利用其库函数执行</a:t>
            </a:r>
            <a:r>
              <a:rPr lang="en-US" altLang="zh-CN" dirty="0">
                <a:solidFill>
                  <a:schemeClr val="tx1"/>
                </a:solidFill>
                <a:latin typeface="+mn-ea"/>
                <a:sym typeface="Wingdings" panose="05000000000000000000" pitchFamily="2" charset="2"/>
              </a:rPr>
              <a:t>Open()</a:t>
            </a:r>
            <a:r>
              <a:rPr lang="zh-CN" altLang="en-US" dirty="0">
                <a:solidFill>
                  <a:schemeClr val="tx1"/>
                </a:solidFill>
                <a:latin typeface="+mn-ea"/>
                <a:sym typeface="Wingdings" panose="05000000000000000000" pitchFamily="2" charset="2"/>
              </a:rPr>
              <a:t>操作来打开一个锁（实际上就是获取了文件目录），锁打开以后客户端就可以和子表服务器进行通信</a:t>
            </a:r>
          </a:p>
          <a:p>
            <a:pPr lvl="1">
              <a:spcBef>
                <a:spcPts val="1200"/>
              </a:spcBef>
              <a:buFont typeface="Arial" panose="020B0604020202020204" pitchFamily="34" charset="0"/>
              <a:buNone/>
            </a:pPr>
            <a:r>
              <a:rPr lang="zh-CN" altLang="en-US" dirty="0">
                <a:solidFill>
                  <a:schemeClr val="tx1"/>
                </a:solidFill>
                <a:latin typeface="+mn-ea"/>
                <a:sym typeface="Wingdings" panose="05000000000000000000" pitchFamily="2" charset="2"/>
              </a:rPr>
              <a:t>   和许多具有单个主节点分布式系统一样，客户端主要与子表服务器通信，几乎不和主服务器进行通信，这使得主服务器的负载大大降低</a:t>
            </a:r>
          </a:p>
          <a:p>
            <a:pPr lvl="1">
              <a:spcBef>
                <a:spcPts val="1200"/>
              </a:spcBef>
              <a:buFont typeface="Arial" panose="020B0604020202020204" pitchFamily="34" charset="0"/>
              <a:buNone/>
            </a:pPr>
            <a:r>
              <a:rPr lang="zh-CN" altLang="en-US" dirty="0">
                <a:solidFill>
                  <a:schemeClr val="tx1"/>
                </a:solidFill>
                <a:latin typeface="+mn-ea"/>
                <a:sym typeface="Wingdings" panose="05000000000000000000" pitchFamily="2" charset="2"/>
              </a:rPr>
              <a:t>   主服务主要进行一些元数据操作以及子表服务器之间负载调度问题，实际数据是存储在子表服务器上 </a:t>
            </a:r>
          </a:p>
        </p:txBody>
      </p:sp>
    </p:spTree>
    <p:extLst>
      <p:ext uri="{BB962C8B-B14F-4D97-AF65-F5344CB8AC3E}">
        <p14:creationId xmlns:p14="http://schemas.microsoft.com/office/powerpoint/2010/main" val="22515317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Google </a:t>
            </a:r>
            <a:r>
              <a:rPr lang="en-US" dirty="0" err="1" smtClean="0"/>
              <a:t>Bigtable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54</a:t>
            </a:fld>
            <a:endParaRPr lang="en-US"/>
          </a:p>
        </p:txBody>
      </p:sp>
      <p:sp>
        <p:nvSpPr>
          <p:cNvPr id="4" name="文本框 3"/>
          <p:cNvSpPr txBox="1"/>
          <p:nvPr/>
        </p:nvSpPr>
        <p:spPr>
          <a:xfrm>
            <a:off x="25400" y="1028343"/>
            <a:ext cx="2887329" cy="461665"/>
          </a:xfrm>
          <a:prstGeom prst="rect">
            <a:avLst/>
          </a:prstGeom>
          <a:noFill/>
        </p:spPr>
        <p:txBody>
          <a:bodyPr wrap="none" rtlCol="0">
            <a:spAutoFit/>
          </a:bodyPr>
          <a:lstStyle/>
          <a:p>
            <a:r>
              <a:rPr lang="zh-CN" altLang="en-US" sz="2400" b="1" dirty="0" smtClean="0">
                <a:solidFill>
                  <a:schemeClr val="accent6"/>
                </a:solidFill>
              </a:rPr>
              <a:t>（</a:t>
            </a:r>
            <a:r>
              <a:rPr lang="en-US" altLang="zh-CN" sz="2400" b="1" dirty="0" smtClean="0">
                <a:solidFill>
                  <a:schemeClr val="accent6"/>
                </a:solidFill>
              </a:rPr>
              <a:t>1</a:t>
            </a:r>
            <a:r>
              <a:rPr lang="zh-CN" altLang="en-US" sz="2400" b="1" dirty="0" smtClean="0">
                <a:solidFill>
                  <a:schemeClr val="accent6"/>
                </a:solidFill>
              </a:rPr>
              <a:t>）</a:t>
            </a:r>
            <a:r>
              <a:rPr lang="en-US" altLang="zh-CN" sz="2400" b="1" dirty="0" smtClean="0">
                <a:solidFill>
                  <a:schemeClr val="accent6"/>
                </a:solidFill>
              </a:rPr>
              <a:t>Chubby </a:t>
            </a:r>
            <a:r>
              <a:rPr lang="zh-CN" altLang="en-US" sz="2400" b="1" dirty="0" smtClean="0">
                <a:solidFill>
                  <a:schemeClr val="accent6"/>
                </a:solidFill>
              </a:rPr>
              <a:t>作用</a:t>
            </a:r>
            <a:endParaRPr lang="zh-CN" altLang="en-US" sz="2400" b="1" dirty="0">
              <a:solidFill>
                <a:schemeClr val="accent6"/>
              </a:solidFill>
            </a:endParaRPr>
          </a:p>
        </p:txBody>
      </p:sp>
      <p:sp>
        <p:nvSpPr>
          <p:cNvPr id="6" name="矩形 5"/>
          <p:cNvSpPr/>
          <p:nvPr/>
        </p:nvSpPr>
        <p:spPr>
          <a:xfrm>
            <a:off x="248492" y="1490008"/>
            <a:ext cx="8942866" cy="1938992"/>
          </a:xfrm>
          <a:prstGeom prst="rect">
            <a:avLst/>
          </a:prstGeom>
        </p:spPr>
        <p:txBody>
          <a:bodyPr wrap="square">
            <a:spAutoFit/>
          </a:bodyPr>
          <a:lstStyle/>
          <a:p>
            <a:pPr>
              <a:lnSpc>
                <a:spcPct val="150000"/>
              </a:lnSpc>
            </a:pPr>
            <a:r>
              <a:rPr lang="en-US" altLang="zh-CN" sz="2000" spc="300" dirty="0" smtClean="0">
                <a:solidFill>
                  <a:schemeClr val="tx1">
                    <a:lumMod val="75000"/>
                    <a:lumOff val="25000"/>
                  </a:schemeClr>
                </a:solidFill>
                <a:latin typeface="+mn-ea"/>
              </a:rPr>
              <a:t>1</a:t>
            </a:r>
            <a:r>
              <a:rPr lang="zh-CN" altLang="en-US" sz="2000" spc="300" dirty="0" smtClean="0">
                <a:solidFill>
                  <a:schemeClr val="tx1">
                    <a:lumMod val="75000"/>
                    <a:lumOff val="25000"/>
                  </a:schemeClr>
                </a:solidFill>
                <a:latin typeface="+mn-ea"/>
              </a:rPr>
              <a:t>）选取</a:t>
            </a:r>
            <a:r>
              <a:rPr lang="zh-CN" altLang="en-US" sz="2000" spc="300" dirty="0">
                <a:solidFill>
                  <a:schemeClr val="tx1">
                    <a:lumMod val="75000"/>
                    <a:lumOff val="25000"/>
                  </a:schemeClr>
                </a:solidFill>
                <a:latin typeface="+mn-ea"/>
              </a:rPr>
              <a:t>并保证同一时间内只有一个主服务器（</a:t>
            </a:r>
            <a:r>
              <a:rPr lang="en-US" altLang="zh-CN" sz="2000" spc="300" dirty="0">
                <a:solidFill>
                  <a:schemeClr val="tx1">
                    <a:lumMod val="75000"/>
                    <a:lumOff val="25000"/>
                  </a:schemeClr>
                </a:solidFill>
                <a:latin typeface="+mn-ea"/>
              </a:rPr>
              <a:t>Master Server</a:t>
            </a:r>
            <a:r>
              <a:rPr lang="zh-CN" altLang="en-US" sz="2000" spc="300" dirty="0" smtClean="0">
                <a:solidFill>
                  <a:schemeClr val="tx1">
                    <a:lumMod val="75000"/>
                    <a:lumOff val="25000"/>
                  </a:schemeClr>
                </a:solidFill>
                <a:latin typeface="+mn-ea"/>
              </a:rPr>
              <a:t>）</a:t>
            </a:r>
            <a:endParaRPr lang="en-US" altLang="zh-CN" sz="2000" spc="300" dirty="0" smtClean="0">
              <a:solidFill>
                <a:schemeClr val="tx1">
                  <a:lumMod val="75000"/>
                  <a:lumOff val="25000"/>
                </a:schemeClr>
              </a:solidFill>
              <a:latin typeface="+mn-ea"/>
            </a:endParaRPr>
          </a:p>
          <a:p>
            <a:pPr>
              <a:lnSpc>
                <a:spcPct val="150000"/>
              </a:lnSpc>
            </a:pPr>
            <a:r>
              <a:rPr lang="en-US" altLang="zh-CN" sz="2000" spc="300" dirty="0" smtClean="0">
                <a:solidFill>
                  <a:schemeClr val="tx1">
                    <a:lumMod val="75000"/>
                    <a:lumOff val="25000"/>
                  </a:schemeClr>
                </a:solidFill>
                <a:latin typeface="+mn-ea"/>
              </a:rPr>
              <a:t>2</a:t>
            </a:r>
            <a:r>
              <a:rPr lang="zh-CN" altLang="en-US" sz="2000" spc="300" dirty="0">
                <a:solidFill>
                  <a:schemeClr val="tx1">
                    <a:lumMod val="75000"/>
                    <a:lumOff val="25000"/>
                  </a:schemeClr>
                </a:solidFill>
                <a:latin typeface="+mn-ea"/>
              </a:rPr>
              <a:t>）服务器目录包含子表的位置信息（最新的子表服务器、最活跃的的子表服务器、每个子表服务器上已分配和未分配的子表</a:t>
            </a:r>
            <a:r>
              <a:rPr lang="zh-CN" altLang="en-US" sz="2000" spc="300" dirty="0" smtClean="0">
                <a:solidFill>
                  <a:schemeClr val="tx1">
                    <a:lumMod val="75000"/>
                    <a:lumOff val="25000"/>
                  </a:schemeClr>
                </a:solidFill>
                <a:latin typeface="+mn-ea"/>
              </a:rPr>
              <a:t>）</a:t>
            </a:r>
            <a:endParaRPr lang="en-US" altLang="zh-CN" sz="2000" spc="300" dirty="0" smtClean="0">
              <a:solidFill>
                <a:schemeClr val="tx1">
                  <a:lumMod val="75000"/>
                  <a:lumOff val="25000"/>
                </a:schemeClr>
              </a:solidFill>
              <a:latin typeface="+mn-ea"/>
            </a:endParaRPr>
          </a:p>
          <a:p>
            <a:pPr>
              <a:lnSpc>
                <a:spcPct val="150000"/>
              </a:lnSpc>
            </a:pPr>
            <a:r>
              <a:rPr lang="en-US" altLang="zh-CN" sz="2000" spc="300" dirty="0" smtClean="0">
                <a:solidFill>
                  <a:schemeClr val="tx1">
                    <a:lumMod val="75000"/>
                    <a:lumOff val="25000"/>
                  </a:schemeClr>
                </a:solidFill>
                <a:latin typeface="+mn-ea"/>
              </a:rPr>
              <a:t>3</a:t>
            </a:r>
            <a:r>
              <a:rPr lang="zh-CN" altLang="en-US" sz="2000" spc="300" dirty="0">
                <a:solidFill>
                  <a:schemeClr val="tx1">
                    <a:lumMod val="75000"/>
                    <a:lumOff val="25000"/>
                  </a:schemeClr>
                </a:solidFill>
                <a:latin typeface="+mn-ea"/>
              </a:rPr>
              <a:t>）保存</a:t>
            </a:r>
            <a:r>
              <a:rPr lang="en-US" altLang="zh-CN" sz="2000" spc="300" dirty="0" err="1">
                <a:solidFill>
                  <a:schemeClr val="tx1">
                    <a:lumMod val="75000"/>
                    <a:lumOff val="25000"/>
                  </a:schemeClr>
                </a:solidFill>
                <a:latin typeface="+mn-ea"/>
              </a:rPr>
              <a:t>Bigtable</a:t>
            </a:r>
            <a:r>
              <a:rPr lang="zh-CN" altLang="en-US" sz="2000" spc="300" dirty="0">
                <a:solidFill>
                  <a:schemeClr val="tx1">
                    <a:lumMod val="75000"/>
                    <a:lumOff val="25000"/>
                  </a:schemeClr>
                </a:solidFill>
                <a:latin typeface="+mn-ea"/>
              </a:rPr>
              <a:t>的模式信息及访问控制列表</a:t>
            </a:r>
            <a:r>
              <a:rPr lang="zh-CN" altLang="en-US" sz="2000" spc="300" dirty="0" smtClean="0">
                <a:solidFill>
                  <a:schemeClr val="tx1">
                    <a:lumMod val="75000"/>
                    <a:lumOff val="25000"/>
                  </a:schemeClr>
                </a:solidFill>
                <a:latin typeface="+mn-ea"/>
              </a:rPr>
              <a:t>。</a:t>
            </a:r>
            <a:endParaRPr lang="zh-CN" altLang="en-US" sz="2000" spc="300" dirty="0">
              <a:solidFill>
                <a:schemeClr val="tx1">
                  <a:lumMod val="75000"/>
                  <a:lumOff val="25000"/>
                </a:schemeClr>
              </a:solidFill>
              <a:latin typeface="+mn-ea"/>
            </a:endParaRPr>
          </a:p>
        </p:txBody>
      </p:sp>
      <p:graphicFrame>
        <p:nvGraphicFramePr>
          <p:cNvPr id="7" name="Object 2"/>
          <p:cNvGraphicFramePr>
            <a:graphicFrameLocks noChangeAspect="1"/>
          </p:cNvGraphicFramePr>
          <p:nvPr>
            <p:extLst>
              <p:ext uri="{D42A27DB-BD31-4B8C-83A1-F6EECF244321}">
                <p14:modId xmlns:p14="http://schemas.microsoft.com/office/powerpoint/2010/main" val="408977545"/>
              </p:ext>
            </p:extLst>
          </p:nvPr>
        </p:nvGraphicFramePr>
        <p:xfrm>
          <a:off x="2912729" y="3429000"/>
          <a:ext cx="5257800" cy="2720975"/>
        </p:xfrm>
        <a:graphic>
          <a:graphicData uri="http://schemas.openxmlformats.org/presentationml/2006/ole">
            <mc:AlternateContent xmlns:mc="http://schemas.openxmlformats.org/markup-compatibility/2006">
              <mc:Choice xmlns:v="urn:schemas-microsoft-com:vml" Requires="v">
                <p:oleObj spid="_x0000_s2060" name="Visio" r:id="rId4" imgW="11168319" imgH="5779184" progId="Visio.Drawing.11">
                  <p:embed/>
                </p:oleObj>
              </mc:Choice>
              <mc:Fallback>
                <p:oleObj name="Visio" r:id="rId4" imgW="11168319" imgH="5779184" progId="Visio.Drawing.11">
                  <p:embed/>
                  <p:pic>
                    <p:nvPicPr>
                      <p:cNvPr id="1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2729" y="3429000"/>
                        <a:ext cx="525780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360926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Google </a:t>
            </a:r>
            <a:r>
              <a:rPr lang="en-US" dirty="0" err="1" smtClean="0"/>
              <a:t>Bigtable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55</a:t>
            </a:fld>
            <a:endParaRPr lang="en-US"/>
          </a:p>
        </p:txBody>
      </p:sp>
      <p:sp>
        <p:nvSpPr>
          <p:cNvPr id="12" name="矩形 11"/>
          <p:cNvSpPr/>
          <p:nvPr/>
        </p:nvSpPr>
        <p:spPr>
          <a:xfrm>
            <a:off x="322936" y="1185187"/>
            <a:ext cx="2220480" cy="461665"/>
          </a:xfrm>
          <a:prstGeom prst="rect">
            <a:avLst/>
          </a:prstGeom>
        </p:spPr>
        <p:txBody>
          <a:bodyPr wrap="none">
            <a:spAutoFit/>
          </a:bodyPr>
          <a:lstStyle/>
          <a:p>
            <a:r>
              <a:rPr lang="zh-CN" altLang="en-US" sz="2400" b="1" dirty="0" smtClean="0">
                <a:solidFill>
                  <a:schemeClr val="accent6"/>
                </a:solidFill>
              </a:rPr>
              <a:t>（</a:t>
            </a:r>
            <a:r>
              <a:rPr lang="en-US" altLang="zh-CN" sz="2400" b="1" dirty="0" smtClean="0">
                <a:solidFill>
                  <a:schemeClr val="accent6"/>
                </a:solidFill>
              </a:rPr>
              <a:t>2</a:t>
            </a:r>
            <a:r>
              <a:rPr lang="zh-CN" altLang="en-US" sz="2400" b="1" dirty="0" smtClean="0">
                <a:solidFill>
                  <a:schemeClr val="accent6"/>
                </a:solidFill>
              </a:rPr>
              <a:t>）主服务器</a:t>
            </a:r>
            <a:endParaRPr lang="zh-CN" altLang="en-US" sz="2400" b="1" dirty="0">
              <a:solidFill>
                <a:schemeClr val="accent6"/>
              </a:solidFill>
            </a:endParaRPr>
          </a:p>
        </p:txBody>
      </p:sp>
      <p:sp>
        <p:nvSpPr>
          <p:cNvPr id="13" name="内容占位符 1"/>
          <p:cNvSpPr>
            <a:spLocks/>
          </p:cNvSpPr>
          <p:nvPr/>
        </p:nvSpPr>
        <p:spPr bwMode="auto">
          <a:xfrm>
            <a:off x="533400" y="1917475"/>
            <a:ext cx="8157399" cy="2576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lnSpc>
                <a:spcPct val="90000"/>
              </a:lnSpc>
              <a:spcBef>
                <a:spcPct val="20000"/>
              </a:spcBef>
              <a:buFont typeface="Arial" panose="020B0604020202020204" pitchFamily="34" charset="0"/>
              <a:buChar char="•"/>
              <a:defRPr sz="2300">
                <a:solidFill>
                  <a:schemeClr val="bg1"/>
                </a:solidFill>
                <a:latin typeface="Arial" panose="020B0604020202020204" pitchFamily="34" charset="0"/>
              </a:defRPr>
            </a:lvl1pPr>
            <a:lvl2pPr marL="287338"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2pPr>
            <a:lvl3pPr marL="11430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3pPr>
            <a:lvl4pPr marL="16002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4pPr>
            <a:lvl5pPr marL="20574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9pPr>
          </a:lstStyle>
          <a:p>
            <a:pPr lvl="1">
              <a:buFont typeface="Wingdings" panose="05000000000000000000" pitchFamily="2" charset="2"/>
              <a:buChar char="Ø"/>
            </a:pPr>
            <a:r>
              <a:rPr lang="zh-CN" altLang="en-US" dirty="0" smtClean="0">
                <a:solidFill>
                  <a:schemeClr val="tx1"/>
                </a:solidFill>
                <a:latin typeface="+mn-ea"/>
                <a:sym typeface="Wingdings" panose="05000000000000000000" pitchFamily="2" charset="2"/>
              </a:rPr>
              <a:t>当</a:t>
            </a:r>
            <a:r>
              <a:rPr lang="zh-CN" altLang="en-US" dirty="0">
                <a:solidFill>
                  <a:schemeClr val="tx1"/>
                </a:solidFill>
                <a:latin typeface="+mn-ea"/>
                <a:sym typeface="Wingdings" panose="05000000000000000000" pitchFamily="2" charset="2"/>
              </a:rPr>
              <a:t>一个新子表产生时，主服务器通过一个加载</a:t>
            </a:r>
            <a:r>
              <a:rPr lang="zh-CN" altLang="en-US" dirty="0" smtClean="0">
                <a:solidFill>
                  <a:schemeClr val="tx1"/>
                </a:solidFill>
                <a:latin typeface="+mn-ea"/>
                <a:sym typeface="Wingdings" panose="05000000000000000000" pitchFamily="2" charset="2"/>
              </a:rPr>
              <a:t>命令，将</a:t>
            </a:r>
            <a:r>
              <a:rPr lang="zh-CN" altLang="en-US" dirty="0">
                <a:solidFill>
                  <a:schemeClr val="tx1"/>
                </a:solidFill>
                <a:latin typeface="+mn-ea"/>
                <a:sym typeface="Wingdings" panose="05000000000000000000" pitchFamily="2" charset="2"/>
              </a:rPr>
              <a:t>其分配给一个空间足够的子表服务器。</a:t>
            </a:r>
            <a:r>
              <a:rPr lang="zh-CN" altLang="en-US" dirty="0">
                <a:solidFill>
                  <a:srgbClr val="FF0000"/>
                </a:solidFill>
                <a:latin typeface="+mn-ea"/>
                <a:sym typeface="Wingdings" panose="05000000000000000000" pitchFamily="2" charset="2"/>
              </a:rPr>
              <a:t>创建新表</a:t>
            </a:r>
            <a:r>
              <a:rPr lang="zh-CN" altLang="en-US" dirty="0">
                <a:latin typeface="+mn-ea"/>
                <a:sym typeface="Wingdings" panose="05000000000000000000" pitchFamily="2" charset="2"/>
              </a:rPr>
              <a:t>、</a:t>
            </a:r>
            <a:r>
              <a:rPr lang="zh-CN" altLang="en-US" dirty="0">
                <a:solidFill>
                  <a:srgbClr val="FF0000"/>
                </a:solidFill>
                <a:latin typeface="+mn-ea"/>
                <a:sym typeface="Wingdings" panose="05000000000000000000" pitchFamily="2" charset="2"/>
              </a:rPr>
              <a:t>表合并</a:t>
            </a:r>
            <a:r>
              <a:rPr lang="zh-CN" altLang="en-US" dirty="0">
                <a:solidFill>
                  <a:schemeClr val="tx1"/>
                </a:solidFill>
                <a:latin typeface="+mn-ea"/>
                <a:sym typeface="Wingdings" panose="05000000000000000000" pitchFamily="2" charset="2"/>
              </a:rPr>
              <a:t>以及</a:t>
            </a:r>
            <a:r>
              <a:rPr lang="zh-CN" altLang="en-US" dirty="0">
                <a:solidFill>
                  <a:srgbClr val="FF0000"/>
                </a:solidFill>
                <a:latin typeface="+mn-ea"/>
                <a:sym typeface="Wingdings" panose="05000000000000000000" pitchFamily="2" charset="2"/>
              </a:rPr>
              <a:t>较大子表的分裂</a:t>
            </a:r>
            <a:r>
              <a:rPr lang="zh-CN" altLang="en-US" dirty="0">
                <a:solidFill>
                  <a:schemeClr val="tx1"/>
                </a:solidFill>
                <a:latin typeface="+mn-ea"/>
                <a:sym typeface="Wingdings" panose="05000000000000000000" pitchFamily="2" charset="2"/>
              </a:rPr>
              <a:t>都会产生一个或多个新子表。对于前面两种，主服务器会自动检测到，而较大子表的分裂是</a:t>
            </a:r>
            <a:r>
              <a:rPr lang="zh-CN" altLang="en-US" u="sng" dirty="0">
                <a:solidFill>
                  <a:schemeClr val="tx1"/>
                </a:solidFill>
                <a:latin typeface="+mn-ea"/>
                <a:sym typeface="Wingdings" panose="05000000000000000000" pitchFamily="2" charset="2"/>
              </a:rPr>
              <a:t>由子服务器</a:t>
            </a:r>
            <a:r>
              <a:rPr lang="zh-CN" altLang="en-US" dirty="0">
                <a:solidFill>
                  <a:schemeClr val="tx1"/>
                </a:solidFill>
                <a:latin typeface="+mn-ea"/>
                <a:sym typeface="Wingdings" panose="05000000000000000000" pitchFamily="2" charset="2"/>
              </a:rPr>
              <a:t>发起并完成的，所以主服务器并不能自动检测到，因此在分割完成</a:t>
            </a:r>
            <a:r>
              <a:rPr lang="zh-CN" altLang="en-US" dirty="0" smtClean="0">
                <a:solidFill>
                  <a:schemeClr val="tx1"/>
                </a:solidFill>
                <a:latin typeface="+mn-ea"/>
                <a:sym typeface="Wingdings" panose="05000000000000000000" pitchFamily="2" charset="2"/>
              </a:rPr>
              <a:t>之后，子</a:t>
            </a:r>
            <a:r>
              <a:rPr lang="zh-CN" altLang="en-US" dirty="0">
                <a:solidFill>
                  <a:schemeClr val="tx1"/>
                </a:solidFill>
                <a:latin typeface="+mn-ea"/>
                <a:sym typeface="Wingdings" panose="05000000000000000000" pitchFamily="2" charset="2"/>
              </a:rPr>
              <a:t>服务器需要向主服务发出一个通知  </a:t>
            </a:r>
            <a:r>
              <a:rPr lang="en-US" altLang="zh-CN" dirty="0">
                <a:solidFill>
                  <a:schemeClr val="tx1"/>
                </a:solidFill>
                <a:latin typeface="+mn-ea"/>
                <a:sym typeface="Wingdings" panose="05000000000000000000" pitchFamily="2" charset="2"/>
              </a:rPr>
              <a:t>.</a:t>
            </a:r>
            <a:endParaRPr lang="zh-CN" altLang="en-US" dirty="0">
              <a:solidFill>
                <a:schemeClr val="tx1"/>
              </a:solidFill>
              <a:latin typeface="+mn-ea"/>
              <a:sym typeface="Wingdings" panose="05000000000000000000" pitchFamily="2" charset="2"/>
            </a:endParaRPr>
          </a:p>
          <a:p>
            <a:pPr lvl="1">
              <a:buFont typeface="Arial" panose="020B0604020202020204" pitchFamily="34" charset="0"/>
              <a:buNone/>
            </a:pPr>
            <a:endParaRPr lang="zh-CN" altLang="en-US" dirty="0">
              <a:solidFill>
                <a:schemeClr val="tx1"/>
              </a:solidFill>
              <a:latin typeface="+mn-ea"/>
              <a:sym typeface="Wingdings" panose="05000000000000000000" pitchFamily="2" charset="2"/>
            </a:endParaRPr>
          </a:p>
          <a:p>
            <a:pPr lvl="1">
              <a:buFont typeface="Arial" panose="020B0604020202020204" pitchFamily="34" charset="0"/>
              <a:buNone/>
            </a:pPr>
            <a:r>
              <a:rPr lang="en-US" altLang="zh-CN" dirty="0">
                <a:solidFill>
                  <a:schemeClr val="tx1"/>
                </a:solidFill>
                <a:latin typeface="+mn-ea"/>
                <a:sym typeface="Wingdings" panose="05000000000000000000" pitchFamily="2" charset="2"/>
              </a:rPr>
              <a:t></a:t>
            </a:r>
            <a:r>
              <a:rPr lang="zh-CN" altLang="en-US" dirty="0">
                <a:solidFill>
                  <a:schemeClr val="tx1"/>
                </a:solidFill>
                <a:latin typeface="+mn-ea"/>
                <a:sym typeface="Wingdings" panose="05000000000000000000" pitchFamily="2" charset="2"/>
              </a:rPr>
              <a:t>由于系统设计之初就要求能达到良好的扩展性，所以主服务器必须对子表服务器的状态进行监控，以便及时检测到服务器的加入或撤销</a:t>
            </a:r>
            <a:r>
              <a:rPr lang="en-US" altLang="zh-CN" dirty="0">
                <a:solidFill>
                  <a:schemeClr val="tx1"/>
                </a:solidFill>
                <a:latin typeface="+mn-ea"/>
                <a:sym typeface="Wingdings" panose="05000000000000000000" pitchFamily="2" charset="2"/>
              </a:rPr>
              <a:t>.</a:t>
            </a:r>
            <a:endParaRPr lang="zh-CN" altLang="en-US" dirty="0">
              <a:solidFill>
                <a:schemeClr val="tx1"/>
              </a:solidFill>
              <a:latin typeface="+mn-ea"/>
              <a:sym typeface="Wingdings" panose="05000000000000000000" pitchFamily="2" charset="2"/>
            </a:endParaRPr>
          </a:p>
        </p:txBody>
      </p:sp>
      <p:sp>
        <p:nvSpPr>
          <p:cNvPr id="14" name="内容占位符 1"/>
          <p:cNvSpPr>
            <a:spLocks/>
          </p:cNvSpPr>
          <p:nvPr/>
        </p:nvSpPr>
        <p:spPr bwMode="auto">
          <a:xfrm>
            <a:off x="533400" y="4648200"/>
            <a:ext cx="8157399" cy="1257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lnSpc>
                <a:spcPct val="90000"/>
              </a:lnSpc>
              <a:spcBef>
                <a:spcPct val="20000"/>
              </a:spcBef>
              <a:buFont typeface="Arial" panose="020B0604020202020204" pitchFamily="34" charset="0"/>
              <a:buChar char="•"/>
              <a:defRPr sz="2300">
                <a:solidFill>
                  <a:schemeClr val="bg1"/>
                </a:solidFill>
                <a:latin typeface="Arial" panose="020B0604020202020204" pitchFamily="34" charset="0"/>
              </a:defRPr>
            </a:lvl1pPr>
            <a:lvl2pPr marL="620713"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2pPr>
            <a:lvl3pPr marL="11430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3pPr>
            <a:lvl4pPr marL="16002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4pPr>
            <a:lvl5pPr marL="20574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9pPr>
          </a:lstStyle>
          <a:p>
            <a:pPr marL="392113" lvl="1" indent="0">
              <a:buNone/>
            </a:pPr>
            <a:r>
              <a:rPr lang="zh-CN" altLang="en-US" dirty="0">
                <a:solidFill>
                  <a:schemeClr val="tx1"/>
                </a:solidFill>
                <a:latin typeface="+mn-ea"/>
                <a:sym typeface="Wingdings" panose="05000000000000000000" pitchFamily="2" charset="2"/>
              </a:rPr>
              <a:t> </a:t>
            </a:r>
            <a:r>
              <a:rPr lang="en-US" altLang="zh-CN" dirty="0" err="1" smtClean="0">
                <a:solidFill>
                  <a:schemeClr val="tx1"/>
                </a:solidFill>
                <a:latin typeface="+mn-ea"/>
                <a:sym typeface="Wingdings" panose="05000000000000000000" pitchFamily="2" charset="2"/>
              </a:rPr>
              <a:t>Bigtable</a:t>
            </a:r>
            <a:r>
              <a:rPr lang="zh-CN" altLang="en-US" dirty="0">
                <a:solidFill>
                  <a:schemeClr val="tx1"/>
                </a:solidFill>
                <a:latin typeface="+mn-ea"/>
                <a:sym typeface="Wingdings" panose="05000000000000000000" pitchFamily="2" charset="2"/>
              </a:rPr>
              <a:t>中主服务器</a:t>
            </a:r>
            <a:r>
              <a:rPr lang="zh-CN" altLang="en-US" dirty="0">
                <a:solidFill>
                  <a:srgbClr val="FF0000"/>
                </a:solidFill>
                <a:latin typeface="+mn-ea"/>
                <a:sym typeface="Wingdings" panose="05000000000000000000" pitchFamily="2" charset="2"/>
              </a:rPr>
              <a:t>对子表服务器的监控是通过</a:t>
            </a:r>
            <a:r>
              <a:rPr lang="en-US" altLang="zh-CN" dirty="0">
                <a:solidFill>
                  <a:srgbClr val="FF0000"/>
                </a:solidFill>
                <a:latin typeface="+mn-ea"/>
                <a:sym typeface="Wingdings" panose="05000000000000000000" pitchFamily="2" charset="2"/>
              </a:rPr>
              <a:t>Chubby</a:t>
            </a:r>
            <a:r>
              <a:rPr lang="zh-CN" altLang="en-US" dirty="0">
                <a:solidFill>
                  <a:srgbClr val="FF0000"/>
                </a:solidFill>
                <a:latin typeface="+mn-ea"/>
                <a:sym typeface="Wingdings" panose="05000000000000000000" pitchFamily="2" charset="2"/>
              </a:rPr>
              <a:t>完成的</a:t>
            </a:r>
            <a:r>
              <a:rPr lang="en-US" altLang="zh-CN" dirty="0">
                <a:solidFill>
                  <a:schemeClr val="tx1"/>
                </a:solidFill>
                <a:latin typeface="+mn-ea"/>
                <a:sym typeface="Wingdings" panose="05000000000000000000" pitchFamily="2" charset="2"/>
              </a:rPr>
              <a:t>——</a:t>
            </a:r>
            <a:r>
              <a:rPr lang="zh-CN" altLang="en-US" dirty="0">
                <a:solidFill>
                  <a:schemeClr val="tx1"/>
                </a:solidFill>
                <a:latin typeface="+mn-ea"/>
                <a:sym typeface="Wingdings" panose="05000000000000000000" pitchFamily="2" charset="2"/>
              </a:rPr>
              <a:t>子表服务器在初始化</a:t>
            </a:r>
            <a:r>
              <a:rPr lang="zh-CN" altLang="en-US" dirty="0" smtClean="0">
                <a:solidFill>
                  <a:schemeClr val="tx1"/>
                </a:solidFill>
                <a:latin typeface="+mn-ea"/>
                <a:sym typeface="Wingdings" panose="05000000000000000000" pitchFamily="2" charset="2"/>
              </a:rPr>
              <a:t>时，都会</a:t>
            </a:r>
            <a:r>
              <a:rPr lang="zh-CN" altLang="en-US" dirty="0">
                <a:solidFill>
                  <a:schemeClr val="tx1"/>
                </a:solidFill>
                <a:latin typeface="+mn-ea"/>
                <a:sym typeface="Wingdings" panose="05000000000000000000" pitchFamily="2" charset="2"/>
              </a:rPr>
              <a:t>从</a:t>
            </a:r>
            <a:r>
              <a:rPr lang="en-US" altLang="zh-CN" dirty="0">
                <a:solidFill>
                  <a:schemeClr val="tx1"/>
                </a:solidFill>
                <a:latin typeface="+mn-ea"/>
                <a:sym typeface="Wingdings" panose="05000000000000000000" pitchFamily="2" charset="2"/>
              </a:rPr>
              <a:t>Chubby</a:t>
            </a:r>
            <a:r>
              <a:rPr lang="zh-CN" altLang="en-US" dirty="0">
                <a:solidFill>
                  <a:schemeClr val="tx1"/>
                </a:solidFill>
                <a:latin typeface="+mn-ea"/>
                <a:sym typeface="Wingdings" panose="05000000000000000000" pitchFamily="2" charset="2"/>
              </a:rPr>
              <a:t>中得到一个独占锁。通过这种</a:t>
            </a:r>
            <a:r>
              <a:rPr lang="zh-CN" altLang="en-US" dirty="0" smtClean="0">
                <a:solidFill>
                  <a:schemeClr val="tx1"/>
                </a:solidFill>
                <a:latin typeface="+mn-ea"/>
                <a:sym typeface="Wingdings" panose="05000000000000000000" pitchFamily="2" charset="2"/>
              </a:rPr>
              <a:t>方式，所有</a:t>
            </a:r>
            <a:r>
              <a:rPr lang="zh-CN" altLang="en-US" dirty="0">
                <a:solidFill>
                  <a:schemeClr val="tx1"/>
                </a:solidFill>
                <a:latin typeface="+mn-ea"/>
                <a:sym typeface="Wingdings" panose="05000000000000000000" pitchFamily="2" charset="2"/>
              </a:rPr>
              <a:t>子表服务器基本信息被保存在</a:t>
            </a:r>
            <a:r>
              <a:rPr lang="en-US" altLang="zh-CN" dirty="0">
                <a:solidFill>
                  <a:schemeClr val="tx1"/>
                </a:solidFill>
                <a:latin typeface="+mn-ea"/>
                <a:sym typeface="Wingdings" panose="05000000000000000000" pitchFamily="2" charset="2"/>
              </a:rPr>
              <a:t>Chubby</a:t>
            </a:r>
            <a:r>
              <a:rPr lang="zh-CN" altLang="en-US" dirty="0">
                <a:solidFill>
                  <a:schemeClr val="tx1"/>
                </a:solidFill>
                <a:latin typeface="+mn-ea"/>
                <a:sym typeface="Wingdings" panose="05000000000000000000" pitchFamily="2" charset="2"/>
              </a:rPr>
              <a:t>中一个称为</a:t>
            </a:r>
            <a:r>
              <a:rPr lang="zh-CN" altLang="en-US" u="sng" dirty="0">
                <a:solidFill>
                  <a:srgbClr val="FF0000"/>
                </a:solidFill>
                <a:latin typeface="+mn-ea"/>
                <a:sym typeface="Wingdings" panose="05000000000000000000" pitchFamily="2" charset="2"/>
              </a:rPr>
              <a:t>服务器目录</a:t>
            </a:r>
            <a:r>
              <a:rPr lang="zh-CN" altLang="en-US" dirty="0">
                <a:solidFill>
                  <a:srgbClr val="FF0000"/>
                </a:solidFill>
                <a:latin typeface="+mn-ea"/>
                <a:sym typeface="Wingdings" panose="05000000000000000000" pitchFamily="2" charset="2"/>
              </a:rPr>
              <a:t>（</a:t>
            </a:r>
            <a:r>
              <a:rPr lang="en-US" altLang="zh-CN" dirty="0">
                <a:solidFill>
                  <a:srgbClr val="FF0000"/>
                </a:solidFill>
                <a:latin typeface="+mn-ea"/>
                <a:sym typeface="Wingdings" panose="05000000000000000000" pitchFamily="2" charset="2"/>
              </a:rPr>
              <a:t>Server Directory</a:t>
            </a:r>
            <a:r>
              <a:rPr lang="zh-CN" altLang="en-US" dirty="0">
                <a:solidFill>
                  <a:srgbClr val="FF0000"/>
                </a:solidFill>
                <a:latin typeface="+mn-ea"/>
                <a:sym typeface="Wingdings" panose="05000000000000000000" pitchFamily="2" charset="2"/>
              </a:rPr>
              <a:t>）</a:t>
            </a:r>
            <a:r>
              <a:rPr lang="zh-CN" altLang="en-US" dirty="0">
                <a:solidFill>
                  <a:schemeClr val="tx1"/>
                </a:solidFill>
                <a:latin typeface="+mn-ea"/>
                <a:sym typeface="Wingdings" panose="05000000000000000000" pitchFamily="2" charset="2"/>
              </a:rPr>
              <a:t>的特殊目录之中</a:t>
            </a:r>
          </a:p>
        </p:txBody>
      </p:sp>
    </p:spTree>
    <p:extLst>
      <p:ext uri="{BB962C8B-B14F-4D97-AF65-F5344CB8AC3E}">
        <p14:creationId xmlns:p14="http://schemas.microsoft.com/office/powerpoint/2010/main" val="2037635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Google </a:t>
            </a:r>
            <a:r>
              <a:rPr lang="en-US" dirty="0" err="1" smtClean="0"/>
              <a:t>Bigtable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56</a:t>
            </a:fld>
            <a:endParaRPr lang="en-US"/>
          </a:p>
        </p:txBody>
      </p:sp>
      <p:sp>
        <p:nvSpPr>
          <p:cNvPr id="4" name="内容占位符 1"/>
          <p:cNvSpPr>
            <a:spLocks/>
          </p:cNvSpPr>
          <p:nvPr/>
        </p:nvSpPr>
        <p:spPr bwMode="auto">
          <a:xfrm>
            <a:off x="460462" y="1905000"/>
            <a:ext cx="8513763" cy="384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lnSpc>
                <a:spcPct val="90000"/>
              </a:lnSpc>
              <a:spcBef>
                <a:spcPct val="20000"/>
              </a:spcBef>
              <a:buFont typeface="Arial" panose="020B0604020202020204" pitchFamily="34" charset="0"/>
              <a:buChar char="•"/>
              <a:defRPr sz="2300">
                <a:solidFill>
                  <a:schemeClr val="bg1"/>
                </a:solidFill>
                <a:latin typeface="Arial" panose="020B0604020202020204" pitchFamily="34" charset="0"/>
              </a:defRPr>
            </a:lvl1pPr>
            <a:lvl2pPr marL="250825"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2pPr>
            <a:lvl3pPr marL="11430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3pPr>
            <a:lvl4pPr marL="16002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4pPr>
            <a:lvl5pPr marL="20574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9pPr>
          </a:lstStyle>
          <a:p>
            <a:pPr lvl="1">
              <a:buFont typeface="Wingdings" panose="05000000000000000000" pitchFamily="2" charset="2"/>
              <a:buChar char="Ø"/>
            </a:pPr>
            <a:r>
              <a:rPr lang="zh-CN" altLang="en-US" dirty="0" smtClean="0">
                <a:solidFill>
                  <a:schemeClr val="tx1"/>
                </a:solidFill>
                <a:latin typeface="+mn-ea"/>
                <a:sym typeface="Wingdings" panose="05000000000000000000" pitchFamily="2" charset="2"/>
              </a:rPr>
              <a:t>主</a:t>
            </a:r>
            <a:r>
              <a:rPr lang="zh-CN" altLang="en-US" dirty="0">
                <a:solidFill>
                  <a:schemeClr val="tx1"/>
                </a:solidFill>
                <a:latin typeface="+mn-ea"/>
                <a:sym typeface="Wingdings" panose="05000000000000000000" pitchFamily="2" charset="2"/>
              </a:rPr>
              <a:t>服务器会定期向其询问独占锁的状态。如果子表服务器的锁丢失或没有回应，则此时可能有两种情况</a:t>
            </a:r>
          </a:p>
          <a:p>
            <a:pPr lvl="1">
              <a:buFont typeface="Arial" panose="020B0604020202020204" pitchFamily="34" charset="0"/>
              <a:buNone/>
            </a:pPr>
            <a:endParaRPr lang="zh-CN" altLang="en-US" dirty="0">
              <a:solidFill>
                <a:schemeClr val="tx1"/>
              </a:solidFill>
              <a:latin typeface="+mn-ea"/>
              <a:sym typeface="Wingdings" panose="05000000000000000000" pitchFamily="2" charset="2"/>
            </a:endParaRPr>
          </a:p>
          <a:p>
            <a:pPr lvl="1">
              <a:buFont typeface="Arial" panose="020B0604020202020204" pitchFamily="34" charset="0"/>
              <a:buNone/>
            </a:pPr>
            <a:endParaRPr lang="en-US" altLang="zh-CN" dirty="0">
              <a:solidFill>
                <a:schemeClr val="tx1"/>
              </a:solidFill>
              <a:latin typeface="+mn-ea"/>
              <a:sym typeface="Wingdings" panose="05000000000000000000" pitchFamily="2" charset="2"/>
            </a:endParaRPr>
          </a:p>
          <a:p>
            <a:pPr lvl="1">
              <a:buFont typeface="Arial" panose="020B0604020202020204" pitchFamily="34" charset="0"/>
              <a:buNone/>
            </a:pPr>
            <a:endParaRPr lang="en-US" altLang="zh-CN" dirty="0">
              <a:solidFill>
                <a:schemeClr val="tx1"/>
              </a:solidFill>
              <a:latin typeface="+mn-ea"/>
              <a:sym typeface="Wingdings" panose="05000000000000000000" pitchFamily="2" charset="2"/>
            </a:endParaRPr>
          </a:p>
          <a:p>
            <a:pPr lvl="1">
              <a:buFont typeface="Arial" panose="020B0604020202020204" pitchFamily="34" charset="0"/>
              <a:buNone/>
            </a:pPr>
            <a:endParaRPr lang="en-US" altLang="zh-CN" dirty="0">
              <a:solidFill>
                <a:schemeClr val="tx1"/>
              </a:solidFill>
              <a:latin typeface="+mn-ea"/>
              <a:sym typeface="Wingdings" panose="05000000000000000000" pitchFamily="2" charset="2"/>
            </a:endParaRPr>
          </a:p>
          <a:p>
            <a:pPr lvl="1">
              <a:buFont typeface="Arial" panose="020B0604020202020204" pitchFamily="34" charset="0"/>
              <a:buNone/>
            </a:pPr>
            <a:endParaRPr lang="en-US" altLang="zh-CN" dirty="0">
              <a:solidFill>
                <a:schemeClr val="tx1"/>
              </a:solidFill>
              <a:latin typeface="+mn-ea"/>
              <a:sym typeface="Wingdings" panose="05000000000000000000" pitchFamily="2" charset="2"/>
            </a:endParaRPr>
          </a:p>
          <a:p>
            <a:pPr lvl="1">
              <a:buFont typeface="Arial" panose="020B0604020202020204" pitchFamily="34" charset="0"/>
              <a:buNone/>
            </a:pPr>
            <a:endParaRPr lang="en-US" altLang="zh-CN" dirty="0">
              <a:solidFill>
                <a:schemeClr val="tx1"/>
              </a:solidFill>
              <a:latin typeface="+mn-ea"/>
              <a:sym typeface="Wingdings" panose="05000000000000000000" pitchFamily="2" charset="2"/>
            </a:endParaRPr>
          </a:p>
          <a:p>
            <a:pPr lvl="1">
              <a:buFont typeface="Arial" panose="020B0604020202020204" pitchFamily="34" charset="0"/>
              <a:buNone/>
            </a:pPr>
            <a:endParaRPr lang="zh-CN" altLang="en-US" dirty="0">
              <a:solidFill>
                <a:schemeClr val="tx1"/>
              </a:solidFill>
              <a:latin typeface="+mn-ea"/>
              <a:sym typeface="Wingdings" panose="05000000000000000000" pitchFamily="2" charset="2"/>
            </a:endParaRPr>
          </a:p>
          <a:p>
            <a:pPr lvl="1">
              <a:buFont typeface="Arial" panose="020B0604020202020204" pitchFamily="34" charset="0"/>
              <a:buNone/>
            </a:pPr>
            <a:r>
              <a:rPr lang="en-US" altLang="zh-CN" dirty="0">
                <a:solidFill>
                  <a:schemeClr val="tx1"/>
                </a:solidFill>
                <a:latin typeface="+mn-ea"/>
                <a:sym typeface="Wingdings" panose="05000000000000000000" pitchFamily="2" charset="2"/>
              </a:rPr>
              <a:t></a:t>
            </a:r>
            <a:r>
              <a:rPr lang="zh-CN" altLang="en-US" dirty="0">
                <a:solidFill>
                  <a:schemeClr val="tx1"/>
                </a:solidFill>
                <a:latin typeface="+mn-ea"/>
                <a:sym typeface="Wingdings" panose="05000000000000000000" pitchFamily="2" charset="2"/>
              </a:rPr>
              <a:t>当在状态监测时发现某个子表服务器上负载过重时，主服务器会自动对其进行负载均衡操作 </a:t>
            </a:r>
          </a:p>
        </p:txBody>
      </p:sp>
      <p:sp>
        <p:nvSpPr>
          <p:cNvPr id="6" name="文本框 5"/>
          <p:cNvSpPr txBox="1"/>
          <p:nvPr/>
        </p:nvSpPr>
        <p:spPr>
          <a:xfrm>
            <a:off x="405176" y="1171064"/>
            <a:ext cx="1415772" cy="461665"/>
          </a:xfrm>
          <a:prstGeom prst="rect">
            <a:avLst/>
          </a:prstGeom>
          <a:noFill/>
        </p:spPr>
        <p:txBody>
          <a:bodyPr wrap="none" rtlCol="0">
            <a:spAutoFit/>
          </a:bodyPr>
          <a:lstStyle/>
          <a:p>
            <a:r>
              <a:rPr lang="zh-CN" altLang="zh-CN" sz="2400" b="1" dirty="0">
                <a:solidFill>
                  <a:schemeClr val="accent6"/>
                </a:solidFill>
              </a:rPr>
              <a:t>主服务器</a:t>
            </a:r>
            <a:endParaRPr lang="zh-CN" altLang="en-US" sz="2400" b="1" dirty="0">
              <a:solidFill>
                <a:schemeClr val="accent6"/>
              </a:solidFill>
            </a:endParaRPr>
          </a:p>
        </p:txBody>
      </p:sp>
      <p:sp>
        <p:nvSpPr>
          <p:cNvPr id="7" name="内容占位符 1"/>
          <p:cNvSpPr>
            <a:spLocks/>
          </p:cNvSpPr>
          <p:nvPr/>
        </p:nvSpPr>
        <p:spPr bwMode="auto">
          <a:xfrm>
            <a:off x="546100" y="2548749"/>
            <a:ext cx="7772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lnSpc>
                <a:spcPct val="90000"/>
              </a:lnSpc>
              <a:spcBef>
                <a:spcPct val="20000"/>
              </a:spcBef>
              <a:buFont typeface="Arial" panose="020B0604020202020204" pitchFamily="34" charset="0"/>
              <a:buChar char="•"/>
              <a:defRPr sz="2300">
                <a:solidFill>
                  <a:schemeClr val="bg1"/>
                </a:solidFill>
                <a:latin typeface="Arial" panose="020B0604020202020204" pitchFamily="34" charset="0"/>
              </a:defRPr>
            </a:lvl1pPr>
            <a:lvl2pPr marL="620713"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2pPr>
            <a:lvl3pPr marL="11430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3pPr>
            <a:lvl4pPr marL="16002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4pPr>
            <a:lvl5pPr marL="20574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9pPr>
          </a:lstStyle>
          <a:p>
            <a:pPr lvl="1">
              <a:buNone/>
            </a:pPr>
            <a:r>
              <a:rPr lang="zh-CN" altLang="en-US" dirty="0">
                <a:solidFill>
                  <a:schemeClr val="bg2"/>
                </a:solidFill>
                <a:latin typeface="+mn-ea"/>
                <a:sym typeface="Wingdings" panose="05000000000000000000" pitchFamily="2" charset="2"/>
              </a:rPr>
              <a:t> </a:t>
            </a:r>
            <a:r>
              <a:rPr lang="zh-CN" altLang="en-US" dirty="0" smtClean="0">
                <a:solidFill>
                  <a:schemeClr val="tx1"/>
                </a:solidFill>
                <a:latin typeface="+mn-ea"/>
                <a:sym typeface="Wingdings" panose="05000000000000000000" pitchFamily="2" charset="2"/>
              </a:rPr>
              <a:t>要么</a:t>
            </a:r>
            <a:r>
              <a:rPr lang="zh-CN" altLang="en-US" dirty="0">
                <a:solidFill>
                  <a:schemeClr val="tx1"/>
                </a:solidFill>
                <a:latin typeface="+mn-ea"/>
                <a:sym typeface="Wingdings" panose="05000000000000000000" pitchFamily="2" charset="2"/>
              </a:rPr>
              <a:t>是</a:t>
            </a:r>
            <a:r>
              <a:rPr lang="en-US" altLang="zh-CN" u="sng" dirty="0">
                <a:solidFill>
                  <a:schemeClr val="tx1"/>
                </a:solidFill>
                <a:latin typeface="+mn-ea"/>
                <a:sym typeface="Wingdings" panose="05000000000000000000" pitchFamily="2" charset="2"/>
              </a:rPr>
              <a:t>Chubby</a:t>
            </a:r>
            <a:r>
              <a:rPr lang="zh-CN" altLang="en-US" u="sng" dirty="0">
                <a:solidFill>
                  <a:schemeClr val="tx1"/>
                </a:solidFill>
                <a:latin typeface="+mn-ea"/>
                <a:sym typeface="Wingdings" panose="05000000000000000000" pitchFamily="2" charset="2"/>
              </a:rPr>
              <a:t>出现了问题</a:t>
            </a:r>
            <a:r>
              <a:rPr lang="zh-CN" altLang="en-US" dirty="0">
                <a:solidFill>
                  <a:schemeClr val="tx1"/>
                </a:solidFill>
                <a:latin typeface="+mn-ea"/>
                <a:sym typeface="Wingdings" panose="05000000000000000000" pitchFamily="2" charset="2"/>
              </a:rPr>
              <a:t>（虽然这种概率很小，但的确存在，</a:t>
            </a:r>
            <a:r>
              <a:rPr lang="en-US" altLang="zh-CN" dirty="0">
                <a:solidFill>
                  <a:schemeClr val="tx1"/>
                </a:solidFill>
                <a:latin typeface="+mn-ea"/>
                <a:sym typeface="Wingdings" panose="05000000000000000000" pitchFamily="2" charset="2"/>
              </a:rPr>
              <a:t>Google</a:t>
            </a:r>
            <a:r>
              <a:rPr lang="zh-CN" altLang="en-US" dirty="0">
                <a:solidFill>
                  <a:schemeClr val="tx1"/>
                </a:solidFill>
                <a:latin typeface="+mn-ea"/>
                <a:sym typeface="Wingdings" panose="05000000000000000000" pitchFamily="2" charset="2"/>
              </a:rPr>
              <a:t>自己也做过相关测试）</a:t>
            </a:r>
            <a:endParaRPr lang="en-US" altLang="zh-CN" dirty="0">
              <a:solidFill>
                <a:schemeClr val="tx1"/>
              </a:solidFill>
              <a:latin typeface="+mn-ea"/>
              <a:sym typeface="Wingdings" panose="05000000000000000000" pitchFamily="2" charset="2"/>
            </a:endParaRPr>
          </a:p>
          <a:p>
            <a:pPr lvl="1">
              <a:buFont typeface="Arial" panose="020B0604020202020204" pitchFamily="34" charset="0"/>
              <a:buNone/>
            </a:pPr>
            <a:endParaRPr lang="en-US" altLang="zh-CN" dirty="0">
              <a:solidFill>
                <a:schemeClr val="tx1"/>
              </a:solidFill>
              <a:latin typeface="+mn-ea"/>
              <a:sym typeface="Wingdings" panose="05000000000000000000" pitchFamily="2" charset="2"/>
            </a:endParaRPr>
          </a:p>
          <a:p>
            <a:pPr lvl="1">
              <a:buFont typeface="Arial" panose="020B0604020202020204" pitchFamily="34" charset="0"/>
              <a:buNone/>
            </a:pPr>
            <a:r>
              <a:rPr lang="zh-CN" altLang="en-US" dirty="0">
                <a:solidFill>
                  <a:schemeClr val="tx1"/>
                </a:solidFill>
                <a:latin typeface="+mn-ea"/>
                <a:sym typeface="Wingdings" panose="05000000000000000000" pitchFamily="2" charset="2"/>
              </a:rPr>
              <a:t> 要么是</a:t>
            </a:r>
            <a:r>
              <a:rPr lang="zh-CN" altLang="en-US" u="sng" dirty="0">
                <a:solidFill>
                  <a:schemeClr val="tx1"/>
                </a:solidFill>
                <a:latin typeface="+mn-ea"/>
                <a:sym typeface="Wingdings" panose="05000000000000000000" pitchFamily="2" charset="2"/>
              </a:rPr>
              <a:t>子表服务器自身出现了问题</a:t>
            </a:r>
            <a:r>
              <a:rPr lang="zh-CN" altLang="en-US" dirty="0">
                <a:solidFill>
                  <a:schemeClr val="tx1"/>
                </a:solidFill>
                <a:latin typeface="+mn-ea"/>
                <a:sym typeface="Wingdings" panose="05000000000000000000" pitchFamily="2" charset="2"/>
              </a:rPr>
              <a:t>。对此</a:t>
            </a:r>
            <a:r>
              <a:rPr lang="zh-CN" altLang="en-US" dirty="0">
                <a:solidFill>
                  <a:srgbClr val="FF0000"/>
                </a:solidFill>
                <a:latin typeface="+mn-ea"/>
                <a:sym typeface="Wingdings" panose="05000000000000000000" pitchFamily="2" charset="2"/>
              </a:rPr>
              <a:t>主服务器首先自己尝试获取这个独占锁</a:t>
            </a:r>
            <a:r>
              <a:rPr lang="zh-CN" altLang="en-US" dirty="0">
                <a:solidFill>
                  <a:schemeClr val="tx1"/>
                </a:solidFill>
                <a:latin typeface="+mn-ea"/>
                <a:sym typeface="Wingdings" panose="05000000000000000000" pitchFamily="2" charset="2"/>
              </a:rPr>
              <a:t>，如果失败说明</a:t>
            </a:r>
            <a:r>
              <a:rPr lang="en-US" altLang="zh-CN" dirty="0">
                <a:solidFill>
                  <a:schemeClr val="tx1"/>
                </a:solidFill>
                <a:latin typeface="+mn-ea"/>
                <a:sym typeface="Wingdings" panose="05000000000000000000" pitchFamily="2" charset="2"/>
              </a:rPr>
              <a:t>Chubby</a:t>
            </a:r>
            <a:r>
              <a:rPr lang="zh-CN" altLang="en-US" dirty="0">
                <a:solidFill>
                  <a:schemeClr val="tx1"/>
                </a:solidFill>
                <a:latin typeface="+mn-ea"/>
                <a:sym typeface="Wingdings" panose="05000000000000000000" pitchFamily="2" charset="2"/>
              </a:rPr>
              <a:t>服务出现问题，需等待恢复；如果成功则说明</a:t>
            </a:r>
            <a:r>
              <a:rPr lang="en-US" altLang="zh-CN" dirty="0">
                <a:solidFill>
                  <a:schemeClr val="tx1"/>
                </a:solidFill>
                <a:latin typeface="+mn-ea"/>
                <a:sym typeface="Wingdings" panose="05000000000000000000" pitchFamily="2" charset="2"/>
              </a:rPr>
              <a:t>Chubby</a:t>
            </a:r>
            <a:r>
              <a:rPr lang="zh-CN" altLang="en-US" dirty="0">
                <a:solidFill>
                  <a:schemeClr val="tx1"/>
                </a:solidFill>
                <a:latin typeface="+mn-ea"/>
                <a:sym typeface="Wingdings" panose="05000000000000000000" pitchFamily="2" charset="2"/>
              </a:rPr>
              <a:t>服务良好而子表服务器本身出现了问题</a:t>
            </a:r>
          </a:p>
        </p:txBody>
      </p:sp>
    </p:spTree>
    <p:extLst>
      <p:ext uri="{BB962C8B-B14F-4D97-AF65-F5344CB8AC3E}">
        <p14:creationId xmlns:p14="http://schemas.microsoft.com/office/powerpoint/2010/main" val="33231933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Google </a:t>
            </a:r>
            <a:r>
              <a:rPr lang="en-US" dirty="0" err="1" smtClean="0"/>
              <a:t>Bigtable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57</a:t>
            </a:fld>
            <a:endParaRPr lang="en-US"/>
          </a:p>
        </p:txBody>
      </p:sp>
      <p:sp>
        <p:nvSpPr>
          <p:cNvPr id="4" name="文本框 3"/>
          <p:cNvSpPr txBox="1"/>
          <p:nvPr/>
        </p:nvSpPr>
        <p:spPr>
          <a:xfrm>
            <a:off x="396000" y="1175932"/>
            <a:ext cx="1415772" cy="461665"/>
          </a:xfrm>
          <a:prstGeom prst="rect">
            <a:avLst/>
          </a:prstGeom>
          <a:noFill/>
        </p:spPr>
        <p:txBody>
          <a:bodyPr wrap="none" rtlCol="0">
            <a:spAutoFit/>
          </a:bodyPr>
          <a:lstStyle/>
          <a:p>
            <a:r>
              <a:rPr lang="zh-CN" altLang="zh-CN" sz="2400" b="1" dirty="0">
                <a:solidFill>
                  <a:schemeClr val="accent6"/>
                </a:solidFill>
              </a:rPr>
              <a:t>主服务器</a:t>
            </a:r>
            <a:endParaRPr lang="zh-CN" altLang="en-US" sz="2400" b="1" dirty="0">
              <a:solidFill>
                <a:schemeClr val="accent6"/>
              </a:solidFill>
            </a:endParaRPr>
          </a:p>
        </p:txBody>
      </p:sp>
      <p:sp>
        <p:nvSpPr>
          <p:cNvPr id="6" name="内容占位符 1"/>
          <p:cNvSpPr>
            <a:spLocks/>
          </p:cNvSpPr>
          <p:nvPr/>
        </p:nvSpPr>
        <p:spPr bwMode="auto">
          <a:xfrm>
            <a:off x="396001" y="1637597"/>
            <a:ext cx="8578224" cy="380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lnSpc>
                <a:spcPct val="90000"/>
              </a:lnSpc>
              <a:spcBef>
                <a:spcPct val="20000"/>
              </a:spcBef>
              <a:buFont typeface="Arial" panose="020B0604020202020204" pitchFamily="34" charset="0"/>
              <a:buChar char="•"/>
              <a:defRPr sz="2300">
                <a:solidFill>
                  <a:schemeClr val="bg1"/>
                </a:solidFill>
                <a:latin typeface="Arial" panose="020B0604020202020204" pitchFamily="34" charset="0"/>
              </a:defRPr>
            </a:lvl1pPr>
            <a:lvl2pPr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2pPr>
            <a:lvl3pPr marL="11430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3pPr>
            <a:lvl4pPr marL="16002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4pPr>
            <a:lvl5pPr marL="20574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9pPr>
          </a:lstStyle>
          <a:p>
            <a:pPr marL="0" lvl="1">
              <a:buFont typeface="Arial" panose="020B0604020202020204" pitchFamily="34" charset="0"/>
              <a:buNone/>
            </a:pPr>
            <a:r>
              <a:rPr lang="zh-CN" altLang="en-US" dirty="0">
                <a:solidFill>
                  <a:srgbClr val="FF0000"/>
                </a:solidFill>
                <a:latin typeface="+mn-ea"/>
                <a:sym typeface="Wingdings" panose="05000000000000000000" pitchFamily="2" charset="2"/>
              </a:rPr>
              <a:t>基于系统出现故障</a:t>
            </a:r>
            <a:r>
              <a:rPr lang="zh-CN" altLang="en-US" dirty="0">
                <a:solidFill>
                  <a:schemeClr val="tx1"/>
                </a:solidFill>
                <a:latin typeface="+mn-ea"/>
                <a:sym typeface="Wingdings" panose="05000000000000000000" pitchFamily="2" charset="2"/>
              </a:rPr>
              <a:t>是一种常态的设计理念，每个主服务器被设定了一个会话时间的限制。当某个主服务器到时退出后，管理系统就会指定一个新的主服务器，这个主服务器的启动需要经历以下四个步骤：</a:t>
            </a:r>
          </a:p>
          <a:p>
            <a:pPr marL="0" lvl="1">
              <a:buFont typeface="Arial" panose="020B0604020202020204" pitchFamily="34" charset="0"/>
              <a:buNone/>
            </a:pPr>
            <a:endParaRPr lang="zh-CN" altLang="en-US" dirty="0">
              <a:solidFill>
                <a:schemeClr val="tx1"/>
              </a:solidFill>
              <a:latin typeface="+mn-ea"/>
              <a:sym typeface="Wingdings" panose="05000000000000000000" pitchFamily="2" charset="2"/>
            </a:endParaRPr>
          </a:p>
          <a:p>
            <a:pPr marL="0" lvl="1">
              <a:buFont typeface="Arial" panose="020B0604020202020204" pitchFamily="34" charset="0"/>
              <a:buNone/>
            </a:pPr>
            <a:r>
              <a:rPr lang="en-US" altLang="zh-CN" dirty="0" smtClean="0">
                <a:solidFill>
                  <a:schemeClr val="tx1"/>
                </a:solidFill>
                <a:latin typeface="+mn-ea"/>
                <a:sym typeface="Wingdings" panose="05000000000000000000" pitchFamily="2" charset="2"/>
              </a:rPr>
              <a:t>1</a:t>
            </a:r>
            <a:r>
              <a:rPr lang="zh-CN" altLang="en-US" dirty="0">
                <a:solidFill>
                  <a:schemeClr val="tx1"/>
                </a:solidFill>
                <a:latin typeface="+mn-ea"/>
                <a:sym typeface="Wingdings" panose="05000000000000000000" pitchFamily="2" charset="2"/>
              </a:rPr>
              <a:t>）从</a:t>
            </a:r>
            <a:r>
              <a:rPr lang="en-US" altLang="zh-CN" dirty="0">
                <a:solidFill>
                  <a:schemeClr val="tx1"/>
                </a:solidFill>
                <a:latin typeface="+mn-ea"/>
                <a:sym typeface="Wingdings" panose="05000000000000000000" pitchFamily="2" charset="2"/>
              </a:rPr>
              <a:t>Chubby</a:t>
            </a:r>
            <a:r>
              <a:rPr lang="zh-CN" altLang="en-US" dirty="0">
                <a:solidFill>
                  <a:schemeClr val="tx1"/>
                </a:solidFill>
                <a:latin typeface="+mn-ea"/>
                <a:sym typeface="Wingdings" panose="05000000000000000000" pitchFamily="2" charset="2"/>
              </a:rPr>
              <a:t>中获取一个独占锁，确保</a:t>
            </a:r>
            <a:r>
              <a:rPr lang="zh-CN" altLang="en-US" dirty="0">
                <a:solidFill>
                  <a:srgbClr val="FF0000"/>
                </a:solidFill>
                <a:latin typeface="+mn-ea"/>
                <a:sym typeface="Wingdings" panose="05000000000000000000" pitchFamily="2" charset="2"/>
              </a:rPr>
              <a:t>同一时间只有一个主服务器</a:t>
            </a:r>
            <a:endParaRPr lang="zh-CN" altLang="en-US" dirty="0">
              <a:solidFill>
                <a:schemeClr val="tx1"/>
              </a:solidFill>
              <a:latin typeface="+mn-ea"/>
              <a:sym typeface="Wingdings" panose="05000000000000000000" pitchFamily="2" charset="2"/>
            </a:endParaRPr>
          </a:p>
          <a:p>
            <a:pPr marL="0" lvl="1">
              <a:buFont typeface="Arial" panose="020B0604020202020204" pitchFamily="34" charset="0"/>
              <a:buNone/>
            </a:pPr>
            <a:endParaRPr lang="zh-CN" altLang="en-US" dirty="0">
              <a:solidFill>
                <a:schemeClr val="tx1"/>
              </a:solidFill>
              <a:latin typeface="+mn-ea"/>
              <a:sym typeface="Wingdings" panose="05000000000000000000" pitchFamily="2" charset="2"/>
            </a:endParaRPr>
          </a:p>
          <a:p>
            <a:pPr marL="0" lvl="1">
              <a:buFont typeface="Arial" panose="020B0604020202020204" pitchFamily="34" charset="0"/>
              <a:buNone/>
            </a:pPr>
            <a:r>
              <a:rPr lang="en-US" altLang="zh-CN" dirty="0" smtClean="0">
                <a:solidFill>
                  <a:schemeClr val="tx1"/>
                </a:solidFill>
                <a:latin typeface="+mn-ea"/>
                <a:sym typeface="Wingdings" panose="05000000000000000000" pitchFamily="2" charset="2"/>
              </a:rPr>
              <a:t>2</a:t>
            </a:r>
            <a:r>
              <a:rPr lang="zh-CN" altLang="en-US" dirty="0">
                <a:solidFill>
                  <a:schemeClr val="tx1"/>
                </a:solidFill>
                <a:latin typeface="+mn-ea"/>
                <a:sym typeface="Wingdings" panose="05000000000000000000" pitchFamily="2" charset="2"/>
              </a:rPr>
              <a:t>）扫描服务器目录，</a:t>
            </a:r>
            <a:r>
              <a:rPr lang="zh-CN" altLang="en-US" dirty="0">
                <a:solidFill>
                  <a:srgbClr val="FF0000"/>
                </a:solidFill>
                <a:latin typeface="+mn-ea"/>
                <a:sym typeface="Wingdings" panose="05000000000000000000" pitchFamily="2" charset="2"/>
              </a:rPr>
              <a:t>发现目前活跃的子表服务器</a:t>
            </a:r>
          </a:p>
          <a:p>
            <a:pPr marL="0" lvl="1">
              <a:buFont typeface="Arial" panose="020B0604020202020204" pitchFamily="34" charset="0"/>
              <a:buNone/>
            </a:pPr>
            <a:endParaRPr lang="zh-CN" altLang="en-US" dirty="0">
              <a:latin typeface="+mn-ea"/>
              <a:sym typeface="Wingdings" panose="05000000000000000000" pitchFamily="2" charset="2"/>
            </a:endParaRPr>
          </a:p>
          <a:p>
            <a:pPr marL="0" lvl="1">
              <a:buFont typeface="Arial" panose="020B0604020202020204" pitchFamily="34" charset="0"/>
              <a:buNone/>
            </a:pPr>
            <a:r>
              <a:rPr lang="en-US" altLang="zh-CN" dirty="0" smtClean="0">
                <a:solidFill>
                  <a:schemeClr val="tx1"/>
                </a:solidFill>
                <a:latin typeface="+mn-ea"/>
                <a:sym typeface="Wingdings" panose="05000000000000000000" pitchFamily="2" charset="2"/>
              </a:rPr>
              <a:t>3</a:t>
            </a:r>
            <a:r>
              <a:rPr lang="zh-CN" altLang="en-US" dirty="0">
                <a:solidFill>
                  <a:schemeClr val="tx1"/>
                </a:solidFill>
                <a:latin typeface="+mn-ea"/>
                <a:sym typeface="Wingdings" panose="05000000000000000000" pitchFamily="2" charset="2"/>
              </a:rPr>
              <a:t>）与所有的活跃子表服务器取得联系以便</a:t>
            </a:r>
            <a:r>
              <a:rPr lang="zh-CN" altLang="en-US" dirty="0">
                <a:solidFill>
                  <a:srgbClr val="FF0000"/>
                </a:solidFill>
                <a:latin typeface="+mn-ea"/>
                <a:sym typeface="Wingdings" panose="05000000000000000000" pitchFamily="2" charset="2"/>
              </a:rPr>
              <a:t>了解所有子表的分配情况</a:t>
            </a:r>
          </a:p>
          <a:p>
            <a:pPr marL="0" lvl="1">
              <a:buFont typeface="Arial" panose="020B0604020202020204" pitchFamily="34" charset="0"/>
              <a:buNone/>
            </a:pPr>
            <a:endParaRPr lang="zh-CN" altLang="en-US" dirty="0">
              <a:latin typeface="+mn-ea"/>
              <a:sym typeface="Wingdings" panose="05000000000000000000" pitchFamily="2" charset="2"/>
            </a:endParaRPr>
          </a:p>
          <a:p>
            <a:pPr marL="0" lvl="1">
              <a:buFont typeface="Arial" panose="020B0604020202020204" pitchFamily="34" charset="0"/>
              <a:buNone/>
            </a:pPr>
            <a:r>
              <a:rPr lang="en-US" altLang="zh-CN" dirty="0" smtClean="0">
                <a:solidFill>
                  <a:schemeClr val="tx1"/>
                </a:solidFill>
                <a:latin typeface="+mn-ea"/>
                <a:sym typeface="Wingdings" panose="05000000000000000000" pitchFamily="2" charset="2"/>
              </a:rPr>
              <a:t>4</a:t>
            </a:r>
            <a:r>
              <a:rPr lang="zh-CN" altLang="en-US" dirty="0">
                <a:solidFill>
                  <a:schemeClr val="tx1"/>
                </a:solidFill>
                <a:latin typeface="+mn-ea"/>
                <a:sym typeface="Wingdings" panose="05000000000000000000" pitchFamily="2" charset="2"/>
              </a:rPr>
              <a:t>）扫描元数据表，</a:t>
            </a:r>
            <a:r>
              <a:rPr lang="zh-CN" altLang="en-US" dirty="0">
                <a:solidFill>
                  <a:srgbClr val="FF0000"/>
                </a:solidFill>
                <a:latin typeface="+mn-ea"/>
                <a:sym typeface="Wingdings" panose="05000000000000000000" pitchFamily="2" charset="2"/>
              </a:rPr>
              <a:t>发现未分配的子表</a:t>
            </a:r>
            <a:r>
              <a:rPr lang="zh-CN" altLang="en-US" dirty="0">
                <a:solidFill>
                  <a:schemeClr val="tx1"/>
                </a:solidFill>
                <a:latin typeface="+mn-ea"/>
                <a:sym typeface="Wingdings" panose="05000000000000000000" pitchFamily="2" charset="2"/>
              </a:rPr>
              <a:t>并将其分配到合适子表服务器</a:t>
            </a:r>
          </a:p>
        </p:txBody>
      </p:sp>
      <p:sp>
        <p:nvSpPr>
          <p:cNvPr id="7" name="圆角矩形 6"/>
          <p:cNvSpPr>
            <a:spLocks noChangeArrowheads="1"/>
          </p:cNvSpPr>
          <p:nvPr/>
        </p:nvSpPr>
        <p:spPr bwMode="auto">
          <a:xfrm>
            <a:off x="803624" y="5251706"/>
            <a:ext cx="7081201" cy="1092200"/>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anchor="ctr"/>
          <a:lstStyle>
            <a:lvl1pPr>
              <a:lnSpc>
                <a:spcPct val="90000"/>
              </a:lnSpc>
              <a:spcBef>
                <a:spcPct val="20000"/>
              </a:spcBef>
              <a:buFont typeface="Arial" panose="020B0604020202020204" pitchFamily="34" charset="0"/>
              <a:buChar char="•"/>
              <a:defRPr sz="2300">
                <a:solidFill>
                  <a:schemeClr val="bg1"/>
                </a:solidFill>
                <a:latin typeface="Arial" panose="020B0604020202020204" pitchFamily="34" charset="0"/>
              </a:defRPr>
            </a:lvl1pPr>
            <a:lvl2pPr marL="742950" indent="-28575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2pPr>
            <a:lvl3pPr marL="11430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3pPr>
            <a:lvl4pPr marL="16002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4pPr>
            <a:lvl5pPr marL="20574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9pPr>
          </a:lstStyle>
          <a:p>
            <a:pPr eaLnBrk="1" hangingPunct="1">
              <a:lnSpc>
                <a:spcPct val="100000"/>
              </a:lnSpc>
              <a:spcBef>
                <a:spcPct val="0"/>
              </a:spcBef>
              <a:buFontTx/>
              <a:buNone/>
            </a:pPr>
            <a:r>
              <a:rPr lang="zh-CN" altLang="en-US" sz="2000" dirty="0">
                <a:solidFill>
                  <a:schemeClr val="tx1"/>
                </a:solidFill>
                <a:latin typeface="+mn-ea"/>
              </a:rPr>
              <a:t>如果元数据表未分配，则首先需要将根子表（</a:t>
            </a:r>
            <a:r>
              <a:rPr lang="en-US" altLang="zh-CN" sz="2000" dirty="0">
                <a:solidFill>
                  <a:schemeClr val="tx1"/>
                </a:solidFill>
                <a:latin typeface="+mn-ea"/>
              </a:rPr>
              <a:t>Root Tablet</a:t>
            </a:r>
            <a:r>
              <a:rPr lang="zh-CN" altLang="en-US" sz="2000" dirty="0">
                <a:solidFill>
                  <a:schemeClr val="tx1"/>
                </a:solidFill>
                <a:latin typeface="+mn-ea"/>
              </a:rPr>
              <a:t>）加入未分配的子表中。由于根子表保存了其他所有元数据子表的信息，确保了扫描能够发现所有未分配的子表 </a:t>
            </a:r>
            <a:endParaRPr lang="en-US" altLang="zh-CN" sz="2000" dirty="0">
              <a:solidFill>
                <a:schemeClr val="tx1"/>
              </a:solidFill>
              <a:latin typeface="+mn-ea"/>
            </a:endParaRPr>
          </a:p>
        </p:txBody>
      </p:sp>
    </p:spTree>
    <p:extLst>
      <p:ext uri="{BB962C8B-B14F-4D97-AF65-F5344CB8AC3E}">
        <p14:creationId xmlns:p14="http://schemas.microsoft.com/office/powerpoint/2010/main" val="349174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Google </a:t>
            </a:r>
            <a:r>
              <a:rPr lang="en-US" dirty="0" err="1" smtClean="0"/>
              <a:t>Bigtable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58</a:t>
            </a:fld>
            <a:endParaRPr lang="en-US"/>
          </a:p>
        </p:txBody>
      </p:sp>
      <p:sp>
        <p:nvSpPr>
          <p:cNvPr id="4" name="文本框 3"/>
          <p:cNvSpPr txBox="1"/>
          <p:nvPr/>
        </p:nvSpPr>
        <p:spPr>
          <a:xfrm>
            <a:off x="399253" y="1167415"/>
            <a:ext cx="2528256" cy="461665"/>
          </a:xfrm>
          <a:prstGeom prst="rect">
            <a:avLst/>
          </a:prstGeom>
          <a:noFill/>
        </p:spPr>
        <p:txBody>
          <a:bodyPr wrap="none" rtlCol="0">
            <a:spAutoFit/>
          </a:bodyPr>
          <a:lstStyle/>
          <a:p>
            <a:r>
              <a:rPr lang="zh-CN" altLang="en-US" sz="2400" b="1" dirty="0" smtClean="0">
                <a:solidFill>
                  <a:schemeClr val="accent6"/>
                </a:solidFill>
              </a:rPr>
              <a:t>（</a:t>
            </a:r>
            <a:r>
              <a:rPr lang="en-US" altLang="zh-CN" sz="2400" b="1" dirty="0" smtClean="0">
                <a:solidFill>
                  <a:schemeClr val="accent6"/>
                </a:solidFill>
              </a:rPr>
              <a:t>3</a:t>
            </a:r>
            <a:r>
              <a:rPr lang="zh-CN" altLang="en-US" sz="2400" b="1" dirty="0" smtClean="0">
                <a:solidFill>
                  <a:schemeClr val="accent6"/>
                </a:solidFill>
              </a:rPr>
              <a:t>）子表服务器</a:t>
            </a:r>
            <a:endParaRPr lang="zh-CN" altLang="en-US" sz="2400" b="1" dirty="0">
              <a:solidFill>
                <a:schemeClr val="accent6"/>
              </a:solidFill>
            </a:endParaRPr>
          </a:p>
        </p:txBody>
      </p:sp>
      <p:sp>
        <p:nvSpPr>
          <p:cNvPr id="6" name="矩形 5"/>
          <p:cNvSpPr/>
          <p:nvPr/>
        </p:nvSpPr>
        <p:spPr>
          <a:xfrm>
            <a:off x="416436" y="1600742"/>
            <a:ext cx="8727564" cy="1015663"/>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000" dirty="0" err="1">
                <a:solidFill>
                  <a:schemeClr val="tx1">
                    <a:lumMod val="75000"/>
                    <a:lumOff val="25000"/>
                  </a:schemeClr>
                </a:solidFill>
                <a:latin typeface="+mn-ea"/>
              </a:rPr>
              <a:t>SSTable</a:t>
            </a:r>
            <a:r>
              <a:rPr lang="zh-CN" altLang="en-US" sz="2000" dirty="0">
                <a:solidFill>
                  <a:schemeClr val="tx1">
                    <a:lumMod val="75000"/>
                    <a:lumOff val="25000"/>
                  </a:schemeClr>
                </a:solidFill>
                <a:latin typeface="+mn-ea"/>
              </a:rPr>
              <a:t>是</a:t>
            </a:r>
            <a:r>
              <a:rPr lang="en-US" altLang="zh-CN" sz="2000" dirty="0">
                <a:solidFill>
                  <a:schemeClr val="tx1">
                    <a:lumMod val="75000"/>
                    <a:lumOff val="25000"/>
                  </a:schemeClr>
                </a:solidFill>
                <a:latin typeface="+mn-ea"/>
              </a:rPr>
              <a:t>Google</a:t>
            </a:r>
            <a:r>
              <a:rPr lang="zh-CN" altLang="en-US" sz="2000" dirty="0">
                <a:solidFill>
                  <a:schemeClr val="tx1">
                    <a:lumMod val="75000"/>
                    <a:lumOff val="25000"/>
                  </a:schemeClr>
                </a:solidFill>
                <a:latin typeface="+mn-ea"/>
              </a:rPr>
              <a:t>为</a:t>
            </a:r>
            <a:r>
              <a:rPr lang="en-US" altLang="zh-CN" sz="2000" dirty="0" err="1">
                <a:solidFill>
                  <a:schemeClr val="tx1">
                    <a:lumMod val="75000"/>
                    <a:lumOff val="25000"/>
                  </a:schemeClr>
                </a:solidFill>
                <a:latin typeface="+mn-ea"/>
              </a:rPr>
              <a:t>Bigtable</a:t>
            </a:r>
            <a:r>
              <a:rPr lang="zh-CN" altLang="en-US" sz="2000" dirty="0">
                <a:solidFill>
                  <a:schemeClr val="tx1">
                    <a:lumMod val="75000"/>
                    <a:lumOff val="25000"/>
                  </a:schemeClr>
                </a:solidFill>
                <a:latin typeface="+mn-ea"/>
              </a:rPr>
              <a:t>设计的内部数据存储格式</a:t>
            </a:r>
            <a:r>
              <a:rPr lang="zh-CN" altLang="en-US" sz="2000" dirty="0" smtClean="0">
                <a:solidFill>
                  <a:schemeClr val="tx1">
                    <a:lumMod val="75000"/>
                    <a:lumOff val="25000"/>
                  </a:schemeClr>
                </a:solidFill>
                <a:latin typeface="+mn-ea"/>
              </a:rPr>
              <a:t>。所有</a:t>
            </a:r>
            <a:r>
              <a:rPr lang="zh-CN" altLang="en-US" sz="2000" dirty="0">
                <a:solidFill>
                  <a:schemeClr val="tx1">
                    <a:lumMod val="75000"/>
                    <a:lumOff val="25000"/>
                  </a:schemeClr>
                </a:solidFill>
                <a:latin typeface="+mn-ea"/>
              </a:rPr>
              <a:t>的</a:t>
            </a:r>
            <a:r>
              <a:rPr lang="en-US" altLang="zh-CN" sz="2000" dirty="0" err="1">
                <a:solidFill>
                  <a:schemeClr val="tx1">
                    <a:lumMod val="75000"/>
                    <a:lumOff val="25000"/>
                  </a:schemeClr>
                </a:solidFill>
                <a:latin typeface="+mn-ea"/>
              </a:rPr>
              <a:t>SSTable</a:t>
            </a:r>
            <a:r>
              <a:rPr lang="zh-CN" altLang="en-US" sz="2000" dirty="0">
                <a:solidFill>
                  <a:schemeClr val="tx1">
                    <a:lumMod val="75000"/>
                    <a:lumOff val="25000"/>
                  </a:schemeClr>
                </a:solidFill>
                <a:latin typeface="+mn-ea"/>
              </a:rPr>
              <a:t>文件都存储在</a:t>
            </a:r>
            <a:r>
              <a:rPr lang="en-US" altLang="zh-CN" sz="2000" dirty="0">
                <a:solidFill>
                  <a:schemeClr val="tx1">
                    <a:lumMod val="75000"/>
                    <a:lumOff val="25000"/>
                  </a:schemeClr>
                </a:solidFill>
                <a:latin typeface="+mn-ea"/>
              </a:rPr>
              <a:t>GFS</a:t>
            </a:r>
            <a:r>
              <a:rPr lang="zh-CN" altLang="en-US" sz="2000" dirty="0">
                <a:solidFill>
                  <a:schemeClr val="tx1">
                    <a:lumMod val="75000"/>
                    <a:lumOff val="25000"/>
                  </a:schemeClr>
                </a:solidFill>
                <a:latin typeface="+mn-ea"/>
              </a:rPr>
              <a:t>上，用户可以通过键来查询相应的</a:t>
            </a:r>
            <a:r>
              <a:rPr lang="zh-CN" altLang="en-US" sz="2000" dirty="0" smtClean="0">
                <a:solidFill>
                  <a:schemeClr val="tx1">
                    <a:lumMod val="75000"/>
                    <a:lumOff val="25000"/>
                  </a:schemeClr>
                </a:solidFill>
                <a:latin typeface="+mn-ea"/>
              </a:rPr>
              <a:t>值</a:t>
            </a:r>
            <a:r>
              <a:rPr lang="en-US" altLang="zh-CN" sz="2000" dirty="0" smtClean="0">
                <a:solidFill>
                  <a:schemeClr val="tx1">
                    <a:lumMod val="75000"/>
                    <a:lumOff val="25000"/>
                  </a:schemeClr>
                </a:solidFill>
                <a:latin typeface="+mn-ea"/>
              </a:rPr>
              <a:t>.</a:t>
            </a:r>
            <a:endParaRPr lang="zh-CN" altLang="en-US" sz="2000" dirty="0">
              <a:solidFill>
                <a:schemeClr val="tx1">
                  <a:lumMod val="75000"/>
                  <a:lumOff val="25000"/>
                </a:schemeClr>
              </a:solidFill>
              <a:latin typeface="+mn-ea"/>
            </a:endParaRPr>
          </a:p>
        </p:txBody>
      </p:sp>
      <p:sp>
        <p:nvSpPr>
          <p:cNvPr id="7" name="圆角矩形 6"/>
          <p:cNvSpPr>
            <a:spLocks noChangeArrowheads="1"/>
          </p:cNvSpPr>
          <p:nvPr/>
        </p:nvSpPr>
        <p:spPr bwMode="auto">
          <a:xfrm>
            <a:off x="119575" y="4235363"/>
            <a:ext cx="9024425" cy="2208500"/>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anchor="ctr"/>
          <a:lstStyle>
            <a:lvl1pPr>
              <a:lnSpc>
                <a:spcPct val="90000"/>
              </a:lnSpc>
              <a:spcBef>
                <a:spcPct val="20000"/>
              </a:spcBef>
              <a:buFont typeface="Arial" panose="020B0604020202020204" pitchFamily="34" charset="0"/>
              <a:buChar char="•"/>
              <a:defRPr sz="2300">
                <a:solidFill>
                  <a:schemeClr val="bg1"/>
                </a:solidFill>
                <a:latin typeface="Arial" panose="020B0604020202020204" pitchFamily="34" charset="0"/>
              </a:defRPr>
            </a:lvl1pPr>
            <a:lvl2pPr marL="742950" indent="-28575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2pPr>
            <a:lvl3pPr marL="11430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3pPr>
            <a:lvl4pPr marL="16002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4pPr>
            <a:lvl5pPr marL="20574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9pPr>
          </a:lstStyle>
          <a:p>
            <a:pPr eaLnBrk="1" hangingPunct="1">
              <a:lnSpc>
                <a:spcPct val="100000"/>
              </a:lnSpc>
              <a:spcBef>
                <a:spcPct val="0"/>
              </a:spcBef>
              <a:buFontTx/>
              <a:buNone/>
            </a:pPr>
            <a:r>
              <a:rPr lang="en-US" altLang="zh-CN" sz="2000" dirty="0">
                <a:solidFill>
                  <a:schemeClr val="tx1"/>
                </a:solidFill>
                <a:latin typeface="+mn-ea"/>
                <a:sym typeface="Wingdings" panose="05000000000000000000" pitchFamily="2" charset="2"/>
              </a:rPr>
              <a:t></a:t>
            </a:r>
            <a:r>
              <a:rPr lang="en-US" altLang="zh-CN" sz="2000" dirty="0" err="1">
                <a:solidFill>
                  <a:schemeClr val="tx1"/>
                </a:solidFill>
                <a:latin typeface="+mn-ea"/>
              </a:rPr>
              <a:t>SSTable</a:t>
            </a:r>
            <a:r>
              <a:rPr lang="zh-CN" altLang="en-US" sz="2000" dirty="0">
                <a:solidFill>
                  <a:schemeClr val="tx1"/>
                </a:solidFill>
                <a:latin typeface="+mn-ea"/>
              </a:rPr>
              <a:t>中数据被划分成一个个的</a:t>
            </a:r>
            <a:r>
              <a:rPr lang="zh-CN" altLang="en-US" sz="2000" dirty="0">
                <a:solidFill>
                  <a:srgbClr val="FD4C39"/>
                </a:solidFill>
                <a:latin typeface="+mn-ea"/>
              </a:rPr>
              <a:t>块</a:t>
            </a:r>
            <a:r>
              <a:rPr lang="zh-CN" altLang="en-US" sz="2000" dirty="0">
                <a:solidFill>
                  <a:schemeClr val="tx1"/>
                </a:solidFill>
                <a:latin typeface="+mn-ea"/>
              </a:rPr>
              <a:t>（</a:t>
            </a:r>
            <a:r>
              <a:rPr lang="en-US" altLang="zh-CN" sz="2000" dirty="0">
                <a:solidFill>
                  <a:schemeClr val="tx1"/>
                </a:solidFill>
                <a:latin typeface="+mn-ea"/>
              </a:rPr>
              <a:t>Block</a:t>
            </a:r>
            <a:r>
              <a:rPr lang="zh-CN" altLang="en-US" sz="2000" dirty="0">
                <a:solidFill>
                  <a:schemeClr val="tx1"/>
                </a:solidFill>
                <a:latin typeface="+mn-ea"/>
              </a:rPr>
              <a:t>），每个块的大小是可以设置的，一般为</a:t>
            </a:r>
            <a:r>
              <a:rPr lang="en-US" altLang="zh-CN" sz="2000" dirty="0" smtClean="0">
                <a:solidFill>
                  <a:srgbClr val="FD4C39"/>
                </a:solidFill>
                <a:latin typeface="+mn-ea"/>
              </a:rPr>
              <a:t>64KB</a:t>
            </a:r>
            <a:endParaRPr lang="zh-CN" altLang="en-US" sz="2000" dirty="0">
              <a:latin typeface="+mn-ea"/>
            </a:endParaRPr>
          </a:p>
          <a:p>
            <a:pPr eaLnBrk="1" hangingPunct="1">
              <a:lnSpc>
                <a:spcPct val="100000"/>
              </a:lnSpc>
              <a:spcBef>
                <a:spcPct val="0"/>
              </a:spcBef>
              <a:buFontTx/>
              <a:buNone/>
            </a:pPr>
            <a:r>
              <a:rPr lang="en-US" altLang="zh-CN" sz="2000" dirty="0">
                <a:solidFill>
                  <a:schemeClr val="tx1"/>
                </a:solidFill>
                <a:latin typeface="+mn-ea"/>
                <a:sym typeface="Wingdings" panose="05000000000000000000" pitchFamily="2" charset="2"/>
              </a:rPr>
              <a:t></a:t>
            </a:r>
            <a:r>
              <a:rPr lang="zh-CN" altLang="en-US" sz="2000" dirty="0">
                <a:solidFill>
                  <a:schemeClr val="tx1"/>
                </a:solidFill>
                <a:latin typeface="+mn-ea"/>
              </a:rPr>
              <a:t>在</a:t>
            </a:r>
            <a:r>
              <a:rPr lang="en-US" altLang="zh-CN" sz="2000" dirty="0" err="1">
                <a:solidFill>
                  <a:schemeClr val="tx1"/>
                </a:solidFill>
                <a:latin typeface="+mn-ea"/>
              </a:rPr>
              <a:t>SSTable</a:t>
            </a:r>
            <a:r>
              <a:rPr lang="zh-CN" altLang="en-US" sz="2000" dirty="0">
                <a:solidFill>
                  <a:schemeClr val="tx1"/>
                </a:solidFill>
                <a:latin typeface="+mn-ea"/>
              </a:rPr>
              <a:t>的结尾有一个</a:t>
            </a:r>
            <a:r>
              <a:rPr lang="zh-CN" altLang="en-US" sz="2000" dirty="0">
                <a:solidFill>
                  <a:srgbClr val="FD4C39"/>
                </a:solidFill>
                <a:latin typeface="+mn-ea"/>
              </a:rPr>
              <a:t>索引</a:t>
            </a:r>
            <a:r>
              <a:rPr lang="zh-CN" altLang="en-US" sz="2000" dirty="0">
                <a:solidFill>
                  <a:schemeClr val="tx1"/>
                </a:solidFill>
                <a:latin typeface="+mn-ea"/>
              </a:rPr>
              <a:t>（</a:t>
            </a:r>
            <a:r>
              <a:rPr lang="en-US" altLang="zh-CN" sz="2000" dirty="0">
                <a:solidFill>
                  <a:schemeClr val="tx1"/>
                </a:solidFill>
                <a:latin typeface="+mn-ea"/>
              </a:rPr>
              <a:t>Index</a:t>
            </a:r>
            <a:r>
              <a:rPr lang="zh-CN" altLang="en-US" sz="2000" dirty="0">
                <a:solidFill>
                  <a:schemeClr val="tx1"/>
                </a:solidFill>
                <a:latin typeface="+mn-ea"/>
              </a:rPr>
              <a:t>），这个索引保存了块的位置信息，在</a:t>
            </a:r>
            <a:r>
              <a:rPr lang="en-US" altLang="zh-CN" sz="2000" dirty="0" err="1">
                <a:solidFill>
                  <a:schemeClr val="tx1"/>
                </a:solidFill>
                <a:latin typeface="+mn-ea"/>
              </a:rPr>
              <a:t>SSTable</a:t>
            </a:r>
            <a:r>
              <a:rPr lang="zh-CN" altLang="en-US" sz="2000" dirty="0">
                <a:solidFill>
                  <a:schemeClr val="tx1"/>
                </a:solidFill>
                <a:latin typeface="+mn-ea"/>
              </a:rPr>
              <a:t>打开时这个索引会被加载进内存，用户在查找某个块时首先在内存中查找块的</a:t>
            </a:r>
            <a:r>
              <a:rPr lang="zh-CN" altLang="en-US" sz="2000" u="sng" dirty="0">
                <a:solidFill>
                  <a:schemeClr val="tx1"/>
                </a:solidFill>
                <a:latin typeface="+mn-ea"/>
              </a:rPr>
              <a:t>位置信息</a:t>
            </a:r>
            <a:r>
              <a:rPr lang="zh-CN" altLang="en-US" sz="2000" dirty="0">
                <a:solidFill>
                  <a:schemeClr val="tx1"/>
                </a:solidFill>
                <a:latin typeface="+mn-ea"/>
              </a:rPr>
              <a:t>，然后在硬盘上直接找到这个</a:t>
            </a:r>
            <a:r>
              <a:rPr lang="zh-CN" altLang="en-US" sz="2000" dirty="0" smtClean="0">
                <a:solidFill>
                  <a:schemeClr val="tx1"/>
                </a:solidFill>
                <a:latin typeface="+mn-ea"/>
              </a:rPr>
              <a:t>块。</a:t>
            </a:r>
            <a:endParaRPr lang="zh-CN" altLang="en-US" sz="2000" dirty="0">
              <a:latin typeface="+mn-ea"/>
            </a:endParaRPr>
          </a:p>
          <a:p>
            <a:pPr eaLnBrk="1" hangingPunct="1">
              <a:lnSpc>
                <a:spcPct val="100000"/>
              </a:lnSpc>
              <a:spcBef>
                <a:spcPct val="0"/>
              </a:spcBef>
              <a:buFontTx/>
              <a:buNone/>
            </a:pPr>
            <a:r>
              <a:rPr lang="en-US" altLang="zh-CN" sz="2000" dirty="0">
                <a:solidFill>
                  <a:schemeClr val="tx1"/>
                </a:solidFill>
                <a:latin typeface="+mn-ea"/>
                <a:sym typeface="Wingdings" panose="05000000000000000000" pitchFamily="2" charset="2"/>
              </a:rPr>
              <a:t></a:t>
            </a:r>
            <a:r>
              <a:rPr lang="zh-CN" altLang="en-US" sz="2000" dirty="0">
                <a:solidFill>
                  <a:schemeClr val="tx1"/>
                </a:solidFill>
                <a:latin typeface="+mn-ea"/>
              </a:rPr>
              <a:t>由于每个</a:t>
            </a:r>
            <a:r>
              <a:rPr lang="en-US" altLang="zh-CN" sz="2000" dirty="0" err="1">
                <a:solidFill>
                  <a:schemeClr val="tx1"/>
                </a:solidFill>
                <a:latin typeface="+mn-ea"/>
              </a:rPr>
              <a:t>SSTable</a:t>
            </a:r>
            <a:r>
              <a:rPr lang="zh-CN" altLang="en-US" sz="2000" dirty="0">
                <a:solidFill>
                  <a:schemeClr val="tx1"/>
                </a:solidFill>
                <a:latin typeface="+mn-ea"/>
              </a:rPr>
              <a:t>一般都不是很大，用户还可以选择将其</a:t>
            </a:r>
            <a:r>
              <a:rPr lang="zh-CN" altLang="en-US" sz="2000" u="sng" dirty="0">
                <a:solidFill>
                  <a:schemeClr val="tx1"/>
                </a:solidFill>
                <a:latin typeface="+mn-ea"/>
              </a:rPr>
              <a:t>整体加载进内存</a:t>
            </a:r>
            <a:r>
              <a:rPr lang="zh-CN" altLang="en-US" sz="2000" dirty="0">
                <a:solidFill>
                  <a:schemeClr val="tx1"/>
                </a:solidFill>
                <a:latin typeface="+mn-ea"/>
              </a:rPr>
              <a:t>，这样查找起来会更快 </a:t>
            </a:r>
            <a:endParaRPr lang="en-US" altLang="zh-CN" sz="2000" dirty="0">
              <a:solidFill>
                <a:schemeClr val="tx1"/>
              </a:solidFill>
              <a:latin typeface="+mn-ea"/>
            </a:endParaRPr>
          </a:p>
        </p:txBody>
      </p:sp>
      <p:grpSp>
        <p:nvGrpSpPr>
          <p:cNvPr id="8" name="组合 7"/>
          <p:cNvGrpSpPr/>
          <p:nvPr/>
        </p:nvGrpSpPr>
        <p:grpSpPr>
          <a:xfrm>
            <a:off x="1961002" y="2823057"/>
            <a:ext cx="4551836" cy="1147704"/>
            <a:chOff x="2109787" y="1781175"/>
            <a:chExt cx="5586413" cy="2495550"/>
          </a:xfrm>
        </p:grpSpPr>
        <p:sp>
          <p:nvSpPr>
            <p:cNvPr id="9" name="矩形 8"/>
            <p:cNvSpPr/>
            <p:nvPr/>
          </p:nvSpPr>
          <p:spPr>
            <a:xfrm>
              <a:off x="2109787" y="1781175"/>
              <a:ext cx="5586413" cy="249555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mn-ea"/>
              </a:endParaRPr>
            </a:p>
          </p:txBody>
        </p:sp>
        <p:sp>
          <p:nvSpPr>
            <p:cNvPr id="10" name="矩形 9"/>
            <p:cNvSpPr/>
            <p:nvPr/>
          </p:nvSpPr>
          <p:spPr>
            <a:xfrm>
              <a:off x="2326086" y="2028825"/>
              <a:ext cx="1302940" cy="2057400"/>
            </a:xfrm>
            <a:prstGeom prst="rect">
              <a:avLst/>
            </a:prstGeom>
            <a:solidFill>
              <a:schemeClr val="bg1">
                <a:lumMod val="8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mn-ea"/>
              </a:endParaRPr>
            </a:p>
          </p:txBody>
        </p:sp>
        <p:sp>
          <p:nvSpPr>
            <p:cNvPr id="11" name="矩形 10"/>
            <p:cNvSpPr/>
            <p:nvPr/>
          </p:nvSpPr>
          <p:spPr>
            <a:xfrm>
              <a:off x="4402536" y="2028825"/>
              <a:ext cx="1302940" cy="2057400"/>
            </a:xfrm>
            <a:prstGeom prst="rect">
              <a:avLst/>
            </a:prstGeom>
            <a:solidFill>
              <a:schemeClr val="bg1">
                <a:lumMod val="8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mn-ea"/>
              </a:endParaRPr>
            </a:p>
          </p:txBody>
        </p:sp>
        <p:sp>
          <p:nvSpPr>
            <p:cNvPr id="12" name="矩形 11"/>
            <p:cNvSpPr/>
            <p:nvPr/>
          </p:nvSpPr>
          <p:spPr>
            <a:xfrm>
              <a:off x="6128545" y="3403588"/>
              <a:ext cx="1302940" cy="682639"/>
            </a:xfrm>
            <a:prstGeom prst="rect">
              <a:avLst/>
            </a:prstGeom>
            <a:solidFill>
              <a:schemeClr val="bg1">
                <a:lumMod val="8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mn-ea"/>
              </a:endParaRPr>
            </a:p>
          </p:txBody>
        </p:sp>
        <p:sp>
          <p:nvSpPr>
            <p:cNvPr id="13" name="文本框 12"/>
            <p:cNvSpPr txBox="1"/>
            <p:nvPr/>
          </p:nvSpPr>
          <p:spPr>
            <a:xfrm>
              <a:off x="2595695" y="2734360"/>
              <a:ext cx="763724" cy="1137682"/>
            </a:xfrm>
            <a:prstGeom prst="rect">
              <a:avLst/>
            </a:prstGeom>
            <a:noFill/>
          </p:spPr>
          <p:txBody>
            <a:bodyPr wrap="none" rtlCol="0">
              <a:spAutoFit/>
            </a:bodyPr>
            <a:lstStyle/>
            <a:p>
              <a:pPr algn="ctr"/>
              <a:r>
                <a:rPr lang="en-US" altLang="zh-CN" sz="1400" dirty="0" smtClean="0">
                  <a:solidFill>
                    <a:schemeClr val="tx1">
                      <a:lumMod val="75000"/>
                      <a:lumOff val="25000"/>
                    </a:schemeClr>
                  </a:solidFill>
                  <a:latin typeface="+mn-ea"/>
                </a:rPr>
                <a:t>64KB</a:t>
              </a:r>
            </a:p>
            <a:p>
              <a:pPr algn="ctr"/>
              <a:r>
                <a:rPr lang="zh-CN" altLang="en-US" sz="1400" dirty="0" smtClean="0">
                  <a:solidFill>
                    <a:schemeClr val="tx1">
                      <a:lumMod val="75000"/>
                      <a:lumOff val="25000"/>
                    </a:schemeClr>
                  </a:solidFill>
                  <a:latin typeface="+mn-ea"/>
                </a:rPr>
                <a:t>块</a:t>
              </a:r>
              <a:endParaRPr lang="zh-CN" altLang="en-US" sz="1400" dirty="0">
                <a:solidFill>
                  <a:schemeClr val="tx1">
                    <a:lumMod val="75000"/>
                    <a:lumOff val="25000"/>
                  </a:schemeClr>
                </a:solidFill>
                <a:latin typeface="+mn-ea"/>
              </a:endParaRPr>
            </a:p>
          </p:txBody>
        </p:sp>
        <p:sp>
          <p:nvSpPr>
            <p:cNvPr id="14" name="文本框 13"/>
            <p:cNvSpPr txBox="1"/>
            <p:nvPr/>
          </p:nvSpPr>
          <p:spPr>
            <a:xfrm>
              <a:off x="4672144" y="2734360"/>
              <a:ext cx="763724" cy="1137682"/>
            </a:xfrm>
            <a:prstGeom prst="rect">
              <a:avLst/>
            </a:prstGeom>
            <a:noFill/>
          </p:spPr>
          <p:txBody>
            <a:bodyPr wrap="none" rtlCol="0">
              <a:spAutoFit/>
            </a:bodyPr>
            <a:lstStyle/>
            <a:p>
              <a:pPr algn="ctr"/>
              <a:r>
                <a:rPr lang="en-US" altLang="zh-CN" sz="1400" dirty="0" smtClean="0">
                  <a:solidFill>
                    <a:schemeClr val="tx1">
                      <a:lumMod val="75000"/>
                      <a:lumOff val="25000"/>
                    </a:schemeClr>
                  </a:solidFill>
                  <a:latin typeface="+mn-ea"/>
                </a:rPr>
                <a:t>64KB</a:t>
              </a:r>
            </a:p>
            <a:p>
              <a:pPr algn="ctr"/>
              <a:r>
                <a:rPr lang="zh-CN" altLang="en-US" sz="1400" dirty="0" smtClean="0">
                  <a:solidFill>
                    <a:schemeClr val="tx1">
                      <a:lumMod val="75000"/>
                      <a:lumOff val="25000"/>
                    </a:schemeClr>
                  </a:solidFill>
                  <a:latin typeface="+mn-ea"/>
                </a:rPr>
                <a:t>块</a:t>
              </a:r>
              <a:endParaRPr lang="zh-CN" altLang="en-US" sz="1400" dirty="0">
                <a:solidFill>
                  <a:schemeClr val="tx1">
                    <a:lumMod val="75000"/>
                    <a:lumOff val="25000"/>
                  </a:schemeClr>
                </a:solidFill>
                <a:latin typeface="+mn-ea"/>
              </a:endParaRPr>
            </a:p>
          </p:txBody>
        </p:sp>
        <p:sp>
          <p:nvSpPr>
            <p:cNvPr id="15" name="文本框 14"/>
            <p:cNvSpPr txBox="1"/>
            <p:nvPr/>
          </p:nvSpPr>
          <p:spPr>
            <a:xfrm>
              <a:off x="3825041" y="2734360"/>
              <a:ext cx="405668" cy="669226"/>
            </a:xfrm>
            <a:prstGeom prst="rect">
              <a:avLst/>
            </a:prstGeom>
            <a:noFill/>
          </p:spPr>
          <p:txBody>
            <a:bodyPr wrap="none" rtlCol="0">
              <a:spAutoFit/>
            </a:bodyPr>
            <a:lstStyle/>
            <a:p>
              <a:pPr algn="ctr"/>
              <a:r>
                <a:rPr lang="en-US" altLang="zh-CN" sz="1400" dirty="0" smtClean="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sp>
          <p:nvSpPr>
            <p:cNvPr id="16" name="文本框 15"/>
            <p:cNvSpPr txBox="1"/>
            <p:nvPr/>
          </p:nvSpPr>
          <p:spPr>
            <a:xfrm>
              <a:off x="6264176" y="2096185"/>
              <a:ext cx="1031677" cy="669226"/>
            </a:xfrm>
            <a:prstGeom prst="rect">
              <a:avLst/>
            </a:prstGeom>
            <a:noFill/>
          </p:spPr>
          <p:txBody>
            <a:bodyPr wrap="none" rtlCol="0">
              <a:spAutoFit/>
            </a:bodyPr>
            <a:lstStyle/>
            <a:p>
              <a:pPr algn="ctr"/>
              <a:r>
                <a:rPr lang="en-US" altLang="zh-CN" sz="1400" dirty="0" err="1" smtClean="0">
                  <a:solidFill>
                    <a:schemeClr val="tx1">
                      <a:lumMod val="75000"/>
                      <a:lumOff val="25000"/>
                    </a:schemeClr>
                  </a:solidFill>
                  <a:latin typeface="+mn-ea"/>
                </a:rPr>
                <a:t>SSTable</a:t>
              </a:r>
              <a:endParaRPr lang="zh-CN" altLang="en-US" sz="1400" dirty="0">
                <a:solidFill>
                  <a:schemeClr val="tx1">
                    <a:lumMod val="75000"/>
                    <a:lumOff val="25000"/>
                  </a:schemeClr>
                </a:solidFill>
                <a:latin typeface="+mn-ea"/>
              </a:endParaRPr>
            </a:p>
          </p:txBody>
        </p:sp>
        <p:sp>
          <p:nvSpPr>
            <p:cNvPr id="17" name="文本框 16"/>
            <p:cNvSpPr txBox="1"/>
            <p:nvPr/>
          </p:nvSpPr>
          <p:spPr>
            <a:xfrm>
              <a:off x="6446353" y="3418976"/>
              <a:ext cx="667324" cy="669226"/>
            </a:xfrm>
            <a:prstGeom prst="rect">
              <a:avLst/>
            </a:prstGeom>
            <a:noFill/>
          </p:spPr>
          <p:txBody>
            <a:bodyPr wrap="none" rtlCol="0">
              <a:spAutoFit/>
            </a:bodyPr>
            <a:lstStyle/>
            <a:p>
              <a:pPr algn="ctr"/>
              <a:r>
                <a:rPr lang="zh-CN" altLang="en-US" sz="1400" dirty="0" smtClean="0">
                  <a:solidFill>
                    <a:schemeClr val="tx1">
                      <a:lumMod val="75000"/>
                      <a:lumOff val="25000"/>
                    </a:schemeClr>
                  </a:solidFill>
                  <a:latin typeface="+mn-ea"/>
                </a:rPr>
                <a:t>索引</a:t>
              </a:r>
              <a:endParaRPr lang="zh-CN" altLang="en-US" sz="1400" dirty="0">
                <a:solidFill>
                  <a:schemeClr val="tx1">
                    <a:lumMod val="75000"/>
                    <a:lumOff val="25000"/>
                  </a:schemeClr>
                </a:solidFill>
                <a:latin typeface="+mn-ea"/>
              </a:endParaRPr>
            </a:p>
          </p:txBody>
        </p:sp>
      </p:grpSp>
    </p:spTree>
    <p:extLst>
      <p:ext uri="{BB962C8B-B14F-4D97-AF65-F5344CB8AC3E}">
        <p14:creationId xmlns:p14="http://schemas.microsoft.com/office/powerpoint/2010/main" val="125061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Google </a:t>
            </a:r>
            <a:r>
              <a:rPr lang="en-US" dirty="0" err="1" smtClean="0"/>
              <a:t>Bigtable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59</a:t>
            </a:fld>
            <a:endParaRPr lang="en-US"/>
          </a:p>
        </p:txBody>
      </p:sp>
      <p:sp>
        <p:nvSpPr>
          <p:cNvPr id="4" name="文本框 3"/>
          <p:cNvSpPr txBox="1"/>
          <p:nvPr/>
        </p:nvSpPr>
        <p:spPr>
          <a:xfrm>
            <a:off x="399253" y="1304527"/>
            <a:ext cx="2031325" cy="461665"/>
          </a:xfrm>
          <a:prstGeom prst="rect">
            <a:avLst/>
          </a:prstGeom>
          <a:noFill/>
        </p:spPr>
        <p:txBody>
          <a:bodyPr wrap="none" rtlCol="0">
            <a:spAutoFit/>
          </a:bodyPr>
          <a:lstStyle/>
          <a:p>
            <a:r>
              <a:rPr lang="zh-CN" altLang="en-US" sz="2400" b="1" dirty="0">
                <a:solidFill>
                  <a:schemeClr val="accent6"/>
                </a:solidFill>
              </a:rPr>
              <a:t>子表实际组成</a:t>
            </a:r>
          </a:p>
        </p:txBody>
      </p:sp>
      <p:sp>
        <p:nvSpPr>
          <p:cNvPr id="6" name="内容占位符 1"/>
          <p:cNvSpPr>
            <a:spLocks/>
          </p:cNvSpPr>
          <p:nvPr/>
        </p:nvSpPr>
        <p:spPr bwMode="auto">
          <a:xfrm>
            <a:off x="366836" y="4953000"/>
            <a:ext cx="8777164" cy="90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lnSpc>
                <a:spcPct val="90000"/>
              </a:lnSpc>
              <a:spcBef>
                <a:spcPct val="20000"/>
              </a:spcBef>
              <a:buFont typeface="Arial" panose="020B0604020202020204" pitchFamily="34" charset="0"/>
              <a:buChar char="•"/>
              <a:defRPr sz="2300">
                <a:solidFill>
                  <a:schemeClr val="bg1"/>
                </a:solidFill>
                <a:latin typeface="Arial" panose="020B0604020202020204" pitchFamily="34" charset="0"/>
              </a:defRPr>
            </a:lvl1pPr>
            <a:lvl2pPr marL="620713"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2pPr>
            <a:lvl3pPr marL="11430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3pPr>
            <a:lvl4pPr marL="16002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4pPr>
            <a:lvl5pPr marL="20574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9pPr>
          </a:lstStyle>
          <a:p>
            <a:pPr lvl="1">
              <a:buNone/>
            </a:pPr>
            <a:r>
              <a:rPr lang="zh-CN" altLang="en-US" dirty="0">
                <a:solidFill>
                  <a:schemeClr val="bg2"/>
                </a:solidFill>
                <a:latin typeface="+mn-ea"/>
                <a:sym typeface="Wingdings" panose="05000000000000000000" pitchFamily="2" charset="2"/>
              </a:rPr>
              <a:t> </a:t>
            </a:r>
            <a:r>
              <a:rPr lang="zh-CN" altLang="en-US" dirty="0">
                <a:solidFill>
                  <a:schemeClr val="tx1"/>
                </a:solidFill>
                <a:latin typeface="+mn-ea"/>
                <a:sym typeface="Wingdings" panose="05000000000000000000" pitchFamily="2" charset="2"/>
              </a:rPr>
              <a:t>子</a:t>
            </a:r>
            <a:r>
              <a:rPr lang="zh-CN" altLang="en-US" dirty="0" smtClean="0">
                <a:solidFill>
                  <a:schemeClr val="tx1"/>
                </a:solidFill>
                <a:latin typeface="+mn-ea"/>
                <a:sym typeface="Wingdings" panose="05000000000000000000" pitchFamily="2" charset="2"/>
              </a:rPr>
              <a:t>表是一些列</a:t>
            </a:r>
            <a:r>
              <a:rPr lang="zh-CN" altLang="en-US" b="1" dirty="0" smtClean="0">
                <a:solidFill>
                  <a:schemeClr val="tx1"/>
                </a:solidFill>
                <a:latin typeface="+mn-ea"/>
                <a:sym typeface="Wingdings" panose="05000000000000000000" pitchFamily="2" charset="2"/>
              </a:rPr>
              <a:t>行的集合</a:t>
            </a:r>
            <a:r>
              <a:rPr lang="zh-CN" altLang="en-US" dirty="0" smtClean="0">
                <a:solidFill>
                  <a:schemeClr val="tx1"/>
                </a:solidFill>
                <a:latin typeface="+mn-ea"/>
                <a:sym typeface="Wingdings" panose="05000000000000000000" pitchFamily="2" charset="2"/>
              </a:rPr>
              <a:t>，每</a:t>
            </a:r>
            <a:r>
              <a:rPr lang="zh-CN" altLang="en-US" dirty="0">
                <a:solidFill>
                  <a:schemeClr val="tx1"/>
                </a:solidFill>
                <a:latin typeface="+mn-ea"/>
                <a:sym typeface="Wingdings" panose="05000000000000000000" pitchFamily="2" charset="2"/>
              </a:rPr>
              <a:t>个子表都是由</a:t>
            </a:r>
            <a:r>
              <a:rPr lang="zh-CN" altLang="en-US" dirty="0">
                <a:solidFill>
                  <a:srgbClr val="FD4C39"/>
                </a:solidFill>
                <a:latin typeface="+mn-ea"/>
                <a:sym typeface="Wingdings" panose="05000000000000000000" pitchFamily="2" charset="2"/>
              </a:rPr>
              <a:t>多个</a:t>
            </a:r>
            <a:r>
              <a:rPr lang="en-US" altLang="zh-CN" dirty="0" err="1">
                <a:solidFill>
                  <a:srgbClr val="FD4C39"/>
                </a:solidFill>
                <a:latin typeface="+mn-ea"/>
                <a:sym typeface="Wingdings" panose="05000000000000000000" pitchFamily="2" charset="2"/>
              </a:rPr>
              <a:t>SSTable</a:t>
            </a:r>
            <a:r>
              <a:rPr lang="zh-CN" altLang="en-US" dirty="0">
                <a:solidFill>
                  <a:srgbClr val="FD4C39"/>
                </a:solidFill>
                <a:latin typeface="+mn-ea"/>
                <a:sym typeface="Wingdings" panose="05000000000000000000" pitchFamily="2" charset="2"/>
              </a:rPr>
              <a:t>以及日志（</a:t>
            </a:r>
            <a:r>
              <a:rPr lang="en-US" altLang="zh-CN" dirty="0">
                <a:solidFill>
                  <a:srgbClr val="FD4C39"/>
                </a:solidFill>
                <a:latin typeface="+mn-ea"/>
                <a:sym typeface="Wingdings" panose="05000000000000000000" pitchFamily="2" charset="2"/>
              </a:rPr>
              <a:t>Log</a:t>
            </a:r>
            <a:r>
              <a:rPr lang="zh-CN" altLang="en-US" dirty="0">
                <a:solidFill>
                  <a:srgbClr val="FD4C39"/>
                </a:solidFill>
                <a:latin typeface="+mn-ea"/>
                <a:sym typeface="Wingdings" panose="05000000000000000000" pitchFamily="2" charset="2"/>
              </a:rPr>
              <a:t>）文件</a:t>
            </a:r>
            <a:r>
              <a:rPr lang="zh-CN" altLang="en-US" dirty="0">
                <a:solidFill>
                  <a:schemeClr val="tx1"/>
                </a:solidFill>
                <a:latin typeface="+mn-ea"/>
                <a:sym typeface="Wingdings" panose="05000000000000000000" pitchFamily="2" charset="2"/>
              </a:rPr>
              <a:t>构成</a:t>
            </a:r>
          </a:p>
          <a:p>
            <a:pPr lvl="1">
              <a:buNone/>
            </a:pPr>
            <a:r>
              <a:rPr lang="zh-CN" altLang="en-US" dirty="0">
                <a:solidFill>
                  <a:schemeClr val="bg2"/>
                </a:solidFill>
                <a:latin typeface="+mn-ea"/>
                <a:sym typeface="Wingdings" panose="05000000000000000000" pitchFamily="2" charset="2"/>
              </a:rPr>
              <a:t> </a:t>
            </a:r>
            <a:r>
              <a:rPr lang="zh-CN" altLang="en-US" dirty="0">
                <a:solidFill>
                  <a:schemeClr val="tx1"/>
                </a:solidFill>
                <a:latin typeface="+mn-ea"/>
                <a:sym typeface="Wingdings" panose="05000000000000000000" pitchFamily="2" charset="2"/>
              </a:rPr>
              <a:t>不同子表的</a:t>
            </a:r>
            <a:r>
              <a:rPr lang="en-US" altLang="zh-CN" dirty="0" err="1">
                <a:solidFill>
                  <a:schemeClr val="tx1"/>
                </a:solidFill>
                <a:latin typeface="+mn-ea"/>
                <a:sym typeface="Wingdings" panose="05000000000000000000" pitchFamily="2" charset="2"/>
              </a:rPr>
              <a:t>SSTable</a:t>
            </a:r>
            <a:r>
              <a:rPr lang="zh-CN" altLang="en-US" dirty="0">
                <a:solidFill>
                  <a:schemeClr val="tx1"/>
                </a:solidFill>
                <a:latin typeface="+mn-ea"/>
                <a:sym typeface="Wingdings" panose="05000000000000000000" pitchFamily="2" charset="2"/>
              </a:rPr>
              <a:t>可以</a:t>
            </a:r>
            <a:r>
              <a:rPr lang="zh-CN" altLang="en-US" dirty="0" smtClean="0">
                <a:solidFill>
                  <a:srgbClr val="FD4C39"/>
                </a:solidFill>
                <a:latin typeface="+mn-ea"/>
                <a:sym typeface="Wingdings" panose="05000000000000000000" pitchFamily="2" charset="2"/>
              </a:rPr>
              <a:t>共享，</a:t>
            </a:r>
            <a:r>
              <a:rPr lang="zh-CN" altLang="en-US" dirty="0" smtClean="0">
                <a:solidFill>
                  <a:schemeClr val="tx1"/>
                </a:solidFill>
                <a:latin typeface="+mn-ea"/>
                <a:sym typeface="Wingdings" panose="05000000000000000000" pitchFamily="2" charset="2"/>
              </a:rPr>
              <a:t>某些</a:t>
            </a:r>
            <a:r>
              <a:rPr lang="en-US" altLang="zh-CN" dirty="0" err="1" smtClean="0">
                <a:solidFill>
                  <a:schemeClr val="tx1"/>
                </a:solidFill>
                <a:latin typeface="+mn-ea"/>
                <a:sym typeface="Wingdings" panose="05000000000000000000" pitchFamily="2" charset="2"/>
              </a:rPr>
              <a:t>SSTable</a:t>
            </a:r>
            <a:r>
              <a:rPr lang="zh-CN" altLang="en-US" dirty="0" smtClean="0">
                <a:solidFill>
                  <a:schemeClr val="tx1"/>
                </a:solidFill>
                <a:latin typeface="+mn-ea"/>
                <a:sym typeface="Wingdings" panose="05000000000000000000" pitchFamily="2" charset="2"/>
              </a:rPr>
              <a:t>会参与多个表的构成。</a:t>
            </a:r>
            <a:endParaRPr lang="zh-CN" altLang="en-US" dirty="0">
              <a:solidFill>
                <a:schemeClr val="tx1"/>
              </a:solidFill>
              <a:latin typeface="+mn-ea"/>
              <a:sym typeface="Wingdings" panose="05000000000000000000" pitchFamily="2" charset="2"/>
            </a:endParaRPr>
          </a:p>
        </p:txBody>
      </p:sp>
      <p:grpSp>
        <p:nvGrpSpPr>
          <p:cNvPr id="7" name="组合 6"/>
          <p:cNvGrpSpPr/>
          <p:nvPr/>
        </p:nvGrpSpPr>
        <p:grpSpPr>
          <a:xfrm>
            <a:off x="1545360" y="2094636"/>
            <a:ext cx="5981049" cy="2531603"/>
            <a:chOff x="533401" y="2539687"/>
            <a:chExt cx="7972424" cy="2489513"/>
          </a:xfrm>
        </p:grpSpPr>
        <p:sp>
          <p:nvSpPr>
            <p:cNvPr id="8" name="矩形 7"/>
            <p:cNvSpPr/>
            <p:nvPr/>
          </p:nvSpPr>
          <p:spPr>
            <a:xfrm>
              <a:off x="533401" y="2539687"/>
              <a:ext cx="7972424" cy="2489513"/>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9" name="矩形 8"/>
            <p:cNvSpPr/>
            <p:nvPr/>
          </p:nvSpPr>
          <p:spPr>
            <a:xfrm>
              <a:off x="695325" y="2707555"/>
              <a:ext cx="7581899" cy="504825"/>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10" name="文本框 9"/>
            <p:cNvSpPr txBox="1"/>
            <p:nvPr/>
          </p:nvSpPr>
          <p:spPr>
            <a:xfrm>
              <a:off x="4157083" y="2750715"/>
              <a:ext cx="829832" cy="519649"/>
            </a:xfrm>
            <a:prstGeom prst="rect">
              <a:avLst/>
            </a:prstGeom>
            <a:noFill/>
          </p:spPr>
          <p:txBody>
            <a:bodyPr wrap="none" rtlCol="0">
              <a:spAutoFit/>
            </a:bodyPr>
            <a:lstStyle>
              <a:defPPr>
                <a:defRPr lang="zh-CN"/>
              </a:defPPr>
              <a:lvl1pPr algn="ctr">
                <a:defRPr>
                  <a:solidFill>
                    <a:schemeClr val="tx1">
                      <a:lumMod val="75000"/>
                      <a:lumOff val="25000"/>
                    </a:schemeClr>
                  </a:solidFill>
                </a:defRPr>
              </a:lvl1pPr>
            </a:lstStyle>
            <a:p>
              <a:r>
                <a:rPr lang="zh-CN" altLang="en-US" sz="1600" dirty="0">
                  <a:latin typeface="+mn-ea"/>
                </a:rPr>
                <a:t>日志</a:t>
              </a:r>
            </a:p>
          </p:txBody>
        </p:sp>
        <p:grpSp>
          <p:nvGrpSpPr>
            <p:cNvPr id="11" name="组合 10"/>
            <p:cNvGrpSpPr/>
            <p:nvPr/>
          </p:nvGrpSpPr>
          <p:grpSpPr>
            <a:xfrm>
              <a:off x="695325" y="3360743"/>
              <a:ext cx="3494787" cy="1527372"/>
              <a:chOff x="2109787" y="1781175"/>
              <a:chExt cx="5737418" cy="2507499"/>
            </a:xfrm>
          </p:grpSpPr>
          <p:sp>
            <p:nvSpPr>
              <p:cNvPr id="23" name="矩形 22"/>
              <p:cNvSpPr/>
              <p:nvPr/>
            </p:nvSpPr>
            <p:spPr>
              <a:xfrm>
                <a:off x="2109787" y="1781175"/>
                <a:ext cx="5586413" cy="249555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24" name="矩形 23"/>
              <p:cNvSpPr/>
              <p:nvPr/>
            </p:nvSpPr>
            <p:spPr>
              <a:xfrm>
                <a:off x="2326086" y="2028825"/>
                <a:ext cx="1302940" cy="205740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25" name="矩形 24"/>
              <p:cNvSpPr/>
              <p:nvPr/>
            </p:nvSpPr>
            <p:spPr>
              <a:xfrm>
                <a:off x="4402536" y="2028825"/>
                <a:ext cx="1302940" cy="205740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26" name="矩形 25"/>
              <p:cNvSpPr/>
              <p:nvPr/>
            </p:nvSpPr>
            <p:spPr>
              <a:xfrm>
                <a:off x="6128545" y="3380691"/>
                <a:ext cx="1302939" cy="705537"/>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27" name="文本框 26"/>
              <p:cNvSpPr txBox="1"/>
              <p:nvPr/>
            </p:nvSpPr>
            <p:spPr>
              <a:xfrm>
                <a:off x="2195458" y="2734358"/>
                <a:ext cx="1564193" cy="1473556"/>
              </a:xfrm>
              <a:prstGeom prst="rect">
                <a:avLst/>
              </a:prstGeom>
              <a:noFill/>
            </p:spPr>
            <p:txBody>
              <a:bodyPr wrap="none" rtlCol="0">
                <a:spAutoFit/>
              </a:bodyPr>
              <a:lstStyle/>
              <a:p>
                <a:pPr algn="ctr"/>
                <a:r>
                  <a:rPr lang="en-US" altLang="zh-CN" sz="1600" dirty="0">
                    <a:solidFill>
                      <a:schemeClr val="tx1">
                        <a:lumMod val="75000"/>
                        <a:lumOff val="25000"/>
                      </a:schemeClr>
                    </a:solidFill>
                    <a:latin typeface="+mn-ea"/>
                  </a:rPr>
                  <a:t>64KB</a:t>
                </a:r>
              </a:p>
              <a:p>
                <a:pPr algn="ctr"/>
                <a:r>
                  <a:rPr lang="zh-CN" altLang="en-US" sz="1600" dirty="0">
                    <a:solidFill>
                      <a:schemeClr val="tx1">
                        <a:lumMod val="75000"/>
                        <a:lumOff val="25000"/>
                      </a:schemeClr>
                    </a:solidFill>
                    <a:latin typeface="+mn-ea"/>
                  </a:rPr>
                  <a:t>块</a:t>
                </a:r>
              </a:p>
            </p:txBody>
          </p:sp>
          <p:sp>
            <p:nvSpPr>
              <p:cNvPr id="28" name="文本框 27"/>
              <p:cNvSpPr txBox="1"/>
              <p:nvPr/>
            </p:nvSpPr>
            <p:spPr>
              <a:xfrm>
                <a:off x="4271910" y="2734358"/>
                <a:ext cx="1564193" cy="1473556"/>
              </a:xfrm>
              <a:prstGeom prst="rect">
                <a:avLst/>
              </a:prstGeom>
              <a:noFill/>
            </p:spPr>
            <p:txBody>
              <a:bodyPr wrap="none" rtlCol="0">
                <a:spAutoFit/>
              </a:bodyPr>
              <a:lstStyle/>
              <a:p>
                <a:pPr algn="ctr"/>
                <a:r>
                  <a:rPr lang="en-US" altLang="zh-CN" sz="1600" dirty="0">
                    <a:solidFill>
                      <a:schemeClr val="tx1">
                        <a:lumMod val="75000"/>
                        <a:lumOff val="25000"/>
                      </a:schemeClr>
                    </a:solidFill>
                    <a:latin typeface="+mn-ea"/>
                  </a:rPr>
                  <a:t>64KB</a:t>
                </a:r>
              </a:p>
              <a:p>
                <a:pPr algn="ctr"/>
                <a:r>
                  <a:rPr lang="zh-CN" altLang="en-US" sz="1600" dirty="0">
                    <a:solidFill>
                      <a:schemeClr val="tx1">
                        <a:lumMod val="75000"/>
                        <a:lumOff val="25000"/>
                      </a:schemeClr>
                    </a:solidFill>
                    <a:latin typeface="+mn-ea"/>
                  </a:rPr>
                  <a:t>块</a:t>
                </a:r>
              </a:p>
            </p:txBody>
          </p:sp>
          <p:sp>
            <p:nvSpPr>
              <p:cNvPr id="29" name="文本框 28"/>
              <p:cNvSpPr txBox="1"/>
              <p:nvPr/>
            </p:nvSpPr>
            <p:spPr>
              <a:xfrm>
                <a:off x="3841765" y="2734358"/>
                <a:ext cx="417113" cy="853112"/>
              </a:xfrm>
              <a:prstGeom prst="rect">
                <a:avLst/>
              </a:prstGeom>
              <a:noFill/>
            </p:spPr>
            <p:txBody>
              <a:bodyPr wrap="square" rtlCol="0">
                <a:spAutoFit/>
              </a:bodyPr>
              <a:lstStyle/>
              <a:p>
                <a:pPr algn="ctr"/>
                <a:r>
                  <a:rPr lang="en-US" altLang="zh-CN" sz="1600" dirty="0">
                    <a:solidFill>
                      <a:schemeClr val="tx1">
                        <a:lumMod val="75000"/>
                        <a:lumOff val="25000"/>
                      </a:schemeClr>
                    </a:solidFill>
                    <a:latin typeface="+mn-ea"/>
                  </a:rPr>
                  <a:t>…</a:t>
                </a:r>
                <a:endParaRPr lang="zh-CN" altLang="en-US" sz="1600" dirty="0">
                  <a:solidFill>
                    <a:schemeClr val="tx1">
                      <a:lumMod val="75000"/>
                      <a:lumOff val="25000"/>
                    </a:schemeClr>
                  </a:solidFill>
                  <a:latin typeface="+mn-ea"/>
                </a:endParaRPr>
              </a:p>
            </p:txBody>
          </p:sp>
          <p:sp>
            <p:nvSpPr>
              <p:cNvPr id="30" name="文本框 29"/>
              <p:cNvSpPr txBox="1"/>
              <p:nvPr/>
            </p:nvSpPr>
            <p:spPr>
              <a:xfrm>
                <a:off x="5712824" y="2096184"/>
                <a:ext cx="2134381" cy="853112"/>
              </a:xfrm>
              <a:prstGeom prst="rect">
                <a:avLst/>
              </a:prstGeom>
              <a:noFill/>
            </p:spPr>
            <p:txBody>
              <a:bodyPr wrap="none" rtlCol="0">
                <a:spAutoFit/>
              </a:bodyPr>
              <a:lstStyle/>
              <a:p>
                <a:pPr algn="ctr"/>
                <a:r>
                  <a:rPr lang="en-US" altLang="zh-CN" sz="1600" dirty="0" err="1">
                    <a:solidFill>
                      <a:schemeClr val="tx1">
                        <a:lumMod val="75000"/>
                        <a:lumOff val="25000"/>
                      </a:schemeClr>
                    </a:solidFill>
                    <a:latin typeface="+mn-ea"/>
                  </a:rPr>
                  <a:t>SSTable</a:t>
                </a:r>
                <a:endParaRPr lang="zh-CN" altLang="en-US" sz="1600" dirty="0">
                  <a:solidFill>
                    <a:schemeClr val="tx1">
                      <a:lumMod val="75000"/>
                      <a:lumOff val="25000"/>
                    </a:schemeClr>
                  </a:solidFill>
                  <a:latin typeface="+mn-ea"/>
                </a:endParaRPr>
              </a:p>
            </p:txBody>
          </p:sp>
          <p:sp>
            <p:nvSpPr>
              <p:cNvPr id="31" name="文本框 30"/>
              <p:cNvSpPr txBox="1"/>
              <p:nvPr/>
            </p:nvSpPr>
            <p:spPr>
              <a:xfrm>
                <a:off x="6098845" y="3435562"/>
                <a:ext cx="1362341" cy="853112"/>
              </a:xfrm>
              <a:prstGeom prst="rect">
                <a:avLst/>
              </a:prstGeom>
              <a:noFill/>
            </p:spPr>
            <p:txBody>
              <a:bodyPr wrap="none" rtlCol="0">
                <a:spAutoFit/>
              </a:bodyPr>
              <a:lstStyle/>
              <a:p>
                <a:pPr algn="ctr"/>
                <a:r>
                  <a:rPr lang="zh-CN" altLang="en-US" sz="1600" dirty="0">
                    <a:solidFill>
                      <a:schemeClr val="tx1">
                        <a:lumMod val="75000"/>
                        <a:lumOff val="25000"/>
                      </a:schemeClr>
                    </a:solidFill>
                    <a:latin typeface="+mn-ea"/>
                  </a:rPr>
                  <a:t>索引</a:t>
                </a:r>
              </a:p>
            </p:txBody>
          </p:sp>
        </p:grpSp>
        <p:grpSp>
          <p:nvGrpSpPr>
            <p:cNvPr id="12" name="组合 11"/>
            <p:cNvGrpSpPr/>
            <p:nvPr/>
          </p:nvGrpSpPr>
          <p:grpSpPr>
            <a:xfrm>
              <a:off x="4874417" y="3360743"/>
              <a:ext cx="3494787" cy="1527372"/>
              <a:chOff x="2109787" y="1781175"/>
              <a:chExt cx="5737418" cy="2507499"/>
            </a:xfrm>
          </p:grpSpPr>
          <p:sp>
            <p:nvSpPr>
              <p:cNvPr id="14" name="矩形 13"/>
              <p:cNvSpPr/>
              <p:nvPr/>
            </p:nvSpPr>
            <p:spPr>
              <a:xfrm>
                <a:off x="2109787" y="1781175"/>
                <a:ext cx="5586413" cy="249555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15" name="矩形 14"/>
              <p:cNvSpPr/>
              <p:nvPr/>
            </p:nvSpPr>
            <p:spPr>
              <a:xfrm>
                <a:off x="2326086" y="2028825"/>
                <a:ext cx="1302940" cy="205740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16" name="矩形 15"/>
              <p:cNvSpPr/>
              <p:nvPr/>
            </p:nvSpPr>
            <p:spPr>
              <a:xfrm>
                <a:off x="4402536" y="2028825"/>
                <a:ext cx="1302940" cy="205740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17" name="矩形 16"/>
              <p:cNvSpPr/>
              <p:nvPr/>
            </p:nvSpPr>
            <p:spPr>
              <a:xfrm>
                <a:off x="6128545" y="3380691"/>
                <a:ext cx="1302939" cy="705537"/>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18" name="文本框 17"/>
              <p:cNvSpPr txBox="1"/>
              <p:nvPr/>
            </p:nvSpPr>
            <p:spPr>
              <a:xfrm>
                <a:off x="2195458" y="2734358"/>
                <a:ext cx="1564193" cy="1473556"/>
              </a:xfrm>
              <a:prstGeom prst="rect">
                <a:avLst/>
              </a:prstGeom>
              <a:noFill/>
            </p:spPr>
            <p:txBody>
              <a:bodyPr wrap="none" rtlCol="0">
                <a:spAutoFit/>
              </a:bodyPr>
              <a:lstStyle/>
              <a:p>
                <a:pPr algn="ctr"/>
                <a:r>
                  <a:rPr lang="en-US" altLang="zh-CN" sz="1600" dirty="0">
                    <a:solidFill>
                      <a:schemeClr val="tx1">
                        <a:lumMod val="75000"/>
                        <a:lumOff val="25000"/>
                      </a:schemeClr>
                    </a:solidFill>
                    <a:latin typeface="+mn-ea"/>
                  </a:rPr>
                  <a:t>64KB</a:t>
                </a:r>
              </a:p>
              <a:p>
                <a:pPr algn="ctr"/>
                <a:r>
                  <a:rPr lang="zh-CN" altLang="en-US" sz="1600" dirty="0">
                    <a:solidFill>
                      <a:schemeClr val="tx1">
                        <a:lumMod val="75000"/>
                        <a:lumOff val="25000"/>
                      </a:schemeClr>
                    </a:solidFill>
                    <a:latin typeface="+mn-ea"/>
                  </a:rPr>
                  <a:t>块</a:t>
                </a:r>
              </a:p>
            </p:txBody>
          </p:sp>
          <p:sp>
            <p:nvSpPr>
              <p:cNvPr id="19" name="文本框 18"/>
              <p:cNvSpPr txBox="1"/>
              <p:nvPr/>
            </p:nvSpPr>
            <p:spPr>
              <a:xfrm>
                <a:off x="4271910" y="2734358"/>
                <a:ext cx="1564193" cy="1473556"/>
              </a:xfrm>
              <a:prstGeom prst="rect">
                <a:avLst/>
              </a:prstGeom>
              <a:noFill/>
            </p:spPr>
            <p:txBody>
              <a:bodyPr wrap="none" rtlCol="0">
                <a:spAutoFit/>
              </a:bodyPr>
              <a:lstStyle/>
              <a:p>
                <a:pPr algn="ctr"/>
                <a:r>
                  <a:rPr lang="en-US" altLang="zh-CN" sz="1600" dirty="0">
                    <a:solidFill>
                      <a:schemeClr val="tx1">
                        <a:lumMod val="75000"/>
                        <a:lumOff val="25000"/>
                      </a:schemeClr>
                    </a:solidFill>
                    <a:latin typeface="+mn-ea"/>
                  </a:rPr>
                  <a:t>64KB</a:t>
                </a:r>
              </a:p>
              <a:p>
                <a:pPr algn="ctr"/>
                <a:r>
                  <a:rPr lang="zh-CN" altLang="en-US" sz="1600" dirty="0">
                    <a:solidFill>
                      <a:schemeClr val="tx1">
                        <a:lumMod val="75000"/>
                        <a:lumOff val="25000"/>
                      </a:schemeClr>
                    </a:solidFill>
                    <a:latin typeface="+mn-ea"/>
                  </a:rPr>
                  <a:t>块</a:t>
                </a:r>
              </a:p>
            </p:txBody>
          </p:sp>
          <p:sp>
            <p:nvSpPr>
              <p:cNvPr id="20" name="文本框 19"/>
              <p:cNvSpPr txBox="1"/>
              <p:nvPr/>
            </p:nvSpPr>
            <p:spPr>
              <a:xfrm>
                <a:off x="3841765" y="2734358"/>
                <a:ext cx="296057" cy="853112"/>
              </a:xfrm>
              <a:prstGeom prst="rect">
                <a:avLst/>
              </a:prstGeom>
              <a:noFill/>
            </p:spPr>
            <p:txBody>
              <a:bodyPr wrap="square" rtlCol="0">
                <a:spAutoFit/>
              </a:bodyPr>
              <a:lstStyle/>
              <a:p>
                <a:pPr algn="ctr"/>
                <a:r>
                  <a:rPr lang="en-US" altLang="zh-CN" sz="1600" dirty="0">
                    <a:solidFill>
                      <a:schemeClr val="tx1">
                        <a:lumMod val="75000"/>
                        <a:lumOff val="25000"/>
                      </a:schemeClr>
                    </a:solidFill>
                    <a:latin typeface="+mn-ea"/>
                  </a:rPr>
                  <a:t>…</a:t>
                </a:r>
                <a:endParaRPr lang="zh-CN" altLang="en-US" sz="1600" dirty="0">
                  <a:solidFill>
                    <a:schemeClr val="tx1">
                      <a:lumMod val="75000"/>
                      <a:lumOff val="25000"/>
                    </a:schemeClr>
                  </a:solidFill>
                  <a:latin typeface="+mn-ea"/>
                </a:endParaRPr>
              </a:p>
            </p:txBody>
          </p:sp>
          <p:sp>
            <p:nvSpPr>
              <p:cNvPr id="21" name="文本框 20"/>
              <p:cNvSpPr txBox="1"/>
              <p:nvPr/>
            </p:nvSpPr>
            <p:spPr>
              <a:xfrm>
                <a:off x="5712824" y="2096184"/>
                <a:ext cx="2134381" cy="853112"/>
              </a:xfrm>
              <a:prstGeom prst="rect">
                <a:avLst/>
              </a:prstGeom>
              <a:noFill/>
            </p:spPr>
            <p:txBody>
              <a:bodyPr wrap="none" rtlCol="0">
                <a:spAutoFit/>
              </a:bodyPr>
              <a:lstStyle/>
              <a:p>
                <a:pPr algn="ctr"/>
                <a:r>
                  <a:rPr lang="en-US" altLang="zh-CN" sz="1600" dirty="0" err="1">
                    <a:solidFill>
                      <a:schemeClr val="tx1">
                        <a:lumMod val="75000"/>
                        <a:lumOff val="25000"/>
                      </a:schemeClr>
                    </a:solidFill>
                    <a:latin typeface="+mn-ea"/>
                  </a:rPr>
                  <a:t>SSTable</a:t>
                </a:r>
                <a:endParaRPr lang="zh-CN" altLang="en-US" sz="1600" dirty="0">
                  <a:solidFill>
                    <a:schemeClr val="tx1">
                      <a:lumMod val="75000"/>
                      <a:lumOff val="25000"/>
                    </a:schemeClr>
                  </a:solidFill>
                  <a:latin typeface="+mn-ea"/>
                </a:endParaRPr>
              </a:p>
            </p:txBody>
          </p:sp>
          <p:sp>
            <p:nvSpPr>
              <p:cNvPr id="22" name="文本框 21"/>
              <p:cNvSpPr txBox="1"/>
              <p:nvPr/>
            </p:nvSpPr>
            <p:spPr>
              <a:xfrm>
                <a:off x="6098845" y="3435562"/>
                <a:ext cx="1362341" cy="853112"/>
              </a:xfrm>
              <a:prstGeom prst="rect">
                <a:avLst/>
              </a:prstGeom>
              <a:noFill/>
            </p:spPr>
            <p:txBody>
              <a:bodyPr wrap="none" rtlCol="0">
                <a:spAutoFit/>
              </a:bodyPr>
              <a:lstStyle/>
              <a:p>
                <a:pPr algn="ctr"/>
                <a:r>
                  <a:rPr lang="zh-CN" altLang="en-US" sz="1600" dirty="0">
                    <a:solidFill>
                      <a:schemeClr val="tx1">
                        <a:lumMod val="75000"/>
                        <a:lumOff val="25000"/>
                      </a:schemeClr>
                    </a:solidFill>
                    <a:latin typeface="+mn-ea"/>
                  </a:rPr>
                  <a:t>索引</a:t>
                </a:r>
              </a:p>
            </p:txBody>
          </p:sp>
        </p:grpSp>
        <p:sp>
          <p:nvSpPr>
            <p:cNvPr id="13" name="文本框 12"/>
            <p:cNvSpPr txBox="1"/>
            <p:nvPr/>
          </p:nvSpPr>
          <p:spPr>
            <a:xfrm>
              <a:off x="4392575" y="3899805"/>
              <a:ext cx="254072" cy="519649"/>
            </a:xfrm>
            <a:prstGeom prst="rect">
              <a:avLst/>
            </a:prstGeom>
            <a:noFill/>
          </p:spPr>
          <p:txBody>
            <a:bodyPr wrap="square" rtlCol="0">
              <a:spAutoFit/>
            </a:bodyPr>
            <a:lstStyle/>
            <a:p>
              <a:pPr algn="ctr"/>
              <a:r>
                <a:rPr lang="en-US" altLang="zh-CN" sz="1600" dirty="0">
                  <a:solidFill>
                    <a:schemeClr val="tx1">
                      <a:lumMod val="75000"/>
                      <a:lumOff val="25000"/>
                    </a:schemeClr>
                  </a:solidFill>
                  <a:latin typeface="+mn-ea"/>
                </a:rPr>
                <a:t>…</a:t>
              </a:r>
              <a:endParaRPr lang="zh-CN" altLang="en-US" sz="1600" dirty="0">
                <a:solidFill>
                  <a:schemeClr val="tx1">
                    <a:lumMod val="75000"/>
                    <a:lumOff val="25000"/>
                  </a:schemeClr>
                </a:solidFill>
                <a:latin typeface="+mn-ea"/>
              </a:endParaRPr>
            </a:p>
          </p:txBody>
        </p:sp>
      </p:grpSp>
    </p:spTree>
    <p:extLst>
      <p:ext uri="{BB962C8B-B14F-4D97-AF65-F5344CB8AC3E}">
        <p14:creationId xmlns:p14="http://schemas.microsoft.com/office/powerpoint/2010/main" val="521647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Data-Intensive Computing?</a:t>
            </a:r>
            <a:endParaRPr lang="en-US" dirty="0"/>
          </a:p>
        </p:txBody>
      </p:sp>
      <p:sp>
        <p:nvSpPr>
          <p:cNvPr id="3" name="Content Placeholder 2"/>
          <p:cNvSpPr>
            <a:spLocks noGrp="1"/>
          </p:cNvSpPr>
          <p:nvPr>
            <p:ph idx="1"/>
          </p:nvPr>
        </p:nvSpPr>
        <p:spPr/>
        <p:txBody>
          <a:bodyPr/>
          <a:lstStyle/>
          <a:p>
            <a:pPr algn="just"/>
            <a:r>
              <a:rPr lang="en-US" dirty="0" smtClean="0"/>
              <a:t>Data-intensive computing is concerned with production, manipulation, and analysis of large-scale data in the range of hundreds of megabytes (MB) to petabytes (PB) and beyond.</a:t>
            </a:r>
          </a:p>
          <a:p>
            <a:pPr algn="just"/>
            <a:r>
              <a:rPr lang="en-US" dirty="0" smtClean="0"/>
              <a:t>The term </a:t>
            </a:r>
            <a:r>
              <a:rPr lang="en-US" i="1" dirty="0" smtClean="0"/>
              <a:t>dataset</a:t>
            </a:r>
            <a:r>
              <a:rPr lang="en-US" dirty="0" smtClean="0"/>
              <a:t> is commonly used to identify a collection of information elements that is relevant to one or more applications. </a:t>
            </a:r>
          </a:p>
          <a:p>
            <a:pPr algn="just"/>
            <a:r>
              <a:rPr lang="en-US" dirty="0" smtClean="0"/>
              <a:t>Datasets are often maintained in </a:t>
            </a:r>
            <a:r>
              <a:rPr lang="en-US" i="1" dirty="0" smtClean="0"/>
              <a:t>repositories</a:t>
            </a:r>
            <a:r>
              <a:rPr lang="en-US" dirty="0" smtClean="0"/>
              <a:t>, which are infrastructures supporting the storage, retrieval, and indexing of large amount of information. </a:t>
            </a:r>
          </a:p>
          <a:p>
            <a:pPr algn="just"/>
            <a:r>
              <a:rPr lang="en-US" dirty="0" smtClean="0"/>
              <a:t>In order to facilitate the classification and the search of relevant bits of information, </a:t>
            </a:r>
            <a:r>
              <a:rPr lang="en-US" i="1" dirty="0" smtClean="0"/>
              <a:t>metadata</a:t>
            </a:r>
            <a:r>
              <a:rPr lang="en-US" dirty="0" smtClean="0"/>
              <a:t>, are attached to datasets.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a:t>
            </a:fld>
            <a:endParaRPr lang="en-US"/>
          </a:p>
        </p:txBody>
      </p:sp>
    </p:spTree>
    <p:extLst>
      <p:ext uri="{BB962C8B-B14F-4D97-AF65-F5344CB8AC3E}">
        <p14:creationId xmlns:p14="http://schemas.microsoft.com/office/powerpoint/2010/main" val="39701681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Google </a:t>
            </a:r>
            <a:r>
              <a:rPr lang="en-US" dirty="0" err="1" smtClean="0"/>
              <a:t>Bigtable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60</a:t>
            </a:fld>
            <a:endParaRPr lang="en-US"/>
          </a:p>
        </p:txBody>
      </p:sp>
      <p:sp>
        <p:nvSpPr>
          <p:cNvPr id="4" name="文本框 3"/>
          <p:cNvSpPr txBox="1"/>
          <p:nvPr/>
        </p:nvSpPr>
        <p:spPr>
          <a:xfrm>
            <a:off x="399253" y="1127577"/>
            <a:ext cx="2031325" cy="461665"/>
          </a:xfrm>
          <a:prstGeom prst="rect">
            <a:avLst/>
          </a:prstGeom>
          <a:noFill/>
        </p:spPr>
        <p:txBody>
          <a:bodyPr wrap="none" rtlCol="0">
            <a:spAutoFit/>
          </a:bodyPr>
          <a:lstStyle/>
          <a:p>
            <a:r>
              <a:rPr lang="zh-CN" altLang="en-US" sz="2400" b="1" dirty="0">
                <a:solidFill>
                  <a:schemeClr val="accent6"/>
                </a:solidFill>
              </a:rPr>
              <a:t>子表实际组成</a:t>
            </a:r>
          </a:p>
        </p:txBody>
      </p:sp>
      <p:grpSp>
        <p:nvGrpSpPr>
          <p:cNvPr id="6" name="组合 5"/>
          <p:cNvGrpSpPr/>
          <p:nvPr/>
        </p:nvGrpSpPr>
        <p:grpSpPr>
          <a:xfrm>
            <a:off x="2723436" y="1265308"/>
            <a:ext cx="5716668" cy="1621931"/>
            <a:chOff x="533401" y="2539687"/>
            <a:chExt cx="7972424" cy="2489513"/>
          </a:xfrm>
        </p:grpSpPr>
        <p:sp>
          <p:nvSpPr>
            <p:cNvPr id="7" name="矩形 6"/>
            <p:cNvSpPr/>
            <p:nvPr/>
          </p:nvSpPr>
          <p:spPr>
            <a:xfrm>
              <a:off x="533401" y="2539687"/>
              <a:ext cx="7972424" cy="2489513"/>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8" name="矩形 7"/>
            <p:cNvSpPr/>
            <p:nvPr/>
          </p:nvSpPr>
          <p:spPr>
            <a:xfrm>
              <a:off x="695325" y="2707555"/>
              <a:ext cx="7581899" cy="504825"/>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9" name="文本框 8"/>
            <p:cNvSpPr txBox="1"/>
            <p:nvPr/>
          </p:nvSpPr>
          <p:spPr>
            <a:xfrm>
              <a:off x="4157083" y="2750715"/>
              <a:ext cx="829832" cy="519649"/>
            </a:xfrm>
            <a:prstGeom prst="rect">
              <a:avLst/>
            </a:prstGeom>
            <a:noFill/>
          </p:spPr>
          <p:txBody>
            <a:bodyPr wrap="none" rtlCol="0">
              <a:spAutoFit/>
            </a:bodyPr>
            <a:lstStyle>
              <a:defPPr>
                <a:defRPr lang="zh-CN"/>
              </a:defPPr>
              <a:lvl1pPr algn="ctr">
                <a:defRPr>
                  <a:solidFill>
                    <a:schemeClr val="tx1">
                      <a:lumMod val="75000"/>
                      <a:lumOff val="25000"/>
                    </a:schemeClr>
                  </a:solidFill>
                </a:defRPr>
              </a:lvl1pPr>
            </a:lstStyle>
            <a:p>
              <a:r>
                <a:rPr lang="zh-CN" altLang="en-US" sz="1600" dirty="0">
                  <a:latin typeface="+mn-ea"/>
                </a:rPr>
                <a:t>日志</a:t>
              </a:r>
            </a:p>
          </p:txBody>
        </p:sp>
        <p:grpSp>
          <p:nvGrpSpPr>
            <p:cNvPr id="10" name="组合 9"/>
            <p:cNvGrpSpPr/>
            <p:nvPr/>
          </p:nvGrpSpPr>
          <p:grpSpPr>
            <a:xfrm>
              <a:off x="695325" y="3360743"/>
              <a:ext cx="3494787" cy="1527372"/>
              <a:chOff x="2109787" y="1781175"/>
              <a:chExt cx="5737418" cy="2507499"/>
            </a:xfrm>
          </p:grpSpPr>
          <p:sp>
            <p:nvSpPr>
              <p:cNvPr id="22" name="矩形 21"/>
              <p:cNvSpPr/>
              <p:nvPr/>
            </p:nvSpPr>
            <p:spPr>
              <a:xfrm>
                <a:off x="2109787" y="1781175"/>
                <a:ext cx="5586413" cy="249555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23" name="矩形 22"/>
              <p:cNvSpPr/>
              <p:nvPr/>
            </p:nvSpPr>
            <p:spPr>
              <a:xfrm>
                <a:off x="2326086" y="2028825"/>
                <a:ext cx="1302940" cy="205740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24" name="矩形 23"/>
              <p:cNvSpPr/>
              <p:nvPr/>
            </p:nvSpPr>
            <p:spPr>
              <a:xfrm>
                <a:off x="4402536" y="2028825"/>
                <a:ext cx="1302940" cy="205740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25" name="矩形 24"/>
              <p:cNvSpPr/>
              <p:nvPr/>
            </p:nvSpPr>
            <p:spPr>
              <a:xfrm>
                <a:off x="6128545" y="3380691"/>
                <a:ext cx="1302939" cy="705537"/>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26" name="文本框 25"/>
              <p:cNvSpPr txBox="1"/>
              <p:nvPr/>
            </p:nvSpPr>
            <p:spPr>
              <a:xfrm>
                <a:off x="2195458" y="2734358"/>
                <a:ext cx="1564193" cy="1473556"/>
              </a:xfrm>
              <a:prstGeom prst="rect">
                <a:avLst/>
              </a:prstGeom>
              <a:noFill/>
            </p:spPr>
            <p:txBody>
              <a:bodyPr wrap="none" rtlCol="0">
                <a:spAutoFit/>
              </a:bodyPr>
              <a:lstStyle/>
              <a:p>
                <a:pPr algn="ctr"/>
                <a:r>
                  <a:rPr lang="en-US" altLang="zh-CN" sz="1600" dirty="0">
                    <a:solidFill>
                      <a:schemeClr val="tx1">
                        <a:lumMod val="75000"/>
                        <a:lumOff val="25000"/>
                      </a:schemeClr>
                    </a:solidFill>
                    <a:latin typeface="+mn-ea"/>
                  </a:rPr>
                  <a:t>64KB</a:t>
                </a:r>
              </a:p>
              <a:p>
                <a:pPr algn="ctr"/>
                <a:r>
                  <a:rPr lang="zh-CN" altLang="en-US" sz="1600" dirty="0">
                    <a:solidFill>
                      <a:schemeClr val="tx1">
                        <a:lumMod val="75000"/>
                        <a:lumOff val="25000"/>
                      </a:schemeClr>
                    </a:solidFill>
                    <a:latin typeface="+mn-ea"/>
                  </a:rPr>
                  <a:t>块</a:t>
                </a:r>
              </a:p>
            </p:txBody>
          </p:sp>
          <p:sp>
            <p:nvSpPr>
              <p:cNvPr id="27" name="文本框 26"/>
              <p:cNvSpPr txBox="1"/>
              <p:nvPr/>
            </p:nvSpPr>
            <p:spPr>
              <a:xfrm>
                <a:off x="4271910" y="2734358"/>
                <a:ext cx="1564193" cy="1473556"/>
              </a:xfrm>
              <a:prstGeom prst="rect">
                <a:avLst/>
              </a:prstGeom>
              <a:noFill/>
            </p:spPr>
            <p:txBody>
              <a:bodyPr wrap="none" rtlCol="0">
                <a:spAutoFit/>
              </a:bodyPr>
              <a:lstStyle/>
              <a:p>
                <a:pPr algn="ctr"/>
                <a:r>
                  <a:rPr lang="en-US" altLang="zh-CN" sz="1600" dirty="0">
                    <a:solidFill>
                      <a:schemeClr val="tx1">
                        <a:lumMod val="75000"/>
                        <a:lumOff val="25000"/>
                      </a:schemeClr>
                    </a:solidFill>
                    <a:latin typeface="+mn-ea"/>
                  </a:rPr>
                  <a:t>64KB</a:t>
                </a:r>
              </a:p>
              <a:p>
                <a:pPr algn="ctr"/>
                <a:r>
                  <a:rPr lang="zh-CN" altLang="en-US" sz="1600" dirty="0">
                    <a:solidFill>
                      <a:schemeClr val="tx1">
                        <a:lumMod val="75000"/>
                        <a:lumOff val="25000"/>
                      </a:schemeClr>
                    </a:solidFill>
                    <a:latin typeface="+mn-ea"/>
                  </a:rPr>
                  <a:t>块</a:t>
                </a:r>
              </a:p>
            </p:txBody>
          </p:sp>
          <p:sp>
            <p:nvSpPr>
              <p:cNvPr id="28" name="文本框 27"/>
              <p:cNvSpPr txBox="1"/>
              <p:nvPr/>
            </p:nvSpPr>
            <p:spPr>
              <a:xfrm>
                <a:off x="3841765" y="2734358"/>
                <a:ext cx="417113" cy="853112"/>
              </a:xfrm>
              <a:prstGeom prst="rect">
                <a:avLst/>
              </a:prstGeom>
              <a:noFill/>
            </p:spPr>
            <p:txBody>
              <a:bodyPr wrap="square" rtlCol="0">
                <a:spAutoFit/>
              </a:bodyPr>
              <a:lstStyle/>
              <a:p>
                <a:pPr algn="ctr"/>
                <a:r>
                  <a:rPr lang="en-US" altLang="zh-CN" sz="1600" dirty="0">
                    <a:solidFill>
                      <a:schemeClr val="tx1">
                        <a:lumMod val="75000"/>
                        <a:lumOff val="25000"/>
                      </a:schemeClr>
                    </a:solidFill>
                    <a:latin typeface="+mn-ea"/>
                  </a:rPr>
                  <a:t>…</a:t>
                </a:r>
                <a:endParaRPr lang="zh-CN" altLang="en-US" sz="1600" dirty="0">
                  <a:solidFill>
                    <a:schemeClr val="tx1">
                      <a:lumMod val="75000"/>
                      <a:lumOff val="25000"/>
                    </a:schemeClr>
                  </a:solidFill>
                  <a:latin typeface="+mn-ea"/>
                </a:endParaRPr>
              </a:p>
            </p:txBody>
          </p:sp>
          <p:sp>
            <p:nvSpPr>
              <p:cNvPr id="29" name="文本框 28"/>
              <p:cNvSpPr txBox="1"/>
              <p:nvPr/>
            </p:nvSpPr>
            <p:spPr>
              <a:xfrm>
                <a:off x="5712824" y="2096184"/>
                <a:ext cx="2134381" cy="853112"/>
              </a:xfrm>
              <a:prstGeom prst="rect">
                <a:avLst/>
              </a:prstGeom>
              <a:noFill/>
            </p:spPr>
            <p:txBody>
              <a:bodyPr wrap="none" rtlCol="0">
                <a:spAutoFit/>
              </a:bodyPr>
              <a:lstStyle/>
              <a:p>
                <a:pPr algn="ctr"/>
                <a:r>
                  <a:rPr lang="en-US" altLang="zh-CN" sz="1600" dirty="0" err="1">
                    <a:solidFill>
                      <a:schemeClr val="tx1">
                        <a:lumMod val="75000"/>
                        <a:lumOff val="25000"/>
                      </a:schemeClr>
                    </a:solidFill>
                    <a:latin typeface="+mn-ea"/>
                  </a:rPr>
                  <a:t>SSTable</a:t>
                </a:r>
                <a:endParaRPr lang="zh-CN" altLang="en-US" sz="1600" dirty="0">
                  <a:solidFill>
                    <a:schemeClr val="tx1">
                      <a:lumMod val="75000"/>
                      <a:lumOff val="25000"/>
                    </a:schemeClr>
                  </a:solidFill>
                  <a:latin typeface="+mn-ea"/>
                </a:endParaRPr>
              </a:p>
            </p:txBody>
          </p:sp>
          <p:sp>
            <p:nvSpPr>
              <p:cNvPr id="30" name="文本框 29"/>
              <p:cNvSpPr txBox="1"/>
              <p:nvPr/>
            </p:nvSpPr>
            <p:spPr>
              <a:xfrm>
                <a:off x="6098845" y="3435562"/>
                <a:ext cx="1362341" cy="853112"/>
              </a:xfrm>
              <a:prstGeom prst="rect">
                <a:avLst/>
              </a:prstGeom>
              <a:noFill/>
            </p:spPr>
            <p:txBody>
              <a:bodyPr wrap="none" rtlCol="0">
                <a:spAutoFit/>
              </a:bodyPr>
              <a:lstStyle/>
              <a:p>
                <a:pPr algn="ctr"/>
                <a:r>
                  <a:rPr lang="zh-CN" altLang="en-US" sz="1600" dirty="0">
                    <a:solidFill>
                      <a:schemeClr val="tx1">
                        <a:lumMod val="75000"/>
                        <a:lumOff val="25000"/>
                      </a:schemeClr>
                    </a:solidFill>
                    <a:latin typeface="+mn-ea"/>
                  </a:rPr>
                  <a:t>索引</a:t>
                </a:r>
              </a:p>
            </p:txBody>
          </p:sp>
        </p:grpSp>
        <p:grpSp>
          <p:nvGrpSpPr>
            <p:cNvPr id="11" name="组合 10"/>
            <p:cNvGrpSpPr/>
            <p:nvPr/>
          </p:nvGrpSpPr>
          <p:grpSpPr>
            <a:xfrm>
              <a:off x="4874417" y="3360743"/>
              <a:ext cx="3494787" cy="1527372"/>
              <a:chOff x="2109787" y="1781175"/>
              <a:chExt cx="5737418" cy="2507499"/>
            </a:xfrm>
          </p:grpSpPr>
          <p:sp>
            <p:nvSpPr>
              <p:cNvPr id="13" name="矩形 12"/>
              <p:cNvSpPr/>
              <p:nvPr/>
            </p:nvSpPr>
            <p:spPr>
              <a:xfrm>
                <a:off x="2109787" y="1781175"/>
                <a:ext cx="5586413" cy="249555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14" name="矩形 13"/>
              <p:cNvSpPr/>
              <p:nvPr/>
            </p:nvSpPr>
            <p:spPr>
              <a:xfrm>
                <a:off x="2326086" y="2028825"/>
                <a:ext cx="1302940" cy="205740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15" name="矩形 14"/>
              <p:cNvSpPr/>
              <p:nvPr/>
            </p:nvSpPr>
            <p:spPr>
              <a:xfrm>
                <a:off x="4402536" y="2028825"/>
                <a:ext cx="1302940" cy="2057400"/>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16" name="矩形 15"/>
              <p:cNvSpPr/>
              <p:nvPr/>
            </p:nvSpPr>
            <p:spPr>
              <a:xfrm>
                <a:off x="6128545" y="3380691"/>
                <a:ext cx="1302939" cy="705537"/>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17" name="文本框 16"/>
              <p:cNvSpPr txBox="1"/>
              <p:nvPr/>
            </p:nvSpPr>
            <p:spPr>
              <a:xfrm>
                <a:off x="2195458" y="2734358"/>
                <a:ext cx="1564193" cy="1473556"/>
              </a:xfrm>
              <a:prstGeom prst="rect">
                <a:avLst/>
              </a:prstGeom>
              <a:noFill/>
            </p:spPr>
            <p:txBody>
              <a:bodyPr wrap="none" rtlCol="0">
                <a:spAutoFit/>
              </a:bodyPr>
              <a:lstStyle/>
              <a:p>
                <a:pPr algn="ctr"/>
                <a:r>
                  <a:rPr lang="en-US" altLang="zh-CN" sz="1600" dirty="0">
                    <a:solidFill>
                      <a:schemeClr val="tx1">
                        <a:lumMod val="75000"/>
                        <a:lumOff val="25000"/>
                      </a:schemeClr>
                    </a:solidFill>
                    <a:latin typeface="+mn-ea"/>
                  </a:rPr>
                  <a:t>64KB</a:t>
                </a:r>
              </a:p>
              <a:p>
                <a:pPr algn="ctr"/>
                <a:r>
                  <a:rPr lang="zh-CN" altLang="en-US" sz="1600" dirty="0">
                    <a:solidFill>
                      <a:schemeClr val="tx1">
                        <a:lumMod val="75000"/>
                        <a:lumOff val="25000"/>
                      </a:schemeClr>
                    </a:solidFill>
                    <a:latin typeface="+mn-ea"/>
                  </a:rPr>
                  <a:t>块</a:t>
                </a:r>
              </a:p>
            </p:txBody>
          </p:sp>
          <p:sp>
            <p:nvSpPr>
              <p:cNvPr id="18" name="文本框 17"/>
              <p:cNvSpPr txBox="1"/>
              <p:nvPr/>
            </p:nvSpPr>
            <p:spPr>
              <a:xfrm>
                <a:off x="4271910" y="2734358"/>
                <a:ext cx="1564193" cy="1473556"/>
              </a:xfrm>
              <a:prstGeom prst="rect">
                <a:avLst/>
              </a:prstGeom>
              <a:noFill/>
            </p:spPr>
            <p:txBody>
              <a:bodyPr wrap="none" rtlCol="0">
                <a:spAutoFit/>
              </a:bodyPr>
              <a:lstStyle/>
              <a:p>
                <a:pPr algn="ctr"/>
                <a:r>
                  <a:rPr lang="en-US" altLang="zh-CN" sz="1600" dirty="0">
                    <a:solidFill>
                      <a:schemeClr val="tx1">
                        <a:lumMod val="75000"/>
                        <a:lumOff val="25000"/>
                      </a:schemeClr>
                    </a:solidFill>
                    <a:latin typeface="+mn-ea"/>
                  </a:rPr>
                  <a:t>64KB</a:t>
                </a:r>
              </a:p>
              <a:p>
                <a:pPr algn="ctr"/>
                <a:r>
                  <a:rPr lang="zh-CN" altLang="en-US" sz="1600" dirty="0">
                    <a:solidFill>
                      <a:schemeClr val="tx1">
                        <a:lumMod val="75000"/>
                        <a:lumOff val="25000"/>
                      </a:schemeClr>
                    </a:solidFill>
                    <a:latin typeface="+mn-ea"/>
                  </a:rPr>
                  <a:t>块</a:t>
                </a:r>
              </a:p>
            </p:txBody>
          </p:sp>
          <p:sp>
            <p:nvSpPr>
              <p:cNvPr id="19" name="文本框 18"/>
              <p:cNvSpPr txBox="1"/>
              <p:nvPr/>
            </p:nvSpPr>
            <p:spPr>
              <a:xfrm>
                <a:off x="3841765" y="2734358"/>
                <a:ext cx="296057" cy="853112"/>
              </a:xfrm>
              <a:prstGeom prst="rect">
                <a:avLst/>
              </a:prstGeom>
              <a:noFill/>
            </p:spPr>
            <p:txBody>
              <a:bodyPr wrap="square" rtlCol="0">
                <a:spAutoFit/>
              </a:bodyPr>
              <a:lstStyle/>
              <a:p>
                <a:pPr algn="ctr"/>
                <a:r>
                  <a:rPr lang="en-US" altLang="zh-CN" sz="1600" dirty="0">
                    <a:solidFill>
                      <a:schemeClr val="tx1">
                        <a:lumMod val="75000"/>
                        <a:lumOff val="25000"/>
                      </a:schemeClr>
                    </a:solidFill>
                    <a:latin typeface="+mn-ea"/>
                  </a:rPr>
                  <a:t>…</a:t>
                </a:r>
                <a:endParaRPr lang="zh-CN" altLang="en-US" sz="1600" dirty="0">
                  <a:solidFill>
                    <a:schemeClr val="tx1">
                      <a:lumMod val="75000"/>
                      <a:lumOff val="25000"/>
                    </a:schemeClr>
                  </a:solidFill>
                  <a:latin typeface="+mn-ea"/>
                </a:endParaRPr>
              </a:p>
            </p:txBody>
          </p:sp>
          <p:sp>
            <p:nvSpPr>
              <p:cNvPr id="20" name="文本框 19"/>
              <p:cNvSpPr txBox="1"/>
              <p:nvPr/>
            </p:nvSpPr>
            <p:spPr>
              <a:xfrm>
                <a:off x="5712824" y="2096184"/>
                <a:ext cx="2134381" cy="853112"/>
              </a:xfrm>
              <a:prstGeom prst="rect">
                <a:avLst/>
              </a:prstGeom>
              <a:noFill/>
            </p:spPr>
            <p:txBody>
              <a:bodyPr wrap="none" rtlCol="0">
                <a:spAutoFit/>
              </a:bodyPr>
              <a:lstStyle/>
              <a:p>
                <a:pPr algn="ctr"/>
                <a:r>
                  <a:rPr lang="en-US" altLang="zh-CN" sz="1600" dirty="0" err="1">
                    <a:solidFill>
                      <a:schemeClr val="tx1">
                        <a:lumMod val="75000"/>
                        <a:lumOff val="25000"/>
                      </a:schemeClr>
                    </a:solidFill>
                    <a:latin typeface="+mn-ea"/>
                  </a:rPr>
                  <a:t>SSTable</a:t>
                </a:r>
                <a:endParaRPr lang="zh-CN" altLang="en-US" sz="1600" dirty="0">
                  <a:solidFill>
                    <a:schemeClr val="tx1">
                      <a:lumMod val="75000"/>
                      <a:lumOff val="25000"/>
                    </a:schemeClr>
                  </a:solidFill>
                  <a:latin typeface="+mn-ea"/>
                </a:endParaRPr>
              </a:p>
            </p:txBody>
          </p:sp>
          <p:sp>
            <p:nvSpPr>
              <p:cNvPr id="21" name="文本框 20"/>
              <p:cNvSpPr txBox="1"/>
              <p:nvPr/>
            </p:nvSpPr>
            <p:spPr>
              <a:xfrm>
                <a:off x="6098845" y="3435562"/>
                <a:ext cx="1362341" cy="853112"/>
              </a:xfrm>
              <a:prstGeom prst="rect">
                <a:avLst/>
              </a:prstGeom>
              <a:noFill/>
            </p:spPr>
            <p:txBody>
              <a:bodyPr wrap="none" rtlCol="0">
                <a:spAutoFit/>
              </a:bodyPr>
              <a:lstStyle/>
              <a:p>
                <a:pPr algn="ctr"/>
                <a:r>
                  <a:rPr lang="zh-CN" altLang="en-US" sz="1600" dirty="0">
                    <a:solidFill>
                      <a:schemeClr val="tx1">
                        <a:lumMod val="75000"/>
                        <a:lumOff val="25000"/>
                      </a:schemeClr>
                    </a:solidFill>
                    <a:latin typeface="+mn-ea"/>
                  </a:rPr>
                  <a:t>索引</a:t>
                </a:r>
              </a:p>
            </p:txBody>
          </p:sp>
        </p:grpSp>
        <p:sp>
          <p:nvSpPr>
            <p:cNvPr id="12" name="文本框 11"/>
            <p:cNvSpPr txBox="1"/>
            <p:nvPr/>
          </p:nvSpPr>
          <p:spPr>
            <a:xfrm>
              <a:off x="4392575" y="3899805"/>
              <a:ext cx="254072" cy="519649"/>
            </a:xfrm>
            <a:prstGeom prst="rect">
              <a:avLst/>
            </a:prstGeom>
            <a:noFill/>
          </p:spPr>
          <p:txBody>
            <a:bodyPr wrap="square" rtlCol="0">
              <a:spAutoFit/>
            </a:bodyPr>
            <a:lstStyle/>
            <a:p>
              <a:pPr algn="ctr"/>
              <a:r>
                <a:rPr lang="en-US" altLang="zh-CN" sz="1600" dirty="0">
                  <a:solidFill>
                    <a:schemeClr val="tx1">
                      <a:lumMod val="75000"/>
                      <a:lumOff val="25000"/>
                    </a:schemeClr>
                  </a:solidFill>
                  <a:latin typeface="+mn-ea"/>
                </a:rPr>
                <a:t>…</a:t>
              </a:r>
              <a:endParaRPr lang="zh-CN" altLang="en-US" sz="1600" dirty="0">
                <a:solidFill>
                  <a:schemeClr val="tx1">
                    <a:lumMod val="75000"/>
                    <a:lumOff val="25000"/>
                  </a:schemeClr>
                </a:solidFill>
                <a:latin typeface="+mn-ea"/>
              </a:endParaRPr>
            </a:p>
          </p:txBody>
        </p:sp>
      </p:grpSp>
      <p:sp>
        <p:nvSpPr>
          <p:cNvPr id="31" name="圆角矩形 3"/>
          <p:cNvSpPr>
            <a:spLocks noChangeArrowheads="1"/>
          </p:cNvSpPr>
          <p:nvPr/>
        </p:nvSpPr>
        <p:spPr bwMode="auto">
          <a:xfrm>
            <a:off x="0" y="3282510"/>
            <a:ext cx="9144000" cy="3058952"/>
          </a:xfrm>
          <a:prstGeom prst="roundRect">
            <a:avLst>
              <a:gd name="adj" fmla="val 16667"/>
            </a:avLst>
          </a:prstGeom>
          <a:noFill/>
          <a:ln>
            <a:noFill/>
          </a:ln>
        </p:spPr>
        <p:style>
          <a:lnRef idx="0">
            <a:scrgbClr r="0" g="0" b="0"/>
          </a:lnRef>
          <a:fillRef idx="0">
            <a:scrgbClr r="0" g="0" b="0"/>
          </a:fillRef>
          <a:effectRef idx="0">
            <a:scrgbClr r="0" g="0" b="0"/>
          </a:effectRef>
          <a:fontRef idx="minor">
            <a:schemeClr val="dk1"/>
          </a:fontRef>
        </p:style>
        <p:txBody>
          <a:bodyPr anchor="ctr"/>
          <a:lstStyle>
            <a:lvl1pPr>
              <a:lnSpc>
                <a:spcPct val="90000"/>
              </a:lnSpc>
              <a:spcBef>
                <a:spcPct val="20000"/>
              </a:spcBef>
              <a:buFont typeface="Arial" panose="020B0604020202020204" pitchFamily="34" charset="0"/>
              <a:buChar char="•"/>
              <a:defRPr sz="2300">
                <a:solidFill>
                  <a:schemeClr val="bg1"/>
                </a:solidFill>
                <a:latin typeface="Arial" panose="020B0604020202020204" pitchFamily="34" charset="0"/>
              </a:defRPr>
            </a:lvl1pPr>
            <a:lvl2pPr marL="742950" indent="-28575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2pPr>
            <a:lvl3pPr marL="11430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3pPr>
            <a:lvl4pPr marL="16002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4pPr>
            <a:lvl5pPr marL="2057400" indent="-228600">
              <a:lnSpc>
                <a:spcPct val="90000"/>
              </a:lnSpc>
              <a:spcBef>
                <a:spcPct val="20000"/>
              </a:spcBef>
              <a:buFont typeface="Arial" panose="020B0604020202020204" pitchFamily="34" charset="0"/>
              <a:buChar char="•"/>
              <a:defRPr sz="2000">
                <a:solidFill>
                  <a:schemeClr val="bg1"/>
                </a:solidFill>
                <a:latin typeface="Arial" panose="020B0604020202020204" pitchFamily="34" charset="0"/>
              </a:defRPr>
            </a:lvl5pPr>
            <a:lvl6pPr marL="25146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6pPr>
            <a:lvl7pPr marL="29718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7pPr>
            <a:lvl8pPr marL="34290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8pPr>
            <a:lvl9pPr marL="3886200" indent="-228600" eaLnBrk="0" fontAlgn="base" hangingPunct="0">
              <a:lnSpc>
                <a:spcPct val="90000"/>
              </a:lnSpc>
              <a:spcBef>
                <a:spcPct val="20000"/>
              </a:spcBef>
              <a:spcAft>
                <a:spcPct val="0"/>
              </a:spcAft>
              <a:buFont typeface="Arial" panose="020B0604020202020204" pitchFamily="34" charset="0"/>
              <a:buChar char="•"/>
              <a:defRPr sz="2000">
                <a:solidFill>
                  <a:schemeClr val="bg1"/>
                </a:solidFill>
                <a:latin typeface="Arial" panose="020B0604020202020204" pitchFamily="34" charset="0"/>
              </a:defRPr>
            </a:lvl9pPr>
          </a:lstStyle>
          <a:p>
            <a:pPr eaLnBrk="1" hangingPunct="1">
              <a:lnSpc>
                <a:spcPct val="100000"/>
              </a:lnSpc>
              <a:spcBef>
                <a:spcPct val="0"/>
              </a:spcBef>
              <a:buFont typeface="Wingdings" panose="05000000000000000000" pitchFamily="2" charset="2"/>
              <a:buChar char="F"/>
            </a:pPr>
            <a:r>
              <a:rPr lang="en-US" altLang="zh-CN" sz="2000" dirty="0" err="1">
                <a:solidFill>
                  <a:schemeClr val="tx1"/>
                </a:solidFill>
                <a:latin typeface="+mn-ea"/>
              </a:rPr>
              <a:t>Bigtable</a:t>
            </a:r>
            <a:r>
              <a:rPr lang="zh-CN" altLang="en-US" sz="2000" dirty="0">
                <a:solidFill>
                  <a:schemeClr val="tx1"/>
                </a:solidFill>
                <a:latin typeface="+mn-ea"/>
              </a:rPr>
              <a:t>中的日志文件是一种</a:t>
            </a:r>
            <a:r>
              <a:rPr lang="zh-CN" altLang="en-US" sz="2000" dirty="0">
                <a:solidFill>
                  <a:srgbClr val="FD4C39"/>
                </a:solidFill>
                <a:latin typeface="+mn-ea"/>
              </a:rPr>
              <a:t>共享日志</a:t>
            </a:r>
            <a:r>
              <a:rPr lang="zh-CN" altLang="en-US" sz="2000" dirty="0">
                <a:solidFill>
                  <a:schemeClr val="tx1"/>
                </a:solidFill>
                <a:latin typeface="+mn-ea"/>
              </a:rPr>
              <a:t>，每个子表服务器上仅保存一个日志文件，某个子表日志只是这个共享日志的</a:t>
            </a:r>
            <a:r>
              <a:rPr lang="zh-CN" altLang="en-US" sz="2000" dirty="0">
                <a:solidFill>
                  <a:srgbClr val="FD4C39"/>
                </a:solidFill>
                <a:latin typeface="+mn-ea"/>
              </a:rPr>
              <a:t>一个片段</a:t>
            </a:r>
            <a:r>
              <a:rPr lang="zh-CN" altLang="en-US" sz="2000" dirty="0">
                <a:solidFill>
                  <a:schemeClr val="tx1"/>
                </a:solidFill>
                <a:latin typeface="+mn-ea"/>
              </a:rPr>
              <a:t>。这样会</a:t>
            </a:r>
            <a:r>
              <a:rPr lang="zh-CN" altLang="en-US" sz="2000" dirty="0">
                <a:solidFill>
                  <a:srgbClr val="FD4C39"/>
                </a:solidFill>
                <a:latin typeface="+mn-ea"/>
              </a:rPr>
              <a:t>节省大量的空间</a:t>
            </a:r>
            <a:r>
              <a:rPr lang="zh-CN" altLang="en-US" sz="2000" dirty="0">
                <a:solidFill>
                  <a:schemeClr val="tx1"/>
                </a:solidFill>
                <a:latin typeface="+mn-ea"/>
              </a:rPr>
              <a:t>，但在恢复时却有</a:t>
            </a:r>
            <a:r>
              <a:rPr lang="zh-CN" altLang="en-US" sz="2000" u="sng" dirty="0">
                <a:solidFill>
                  <a:schemeClr val="tx1"/>
                </a:solidFill>
                <a:latin typeface="+mn-ea"/>
              </a:rPr>
              <a:t>一定的难度</a:t>
            </a:r>
          </a:p>
          <a:p>
            <a:pPr eaLnBrk="1" hangingPunct="1">
              <a:lnSpc>
                <a:spcPct val="100000"/>
              </a:lnSpc>
              <a:spcBef>
                <a:spcPct val="0"/>
              </a:spcBef>
              <a:buFont typeface="Wingdings" panose="05000000000000000000" pitchFamily="2" charset="2"/>
              <a:buChar char="F"/>
            </a:pPr>
            <a:endParaRPr lang="zh-CN" altLang="en-US" sz="2000" dirty="0">
              <a:solidFill>
                <a:schemeClr val="tx1"/>
              </a:solidFill>
              <a:latin typeface="+mn-ea"/>
            </a:endParaRPr>
          </a:p>
          <a:p>
            <a:pPr eaLnBrk="1" hangingPunct="1">
              <a:lnSpc>
                <a:spcPct val="100000"/>
              </a:lnSpc>
              <a:spcBef>
                <a:spcPct val="0"/>
              </a:spcBef>
              <a:buFont typeface="Wingdings" panose="05000000000000000000" pitchFamily="2" charset="2"/>
              <a:buChar char="F"/>
            </a:pPr>
            <a:r>
              <a:rPr lang="en-US" altLang="zh-CN" sz="2000" dirty="0">
                <a:solidFill>
                  <a:schemeClr val="tx1"/>
                </a:solidFill>
                <a:latin typeface="+mn-ea"/>
              </a:rPr>
              <a:t>Google</a:t>
            </a:r>
            <a:r>
              <a:rPr lang="zh-CN" altLang="en-US" sz="2000" dirty="0">
                <a:solidFill>
                  <a:schemeClr val="tx1"/>
                </a:solidFill>
                <a:latin typeface="+mn-ea"/>
              </a:rPr>
              <a:t>为了避免这种情况出现，对日志做了一些改进。</a:t>
            </a:r>
            <a:r>
              <a:rPr lang="en-US" altLang="zh-CN" sz="2000" dirty="0" err="1">
                <a:solidFill>
                  <a:schemeClr val="tx1"/>
                </a:solidFill>
                <a:latin typeface="+mn-ea"/>
              </a:rPr>
              <a:t>Bigtable</a:t>
            </a:r>
            <a:r>
              <a:rPr lang="zh-CN" altLang="en-US" sz="2000" dirty="0">
                <a:solidFill>
                  <a:schemeClr val="tx1"/>
                </a:solidFill>
                <a:latin typeface="+mn-ea"/>
              </a:rPr>
              <a:t>规定将日志的内容按照</a:t>
            </a:r>
            <a:r>
              <a:rPr lang="zh-CN" altLang="en-US" sz="2000" dirty="0">
                <a:solidFill>
                  <a:srgbClr val="FD4C39"/>
                </a:solidFill>
                <a:latin typeface="+mn-ea"/>
              </a:rPr>
              <a:t>键值进行排序</a:t>
            </a:r>
            <a:r>
              <a:rPr lang="zh-CN" altLang="en-US" sz="2000" dirty="0">
                <a:solidFill>
                  <a:schemeClr val="tx1"/>
                </a:solidFill>
                <a:latin typeface="+mn-ea"/>
              </a:rPr>
              <a:t>，这样不同的子表服务器都可以连续读取日志文件了</a:t>
            </a:r>
          </a:p>
          <a:p>
            <a:pPr eaLnBrk="1" hangingPunct="1">
              <a:lnSpc>
                <a:spcPct val="100000"/>
              </a:lnSpc>
              <a:spcBef>
                <a:spcPct val="0"/>
              </a:spcBef>
              <a:buFont typeface="Wingdings" panose="05000000000000000000" pitchFamily="2" charset="2"/>
              <a:buChar char="F"/>
            </a:pPr>
            <a:endParaRPr lang="zh-CN" altLang="en-US" sz="2000" dirty="0">
              <a:solidFill>
                <a:schemeClr val="tx1"/>
              </a:solidFill>
              <a:latin typeface="+mn-ea"/>
            </a:endParaRPr>
          </a:p>
          <a:p>
            <a:pPr eaLnBrk="1" hangingPunct="1">
              <a:lnSpc>
                <a:spcPct val="100000"/>
              </a:lnSpc>
              <a:spcBef>
                <a:spcPct val="0"/>
              </a:spcBef>
              <a:buFontTx/>
              <a:buNone/>
            </a:pPr>
            <a:r>
              <a:rPr lang="en-US" altLang="zh-CN" sz="2000" dirty="0">
                <a:solidFill>
                  <a:schemeClr val="tx1"/>
                </a:solidFill>
                <a:latin typeface="+mn-ea"/>
                <a:sym typeface="Wingdings" panose="05000000000000000000" pitchFamily="2" charset="2"/>
              </a:rPr>
              <a:t></a:t>
            </a:r>
            <a:r>
              <a:rPr lang="zh-CN" altLang="en-US" sz="2000" dirty="0">
                <a:solidFill>
                  <a:schemeClr val="tx1"/>
                </a:solidFill>
                <a:latin typeface="+mn-ea"/>
              </a:rPr>
              <a:t>一般来说每个子表的大小在</a:t>
            </a:r>
            <a:r>
              <a:rPr lang="en-US" altLang="zh-CN" sz="2000" u="sng" dirty="0">
                <a:solidFill>
                  <a:schemeClr val="tx1"/>
                </a:solidFill>
                <a:latin typeface="+mn-ea"/>
              </a:rPr>
              <a:t>100MB</a:t>
            </a:r>
            <a:r>
              <a:rPr lang="zh-CN" altLang="en-US" sz="2000" u="sng" dirty="0">
                <a:solidFill>
                  <a:schemeClr val="tx1"/>
                </a:solidFill>
                <a:latin typeface="+mn-ea"/>
              </a:rPr>
              <a:t>到</a:t>
            </a:r>
            <a:r>
              <a:rPr lang="en-US" altLang="zh-CN" sz="2000" u="sng" dirty="0">
                <a:solidFill>
                  <a:schemeClr val="tx1"/>
                </a:solidFill>
                <a:latin typeface="+mn-ea"/>
              </a:rPr>
              <a:t>200MB</a:t>
            </a:r>
            <a:r>
              <a:rPr lang="zh-CN" altLang="en-US" sz="2000" dirty="0">
                <a:solidFill>
                  <a:schemeClr val="tx1"/>
                </a:solidFill>
                <a:latin typeface="+mn-ea"/>
              </a:rPr>
              <a:t>之间。每个子表服务器上保存的子表数量可以从几十到上千不等，通常情况下是</a:t>
            </a:r>
            <a:r>
              <a:rPr lang="en-US" altLang="zh-CN" sz="2000" dirty="0">
                <a:solidFill>
                  <a:schemeClr val="tx1"/>
                </a:solidFill>
                <a:latin typeface="+mn-ea"/>
              </a:rPr>
              <a:t>100</a:t>
            </a:r>
            <a:r>
              <a:rPr lang="zh-CN" altLang="en-US" sz="2000" dirty="0">
                <a:solidFill>
                  <a:schemeClr val="tx1"/>
                </a:solidFill>
                <a:latin typeface="+mn-ea"/>
              </a:rPr>
              <a:t>个左右 </a:t>
            </a:r>
            <a:endParaRPr lang="en-US" altLang="zh-CN" sz="2000" dirty="0">
              <a:solidFill>
                <a:schemeClr val="tx1"/>
              </a:solidFill>
              <a:latin typeface="+mn-ea"/>
            </a:endParaRPr>
          </a:p>
        </p:txBody>
      </p:sp>
    </p:spTree>
    <p:extLst>
      <p:ext uri="{BB962C8B-B14F-4D97-AF65-F5344CB8AC3E}">
        <p14:creationId xmlns:p14="http://schemas.microsoft.com/office/powerpoint/2010/main" val="286523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1"/>
                                        </p:tgtEl>
                                      </p:cBhvr>
                                    </p:animEffect>
                                    <p:set>
                                      <p:cBhvr>
                                        <p:cTn id="12"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Google </a:t>
            </a:r>
            <a:r>
              <a:rPr lang="en-US" dirty="0" err="1" smtClean="0"/>
              <a:t>Bigtable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61</a:t>
            </a:fld>
            <a:endParaRPr lang="en-US"/>
          </a:p>
        </p:txBody>
      </p:sp>
      <p:sp>
        <p:nvSpPr>
          <p:cNvPr id="4" name="文本框 3"/>
          <p:cNvSpPr txBox="1"/>
          <p:nvPr/>
        </p:nvSpPr>
        <p:spPr>
          <a:xfrm>
            <a:off x="429386" y="1091976"/>
            <a:ext cx="2031325" cy="461665"/>
          </a:xfrm>
          <a:prstGeom prst="rect">
            <a:avLst/>
          </a:prstGeom>
          <a:noFill/>
        </p:spPr>
        <p:txBody>
          <a:bodyPr wrap="none" rtlCol="0">
            <a:spAutoFit/>
          </a:bodyPr>
          <a:lstStyle/>
          <a:p>
            <a:r>
              <a:rPr lang="zh-CN" altLang="en-US" sz="2400" b="1" dirty="0">
                <a:solidFill>
                  <a:schemeClr val="accent6"/>
                </a:solidFill>
              </a:rPr>
              <a:t>子表地址组成</a:t>
            </a:r>
          </a:p>
        </p:txBody>
      </p:sp>
      <p:sp>
        <p:nvSpPr>
          <p:cNvPr id="6" name="矩形 5"/>
          <p:cNvSpPr/>
          <p:nvPr/>
        </p:nvSpPr>
        <p:spPr>
          <a:xfrm>
            <a:off x="429386" y="1586657"/>
            <a:ext cx="8214590" cy="400110"/>
          </a:xfrm>
          <a:prstGeom prst="rect">
            <a:avLst/>
          </a:prstGeom>
        </p:spPr>
        <p:txBody>
          <a:bodyPr wrap="square">
            <a:spAutoFit/>
          </a:bodyPr>
          <a:lstStyle/>
          <a:p>
            <a:r>
              <a:rPr lang="en-US" altLang="zh-CN" sz="2000" dirty="0" err="1">
                <a:solidFill>
                  <a:schemeClr val="tx1">
                    <a:lumMod val="75000"/>
                    <a:lumOff val="25000"/>
                  </a:schemeClr>
                </a:solidFill>
                <a:latin typeface="+mn-ea"/>
              </a:rPr>
              <a:t>Bigtable</a:t>
            </a:r>
            <a:r>
              <a:rPr lang="zh-CN" altLang="en-US" sz="2000" dirty="0">
                <a:solidFill>
                  <a:schemeClr val="tx1">
                    <a:lumMod val="75000"/>
                    <a:lumOff val="25000"/>
                  </a:schemeClr>
                </a:solidFill>
                <a:latin typeface="+mn-ea"/>
              </a:rPr>
              <a:t>系统的内部采用的是一种类似</a:t>
            </a:r>
            <a:r>
              <a:rPr lang="en-US" altLang="zh-CN" sz="2000" dirty="0">
                <a:solidFill>
                  <a:schemeClr val="tx1">
                    <a:lumMod val="75000"/>
                    <a:lumOff val="25000"/>
                  </a:schemeClr>
                </a:solidFill>
                <a:latin typeface="+mn-ea"/>
              </a:rPr>
              <a:t>B+</a:t>
            </a:r>
            <a:r>
              <a:rPr lang="zh-CN" altLang="en-US" sz="2000" dirty="0">
                <a:solidFill>
                  <a:schemeClr val="tx1">
                    <a:lumMod val="75000"/>
                    <a:lumOff val="25000"/>
                  </a:schemeClr>
                </a:solidFill>
                <a:latin typeface="+mn-ea"/>
              </a:rPr>
              <a:t>树的三层查询体系</a:t>
            </a:r>
          </a:p>
        </p:txBody>
      </p:sp>
      <p:grpSp>
        <p:nvGrpSpPr>
          <p:cNvPr id="7" name="组合 6"/>
          <p:cNvGrpSpPr/>
          <p:nvPr/>
        </p:nvGrpSpPr>
        <p:grpSpPr>
          <a:xfrm>
            <a:off x="961180" y="2118516"/>
            <a:ext cx="5778225" cy="2058162"/>
            <a:chOff x="-24164" y="1628471"/>
            <a:chExt cx="8641189" cy="4049471"/>
          </a:xfrm>
        </p:grpSpPr>
        <p:sp>
          <p:nvSpPr>
            <p:cNvPr id="8" name="Rectangle 24"/>
            <p:cNvSpPr>
              <a:spLocks noChangeArrowheads="1"/>
            </p:cNvSpPr>
            <p:nvPr/>
          </p:nvSpPr>
          <p:spPr bwMode="auto">
            <a:xfrm>
              <a:off x="6806290" y="4185295"/>
              <a:ext cx="1794997" cy="1492647"/>
            </a:xfrm>
            <a:prstGeom prst="rect">
              <a:avLst/>
            </a:prstGeom>
            <a:solidFill>
              <a:srgbClr val="70AD47"/>
            </a:solidFill>
            <a:ln w="6350">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sz="6000"/>
            </a:p>
          </p:txBody>
        </p:sp>
        <p:grpSp>
          <p:nvGrpSpPr>
            <p:cNvPr id="9" name="组合 8"/>
            <p:cNvGrpSpPr/>
            <p:nvPr/>
          </p:nvGrpSpPr>
          <p:grpSpPr>
            <a:xfrm>
              <a:off x="-24164" y="1628471"/>
              <a:ext cx="8641189" cy="3913429"/>
              <a:chOff x="-27171" y="1737436"/>
              <a:chExt cx="8641189" cy="3913429"/>
            </a:xfrm>
          </p:grpSpPr>
          <p:sp>
            <p:nvSpPr>
              <p:cNvPr id="10" name="Rectangle 66"/>
              <p:cNvSpPr>
                <a:spLocks noChangeArrowheads="1"/>
              </p:cNvSpPr>
              <p:nvPr/>
            </p:nvSpPr>
            <p:spPr bwMode="auto">
              <a:xfrm>
                <a:off x="6959056" y="1737436"/>
                <a:ext cx="1508562" cy="192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400" dirty="0" smtClean="0">
                    <a:solidFill>
                      <a:schemeClr val="tx1">
                        <a:lumMod val="75000"/>
                        <a:lumOff val="25000"/>
                      </a:schemeClr>
                    </a:solidFill>
                    <a:latin typeface="Times New Roman" panose="02020603050405020304" pitchFamily="18" charset="0"/>
                    <a:cs typeface="Times New Roman" panose="02020603050405020304" pitchFamily="18" charset="0"/>
                  </a:rPr>
                  <a:t>User Table1</a:t>
                </a:r>
                <a:endParaRPr kumimoji="0" lang="en-US" altLang="zh-CN" sz="1400" b="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grpSp>
            <p:nvGrpSpPr>
              <p:cNvPr id="11" name="组合 10"/>
              <p:cNvGrpSpPr/>
              <p:nvPr/>
            </p:nvGrpSpPr>
            <p:grpSpPr>
              <a:xfrm>
                <a:off x="-27171" y="2092011"/>
                <a:ext cx="8641189" cy="3558854"/>
                <a:chOff x="-27171" y="2055435"/>
                <a:chExt cx="8641189" cy="3558854"/>
              </a:xfrm>
            </p:grpSpPr>
            <p:sp>
              <p:nvSpPr>
                <p:cNvPr id="12" name="Rectangle 65"/>
                <p:cNvSpPr>
                  <a:spLocks noChangeArrowheads="1"/>
                </p:cNvSpPr>
                <p:nvPr/>
              </p:nvSpPr>
              <p:spPr bwMode="auto">
                <a:xfrm>
                  <a:off x="-27171" y="3491991"/>
                  <a:ext cx="1605898" cy="308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Chubby</a:t>
                  </a:r>
                  <a:r>
                    <a:rPr kumimoji="0" lang="zh-CN" altLang="en-US" sz="1400" b="0" i="0" u="none" strike="noStrike" cap="none" normalizeH="0" baseline="0" dirty="0" smtClean="0">
                      <a:ln>
                        <a:noFill/>
                      </a:ln>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1400" b="0" i="0" u="none" strike="noStrike" cap="none" normalizeH="0" baseline="0" dirty="0" smtClean="0">
                      <a:ln>
                        <a:noFill/>
                      </a:ln>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file</a:t>
                  </a:r>
                  <a:endParaRPr kumimoji="0" lang="zh-CN" altLang="en-US" sz="1400" b="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13" name="Rectangle 64"/>
                <p:cNvSpPr>
                  <a:spLocks noChangeArrowheads="1"/>
                </p:cNvSpPr>
                <p:nvPr/>
              </p:nvSpPr>
              <p:spPr bwMode="auto">
                <a:xfrm>
                  <a:off x="1741574" y="2800361"/>
                  <a:ext cx="2477989" cy="42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gn="ctr" eaLnBrk="0" fontAlgn="base" hangingPunct="0">
                    <a:spcBef>
                      <a:spcPct val="0"/>
                    </a:spcBef>
                    <a:spcAft>
                      <a:spcPct val="0"/>
                    </a:spcAft>
                  </a:pPr>
                  <a:r>
                    <a:rPr lang="en-US" altLang="zh-CN" sz="1400" dirty="0" smtClean="0">
                      <a:latin typeface="Times New Roman" panose="02020603050405020304" pitchFamily="18" charset="0"/>
                      <a:cs typeface="Times New Roman" panose="02020603050405020304" pitchFamily="18" charset="0"/>
                    </a:rPr>
                    <a:t>Root </a:t>
                  </a:r>
                  <a:r>
                    <a:rPr lang="en-US" altLang="zh-CN" sz="1400" dirty="0">
                      <a:latin typeface="Times New Roman" panose="02020603050405020304" pitchFamily="18" charset="0"/>
                      <a:cs typeface="Times New Roman" panose="02020603050405020304" pitchFamily="18" charset="0"/>
                    </a:rPr>
                    <a:t>Tablet</a:t>
                  </a:r>
                  <a:endParaRPr kumimoji="0" lang="en-US" altLang="zh-CN" sz="1400" b="0" i="0" u="none" strike="noStrike" cap="none" normalizeH="0" baseline="0" dirty="0" smtClean="0">
                    <a:ln>
                      <a:noFill/>
                    </a:ln>
                    <a:solidFill>
                      <a:schemeClr val="tx1">
                        <a:lumMod val="75000"/>
                        <a:lumOff val="25000"/>
                      </a:schemeClr>
                    </a:solidFill>
                    <a:effectLst/>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kumimoji="0" lang="en-US" altLang="zh-CN" sz="1400" b="0" i="0" u="none" strike="noStrike" cap="none" normalizeH="0" baseline="0" dirty="0" smtClean="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(1st</a:t>
                  </a:r>
                  <a:r>
                    <a:rPr kumimoji="0" lang="en-US" altLang="zh-CN" sz="1400" b="0" i="0" u="none" strike="noStrike" cap="none" normalizeH="0" dirty="0" smtClean="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METDATA tablet</a:t>
                  </a:r>
                  <a:r>
                    <a:rPr lang="en-US" altLang="zh-CN" sz="1400" dirty="0" smtClean="0">
                      <a:latin typeface="Times New Roman" panose="02020603050405020304" pitchFamily="18" charset="0"/>
                      <a:cs typeface="Times New Roman" panose="02020603050405020304" pitchFamily="18" charset="0"/>
                    </a:rPr>
                    <a:t>) </a:t>
                  </a:r>
                  <a:endParaRPr kumimoji="0" lang="zh-CN" altLang="zh-CN" sz="1400" b="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14" name="Rectangle 63"/>
                <p:cNvSpPr>
                  <a:spLocks noChangeArrowheads="1"/>
                </p:cNvSpPr>
                <p:nvPr/>
              </p:nvSpPr>
              <p:spPr bwMode="auto">
                <a:xfrm>
                  <a:off x="2983966" y="3867033"/>
                  <a:ext cx="299166" cy="33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tx1"/>
                    </a:solidFill>
                    <a:effectLst/>
                    <a:latin typeface="Arial" panose="020B0604020202020204" pitchFamily="34" charset="0"/>
                  </a:endParaRPr>
                </a:p>
              </p:txBody>
            </p:sp>
            <p:sp>
              <p:nvSpPr>
                <p:cNvPr id="15" name="Rectangle 62"/>
                <p:cNvSpPr>
                  <a:spLocks noChangeArrowheads="1"/>
                </p:cNvSpPr>
                <p:nvPr/>
              </p:nvSpPr>
              <p:spPr bwMode="auto">
                <a:xfrm>
                  <a:off x="5243626" y="3049099"/>
                  <a:ext cx="299166" cy="33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tx1"/>
                    </a:solidFill>
                    <a:effectLst/>
                    <a:latin typeface="Arial" panose="020B0604020202020204" pitchFamily="34" charset="0"/>
                  </a:endParaRPr>
                </a:p>
              </p:txBody>
            </p:sp>
            <p:sp>
              <p:nvSpPr>
                <p:cNvPr id="16" name="Rectangle 61"/>
                <p:cNvSpPr>
                  <a:spLocks noChangeArrowheads="1"/>
                </p:cNvSpPr>
                <p:nvPr/>
              </p:nvSpPr>
              <p:spPr bwMode="auto">
                <a:xfrm>
                  <a:off x="5243626" y="3599693"/>
                  <a:ext cx="299166" cy="33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tx1"/>
                    </a:solidFill>
                    <a:effectLst/>
                    <a:latin typeface="Arial" panose="020B0604020202020204" pitchFamily="34" charset="0"/>
                  </a:endParaRPr>
                </a:p>
              </p:txBody>
            </p:sp>
            <p:sp>
              <p:nvSpPr>
                <p:cNvPr id="17" name="Rectangle 60"/>
                <p:cNvSpPr>
                  <a:spLocks noChangeArrowheads="1"/>
                </p:cNvSpPr>
                <p:nvPr/>
              </p:nvSpPr>
              <p:spPr bwMode="auto">
                <a:xfrm>
                  <a:off x="5243626" y="4719974"/>
                  <a:ext cx="299166" cy="33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tx1"/>
                    </a:solidFill>
                    <a:effectLst/>
                    <a:latin typeface="Arial" panose="020B0604020202020204" pitchFamily="34" charset="0"/>
                  </a:endParaRPr>
                </a:p>
              </p:txBody>
            </p:sp>
            <p:sp>
              <p:nvSpPr>
                <p:cNvPr id="18" name="Rectangle 59"/>
                <p:cNvSpPr>
                  <a:spLocks noChangeArrowheads="1"/>
                </p:cNvSpPr>
                <p:nvPr/>
              </p:nvSpPr>
              <p:spPr bwMode="auto">
                <a:xfrm>
                  <a:off x="7630590" y="2189792"/>
                  <a:ext cx="299166" cy="33735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tx1"/>
                    </a:solidFill>
                    <a:effectLst/>
                    <a:latin typeface="Arial" panose="020B0604020202020204" pitchFamily="34" charset="0"/>
                  </a:endParaRPr>
                </a:p>
              </p:txBody>
            </p:sp>
            <p:sp>
              <p:nvSpPr>
                <p:cNvPr id="19" name="Rectangle 58"/>
                <p:cNvSpPr>
                  <a:spLocks noChangeArrowheads="1"/>
                </p:cNvSpPr>
                <p:nvPr/>
              </p:nvSpPr>
              <p:spPr bwMode="auto">
                <a:xfrm>
                  <a:off x="7630590" y="2619446"/>
                  <a:ext cx="299166" cy="33735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dirty="0">
                    <a:ln>
                      <a:noFill/>
                    </a:ln>
                    <a:solidFill>
                      <a:schemeClr val="tx1"/>
                    </a:solidFill>
                    <a:effectLst/>
                    <a:latin typeface="Arial" panose="020B0604020202020204" pitchFamily="34" charset="0"/>
                  </a:endParaRPr>
                </a:p>
              </p:txBody>
            </p:sp>
            <p:sp>
              <p:nvSpPr>
                <p:cNvPr id="20" name="Rectangle 52"/>
                <p:cNvSpPr>
                  <a:spLocks noChangeArrowheads="1"/>
                </p:cNvSpPr>
                <p:nvPr/>
              </p:nvSpPr>
              <p:spPr bwMode="auto">
                <a:xfrm>
                  <a:off x="6812657" y="3859556"/>
                  <a:ext cx="1654960" cy="356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u="none" strike="noStrike" cap="none" normalizeH="0" baseline="0" dirty="0" smtClean="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User Table N</a:t>
                  </a:r>
                  <a:endParaRPr kumimoji="0" lang="en-US" altLang="zh-CN" sz="1400" b="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21" name="Rectangle 51"/>
                <p:cNvSpPr>
                  <a:spLocks noChangeArrowheads="1"/>
                </p:cNvSpPr>
                <p:nvPr/>
              </p:nvSpPr>
              <p:spPr bwMode="auto">
                <a:xfrm>
                  <a:off x="4063703" y="2055435"/>
                  <a:ext cx="2429868" cy="69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Other</a:t>
                  </a:r>
                </a:p>
                <a:p>
                  <a:pPr lvl="0" algn="ctr" eaLnBrk="0" fontAlgn="base" hangingPunct="0">
                    <a:spcBef>
                      <a:spcPct val="0"/>
                    </a:spcBef>
                    <a:spcAft>
                      <a:spcPct val="0"/>
                    </a:spcAft>
                  </a:pPr>
                  <a:r>
                    <a:rPr lang="en-US" altLang="zh-CN" sz="1400" dirty="0" smtClean="0">
                      <a:latin typeface="Times New Roman" panose="02020603050405020304" pitchFamily="18" charset="0"/>
                      <a:cs typeface="Times New Roman" panose="02020603050405020304" pitchFamily="18" charset="0"/>
                    </a:rPr>
                    <a:t>METADATA tablet</a:t>
                  </a:r>
                  <a:endParaRPr kumimoji="0" lang="zh-CN" altLang="zh-CN" sz="1400" b="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22" name="AutoShape 50"/>
                <p:cNvSpPr>
                  <a:spLocks noChangeArrowheads="1"/>
                </p:cNvSpPr>
                <p:nvPr/>
              </p:nvSpPr>
              <p:spPr bwMode="auto">
                <a:xfrm>
                  <a:off x="26006" y="3822476"/>
                  <a:ext cx="1508560" cy="273705"/>
                </a:xfrm>
                <a:prstGeom prst="roundRect">
                  <a:avLst>
                    <a:gd name="adj" fmla="val 50000"/>
                  </a:avLst>
                </a:prstGeom>
                <a:solidFill>
                  <a:schemeClr val="bg1">
                    <a:lumMod val="85000"/>
                  </a:schemeClr>
                </a:solidFill>
                <a:ln w="63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sz="6000"/>
                </a:p>
              </p:txBody>
            </p:sp>
            <p:sp>
              <p:nvSpPr>
                <p:cNvPr id="23" name="Rectangle 49"/>
                <p:cNvSpPr>
                  <a:spLocks noChangeArrowheads="1"/>
                </p:cNvSpPr>
                <p:nvPr/>
              </p:nvSpPr>
              <p:spPr bwMode="auto">
                <a:xfrm>
                  <a:off x="2296520" y="3679257"/>
                  <a:ext cx="1794997" cy="553776"/>
                </a:xfrm>
                <a:prstGeom prst="rect">
                  <a:avLst/>
                </a:prstGeom>
                <a:solidFill>
                  <a:srgbClr val="70AD47"/>
                </a:solidFill>
                <a:ln w="6350">
                  <a:solidFill>
                    <a:schemeClr val="bg1"/>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sz="6000"/>
                </a:p>
              </p:txBody>
            </p:sp>
            <p:sp>
              <p:nvSpPr>
                <p:cNvPr id="24" name="Line 48"/>
                <p:cNvSpPr>
                  <a:spLocks noChangeShapeType="1"/>
                </p:cNvSpPr>
                <p:nvPr/>
              </p:nvSpPr>
              <p:spPr bwMode="auto">
                <a:xfrm>
                  <a:off x="2296520" y="3777919"/>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25" name="Line 47"/>
                <p:cNvSpPr>
                  <a:spLocks noChangeShapeType="1"/>
                </p:cNvSpPr>
                <p:nvPr/>
              </p:nvSpPr>
              <p:spPr bwMode="auto">
                <a:xfrm>
                  <a:off x="2296520" y="3882945"/>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26" name="Line 46"/>
                <p:cNvSpPr>
                  <a:spLocks noChangeShapeType="1"/>
                </p:cNvSpPr>
                <p:nvPr/>
              </p:nvSpPr>
              <p:spPr bwMode="auto">
                <a:xfrm>
                  <a:off x="2296520" y="4150285"/>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27" name="Rectangle 45"/>
                <p:cNvSpPr>
                  <a:spLocks noChangeArrowheads="1"/>
                </p:cNvSpPr>
                <p:nvPr/>
              </p:nvSpPr>
              <p:spPr bwMode="auto">
                <a:xfrm>
                  <a:off x="4432057" y="2861325"/>
                  <a:ext cx="1794997" cy="2211919"/>
                </a:xfrm>
                <a:prstGeom prst="rect">
                  <a:avLst/>
                </a:prstGeom>
                <a:solidFill>
                  <a:schemeClr val="bg1">
                    <a:lumMod val="85000"/>
                  </a:schemeClr>
                </a:solidFill>
                <a:ln w="6350">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sz="6000"/>
                </a:p>
              </p:txBody>
            </p:sp>
            <p:sp>
              <p:nvSpPr>
                <p:cNvPr id="28" name="Line 44"/>
                <p:cNvSpPr>
                  <a:spLocks noChangeShapeType="1"/>
                </p:cNvSpPr>
                <p:nvPr/>
              </p:nvSpPr>
              <p:spPr bwMode="auto">
                <a:xfrm>
                  <a:off x="4432057" y="2959985"/>
                  <a:ext cx="1788632"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29" name="Line 43"/>
                <p:cNvSpPr>
                  <a:spLocks noChangeShapeType="1"/>
                </p:cNvSpPr>
                <p:nvPr/>
              </p:nvSpPr>
              <p:spPr bwMode="auto">
                <a:xfrm>
                  <a:off x="4432057" y="3065013"/>
                  <a:ext cx="1788632"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30" name="Line 42"/>
                <p:cNvSpPr>
                  <a:spLocks noChangeShapeType="1"/>
                </p:cNvSpPr>
                <p:nvPr/>
              </p:nvSpPr>
              <p:spPr bwMode="auto">
                <a:xfrm>
                  <a:off x="4432057" y="3332353"/>
                  <a:ext cx="1788632"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grpSp>
              <p:nvGrpSpPr>
                <p:cNvPr id="31" name="Group 35"/>
                <p:cNvGrpSpPr>
                  <a:grpSpLocks/>
                </p:cNvGrpSpPr>
                <p:nvPr/>
              </p:nvGrpSpPr>
              <p:grpSpPr bwMode="auto">
                <a:xfrm>
                  <a:off x="4444787" y="3488300"/>
                  <a:ext cx="1753624" cy="1486284"/>
                  <a:chOff x="10015" y="9900"/>
                  <a:chExt cx="1421" cy="1167"/>
                </a:xfrm>
              </p:grpSpPr>
              <p:sp>
                <p:nvSpPr>
                  <p:cNvPr id="69" name="Line 41"/>
                  <p:cNvSpPr>
                    <a:spLocks noChangeShapeType="1"/>
                  </p:cNvSpPr>
                  <p:nvPr/>
                </p:nvSpPr>
                <p:spPr bwMode="auto">
                  <a:xfrm>
                    <a:off x="10015" y="9900"/>
                    <a:ext cx="1421"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70" name="Line 40"/>
                  <p:cNvSpPr>
                    <a:spLocks noChangeShapeType="1"/>
                  </p:cNvSpPr>
                  <p:nvPr/>
                </p:nvSpPr>
                <p:spPr bwMode="auto">
                  <a:xfrm>
                    <a:off x="10015" y="9983"/>
                    <a:ext cx="1421"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71" name="Line 39"/>
                  <p:cNvSpPr>
                    <a:spLocks noChangeShapeType="1"/>
                  </p:cNvSpPr>
                  <p:nvPr/>
                </p:nvSpPr>
                <p:spPr bwMode="auto">
                  <a:xfrm>
                    <a:off x="10015" y="10204"/>
                    <a:ext cx="1421"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72" name="Line 38"/>
                  <p:cNvSpPr>
                    <a:spLocks noChangeShapeType="1"/>
                  </p:cNvSpPr>
                  <p:nvPr/>
                </p:nvSpPr>
                <p:spPr bwMode="auto">
                  <a:xfrm>
                    <a:off x="10015" y="10770"/>
                    <a:ext cx="1421"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73" name="Line 37"/>
                  <p:cNvSpPr>
                    <a:spLocks noChangeShapeType="1"/>
                  </p:cNvSpPr>
                  <p:nvPr/>
                </p:nvSpPr>
                <p:spPr bwMode="auto">
                  <a:xfrm>
                    <a:off x="10015" y="10862"/>
                    <a:ext cx="1421"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74" name="Line 36"/>
                  <p:cNvSpPr>
                    <a:spLocks noChangeShapeType="1"/>
                  </p:cNvSpPr>
                  <p:nvPr/>
                </p:nvSpPr>
                <p:spPr bwMode="auto">
                  <a:xfrm>
                    <a:off x="10015" y="11067"/>
                    <a:ext cx="1421"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grpSp>
            <p:sp>
              <p:nvSpPr>
                <p:cNvPr id="32" name="Line 34"/>
                <p:cNvSpPr>
                  <a:spLocks noChangeShapeType="1"/>
                </p:cNvSpPr>
                <p:nvPr/>
              </p:nvSpPr>
              <p:spPr bwMode="auto">
                <a:xfrm>
                  <a:off x="4432057" y="3415101"/>
                  <a:ext cx="177908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33" name="Line 33"/>
                <p:cNvSpPr>
                  <a:spLocks noChangeShapeType="1"/>
                </p:cNvSpPr>
                <p:nvPr/>
              </p:nvSpPr>
              <p:spPr bwMode="auto">
                <a:xfrm>
                  <a:off x="4432057" y="3956146"/>
                  <a:ext cx="177908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34" name="Line 32"/>
                <p:cNvSpPr>
                  <a:spLocks noChangeShapeType="1"/>
                </p:cNvSpPr>
                <p:nvPr/>
              </p:nvSpPr>
              <p:spPr bwMode="auto">
                <a:xfrm>
                  <a:off x="4432057" y="4516287"/>
                  <a:ext cx="177908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35" name="Rectangle 23"/>
                <p:cNvSpPr>
                  <a:spLocks noChangeArrowheads="1"/>
                </p:cNvSpPr>
                <p:nvPr/>
              </p:nvSpPr>
              <p:spPr bwMode="auto">
                <a:xfrm>
                  <a:off x="6815839" y="2091132"/>
                  <a:ext cx="1794997" cy="1438544"/>
                </a:xfrm>
                <a:prstGeom prst="rect">
                  <a:avLst/>
                </a:prstGeom>
                <a:solidFill>
                  <a:srgbClr val="70AD47"/>
                </a:solidFill>
                <a:ln w="6350">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sz="6000"/>
                </a:p>
              </p:txBody>
            </p:sp>
            <p:sp>
              <p:nvSpPr>
                <p:cNvPr id="36" name="Line 21"/>
                <p:cNvSpPr>
                  <a:spLocks noChangeShapeType="1"/>
                </p:cNvSpPr>
                <p:nvPr/>
              </p:nvSpPr>
              <p:spPr bwMode="auto">
                <a:xfrm>
                  <a:off x="6822205" y="2161149"/>
                  <a:ext cx="1791813"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37" name="Line 20"/>
                <p:cNvSpPr>
                  <a:spLocks noChangeShapeType="1"/>
                </p:cNvSpPr>
                <p:nvPr/>
              </p:nvSpPr>
              <p:spPr bwMode="auto">
                <a:xfrm>
                  <a:off x="6822205" y="2243897"/>
                  <a:ext cx="1791813"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38" name="Line 19"/>
                <p:cNvSpPr>
                  <a:spLocks noChangeShapeType="1"/>
                </p:cNvSpPr>
                <p:nvPr/>
              </p:nvSpPr>
              <p:spPr bwMode="auto">
                <a:xfrm>
                  <a:off x="6822205" y="2409393"/>
                  <a:ext cx="1791813"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39" name="Line 18"/>
                <p:cNvSpPr>
                  <a:spLocks noChangeShapeType="1"/>
                </p:cNvSpPr>
                <p:nvPr/>
              </p:nvSpPr>
              <p:spPr bwMode="auto">
                <a:xfrm>
                  <a:off x="6822205" y="2508054"/>
                  <a:ext cx="1791813"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40" name="Line 17"/>
                <p:cNvSpPr>
                  <a:spLocks noChangeShapeType="1"/>
                </p:cNvSpPr>
                <p:nvPr/>
              </p:nvSpPr>
              <p:spPr bwMode="auto">
                <a:xfrm>
                  <a:off x="6822205" y="2625812"/>
                  <a:ext cx="1791813"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41" name="Line 16"/>
                <p:cNvSpPr>
                  <a:spLocks noChangeShapeType="1"/>
                </p:cNvSpPr>
                <p:nvPr/>
              </p:nvSpPr>
              <p:spPr bwMode="auto">
                <a:xfrm>
                  <a:off x="6822205" y="2889968"/>
                  <a:ext cx="1791813"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42" name="Line 15"/>
                <p:cNvSpPr>
                  <a:spLocks noChangeShapeType="1"/>
                </p:cNvSpPr>
                <p:nvPr/>
              </p:nvSpPr>
              <p:spPr bwMode="auto">
                <a:xfrm>
                  <a:off x="6825386" y="2979081"/>
                  <a:ext cx="1779085"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43" name="Line 14"/>
                <p:cNvSpPr>
                  <a:spLocks noChangeShapeType="1"/>
                </p:cNvSpPr>
                <p:nvPr/>
              </p:nvSpPr>
              <p:spPr bwMode="auto">
                <a:xfrm>
                  <a:off x="1570870" y="3940692"/>
                  <a:ext cx="725650" cy="8702"/>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44" name="Line 13"/>
                <p:cNvSpPr>
                  <a:spLocks noChangeShapeType="1"/>
                </p:cNvSpPr>
                <p:nvPr/>
              </p:nvSpPr>
              <p:spPr bwMode="auto">
                <a:xfrm flipV="1">
                  <a:off x="4113795" y="3131847"/>
                  <a:ext cx="327811" cy="789289"/>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45" name="Line 12"/>
                <p:cNvSpPr>
                  <a:spLocks noChangeShapeType="1"/>
                </p:cNvSpPr>
                <p:nvPr/>
              </p:nvSpPr>
              <p:spPr bwMode="auto">
                <a:xfrm flipV="1">
                  <a:off x="4113795" y="3698353"/>
                  <a:ext cx="327811" cy="22278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46" name="Line 11"/>
                <p:cNvSpPr>
                  <a:spLocks noChangeShapeType="1"/>
                </p:cNvSpPr>
                <p:nvPr/>
              </p:nvSpPr>
              <p:spPr bwMode="auto">
                <a:xfrm>
                  <a:off x="4113795" y="3921136"/>
                  <a:ext cx="321446" cy="865672"/>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47" name="Line 10"/>
                <p:cNvSpPr>
                  <a:spLocks noChangeShapeType="1"/>
                </p:cNvSpPr>
                <p:nvPr/>
              </p:nvSpPr>
              <p:spPr bwMode="auto">
                <a:xfrm flipV="1">
                  <a:off x="6230237" y="2288454"/>
                  <a:ext cx="579237" cy="811567"/>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48" name="Line 9"/>
                <p:cNvSpPr>
                  <a:spLocks noChangeShapeType="1"/>
                </p:cNvSpPr>
                <p:nvPr/>
              </p:nvSpPr>
              <p:spPr bwMode="auto">
                <a:xfrm flipV="1">
                  <a:off x="6233419" y="2718106"/>
                  <a:ext cx="569690" cy="39146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49" name="Line 8"/>
                <p:cNvSpPr>
                  <a:spLocks noChangeShapeType="1"/>
                </p:cNvSpPr>
                <p:nvPr/>
              </p:nvSpPr>
              <p:spPr bwMode="auto">
                <a:xfrm>
                  <a:off x="6236603" y="3666527"/>
                  <a:ext cx="579237" cy="80520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50" name="Line 7"/>
                <p:cNvSpPr>
                  <a:spLocks noChangeShapeType="1"/>
                </p:cNvSpPr>
                <p:nvPr/>
              </p:nvSpPr>
              <p:spPr bwMode="auto">
                <a:xfrm>
                  <a:off x="6227054" y="3663345"/>
                  <a:ext cx="582420" cy="136216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51" name="Rectangle 6"/>
                <p:cNvSpPr>
                  <a:spLocks noChangeArrowheads="1"/>
                </p:cNvSpPr>
                <p:nvPr/>
              </p:nvSpPr>
              <p:spPr bwMode="auto">
                <a:xfrm>
                  <a:off x="7691059" y="3045917"/>
                  <a:ext cx="127305" cy="235514"/>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bg1"/>
                    </a:solidFill>
                    <a:effectLst/>
                    <a:latin typeface="Arial" panose="020B0604020202020204" pitchFamily="34" charset="0"/>
                  </a:endParaRPr>
                </a:p>
              </p:txBody>
            </p:sp>
            <p:sp>
              <p:nvSpPr>
                <p:cNvPr id="52" name="Rectangle 5"/>
                <p:cNvSpPr>
                  <a:spLocks noChangeArrowheads="1"/>
                </p:cNvSpPr>
                <p:nvPr/>
              </p:nvSpPr>
              <p:spPr bwMode="auto">
                <a:xfrm>
                  <a:off x="7691059" y="3170038"/>
                  <a:ext cx="127305" cy="23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bg1"/>
                    </a:solidFill>
                    <a:effectLst/>
                    <a:latin typeface="Arial" panose="020B0604020202020204" pitchFamily="34" charset="0"/>
                  </a:endParaRPr>
                </a:p>
              </p:txBody>
            </p:sp>
            <p:sp>
              <p:nvSpPr>
                <p:cNvPr id="53" name="Rectangle 4"/>
                <p:cNvSpPr>
                  <a:spLocks noChangeArrowheads="1"/>
                </p:cNvSpPr>
                <p:nvPr/>
              </p:nvSpPr>
              <p:spPr bwMode="auto">
                <a:xfrm>
                  <a:off x="7691059" y="3300527"/>
                  <a:ext cx="127305" cy="23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bg1"/>
                    </a:solidFill>
                    <a:effectLst/>
                    <a:latin typeface="Arial" panose="020B0604020202020204" pitchFamily="34" charset="0"/>
                  </a:endParaRPr>
                </a:p>
              </p:txBody>
            </p:sp>
            <p:sp>
              <p:nvSpPr>
                <p:cNvPr id="54" name="Rectangle 3"/>
                <p:cNvSpPr>
                  <a:spLocks noChangeArrowheads="1"/>
                </p:cNvSpPr>
                <p:nvPr/>
              </p:nvSpPr>
              <p:spPr bwMode="auto">
                <a:xfrm>
                  <a:off x="5316825" y="4029345"/>
                  <a:ext cx="127305" cy="23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6000" b="0" i="0" u="none" strike="noStrike" cap="none" normalizeH="0" baseline="0">
                    <a:ln>
                      <a:noFill/>
                    </a:ln>
                    <a:solidFill>
                      <a:schemeClr val="tx1"/>
                    </a:solidFill>
                    <a:effectLst/>
                    <a:latin typeface="Arial" panose="020B0604020202020204" pitchFamily="34" charset="0"/>
                  </a:endParaRPr>
                </a:p>
              </p:txBody>
            </p:sp>
            <p:sp>
              <p:nvSpPr>
                <p:cNvPr id="55" name="Rectangle 2"/>
                <p:cNvSpPr>
                  <a:spLocks noChangeArrowheads="1"/>
                </p:cNvSpPr>
                <p:nvPr/>
              </p:nvSpPr>
              <p:spPr bwMode="auto">
                <a:xfrm>
                  <a:off x="5316825" y="4153468"/>
                  <a:ext cx="127305" cy="23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6000" b="0" i="0" u="none" strike="noStrike" cap="none" normalizeH="0" baseline="0">
                    <a:ln>
                      <a:noFill/>
                    </a:ln>
                    <a:solidFill>
                      <a:schemeClr val="tx1"/>
                    </a:solidFill>
                    <a:effectLst/>
                    <a:latin typeface="Arial" panose="020B0604020202020204" pitchFamily="34" charset="0"/>
                  </a:endParaRPr>
                </a:p>
              </p:txBody>
            </p:sp>
            <p:sp>
              <p:nvSpPr>
                <p:cNvPr id="56" name="Rectangle 1"/>
                <p:cNvSpPr>
                  <a:spLocks noChangeArrowheads="1"/>
                </p:cNvSpPr>
                <p:nvPr/>
              </p:nvSpPr>
              <p:spPr bwMode="auto">
                <a:xfrm>
                  <a:off x="5316825" y="4283955"/>
                  <a:ext cx="127305" cy="23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6000" b="0" i="0" u="none" strike="noStrike" cap="none" normalizeH="0" baseline="0">
                    <a:ln>
                      <a:noFill/>
                    </a:ln>
                    <a:solidFill>
                      <a:schemeClr val="tx1"/>
                    </a:solidFill>
                    <a:effectLst/>
                    <a:latin typeface="Arial" panose="020B0604020202020204" pitchFamily="34" charset="0"/>
                  </a:endParaRPr>
                </a:p>
              </p:txBody>
            </p:sp>
            <p:sp>
              <p:nvSpPr>
                <p:cNvPr id="57" name="Rectangle 56"/>
                <p:cNvSpPr>
                  <a:spLocks noChangeArrowheads="1"/>
                </p:cNvSpPr>
                <p:nvPr/>
              </p:nvSpPr>
              <p:spPr bwMode="auto">
                <a:xfrm>
                  <a:off x="7630590" y="4385799"/>
                  <a:ext cx="299166" cy="337358"/>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bg1"/>
                    </a:solidFill>
                    <a:effectLst/>
                    <a:latin typeface="Arial" panose="020B0604020202020204" pitchFamily="34" charset="0"/>
                  </a:endParaRPr>
                </a:p>
              </p:txBody>
            </p:sp>
            <p:sp>
              <p:nvSpPr>
                <p:cNvPr id="58" name="Rectangle 55"/>
                <p:cNvSpPr>
                  <a:spLocks noChangeArrowheads="1"/>
                </p:cNvSpPr>
                <p:nvPr/>
              </p:nvSpPr>
              <p:spPr bwMode="auto">
                <a:xfrm>
                  <a:off x="7691059" y="4828183"/>
                  <a:ext cx="127305" cy="235514"/>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bg1"/>
                    </a:solidFill>
                    <a:effectLst/>
                    <a:latin typeface="Arial" panose="020B0604020202020204" pitchFamily="34" charset="0"/>
                  </a:endParaRPr>
                </a:p>
              </p:txBody>
            </p:sp>
            <p:sp>
              <p:nvSpPr>
                <p:cNvPr id="59" name="Rectangle 54"/>
                <p:cNvSpPr>
                  <a:spLocks noChangeArrowheads="1"/>
                </p:cNvSpPr>
                <p:nvPr/>
              </p:nvSpPr>
              <p:spPr bwMode="auto">
                <a:xfrm>
                  <a:off x="7691059" y="4952305"/>
                  <a:ext cx="127305" cy="235514"/>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bg1"/>
                    </a:solidFill>
                    <a:effectLst/>
                    <a:latin typeface="Arial" panose="020B0604020202020204" pitchFamily="34" charset="0"/>
                  </a:endParaRPr>
                </a:p>
              </p:txBody>
            </p:sp>
            <p:sp>
              <p:nvSpPr>
                <p:cNvPr id="60" name="Rectangle 53"/>
                <p:cNvSpPr>
                  <a:spLocks noChangeArrowheads="1"/>
                </p:cNvSpPr>
                <p:nvPr/>
              </p:nvSpPr>
              <p:spPr bwMode="auto">
                <a:xfrm>
                  <a:off x="7691059" y="5082793"/>
                  <a:ext cx="127305" cy="235514"/>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bg1"/>
                    </a:solidFill>
                    <a:effectLst/>
                    <a:latin typeface="Arial" panose="020B0604020202020204" pitchFamily="34" charset="0"/>
                  </a:endParaRPr>
                </a:p>
              </p:txBody>
            </p:sp>
            <p:sp>
              <p:nvSpPr>
                <p:cNvPr id="61" name="Line 31"/>
                <p:cNvSpPr>
                  <a:spLocks noChangeShapeType="1"/>
                </p:cNvSpPr>
                <p:nvPr/>
              </p:nvSpPr>
              <p:spPr bwMode="auto">
                <a:xfrm>
                  <a:off x="6819021" y="4264859"/>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62" name="Line 30"/>
                <p:cNvSpPr>
                  <a:spLocks noChangeShapeType="1"/>
                </p:cNvSpPr>
                <p:nvPr/>
              </p:nvSpPr>
              <p:spPr bwMode="auto">
                <a:xfrm>
                  <a:off x="6819021" y="4392164"/>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63" name="Line 29"/>
                <p:cNvSpPr>
                  <a:spLocks noChangeShapeType="1"/>
                </p:cNvSpPr>
                <p:nvPr/>
              </p:nvSpPr>
              <p:spPr bwMode="auto">
                <a:xfrm>
                  <a:off x="6819021" y="5359680"/>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64" name="Line 28"/>
                <p:cNvSpPr>
                  <a:spLocks noChangeShapeType="1"/>
                </p:cNvSpPr>
                <p:nvPr/>
              </p:nvSpPr>
              <p:spPr bwMode="auto">
                <a:xfrm>
                  <a:off x="6819021" y="5432881"/>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65" name="Line 27"/>
                <p:cNvSpPr>
                  <a:spLocks noChangeShapeType="1"/>
                </p:cNvSpPr>
                <p:nvPr/>
              </p:nvSpPr>
              <p:spPr bwMode="auto">
                <a:xfrm>
                  <a:off x="6819021" y="5614289"/>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66" name="Line 26"/>
                <p:cNvSpPr>
                  <a:spLocks noChangeShapeType="1"/>
                </p:cNvSpPr>
                <p:nvPr/>
              </p:nvSpPr>
              <p:spPr bwMode="auto">
                <a:xfrm>
                  <a:off x="6812656" y="4748617"/>
                  <a:ext cx="1782267"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67" name="Line 25"/>
                <p:cNvSpPr>
                  <a:spLocks noChangeShapeType="1"/>
                </p:cNvSpPr>
                <p:nvPr/>
              </p:nvSpPr>
              <p:spPr bwMode="auto">
                <a:xfrm>
                  <a:off x="6819021" y="4653138"/>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68" name="Line 22"/>
                <p:cNvSpPr>
                  <a:spLocks noChangeShapeType="1"/>
                </p:cNvSpPr>
                <p:nvPr/>
              </p:nvSpPr>
              <p:spPr bwMode="auto">
                <a:xfrm>
                  <a:off x="6809474" y="5292846"/>
                  <a:ext cx="1779083"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grpSp>
        </p:grpSp>
      </p:grpSp>
      <p:sp>
        <p:nvSpPr>
          <p:cNvPr id="75" name="矩形 74"/>
          <p:cNvSpPr/>
          <p:nvPr/>
        </p:nvSpPr>
        <p:spPr>
          <a:xfrm>
            <a:off x="252852" y="4343400"/>
            <a:ext cx="8865748" cy="1754326"/>
          </a:xfrm>
          <a:prstGeom prst="rect">
            <a:avLst/>
          </a:prstGeom>
        </p:spPr>
        <p:txBody>
          <a:bodyPr wrap="square">
            <a:spAutoFit/>
          </a:bodyPr>
          <a:lstStyle/>
          <a:p>
            <a:r>
              <a:rPr lang="en-US" altLang="zh-CN" b="1" dirty="0" smtClean="0">
                <a:latin typeface="Times New Roman" panose="02020603050405020304" pitchFamily="18" charset="0"/>
                <a:cs typeface="Times New Roman" panose="02020603050405020304" pitchFamily="18" charset="0"/>
              </a:rPr>
              <a:t>(1)Chubby  file</a:t>
            </a:r>
            <a:r>
              <a:rPr lang="zh-CN" altLang="en-US" dirty="0" smtClean="0">
                <a:latin typeface="Times New Roman" panose="02020603050405020304" pitchFamily="18" charset="0"/>
                <a:cs typeface="Times New Roman" panose="02020603050405020304" pitchFamily="18" charset="0"/>
              </a:rPr>
              <a:t>：</a:t>
            </a:r>
            <a:r>
              <a:rPr lang="zh-CN" altLang="en-US" dirty="0" smtClean="0">
                <a:latin typeface="+mn-ea"/>
              </a:rPr>
              <a:t>包含了</a:t>
            </a:r>
            <a:r>
              <a:rPr lang="zh-CN" altLang="zh-CN" b="1" dirty="0">
                <a:solidFill>
                  <a:srgbClr val="FF0000"/>
                </a:solidFill>
                <a:latin typeface="+mn-ea"/>
                <a:cs typeface="Times New Roman" panose="02020603050405020304" pitchFamily="18" charset="0"/>
              </a:rPr>
              <a:t>根子</a:t>
            </a:r>
            <a:r>
              <a:rPr lang="zh-CN" altLang="zh-CN" b="1" dirty="0" smtClean="0">
                <a:solidFill>
                  <a:srgbClr val="FF0000"/>
                </a:solidFill>
                <a:latin typeface="+mn-ea"/>
                <a:cs typeface="Times New Roman" panose="02020603050405020304" pitchFamily="18" charset="0"/>
              </a:rPr>
              <a:t>表</a:t>
            </a:r>
            <a:r>
              <a:rPr lang="en-US" altLang="zh-CN" b="1" dirty="0" smtClean="0">
                <a:latin typeface="+mn-ea"/>
                <a:cs typeface="Times New Roman" panose="02020603050405020304" pitchFamily="18" charset="0"/>
              </a:rPr>
              <a:t>(</a:t>
            </a:r>
            <a:r>
              <a:rPr lang="zh-CN" altLang="en-US" b="1" dirty="0" smtClean="0">
                <a:latin typeface="+mn-ea"/>
              </a:rPr>
              <a:t> </a:t>
            </a:r>
            <a:r>
              <a:rPr lang="en-US" altLang="zh-CN" b="1" dirty="0">
                <a:latin typeface="+mn-ea"/>
              </a:rPr>
              <a:t>Root Tablet </a:t>
            </a:r>
            <a:r>
              <a:rPr lang="en-US" altLang="zh-CN" b="1" dirty="0" smtClean="0">
                <a:latin typeface="+mn-ea"/>
              </a:rPr>
              <a:t>)</a:t>
            </a:r>
            <a:r>
              <a:rPr lang="zh-CN" altLang="en-US" dirty="0" smtClean="0">
                <a:latin typeface="+mn-ea"/>
              </a:rPr>
              <a:t>的位置信息</a:t>
            </a:r>
            <a:endParaRPr lang="en-US" altLang="zh-CN" dirty="0">
              <a:latin typeface="+mn-ea"/>
            </a:endParaRPr>
          </a:p>
          <a:p>
            <a:endParaRPr lang="en-US" altLang="zh-CN" b="1" dirty="0" smtClean="0">
              <a:latin typeface="+mn-ea"/>
            </a:endParaRPr>
          </a:p>
          <a:p>
            <a:r>
              <a:rPr lang="en-US" altLang="zh-CN" b="1" dirty="0" smtClean="0">
                <a:latin typeface="Times New Roman" panose="02020603050405020304" pitchFamily="18" charset="0"/>
                <a:cs typeface="Times New Roman" panose="02020603050405020304" pitchFamily="18" charset="0"/>
              </a:rPr>
              <a:t>(2)Root </a:t>
            </a:r>
            <a:r>
              <a:rPr lang="en-US" altLang="zh-CN" b="1" dirty="0">
                <a:latin typeface="Times New Roman" panose="02020603050405020304" pitchFamily="18" charset="0"/>
                <a:cs typeface="Times New Roman" panose="02020603050405020304" pitchFamily="18" charset="0"/>
              </a:rPr>
              <a:t>Tablet </a:t>
            </a:r>
            <a:r>
              <a:rPr lang="zh-CN" altLang="en-US" dirty="0" smtClean="0">
                <a:latin typeface="Times New Roman" panose="02020603050405020304" pitchFamily="18" charset="0"/>
                <a:cs typeface="Times New Roman" panose="02020603050405020304" pitchFamily="18" charset="0"/>
              </a:rPr>
              <a:t>：是</a:t>
            </a:r>
            <a:r>
              <a:rPr lang="zh-CN" altLang="zh-CN" dirty="0" smtClean="0"/>
              <a:t>元数据</a:t>
            </a:r>
            <a:r>
              <a:rPr lang="zh-CN" altLang="zh-CN" dirty="0"/>
              <a:t>表（</a:t>
            </a:r>
            <a:r>
              <a:rPr lang="en-US" altLang="zh-CN" dirty="0"/>
              <a:t>METADATA </a:t>
            </a:r>
            <a:r>
              <a:rPr lang="en-US" altLang="zh-CN" dirty="0" smtClean="0"/>
              <a:t>Tablet</a:t>
            </a:r>
            <a:r>
              <a:rPr lang="zh-CN" altLang="zh-CN" dirty="0" smtClean="0"/>
              <a:t>）</a:t>
            </a:r>
            <a:r>
              <a:rPr lang="zh-CN" altLang="zh-CN" dirty="0"/>
              <a:t>的第一个</a:t>
            </a:r>
            <a:r>
              <a:rPr lang="zh-CN" altLang="zh-CN" dirty="0" smtClean="0"/>
              <a:t>分片</a:t>
            </a:r>
            <a:r>
              <a:rPr lang="zh-CN" altLang="en-US" dirty="0"/>
              <a:t>，</a:t>
            </a:r>
            <a:r>
              <a:rPr lang="zh-CN" altLang="en-US" dirty="0" smtClean="0">
                <a:latin typeface="+mn-ea"/>
              </a:rPr>
              <a:t>包含了</a:t>
            </a:r>
            <a:r>
              <a:rPr lang="zh-CN" altLang="en-US" b="1" dirty="0">
                <a:latin typeface="+mn-ea"/>
              </a:rPr>
              <a:t>其他元数据子</a:t>
            </a:r>
            <a:r>
              <a:rPr lang="zh-CN" altLang="en-US" b="1" dirty="0" smtClean="0">
                <a:latin typeface="+mn-ea"/>
              </a:rPr>
              <a:t>表</a:t>
            </a:r>
            <a:r>
              <a:rPr lang="en-US" altLang="zh-CN" b="1" dirty="0" smtClean="0">
                <a:latin typeface="+mn-ea"/>
              </a:rPr>
              <a:t>(</a:t>
            </a:r>
            <a:r>
              <a:rPr lang="en-US" altLang="zh-CN" dirty="0" smtClean="0">
                <a:solidFill>
                  <a:schemeClr val="tx1">
                    <a:lumMod val="75000"/>
                    <a:lumOff val="25000"/>
                  </a:schemeClr>
                </a:solidFill>
                <a:latin typeface="Times New Roman" panose="02020603050405020304" pitchFamily="18" charset="0"/>
                <a:cs typeface="Times New Roman" panose="02020603050405020304" pitchFamily="18" charset="0"/>
              </a:rPr>
              <a:t>Other </a:t>
            </a:r>
            <a:r>
              <a:rPr lang="en-US" altLang="zh-CN" dirty="0" smtClean="0">
                <a:latin typeface="Times New Roman" panose="02020603050405020304" pitchFamily="18" charset="0"/>
                <a:cs typeface="Times New Roman" panose="02020603050405020304" pitchFamily="18" charset="0"/>
              </a:rPr>
              <a:t>METADATA Tablet</a:t>
            </a:r>
            <a:r>
              <a:rPr lang="en-US" altLang="zh-CN" b="1" dirty="0" smtClean="0">
                <a:latin typeface="+mn-ea"/>
              </a:rPr>
              <a:t>)</a:t>
            </a:r>
            <a:r>
              <a:rPr lang="zh-CN" altLang="en-US" dirty="0" smtClean="0">
                <a:latin typeface="+mn-ea"/>
              </a:rPr>
              <a:t>里</a:t>
            </a:r>
            <a:r>
              <a:rPr lang="zh-CN" altLang="en-US" dirty="0">
                <a:latin typeface="+mn-ea"/>
              </a:rPr>
              <a:t>所有的 </a:t>
            </a:r>
            <a:r>
              <a:rPr lang="en-US" altLang="zh-CN" dirty="0">
                <a:latin typeface="+mn-ea"/>
              </a:rPr>
              <a:t>Tablet </a:t>
            </a:r>
            <a:r>
              <a:rPr lang="zh-CN" altLang="en-US" dirty="0">
                <a:latin typeface="+mn-ea"/>
              </a:rPr>
              <a:t>的位置信息</a:t>
            </a:r>
            <a:r>
              <a:rPr lang="zh-CN" altLang="en-US" dirty="0" smtClean="0">
                <a:latin typeface="+mn-ea"/>
              </a:rPr>
              <a:t>。</a:t>
            </a:r>
            <a:endParaRPr lang="en-US" altLang="zh-CN" dirty="0" smtClean="0">
              <a:latin typeface="+mn-ea"/>
            </a:endParaRPr>
          </a:p>
          <a:p>
            <a:endParaRPr lang="en-US" altLang="zh-CN" dirty="0" smtClean="0">
              <a:latin typeface="+mn-ea"/>
            </a:endParaRPr>
          </a:p>
          <a:p>
            <a:r>
              <a:rPr lang="en-US" altLang="zh-CN" b="1" dirty="0" smtClean="0">
                <a:latin typeface="Times New Roman" panose="02020603050405020304" pitchFamily="18" charset="0"/>
                <a:cs typeface="Times New Roman" panose="02020603050405020304" pitchFamily="18" charset="0"/>
              </a:rPr>
              <a:t>(3)</a:t>
            </a:r>
            <a:r>
              <a:rPr lang="en-US" altLang="zh-CN" b="1" dirty="0">
                <a:solidFill>
                  <a:schemeClr val="tx1">
                    <a:lumMod val="75000"/>
                    <a:lumOff val="25000"/>
                  </a:schemeClr>
                </a:solidFill>
                <a:latin typeface="Times New Roman" panose="02020603050405020304" pitchFamily="18" charset="0"/>
                <a:cs typeface="Times New Roman" panose="02020603050405020304" pitchFamily="18" charset="0"/>
              </a:rPr>
              <a:t> Other </a:t>
            </a:r>
            <a:r>
              <a:rPr lang="en-US" altLang="zh-CN" b="1" dirty="0">
                <a:latin typeface="Times New Roman" panose="02020603050405020304" pitchFamily="18" charset="0"/>
                <a:cs typeface="Times New Roman" panose="02020603050405020304" pitchFamily="18" charset="0"/>
              </a:rPr>
              <a:t>METADATA </a:t>
            </a:r>
            <a:r>
              <a:rPr lang="en-US" altLang="zh-CN" b="1" dirty="0" smtClean="0">
                <a:latin typeface="Times New Roman" panose="02020603050405020304" pitchFamily="18" charset="0"/>
                <a:cs typeface="Times New Roman" panose="02020603050405020304" pitchFamily="18" charset="0"/>
              </a:rPr>
              <a:t>Tablet</a:t>
            </a:r>
            <a:r>
              <a:rPr lang="zh-CN" altLang="en-US" b="1" dirty="0" smtClean="0">
                <a:latin typeface="Times New Roman" panose="02020603050405020304" pitchFamily="18" charset="0"/>
                <a:cs typeface="Times New Roman" panose="02020603050405020304" pitchFamily="18" charset="0"/>
              </a:rPr>
              <a:t>：</a:t>
            </a:r>
            <a:r>
              <a:rPr lang="zh-CN" altLang="en-US" dirty="0" smtClean="0">
                <a:latin typeface="+mn-ea"/>
              </a:rPr>
              <a:t>每个 </a:t>
            </a:r>
            <a:r>
              <a:rPr lang="en-US" altLang="zh-CN" dirty="0" smtClean="0">
                <a:latin typeface="Times New Roman" panose="02020603050405020304" pitchFamily="18" charset="0"/>
                <a:cs typeface="Times New Roman" panose="02020603050405020304" pitchFamily="18" charset="0"/>
              </a:rPr>
              <a:t>Tablet</a:t>
            </a:r>
            <a:r>
              <a:rPr lang="en-US" altLang="zh-CN" dirty="0" smtClean="0">
                <a:latin typeface="+mn-ea"/>
              </a:rPr>
              <a:t> </a:t>
            </a:r>
            <a:r>
              <a:rPr lang="zh-CN" altLang="en-US" dirty="0" smtClean="0">
                <a:latin typeface="+mn-ea"/>
              </a:rPr>
              <a:t>包含</a:t>
            </a:r>
            <a:r>
              <a:rPr lang="zh-CN" altLang="en-US" dirty="0">
                <a:latin typeface="+mn-ea"/>
              </a:rPr>
              <a:t>了一个用户 </a:t>
            </a:r>
            <a:r>
              <a:rPr lang="en-US" altLang="zh-CN" dirty="0">
                <a:latin typeface="Times New Roman" panose="02020603050405020304" pitchFamily="18" charset="0"/>
                <a:cs typeface="Times New Roman" panose="02020603050405020304" pitchFamily="18" charset="0"/>
              </a:rPr>
              <a:t>Tablet </a:t>
            </a:r>
            <a:r>
              <a:rPr lang="zh-CN" altLang="en-US" dirty="0">
                <a:latin typeface="+mn-ea"/>
              </a:rPr>
              <a:t>的集合。</a:t>
            </a:r>
          </a:p>
        </p:txBody>
      </p:sp>
    </p:spTree>
    <p:extLst>
      <p:ext uri="{BB962C8B-B14F-4D97-AF65-F5344CB8AC3E}">
        <p14:creationId xmlns:p14="http://schemas.microsoft.com/office/powerpoint/2010/main" val="18719342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Google </a:t>
            </a:r>
            <a:r>
              <a:rPr lang="en-US" dirty="0" err="1" smtClean="0"/>
              <a:t>Bigtable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62</a:t>
            </a:fld>
            <a:endParaRPr lang="en-US"/>
          </a:p>
        </p:txBody>
      </p:sp>
      <p:sp>
        <p:nvSpPr>
          <p:cNvPr id="4" name="Text Box 5"/>
          <p:cNvSpPr txBox="1">
            <a:spLocks noChangeArrowheads="1"/>
          </p:cNvSpPr>
          <p:nvPr/>
        </p:nvSpPr>
        <p:spPr bwMode="auto">
          <a:xfrm>
            <a:off x="11303" y="1046832"/>
            <a:ext cx="913269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zh-CN" altLang="en-US" sz="2000" dirty="0">
                <a:latin typeface="+mn-ea"/>
                <a:sym typeface="Wingdings" panose="05000000000000000000" pitchFamily="2" charset="2"/>
              </a:rPr>
              <a:t></a:t>
            </a:r>
            <a:r>
              <a:rPr lang="zh-CN" altLang="en-US" sz="2000" dirty="0">
                <a:latin typeface="+mn-ea"/>
              </a:rPr>
              <a:t>所有子表地址都被记录在</a:t>
            </a:r>
            <a:r>
              <a:rPr lang="zh-CN" altLang="en-US" sz="2000" dirty="0">
                <a:solidFill>
                  <a:srgbClr val="FD4C39"/>
                </a:solidFill>
                <a:latin typeface="+mn-ea"/>
              </a:rPr>
              <a:t>元数据表</a:t>
            </a:r>
            <a:r>
              <a:rPr lang="zh-CN" altLang="en-US" sz="2000" dirty="0">
                <a:latin typeface="+mn-ea"/>
              </a:rPr>
              <a:t>中，元数据表也是由一个个的</a:t>
            </a:r>
            <a:r>
              <a:rPr lang="zh-CN" altLang="en-US" sz="2000" dirty="0">
                <a:solidFill>
                  <a:srgbClr val="FD4C39"/>
                </a:solidFill>
                <a:latin typeface="+mn-ea"/>
              </a:rPr>
              <a:t>元数据子表</a:t>
            </a:r>
            <a:r>
              <a:rPr lang="zh-CN" altLang="en-US" sz="2000" dirty="0">
                <a:latin typeface="+mn-ea"/>
              </a:rPr>
              <a:t>（</a:t>
            </a:r>
            <a:r>
              <a:rPr lang="en-US" altLang="zh-CN" sz="2000" dirty="0">
                <a:latin typeface="+mn-ea"/>
              </a:rPr>
              <a:t>Metadata tablet</a:t>
            </a:r>
            <a:r>
              <a:rPr lang="zh-CN" altLang="en-US" sz="2000" dirty="0">
                <a:latin typeface="+mn-ea"/>
              </a:rPr>
              <a:t>）组成</a:t>
            </a:r>
          </a:p>
          <a:p>
            <a:pPr eaLnBrk="1" hangingPunct="1">
              <a:spcBef>
                <a:spcPct val="50000"/>
              </a:spcBef>
            </a:pPr>
            <a:r>
              <a:rPr lang="zh-CN" altLang="en-US" sz="2000" dirty="0">
                <a:solidFill>
                  <a:srgbClr val="C00000"/>
                </a:solidFill>
                <a:latin typeface="+mn-ea"/>
                <a:sym typeface="Wingdings" panose="05000000000000000000" pitchFamily="2" charset="2"/>
              </a:rPr>
              <a:t></a:t>
            </a:r>
            <a:r>
              <a:rPr lang="zh-CN" altLang="en-US" sz="2000" dirty="0">
                <a:solidFill>
                  <a:srgbClr val="C00000"/>
                </a:solidFill>
                <a:latin typeface="+mn-ea"/>
              </a:rPr>
              <a:t>根子表</a:t>
            </a:r>
            <a:r>
              <a:rPr lang="zh-CN" altLang="en-US" sz="2000" dirty="0">
                <a:latin typeface="+mn-ea"/>
              </a:rPr>
              <a:t>是元数据表中一个比较特殊的子表，它既是</a:t>
            </a:r>
            <a:r>
              <a:rPr lang="zh-CN" altLang="en-US" sz="2000" u="sng" dirty="0">
                <a:latin typeface="+mn-ea"/>
              </a:rPr>
              <a:t>元数据表的第一条记录，也包含了其他元数据子表的地址</a:t>
            </a:r>
            <a:r>
              <a:rPr lang="zh-CN" altLang="en-US" sz="2000" dirty="0">
                <a:latin typeface="+mn-ea"/>
              </a:rPr>
              <a:t>，同时</a:t>
            </a:r>
            <a:r>
              <a:rPr lang="en-US" altLang="zh-CN" sz="2000" dirty="0">
                <a:latin typeface="+mn-ea"/>
              </a:rPr>
              <a:t>Chubby</a:t>
            </a:r>
            <a:r>
              <a:rPr lang="zh-CN" altLang="en-US" sz="2000" dirty="0">
                <a:latin typeface="+mn-ea"/>
              </a:rPr>
              <a:t>中的一个文件也存储了这个根子表的信息。</a:t>
            </a:r>
          </a:p>
          <a:p>
            <a:pPr>
              <a:spcBef>
                <a:spcPct val="50000"/>
              </a:spcBef>
            </a:pPr>
            <a:r>
              <a:rPr lang="zh-CN" altLang="en-US" sz="2000" dirty="0" smtClean="0">
                <a:latin typeface="+mn-ea"/>
                <a:sym typeface="Wingdings" panose="05000000000000000000" pitchFamily="2" charset="2"/>
              </a:rPr>
              <a:t></a:t>
            </a:r>
            <a:r>
              <a:rPr lang="zh-CN" altLang="en-US" sz="2000" dirty="0">
                <a:latin typeface="+mn-ea"/>
              </a:rPr>
              <a:t>在 </a:t>
            </a:r>
            <a:r>
              <a:rPr lang="en-US" altLang="zh-CN" sz="2000" dirty="0">
                <a:latin typeface="+mn-ea"/>
              </a:rPr>
              <a:t>METADATA </a:t>
            </a:r>
            <a:r>
              <a:rPr lang="zh-CN" altLang="en-US" sz="2000" dirty="0">
                <a:latin typeface="+mn-ea"/>
              </a:rPr>
              <a:t>表里面，每个 </a:t>
            </a:r>
            <a:r>
              <a:rPr lang="en-US" altLang="zh-CN" sz="2000" dirty="0">
                <a:latin typeface="+mn-ea"/>
              </a:rPr>
              <a:t>Tablet </a:t>
            </a:r>
            <a:r>
              <a:rPr lang="zh-CN" altLang="en-US" sz="2000" dirty="0">
                <a:latin typeface="+mn-ea"/>
              </a:rPr>
              <a:t>的位置信息都存放在一个</a:t>
            </a:r>
            <a:r>
              <a:rPr lang="zh-CN" altLang="en-US" sz="2000" dirty="0">
                <a:solidFill>
                  <a:srgbClr val="FF0000"/>
                </a:solidFill>
                <a:latin typeface="+mn-ea"/>
              </a:rPr>
              <a:t>行关键字</a:t>
            </a:r>
            <a:r>
              <a:rPr lang="zh-CN" altLang="en-US" sz="2000" dirty="0">
                <a:latin typeface="+mn-ea"/>
              </a:rPr>
              <a:t>下面，而这个行关键字是由 </a:t>
            </a:r>
            <a:r>
              <a:rPr lang="en-US" altLang="zh-CN" sz="2000" dirty="0">
                <a:latin typeface="+mn-ea"/>
              </a:rPr>
              <a:t>Tablet </a:t>
            </a:r>
            <a:r>
              <a:rPr lang="zh-CN" altLang="en-US" sz="2000" dirty="0">
                <a:latin typeface="+mn-ea"/>
              </a:rPr>
              <a:t>所在的</a:t>
            </a:r>
            <a:r>
              <a:rPr lang="zh-CN" altLang="en-US" sz="2000" dirty="0">
                <a:solidFill>
                  <a:srgbClr val="FF0000"/>
                </a:solidFill>
                <a:latin typeface="+mn-ea"/>
              </a:rPr>
              <a:t>表的标识符</a:t>
            </a:r>
            <a:r>
              <a:rPr lang="zh-CN" altLang="en-US" sz="2000" dirty="0">
                <a:latin typeface="+mn-ea"/>
              </a:rPr>
              <a:t>和 </a:t>
            </a:r>
            <a:r>
              <a:rPr lang="en-US" altLang="zh-CN" sz="2000" dirty="0">
                <a:solidFill>
                  <a:srgbClr val="FF0000"/>
                </a:solidFill>
                <a:latin typeface="+mn-ea"/>
              </a:rPr>
              <a:t>Tablet </a:t>
            </a:r>
            <a:r>
              <a:rPr lang="zh-CN" altLang="en-US" sz="2000" dirty="0">
                <a:solidFill>
                  <a:srgbClr val="FF0000"/>
                </a:solidFill>
                <a:latin typeface="+mn-ea"/>
              </a:rPr>
              <a:t>的最后一行</a:t>
            </a:r>
            <a:r>
              <a:rPr lang="zh-CN" altLang="en-US" sz="2000" dirty="0">
                <a:latin typeface="+mn-ea"/>
              </a:rPr>
              <a:t>编码而成的。</a:t>
            </a:r>
            <a:r>
              <a:rPr lang="en-US" altLang="zh-CN" sz="2000" dirty="0">
                <a:latin typeface="+mn-ea"/>
              </a:rPr>
              <a:t>METADATA </a:t>
            </a:r>
            <a:r>
              <a:rPr lang="zh-CN" altLang="en-US" sz="2000" dirty="0">
                <a:latin typeface="+mn-ea"/>
              </a:rPr>
              <a:t>的每一行都存储了大约 </a:t>
            </a:r>
            <a:r>
              <a:rPr lang="en-US" altLang="zh-CN" sz="2000" dirty="0">
                <a:latin typeface="+mn-ea"/>
              </a:rPr>
              <a:t>1KB </a:t>
            </a:r>
            <a:r>
              <a:rPr lang="zh-CN" altLang="en-US" sz="2000" dirty="0">
                <a:latin typeface="+mn-ea"/>
              </a:rPr>
              <a:t>的内存数据。 在一个大小适中的、容量限制为 </a:t>
            </a:r>
            <a:r>
              <a:rPr lang="en-US" altLang="zh-CN" sz="2000" dirty="0">
                <a:latin typeface="+mn-ea"/>
              </a:rPr>
              <a:t>128MB </a:t>
            </a:r>
            <a:r>
              <a:rPr lang="zh-CN" altLang="en-US" sz="2000" dirty="0">
                <a:latin typeface="+mn-ea"/>
              </a:rPr>
              <a:t>的 </a:t>
            </a:r>
            <a:r>
              <a:rPr lang="en-US" altLang="zh-CN" sz="2000" dirty="0">
                <a:latin typeface="+mn-ea"/>
              </a:rPr>
              <a:t>METADATA Tablet </a:t>
            </a:r>
            <a:r>
              <a:rPr lang="zh-CN" altLang="en-US" sz="2000" dirty="0">
                <a:latin typeface="+mn-ea"/>
              </a:rPr>
              <a:t>中，采用这种三层结构的存储模式，可以标识 </a:t>
            </a:r>
            <a:r>
              <a:rPr lang="en-US" altLang="zh-CN" sz="2000" dirty="0" smtClean="0">
                <a:latin typeface="+mn-ea"/>
              </a:rPr>
              <a:t>2</a:t>
            </a:r>
            <a:r>
              <a:rPr lang="en-US" altLang="zh-CN" sz="2000" dirty="0">
                <a:latin typeface="+mn-ea"/>
              </a:rPr>
              <a:t>^</a:t>
            </a:r>
            <a:r>
              <a:rPr lang="en-US" altLang="zh-CN" sz="2000" dirty="0" smtClean="0">
                <a:latin typeface="+mn-ea"/>
              </a:rPr>
              <a:t>34 </a:t>
            </a:r>
            <a:r>
              <a:rPr lang="zh-CN" altLang="en-US" sz="2000" dirty="0">
                <a:latin typeface="+mn-ea"/>
              </a:rPr>
              <a:t>个 </a:t>
            </a:r>
            <a:r>
              <a:rPr lang="en-US" altLang="zh-CN" sz="2000" dirty="0">
                <a:latin typeface="+mn-ea"/>
              </a:rPr>
              <a:t>Tablet </a:t>
            </a:r>
            <a:r>
              <a:rPr lang="zh-CN" altLang="en-US" sz="2000" dirty="0">
                <a:latin typeface="+mn-ea"/>
              </a:rPr>
              <a:t>的地址（如果每个 </a:t>
            </a:r>
            <a:r>
              <a:rPr lang="en-US" altLang="zh-CN" sz="2000" dirty="0">
                <a:latin typeface="+mn-ea"/>
              </a:rPr>
              <a:t>Tablet </a:t>
            </a:r>
            <a:r>
              <a:rPr lang="zh-CN" altLang="en-US" sz="2000" dirty="0">
                <a:latin typeface="+mn-ea"/>
              </a:rPr>
              <a:t>存储 </a:t>
            </a:r>
            <a:r>
              <a:rPr lang="en-US" altLang="zh-CN" sz="2000" dirty="0">
                <a:latin typeface="+mn-ea"/>
              </a:rPr>
              <a:t>128MB </a:t>
            </a:r>
            <a:r>
              <a:rPr lang="zh-CN" altLang="en-US" sz="2000" dirty="0">
                <a:latin typeface="+mn-ea"/>
              </a:rPr>
              <a:t>数据，那么一共可以存储 </a:t>
            </a:r>
            <a:r>
              <a:rPr lang="en-US" altLang="zh-CN" sz="2000" dirty="0">
                <a:latin typeface="+mn-ea"/>
              </a:rPr>
              <a:t>2^61 </a:t>
            </a:r>
            <a:r>
              <a:rPr lang="zh-CN" altLang="en-US" sz="2000" dirty="0">
                <a:latin typeface="+mn-ea"/>
              </a:rPr>
              <a:t>字节数据）。</a:t>
            </a:r>
          </a:p>
        </p:txBody>
      </p:sp>
      <p:grpSp>
        <p:nvGrpSpPr>
          <p:cNvPr id="6" name="组合 5"/>
          <p:cNvGrpSpPr/>
          <p:nvPr/>
        </p:nvGrpSpPr>
        <p:grpSpPr>
          <a:xfrm>
            <a:off x="1658075" y="4435165"/>
            <a:ext cx="5778225" cy="2058162"/>
            <a:chOff x="-24164" y="1628471"/>
            <a:chExt cx="8641189" cy="4049471"/>
          </a:xfrm>
        </p:grpSpPr>
        <p:sp>
          <p:nvSpPr>
            <p:cNvPr id="7" name="Rectangle 24"/>
            <p:cNvSpPr>
              <a:spLocks noChangeArrowheads="1"/>
            </p:cNvSpPr>
            <p:nvPr/>
          </p:nvSpPr>
          <p:spPr bwMode="auto">
            <a:xfrm>
              <a:off x="6806290" y="4185295"/>
              <a:ext cx="1794997" cy="1492647"/>
            </a:xfrm>
            <a:prstGeom prst="rect">
              <a:avLst/>
            </a:prstGeom>
            <a:solidFill>
              <a:srgbClr val="70AD47"/>
            </a:solidFill>
            <a:ln w="6350">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sz="6000"/>
            </a:p>
          </p:txBody>
        </p:sp>
        <p:grpSp>
          <p:nvGrpSpPr>
            <p:cNvPr id="8" name="组合 7"/>
            <p:cNvGrpSpPr/>
            <p:nvPr/>
          </p:nvGrpSpPr>
          <p:grpSpPr>
            <a:xfrm>
              <a:off x="-24164" y="1628471"/>
              <a:ext cx="8641189" cy="3913429"/>
              <a:chOff x="-27171" y="1737436"/>
              <a:chExt cx="8641189" cy="3913429"/>
            </a:xfrm>
          </p:grpSpPr>
          <p:sp>
            <p:nvSpPr>
              <p:cNvPr id="9" name="Rectangle 66"/>
              <p:cNvSpPr>
                <a:spLocks noChangeArrowheads="1"/>
              </p:cNvSpPr>
              <p:nvPr/>
            </p:nvSpPr>
            <p:spPr bwMode="auto">
              <a:xfrm>
                <a:off x="6959056" y="1737436"/>
                <a:ext cx="1508562" cy="192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400" dirty="0" smtClean="0">
                    <a:solidFill>
                      <a:schemeClr val="tx1">
                        <a:lumMod val="75000"/>
                        <a:lumOff val="25000"/>
                      </a:schemeClr>
                    </a:solidFill>
                    <a:latin typeface="Times New Roman" panose="02020603050405020304" pitchFamily="18" charset="0"/>
                    <a:cs typeface="Times New Roman" panose="02020603050405020304" pitchFamily="18" charset="0"/>
                  </a:rPr>
                  <a:t>User Table1</a:t>
                </a:r>
                <a:endParaRPr kumimoji="0" lang="en-US" altLang="zh-CN" sz="1400" b="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grpSp>
            <p:nvGrpSpPr>
              <p:cNvPr id="10" name="组合 9"/>
              <p:cNvGrpSpPr/>
              <p:nvPr/>
            </p:nvGrpSpPr>
            <p:grpSpPr>
              <a:xfrm>
                <a:off x="-27171" y="2092011"/>
                <a:ext cx="8641189" cy="3558854"/>
                <a:chOff x="-27171" y="2055435"/>
                <a:chExt cx="8641189" cy="3558854"/>
              </a:xfrm>
            </p:grpSpPr>
            <p:sp>
              <p:nvSpPr>
                <p:cNvPr id="11" name="Rectangle 65"/>
                <p:cNvSpPr>
                  <a:spLocks noChangeArrowheads="1"/>
                </p:cNvSpPr>
                <p:nvPr/>
              </p:nvSpPr>
              <p:spPr bwMode="auto">
                <a:xfrm>
                  <a:off x="-27171" y="3491991"/>
                  <a:ext cx="1605898" cy="308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Chubby</a:t>
                  </a:r>
                  <a:r>
                    <a:rPr kumimoji="0" lang="zh-CN" altLang="en-US" sz="1400" b="0" i="0" u="none" strike="noStrike" cap="none" normalizeH="0" baseline="0" dirty="0" smtClean="0">
                      <a:ln>
                        <a:noFill/>
                      </a:ln>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1400" b="0" i="0" u="none" strike="noStrike" cap="none" normalizeH="0" baseline="0" dirty="0" smtClean="0">
                      <a:ln>
                        <a:noFill/>
                      </a:ln>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file</a:t>
                  </a:r>
                  <a:endParaRPr kumimoji="0" lang="zh-CN" altLang="en-US" sz="1400" b="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12" name="Rectangle 64"/>
                <p:cNvSpPr>
                  <a:spLocks noChangeArrowheads="1"/>
                </p:cNvSpPr>
                <p:nvPr/>
              </p:nvSpPr>
              <p:spPr bwMode="auto">
                <a:xfrm>
                  <a:off x="1741574" y="2800361"/>
                  <a:ext cx="2477989" cy="42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lgn="ctr" eaLnBrk="0" fontAlgn="base" hangingPunct="0">
                    <a:spcBef>
                      <a:spcPct val="0"/>
                    </a:spcBef>
                    <a:spcAft>
                      <a:spcPct val="0"/>
                    </a:spcAft>
                  </a:pPr>
                  <a:r>
                    <a:rPr lang="en-US" altLang="zh-CN" sz="1400" dirty="0" smtClean="0">
                      <a:latin typeface="Times New Roman" panose="02020603050405020304" pitchFamily="18" charset="0"/>
                      <a:cs typeface="Times New Roman" panose="02020603050405020304" pitchFamily="18" charset="0"/>
                    </a:rPr>
                    <a:t>Root </a:t>
                  </a:r>
                  <a:r>
                    <a:rPr lang="en-US" altLang="zh-CN" sz="1400" dirty="0">
                      <a:latin typeface="Times New Roman" panose="02020603050405020304" pitchFamily="18" charset="0"/>
                      <a:cs typeface="Times New Roman" panose="02020603050405020304" pitchFamily="18" charset="0"/>
                    </a:rPr>
                    <a:t>Tablet</a:t>
                  </a:r>
                  <a:endParaRPr kumimoji="0" lang="en-US" altLang="zh-CN" sz="1400" b="0" i="0" u="none" strike="noStrike" cap="none" normalizeH="0" baseline="0" dirty="0" smtClean="0">
                    <a:ln>
                      <a:noFill/>
                    </a:ln>
                    <a:solidFill>
                      <a:schemeClr val="tx1">
                        <a:lumMod val="75000"/>
                        <a:lumOff val="25000"/>
                      </a:schemeClr>
                    </a:solidFill>
                    <a:effectLst/>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kumimoji="0" lang="en-US" altLang="zh-CN" sz="1400" b="0" i="0" u="none" strike="noStrike" cap="none" normalizeH="0" baseline="0" dirty="0" smtClean="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(1st</a:t>
                  </a:r>
                  <a:r>
                    <a:rPr kumimoji="0" lang="en-US" altLang="zh-CN" sz="1400" b="0" i="0" u="none" strike="noStrike" cap="none" normalizeH="0" dirty="0" smtClean="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METDATA tablet</a:t>
                  </a:r>
                  <a:r>
                    <a:rPr lang="en-US" altLang="zh-CN" sz="1400" dirty="0" smtClean="0">
                      <a:latin typeface="Times New Roman" panose="02020603050405020304" pitchFamily="18" charset="0"/>
                      <a:cs typeface="Times New Roman" panose="02020603050405020304" pitchFamily="18" charset="0"/>
                    </a:rPr>
                    <a:t>) </a:t>
                  </a:r>
                  <a:endParaRPr kumimoji="0" lang="zh-CN" altLang="zh-CN" sz="1400" b="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13" name="Rectangle 63"/>
                <p:cNvSpPr>
                  <a:spLocks noChangeArrowheads="1"/>
                </p:cNvSpPr>
                <p:nvPr/>
              </p:nvSpPr>
              <p:spPr bwMode="auto">
                <a:xfrm>
                  <a:off x="2983966" y="3867033"/>
                  <a:ext cx="299166" cy="33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tx1"/>
                    </a:solidFill>
                    <a:effectLst/>
                    <a:latin typeface="Arial" panose="020B0604020202020204" pitchFamily="34" charset="0"/>
                  </a:endParaRPr>
                </a:p>
              </p:txBody>
            </p:sp>
            <p:sp>
              <p:nvSpPr>
                <p:cNvPr id="14" name="Rectangle 62"/>
                <p:cNvSpPr>
                  <a:spLocks noChangeArrowheads="1"/>
                </p:cNvSpPr>
                <p:nvPr/>
              </p:nvSpPr>
              <p:spPr bwMode="auto">
                <a:xfrm>
                  <a:off x="5243626" y="3049099"/>
                  <a:ext cx="299166" cy="33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tx1"/>
                    </a:solidFill>
                    <a:effectLst/>
                    <a:latin typeface="Arial" panose="020B0604020202020204" pitchFamily="34" charset="0"/>
                  </a:endParaRPr>
                </a:p>
              </p:txBody>
            </p:sp>
            <p:sp>
              <p:nvSpPr>
                <p:cNvPr id="15" name="Rectangle 61"/>
                <p:cNvSpPr>
                  <a:spLocks noChangeArrowheads="1"/>
                </p:cNvSpPr>
                <p:nvPr/>
              </p:nvSpPr>
              <p:spPr bwMode="auto">
                <a:xfrm>
                  <a:off x="5243626" y="3599693"/>
                  <a:ext cx="299166" cy="33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tx1"/>
                    </a:solidFill>
                    <a:effectLst/>
                    <a:latin typeface="Arial" panose="020B0604020202020204" pitchFamily="34" charset="0"/>
                  </a:endParaRPr>
                </a:p>
              </p:txBody>
            </p:sp>
            <p:sp>
              <p:nvSpPr>
                <p:cNvPr id="16" name="Rectangle 60"/>
                <p:cNvSpPr>
                  <a:spLocks noChangeArrowheads="1"/>
                </p:cNvSpPr>
                <p:nvPr/>
              </p:nvSpPr>
              <p:spPr bwMode="auto">
                <a:xfrm>
                  <a:off x="5243626" y="4719974"/>
                  <a:ext cx="299166" cy="33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tx1"/>
                    </a:solidFill>
                    <a:effectLst/>
                    <a:latin typeface="Arial" panose="020B0604020202020204" pitchFamily="34" charset="0"/>
                  </a:endParaRPr>
                </a:p>
              </p:txBody>
            </p:sp>
            <p:sp>
              <p:nvSpPr>
                <p:cNvPr id="17" name="Rectangle 59"/>
                <p:cNvSpPr>
                  <a:spLocks noChangeArrowheads="1"/>
                </p:cNvSpPr>
                <p:nvPr/>
              </p:nvSpPr>
              <p:spPr bwMode="auto">
                <a:xfrm>
                  <a:off x="7630590" y="2189792"/>
                  <a:ext cx="299166" cy="33735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tx1"/>
                    </a:solidFill>
                    <a:effectLst/>
                    <a:latin typeface="Arial" panose="020B0604020202020204" pitchFamily="34" charset="0"/>
                  </a:endParaRPr>
                </a:p>
              </p:txBody>
            </p:sp>
            <p:sp>
              <p:nvSpPr>
                <p:cNvPr id="18" name="Rectangle 58"/>
                <p:cNvSpPr>
                  <a:spLocks noChangeArrowheads="1"/>
                </p:cNvSpPr>
                <p:nvPr/>
              </p:nvSpPr>
              <p:spPr bwMode="auto">
                <a:xfrm>
                  <a:off x="7630590" y="2619446"/>
                  <a:ext cx="299166" cy="33735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dirty="0">
                    <a:ln>
                      <a:noFill/>
                    </a:ln>
                    <a:solidFill>
                      <a:schemeClr val="tx1"/>
                    </a:solidFill>
                    <a:effectLst/>
                    <a:latin typeface="Arial" panose="020B0604020202020204" pitchFamily="34" charset="0"/>
                  </a:endParaRPr>
                </a:p>
              </p:txBody>
            </p:sp>
            <p:sp>
              <p:nvSpPr>
                <p:cNvPr id="19" name="Rectangle 52"/>
                <p:cNvSpPr>
                  <a:spLocks noChangeArrowheads="1"/>
                </p:cNvSpPr>
                <p:nvPr/>
              </p:nvSpPr>
              <p:spPr bwMode="auto">
                <a:xfrm>
                  <a:off x="6812657" y="3859556"/>
                  <a:ext cx="1654960" cy="356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u="none" strike="noStrike" cap="none" normalizeH="0" baseline="0" dirty="0" smtClean="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User Table N</a:t>
                  </a:r>
                  <a:endParaRPr kumimoji="0" lang="en-US" altLang="zh-CN" sz="1400" b="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20" name="Rectangle 51"/>
                <p:cNvSpPr>
                  <a:spLocks noChangeArrowheads="1"/>
                </p:cNvSpPr>
                <p:nvPr/>
              </p:nvSpPr>
              <p:spPr bwMode="auto">
                <a:xfrm>
                  <a:off x="4063703" y="2055435"/>
                  <a:ext cx="2429868" cy="69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Other</a:t>
                  </a:r>
                </a:p>
                <a:p>
                  <a:pPr lvl="0" algn="ctr" eaLnBrk="0" fontAlgn="base" hangingPunct="0">
                    <a:spcBef>
                      <a:spcPct val="0"/>
                    </a:spcBef>
                    <a:spcAft>
                      <a:spcPct val="0"/>
                    </a:spcAft>
                  </a:pPr>
                  <a:r>
                    <a:rPr lang="en-US" altLang="zh-CN" sz="1400" dirty="0" smtClean="0">
                      <a:latin typeface="Times New Roman" panose="02020603050405020304" pitchFamily="18" charset="0"/>
                      <a:cs typeface="Times New Roman" panose="02020603050405020304" pitchFamily="18" charset="0"/>
                    </a:rPr>
                    <a:t>METADATA tablet</a:t>
                  </a:r>
                  <a:endParaRPr kumimoji="0" lang="zh-CN" altLang="zh-CN" sz="1400" b="0" i="0" u="none" strike="noStrike" cap="none" normalizeH="0" baseline="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21" name="AutoShape 50"/>
                <p:cNvSpPr>
                  <a:spLocks noChangeArrowheads="1"/>
                </p:cNvSpPr>
                <p:nvPr/>
              </p:nvSpPr>
              <p:spPr bwMode="auto">
                <a:xfrm>
                  <a:off x="26006" y="3822476"/>
                  <a:ext cx="1508560" cy="273705"/>
                </a:xfrm>
                <a:prstGeom prst="roundRect">
                  <a:avLst>
                    <a:gd name="adj" fmla="val 50000"/>
                  </a:avLst>
                </a:prstGeom>
                <a:solidFill>
                  <a:schemeClr val="bg1">
                    <a:lumMod val="85000"/>
                  </a:schemeClr>
                </a:solidFill>
                <a:ln w="63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sz="6000"/>
                </a:p>
              </p:txBody>
            </p:sp>
            <p:sp>
              <p:nvSpPr>
                <p:cNvPr id="22" name="Rectangle 49"/>
                <p:cNvSpPr>
                  <a:spLocks noChangeArrowheads="1"/>
                </p:cNvSpPr>
                <p:nvPr/>
              </p:nvSpPr>
              <p:spPr bwMode="auto">
                <a:xfrm>
                  <a:off x="2296520" y="3679257"/>
                  <a:ext cx="1794997" cy="553776"/>
                </a:xfrm>
                <a:prstGeom prst="rect">
                  <a:avLst/>
                </a:prstGeom>
                <a:solidFill>
                  <a:srgbClr val="70AD47"/>
                </a:solidFill>
                <a:ln w="6350">
                  <a:solidFill>
                    <a:schemeClr val="bg1"/>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sz="6000"/>
                </a:p>
              </p:txBody>
            </p:sp>
            <p:sp>
              <p:nvSpPr>
                <p:cNvPr id="23" name="Line 48"/>
                <p:cNvSpPr>
                  <a:spLocks noChangeShapeType="1"/>
                </p:cNvSpPr>
                <p:nvPr/>
              </p:nvSpPr>
              <p:spPr bwMode="auto">
                <a:xfrm>
                  <a:off x="2296520" y="3777919"/>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24" name="Line 47"/>
                <p:cNvSpPr>
                  <a:spLocks noChangeShapeType="1"/>
                </p:cNvSpPr>
                <p:nvPr/>
              </p:nvSpPr>
              <p:spPr bwMode="auto">
                <a:xfrm>
                  <a:off x="2296520" y="3882945"/>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25" name="Line 46"/>
                <p:cNvSpPr>
                  <a:spLocks noChangeShapeType="1"/>
                </p:cNvSpPr>
                <p:nvPr/>
              </p:nvSpPr>
              <p:spPr bwMode="auto">
                <a:xfrm>
                  <a:off x="2296520" y="4150285"/>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26" name="Rectangle 45"/>
                <p:cNvSpPr>
                  <a:spLocks noChangeArrowheads="1"/>
                </p:cNvSpPr>
                <p:nvPr/>
              </p:nvSpPr>
              <p:spPr bwMode="auto">
                <a:xfrm>
                  <a:off x="4432057" y="2861325"/>
                  <a:ext cx="1794997" cy="2211919"/>
                </a:xfrm>
                <a:prstGeom prst="rect">
                  <a:avLst/>
                </a:prstGeom>
                <a:solidFill>
                  <a:schemeClr val="bg1">
                    <a:lumMod val="85000"/>
                  </a:schemeClr>
                </a:solidFill>
                <a:ln w="6350">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sz="6000"/>
                </a:p>
              </p:txBody>
            </p:sp>
            <p:sp>
              <p:nvSpPr>
                <p:cNvPr id="27" name="Line 44"/>
                <p:cNvSpPr>
                  <a:spLocks noChangeShapeType="1"/>
                </p:cNvSpPr>
                <p:nvPr/>
              </p:nvSpPr>
              <p:spPr bwMode="auto">
                <a:xfrm>
                  <a:off x="4432057" y="2959985"/>
                  <a:ext cx="1788632"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28" name="Line 43"/>
                <p:cNvSpPr>
                  <a:spLocks noChangeShapeType="1"/>
                </p:cNvSpPr>
                <p:nvPr/>
              </p:nvSpPr>
              <p:spPr bwMode="auto">
                <a:xfrm>
                  <a:off x="4432057" y="3065013"/>
                  <a:ext cx="1788632"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29" name="Line 42"/>
                <p:cNvSpPr>
                  <a:spLocks noChangeShapeType="1"/>
                </p:cNvSpPr>
                <p:nvPr/>
              </p:nvSpPr>
              <p:spPr bwMode="auto">
                <a:xfrm>
                  <a:off x="4432057" y="3332353"/>
                  <a:ext cx="1788632"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grpSp>
              <p:nvGrpSpPr>
                <p:cNvPr id="30" name="Group 35"/>
                <p:cNvGrpSpPr>
                  <a:grpSpLocks/>
                </p:cNvGrpSpPr>
                <p:nvPr/>
              </p:nvGrpSpPr>
              <p:grpSpPr bwMode="auto">
                <a:xfrm>
                  <a:off x="4444787" y="3488300"/>
                  <a:ext cx="1753624" cy="1486284"/>
                  <a:chOff x="10015" y="9900"/>
                  <a:chExt cx="1421" cy="1167"/>
                </a:xfrm>
              </p:grpSpPr>
              <p:sp>
                <p:nvSpPr>
                  <p:cNvPr id="68" name="Line 41"/>
                  <p:cNvSpPr>
                    <a:spLocks noChangeShapeType="1"/>
                  </p:cNvSpPr>
                  <p:nvPr/>
                </p:nvSpPr>
                <p:spPr bwMode="auto">
                  <a:xfrm>
                    <a:off x="10015" y="9900"/>
                    <a:ext cx="1421"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69" name="Line 40"/>
                  <p:cNvSpPr>
                    <a:spLocks noChangeShapeType="1"/>
                  </p:cNvSpPr>
                  <p:nvPr/>
                </p:nvSpPr>
                <p:spPr bwMode="auto">
                  <a:xfrm>
                    <a:off x="10015" y="9983"/>
                    <a:ext cx="1421"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70" name="Line 39"/>
                  <p:cNvSpPr>
                    <a:spLocks noChangeShapeType="1"/>
                  </p:cNvSpPr>
                  <p:nvPr/>
                </p:nvSpPr>
                <p:spPr bwMode="auto">
                  <a:xfrm>
                    <a:off x="10015" y="10204"/>
                    <a:ext cx="1421"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71" name="Line 38"/>
                  <p:cNvSpPr>
                    <a:spLocks noChangeShapeType="1"/>
                  </p:cNvSpPr>
                  <p:nvPr/>
                </p:nvSpPr>
                <p:spPr bwMode="auto">
                  <a:xfrm>
                    <a:off x="10015" y="10770"/>
                    <a:ext cx="1421"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72" name="Line 37"/>
                  <p:cNvSpPr>
                    <a:spLocks noChangeShapeType="1"/>
                  </p:cNvSpPr>
                  <p:nvPr/>
                </p:nvSpPr>
                <p:spPr bwMode="auto">
                  <a:xfrm>
                    <a:off x="10015" y="10862"/>
                    <a:ext cx="1421"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73" name="Line 36"/>
                  <p:cNvSpPr>
                    <a:spLocks noChangeShapeType="1"/>
                  </p:cNvSpPr>
                  <p:nvPr/>
                </p:nvSpPr>
                <p:spPr bwMode="auto">
                  <a:xfrm>
                    <a:off x="10015" y="11067"/>
                    <a:ext cx="1421" cy="0"/>
                  </a:xfrm>
                  <a:prstGeom prst="line">
                    <a:avLst/>
                  </a:prstGeom>
                  <a:noFill/>
                  <a:ln w="635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grpSp>
            <p:sp>
              <p:nvSpPr>
                <p:cNvPr id="31" name="Line 34"/>
                <p:cNvSpPr>
                  <a:spLocks noChangeShapeType="1"/>
                </p:cNvSpPr>
                <p:nvPr/>
              </p:nvSpPr>
              <p:spPr bwMode="auto">
                <a:xfrm>
                  <a:off x="4432057" y="3415101"/>
                  <a:ext cx="177908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32" name="Line 33"/>
                <p:cNvSpPr>
                  <a:spLocks noChangeShapeType="1"/>
                </p:cNvSpPr>
                <p:nvPr/>
              </p:nvSpPr>
              <p:spPr bwMode="auto">
                <a:xfrm>
                  <a:off x="4432057" y="3956146"/>
                  <a:ext cx="177908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33" name="Line 32"/>
                <p:cNvSpPr>
                  <a:spLocks noChangeShapeType="1"/>
                </p:cNvSpPr>
                <p:nvPr/>
              </p:nvSpPr>
              <p:spPr bwMode="auto">
                <a:xfrm>
                  <a:off x="4432057" y="4516287"/>
                  <a:ext cx="177908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34" name="Rectangle 23"/>
                <p:cNvSpPr>
                  <a:spLocks noChangeArrowheads="1"/>
                </p:cNvSpPr>
                <p:nvPr/>
              </p:nvSpPr>
              <p:spPr bwMode="auto">
                <a:xfrm>
                  <a:off x="6815839" y="2091132"/>
                  <a:ext cx="1794997" cy="1438544"/>
                </a:xfrm>
                <a:prstGeom prst="rect">
                  <a:avLst/>
                </a:prstGeom>
                <a:solidFill>
                  <a:srgbClr val="70AD47"/>
                </a:solidFill>
                <a:ln w="6350">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zh-CN" altLang="en-US" sz="6000"/>
                </a:p>
              </p:txBody>
            </p:sp>
            <p:sp>
              <p:nvSpPr>
                <p:cNvPr id="35" name="Line 21"/>
                <p:cNvSpPr>
                  <a:spLocks noChangeShapeType="1"/>
                </p:cNvSpPr>
                <p:nvPr/>
              </p:nvSpPr>
              <p:spPr bwMode="auto">
                <a:xfrm>
                  <a:off x="6822205" y="2161149"/>
                  <a:ext cx="1791813"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36" name="Line 20"/>
                <p:cNvSpPr>
                  <a:spLocks noChangeShapeType="1"/>
                </p:cNvSpPr>
                <p:nvPr/>
              </p:nvSpPr>
              <p:spPr bwMode="auto">
                <a:xfrm>
                  <a:off x="6822205" y="2243897"/>
                  <a:ext cx="1791813"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37" name="Line 19"/>
                <p:cNvSpPr>
                  <a:spLocks noChangeShapeType="1"/>
                </p:cNvSpPr>
                <p:nvPr/>
              </p:nvSpPr>
              <p:spPr bwMode="auto">
                <a:xfrm>
                  <a:off x="6822205" y="2409393"/>
                  <a:ext cx="1791813"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38" name="Line 18"/>
                <p:cNvSpPr>
                  <a:spLocks noChangeShapeType="1"/>
                </p:cNvSpPr>
                <p:nvPr/>
              </p:nvSpPr>
              <p:spPr bwMode="auto">
                <a:xfrm>
                  <a:off x="6822205" y="2508054"/>
                  <a:ext cx="1791813"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39" name="Line 17"/>
                <p:cNvSpPr>
                  <a:spLocks noChangeShapeType="1"/>
                </p:cNvSpPr>
                <p:nvPr/>
              </p:nvSpPr>
              <p:spPr bwMode="auto">
                <a:xfrm>
                  <a:off x="6822205" y="2625812"/>
                  <a:ext cx="1791813"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40" name="Line 16"/>
                <p:cNvSpPr>
                  <a:spLocks noChangeShapeType="1"/>
                </p:cNvSpPr>
                <p:nvPr/>
              </p:nvSpPr>
              <p:spPr bwMode="auto">
                <a:xfrm>
                  <a:off x="6822205" y="2889968"/>
                  <a:ext cx="1791813"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41" name="Line 15"/>
                <p:cNvSpPr>
                  <a:spLocks noChangeShapeType="1"/>
                </p:cNvSpPr>
                <p:nvPr/>
              </p:nvSpPr>
              <p:spPr bwMode="auto">
                <a:xfrm>
                  <a:off x="6825386" y="2979081"/>
                  <a:ext cx="1779085"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42" name="Line 14"/>
                <p:cNvSpPr>
                  <a:spLocks noChangeShapeType="1"/>
                </p:cNvSpPr>
                <p:nvPr/>
              </p:nvSpPr>
              <p:spPr bwMode="auto">
                <a:xfrm>
                  <a:off x="1570870" y="3940692"/>
                  <a:ext cx="725650" cy="8702"/>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43" name="Line 13"/>
                <p:cNvSpPr>
                  <a:spLocks noChangeShapeType="1"/>
                </p:cNvSpPr>
                <p:nvPr/>
              </p:nvSpPr>
              <p:spPr bwMode="auto">
                <a:xfrm flipV="1">
                  <a:off x="4113795" y="3131847"/>
                  <a:ext cx="327811" cy="789289"/>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44" name="Line 12"/>
                <p:cNvSpPr>
                  <a:spLocks noChangeShapeType="1"/>
                </p:cNvSpPr>
                <p:nvPr/>
              </p:nvSpPr>
              <p:spPr bwMode="auto">
                <a:xfrm flipV="1">
                  <a:off x="4113795" y="3698353"/>
                  <a:ext cx="327811" cy="22278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45" name="Line 11"/>
                <p:cNvSpPr>
                  <a:spLocks noChangeShapeType="1"/>
                </p:cNvSpPr>
                <p:nvPr/>
              </p:nvSpPr>
              <p:spPr bwMode="auto">
                <a:xfrm>
                  <a:off x="4113795" y="3921136"/>
                  <a:ext cx="321446" cy="865672"/>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46" name="Line 10"/>
                <p:cNvSpPr>
                  <a:spLocks noChangeShapeType="1"/>
                </p:cNvSpPr>
                <p:nvPr/>
              </p:nvSpPr>
              <p:spPr bwMode="auto">
                <a:xfrm flipV="1">
                  <a:off x="6230237" y="2288454"/>
                  <a:ext cx="579237" cy="811567"/>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47" name="Line 9"/>
                <p:cNvSpPr>
                  <a:spLocks noChangeShapeType="1"/>
                </p:cNvSpPr>
                <p:nvPr/>
              </p:nvSpPr>
              <p:spPr bwMode="auto">
                <a:xfrm flipV="1">
                  <a:off x="6233419" y="2718106"/>
                  <a:ext cx="569690" cy="39146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48" name="Line 8"/>
                <p:cNvSpPr>
                  <a:spLocks noChangeShapeType="1"/>
                </p:cNvSpPr>
                <p:nvPr/>
              </p:nvSpPr>
              <p:spPr bwMode="auto">
                <a:xfrm>
                  <a:off x="6236603" y="3666527"/>
                  <a:ext cx="579237" cy="80520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49" name="Line 7"/>
                <p:cNvSpPr>
                  <a:spLocks noChangeShapeType="1"/>
                </p:cNvSpPr>
                <p:nvPr/>
              </p:nvSpPr>
              <p:spPr bwMode="auto">
                <a:xfrm>
                  <a:off x="6227054" y="3663345"/>
                  <a:ext cx="582420" cy="136216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50" name="Rectangle 6"/>
                <p:cNvSpPr>
                  <a:spLocks noChangeArrowheads="1"/>
                </p:cNvSpPr>
                <p:nvPr/>
              </p:nvSpPr>
              <p:spPr bwMode="auto">
                <a:xfrm>
                  <a:off x="7691059" y="3045917"/>
                  <a:ext cx="127305" cy="235514"/>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bg1"/>
                    </a:solidFill>
                    <a:effectLst/>
                    <a:latin typeface="Arial" panose="020B0604020202020204" pitchFamily="34" charset="0"/>
                  </a:endParaRPr>
                </a:p>
              </p:txBody>
            </p:sp>
            <p:sp>
              <p:nvSpPr>
                <p:cNvPr id="51" name="Rectangle 5"/>
                <p:cNvSpPr>
                  <a:spLocks noChangeArrowheads="1"/>
                </p:cNvSpPr>
                <p:nvPr/>
              </p:nvSpPr>
              <p:spPr bwMode="auto">
                <a:xfrm>
                  <a:off x="7691059" y="3170038"/>
                  <a:ext cx="127305" cy="23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bg1"/>
                    </a:solidFill>
                    <a:effectLst/>
                    <a:latin typeface="Arial" panose="020B0604020202020204" pitchFamily="34" charset="0"/>
                  </a:endParaRPr>
                </a:p>
              </p:txBody>
            </p:sp>
            <p:sp>
              <p:nvSpPr>
                <p:cNvPr id="52" name="Rectangle 4"/>
                <p:cNvSpPr>
                  <a:spLocks noChangeArrowheads="1"/>
                </p:cNvSpPr>
                <p:nvPr/>
              </p:nvSpPr>
              <p:spPr bwMode="auto">
                <a:xfrm>
                  <a:off x="7691059" y="3300527"/>
                  <a:ext cx="127305" cy="23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bg1"/>
                    </a:solidFill>
                    <a:effectLst/>
                    <a:latin typeface="Arial" panose="020B0604020202020204" pitchFamily="34" charset="0"/>
                  </a:endParaRPr>
                </a:p>
              </p:txBody>
            </p:sp>
            <p:sp>
              <p:nvSpPr>
                <p:cNvPr id="53" name="Rectangle 3"/>
                <p:cNvSpPr>
                  <a:spLocks noChangeArrowheads="1"/>
                </p:cNvSpPr>
                <p:nvPr/>
              </p:nvSpPr>
              <p:spPr bwMode="auto">
                <a:xfrm>
                  <a:off x="5316825" y="4029345"/>
                  <a:ext cx="127305" cy="23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6000" b="0" i="0" u="none" strike="noStrike" cap="none" normalizeH="0" baseline="0">
                    <a:ln>
                      <a:noFill/>
                    </a:ln>
                    <a:solidFill>
                      <a:schemeClr val="tx1"/>
                    </a:solidFill>
                    <a:effectLst/>
                    <a:latin typeface="Arial" panose="020B0604020202020204" pitchFamily="34" charset="0"/>
                  </a:endParaRPr>
                </a:p>
              </p:txBody>
            </p:sp>
            <p:sp>
              <p:nvSpPr>
                <p:cNvPr id="54" name="Rectangle 2"/>
                <p:cNvSpPr>
                  <a:spLocks noChangeArrowheads="1"/>
                </p:cNvSpPr>
                <p:nvPr/>
              </p:nvSpPr>
              <p:spPr bwMode="auto">
                <a:xfrm>
                  <a:off x="5316825" y="4153468"/>
                  <a:ext cx="127305" cy="23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6000" b="0" i="0" u="none" strike="noStrike" cap="none" normalizeH="0" baseline="0">
                    <a:ln>
                      <a:noFill/>
                    </a:ln>
                    <a:solidFill>
                      <a:schemeClr val="tx1"/>
                    </a:solidFill>
                    <a:effectLst/>
                    <a:latin typeface="Arial" panose="020B0604020202020204" pitchFamily="34" charset="0"/>
                  </a:endParaRPr>
                </a:p>
              </p:txBody>
            </p:sp>
            <p:sp>
              <p:nvSpPr>
                <p:cNvPr id="55" name="Rectangle 1"/>
                <p:cNvSpPr>
                  <a:spLocks noChangeArrowheads="1"/>
                </p:cNvSpPr>
                <p:nvPr/>
              </p:nvSpPr>
              <p:spPr bwMode="auto">
                <a:xfrm>
                  <a:off x="5316825" y="4283955"/>
                  <a:ext cx="127305" cy="23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6000" b="0" i="0" u="none" strike="noStrike" cap="none" normalizeH="0" baseline="0">
                    <a:ln>
                      <a:noFill/>
                    </a:ln>
                    <a:solidFill>
                      <a:schemeClr val="tx1"/>
                    </a:solidFill>
                    <a:effectLst/>
                    <a:latin typeface="Arial" panose="020B0604020202020204" pitchFamily="34" charset="0"/>
                  </a:endParaRPr>
                </a:p>
              </p:txBody>
            </p:sp>
            <p:sp>
              <p:nvSpPr>
                <p:cNvPr id="56" name="Rectangle 56"/>
                <p:cNvSpPr>
                  <a:spLocks noChangeArrowheads="1"/>
                </p:cNvSpPr>
                <p:nvPr/>
              </p:nvSpPr>
              <p:spPr bwMode="auto">
                <a:xfrm>
                  <a:off x="7630590" y="4385799"/>
                  <a:ext cx="299166" cy="337358"/>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bg1"/>
                    </a:solidFill>
                    <a:effectLst/>
                    <a:latin typeface="Arial" panose="020B0604020202020204" pitchFamily="34" charset="0"/>
                  </a:endParaRPr>
                </a:p>
              </p:txBody>
            </p:sp>
            <p:sp>
              <p:nvSpPr>
                <p:cNvPr id="57" name="Rectangle 55"/>
                <p:cNvSpPr>
                  <a:spLocks noChangeArrowheads="1"/>
                </p:cNvSpPr>
                <p:nvPr/>
              </p:nvSpPr>
              <p:spPr bwMode="auto">
                <a:xfrm>
                  <a:off x="7691059" y="4828183"/>
                  <a:ext cx="127305" cy="235514"/>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bg1"/>
                    </a:solidFill>
                    <a:effectLst/>
                    <a:latin typeface="Arial" panose="020B0604020202020204" pitchFamily="34" charset="0"/>
                  </a:endParaRPr>
                </a:p>
              </p:txBody>
            </p:sp>
            <p:sp>
              <p:nvSpPr>
                <p:cNvPr id="58" name="Rectangle 54"/>
                <p:cNvSpPr>
                  <a:spLocks noChangeArrowheads="1"/>
                </p:cNvSpPr>
                <p:nvPr/>
              </p:nvSpPr>
              <p:spPr bwMode="auto">
                <a:xfrm>
                  <a:off x="7691059" y="4952305"/>
                  <a:ext cx="127305" cy="235514"/>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bg1"/>
                    </a:solidFill>
                    <a:effectLst/>
                    <a:latin typeface="Arial" panose="020B0604020202020204" pitchFamily="34" charset="0"/>
                  </a:endParaRPr>
                </a:p>
              </p:txBody>
            </p:sp>
            <p:sp>
              <p:nvSpPr>
                <p:cNvPr id="59" name="Rectangle 53"/>
                <p:cNvSpPr>
                  <a:spLocks noChangeArrowheads="1"/>
                </p:cNvSpPr>
                <p:nvPr/>
              </p:nvSpPr>
              <p:spPr bwMode="auto">
                <a:xfrm>
                  <a:off x="7691059" y="5082793"/>
                  <a:ext cx="127305" cy="235514"/>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6000" b="0" i="0" u="none" strike="noStrike" cap="none" normalizeH="0" baseline="0">
                    <a:ln>
                      <a:noFill/>
                    </a:ln>
                    <a:solidFill>
                      <a:schemeClr val="bg1"/>
                    </a:solidFill>
                    <a:effectLst/>
                    <a:latin typeface="Arial" panose="020B0604020202020204" pitchFamily="34" charset="0"/>
                  </a:endParaRPr>
                </a:p>
              </p:txBody>
            </p:sp>
            <p:sp>
              <p:nvSpPr>
                <p:cNvPr id="60" name="Line 31"/>
                <p:cNvSpPr>
                  <a:spLocks noChangeShapeType="1"/>
                </p:cNvSpPr>
                <p:nvPr/>
              </p:nvSpPr>
              <p:spPr bwMode="auto">
                <a:xfrm>
                  <a:off x="6819021" y="4264859"/>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61" name="Line 30"/>
                <p:cNvSpPr>
                  <a:spLocks noChangeShapeType="1"/>
                </p:cNvSpPr>
                <p:nvPr/>
              </p:nvSpPr>
              <p:spPr bwMode="auto">
                <a:xfrm>
                  <a:off x="6819021" y="4392164"/>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62" name="Line 29"/>
                <p:cNvSpPr>
                  <a:spLocks noChangeShapeType="1"/>
                </p:cNvSpPr>
                <p:nvPr/>
              </p:nvSpPr>
              <p:spPr bwMode="auto">
                <a:xfrm>
                  <a:off x="6819021" y="5359680"/>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63" name="Line 28"/>
                <p:cNvSpPr>
                  <a:spLocks noChangeShapeType="1"/>
                </p:cNvSpPr>
                <p:nvPr/>
              </p:nvSpPr>
              <p:spPr bwMode="auto">
                <a:xfrm>
                  <a:off x="6819021" y="5432881"/>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64" name="Line 27"/>
                <p:cNvSpPr>
                  <a:spLocks noChangeShapeType="1"/>
                </p:cNvSpPr>
                <p:nvPr/>
              </p:nvSpPr>
              <p:spPr bwMode="auto">
                <a:xfrm>
                  <a:off x="6819021" y="5614289"/>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65" name="Line 26"/>
                <p:cNvSpPr>
                  <a:spLocks noChangeShapeType="1"/>
                </p:cNvSpPr>
                <p:nvPr/>
              </p:nvSpPr>
              <p:spPr bwMode="auto">
                <a:xfrm>
                  <a:off x="6812656" y="4748617"/>
                  <a:ext cx="1782267"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66" name="Line 25"/>
                <p:cNvSpPr>
                  <a:spLocks noChangeShapeType="1"/>
                </p:cNvSpPr>
                <p:nvPr/>
              </p:nvSpPr>
              <p:spPr bwMode="auto">
                <a:xfrm>
                  <a:off x="6819021" y="4653138"/>
                  <a:ext cx="1788632" cy="0"/>
                </a:xfrm>
                <a:prstGeom prst="line">
                  <a:avLst/>
                </a:prstGeom>
                <a:noFill/>
                <a:ln w="6350">
                  <a:solidFill>
                    <a:schemeClr val="bg1"/>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sp>
              <p:nvSpPr>
                <p:cNvPr id="67" name="Line 22"/>
                <p:cNvSpPr>
                  <a:spLocks noChangeShapeType="1"/>
                </p:cNvSpPr>
                <p:nvPr/>
              </p:nvSpPr>
              <p:spPr bwMode="auto">
                <a:xfrm>
                  <a:off x="6809474" y="5292846"/>
                  <a:ext cx="1779083" cy="0"/>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6000"/>
                </a:p>
              </p:txBody>
            </p:sp>
          </p:grpSp>
        </p:grpSp>
      </p:grpSp>
    </p:spTree>
    <p:extLst>
      <p:ext uri="{BB962C8B-B14F-4D97-AF65-F5344CB8AC3E}">
        <p14:creationId xmlns:p14="http://schemas.microsoft.com/office/powerpoint/2010/main" val="21768897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Cassandra</a:t>
            </a:r>
            <a:endParaRPr lang="en-US" dirty="0"/>
          </a:p>
        </p:txBody>
      </p:sp>
      <p:sp>
        <p:nvSpPr>
          <p:cNvPr id="5" name="Content Placeholder 4"/>
          <p:cNvSpPr>
            <a:spLocks noGrp="1"/>
          </p:cNvSpPr>
          <p:nvPr>
            <p:ph idx="1"/>
          </p:nvPr>
        </p:nvSpPr>
        <p:spPr/>
        <p:txBody>
          <a:bodyPr/>
          <a:lstStyle/>
          <a:p>
            <a:pPr algn="just"/>
            <a:r>
              <a:rPr lang="en-US" sz="1800" dirty="0" smtClean="0"/>
              <a:t>distributed object store for managing large amounts of structured data spread across many commodity servers. </a:t>
            </a:r>
          </a:p>
          <a:p>
            <a:pPr algn="just"/>
            <a:r>
              <a:rPr lang="en-US" sz="1800" dirty="0" smtClean="0"/>
              <a:t>The system is designed to avoid a single point of failure and offer a highly reliable service. Cassandra was initially developed by </a:t>
            </a:r>
            <a:r>
              <a:rPr lang="en-US" sz="1800" dirty="0" err="1" smtClean="0"/>
              <a:t>Facebook</a:t>
            </a:r>
            <a:r>
              <a:rPr lang="en-US" sz="1800" dirty="0" smtClean="0"/>
              <a:t> and now it is part of the Apache incubator initiative. </a:t>
            </a:r>
          </a:p>
          <a:p>
            <a:pPr algn="just"/>
            <a:r>
              <a:rPr lang="en-US" sz="1800" dirty="0" smtClean="0"/>
              <a:t>Currently, it provides storage support for several very large web applications such as </a:t>
            </a:r>
            <a:r>
              <a:rPr lang="en-US" sz="1800" i="1" dirty="0" err="1" smtClean="0"/>
              <a:t>Facebook</a:t>
            </a:r>
            <a:r>
              <a:rPr lang="en-US" sz="1800" dirty="0" smtClean="0"/>
              <a:t> itself, </a:t>
            </a:r>
            <a:r>
              <a:rPr lang="en-US" sz="1800" i="1" dirty="0" err="1" smtClean="0"/>
              <a:t>Digg</a:t>
            </a:r>
            <a:r>
              <a:rPr lang="en-US" sz="1800" dirty="0" smtClean="0"/>
              <a:t>, and </a:t>
            </a:r>
            <a:r>
              <a:rPr lang="en-US" sz="1800" i="1" dirty="0" smtClean="0"/>
              <a:t>Twitter</a:t>
            </a:r>
            <a:r>
              <a:rPr lang="en-US" sz="1800" dirty="0" smtClean="0"/>
              <a:t>. Cassandra is defined as a second generation distributed database that builds on the concept of </a:t>
            </a:r>
            <a:r>
              <a:rPr lang="en-US" sz="1800" i="1" dirty="0" smtClean="0"/>
              <a:t>Amazon Dynamo</a:t>
            </a:r>
            <a:r>
              <a:rPr lang="en-US" sz="1800" dirty="0" smtClean="0"/>
              <a:t> which follows a fully distributed design and </a:t>
            </a:r>
            <a:r>
              <a:rPr lang="en-US" sz="1800" i="1" dirty="0" smtClean="0"/>
              <a:t>Google </a:t>
            </a:r>
            <a:r>
              <a:rPr lang="en-US" sz="1800" i="1" dirty="0" err="1" smtClean="0"/>
              <a:t>Bigtable</a:t>
            </a:r>
            <a:r>
              <a:rPr lang="en-US" sz="1800" i="1" dirty="0" smtClean="0"/>
              <a:t>,</a:t>
            </a:r>
            <a:r>
              <a:rPr lang="en-US" sz="1800" dirty="0" smtClean="0"/>
              <a:t> from which inherits the “Column Family” concept. </a:t>
            </a:r>
          </a:p>
          <a:p>
            <a:pPr algn="just"/>
            <a:r>
              <a:rPr lang="en-US" sz="1800" dirty="0" smtClean="0"/>
              <a:t>The data model exposed by Cassandra is based on the concept of table that is implemented as a distributed multi-dimensional map indexed by a key. </a:t>
            </a:r>
          </a:p>
          <a:p>
            <a:pPr algn="just"/>
            <a:r>
              <a:rPr lang="en-US" sz="1800" dirty="0" smtClean="0"/>
              <a:t>The value corresponding to a key is a highly structured object and constitutes the row of a table. Cassandra organizes the row of a table into columns and sets of columns can be grouped into column families. </a:t>
            </a:r>
          </a:p>
          <a:p>
            <a:pPr algn="just"/>
            <a:r>
              <a:rPr lang="en-US" sz="1800" dirty="0" smtClean="0"/>
              <a:t>The APIs provided by the system to access and manipulate the data are very simple: insertion, retrieval, and deletion. The insertion is performed at row level, while retrieval and deletion can operate at column level.</a:t>
            </a:r>
          </a:p>
          <a:p>
            <a:pPr algn="just"/>
            <a:endParaRPr lang="en-US" sz="1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63</a:t>
            </a:fld>
            <a:endParaRPr lang="en-US"/>
          </a:p>
        </p:txBody>
      </p:sp>
    </p:spTree>
    <p:extLst>
      <p:ext uri="{BB962C8B-B14F-4D97-AF65-F5344CB8AC3E}">
        <p14:creationId xmlns:p14="http://schemas.microsoft.com/office/powerpoint/2010/main" val="20730460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a:t>
            </a:r>
            <a:r>
              <a:rPr lang="en-US" dirty="0" err="1" smtClean="0"/>
              <a:t>HBase</a:t>
            </a:r>
            <a:endParaRPr lang="en-US" dirty="0"/>
          </a:p>
        </p:txBody>
      </p:sp>
      <p:sp>
        <p:nvSpPr>
          <p:cNvPr id="3" name="Content Placeholder 2"/>
          <p:cNvSpPr>
            <a:spLocks noGrp="1"/>
          </p:cNvSpPr>
          <p:nvPr>
            <p:ph idx="1"/>
          </p:nvPr>
        </p:nvSpPr>
        <p:spPr/>
        <p:txBody>
          <a:bodyPr/>
          <a:lstStyle/>
          <a:p>
            <a:pPr algn="just"/>
            <a:r>
              <a:rPr lang="en-US" dirty="0" err="1" smtClean="0"/>
              <a:t>HBase</a:t>
            </a:r>
            <a:r>
              <a:rPr lang="en-US" dirty="0" smtClean="0"/>
              <a:t> is the distributed database supporting the storage needs of the Hadoop distributed programming platform. </a:t>
            </a:r>
          </a:p>
          <a:p>
            <a:pPr algn="just"/>
            <a:r>
              <a:rPr lang="en-US" dirty="0" err="1" smtClean="0"/>
              <a:t>HBase</a:t>
            </a:r>
            <a:r>
              <a:rPr lang="en-US" dirty="0" smtClean="0"/>
              <a:t> is designed by taking inspiration from Google </a:t>
            </a:r>
            <a:r>
              <a:rPr lang="en-US" dirty="0" err="1" smtClean="0"/>
              <a:t>Bigtable</a:t>
            </a:r>
            <a:r>
              <a:rPr lang="en-US" dirty="0" smtClean="0"/>
              <a:t> and its main goal is to offer real time read/write operations for tables with billions of rows and millions of columns by leveraging clusters of commodity hardware. </a:t>
            </a:r>
          </a:p>
          <a:p>
            <a:pPr algn="just"/>
            <a:r>
              <a:rPr lang="en-US" dirty="0" smtClean="0"/>
              <a:t>The internal architecture and logic model of </a:t>
            </a:r>
            <a:r>
              <a:rPr lang="en-US" dirty="0" err="1" smtClean="0"/>
              <a:t>HBase</a:t>
            </a:r>
            <a:r>
              <a:rPr lang="en-US" dirty="0" smtClean="0"/>
              <a:t> is very similar to Google </a:t>
            </a:r>
            <a:r>
              <a:rPr lang="en-US" dirty="0" err="1" smtClean="0"/>
              <a:t>Bigtable</a:t>
            </a:r>
            <a:r>
              <a:rPr lang="en-US" dirty="0" smtClean="0"/>
              <a:t> and the entire system is backed by the Hadoop Distributed File System (HDFS), which mimics the structure and the services of GFS.</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64</a:t>
            </a:fld>
            <a:endParaRPr lang="en-US"/>
          </a:p>
        </p:txBody>
      </p:sp>
    </p:spTree>
    <p:extLst>
      <p:ext uri="{BB962C8B-B14F-4D97-AF65-F5344CB8AC3E}">
        <p14:creationId xmlns:p14="http://schemas.microsoft.com/office/powerpoint/2010/main" val="22974417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a:t>
            </a:r>
            <a:r>
              <a:rPr lang="en-US" dirty="0" err="1" smtClean="0"/>
              <a:t>HBase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65</a:t>
            </a:fld>
            <a:endParaRPr lang="en-US"/>
          </a:p>
        </p:txBody>
      </p:sp>
      <p:graphicFrame>
        <p:nvGraphicFramePr>
          <p:cNvPr id="6" name="表格 5"/>
          <p:cNvGraphicFramePr>
            <a:graphicFrameLocks noGrp="1"/>
          </p:cNvGraphicFramePr>
          <p:nvPr>
            <p:extLst>
              <p:ext uri="{D42A27DB-BD31-4B8C-83A1-F6EECF244321}">
                <p14:modId xmlns:p14="http://schemas.microsoft.com/office/powerpoint/2010/main" val="4243853436"/>
              </p:ext>
            </p:extLst>
          </p:nvPr>
        </p:nvGraphicFramePr>
        <p:xfrm>
          <a:off x="304800" y="3352800"/>
          <a:ext cx="8435478" cy="2760831"/>
        </p:xfrm>
        <a:graphic>
          <a:graphicData uri="http://schemas.openxmlformats.org/drawingml/2006/table">
            <a:tbl>
              <a:tblPr firstRow="1" firstCol="1" bandRow="1">
                <a:tableStyleId>{93296810-A885-4BE3-A3E7-6D5BEEA58F35}</a:tableStyleId>
              </a:tblPr>
              <a:tblGrid>
                <a:gridCol w="1184229">
                  <a:extLst>
                    <a:ext uri="{9D8B030D-6E8A-4147-A177-3AD203B41FA5}">
                      <a16:colId xmlns:a16="http://schemas.microsoft.com/office/drawing/2014/main" val="20000"/>
                    </a:ext>
                  </a:extLst>
                </a:gridCol>
                <a:gridCol w="1796729">
                  <a:extLst>
                    <a:ext uri="{9D8B030D-6E8A-4147-A177-3AD203B41FA5}">
                      <a16:colId xmlns:a16="http://schemas.microsoft.com/office/drawing/2014/main" val="20001"/>
                    </a:ext>
                  </a:extLst>
                </a:gridCol>
                <a:gridCol w="1939888">
                  <a:extLst>
                    <a:ext uri="{9D8B030D-6E8A-4147-A177-3AD203B41FA5}">
                      <a16:colId xmlns:a16="http://schemas.microsoft.com/office/drawing/2014/main" val="20002"/>
                    </a:ext>
                  </a:extLst>
                </a:gridCol>
                <a:gridCol w="1939888">
                  <a:extLst>
                    <a:ext uri="{9D8B030D-6E8A-4147-A177-3AD203B41FA5}">
                      <a16:colId xmlns:a16="http://schemas.microsoft.com/office/drawing/2014/main" val="20003"/>
                    </a:ext>
                  </a:extLst>
                </a:gridCol>
                <a:gridCol w="1574744">
                  <a:extLst>
                    <a:ext uri="{9D8B030D-6E8A-4147-A177-3AD203B41FA5}">
                      <a16:colId xmlns:a16="http://schemas.microsoft.com/office/drawing/2014/main" val="20004"/>
                    </a:ext>
                  </a:extLst>
                </a:gridCol>
              </a:tblGrid>
              <a:tr h="450191">
                <a:tc>
                  <a:txBody>
                    <a:bodyPr/>
                    <a:lstStyle/>
                    <a:p>
                      <a:pPr algn="ctr">
                        <a:lnSpc>
                          <a:spcPts val="1400"/>
                        </a:lnSpc>
                        <a:spcAft>
                          <a:spcPts val="0"/>
                        </a:spcAft>
                        <a:tabLst>
                          <a:tab pos="2628265" algn="ctr"/>
                          <a:tab pos="5292725" algn="r"/>
                        </a:tabLst>
                      </a:pPr>
                      <a:r>
                        <a:rPr lang="zh-CN" sz="1600" kern="500">
                          <a:effectLst/>
                        </a:rPr>
                        <a:t>行健</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solidFill>
                      <a:schemeClr val="tx1">
                        <a:lumMod val="75000"/>
                        <a:lumOff val="25000"/>
                      </a:schemeClr>
                    </a:solidFill>
                  </a:tcPr>
                </a:tc>
                <a:tc>
                  <a:txBody>
                    <a:bodyPr/>
                    <a:lstStyle/>
                    <a:p>
                      <a:pPr algn="ctr">
                        <a:lnSpc>
                          <a:spcPts val="1400"/>
                        </a:lnSpc>
                        <a:spcAft>
                          <a:spcPts val="0"/>
                        </a:spcAft>
                        <a:tabLst>
                          <a:tab pos="2628265" algn="ctr"/>
                          <a:tab pos="5292725" algn="r"/>
                        </a:tabLst>
                      </a:pPr>
                      <a:r>
                        <a:rPr lang="zh-CN" sz="1600" kern="500">
                          <a:effectLst/>
                        </a:rPr>
                        <a:t>时间戳</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zh-CN" sz="1600" kern="500">
                          <a:effectLst/>
                        </a:rPr>
                        <a:t>列族</a:t>
                      </a:r>
                      <a:r>
                        <a:rPr lang="en-US" sz="1600" kern="500">
                          <a:effectLst/>
                        </a:rPr>
                        <a:t>contents</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zh-CN" sz="1600" kern="500">
                          <a:effectLst/>
                        </a:rPr>
                        <a:t>列族</a:t>
                      </a:r>
                      <a:r>
                        <a:rPr lang="en-US" sz="1600" kern="500">
                          <a:effectLst/>
                        </a:rPr>
                        <a:t>anchor</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zh-CN" sz="1600" kern="500">
                          <a:effectLst/>
                        </a:rPr>
                        <a:t>列族</a:t>
                      </a:r>
                      <a:r>
                        <a:rPr lang="en-US" sz="1600" kern="500">
                          <a:effectLst/>
                        </a:rPr>
                        <a:t>mime</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462128">
                <a:tc rowSpan="5">
                  <a:txBody>
                    <a:bodyPr/>
                    <a:lstStyle/>
                    <a:p>
                      <a:pPr algn="ctr">
                        <a:lnSpc>
                          <a:spcPts val="1400"/>
                        </a:lnSpc>
                        <a:spcAft>
                          <a:spcPts val="0"/>
                        </a:spcAft>
                        <a:tabLst>
                          <a:tab pos="2628265" algn="ctr"/>
                          <a:tab pos="5292725" algn="r"/>
                        </a:tabLst>
                      </a:pPr>
                      <a:r>
                        <a:rPr lang="en-US" sz="1600" kern="500">
                          <a:effectLst/>
                        </a:rPr>
                        <a:t>"com.cnn.www"</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solidFill>
                      <a:schemeClr val="tx1">
                        <a:lumMod val="75000"/>
                        <a:lumOff val="25000"/>
                      </a:schemeClr>
                    </a:solidFill>
                  </a:tcPr>
                </a:tc>
                <a:tc>
                  <a:txBody>
                    <a:bodyPr/>
                    <a:lstStyle/>
                    <a:p>
                      <a:pPr algn="ctr">
                        <a:lnSpc>
                          <a:spcPts val="1400"/>
                        </a:lnSpc>
                        <a:spcAft>
                          <a:spcPts val="0"/>
                        </a:spcAft>
                        <a:tabLst>
                          <a:tab pos="2628265" algn="ctr"/>
                          <a:tab pos="5292725" algn="r"/>
                        </a:tabLst>
                      </a:pPr>
                      <a:r>
                        <a:rPr lang="en-US" sz="1600" kern="500">
                          <a:effectLst/>
                        </a:rPr>
                        <a:t>t9</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effectLst/>
                        </a:rPr>
                        <a:t> </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effectLst/>
                        </a:rPr>
                        <a:t>anchor:cnnsi.com= "CNN"</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effectLst/>
                        </a:rPr>
                        <a:t> </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462128">
                <a:tc vMerge="1">
                  <a:txBody>
                    <a:bodyPr/>
                    <a:lstStyle/>
                    <a:p>
                      <a:endParaRPr lang="zh-CN" altLang="en-US"/>
                    </a:p>
                  </a:txBody>
                  <a:tcPr/>
                </a:tc>
                <a:tc>
                  <a:txBody>
                    <a:bodyPr/>
                    <a:lstStyle/>
                    <a:p>
                      <a:pPr algn="ctr">
                        <a:lnSpc>
                          <a:spcPts val="1400"/>
                        </a:lnSpc>
                        <a:spcAft>
                          <a:spcPts val="0"/>
                        </a:spcAft>
                        <a:tabLst>
                          <a:tab pos="2628265" algn="ctr"/>
                          <a:tab pos="5292725" algn="r"/>
                        </a:tabLst>
                      </a:pPr>
                      <a:r>
                        <a:rPr lang="en-US" sz="1600" kern="500">
                          <a:effectLst/>
                        </a:rPr>
                        <a:t>t8</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effectLst/>
                        </a:rPr>
                        <a:t> </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spc="-20">
                          <a:effectLst/>
                        </a:rPr>
                        <a:t>anchor:my.look.ca= "CNN.com"</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effectLst/>
                        </a:rPr>
                        <a:t> </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462128">
                <a:tc vMerge="1">
                  <a:txBody>
                    <a:bodyPr/>
                    <a:lstStyle/>
                    <a:p>
                      <a:endParaRPr lang="zh-CN" altLang="en-US"/>
                    </a:p>
                  </a:txBody>
                  <a:tcPr/>
                </a:tc>
                <a:tc>
                  <a:txBody>
                    <a:bodyPr/>
                    <a:lstStyle/>
                    <a:p>
                      <a:pPr algn="ctr">
                        <a:lnSpc>
                          <a:spcPts val="1400"/>
                        </a:lnSpc>
                        <a:spcAft>
                          <a:spcPts val="0"/>
                        </a:spcAft>
                        <a:tabLst>
                          <a:tab pos="2628265" algn="ctr"/>
                          <a:tab pos="5292725" algn="r"/>
                        </a:tabLst>
                      </a:pPr>
                      <a:r>
                        <a:rPr lang="en-US" sz="1600" kern="500">
                          <a:effectLst/>
                        </a:rPr>
                        <a:t>t6</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effectLst/>
                        </a:rPr>
                        <a:t>contents:html="&lt;html&gt;…"</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effectLst/>
                        </a:rPr>
                        <a:t> </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effectLst/>
                        </a:rPr>
                        <a:t>mime:type="text/html"</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462128">
                <a:tc vMerge="1">
                  <a:txBody>
                    <a:bodyPr/>
                    <a:lstStyle/>
                    <a:p>
                      <a:endParaRPr lang="zh-CN" altLang="en-US"/>
                    </a:p>
                  </a:txBody>
                  <a:tcPr/>
                </a:tc>
                <a:tc>
                  <a:txBody>
                    <a:bodyPr/>
                    <a:lstStyle/>
                    <a:p>
                      <a:pPr algn="ctr">
                        <a:lnSpc>
                          <a:spcPts val="1400"/>
                        </a:lnSpc>
                        <a:spcAft>
                          <a:spcPts val="0"/>
                        </a:spcAft>
                        <a:tabLst>
                          <a:tab pos="2628265" algn="ctr"/>
                          <a:tab pos="5292725" algn="r"/>
                        </a:tabLst>
                      </a:pPr>
                      <a:r>
                        <a:rPr lang="en-US" sz="1600" kern="500">
                          <a:effectLst/>
                        </a:rPr>
                        <a:t>t5</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effectLst/>
                        </a:rPr>
                        <a:t>contents:html="&lt;html&gt;…"</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effectLst/>
                        </a:rPr>
                        <a:t> </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effectLst/>
                        </a:rPr>
                        <a:t> </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462128">
                <a:tc vMerge="1">
                  <a:txBody>
                    <a:bodyPr/>
                    <a:lstStyle/>
                    <a:p>
                      <a:endParaRPr lang="zh-CN" altLang="en-US"/>
                    </a:p>
                  </a:txBody>
                  <a:tcPr/>
                </a:tc>
                <a:tc>
                  <a:txBody>
                    <a:bodyPr/>
                    <a:lstStyle/>
                    <a:p>
                      <a:pPr algn="ctr">
                        <a:lnSpc>
                          <a:spcPts val="1400"/>
                        </a:lnSpc>
                        <a:spcAft>
                          <a:spcPts val="0"/>
                        </a:spcAft>
                        <a:tabLst>
                          <a:tab pos="2628265" algn="ctr"/>
                          <a:tab pos="5292725" algn="r"/>
                        </a:tabLst>
                      </a:pPr>
                      <a:r>
                        <a:rPr lang="en-US" sz="1600" kern="500">
                          <a:effectLst/>
                        </a:rPr>
                        <a:t>t6</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effectLst/>
                        </a:rPr>
                        <a:t>contents:html="&lt;html&gt;…"</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effectLst/>
                        </a:rPr>
                        <a:t> </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effectLst/>
                        </a:rPr>
                        <a:t> </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bl>
          </a:graphicData>
        </a:graphic>
      </p:graphicFrame>
      <p:sp>
        <p:nvSpPr>
          <p:cNvPr id="7" name="TextBox 3_1"/>
          <p:cNvSpPr txBox="1"/>
          <p:nvPr/>
        </p:nvSpPr>
        <p:spPr>
          <a:xfrm>
            <a:off x="410528" y="1027099"/>
            <a:ext cx="2380395" cy="461665"/>
          </a:xfrm>
          <a:prstGeom prst="rect">
            <a:avLst/>
          </a:prstGeom>
          <a:noFill/>
        </p:spPr>
        <p:txBody>
          <a:bodyPr wrap="none" rtlCol="0">
            <a:spAutoFit/>
          </a:bodyPr>
          <a:lstStyle/>
          <a:p>
            <a:r>
              <a:rPr lang="en-US" altLang="zh-CN" sz="2400" b="1" dirty="0" err="1">
                <a:solidFill>
                  <a:schemeClr val="accent6"/>
                </a:solidFill>
              </a:rPr>
              <a:t>Hbase</a:t>
            </a:r>
            <a:r>
              <a:rPr lang="zh-CN" altLang="en-US" sz="2400" b="1" dirty="0">
                <a:solidFill>
                  <a:schemeClr val="accent6"/>
                </a:solidFill>
              </a:rPr>
              <a:t>数据模型</a:t>
            </a:r>
          </a:p>
        </p:txBody>
      </p:sp>
      <p:sp>
        <p:nvSpPr>
          <p:cNvPr id="8" name="矩形 7"/>
          <p:cNvSpPr/>
          <p:nvPr/>
        </p:nvSpPr>
        <p:spPr>
          <a:xfrm>
            <a:off x="306517" y="1628938"/>
            <a:ext cx="8329750" cy="1426031"/>
          </a:xfrm>
          <a:prstGeom prst="rect">
            <a:avLst/>
          </a:prstGeom>
        </p:spPr>
        <p:txBody>
          <a:bodyPr wrap="square">
            <a:spAutoFit/>
          </a:bodyPr>
          <a:lstStyle/>
          <a:p>
            <a:pPr marL="285750" indent="-285750">
              <a:lnSpc>
                <a:spcPts val="2600"/>
              </a:lnSpc>
              <a:buFont typeface="Arial" panose="020B0604020202020204" pitchFamily="34" charset="0"/>
              <a:buChar char="•"/>
            </a:pPr>
            <a:r>
              <a:rPr lang="zh-CN" altLang="en-US" smtClean="0">
                <a:solidFill>
                  <a:schemeClr val="tx1">
                    <a:lumMod val="75000"/>
                    <a:lumOff val="25000"/>
                  </a:schemeClr>
                </a:solidFill>
              </a:rPr>
              <a:t>表</a:t>
            </a:r>
            <a:r>
              <a:rPr lang="zh-CN" altLang="en-US">
                <a:solidFill>
                  <a:schemeClr val="tx1">
                    <a:lumMod val="75000"/>
                    <a:lumOff val="25000"/>
                  </a:schemeClr>
                </a:solidFill>
              </a:rPr>
              <a:t>中仅有一行数据，行的唯一标识为</a:t>
            </a:r>
            <a:r>
              <a:rPr lang="en-US" altLang="zh-CN">
                <a:solidFill>
                  <a:schemeClr val="tx1">
                    <a:lumMod val="75000"/>
                    <a:lumOff val="25000"/>
                  </a:schemeClr>
                </a:solidFill>
              </a:rPr>
              <a:t>com.cnn.www</a:t>
            </a:r>
            <a:r>
              <a:rPr lang="zh-CN" altLang="en-US">
                <a:solidFill>
                  <a:schemeClr val="tx1">
                    <a:lumMod val="75000"/>
                    <a:lumOff val="25000"/>
                  </a:schemeClr>
                </a:solidFill>
              </a:rPr>
              <a:t>，对这行数据的每一次逻辑修改都有一个时间戳关联对应</a:t>
            </a:r>
            <a:r>
              <a:rPr lang="zh-CN" altLang="en-US" smtClean="0">
                <a:solidFill>
                  <a:schemeClr val="tx1">
                    <a:lumMod val="75000"/>
                    <a:lumOff val="25000"/>
                  </a:schemeClr>
                </a:solidFill>
              </a:rPr>
              <a:t>。</a:t>
            </a:r>
            <a:endParaRPr lang="en-US" altLang="zh-CN" smtClean="0">
              <a:solidFill>
                <a:schemeClr val="tx1">
                  <a:lumMod val="75000"/>
                  <a:lumOff val="25000"/>
                </a:schemeClr>
              </a:solidFill>
            </a:endParaRPr>
          </a:p>
          <a:p>
            <a:pPr marL="285750" indent="-285750">
              <a:lnSpc>
                <a:spcPts val="2600"/>
              </a:lnSpc>
              <a:buFont typeface="Arial" panose="020B0604020202020204" pitchFamily="34" charset="0"/>
              <a:buChar char="•"/>
            </a:pPr>
            <a:r>
              <a:rPr lang="zh-CN" altLang="en-US" smtClean="0">
                <a:solidFill>
                  <a:schemeClr val="tx1">
                    <a:lumMod val="75000"/>
                    <a:lumOff val="25000"/>
                  </a:schemeClr>
                </a:solidFill>
              </a:rPr>
              <a:t>表</a:t>
            </a:r>
            <a:r>
              <a:rPr lang="zh-CN" altLang="en-US">
                <a:solidFill>
                  <a:schemeClr val="tx1">
                    <a:lumMod val="75000"/>
                    <a:lumOff val="25000"/>
                  </a:schemeClr>
                </a:solidFill>
              </a:rPr>
              <a:t>中共有四列：</a:t>
            </a:r>
            <a:r>
              <a:rPr lang="en-US" altLang="zh-CN">
                <a:solidFill>
                  <a:schemeClr val="tx1">
                    <a:lumMod val="75000"/>
                    <a:lumOff val="25000"/>
                  </a:schemeClr>
                </a:solidFill>
              </a:rPr>
              <a:t>contents:html</a:t>
            </a:r>
            <a:r>
              <a:rPr lang="zh-CN" altLang="en-US">
                <a:solidFill>
                  <a:schemeClr val="tx1">
                    <a:lumMod val="75000"/>
                    <a:lumOff val="25000"/>
                  </a:schemeClr>
                </a:solidFill>
              </a:rPr>
              <a:t>，</a:t>
            </a:r>
            <a:r>
              <a:rPr lang="en-US" altLang="zh-CN">
                <a:solidFill>
                  <a:schemeClr val="tx1">
                    <a:lumMod val="75000"/>
                    <a:lumOff val="25000"/>
                  </a:schemeClr>
                </a:solidFill>
              </a:rPr>
              <a:t>anchor:cnnsi.com</a:t>
            </a:r>
            <a:r>
              <a:rPr lang="zh-CN" altLang="en-US">
                <a:solidFill>
                  <a:schemeClr val="tx1">
                    <a:lumMod val="75000"/>
                    <a:lumOff val="25000"/>
                  </a:schemeClr>
                </a:solidFill>
              </a:rPr>
              <a:t>，</a:t>
            </a:r>
            <a:r>
              <a:rPr lang="en-US" altLang="zh-CN">
                <a:solidFill>
                  <a:schemeClr val="tx1">
                    <a:lumMod val="75000"/>
                    <a:lumOff val="25000"/>
                  </a:schemeClr>
                </a:solidFill>
              </a:rPr>
              <a:t>anchor:my.look.ca</a:t>
            </a:r>
            <a:r>
              <a:rPr lang="zh-CN" altLang="en-US">
                <a:solidFill>
                  <a:schemeClr val="tx1">
                    <a:lumMod val="75000"/>
                    <a:lumOff val="25000"/>
                  </a:schemeClr>
                </a:solidFill>
              </a:rPr>
              <a:t>，</a:t>
            </a:r>
            <a:r>
              <a:rPr lang="en-US" altLang="zh-CN">
                <a:solidFill>
                  <a:schemeClr val="tx1">
                    <a:lumMod val="75000"/>
                    <a:lumOff val="25000"/>
                  </a:schemeClr>
                </a:solidFill>
              </a:rPr>
              <a:t>mime:type</a:t>
            </a:r>
            <a:r>
              <a:rPr lang="zh-CN" altLang="en-US">
                <a:solidFill>
                  <a:schemeClr val="tx1">
                    <a:lumMod val="75000"/>
                    <a:lumOff val="25000"/>
                  </a:schemeClr>
                </a:solidFill>
              </a:rPr>
              <a:t>，每一列以前缀的方式给出其所属的列族。</a:t>
            </a:r>
          </a:p>
        </p:txBody>
      </p:sp>
    </p:spTree>
    <p:extLst>
      <p:ext uri="{BB962C8B-B14F-4D97-AF65-F5344CB8AC3E}">
        <p14:creationId xmlns:p14="http://schemas.microsoft.com/office/powerpoint/2010/main" val="40643527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a:t>
            </a:r>
            <a:r>
              <a:rPr lang="en-US" dirty="0" err="1" smtClean="0"/>
              <a:t>HBase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66</a:t>
            </a:fld>
            <a:endParaRPr lang="en-US"/>
          </a:p>
        </p:txBody>
      </p:sp>
      <p:sp>
        <p:nvSpPr>
          <p:cNvPr id="5" name="TextBox 3_1"/>
          <p:cNvSpPr txBox="1"/>
          <p:nvPr/>
        </p:nvSpPr>
        <p:spPr>
          <a:xfrm>
            <a:off x="367695" y="1215617"/>
            <a:ext cx="2380395" cy="461665"/>
          </a:xfrm>
          <a:prstGeom prst="rect">
            <a:avLst/>
          </a:prstGeom>
          <a:noFill/>
        </p:spPr>
        <p:txBody>
          <a:bodyPr wrap="none" rtlCol="0">
            <a:spAutoFit/>
          </a:bodyPr>
          <a:lstStyle/>
          <a:p>
            <a:r>
              <a:rPr lang="en-US" altLang="zh-CN" sz="2400" b="1" dirty="0" err="1">
                <a:solidFill>
                  <a:schemeClr val="accent6"/>
                </a:solidFill>
              </a:rPr>
              <a:t>Hbase</a:t>
            </a:r>
            <a:r>
              <a:rPr lang="zh-CN" altLang="en-US" sz="2400" b="1" dirty="0">
                <a:solidFill>
                  <a:schemeClr val="accent6"/>
                </a:solidFill>
              </a:rPr>
              <a:t>数据模型</a:t>
            </a:r>
          </a:p>
        </p:txBody>
      </p:sp>
      <p:grpSp>
        <p:nvGrpSpPr>
          <p:cNvPr id="6" name="组合 5"/>
          <p:cNvGrpSpPr/>
          <p:nvPr/>
        </p:nvGrpSpPr>
        <p:grpSpPr>
          <a:xfrm>
            <a:off x="388300" y="2287578"/>
            <a:ext cx="2032319" cy="923330"/>
            <a:chOff x="424654" y="1598062"/>
            <a:chExt cx="2032319" cy="923330"/>
          </a:xfrm>
        </p:grpSpPr>
        <p:sp>
          <p:nvSpPr>
            <p:cNvPr id="7" name="圆角矩形 6"/>
            <p:cNvSpPr/>
            <p:nvPr/>
          </p:nvSpPr>
          <p:spPr>
            <a:xfrm>
              <a:off x="425648" y="1677936"/>
              <a:ext cx="2031325" cy="782279"/>
            </a:xfrm>
            <a:prstGeom prst="roundRect">
              <a:avLst>
                <a:gd name="adj" fmla="val 723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24654" y="1598062"/>
              <a:ext cx="2031325" cy="923330"/>
            </a:xfrm>
            <a:prstGeom prst="rect">
              <a:avLst/>
            </a:prstGeom>
          </p:spPr>
          <p:txBody>
            <a:bodyPr wrap="none">
              <a:spAutoFit/>
            </a:bodyPr>
            <a:lstStyle/>
            <a:p>
              <a:pPr>
                <a:lnSpc>
                  <a:spcPct val="150000"/>
                </a:lnSpc>
              </a:pPr>
              <a:r>
                <a:rPr lang="zh-CN" altLang="en-US">
                  <a:solidFill>
                    <a:schemeClr val="bg1"/>
                  </a:solidFill>
                </a:rPr>
                <a:t>在</a:t>
              </a:r>
              <a:r>
                <a:rPr lang="en-US" altLang="zh-CN">
                  <a:solidFill>
                    <a:schemeClr val="bg1"/>
                  </a:solidFill>
                </a:rPr>
                <a:t>Hbase</a:t>
              </a:r>
              <a:r>
                <a:rPr lang="zh-CN" altLang="en-US">
                  <a:solidFill>
                    <a:schemeClr val="bg1"/>
                  </a:solidFill>
                </a:rPr>
                <a:t>中访问</a:t>
              </a:r>
              <a:r>
                <a:rPr lang="zh-CN" altLang="en-US" smtClean="0">
                  <a:solidFill>
                    <a:schemeClr val="bg1"/>
                  </a:solidFill>
                </a:rPr>
                <a:t>表</a:t>
              </a:r>
              <a:endParaRPr lang="en-US" altLang="zh-CN" smtClean="0">
                <a:solidFill>
                  <a:schemeClr val="bg1"/>
                </a:solidFill>
              </a:endParaRPr>
            </a:p>
            <a:p>
              <a:pPr>
                <a:lnSpc>
                  <a:spcPct val="150000"/>
                </a:lnSpc>
              </a:pPr>
              <a:r>
                <a:rPr lang="zh-CN" altLang="en-US" smtClean="0">
                  <a:solidFill>
                    <a:schemeClr val="bg1"/>
                  </a:solidFill>
                </a:rPr>
                <a:t>中</a:t>
              </a:r>
              <a:r>
                <a:rPr lang="zh-CN" altLang="en-US">
                  <a:solidFill>
                    <a:schemeClr val="bg1"/>
                  </a:solidFill>
                </a:rPr>
                <a:t>的</a:t>
              </a:r>
              <a:r>
                <a:rPr lang="zh-CN" altLang="en-US" smtClean="0">
                  <a:solidFill>
                    <a:schemeClr val="bg1"/>
                  </a:solidFill>
                </a:rPr>
                <a:t>行有</a:t>
              </a:r>
              <a:r>
                <a:rPr lang="zh-CN" altLang="en-US">
                  <a:solidFill>
                    <a:schemeClr val="bg1"/>
                  </a:solidFill>
                </a:rPr>
                <a:t>三种方式</a:t>
              </a:r>
            </a:p>
          </p:txBody>
        </p:sp>
      </p:grpSp>
      <p:sp>
        <p:nvSpPr>
          <p:cNvPr id="9" name="矩形 8"/>
          <p:cNvSpPr/>
          <p:nvPr/>
        </p:nvSpPr>
        <p:spPr>
          <a:xfrm>
            <a:off x="4884176" y="2388961"/>
            <a:ext cx="1338828" cy="733534"/>
          </a:xfrm>
          <a:prstGeom prst="rect">
            <a:avLst/>
          </a:prstGeom>
        </p:spPr>
        <p:txBody>
          <a:bodyPr wrap="none">
            <a:spAutoFit/>
          </a:bodyPr>
          <a:lstStyle/>
          <a:p>
            <a:pPr>
              <a:lnSpc>
                <a:spcPts val="2500"/>
              </a:lnSpc>
            </a:pPr>
            <a:r>
              <a:rPr lang="zh-CN" altLang="en-US">
                <a:solidFill>
                  <a:schemeClr val="tx1">
                    <a:lumMod val="75000"/>
                    <a:lumOff val="25000"/>
                  </a:schemeClr>
                </a:solidFill>
              </a:rPr>
              <a:t>给定行健</a:t>
            </a:r>
            <a:r>
              <a:rPr lang="zh-CN" altLang="en-US" smtClean="0">
                <a:solidFill>
                  <a:schemeClr val="tx1">
                    <a:lumMod val="75000"/>
                    <a:lumOff val="25000"/>
                  </a:schemeClr>
                </a:solidFill>
              </a:rPr>
              <a:t>的</a:t>
            </a:r>
            <a:endParaRPr lang="en-US" altLang="zh-CN" smtClean="0">
              <a:solidFill>
                <a:schemeClr val="tx1">
                  <a:lumMod val="75000"/>
                  <a:lumOff val="25000"/>
                </a:schemeClr>
              </a:solidFill>
            </a:endParaRPr>
          </a:p>
          <a:p>
            <a:pPr>
              <a:lnSpc>
                <a:spcPts val="2500"/>
              </a:lnSpc>
            </a:pPr>
            <a:r>
              <a:rPr lang="zh-CN" altLang="en-US" smtClean="0">
                <a:solidFill>
                  <a:schemeClr val="tx1">
                    <a:lumMod val="75000"/>
                    <a:lumOff val="25000"/>
                  </a:schemeClr>
                </a:solidFill>
              </a:rPr>
              <a:t>范围</a:t>
            </a:r>
            <a:r>
              <a:rPr lang="zh-CN" altLang="en-US">
                <a:solidFill>
                  <a:schemeClr val="tx1">
                    <a:lumMod val="75000"/>
                    <a:lumOff val="25000"/>
                  </a:schemeClr>
                </a:solidFill>
              </a:rPr>
              <a:t>访问</a:t>
            </a:r>
          </a:p>
        </p:txBody>
      </p:sp>
      <p:sp>
        <p:nvSpPr>
          <p:cNvPr id="10" name="矩形 9"/>
          <p:cNvSpPr/>
          <p:nvPr/>
        </p:nvSpPr>
        <p:spPr>
          <a:xfrm>
            <a:off x="6939856" y="2549261"/>
            <a:ext cx="1107996" cy="412934"/>
          </a:xfrm>
          <a:prstGeom prst="rect">
            <a:avLst/>
          </a:prstGeom>
        </p:spPr>
        <p:txBody>
          <a:bodyPr wrap="none">
            <a:spAutoFit/>
          </a:bodyPr>
          <a:lstStyle/>
          <a:p>
            <a:pPr>
              <a:lnSpc>
                <a:spcPts val="2500"/>
              </a:lnSpc>
            </a:pPr>
            <a:r>
              <a:rPr lang="zh-CN" altLang="en-US">
                <a:solidFill>
                  <a:schemeClr val="tx1">
                    <a:lumMod val="75000"/>
                    <a:lumOff val="25000"/>
                  </a:schemeClr>
                </a:solidFill>
              </a:rPr>
              <a:t>全表扫描</a:t>
            </a:r>
          </a:p>
        </p:txBody>
      </p:sp>
      <p:sp>
        <p:nvSpPr>
          <p:cNvPr id="11" name="圆角矩形 10"/>
          <p:cNvSpPr/>
          <p:nvPr/>
        </p:nvSpPr>
        <p:spPr>
          <a:xfrm>
            <a:off x="250984" y="2241198"/>
            <a:ext cx="8429942" cy="1034784"/>
          </a:xfrm>
          <a:prstGeom prst="roundRect">
            <a:avLst>
              <a:gd name="adj" fmla="val 4885"/>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4326" y="1855453"/>
            <a:ext cx="6858000" cy="369332"/>
          </a:xfrm>
          <a:prstGeom prst="rect">
            <a:avLst/>
          </a:prstGeom>
        </p:spPr>
        <p:txBody>
          <a:bodyPr wrap="square">
            <a:spAutoFit/>
          </a:bodyPr>
          <a:lstStyle/>
          <a:p>
            <a:r>
              <a:rPr lang="zh-CN" altLang="en-US">
                <a:solidFill>
                  <a:schemeClr val="tx1">
                    <a:lumMod val="75000"/>
                    <a:lumOff val="25000"/>
                  </a:schemeClr>
                </a:solidFill>
              </a:rPr>
              <a:t>行键是数据行在表中的唯一标识，并作为检索记录的主键。</a:t>
            </a:r>
            <a:endParaRPr lang="en-US" altLang="zh-CN">
              <a:solidFill>
                <a:schemeClr val="tx1">
                  <a:lumMod val="75000"/>
                  <a:lumOff val="25000"/>
                </a:schemeClr>
              </a:solidFill>
            </a:endParaRPr>
          </a:p>
        </p:txBody>
      </p:sp>
      <p:sp>
        <p:nvSpPr>
          <p:cNvPr id="13" name="矩形 12"/>
          <p:cNvSpPr/>
          <p:nvPr/>
        </p:nvSpPr>
        <p:spPr>
          <a:xfrm>
            <a:off x="184326" y="3605799"/>
            <a:ext cx="4572000" cy="369332"/>
          </a:xfrm>
          <a:prstGeom prst="rect">
            <a:avLst/>
          </a:prstGeom>
        </p:spPr>
        <p:txBody>
          <a:bodyPr wrap="square">
            <a:spAutoFit/>
          </a:bodyPr>
          <a:lstStyle/>
          <a:p>
            <a:r>
              <a:rPr lang="en-US" altLang="zh-CN">
                <a:solidFill>
                  <a:schemeClr val="tx1">
                    <a:lumMod val="75000"/>
                    <a:lumOff val="25000"/>
                  </a:schemeClr>
                </a:solidFill>
              </a:rPr>
              <a:t>Hbase</a:t>
            </a:r>
            <a:r>
              <a:rPr lang="zh-CN" altLang="en-US">
                <a:solidFill>
                  <a:schemeClr val="tx1">
                    <a:lumMod val="75000"/>
                    <a:lumOff val="25000"/>
                  </a:schemeClr>
                </a:solidFill>
              </a:rPr>
              <a:t>提供了两个版本的回收方式：</a:t>
            </a:r>
            <a:endParaRPr lang="en-US" altLang="zh-CN">
              <a:solidFill>
                <a:schemeClr val="tx1">
                  <a:lumMod val="75000"/>
                  <a:lumOff val="25000"/>
                </a:schemeClr>
              </a:solidFill>
            </a:endParaRPr>
          </a:p>
        </p:txBody>
      </p:sp>
      <p:sp>
        <p:nvSpPr>
          <p:cNvPr id="14" name="矩形 13"/>
          <p:cNvSpPr/>
          <p:nvPr/>
        </p:nvSpPr>
        <p:spPr>
          <a:xfrm>
            <a:off x="849793" y="4096017"/>
            <a:ext cx="5990274" cy="369332"/>
          </a:xfrm>
          <a:prstGeom prst="rect">
            <a:avLst/>
          </a:prstGeom>
        </p:spPr>
        <p:txBody>
          <a:bodyPr wrap="square">
            <a:spAutoFit/>
          </a:bodyPr>
          <a:lstStyle/>
          <a:p>
            <a:r>
              <a:rPr lang="zh-CN" altLang="en-US" smtClean="0">
                <a:solidFill>
                  <a:schemeClr val="tx1">
                    <a:lumMod val="75000"/>
                    <a:lumOff val="25000"/>
                  </a:schemeClr>
                </a:solidFill>
              </a:rPr>
              <a:t>对</a:t>
            </a:r>
            <a:r>
              <a:rPr lang="zh-CN" altLang="en-US">
                <a:solidFill>
                  <a:schemeClr val="tx1">
                    <a:lumMod val="75000"/>
                    <a:lumOff val="25000"/>
                  </a:schemeClr>
                </a:solidFill>
              </a:rPr>
              <a:t>每个数据单元，只存储指定个数的最新版本</a:t>
            </a:r>
          </a:p>
        </p:txBody>
      </p:sp>
      <p:sp>
        <p:nvSpPr>
          <p:cNvPr id="15" name="圆角矩形 14"/>
          <p:cNvSpPr/>
          <p:nvPr/>
        </p:nvSpPr>
        <p:spPr>
          <a:xfrm>
            <a:off x="250985" y="4030622"/>
            <a:ext cx="506530" cy="500123"/>
          </a:xfrm>
          <a:prstGeom prst="roundRect">
            <a:avLst>
              <a:gd name="adj" fmla="val 7711"/>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zh-CN" altLang="en-US"/>
          </a:p>
        </p:txBody>
      </p:sp>
      <p:sp>
        <p:nvSpPr>
          <p:cNvPr id="16" name="矩形 15"/>
          <p:cNvSpPr/>
          <p:nvPr/>
        </p:nvSpPr>
        <p:spPr>
          <a:xfrm>
            <a:off x="849792" y="4722391"/>
            <a:ext cx="7198059" cy="369332"/>
          </a:xfrm>
          <a:prstGeom prst="rect">
            <a:avLst/>
          </a:prstGeom>
        </p:spPr>
        <p:txBody>
          <a:bodyPr wrap="square">
            <a:spAutoFit/>
          </a:bodyPr>
          <a:lstStyle/>
          <a:p>
            <a:r>
              <a:rPr lang="zh-CN" altLang="en-US">
                <a:solidFill>
                  <a:schemeClr val="tx1">
                    <a:lumMod val="75000"/>
                    <a:lumOff val="25000"/>
                  </a:schemeClr>
                </a:solidFill>
              </a:rPr>
              <a:t>保存最近一段时间内的版本（如七天），客户端可以按需</a:t>
            </a:r>
            <a:r>
              <a:rPr lang="zh-CN" altLang="en-US" smtClean="0">
                <a:solidFill>
                  <a:schemeClr val="tx1">
                    <a:lumMod val="75000"/>
                    <a:lumOff val="25000"/>
                  </a:schemeClr>
                </a:solidFill>
              </a:rPr>
              <a:t>查询</a:t>
            </a:r>
            <a:endParaRPr lang="zh-CN" altLang="en-US">
              <a:solidFill>
                <a:schemeClr val="tx1">
                  <a:lumMod val="75000"/>
                  <a:lumOff val="25000"/>
                </a:schemeClr>
              </a:solidFill>
            </a:endParaRPr>
          </a:p>
        </p:txBody>
      </p:sp>
      <p:sp>
        <p:nvSpPr>
          <p:cNvPr id="17" name="圆角矩形 16"/>
          <p:cNvSpPr/>
          <p:nvPr/>
        </p:nvSpPr>
        <p:spPr>
          <a:xfrm>
            <a:off x="250985" y="4656996"/>
            <a:ext cx="506530" cy="500123"/>
          </a:xfrm>
          <a:prstGeom prst="roundRect">
            <a:avLst>
              <a:gd name="adj" fmla="val 7711"/>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2</a:t>
            </a:r>
            <a:endParaRPr lang="zh-CN" altLang="en-US"/>
          </a:p>
        </p:txBody>
      </p:sp>
      <p:sp>
        <p:nvSpPr>
          <p:cNvPr id="18" name="矩形 17"/>
          <p:cNvSpPr/>
          <p:nvPr/>
        </p:nvSpPr>
        <p:spPr>
          <a:xfrm>
            <a:off x="163080" y="5439311"/>
            <a:ext cx="8517845" cy="923330"/>
          </a:xfrm>
          <a:prstGeom prst="rect">
            <a:avLst/>
          </a:prstGeom>
        </p:spPr>
        <p:txBody>
          <a:bodyPr wrap="square">
            <a:spAutoFit/>
          </a:bodyPr>
          <a:lstStyle/>
          <a:p>
            <a:pPr>
              <a:lnSpc>
                <a:spcPct val="150000"/>
              </a:lnSpc>
            </a:pPr>
            <a:r>
              <a:rPr lang="zh-CN" altLang="en-US">
                <a:solidFill>
                  <a:schemeClr val="tx1">
                    <a:lumMod val="75000"/>
                    <a:lumOff val="25000"/>
                  </a:schemeClr>
                </a:solidFill>
              </a:rPr>
              <a:t>元素由行健、列（</a:t>
            </a:r>
            <a:r>
              <a:rPr lang="en-US" altLang="zh-CN">
                <a:solidFill>
                  <a:schemeClr val="tx1">
                    <a:lumMod val="75000"/>
                    <a:lumOff val="25000"/>
                  </a:schemeClr>
                </a:solidFill>
              </a:rPr>
              <a:t>&lt;</a:t>
            </a:r>
            <a:r>
              <a:rPr lang="zh-CN" altLang="en-US">
                <a:solidFill>
                  <a:schemeClr val="tx1">
                    <a:lumMod val="75000"/>
                    <a:lumOff val="25000"/>
                  </a:schemeClr>
                </a:solidFill>
              </a:rPr>
              <a:t>列族</a:t>
            </a:r>
            <a:r>
              <a:rPr lang="en-US" altLang="zh-CN">
                <a:solidFill>
                  <a:schemeClr val="tx1">
                    <a:lumMod val="75000"/>
                    <a:lumOff val="25000"/>
                  </a:schemeClr>
                </a:solidFill>
              </a:rPr>
              <a:t>&gt;:&lt;</a:t>
            </a:r>
            <a:r>
              <a:rPr lang="zh-CN" altLang="en-US">
                <a:solidFill>
                  <a:schemeClr val="tx1">
                    <a:lumMod val="75000"/>
                    <a:lumOff val="25000"/>
                  </a:schemeClr>
                </a:solidFill>
              </a:rPr>
              <a:t>限定符</a:t>
            </a:r>
            <a:r>
              <a:rPr lang="en-US" altLang="zh-CN">
                <a:solidFill>
                  <a:schemeClr val="tx1">
                    <a:lumMod val="75000"/>
                    <a:lumOff val="25000"/>
                  </a:schemeClr>
                </a:solidFill>
              </a:rPr>
              <a:t>&gt;</a:t>
            </a:r>
            <a:r>
              <a:rPr lang="zh-CN" altLang="en-US">
                <a:solidFill>
                  <a:schemeClr val="tx1">
                    <a:lumMod val="75000"/>
                    <a:lumOff val="25000"/>
                  </a:schemeClr>
                </a:solidFill>
              </a:rPr>
              <a:t>）和时间戳唯一确定，元素中的数据以字节码的形式存储，没有类型之分。</a:t>
            </a:r>
          </a:p>
        </p:txBody>
      </p:sp>
      <p:sp>
        <p:nvSpPr>
          <p:cNvPr id="19" name="圆角矩形 18"/>
          <p:cNvSpPr/>
          <p:nvPr/>
        </p:nvSpPr>
        <p:spPr>
          <a:xfrm>
            <a:off x="2866746" y="2435425"/>
            <a:ext cx="1492132" cy="646331"/>
          </a:xfrm>
          <a:prstGeom prst="roundRect">
            <a:avLst>
              <a:gd name="adj" fmla="val 2519"/>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矩形 19"/>
          <p:cNvSpPr/>
          <p:nvPr/>
        </p:nvSpPr>
        <p:spPr>
          <a:xfrm>
            <a:off x="3058814" y="2399817"/>
            <a:ext cx="1107996" cy="733534"/>
          </a:xfrm>
          <a:prstGeom prst="rect">
            <a:avLst/>
          </a:prstGeom>
        </p:spPr>
        <p:txBody>
          <a:bodyPr wrap="none">
            <a:spAutoFit/>
          </a:bodyPr>
          <a:lstStyle/>
          <a:p>
            <a:pPr>
              <a:lnSpc>
                <a:spcPts val="2500"/>
              </a:lnSpc>
            </a:pPr>
            <a:r>
              <a:rPr lang="zh-CN" altLang="en-US" dirty="0">
                <a:solidFill>
                  <a:schemeClr val="tx1">
                    <a:lumMod val="75000"/>
                    <a:lumOff val="25000"/>
                  </a:schemeClr>
                </a:solidFill>
              </a:rPr>
              <a:t>通过</a:t>
            </a:r>
            <a:r>
              <a:rPr lang="zh-CN" altLang="en-US" dirty="0" smtClean="0">
                <a:solidFill>
                  <a:schemeClr val="tx1">
                    <a:lumMod val="75000"/>
                    <a:lumOff val="25000"/>
                  </a:schemeClr>
                </a:solidFill>
              </a:rPr>
              <a:t>单个</a:t>
            </a:r>
            <a:endParaRPr lang="en-US" altLang="zh-CN" dirty="0" smtClean="0">
              <a:solidFill>
                <a:schemeClr val="tx1">
                  <a:lumMod val="75000"/>
                  <a:lumOff val="25000"/>
                </a:schemeClr>
              </a:solidFill>
            </a:endParaRPr>
          </a:p>
          <a:p>
            <a:pPr>
              <a:lnSpc>
                <a:spcPts val="2500"/>
              </a:lnSpc>
            </a:pPr>
            <a:r>
              <a:rPr lang="zh-CN" altLang="en-US" dirty="0" smtClean="0">
                <a:solidFill>
                  <a:schemeClr val="tx1">
                    <a:lumMod val="75000"/>
                    <a:lumOff val="25000"/>
                  </a:schemeClr>
                </a:solidFill>
              </a:rPr>
              <a:t>行</a:t>
            </a:r>
            <a:r>
              <a:rPr lang="zh-CN" altLang="en-US" dirty="0">
                <a:solidFill>
                  <a:schemeClr val="tx1">
                    <a:lumMod val="75000"/>
                    <a:lumOff val="25000"/>
                  </a:schemeClr>
                </a:solidFill>
              </a:rPr>
              <a:t>健访问</a:t>
            </a:r>
          </a:p>
        </p:txBody>
      </p:sp>
      <p:sp>
        <p:nvSpPr>
          <p:cNvPr id="21" name="圆角矩形 20"/>
          <p:cNvSpPr/>
          <p:nvPr/>
        </p:nvSpPr>
        <p:spPr>
          <a:xfrm>
            <a:off x="4697116" y="2440528"/>
            <a:ext cx="1492132" cy="646331"/>
          </a:xfrm>
          <a:prstGeom prst="roundRect">
            <a:avLst>
              <a:gd name="adj" fmla="val 2519"/>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6636883" y="2440528"/>
            <a:ext cx="1492132" cy="646331"/>
          </a:xfrm>
          <a:prstGeom prst="roundRect">
            <a:avLst>
              <a:gd name="adj" fmla="val 2519"/>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88821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a:t>
            </a:r>
            <a:r>
              <a:rPr lang="en-US" dirty="0" err="1" smtClean="0"/>
              <a:t>HBase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67</a:t>
            </a:fld>
            <a:endParaRPr lang="en-US"/>
          </a:p>
        </p:txBody>
      </p:sp>
      <p:sp>
        <p:nvSpPr>
          <p:cNvPr id="5" name="椭圆 4"/>
          <p:cNvSpPr/>
          <p:nvPr/>
        </p:nvSpPr>
        <p:spPr>
          <a:xfrm>
            <a:off x="3558032" y="2099300"/>
            <a:ext cx="1627886" cy="1627884"/>
          </a:xfrm>
          <a:prstGeom prst="ellipse">
            <a:avLst/>
          </a:prstGeom>
          <a:solidFill>
            <a:schemeClr val="tx1">
              <a:lumMod val="75000"/>
              <a:lumOff val="25000"/>
            </a:schemeClr>
          </a:solidFill>
          <a:ln>
            <a:noFill/>
          </a:ln>
          <a:effectLst>
            <a:innerShdw blurRad="825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817977" y="3104811"/>
            <a:ext cx="1107996" cy="369332"/>
          </a:xfrm>
          <a:prstGeom prst="rect">
            <a:avLst/>
          </a:prstGeom>
        </p:spPr>
        <p:txBody>
          <a:bodyPr wrap="none">
            <a:spAutoFit/>
          </a:bodyPr>
          <a:lstStyle/>
          <a:p>
            <a:r>
              <a:rPr lang="zh-CN" altLang="en-US">
                <a:solidFill>
                  <a:schemeClr val="bg1">
                    <a:lumMod val="95000"/>
                  </a:schemeClr>
                </a:solidFill>
              </a:rPr>
              <a:t>物理模型</a:t>
            </a:r>
          </a:p>
        </p:txBody>
      </p:sp>
      <p:sp>
        <p:nvSpPr>
          <p:cNvPr id="7" name="Freeform 5"/>
          <p:cNvSpPr>
            <a:spLocks noEditPoints="1"/>
          </p:cNvSpPr>
          <p:nvPr/>
        </p:nvSpPr>
        <p:spPr bwMode="auto">
          <a:xfrm>
            <a:off x="3927475" y="2258214"/>
            <a:ext cx="889000" cy="796925"/>
          </a:xfrm>
          <a:custGeom>
            <a:avLst/>
            <a:gdLst>
              <a:gd name="T0" fmla="*/ 186 w 234"/>
              <a:gd name="T1" fmla="*/ 53 h 210"/>
              <a:gd name="T2" fmla="*/ 171 w 234"/>
              <a:gd name="T3" fmla="*/ 56 h 210"/>
              <a:gd name="T4" fmla="*/ 110 w 234"/>
              <a:gd name="T5" fmla="*/ 0 h 210"/>
              <a:gd name="T6" fmla="*/ 48 w 234"/>
              <a:gd name="T7" fmla="*/ 62 h 210"/>
              <a:gd name="T8" fmla="*/ 49 w 234"/>
              <a:gd name="T9" fmla="*/ 74 h 210"/>
              <a:gd name="T10" fmla="*/ 38 w 234"/>
              <a:gd name="T11" fmla="*/ 74 h 210"/>
              <a:gd name="T12" fmla="*/ 0 w 234"/>
              <a:gd name="T13" fmla="*/ 112 h 210"/>
              <a:gd name="T14" fmla="*/ 38 w 234"/>
              <a:gd name="T15" fmla="*/ 150 h 210"/>
              <a:gd name="T16" fmla="*/ 54 w 234"/>
              <a:gd name="T17" fmla="*/ 150 h 210"/>
              <a:gd name="T18" fmla="*/ 51 w 234"/>
              <a:gd name="T19" fmla="*/ 152 h 210"/>
              <a:gd name="T20" fmla="*/ 44 w 234"/>
              <a:gd name="T21" fmla="*/ 188 h 210"/>
              <a:gd name="T22" fmla="*/ 75 w 234"/>
              <a:gd name="T23" fmla="*/ 210 h 210"/>
              <a:gd name="T24" fmla="*/ 99 w 234"/>
              <a:gd name="T25" fmla="*/ 200 h 210"/>
              <a:gd name="T26" fmla="*/ 108 w 234"/>
              <a:gd name="T27" fmla="*/ 171 h 210"/>
              <a:gd name="T28" fmla="*/ 112 w 234"/>
              <a:gd name="T29" fmla="*/ 167 h 210"/>
              <a:gd name="T30" fmla="*/ 144 w 234"/>
              <a:gd name="T31" fmla="*/ 199 h 210"/>
              <a:gd name="T32" fmla="*/ 158 w 234"/>
              <a:gd name="T33" fmla="*/ 205 h 210"/>
              <a:gd name="T34" fmla="*/ 172 w 234"/>
              <a:gd name="T35" fmla="*/ 199 h 210"/>
              <a:gd name="T36" fmla="*/ 173 w 234"/>
              <a:gd name="T37" fmla="*/ 198 h 210"/>
              <a:gd name="T38" fmla="*/ 178 w 234"/>
              <a:gd name="T39" fmla="*/ 184 h 210"/>
              <a:gd name="T40" fmla="*/ 173 w 234"/>
              <a:gd name="T41" fmla="*/ 170 h 210"/>
              <a:gd name="T42" fmla="*/ 152 w 234"/>
              <a:gd name="T43" fmla="*/ 150 h 210"/>
              <a:gd name="T44" fmla="*/ 190 w 234"/>
              <a:gd name="T45" fmla="*/ 150 h 210"/>
              <a:gd name="T46" fmla="*/ 218 w 234"/>
              <a:gd name="T47" fmla="*/ 137 h 210"/>
              <a:gd name="T48" fmla="*/ 234 w 234"/>
              <a:gd name="T49" fmla="*/ 101 h 210"/>
              <a:gd name="T50" fmla="*/ 186 w 234"/>
              <a:gd name="T51" fmla="*/ 53 h 210"/>
              <a:gd name="T52" fmla="*/ 164 w 234"/>
              <a:gd name="T53" fmla="*/ 190 h 210"/>
              <a:gd name="T54" fmla="*/ 164 w 234"/>
              <a:gd name="T55" fmla="*/ 191 h 210"/>
              <a:gd name="T56" fmla="*/ 158 w 234"/>
              <a:gd name="T57" fmla="*/ 193 h 210"/>
              <a:gd name="T58" fmla="*/ 152 w 234"/>
              <a:gd name="T59" fmla="*/ 191 h 210"/>
              <a:gd name="T60" fmla="*/ 112 w 234"/>
              <a:gd name="T61" fmla="*/ 151 h 210"/>
              <a:gd name="T62" fmla="*/ 96 w 234"/>
              <a:gd name="T63" fmla="*/ 168 h 210"/>
              <a:gd name="T64" fmla="*/ 91 w 234"/>
              <a:gd name="T65" fmla="*/ 191 h 210"/>
              <a:gd name="T66" fmla="*/ 75 w 234"/>
              <a:gd name="T67" fmla="*/ 198 h 210"/>
              <a:gd name="T68" fmla="*/ 72 w 234"/>
              <a:gd name="T69" fmla="*/ 198 h 210"/>
              <a:gd name="T70" fmla="*/ 84 w 234"/>
              <a:gd name="T71" fmla="*/ 186 h 210"/>
              <a:gd name="T72" fmla="*/ 81 w 234"/>
              <a:gd name="T73" fmla="*/ 174 h 210"/>
              <a:gd name="T74" fmla="*/ 69 w 234"/>
              <a:gd name="T75" fmla="*/ 170 h 210"/>
              <a:gd name="T76" fmla="*/ 55 w 234"/>
              <a:gd name="T77" fmla="*/ 184 h 210"/>
              <a:gd name="T78" fmla="*/ 60 w 234"/>
              <a:gd name="T79" fmla="*/ 160 h 210"/>
              <a:gd name="T80" fmla="*/ 75 w 234"/>
              <a:gd name="T81" fmla="*/ 154 h 210"/>
              <a:gd name="T82" fmla="*/ 83 w 234"/>
              <a:gd name="T83" fmla="*/ 156 h 210"/>
              <a:gd name="T84" fmla="*/ 103 w 234"/>
              <a:gd name="T85" fmla="*/ 136 h 210"/>
              <a:gd name="T86" fmla="*/ 78 w 234"/>
              <a:gd name="T87" fmla="*/ 112 h 210"/>
              <a:gd name="T88" fmla="*/ 72 w 234"/>
              <a:gd name="T89" fmla="*/ 111 h 210"/>
              <a:gd name="T90" fmla="*/ 60 w 234"/>
              <a:gd name="T91" fmla="*/ 93 h 210"/>
              <a:gd name="T92" fmla="*/ 66 w 234"/>
              <a:gd name="T93" fmla="*/ 86 h 210"/>
              <a:gd name="T94" fmla="*/ 85 w 234"/>
              <a:gd name="T95" fmla="*/ 98 h 210"/>
              <a:gd name="T96" fmla="*/ 86 w 234"/>
              <a:gd name="T97" fmla="*/ 105 h 210"/>
              <a:gd name="T98" fmla="*/ 110 w 234"/>
              <a:gd name="T99" fmla="*/ 129 h 210"/>
              <a:gd name="T100" fmla="*/ 131 w 234"/>
              <a:gd name="T101" fmla="*/ 108 h 210"/>
              <a:gd name="T102" fmla="*/ 136 w 234"/>
              <a:gd name="T103" fmla="*/ 84 h 210"/>
              <a:gd name="T104" fmla="*/ 150 w 234"/>
              <a:gd name="T105" fmla="*/ 78 h 210"/>
              <a:gd name="T106" fmla="*/ 141 w 234"/>
              <a:gd name="T107" fmla="*/ 87 h 210"/>
              <a:gd name="T108" fmla="*/ 145 w 234"/>
              <a:gd name="T109" fmla="*/ 102 h 210"/>
              <a:gd name="T110" fmla="*/ 160 w 234"/>
              <a:gd name="T111" fmla="*/ 106 h 210"/>
              <a:gd name="T112" fmla="*/ 172 w 234"/>
              <a:gd name="T113" fmla="*/ 93 h 210"/>
              <a:gd name="T114" fmla="*/ 167 w 234"/>
              <a:gd name="T115" fmla="*/ 115 h 210"/>
              <a:gd name="T116" fmla="*/ 151 w 234"/>
              <a:gd name="T117" fmla="*/ 122 h 210"/>
              <a:gd name="T118" fmla="*/ 143 w 234"/>
              <a:gd name="T119" fmla="*/ 120 h 210"/>
              <a:gd name="T120" fmla="*/ 125 w 234"/>
              <a:gd name="T121" fmla="*/ 139 h 210"/>
              <a:gd name="T122" fmla="*/ 164 w 234"/>
              <a:gd name="T123" fmla="*/ 178 h 210"/>
              <a:gd name="T124" fmla="*/ 164 w 234"/>
              <a:gd name="T125" fmla="*/ 19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 h="210">
                <a:moveTo>
                  <a:pt x="186" y="53"/>
                </a:moveTo>
                <a:cubicBezTo>
                  <a:pt x="180" y="53"/>
                  <a:pt x="176" y="54"/>
                  <a:pt x="171" y="56"/>
                </a:cubicBezTo>
                <a:cubicBezTo>
                  <a:pt x="168" y="24"/>
                  <a:pt x="142" y="0"/>
                  <a:pt x="110" y="0"/>
                </a:cubicBezTo>
                <a:cubicBezTo>
                  <a:pt x="76" y="0"/>
                  <a:pt x="48" y="28"/>
                  <a:pt x="48" y="62"/>
                </a:cubicBezTo>
                <a:cubicBezTo>
                  <a:pt x="48" y="66"/>
                  <a:pt x="49" y="70"/>
                  <a:pt x="49" y="74"/>
                </a:cubicBezTo>
                <a:cubicBezTo>
                  <a:pt x="38" y="74"/>
                  <a:pt x="38" y="74"/>
                  <a:pt x="38" y="74"/>
                </a:cubicBezTo>
                <a:cubicBezTo>
                  <a:pt x="17" y="74"/>
                  <a:pt x="0" y="91"/>
                  <a:pt x="0" y="112"/>
                </a:cubicBezTo>
                <a:cubicBezTo>
                  <a:pt x="0" y="133"/>
                  <a:pt x="17" y="150"/>
                  <a:pt x="38" y="150"/>
                </a:cubicBezTo>
                <a:cubicBezTo>
                  <a:pt x="54" y="150"/>
                  <a:pt x="54" y="150"/>
                  <a:pt x="54" y="150"/>
                </a:cubicBezTo>
                <a:cubicBezTo>
                  <a:pt x="53" y="150"/>
                  <a:pt x="52" y="151"/>
                  <a:pt x="51" y="152"/>
                </a:cubicBezTo>
                <a:cubicBezTo>
                  <a:pt x="42" y="162"/>
                  <a:pt x="39" y="176"/>
                  <a:pt x="44" y="188"/>
                </a:cubicBezTo>
                <a:cubicBezTo>
                  <a:pt x="44" y="188"/>
                  <a:pt x="53" y="210"/>
                  <a:pt x="75" y="210"/>
                </a:cubicBezTo>
                <a:cubicBezTo>
                  <a:pt x="84" y="210"/>
                  <a:pt x="93" y="206"/>
                  <a:pt x="99" y="200"/>
                </a:cubicBezTo>
                <a:cubicBezTo>
                  <a:pt x="106" y="192"/>
                  <a:pt x="110" y="182"/>
                  <a:pt x="108" y="171"/>
                </a:cubicBezTo>
                <a:cubicBezTo>
                  <a:pt x="112" y="167"/>
                  <a:pt x="112" y="167"/>
                  <a:pt x="112" y="167"/>
                </a:cubicBezTo>
                <a:cubicBezTo>
                  <a:pt x="144" y="199"/>
                  <a:pt x="144" y="199"/>
                  <a:pt x="144" y="199"/>
                </a:cubicBezTo>
                <a:cubicBezTo>
                  <a:pt x="148" y="203"/>
                  <a:pt x="153" y="205"/>
                  <a:pt x="158" y="205"/>
                </a:cubicBezTo>
                <a:cubicBezTo>
                  <a:pt x="163" y="205"/>
                  <a:pt x="168" y="203"/>
                  <a:pt x="172" y="199"/>
                </a:cubicBezTo>
                <a:cubicBezTo>
                  <a:pt x="173" y="198"/>
                  <a:pt x="173" y="198"/>
                  <a:pt x="173" y="198"/>
                </a:cubicBezTo>
                <a:cubicBezTo>
                  <a:pt x="176" y="194"/>
                  <a:pt x="178" y="189"/>
                  <a:pt x="178" y="184"/>
                </a:cubicBezTo>
                <a:cubicBezTo>
                  <a:pt x="178" y="179"/>
                  <a:pt x="176" y="174"/>
                  <a:pt x="173" y="170"/>
                </a:cubicBezTo>
                <a:cubicBezTo>
                  <a:pt x="152" y="150"/>
                  <a:pt x="152" y="150"/>
                  <a:pt x="152" y="150"/>
                </a:cubicBezTo>
                <a:cubicBezTo>
                  <a:pt x="190" y="150"/>
                  <a:pt x="190" y="150"/>
                  <a:pt x="190" y="150"/>
                </a:cubicBezTo>
                <a:cubicBezTo>
                  <a:pt x="201" y="150"/>
                  <a:pt x="211" y="145"/>
                  <a:pt x="218" y="137"/>
                </a:cubicBezTo>
                <a:cubicBezTo>
                  <a:pt x="228" y="128"/>
                  <a:pt x="234" y="116"/>
                  <a:pt x="234" y="101"/>
                </a:cubicBezTo>
                <a:cubicBezTo>
                  <a:pt x="234" y="75"/>
                  <a:pt x="212" y="53"/>
                  <a:pt x="186" y="53"/>
                </a:cubicBezTo>
                <a:close/>
                <a:moveTo>
                  <a:pt x="164" y="190"/>
                </a:moveTo>
                <a:cubicBezTo>
                  <a:pt x="164" y="191"/>
                  <a:pt x="164" y="191"/>
                  <a:pt x="164" y="191"/>
                </a:cubicBezTo>
                <a:cubicBezTo>
                  <a:pt x="162" y="192"/>
                  <a:pt x="160" y="193"/>
                  <a:pt x="158" y="193"/>
                </a:cubicBezTo>
                <a:cubicBezTo>
                  <a:pt x="156" y="193"/>
                  <a:pt x="154" y="192"/>
                  <a:pt x="152" y="191"/>
                </a:cubicBezTo>
                <a:cubicBezTo>
                  <a:pt x="112" y="151"/>
                  <a:pt x="112" y="151"/>
                  <a:pt x="112" y="151"/>
                </a:cubicBezTo>
                <a:cubicBezTo>
                  <a:pt x="96" y="168"/>
                  <a:pt x="96" y="168"/>
                  <a:pt x="96" y="168"/>
                </a:cubicBezTo>
                <a:cubicBezTo>
                  <a:pt x="99" y="176"/>
                  <a:pt x="97" y="185"/>
                  <a:pt x="91" y="191"/>
                </a:cubicBezTo>
                <a:cubicBezTo>
                  <a:pt x="86" y="196"/>
                  <a:pt x="81" y="198"/>
                  <a:pt x="75" y="198"/>
                </a:cubicBezTo>
                <a:cubicBezTo>
                  <a:pt x="74" y="198"/>
                  <a:pt x="73" y="198"/>
                  <a:pt x="72" y="198"/>
                </a:cubicBezTo>
                <a:cubicBezTo>
                  <a:pt x="84" y="186"/>
                  <a:pt x="84" y="186"/>
                  <a:pt x="84" y="186"/>
                </a:cubicBezTo>
                <a:cubicBezTo>
                  <a:pt x="81" y="174"/>
                  <a:pt x="81" y="174"/>
                  <a:pt x="81" y="174"/>
                </a:cubicBezTo>
                <a:cubicBezTo>
                  <a:pt x="69" y="170"/>
                  <a:pt x="69" y="170"/>
                  <a:pt x="69" y="170"/>
                </a:cubicBezTo>
                <a:cubicBezTo>
                  <a:pt x="55" y="184"/>
                  <a:pt x="55" y="184"/>
                  <a:pt x="55" y="184"/>
                </a:cubicBezTo>
                <a:cubicBezTo>
                  <a:pt x="52" y="176"/>
                  <a:pt x="53" y="167"/>
                  <a:pt x="60" y="160"/>
                </a:cubicBezTo>
                <a:cubicBezTo>
                  <a:pt x="64" y="156"/>
                  <a:pt x="70" y="154"/>
                  <a:pt x="75" y="154"/>
                </a:cubicBezTo>
                <a:cubicBezTo>
                  <a:pt x="78" y="154"/>
                  <a:pt x="81" y="155"/>
                  <a:pt x="83" y="156"/>
                </a:cubicBezTo>
                <a:cubicBezTo>
                  <a:pt x="103" y="136"/>
                  <a:pt x="103" y="136"/>
                  <a:pt x="103" y="136"/>
                </a:cubicBezTo>
                <a:cubicBezTo>
                  <a:pt x="78" y="112"/>
                  <a:pt x="78" y="112"/>
                  <a:pt x="78" y="112"/>
                </a:cubicBezTo>
                <a:cubicBezTo>
                  <a:pt x="72" y="111"/>
                  <a:pt x="72" y="111"/>
                  <a:pt x="72" y="111"/>
                </a:cubicBezTo>
                <a:cubicBezTo>
                  <a:pt x="60" y="93"/>
                  <a:pt x="60" y="93"/>
                  <a:pt x="60" y="93"/>
                </a:cubicBezTo>
                <a:cubicBezTo>
                  <a:pt x="66" y="86"/>
                  <a:pt x="66" y="86"/>
                  <a:pt x="66" y="86"/>
                </a:cubicBezTo>
                <a:cubicBezTo>
                  <a:pt x="85" y="98"/>
                  <a:pt x="85" y="98"/>
                  <a:pt x="85" y="98"/>
                </a:cubicBezTo>
                <a:cubicBezTo>
                  <a:pt x="86" y="105"/>
                  <a:pt x="86" y="105"/>
                  <a:pt x="86" y="105"/>
                </a:cubicBezTo>
                <a:cubicBezTo>
                  <a:pt x="110" y="129"/>
                  <a:pt x="110" y="129"/>
                  <a:pt x="110" y="129"/>
                </a:cubicBezTo>
                <a:cubicBezTo>
                  <a:pt x="131" y="108"/>
                  <a:pt x="131" y="108"/>
                  <a:pt x="131" y="108"/>
                </a:cubicBezTo>
                <a:cubicBezTo>
                  <a:pt x="128" y="100"/>
                  <a:pt x="130" y="91"/>
                  <a:pt x="136" y="84"/>
                </a:cubicBezTo>
                <a:cubicBezTo>
                  <a:pt x="140" y="80"/>
                  <a:pt x="145" y="78"/>
                  <a:pt x="150" y="78"/>
                </a:cubicBezTo>
                <a:cubicBezTo>
                  <a:pt x="141" y="87"/>
                  <a:pt x="141" y="87"/>
                  <a:pt x="141" y="87"/>
                </a:cubicBezTo>
                <a:cubicBezTo>
                  <a:pt x="145" y="102"/>
                  <a:pt x="145" y="102"/>
                  <a:pt x="145" y="102"/>
                </a:cubicBezTo>
                <a:cubicBezTo>
                  <a:pt x="160" y="106"/>
                  <a:pt x="160" y="106"/>
                  <a:pt x="160" y="106"/>
                </a:cubicBezTo>
                <a:cubicBezTo>
                  <a:pt x="172" y="93"/>
                  <a:pt x="172" y="93"/>
                  <a:pt x="172" y="93"/>
                </a:cubicBezTo>
                <a:cubicBezTo>
                  <a:pt x="175" y="101"/>
                  <a:pt x="173" y="109"/>
                  <a:pt x="167" y="115"/>
                </a:cubicBezTo>
                <a:cubicBezTo>
                  <a:pt x="163" y="120"/>
                  <a:pt x="157" y="122"/>
                  <a:pt x="151" y="122"/>
                </a:cubicBezTo>
                <a:cubicBezTo>
                  <a:pt x="149" y="122"/>
                  <a:pt x="146" y="121"/>
                  <a:pt x="143" y="120"/>
                </a:cubicBezTo>
                <a:cubicBezTo>
                  <a:pt x="125" y="139"/>
                  <a:pt x="125" y="139"/>
                  <a:pt x="125" y="139"/>
                </a:cubicBezTo>
                <a:cubicBezTo>
                  <a:pt x="164" y="178"/>
                  <a:pt x="164" y="178"/>
                  <a:pt x="164" y="178"/>
                </a:cubicBezTo>
                <a:cubicBezTo>
                  <a:pt x="168" y="181"/>
                  <a:pt x="168" y="187"/>
                  <a:pt x="164" y="19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矩形 7"/>
          <p:cNvSpPr/>
          <p:nvPr/>
        </p:nvSpPr>
        <p:spPr>
          <a:xfrm>
            <a:off x="2071668" y="4021633"/>
            <a:ext cx="4572000" cy="646331"/>
          </a:xfrm>
          <a:prstGeom prst="rect">
            <a:avLst/>
          </a:prstGeom>
        </p:spPr>
        <p:txBody>
          <a:bodyPr>
            <a:spAutoFit/>
          </a:bodyPr>
          <a:lstStyle/>
          <a:p>
            <a:pPr algn="ctr"/>
            <a:r>
              <a:rPr lang="zh-CN" altLang="en-US">
                <a:solidFill>
                  <a:schemeClr val="tx1">
                    <a:lumMod val="75000"/>
                    <a:lumOff val="25000"/>
                  </a:schemeClr>
                </a:solidFill>
              </a:rPr>
              <a:t>概念模型中的一个行进行</a:t>
            </a:r>
            <a:r>
              <a:rPr lang="zh-CN" altLang="en-US" smtClean="0">
                <a:solidFill>
                  <a:schemeClr val="tx1">
                    <a:lumMod val="75000"/>
                    <a:lumOff val="25000"/>
                  </a:schemeClr>
                </a:solidFill>
              </a:rPr>
              <a:t>分割</a:t>
            </a:r>
            <a:endParaRPr lang="en-US" altLang="zh-CN" smtClean="0">
              <a:solidFill>
                <a:schemeClr val="tx1">
                  <a:lumMod val="75000"/>
                  <a:lumOff val="25000"/>
                </a:schemeClr>
              </a:solidFill>
            </a:endParaRPr>
          </a:p>
          <a:p>
            <a:pPr algn="ctr"/>
            <a:r>
              <a:rPr lang="zh-CN" altLang="en-US" smtClean="0">
                <a:solidFill>
                  <a:schemeClr val="tx1">
                    <a:lumMod val="75000"/>
                    <a:lumOff val="25000"/>
                  </a:schemeClr>
                </a:solidFill>
              </a:rPr>
              <a:t>并</a:t>
            </a:r>
            <a:r>
              <a:rPr lang="zh-CN" altLang="en-US">
                <a:solidFill>
                  <a:schemeClr val="tx1">
                    <a:lumMod val="75000"/>
                    <a:lumOff val="25000"/>
                  </a:schemeClr>
                </a:solidFill>
              </a:rPr>
              <a:t>按照列族存储</a:t>
            </a:r>
          </a:p>
        </p:txBody>
      </p:sp>
      <p:sp>
        <p:nvSpPr>
          <p:cNvPr id="9" name="TextBox 3_1"/>
          <p:cNvSpPr txBox="1"/>
          <p:nvPr/>
        </p:nvSpPr>
        <p:spPr>
          <a:xfrm>
            <a:off x="3217099" y="1104537"/>
            <a:ext cx="2380395" cy="461665"/>
          </a:xfrm>
          <a:prstGeom prst="rect">
            <a:avLst/>
          </a:prstGeom>
          <a:noFill/>
        </p:spPr>
        <p:txBody>
          <a:bodyPr wrap="none" rtlCol="0">
            <a:spAutoFit/>
          </a:bodyPr>
          <a:lstStyle/>
          <a:p>
            <a:r>
              <a:rPr lang="en-US" altLang="zh-CN" sz="2400" b="1" dirty="0" err="1">
                <a:solidFill>
                  <a:schemeClr val="accent6"/>
                </a:solidFill>
              </a:rPr>
              <a:t>Hbase</a:t>
            </a:r>
            <a:r>
              <a:rPr lang="zh-CN" altLang="en-US" sz="2400" b="1" dirty="0">
                <a:solidFill>
                  <a:schemeClr val="accent6"/>
                </a:solidFill>
              </a:rPr>
              <a:t>数据模型</a:t>
            </a:r>
          </a:p>
        </p:txBody>
      </p:sp>
      <p:sp>
        <p:nvSpPr>
          <p:cNvPr id="10" name="圆角矩形 9"/>
          <p:cNvSpPr/>
          <p:nvPr/>
        </p:nvSpPr>
        <p:spPr>
          <a:xfrm>
            <a:off x="838200" y="4875172"/>
            <a:ext cx="7067550" cy="4191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081500" y="4916984"/>
            <a:ext cx="2723823" cy="369332"/>
          </a:xfrm>
          <a:prstGeom prst="rect">
            <a:avLst/>
          </a:prstGeom>
        </p:spPr>
        <p:txBody>
          <a:bodyPr wrap="none">
            <a:spAutoFit/>
          </a:bodyPr>
          <a:lstStyle/>
          <a:p>
            <a:r>
              <a:rPr lang="zh-CN" altLang="en-US">
                <a:solidFill>
                  <a:schemeClr val="bg1"/>
                </a:solidFill>
              </a:rPr>
              <a:t>表中的空值是不被存储的</a:t>
            </a:r>
          </a:p>
        </p:txBody>
      </p:sp>
      <p:sp>
        <p:nvSpPr>
          <p:cNvPr id="12" name="圆角矩形 11"/>
          <p:cNvSpPr/>
          <p:nvPr/>
        </p:nvSpPr>
        <p:spPr>
          <a:xfrm>
            <a:off x="838200" y="5464897"/>
            <a:ext cx="7067550" cy="4191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740485" y="5506709"/>
            <a:ext cx="5262979" cy="369332"/>
          </a:xfrm>
          <a:prstGeom prst="rect">
            <a:avLst/>
          </a:prstGeom>
        </p:spPr>
        <p:txBody>
          <a:bodyPr wrap="none">
            <a:spAutoFit/>
          </a:bodyPr>
          <a:lstStyle/>
          <a:p>
            <a:r>
              <a:rPr lang="zh-CN" altLang="en-US">
                <a:solidFill>
                  <a:schemeClr val="bg1"/>
                </a:solidFill>
              </a:rPr>
              <a:t>如果没有指名时间戳，则返回指定列的最新数据值</a:t>
            </a:r>
          </a:p>
        </p:txBody>
      </p:sp>
      <p:sp>
        <p:nvSpPr>
          <p:cNvPr id="14" name="圆角矩形 13"/>
          <p:cNvSpPr/>
          <p:nvPr/>
        </p:nvSpPr>
        <p:spPr>
          <a:xfrm>
            <a:off x="838200" y="6054622"/>
            <a:ext cx="7067550" cy="4191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64513" y="6096434"/>
            <a:ext cx="6186309" cy="369332"/>
          </a:xfrm>
          <a:prstGeom prst="rect">
            <a:avLst/>
          </a:prstGeom>
        </p:spPr>
        <p:txBody>
          <a:bodyPr wrap="none">
            <a:spAutoFit/>
          </a:bodyPr>
          <a:lstStyle/>
          <a:p>
            <a:r>
              <a:rPr lang="zh-CN" altLang="en-US">
                <a:solidFill>
                  <a:schemeClr val="bg1"/>
                </a:solidFill>
              </a:rPr>
              <a:t>可以随时向表中的任何一个列添加新列，而不需要事先声明</a:t>
            </a:r>
          </a:p>
        </p:txBody>
      </p:sp>
    </p:spTree>
    <p:extLst>
      <p:ext uri="{BB962C8B-B14F-4D97-AF65-F5344CB8AC3E}">
        <p14:creationId xmlns:p14="http://schemas.microsoft.com/office/powerpoint/2010/main" val="27322568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a:t>
            </a:r>
            <a:r>
              <a:rPr lang="en-US" dirty="0" err="1" smtClean="0"/>
              <a:t>HBase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68</a:t>
            </a:fld>
            <a:endParaRPr lang="en-US"/>
          </a:p>
        </p:txBody>
      </p:sp>
      <p:graphicFrame>
        <p:nvGraphicFramePr>
          <p:cNvPr id="5" name="表格 4"/>
          <p:cNvGraphicFramePr>
            <a:graphicFrameLocks noGrp="1"/>
          </p:cNvGraphicFramePr>
          <p:nvPr>
            <p:extLst>
              <p:ext uri="{D42A27DB-BD31-4B8C-83A1-F6EECF244321}">
                <p14:modId xmlns:p14="http://schemas.microsoft.com/office/powerpoint/2010/main" val="870225336"/>
              </p:ext>
            </p:extLst>
          </p:nvPr>
        </p:nvGraphicFramePr>
        <p:xfrm>
          <a:off x="304800" y="1828800"/>
          <a:ext cx="8428293" cy="4241824"/>
        </p:xfrm>
        <a:graphic>
          <a:graphicData uri="http://schemas.openxmlformats.org/drawingml/2006/table">
            <a:tbl>
              <a:tblPr firstRow="1" firstCol="1" bandRow="1">
                <a:tableStyleId>{93296810-A885-4BE3-A3E7-6D5BEEA58F35}</a:tableStyleId>
              </a:tblPr>
              <a:tblGrid>
                <a:gridCol w="2381721">
                  <a:extLst>
                    <a:ext uri="{9D8B030D-6E8A-4147-A177-3AD203B41FA5}">
                      <a16:colId xmlns:a16="http://schemas.microsoft.com/office/drawing/2014/main" val="20000"/>
                    </a:ext>
                  </a:extLst>
                </a:gridCol>
                <a:gridCol w="2290119">
                  <a:extLst>
                    <a:ext uri="{9D8B030D-6E8A-4147-A177-3AD203B41FA5}">
                      <a16:colId xmlns:a16="http://schemas.microsoft.com/office/drawing/2014/main" val="20001"/>
                    </a:ext>
                  </a:extLst>
                </a:gridCol>
                <a:gridCol w="3756453">
                  <a:extLst>
                    <a:ext uri="{9D8B030D-6E8A-4147-A177-3AD203B41FA5}">
                      <a16:colId xmlns:a16="http://schemas.microsoft.com/office/drawing/2014/main" val="20002"/>
                    </a:ext>
                  </a:extLst>
                </a:gridCol>
              </a:tblGrid>
              <a:tr h="466430">
                <a:tc>
                  <a:txBody>
                    <a:bodyPr/>
                    <a:lstStyle/>
                    <a:p>
                      <a:pPr algn="ctr">
                        <a:lnSpc>
                          <a:spcPts val="1400"/>
                        </a:lnSpc>
                        <a:spcAft>
                          <a:spcPts val="0"/>
                        </a:spcAft>
                        <a:tabLst>
                          <a:tab pos="2628265" algn="ctr"/>
                          <a:tab pos="5292725" algn="r"/>
                        </a:tabLst>
                      </a:pPr>
                      <a:r>
                        <a:rPr lang="zh-CN" sz="1600" kern="500">
                          <a:effectLst/>
                        </a:rPr>
                        <a:t>行健</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solidFill>
                      <a:schemeClr val="tx1">
                        <a:lumMod val="75000"/>
                        <a:lumOff val="25000"/>
                      </a:schemeClr>
                    </a:solidFill>
                  </a:tcPr>
                </a:tc>
                <a:tc>
                  <a:txBody>
                    <a:bodyPr/>
                    <a:lstStyle/>
                    <a:p>
                      <a:pPr algn="ctr">
                        <a:lnSpc>
                          <a:spcPts val="1400"/>
                        </a:lnSpc>
                        <a:spcAft>
                          <a:spcPts val="0"/>
                        </a:spcAft>
                        <a:tabLst>
                          <a:tab pos="2628265" algn="ctr"/>
                          <a:tab pos="5292725" algn="r"/>
                        </a:tabLst>
                      </a:pPr>
                      <a:r>
                        <a:rPr lang="zh-CN" sz="1600" kern="500">
                          <a:effectLst/>
                        </a:rPr>
                        <a:t>时间戳</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solidFill>
                      <a:schemeClr val="tx1">
                        <a:lumMod val="75000"/>
                        <a:lumOff val="25000"/>
                      </a:schemeClr>
                    </a:solidFill>
                  </a:tcPr>
                </a:tc>
                <a:tc>
                  <a:txBody>
                    <a:bodyPr/>
                    <a:lstStyle/>
                    <a:p>
                      <a:pPr algn="ctr">
                        <a:lnSpc>
                          <a:spcPts val="1400"/>
                        </a:lnSpc>
                        <a:spcAft>
                          <a:spcPts val="0"/>
                        </a:spcAft>
                        <a:tabLst>
                          <a:tab pos="2628265" algn="ctr"/>
                          <a:tab pos="5292725" algn="r"/>
                        </a:tabLst>
                      </a:pPr>
                      <a:r>
                        <a:rPr lang="zh-CN" sz="1600" kern="500">
                          <a:effectLst/>
                        </a:rPr>
                        <a:t>列族</a:t>
                      </a:r>
                      <a:r>
                        <a:rPr lang="en-US" sz="1600" kern="500">
                          <a:effectLst/>
                        </a:rPr>
                        <a:t>contents</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solidFill>
                      <a:schemeClr val="tx1">
                        <a:lumMod val="75000"/>
                        <a:lumOff val="25000"/>
                      </a:schemeClr>
                    </a:solidFill>
                  </a:tcPr>
                </a:tc>
                <a:extLst>
                  <a:ext uri="{0D108BD9-81ED-4DB2-BD59-A6C34878D82A}">
                    <a16:rowId xmlns:a16="http://schemas.microsoft.com/office/drawing/2014/main" val="10000"/>
                  </a:ext>
                </a:extLst>
              </a:tr>
              <a:tr h="466430">
                <a:tc rowSpan="3">
                  <a:txBody>
                    <a:bodyPr/>
                    <a:lstStyle/>
                    <a:p>
                      <a:pPr algn="ctr">
                        <a:lnSpc>
                          <a:spcPts val="1400"/>
                        </a:lnSpc>
                        <a:spcAft>
                          <a:spcPts val="0"/>
                        </a:spcAft>
                        <a:tabLst>
                          <a:tab pos="2628265" algn="ctr"/>
                          <a:tab pos="5292725" algn="r"/>
                        </a:tabLst>
                      </a:pPr>
                      <a:r>
                        <a:rPr lang="en-US" sz="1600" kern="500">
                          <a:effectLst/>
                        </a:rPr>
                        <a:t>"com.cnn.www"</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solidFill>
                            <a:schemeClr val="tx1">
                              <a:lumMod val="75000"/>
                              <a:lumOff val="25000"/>
                            </a:schemeClr>
                          </a:solidFill>
                          <a:effectLst/>
                        </a:rPr>
                        <a:t>t6</a:t>
                      </a:r>
                      <a:endParaRPr lang="zh-CN" sz="16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solidFill>
                            <a:schemeClr val="tx1">
                              <a:lumMod val="75000"/>
                              <a:lumOff val="25000"/>
                            </a:schemeClr>
                          </a:solidFill>
                          <a:effectLst/>
                        </a:rPr>
                        <a:t>contents:html="&lt;html&gt;…"</a:t>
                      </a:r>
                      <a:endParaRPr lang="zh-CN" sz="16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466430">
                <a:tc vMerge="1">
                  <a:txBody>
                    <a:bodyPr/>
                    <a:lstStyle/>
                    <a:p>
                      <a:endParaRPr lang="zh-CN" altLang="en-US"/>
                    </a:p>
                  </a:txBody>
                  <a:tcPr/>
                </a:tc>
                <a:tc>
                  <a:txBody>
                    <a:bodyPr/>
                    <a:lstStyle/>
                    <a:p>
                      <a:pPr algn="ctr">
                        <a:lnSpc>
                          <a:spcPts val="1400"/>
                        </a:lnSpc>
                        <a:spcAft>
                          <a:spcPts val="0"/>
                        </a:spcAft>
                        <a:tabLst>
                          <a:tab pos="2628265" algn="ctr"/>
                          <a:tab pos="5292725" algn="r"/>
                        </a:tabLst>
                      </a:pPr>
                      <a:r>
                        <a:rPr lang="en-US" sz="1600" kern="500">
                          <a:solidFill>
                            <a:schemeClr val="tx1">
                              <a:lumMod val="75000"/>
                              <a:lumOff val="25000"/>
                            </a:schemeClr>
                          </a:solidFill>
                          <a:effectLst/>
                        </a:rPr>
                        <a:t>t5</a:t>
                      </a:r>
                      <a:endParaRPr lang="zh-CN" sz="16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solidFill>
                            <a:schemeClr val="tx1">
                              <a:lumMod val="75000"/>
                              <a:lumOff val="25000"/>
                            </a:schemeClr>
                          </a:solidFill>
                          <a:effectLst/>
                        </a:rPr>
                        <a:t>contents:html="&lt;html&gt;…"</a:t>
                      </a:r>
                      <a:endParaRPr lang="zh-CN" sz="16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466430">
                <a:tc vMerge="1">
                  <a:txBody>
                    <a:bodyPr/>
                    <a:lstStyle/>
                    <a:p>
                      <a:endParaRPr lang="zh-CN" altLang="en-US"/>
                    </a:p>
                  </a:txBody>
                  <a:tcPr/>
                </a:tc>
                <a:tc>
                  <a:txBody>
                    <a:bodyPr/>
                    <a:lstStyle/>
                    <a:p>
                      <a:pPr algn="ctr">
                        <a:lnSpc>
                          <a:spcPts val="1400"/>
                        </a:lnSpc>
                        <a:spcAft>
                          <a:spcPts val="0"/>
                        </a:spcAft>
                        <a:tabLst>
                          <a:tab pos="2628265" algn="ctr"/>
                          <a:tab pos="5292725" algn="r"/>
                        </a:tabLst>
                      </a:pPr>
                      <a:r>
                        <a:rPr lang="en-US" sz="1600" kern="500">
                          <a:solidFill>
                            <a:schemeClr val="tx1">
                              <a:lumMod val="75000"/>
                              <a:lumOff val="25000"/>
                            </a:schemeClr>
                          </a:solidFill>
                          <a:effectLst/>
                        </a:rPr>
                        <a:t>t3</a:t>
                      </a:r>
                      <a:endParaRPr lang="zh-CN" sz="16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solidFill>
                            <a:schemeClr val="tx1">
                              <a:lumMod val="75000"/>
                              <a:lumOff val="25000"/>
                            </a:schemeClr>
                          </a:solidFill>
                          <a:effectLst/>
                        </a:rPr>
                        <a:t>contents:html="&lt;html&gt;…"</a:t>
                      </a:r>
                      <a:endParaRPr lang="zh-CN" sz="16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466430">
                <a:tc>
                  <a:txBody>
                    <a:bodyPr/>
                    <a:lstStyle/>
                    <a:p>
                      <a:pPr algn="ctr">
                        <a:lnSpc>
                          <a:spcPts val="1400"/>
                        </a:lnSpc>
                        <a:spcAft>
                          <a:spcPts val="0"/>
                        </a:spcAft>
                        <a:tabLst>
                          <a:tab pos="2628265" algn="ctr"/>
                          <a:tab pos="5292725" algn="r"/>
                        </a:tabLst>
                      </a:pPr>
                      <a:r>
                        <a:rPr lang="zh-CN" sz="1600" kern="500">
                          <a:effectLst/>
                        </a:rPr>
                        <a:t>行健</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zh-CN" sz="1600" kern="500">
                          <a:solidFill>
                            <a:schemeClr val="tx1">
                              <a:lumMod val="75000"/>
                              <a:lumOff val="25000"/>
                            </a:schemeClr>
                          </a:solidFill>
                          <a:effectLst/>
                        </a:rPr>
                        <a:t>时间戳</a:t>
                      </a:r>
                      <a:endParaRPr lang="zh-CN" sz="16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zh-CN" sz="1600" kern="500">
                          <a:solidFill>
                            <a:schemeClr val="tx1">
                              <a:lumMod val="75000"/>
                              <a:lumOff val="25000"/>
                            </a:schemeClr>
                          </a:solidFill>
                          <a:effectLst/>
                        </a:rPr>
                        <a:t>列族</a:t>
                      </a:r>
                      <a:r>
                        <a:rPr lang="en-US" sz="1600" kern="500">
                          <a:solidFill>
                            <a:schemeClr val="tx1">
                              <a:lumMod val="75000"/>
                              <a:lumOff val="25000"/>
                            </a:schemeClr>
                          </a:solidFill>
                          <a:effectLst/>
                        </a:rPr>
                        <a:t>anchor</a:t>
                      </a:r>
                      <a:endParaRPr lang="zh-CN" sz="16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466430">
                <a:tc rowSpan="2">
                  <a:txBody>
                    <a:bodyPr/>
                    <a:lstStyle/>
                    <a:p>
                      <a:pPr algn="ctr">
                        <a:lnSpc>
                          <a:spcPts val="1400"/>
                        </a:lnSpc>
                        <a:spcAft>
                          <a:spcPts val="0"/>
                        </a:spcAft>
                        <a:tabLst>
                          <a:tab pos="2628265" algn="ctr"/>
                          <a:tab pos="5292725" algn="r"/>
                        </a:tabLst>
                      </a:pPr>
                      <a:r>
                        <a:rPr lang="en-US" sz="1600" kern="500">
                          <a:effectLst/>
                        </a:rPr>
                        <a:t>"com.cnn.www"</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solidFill>
                            <a:schemeClr val="tx1">
                              <a:lumMod val="75000"/>
                              <a:lumOff val="25000"/>
                            </a:schemeClr>
                          </a:solidFill>
                          <a:effectLst/>
                        </a:rPr>
                        <a:t>t9</a:t>
                      </a:r>
                      <a:endParaRPr lang="zh-CN" sz="16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solidFill>
                            <a:schemeClr val="tx1">
                              <a:lumMod val="75000"/>
                              <a:lumOff val="25000"/>
                            </a:schemeClr>
                          </a:solidFill>
                          <a:effectLst/>
                        </a:rPr>
                        <a:t>anchor:cnnsi.com= "CNN"</a:t>
                      </a:r>
                      <a:endParaRPr lang="zh-CN" sz="16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510384">
                <a:tc vMerge="1">
                  <a:txBody>
                    <a:bodyPr/>
                    <a:lstStyle/>
                    <a:p>
                      <a:endParaRPr lang="zh-CN" altLang="en-US"/>
                    </a:p>
                  </a:txBody>
                  <a:tcPr/>
                </a:tc>
                <a:tc>
                  <a:txBody>
                    <a:bodyPr/>
                    <a:lstStyle/>
                    <a:p>
                      <a:pPr algn="ctr">
                        <a:lnSpc>
                          <a:spcPts val="1400"/>
                        </a:lnSpc>
                        <a:spcAft>
                          <a:spcPts val="0"/>
                        </a:spcAft>
                        <a:tabLst>
                          <a:tab pos="2628265" algn="ctr"/>
                          <a:tab pos="5292725" algn="r"/>
                        </a:tabLst>
                      </a:pPr>
                      <a:r>
                        <a:rPr lang="en-US" sz="1600" kern="500">
                          <a:solidFill>
                            <a:schemeClr val="tx1">
                              <a:lumMod val="75000"/>
                              <a:lumOff val="25000"/>
                            </a:schemeClr>
                          </a:solidFill>
                          <a:effectLst/>
                        </a:rPr>
                        <a:t>t8</a:t>
                      </a:r>
                      <a:endParaRPr lang="zh-CN" sz="16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solidFill>
                            <a:schemeClr val="tx1">
                              <a:lumMod val="75000"/>
                              <a:lumOff val="25000"/>
                            </a:schemeClr>
                          </a:solidFill>
                          <a:effectLst/>
                        </a:rPr>
                        <a:t>anchor:my.look.ca= "CNN.com"</a:t>
                      </a:r>
                      <a:endParaRPr lang="zh-CN" sz="16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r h="466430">
                <a:tc>
                  <a:txBody>
                    <a:bodyPr/>
                    <a:lstStyle/>
                    <a:p>
                      <a:pPr algn="ctr">
                        <a:lnSpc>
                          <a:spcPts val="1400"/>
                        </a:lnSpc>
                        <a:spcAft>
                          <a:spcPts val="0"/>
                        </a:spcAft>
                        <a:tabLst>
                          <a:tab pos="2628265" algn="ctr"/>
                          <a:tab pos="5292725" algn="r"/>
                        </a:tabLst>
                      </a:pPr>
                      <a:r>
                        <a:rPr lang="zh-CN" sz="1600" kern="500">
                          <a:effectLst/>
                        </a:rPr>
                        <a:t>行健</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zh-CN" sz="1600" kern="500">
                          <a:solidFill>
                            <a:schemeClr val="tx1">
                              <a:lumMod val="75000"/>
                              <a:lumOff val="25000"/>
                            </a:schemeClr>
                          </a:solidFill>
                          <a:effectLst/>
                        </a:rPr>
                        <a:t>时间戳</a:t>
                      </a:r>
                      <a:endParaRPr lang="zh-CN" sz="16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zh-CN" sz="1600" kern="500">
                          <a:solidFill>
                            <a:schemeClr val="tx1">
                              <a:lumMod val="75000"/>
                              <a:lumOff val="25000"/>
                            </a:schemeClr>
                          </a:solidFill>
                          <a:effectLst/>
                        </a:rPr>
                        <a:t>列族</a:t>
                      </a:r>
                      <a:r>
                        <a:rPr lang="en-US" sz="1600" kern="500">
                          <a:solidFill>
                            <a:schemeClr val="tx1">
                              <a:lumMod val="75000"/>
                              <a:lumOff val="25000"/>
                            </a:schemeClr>
                          </a:solidFill>
                          <a:effectLst/>
                        </a:rPr>
                        <a:t>mime</a:t>
                      </a:r>
                      <a:endParaRPr lang="zh-CN" sz="16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7"/>
                  </a:ext>
                </a:extLst>
              </a:tr>
              <a:tr h="466430">
                <a:tc>
                  <a:txBody>
                    <a:bodyPr/>
                    <a:lstStyle/>
                    <a:p>
                      <a:pPr algn="ctr">
                        <a:lnSpc>
                          <a:spcPts val="1400"/>
                        </a:lnSpc>
                        <a:spcAft>
                          <a:spcPts val="0"/>
                        </a:spcAft>
                        <a:tabLst>
                          <a:tab pos="2628265" algn="ctr"/>
                          <a:tab pos="5292725" algn="r"/>
                        </a:tabLst>
                      </a:pPr>
                      <a:r>
                        <a:rPr lang="en-US" sz="1600" kern="500">
                          <a:effectLst/>
                        </a:rPr>
                        <a:t>"com.cnn.www"</a:t>
                      </a:r>
                      <a:endParaRPr lang="zh-CN" sz="1600" kern="500">
                        <a:solidFill>
                          <a:srgbClr val="000000"/>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solidFill>
                            <a:schemeClr val="tx1">
                              <a:lumMod val="75000"/>
                              <a:lumOff val="25000"/>
                            </a:schemeClr>
                          </a:solidFill>
                          <a:effectLst/>
                        </a:rPr>
                        <a:t>t6</a:t>
                      </a:r>
                      <a:endParaRPr lang="zh-CN" sz="16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1400"/>
                        </a:lnSpc>
                        <a:spcAft>
                          <a:spcPts val="0"/>
                        </a:spcAft>
                        <a:tabLst>
                          <a:tab pos="2628265" algn="ctr"/>
                          <a:tab pos="5292725" algn="r"/>
                        </a:tabLst>
                      </a:pPr>
                      <a:r>
                        <a:rPr lang="en-US" sz="1600" kern="500">
                          <a:solidFill>
                            <a:schemeClr val="tx1">
                              <a:lumMod val="75000"/>
                              <a:lumOff val="25000"/>
                            </a:schemeClr>
                          </a:solidFill>
                          <a:effectLst/>
                        </a:rPr>
                        <a:t>mime:type="text/html"</a:t>
                      </a:r>
                      <a:endParaRPr lang="zh-CN" sz="1600" kern="500">
                        <a:solidFill>
                          <a:schemeClr val="tx1">
                            <a:lumMod val="75000"/>
                            <a:lumOff val="25000"/>
                          </a:schemeClr>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8"/>
                  </a:ext>
                </a:extLst>
              </a:tr>
            </a:tbl>
          </a:graphicData>
        </a:graphic>
      </p:graphicFrame>
      <p:sp>
        <p:nvSpPr>
          <p:cNvPr id="6" name="TextBox 3_1"/>
          <p:cNvSpPr txBox="1"/>
          <p:nvPr/>
        </p:nvSpPr>
        <p:spPr>
          <a:xfrm>
            <a:off x="421511" y="1152157"/>
            <a:ext cx="2380395" cy="461665"/>
          </a:xfrm>
          <a:prstGeom prst="rect">
            <a:avLst/>
          </a:prstGeom>
          <a:noFill/>
        </p:spPr>
        <p:txBody>
          <a:bodyPr wrap="none" rtlCol="0">
            <a:spAutoFit/>
          </a:bodyPr>
          <a:lstStyle/>
          <a:p>
            <a:r>
              <a:rPr lang="en-US" altLang="zh-CN" sz="2400" b="1" dirty="0" err="1">
                <a:solidFill>
                  <a:schemeClr val="accent6"/>
                </a:solidFill>
              </a:rPr>
              <a:t>Hbase</a:t>
            </a:r>
            <a:r>
              <a:rPr lang="zh-CN" altLang="en-US" sz="2400" b="1" dirty="0">
                <a:solidFill>
                  <a:schemeClr val="accent6"/>
                </a:solidFill>
              </a:rPr>
              <a:t>数据模型</a:t>
            </a:r>
          </a:p>
        </p:txBody>
      </p:sp>
    </p:spTree>
    <p:extLst>
      <p:ext uri="{BB962C8B-B14F-4D97-AF65-F5344CB8AC3E}">
        <p14:creationId xmlns:p14="http://schemas.microsoft.com/office/powerpoint/2010/main" val="10012820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a:t>
            </a:r>
            <a:r>
              <a:rPr lang="en-US" dirty="0" err="1" smtClean="0"/>
              <a:t>HBase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69</a:t>
            </a:fld>
            <a:endParaRPr lang="en-US"/>
          </a:p>
        </p:txBody>
      </p:sp>
      <p:pic>
        <p:nvPicPr>
          <p:cNvPr id="5" name="Picture 2" descr="t6-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 y="1602348"/>
            <a:ext cx="9088528"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_1"/>
          <p:cNvSpPr txBox="1"/>
          <p:nvPr/>
        </p:nvSpPr>
        <p:spPr>
          <a:xfrm>
            <a:off x="2893562" y="1027822"/>
            <a:ext cx="1764842" cy="461665"/>
          </a:xfrm>
          <a:prstGeom prst="rect">
            <a:avLst/>
          </a:prstGeom>
          <a:noFill/>
        </p:spPr>
        <p:txBody>
          <a:bodyPr wrap="none" rtlCol="0">
            <a:spAutoFit/>
          </a:bodyPr>
          <a:lstStyle/>
          <a:p>
            <a:r>
              <a:rPr lang="en-US" altLang="zh-CN" sz="2400" b="1" dirty="0" err="1">
                <a:solidFill>
                  <a:schemeClr val="accent6"/>
                </a:solidFill>
              </a:rPr>
              <a:t>Hbase</a:t>
            </a:r>
            <a:r>
              <a:rPr lang="zh-CN" altLang="en-US" sz="2400" b="1" dirty="0">
                <a:solidFill>
                  <a:schemeClr val="accent6"/>
                </a:solidFill>
              </a:rPr>
              <a:t>架构</a:t>
            </a:r>
          </a:p>
        </p:txBody>
      </p:sp>
      <p:sp>
        <p:nvSpPr>
          <p:cNvPr id="7" name="矩形 6"/>
          <p:cNvSpPr/>
          <p:nvPr/>
        </p:nvSpPr>
        <p:spPr>
          <a:xfrm>
            <a:off x="1171575" y="1684898"/>
            <a:ext cx="1114425" cy="6667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client</a:t>
            </a:r>
            <a:endParaRPr lang="zh-CN" altLang="en-US"/>
          </a:p>
        </p:txBody>
      </p:sp>
      <p:sp>
        <p:nvSpPr>
          <p:cNvPr id="8" name="矩形 7"/>
          <p:cNvSpPr/>
          <p:nvPr/>
        </p:nvSpPr>
        <p:spPr>
          <a:xfrm>
            <a:off x="4097109" y="1684898"/>
            <a:ext cx="1122591" cy="6667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HMaster</a:t>
            </a:r>
            <a:endParaRPr lang="zh-CN" altLang="en-US"/>
          </a:p>
        </p:txBody>
      </p:sp>
    </p:spTree>
    <p:extLst>
      <p:ext uri="{BB962C8B-B14F-4D97-AF65-F5344CB8AC3E}">
        <p14:creationId xmlns:p14="http://schemas.microsoft.com/office/powerpoint/2010/main" val="1938253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Intensive Computations</a:t>
            </a:r>
            <a:endParaRPr lang="en-US" dirty="0"/>
          </a:p>
        </p:txBody>
      </p:sp>
      <p:sp>
        <p:nvSpPr>
          <p:cNvPr id="3" name="Content Placeholder 2"/>
          <p:cNvSpPr>
            <a:spLocks noGrp="1"/>
          </p:cNvSpPr>
          <p:nvPr>
            <p:ph idx="1"/>
          </p:nvPr>
        </p:nvSpPr>
        <p:spPr/>
        <p:txBody>
          <a:bodyPr/>
          <a:lstStyle/>
          <a:p>
            <a:pPr algn="just"/>
            <a:r>
              <a:rPr lang="en-US" dirty="0" smtClean="0"/>
              <a:t>Data-intensive computations occur in many application domains. </a:t>
            </a:r>
          </a:p>
          <a:p>
            <a:pPr lvl="1" algn="just"/>
            <a:r>
              <a:rPr lang="en-US" dirty="0" smtClean="0"/>
              <a:t>Computational science is one of the most popular ones. Scientific simulations and experiments are often keen to produce, analyze, and process huge volumes of data. Hundreds of gigabytes of data are produced every second by telescopes mapping the sky and the collection of images of the sky easily reaches the scale of petabytes over a year. </a:t>
            </a:r>
          </a:p>
          <a:p>
            <a:pPr lvl="1" algn="just"/>
            <a:r>
              <a:rPr lang="en-US" dirty="0" smtClean="0"/>
              <a:t>Bioinformatics applications mine databases that may end up containing terabytes of data. </a:t>
            </a:r>
          </a:p>
          <a:p>
            <a:pPr lvl="1" algn="just"/>
            <a:r>
              <a:rPr lang="en-US" dirty="0" smtClean="0"/>
              <a:t>Earthquakes simulators process a massive amount of data, which is produced as a result of recording the vibrations of the Earth across the entire globe. </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a:t>
            </a:fld>
            <a:endParaRPr lang="en-US"/>
          </a:p>
        </p:txBody>
      </p:sp>
    </p:spTree>
    <p:extLst>
      <p:ext uri="{BB962C8B-B14F-4D97-AF65-F5344CB8AC3E}">
        <p14:creationId xmlns:p14="http://schemas.microsoft.com/office/powerpoint/2010/main" val="37361595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a:t>
            </a:r>
            <a:r>
              <a:rPr lang="en-US" dirty="0" err="1" smtClean="0"/>
              <a:t>HBase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70</a:t>
            </a:fld>
            <a:endParaRPr lang="en-US"/>
          </a:p>
        </p:txBody>
      </p:sp>
      <p:sp>
        <p:nvSpPr>
          <p:cNvPr id="5" name="TextBox 3_1"/>
          <p:cNvSpPr txBox="1"/>
          <p:nvPr/>
        </p:nvSpPr>
        <p:spPr>
          <a:xfrm>
            <a:off x="347219" y="1112343"/>
            <a:ext cx="1764842" cy="461665"/>
          </a:xfrm>
          <a:prstGeom prst="rect">
            <a:avLst/>
          </a:prstGeom>
          <a:noFill/>
        </p:spPr>
        <p:txBody>
          <a:bodyPr wrap="none" rtlCol="0">
            <a:spAutoFit/>
          </a:bodyPr>
          <a:lstStyle/>
          <a:p>
            <a:r>
              <a:rPr lang="en-US" altLang="zh-CN" sz="2400" b="1" dirty="0" err="1">
                <a:solidFill>
                  <a:schemeClr val="accent6"/>
                </a:solidFill>
              </a:rPr>
              <a:t>Hbase</a:t>
            </a:r>
            <a:r>
              <a:rPr lang="zh-CN" altLang="en-US" sz="2400" b="1" dirty="0">
                <a:solidFill>
                  <a:schemeClr val="accent6"/>
                </a:solidFill>
              </a:rPr>
              <a:t>架构</a:t>
            </a:r>
          </a:p>
        </p:txBody>
      </p:sp>
      <p:sp>
        <p:nvSpPr>
          <p:cNvPr id="6" name="矩形 5"/>
          <p:cNvSpPr/>
          <p:nvPr/>
        </p:nvSpPr>
        <p:spPr>
          <a:xfrm>
            <a:off x="347219" y="1775339"/>
            <a:ext cx="1186543" cy="369332"/>
          </a:xfrm>
          <a:prstGeom prst="rect">
            <a:avLst/>
          </a:prstGeom>
        </p:spPr>
        <p:txBody>
          <a:bodyPr wrap="none">
            <a:spAutoFit/>
          </a:bodyPr>
          <a:lstStyle/>
          <a:p>
            <a:r>
              <a:rPr lang="en-US" altLang="zh-CN">
                <a:solidFill>
                  <a:schemeClr val="bg1"/>
                </a:solidFill>
              </a:rPr>
              <a:t>1</a:t>
            </a:r>
            <a:r>
              <a:rPr lang="zh-CN" altLang="en-US">
                <a:solidFill>
                  <a:schemeClr val="bg1"/>
                </a:solidFill>
              </a:rPr>
              <a:t>）</a:t>
            </a:r>
            <a:r>
              <a:rPr lang="en-US" altLang="zh-CN">
                <a:solidFill>
                  <a:schemeClr val="bg1"/>
                </a:solidFill>
              </a:rPr>
              <a:t>Client</a:t>
            </a:r>
          </a:p>
        </p:txBody>
      </p:sp>
      <p:sp>
        <p:nvSpPr>
          <p:cNvPr id="7" name="矩形 6"/>
          <p:cNvSpPr/>
          <p:nvPr/>
        </p:nvSpPr>
        <p:spPr>
          <a:xfrm>
            <a:off x="347218" y="2129837"/>
            <a:ext cx="8767344" cy="400110"/>
          </a:xfrm>
          <a:prstGeom prst="rect">
            <a:avLst/>
          </a:prstGeom>
        </p:spPr>
        <p:txBody>
          <a:bodyPr wrap="square">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Client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端使用</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Hbase</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RPC</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机制与</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HMaster</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HRegionServer</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进行</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通信</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347219" y="2794469"/>
            <a:ext cx="1760354" cy="369332"/>
          </a:xfrm>
          <a:prstGeom prst="rect">
            <a:avLst/>
          </a:prstGeom>
        </p:spPr>
        <p:txBody>
          <a:bodyPr wrap="none">
            <a:spAutoFit/>
          </a:bodyPr>
          <a:lstStyle/>
          <a:p>
            <a:r>
              <a:rPr lang="en-US" altLang="zh-CN">
                <a:solidFill>
                  <a:schemeClr val="bg1"/>
                </a:solidFill>
              </a:rPr>
              <a:t>2</a:t>
            </a:r>
            <a:r>
              <a:rPr lang="zh-CN" altLang="en-US">
                <a:solidFill>
                  <a:schemeClr val="bg1"/>
                </a:solidFill>
              </a:rPr>
              <a:t>）</a:t>
            </a:r>
            <a:r>
              <a:rPr lang="en-US" altLang="zh-CN">
                <a:solidFill>
                  <a:schemeClr val="bg1"/>
                </a:solidFill>
              </a:rPr>
              <a:t>ZooKeeper</a:t>
            </a:r>
          </a:p>
        </p:txBody>
      </p:sp>
      <p:sp>
        <p:nvSpPr>
          <p:cNvPr id="9" name="矩形 8"/>
          <p:cNvSpPr/>
          <p:nvPr/>
        </p:nvSpPr>
        <p:spPr>
          <a:xfrm>
            <a:off x="347218" y="3163801"/>
            <a:ext cx="8767345" cy="400110"/>
          </a:xfrm>
          <a:prstGeom prst="rect">
            <a:avLst/>
          </a:prstGeom>
        </p:spPr>
        <p:txBody>
          <a:bodyPr wrap="square">
            <a:spAutoFit/>
          </a:bodyPr>
          <a:lstStyle/>
          <a:p>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存储了</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ROOT</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表的地址、</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HMaster</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的地址和</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HRegionServer</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地址</a:t>
            </a:r>
          </a:p>
        </p:txBody>
      </p:sp>
      <p:sp>
        <p:nvSpPr>
          <p:cNvPr id="10" name="矩形 9"/>
          <p:cNvSpPr/>
          <p:nvPr/>
        </p:nvSpPr>
        <p:spPr>
          <a:xfrm>
            <a:off x="347219" y="3829672"/>
            <a:ext cx="1493999" cy="369332"/>
          </a:xfrm>
          <a:prstGeom prst="rect">
            <a:avLst/>
          </a:prstGeom>
        </p:spPr>
        <p:txBody>
          <a:bodyPr wrap="none">
            <a:spAutoFit/>
          </a:bodyPr>
          <a:lstStyle/>
          <a:p>
            <a:r>
              <a:rPr lang="en-US" altLang="zh-CN">
                <a:solidFill>
                  <a:schemeClr val="bg1"/>
                </a:solidFill>
              </a:rPr>
              <a:t>3</a:t>
            </a:r>
            <a:r>
              <a:rPr lang="zh-CN" altLang="en-US">
                <a:solidFill>
                  <a:schemeClr val="bg1"/>
                </a:solidFill>
              </a:rPr>
              <a:t>）</a:t>
            </a:r>
            <a:r>
              <a:rPr lang="en-US" altLang="zh-CN">
                <a:solidFill>
                  <a:schemeClr val="bg1"/>
                </a:solidFill>
              </a:rPr>
              <a:t>HMaster</a:t>
            </a:r>
          </a:p>
        </p:txBody>
      </p:sp>
      <p:sp>
        <p:nvSpPr>
          <p:cNvPr id="11" name="矩形 10"/>
          <p:cNvSpPr/>
          <p:nvPr/>
        </p:nvSpPr>
        <p:spPr>
          <a:xfrm>
            <a:off x="347218" y="4193249"/>
            <a:ext cx="8662566" cy="707886"/>
          </a:xfrm>
          <a:prstGeom prst="rect">
            <a:avLst/>
          </a:prstGeom>
        </p:spPr>
        <p:txBody>
          <a:bodyPr wrap="square">
            <a:spAutoFit/>
          </a:bodyPr>
          <a:lstStyle/>
          <a:p>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Hbase</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主</a:t>
            </a:r>
            <a:r>
              <a:rPr lang="zh-CN" altLang="en-US" sz="2000" smtClean="0">
                <a:solidFill>
                  <a:schemeClr val="tx1">
                    <a:lumMod val="75000"/>
                    <a:lumOff val="25000"/>
                  </a:schemeClr>
                </a:solidFill>
                <a:latin typeface="微软雅黑" panose="020B0503020204020204" pitchFamily="34" charset="-122"/>
                <a:ea typeface="微软雅黑" panose="020B0503020204020204" pitchFamily="34" charset="-122"/>
              </a:rPr>
              <a:t>节点，</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将</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Region</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分配给</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HRegionServer</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，协调</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HRegionServer</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的负载并维护集群状态</a:t>
            </a:r>
          </a:p>
        </p:txBody>
      </p:sp>
      <p:sp>
        <p:nvSpPr>
          <p:cNvPr id="12" name="矩形 11"/>
          <p:cNvSpPr/>
          <p:nvPr/>
        </p:nvSpPr>
        <p:spPr>
          <a:xfrm>
            <a:off x="347219" y="5136118"/>
            <a:ext cx="2204386" cy="369332"/>
          </a:xfrm>
          <a:prstGeom prst="rect">
            <a:avLst/>
          </a:prstGeom>
        </p:spPr>
        <p:txBody>
          <a:bodyPr wrap="none">
            <a:spAutoFit/>
          </a:bodyPr>
          <a:lstStyle/>
          <a:p>
            <a:r>
              <a:rPr lang="en-US" altLang="zh-CN">
                <a:solidFill>
                  <a:schemeClr val="bg1"/>
                </a:solidFill>
              </a:rPr>
              <a:t>4</a:t>
            </a:r>
            <a:r>
              <a:rPr lang="zh-CN" altLang="en-US">
                <a:solidFill>
                  <a:schemeClr val="bg1"/>
                </a:solidFill>
              </a:rPr>
              <a:t>）</a:t>
            </a:r>
            <a:r>
              <a:rPr lang="en-US" altLang="zh-CN">
                <a:solidFill>
                  <a:schemeClr val="bg1"/>
                </a:solidFill>
              </a:rPr>
              <a:t>HRegionServer</a:t>
            </a:r>
          </a:p>
        </p:txBody>
      </p:sp>
      <p:sp>
        <p:nvSpPr>
          <p:cNvPr id="13" name="矩形 12"/>
          <p:cNvSpPr/>
          <p:nvPr/>
        </p:nvSpPr>
        <p:spPr>
          <a:xfrm>
            <a:off x="347218" y="5505329"/>
            <a:ext cx="8662567" cy="400110"/>
          </a:xfrm>
          <a:prstGeom prst="rect">
            <a:avLst/>
          </a:prstGeom>
        </p:spPr>
        <p:txBody>
          <a:bodyPr wrap="square">
            <a:spAutoFit/>
          </a:bodyPr>
          <a:lstStyle/>
          <a:p>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HRegionServer</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主要负责响应用户</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请求，向</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rPr>
              <a:t>HDFS</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文件系统中读写数据</a:t>
            </a:r>
          </a:p>
        </p:txBody>
      </p:sp>
    </p:spTree>
    <p:extLst>
      <p:ext uri="{BB962C8B-B14F-4D97-AF65-F5344CB8AC3E}">
        <p14:creationId xmlns:p14="http://schemas.microsoft.com/office/powerpoint/2010/main" val="163829713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71</a:t>
            </a:fld>
            <a:endParaRPr lang="en-US"/>
          </a:p>
        </p:txBody>
      </p:sp>
      <p:sp>
        <p:nvSpPr>
          <p:cNvPr id="8" name="Rounded Rectangle 7"/>
          <p:cNvSpPr/>
          <p:nvPr/>
        </p:nvSpPr>
        <p:spPr bwMode="auto">
          <a:xfrm>
            <a:off x="0" y="31242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502160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Platforms</a:t>
            </a:r>
            <a:endParaRPr lang="en-US" dirty="0"/>
          </a:p>
        </p:txBody>
      </p:sp>
      <p:sp>
        <p:nvSpPr>
          <p:cNvPr id="3" name="Content Placeholder 2"/>
          <p:cNvSpPr>
            <a:spLocks noGrp="1"/>
          </p:cNvSpPr>
          <p:nvPr>
            <p:ph idx="1"/>
          </p:nvPr>
        </p:nvSpPr>
        <p:spPr/>
        <p:txBody>
          <a:bodyPr/>
          <a:lstStyle/>
          <a:p>
            <a:pPr algn="just"/>
            <a:r>
              <a:rPr lang="en-US" dirty="0" smtClean="0"/>
              <a:t>Platforms for programming data intensive applications provide abstractions helping to express the computation over a large quantity of information and runtime systems able to manage efficiently huge volumes of data. </a:t>
            </a:r>
          </a:p>
          <a:p>
            <a:pPr algn="just"/>
            <a:r>
              <a:rPr lang="en-US" dirty="0" smtClean="0"/>
              <a:t>Traditionally, database management systems based on the relational model have been used to express the structure and the connections between the entities of a data model. </a:t>
            </a:r>
          </a:p>
          <a:p>
            <a:pPr algn="just"/>
            <a:r>
              <a:rPr lang="en-US" dirty="0" smtClean="0"/>
              <a:t>This approach has proven to be not successful in the case of “Big Data” where information is mostly found unstructured or semi-structured and where data is most likely to be organized in files of large size or a huge number of medium size files, rather than rows in a database.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72</a:t>
            </a:fld>
            <a:endParaRPr lang="en-US"/>
          </a:p>
        </p:txBody>
      </p:sp>
    </p:spTree>
    <p:extLst>
      <p:ext uri="{BB962C8B-B14F-4D97-AF65-F5344CB8AC3E}">
        <p14:creationId xmlns:p14="http://schemas.microsoft.com/office/powerpoint/2010/main" val="498620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MapReduce Programming model</a:t>
            </a:r>
            <a:endParaRPr lang="en-US" dirty="0"/>
          </a:p>
        </p:txBody>
      </p:sp>
      <p:sp>
        <p:nvSpPr>
          <p:cNvPr id="3" name="Content Placeholder 2"/>
          <p:cNvSpPr>
            <a:spLocks noGrp="1"/>
          </p:cNvSpPr>
          <p:nvPr>
            <p:ph idx="1"/>
          </p:nvPr>
        </p:nvSpPr>
        <p:spPr/>
        <p:txBody>
          <a:bodyPr/>
          <a:lstStyle/>
          <a:p>
            <a:pPr algn="just"/>
            <a:r>
              <a:rPr lang="en-US" sz="2000" dirty="0" smtClean="0"/>
              <a:t>MapReduce is a programming platform introduced by Google for processing large quantities of data.</a:t>
            </a:r>
          </a:p>
          <a:p>
            <a:pPr algn="just"/>
            <a:r>
              <a:rPr lang="en-US" sz="2000" dirty="0" smtClean="0"/>
              <a:t>It expresses the computation logic of an application into two simple functions: </a:t>
            </a:r>
            <a:r>
              <a:rPr lang="en-US" sz="2000" i="1" dirty="0" smtClean="0"/>
              <a:t>map</a:t>
            </a:r>
            <a:r>
              <a:rPr lang="en-US" sz="2000" dirty="0" smtClean="0"/>
              <a:t> and </a:t>
            </a:r>
            <a:r>
              <a:rPr lang="en-US" sz="2000" i="1" dirty="0" smtClean="0"/>
              <a:t>reduce</a:t>
            </a:r>
            <a:r>
              <a:rPr lang="en-US" sz="2000" dirty="0" smtClean="0"/>
              <a:t>.</a:t>
            </a:r>
          </a:p>
          <a:p>
            <a:pPr algn="just"/>
            <a:r>
              <a:rPr lang="en-US" sz="2000" dirty="0" smtClean="0"/>
              <a:t>Data transfer and management is completely handled by the distributed storage infrastructure (i.e. the Google File System), which is in charge of providing access to data, replicate files, and eventually move them where needed. </a:t>
            </a:r>
          </a:p>
          <a:p>
            <a:pPr algn="just"/>
            <a:r>
              <a:rPr lang="en-US" sz="2000" dirty="0" smtClean="0"/>
              <a:t>Therefore, developers do not have to handle anymore these issues and are provided with an interface that presents data at a higher level: as a collection of key-value pairs. </a:t>
            </a:r>
          </a:p>
          <a:p>
            <a:pPr algn="just"/>
            <a:r>
              <a:rPr lang="en-US" sz="2000" dirty="0" smtClean="0"/>
              <a:t>The computation of MapReduce applications is then organized in a workflow of map and reduce operations that is entirely controlled by the runtime system and developers have only to specify how the map and reduce functions operate on the key value pairs.</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73</a:t>
            </a:fld>
            <a:endParaRPr lang="en-US"/>
          </a:p>
        </p:txBody>
      </p:sp>
    </p:spTree>
    <p:extLst>
      <p:ext uri="{BB962C8B-B14F-4D97-AF65-F5344CB8AC3E}">
        <p14:creationId xmlns:p14="http://schemas.microsoft.com/office/powerpoint/2010/main" val="6644639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programming model</a:t>
            </a:r>
            <a:endParaRPr lang="en-US" dirty="0"/>
          </a:p>
        </p:txBody>
      </p:sp>
      <p:sp>
        <p:nvSpPr>
          <p:cNvPr id="3" name="Content Placeholder 2"/>
          <p:cNvSpPr>
            <a:spLocks noGrp="1"/>
          </p:cNvSpPr>
          <p:nvPr>
            <p:ph idx="1"/>
          </p:nvPr>
        </p:nvSpPr>
        <p:spPr/>
        <p:txBody>
          <a:bodyPr/>
          <a:lstStyle/>
          <a:p>
            <a:pPr algn="just"/>
            <a:r>
              <a:rPr lang="en-US" sz="2000" dirty="0" smtClean="0"/>
              <a:t>More precisely, the model is expressed in the form of two functions, which are defined as follows:</a:t>
            </a:r>
          </a:p>
          <a:p>
            <a:pPr lvl="1" algn="just"/>
            <a:r>
              <a:rPr lang="en-US" sz="1800" i="1" dirty="0" smtClean="0"/>
              <a:t>map (k1,v1)  </a:t>
            </a:r>
            <a:r>
              <a:rPr lang="en-US" sz="1800" i="1" dirty="0" smtClean="0">
                <a:sym typeface="Wingdings"/>
              </a:rPr>
              <a:t></a:t>
            </a:r>
            <a:r>
              <a:rPr lang="en-US" sz="1800" i="1" dirty="0" smtClean="0"/>
              <a:t> list(k2,v2)</a:t>
            </a:r>
            <a:endParaRPr lang="en-US" sz="1800" dirty="0" smtClean="0"/>
          </a:p>
          <a:p>
            <a:pPr lvl="1" algn="just"/>
            <a:r>
              <a:rPr lang="en-US" sz="1800" i="1" dirty="0" smtClean="0"/>
              <a:t>reduce(k2,list(v2)) </a:t>
            </a:r>
            <a:r>
              <a:rPr lang="en-US" sz="1800" i="1" dirty="0" smtClean="0">
                <a:sym typeface="Wingdings"/>
              </a:rPr>
              <a:t></a:t>
            </a:r>
            <a:r>
              <a:rPr lang="en-US" sz="1800" i="1" dirty="0" smtClean="0"/>
              <a:t> list(v2)</a:t>
            </a:r>
          </a:p>
          <a:p>
            <a:pPr algn="just"/>
            <a:r>
              <a:rPr lang="en-US" sz="2000" dirty="0" smtClean="0"/>
              <a:t>The </a:t>
            </a:r>
            <a:r>
              <a:rPr lang="en-US" sz="2000" i="1" dirty="0" smtClean="0"/>
              <a:t>map</a:t>
            </a:r>
            <a:r>
              <a:rPr lang="en-US" sz="2000" dirty="0" smtClean="0"/>
              <a:t> function reads a key-value pair and produces a list of key-value pairs of different types. </a:t>
            </a:r>
          </a:p>
          <a:p>
            <a:pPr algn="just"/>
            <a:r>
              <a:rPr lang="en-US" sz="2000" dirty="0" smtClean="0"/>
              <a:t>The </a:t>
            </a:r>
            <a:r>
              <a:rPr lang="en-US" sz="2000" i="1" dirty="0" smtClean="0"/>
              <a:t>reduce</a:t>
            </a:r>
            <a:r>
              <a:rPr lang="en-US" sz="2000" dirty="0" smtClean="0"/>
              <a:t> function reads a pair composed by a key and a list of values and produces a list of values of the same type. </a:t>
            </a:r>
          </a:p>
          <a:p>
            <a:pPr algn="just"/>
            <a:r>
              <a:rPr lang="en-US" sz="2000" dirty="0" smtClean="0"/>
              <a:t>The types (</a:t>
            </a:r>
            <a:r>
              <a:rPr lang="en-US" sz="2000" i="1" dirty="0" smtClean="0"/>
              <a:t>k1,v1,k2,kv2</a:t>
            </a:r>
            <a:r>
              <a:rPr lang="en-US" sz="2000" dirty="0" smtClean="0"/>
              <a:t>) used in the expression of the two functions provide hints on how these two functions are connected and are executed to carry out the computation of a MapReduce job: the output of map tasks is aggregated together by grouping the values according to their corresponding keys and constitute the input of reduce tasks that, for each of the keys found, reduces the list of attached values to a single value. </a:t>
            </a:r>
          </a:p>
          <a:p>
            <a:pPr algn="just"/>
            <a:r>
              <a:rPr lang="en-US" sz="2000" dirty="0" smtClean="0"/>
              <a:t>Therefore, the input of a MapReduce computation is expressed as a collection of key-value pairs </a:t>
            </a:r>
            <a:r>
              <a:rPr lang="en-US" sz="2000" i="1" dirty="0" smtClean="0"/>
              <a:t>&lt;k1,v1&gt;</a:t>
            </a:r>
            <a:r>
              <a:rPr lang="en-US" sz="2000" dirty="0" smtClean="0"/>
              <a:t> and the final output is represented by a list values: </a:t>
            </a:r>
            <a:r>
              <a:rPr lang="en-US" sz="2000" i="1" dirty="0" smtClean="0"/>
              <a:t>list(v2).</a:t>
            </a:r>
            <a:endParaRPr lang="en-US" sz="2000" dirty="0" smtClean="0"/>
          </a:p>
          <a:p>
            <a:pPr algn="just">
              <a:buNone/>
            </a:pP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74</a:t>
            </a:fld>
            <a:endParaRPr lang="en-US"/>
          </a:p>
        </p:txBody>
      </p:sp>
    </p:spTree>
    <p:extLst>
      <p:ext uri="{BB962C8B-B14F-4D97-AF65-F5344CB8AC3E}">
        <p14:creationId xmlns:p14="http://schemas.microsoft.com/office/powerpoint/2010/main" val="8001309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 Workflow</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75</a:t>
            </a:fld>
            <a:endParaRPr lang="en-US"/>
          </a:p>
        </p:txBody>
      </p:sp>
      <p:grpSp>
        <p:nvGrpSpPr>
          <p:cNvPr id="6" name="Group 5"/>
          <p:cNvGrpSpPr/>
          <p:nvPr/>
        </p:nvGrpSpPr>
        <p:grpSpPr>
          <a:xfrm>
            <a:off x="0" y="1057175"/>
            <a:ext cx="9144000" cy="5496025"/>
            <a:chOff x="231006" y="837398"/>
            <a:chExt cx="8441356" cy="5496025"/>
          </a:xfrm>
        </p:grpSpPr>
        <p:sp>
          <p:nvSpPr>
            <p:cNvPr id="7" name="Rectangle 6"/>
            <p:cNvSpPr/>
            <p:nvPr/>
          </p:nvSpPr>
          <p:spPr>
            <a:xfrm>
              <a:off x="231006" y="837398"/>
              <a:ext cx="8441356" cy="5496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Rounded Rectangle 7"/>
            <p:cNvSpPr/>
            <p:nvPr/>
          </p:nvSpPr>
          <p:spPr>
            <a:xfrm>
              <a:off x="1799302" y="1157055"/>
              <a:ext cx="5121281" cy="4987714"/>
            </a:xfrm>
            <a:prstGeom prst="roundRect">
              <a:avLst>
                <a:gd name="adj" fmla="val 1965"/>
              </a:avLst>
            </a:prstGeom>
            <a:solidFill>
              <a:schemeClr val="bg1">
                <a:lumMod val="95000"/>
              </a:schemeClr>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Rectangle 8"/>
            <p:cNvSpPr/>
            <p:nvPr/>
          </p:nvSpPr>
          <p:spPr>
            <a:xfrm>
              <a:off x="3029349" y="1013144"/>
              <a:ext cx="2907846" cy="295892"/>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rgbClr val="000000"/>
                  </a:solidFill>
                </a:rPr>
                <a:t>MapReduce Infrastructure / Runtime</a:t>
              </a:r>
            </a:p>
          </p:txBody>
        </p:sp>
        <p:sp>
          <p:nvSpPr>
            <p:cNvPr id="10" name="Rounded Rectangle 9"/>
            <p:cNvSpPr/>
            <p:nvPr/>
          </p:nvSpPr>
          <p:spPr>
            <a:xfrm>
              <a:off x="5727051" y="1746431"/>
              <a:ext cx="697511" cy="563886"/>
            </a:xfrm>
            <a:prstGeom prst="roundRect">
              <a:avLst/>
            </a:prstGeom>
            <a:solidFill>
              <a:schemeClr val="bg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 </a:t>
              </a:r>
            </a:p>
            <a:p>
              <a:pPr algn="ctr"/>
              <a:r>
                <a:rPr lang="en-US" sz="1400" dirty="0" smtClean="0">
                  <a:solidFill>
                    <a:srgbClr val="000000"/>
                  </a:solidFill>
                </a:rPr>
                <a:t>Task</a:t>
              </a:r>
            </a:p>
          </p:txBody>
        </p:sp>
        <p:sp>
          <p:nvSpPr>
            <p:cNvPr id="11" name="Rounded Rectangle 10"/>
            <p:cNvSpPr/>
            <p:nvPr/>
          </p:nvSpPr>
          <p:spPr>
            <a:xfrm>
              <a:off x="2329015" y="2421763"/>
              <a:ext cx="856465" cy="586887"/>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Reduce</a:t>
              </a:r>
            </a:p>
            <a:p>
              <a:pPr algn="ctr"/>
              <a:r>
                <a:rPr lang="en-US" sz="1400" dirty="0" smtClean="0">
                  <a:solidFill>
                    <a:srgbClr val="000000"/>
                  </a:solidFill>
                </a:rPr>
                <a:t>Task</a:t>
              </a:r>
            </a:p>
          </p:txBody>
        </p:sp>
        <p:sp>
          <p:nvSpPr>
            <p:cNvPr id="12" name="Rounded Rectangle 11"/>
            <p:cNvSpPr/>
            <p:nvPr/>
          </p:nvSpPr>
          <p:spPr>
            <a:xfrm>
              <a:off x="5727051" y="2433264"/>
              <a:ext cx="697511" cy="563886"/>
            </a:xfrm>
            <a:prstGeom prst="roundRect">
              <a:avLst/>
            </a:prstGeom>
            <a:solidFill>
              <a:schemeClr val="bg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 </a:t>
              </a:r>
            </a:p>
            <a:p>
              <a:pPr algn="ctr"/>
              <a:r>
                <a:rPr lang="en-US" sz="1400" dirty="0" smtClean="0">
                  <a:solidFill>
                    <a:srgbClr val="000000"/>
                  </a:solidFill>
                </a:rPr>
                <a:t>Task</a:t>
              </a:r>
            </a:p>
          </p:txBody>
        </p:sp>
        <p:sp>
          <p:nvSpPr>
            <p:cNvPr id="13" name="Rounded Rectangle 12"/>
            <p:cNvSpPr/>
            <p:nvPr/>
          </p:nvSpPr>
          <p:spPr>
            <a:xfrm>
              <a:off x="5727051" y="3125654"/>
              <a:ext cx="697511" cy="563886"/>
            </a:xfrm>
            <a:prstGeom prst="roundRect">
              <a:avLst/>
            </a:prstGeom>
            <a:solidFill>
              <a:schemeClr val="bg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 </a:t>
              </a:r>
            </a:p>
            <a:p>
              <a:pPr algn="ctr"/>
              <a:r>
                <a:rPr lang="en-US" sz="1400" dirty="0" smtClean="0">
                  <a:solidFill>
                    <a:srgbClr val="000000"/>
                  </a:solidFill>
                </a:rPr>
                <a:t>Task</a:t>
              </a:r>
            </a:p>
          </p:txBody>
        </p:sp>
        <p:sp>
          <p:nvSpPr>
            <p:cNvPr id="14" name="Rounded Rectangle 13"/>
            <p:cNvSpPr/>
            <p:nvPr/>
          </p:nvSpPr>
          <p:spPr>
            <a:xfrm>
              <a:off x="5727050" y="3819753"/>
              <a:ext cx="697511" cy="563886"/>
            </a:xfrm>
            <a:prstGeom prst="roundRect">
              <a:avLst/>
            </a:prstGeom>
            <a:solidFill>
              <a:schemeClr val="bg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 </a:t>
              </a:r>
            </a:p>
            <a:p>
              <a:pPr algn="ctr"/>
              <a:r>
                <a:rPr lang="en-US" sz="1400" dirty="0" smtClean="0">
                  <a:solidFill>
                    <a:srgbClr val="000000"/>
                  </a:solidFill>
                </a:rPr>
                <a:t>Task</a:t>
              </a:r>
            </a:p>
          </p:txBody>
        </p:sp>
        <p:sp>
          <p:nvSpPr>
            <p:cNvPr id="15" name="Rounded Rectangle 14"/>
            <p:cNvSpPr/>
            <p:nvPr/>
          </p:nvSpPr>
          <p:spPr>
            <a:xfrm>
              <a:off x="5727051" y="5338941"/>
              <a:ext cx="697511" cy="563886"/>
            </a:xfrm>
            <a:prstGeom prst="roundRect">
              <a:avLst/>
            </a:prstGeom>
            <a:solidFill>
              <a:schemeClr val="bg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 </a:t>
              </a:r>
            </a:p>
            <a:p>
              <a:pPr algn="ctr"/>
              <a:r>
                <a:rPr lang="en-US" sz="1400" dirty="0" smtClean="0">
                  <a:solidFill>
                    <a:srgbClr val="000000"/>
                  </a:solidFill>
                </a:rPr>
                <a:t>Task</a:t>
              </a:r>
            </a:p>
          </p:txBody>
        </p:sp>
        <p:sp>
          <p:nvSpPr>
            <p:cNvPr id="16" name="Rounded Rectangle 15"/>
            <p:cNvSpPr/>
            <p:nvPr/>
          </p:nvSpPr>
          <p:spPr>
            <a:xfrm>
              <a:off x="2375537" y="4614719"/>
              <a:ext cx="880288" cy="586887"/>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Reduce</a:t>
              </a:r>
            </a:p>
            <a:p>
              <a:pPr algn="ctr"/>
              <a:r>
                <a:rPr lang="en-US" sz="1400" dirty="0" smtClean="0">
                  <a:solidFill>
                    <a:srgbClr val="000000"/>
                  </a:solidFill>
                </a:rPr>
                <a:t>Task</a:t>
              </a:r>
            </a:p>
          </p:txBody>
        </p:sp>
        <p:cxnSp>
          <p:nvCxnSpPr>
            <p:cNvPr id="17" name="Straight Connector 16"/>
            <p:cNvCxnSpPr/>
            <p:nvPr/>
          </p:nvCxnSpPr>
          <p:spPr>
            <a:xfrm>
              <a:off x="6075807" y="4514248"/>
              <a:ext cx="0" cy="68735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3561366" y="1746431"/>
              <a:ext cx="1896177" cy="4156395"/>
            </a:xfrm>
            <a:prstGeom prst="roundRect">
              <a:avLst>
                <a:gd name="adj" fmla="val 8975"/>
              </a:avLst>
            </a:prstGeom>
            <a:solidFill>
              <a:schemeClr val="bg1">
                <a:lumMod val="8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9" name="Rectangle 18"/>
            <p:cNvSpPr/>
            <p:nvPr/>
          </p:nvSpPr>
          <p:spPr>
            <a:xfrm>
              <a:off x="3802938" y="5794408"/>
              <a:ext cx="1432293" cy="21536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050" dirty="0" smtClean="0">
                  <a:solidFill>
                    <a:srgbClr val="000000"/>
                  </a:solidFill>
                </a:rPr>
                <a:t>Aggregation by Key</a:t>
              </a:r>
            </a:p>
          </p:txBody>
        </p:sp>
        <p:cxnSp>
          <p:nvCxnSpPr>
            <p:cNvPr id="20" name="Straight Arrow Connector 19"/>
            <p:cNvCxnSpPr>
              <a:stCxn id="15" idx="1"/>
            </p:cNvCxnSpPr>
            <p:nvPr/>
          </p:nvCxnSpPr>
          <p:spPr>
            <a:xfrm flipH="1">
              <a:off x="5303539" y="5620884"/>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303538" y="4101696"/>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5303538" y="3407597"/>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5303538" y="2704231"/>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301933" y="2028374"/>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261023" y="4906288"/>
              <a:ext cx="64743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196915" y="2709656"/>
              <a:ext cx="64743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37287" y="3125654"/>
              <a:ext cx="0" cy="138859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1665189" y="1741555"/>
              <a:ext cx="549615" cy="4156395"/>
            </a:xfrm>
            <a:prstGeom prst="roundRect">
              <a:avLst>
                <a:gd name="adj" fmla="val 8975"/>
              </a:avLst>
            </a:prstGeom>
            <a:solidFill>
              <a:schemeClr val="bg1">
                <a:lumMod val="85000"/>
              </a:schemeClr>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9" name="Rounded Rectangle 28"/>
            <p:cNvSpPr/>
            <p:nvPr/>
          </p:nvSpPr>
          <p:spPr>
            <a:xfrm>
              <a:off x="6641450" y="1741554"/>
              <a:ext cx="558266" cy="4156395"/>
            </a:xfrm>
            <a:prstGeom prst="roundRect">
              <a:avLst>
                <a:gd name="adj" fmla="val 8975"/>
              </a:avLst>
            </a:prstGeom>
            <a:solidFill>
              <a:schemeClr val="bg1">
                <a:lumMod val="85000"/>
              </a:schemeClr>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0" name="Rectangle 29"/>
            <p:cNvSpPr/>
            <p:nvPr/>
          </p:nvSpPr>
          <p:spPr>
            <a:xfrm>
              <a:off x="6645600" y="5795145"/>
              <a:ext cx="554116" cy="21536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050" dirty="0" smtClean="0">
                  <a:solidFill>
                    <a:srgbClr val="000000"/>
                  </a:solidFill>
                </a:rPr>
                <a:t>Input</a:t>
              </a:r>
            </a:p>
          </p:txBody>
        </p:sp>
        <p:sp>
          <p:nvSpPr>
            <p:cNvPr id="31" name="Rectangle 30"/>
            <p:cNvSpPr/>
            <p:nvPr/>
          </p:nvSpPr>
          <p:spPr>
            <a:xfrm>
              <a:off x="1660688" y="5794407"/>
              <a:ext cx="554116" cy="21536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lIns="45720" rIns="45720" bIns="45720" rtlCol="0" anchor="ctr"/>
            <a:lstStyle/>
            <a:p>
              <a:pPr algn="ctr"/>
              <a:r>
                <a:rPr lang="en-US" sz="1050" dirty="0" smtClean="0">
                  <a:solidFill>
                    <a:srgbClr val="000000"/>
                  </a:solidFill>
                </a:rPr>
                <a:t>Output</a:t>
              </a:r>
            </a:p>
          </p:txBody>
        </p:sp>
        <p:cxnSp>
          <p:nvCxnSpPr>
            <p:cNvPr id="32" name="Straight Arrow Connector 31"/>
            <p:cNvCxnSpPr/>
            <p:nvPr/>
          </p:nvCxnSpPr>
          <p:spPr>
            <a:xfrm flipH="1">
              <a:off x="6424561" y="2014588"/>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417500" y="2704231"/>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424562" y="3405525"/>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433844" y="4088648"/>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6410439" y="5607566"/>
              <a:ext cx="423512" cy="0"/>
            </a:xfrm>
            <a:prstGeom prst="straightConnector1">
              <a:avLst/>
            </a:prstGeom>
            <a:ln>
              <a:solidFill>
                <a:srgbClr val="000000"/>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7573496" y="1729463"/>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38" name="Rounded Rectangle 37"/>
            <p:cNvSpPr/>
            <p:nvPr/>
          </p:nvSpPr>
          <p:spPr>
            <a:xfrm>
              <a:off x="7573496" y="2229509"/>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39" name="Rounded Rectangle 38"/>
            <p:cNvSpPr/>
            <p:nvPr/>
          </p:nvSpPr>
          <p:spPr>
            <a:xfrm>
              <a:off x="7573496" y="2732789"/>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40" name="Rounded Rectangle 39"/>
            <p:cNvSpPr/>
            <p:nvPr/>
          </p:nvSpPr>
          <p:spPr>
            <a:xfrm>
              <a:off x="7573496" y="3234068"/>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41" name="Rounded Rectangle 40"/>
            <p:cNvSpPr/>
            <p:nvPr/>
          </p:nvSpPr>
          <p:spPr>
            <a:xfrm>
              <a:off x="7573496" y="3734114"/>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42" name="Rounded Rectangle 41"/>
            <p:cNvSpPr/>
            <p:nvPr/>
          </p:nvSpPr>
          <p:spPr>
            <a:xfrm>
              <a:off x="7573496" y="4237394"/>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43" name="Rounded Rectangle 42"/>
            <p:cNvSpPr/>
            <p:nvPr/>
          </p:nvSpPr>
          <p:spPr>
            <a:xfrm>
              <a:off x="7573496" y="5518546"/>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cxnSp>
          <p:nvCxnSpPr>
            <p:cNvPr id="44" name="Straight Connector 43"/>
            <p:cNvCxnSpPr/>
            <p:nvPr/>
          </p:nvCxnSpPr>
          <p:spPr>
            <a:xfrm>
              <a:off x="8036301" y="4831188"/>
              <a:ext cx="0" cy="5974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372195" y="2614097"/>
              <a:ext cx="925611" cy="474722"/>
            </a:xfrm>
            <a:prstGeom prst="roundRect">
              <a:avLst>
                <a:gd name="adj" fmla="val 9839"/>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Output Data File</a:t>
              </a:r>
            </a:p>
          </p:txBody>
        </p:sp>
        <p:sp>
          <p:nvSpPr>
            <p:cNvPr id="46" name="Rounded Rectangle 45"/>
            <p:cNvSpPr/>
            <p:nvPr/>
          </p:nvSpPr>
          <p:spPr>
            <a:xfrm>
              <a:off x="372195" y="3176190"/>
              <a:ext cx="925611" cy="474722"/>
            </a:xfrm>
            <a:prstGeom prst="roundRect">
              <a:avLst>
                <a:gd name="adj" fmla="val 9839"/>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Output Data File</a:t>
              </a:r>
            </a:p>
          </p:txBody>
        </p:sp>
        <p:sp>
          <p:nvSpPr>
            <p:cNvPr id="47" name="Rounded Rectangle 46"/>
            <p:cNvSpPr/>
            <p:nvPr/>
          </p:nvSpPr>
          <p:spPr>
            <a:xfrm>
              <a:off x="372194" y="4377358"/>
              <a:ext cx="925611" cy="474722"/>
            </a:xfrm>
            <a:prstGeom prst="roundRect">
              <a:avLst>
                <a:gd name="adj" fmla="val 9839"/>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Output Data File</a:t>
              </a:r>
            </a:p>
          </p:txBody>
        </p:sp>
        <p:cxnSp>
          <p:nvCxnSpPr>
            <p:cNvPr id="48" name="Straight Connector 47"/>
            <p:cNvCxnSpPr/>
            <p:nvPr/>
          </p:nvCxnSpPr>
          <p:spPr>
            <a:xfrm>
              <a:off x="822977" y="3734114"/>
              <a:ext cx="0" cy="597460"/>
            </a:xfrm>
            <a:prstGeom prst="line">
              <a:avLst/>
            </a:prstGeom>
            <a:ln>
              <a:solidFill>
                <a:srgbClr val="CC990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7055318" y="1995338"/>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7055318" y="2477800"/>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7055318" y="2982279"/>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7064943" y="3481054"/>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7062546" y="3985830"/>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7064943" y="4474755"/>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7072171" y="5736384"/>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1331674" y="2851458"/>
              <a:ext cx="630315" cy="0"/>
            </a:xfrm>
            <a:prstGeom prst="straightConnector1">
              <a:avLst/>
            </a:prstGeom>
            <a:ln>
              <a:gradFill>
                <a:gsLst>
                  <a:gs pos="0">
                    <a:schemeClr val="tx1"/>
                  </a:gs>
                  <a:gs pos="100000">
                    <a:srgbClr val="CC9900"/>
                  </a:gs>
                </a:gsLst>
                <a:lin ang="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329448" y="3396676"/>
              <a:ext cx="630315" cy="0"/>
            </a:xfrm>
            <a:prstGeom prst="straightConnector1">
              <a:avLst/>
            </a:prstGeom>
            <a:ln>
              <a:gradFill>
                <a:gsLst>
                  <a:gs pos="0">
                    <a:schemeClr val="tx1"/>
                  </a:gs>
                  <a:gs pos="100000">
                    <a:srgbClr val="CC9900"/>
                  </a:gs>
                </a:gsLst>
                <a:lin ang="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1329447" y="4614719"/>
              <a:ext cx="630315" cy="0"/>
            </a:xfrm>
            <a:prstGeom prst="straightConnector1">
              <a:avLst/>
            </a:prstGeom>
            <a:ln>
              <a:gradFill>
                <a:gsLst>
                  <a:gs pos="0">
                    <a:schemeClr val="tx1"/>
                  </a:gs>
                  <a:gs pos="100000">
                    <a:srgbClr val="CC9900"/>
                  </a:gs>
                </a:gsLst>
                <a:lin ang="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3561367" y="1386038"/>
              <a:ext cx="1896176" cy="220494"/>
            </a:xfrm>
            <a:prstGeom prst="round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200" dirty="0" smtClean="0">
                  <a:solidFill>
                    <a:srgbClr val="000000"/>
                  </a:solidFill>
                </a:rPr>
                <a:t>Distributed File System</a:t>
              </a:r>
            </a:p>
          </p:txBody>
        </p:sp>
        <p:sp>
          <p:nvSpPr>
            <p:cNvPr id="60" name="Freeform 59"/>
            <p:cNvSpPr/>
            <p:nvPr/>
          </p:nvSpPr>
          <p:spPr>
            <a:xfrm>
              <a:off x="5457543" y="1491916"/>
              <a:ext cx="1333196" cy="356135"/>
            </a:xfrm>
            <a:custGeom>
              <a:avLst/>
              <a:gdLst>
                <a:gd name="connsiteX0" fmla="*/ 1443790 w 1448718"/>
                <a:gd name="connsiteY0" fmla="*/ 356135 h 356135"/>
                <a:gd name="connsiteX1" fmla="*/ 1357162 w 1448718"/>
                <a:gd name="connsiteY1" fmla="*/ 28876 h 356135"/>
                <a:gd name="connsiteX2" fmla="*/ 818147 w 1448718"/>
                <a:gd name="connsiteY2" fmla="*/ 67377 h 356135"/>
                <a:gd name="connsiteX3" fmla="*/ 0 w 1448718"/>
                <a:gd name="connsiteY3" fmla="*/ 0 h 356135"/>
              </a:gdLst>
              <a:ahLst/>
              <a:cxnLst>
                <a:cxn ang="0">
                  <a:pos x="connsiteX0" y="connsiteY0"/>
                </a:cxn>
                <a:cxn ang="0">
                  <a:pos x="connsiteX1" y="connsiteY1"/>
                </a:cxn>
                <a:cxn ang="0">
                  <a:pos x="connsiteX2" y="connsiteY2"/>
                </a:cxn>
                <a:cxn ang="0">
                  <a:pos x="connsiteX3" y="connsiteY3"/>
                </a:cxn>
              </a:cxnLst>
              <a:rect l="l" t="t" r="r" b="b"/>
              <a:pathLst>
                <a:path w="1448718" h="356135">
                  <a:moveTo>
                    <a:pt x="1443790" y="356135"/>
                  </a:moveTo>
                  <a:cubicBezTo>
                    <a:pt x="1452613" y="216568"/>
                    <a:pt x="1461436" y="77002"/>
                    <a:pt x="1357162" y="28876"/>
                  </a:cubicBezTo>
                  <a:cubicBezTo>
                    <a:pt x="1252888" y="-19250"/>
                    <a:pt x="1044341" y="72190"/>
                    <a:pt x="818147" y="67377"/>
                  </a:cubicBezTo>
                  <a:cubicBezTo>
                    <a:pt x="591953" y="62564"/>
                    <a:pt x="295976" y="31282"/>
                    <a:pt x="0" y="0"/>
                  </a:cubicBezTo>
                </a:path>
              </a:pathLst>
            </a:custGeom>
            <a:ln>
              <a:solidFill>
                <a:schemeClr val="tx1"/>
              </a:solidFill>
              <a:head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1" name="Freeform 60"/>
            <p:cNvSpPr/>
            <p:nvPr/>
          </p:nvSpPr>
          <p:spPr>
            <a:xfrm>
              <a:off x="1970862" y="1367275"/>
              <a:ext cx="1607439" cy="480776"/>
            </a:xfrm>
            <a:custGeom>
              <a:avLst/>
              <a:gdLst>
                <a:gd name="connsiteX0" fmla="*/ 1751798 w 1751798"/>
                <a:gd name="connsiteY0" fmla="*/ 124641 h 480776"/>
                <a:gd name="connsiteX1" fmla="*/ 1174283 w 1751798"/>
                <a:gd name="connsiteY1" fmla="*/ 201643 h 480776"/>
                <a:gd name="connsiteX2" fmla="*/ 644893 w 1751798"/>
                <a:gd name="connsiteY2" fmla="*/ 28388 h 480776"/>
                <a:gd name="connsiteX3" fmla="*/ 125129 w 1751798"/>
                <a:gd name="connsiteY3" fmla="*/ 47639 h 480776"/>
                <a:gd name="connsiteX4" fmla="*/ 0 w 1751798"/>
                <a:gd name="connsiteY4" fmla="*/ 480776 h 480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1798" h="480776">
                  <a:moveTo>
                    <a:pt x="1751798" y="124641"/>
                  </a:moveTo>
                  <a:cubicBezTo>
                    <a:pt x="1555282" y="171163"/>
                    <a:pt x="1358767" y="217685"/>
                    <a:pt x="1174283" y="201643"/>
                  </a:cubicBezTo>
                  <a:cubicBezTo>
                    <a:pt x="989799" y="185601"/>
                    <a:pt x="819752" y="54055"/>
                    <a:pt x="644893" y="28388"/>
                  </a:cubicBezTo>
                  <a:cubicBezTo>
                    <a:pt x="470034" y="2721"/>
                    <a:pt x="232611" y="-27759"/>
                    <a:pt x="125129" y="47639"/>
                  </a:cubicBezTo>
                  <a:cubicBezTo>
                    <a:pt x="17647" y="123037"/>
                    <a:pt x="8823" y="301906"/>
                    <a:pt x="0" y="480776"/>
                  </a:cubicBezTo>
                </a:path>
              </a:pathLst>
            </a:custGeom>
            <a:ln>
              <a:solidFill>
                <a:schemeClr val="tx1"/>
              </a:soli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cxnSp>
          <p:nvCxnSpPr>
            <p:cNvPr id="62" name="Straight Connector 61"/>
            <p:cNvCxnSpPr>
              <a:stCxn id="59" idx="2"/>
            </p:cNvCxnSpPr>
            <p:nvPr/>
          </p:nvCxnSpPr>
          <p:spPr>
            <a:xfrm>
              <a:off x="4509455" y="1606532"/>
              <a:ext cx="9629" cy="388806"/>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1928121" y="2717208"/>
              <a:ext cx="400897"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1928121" y="4908162"/>
              <a:ext cx="447417"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40847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 workflow</a:t>
            </a:r>
            <a:endParaRPr lang="en-US" dirty="0"/>
          </a:p>
        </p:txBody>
      </p:sp>
      <p:sp>
        <p:nvSpPr>
          <p:cNvPr id="5" name="Content Placeholder 4"/>
          <p:cNvSpPr>
            <a:spLocks noGrp="1"/>
          </p:cNvSpPr>
          <p:nvPr>
            <p:ph idx="1"/>
          </p:nvPr>
        </p:nvSpPr>
        <p:spPr/>
        <p:txBody>
          <a:bodyPr/>
          <a:lstStyle/>
          <a:p>
            <a:pPr algn="just"/>
            <a:r>
              <a:rPr lang="en-US" dirty="0" smtClean="0"/>
              <a:t>The computation model expressed by MapReduce is very straightforward and allows a greater productivity for those who have to code the algorithms for processing huge quantities of data. </a:t>
            </a:r>
          </a:p>
          <a:p>
            <a:pPr algn="just"/>
            <a:r>
              <a:rPr lang="en-US" dirty="0" smtClean="0"/>
              <a:t>This model has proven to be successful in the case of Google, where the majority of the information that needs to be processed is stored in textual form and represented by web pages or log files. </a:t>
            </a:r>
          </a:p>
          <a:p>
            <a:pPr algn="just"/>
            <a:r>
              <a:rPr lang="en-US" dirty="0" smtClean="0"/>
              <a:t>Some of the examples that show the flexibility of MapReduce are the following….</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76</a:t>
            </a:fld>
            <a:endParaRPr lang="en-US"/>
          </a:p>
        </p:txBody>
      </p:sp>
    </p:spTree>
    <p:extLst>
      <p:ext uri="{BB962C8B-B14F-4D97-AF65-F5344CB8AC3E}">
        <p14:creationId xmlns:p14="http://schemas.microsoft.com/office/powerpoint/2010/main" val="406101673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 workflow</a:t>
            </a:r>
            <a:endParaRPr lang="en-US" dirty="0"/>
          </a:p>
        </p:txBody>
      </p:sp>
      <p:sp>
        <p:nvSpPr>
          <p:cNvPr id="3" name="Content Placeholder 2"/>
          <p:cNvSpPr>
            <a:spLocks noGrp="1"/>
          </p:cNvSpPr>
          <p:nvPr>
            <p:ph idx="1"/>
          </p:nvPr>
        </p:nvSpPr>
        <p:spPr/>
        <p:txBody>
          <a:bodyPr/>
          <a:lstStyle/>
          <a:p>
            <a:pPr lvl="0" algn="just"/>
            <a:r>
              <a:rPr lang="en-US" sz="2200" b="1" dirty="0" smtClean="0"/>
              <a:t>Distributed </a:t>
            </a:r>
            <a:r>
              <a:rPr lang="en-US" sz="2200" b="1" dirty="0" err="1" smtClean="0"/>
              <a:t>Grep</a:t>
            </a:r>
            <a:r>
              <a:rPr lang="en-US" sz="2200" b="1" dirty="0" smtClean="0"/>
              <a:t>.</a:t>
            </a:r>
            <a:r>
              <a:rPr lang="en-US" sz="2200" dirty="0" smtClean="0"/>
              <a:t> The </a:t>
            </a:r>
            <a:r>
              <a:rPr lang="en-US" sz="2200" dirty="0" err="1" smtClean="0"/>
              <a:t>grep</a:t>
            </a:r>
            <a:r>
              <a:rPr lang="en-US" sz="2200" dirty="0" smtClean="0"/>
              <a:t> operation, which performs the recognition of patterns within text streams, is performed across a wide set of files. MapReduce is leveraged to provide a parallel and faster execution of this operation. In this case, the input file is a plain text file and the map function emits a line into the output each time it recognizes the given pattern. The reduce task aggregates all the lines emitted by the map tasks into a single file.</a:t>
            </a:r>
          </a:p>
          <a:p>
            <a:pPr lvl="0" algn="just"/>
            <a:r>
              <a:rPr lang="en-US" sz="2200" b="1" dirty="0" smtClean="0"/>
              <a:t>Count of URL-Access Frequency.</a:t>
            </a:r>
            <a:r>
              <a:rPr lang="en-US" sz="2200" dirty="0" smtClean="0"/>
              <a:t> MapReduce is used to distribute the execution of web-server log parsing. In this case the map function takes as input the log of a web server and emits into the output file a key-value pair </a:t>
            </a:r>
            <a:r>
              <a:rPr lang="en-US" sz="2200" i="1" dirty="0" smtClean="0"/>
              <a:t>&lt;URL,1&gt;</a:t>
            </a:r>
            <a:r>
              <a:rPr lang="en-US" sz="2200" dirty="0" smtClean="0"/>
              <a:t> for each page access recorded in the log. The reduce function aggregates all these lines by the corresponding URL thus summing the single accesses and outputs a </a:t>
            </a:r>
            <a:r>
              <a:rPr lang="en-US" sz="2200" i="1" dirty="0" smtClean="0"/>
              <a:t>&lt;URL, total-count&gt;</a:t>
            </a:r>
            <a:r>
              <a:rPr lang="en-US" sz="2200" dirty="0" smtClean="0"/>
              <a:t> pair.</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77</a:t>
            </a:fld>
            <a:endParaRPr lang="en-US"/>
          </a:p>
        </p:txBody>
      </p:sp>
    </p:spTree>
    <p:extLst>
      <p:ext uri="{BB962C8B-B14F-4D97-AF65-F5344CB8AC3E}">
        <p14:creationId xmlns:p14="http://schemas.microsoft.com/office/powerpoint/2010/main" val="127767350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 workflow</a:t>
            </a:r>
            <a:endParaRPr lang="en-US" dirty="0"/>
          </a:p>
        </p:txBody>
      </p:sp>
      <p:sp>
        <p:nvSpPr>
          <p:cNvPr id="3" name="Content Placeholder 2"/>
          <p:cNvSpPr>
            <a:spLocks noGrp="1"/>
          </p:cNvSpPr>
          <p:nvPr>
            <p:ph idx="1"/>
          </p:nvPr>
        </p:nvSpPr>
        <p:spPr/>
        <p:txBody>
          <a:bodyPr/>
          <a:lstStyle/>
          <a:p>
            <a:pPr lvl="0" algn="just"/>
            <a:r>
              <a:rPr lang="en-US" sz="2000" b="1" dirty="0" smtClean="0"/>
              <a:t>Reverse Web-Link Graph.</a:t>
            </a:r>
            <a:r>
              <a:rPr lang="en-US" sz="2000" dirty="0" smtClean="0"/>
              <a:t> The Reverse web-link graph keeps track of all the possible web pages that might lead to a given link. In this case input files are simple HTML pages that are scanned by map tasks emitting </a:t>
            </a:r>
            <a:r>
              <a:rPr lang="en-US" sz="2000" i="1" dirty="0" smtClean="0"/>
              <a:t>&lt;target, source&gt;</a:t>
            </a:r>
            <a:r>
              <a:rPr lang="en-US" sz="2000" dirty="0" smtClean="0"/>
              <a:t> pairs for each of the links found given in the web page </a:t>
            </a:r>
            <a:r>
              <a:rPr lang="en-US" sz="2000" i="1" dirty="0" smtClean="0"/>
              <a:t>source</a:t>
            </a:r>
            <a:r>
              <a:rPr lang="en-US" sz="2000" dirty="0" smtClean="0"/>
              <a:t>. The reduce task will collate all the pairs that have the same target into a </a:t>
            </a:r>
            <a:r>
              <a:rPr lang="en-US" sz="2000" i="1" dirty="0" smtClean="0"/>
              <a:t>&lt;target, list(source)&gt;</a:t>
            </a:r>
            <a:r>
              <a:rPr lang="en-US" sz="2000" dirty="0" smtClean="0"/>
              <a:t> pair. The final result is given one or more files containing these mappings.</a:t>
            </a:r>
          </a:p>
          <a:p>
            <a:pPr lvl="0" algn="just"/>
            <a:r>
              <a:rPr lang="en-US" sz="2000" b="1" dirty="0" smtClean="0"/>
              <a:t>Term-Vector per Host.</a:t>
            </a:r>
            <a:r>
              <a:rPr lang="en-US" sz="2000" dirty="0" smtClean="0"/>
              <a:t> A term vector recaps the most important words occurring in a set of documents in the form of </a:t>
            </a:r>
            <a:r>
              <a:rPr lang="en-US" sz="2000" i="1" dirty="0" smtClean="0"/>
              <a:t>list(&lt;word, frequency&gt;)</a:t>
            </a:r>
            <a:r>
              <a:rPr lang="en-US" sz="2000" dirty="0" smtClean="0"/>
              <a:t>, where the number of occurrences of a word is taken as a measure of its importance. MapReduce is used to provide a mapping between the origin of a set of document, obtained as the host component of the URL of a document, and the corresponding term vector. In this case, the map task creates a pair </a:t>
            </a:r>
            <a:r>
              <a:rPr lang="en-US" sz="2000" i="1" dirty="0" smtClean="0"/>
              <a:t>&lt;host, term-vector&gt;</a:t>
            </a:r>
            <a:r>
              <a:rPr lang="en-US" sz="2000" dirty="0" smtClean="0"/>
              <a:t> for each text document retrieved and the reduce task aggregates the term vectors corresponding to documents retrieved from the same host.</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78</a:t>
            </a:fld>
            <a:endParaRPr lang="en-US"/>
          </a:p>
        </p:txBody>
      </p:sp>
    </p:spTree>
    <p:extLst>
      <p:ext uri="{BB962C8B-B14F-4D97-AF65-F5344CB8AC3E}">
        <p14:creationId xmlns:p14="http://schemas.microsoft.com/office/powerpoint/2010/main" val="83214284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 workflow</a:t>
            </a:r>
            <a:endParaRPr lang="en-US" dirty="0"/>
          </a:p>
        </p:txBody>
      </p:sp>
      <p:sp>
        <p:nvSpPr>
          <p:cNvPr id="3" name="Content Placeholder 2"/>
          <p:cNvSpPr>
            <a:spLocks noGrp="1"/>
          </p:cNvSpPr>
          <p:nvPr>
            <p:ph idx="1"/>
          </p:nvPr>
        </p:nvSpPr>
        <p:spPr/>
        <p:txBody>
          <a:bodyPr/>
          <a:lstStyle/>
          <a:p>
            <a:pPr lvl="0"/>
            <a:r>
              <a:rPr lang="en-US" sz="2000" b="1" dirty="0" smtClean="0"/>
              <a:t>Inverted Index.</a:t>
            </a:r>
            <a:r>
              <a:rPr lang="en-US" sz="2000" dirty="0" smtClean="0"/>
              <a:t> The inverted index contains information about the presence of words in documents. This information is useful to allow fast full text searches if compared to direct document scans. In this case, the map task takes as input a document and for each document it emits a collection of </a:t>
            </a:r>
            <a:r>
              <a:rPr lang="en-US" sz="2000" i="1" dirty="0" smtClean="0"/>
              <a:t>&lt;word, document-id&gt;</a:t>
            </a:r>
            <a:r>
              <a:rPr lang="en-US" sz="2000" dirty="0" smtClean="0"/>
              <a:t>. The reduce function aggregates the occurrences of the same word, producing a pair </a:t>
            </a:r>
            <a:r>
              <a:rPr lang="en-US" sz="2000" i="1" dirty="0" smtClean="0"/>
              <a:t>&lt;word, list(document-id)&gt;</a:t>
            </a:r>
            <a:r>
              <a:rPr lang="en-US" sz="2000" dirty="0" smtClean="0"/>
              <a:t>.</a:t>
            </a:r>
          </a:p>
          <a:p>
            <a:pPr lvl="0"/>
            <a:r>
              <a:rPr lang="en-US" sz="2000" b="1" dirty="0" smtClean="0"/>
              <a:t>Distributed Sort.</a:t>
            </a:r>
            <a:r>
              <a:rPr lang="en-US" sz="2000" dirty="0" smtClean="0"/>
              <a:t> In this case, MapReduce is used to parallelize the execution of a sort operation over a large number of records. This application mostly rely on the properties of the MapReduce runtime, which sorts and creates partitions of the intermediate files, rather than in the operations performed in the map and reduce tasks. Indeed, these are very simple: the map task extracts the key from a record and emits a &lt;key, record&gt; pair for each record; the reduce task will simply copy through all the pairs. The actual sorting process is performed by the MapReduce runtime which will emit and partition the key value pair by ordering them according to the key.</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79</a:t>
            </a:fld>
            <a:endParaRPr lang="en-US"/>
          </a:p>
        </p:txBody>
      </p:sp>
    </p:spTree>
    <p:extLst>
      <p:ext uri="{BB962C8B-B14F-4D97-AF65-F5344CB8AC3E}">
        <p14:creationId xmlns:p14="http://schemas.microsoft.com/office/powerpoint/2010/main" val="3489584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Intensive Computations</a:t>
            </a:r>
            <a:endParaRPr lang="en-US" dirty="0"/>
          </a:p>
        </p:txBody>
      </p:sp>
      <p:sp>
        <p:nvSpPr>
          <p:cNvPr id="3" name="Content Placeholder 2"/>
          <p:cNvSpPr>
            <a:spLocks noGrp="1"/>
          </p:cNvSpPr>
          <p:nvPr>
            <p:ph idx="1"/>
          </p:nvPr>
        </p:nvSpPr>
        <p:spPr/>
        <p:txBody>
          <a:bodyPr/>
          <a:lstStyle/>
          <a:p>
            <a:pPr algn="just"/>
            <a:r>
              <a:rPr lang="en-US" sz="1800" dirty="0" smtClean="0"/>
              <a:t>Besides scientific computing, several IT industry sectors require support for data-intensive computations. </a:t>
            </a:r>
          </a:p>
          <a:p>
            <a:pPr algn="just"/>
            <a:r>
              <a:rPr lang="en-US" sz="1800" dirty="0" smtClean="0"/>
              <a:t>A customer data of any telecom company would easily be in the range of 10-100 terabytes. </a:t>
            </a:r>
          </a:p>
          <a:p>
            <a:pPr algn="just"/>
            <a:r>
              <a:rPr lang="en-US" sz="1800" dirty="0" smtClean="0"/>
              <a:t>This volume of information is not only processed to generate bill statements but also mined to identify scenarios, trends, and patterns helping these companies to provide a better service. </a:t>
            </a:r>
          </a:p>
          <a:p>
            <a:pPr algn="just"/>
            <a:r>
              <a:rPr lang="en-US" sz="1800" dirty="0" smtClean="0"/>
              <a:t>Moreover, it is reported that currently the US handset mobile traffic has reached 8 petabytes per month and it is expected to grow up to 327 petabytes per month by 2015. </a:t>
            </a:r>
          </a:p>
          <a:p>
            <a:pPr algn="just"/>
            <a:r>
              <a:rPr lang="en-US" sz="1800" dirty="0" smtClean="0"/>
              <a:t>Social networking and gaming are two other sectors where data intensive computing is now a reality. </a:t>
            </a:r>
          </a:p>
          <a:p>
            <a:pPr algn="just"/>
            <a:r>
              <a:rPr lang="en-US" sz="1800" i="1" dirty="0" err="1" smtClean="0"/>
              <a:t>Facebook</a:t>
            </a:r>
            <a:r>
              <a:rPr lang="en-US" sz="1800" dirty="0" smtClean="0"/>
              <a:t> inbox search operations involve crawling about 150 terabytes of data and the whole uncompressed data stored by the distributed infrastructure reaches to 36 petabytes. </a:t>
            </a:r>
          </a:p>
          <a:p>
            <a:pPr algn="just"/>
            <a:r>
              <a:rPr lang="en-US" sz="1800" i="1" dirty="0" err="1" smtClean="0"/>
              <a:t>Zynga</a:t>
            </a:r>
            <a:r>
              <a:rPr lang="en-US" sz="1800" i="1" dirty="0" smtClean="0"/>
              <a:t>, </a:t>
            </a:r>
            <a:r>
              <a:rPr lang="en-US" sz="1800" dirty="0" smtClean="0"/>
              <a:t>social gaming platform, moves 1 </a:t>
            </a:r>
            <a:r>
              <a:rPr lang="en-US" sz="1800" dirty="0" err="1" smtClean="0"/>
              <a:t>petabyte</a:t>
            </a:r>
            <a:r>
              <a:rPr lang="en-US" sz="1800" dirty="0" smtClean="0"/>
              <a:t> of data daily and it has been reported to add 1000 servers every week to sustain to store the data generated by games like Farmville and </a:t>
            </a:r>
            <a:r>
              <a:rPr lang="en-US" sz="1800" dirty="0" err="1" smtClean="0"/>
              <a:t>Frontierville</a:t>
            </a:r>
            <a:r>
              <a:rPr lang="en-US" sz="1800" dirty="0" smtClean="0"/>
              <a:t>.</a:t>
            </a:r>
          </a:p>
        </p:txBody>
      </p:sp>
      <p:sp>
        <p:nvSpPr>
          <p:cNvPr id="4" name="Slide Number Placeholder 3"/>
          <p:cNvSpPr>
            <a:spLocks noGrp="1"/>
          </p:cNvSpPr>
          <p:nvPr>
            <p:ph type="sldNum" sz="quarter" idx="10"/>
          </p:nvPr>
        </p:nvSpPr>
        <p:spPr/>
        <p:txBody>
          <a:bodyPr/>
          <a:lstStyle/>
          <a:p>
            <a:fld id="{32E25198-89AE-4B00-A47A-4DE3C7AA5454}" type="slidenum">
              <a:rPr lang="en-US" smtClean="0"/>
              <a:pPr/>
              <a:t>8</a:t>
            </a:fld>
            <a:endParaRPr lang="en-US"/>
          </a:p>
        </p:txBody>
      </p:sp>
    </p:spTree>
    <p:extLst>
      <p:ext uri="{BB962C8B-B14F-4D97-AF65-F5344CB8AC3E}">
        <p14:creationId xmlns:p14="http://schemas.microsoft.com/office/powerpoint/2010/main" val="382016565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a:t>
            </a:r>
            <a:endParaRPr lang="en-US" dirty="0"/>
          </a:p>
        </p:txBody>
      </p:sp>
      <p:sp>
        <p:nvSpPr>
          <p:cNvPr id="3" name="Content Placeholder 2"/>
          <p:cNvSpPr>
            <a:spLocks noGrp="1"/>
          </p:cNvSpPr>
          <p:nvPr>
            <p:ph idx="1"/>
          </p:nvPr>
        </p:nvSpPr>
        <p:spPr/>
        <p:txBody>
          <a:bodyPr/>
          <a:lstStyle/>
          <a:p>
            <a:pPr algn="just"/>
            <a:r>
              <a:rPr lang="en-US" dirty="0" smtClean="0"/>
              <a:t>In general, any computation that can be expressed in the form of two major stages can be represented in the terms of MapReduce computation. These stages are:</a:t>
            </a:r>
          </a:p>
          <a:p>
            <a:pPr lvl="1" algn="just"/>
            <a:r>
              <a:rPr lang="en-US" b="1" dirty="0" smtClean="0"/>
              <a:t>Analysis.</a:t>
            </a:r>
            <a:r>
              <a:rPr lang="en-US" dirty="0" smtClean="0"/>
              <a:t> This phase operates directly to the data input file and corresponds to the operation performed by the map task. Moreover, the computation at this stage is expected to be embarrassingly parallel since map tasks are executed without any sequencing or ordering.</a:t>
            </a:r>
          </a:p>
          <a:p>
            <a:pPr lvl="1" algn="just"/>
            <a:r>
              <a:rPr lang="en-US" b="1" dirty="0" smtClean="0"/>
              <a:t>Aggregation.</a:t>
            </a:r>
            <a:r>
              <a:rPr lang="en-US" dirty="0" smtClean="0"/>
              <a:t> This phase operates on the intermediate results and it is characterized by operations which are aimed at aggregating, summing, and or elaborating the data obtained at the previous stage to present it into its final form. This is the task performed by the reduce function.</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80</a:t>
            </a:fld>
            <a:endParaRPr lang="en-US"/>
          </a:p>
        </p:txBody>
      </p:sp>
    </p:spTree>
    <p:extLst>
      <p:ext uri="{BB962C8B-B14F-4D97-AF65-F5344CB8AC3E}">
        <p14:creationId xmlns:p14="http://schemas.microsoft.com/office/powerpoint/2010/main" val="28469491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MapReduce Infrastructure Overview</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81</a:t>
            </a:fld>
            <a:endParaRPr lang="en-US"/>
          </a:p>
        </p:txBody>
      </p:sp>
      <p:grpSp>
        <p:nvGrpSpPr>
          <p:cNvPr id="6" name="Group 5"/>
          <p:cNvGrpSpPr/>
          <p:nvPr/>
        </p:nvGrpSpPr>
        <p:grpSpPr>
          <a:xfrm>
            <a:off x="723331" y="1088409"/>
            <a:ext cx="7533565" cy="5540991"/>
            <a:chOff x="723331" y="627797"/>
            <a:chExt cx="7533565" cy="5540991"/>
          </a:xfrm>
        </p:grpSpPr>
        <p:sp>
          <p:nvSpPr>
            <p:cNvPr id="7" name="Rectangle 6"/>
            <p:cNvSpPr/>
            <p:nvPr/>
          </p:nvSpPr>
          <p:spPr>
            <a:xfrm>
              <a:off x="723331" y="627797"/>
              <a:ext cx="7533565" cy="55409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4124"/>
            <p:cNvGrpSpPr/>
            <p:nvPr/>
          </p:nvGrpSpPr>
          <p:grpSpPr>
            <a:xfrm>
              <a:off x="960918" y="874562"/>
              <a:ext cx="7059630" cy="5065475"/>
              <a:chOff x="960918" y="874562"/>
              <a:chExt cx="7059630" cy="5065475"/>
            </a:xfrm>
          </p:grpSpPr>
          <p:sp>
            <p:nvSpPr>
              <p:cNvPr id="9" name="Rounded Rectangle 3"/>
              <p:cNvSpPr/>
              <p:nvPr/>
            </p:nvSpPr>
            <p:spPr>
              <a:xfrm>
                <a:off x="2698301" y="3308835"/>
                <a:ext cx="870809" cy="37112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Worker</a:t>
                </a:r>
              </a:p>
            </p:txBody>
          </p:sp>
          <p:sp>
            <p:nvSpPr>
              <p:cNvPr id="10" name="Rounded Rectangle 9"/>
              <p:cNvSpPr/>
              <p:nvPr/>
            </p:nvSpPr>
            <p:spPr>
              <a:xfrm>
                <a:off x="2698300" y="4005825"/>
                <a:ext cx="870809" cy="37112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Worker</a:t>
                </a:r>
              </a:p>
            </p:txBody>
          </p:sp>
          <p:sp>
            <p:nvSpPr>
              <p:cNvPr id="11" name="Rounded Rectangle 10"/>
              <p:cNvSpPr/>
              <p:nvPr/>
            </p:nvSpPr>
            <p:spPr>
              <a:xfrm>
                <a:off x="2698301" y="4753733"/>
                <a:ext cx="870809" cy="37112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Worker</a:t>
                </a:r>
              </a:p>
            </p:txBody>
          </p:sp>
          <p:sp>
            <p:nvSpPr>
              <p:cNvPr id="12" name="Rounded Rectangle 11"/>
              <p:cNvSpPr/>
              <p:nvPr/>
            </p:nvSpPr>
            <p:spPr>
              <a:xfrm>
                <a:off x="5485747" y="3558310"/>
                <a:ext cx="870809" cy="37112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Worker</a:t>
                </a:r>
              </a:p>
            </p:txBody>
          </p:sp>
          <p:sp>
            <p:nvSpPr>
              <p:cNvPr id="13" name="Rounded Rectangle 12"/>
              <p:cNvSpPr/>
              <p:nvPr/>
            </p:nvSpPr>
            <p:spPr>
              <a:xfrm>
                <a:off x="5485746" y="4471604"/>
                <a:ext cx="870809" cy="37112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Worker</a:t>
                </a:r>
              </a:p>
            </p:txBody>
          </p:sp>
          <p:sp>
            <p:nvSpPr>
              <p:cNvPr id="14" name="Rounded Rectangle 13"/>
              <p:cNvSpPr/>
              <p:nvPr/>
            </p:nvSpPr>
            <p:spPr>
              <a:xfrm>
                <a:off x="4301047" y="2358772"/>
                <a:ext cx="870809" cy="371127"/>
              </a:xfrm>
              <a:prstGeom prst="roundRect">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Master</a:t>
                </a:r>
              </a:p>
            </p:txBody>
          </p:sp>
          <p:sp>
            <p:nvSpPr>
              <p:cNvPr id="15" name="Rectangle 14"/>
              <p:cNvSpPr/>
              <p:nvPr/>
            </p:nvSpPr>
            <p:spPr>
              <a:xfrm>
                <a:off x="1111045" y="3653844"/>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0</a:t>
                </a:r>
              </a:p>
            </p:txBody>
          </p:sp>
          <p:sp>
            <p:nvSpPr>
              <p:cNvPr id="16" name="Rectangle 15"/>
              <p:cNvSpPr/>
              <p:nvPr/>
            </p:nvSpPr>
            <p:spPr>
              <a:xfrm>
                <a:off x="1111044" y="3894873"/>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1</a:t>
                </a:r>
              </a:p>
            </p:txBody>
          </p:sp>
          <p:sp>
            <p:nvSpPr>
              <p:cNvPr id="17" name="Rectangle 16"/>
              <p:cNvSpPr/>
              <p:nvPr/>
            </p:nvSpPr>
            <p:spPr>
              <a:xfrm>
                <a:off x="1111046" y="4120319"/>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2</a:t>
                </a:r>
              </a:p>
            </p:txBody>
          </p:sp>
          <p:sp>
            <p:nvSpPr>
              <p:cNvPr id="18" name="Rectangle 17"/>
              <p:cNvSpPr/>
              <p:nvPr/>
            </p:nvSpPr>
            <p:spPr>
              <a:xfrm>
                <a:off x="1111045" y="4351516"/>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3</a:t>
                </a:r>
              </a:p>
            </p:txBody>
          </p:sp>
          <p:sp>
            <p:nvSpPr>
              <p:cNvPr id="19" name="Rectangle 18"/>
              <p:cNvSpPr/>
              <p:nvPr/>
            </p:nvSpPr>
            <p:spPr>
              <a:xfrm>
                <a:off x="1109737" y="4580563"/>
                <a:ext cx="650824" cy="261919"/>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4</a:t>
                </a:r>
              </a:p>
            </p:txBody>
          </p:sp>
          <p:sp>
            <p:nvSpPr>
              <p:cNvPr id="20" name="Rectangle 19"/>
              <p:cNvSpPr/>
              <p:nvPr/>
            </p:nvSpPr>
            <p:spPr>
              <a:xfrm>
                <a:off x="7074310" y="3548710"/>
                <a:ext cx="642705" cy="399269"/>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Output File 0</a:t>
                </a:r>
              </a:p>
            </p:txBody>
          </p:sp>
          <p:sp>
            <p:nvSpPr>
              <p:cNvPr id="21" name="Rectangle 20"/>
              <p:cNvSpPr/>
              <p:nvPr/>
            </p:nvSpPr>
            <p:spPr>
              <a:xfrm>
                <a:off x="7074310" y="4443213"/>
                <a:ext cx="642705" cy="399269"/>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Output File 1</a:t>
                </a:r>
              </a:p>
            </p:txBody>
          </p:sp>
          <p:sp>
            <p:nvSpPr>
              <p:cNvPr id="22" name="Rectangle 21"/>
              <p:cNvSpPr/>
              <p:nvPr/>
            </p:nvSpPr>
            <p:spPr>
              <a:xfrm rot="5400000">
                <a:off x="4311376" y="3333059"/>
                <a:ext cx="635963"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23" name="Rectangle 22"/>
              <p:cNvSpPr/>
              <p:nvPr/>
            </p:nvSpPr>
            <p:spPr>
              <a:xfrm rot="5400000">
                <a:off x="4472127" y="3333059"/>
                <a:ext cx="635964"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24" name="Rectangle 23"/>
              <p:cNvSpPr/>
              <p:nvPr/>
            </p:nvSpPr>
            <p:spPr>
              <a:xfrm rot="5400000">
                <a:off x="4311376" y="4094859"/>
                <a:ext cx="635963"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25" name="Rectangle 24"/>
              <p:cNvSpPr/>
              <p:nvPr/>
            </p:nvSpPr>
            <p:spPr>
              <a:xfrm rot="5400000">
                <a:off x="4472127" y="4094859"/>
                <a:ext cx="635964"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nvGrpSpPr>
              <p:cNvPr id="26" name="Group 28"/>
              <p:cNvGrpSpPr/>
              <p:nvPr/>
            </p:nvGrpSpPr>
            <p:grpSpPr>
              <a:xfrm>
                <a:off x="3905691" y="874562"/>
                <a:ext cx="1768835" cy="736552"/>
                <a:chOff x="3982195" y="874562"/>
                <a:chExt cx="1768835" cy="736552"/>
              </a:xfrm>
            </p:grpSpPr>
            <p:sp>
              <p:nvSpPr>
                <p:cNvPr id="64" name="Rounded Rectangle 63"/>
                <p:cNvSpPr/>
                <p:nvPr/>
              </p:nvSpPr>
              <p:spPr>
                <a:xfrm>
                  <a:off x="3982195" y="1239987"/>
                  <a:ext cx="1661521" cy="37112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rgbClr val="000000"/>
                      </a:solidFill>
                    </a:rPr>
                    <a:t>User Program</a:t>
                  </a:r>
                  <a:endParaRPr lang="en-US" sz="1100" dirty="0" smtClean="0">
                    <a:solidFill>
                      <a:srgbClr val="000000"/>
                    </a:solidFill>
                  </a:endParaRPr>
                </a:p>
              </p:txBody>
            </p:sp>
            <p:pic>
              <p:nvPicPr>
                <p:cNvPr id="65" name="Picture 2" descr="C:\Users\csve\AppData\Local\Microsoft\Windows\Temporary Internet Files\Content.IE5\E1OQRTWO\MC90043262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0258" y="874562"/>
                  <a:ext cx="720772" cy="72077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7" name="Straight Arrow Connector 26"/>
              <p:cNvCxnSpPr>
                <a:stCxn id="64" idx="2"/>
                <a:endCxn id="14" idx="0"/>
              </p:cNvCxnSpPr>
              <p:nvPr/>
            </p:nvCxnSpPr>
            <p:spPr>
              <a:xfrm>
                <a:off x="4736452" y="1611114"/>
                <a:ext cx="0" cy="747658"/>
              </a:xfrm>
              <a:prstGeom prst="straightConnector1">
                <a:avLst/>
              </a:prstGeom>
              <a:ln>
                <a:solidFill>
                  <a:schemeClr val="tx1">
                    <a:lumMod val="50000"/>
                    <a:lumOff val="50000"/>
                  </a:schemeClr>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8" name="Freeform 27"/>
              <p:cNvSpPr/>
              <p:nvPr/>
            </p:nvSpPr>
            <p:spPr>
              <a:xfrm>
                <a:off x="5090615" y="1611115"/>
                <a:ext cx="900253" cy="1947196"/>
              </a:xfrm>
              <a:custGeom>
                <a:avLst/>
                <a:gdLst>
                  <a:gd name="connsiteX0" fmla="*/ 0 w 900253"/>
                  <a:gd name="connsiteY0" fmla="*/ 0 h 1978925"/>
                  <a:gd name="connsiteX1" fmla="*/ 777922 w 900253"/>
                  <a:gd name="connsiteY1" fmla="*/ 559558 h 1978925"/>
                  <a:gd name="connsiteX2" fmla="*/ 887104 w 900253"/>
                  <a:gd name="connsiteY2" fmla="*/ 1978925 h 1978925"/>
                </a:gdLst>
                <a:ahLst/>
                <a:cxnLst>
                  <a:cxn ang="0">
                    <a:pos x="connsiteX0" y="connsiteY0"/>
                  </a:cxn>
                  <a:cxn ang="0">
                    <a:pos x="connsiteX1" y="connsiteY1"/>
                  </a:cxn>
                  <a:cxn ang="0">
                    <a:pos x="connsiteX2" y="connsiteY2"/>
                  </a:cxn>
                </a:cxnLst>
                <a:rect l="l" t="t" r="r" b="b"/>
                <a:pathLst>
                  <a:path w="900253" h="1978925">
                    <a:moveTo>
                      <a:pt x="0" y="0"/>
                    </a:moveTo>
                    <a:cubicBezTo>
                      <a:pt x="315035" y="114868"/>
                      <a:pt x="630071" y="229737"/>
                      <a:pt x="777922" y="559558"/>
                    </a:cubicBezTo>
                    <a:cubicBezTo>
                      <a:pt x="925773" y="889379"/>
                      <a:pt x="906438" y="1434152"/>
                      <a:pt x="887104" y="1978925"/>
                    </a:cubicBezTo>
                  </a:path>
                </a:pathLst>
              </a:custGeom>
              <a:ln>
                <a:solidFill>
                  <a:schemeClr val="bg1">
                    <a:lumMod val="50000"/>
                  </a:schemeClr>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flipH="1">
                <a:off x="3133704" y="1611115"/>
                <a:ext cx="1058434" cy="1697720"/>
              </a:xfrm>
              <a:custGeom>
                <a:avLst/>
                <a:gdLst>
                  <a:gd name="connsiteX0" fmla="*/ 0 w 900253"/>
                  <a:gd name="connsiteY0" fmla="*/ 0 h 1978925"/>
                  <a:gd name="connsiteX1" fmla="*/ 777922 w 900253"/>
                  <a:gd name="connsiteY1" fmla="*/ 559558 h 1978925"/>
                  <a:gd name="connsiteX2" fmla="*/ 887104 w 900253"/>
                  <a:gd name="connsiteY2" fmla="*/ 1978925 h 1978925"/>
                </a:gdLst>
                <a:ahLst/>
                <a:cxnLst>
                  <a:cxn ang="0">
                    <a:pos x="connsiteX0" y="connsiteY0"/>
                  </a:cxn>
                  <a:cxn ang="0">
                    <a:pos x="connsiteX1" y="connsiteY1"/>
                  </a:cxn>
                  <a:cxn ang="0">
                    <a:pos x="connsiteX2" y="connsiteY2"/>
                  </a:cxn>
                </a:cxnLst>
                <a:rect l="l" t="t" r="r" b="b"/>
                <a:pathLst>
                  <a:path w="900253" h="1978925">
                    <a:moveTo>
                      <a:pt x="0" y="0"/>
                    </a:moveTo>
                    <a:cubicBezTo>
                      <a:pt x="315035" y="114868"/>
                      <a:pt x="630071" y="229737"/>
                      <a:pt x="777922" y="559558"/>
                    </a:cubicBezTo>
                    <a:cubicBezTo>
                      <a:pt x="925773" y="889379"/>
                      <a:pt x="906438" y="1434152"/>
                      <a:pt x="887104" y="1978925"/>
                    </a:cubicBezTo>
                  </a:path>
                </a:pathLst>
              </a:custGeom>
              <a:ln>
                <a:solidFill>
                  <a:schemeClr val="bg1">
                    <a:lumMod val="50000"/>
                  </a:schemeClr>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Freeform 29"/>
              <p:cNvSpPr/>
              <p:nvPr/>
            </p:nvSpPr>
            <p:spPr>
              <a:xfrm>
                <a:off x="3207224" y="2524836"/>
                <a:ext cx="1091821" cy="777922"/>
              </a:xfrm>
              <a:custGeom>
                <a:avLst/>
                <a:gdLst>
                  <a:gd name="connsiteX0" fmla="*/ 1091821 w 1091821"/>
                  <a:gd name="connsiteY0" fmla="*/ 0 h 777922"/>
                  <a:gd name="connsiteX1" fmla="*/ 409433 w 1091821"/>
                  <a:gd name="connsiteY1" fmla="*/ 259307 h 777922"/>
                  <a:gd name="connsiteX2" fmla="*/ 0 w 1091821"/>
                  <a:gd name="connsiteY2" fmla="*/ 777922 h 777922"/>
                </a:gdLst>
                <a:ahLst/>
                <a:cxnLst>
                  <a:cxn ang="0">
                    <a:pos x="connsiteX0" y="connsiteY0"/>
                  </a:cxn>
                  <a:cxn ang="0">
                    <a:pos x="connsiteX1" y="connsiteY1"/>
                  </a:cxn>
                  <a:cxn ang="0">
                    <a:pos x="connsiteX2" y="connsiteY2"/>
                  </a:cxn>
                </a:cxnLst>
                <a:rect l="l" t="t" r="r" b="b"/>
                <a:pathLst>
                  <a:path w="1091821" h="777922">
                    <a:moveTo>
                      <a:pt x="1091821" y="0"/>
                    </a:moveTo>
                    <a:cubicBezTo>
                      <a:pt x="841612" y="64826"/>
                      <a:pt x="591403" y="129653"/>
                      <a:pt x="409433" y="259307"/>
                    </a:cubicBezTo>
                    <a:cubicBezTo>
                      <a:pt x="227463" y="388961"/>
                      <a:pt x="113731" y="583441"/>
                      <a:pt x="0" y="777922"/>
                    </a:cubicBezTo>
                  </a:path>
                </a:pathLst>
              </a:custGeom>
              <a:ln>
                <a:solidFill>
                  <a:schemeClr val="bg1">
                    <a:lumMod val="50000"/>
                  </a:schemeClr>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Freeform 30"/>
              <p:cNvSpPr/>
              <p:nvPr/>
            </p:nvSpPr>
            <p:spPr>
              <a:xfrm>
                <a:off x="5172501" y="2484929"/>
                <a:ext cx="641445" cy="1081598"/>
              </a:xfrm>
              <a:custGeom>
                <a:avLst/>
                <a:gdLst>
                  <a:gd name="connsiteX0" fmla="*/ 0 w 641445"/>
                  <a:gd name="connsiteY0" fmla="*/ 26259 h 1081598"/>
                  <a:gd name="connsiteX1" fmla="*/ 382138 w 641445"/>
                  <a:gd name="connsiteY1" fmla="*/ 135441 h 1081598"/>
                  <a:gd name="connsiteX2" fmla="*/ 641445 w 641445"/>
                  <a:gd name="connsiteY2" fmla="*/ 1077136 h 1081598"/>
                </a:gdLst>
                <a:ahLst/>
                <a:cxnLst>
                  <a:cxn ang="0">
                    <a:pos x="connsiteX0" y="connsiteY0"/>
                  </a:cxn>
                  <a:cxn ang="0">
                    <a:pos x="connsiteX1" y="connsiteY1"/>
                  </a:cxn>
                  <a:cxn ang="0">
                    <a:pos x="connsiteX2" y="connsiteY2"/>
                  </a:cxn>
                </a:cxnLst>
                <a:rect l="l" t="t" r="r" b="b"/>
                <a:pathLst>
                  <a:path w="641445" h="1081598">
                    <a:moveTo>
                      <a:pt x="0" y="26259"/>
                    </a:moveTo>
                    <a:cubicBezTo>
                      <a:pt x="137615" y="-6723"/>
                      <a:pt x="275230" y="-39705"/>
                      <a:pt x="382138" y="135441"/>
                    </a:cubicBezTo>
                    <a:cubicBezTo>
                      <a:pt x="489046" y="310587"/>
                      <a:pt x="368490" y="1149924"/>
                      <a:pt x="641445" y="1077136"/>
                    </a:cubicBezTo>
                  </a:path>
                </a:pathLst>
              </a:custGeom>
              <a:ln>
                <a:solidFill>
                  <a:schemeClr val="bg1">
                    <a:lumMod val="50000"/>
                  </a:schemeClr>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Freeform 31"/>
              <p:cNvSpPr/>
              <p:nvPr/>
            </p:nvSpPr>
            <p:spPr>
              <a:xfrm>
                <a:off x="1760561" y="3486398"/>
                <a:ext cx="955343" cy="280384"/>
              </a:xfrm>
              <a:custGeom>
                <a:avLst/>
                <a:gdLst>
                  <a:gd name="connsiteX0" fmla="*/ 0 w 955343"/>
                  <a:gd name="connsiteY0" fmla="*/ 280384 h 280384"/>
                  <a:gd name="connsiteX1" fmla="*/ 518615 w 955343"/>
                  <a:gd name="connsiteY1" fmla="*/ 34724 h 280384"/>
                  <a:gd name="connsiteX2" fmla="*/ 955343 w 955343"/>
                  <a:gd name="connsiteY2" fmla="*/ 7429 h 280384"/>
                </a:gdLst>
                <a:ahLst/>
                <a:cxnLst>
                  <a:cxn ang="0">
                    <a:pos x="connsiteX0" y="connsiteY0"/>
                  </a:cxn>
                  <a:cxn ang="0">
                    <a:pos x="connsiteX1" y="connsiteY1"/>
                  </a:cxn>
                  <a:cxn ang="0">
                    <a:pos x="connsiteX2" y="connsiteY2"/>
                  </a:cxn>
                </a:cxnLst>
                <a:rect l="l" t="t" r="r" b="b"/>
                <a:pathLst>
                  <a:path w="955343" h="280384">
                    <a:moveTo>
                      <a:pt x="0" y="280384"/>
                    </a:moveTo>
                    <a:cubicBezTo>
                      <a:pt x="179695" y="180300"/>
                      <a:pt x="359391" y="80216"/>
                      <a:pt x="518615" y="34724"/>
                    </a:cubicBezTo>
                    <a:cubicBezTo>
                      <a:pt x="677839" y="-10768"/>
                      <a:pt x="816591" y="-1670"/>
                      <a:pt x="955343" y="7429"/>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a:off x="1760561" y="3698543"/>
                <a:ext cx="1337481" cy="300251"/>
              </a:xfrm>
              <a:custGeom>
                <a:avLst/>
                <a:gdLst>
                  <a:gd name="connsiteX0" fmla="*/ 0 w 1337481"/>
                  <a:gd name="connsiteY0" fmla="*/ 300251 h 300251"/>
                  <a:gd name="connsiteX1" fmla="*/ 777923 w 1337481"/>
                  <a:gd name="connsiteY1" fmla="*/ 191069 h 300251"/>
                  <a:gd name="connsiteX2" fmla="*/ 1337481 w 1337481"/>
                  <a:gd name="connsiteY2" fmla="*/ 0 h 300251"/>
                  <a:gd name="connsiteX3" fmla="*/ 1337481 w 1337481"/>
                  <a:gd name="connsiteY3" fmla="*/ 0 h 300251"/>
                </a:gdLst>
                <a:ahLst/>
                <a:cxnLst>
                  <a:cxn ang="0">
                    <a:pos x="connsiteX0" y="connsiteY0"/>
                  </a:cxn>
                  <a:cxn ang="0">
                    <a:pos x="connsiteX1" y="connsiteY1"/>
                  </a:cxn>
                  <a:cxn ang="0">
                    <a:pos x="connsiteX2" y="connsiteY2"/>
                  </a:cxn>
                  <a:cxn ang="0">
                    <a:pos x="connsiteX3" y="connsiteY3"/>
                  </a:cxn>
                </a:cxnLst>
                <a:rect l="l" t="t" r="r" b="b"/>
                <a:pathLst>
                  <a:path w="1337481" h="300251">
                    <a:moveTo>
                      <a:pt x="0" y="300251"/>
                    </a:moveTo>
                    <a:cubicBezTo>
                      <a:pt x="277505" y="270681"/>
                      <a:pt x="555010" y="241111"/>
                      <a:pt x="777923" y="191069"/>
                    </a:cubicBezTo>
                    <a:cubicBezTo>
                      <a:pt x="1000836" y="141027"/>
                      <a:pt x="1337481" y="0"/>
                      <a:pt x="1337481" y="0"/>
                    </a:cubicBezTo>
                    <a:lnTo>
                      <a:pt x="1337481" y="0"/>
                    </a:ln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flipV="1">
                <a:off x="3575713" y="3413434"/>
                <a:ext cx="973269" cy="80393"/>
              </a:xfrm>
              <a:custGeom>
                <a:avLst/>
                <a:gdLst>
                  <a:gd name="connsiteX0" fmla="*/ 0 w 982639"/>
                  <a:gd name="connsiteY0" fmla="*/ 0 h 254581"/>
                  <a:gd name="connsiteX1" fmla="*/ 218365 w 982639"/>
                  <a:gd name="connsiteY1" fmla="*/ 81886 h 254581"/>
                  <a:gd name="connsiteX2" fmla="*/ 600502 w 982639"/>
                  <a:gd name="connsiteY2" fmla="*/ 245660 h 254581"/>
                  <a:gd name="connsiteX3" fmla="*/ 982639 w 982639"/>
                  <a:gd name="connsiteY3" fmla="*/ 218364 h 254581"/>
                </a:gdLst>
                <a:ahLst/>
                <a:cxnLst>
                  <a:cxn ang="0">
                    <a:pos x="connsiteX0" y="connsiteY0"/>
                  </a:cxn>
                  <a:cxn ang="0">
                    <a:pos x="connsiteX1" y="connsiteY1"/>
                  </a:cxn>
                  <a:cxn ang="0">
                    <a:pos x="connsiteX2" y="connsiteY2"/>
                  </a:cxn>
                  <a:cxn ang="0">
                    <a:pos x="connsiteX3" y="connsiteY3"/>
                  </a:cxn>
                </a:cxnLst>
                <a:rect l="l" t="t" r="r" b="b"/>
                <a:pathLst>
                  <a:path w="982639" h="254581">
                    <a:moveTo>
                      <a:pt x="0" y="0"/>
                    </a:moveTo>
                    <a:cubicBezTo>
                      <a:pt x="59140" y="20471"/>
                      <a:pt x="118281" y="40943"/>
                      <a:pt x="218365" y="81886"/>
                    </a:cubicBezTo>
                    <a:cubicBezTo>
                      <a:pt x="318449" y="122829"/>
                      <a:pt x="473123" y="222914"/>
                      <a:pt x="600502" y="245660"/>
                    </a:cubicBezTo>
                    <a:cubicBezTo>
                      <a:pt x="727881" y="268406"/>
                      <a:pt x="855260" y="243385"/>
                      <a:pt x="982639" y="218364"/>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4872251" y="3413434"/>
                <a:ext cx="627797" cy="326053"/>
              </a:xfrm>
              <a:custGeom>
                <a:avLst/>
                <a:gdLst>
                  <a:gd name="connsiteX0" fmla="*/ 0 w 627797"/>
                  <a:gd name="connsiteY0" fmla="*/ 0 h 13648"/>
                  <a:gd name="connsiteX1" fmla="*/ 627797 w 627797"/>
                  <a:gd name="connsiteY1" fmla="*/ 13648 h 13648"/>
                </a:gdLst>
                <a:ahLst/>
                <a:cxnLst>
                  <a:cxn ang="0">
                    <a:pos x="connsiteX0" y="connsiteY0"/>
                  </a:cxn>
                  <a:cxn ang="0">
                    <a:pos x="connsiteX1" y="connsiteY1"/>
                  </a:cxn>
                </a:cxnLst>
                <a:rect l="l" t="t" r="r" b="b"/>
                <a:pathLst>
                  <a:path w="627797" h="13648">
                    <a:moveTo>
                      <a:pt x="0" y="0"/>
                    </a:moveTo>
                    <a:lnTo>
                      <a:pt x="627797" y="13648"/>
                    </a:ln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4885899" y="3453631"/>
                <a:ext cx="1064525" cy="1022836"/>
              </a:xfrm>
              <a:custGeom>
                <a:avLst/>
                <a:gdLst>
                  <a:gd name="connsiteX0" fmla="*/ 0 w 1064525"/>
                  <a:gd name="connsiteY0" fmla="*/ 0 h 750627"/>
                  <a:gd name="connsiteX1" fmla="*/ 313898 w 1064525"/>
                  <a:gd name="connsiteY1" fmla="*/ 286603 h 750627"/>
                  <a:gd name="connsiteX2" fmla="*/ 764274 w 1064525"/>
                  <a:gd name="connsiteY2" fmla="*/ 491319 h 750627"/>
                  <a:gd name="connsiteX3" fmla="*/ 1064525 w 1064525"/>
                  <a:gd name="connsiteY3" fmla="*/ 750627 h 750627"/>
                </a:gdLst>
                <a:ahLst/>
                <a:cxnLst>
                  <a:cxn ang="0">
                    <a:pos x="connsiteX0" y="connsiteY0"/>
                  </a:cxn>
                  <a:cxn ang="0">
                    <a:pos x="connsiteX1" y="connsiteY1"/>
                  </a:cxn>
                  <a:cxn ang="0">
                    <a:pos x="connsiteX2" y="connsiteY2"/>
                  </a:cxn>
                  <a:cxn ang="0">
                    <a:pos x="connsiteX3" y="connsiteY3"/>
                  </a:cxn>
                </a:cxnLst>
                <a:rect l="l" t="t" r="r" b="b"/>
                <a:pathLst>
                  <a:path w="1064525" h="750627">
                    <a:moveTo>
                      <a:pt x="0" y="0"/>
                    </a:moveTo>
                    <a:cubicBezTo>
                      <a:pt x="93259" y="102358"/>
                      <a:pt x="186519" y="204717"/>
                      <a:pt x="313898" y="286603"/>
                    </a:cubicBezTo>
                    <a:cubicBezTo>
                      <a:pt x="441277" y="368490"/>
                      <a:pt x="639170" y="413982"/>
                      <a:pt x="764274" y="491319"/>
                    </a:cubicBezTo>
                    <a:cubicBezTo>
                      <a:pt x="889378" y="568656"/>
                      <a:pt x="976951" y="659641"/>
                      <a:pt x="1064525" y="750627"/>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Arrow Connector 36"/>
              <p:cNvCxnSpPr>
                <a:endCxn id="21" idx="1"/>
              </p:cNvCxnSpPr>
              <p:nvPr/>
            </p:nvCxnSpPr>
            <p:spPr>
              <a:xfrm flipV="1">
                <a:off x="6356555" y="4642848"/>
                <a:ext cx="717755" cy="672"/>
              </a:xfrm>
              <a:prstGeom prst="straightConnector1">
                <a:avLst/>
              </a:pr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rot="5400000">
                <a:off x="4313142" y="4869910"/>
                <a:ext cx="635963"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39" name="Rectangle 38"/>
              <p:cNvSpPr/>
              <p:nvPr/>
            </p:nvSpPr>
            <p:spPr>
              <a:xfrm rot="5400000">
                <a:off x="4473893" y="4869910"/>
                <a:ext cx="635964"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40" name="Freeform 39"/>
              <p:cNvSpPr/>
              <p:nvPr/>
            </p:nvSpPr>
            <p:spPr>
              <a:xfrm>
                <a:off x="1760561" y="4476466"/>
                <a:ext cx="941696" cy="496898"/>
              </a:xfrm>
              <a:custGeom>
                <a:avLst/>
                <a:gdLst>
                  <a:gd name="connsiteX0" fmla="*/ 0 w 941696"/>
                  <a:gd name="connsiteY0" fmla="*/ 0 h 496898"/>
                  <a:gd name="connsiteX1" fmla="*/ 272955 w 941696"/>
                  <a:gd name="connsiteY1" fmla="*/ 150125 h 496898"/>
                  <a:gd name="connsiteX2" fmla="*/ 436729 w 941696"/>
                  <a:gd name="connsiteY2" fmla="*/ 450376 h 496898"/>
                  <a:gd name="connsiteX3" fmla="*/ 941696 w 941696"/>
                  <a:gd name="connsiteY3" fmla="*/ 491319 h 496898"/>
                </a:gdLst>
                <a:ahLst/>
                <a:cxnLst>
                  <a:cxn ang="0">
                    <a:pos x="connsiteX0" y="connsiteY0"/>
                  </a:cxn>
                  <a:cxn ang="0">
                    <a:pos x="connsiteX1" y="connsiteY1"/>
                  </a:cxn>
                  <a:cxn ang="0">
                    <a:pos x="connsiteX2" y="connsiteY2"/>
                  </a:cxn>
                  <a:cxn ang="0">
                    <a:pos x="connsiteX3" y="connsiteY3"/>
                  </a:cxn>
                </a:cxnLst>
                <a:rect l="l" t="t" r="r" b="b"/>
                <a:pathLst>
                  <a:path w="941696" h="496898">
                    <a:moveTo>
                      <a:pt x="0" y="0"/>
                    </a:moveTo>
                    <a:cubicBezTo>
                      <a:pt x="100083" y="37531"/>
                      <a:pt x="200167" y="75062"/>
                      <a:pt x="272955" y="150125"/>
                    </a:cubicBezTo>
                    <a:cubicBezTo>
                      <a:pt x="345743" y="225188"/>
                      <a:pt x="325272" y="393510"/>
                      <a:pt x="436729" y="450376"/>
                    </a:cubicBezTo>
                    <a:cubicBezTo>
                      <a:pt x="548186" y="507242"/>
                      <a:pt x="744941" y="499280"/>
                      <a:pt x="941696" y="491319"/>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a:off x="1774209" y="4192207"/>
                <a:ext cx="941695" cy="558495"/>
              </a:xfrm>
              <a:custGeom>
                <a:avLst/>
                <a:gdLst>
                  <a:gd name="connsiteX0" fmla="*/ 0 w 941695"/>
                  <a:gd name="connsiteY0" fmla="*/ 543566 h 558495"/>
                  <a:gd name="connsiteX1" fmla="*/ 218364 w 941695"/>
                  <a:gd name="connsiteY1" fmla="*/ 529918 h 558495"/>
                  <a:gd name="connsiteX2" fmla="*/ 423081 w 941695"/>
                  <a:gd name="connsiteY2" fmla="*/ 284259 h 558495"/>
                  <a:gd name="connsiteX3" fmla="*/ 723331 w 941695"/>
                  <a:gd name="connsiteY3" fmla="*/ 24951 h 558495"/>
                  <a:gd name="connsiteX4" fmla="*/ 941695 w 941695"/>
                  <a:gd name="connsiteY4" fmla="*/ 24951 h 558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695" h="558495">
                    <a:moveTo>
                      <a:pt x="0" y="543566"/>
                    </a:moveTo>
                    <a:cubicBezTo>
                      <a:pt x="73925" y="558351"/>
                      <a:pt x="147851" y="573136"/>
                      <a:pt x="218364" y="529918"/>
                    </a:cubicBezTo>
                    <a:cubicBezTo>
                      <a:pt x="288877" y="486700"/>
                      <a:pt x="338920" y="368420"/>
                      <a:pt x="423081" y="284259"/>
                    </a:cubicBezTo>
                    <a:cubicBezTo>
                      <a:pt x="507242" y="200098"/>
                      <a:pt x="636895" y="68169"/>
                      <a:pt x="723331" y="24951"/>
                    </a:cubicBezTo>
                    <a:cubicBezTo>
                      <a:pt x="809767" y="-18267"/>
                      <a:pt x="875731" y="3342"/>
                      <a:pt x="941695" y="24951"/>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3589361" y="4926842"/>
                <a:ext cx="968991" cy="0"/>
              </a:xfrm>
              <a:custGeom>
                <a:avLst/>
                <a:gdLst>
                  <a:gd name="connsiteX0" fmla="*/ 0 w 968991"/>
                  <a:gd name="connsiteY0" fmla="*/ 0 h 0"/>
                  <a:gd name="connsiteX1" fmla="*/ 968991 w 968991"/>
                  <a:gd name="connsiteY1" fmla="*/ 0 h 0"/>
                  <a:gd name="connsiteX2" fmla="*/ 968991 w 968991"/>
                  <a:gd name="connsiteY2" fmla="*/ 0 h 0"/>
                </a:gdLst>
                <a:ahLst/>
                <a:cxnLst>
                  <a:cxn ang="0">
                    <a:pos x="connsiteX0" y="connsiteY0"/>
                  </a:cxn>
                  <a:cxn ang="0">
                    <a:pos x="connsiteX1" y="connsiteY1"/>
                  </a:cxn>
                  <a:cxn ang="0">
                    <a:pos x="connsiteX2" y="connsiteY2"/>
                  </a:cxn>
                </a:cxnLst>
                <a:rect l="l" t="t" r="r" b="b"/>
                <a:pathLst>
                  <a:path w="968991">
                    <a:moveTo>
                      <a:pt x="0" y="0"/>
                    </a:moveTo>
                    <a:lnTo>
                      <a:pt x="968991" y="0"/>
                    </a:lnTo>
                    <a:lnTo>
                      <a:pt x="968991" y="0"/>
                    </a:ln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4899546" y="4681182"/>
                <a:ext cx="586854" cy="247716"/>
              </a:xfrm>
              <a:custGeom>
                <a:avLst/>
                <a:gdLst>
                  <a:gd name="connsiteX0" fmla="*/ 0 w 586854"/>
                  <a:gd name="connsiteY0" fmla="*/ 245660 h 247716"/>
                  <a:gd name="connsiteX1" fmla="*/ 150126 w 586854"/>
                  <a:gd name="connsiteY1" fmla="*/ 218364 h 247716"/>
                  <a:gd name="connsiteX2" fmla="*/ 300251 w 586854"/>
                  <a:gd name="connsiteY2" fmla="*/ 40943 h 247716"/>
                  <a:gd name="connsiteX3" fmla="*/ 586854 w 586854"/>
                  <a:gd name="connsiteY3" fmla="*/ 0 h 247716"/>
                </a:gdLst>
                <a:ahLst/>
                <a:cxnLst>
                  <a:cxn ang="0">
                    <a:pos x="connsiteX0" y="connsiteY0"/>
                  </a:cxn>
                  <a:cxn ang="0">
                    <a:pos x="connsiteX1" y="connsiteY1"/>
                  </a:cxn>
                  <a:cxn ang="0">
                    <a:pos x="connsiteX2" y="connsiteY2"/>
                  </a:cxn>
                  <a:cxn ang="0">
                    <a:pos x="connsiteX3" y="connsiteY3"/>
                  </a:cxn>
                </a:cxnLst>
                <a:rect l="l" t="t" r="r" b="b"/>
                <a:pathLst>
                  <a:path w="586854" h="247716">
                    <a:moveTo>
                      <a:pt x="0" y="245660"/>
                    </a:moveTo>
                    <a:cubicBezTo>
                      <a:pt x="50042" y="249071"/>
                      <a:pt x="100084" y="252483"/>
                      <a:pt x="150126" y="218364"/>
                    </a:cubicBezTo>
                    <a:cubicBezTo>
                      <a:pt x="200168" y="184245"/>
                      <a:pt x="227463" y="77337"/>
                      <a:pt x="300251" y="40943"/>
                    </a:cubicBezTo>
                    <a:cubicBezTo>
                      <a:pt x="373039" y="4549"/>
                      <a:pt x="479946" y="2274"/>
                      <a:pt x="586854" y="0"/>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4885899" y="3944203"/>
                <a:ext cx="1037229" cy="1120707"/>
              </a:xfrm>
              <a:custGeom>
                <a:avLst/>
                <a:gdLst>
                  <a:gd name="connsiteX0" fmla="*/ 0 w 1037229"/>
                  <a:gd name="connsiteY0" fmla="*/ 996287 h 1120707"/>
                  <a:gd name="connsiteX1" fmla="*/ 286602 w 1037229"/>
                  <a:gd name="connsiteY1" fmla="*/ 1091821 h 1120707"/>
                  <a:gd name="connsiteX2" fmla="*/ 450376 w 1037229"/>
                  <a:gd name="connsiteY2" fmla="*/ 545910 h 1120707"/>
                  <a:gd name="connsiteX3" fmla="*/ 873456 w 1037229"/>
                  <a:gd name="connsiteY3" fmla="*/ 163773 h 1120707"/>
                  <a:gd name="connsiteX4" fmla="*/ 1037229 w 1037229"/>
                  <a:gd name="connsiteY4" fmla="*/ 0 h 1120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229" h="1120707">
                    <a:moveTo>
                      <a:pt x="0" y="996287"/>
                    </a:moveTo>
                    <a:cubicBezTo>
                      <a:pt x="105769" y="1081585"/>
                      <a:pt x="211539" y="1166884"/>
                      <a:pt x="286602" y="1091821"/>
                    </a:cubicBezTo>
                    <a:cubicBezTo>
                      <a:pt x="361665" y="1016758"/>
                      <a:pt x="352567" y="700585"/>
                      <a:pt x="450376" y="545910"/>
                    </a:cubicBezTo>
                    <a:cubicBezTo>
                      <a:pt x="548185" y="391235"/>
                      <a:pt x="775647" y="254758"/>
                      <a:pt x="873456" y="163773"/>
                    </a:cubicBezTo>
                    <a:cubicBezTo>
                      <a:pt x="971265" y="72788"/>
                      <a:pt x="1004247" y="36394"/>
                      <a:pt x="1037229" y="0"/>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4885899" y="4175233"/>
                <a:ext cx="736979" cy="301231"/>
              </a:xfrm>
              <a:custGeom>
                <a:avLst/>
                <a:gdLst>
                  <a:gd name="connsiteX0" fmla="*/ 0 w 736979"/>
                  <a:gd name="connsiteY0" fmla="*/ 9834 h 364676"/>
                  <a:gd name="connsiteX1" fmla="*/ 272955 w 736979"/>
                  <a:gd name="connsiteY1" fmla="*/ 23482 h 364676"/>
                  <a:gd name="connsiteX2" fmla="*/ 641444 w 736979"/>
                  <a:gd name="connsiteY2" fmla="*/ 214551 h 364676"/>
                  <a:gd name="connsiteX3" fmla="*/ 736979 w 736979"/>
                  <a:gd name="connsiteY3" fmla="*/ 364676 h 364676"/>
                </a:gdLst>
                <a:ahLst/>
                <a:cxnLst>
                  <a:cxn ang="0">
                    <a:pos x="connsiteX0" y="connsiteY0"/>
                  </a:cxn>
                  <a:cxn ang="0">
                    <a:pos x="connsiteX1" y="connsiteY1"/>
                  </a:cxn>
                  <a:cxn ang="0">
                    <a:pos x="connsiteX2" y="connsiteY2"/>
                  </a:cxn>
                  <a:cxn ang="0">
                    <a:pos x="connsiteX3" y="connsiteY3"/>
                  </a:cxn>
                </a:cxnLst>
                <a:rect l="l" t="t" r="r" b="b"/>
                <a:pathLst>
                  <a:path w="736979" h="364676">
                    <a:moveTo>
                      <a:pt x="0" y="9834"/>
                    </a:moveTo>
                    <a:cubicBezTo>
                      <a:pt x="83024" y="-402"/>
                      <a:pt x="166048" y="-10637"/>
                      <a:pt x="272955" y="23482"/>
                    </a:cubicBezTo>
                    <a:cubicBezTo>
                      <a:pt x="379862" y="57601"/>
                      <a:pt x="564107" y="157685"/>
                      <a:pt x="641444" y="214551"/>
                    </a:cubicBezTo>
                    <a:cubicBezTo>
                      <a:pt x="718781" y="271417"/>
                      <a:pt x="727880" y="318046"/>
                      <a:pt x="736979" y="364676"/>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1760561" y="4133756"/>
                <a:ext cx="955343" cy="110698"/>
              </a:xfrm>
              <a:custGeom>
                <a:avLst/>
                <a:gdLst>
                  <a:gd name="connsiteX0" fmla="*/ 0 w 955343"/>
                  <a:gd name="connsiteY0" fmla="*/ 110698 h 110698"/>
                  <a:gd name="connsiteX1" fmla="*/ 504967 w 955343"/>
                  <a:gd name="connsiteY1" fmla="*/ 15163 h 110698"/>
                  <a:gd name="connsiteX2" fmla="*/ 955343 w 955343"/>
                  <a:gd name="connsiteY2" fmla="*/ 1516 h 110698"/>
                </a:gdLst>
                <a:ahLst/>
                <a:cxnLst>
                  <a:cxn ang="0">
                    <a:pos x="connsiteX0" y="connsiteY0"/>
                  </a:cxn>
                  <a:cxn ang="0">
                    <a:pos x="connsiteX1" y="connsiteY1"/>
                  </a:cxn>
                  <a:cxn ang="0">
                    <a:pos x="connsiteX2" y="connsiteY2"/>
                  </a:cxn>
                </a:cxnLst>
                <a:rect l="l" t="t" r="r" b="b"/>
                <a:pathLst>
                  <a:path w="955343" h="110698">
                    <a:moveTo>
                      <a:pt x="0" y="110698"/>
                    </a:moveTo>
                    <a:cubicBezTo>
                      <a:pt x="172871" y="72029"/>
                      <a:pt x="345743" y="33360"/>
                      <a:pt x="504967" y="15163"/>
                    </a:cubicBezTo>
                    <a:cubicBezTo>
                      <a:pt x="664191" y="-3034"/>
                      <a:pt x="809767" y="-759"/>
                      <a:pt x="955343" y="1516"/>
                    </a:cubicBezTo>
                  </a:path>
                </a:pathLst>
              </a:custGeom>
              <a:ln>
                <a:solidFill>
                  <a:schemeClr val="tx1">
                    <a:lumMod val="75000"/>
                    <a:lumOff val="25000"/>
                  </a:schemeClr>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 name="Straight Connector 46"/>
              <p:cNvCxnSpPr>
                <a:stCxn id="10" idx="3"/>
                <a:endCxn id="24" idx="2"/>
              </p:cNvCxnSpPr>
              <p:nvPr/>
            </p:nvCxnSpPr>
            <p:spPr>
              <a:xfrm flipV="1">
                <a:off x="3569109" y="4175235"/>
                <a:ext cx="979873" cy="16154"/>
              </a:xfrm>
              <a:prstGeom prst="line">
                <a:avLst/>
              </a:prstGeom>
              <a:ln>
                <a:solidFill>
                  <a:schemeClr val="tx1">
                    <a:lumMod val="75000"/>
                    <a:lumOff val="2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48" name="Freeform 47"/>
              <p:cNvSpPr/>
              <p:nvPr/>
            </p:nvSpPr>
            <p:spPr>
              <a:xfrm>
                <a:off x="4885899" y="3753134"/>
                <a:ext cx="600501" cy="393129"/>
              </a:xfrm>
              <a:custGeom>
                <a:avLst/>
                <a:gdLst>
                  <a:gd name="connsiteX0" fmla="*/ 0 w 600501"/>
                  <a:gd name="connsiteY0" fmla="*/ 382138 h 393129"/>
                  <a:gd name="connsiteX1" fmla="*/ 272955 w 600501"/>
                  <a:gd name="connsiteY1" fmla="*/ 354842 h 393129"/>
                  <a:gd name="connsiteX2" fmla="*/ 368489 w 600501"/>
                  <a:gd name="connsiteY2" fmla="*/ 68239 h 393129"/>
                  <a:gd name="connsiteX3" fmla="*/ 600501 w 600501"/>
                  <a:gd name="connsiteY3" fmla="*/ 0 h 393129"/>
                </a:gdLst>
                <a:ahLst/>
                <a:cxnLst>
                  <a:cxn ang="0">
                    <a:pos x="connsiteX0" y="connsiteY0"/>
                  </a:cxn>
                  <a:cxn ang="0">
                    <a:pos x="connsiteX1" y="connsiteY1"/>
                  </a:cxn>
                  <a:cxn ang="0">
                    <a:pos x="connsiteX2" y="connsiteY2"/>
                  </a:cxn>
                  <a:cxn ang="0">
                    <a:pos x="connsiteX3" y="connsiteY3"/>
                  </a:cxn>
                </a:cxnLst>
                <a:rect l="l" t="t" r="r" b="b"/>
                <a:pathLst>
                  <a:path w="600501" h="393129">
                    <a:moveTo>
                      <a:pt x="0" y="382138"/>
                    </a:moveTo>
                    <a:cubicBezTo>
                      <a:pt x="105770" y="394648"/>
                      <a:pt x="211540" y="407158"/>
                      <a:pt x="272955" y="354842"/>
                    </a:cubicBezTo>
                    <a:cubicBezTo>
                      <a:pt x="334370" y="302526"/>
                      <a:pt x="313898" y="127379"/>
                      <a:pt x="368489" y="68239"/>
                    </a:cubicBezTo>
                    <a:cubicBezTo>
                      <a:pt x="423080" y="9099"/>
                      <a:pt x="511790" y="4549"/>
                      <a:pt x="600501" y="0"/>
                    </a:cubicBezTo>
                  </a:path>
                </a:pathLst>
              </a:custGeom>
              <a:ln>
                <a:solidFill>
                  <a:schemeClr val="tx1">
                    <a:lumMod val="75000"/>
                    <a:lumOff val="25000"/>
                  </a:schemeClr>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9" name="Straight Connector 48"/>
              <p:cNvCxnSpPr>
                <a:stCxn id="12" idx="3"/>
                <a:endCxn id="20" idx="1"/>
              </p:cNvCxnSpPr>
              <p:nvPr/>
            </p:nvCxnSpPr>
            <p:spPr>
              <a:xfrm>
                <a:off x="6356556" y="3743874"/>
                <a:ext cx="717754" cy="4471"/>
              </a:xfrm>
              <a:prstGeom prst="line">
                <a:avLst/>
              </a:prstGeom>
              <a:ln>
                <a:solidFill>
                  <a:schemeClr val="tx1">
                    <a:lumMod val="75000"/>
                    <a:lumOff val="2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904897" y="1595334"/>
                <a:ext cx="711477" cy="307777"/>
              </a:xfrm>
              <a:prstGeom prst="rect">
                <a:avLst/>
              </a:prstGeom>
              <a:noFill/>
            </p:spPr>
            <p:txBody>
              <a:bodyPr wrap="none" rtlCol="0">
                <a:spAutoFit/>
              </a:bodyPr>
              <a:lstStyle/>
              <a:p>
                <a:r>
                  <a:rPr lang="en-US" sz="1400" i="1" dirty="0">
                    <a:solidFill>
                      <a:schemeClr val="tx1">
                        <a:lumMod val="75000"/>
                        <a:lumOff val="25000"/>
                      </a:schemeClr>
                    </a:solidFill>
                  </a:rPr>
                  <a:t>(1</a:t>
                </a:r>
                <a:r>
                  <a:rPr lang="en-US" sz="1400" i="1" dirty="0" smtClean="0">
                    <a:solidFill>
                      <a:schemeClr val="tx1">
                        <a:lumMod val="75000"/>
                        <a:lumOff val="25000"/>
                      </a:schemeClr>
                    </a:solidFill>
                  </a:rPr>
                  <a:t>) fork</a:t>
                </a:r>
                <a:endParaRPr lang="en-US" sz="1400" i="1" dirty="0">
                  <a:solidFill>
                    <a:schemeClr val="tx1">
                      <a:lumMod val="75000"/>
                      <a:lumOff val="25000"/>
                    </a:schemeClr>
                  </a:solidFill>
                </a:endParaRPr>
              </a:p>
            </p:txBody>
          </p:sp>
          <p:sp>
            <p:nvSpPr>
              <p:cNvPr id="51" name="TextBox 50"/>
              <p:cNvSpPr txBox="1"/>
              <p:nvPr/>
            </p:nvSpPr>
            <p:spPr>
              <a:xfrm>
                <a:off x="5813946" y="1718930"/>
                <a:ext cx="711477" cy="307777"/>
              </a:xfrm>
              <a:prstGeom prst="rect">
                <a:avLst/>
              </a:prstGeom>
              <a:noFill/>
            </p:spPr>
            <p:txBody>
              <a:bodyPr wrap="none" rtlCol="0">
                <a:spAutoFit/>
              </a:bodyPr>
              <a:lstStyle/>
              <a:p>
                <a:r>
                  <a:rPr lang="en-US" sz="1400" i="1" dirty="0">
                    <a:solidFill>
                      <a:schemeClr val="tx1">
                        <a:lumMod val="75000"/>
                        <a:lumOff val="25000"/>
                      </a:schemeClr>
                    </a:solidFill>
                  </a:rPr>
                  <a:t>(1</a:t>
                </a:r>
                <a:r>
                  <a:rPr lang="en-US" sz="1400" i="1" dirty="0" smtClean="0">
                    <a:solidFill>
                      <a:schemeClr val="tx1">
                        <a:lumMod val="75000"/>
                        <a:lumOff val="25000"/>
                      </a:schemeClr>
                    </a:solidFill>
                  </a:rPr>
                  <a:t>) fork</a:t>
                </a:r>
                <a:endParaRPr lang="en-US" sz="1400" i="1" dirty="0">
                  <a:solidFill>
                    <a:schemeClr val="tx1">
                      <a:lumMod val="75000"/>
                      <a:lumOff val="25000"/>
                    </a:schemeClr>
                  </a:solidFill>
                </a:endParaRPr>
              </a:p>
            </p:txBody>
          </p:sp>
          <p:sp>
            <p:nvSpPr>
              <p:cNvPr id="52" name="TextBox 51"/>
              <p:cNvSpPr txBox="1"/>
              <p:nvPr/>
            </p:nvSpPr>
            <p:spPr>
              <a:xfrm>
                <a:off x="4081360" y="1830385"/>
                <a:ext cx="711477" cy="307777"/>
              </a:xfrm>
              <a:prstGeom prst="rect">
                <a:avLst/>
              </a:prstGeom>
              <a:noFill/>
            </p:spPr>
            <p:txBody>
              <a:bodyPr wrap="none" rtlCol="0">
                <a:spAutoFit/>
              </a:bodyPr>
              <a:lstStyle/>
              <a:p>
                <a:r>
                  <a:rPr lang="en-US" sz="1400" i="1" dirty="0">
                    <a:solidFill>
                      <a:schemeClr val="tx1">
                        <a:lumMod val="75000"/>
                        <a:lumOff val="25000"/>
                      </a:schemeClr>
                    </a:solidFill>
                  </a:rPr>
                  <a:t>(1</a:t>
                </a:r>
                <a:r>
                  <a:rPr lang="en-US" sz="1400" i="1" dirty="0" smtClean="0">
                    <a:solidFill>
                      <a:schemeClr val="tx1">
                        <a:lumMod val="75000"/>
                        <a:lumOff val="25000"/>
                      </a:schemeClr>
                    </a:solidFill>
                  </a:rPr>
                  <a:t>) fork</a:t>
                </a:r>
                <a:endParaRPr lang="en-US" sz="1400" i="1" dirty="0">
                  <a:solidFill>
                    <a:schemeClr val="tx1">
                      <a:lumMod val="75000"/>
                      <a:lumOff val="25000"/>
                    </a:schemeClr>
                  </a:solidFill>
                </a:endParaRPr>
              </a:p>
            </p:txBody>
          </p:sp>
          <p:sp>
            <p:nvSpPr>
              <p:cNvPr id="53" name="TextBox 52"/>
              <p:cNvSpPr txBox="1"/>
              <p:nvPr/>
            </p:nvSpPr>
            <p:spPr>
              <a:xfrm>
                <a:off x="3511108" y="2787676"/>
                <a:ext cx="1255472" cy="307777"/>
              </a:xfrm>
              <a:prstGeom prst="rect">
                <a:avLst/>
              </a:prstGeom>
              <a:noFill/>
            </p:spPr>
            <p:txBody>
              <a:bodyPr wrap="none" rtlCol="0">
                <a:spAutoFit/>
              </a:bodyPr>
              <a:lstStyle/>
              <a:p>
                <a:r>
                  <a:rPr lang="en-US" sz="1400" i="1" dirty="0" smtClean="0">
                    <a:solidFill>
                      <a:schemeClr val="tx1">
                        <a:lumMod val="75000"/>
                        <a:lumOff val="25000"/>
                      </a:schemeClr>
                    </a:solidFill>
                  </a:rPr>
                  <a:t>(2) assign map</a:t>
                </a:r>
                <a:endParaRPr lang="en-US" sz="1400" i="1" dirty="0">
                  <a:solidFill>
                    <a:schemeClr val="tx1">
                      <a:lumMod val="75000"/>
                      <a:lumOff val="25000"/>
                    </a:schemeClr>
                  </a:solidFill>
                </a:endParaRPr>
              </a:p>
            </p:txBody>
          </p:sp>
          <p:sp>
            <p:nvSpPr>
              <p:cNvPr id="54" name="TextBox 53"/>
              <p:cNvSpPr txBox="1"/>
              <p:nvPr/>
            </p:nvSpPr>
            <p:spPr>
              <a:xfrm>
                <a:off x="5568286" y="2717951"/>
                <a:ext cx="1417824" cy="307777"/>
              </a:xfrm>
              <a:prstGeom prst="rect">
                <a:avLst/>
              </a:prstGeom>
              <a:noFill/>
            </p:spPr>
            <p:txBody>
              <a:bodyPr wrap="none" rtlCol="0">
                <a:spAutoFit/>
              </a:bodyPr>
              <a:lstStyle/>
              <a:p>
                <a:r>
                  <a:rPr lang="en-US" sz="1400" i="1" dirty="0" smtClean="0">
                    <a:solidFill>
                      <a:schemeClr val="tx1">
                        <a:lumMod val="75000"/>
                        <a:lumOff val="25000"/>
                      </a:schemeClr>
                    </a:solidFill>
                  </a:rPr>
                  <a:t>(2) assign reduce</a:t>
                </a:r>
                <a:endParaRPr lang="en-US" sz="1400" i="1" dirty="0">
                  <a:solidFill>
                    <a:schemeClr val="tx1">
                      <a:lumMod val="75000"/>
                      <a:lumOff val="25000"/>
                    </a:schemeClr>
                  </a:solidFill>
                </a:endParaRPr>
              </a:p>
            </p:txBody>
          </p:sp>
          <p:sp>
            <p:nvSpPr>
              <p:cNvPr id="55" name="TextBox 54"/>
              <p:cNvSpPr txBox="1"/>
              <p:nvPr/>
            </p:nvSpPr>
            <p:spPr>
              <a:xfrm>
                <a:off x="1889317" y="3853929"/>
                <a:ext cx="756938" cy="307777"/>
              </a:xfrm>
              <a:prstGeom prst="rect">
                <a:avLst/>
              </a:prstGeom>
              <a:noFill/>
            </p:spPr>
            <p:txBody>
              <a:bodyPr wrap="none" rtlCol="0">
                <a:spAutoFit/>
              </a:bodyPr>
              <a:lstStyle/>
              <a:p>
                <a:r>
                  <a:rPr lang="en-US" sz="1400" i="1" dirty="0" smtClean="0">
                    <a:solidFill>
                      <a:schemeClr val="tx1">
                        <a:lumMod val="75000"/>
                        <a:lumOff val="25000"/>
                      </a:schemeClr>
                    </a:solidFill>
                  </a:rPr>
                  <a:t>(3) read</a:t>
                </a:r>
                <a:endParaRPr lang="en-US" sz="1400" i="1" dirty="0">
                  <a:solidFill>
                    <a:schemeClr val="tx1">
                      <a:lumMod val="75000"/>
                      <a:lumOff val="25000"/>
                    </a:schemeClr>
                  </a:solidFill>
                </a:endParaRPr>
              </a:p>
            </p:txBody>
          </p:sp>
          <p:sp>
            <p:nvSpPr>
              <p:cNvPr id="56" name="TextBox 55"/>
              <p:cNvSpPr txBox="1"/>
              <p:nvPr/>
            </p:nvSpPr>
            <p:spPr>
              <a:xfrm>
                <a:off x="3616374" y="3645938"/>
                <a:ext cx="814967" cy="523220"/>
              </a:xfrm>
              <a:prstGeom prst="rect">
                <a:avLst/>
              </a:prstGeom>
              <a:noFill/>
            </p:spPr>
            <p:txBody>
              <a:bodyPr wrap="none" rtlCol="0">
                <a:spAutoFit/>
              </a:bodyPr>
              <a:lstStyle/>
              <a:p>
                <a:pPr algn="r"/>
                <a:r>
                  <a:rPr lang="en-US" sz="1400" i="1" dirty="0" smtClean="0">
                    <a:solidFill>
                      <a:schemeClr val="tx1">
                        <a:lumMod val="75000"/>
                        <a:lumOff val="25000"/>
                      </a:schemeClr>
                    </a:solidFill>
                  </a:rPr>
                  <a:t>(4) local </a:t>
                </a:r>
              </a:p>
              <a:p>
                <a:pPr algn="r"/>
                <a:r>
                  <a:rPr lang="en-US" sz="1400" i="1" dirty="0" smtClean="0">
                    <a:solidFill>
                      <a:schemeClr val="tx1">
                        <a:lumMod val="75000"/>
                        <a:lumOff val="25000"/>
                      </a:schemeClr>
                    </a:solidFill>
                  </a:rPr>
                  <a:t>write</a:t>
                </a:r>
                <a:endParaRPr lang="en-US" sz="1400" i="1" dirty="0">
                  <a:solidFill>
                    <a:schemeClr val="tx1">
                      <a:lumMod val="75000"/>
                      <a:lumOff val="25000"/>
                    </a:schemeClr>
                  </a:solidFill>
                </a:endParaRPr>
              </a:p>
            </p:txBody>
          </p:sp>
          <p:sp>
            <p:nvSpPr>
              <p:cNvPr id="57" name="TextBox 56"/>
              <p:cNvSpPr txBox="1"/>
              <p:nvPr/>
            </p:nvSpPr>
            <p:spPr>
              <a:xfrm>
                <a:off x="5175902" y="3963533"/>
                <a:ext cx="1349522" cy="307777"/>
              </a:xfrm>
              <a:prstGeom prst="rect">
                <a:avLst/>
              </a:prstGeom>
              <a:noFill/>
            </p:spPr>
            <p:txBody>
              <a:bodyPr wrap="square" rtlCol="0">
                <a:spAutoFit/>
              </a:bodyPr>
              <a:lstStyle/>
              <a:p>
                <a:r>
                  <a:rPr lang="en-US" sz="1400" i="1" dirty="0" smtClean="0">
                    <a:solidFill>
                      <a:schemeClr val="tx1">
                        <a:lumMod val="75000"/>
                        <a:lumOff val="25000"/>
                      </a:schemeClr>
                    </a:solidFill>
                  </a:rPr>
                  <a:t>(5) remote read</a:t>
                </a:r>
                <a:endParaRPr lang="en-US" sz="1400" i="1" dirty="0">
                  <a:solidFill>
                    <a:schemeClr val="tx1">
                      <a:lumMod val="75000"/>
                      <a:lumOff val="25000"/>
                    </a:schemeClr>
                  </a:solidFill>
                </a:endParaRPr>
              </a:p>
            </p:txBody>
          </p:sp>
          <p:sp>
            <p:nvSpPr>
              <p:cNvPr id="58" name="TextBox 57"/>
              <p:cNvSpPr txBox="1"/>
              <p:nvPr/>
            </p:nvSpPr>
            <p:spPr>
              <a:xfrm>
                <a:off x="6329260" y="3379105"/>
                <a:ext cx="799899" cy="307777"/>
              </a:xfrm>
              <a:prstGeom prst="rect">
                <a:avLst/>
              </a:prstGeom>
              <a:noFill/>
            </p:spPr>
            <p:txBody>
              <a:bodyPr wrap="none" rtlCol="0">
                <a:spAutoFit/>
              </a:bodyPr>
              <a:lstStyle/>
              <a:p>
                <a:r>
                  <a:rPr lang="en-US" sz="1400" i="1" dirty="0" smtClean="0">
                    <a:solidFill>
                      <a:schemeClr val="tx1">
                        <a:lumMod val="75000"/>
                        <a:lumOff val="25000"/>
                      </a:schemeClr>
                    </a:solidFill>
                  </a:rPr>
                  <a:t>(6) write</a:t>
                </a:r>
                <a:endParaRPr lang="en-US" sz="1400" i="1" dirty="0">
                  <a:solidFill>
                    <a:schemeClr val="tx1">
                      <a:lumMod val="75000"/>
                      <a:lumOff val="25000"/>
                    </a:schemeClr>
                  </a:solidFill>
                </a:endParaRPr>
              </a:p>
            </p:txBody>
          </p:sp>
          <p:sp>
            <p:nvSpPr>
              <p:cNvPr id="59" name="TextBox 58"/>
              <p:cNvSpPr txBox="1"/>
              <p:nvPr/>
            </p:nvSpPr>
            <p:spPr>
              <a:xfrm>
                <a:off x="960918" y="5555458"/>
                <a:ext cx="899605" cy="307777"/>
              </a:xfrm>
              <a:prstGeom prst="rect">
                <a:avLst/>
              </a:prstGeom>
              <a:noFill/>
            </p:spPr>
            <p:txBody>
              <a:bodyPr wrap="none" rtlCol="0">
                <a:spAutoFit/>
              </a:bodyPr>
              <a:lstStyle/>
              <a:p>
                <a:r>
                  <a:rPr lang="en-US" sz="1400" i="1" dirty="0">
                    <a:solidFill>
                      <a:schemeClr val="tx1">
                        <a:lumMod val="75000"/>
                        <a:lumOff val="25000"/>
                      </a:schemeClr>
                    </a:solidFill>
                  </a:rPr>
                  <a:t>i</a:t>
                </a:r>
                <a:r>
                  <a:rPr lang="en-US" sz="1400" i="1" dirty="0" smtClean="0">
                    <a:solidFill>
                      <a:schemeClr val="tx1">
                        <a:lumMod val="75000"/>
                        <a:lumOff val="25000"/>
                      </a:schemeClr>
                    </a:solidFill>
                  </a:rPr>
                  <a:t>nput files</a:t>
                </a:r>
                <a:endParaRPr lang="en-US" sz="1400" i="1" dirty="0">
                  <a:solidFill>
                    <a:schemeClr val="tx1">
                      <a:lumMod val="75000"/>
                      <a:lumOff val="25000"/>
                    </a:schemeClr>
                  </a:solidFill>
                </a:endParaRPr>
              </a:p>
            </p:txBody>
          </p:sp>
          <p:sp>
            <p:nvSpPr>
              <p:cNvPr id="60" name="TextBox 59"/>
              <p:cNvSpPr txBox="1"/>
              <p:nvPr/>
            </p:nvSpPr>
            <p:spPr>
              <a:xfrm>
                <a:off x="2669504" y="5555458"/>
                <a:ext cx="987771" cy="307777"/>
              </a:xfrm>
              <a:prstGeom prst="rect">
                <a:avLst/>
              </a:prstGeom>
              <a:noFill/>
            </p:spPr>
            <p:txBody>
              <a:bodyPr wrap="none" rtlCol="0">
                <a:spAutoFit/>
              </a:bodyPr>
              <a:lstStyle/>
              <a:p>
                <a:r>
                  <a:rPr lang="en-US" sz="1400" i="1" dirty="0">
                    <a:solidFill>
                      <a:schemeClr val="tx1">
                        <a:lumMod val="75000"/>
                        <a:lumOff val="25000"/>
                      </a:schemeClr>
                    </a:solidFill>
                  </a:rPr>
                  <a:t>m</a:t>
                </a:r>
                <a:r>
                  <a:rPr lang="en-US" sz="1400" i="1" dirty="0" smtClean="0">
                    <a:solidFill>
                      <a:schemeClr val="tx1">
                        <a:lumMod val="75000"/>
                        <a:lumOff val="25000"/>
                      </a:schemeClr>
                    </a:solidFill>
                  </a:rPr>
                  <a:t>ap phase</a:t>
                </a:r>
                <a:endParaRPr lang="en-US" sz="1400" i="1" dirty="0">
                  <a:solidFill>
                    <a:schemeClr val="tx1">
                      <a:lumMod val="75000"/>
                      <a:lumOff val="25000"/>
                    </a:schemeClr>
                  </a:solidFill>
                </a:endParaRPr>
              </a:p>
            </p:txBody>
          </p:sp>
          <p:sp>
            <p:nvSpPr>
              <p:cNvPr id="61" name="TextBox 60"/>
              <p:cNvSpPr txBox="1"/>
              <p:nvPr/>
            </p:nvSpPr>
            <p:spPr>
              <a:xfrm>
                <a:off x="5399506" y="5555457"/>
                <a:ext cx="1150123" cy="307777"/>
              </a:xfrm>
              <a:prstGeom prst="rect">
                <a:avLst/>
              </a:prstGeom>
              <a:noFill/>
            </p:spPr>
            <p:txBody>
              <a:bodyPr wrap="none" rtlCol="0">
                <a:spAutoFit/>
              </a:bodyPr>
              <a:lstStyle/>
              <a:p>
                <a:r>
                  <a:rPr lang="en-US" sz="1400" i="1" dirty="0" smtClean="0">
                    <a:solidFill>
                      <a:schemeClr val="tx1">
                        <a:lumMod val="75000"/>
                        <a:lumOff val="25000"/>
                      </a:schemeClr>
                    </a:solidFill>
                  </a:rPr>
                  <a:t>reduce phase</a:t>
                </a:r>
                <a:endParaRPr lang="en-US" sz="1400" i="1" dirty="0">
                  <a:solidFill>
                    <a:schemeClr val="tx1">
                      <a:lumMod val="75000"/>
                      <a:lumOff val="25000"/>
                    </a:schemeClr>
                  </a:solidFill>
                </a:endParaRPr>
              </a:p>
            </p:txBody>
          </p:sp>
          <p:sp>
            <p:nvSpPr>
              <p:cNvPr id="62" name="TextBox 61"/>
              <p:cNvSpPr txBox="1"/>
              <p:nvPr/>
            </p:nvSpPr>
            <p:spPr>
              <a:xfrm>
                <a:off x="6984687" y="5553298"/>
                <a:ext cx="1035861" cy="307777"/>
              </a:xfrm>
              <a:prstGeom prst="rect">
                <a:avLst/>
              </a:prstGeom>
              <a:noFill/>
            </p:spPr>
            <p:txBody>
              <a:bodyPr wrap="none" rtlCol="0">
                <a:spAutoFit/>
              </a:bodyPr>
              <a:lstStyle/>
              <a:p>
                <a:r>
                  <a:rPr lang="en-US" sz="1400" i="1" dirty="0" smtClean="0">
                    <a:solidFill>
                      <a:schemeClr val="tx1">
                        <a:lumMod val="75000"/>
                        <a:lumOff val="25000"/>
                      </a:schemeClr>
                    </a:solidFill>
                  </a:rPr>
                  <a:t>output files</a:t>
                </a:r>
                <a:endParaRPr lang="en-US" sz="1400" i="1" dirty="0">
                  <a:solidFill>
                    <a:schemeClr val="tx1">
                      <a:lumMod val="75000"/>
                      <a:lumOff val="25000"/>
                    </a:schemeClr>
                  </a:solidFill>
                </a:endParaRPr>
              </a:p>
            </p:txBody>
          </p:sp>
          <p:sp>
            <p:nvSpPr>
              <p:cNvPr id="63" name="TextBox 62"/>
              <p:cNvSpPr txBox="1"/>
              <p:nvPr/>
            </p:nvSpPr>
            <p:spPr>
              <a:xfrm>
                <a:off x="4147741" y="5416817"/>
                <a:ext cx="1161728" cy="523220"/>
              </a:xfrm>
              <a:prstGeom prst="rect">
                <a:avLst/>
              </a:prstGeom>
              <a:noFill/>
            </p:spPr>
            <p:txBody>
              <a:bodyPr wrap="none" rtlCol="0">
                <a:spAutoFit/>
              </a:bodyPr>
              <a:lstStyle/>
              <a:p>
                <a:pPr algn="ctr"/>
                <a:r>
                  <a:rPr lang="en-US" sz="1400" i="1" dirty="0">
                    <a:solidFill>
                      <a:schemeClr val="tx1">
                        <a:lumMod val="75000"/>
                        <a:lumOff val="25000"/>
                      </a:schemeClr>
                    </a:solidFill>
                  </a:rPr>
                  <a:t>i</a:t>
                </a:r>
                <a:r>
                  <a:rPr lang="en-US" sz="1400" i="1" dirty="0" smtClean="0">
                    <a:solidFill>
                      <a:schemeClr val="tx1">
                        <a:lumMod val="75000"/>
                        <a:lumOff val="25000"/>
                      </a:schemeClr>
                    </a:solidFill>
                  </a:rPr>
                  <a:t>ntermediate </a:t>
                </a:r>
              </a:p>
              <a:p>
                <a:pPr algn="ctr"/>
                <a:r>
                  <a:rPr lang="en-US" sz="1400" i="1" dirty="0" smtClean="0">
                    <a:solidFill>
                      <a:schemeClr val="tx1">
                        <a:lumMod val="75000"/>
                        <a:lumOff val="25000"/>
                      </a:schemeClr>
                    </a:solidFill>
                  </a:rPr>
                  <a:t>files</a:t>
                </a:r>
                <a:endParaRPr lang="en-US" sz="1400" i="1" dirty="0">
                  <a:solidFill>
                    <a:schemeClr val="tx1">
                      <a:lumMod val="75000"/>
                      <a:lumOff val="25000"/>
                    </a:schemeClr>
                  </a:solidFill>
                </a:endParaRPr>
              </a:p>
            </p:txBody>
          </p:sp>
        </p:grpSp>
      </p:grpSp>
    </p:spTree>
    <p:extLst>
      <p:ext uri="{BB962C8B-B14F-4D97-AF65-F5344CB8AC3E}">
        <p14:creationId xmlns:p14="http://schemas.microsoft.com/office/powerpoint/2010/main" val="296022877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MapReduce Infrastructure Overview</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82</a:t>
            </a:fld>
            <a:endParaRPr lang="en-US"/>
          </a:p>
        </p:txBody>
      </p:sp>
      <p:pic>
        <p:nvPicPr>
          <p:cNvPr id="3" name="图片 2"/>
          <p:cNvPicPr>
            <a:picLocks noChangeAspect="1"/>
          </p:cNvPicPr>
          <p:nvPr/>
        </p:nvPicPr>
        <p:blipFill>
          <a:blip r:embed="rId3"/>
          <a:stretch>
            <a:fillRect/>
          </a:stretch>
        </p:blipFill>
        <p:spPr>
          <a:xfrm>
            <a:off x="2286000" y="3581258"/>
            <a:ext cx="4399914" cy="3163983"/>
          </a:xfrm>
          <a:prstGeom prst="rect">
            <a:avLst/>
          </a:prstGeom>
        </p:spPr>
      </p:pic>
      <p:sp>
        <p:nvSpPr>
          <p:cNvPr id="66" name="矩形 65"/>
          <p:cNvSpPr/>
          <p:nvPr/>
        </p:nvSpPr>
        <p:spPr>
          <a:xfrm>
            <a:off x="-134215" y="1066800"/>
            <a:ext cx="9144000" cy="2554545"/>
          </a:xfrm>
          <a:prstGeom prst="rect">
            <a:avLst/>
          </a:prstGeom>
        </p:spPr>
        <p:txBody>
          <a:bodyPr wrap="square">
            <a:spAutoFit/>
          </a:bodyPr>
          <a:lstStyle/>
          <a:p>
            <a:r>
              <a:rPr lang="zh-CN" altLang="en-US" sz="2000" dirty="0">
                <a:solidFill>
                  <a:schemeClr val="tx1">
                    <a:lumMod val="75000"/>
                    <a:lumOff val="25000"/>
                  </a:schemeClr>
                </a:solidFill>
                <a:latin typeface="+mn-ea"/>
              </a:rPr>
              <a:t>（</a:t>
            </a:r>
            <a:r>
              <a:rPr lang="en-US" altLang="zh-CN" sz="2000" dirty="0">
                <a:solidFill>
                  <a:schemeClr val="tx1">
                    <a:lumMod val="75000"/>
                    <a:lumOff val="25000"/>
                  </a:schemeClr>
                </a:solidFill>
                <a:latin typeface="+mn-ea"/>
              </a:rPr>
              <a:t>1</a:t>
            </a:r>
            <a:r>
              <a:rPr lang="zh-CN" altLang="en-US" sz="2000" dirty="0">
                <a:solidFill>
                  <a:schemeClr val="tx1">
                    <a:lumMod val="75000"/>
                    <a:lumOff val="25000"/>
                  </a:schemeClr>
                </a:solidFill>
                <a:latin typeface="+mn-ea"/>
              </a:rPr>
              <a:t>）</a:t>
            </a:r>
            <a:r>
              <a:rPr lang="en-US" altLang="zh-CN" sz="2000" dirty="0">
                <a:solidFill>
                  <a:schemeClr val="tx1">
                    <a:lumMod val="75000"/>
                    <a:lumOff val="25000"/>
                  </a:schemeClr>
                </a:solidFill>
                <a:latin typeface="+mn-ea"/>
              </a:rPr>
              <a:t>MapReduce</a:t>
            </a:r>
            <a:r>
              <a:rPr lang="zh-CN" altLang="en-US" sz="2000" dirty="0">
                <a:solidFill>
                  <a:schemeClr val="tx1">
                    <a:lumMod val="75000"/>
                    <a:lumOff val="25000"/>
                  </a:schemeClr>
                </a:solidFill>
                <a:latin typeface="+mn-ea"/>
              </a:rPr>
              <a:t>函数首先把</a:t>
            </a:r>
            <a:r>
              <a:rPr lang="zh-CN" altLang="en-US" sz="2000" dirty="0">
                <a:solidFill>
                  <a:schemeClr val="accent6"/>
                </a:solidFill>
                <a:latin typeface="+mn-ea"/>
              </a:rPr>
              <a:t>输入文件分成</a:t>
            </a:r>
            <a:r>
              <a:rPr lang="en-US" altLang="zh-CN" sz="2000" dirty="0">
                <a:solidFill>
                  <a:schemeClr val="accent6"/>
                </a:solidFill>
                <a:latin typeface="+mn-ea"/>
              </a:rPr>
              <a:t>M</a:t>
            </a:r>
            <a:r>
              <a:rPr lang="zh-CN" altLang="en-US" sz="2000" dirty="0" smtClean="0">
                <a:solidFill>
                  <a:schemeClr val="accent6"/>
                </a:solidFill>
                <a:latin typeface="+mn-ea"/>
              </a:rPr>
              <a:t>块</a:t>
            </a:r>
            <a:r>
              <a:rPr lang="zh-CN" altLang="en-US" sz="2000" dirty="0" smtClean="0">
                <a:latin typeface="+mn-ea"/>
              </a:rPr>
              <a:t>，每块大概</a:t>
            </a:r>
            <a:r>
              <a:rPr lang="en-US" altLang="zh-CN" sz="2000" dirty="0" smtClean="0">
                <a:latin typeface="+mn-ea"/>
              </a:rPr>
              <a:t>16-64MB</a:t>
            </a:r>
            <a:r>
              <a:rPr lang="zh-CN" altLang="en-US" sz="2000" dirty="0" smtClean="0">
                <a:latin typeface="+mn-ea"/>
              </a:rPr>
              <a:t>（可以通过参数决定），接着在群集的机器上执行分派处理程序。</a:t>
            </a:r>
            <a:endParaRPr lang="en-US" altLang="zh-CN" sz="2000" dirty="0" smtClean="0">
              <a:latin typeface="+mn-ea"/>
            </a:endParaRPr>
          </a:p>
          <a:p>
            <a:r>
              <a:rPr lang="zh-CN" altLang="en-US" sz="2000" dirty="0">
                <a:solidFill>
                  <a:schemeClr val="tx1">
                    <a:lumMod val="75000"/>
                    <a:lumOff val="25000"/>
                  </a:schemeClr>
                </a:solidFill>
                <a:latin typeface="+mn-ea"/>
              </a:rPr>
              <a:t>（</a:t>
            </a:r>
            <a:r>
              <a:rPr lang="en-US" altLang="zh-CN" sz="2000" dirty="0">
                <a:solidFill>
                  <a:schemeClr val="tx1">
                    <a:lumMod val="75000"/>
                    <a:lumOff val="25000"/>
                  </a:schemeClr>
                </a:solidFill>
                <a:latin typeface="+mn-ea"/>
              </a:rPr>
              <a:t>2</a:t>
            </a:r>
            <a:r>
              <a:rPr lang="zh-CN" altLang="en-US" sz="2000" dirty="0">
                <a:solidFill>
                  <a:schemeClr val="tx1">
                    <a:lumMod val="75000"/>
                    <a:lumOff val="25000"/>
                  </a:schemeClr>
                </a:solidFill>
                <a:latin typeface="+mn-ea"/>
              </a:rPr>
              <a:t>）</a:t>
            </a:r>
            <a:r>
              <a:rPr lang="zh-CN" altLang="zh-CN" sz="2000" dirty="0">
                <a:latin typeface="+mn-ea"/>
              </a:rPr>
              <a:t>集群中由</a:t>
            </a:r>
            <a:r>
              <a:rPr lang="en-US" altLang="zh-CN" sz="2000" dirty="0">
                <a:latin typeface="+mn-ea"/>
              </a:rPr>
              <a:t>M</a:t>
            </a:r>
            <a:r>
              <a:rPr lang="zh-CN" altLang="zh-CN" sz="2000" dirty="0">
                <a:latin typeface="+mn-ea"/>
              </a:rPr>
              <a:t>个任务和</a:t>
            </a:r>
            <a:r>
              <a:rPr lang="en-US" altLang="zh-CN" sz="2000" dirty="0">
                <a:latin typeface="+mn-ea"/>
              </a:rPr>
              <a:t>R</a:t>
            </a:r>
            <a:r>
              <a:rPr lang="zh-CN" altLang="zh-CN" sz="2000" dirty="0">
                <a:latin typeface="+mn-ea"/>
              </a:rPr>
              <a:t>个</a:t>
            </a:r>
            <a:r>
              <a:rPr lang="en-US" altLang="zh-CN" sz="2000" dirty="0">
                <a:latin typeface="+mn-ea"/>
              </a:rPr>
              <a:t>Reduce</a:t>
            </a:r>
            <a:r>
              <a:rPr lang="zh-CN" altLang="zh-CN" sz="2000" dirty="0">
                <a:latin typeface="+mn-ea"/>
              </a:rPr>
              <a:t>任务需要分派，</a:t>
            </a:r>
            <a:r>
              <a:rPr lang="en-US" altLang="zh-CN" sz="2000" dirty="0">
                <a:latin typeface="+mn-ea"/>
              </a:rPr>
              <a:t>Master</a:t>
            </a:r>
            <a:r>
              <a:rPr lang="zh-CN" altLang="zh-CN" sz="2000" dirty="0">
                <a:latin typeface="+mn-ea"/>
              </a:rPr>
              <a:t>选择空闲</a:t>
            </a:r>
            <a:r>
              <a:rPr lang="en-US" altLang="zh-CN" sz="2000" dirty="0">
                <a:latin typeface="+mn-ea"/>
              </a:rPr>
              <a:t>Worker</a:t>
            </a:r>
            <a:r>
              <a:rPr lang="zh-CN" altLang="zh-CN" sz="2000" dirty="0">
                <a:latin typeface="+mn-ea"/>
              </a:rPr>
              <a:t>来分配这些</a:t>
            </a:r>
            <a:r>
              <a:rPr lang="en-US" altLang="zh-CN" sz="2000" dirty="0">
                <a:latin typeface="+mn-ea"/>
              </a:rPr>
              <a:t>Map</a:t>
            </a:r>
            <a:r>
              <a:rPr lang="zh-CN" altLang="zh-CN" sz="2000" dirty="0">
                <a:latin typeface="+mn-ea"/>
              </a:rPr>
              <a:t>或</a:t>
            </a:r>
            <a:r>
              <a:rPr lang="en-US" altLang="zh-CN" sz="2000" dirty="0">
                <a:latin typeface="+mn-ea"/>
              </a:rPr>
              <a:t>Reduce</a:t>
            </a:r>
            <a:r>
              <a:rPr lang="zh-CN" altLang="zh-CN" sz="2000" dirty="0">
                <a:latin typeface="+mn-ea"/>
              </a:rPr>
              <a:t>任务。</a:t>
            </a:r>
            <a:endParaRPr lang="zh-CN" altLang="en-US" sz="2000" dirty="0">
              <a:latin typeface="+mn-ea"/>
            </a:endParaRPr>
          </a:p>
          <a:p>
            <a:r>
              <a:rPr lang="zh-CN" altLang="en-US" sz="2000" dirty="0">
                <a:latin typeface="+mn-ea"/>
                <a:cs typeface="Times New Roman" panose="02020603050405020304" pitchFamily="18" charset="0"/>
              </a:rPr>
              <a:t>（</a:t>
            </a:r>
            <a:r>
              <a:rPr lang="en-US" altLang="zh-CN" sz="2000" dirty="0">
                <a:latin typeface="+mn-ea"/>
                <a:cs typeface="Times New Roman" panose="02020603050405020304" pitchFamily="18" charset="0"/>
              </a:rPr>
              <a:t>3</a:t>
            </a:r>
            <a:r>
              <a:rPr lang="zh-CN" altLang="en-US" sz="2000" dirty="0">
                <a:latin typeface="+mn-ea"/>
                <a:cs typeface="Times New Roman" panose="02020603050405020304" pitchFamily="18" charset="0"/>
              </a:rPr>
              <a:t>）</a:t>
            </a:r>
            <a:r>
              <a:rPr lang="en-US" altLang="zh-CN" sz="2000" dirty="0">
                <a:latin typeface="+mn-ea"/>
                <a:cs typeface="Times New Roman" panose="02020603050405020304" pitchFamily="18" charset="0"/>
              </a:rPr>
              <a:t>Map Worker</a:t>
            </a:r>
            <a:r>
              <a:rPr lang="zh-CN" altLang="zh-CN" sz="2000" dirty="0">
                <a:latin typeface="+mn-ea"/>
                <a:cs typeface="Times New Roman" panose="02020603050405020304" pitchFamily="18" charset="0"/>
              </a:rPr>
              <a:t>读取并处理相关输入</a:t>
            </a:r>
            <a:r>
              <a:rPr lang="zh-CN" altLang="en-US" sz="2000" dirty="0">
                <a:latin typeface="+mn-ea"/>
                <a:cs typeface="Times New Roman" panose="02020603050405020304" pitchFamily="18" charset="0"/>
              </a:rPr>
              <a:t>块</a:t>
            </a:r>
            <a:r>
              <a:rPr lang="zh-CN" altLang="zh-CN" sz="2000" dirty="0">
                <a:latin typeface="+mn-ea"/>
                <a:cs typeface="Times New Roman" panose="02020603050405020304" pitchFamily="18" charset="0"/>
              </a:rPr>
              <a:t>，</a:t>
            </a:r>
            <a:r>
              <a:rPr lang="en-US" altLang="zh-CN" sz="2000" dirty="0">
                <a:latin typeface="+mn-ea"/>
                <a:cs typeface="Times New Roman" panose="02020603050405020304" pitchFamily="18" charset="0"/>
              </a:rPr>
              <a:t>Map</a:t>
            </a:r>
            <a:r>
              <a:rPr lang="zh-CN" altLang="zh-CN" sz="2000" dirty="0">
                <a:latin typeface="+mn-ea"/>
                <a:cs typeface="Times New Roman" panose="02020603050405020304" pitchFamily="18" charset="0"/>
              </a:rPr>
              <a:t>函数产生中间结果</a:t>
            </a:r>
            <a:r>
              <a:rPr lang="en-US" altLang="zh-CN" sz="2000" dirty="0">
                <a:latin typeface="+mn-ea"/>
                <a:cs typeface="Times New Roman" panose="02020603050405020304" pitchFamily="18" charset="0"/>
              </a:rPr>
              <a:t>&lt;</a:t>
            </a:r>
            <a:r>
              <a:rPr lang="en-US" altLang="zh-CN" sz="2000" dirty="0" err="1">
                <a:latin typeface="+mn-ea"/>
                <a:cs typeface="Times New Roman" panose="02020603050405020304" pitchFamily="18" charset="0"/>
              </a:rPr>
              <a:t>key,value</a:t>
            </a:r>
            <a:r>
              <a:rPr lang="en-US" altLang="zh-CN" sz="2000" dirty="0">
                <a:latin typeface="+mn-ea"/>
                <a:cs typeface="Times New Roman" panose="02020603050405020304" pitchFamily="18" charset="0"/>
              </a:rPr>
              <a:t>&gt;</a:t>
            </a:r>
            <a:r>
              <a:rPr lang="zh-CN" altLang="zh-CN" sz="2000" dirty="0">
                <a:latin typeface="+mn-ea"/>
                <a:cs typeface="Times New Roman" panose="02020603050405020304" pitchFamily="18" charset="0"/>
              </a:rPr>
              <a:t>对，暂时缓冲到内存。</a:t>
            </a:r>
            <a:endParaRPr lang="zh-CN" altLang="en-US" sz="2000" dirty="0">
              <a:latin typeface="+mn-ea"/>
            </a:endParaRPr>
          </a:p>
          <a:p>
            <a:r>
              <a:rPr lang="zh-CN" altLang="en-US" sz="2000" dirty="0">
                <a:solidFill>
                  <a:schemeClr val="tx1">
                    <a:lumMod val="75000"/>
                    <a:lumOff val="25000"/>
                  </a:schemeClr>
                </a:solidFill>
              </a:rPr>
              <a:t>（</a:t>
            </a:r>
            <a:r>
              <a:rPr lang="en-US" altLang="zh-CN" sz="2000" dirty="0">
                <a:solidFill>
                  <a:schemeClr val="tx1">
                    <a:lumMod val="75000"/>
                    <a:lumOff val="25000"/>
                  </a:schemeClr>
                </a:solidFill>
              </a:rPr>
              <a:t>4</a:t>
            </a:r>
            <a:r>
              <a:rPr lang="zh-CN" altLang="en-US" sz="2000" dirty="0">
                <a:solidFill>
                  <a:schemeClr val="tx1">
                    <a:lumMod val="75000"/>
                    <a:lumOff val="25000"/>
                  </a:schemeClr>
                </a:solidFill>
              </a:rPr>
              <a:t>）</a:t>
            </a:r>
            <a:r>
              <a:rPr lang="zh-CN" altLang="zh-CN" sz="2000" dirty="0"/>
              <a:t>中间结果定时写到本地硬盘，将其分成</a:t>
            </a:r>
            <a:r>
              <a:rPr lang="en-US" altLang="zh-CN" sz="2000" dirty="0"/>
              <a:t>R</a:t>
            </a:r>
            <a:r>
              <a:rPr lang="zh-CN" altLang="zh-CN" sz="2000" dirty="0"/>
              <a:t>个区，中间结果在本地硬盘的位置信息将被发送到</a:t>
            </a:r>
            <a:r>
              <a:rPr lang="en-US" altLang="zh-CN" sz="2000" dirty="0"/>
              <a:t>Master</a:t>
            </a:r>
            <a:r>
              <a:rPr lang="zh-CN" altLang="zh-CN" sz="2000" dirty="0"/>
              <a:t>，然后</a:t>
            </a:r>
            <a:r>
              <a:rPr lang="en-US" altLang="zh-CN" sz="2000" dirty="0"/>
              <a:t>Master</a:t>
            </a:r>
            <a:r>
              <a:rPr lang="zh-CN" altLang="zh-CN" sz="2000" dirty="0"/>
              <a:t>负责把这些位置信息传给</a:t>
            </a:r>
            <a:r>
              <a:rPr lang="en-US" altLang="zh-CN" sz="2000" dirty="0"/>
              <a:t>Reduce Worker</a:t>
            </a:r>
            <a:r>
              <a:rPr lang="zh-CN" altLang="zh-CN" sz="2000" dirty="0" smtClean="0"/>
              <a:t>。</a:t>
            </a:r>
            <a:endParaRPr lang="zh-CN" altLang="en-US" sz="2000" dirty="0">
              <a:latin typeface="+mn-ea"/>
            </a:endParaRPr>
          </a:p>
        </p:txBody>
      </p:sp>
    </p:spTree>
    <p:extLst>
      <p:ext uri="{BB962C8B-B14F-4D97-AF65-F5344CB8AC3E}">
        <p14:creationId xmlns:p14="http://schemas.microsoft.com/office/powerpoint/2010/main" val="12655196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MapReduce Infrastructure Overview</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83</a:t>
            </a:fld>
            <a:endParaRPr lang="en-US"/>
          </a:p>
        </p:txBody>
      </p:sp>
      <p:pic>
        <p:nvPicPr>
          <p:cNvPr id="3" name="图片 2"/>
          <p:cNvPicPr>
            <a:picLocks noChangeAspect="1"/>
          </p:cNvPicPr>
          <p:nvPr/>
        </p:nvPicPr>
        <p:blipFill>
          <a:blip r:embed="rId3"/>
          <a:stretch>
            <a:fillRect/>
          </a:stretch>
        </p:blipFill>
        <p:spPr>
          <a:xfrm>
            <a:off x="2270590" y="3694017"/>
            <a:ext cx="4399914" cy="3163983"/>
          </a:xfrm>
          <a:prstGeom prst="rect">
            <a:avLst/>
          </a:prstGeom>
        </p:spPr>
      </p:pic>
      <p:sp>
        <p:nvSpPr>
          <p:cNvPr id="6" name="矩形 5"/>
          <p:cNvSpPr/>
          <p:nvPr/>
        </p:nvSpPr>
        <p:spPr>
          <a:xfrm>
            <a:off x="231988" y="1275920"/>
            <a:ext cx="8477118" cy="2862322"/>
          </a:xfrm>
          <a:prstGeom prst="rect">
            <a:avLst/>
          </a:prstGeom>
        </p:spPr>
        <p:txBody>
          <a:bodyPr wrap="square">
            <a:spAutoFit/>
          </a:bodyPr>
          <a:lstStyle/>
          <a:p>
            <a:r>
              <a:rPr lang="zh-CN" altLang="en-US" sz="2000" dirty="0" smtClean="0">
                <a:solidFill>
                  <a:schemeClr val="tx1">
                    <a:lumMod val="75000"/>
                    <a:lumOff val="25000"/>
                  </a:schemeClr>
                </a:solidFill>
                <a:latin typeface="+mn-ea"/>
              </a:rPr>
              <a:t>（</a:t>
            </a:r>
            <a:r>
              <a:rPr lang="en-US" altLang="zh-CN" sz="2000" dirty="0">
                <a:solidFill>
                  <a:schemeClr val="tx1">
                    <a:lumMod val="75000"/>
                    <a:lumOff val="25000"/>
                  </a:schemeClr>
                </a:solidFill>
                <a:latin typeface="+mn-ea"/>
              </a:rPr>
              <a:t>5</a:t>
            </a:r>
            <a:r>
              <a:rPr lang="zh-CN" altLang="en-US" sz="2000" dirty="0" smtClean="0">
                <a:solidFill>
                  <a:schemeClr val="tx1">
                    <a:lumMod val="75000"/>
                    <a:lumOff val="25000"/>
                  </a:schemeClr>
                </a:solidFill>
                <a:latin typeface="+mn-ea"/>
              </a:rPr>
              <a:t>）</a:t>
            </a:r>
            <a:r>
              <a:rPr lang="zh-CN" altLang="zh-CN" sz="2000" dirty="0">
                <a:latin typeface="+mn-ea"/>
              </a:rPr>
              <a:t>当</a:t>
            </a:r>
            <a:r>
              <a:rPr lang="en-US" altLang="zh-CN" sz="2000" dirty="0">
                <a:latin typeface="+mn-ea"/>
              </a:rPr>
              <a:t>Reduce</a:t>
            </a:r>
            <a:r>
              <a:rPr lang="zh-CN" altLang="zh-CN" sz="2000" dirty="0">
                <a:latin typeface="+mn-ea"/>
              </a:rPr>
              <a:t>的</a:t>
            </a:r>
            <a:r>
              <a:rPr lang="en-US" altLang="zh-CN" sz="2000" dirty="0">
                <a:latin typeface="+mn-ea"/>
              </a:rPr>
              <a:t>Worker</a:t>
            </a:r>
            <a:r>
              <a:rPr lang="zh-CN" altLang="zh-CN" sz="2000" dirty="0">
                <a:latin typeface="+mn-ea"/>
              </a:rPr>
              <a:t>收到</a:t>
            </a:r>
            <a:r>
              <a:rPr lang="en-US" altLang="zh-CN" sz="2000" dirty="0">
                <a:latin typeface="+mn-ea"/>
              </a:rPr>
              <a:t>map</a:t>
            </a:r>
            <a:r>
              <a:rPr lang="zh-CN" altLang="zh-CN" sz="2000" dirty="0">
                <a:latin typeface="+mn-ea"/>
              </a:rPr>
              <a:t>的中间</a:t>
            </a:r>
            <a:r>
              <a:rPr lang="zh-CN" altLang="zh-CN" sz="2000" dirty="0" smtClean="0">
                <a:latin typeface="+mn-ea"/>
              </a:rPr>
              <a:t>结果</a:t>
            </a:r>
            <a:r>
              <a:rPr lang="en-US" altLang="zh-CN" sz="2000" dirty="0" smtClean="0">
                <a:latin typeface="+mn-ea"/>
              </a:rPr>
              <a:t>&lt;</a:t>
            </a:r>
            <a:r>
              <a:rPr lang="en-US" altLang="zh-CN" sz="2000" dirty="0" err="1">
                <a:latin typeface="+mn-ea"/>
              </a:rPr>
              <a:t>key,value</a:t>
            </a:r>
            <a:r>
              <a:rPr lang="en-US" altLang="zh-CN" sz="2000" dirty="0">
                <a:latin typeface="+mn-ea"/>
              </a:rPr>
              <a:t>&gt;</a:t>
            </a:r>
            <a:r>
              <a:rPr lang="zh-CN" altLang="zh-CN" sz="2000" dirty="0">
                <a:latin typeface="+mn-ea"/>
              </a:rPr>
              <a:t>对的位置时，它调用远程过程，直接从</a:t>
            </a:r>
            <a:r>
              <a:rPr lang="en-US" altLang="zh-CN" sz="2000" dirty="0">
                <a:latin typeface="+mn-ea"/>
              </a:rPr>
              <a:t>Map Worker</a:t>
            </a:r>
            <a:r>
              <a:rPr lang="zh-CN" altLang="zh-CN" sz="2000" dirty="0">
                <a:latin typeface="+mn-ea"/>
              </a:rPr>
              <a:t>的本地硬盘上读取缓冲的中间数据。当</a:t>
            </a:r>
            <a:r>
              <a:rPr lang="en-US" altLang="zh-CN" sz="2000" dirty="0">
                <a:latin typeface="+mn-ea"/>
              </a:rPr>
              <a:t>Reduce Worker</a:t>
            </a:r>
            <a:r>
              <a:rPr lang="zh-CN" altLang="zh-CN" sz="2000" dirty="0">
                <a:latin typeface="+mn-ea"/>
              </a:rPr>
              <a:t>读到所有的中间数据，他就使用中间的</a:t>
            </a:r>
            <a:r>
              <a:rPr lang="en-US" altLang="zh-CN" sz="2000" dirty="0">
                <a:latin typeface="+mn-ea"/>
              </a:rPr>
              <a:t>Key</a:t>
            </a:r>
            <a:r>
              <a:rPr lang="zh-CN" altLang="zh-CN" sz="2000" dirty="0">
                <a:latin typeface="+mn-ea"/>
              </a:rPr>
              <a:t>进行排序，这样可使相同</a:t>
            </a:r>
            <a:r>
              <a:rPr lang="en-US" altLang="zh-CN" sz="2000" dirty="0">
                <a:latin typeface="+mn-ea"/>
              </a:rPr>
              <a:t>key</a:t>
            </a:r>
            <a:r>
              <a:rPr lang="zh-CN" altLang="zh-CN" sz="2000" dirty="0">
                <a:latin typeface="+mn-ea"/>
              </a:rPr>
              <a:t>的值都在一起</a:t>
            </a:r>
            <a:r>
              <a:rPr lang="zh-CN" altLang="zh-CN" sz="2000" dirty="0" smtClean="0">
                <a:latin typeface="+mn-ea"/>
              </a:rPr>
              <a:t>。</a:t>
            </a:r>
            <a:endParaRPr lang="en-US" altLang="zh-CN" sz="2000" dirty="0" smtClean="0">
              <a:latin typeface="+mn-ea"/>
            </a:endParaRPr>
          </a:p>
          <a:p>
            <a:r>
              <a:rPr lang="zh-CN" altLang="en-US" sz="2000" dirty="0">
                <a:solidFill>
                  <a:schemeClr val="tx1">
                    <a:lumMod val="75000"/>
                    <a:lumOff val="25000"/>
                  </a:schemeClr>
                </a:solidFill>
                <a:latin typeface="+mn-ea"/>
              </a:rPr>
              <a:t>（</a:t>
            </a:r>
            <a:r>
              <a:rPr lang="en-US" altLang="zh-CN" sz="2000" dirty="0">
                <a:solidFill>
                  <a:schemeClr val="tx1">
                    <a:lumMod val="75000"/>
                    <a:lumOff val="25000"/>
                  </a:schemeClr>
                </a:solidFill>
                <a:latin typeface="+mn-ea"/>
              </a:rPr>
              <a:t>6</a:t>
            </a:r>
            <a:r>
              <a:rPr lang="zh-CN" altLang="en-US" sz="2000" dirty="0">
                <a:solidFill>
                  <a:schemeClr val="tx1">
                    <a:lumMod val="75000"/>
                    <a:lumOff val="25000"/>
                  </a:schemeClr>
                </a:solidFill>
                <a:latin typeface="+mn-ea"/>
              </a:rPr>
              <a:t>）</a:t>
            </a:r>
            <a:r>
              <a:rPr lang="en-US" altLang="zh-CN" sz="2000" dirty="0">
                <a:latin typeface="+mn-ea"/>
              </a:rPr>
              <a:t>Reduce Worker</a:t>
            </a:r>
            <a:r>
              <a:rPr lang="zh-CN" altLang="zh-CN" sz="2000" dirty="0">
                <a:latin typeface="+mn-ea"/>
              </a:rPr>
              <a:t>根据每一个唯一中间</a:t>
            </a:r>
            <a:r>
              <a:rPr lang="en-US" altLang="zh-CN" sz="2000" dirty="0">
                <a:latin typeface="+mn-ea"/>
              </a:rPr>
              <a:t>key</a:t>
            </a:r>
            <a:r>
              <a:rPr lang="zh-CN" altLang="zh-CN" sz="2000" dirty="0">
                <a:latin typeface="+mn-ea"/>
              </a:rPr>
              <a:t>，来遍历所有的排序后的中间数据，并且把</a:t>
            </a:r>
            <a:r>
              <a:rPr lang="en-US" altLang="zh-CN" sz="2000" dirty="0">
                <a:latin typeface="+mn-ea"/>
              </a:rPr>
              <a:t>key</a:t>
            </a:r>
            <a:r>
              <a:rPr lang="zh-CN" altLang="zh-CN" sz="2000" dirty="0">
                <a:latin typeface="+mn-ea"/>
              </a:rPr>
              <a:t>和相关的中间结果值集合</a:t>
            </a:r>
            <a:r>
              <a:rPr lang="zh-CN" altLang="en-US" sz="2000" dirty="0">
                <a:latin typeface="+mn-ea"/>
              </a:rPr>
              <a:t>，</a:t>
            </a:r>
            <a:r>
              <a:rPr lang="zh-CN" altLang="zh-CN" sz="2000" dirty="0">
                <a:latin typeface="+mn-ea"/>
              </a:rPr>
              <a:t>传递给用户定义的</a:t>
            </a:r>
            <a:r>
              <a:rPr lang="en-US" altLang="zh-CN" sz="2000" dirty="0">
                <a:latin typeface="+mn-ea"/>
              </a:rPr>
              <a:t>Reduce</a:t>
            </a:r>
            <a:r>
              <a:rPr lang="zh-CN" altLang="zh-CN" sz="2000" dirty="0">
                <a:latin typeface="+mn-ea"/>
              </a:rPr>
              <a:t>函数，</a:t>
            </a:r>
            <a:r>
              <a:rPr lang="en-US" altLang="zh-CN" sz="2000" dirty="0">
                <a:latin typeface="+mn-ea"/>
              </a:rPr>
              <a:t>Reduce</a:t>
            </a:r>
            <a:r>
              <a:rPr lang="zh-CN" altLang="zh-CN" sz="2000" dirty="0">
                <a:latin typeface="+mn-ea"/>
              </a:rPr>
              <a:t>函数的结果写到一个最终的输出文件。</a:t>
            </a:r>
            <a:endParaRPr lang="zh-CN" altLang="en-US" sz="2000" dirty="0">
              <a:solidFill>
                <a:schemeClr val="tx1">
                  <a:lumMod val="75000"/>
                  <a:lumOff val="25000"/>
                </a:schemeClr>
              </a:solidFill>
              <a:latin typeface="+mn-ea"/>
            </a:endParaRPr>
          </a:p>
          <a:p>
            <a:r>
              <a:rPr lang="zh-CN" altLang="en-US" sz="2000" dirty="0">
                <a:solidFill>
                  <a:schemeClr val="tx1">
                    <a:lumMod val="75000"/>
                    <a:lumOff val="25000"/>
                  </a:schemeClr>
                </a:solidFill>
                <a:latin typeface="+mn-ea"/>
              </a:rPr>
              <a:t>（</a:t>
            </a:r>
            <a:r>
              <a:rPr lang="en-US" altLang="zh-CN" sz="2000" dirty="0">
                <a:solidFill>
                  <a:schemeClr val="tx1">
                    <a:lumMod val="75000"/>
                    <a:lumOff val="25000"/>
                  </a:schemeClr>
                </a:solidFill>
                <a:latin typeface="+mn-ea"/>
              </a:rPr>
              <a:t>7</a:t>
            </a:r>
            <a:r>
              <a:rPr lang="zh-CN" altLang="en-US" sz="2000" dirty="0">
                <a:solidFill>
                  <a:schemeClr val="tx1">
                    <a:lumMod val="75000"/>
                    <a:lumOff val="25000"/>
                  </a:schemeClr>
                </a:solidFill>
                <a:latin typeface="+mn-ea"/>
              </a:rPr>
              <a:t>）当所有的</a:t>
            </a:r>
            <a:r>
              <a:rPr lang="en-US" altLang="zh-CN" sz="2000" dirty="0">
                <a:solidFill>
                  <a:schemeClr val="tx1">
                    <a:lumMod val="75000"/>
                    <a:lumOff val="25000"/>
                  </a:schemeClr>
                </a:solidFill>
                <a:latin typeface="+mn-ea"/>
              </a:rPr>
              <a:t>Map</a:t>
            </a:r>
            <a:r>
              <a:rPr lang="zh-CN" altLang="en-US" sz="2000" dirty="0">
                <a:solidFill>
                  <a:schemeClr val="tx1">
                    <a:lumMod val="75000"/>
                    <a:lumOff val="25000"/>
                  </a:schemeClr>
                </a:solidFill>
                <a:latin typeface="+mn-ea"/>
              </a:rPr>
              <a:t>任务和</a:t>
            </a:r>
            <a:r>
              <a:rPr lang="en-US" altLang="zh-CN" sz="2000" dirty="0">
                <a:solidFill>
                  <a:schemeClr val="tx1">
                    <a:lumMod val="75000"/>
                    <a:lumOff val="25000"/>
                  </a:schemeClr>
                </a:solidFill>
                <a:latin typeface="+mn-ea"/>
              </a:rPr>
              <a:t>Reduce</a:t>
            </a:r>
            <a:r>
              <a:rPr lang="zh-CN" altLang="en-US" sz="2000" dirty="0">
                <a:solidFill>
                  <a:schemeClr val="tx1">
                    <a:lumMod val="75000"/>
                    <a:lumOff val="25000"/>
                  </a:schemeClr>
                </a:solidFill>
                <a:latin typeface="+mn-ea"/>
              </a:rPr>
              <a:t>任务都完成的时候，</a:t>
            </a:r>
            <a:r>
              <a:rPr lang="en-US" altLang="zh-CN" sz="2000" dirty="0">
                <a:solidFill>
                  <a:schemeClr val="tx1">
                    <a:lumMod val="75000"/>
                    <a:lumOff val="25000"/>
                  </a:schemeClr>
                </a:solidFill>
                <a:latin typeface="+mn-ea"/>
              </a:rPr>
              <a:t>Master</a:t>
            </a:r>
            <a:r>
              <a:rPr lang="zh-CN" altLang="en-US" sz="2000" dirty="0">
                <a:solidFill>
                  <a:schemeClr val="tx1">
                    <a:lumMod val="75000"/>
                    <a:lumOff val="25000"/>
                  </a:schemeClr>
                </a:solidFill>
                <a:latin typeface="+mn-ea"/>
              </a:rPr>
              <a:t>激活用户程序。</a:t>
            </a:r>
            <a:r>
              <a:rPr lang="zh-CN" altLang="zh-CN" sz="2000" dirty="0">
                <a:latin typeface="+mn-ea"/>
              </a:rPr>
              <a:t>此时</a:t>
            </a:r>
            <a:r>
              <a:rPr lang="en-US" altLang="zh-CN" sz="2000" dirty="0" err="1">
                <a:latin typeface="+mn-ea"/>
              </a:rPr>
              <a:t>MapReduce</a:t>
            </a:r>
            <a:r>
              <a:rPr lang="zh-CN" altLang="zh-CN" sz="2000" dirty="0">
                <a:latin typeface="+mn-ea"/>
              </a:rPr>
              <a:t>返回用户程序的调用点</a:t>
            </a:r>
            <a:r>
              <a:rPr lang="zh-CN" altLang="zh-CN" sz="2000" dirty="0" smtClean="0">
                <a:latin typeface="+mn-ea"/>
              </a:rPr>
              <a:t>。</a:t>
            </a:r>
            <a:endParaRPr lang="zh-CN" altLang="en-US" sz="2000" dirty="0">
              <a:solidFill>
                <a:schemeClr val="tx1">
                  <a:lumMod val="75000"/>
                  <a:lumOff val="25000"/>
                </a:schemeClr>
              </a:solidFill>
              <a:latin typeface="+mn-ea"/>
            </a:endParaRPr>
          </a:p>
        </p:txBody>
      </p:sp>
    </p:spTree>
    <p:extLst>
      <p:ext uri="{BB962C8B-B14F-4D97-AF65-F5344CB8AC3E}">
        <p14:creationId xmlns:p14="http://schemas.microsoft.com/office/powerpoint/2010/main" val="40486987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MapReduce Infrastructure Overview</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84</a:t>
            </a:fld>
            <a:endParaRPr lang="en-US"/>
          </a:p>
        </p:txBody>
      </p:sp>
      <p:sp>
        <p:nvSpPr>
          <p:cNvPr id="5" name="文本框 4"/>
          <p:cNvSpPr txBox="1"/>
          <p:nvPr/>
        </p:nvSpPr>
        <p:spPr>
          <a:xfrm>
            <a:off x="425447" y="1076778"/>
            <a:ext cx="1415772" cy="461665"/>
          </a:xfrm>
          <a:prstGeom prst="rect">
            <a:avLst/>
          </a:prstGeom>
          <a:noFill/>
        </p:spPr>
        <p:txBody>
          <a:bodyPr wrap="none" rtlCol="0">
            <a:spAutoFit/>
          </a:bodyPr>
          <a:lstStyle/>
          <a:p>
            <a:r>
              <a:rPr lang="zh-CN" altLang="en-US" sz="2400" b="1" dirty="0">
                <a:solidFill>
                  <a:schemeClr val="accent6"/>
                </a:solidFill>
              </a:rPr>
              <a:t>容错机制</a:t>
            </a:r>
          </a:p>
        </p:txBody>
      </p:sp>
      <p:sp>
        <p:nvSpPr>
          <p:cNvPr id="6" name="矩形 5"/>
          <p:cNvSpPr/>
          <p:nvPr/>
        </p:nvSpPr>
        <p:spPr>
          <a:xfrm>
            <a:off x="304800" y="1855844"/>
            <a:ext cx="8586788" cy="923330"/>
          </a:xfrm>
          <a:prstGeom prst="rect">
            <a:avLst/>
          </a:prstGeom>
          <a:solidFill>
            <a:schemeClr val="bg1">
              <a:lumMod val="85000"/>
            </a:schemeClr>
          </a:solidFill>
        </p:spPr>
        <p:txBody>
          <a:bodyPr wrap="square">
            <a:spAutoFit/>
          </a:bodyPr>
          <a:lstStyle/>
          <a:p>
            <a:pPr>
              <a:lnSpc>
                <a:spcPct val="150000"/>
              </a:lnSpc>
            </a:pPr>
            <a:r>
              <a:rPr lang="zh-CN" altLang="en-US" dirty="0">
                <a:solidFill>
                  <a:schemeClr val="tx1">
                    <a:lumMod val="75000"/>
                    <a:lumOff val="25000"/>
                  </a:schemeClr>
                </a:solidFill>
              </a:rPr>
              <a:t>由于</a:t>
            </a:r>
            <a:r>
              <a:rPr lang="en-US" altLang="zh-CN" dirty="0">
                <a:solidFill>
                  <a:schemeClr val="tx1">
                    <a:lumMod val="75000"/>
                    <a:lumOff val="25000"/>
                  </a:schemeClr>
                </a:solidFill>
              </a:rPr>
              <a:t>MapReduce</a:t>
            </a:r>
            <a:r>
              <a:rPr lang="zh-CN" altLang="en-US" dirty="0">
                <a:solidFill>
                  <a:schemeClr val="tx1">
                    <a:lumMod val="75000"/>
                    <a:lumOff val="25000"/>
                  </a:schemeClr>
                </a:solidFill>
              </a:rPr>
              <a:t>在成百上千台机器上处理海量数据，所以容错机制是不可或缺的。</a:t>
            </a:r>
            <a:endParaRPr lang="en-US" altLang="zh-CN" dirty="0">
              <a:solidFill>
                <a:schemeClr val="tx1">
                  <a:lumMod val="75000"/>
                  <a:lumOff val="25000"/>
                </a:schemeClr>
              </a:solidFill>
            </a:endParaRPr>
          </a:p>
          <a:p>
            <a:pPr>
              <a:lnSpc>
                <a:spcPct val="150000"/>
              </a:lnSpc>
            </a:pPr>
            <a:r>
              <a:rPr lang="zh-CN" altLang="en-US" dirty="0">
                <a:solidFill>
                  <a:schemeClr val="tx1">
                    <a:lumMod val="75000"/>
                    <a:lumOff val="25000"/>
                  </a:schemeClr>
                </a:solidFill>
              </a:rPr>
              <a:t>总的来说，</a:t>
            </a:r>
            <a:r>
              <a:rPr lang="en-US" altLang="zh-CN" dirty="0">
                <a:solidFill>
                  <a:schemeClr val="tx1">
                    <a:lumMod val="75000"/>
                    <a:lumOff val="25000"/>
                  </a:schemeClr>
                </a:solidFill>
              </a:rPr>
              <a:t>MapReduce</a:t>
            </a:r>
            <a:r>
              <a:rPr lang="zh-CN" altLang="en-US" dirty="0">
                <a:solidFill>
                  <a:schemeClr val="tx1">
                    <a:lumMod val="75000"/>
                    <a:lumOff val="25000"/>
                  </a:schemeClr>
                </a:solidFill>
              </a:rPr>
              <a:t>通过重新执行失效的地方来实现容错。</a:t>
            </a:r>
          </a:p>
        </p:txBody>
      </p:sp>
      <p:sp>
        <p:nvSpPr>
          <p:cNvPr id="7" name="矩形 6"/>
          <p:cNvSpPr/>
          <p:nvPr/>
        </p:nvSpPr>
        <p:spPr>
          <a:xfrm>
            <a:off x="304800" y="2971800"/>
            <a:ext cx="4119222" cy="5152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4728822" y="2971800"/>
            <a:ext cx="4162766" cy="5152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1637482" y="3033192"/>
            <a:ext cx="1613903" cy="415498"/>
          </a:xfrm>
          <a:prstGeom prst="rect">
            <a:avLst/>
          </a:prstGeom>
        </p:spPr>
        <p:txBody>
          <a:bodyPr wrap="none">
            <a:spAutoFit/>
          </a:bodyPr>
          <a:lstStyle/>
          <a:p>
            <a:r>
              <a:rPr lang="en-US" altLang="zh-CN" sz="2100" dirty="0">
                <a:solidFill>
                  <a:schemeClr val="bg1"/>
                </a:solidFill>
              </a:rPr>
              <a:t>Master</a:t>
            </a:r>
            <a:r>
              <a:rPr lang="zh-CN" altLang="en-US" sz="2100" dirty="0">
                <a:solidFill>
                  <a:schemeClr val="bg1"/>
                </a:solidFill>
              </a:rPr>
              <a:t>失效</a:t>
            </a:r>
          </a:p>
        </p:txBody>
      </p:sp>
      <p:sp>
        <p:nvSpPr>
          <p:cNvPr id="10" name="矩形 9"/>
          <p:cNvSpPr/>
          <p:nvPr/>
        </p:nvSpPr>
        <p:spPr>
          <a:xfrm>
            <a:off x="6083275" y="3033192"/>
            <a:ext cx="1659493" cy="415498"/>
          </a:xfrm>
          <a:prstGeom prst="rect">
            <a:avLst/>
          </a:prstGeom>
        </p:spPr>
        <p:txBody>
          <a:bodyPr wrap="none">
            <a:spAutoFit/>
          </a:bodyPr>
          <a:lstStyle/>
          <a:p>
            <a:r>
              <a:rPr lang="en-US" altLang="zh-CN" sz="2100" dirty="0">
                <a:solidFill>
                  <a:schemeClr val="bg1"/>
                </a:solidFill>
              </a:rPr>
              <a:t>Worker</a:t>
            </a:r>
            <a:r>
              <a:rPr lang="zh-CN" altLang="en-US" sz="2100" dirty="0">
                <a:solidFill>
                  <a:schemeClr val="bg1"/>
                </a:solidFill>
              </a:rPr>
              <a:t>失效</a:t>
            </a:r>
          </a:p>
        </p:txBody>
      </p:sp>
      <p:sp>
        <p:nvSpPr>
          <p:cNvPr id="11" name="矩形 10"/>
          <p:cNvSpPr/>
          <p:nvPr/>
        </p:nvSpPr>
        <p:spPr>
          <a:xfrm>
            <a:off x="319719" y="3545218"/>
            <a:ext cx="4104304" cy="2169825"/>
          </a:xfrm>
          <a:prstGeom prst="rect">
            <a:avLst/>
          </a:prstGeom>
        </p:spPr>
        <p:txBody>
          <a:bodyPr wrap="square">
            <a:spAutoFit/>
          </a:bodyPr>
          <a:lstStyle/>
          <a:p>
            <a:pPr>
              <a:lnSpc>
                <a:spcPct val="150000"/>
              </a:lnSpc>
            </a:pPr>
            <a:r>
              <a:rPr lang="en-US" altLang="zh-CN" sz="1500" dirty="0">
                <a:solidFill>
                  <a:schemeClr val="tx1">
                    <a:lumMod val="75000"/>
                    <a:lumOff val="25000"/>
                  </a:schemeClr>
                </a:solidFill>
              </a:rPr>
              <a:t>Master</a:t>
            </a:r>
            <a:r>
              <a:rPr lang="zh-CN" altLang="en-US" sz="1500" dirty="0">
                <a:solidFill>
                  <a:schemeClr val="tx1">
                    <a:lumMod val="75000"/>
                    <a:lumOff val="25000"/>
                  </a:schemeClr>
                </a:solidFill>
              </a:rPr>
              <a:t>会周期性地设置检查点（</a:t>
            </a:r>
            <a:r>
              <a:rPr lang="en-US" altLang="zh-CN" sz="1500" dirty="0">
                <a:solidFill>
                  <a:schemeClr val="tx1">
                    <a:lumMod val="75000"/>
                    <a:lumOff val="25000"/>
                  </a:schemeClr>
                </a:solidFill>
              </a:rPr>
              <a:t>checkpoint</a:t>
            </a:r>
            <a:r>
              <a:rPr lang="zh-CN" altLang="en-US" sz="1500" dirty="0">
                <a:solidFill>
                  <a:schemeClr val="tx1">
                    <a:lumMod val="75000"/>
                    <a:lumOff val="25000"/>
                  </a:schemeClr>
                </a:solidFill>
              </a:rPr>
              <a:t>），并导出</a:t>
            </a:r>
            <a:r>
              <a:rPr lang="en-US" altLang="zh-CN" sz="1500" dirty="0">
                <a:solidFill>
                  <a:schemeClr val="tx1">
                    <a:lumMod val="75000"/>
                    <a:lumOff val="25000"/>
                  </a:schemeClr>
                </a:solidFill>
              </a:rPr>
              <a:t>Master</a:t>
            </a:r>
            <a:r>
              <a:rPr lang="zh-CN" altLang="en-US" sz="1500" dirty="0">
                <a:solidFill>
                  <a:schemeClr val="tx1">
                    <a:lumMod val="75000"/>
                    <a:lumOff val="25000"/>
                  </a:schemeClr>
                </a:solidFill>
              </a:rPr>
              <a:t>的数据。一旦某个任务失效，系统就从最近的一个检查点恢复并重新执行。</a:t>
            </a:r>
            <a:endParaRPr lang="en-US" altLang="zh-CN" sz="1500" dirty="0">
              <a:solidFill>
                <a:schemeClr val="tx1">
                  <a:lumMod val="75000"/>
                  <a:lumOff val="25000"/>
                </a:schemeClr>
              </a:solidFill>
            </a:endParaRPr>
          </a:p>
          <a:p>
            <a:pPr>
              <a:lnSpc>
                <a:spcPct val="150000"/>
              </a:lnSpc>
            </a:pPr>
            <a:r>
              <a:rPr lang="zh-CN" altLang="en-US" sz="1500" dirty="0">
                <a:solidFill>
                  <a:schemeClr val="tx1">
                    <a:lumMod val="75000"/>
                    <a:lumOff val="25000"/>
                  </a:schemeClr>
                </a:solidFill>
              </a:rPr>
              <a:t>由于只有一个</a:t>
            </a:r>
            <a:r>
              <a:rPr lang="en-US" altLang="zh-CN" sz="1500" dirty="0">
                <a:solidFill>
                  <a:schemeClr val="tx1">
                    <a:lumMod val="75000"/>
                    <a:lumOff val="25000"/>
                  </a:schemeClr>
                </a:solidFill>
              </a:rPr>
              <a:t>Master</a:t>
            </a:r>
            <a:r>
              <a:rPr lang="zh-CN" altLang="en-US" sz="1500" dirty="0">
                <a:solidFill>
                  <a:schemeClr val="tx1">
                    <a:lumMod val="75000"/>
                    <a:lumOff val="25000"/>
                  </a:schemeClr>
                </a:solidFill>
              </a:rPr>
              <a:t>在运行，如果</a:t>
            </a:r>
            <a:r>
              <a:rPr lang="en-US" altLang="zh-CN" sz="1500" dirty="0">
                <a:solidFill>
                  <a:schemeClr val="tx1">
                    <a:lumMod val="75000"/>
                    <a:lumOff val="25000"/>
                  </a:schemeClr>
                </a:solidFill>
              </a:rPr>
              <a:t>Master</a:t>
            </a:r>
            <a:r>
              <a:rPr lang="zh-CN" altLang="en-US" sz="1500" dirty="0">
                <a:solidFill>
                  <a:schemeClr val="tx1">
                    <a:lumMod val="75000"/>
                    <a:lumOff val="25000"/>
                  </a:schemeClr>
                </a:solidFill>
              </a:rPr>
              <a:t>失效了，则只能终止整个</a:t>
            </a:r>
            <a:r>
              <a:rPr lang="en-US" altLang="zh-CN" sz="1500" dirty="0">
                <a:solidFill>
                  <a:schemeClr val="tx1">
                    <a:lumMod val="75000"/>
                    <a:lumOff val="25000"/>
                  </a:schemeClr>
                </a:solidFill>
              </a:rPr>
              <a:t>MapReduce</a:t>
            </a:r>
            <a:r>
              <a:rPr lang="zh-CN" altLang="en-US" sz="1500" dirty="0">
                <a:solidFill>
                  <a:schemeClr val="tx1">
                    <a:lumMod val="75000"/>
                    <a:lumOff val="25000"/>
                  </a:schemeClr>
                </a:solidFill>
              </a:rPr>
              <a:t>程序的运行并重新开始。</a:t>
            </a:r>
          </a:p>
        </p:txBody>
      </p:sp>
      <p:sp>
        <p:nvSpPr>
          <p:cNvPr id="12" name="矩形 11"/>
          <p:cNvSpPr/>
          <p:nvPr/>
        </p:nvSpPr>
        <p:spPr>
          <a:xfrm>
            <a:off x="4728823" y="3545218"/>
            <a:ext cx="4104304" cy="1823576"/>
          </a:xfrm>
          <a:prstGeom prst="rect">
            <a:avLst/>
          </a:prstGeom>
        </p:spPr>
        <p:txBody>
          <a:bodyPr wrap="square">
            <a:spAutoFit/>
          </a:bodyPr>
          <a:lstStyle/>
          <a:p>
            <a:pPr>
              <a:lnSpc>
                <a:spcPct val="150000"/>
              </a:lnSpc>
            </a:pPr>
            <a:r>
              <a:rPr lang="en-US" altLang="zh-CN" sz="1500" dirty="0">
                <a:solidFill>
                  <a:schemeClr val="tx1">
                    <a:lumMod val="75000"/>
                    <a:lumOff val="25000"/>
                  </a:schemeClr>
                </a:solidFill>
              </a:rPr>
              <a:t>Master</a:t>
            </a:r>
            <a:r>
              <a:rPr lang="zh-CN" altLang="en-US" sz="1500" dirty="0">
                <a:solidFill>
                  <a:schemeClr val="tx1">
                    <a:lumMod val="75000"/>
                    <a:lumOff val="25000"/>
                  </a:schemeClr>
                </a:solidFill>
              </a:rPr>
              <a:t>会</a:t>
            </a:r>
            <a:r>
              <a:rPr lang="zh-CN" altLang="en-US" sz="1500" b="1" dirty="0">
                <a:solidFill>
                  <a:schemeClr val="accent6"/>
                </a:solidFill>
              </a:rPr>
              <a:t>周期性地给</a:t>
            </a:r>
            <a:r>
              <a:rPr lang="en-US" altLang="zh-CN" sz="1500" b="1" dirty="0">
                <a:solidFill>
                  <a:schemeClr val="accent6"/>
                </a:solidFill>
              </a:rPr>
              <a:t>Worker</a:t>
            </a:r>
            <a:r>
              <a:rPr lang="zh-CN" altLang="en-US" sz="1500" b="1" dirty="0">
                <a:solidFill>
                  <a:schemeClr val="accent6"/>
                </a:solidFill>
              </a:rPr>
              <a:t>发送</a:t>
            </a:r>
            <a:r>
              <a:rPr lang="en-US" altLang="zh-CN" sz="1500" b="1" dirty="0">
                <a:solidFill>
                  <a:schemeClr val="accent6"/>
                </a:solidFill>
              </a:rPr>
              <a:t>ping</a:t>
            </a:r>
            <a:r>
              <a:rPr lang="zh-CN" altLang="en-US" sz="1500" dirty="0">
                <a:solidFill>
                  <a:schemeClr val="tx1">
                    <a:lumMod val="75000"/>
                    <a:lumOff val="25000"/>
                  </a:schemeClr>
                </a:solidFill>
              </a:rPr>
              <a:t>命令，如果没有</a:t>
            </a:r>
            <a:r>
              <a:rPr lang="en-US" altLang="zh-CN" sz="1500" dirty="0">
                <a:solidFill>
                  <a:schemeClr val="tx1">
                    <a:lumMod val="75000"/>
                    <a:lumOff val="25000"/>
                  </a:schemeClr>
                </a:solidFill>
              </a:rPr>
              <a:t>Worker</a:t>
            </a:r>
            <a:r>
              <a:rPr lang="zh-CN" altLang="en-US" sz="1500" dirty="0">
                <a:solidFill>
                  <a:schemeClr val="tx1">
                    <a:lumMod val="75000"/>
                    <a:lumOff val="25000"/>
                  </a:schemeClr>
                </a:solidFill>
              </a:rPr>
              <a:t>的应答，则</a:t>
            </a:r>
            <a:r>
              <a:rPr lang="en-US" altLang="zh-CN" sz="1500" dirty="0">
                <a:solidFill>
                  <a:schemeClr val="tx1">
                    <a:lumMod val="75000"/>
                    <a:lumOff val="25000"/>
                  </a:schemeClr>
                </a:solidFill>
              </a:rPr>
              <a:t>Master</a:t>
            </a:r>
            <a:r>
              <a:rPr lang="zh-CN" altLang="en-US" sz="1500" dirty="0">
                <a:solidFill>
                  <a:schemeClr val="tx1">
                    <a:lumMod val="75000"/>
                    <a:lumOff val="25000"/>
                  </a:schemeClr>
                </a:solidFill>
              </a:rPr>
              <a:t>认为</a:t>
            </a:r>
            <a:r>
              <a:rPr lang="en-US" altLang="zh-CN" sz="1500" dirty="0">
                <a:solidFill>
                  <a:schemeClr val="tx1">
                    <a:lumMod val="75000"/>
                    <a:lumOff val="25000"/>
                  </a:schemeClr>
                </a:solidFill>
              </a:rPr>
              <a:t>Worker</a:t>
            </a:r>
            <a:r>
              <a:rPr lang="zh-CN" altLang="en-US" sz="1500" dirty="0">
                <a:solidFill>
                  <a:schemeClr val="tx1">
                    <a:lumMod val="75000"/>
                    <a:lumOff val="25000"/>
                  </a:schemeClr>
                </a:solidFill>
              </a:rPr>
              <a:t>失效，终止对这个</a:t>
            </a:r>
            <a:r>
              <a:rPr lang="en-US" altLang="zh-CN" sz="1500" dirty="0">
                <a:solidFill>
                  <a:schemeClr val="tx1">
                    <a:lumMod val="75000"/>
                    <a:lumOff val="25000"/>
                  </a:schemeClr>
                </a:solidFill>
              </a:rPr>
              <a:t>Worker</a:t>
            </a:r>
            <a:r>
              <a:rPr lang="zh-CN" altLang="en-US" sz="1500" dirty="0">
                <a:solidFill>
                  <a:schemeClr val="tx1">
                    <a:lumMod val="75000"/>
                    <a:lumOff val="25000"/>
                  </a:schemeClr>
                </a:solidFill>
              </a:rPr>
              <a:t>的任务调度，把失效</a:t>
            </a:r>
            <a:r>
              <a:rPr lang="en-US" altLang="zh-CN" sz="1500" dirty="0">
                <a:solidFill>
                  <a:schemeClr val="tx1">
                    <a:lumMod val="75000"/>
                    <a:lumOff val="25000"/>
                  </a:schemeClr>
                </a:solidFill>
              </a:rPr>
              <a:t>Worker</a:t>
            </a:r>
            <a:r>
              <a:rPr lang="zh-CN" altLang="en-US" sz="1500" dirty="0">
                <a:solidFill>
                  <a:schemeClr val="tx1">
                    <a:lumMod val="75000"/>
                    <a:lumOff val="25000"/>
                  </a:schemeClr>
                </a:solidFill>
              </a:rPr>
              <a:t>的任务调度到其他</a:t>
            </a:r>
            <a:r>
              <a:rPr lang="en-US" altLang="zh-CN" sz="1500" dirty="0">
                <a:solidFill>
                  <a:schemeClr val="tx1">
                    <a:lumMod val="75000"/>
                    <a:lumOff val="25000"/>
                  </a:schemeClr>
                </a:solidFill>
              </a:rPr>
              <a:t>Worker</a:t>
            </a:r>
            <a:r>
              <a:rPr lang="zh-CN" altLang="en-US" sz="1500" dirty="0">
                <a:solidFill>
                  <a:schemeClr val="tx1">
                    <a:lumMod val="75000"/>
                    <a:lumOff val="25000"/>
                  </a:schemeClr>
                </a:solidFill>
              </a:rPr>
              <a:t>上重新执行。</a:t>
            </a:r>
          </a:p>
        </p:txBody>
      </p:sp>
    </p:spTree>
    <p:extLst>
      <p:ext uri="{BB962C8B-B14F-4D97-AF65-F5344CB8AC3E}">
        <p14:creationId xmlns:p14="http://schemas.microsoft.com/office/powerpoint/2010/main" val="31976391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85</a:t>
            </a:fld>
            <a:endParaRPr lang="en-US"/>
          </a:p>
        </p:txBody>
      </p:sp>
      <p:sp>
        <p:nvSpPr>
          <p:cNvPr id="8" name="Rounded Rectangle 7"/>
          <p:cNvSpPr/>
          <p:nvPr/>
        </p:nvSpPr>
        <p:spPr bwMode="auto">
          <a:xfrm>
            <a:off x="0" y="39624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333872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and Extensions of MapReduce</a:t>
            </a:r>
            <a:endParaRPr lang="en-US" dirty="0"/>
          </a:p>
        </p:txBody>
      </p:sp>
      <p:sp>
        <p:nvSpPr>
          <p:cNvPr id="5" name="Content Placeholder 4"/>
          <p:cNvSpPr>
            <a:spLocks noGrp="1"/>
          </p:cNvSpPr>
          <p:nvPr>
            <p:ph idx="1"/>
          </p:nvPr>
        </p:nvSpPr>
        <p:spPr/>
        <p:txBody>
          <a:bodyPr/>
          <a:lstStyle/>
          <a:p>
            <a:pPr algn="just"/>
            <a:r>
              <a:rPr lang="en-US" sz="2200" dirty="0" smtClean="0"/>
              <a:t>MapReduce constitute a simplified model for processing large quantities of data and imposes constraints on how distributed algorithms should be organized in order to run over a MapReduce infrastructure.  </a:t>
            </a:r>
          </a:p>
          <a:p>
            <a:pPr algn="just"/>
            <a:r>
              <a:rPr lang="en-US" sz="2200" dirty="0" smtClean="0"/>
              <a:t>Although the model can be applied to several different problem scenarios, it still exhibit limitations mostly given by the fact that the abstractions provided to process data are very simple and complex problems might require considerable effort to be represented in terms of </a:t>
            </a:r>
            <a:r>
              <a:rPr lang="en-US" sz="2200" i="1" dirty="0" smtClean="0"/>
              <a:t>map</a:t>
            </a:r>
            <a:r>
              <a:rPr lang="en-US" sz="2200" dirty="0" smtClean="0"/>
              <a:t> and </a:t>
            </a:r>
            <a:r>
              <a:rPr lang="en-US" sz="2200" i="1" dirty="0" smtClean="0"/>
              <a:t>reduce</a:t>
            </a:r>
            <a:r>
              <a:rPr lang="en-US" sz="2200" dirty="0" smtClean="0"/>
              <a:t> functions only. </a:t>
            </a:r>
          </a:p>
          <a:p>
            <a:pPr algn="just"/>
            <a:r>
              <a:rPr lang="en-US" sz="2200" dirty="0" smtClean="0"/>
              <a:t>Therefore, a series of extensions and variations to the original MapReduce model have been proposed. They aim at extending MapReduce application space and providing an easier interface to developers for designing distributed algorithms. In this section, we briefly present a collection of MapReduce-like framework and discuss how they differ from the original MapReduce model.</a:t>
            </a:r>
            <a:endParaRPr lang="en-US" sz="22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86</a:t>
            </a:fld>
            <a:endParaRPr lang="en-US"/>
          </a:p>
        </p:txBody>
      </p:sp>
    </p:spTree>
    <p:extLst>
      <p:ext uri="{BB962C8B-B14F-4D97-AF65-F5344CB8AC3E}">
        <p14:creationId xmlns:p14="http://schemas.microsoft.com/office/powerpoint/2010/main" val="424028499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and Extensions of MapReduce</a:t>
            </a:r>
            <a:endParaRPr lang="en-US" dirty="0"/>
          </a:p>
        </p:txBody>
      </p:sp>
      <p:sp>
        <p:nvSpPr>
          <p:cNvPr id="3" name="Content Placeholder 2"/>
          <p:cNvSpPr>
            <a:spLocks noGrp="1"/>
          </p:cNvSpPr>
          <p:nvPr>
            <p:ph idx="1"/>
          </p:nvPr>
        </p:nvSpPr>
        <p:spPr/>
        <p:txBody>
          <a:bodyPr/>
          <a:lstStyle/>
          <a:p>
            <a:pPr algn="just"/>
            <a:r>
              <a:rPr lang="en-US" sz="2000" b="1" dirty="0" smtClean="0"/>
              <a:t>Hadoop. </a:t>
            </a:r>
            <a:r>
              <a:rPr lang="en-US" sz="2000" dirty="0" smtClean="0"/>
              <a:t>Apache Hadoop is a collection of software projects for reliable and scalable distributed computing. </a:t>
            </a:r>
          </a:p>
          <a:p>
            <a:pPr algn="just"/>
            <a:r>
              <a:rPr lang="en-US" sz="2000" dirty="0" smtClean="0"/>
              <a:t>Taken together, the entire collection is an open source implementation of the MapReduce framework supported by a GFS-like distributed file system. </a:t>
            </a:r>
          </a:p>
          <a:p>
            <a:pPr algn="just"/>
            <a:r>
              <a:rPr lang="en-US" sz="2000" dirty="0" smtClean="0"/>
              <a:t>The initiative consists of mostly two projects: Hadoop Distributed File System (HDFS) and Hadoop MapReduce. </a:t>
            </a:r>
          </a:p>
          <a:p>
            <a:pPr algn="just"/>
            <a:r>
              <a:rPr lang="en-US" sz="2000" dirty="0" smtClean="0"/>
              <a:t>The former is an implementation of the Google File System, while the latter provides the same features and abstractions of Google MapReduce.</a:t>
            </a:r>
          </a:p>
          <a:p>
            <a:pPr algn="just"/>
            <a:r>
              <a:rPr lang="en-US" sz="2000" dirty="0" smtClean="0"/>
              <a:t>Initially developed and supported by Yahoo, Hadoop constitutes now the most mature and large data Cloud application and has a very robust community of developers and users supporting it. </a:t>
            </a:r>
          </a:p>
          <a:p>
            <a:pPr algn="just"/>
            <a:r>
              <a:rPr lang="en-US" sz="2000" dirty="0" smtClean="0"/>
              <a:t>Yahoo runs now the world largest Hadoop cluster, composed by 40000 machines and more than 300 thousands cores, made available to academic institutions all over the world. </a:t>
            </a:r>
          </a:p>
          <a:p>
            <a:pPr algn="just"/>
            <a:r>
              <a:rPr lang="en-US" sz="2000" dirty="0" smtClean="0"/>
              <a:t>Besides the core projects of Hadoop, there is a collection of other projects somehow related to it providing services for distributed computing.</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87</a:t>
            </a:fld>
            <a:endParaRPr lang="en-US"/>
          </a:p>
        </p:txBody>
      </p:sp>
    </p:spTree>
    <p:extLst>
      <p:ext uri="{BB962C8B-B14F-4D97-AF65-F5344CB8AC3E}">
        <p14:creationId xmlns:p14="http://schemas.microsoft.com/office/powerpoint/2010/main" val="307235837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and Extensions of MapReduce</a:t>
            </a:r>
            <a:endParaRPr lang="en-US" dirty="0"/>
          </a:p>
        </p:txBody>
      </p:sp>
      <p:sp>
        <p:nvSpPr>
          <p:cNvPr id="3" name="Content Placeholder 2"/>
          <p:cNvSpPr>
            <a:spLocks noGrp="1"/>
          </p:cNvSpPr>
          <p:nvPr>
            <p:ph idx="1"/>
          </p:nvPr>
        </p:nvSpPr>
        <p:spPr/>
        <p:txBody>
          <a:bodyPr/>
          <a:lstStyle/>
          <a:p>
            <a:pPr algn="just"/>
            <a:r>
              <a:rPr lang="en-US" b="1" dirty="0" smtClean="0"/>
              <a:t>Pig: </a:t>
            </a:r>
            <a:r>
              <a:rPr lang="en-US" dirty="0" smtClean="0"/>
              <a:t>platform allowing the analysis of large data sets. Developed as an Apache project, it consists of a high-level language for expressing data analysis programs, coupled with infrastructure for evaluating these programs. </a:t>
            </a:r>
          </a:p>
          <a:p>
            <a:pPr algn="just"/>
            <a:r>
              <a:rPr lang="en-US" dirty="0" smtClean="0"/>
              <a:t>Pig infrastructure’s layer consists of a compiler for a high-level language that produces a sequence of MapReduce jobs that can be run on top of distributed infrastructures such as Hadoop. </a:t>
            </a:r>
          </a:p>
          <a:p>
            <a:pPr algn="just"/>
            <a:r>
              <a:rPr lang="en-US" dirty="0" smtClean="0"/>
              <a:t>Developers can express their data analysis programs in a textual language called </a:t>
            </a:r>
            <a:r>
              <a:rPr lang="en-US" i="1" dirty="0" smtClean="0"/>
              <a:t>Pig Latin</a:t>
            </a:r>
            <a:r>
              <a:rPr lang="en-US" dirty="0" smtClean="0"/>
              <a:t>, which exposes a SQL-like interface and it is characterized by major expressiveness, reduced programming effort, and a familiar interface with respect to MapReduce.</a:t>
            </a:r>
          </a:p>
          <a:p>
            <a:pPr algn="just"/>
            <a:endParaRPr lang="en-US"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88</a:t>
            </a:fld>
            <a:endParaRPr lang="en-US"/>
          </a:p>
        </p:txBody>
      </p:sp>
    </p:spTree>
    <p:extLst>
      <p:ext uri="{BB962C8B-B14F-4D97-AF65-F5344CB8AC3E}">
        <p14:creationId xmlns:p14="http://schemas.microsoft.com/office/powerpoint/2010/main" val="194386682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and Extensions of MapReduce</a:t>
            </a:r>
            <a:endParaRPr lang="en-US" dirty="0"/>
          </a:p>
        </p:txBody>
      </p:sp>
      <p:sp>
        <p:nvSpPr>
          <p:cNvPr id="3" name="Content Placeholder 2"/>
          <p:cNvSpPr>
            <a:spLocks noGrp="1"/>
          </p:cNvSpPr>
          <p:nvPr>
            <p:ph idx="1"/>
          </p:nvPr>
        </p:nvSpPr>
        <p:spPr/>
        <p:txBody>
          <a:bodyPr/>
          <a:lstStyle/>
          <a:p>
            <a:pPr algn="just"/>
            <a:r>
              <a:rPr lang="en-US" sz="2400" b="1" dirty="0" smtClean="0"/>
              <a:t>Hive:</a:t>
            </a:r>
            <a:r>
              <a:rPr lang="en-US" sz="2400" dirty="0" smtClean="0"/>
              <a:t> is another Apache initiative that provides a </a:t>
            </a:r>
            <a:r>
              <a:rPr lang="en-US" sz="2400" dirty="0" err="1" smtClean="0"/>
              <a:t>dataware</a:t>
            </a:r>
            <a:r>
              <a:rPr lang="en-US" sz="2400" dirty="0" smtClean="0"/>
              <a:t> house infrastructure on top of Hadoop MapReduce. </a:t>
            </a:r>
          </a:p>
          <a:p>
            <a:pPr algn="just"/>
            <a:r>
              <a:rPr lang="en-US" sz="2400" dirty="0" smtClean="0"/>
              <a:t>It provides tools for easy data summarization, ad-hoc queries, and analysis of large datasets stored in Hadoop MapReduce files. </a:t>
            </a:r>
          </a:p>
          <a:p>
            <a:pPr algn="just"/>
            <a:r>
              <a:rPr lang="en-US" sz="2400" dirty="0" smtClean="0"/>
              <a:t>Whereas the framework provides the same capabilities of a classical data warehouse, it does not exhibit the same performances especially in terms of query latency and, for this reason, does not constitute a valid solution for online transaction processing. </a:t>
            </a:r>
          </a:p>
          <a:p>
            <a:pPr algn="just"/>
            <a:r>
              <a:rPr lang="en-US" sz="2400" dirty="0" smtClean="0"/>
              <a:t>The major advantage of Hive resides in the ability to scale out since it is based on the Hadoop framework, and in the ability of providing a data warehouse infrastructure in environments where there is already a Hadoop system running.</a:t>
            </a:r>
          </a:p>
          <a:p>
            <a:pPr algn="just"/>
            <a:endParaRPr lang="en-US" sz="24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89</a:t>
            </a:fld>
            <a:endParaRPr lang="en-US"/>
          </a:p>
        </p:txBody>
      </p:sp>
    </p:spTree>
    <p:extLst>
      <p:ext uri="{BB962C8B-B14F-4D97-AF65-F5344CB8AC3E}">
        <p14:creationId xmlns:p14="http://schemas.microsoft.com/office/powerpoint/2010/main" val="1358454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a:t>
            </a:fld>
            <a:endParaRPr lang="en-US"/>
          </a:p>
        </p:txBody>
      </p:sp>
      <p:sp>
        <p:nvSpPr>
          <p:cNvPr id="8" name="Rounded Rectangle 7"/>
          <p:cNvSpPr/>
          <p:nvPr/>
        </p:nvSpPr>
        <p:spPr bwMode="auto">
          <a:xfrm>
            <a:off x="0" y="18288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321644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and Extensions of MapReduce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90</a:t>
            </a:fld>
            <a:endParaRPr lang="en-US"/>
          </a:p>
        </p:txBody>
      </p:sp>
      <p:sp>
        <p:nvSpPr>
          <p:cNvPr id="6" name="矩形 5"/>
          <p:cNvSpPr/>
          <p:nvPr/>
        </p:nvSpPr>
        <p:spPr>
          <a:xfrm>
            <a:off x="1603423" y="2057042"/>
            <a:ext cx="6332313" cy="827315"/>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691474" y="2048332"/>
            <a:ext cx="2129237" cy="369332"/>
          </a:xfrm>
          <a:prstGeom prst="rect">
            <a:avLst/>
          </a:prstGeom>
          <a:noFill/>
        </p:spPr>
        <p:txBody>
          <a:bodyPr wrap="none" rtlCol="0">
            <a:spAutoFit/>
          </a:bodyPr>
          <a:lstStyle/>
          <a:p>
            <a:r>
              <a:rPr lang="en-US" altLang="zh-CN" smtClean="0">
                <a:solidFill>
                  <a:schemeClr val="tx1">
                    <a:lumMod val="75000"/>
                    <a:lumOff val="25000"/>
                  </a:schemeClr>
                </a:solidFill>
              </a:rPr>
              <a:t>Hive </a:t>
            </a:r>
            <a:r>
              <a:rPr lang="zh-CN" altLang="en-US" smtClean="0">
                <a:solidFill>
                  <a:schemeClr val="tx1">
                    <a:lumMod val="75000"/>
                    <a:lumOff val="25000"/>
                  </a:schemeClr>
                </a:solidFill>
              </a:rPr>
              <a:t>各种访问接口</a:t>
            </a:r>
            <a:endParaRPr lang="zh-CN" altLang="en-US">
              <a:solidFill>
                <a:schemeClr val="tx1">
                  <a:lumMod val="75000"/>
                  <a:lumOff val="25000"/>
                </a:schemeClr>
              </a:solidFill>
            </a:endParaRPr>
          </a:p>
        </p:txBody>
      </p:sp>
      <p:sp>
        <p:nvSpPr>
          <p:cNvPr id="8" name="矩形 7"/>
          <p:cNvSpPr/>
          <p:nvPr/>
        </p:nvSpPr>
        <p:spPr>
          <a:xfrm>
            <a:off x="1712376" y="2417664"/>
            <a:ext cx="1285600" cy="336064"/>
          </a:xfrm>
          <a:prstGeom prst="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schemeClr val="bg1"/>
                </a:solidFill>
              </a:rPr>
              <a:t>Bee Line CL1</a:t>
            </a:r>
            <a:endParaRPr lang="zh-CN" altLang="en-US" sz="1400">
              <a:solidFill>
                <a:schemeClr val="bg1"/>
              </a:solidFill>
            </a:endParaRPr>
          </a:p>
        </p:txBody>
      </p:sp>
      <p:sp>
        <p:nvSpPr>
          <p:cNvPr id="9" name="矩形 8"/>
          <p:cNvSpPr/>
          <p:nvPr/>
        </p:nvSpPr>
        <p:spPr>
          <a:xfrm>
            <a:off x="3106929" y="2417664"/>
            <a:ext cx="964431" cy="336064"/>
          </a:xfrm>
          <a:prstGeom prst="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schemeClr val="bg1"/>
                </a:solidFill>
              </a:rPr>
              <a:t>Hive CL1</a:t>
            </a:r>
            <a:endParaRPr lang="zh-CN" altLang="en-US" sz="1400">
              <a:solidFill>
                <a:schemeClr val="bg1"/>
              </a:solidFill>
            </a:endParaRPr>
          </a:p>
        </p:txBody>
      </p:sp>
      <p:sp>
        <p:nvSpPr>
          <p:cNvPr id="10" name="矩形 9"/>
          <p:cNvSpPr/>
          <p:nvPr/>
        </p:nvSpPr>
        <p:spPr>
          <a:xfrm>
            <a:off x="4180313" y="2417664"/>
            <a:ext cx="1151561" cy="336064"/>
          </a:xfrm>
          <a:prstGeom prst="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schemeClr val="bg1"/>
                </a:solidFill>
              </a:rPr>
              <a:t>JDBC</a:t>
            </a:r>
            <a:r>
              <a:rPr lang="zh-CN" altLang="en-US" sz="1400" smtClean="0">
                <a:solidFill>
                  <a:schemeClr val="bg1"/>
                </a:solidFill>
              </a:rPr>
              <a:t>客户端</a:t>
            </a:r>
            <a:endParaRPr lang="zh-CN" altLang="en-US" sz="1400">
              <a:solidFill>
                <a:schemeClr val="bg1"/>
              </a:solidFill>
            </a:endParaRPr>
          </a:p>
        </p:txBody>
      </p:sp>
      <p:sp>
        <p:nvSpPr>
          <p:cNvPr id="11" name="矩形 10"/>
          <p:cNvSpPr/>
          <p:nvPr/>
        </p:nvSpPr>
        <p:spPr>
          <a:xfrm>
            <a:off x="5440827" y="2417664"/>
            <a:ext cx="1319252" cy="336064"/>
          </a:xfrm>
          <a:prstGeom prst="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schemeClr val="bg1"/>
                </a:solidFill>
              </a:rPr>
              <a:t>ODBC</a:t>
            </a:r>
            <a:r>
              <a:rPr lang="zh-CN" altLang="en-US" sz="1400" smtClean="0">
                <a:solidFill>
                  <a:schemeClr val="bg1"/>
                </a:solidFill>
              </a:rPr>
              <a:t>客户端</a:t>
            </a:r>
            <a:endParaRPr lang="zh-CN" altLang="en-US" sz="1400">
              <a:solidFill>
                <a:schemeClr val="bg1"/>
              </a:solidFill>
            </a:endParaRPr>
          </a:p>
        </p:txBody>
      </p:sp>
      <p:sp>
        <p:nvSpPr>
          <p:cNvPr id="12" name="矩形 11"/>
          <p:cNvSpPr/>
          <p:nvPr/>
        </p:nvSpPr>
        <p:spPr>
          <a:xfrm>
            <a:off x="6869032" y="2417664"/>
            <a:ext cx="953493" cy="336064"/>
          </a:xfrm>
          <a:prstGeom prst="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schemeClr val="bg1"/>
                </a:solidFill>
              </a:rPr>
              <a:t>Web</a:t>
            </a:r>
            <a:r>
              <a:rPr lang="zh-CN" altLang="en-US" sz="1400" smtClean="0">
                <a:solidFill>
                  <a:schemeClr val="bg1"/>
                </a:solidFill>
              </a:rPr>
              <a:t>接口</a:t>
            </a:r>
            <a:endParaRPr lang="zh-CN" altLang="en-US" sz="1400">
              <a:solidFill>
                <a:schemeClr val="bg1"/>
              </a:solidFill>
            </a:endParaRPr>
          </a:p>
        </p:txBody>
      </p:sp>
      <p:sp>
        <p:nvSpPr>
          <p:cNvPr id="13" name="矩形 12"/>
          <p:cNvSpPr/>
          <p:nvPr/>
        </p:nvSpPr>
        <p:spPr>
          <a:xfrm>
            <a:off x="4071356" y="3190883"/>
            <a:ext cx="1369472" cy="440535"/>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solidFill>
                  <a:schemeClr val="tx1">
                    <a:lumMod val="75000"/>
                    <a:lumOff val="25000"/>
                  </a:schemeClr>
                </a:solidFill>
              </a:rPr>
              <a:t>Thrift</a:t>
            </a:r>
            <a:r>
              <a:rPr lang="zh-CN" altLang="en-US" sz="1400" smtClean="0">
                <a:solidFill>
                  <a:schemeClr val="tx1">
                    <a:lumMod val="75000"/>
                    <a:lumOff val="25000"/>
                  </a:schemeClr>
                </a:solidFill>
              </a:rPr>
              <a:t>服务器</a:t>
            </a:r>
            <a:endParaRPr lang="zh-CN" altLang="en-US" sz="1400">
              <a:solidFill>
                <a:schemeClr val="tx1">
                  <a:lumMod val="75000"/>
                  <a:lumOff val="25000"/>
                </a:schemeClr>
              </a:solidFill>
            </a:endParaRPr>
          </a:p>
        </p:txBody>
      </p:sp>
      <p:cxnSp>
        <p:nvCxnSpPr>
          <p:cNvPr id="14" name="直接连接符 13"/>
          <p:cNvCxnSpPr>
            <a:stCxn id="13" idx="0"/>
            <a:endCxn id="10" idx="2"/>
          </p:cNvCxnSpPr>
          <p:nvPr/>
        </p:nvCxnSpPr>
        <p:spPr>
          <a:xfrm flipV="1">
            <a:off x="4756092" y="2753728"/>
            <a:ext cx="2" cy="437155"/>
          </a:xfrm>
          <a:prstGeom prst="line">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3" idx="0"/>
            <a:endCxn id="11" idx="2"/>
          </p:cNvCxnSpPr>
          <p:nvPr/>
        </p:nvCxnSpPr>
        <p:spPr>
          <a:xfrm flipV="1">
            <a:off x="4756092" y="2753728"/>
            <a:ext cx="1344361" cy="437155"/>
          </a:xfrm>
          <a:prstGeom prst="line">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071356" y="3725712"/>
            <a:ext cx="1369472" cy="1318370"/>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400" smtClean="0">
                <a:solidFill>
                  <a:schemeClr val="tx1">
                    <a:lumMod val="75000"/>
                    <a:lumOff val="25000"/>
                  </a:schemeClr>
                </a:solidFill>
              </a:rPr>
              <a:t>解释器</a:t>
            </a:r>
            <a:endParaRPr lang="zh-CN" altLang="en-US" sz="1400">
              <a:solidFill>
                <a:schemeClr val="tx1">
                  <a:lumMod val="75000"/>
                  <a:lumOff val="25000"/>
                </a:schemeClr>
              </a:solidFill>
            </a:endParaRPr>
          </a:p>
        </p:txBody>
      </p:sp>
      <p:sp>
        <p:nvSpPr>
          <p:cNvPr id="17" name="矩形 16"/>
          <p:cNvSpPr/>
          <p:nvPr/>
        </p:nvSpPr>
        <p:spPr>
          <a:xfrm>
            <a:off x="2511240" y="5210678"/>
            <a:ext cx="4357791" cy="1078730"/>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sz="1400">
              <a:solidFill>
                <a:schemeClr val="tx1">
                  <a:lumMod val="75000"/>
                  <a:lumOff val="25000"/>
                </a:schemeClr>
              </a:solidFill>
            </a:endParaRPr>
          </a:p>
        </p:txBody>
      </p:sp>
      <p:sp>
        <p:nvSpPr>
          <p:cNvPr id="18" name="矩形 17"/>
          <p:cNvSpPr/>
          <p:nvPr/>
        </p:nvSpPr>
        <p:spPr>
          <a:xfrm>
            <a:off x="4180313" y="4004406"/>
            <a:ext cx="1151561" cy="29394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t>编译器</a:t>
            </a:r>
            <a:endParaRPr lang="zh-CN" altLang="en-US" sz="1400"/>
          </a:p>
        </p:txBody>
      </p:sp>
      <p:sp>
        <p:nvSpPr>
          <p:cNvPr id="19" name="矩形 18"/>
          <p:cNvSpPr/>
          <p:nvPr/>
        </p:nvSpPr>
        <p:spPr>
          <a:xfrm>
            <a:off x="4180313" y="4353053"/>
            <a:ext cx="1151561" cy="29394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t>优化器</a:t>
            </a:r>
            <a:endParaRPr lang="zh-CN" altLang="en-US" sz="1400"/>
          </a:p>
        </p:txBody>
      </p:sp>
      <p:sp>
        <p:nvSpPr>
          <p:cNvPr id="20" name="矩形 19"/>
          <p:cNvSpPr/>
          <p:nvPr/>
        </p:nvSpPr>
        <p:spPr>
          <a:xfrm>
            <a:off x="4180313" y="4701700"/>
            <a:ext cx="1151561" cy="29394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t>执行器</a:t>
            </a:r>
            <a:endParaRPr lang="zh-CN" altLang="en-US" sz="1400"/>
          </a:p>
        </p:txBody>
      </p:sp>
      <p:sp>
        <p:nvSpPr>
          <p:cNvPr id="21" name="矩形 20"/>
          <p:cNvSpPr/>
          <p:nvPr/>
        </p:nvSpPr>
        <p:spPr>
          <a:xfrm>
            <a:off x="2769004" y="5422773"/>
            <a:ext cx="1302352" cy="29394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t>MapReduce</a:t>
            </a:r>
            <a:endParaRPr lang="zh-CN" altLang="en-US" sz="1400"/>
          </a:p>
        </p:txBody>
      </p:sp>
      <p:sp>
        <p:nvSpPr>
          <p:cNvPr id="22" name="矩形 21"/>
          <p:cNvSpPr/>
          <p:nvPr/>
        </p:nvSpPr>
        <p:spPr>
          <a:xfrm>
            <a:off x="5589069" y="5422773"/>
            <a:ext cx="1076742" cy="29394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t>数据仓库</a:t>
            </a:r>
            <a:endParaRPr lang="zh-CN" altLang="en-US" sz="1400"/>
          </a:p>
        </p:txBody>
      </p:sp>
      <p:sp>
        <p:nvSpPr>
          <p:cNvPr id="23" name="矩形 22" descr="HDFS" title="HD"/>
          <p:cNvSpPr/>
          <p:nvPr/>
        </p:nvSpPr>
        <p:spPr>
          <a:xfrm>
            <a:off x="5440827" y="5282529"/>
            <a:ext cx="1347826" cy="943730"/>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1400" smtClean="0">
                <a:solidFill>
                  <a:schemeClr val="tx1">
                    <a:lumMod val="75000"/>
                    <a:lumOff val="25000"/>
                  </a:schemeClr>
                </a:solidFill>
              </a:rPr>
              <a:t>HDFS</a:t>
            </a:r>
            <a:endParaRPr lang="zh-CN" altLang="en-US" sz="1400">
              <a:solidFill>
                <a:schemeClr val="tx1">
                  <a:lumMod val="75000"/>
                  <a:lumOff val="25000"/>
                </a:schemeClr>
              </a:solidFill>
            </a:endParaRPr>
          </a:p>
        </p:txBody>
      </p:sp>
      <p:sp>
        <p:nvSpPr>
          <p:cNvPr id="24" name="矩形 23"/>
          <p:cNvSpPr/>
          <p:nvPr/>
        </p:nvSpPr>
        <p:spPr>
          <a:xfrm>
            <a:off x="2668879" y="5883038"/>
            <a:ext cx="881973" cy="307777"/>
          </a:xfrm>
          <a:prstGeom prst="rect">
            <a:avLst/>
          </a:prstGeom>
        </p:spPr>
        <p:txBody>
          <a:bodyPr wrap="none">
            <a:spAutoFit/>
          </a:bodyPr>
          <a:lstStyle/>
          <a:p>
            <a:r>
              <a:rPr lang="en-US" altLang="zh-CN" sz="1400" smtClean="0">
                <a:solidFill>
                  <a:schemeClr val="tx1">
                    <a:lumMod val="75000"/>
                    <a:lumOff val="25000"/>
                  </a:schemeClr>
                </a:solidFill>
              </a:rPr>
              <a:t>Hadoop</a:t>
            </a:r>
            <a:endParaRPr lang="en-US" altLang="zh-CN" sz="1400">
              <a:solidFill>
                <a:schemeClr val="tx1">
                  <a:lumMod val="75000"/>
                  <a:lumOff val="25000"/>
                </a:schemeClr>
              </a:solidFill>
            </a:endParaRPr>
          </a:p>
        </p:txBody>
      </p:sp>
      <p:sp>
        <p:nvSpPr>
          <p:cNvPr id="25" name="圆柱形 24"/>
          <p:cNvSpPr/>
          <p:nvPr/>
        </p:nvSpPr>
        <p:spPr>
          <a:xfrm>
            <a:off x="6409922" y="4084047"/>
            <a:ext cx="1143000" cy="550321"/>
          </a:xfrm>
          <a:prstGeom prst="can">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无数据库</a:t>
            </a:r>
            <a:endParaRPr lang="zh-CN" altLang="en-US" sz="1600"/>
          </a:p>
        </p:txBody>
      </p:sp>
      <p:cxnSp>
        <p:nvCxnSpPr>
          <p:cNvPr id="26" name="直接连接符 25"/>
          <p:cNvCxnSpPr>
            <a:endCxn id="9" idx="2"/>
          </p:cNvCxnSpPr>
          <p:nvPr/>
        </p:nvCxnSpPr>
        <p:spPr>
          <a:xfrm flipH="1" flipV="1">
            <a:off x="3589145" y="2753728"/>
            <a:ext cx="473755" cy="1228475"/>
          </a:xfrm>
          <a:prstGeom prst="line">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2362200" y="2753729"/>
            <a:ext cx="1700700" cy="1381697"/>
          </a:xfrm>
          <a:prstGeom prst="line">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5449284" y="2753730"/>
            <a:ext cx="1896494" cy="1199688"/>
          </a:xfrm>
          <a:prstGeom prst="line">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6" idx="3"/>
          </p:cNvCxnSpPr>
          <p:nvPr/>
        </p:nvCxnSpPr>
        <p:spPr>
          <a:xfrm flipV="1">
            <a:off x="5440828" y="4369821"/>
            <a:ext cx="956703" cy="15076"/>
          </a:xfrm>
          <a:prstGeom prst="line">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1" idx="0"/>
            <a:endCxn id="16" idx="2"/>
          </p:cNvCxnSpPr>
          <p:nvPr/>
        </p:nvCxnSpPr>
        <p:spPr>
          <a:xfrm flipV="1">
            <a:off x="3420180" y="5044082"/>
            <a:ext cx="1335912" cy="378691"/>
          </a:xfrm>
          <a:prstGeom prst="line">
            <a:avLst/>
          </a:prstGeom>
          <a:ln>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2" idx="0"/>
            <a:endCxn id="16" idx="2"/>
          </p:cNvCxnSpPr>
          <p:nvPr/>
        </p:nvCxnSpPr>
        <p:spPr>
          <a:xfrm flipH="1" flipV="1">
            <a:off x="4756092" y="5044082"/>
            <a:ext cx="1371348" cy="378691"/>
          </a:xfrm>
          <a:prstGeom prst="line">
            <a:avLst/>
          </a:prstGeom>
          <a:ln>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2" idx="1"/>
            <a:endCxn id="21" idx="3"/>
          </p:cNvCxnSpPr>
          <p:nvPr/>
        </p:nvCxnSpPr>
        <p:spPr>
          <a:xfrm flipH="1">
            <a:off x="4071356" y="5569746"/>
            <a:ext cx="1517713" cy="0"/>
          </a:xfrm>
          <a:prstGeom prst="line">
            <a:avLst/>
          </a:prstGeom>
          <a:ln>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_1"/>
          <p:cNvSpPr txBox="1"/>
          <p:nvPr/>
        </p:nvSpPr>
        <p:spPr>
          <a:xfrm>
            <a:off x="502071" y="1288850"/>
            <a:ext cx="2114553" cy="461665"/>
          </a:xfrm>
          <a:prstGeom prst="rect">
            <a:avLst/>
          </a:prstGeom>
          <a:noFill/>
        </p:spPr>
        <p:txBody>
          <a:bodyPr wrap="none" rtlCol="0">
            <a:spAutoFit/>
          </a:bodyPr>
          <a:lstStyle/>
          <a:p>
            <a:r>
              <a:rPr lang="en-US" altLang="zh-CN" sz="2400" b="1">
                <a:solidFill>
                  <a:schemeClr val="accent6"/>
                </a:solidFill>
              </a:rPr>
              <a:t>Hive</a:t>
            </a:r>
            <a:r>
              <a:rPr lang="zh-CN" altLang="en-US" sz="2400" b="1">
                <a:solidFill>
                  <a:schemeClr val="accent6"/>
                </a:solidFill>
              </a:rPr>
              <a:t>基本框架</a:t>
            </a:r>
          </a:p>
        </p:txBody>
      </p:sp>
      <p:sp>
        <p:nvSpPr>
          <p:cNvPr id="34" name="Oval 4_1"/>
          <p:cNvSpPr/>
          <p:nvPr/>
        </p:nvSpPr>
        <p:spPr>
          <a:xfrm>
            <a:off x="396343" y="1435156"/>
            <a:ext cx="127327" cy="12732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62248676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and Extensions of MapReduce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91</a:t>
            </a:fld>
            <a:endParaRPr lang="en-US"/>
          </a:p>
        </p:txBody>
      </p:sp>
      <p:sp>
        <p:nvSpPr>
          <p:cNvPr id="35" name="矩形 34"/>
          <p:cNvSpPr/>
          <p:nvPr/>
        </p:nvSpPr>
        <p:spPr>
          <a:xfrm>
            <a:off x="171740" y="1655393"/>
            <a:ext cx="8469456" cy="507831"/>
          </a:xfrm>
          <a:prstGeom prst="rect">
            <a:avLst/>
          </a:prstGeom>
          <a:solidFill>
            <a:schemeClr val="bg1">
              <a:lumMod val="85000"/>
            </a:schemeClr>
          </a:solidFill>
        </p:spPr>
        <p:txBody>
          <a:bodyPr wrap="square">
            <a:spAutoFit/>
          </a:bodyPr>
          <a:lstStyle/>
          <a:p>
            <a:pPr>
              <a:lnSpc>
                <a:spcPct val="150000"/>
              </a:lnSpc>
            </a:pPr>
            <a:r>
              <a:rPr lang="en-US" altLang="zh-CN" smtClean="0">
                <a:solidFill>
                  <a:schemeClr val="tx1">
                    <a:lumMod val="75000"/>
                    <a:lumOff val="25000"/>
                  </a:schemeClr>
                </a:solidFill>
              </a:rPr>
              <a:t>Hive</a:t>
            </a:r>
            <a:r>
              <a:rPr lang="zh-CN" altLang="en-US">
                <a:solidFill>
                  <a:schemeClr val="tx1">
                    <a:lumMod val="75000"/>
                    <a:lumOff val="25000"/>
                  </a:schemeClr>
                </a:solidFill>
              </a:rPr>
              <a:t>的</a:t>
            </a:r>
            <a:r>
              <a:rPr lang="en-US" altLang="zh-CN">
                <a:solidFill>
                  <a:schemeClr val="tx1">
                    <a:lumMod val="75000"/>
                    <a:lumOff val="25000"/>
                  </a:schemeClr>
                </a:solidFill>
              </a:rPr>
              <a:t>SQL</a:t>
            </a:r>
            <a:r>
              <a:rPr lang="zh-CN" altLang="en-US">
                <a:solidFill>
                  <a:schemeClr val="tx1">
                    <a:lumMod val="75000"/>
                    <a:lumOff val="25000"/>
                  </a:schemeClr>
                </a:solidFill>
              </a:rPr>
              <a:t>称为</a:t>
            </a:r>
            <a:r>
              <a:rPr lang="en-US" altLang="zh-CN">
                <a:solidFill>
                  <a:schemeClr val="tx1">
                    <a:lumMod val="75000"/>
                    <a:lumOff val="25000"/>
                  </a:schemeClr>
                </a:solidFill>
              </a:rPr>
              <a:t>HiveQL</a:t>
            </a:r>
            <a:r>
              <a:rPr lang="zh-CN" altLang="en-US">
                <a:solidFill>
                  <a:schemeClr val="tx1">
                    <a:lumMod val="75000"/>
                    <a:lumOff val="25000"/>
                  </a:schemeClr>
                </a:solidFill>
              </a:rPr>
              <a:t>，它与大部分的</a:t>
            </a:r>
            <a:r>
              <a:rPr lang="en-US" altLang="zh-CN">
                <a:solidFill>
                  <a:schemeClr val="tx1">
                    <a:lumMod val="75000"/>
                    <a:lumOff val="25000"/>
                  </a:schemeClr>
                </a:solidFill>
              </a:rPr>
              <a:t>SQL</a:t>
            </a:r>
            <a:r>
              <a:rPr lang="zh-CN" altLang="en-US">
                <a:solidFill>
                  <a:schemeClr val="tx1">
                    <a:lumMod val="75000"/>
                    <a:lumOff val="25000"/>
                  </a:schemeClr>
                </a:solidFill>
              </a:rPr>
              <a:t>语法兼容，但是并不完全类似</a:t>
            </a:r>
            <a:r>
              <a:rPr lang="en-US" altLang="zh-CN" smtClean="0">
                <a:solidFill>
                  <a:schemeClr val="tx1">
                    <a:lumMod val="75000"/>
                    <a:lumOff val="25000"/>
                  </a:schemeClr>
                </a:solidFill>
              </a:rPr>
              <a:t>SQL</a:t>
            </a:r>
            <a:r>
              <a:rPr lang="zh-CN" altLang="en-US" smtClean="0">
                <a:solidFill>
                  <a:schemeClr val="tx1">
                    <a:lumMod val="75000"/>
                    <a:lumOff val="25000"/>
                  </a:schemeClr>
                </a:solidFill>
              </a:rPr>
              <a:t>。</a:t>
            </a:r>
            <a:endParaRPr lang="zh-CN" altLang="en-US">
              <a:solidFill>
                <a:schemeClr val="tx1">
                  <a:lumMod val="75000"/>
                  <a:lumOff val="25000"/>
                </a:schemeClr>
              </a:solidFill>
            </a:endParaRPr>
          </a:p>
        </p:txBody>
      </p:sp>
      <p:sp>
        <p:nvSpPr>
          <p:cNvPr id="36" name="TextBox 3_1"/>
          <p:cNvSpPr txBox="1"/>
          <p:nvPr/>
        </p:nvSpPr>
        <p:spPr>
          <a:xfrm>
            <a:off x="243279" y="1193728"/>
            <a:ext cx="1499000" cy="461665"/>
          </a:xfrm>
          <a:prstGeom prst="rect">
            <a:avLst/>
          </a:prstGeom>
          <a:noFill/>
        </p:spPr>
        <p:txBody>
          <a:bodyPr wrap="none" rtlCol="0">
            <a:spAutoFit/>
          </a:bodyPr>
          <a:lstStyle/>
          <a:p>
            <a:r>
              <a:rPr lang="en-US" altLang="zh-CN" sz="2400" b="1" dirty="0">
                <a:solidFill>
                  <a:schemeClr val="accent6"/>
                </a:solidFill>
              </a:rPr>
              <a:t>Hive</a:t>
            </a:r>
            <a:r>
              <a:rPr lang="zh-CN" altLang="en-US" sz="2400" b="1" dirty="0">
                <a:solidFill>
                  <a:schemeClr val="accent6"/>
                </a:solidFill>
              </a:rPr>
              <a:t>语法</a:t>
            </a:r>
          </a:p>
        </p:txBody>
      </p:sp>
      <p:sp>
        <p:nvSpPr>
          <p:cNvPr id="37" name="矩形 36"/>
          <p:cNvSpPr/>
          <p:nvPr/>
        </p:nvSpPr>
        <p:spPr>
          <a:xfrm>
            <a:off x="163080" y="2571415"/>
            <a:ext cx="1107996" cy="369332"/>
          </a:xfrm>
          <a:prstGeom prst="rect">
            <a:avLst/>
          </a:prstGeom>
          <a:solidFill>
            <a:schemeClr val="accent6"/>
          </a:solidFill>
        </p:spPr>
        <p:txBody>
          <a:bodyPr wrap="none">
            <a:spAutoFit/>
          </a:bodyPr>
          <a:lstStyle/>
          <a:p>
            <a:r>
              <a:rPr lang="zh-CN" altLang="en-US" smtClean="0">
                <a:solidFill>
                  <a:schemeClr val="bg1"/>
                </a:solidFill>
              </a:rPr>
              <a:t>数据类型</a:t>
            </a:r>
            <a:endParaRPr lang="zh-CN" altLang="en-US">
              <a:solidFill>
                <a:schemeClr val="bg1"/>
              </a:solidFill>
            </a:endParaRPr>
          </a:p>
        </p:txBody>
      </p:sp>
      <p:sp>
        <p:nvSpPr>
          <p:cNvPr id="38" name="矩形 37"/>
          <p:cNvSpPr/>
          <p:nvPr/>
        </p:nvSpPr>
        <p:spPr>
          <a:xfrm>
            <a:off x="243279" y="3019853"/>
            <a:ext cx="3877985" cy="369332"/>
          </a:xfrm>
          <a:prstGeom prst="rect">
            <a:avLst/>
          </a:prstGeom>
        </p:spPr>
        <p:txBody>
          <a:bodyPr wrap="none">
            <a:spAutoFit/>
          </a:bodyPr>
          <a:lstStyle/>
          <a:p>
            <a:r>
              <a:rPr lang="zh-CN" altLang="en-US">
                <a:solidFill>
                  <a:schemeClr val="tx1">
                    <a:lumMod val="75000"/>
                    <a:lumOff val="25000"/>
                  </a:schemeClr>
                </a:solidFill>
              </a:rPr>
              <a:t>基本类型：数值型、布尔型和字符串</a:t>
            </a:r>
          </a:p>
        </p:txBody>
      </p:sp>
      <p:sp>
        <p:nvSpPr>
          <p:cNvPr id="39" name="矩形 38"/>
          <p:cNvSpPr/>
          <p:nvPr/>
        </p:nvSpPr>
        <p:spPr>
          <a:xfrm>
            <a:off x="243279" y="3434235"/>
            <a:ext cx="3952044" cy="369332"/>
          </a:xfrm>
          <a:prstGeom prst="rect">
            <a:avLst/>
          </a:prstGeom>
        </p:spPr>
        <p:txBody>
          <a:bodyPr wrap="none">
            <a:spAutoFit/>
          </a:bodyPr>
          <a:lstStyle/>
          <a:p>
            <a:r>
              <a:rPr lang="zh-CN" altLang="en-US">
                <a:solidFill>
                  <a:schemeClr val="tx1">
                    <a:lumMod val="75000"/>
                    <a:lumOff val="25000"/>
                  </a:schemeClr>
                </a:solidFill>
              </a:rPr>
              <a:t>复杂类型</a:t>
            </a:r>
            <a:r>
              <a:rPr lang="zh-CN" altLang="en-US" smtClean="0">
                <a:solidFill>
                  <a:schemeClr val="tx1">
                    <a:lumMod val="75000"/>
                    <a:lumOff val="25000"/>
                  </a:schemeClr>
                </a:solidFill>
              </a:rPr>
              <a:t>：</a:t>
            </a:r>
            <a:r>
              <a:rPr lang="en-US" altLang="zh-CN">
                <a:solidFill>
                  <a:schemeClr val="tx1">
                    <a:lumMod val="75000"/>
                    <a:lumOff val="25000"/>
                  </a:schemeClr>
                </a:solidFill>
              </a:rPr>
              <a:t>ARRAY</a:t>
            </a:r>
            <a:r>
              <a:rPr lang="zh-CN" altLang="en-US">
                <a:solidFill>
                  <a:schemeClr val="tx1">
                    <a:lumMod val="75000"/>
                    <a:lumOff val="25000"/>
                  </a:schemeClr>
                </a:solidFill>
              </a:rPr>
              <a:t>、</a:t>
            </a:r>
            <a:r>
              <a:rPr lang="en-US" altLang="zh-CN">
                <a:solidFill>
                  <a:schemeClr val="tx1">
                    <a:lumMod val="75000"/>
                    <a:lumOff val="25000"/>
                  </a:schemeClr>
                </a:solidFill>
              </a:rPr>
              <a:t>MAP</a:t>
            </a:r>
            <a:r>
              <a:rPr lang="zh-CN" altLang="en-US">
                <a:solidFill>
                  <a:schemeClr val="tx1">
                    <a:lumMod val="75000"/>
                    <a:lumOff val="25000"/>
                  </a:schemeClr>
                </a:solidFill>
              </a:rPr>
              <a:t>和</a:t>
            </a:r>
            <a:r>
              <a:rPr lang="en-US" altLang="zh-CN">
                <a:solidFill>
                  <a:schemeClr val="tx1">
                    <a:lumMod val="75000"/>
                    <a:lumOff val="25000"/>
                  </a:schemeClr>
                </a:solidFill>
              </a:rPr>
              <a:t>STRUCT</a:t>
            </a:r>
            <a:endParaRPr lang="zh-CN" altLang="en-US">
              <a:solidFill>
                <a:schemeClr val="tx1">
                  <a:lumMod val="75000"/>
                  <a:lumOff val="25000"/>
                </a:schemeClr>
              </a:solidFill>
            </a:endParaRPr>
          </a:p>
        </p:txBody>
      </p:sp>
      <p:sp>
        <p:nvSpPr>
          <p:cNvPr id="40" name="矩形 39"/>
          <p:cNvSpPr/>
          <p:nvPr/>
        </p:nvSpPr>
        <p:spPr>
          <a:xfrm>
            <a:off x="163080" y="4178705"/>
            <a:ext cx="1107996" cy="369332"/>
          </a:xfrm>
          <a:prstGeom prst="rect">
            <a:avLst/>
          </a:prstGeom>
          <a:solidFill>
            <a:schemeClr val="accent6"/>
          </a:solidFill>
        </p:spPr>
        <p:txBody>
          <a:bodyPr wrap="none">
            <a:spAutoFit/>
          </a:bodyPr>
          <a:lstStyle/>
          <a:p>
            <a:r>
              <a:rPr lang="zh-CN" altLang="en-US" smtClean="0">
                <a:solidFill>
                  <a:schemeClr val="bg1"/>
                </a:solidFill>
              </a:rPr>
              <a:t>数据类型</a:t>
            </a:r>
            <a:endParaRPr lang="zh-CN" altLang="en-US">
              <a:solidFill>
                <a:schemeClr val="bg1"/>
              </a:solidFill>
            </a:endParaRPr>
          </a:p>
        </p:txBody>
      </p:sp>
      <p:sp>
        <p:nvSpPr>
          <p:cNvPr id="41" name="矩形 40"/>
          <p:cNvSpPr/>
          <p:nvPr/>
        </p:nvSpPr>
        <p:spPr>
          <a:xfrm>
            <a:off x="264878" y="4660196"/>
            <a:ext cx="3498202" cy="369332"/>
          </a:xfrm>
          <a:prstGeom prst="rect">
            <a:avLst/>
          </a:prstGeom>
        </p:spPr>
        <p:txBody>
          <a:bodyPr wrap="none">
            <a:spAutoFit/>
          </a:bodyPr>
          <a:lstStyle/>
          <a:p>
            <a:r>
              <a:rPr lang="en-US" altLang="zh-CN">
                <a:solidFill>
                  <a:schemeClr val="tx1">
                    <a:lumMod val="75000"/>
                    <a:lumOff val="25000"/>
                  </a:schemeClr>
                </a:solidFill>
              </a:rPr>
              <a:t>HiveQL</a:t>
            </a:r>
            <a:r>
              <a:rPr lang="zh-CN" altLang="en-US">
                <a:solidFill>
                  <a:schemeClr val="tx1">
                    <a:lumMod val="75000"/>
                    <a:lumOff val="25000"/>
                  </a:schemeClr>
                </a:solidFill>
              </a:rPr>
              <a:t>操作符类似于</a:t>
            </a:r>
            <a:r>
              <a:rPr lang="en-US" altLang="zh-CN">
                <a:solidFill>
                  <a:schemeClr val="tx1">
                    <a:lumMod val="75000"/>
                    <a:lumOff val="25000"/>
                  </a:schemeClr>
                </a:solidFill>
              </a:rPr>
              <a:t>SQL</a:t>
            </a:r>
            <a:r>
              <a:rPr lang="zh-CN" altLang="en-US">
                <a:solidFill>
                  <a:schemeClr val="tx1">
                    <a:lumMod val="75000"/>
                    <a:lumOff val="25000"/>
                  </a:schemeClr>
                </a:solidFill>
              </a:rPr>
              <a:t>操作符</a:t>
            </a:r>
          </a:p>
        </p:txBody>
      </p:sp>
      <p:sp>
        <p:nvSpPr>
          <p:cNvPr id="42" name="矩形 41"/>
          <p:cNvSpPr/>
          <p:nvPr/>
        </p:nvSpPr>
        <p:spPr>
          <a:xfrm>
            <a:off x="264877" y="5105400"/>
            <a:ext cx="7299127" cy="369332"/>
          </a:xfrm>
          <a:prstGeom prst="rect">
            <a:avLst/>
          </a:prstGeom>
        </p:spPr>
        <p:txBody>
          <a:bodyPr wrap="square">
            <a:spAutoFit/>
          </a:bodyPr>
          <a:lstStyle/>
          <a:p>
            <a:r>
              <a:rPr lang="en-US" altLang="zh-CN">
                <a:solidFill>
                  <a:schemeClr val="tx1">
                    <a:lumMod val="75000"/>
                    <a:lumOff val="25000"/>
                  </a:schemeClr>
                </a:solidFill>
              </a:rPr>
              <a:t>Hive</a:t>
            </a:r>
            <a:r>
              <a:rPr lang="zh-CN" altLang="en-US">
                <a:solidFill>
                  <a:schemeClr val="tx1">
                    <a:lumMod val="75000"/>
                    <a:lumOff val="25000"/>
                  </a:schemeClr>
                </a:solidFill>
              </a:rPr>
              <a:t>提供了数理统计、字符串操作、条件操作等大量的内置函数</a:t>
            </a:r>
          </a:p>
        </p:txBody>
      </p:sp>
      <p:sp>
        <p:nvSpPr>
          <p:cNvPr id="43" name="矩形 42"/>
          <p:cNvSpPr/>
          <p:nvPr/>
        </p:nvSpPr>
        <p:spPr>
          <a:xfrm>
            <a:off x="264877" y="5543271"/>
            <a:ext cx="2723823" cy="369332"/>
          </a:xfrm>
          <a:prstGeom prst="rect">
            <a:avLst/>
          </a:prstGeom>
        </p:spPr>
        <p:txBody>
          <a:bodyPr wrap="none">
            <a:spAutoFit/>
          </a:bodyPr>
          <a:lstStyle/>
          <a:p>
            <a:r>
              <a:rPr lang="zh-CN" altLang="en-US">
                <a:solidFill>
                  <a:schemeClr val="tx1">
                    <a:lumMod val="75000"/>
                    <a:lumOff val="25000"/>
                  </a:schemeClr>
                </a:solidFill>
              </a:rPr>
              <a:t>用户还可以自己编写函数</a:t>
            </a:r>
          </a:p>
        </p:txBody>
      </p:sp>
    </p:spTree>
    <p:extLst>
      <p:ext uri="{BB962C8B-B14F-4D97-AF65-F5344CB8AC3E}">
        <p14:creationId xmlns:p14="http://schemas.microsoft.com/office/powerpoint/2010/main" val="41814175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and Extensions of MapReduce</a:t>
            </a:r>
            <a:endParaRPr lang="en-US" dirty="0"/>
          </a:p>
        </p:txBody>
      </p:sp>
      <p:sp>
        <p:nvSpPr>
          <p:cNvPr id="3" name="Content Placeholder 2"/>
          <p:cNvSpPr>
            <a:spLocks noGrp="1"/>
          </p:cNvSpPr>
          <p:nvPr>
            <p:ph idx="1"/>
          </p:nvPr>
        </p:nvSpPr>
        <p:spPr/>
        <p:txBody>
          <a:bodyPr/>
          <a:lstStyle/>
          <a:p>
            <a:pPr algn="just"/>
            <a:r>
              <a:rPr lang="en-US" sz="2400" b="1" dirty="0" smtClean="0"/>
              <a:t>Map-Reduce-Merge: </a:t>
            </a:r>
            <a:r>
              <a:rPr lang="en-US" sz="2400" dirty="0" smtClean="0"/>
              <a:t>an extension to the MapReduce model introducing a third phase to the standard MapReduce pipeline—the Merge phase—that allows </a:t>
            </a:r>
            <a:r>
              <a:rPr lang="en-US" sz="2400" dirty="0" err="1" smtClean="0"/>
              <a:t>eﬃciently</a:t>
            </a:r>
            <a:r>
              <a:rPr lang="en-US" sz="2400" dirty="0" smtClean="0"/>
              <a:t> merging data already partitioned and sorted (or hashed) by map and reduce modules. </a:t>
            </a:r>
          </a:p>
          <a:p>
            <a:pPr algn="just"/>
            <a:r>
              <a:rPr lang="en-US" sz="2400" dirty="0" smtClean="0"/>
              <a:t>The Map-Reduce-Merge framework simplifies the management of heterogeneous related datasets and provides an abstraction able to express the common relational algebra operators as well as several join algorithms.</a:t>
            </a:r>
          </a:p>
          <a:p>
            <a:pPr algn="just"/>
            <a:endParaRPr lang="en-US" sz="2400" dirty="0" smtClean="0"/>
          </a:p>
          <a:p>
            <a:pPr algn="just"/>
            <a:endParaRPr lang="en-US" sz="24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92</a:t>
            </a:fld>
            <a:endParaRPr lang="en-US"/>
          </a:p>
        </p:txBody>
      </p:sp>
    </p:spTree>
    <p:extLst>
      <p:ext uri="{BB962C8B-B14F-4D97-AF65-F5344CB8AC3E}">
        <p14:creationId xmlns:p14="http://schemas.microsoft.com/office/powerpoint/2010/main" val="394421649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and Extensions of MapReduce</a:t>
            </a:r>
            <a:endParaRPr lang="en-US" dirty="0"/>
          </a:p>
        </p:txBody>
      </p:sp>
      <p:sp>
        <p:nvSpPr>
          <p:cNvPr id="3" name="Content Placeholder 2"/>
          <p:cNvSpPr>
            <a:spLocks noGrp="1"/>
          </p:cNvSpPr>
          <p:nvPr>
            <p:ph idx="1"/>
          </p:nvPr>
        </p:nvSpPr>
        <p:spPr/>
        <p:txBody>
          <a:bodyPr/>
          <a:lstStyle/>
          <a:p>
            <a:pPr algn="just"/>
            <a:r>
              <a:rPr lang="en-US" sz="1800" b="1" dirty="0" smtClean="0"/>
              <a:t>Twister: </a:t>
            </a:r>
            <a:r>
              <a:rPr lang="en-US" sz="2000" dirty="0" smtClean="0"/>
              <a:t>an extension to the MapReduce model that allows the creation of iterative executions of MapReduce jobs. With respect to the normal MapReduce pipeline the model proposed by twister proposes the following extensions:</a:t>
            </a:r>
          </a:p>
          <a:p>
            <a:pPr marL="680865" lvl="1" indent="-457200" algn="just">
              <a:buFont typeface="+mj-lt"/>
              <a:buAutoNum type="arabicPeriod"/>
            </a:pPr>
            <a:r>
              <a:rPr lang="en-US" sz="1800" dirty="0" smtClean="0"/>
              <a:t>Configure Map</a:t>
            </a:r>
          </a:p>
          <a:p>
            <a:pPr marL="680865" lvl="1" indent="-457200" algn="just">
              <a:buFont typeface="+mj-lt"/>
              <a:buAutoNum type="arabicPeriod"/>
            </a:pPr>
            <a:r>
              <a:rPr lang="en-US" sz="1800" dirty="0" smtClean="0"/>
              <a:t>Configure Reduce</a:t>
            </a:r>
          </a:p>
          <a:p>
            <a:pPr marL="680865" lvl="1" indent="-457200" algn="just">
              <a:buFont typeface="+mj-lt"/>
              <a:buAutoNum type="arabicPeriod"/>
            </a:pPr>
            <a:r>
              <a:rPr lang="en-US" sz="1800" dirty="0" smtClean="0"/>
              <a:t>While Condition Holds True Do</a:t>
            </a:r>
          </a:p>
          <a:p>
            <a:pPr marL="917352" lvl="2" indent="-457200" algn="just">
              <a:buFont typeface="+mj-lt"/>
              <a:buAutoNum type="alphaLcParenR"/>
            </a:pPr>
            <a:r>
              <a:rPr lang="en-US" sz="1800" dirty="0" smtClean="0"/>
              <a:t>Run MapReduce</a:t>
            </a:r>
          </a:p>
          <a:p>
            <a:pPr marL="917352" lvl="2" indent="-457200" algn="just">
              <a:buFont typeface="+mj-lt"/>
              <a:buAutoNum type="alphaLcParenR"/>
            </a:pPr>
            <a:r>
              <a:rPr lang="en-US" sz="1800" dirty="0" smtClean="0"/>
              <a:t>Apply Combine Operation to Result</a:t>
            </a:r>
          </a:p>
          <a:p>
            <a:pPr marL="917352" lvl="2" indent="-457200" algn="just">
              <a:buFont typeface="+mj-lt"/>
              <a:buAutoNum type="alphaLcParenR"/>
            </a:pPr>
            <a:r>
              <a:rPr lang="en-US" sz="1800" dirty="0" smtClean="0"/>
              <a:t>Update Condition</a:t>
            </a:r>
          </a:p>
          <a:p>
            <a:pPr marL="680865" lvl="1" indent="-457200" algn="just">
              <a:buFont typeface="+mj-lt"/>
              <a:buAutoNum type="arabicPeriod"/>
            </a:pPr>
            <a:r>
              <a:rPr lang="en-US" sz="1800" dirty="0" smtClean="0"/>
              <a:t>Close</a:t>
            </a:r>
          </a:p>
          <a:p>
            <a:pPr marL="444378" indent="-457200" algn="just"/>
            <a:r>
              <a:rPr lang="en-US" sz="1800" b="1" dirty="0" smtClean="0"/>
              <a:t>Besides the iterative MapReduce computation, Twister provides additional features such as the ability for map and reduce tasks to refer to static and in memory data, the introduction of an additional phase called combine run at the end of the MapReduce job that aggregates the output together, and other tools for management of data.</a:t>
            </a:r>
          </a:p>
          <a:p>
            <a:pPr marL="444378" indent="-457200" algn="just"/>
            <a:endParaRPr lang="en-US" sz="1800" b="1" dirty="0" smtClean="0"/>
          </a:p>
          <a:p>
            <a:pPr algn="just"/>
            <a:endParaRPr lang="en-US" sz="1800" dirty="0" smtClean="0"/>
          </a:p>
          <a:p>
            <a:pPr algn="just"/>
            <a:endParaRPr lang="en-US" sz="18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93</a:t>
            </a:fld>
            <a:endParaRPr lang="en-US"/>
          </a:p>
        </p:txBody>
      </p:sp>
    </p:spTree>
    <p:extLst>
      <p:ext uri="{BB962C8B-B14F-4D97-AF65-F5344CB8AC3E}">
        <p14:creationId xmlns:p14="http://schemas.microsoft.com/office/powerpoint/2010/main" val="114714859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 to MapReduce</a:t>
            </a:r>
            <a:endParaRPr lang="en-US" dirty="0"/>
          </a:p>
        </p:txBody>
      </p:sp>
      <p:sp>
        <p:nvSpPr>
          <p:cNvPr id="3" name="Content Placeholder 2"/>
          <p:cNvSpPr>
            <a:spLocks noGrp="1"/>
          </p:cNvSpPr>
          <p:nvPr>
            <p:ph idx="1"/>
          </p:nvPr>
        </p:nvSpPr>
        <p:spPr/>
        <p:txBody>
          <a:bodyPr/>
          <a:lstStyle/>
          <a:p>
            <a:pPr algn="just"/>
            <a:r>
              <a:rPr lang="en-US" sz="1800" dirty="0" smtClean="0"/>
              <a:t>Besides MapReduce, there are other abstractions that provide support to process large datasets and execute data-intensive workloads. To different extent, they exhibit some similarities with the approach presented by MapReduce.</a:t>
            </a:r>
          </a:p>
          <a:p>
            <a:pPr algn="just"/>
            <a:r>
              <a:rPr lang="en-US" sz="1800" b="1" dirty="0" smtClean="0"/>
              <a:t>Sphere: </a:t>
            </a:r>
            <a:r>
              <a:rPr lang="en-US" sz="1800" dirty="0" smtClean="0"/>
              <a:t>distributed processing engine that leverages the Sector Distributed File System (SDFS). </a:t>
            </a:r>
          </a:p>
          <a:p>
            <a:pPr lvl="1" algn="just"/>
            <a:r>
              <a:rPr lang="en-US" sz="1400" dirty="0" smtClean="0"/>
              <a:t>Rather than being a variation of MapReduce, Sphere implements the stream processing model (</a:t>
            </a:r>
            <a:r>
              <a:rPr lang="en-US" sz="1400" i="1" dirty="0" smtClean="0"/>
              <a:t>Single Program Multiple Data</a:t>
            </a:r>
            <a:r>
              <a:rPr lang="en-US" sz="1400" dirty="0" smtClean="0"/>
              <a:t>) and allows developer to express the computation in terms of </a:t>
            </a:r>
            <a:r>
              <a:rPr lang="en-US" sz="1400" i="1" dirty="0" smtClean="0"/>
              <a:t>User Defined Functions (UDF)</a:t>
            </a:r>
            <a:r>
              <a:rPr lang="en-US" sz="1400" dirty="0" smtClean="0"/>
              <a:t> which are run against the distributed infrastructure. </a:t>
            </a:r>
          </a:p>
          <a:p>
            <a:pPr lvl="1" algn="just"/>
            <a:r>
              <a:rPr lang="en-US" sz="1400" dirty="0" smtClean="0"/>
              <a:t>A specific combination of UDFs allows Sphere to express MapReduce computations. Sphere strongly leverages the Sector distributed file systems and it is built on top of the Sector’s API for data access. User defined functions are expressed in terms of programs that reads and write streams. </a:t>
            </a:r>
          </a:p>
          <a:p>
            <a:pPr lvl="1" algn="just"/>
            <a:r>
              <a:rPr lang="en-US" sz="1400" dirty="0" smtClean="0"/>
              <a:t>A stream is a data structure that provides access to a collection of data segments mapping one or more files in the SDFS. </a:t>
            </a:r>
          </a:p>
          <a:p>
            <a:pPr lvl="1" algn="just"/>
            <a:r>
              <a:rPr lang="en-US" sz="1400" dirty="0" smtClean="0"/>
              <a:t>The collective execution of UDFs is achieved through the distributed execution of </a:t>
            </a:r>
            <a:r>
              <a:rPr lang="en-US" sz="1400" i="1" dirty="0" smtClean="0"/>
              <a:t>Sphere Process Engines (SPEs)</a:t>
            </a:r>
            <a:r>
              <a:rPr lang="en-US" sz="1400" dirty="0" smtClean="0"/>
              <a:t> which are assigned with a given stream segment. </a:t>
            </a:r>
          </a:p>
          <a:p>
            <a:pPr lvl="1" algn="just"/>
            <a:r>
              <a:rPr lang="en-US" sz="1400" dirty="0" smtClean="0"/>
              <a:t>The execution model is master-slave model that is client controlled: a Sphere client sends a request for processing to the master node that returns the list of available slaves and the client will choose the slaves where to execute Sphere processes and orchestrate the entire distributed execution.</a:t>
            </a:r>
            <a:endParaRPr lang="en-US" sz="14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94</a:t>
            </a:fld>
            <a:endParaRPr lang="en-US"/>
          </a:p>
        </p:txBody>
      </p:sp>
    </p:spTree>
    <p:extLst>
      <p:ext uri="{BB962C8B-B14F-4D97-AF65-F5344CB8AC3E}">
        <p14:creationId xmlns:p14="http://schemas.microsoft.com/office/powerpoint/2010/main" val="402027901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 to MapReduce</a:t>
            </a:r>
            <a:endParaRPr lang="en-US" dirty="0"/>
          </a:p>
        </p:txBody>
      </p:sp>
      <p:sp>
        <p:nvSpPr>
          <p:cNvPr id="3" name="Content Placeholder 2"/>
          <p:cNvSpPr>
            <a:spLocks noGrp="1"/>
          </p:cNvSpPr>
          <p:nvPr>
            <p:ph idx="1"/>
          </p:nvPr>
        </p:nvSpPr>
        <p:spPr/>
        <p:txBody>
          <a:bodyPr/>
          <a:lstStyle/>
          <a:p>
            <a:pPr algn="just"/>
            <a:r>
              <a:rPr lang="en-US" sz="1800" b="1" dirty="0" smtClean="0"/>
              <a:t>All-Pairs : </a:t>
            </a:r>
          </a:p>
          <a:p>
            <a:pPr lvl="1" algn="just">
              <a:buNone/>
            </a:pPr>
            <a:r>
              <a:rPr lang="en-US" sz="1400" b="1" dirty="0" smtClean="0"/>
              <a:t> </a:t>
            </a:r>
            <a:r>
              <a:rPr lang="en-US" sz="1800" dirty="0" smtClean="0"/>
              <a:t>an abstraction and a run-time environment for the optimized execution of data-intensive workloads. It provides a simple abstraction—in terms of the All-pairs function—that is common in many scientific computing domains:</a:t>
            </a:r>
          </a:p>
          <a:p>
            <a:pPr lvl="1" algn="just">
              <a:buNone/>
            </a:pPr>
            <a:r>
              <a:rPr lang="en-US" sz="1800" i="1" dirty="0" smtClean="0"/>
              <a:t>		</a:t>
            </a:r>
            <a:r>
              <a:rPr lang="en-US" sz="1800" i="1" dirty="0" smtClean="0">
                <a:solidFill>
                  <a:srgbClr val="FF0000"/>
                </a:solidFill>
              </a:rPr>
              <a:t>All-pairs(A:set, B:set, F:function) </a:t>
            </a:r>
            <a:r>
              <a:rPr lang="en-US" sz="1800" i="1" dirty="0" smtClean="0">
                <a:solidFill>
                  <a:srgbClr val="FF0000"/>
                </a:solidFill>
                <a:sym typeface="Wingdings"/>
              </a:rPr>
              <a:t></a:t>
            </a:r>
            <a:r>
              <a:rPr lang="en-US" sz="1800" i="1" dirty="0" smtClean="0">
                <a:solidFill>
                  <a:srgbClr val="FF0000"/>
                </a:solidFill>
              </a:rPr>
              <a:t> M:matrix </a:t>
            </a:r>
            <a:endParaRPr lang="en-US" sz="1000" dirty="0" smtClean="0">
              <a:solidFill>
                <a:srgbClr val="FF0000"/>
              </a:solidFill>
            </a:endParaRPr>
          </a:p>
          <a:p>
            <a:pPr algn="just">
              <a:buNone/>
            </a:pPr>
            <a:r>
              <a:rPr lang="en-US" sz="1400" dirty="0" smtClean="0"/>
              <a:t>     </a:t>
            </a:r>
            <a:r>
              <a:rPr lang="en-US" sz="1800" b="1" dirty="0" smtClean="0"/>
              <a:t>Examples of problems that can be represented into this model can be found in the field of biometrics where similarity matrices are composed as a result of the comparison of several images containing subject pictures. Another example is constituted by several applications and algorithms in data mining. The model expressed by the All-Pairs function can be easily solved by the following algorithm:</a:t>
            </a:r>
          </a:p>
          <a:p>
            <a:pPr lvl="5">
              <a:buFont typeface="+mj-lt"/>
              <a:buAutoNum type="arabicPeriod"/>
            </a:pPr>
            <a:r>
              <a:rPr lang="en-US" sz="2000" dirty="0" smtClean="0"/>
              <a:t>For each $</a:t>
            </a:r>
            <a:r>
              <a:rPr lang="en-US" sz="2000" dirty="0" err="1" smtClean="0"/>
              <a:t>i</a:t>
            </a:r>
            <a:r>
              <a:rPr lang="en-US" sz="2000" dirty="0" smtClean="0"/>
              <a:t> in A</a:t>
            </a:r>
          </a:p>
          <a:p>
            <a:pPr lvl="5">
              <a:buFont typeface="+mj-lt"/>
              <a:buAutoNum type="arabicPeriod"/>
            </a:pPr>
            <a:r>
              <a:rPr lang="en-US" sz="2000" dirty="0" smtClean="0"/>
              <a:t>  For each $j in B</a:t>
            </a:r>
          </a:p>
          <a:p>
            <a:pPr lvl="5">
              <a:buFont typeface="+mj-lt"/>
              <a:buAutoNum type="arabicPeriod"/>
            </a:pPr>
            <a:r>
              <a:rPr lang="en-US" sz="2000" dirty="0" smtClean="0"/>
              <a:t>    Submit job F $</a:t>
            </a:r>
            <a:r>
              <a:rPr lang="en-US" sz="2000" dirty="0" err="1" smtClean="0"/>
              <a:t>i</a:t>
            </a:r>
            <a:r>
              <a:rPr lang="en-US" sz="2000" dirty="0" smtClean="0"/>
              <a:t> $j</a:t>
            </a:r>
          </a:p>
          <a:p>
            <a:pPr algn="just">
              <a:buNone/>
            </a:pPr>
            <a:endParaRPr lang="en-US" sz="14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95</a:t>
            </a:fld>
            <a:endParaRPr lang="en-US"/>
          </a:p>
        </p:txBody>
      </p:sp>
    </p:spTree>
    <p:extLst>
      <p:ext uri="{BB962C8B-B14F-4D97-AF65-F5344CB8AC3E}">
        <p14:creationId xmlns:p14="http://schemas.microsoft.com/office/powerpoint/2010/main" val="323330249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 to MapReduce</a:t>
            </a:r>
            <a:endParaRPr lang="en-US" dirty="0"/>
          </a:p>
        </p:txBody>
      </p:sp>
      <p:sp>
        <p:nvSpPr>
          <p:cNvPr id="3" name="Content Placeholder 2"/>
          <p:cNvSpPr>
            <a:spLocks noGrp="1"/>
          </p:cNvSpPr>
          <p:nvPr>
            <p:ph idx="1"/>
          </p:nvPr>
        </p:nvSpPr>
        <p:spPr/>
        <p:txBody>
          <a:bodyPr/>
          <a:lstStyle/>
          <a:p>
            <a:pPr algn="just"/>
            <a:r>
              <a:rPr lang="en-US" sz="1600" dirty="0" err="1" smtClean="0"/>
              <a:t>DryadLINQ</a:t>
            </a:r>
            <a:r>
              <a:rPr lang="en-US" sz="1600" dirty="0" smtClean="0"/>
              <a:t>: Microsoft Research project investigating programming models for writing parallel and distributed programs to scale from a small cluster to a large data-center. The aim of Dryad is to provide an infrastructure for automatically parallelizing the execution of application without requiring the developer to know about distributed and parallel programming.</a:t>
            </a:r>
            <a:endParaRPr lang="en-US" sz="1600" b="1" dirty="0" smtClean="0"/>
          </a:p>
          <a:p>
            <a:pPr algn="just"/>
            <a:r>
              <a:rPr lang="en-US" sz="1600" dirty="0" smtClean="0"/>
              <a:t>In Dryad, developers can express distributed applications as a set of sequential programs that are connected together by means of channels. </a:t>
            </a:r>
          </a:p>
          <a:p>
            <a:pPr algn="just"/>
            <a:r>
              <a:rPr lang="en-US" sz="1600" dirty="0" smtClean="0"/>
              <a:t>More precisely, a Dryad computation can be expressed in terms of a directed acyclic graph where nodes are the sequential programs and vertices are represents the channels connecting such programs. </a:t>
            </a:r>
          </a:p>
          <a:p>
            <a:pPr algn="just"/>
            <a:r>
              <a:rPr lang="en-US" sz="1600" dirty="0" smtClean="0"/>
              <a:t>Because of this structure, Dryad is considered a superset of the MapReduce model since its general application model allows expressing graphs representing MapReduce computation as well. An interesting feature exposed by Dryad is the capability of supporting dynamic modification of the graph (to some extent) and of partitioning, if possible, the execution of the graph into stages. </a:t>
            </a:r>
          </a:p>
          <a:p>
            <a:pPr algn="just"/>
            <a:r>
              <a:rPr lang="en-US" sz="1600" dirty="0" smtClean="0"/>
              <a:t>This infrastructure is used to serve different application and tools for parallel programming. Among them, </a:t>
            </a:r>
            <a:r>
              <a:rPr lang="en-US" sz="1600" dirty="0" err="1" smtClean="0"/>
              <a:t>DryadLINQ</a:t>
            </a:r>
            <a:r>
              <a:rPr lang="en-US" sz="1600" dirty="0" smtClean="0"/>
              <a:t> is a programming environment that produces Dryad computations from the Language Integrated Query (LINQ) extensions to C#. The resulting framework provides a solution completely integrated into the .NET framework and able to express several distributed computing models, including MapReduce. </a:t>
            </a:r>
          </a:p>
          <a:p>
            <a:pPr algn="just"/>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96</a:t>
            </a:fld>
            <a:endParaRPr lang="en-US"/>
          </a:p>
        </p:txBody>
      </p:sp>
    </p:spTree>
    <p:extLst>
      <p:ext uri="{BB962C8B-B14F-4D97-AF65-F5344CB8AC3E}">
        <p14:creationId xmlns:p14="http://schemas.microsoft.com/office/powerpoint/2010/main" val="280951118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97</a:t>
            </a:fld>
            <a:endParaRPr lang="en-US"/>
          </a:p>
        </p:txBody>
      </p:sp>
      <p:sp>
        <p:nvSpPr>
          <p:cNvPr id="8" name="Rounded Rectangle 7"/>
          <p:cNvSpPr/>
          <p:nvPr/>
        </p:nvSpPr>
        <p:spPr bwMode="auto">
          <a:xfrm>
            <a:off x="0" y="43434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846541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MapReduce Programming</a:t>
            </a:r>
            <a:endParaRPr lang="en-US" dirty="0"/>
          </a:p>
        </p:txBody>
      </p:sp>
      <p:sp>
        <p:nvSpPr>
          <p:cNvPr id="3" name="Content Placeholder 2"/>
          <p:cNvSpPr>
            <a:spLocks noGrp="1"/>
          </p:cNvSpPr>
          <p:nvPr>
            <p:ph idx="1"/>
          </p:nvPr>
        </p:nvSpPr>
        <p:spPr/>
        <p:txBody>
          <a:bodyPr/>
          <a:lstStyle/>
          <a:p>
            <a:pPr algn="just"/>
            <a:r>
              <a:rPr lang="en-US" dirty="0" smtClean="0"/>
              <a:t>Aneka provides an implementation of the MapReduce abstractions by following the reference model introduced by Google and implemented by Hadoop. </a:t>
            </a:r>
          </a:p>
          <a:p>
            <a:pPr algn="just"/>
            <a:r>
              <a:rPr lang="en-US" dirty="0" smtClean="0"/>
              <a:t>MapReduce is supported as one of the available programming models that can be used to develop distributed applications.</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98</a:t>
            </a:fld>
            <a:endParaRPr lang="en-US"/>
          </a:p>
        </p:txBody>
      </p:sp>
    </p:spTree>
    <p:extLst>
      <p:ext uri="{BB962C8B-B14F-4D97-AF65-F5344CB8AC3E}">
        <p14:creationId xmlns:p14="http://schemas.microsoft.com/office/powerpoint/2010/main" val="107056950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MapReduce Programming model</a:t>
            </a:r>
            <a:endParaRPr lang="en-US" dirty="0"/>
          </a:p>
        </p:txBody>
      </p:sp>
      <p:sp>
        <p:nvSpPr>
          <p:cNvPr id="3" name="Content Placeholder 2"/>
          <p:cNvSpPr>
            <a:spLocks noGrp="1"/>
          </p:cNvSpPr>
          <p:nvPr>
            <p:ph idx="1"/>
          </p:nvPr>
        </p:nvSpPr>
        <p:spPr/>
        <p:txBody>
          <a:bodyPr/>
          <a:lstStyle/>
          <a:p>
            <a:pPr algn="just"/>
            <a:r>
              <a:rPr lang="en-US" sz="2200" dirty="0" smtClean="0"/>
              <a:t>The </a:t>
            </a:r>
            <a:r>
              <a:rPr lang="en-US" sz="2200" i="1" dirty="0" smtClean="0"/>
              <a:t>MapReduce Programming Model</a:t>
            </a:r>
            <a:r>
              <a:rPr lang="en-US" sz="2200" dirty="0" smtClean="0"/>
              <a:t> defines the abstractions and the runtime support for developing MapReduce applications on top of Aneka. </a:t>
            </a:r>
          </a:p>
          <a:p>
            <a:pPr algn="just"/>
            <a:r>
              <a:rPr lang="en-US" sz="2200" dirty="0" smtClean="0"/>
              <a:t>A MapReduce job in Google MapReduce or Hadoop corresponds to the execution of a MapReduce application in Aneka. The application instance is specialized with components that identify the map and reduce functions to use. These functions are expressed in the terms of a </a:t>
            </a:r>
            <a:r>
              <a:rPr lang="en-US" sz="2200" dirty="0" err="1" smtClean="0"/>
              <a:t>Mapper</a:t>
            </a:r>
            <a:r>
              <a:rPr lang="en-US" sz="2200" dirty="0" smtClean="0"/>
              <a:t> and Reducer class that are extended from the </a:t>
            </a:r>
            <a:r>
              <a:rPr lang="en-US" sz="2200" dirty="0" err="1" smtClean="0"/>
              <a:t>AnekaMapReduce</a:t>
            </a:r>
            <a:r>
              <a:rPr lang="en-US" sz="2200" dirty="0" smtClean="0"/>
              <a:t> APIs. The runtime support is constituted by three main elements:</a:t>
            </a:r>
          </a:p>
          <a:p>
            <a:pPr lvl="1" algn="just"/>
            <a:r>
              <a:rPr lang="en-US" sz="2200" i="1" dirty="0" smtClean="0"/>
              <a:t>MapReduce Scheduling Service</a:t>
            </a:r>
            <a:r>
              <a:rPr lang="en-US" sz="2200" dirty="0" smtClean="0"/>
              <a:t>, which plays the role of the master process in the Google and Hadoop implementation.</a:t>
            </a:r>
          </a:p>
          <a:p>
            <a:pPr lvl="1" algn="just"/>
            <a:r>
              <a:rPr lang="en-US" sz="2200" i="1" dirty="0" smtClean="0"/>
              <a:t>MapReduce Execution Service</a:t>
            </a:r>
            <a:r>
              <a:rPr lang="en-US" sz="2200" dirty="0" smtClean="0"/>
              <a:t>, which plays the role of the worker process in the Google and Hadoop implementation.</a:t>
            </a:r>
          </a:p>
          <a:p>
            <a:pPr lvl="1" algn="just"/>
            <a:r>
              <a:rPr lang="en-US" sz="2200" dirty="0" smtClean="0"/>
              <a:t>A specialized distributed file system that is used to move data files.</a:t>
            </a:r>
          </a:p>
          <a:p>
            <a:pPr algn="just"/>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99</a:t>
            </a:fld>
            <a:endParaRPr lang="en-US"/>
          </a:p>
        </p:txBody>
      </p:sp>
    </p:spTree>
    <p:extLst>
      <p:ext uri="{BB962C8B-B14F-4D97-AF65-F5344CB8AC3E}">
        <p14:creationId xmlns:p14="http://schemas.microsoft.com/office/powerpoint/2010/main" val="1056157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t 1 - CPU, Systems and Directory services overview">
  <a:themeElements>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LD1p_9.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p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ICE.pot [Compatibility Mode]" id="{87A60986-B4E0-4C59-B5EF-494D45550DA7}" vid="{54E6EA8F-8A8D-41C4-B9CD-6AD6AF53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3081</TotalTime>
  <Words>16231</Words>
  <Application>Microsoft Office PowerPoint</Application>
  <PresentationFormat>全屏显示(4:3)</PresentationFormat>
  <Paragraphs>2212</Paragraphs>
  <Slides>134</Slides>
  <Notes>88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134</vt:i4>
      </vt:variant>
    </vt:vector>
  </HeadingPairs>
  <TitlesOfParts>
    <vt:vector size="146" baseType="lpstr">
      <vt:lpstr>SimSun</vt:lpstr>
      <vt:lpstr>SimSun</vt:lpstr>
      <vt:lpstr>微软雅黑</vt:lpstr>
      <vt:lpstr>Arial</vt:lpstr>
      <vt:lpstr>Calibri</vt:lpstr>
      <vt:lpstr>Tahoma</vt:lpstr>
      <vt:lpstr>Times New Roman</vt:lpstr>
      <vt:lpstr>Verdana</vt:lpstr>
      <vt:lpstr>Wingdings</vt:lpstr>
      <vt:lpstr>Wingdings 2</vt:lpstr>
      <vt:lpstr>Unit 1 - CPU, Systems and Directory services overview</vt:lpstr>
      <vt:lpstr>Visio</vt:lpstr>
      <vt:lpstr>Cloud Application Development</vt:lpstr>
      <vt:lpstr>Unit 4 : Data Intensive Computing-MapReduce Programming</vt:lpstr>
      <vt:lpstr>Unit  4: Objectives</vt:lpstr>
      <vt:lpstr>Unit  4: Objectives</vt:lpstr>
      <vt:lpstr>Data Intensive Computing: Map-Reduce Programming</vt:lpstr>
      <vt:lpstr>What is Data-Intensive Computing?</vt:lpstr>
      <vt:lpstr>Data Intensive Computations</vt:lpstr>
      <vt:lpstr>Data Intensive Computations</vt:lpstr>
      <vt:lpstr>Unit  4: Objectives</vt:lpstr>
      <vt:lpstr>Characterizing Data-Intensive Computations</vt:lpstr>
      <vt:lpstr>Data Intensive Research Issues</vt:lpstr>
      <vt:lpstr>Challenges Ahead</vt:lpstr>
      <vt:lpstr>Unit  4: Objectives</vt:lpstr>
      <vt:lpstr>Historical Perspective</vt:lpstr>
      <vt:lpstr>The Early Age: High-Speed Wide Area Networking</vt:lpstr>
      <vt:lpstr>The Early Age</vt:lpstr>
      <vt:lpstr>Data Grids</vt:lpstr>
      <vt:lpstr>Data Grids</vt:lpstr>
      <vt:lpstr>Data Grids</vt:lpstr>
      <vt:lpstr>Data Grids</vt:lpstr>
      <vt:lpstr>Data Grids</vt:lpstr>
      <vt:lpstr>Data Clouds and Big Data</vt:lpstr>
      <vt:lpstr>Data Clouds and Big Data</vt:lpstr>
      <vt:lpstr>Data Clouds and Big Data</vt:lpstr>
      <vt:lpstr>Data Clouds and Big Data</vt:lpstr>
      <vt:lpstr>Data Clouds and Big Data</vt:lpstr>
      <vt:lpstr>Databases and Data-Intensive Computing</vt:lpstr>
      <vt:lpstr>Unit  4: Objectives</vt:lpstr>
      <vt:lpstr>Technologies for Data Intensive Computing</vt:lpstr>
      <vt:lpstr>Technologies for Data Intensive Computing</vt:lpstr>
      <vt:lpstr>High Performance Distributed File Systems and Storage Clouds</vt:lpstr>
      <vt:lpstr>High Performance Distributed File Systems and Storage Clouds</vt:lpstr>
      <vt:lpstr>High Performance Distributed File Systems and Storage Clouds</vt:lpstr>
      <vt:lpstr>Google File System </vt:lpstr>
      <vt:lpstr>Google File System</vt:lpstr>
      <vt:lpstr>Google File System</vt:lpstr>
      <vt:lpstr>Google File System</vt:lpstr>
      <vt:lpstr>Google File System</vt:lpstr>
      <vt:lpstr>Google File System</vt:lpstr>
      <vt:lpstr>High Performance Distributed File System and Storage Clouds </vt:lpstr>
      <vt:lpstr>Not Only SQL ( NoSQL) Systems</vt:lpstr>
      <vt:lpstr>Broad Classification of NoSQL </vt:lpstr>
      <vt:lpstr>Prominent implementations supporting data-intensive applications</vt:lpstr>
      <vt:lpstr>Prominent implementations supporting data-intensive applications</vt:lpstr>
      <vt:lpstr>Amazon Dynamo Architecture</vt:lpstr>
      <vt:lpstr>Google Bigtable</vt:lpstr>
      <vt:lpstr>Google Bigtable</vt:lpstr>
      <vt:lpstr>Bigtable Architecture</vt:lpstr>
      <vt:lpstr>Google Bigtable</vt:lpstr>
      <vt:lpstr>Google Bigtable</vt:lpstr>
      <vt:lpstr>Google Bigtable</vt:lpstr>
      <vt:lpstr>Google Bigtable</vt:lpstr>
      <vt:lpstr>Google Bigtable</vt:lpstr>
      <vt:lpstr>Google Bigtable</vt:lpstr>
      <vt:lpstr>Google Bigtable</vt:lpstr>
      <vt:lpstr>Google Bigtable</vt:lpstr>
      <vt:lpstr>Google Bigtable</vt:lpstr>
      <vt:lpstr>Google Bigtable</vt:lpstr>
      <vt:lpstr>Google Bigtable</vt:lpstr>
      <vt:lpstr>Google Bigtable</vt:lpstr>
      <vt:lpstr>Google Bigtable</vt:lpstr>
      <vt:lpstr>Google Bigtable</vt:lpstr>
      <vt:lpstr>Apache Cassandra</vt:lpstr>
      <vt:lpstr>Hadoop HBase</vt:lpstr>
      <vt:lpstr>Hadoop HBase</vt:lpstr>
      <vt:lpstr>Hadoop HBase</vt:lpstr>
      <vt:lpstr>Hadoop HBase</vt:lpstr>
      <vt:lpstr>Hadoop HBase</vt:lpstr>
      <vt:lpstr>Hadoop HBase</vt:lpstr>
      <vt:lpstr>Hadoop HBase</vt:lpstr>
      <vt:lpstr>Unit  4: Objectives</vt:lpstr>
      <vt:lpstr>Programming Platforms</vt:lpstr>
      <vt:lpstr>The MapReduce Programming model</vt:lpstr>
      <vt:lpstr>MapReduce programming model</vt:lpstr>
      <vt:lpstr>MapReduce computation Workflow</vt:lpstr>
      <vt:lpstr>MapReduce computation workflow</vt:lpstr>
      <vt:lpstr>MapReduce Computation workflow</vt:lpstr>
      <vt:lpstr>MapReduce Computation workflow</vt:lpstr>
      <vt:lpstr>MapReduce Computation workflow</vt:lpstr>
      <vt:lpstr>MapReduce computation</vt:lpstr>
      <vt:lpstr>Google MapReduce Infrastructure Overview</vt:lpstr>
      <vt:lpstr>Google MapReduce Infrastructure Overview</vt:lpstr>
      <vt:lpstr>Google MapReduce Infrastructure Overview</vt:lpstr>
      <vt:lpstr>Google MapReduce Infrastructure Overview</vt:lpstr>
      <vt:lpstr>Unit  4: Objectives</vt:lpstr>
      <vt:lpstr>Variations and Extensions of MapReduce</vt:lpstr>
      <vt:lpstr>Variations and Extensions of MapReduce</vt:lpstr>
      <vt:lpstr>Variations and Extensions of MapReduce</vt:lpstr>
      <vt:lpstr>Variations and Extensions of MapReduce</vt:lpstr>
      <vt:lpstr>Variations and Extensions of MapReduce</vt:lpstr>
      <vt:lpstr>Variations and Extensions of MapReduce</vt:lpstr>
      <vt:lpstr>Variations and Extensions of MapReduce</vt:lpstr>
      <vt:lpstr>Variations and Extensions of MapReduce</vt:lpstr>
      <vt:lpstr>Alternatives to MapReduce</vt:lpstr>
      <vt:lpstr>Alternatives to MapReduce</vt:lpstr>
      <vt:lpstr>Alternatives to MapReduce</vt:lpstr>
      <vt:lpstr>Unit  4: Objectives</vt:lpstr>
      <vt:lpstr>Aneka MapReduce Programming</vt:lpstr>
      <vt:lpstr>Introducing MapReduce Programming model</vt:lpstr>
      <vt:lpstr>Aneka MapReduce Infrastructure</vt:lpstr>
      <vt:lpstr>Programming abstractions</vt:lpstr>
      <vt:lpstr>Map Function APIs</vt:lpstr>
      <vt:lpstr>Simple Mapper&lt;K,V&gt; implementation</vt:lpstr>
      <vt:lpstr>Reduce Function APIs</vt:lpstr>
      <vt:lpstr>Simple Reducer&lt;K,V&gt; implementation</vt:lpstr>
      <vt:lpstr>Word Counter Job</vt:lpstr>
      <vt:lpstr>MapReduce Scheduling Service Architecture</vt:lpstr>
      <vt:lpstr>MapReduce Execution Service Architecture</vt:lpstr>
      <vt:lpstr>Unit  4: Objectives</vt:lpstr>
      <vt:lpstr>Distributed File System Support</vt:lpstr>
      <vt:lpstr>Aneka MapReduce Data File Format</vt:lpstr>
      <vt:lpstr>Unit  4: Objectives</vt:lpstr>
      <vt:lpstr>SeqReader and SeqWriter Classes</vt:lpstr>
      <vt:lpstr>SeqReader and SeqWriter Classes</vt:lpstr>
      <vt:lpstr>SeqReader and SeqWriter Classes</vt:lpstr>
      <vt:lpstr>Word Counter Job Full Example</vt:lpstr>
      <vt:lpstr>Word Counter Job </vt:lpstr>
      <vt:lpstr>Parsing Aneka Logs</vt:lpstr>
      <vt:lpstr>Parsing Aneka Logs</vt:lpstr>
      <vt:lpstr>Aneka Parsing Logs</vt:lpstr>
      <vt:lpstr>Aneka Parsing Logs</vt:lpstr>
      <vt:lpstr>Aneka Parsing Logs</vt:lpstr>
      <vt:lpstr>Log Parsing Mapper Implementation</vt:lpstr>
      <vt:lpstr>Log Parsing Reducer Design Implementation</vt:lpstr>
      <vt:lpstr>Aneka Reducer Design</vt:lpstr>
      <vt:lpstr>Driver Program Implementation</vt:lpstr>
      <vt:lpstr>Driver Program Implementation</vt:lpstr>
      <vt:lpstr>Driver Program Implementation (Contd…)</vt:lpstr>
      <vt:lpstr>Driver Program Implementation</vt:lpstr>
      <vt:lpstr>Driver Program Configuration File (conf.xml)</vt:lpstr>
      <vt:lpstr>Running the Application</vt:lpstr>
      <vt:lpstr>Log Levels Entries Distribution</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raghav</dc:creator>
  <cp:lastModifiedBy>j.huang</cp:lastModifiedBy>
  <cp:revision>238</cp:revision>
  <dcterms:created xsi:type="dcterms:W3CDTF">2016-02-14T03:57:00Z</dcterms:created>
  <dcterms:modified xsi:type="dcterms:W3CDTF">2021-10-18T01:40:46Z</dcterms:modified>
</cp:coreProperties>
</file>