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593" r:id="rId2"/>
    <p:sldId id="700" r:id="rId3"/>
    <p:sldId id="701" r:id="rId4"/>
    <p:sldId id="702" r:id="rId5"/>
    <p:sldId id="703" r:id="rId6"/>
    <p:sldId id="704" r:id="rId7"/>
    <p:sldId id="705" r:id="rId8"/>
    <p:sldId id="706" r:id="rId9"/>
    <p:sldId id="707" r:id="rId10"/>
    <p:sldId id="708" r:id="rId11"/>
    <p:sldId id="709" r:id="rId12"/>
    <p:sldId id="710" r:id="rId13"/>
    <p:sldId id="711" r:id="rId14"/>
    <p:sldId id="712" r:id="rId15"/>
    <p:sldId id="713" r:id="rId16"/>
    <p:sldId id="714" r:id="rId17"/>
    <p:sldId id="715" r:id="rId18"/>
    <p:sldId id="716" r:id="rId19"/>
    <p:sldId id="717" r:id="rId20"/>
    <p:sldId id="718" r:id="rId21"/>
    <p:sldId id="719" r:id="rId22"/>
    <p:sldId id="720" r:id="rId23"/>
    <p:sldId id="721" r:id="rId24"/>
    <p:sldId id="722" r:id="rId25"/>
    <p:sldId id="723" r:id="rId26"/>
    <p:sldId id="724" r:id="rId27"/>
    <p:sldId id="725" r:id="rId28"/>
    <p:sldId id="726" r:id="rId29"/>
    <p:sldId id="727" r:id="rId30"/>
    <p:sldId id="728" r:id="rId31"/>
    <p:sldId id="729" r:id="rId32"/>
    <p:sldId id="730" r:id="rId33"/>
    <p:sldId id="731" r:id="rId34"/>
    <p:sldId id="732" r:id="rId35"/>
    <p:sldId id="733" r:id="rId36"/>
    <p:sldId id="734" r:id="rId37"/>
    <p:sldId id="735" r:id="rId38"/>
    <p:sldId id="736" r:id="rId39"/>
    <p:sldId id="737" r:id="rId40"/>
    <p:sldId id="738" r:id="rId41"/>
    <p:sldId id="739" r:id="rId42"/>
    <p:sldId id="740" r:id="rId43"/>
    <p:sldId id="741" r:id="rId44"/>
    <p:sldId id="742" r:id="rId45"/>
    <p:sldId id="743" r:id="rId46"/>
    <p:sldId id="744" r:id="rId47"/>
    <p:sldId id="745" r:id="rId48"/>
    <p:sldId id="746" r:id="rId49"/>
    <p:sldId id="747" r:id="rId50"/>
    <p:sldId id="748" r:id="rId51"/>
    <p:sldId id="749" r:id="rId52"/>
    <p:sldId id="750" r:id="rId53"/>
    <p:sldId id="751" r:id="rId54"/>
    <p:sldId id="752" r:id="rId55"/>
    <p:sldId id="753" r:id="rId56"/>
    <p:sldId id="754" r:id="rId57"/>
    <p:sldId id="755" r:id="rId58"/>
    <p:sldId id="756" r:id="rId59"/>
    <p:sldId id="757" r:id="rId60"/>
    <p:sldId id="759"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58545" autoAdjust="0"/>
  </p:normalViewPr>
  <p:slideViewPr>
    <p:cSldViewPr>
      <p:cViewPr varScale="1">
        <p:scale>
          <a:sx n="43" d="100"/>
          <a:sy n="43" d="100"/>
        </p:scale>
        <p:origin x="1794" y="4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10/18/2021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1762575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20</a:t>
            </a:fld>
            <a:endParaRPr lang="en-US"/>
          </a:p>
        </p:txBody>
      </p:sp>
    </p:spTree>
    <p:extLst>
      <p:ext uri="{BB962C8B-B14F-4D97-AF65-F5344CB8AC3E}">
        <p14:creationId xmlns:p14="http://schemas.microsoft.com/office/powerpoint/2010/main" val="2261554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21</a:t>
            </a:fld>
            <a:endParaRPr lang="en-US"/>
          </a:p>
        </p:txBody>
      </p:sp>
    </p:spTree>
    <p:extLst>
      <p:ext uri="{BB962C8B-B14F-4D97-AF65-F5344CB8AC3E}">
        <p14:creationId xmlns:p14="http://schemas.microsoft.com/office/powerpoint/2010/main" val="2796557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24</a:t>
            </a:fld>
            <a:endParaRPr lang="en-US"/>
          </a:p>
        </p:txBody>
      </p:sp>
    </p:spTree>
    <p:extLst>
      <p:ext uri="{BB962C8B-B14F-4D97-AF65-F5344CB8AC3E}">
        <p14:creationId xmlns:p14="http://schemas.microsoft.com/office/powerpoint/2010/main" val="3435735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25</a:t>
            </a:fld>
            <a:endParaRPr lang="en-US"/>
          </a:p>
        </p:txBody>
      </p:sp>
    </p:spTree>
    <p:extLst>
      <p:ext uri="{BB962C8B-B14F-4D97-AF65-F5344CB8AC3E}">
        <p14:creationId xmlns:p14="http://schemas.microsoft.com/office/powerpoint/2010/main" val="2090880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26</a:t>
            </a:fld>
            <a:endParaRPr lang="en-US"/>
          </a:p>
        </p:txBody>
      </p:sp>
    </p:spTree>
    <p:extLst>
      <p:ext uri="{BB962C8B-B14F-4D97-AF65-F5344CB8AC3E}">
        <p14:creationId xmlns:p14="http://schemas.microsoft.com/office/powerpoint/2010/main" val="3356595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28</a:t>
            </a:fld>
            <a:endParaRPr lang="en-US"/>
          </a:p>
        </p:txBody>
      </p:sp>
    </p:spTree>
    <p:extLst>
      <p:ext uri="{BB962C8B-B14F-4D97-AF65-F5344CB8AC3E}">
        <p14:creationId xmlns:p14="http://schemas.microsoft.com/office/powerpoint/2010/main" val="3971407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29</a:t>
            </a:fld>
            <a:endParaRPr lang="en-US"/>
          </a:p>
        </p:txBody>
      </p:sp>
    </p:spTree>
    <p:extLst>
      <p:ext uri="{BB962C8B-B14F-4D97-AF65-F5344CB8AC3E}">
        <p14:creationId xmlns:p14="http://schemas.microsoft.com/office/powerpoint/2010/main" val="1206893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31</a:t>
            </a:fld>
            <a:endParaRPr lang="en-US"/>
          </a:p>
        </p:txBody>
      </p:sp>
    </p:spTree>
    <p:extLst>
      <p:ext uri="{BB962C8B-B14F-4D97-AF65-F5344CB8AC3E}">
        <p14:creationId xmlns:p14="http://schemas.microsoft.com/office/powerpoint/2010/main" val="163808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32</a:t>
            </a:fld>
            <a:endParaRPr lang="en-US"/>
          </a:p>
        </p:txBody>
      </p:sp>
    </p:spTree>
    <p:extLst>
      <p:ext uri="{BB962C8B-B14F-4D97-AF65-F5344CB8AC3E}">
        <p14:creationId xmlns:p14="http://schemas.microsoft.com/office/powerpoint/2010/main" val="3230490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33</a:t>
            </a:fld>
            <a:endParaRPr lang="en-US"/>
          </a:p>
        </p:txBody>
      </p:sp>
    </p:spTree>
    <p:extLst>
      <p:ext uri="{BB962C8B-B14F-4D97-AF65-F5344CB8AC3E}">
        <p14:creationId xmlns:p14="http://schemas.microsoft.com/office/powerpoint/2010/main" val="428003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a:t>
            </a:fld>
            <a:endParaRPr lang="en-US"/>
          </a:p>
        </p:txBody>
      </p:sp>
    </p:spTree>
    <p:extLst>
      <p:ext uri="{BB962C8B-B14F-4D97-AF65-F5344CB8AC3E}">
        <p14:creationId xmlns:p14="http://schemas.microsoft.com/office/powerpoint/2010/main" val="3108221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35</a:t>
            </a:fld>
            <a:endParaRPr lang="en-US"/>
          </a:p>
        </p:txBody>
      </p:sp>
    </p:spTree>
    <p:extLst>
      <p:ext uri="{BB962C8B-B14F-4D97-AF65-F5344CB8AC3E}">
        <p14:creationId xmlns:p14="http://schemas.microsoft.com/office/powerpoint/2010/main" val="1990515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37</a:t>
            </a:fld>
            <a:endParaRPr lang="en-US"/>
          </a:p>
        </p:txBody>
      </p:sp>
    </p:spTree>
    <p:extLst>
      <p:ext uri="{BB962C8B-B14F-4D97-AF65-F5344CB8AC3E}">
        <p14:creationId xmlns:p14="http://schemas.microsoft.com/office/powerpoint/2010/main" val="1292771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38</a:t>
            </a:fld>
            <a:endParaRPr lang="en-US"/>
          </a:p>
        </p:txBody>
      </p:sp>
    </p:spTree>
    <p:extLst>
      <p:ext uri="{BB962C8B-B14F-4D97-AF65-F5344CB8AC3E}">
        <p14:creationId xmlns:p14="http://schemas.microsoft.com/office/powerpoint/2010/main" val="3045757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39</a:t>
            </a:fld>
            <a:endParaRPr lang="en-US"/>
          </a:p>
        </p:txBody>
      </p:sp>
    </p:spTree>
    <p:extLst>
      <p:ext uri="{BB962C8B-B14F-4D97-AF65-F5344CB8AC3E}">
        <p14:creationId xmlns:p14="http://schemas.microsoft.com/office/powerpoint/2010/main" val="3678772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40</a:t>
            </a:fld>
            <a:endParaRPr lang="en-US"/>
          </a:p>
        </p:txBody>
      </p:sp>
    </p:spTree>
    <p:extLst>
      <p:ext uri="{BB962C8B-B14F-4D97-AF65-F5344CB8AC3E}">
        <p14:creationId xmlns:p14="http://schemas.microsoft.com/office/powerpoint/2010/main" val="3874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42</a:t>
            </a:fld>
            <a:endParaRPr lang="en-US"/>
          </a:p>
        </p:txBody>
      </p:sp>
    </p:spTree>
    <p:extLst>
      <p:ext uri="{BB962C8B-B14F-4D97-AF65-F5344CB8AC3E}">
        <p14:creationId xmlns:p14="http://schemas.microsoft.com/office/powerpoint/2010/main" val="3410685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43</a:t>
            </a:fld>
            <a:endParaRPr lang="en-US"/>
          </a:p>
        </p:txBody>
      </p:sp>
    </p:spTree>
    <p:extLst>
      <p:ext uri="{BB962C8B-B14F-4D97-AF65-F5344CB8AC3E}">
        <p14:creationId xmlns:p14="http://schemas.microsoft.com/office/powerpoint/2010/main" val="2248293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44</a:t>
            </a:fld>
            <a:endParaRPr lang="en-US"/>
          </a:p>
        </p:txBody>
      </p:sp>
    </p:spTree>
    <p:extLst>
      <p:ext uri="{BB962C8B-B14F-4D97-AF65-F5344CB8AC3E}">
        <p14:creationId xmlns:p14="http://schemas.microsoft.com/office/powerpoint/2010/main" val="2167570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45</a:t>
            </a:fld>
            <a:endParaRPr lang="en-US"/>
          </a:p>
        </p:txBody>
      </p:sp>
    </p:spTree>
    <p:extLst>
      <p:ext uri="{BB962C8B-B14F-4D97-AF65-F5344CB8AC3E}">
        <p14:creationId xmlns:p14="http://schemas.microsoft.com/office/powerpoint/2010/main" val="1272291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47</a:t>
            </a:fld>
            <a:endParaRPr lang="en-US"/>
          </a:p>
        </p:txBody>
      </p:sp>
    </p:spTree>
    <p:extLst>
      <p:ext uri="{BB962C8B-B14F-4D97-AF65-F5344CB8AC3E}">
        <p14:creationId xmlns:p14="http://schemas.microsoft.com/office/powerpoint/2010/main" val="27274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a:t>
            </a:fld>
            <a:endParaRPr lang="en-US"/>
          </a:p>
        </p:txBody>
      </p:sp>
    </p:spTree>
    <p:extLst>
      <p:ext uri="{BB962C8B-B14F-4D97-AF65-F5344CB8AC3E}">
        <p14:creationId xmlns:p14="http://schemas.microsoft.com/office/powerpoint/2010/main" val="13294287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48</a:t>
            </a:fld>
            <a:endParaRPr lang="en-US"/>
          </a:p>
        </p:txBody>
      </p:sp>
    </p:spTree>
    <p:extLst>
      <p:ext uri="{BB962C8B-B14F-4D97-AF65-F5344CB8AC3E}">
        <p14:creationId xmlns:p14="http://schemas.microsoft.com/office/powerpoint/2010/main" val="1175577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49</a:t>
            </a:fld>
            <a:endParaRPr lang="en-US"/>
          </a:p>
        </p:txBody>
      </p:sp>
    </p:spTree>
    <p:extLst>
      <p:ext uri="{BB962C8B-B14F-4D97-AF65-F5344CB8AC3E}">
        <p14:creationId xmlns:p14="http://schemas.microsoft.com/office/powerpoint/2010/main" val="2904142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50</a:t>
            </a:fld>
            <a:endParaRPr lang="en-US"/>
          </a:p>
        </p:txBody>
      </p:sp>
    </p:spTree>
    <p:extLst>
      <p:ext uri="{BB962C8B-B14F-4D97-AF65-F5344CB8AC3E}">
        <p14:creationId xmlns:p14="http://schemas.microsoft.com/office/powerpoint/2010/main" val="2783263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51</a:t>
            </a:fld>
            <a:endParaRPr lang="en-US"/>
          </a:p>
        </p:txBody>
      </p:sp>
    </p:spTree>
    <p:extLst>
      <p:ext uri="{BB962C8B-B14F-4D97-AF65-F5344CB8AC3E}">
        <p14:creationId xmlns:p14="http://schemas.microsoft.com/office/powerpoint/2010/main" val="3386881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36F6C76-8D67-42A2-AEE2-7E66A4F1A1FB}" type="slidenum">
              <a:rPr lang="en-US" smtClean="0"/>
              <a:t>52</a:t>
            </a:fld>
            <a:endParaRPr lang="en-US"/>
          </a:p>
        </p:txBody>
      </p:sp>
    </p:spTree>
    <p:extLst>
      <p:ext uri="{BB962C8B-B14F-4D97-AF65-F5344CB8AC3E}">
        <p14:creationId xmlns:p14="http://schemas.microsoft.com/office/powerpoint/2010/main" val="3946034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53</a:t>
            </a:fld>
            <a:endParaRPr lang="en-US"/>
          </a:p>
        </p:txBody>
      </p:sp>
    </p:spTree>
    <p:extLst>
      <p:ext uri="{BB962C8B-B14F-4D97-AF65-F5344CB8AC3E}">
        <p14:creationId xmlns:p14="http://schemas.microsoft.com/office/powerpoint/2010/main" val="3671715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55</a:t>
            </a:fld>
            <a:endParaRPr lang="en-US"/>
          </a:p>
        </p:txBody>
      </p:sp>
    </p:spTree>
    <p:extLst>
      <p:ext uri="{BB962C8B-B14F-4D97-AF65-F5344CB8AC3E}">
        <p14:creationId xmlns:p14="http://schemas.microsoft.com/office/powerpoint/2010/main" val="32421810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56</a:t>
            </a:fld>
            <a:endParaRPr lang="en-US"/>
          </a:p>
        </p:txBody>
      </p:sp>
    </p:spTree>
    <p:extLst>
      <p:ext uri="{BB962C8B-B14F-4D97-AF65-F5344CB8AC3E}">
        <p14:creationId xmlns:p14="http://schemas.microsoft.com/office/powerpoint/2010/main" val="928078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57</a:t>
            </a:fld>
            <a:endParaRPr lang="en-US"/>
          </a:p>
        </p:txBody>
      </p:sp>
    </p:spTree>
    <p:extLst>
      <p:ext uri="{BB962C8B-B14F-4D97-AF65-F5344CB8AC3E}">
        <p14:creationId xmlns:p14="http://schemas.microsoft.com/office/powerpoint/2010/main" val="11344527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58</a:t>
            </a:fld>
            <a:endParaRPr lang="en-US"/>
          </a:p>
        </p:txBody>
      </p:sp>
    </p:spTree>
    <p:extLst>
      <p:ext uri="{BB962C8B-B14F-4D97-AF65-F5344CB8AC3E}">
        <p14:creationId xmlns:p14="http://schemas.microsoft.com/office/powerpoint/2010/main" val="267596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a:t>
            </a:fld>
            <a:endParaRPr lang="en-US"/>
          </a:p>
        </p:txBody>
      </p:sp>
    </p:spTree>
    <p:extLst>
      <p:ext uri="{BB962C8B-B14F-4D97-AF65-F5344CB8AC3E}">
        <p14:creationId xmlns:p14="http://schemas.microsoft.com/office/powerpoint/2010/main" val="318449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10</a:t>
            </a:fld>
            <a:endParaRPr lang="en-US"/>
          </a:p>
        </p:txBody>
      </p:sp>
    </p:spTree>
    <p:extLst>
      <p:ext uri="{BB962C8B-B14F-4D97-AF65-F5344CB8AC3E}">
        <p14:creationId xmlns:p14="http://schemas.microsoft.com/office/powerpoint/2010/main" val="1617141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12</a:t>
            </a:fld>
            <a:endParaRPr lang="en-US"/>
          </a:p>
        </p:txBody>
      </p:sp>
    </p:spTree>
    <p:extLst>
      <p:ext uri="{BB962C8B-B14F-4D97-AF65-F5344CB8AC3E}">
        <p14:creationId xmlns:p14="http://schemas.microsoft.com/office/powerpoint/2010/main" val="89324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14</a:t>
            </a:fld>
            <a:endParaRPr lang="en-US"/>
          </a:p>
        </p:txBody>
      </p:sp>
    </p:spTree>
    <p:extLst>
      <p:ext uri="{BB962C8B-B14F-4D97-AF65-F5344CB8AC3E}">
        <p14:creationId xmlns:p14="http://schemas.microsoft.com/office/powerpoint/2010/main" val="1930404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16</a:t>
            </a:fld>
            <a:endParaRPr lang="en-US"/>
          </a:p>
        </p:txBody>
      </p:sp>
    </p:spTree>
    <p:extLst>
      <p:ext uri="{BB962C8B-B14F-4D97-AF65-F5344CB8AC3E}">
        <p14:creationId xmlns:p14="http://schemas.microsoft.com/office/powerpoint/2010/main" val="152736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18</a:t>
            </a:fld>
            <a:endParaRPr lang="en-US"/>
          </a:p>
        </p:txBody>
      </p:sp>
    </p:spTree>
    <p:extLst>
      <p:ext uri="{BB962C8B-B14F-4D97-AF65-F5344CB8AC3E}">
        <p14:creationId xmlns:p14="http://schemas.microsoft.com/office/powerpoint/2010/main" val="2840080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gif"/><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gif"/><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6.pn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1.png"/><Relationship Id="rId11" Type="http://schemas.openxmlformats.org/officeDocument/2006/relationships/image" Target="../media/image22.png"/><Relationship Id="rId5" Type="http://schemas.openxmlformats.org/officeDocument/2006/relationships/image" Target="../media/image37.png"/><Relationship Id="rId10" Type="http://schemas.openxmlformats.org/officeDocument/2006/relationships/image" Target="../media/image23.png"/><Relationship Id="rId4" Type="http://schemas.openxmlformats.org/officeDocument/2006/relationships/image" Target="../media/image36.png"/><Relationship Id="rId9"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22.png"/><Relationship Id="rId12"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55.png"/><Relationship Id="rId5" Type="http://schemas.openxmlformats.org/officeDocument/2006/relationships/image" Target="../media/image23.png"/><Relationship Id="rId10" Type="http://schemas.openxmlformats.org/officeDocument/2006/relationships/image" Target="../media/image54.png"/><Relationship Id="rId4" Type="http://schemas.openxmlformats.org/officeDocument/2006/relationships/image" Target="../media/image25.png"/><Relationship Id="rId9" Type="http://schemas.openxmlformats.org/officeDocument/2006/relationships/image" Target="../media/image53.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23.png"/><Relationship Id="rId3" Type="http://schemas.openxmlformats.org/officeDocument/2006/relationships/image" Target="../media/image57.jpeg"/><Relationship Id="rId7" Type="http://schemas.openxmlformats.org/officeDocument/2006/relationships/image" Target="../media/image60.png"/><Relationship Id="rId12"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59.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58.jpeg"/><Relationship Id="rId9" Type="http://schemas.openxmlformats.org/officeDocument/2006/relationships/image" Target="../media/image6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64.png"/><Relationship Id="rId5" Type="http://schemas.openxmlformats.org/officeDocument/2006/relationships/image" Target="../media/image44.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5.png"/><Relationship Id="rId7"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6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4213745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 ECG Analysis in the Cloud</a:t>
            </a:r>
            <a:endParaRPr lang="en-US" dirty="0"/>
          </a:p>
        </p:txBody>
      </p:sp>
      <p:sp>
        <p:nvSpPr>
          <p:cNvPr id="3" name="Content Placeholder 2"/>
          <p:cNvSpPr>
            <a:spLocks noGrp="1"/>
          </p:cNvSpPr>
          <p:nvPr>
            <p:ph idx="1"/>
          </p:nvPr>
        </p:nvSpPr>
        <p:spPr/>
        <p:txBody>
          <a:bodyPr/>
          <a:lstStyle/>
          <a:p>
            <a:pPr algn="just"/>
            <a:r>
              <a:rPr lang="en-US" sz="2000" dirty="0" smtClean="0"/>
              <a:t>The capillary development of Internet connectivity and its accessibility from any device at any time has made Cloud technologies an attractive option for developing health-monitoring systems. </a:t>
            </a:r>
          </a:p>
          <a:p>
            <a:pPr algn="just"/>
            <a:r>
              <a:rPr lang="en-US" sz="2000" dirty="0" smtClean="0"/>
              <a:t>Electrocardiogram (ECG) data analysis and monitoring constitutes a case study that naturally fits in this scenario. ECG is the electrical manifestation of the contractile activity of the heart’s myocardium. </a:t>
            </a:r>
          </a:p>
          <a:p>
            <a:pPr algn="just"/>
            <a:r>
              <a:rPr lang="en-US" sz="2000" dirty="0" smtClean="0"/>
              <a:t>This activity produces a specific waveform that is repeated overtime and that represents the heartbeat. </a:t>
            </a:r>
          </a:p>
          <a:p>
            <a:pPr algn="just"/>
            <a:r>
              <a:rPr lang="en-US" sz="2000" dirty="0" smtClean="0"/>
              <a:t>The analysis of the shape of the waveform is used to identify arrhythmias and it is the most common way for detecting heart diseases. </a:t>
            </a:r>
          </a:p>
          <a:p>
            <a:pPr algn="just"/>
            <a:r>
              <a:rPr lang="en-US" sz="2000" dirty="0" smtClean="0"/>
              <a:t>Cloud computing technologies allow the remote monitoring of a patient’s heartbeat data, its analysis in minimum time, and the notification of first-aid personnel and doctors should this data reveal potentially dangerous conditions. </a:t>
            </a:r>
          </a:p>
          <a:p>
            <a:pPr algn="just"/>
            <a:r>
              <a:rPr lang="en-US" sz="2000" dirty="0" smtClean="0"/>
              <a:t>This way a patient at risk can be constantly monitored without going to hospital for ECG analysis. At the same time, doctors and first-aid personnel can instantly be notified with cases that require their attention.</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Tree>
    <p:extLst>
      <p:ext uri="{BB962C8B-B14F-4D97-AF65-F5344CB8AC3E}">
        <p14:creationId xmlns:p14="http://schemas.microsoft.com/office/powerpoint/2010/main" val="704341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 ECG Analysis in the Cloud</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grpSp>
        <p:nvGrpSpPr>
          <p:cNvPr id="6" name="Group 5"/>
          <p:cNvGrpSpPr/>
          <p:nvPr/>
        </p:nvGrpSpPr>
        <p:grpSpPr>
          <a:xfrm>
            <a:off x="314796" y="1142999"/>
            <a:ext cx="8829204" cy="5424605"/>
            <a:chOff x="314796" y="423357"/>
            <a:chExt cx="8347512" cy="6144248"/>
          </a:xfrm>
        </p:grpSpPr>
        <p:sp>
          <p:nvSpPr>
            <p:cNvPr id="7" name="Rectangle 6"/>
            <p:cNvSpPr/>
            <p:nvPr/>
          </p:nvSpPr>
          <p:spPr>
            <a:xfrm>
              <a:off x="314796" y="423357"/>
              <a:ext cx="8347512" cy="614424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Freeform 7"/>
            <p:cNvSpPr/>
            <p:nvPr/>
          </p:nvSpPr>
          <p:spPr>
            <a:xfrm rot="20768138">
              <a:off x="3630229" y="1487837"/>
              <a:ext cx="1960013" cy="1585099"/>
            </a:xfrm>
            <a:custGeom>
              <a:avLst/>
              <a:gdLst>
                <a:gd name="connsiteX0" fmla="*/ 1791078 w 2400709"/>
                <a:gd name="connsiteY0" fmla="*/ 2047574 h 2047574"/>
                <a:gd name="connsiteX1" fmla="*/ 2388105 w 2400709"/>
                <a:gd name="connsiteY1" fmla="*/ 658063 h 2047574"/>
                <a:gd name="connsiteX2" fmla="*/ 2008179 w 2400709"/>
                <a:gd name="connsiteY2" fmla="*/ 6729 h 2047574"/>
                <a:gd name="connsiteX3" fmla="*/ 0 w 2400709"/>
                <a:gd name="connsiteY3" fmla="*/ 321540 h 2047574"/>
              </a:gdLst>
              <a:ahLst/>
              <a:cxnLst>
                <a:cxn ang="0">
                  <a:pos x="connsiteX0" y="connsiteY0"/>
                </a:cxn>
                <a:cxn ang="0">
                  <a:pos x="connsiteX1" y="connsiteY1"/>
                </a:cxn>
                <a:cxn ang="0">
                  <a:pos x="connsiteX2" y="connsiteY2"/>
                </a:cxn>
                <a:cxn ang="0">
                  <a:pos x="connsiteX3" y="connsiteY3"/>
                </a:cxn>
              </a:cxnLst>
              <a:rect l="l" t="t" r="r" b="b"/>
              <a:pathLst>
                <a:path w="2400709" h="2047574">
                  <a:moveTo>
                    <a:pt x="1791078" y="2047574"/>
                  </a:moveTo>
                  <a:cubicBezTo>
                    <a:pt x="2071500" y="1522889"/>
                    <a:pt x="2351922" y="998204"/>
                    <a:pt x="2388105" y="658063"/>
                  </a:cubicBezTo>
                  <a:cubicBezTo>
                    <a:pt x="2424288" y="317922"/>
                    <a:pt x="2406196" y="62816"/>
                    <a:pt x="2008179" y="6729"/>
                  </a:cubicBezTo>
                  <a:cubicBezTo>
                    <a:pt x="1610162" y="-49358"/>
                    <a:pt x="352788" y="261835"/>
                    <a:pt x="0" y="321540"/>
                  </a:cubicBezTo>
                </a:path>
              </a:pathLst>
            </a:custGeom>
            <a:ln w="12700" cmpd="sng">
              <a:solidFill>
                <a:schemeClr val="tx1">
                  <a:lumMod val="75000"/>
                  <a:lumOff val="25000"/>
                </a:schemeClr>
              </a:solidFill>
              <a:prstDash val="dash"/>
              <a:headEnd type="stealt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sp>
          <p:nvSpPr>
            <p:cNvPr id="9" name="Cloud"/>
            <p:cNvSpPr>
              <a:spLocks noChangeAspect="1" noEditPoints="1" noChangeArrowheads="1"/>
            </p:cNvSpPr>
            <p:nvPr/>
          </p:nvSpPr>
          <p:spPr bwMode="auto">
            <a:xfrm>
              <a:off x="5963492" y="4017410"/>
              <a:ext cx="2406590" cy="13515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10" name="Cloud"/>
            <p:cNvSpPr>
              <a:spLocks noChangeAspect="1" noEditPoints="1" noChangeArrowheads="1"/>
            </p:cNvSpPr>
            <p:nvPr/>
          </p:nvSpPr>
          <p:spPr bwMode="auto">
            <a:xfrm>
              <a:off x="5725540" y="2833311"/>
              <a:ext cx="2719667" cy="16463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11" name="Cloud"/>
            <p:cNvSpPr>
              <a:spLocks noChangeAspect="1" noEditPoints="1" noChangeArrowheads="1"/>
            </p:cNvSpPr>
            <p:nvPr/>
          </p:nvSpPr>
          <p:spPr bwMode="auto">
            <a:xfrm>
              <a:off x="4444219" y="2779030"/>
              <a:ext cx="2406590" cy="148311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12" name="Cloud"/>
            <p:cNvSpPr>
              <a:spLocks noChangeAspect="1" noEditPoints="1" noChangeArrowheads="1"/>
            </p:cNvSpPr>
            <p:nvPr/>
          </p:nvSpPr>
          <p:spPr bwMode="auto">
            <a:xfrm>
              <a:off x="5702971" y="3766889"/>
              <a:ext cx="1732719" cy="137865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13" name="Rounded Rectangle 12"/>
            <p:cNvSpPr/>
            <p:nvPr/>
          </p:nvSpPr>
          <p:spPr>
            <a:xfrm>
              <a:off x="488476" y="673029"/>
              <a:ext cx="2930855" cy="4733026"/>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14" name="Group 61"/>
            <p:cNvGrpSpPr/>
            <p:nvPr/>
          </p:nvGrpSpPr>
          <p:grpSpPr>
            <a:xfrm>
              <a:off x="2848453" y="3050354"/>
              <a:ext cx="1462088" cy="356328"/>
              <a:chOff x="2848453" y="4526770"/>
              <a:chExt cx="1462088" cy="356328"/>
            </a:xfrm>
          </p:grpSpPr>
          <p:sp>
            <p:nvSpPr>
              <p:cNvPr id="80" name="Left-Right Arrow 6"/>
              <p:cNvSpPr/>
              <p:nvPr/>
            </p:nvSpPr>
            <p:spPr>
              <a:xfrm rot="10800000" flipV="1">
                <a:off x="2848453" y="4526770"/>
                <a:ext cx="1462088" cy="35632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1" name="TextBox 7"/>
              <p:cNvSpPr txBox="1"/>
              <p:nvPr/>
            </p:nvSpPr>
            <p:spPr>
              <a:xfrm>
                <a:off x="3093681" y="4559333"/>
                <a:ext cx="973285" cy="278886"/>
              </a:xfrm>
              <a:prstGeom prst="rect">
                <a:avLst/>
              </a:prstGeom>
              <a:noFill/>
            </p:spPr>
            <p:txBody>
              <a:bodyPr wrap="none" rtlCol="0">
                <a:spAutoFit/>
              </a:bodyPr>
              <a:lstStyle/>
              <a:p>
                <a:r>
                  <a:rPr lang="en-US" sz="1000" dirty="0" smtClean="0"/>
                  <a:t>User Requests</a:t>
                </a:r>
                <a:endParaRPr lang="en-US" sz="1000" dirty="0"/>
              </a:p>
            </p:txBody>
          </p:sp>
        </p:grpSp>
        <p:sp>
          <p:nvSpPr>
            <p:cNvPr id="15" name="Left-Right Arrow 14"/>
            <p:cNvSpPr/>
            <p:nvPr/>
          </p:nvSpPr>
          <p:spPr>
            <a:xfrm rot="10800000" flipV="1">
              <a:off x="1801934" y="4885410"/>
              <a:ext cx="2541602" cy="35632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TextBox 9"/>
            <p:cNvSpPr txBox="1"/>
            <p:nvPr/>
          </p:nvSpPr>
          <p:spPr>
            <a:xfrm>
              <a:off x="2149726" y="4917973"/>
              <a:ext cx="1767433" cy="278885"/>
            </a:xfrm>
            <a:prstGeom prst="rect">
              <a:avLst/>
            </a:prstGeom>
            <a:noFill/>
          </p:spPr>
          <p:txBody>
            <a:bodyPr wrap="none" rtlCol="0">
              <a:spAutoFit/>
            </a:bodyPr>
            <a:lstStyle/>
            <a:p>
              <a:r>
                <a:rPr lang="en-US" sz="1000" dirty="0" smtClean="0"/>
                <a:t>Wireless / Mobile 3G Network</a:t>
              </a:r>
              <a:endParaRPr lang="en-US" sz="1000" dirty="0"/>
            </a:p>
          </p:txBody>
        </p:sp>
        <p:pic>
          <p:nvPicPr>
            <p:cNvPr id="17" name="Picture 16" descr="Picture 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832" y="2929987"/>
              <a:ext cx="1498413" cy="1434921"/>
            </a:xfrm>
            <a:prstGeom prst="rect">
              <a:avLst/>
            </a:prstGeom>
          </p:spPr>
        </p:pic>
        <p:sp>
          <p:nvSpPr>
            <p:cNvPr id="18" name="Rounded Rectangle 17"/>
            <p:cNvSpPr/>
            <p:nvPr/>
          </p:nvSpPr>
          <p:spPr>
            <a:xfrm>
              <a:off x="1248329" y="1161529"/>
              <a:ext cx="1921338" cy="172603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 name="Rounded Rectangle 18"/>
            <p:cNvSpPr/>
            <p:nvPr/>
          </p:nvSpPr>
          <p:spPr>
            <a:xfrm>
              <a:off x="1694246" y="1020380"/>
              <a:ext cx="900104"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ECG Sensor</a:t>
              </a:r>
              <a:endParaRPr lang="en-US" sz="1050" dirty="0">
                <a:solidFill>
                  <a:schemeClr val="tx1"/>
                </a:solidFill>
              </a:endParaRPr>
            </a:p>
          </p:txBody>
        </p:sp>
        <p:sp>
          <p:nvSpPr>
            <p:cNvPr id="20" name="Rounded Rectangle 19"/>
            <p:cNvSpPr/>
            <p:nvPr/>
          </p:nvSpPr>
          <p:spPr>
            <a:xfrm>
              <a:off x="1356878" y="2388628"/>
              <a:ext cx="1682528"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ECG Sensor Module</a:t>
              </a:r>
              <a:endParaRPr lang="en-US" sz="1050" dirty="0">
                <a:solidFill>
                  <a:schemeClr val="tx1"/>
                </a:solidFill>
              </a:endParaRPr>
            </a:p>
          </p:txBody>
        </p:sp>
        <p:sp>
          <p:nvSpPr>
            <p:cNvPr id="21" name="Rounded Rectangle 20"/>
            <p:cNvSpPr/>
            <p:nvPr/>
          </p:nvSpPr>
          <p:spPr>
            <a:xfrm>
              <a:off x="1356878" y="1422064"/>
              <a:ext cx="1682958" cy="890998"/>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Embedded Bluetooth Enabled </a:t>
              </a:r>
            </a:p>
            <a:p>
              <a:pPr algn="ctr"/>
              <a:r>
                <a:rPr lang="en-US" sz="1050" dirty="0" smtClean="0">
                  <a:solidFill>
                    <a:schemeClr val="tx1"/>
                  </a:solidFill>
                </a:rPr>
                <a:t>Data Communication &amp; Processor Module</a:t>
              </a:r>
            </a:p>
          </p:txBody>
        </p:sp>
        <p:grpSp>
          <p:nvGrpSpPr>
            <p:cNvPr id="22" name="Group 13"/>
            <p:cNvGrpSpPr/>
            <p:nvPr/>
          </p:nvGrpSpPr>
          <p:grpSpPr>
            <a:xfrm>
              <a:off x="1805857" y="2713874"/>
              <a:ext cx="660708" cy="2116834"/>
              <a:chOff x="1805857" y="3104690"/>
              <a:chExt cx="660708" cy="1777865"/>
            </a:xfrm>
          </p:grpSpPr>
          <p:sp>
            <p:nvSpPr>
              <p:cNvPr id="78" name="Left-Up Arrow 10"/>
              <p:cNvSpPr/>
              <p:nvPr/>
            </p:nvSpPr>
            <p:spPr>
              <a:xfrm rot="5400000" flipV="1">
                <a:off x="1247278" y="3663269"/>
                <a:ext cx="1777865" cy="660708"/>
              </a:xfrm>
              <a:prstGeom prst="leftUpArrow">
                <a:avLst>
                  <a:gd name="adj1" fmla="val 33570"/>
                  <a:gd name="adj2" fmla="val 25822"/>
                  <a:gd name="adj3" fmla="val 266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9" name="TextBox 12"/>
              <p:cNvSpPr txBox="1"/>
              <p:nvPr/>
            </p:nvSpPr>
            <p:spPr>
              <a:xfrm rot="16200000">
                <a:off x="1607677" y="3944968"/>
                <a:ext cx="1354434" cy="232788"/>
              </a:xfrm>
              <a:prstGeom prst="rect">
                <a:avLst/>
              </a:prstGeom>
              <a:noFill/>
            </p:spPr>
            <p:txBody>
              <a:bodyPr wrap="none" rtlCol="0">
                <a:spAutoFit/>
              </a:bodyPr>
              <a:lstStyle/>
              <a:p>
                <a:r>
                  <a:rPr lang="en-US" sz="1000" dirty="0" smtClean="0"/>
                  <a:t>Bluetooth connectivity</a:t>
                </a:r>
                <a:endParaRPr lang="en-US" sz="1000" dirty="0"/>
              </a:p>
            </p:txBody>
          </p:sp>
        </p:grpSp>
        <p:pic>
          <p:nvPicPr>
            <p:cNvPr id="23" name="Picture 18" descr="1330685887_Pho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79257" y="4331681"/>
              <a:ext cx="1020585" cy="976672"/>
            </a:xfrm>
            <a:prstGeom prst="rect">
              <a:avLst/>
            </a:prstGeom>
          </p:spPr>
        </p:pic>
        <p:sp>
          <p:nvSpPr>
            <p:cNvPr id="24" name="Cloud"/>
            <p:cNvSpPr>
              <a:spLocks noChangeAspect="1" noEditPoints="1" noChangeArrowheads="1"/>
            </p:cNvSpPr>
            <p:nvPr/>
          </p:nvSpPr>
          <p:spPr bwMode="auto">
            <a:xfrm>
              <a:off x="4422079" y="3897995"/>
              <a:ext cx="2406590" cy="13515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25" name="Cloud"/>
            <p:cNvSpPr>
              <a:spLocks noChangeAspect="1" noEditPoints="1" noChangeArrowheads="1"/>
            </p:cNvSpPr>
            <p:nvPr/>
          </p:nvSpPr>
          <p:spPr bwMode="auto">
            <a:xfrm>
              <a:off x="4486350" y="4765599"/>
              <a:ext cx="2406590" cy="13515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26" name="Cloud"/>
            <p:cNvSpPr>
              <a:spLocks noChangeAspect="1" noEditPoints="1" noChangeArrowheads="1"/>
            </p:cNvSpPr>
            <p:nvPr/>
          </p:nvSpPr>
          <p:spPr bwMode="auto">
            <a:xfrm>
              <a:off x="6060757" y="4874580"/>
              <a:ext cx="2406590" cy="13515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grpSp>
          <p:nvGrpSpPr>
            <p:cNvPr id="27" name="Group 45"/>
            <p:cNvGrpSpPr/>
            <p:nvPr/>
          </p:nvGrpSpPr>
          <p:grpSpPr>
            <a:xfrm>
              <a:off x="4852626" y="5069562"/>
              <a:ext cx="3277786" cy="868867"/>
              <a:chOff x="4744076" y="4689602"/>
              <a:chExt cx="3277786" cy="868867"/>
            </a:xfrm>
          </p:grpSpPr>
          <p:sp>
            <p:nvSpPr>
              <p:cNvPr id="71" name="Rounded Rectangle 26"/>
              <p:cNvSpPr/>
              <p:nvPr/>
            </p:nvSpPr>
            <p:spPr>
              <a:xfrm>
                <a:off x="4744076" y="4689602"/>
                <a:ext cx="3277786" cy="868867"/>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pic>
            <p:nvPicPr>
              <p:cNvPr id="72" name="Picture 27" descr="aw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0594" y="4758383"/>
                <a:ext cx="1475246" cy="737623"/>
              </a:xfrm>
              <a:prstGeom prst="rect">
                <a:avLst/>
              </a:prstGeom>
            </p:spPr>
          </p:pic>
          <p:pic>
            <p:nvPicPr>
              <p:cNvPr id="73" name="Picture 28" descr="amazon-s3.gi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7464" y="4863290"/>
                <a:ext cx="561775" cy="561775"/>
              </a:xfrm>
              <a:prstGeom prst="rect">
                <a:avLst/>
              </a:prstGeom>
            </p:spPr>
          </p:pic>
          <p:sp>
            <p:nvSpPr>
              <p:cNvPr id="74" name="TextBox 29"/>
              <p:cNvSpPr txBox="1"/>
              <p:nvPr/>
            </p:nvSpPr>
            <p:spPr>
              <a:xfrm rot="16200000">
                <a:off x="4579372" y="4960212"/>
                <a:ext cx="746601" cy="349182"/>
              </a:xfrm>
              <a:prstGeom prst="rect">
                <a:avLst/>
              </a:prstGeom>
              <a:noFill/>
            </p:spPr>
            <p:txBody>
              <a:bodyPr wrap="none" rtlCol="0">
                <a:spAutoFit/>
              </a:bodyPr>
              <a:lstStyle/>
              <a:p>
                <a:r>
                  <a:rPr lang="en-US" dirty="0" err="1" smtClean="0"/>
                  <a:t>IaaS</a:t>
                </a:r>
                <a:endParaRPr lang="en-US" dirty="0"/>
              </a:p>
            </p:txBody>
          </p:sp>
          <p:pic>
            <p:nvPicPr>
              <p:cNvPr id="75" name="Picture 30" descr="MC90044215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16286" y="4815036"/>
                <a:ext cx="395637" cy="395637"/>
              </a:xfrm>
              <a:prstGeom prst="rect">
                <a:avLst/>
              </a:prstGeom>
            </p:spPr>
          </p:pic>
          <p:pic>
            <p:nvPicPr>
              <p:cNvPr id="76" name="Picture 31" descr="MC90044215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68687" y="4880592"/>
                <a:ext cx="395637" cy="395637"/>
              </a:xfrm>
              <a:prstGeom prst="rect">
                <a:avLst/>
              </a:prstGeom>
            </p:spPr>
          </p:pic>
          <p:pic>
            <p:nvPicPr>
              <p:cNvPr id="77" name="Picture 32" descr="MC90044215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2276" y="5011280"/>
                <a:ext cx="395637" cy="395637"/>
              </a:xfrm>
              <a:prstGeom prst="rect">
                <a:avLst/>
              </a:prstGeom>
            </p:spPr>
          </p:pic>
        </p:grpSp>
        <p:grpSp>
          <p:nvGrpSpPr>
            <p:cNvPr id="28" name="Group 44"/>
            <p:cNvGrpSpPr/>
            <p:nvPr/>
          </p:nvGrpSpPr>
          <p:grpSpPr>
            <a:xfrm>
              <a:off x="4853056" y="3918874"/>
              <a:ext cx="3277786" cy="1053834"/>
              <a:chOff x="4744506" y="3517202"/>
              <a:chExt cx="3277786" cy="1053834"/>
            </a:xfrm>
          </p:grpSpPr>
          <p:sp>
            <p:nvSpPr>
              <p:cNvPr id="67" name="Rounded Rectangle 66"/>
              <p:cNvSpPr/>
              <p:nvPr/>
            </p:nvSpPr>
            <p:spPr>
              <a:xfrm>
                <a:off x="4744506" y="3517202"/>
                <a:ext cx="3277786" cy="1053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68" name="TextBox 67"/>
              <p:cNvSpPr txBox="1"/>
              <p:nvPr/>
            </p:nvSpPr>
            <p:spPr>
              <a:xfrm rot="16200000">
                <a:off x="4528965" y="3896785"/>
                <a:ext cx="848277" cy="349182"/>
              </a:xfrm>
              <a:prstGeom prst="rect">
                <a:avLst/>
              </a:prstGeom>
              <a:noFill/>
            </p:spPr>
            <p:txBody>
              <a:bodyPr wrap="none" rtlCol="0">
                <a:spAutoFit/>
              </a:bodyPr>
              <a:lstStyle/>
              <a:p>
                <a:r>
                  <a:rPr lang="en-US" dirty="0" err="1"/>
                  <a:t>P</a:t>
                </a:r>
                <a:r>
                  <a:rPr lang="en-US" dirty="0" err="1" smtClean="0"/>
                  <a:t>aaS</a:t>
                </a:r>
                <a:endParaRPr lang="en-US" dirty="0"/>
              </a:p>
            </p:txBody>
          </p:sp>
          <p:sp>
            <p:nvSpPr>
              <p:cNvPr id="69" name="Rounded Rectangle 68"/>
              <p:cNvSpPr/>
              <p:nvPr/>
            </p:nvSpPr>
            <p:spPr>
              <a:xfrm>
                <a:off x="5178276" y="3636611"/>
                <a:ext cx="1682958" cy="83588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Dynamically Scalable Runtime</a:t>
                </a:r>
              </a:p>
              <a:p>
                <a:pPr algn="ctr"/>
                <a:r>
                  <a:rPr lang="en-US" sz="1050" dirty="0" smtClean="0">
                    <a:solidFill>
                      <a:schemeClr val="tx1"/>
                    </a:solidFill>
                  </a:rPr>
                  <a:t>(</a:t>
                </a:r>
                <a:r>
                  <a:rPr lang="en-US" sz="1050" dirty="0" err="1" smtClean="0">
                    <a:solidFill>
                      <a:schemeClr val="tx1"/>
                    </a:solidFill>
                  </a:rPr>
                  <a:t>QoS</a:t>
                </a:r>
                <a:r>
                  <a:rPr lang="en-US" sz="1050" dirty="0" smtClean="0">
                    <a:solidFill>
                      <a:schemeClr val="tx1"/>
                    </a:solidFill>
                  </a:rPr>
                  <a:t>-based scaling of computing resources)</a:t>
                </a:r>
              </a:p>
            </p:txBody>
          </p:sp>
          <p:sp>
            <p:nvSpPr>
              <p:cNvPr id="70" name="Rounded Rectangle 69"/>
              <p:cNvSpPr/>
              <p:nvPr/>
            </p:nvSpPr>
            <p:spPr>
              <a:xfrm>
                <a:off x="6926365" y="3637033"/>
                <a:ext cx="997802" cy="83588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ctr"/>
              <a:lstStyle/>
              <a:p>
                <a:pPr algn="ctr"/>
                <a:r>
                  <a:rPr lang="en-US" sz="1050" dirty="0" smtClean="0">
                    <a:solidFill>
                      <a:schemeClr val="tx1"/>
                    </a:solidFill>
                  </a:rPr>
                  <a:t>Security Runtime</a:t>
                </a:r>
              </a:p>
            </p:txBody>
          </p:sp>
        </p:grpSp>
        <p:grpSp>
          <p:nvGrpSpPr>
            <p:cNvPr id="29" name="Group 43"/>
            <p:cNvGrpSpPr/>
            <p:nvPr/>
          </p:nvGrpSpPr>
          <p:grpSpPr>
            <a:xfrm>
              <a:off x="4864341" y="3018006"/>
              <a:ext cx="3277786" cy="848277"/>
              <a:chOff x="4755791" y="2616334"/>
              <a:chExt cx="3277786" cy="848277"/>
            </a:xfrm>
          </p:grpSpPr>
          <p:sp>
            <p:nvSpPr>
              <p:cNvPr id="63" name="Rounded Rectangle 62"/>
              <p:cNvSpPr/>
              <p:nvPr/>
            </p:nvSpPr>
            <p:spPr>
              <a:xfrm>
                <a:off x="4755791" y="2637901"/>
                <a:ext cx="3277786" cy="79367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64" name="TextBox 63"/>
              <p:cNvSpPr txBox="1"/>
              <p:nvPr/>
            </p:nvSpPr>
            <p:spPr>
              <a:xfrm rot="16200000">
                <a:off x="4540250" y="2865882"/>
                <a:ext cx="848277" cy="349182"/>
              </a:xfrm>
              <a:prstGeom prst="rect">
                <a:avLst/>
              </a:prstGeom>
              <a:noFill/>
            </p:spPr>
            <p:txBody>
              <a:bodyPr wrap="none" rtlCol="0">
                <a:spAutoFit/>
              </a:bodyPr>
              <a:lstStyle/>
              <a:p>
                <a:r>
                  <a:rPr lang="en-US" dirty="0" err="1" smtClean="0"/>
                  <a:t>SaaS</a:t>
                </a:r>
                <a:endParaRPr lang="en-US" dirty="0"/>
              </a:p>
            </p:txBody>
          </p:sp>
          <p:sp>
            <p:nvSpPr>
              <p:cNvPr id="65" name="Rounded Rectangle 64"/>
              <p:cNvSpPr/>
              <p:nvPr/>
            </p:nvSpPr>
            <p:spPr>
              <a:xfrm>
                <a:off x="6458739" y="2746455"/>
                <a:ext cx="1444147" cy="5761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ctr"/>
              <a:lstStyle/>
              <a:p>
                <a:pPr algn="ctr"/>
                <a:r>
                  <a:rPr lang="en-US" sz="1050" dirty="0" smtClean="0">
                    <a:solidFill>
                      <a:schemeClr val="tx1"/>
                    </a:solidFill>
                  </a:rPr>
                  <a:t>ECG Data Analysis as a Service</a:t>
                </a:r>
              </a:p>
            </p:txBody>
          </p:sp>
          <p:pic>
            <p:nvPicPr>
              <p:cNvPr id="66" name="Picture 65" descr="Picture 2.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94120" y="2698778"/>
                <a:ext cx="912650" cy="643705"/>
              </a:xfrm>
              <a:prstGeom prst="rect">
                <a:avLst/>
              </a:prstGeom>
            </p:spPr>
          </p:pic>
        </p:grpSp>
        <p:grpSp>
          <p:nvGrpSpPr>
            <p:cNvPr id="30" name="Group 56"/>
            <p:cNvGrpSpPr/>
            <p:nvPr/>
          </p:nvGrpSpPr>
          <p:grpSpPr>
            <a:xfrm>
              <a:off x="4773209" y="673050"/>
              <a:ext cx="1486674" cy="1398933"/>
              <a:chOff x="4208748" y="249675"/>
              <a:chExt cx="1486674" cy="1398933"/>
            </a:xfrm>
          </p:grpSpPr>
          <p:pic>
            <p:nvPicPr>
              <p:cNvPr id="56" name="Picture 55" descr="MC900434895.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62275" y="249675"/>
                <a:ext cx="716467" cy="716467"/>
              </a:xfrm>
              <a:prstGeom prst="rect">
                <a:avLst/>
              </a:prstGeom>
            </p:spPr>
          </p:pic>
          <p:pic>
            <p:nvPicPr>
              <p:cNvPr id="57" name="Picture 13" descr="C:\Documents and Settings\Administrator\Local Settings\Temporary Internet Files\Content.IE5\YP27MHEV\MC900432621[1].png"/>
              <p:cNvPicPr>
                <a:picLocks noChangeAspect="1" noChangeArrowheads="1"/>
              </p:cNvPicPr>
              <p:nvPr/>
            </p:nvPicPr>
            <p:blipFill>
              <a:blip r:embed="rId9" cstate="print"/>
              <a:srcRect/>
              <a:stretch>
                <a:fillRect/>
              </a:stretch>
            </p:blipFill>
            <p:spPr bwMode="auto">
              <a:xfrm flipH="1">
                <a:off x="4208748" y="394065"/>
                <a:ext cx="548838" cy="550369"/>
              </a:xfrm>
              <a:prstGeom prst="rect">
                <a:avLst/>
              </a:prstGeom>
              <a:noFill/>
            </p:spPr>
          </p:pic>
          <p:pic>
            <p:nvPicPr>
              <p:cNvPr id="58" name="Picture 4" descr="C:\Documents and Settings\Administrator\Local Settings\Temporary Internet Files\Content.IE5\0NG589SB\MCj04326220000[1].png"/>
              <p:cNvPicPr>
                <a:picLocks noChangeAspect="1" noChangeArrowheads="1"/>
              </p:cNvPicPr>
              <p:nvPr/>
            </p:nvPicPr>
            <p:blipFill>
              <a:blip r:embed="rId10" cstate="print"/>
              <a:srcRect/>
              <a:stretch>
                <a:fillRect/>
              </a:stretch>
            </p:blipFill>
            <p:spPr bwMode="auto">
              <a:xfrm flipH="1">
                <a:off x="4515688" y="434178"/>
                <a:ext cx="575317" cy="574136"/>
              </a:xfrm>
              <a:prstGeom prst="rect">
                <a:avLst/>
              </a:prstGeom>
              <a:noFill/>
              <a:effectLst>
                <a:outerShdw blurRad="50800" dist="38100" dir="2700000" algn="tl" rotWithShape="0">
                  <a:prstClr val="black">
                    <a:alpha val="40000"/>
                  </a:prstClr>
                </a:outerShdw>
              </a:effectLst>
            </p:spPr>
          </p:pic>
          <p:pic>
            <p:nvPicPr>
              <p:cNvPr id="59" name="Picture 4" descr="C:\Documents and Settings\Administrator\Local Settings\Temporary Internet Files\Content.IE5\0NG589SB\MCj04326220000[1].png"/>
              <p:cNvPicPr>
                <a:picLocks noChangeAspect="1" noChangeArrowheads="1"/>
              </p:cNvPicPr>
              <p:nvPr/>
            </p:nvPicPr>
            <p:blipFill>
              <a:blip r:embed="rId10" cstate="print"/>
              <a:srcRect/>
              <a:stretch>
                <a:fillRect/>
              </a:stretch>
            </p:blipFill>
            <p:spPr bwMode="auto">
              <a:xfrm flipH="1">
                <a:off x="4277307" y="749412"/>
                <a:ext cx="575317" cy="574136"/>
              </a:xfrm>
              <a:prstGeom prst="rect">
                <a:avLst/>
              </a:prstGeom>
              <a:noFill/>
              <a:effectLst>
                <a:outerShdw blurRad="50800" dist="38100" dir="2700000" algn="tl" rotWithShape="0">
                  <a:prstClr val="black">
                    <a:alpha val="40000"/>
                  </a:prstClr>
                </a:outerShdw>
              </a:effectLst>
            </p:spPr>
          </p:pic>
          <p:pic>
            <p:nvPicPr>
              <p:cNvPr id="60" name="Picture 59" descr="MC900434888.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42870" y="727324"/>
                <a:ext cx="654381" cy="654381"/>
              </a:xfrm>
              <a:prstGeom prst="rect">
                <a:avLst/>
              </a:prstGeom>
            </p:spPr>
          </p:pic>
          <p:pic>
            <p:nvPicPr>
              <p:cNvPr id="61" name="Picture 18" descr="\\server3\restrict\ftp_root\clients\white_Whale\5-00430 PDC\Working\David\Art\Exec.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4472270" y="1078822"/>
                <a:ext cx="564461" cy="5697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 name="Picture 4" descr="C:\Documents and Settings\csve\Local Settings\Temporary Internet Files\Content.IE5\KPABW9QF\MC900433959[1].png"/>
              <p:cNvPicPr>
                <a:picLocks noChangeAspect="1" noChangeArrowheads="1"/>
              </p:cNvPicPr>
              <p:nvPr/>
            </p:nvPicPr>
            <p:blipFill>
              <a:blip r:embed="rId13" cstate="print"/>
              <a:srcRect/>
              <a:stretch>
                <a:fillRect/>
              </a:stretch>
            </p:blipFill>
            <p:spPr bwMode="auto">
              <a:xfrm flipH="1">
                <a:off x="4928181" y="639086"/>
                <a:ext cx="767241" cy="633057"/>
              </a:xfrm>
              <a:prstGeom prst="rect">
                <a:avLst/>
              </a:prstGeom>
              <a:noFill/>
            </p:spPr>
          </p:pic>
        </p:grpSp>
        <p:grpSp>
          <p:nvGrpSpPr>
            <p:cNvPr id="31" name="Group 60"/>
            <p:cNvGrpSpPr/>
            <p:nvPr/>
          </p:nvGrpSpPr>
          <p:grpSpPr>
            <a:xfrm>
              <a:off x="7101326" y="725038"/>
              <a:ext cx="1202766" cy="1115614"/>
              <a:chOff x="7361847" y="399373"/>
              <a:chExt cx="1202766" cy="1115614"/>
            </a:xfrm>
          </p:grpSpPr>
          <p:pic>
            <p:nvPicPr>
              <p:cNvPr id="50" name="Picture 49" descr="MC900432626.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61847" y="424211"/>
                <a:ext cx="595743" cy="595743"/>
              </a:xfrm>
              <a:prstGeom prst="rect">
                <a:avLst/>
              </a:prstGeom>
            </p:spPr>
          </p:pic>
          <p:pic>
            <p:nvPicPr>
              <p:cNvPr id="51" name="Picture 5" descr="C:\Documents and Settings\csve\Local Settings\Temporary Internet Files\Content.IE5\C9M7KX6B\MC900433936[1].png"/>
              <p:cNvPicPr>
                <a:picLocks noChangeAspect="1" noChangeArrowheads="1"/>
              </p:cNvPicPr>
              <p:nvPr/>
            </p:nvPicPr>
            <p:blipFill>
              <a:blip r:embed="rId15" cstate="print"/>
              <a:srcRect/>
              <a:stretch>
                <a:fillRect/>
              </a:stretch>
            </p:blipFill>
            <p:spPr bwMode="auto">
              <a:xfrm>
                <a:off x="7818511" y="399373"/>
                <a:ext cx="529001" cy="529001"/>
              </a:xfrm>
              <a:prstGeom prst="rect">
                <a:avLst/>
              </a:prstGeom>
              <a:noFill/>
            </p:spPr>
          </p:pic>
          <p:pic>
            <p:nvPicPr>
              <p:cNvPr id="52" name="Picture 51" descr="MC900432626.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88944" y="607912"/>
                <a:ext cx="595743" cy="595743"/>
              </a:xfrm>
              <a:prstGeom prst="rect">
                <a:avLst/>
              </a:prstGeom>
            </p:spPr>
          </p:pic>
          <p:pic>
            <p:nvPicPr>
              <p:cNvPr id="53" name="Picture 5" descr="C:\Documents and Settings\csve\Local Settings\Temporary Internet Files\Content.IE5\C9M7KX6B\MC900433936[1].png"/>
              <p:cNvPicPr>
                <a:picLocks noChangeAspect="1" noChangeArrowheads="1"/>
              </p:cNvPicPr>
              <p:nvPr/>
            </p:nvPicPr>
            <p:blipFill>
              <a:blip r:embed="rId16" cstate="print"/>
              <a:srcRect/>
              <a:stretch>
                <a:fillRect/>
              </a:stretch>
            </p:blipFill>
            <p:spPr bwMode="auto">
              <a:xfrm>
                <a:off x="7970911" y="736318"/>
                <a:ext cx="593702" cy="593702"/>
              </a:xfrm>
              <a:prstGeom prst="rect">
                <a:avLst/>
              </a:prstGeom>
              <a:noFill/>
            </p:spPr>
          </p:pic>
          <p:pic>
            <p:nvPicPr>
              <p:cNvPr id="54" name="Picture 5" descr="C:\Documents and Settings\csve\Local Settings\Temporary Internet Files\Content.IE5\C9M7KX6B\MC900433936[1].png"/>
              <p:cNvPicPr>
                <a:picLocks noChangeAspect="1" noChangeArrowheads="1"/>
              </p:cNvPicPr>
              <p:nvPr/>
            </p:nvPicPr>
            <p:blipFill>
              <a:blip r:embed="rId16" cstate="print"/>
              <a:srcRect/>
              <a:stretch>
                <a:fillRect/>
              </a:stretch>
            </p:blipFill>
            <p:spPr bwMode="auto">
              <a:xfrm>
                <a:off x="7721675" y="921285"/>
                <a:ext cx="593702" cy="593702"/>
              </a:xfrm>
              <a:prstGeom prst="rect">
                <a:avLst/>
              </a:prstGeom>
              <a:noFill/>
            </p:spPr>
          </p:pic>
          <p:pic>
            <p:nvPicPr>
              <p:cNvPr id="55" name="Picture 54" descr="MC900432626.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72273" y="782023"/>
                <a:ext cx="595743" cy="595743"/>
              </a:xfrm>
              <a:prstGeom prst="rect">
                <a:avLst/>
              </a:prstGeom>
            </p:spPr>
          </p:pic>
        </p:grpSp>
        <p:grpSp>
          <p:nvGrpSpPr>
            <p:cNvPr id="32" name="Group 62"/>
            <p:cNvGrpSpPr/>
            <p:nvPr/>
          </p:nvGrpSpPr>
          <p:grpSpPr>
            <a:xfrm rot="16200000">
              <a:off x="6847849" y="2156379"/>
              <a:ext cx="1192934" cy="356328"/>
              <a:chOff x="3117607" y="4526770"/>
              <a:chExt cx="1192934" cy="356328"/>
            </a:xfrm>
          </p:grpSpPr>
          <p:sp>
            <p:nvSpPr>
              <p:cNvPr id="48" name="Left-Right Arrow 47"/>
              <p:cNvSpPr/>
              <p:nvPr/>
            </p:nvSpPr>
            <p:spPr>
              <a:xfrm rot="10800000" flipV="1">
                <a:off x="3117607" y="4526770"/>
                <a:ext cx="1192934" cy="35632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TextBox 48"/>
              <p:cNvSpPr txBox="1"/>
              <p:nvPr/>
            </p:nvSpPr>
            <p:spPr>
              <a:xfrm>
                <a:off x="3132275" y="4573755"/>
                <a:ext cx="1166018" cy="232788"/>
              </a:xfrm>
              <a:prstGeom prst="rect">
                <a:avLst/>
              </a:prstGeom>
              <a:noFill/>
            </p:spPr>
            <p:txBody>
              <a:bodyPr wrap="none" rtlCol="0">
                <a:spAutoFit/>
              </a:bodyPr>
              <a:lstStyle/>
              <a:p>
                <a:r>
                  <a:rPr lang="en-US" sz="1000" dirty="0" smtClean="0"/>
                  <a:t>User Requests</a:t>
                </a:r>
                <a:endParaRPr lang="en-US" sz="1000" dirty="0"/>
              </a:p>
            </p:txBody>
          </p:sp>
        </p:grpSp>
        <p:grpSp>
          <p:nvGrpSpPr>
            <p:cNvPr id="33" name="Group 65"/>
            <p:cNvGrpSpPr/>
            <p:nvPr/>
          </p:nvGrpSpPr>
          <p:grpSpPr>
            <a:xfrm rot="16200000">
              <a:off x="5144040" y="2167657"/>
              <a:ext cx="1192934" cy="356328"/>
              <a:chOff x="3117607" y="4526770"/>
              <a:chExt cx="1192934" cy="356328"/>
            </a:xfrm>
          </p:grpSpPr>
          <p:sp>
            <p:nvSpPr>
              <p:cNvPr id="46" name="Left-Right Arrow 45"/>
              <p:cNvSpPr/>
              <p:nvPr/>
            </p:nvSpPr>
            <p:spPr>
              <a:xfrm rot="10800000" flipV="1">
                <a:off x="3117607" y="4526770"/>
                <a:ext cx="1192934" cy="35632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7" name="TextBox 46"/>
              <p:cNvSpPr txBox="1"/>
              <p:nvPr/>
            </p:nvSpPr>
            <p:spPr>
              <a:xfrm>
                <a:off x="3132275" y="4573755"/>
                <a:ext cx="1166018" cy="232788"/>
              </a:xfrm>
              <a:prstGeom prst="rect">
                <a:avLst/>
              </a:prstGeom>
              <a:noFill/>
            </p:spPr>
            <p:txBody>
              <a:bodyPr wrap="none" rtlCol="0">
                <a:spAutoFit/>
              </a:bodyPr>
              <a:lstStyle/>
              <a:p>
                <a:r>
                  <a:rPr lang="en-US" sz="1000" dirty="0" smtClean="0"/>
                  <a:t>User Requests</a:t>
                </a:r>
                <a:endParaRPr lang="en-US" sz="1000" dirty="0"/>
              </a:p>
            </p:txBody>
          </p:sp>
        </p:grpSp>
        <p:sp>
          <p:nvSpPr>
            <p:cNvPr id="34" name="Rounded Rectangle 33"/>
            <p:cNvSpPr/>
            <p:nvPr/>
          </p:nvSpPr>
          <p:spPr>
            <a:xfrm>
              <a:off x="761144" y="543157"/>
              <a:ext cx="617444"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100" dirty="0" smtClean="0">
                  <a:solidFill>
                    <a:schemeClr val="tx1"/>
                  </a:solidFill>
                </a:rPr>
                <a:t>User</a:t>
              </a:r>
              <a:endParaRPr lang="en-US" sz="1050" dirty="0">
                <a:solidFill>
                  <a:schemeClr val="tx1"/>
                </a:solidFill>
              </a:endParaRPr>
            </a:p>
          </p:txBody>
        </p:sp>
        <p:cxnSp>
          <p:nvCxnSpPr>
            <p:cNvPr id="35" name="Elbow Connector 70"/>
            <p:cNvCxnSpPr>
              <a:stCxn id="18" idx="1"/>
            </p:cNvCxnSpPr>
            <p:nvPr/>
          </p:nvCxnSpPr>
          <p:spPr>
            <a:xfrm rot="10800000" flipV="1">
              <a:off x="846693" y="2024547"/>
              <a:ext cx="401637" cy="917294"/>
            </a:xfrm>
            <a:prstGeom prst="bentConnector2">
              <a:avLst/>
            </a:prstGeom>
            <a:ln w="9525" cmpd="sng">
              <a:solidFill>
                <a:schemeClr val="tx1"/>
              </a:solidFill>
              <a:tailEnd type="stealth"/>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rot="20084458">
              <a:off x="3710275" y="1666638"/>
              <a:ext cx="1035423" cy="296316"/>
            </a:xfrm>
            <a:prstGeom prst="rect">
              <a:avLst/>
            </a:prstGeom>
            <a:noFill/>
          </p:spPr>
          <p:txBody>
            <a:bodyPr wrap="none" rtlCol="0">
              <a:spAutoFit/>
            </a:bodyPr>
            <a:lstStyle/>
            <a:p>
              <a:r>
                <a:rPr lang="en-US" sz="1100" dirty="0" smtClean="0"/>
                <a:t>(detailed view)</a:t>
              </a:r>
              <a:endParaRPr lang="en-US" sz="1100" dirty="0"/>
            </a:p>
          </p:txBody>
        </p:sp>
        <p:pic>
          <p:nvPicPr>
            <p:cNvPr id="37" name="Picture 36" descr="RHA2000_EKG.gif"/>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194041" y="5485215"/>
              <a:ext cx="1234806" cy="947825"/>
            </a:xfrm>
            <a:prstGeom prst="rect">
              <a:avLst/>
            </a:prstGeom>
          </p:spPr>
        </p:pic>
        <p:pic>
          <p:nvPicPr>
            <p:cNvPr id="38" name="Picture 37" descr="ECG-2.jp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404126" y="5492069"/>
              <a:ext cx="1431958" cy="825857"/>
            </a:xfrm>
            <a:prstGeom prst="rect">
              <a:avLst/>
            </a:prstGeom>
          </p:spPr>
        </p:pic>
        <p:sp>
          <p:nvSpPr>
            <p:cNvPr id="39" name="Rounded Rectangle 38"/>
            <p:cNvSpPr/>
            <p:nvPr/>
          </p:nvSpPr>
          <p:spPr>
            <a:xfrm>
              <a:off x="6210795" y="814968"/>
              <a:ext cx="801550" cy="53111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100" dirty="0" smtClean="0">
                  <a:solidFill>
                    <a:schemeClr val="tx1"/>
                  </a:solidFill>
                </a:rPr>
                <a:t>Large Number</a:t>
              </a:r>
              <a:endParaRPr lang="en-US" sz="1050" dirty="0">
                <a:solidFill>
                  <a:schemeClr val="tx1"/>
                </a:solidFill>
              </a:endParaRPr>
            </a:p>
          </p:txBody>
        </p:sp>
        <p:sp>
          <p:nvSpPr>
            <p:cNvPr id="40" name="Oval 39"/>
            <p:cNvSpPr/>
            <p:nvPr/>
          </p:nvSpPr>
          <p:spPr>
            <a:xfrm>
              <a:off x="781561" y="1617478"/>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1</a:t>
              </a:r>
              <a:endParaRPr lang="en-US" sz="1100" dirty="0">
                <a:solidFill>
                  <a:srgbClr val="000000"/>
                </a:solidFill>
              </a:endParaRPr>
            </a:p>
          </p:txBody>
        </p:sp>
        <p:sp>
          <p:nvSpPr>
            <p:cNvPr id="41" name="Oval 40"/>
            <p:cNvSpPr/>
            <p:nvPr/>
          </p:nvSpPr>
          <p:spPr>
            <a:xfrm>
              <a:off x="2518794" y="3430779"/>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2</a:t>
              </a:r>
              <a:endParaRPr lang="en-US" sz="1100" dirty="0">
                <a:solidFill>
                  <a:srgbClr val="000000"/>
                </a:solidFill>
              </a:endParaRPr>
            </a:p>
          </p:txBody>
        </p:sp>
        <p:sp>
          <p:nvSpPr>
            <p:cNvPr id="42" name="Oval 41"/>
            <p:cNvSpPr/>
            <p:nvPr/>
          </p:nvSpPr>
          <p:spPr>
            <a:xfrm>
              <a:off x="2725469" y="4581891"/>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3</a:t>
              </a:r>
              <a:endParaRPr lang="en-US" sz="1100" dirty="0">
                <a:solidFill>
                  <a:srgbClr val="000000"/>
                </a:solidFill>
              </a:endParaRPr>
            </a:p>
          </p:txBody>
        </p:sp>
        <p:sp>
          <p:nvSpPr>
            <p:cNvPr id="43" name="Oval 42"/>
            <p:cNvSpPr/>
            <p:nvPr/>
          </p:nvSpPr>
          <p:spPr>
            <a:xfrm>
              <a:off x="2856159" y="5700436"/>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6</a:t>
              </a:r>
              <a:endParaRPr lang="en-US" sz="1100" dirty="0">
                <a:solidFill>
                  <a:srgbClr val="000000"/>
                </a:solidFill>
              </a:endParaRPr>
            </a:p>
          </p:txBody>
        </p:sp>
        <p:sp>
          <p:nvSpPr>
            <p:cNvPr id="44" name="Oval 43"/>
            <p:cNvSpPr/>
            <p:nvPr/>
          </p:nvSpPr>
          <p:spPr>
            <a:xfrm>
              <a:off x="4278167" y="4213225"/>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4</a:t>
              </a:r>
              <a:endParaRPr lang="en-US" sz="1100" dirty="0">
                <a:solidFill>
                  <a:srgbClr val="000000"/>
                </a:solidFill>
              </a:endParaRPr>
            </a:p>
          </p:txBody>
        </p:sp>
        <p:sp>
          <p:nvSpPr>
            <p:cNvPr id="45" name="Oval 44"/>
            <p:cNvSpPr/>
            <p:nvPr/>
          </p:nvSpPr>
          <p:spPr>
            <a:xfrm>
              <a:off x="7176888" y="5700859"/>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5</a:t>
              </a:r>
              <a:endParaRPr lang="en-US" sz="1100" dirty="0">
                <a:solidFill>
                  <a:srgbClr val="000000"/>
                </a:solidFill>
              </a:endParaRPr>
            </a:p>
          </p:txBody>
        </p:sp>
      </p:grpSp>
    </p:spTree>
    <p:extLst>
      <p:ext uri="{BB962C8B-B14F-4D97-AF65-F5344CB8AC3E}">
        <p14:creationId xmlns:p14="http://schemas.microsoft.com/office/powerpoint/2010/main" val="286353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Healthcare : ECG Analysis in the Cloud</a:t>
            </a:r>
            <a:endParaRPr lang="en-US" dirty="0"/>
          </a:p>
        </p:txBody>
      </p:sp>
      <p:sp>
        <p:nvSpPr>
          <p:cNvPr id="6" name="Content Placeholder 5"/>
          <p:cNvSpPr>
            <a:spLocks noGrp="1"/>
          </p:cNvSpPr>
          <p:nvPr>
            <p:ph idx="1"/>
          </p:nvPr>
        </p:nvSpPr>
        <p:spPr/>
        <p:txBody>
          <a:bodyPr/>
          <a:lstStyle/>
          <a:p>
            <a:pPr algn="just"/>
            <a:r>
              <a:rPr lang="en-US" sz="1800" dirty="0" smtClean="0"/>
              <a:t>Even though remote ECG monitoring does not necessarily require Cloud technologies, Cloud computing introduces opportunities that would be otherwise hardly achievable. </a:t>
            </a:r>
          </a:p>
          <a:p>
            <a:pPr algn="just"/>
            <a:r>
              <a:rPr lang="en-US" sz="1800" dirty="0" smtClean="0"/>
              <a:t>The first advantage is the elasticity of the Cloud infrastructure that can grow and shrink according to the requests served. As a result, doctors and hospitals do not have to invest in large computing infrastructures designed after capacity planning, thus making a more effective use of budgets. The second advantage is ubiquity. </a:t>
            </a:r>
          </a:p>
          <a:p>
            <a:pPr algn="just"/>
            <a:r>
              <a:rPr lang="en-US" sz="1800" dirty="0" smtClean="0"/>
              <a:t>Cloud computing technologies have now become easily accessible and promise to deliver systems with minimum or no downtime. Computing systems hosted in the Cloud are accessible from any Internet device through simple interfaces (such as SOAP and REST based web services). </a:t>
            </a:r>
          </a:p>
          <a:p>
            <a:pPr algn="just"/>
            <a:r>
              <a:rPr lang="en-US" sz="1800" dirty="0" smtClean="0"/>
              <a:t>This makes not only these systems ubiquitous but they can also be easily integrated with other systems maintained in the hospital’s premises. Lastly, cost savings constitute another reason. </a:t>
            </a:r>
          </a:p>
          <a:p>
            <a:pPr algn="just"/>
            <a:r>
              <a:rPr lang="en-US" sz="1800" dirty="0" smtClean="0"/>
              <a:t>Cloud services are priced on a pay-per-use basis and with volume prices in case of large numbers of service requests. These two models provide a set of flexible options that can be used to price the service, thus actually charging costs based on effective use rather than capital costs. </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12</a:t>
            </a:fld>
            <a:endParaRPr lang="en-US"/>
          </a:p>
        </p:txBody>
      </p:sp>
    </p:spTree>
    <p:extLst>
      <p:ext uri="{BB962C8B-B14F-4D97-AF65-F5344CB8AC3E}">
        <p14:creationId xmlns:p14="http://schemas.microsoft.com/office/powerpoint/2010/main" val="356709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26670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Tree>
    <p:extLst>
      <p:ext uri="{BB962C8B-B14F-4D97-AF65-F5344CB8AC3E}">
        <p14:creationId xmlns:p14="http://schemas.microsoft.com/office/powerpoint/2010/main" val="423381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Biology : Protein Structure Prediction</a:t>
            </a:r>
            <a:endParaRPr lang="en-US" dirty="0"/>
          </a:p>
        </p:txBody>
      </p:sp>
      <p:sp>
        <p:nvSpPr>
          <p:cNvPr id="3" name="Content Placeholder 2"/>
          <p:cNvSpPr>
            <a:spLocks noGrp="1"/>
          </p:cNvSpPr>
          <p:nvPr>
            <p:ph idx="1"/>
          </p:nvPr>
        </p:nvSpPr>
        <p:spPr/>
        <p:txBody>
          <a:bodyPr/>
          <a:lstStyle/>
          <a:p>
            <a:pPr algn="just"/>
            <a:r>
              <a:rPr lang="en-US" sz="1800" dirty="0" smtClean="0"/>
              <a:t>Applications in biology often require high computing capabilities and often operate on large datasets that cause extensive I/O operations. </a:t>
            </a:r>
          </a:p>
          <a:p>
            <a:pPr algn="just"/>
            <a:r>
              <a:rPr lang="en-US" sz="1800" dirty="0" smtClean="0"/>
              <a:t>Because of these requirements, they have often made extensive use of supercomputing and cluster computing infrastructures. Similar capabilities can be leveraged on-demand by using Cloud computing technologies in a more dynamic fashion thus opening new opportunities for bioinformatics applications.</a:t>
            </a:r>
          </a:p>
          <a:p>
            <a:pPr algn="just"/>
            <a:r>
              <a:rPr lang="en-US" sz="1800" dirty="0" smtClean="0"/>
              <a:t>Protein structure prediction is a computationally intensive task fundamental for different types of research in the life sciences. </a:t>
            </a:r>
          </a:p>
          <a:p>
            <a:pPr algn="just"/>
            <a:r>
              <a:rPr lang="en-US" sz="1800" dirty="0" smtClean="0"/>
              <a:t>Among these is the design of new drugs for the treatment of diseases. The geometrical structure of a protein cannot be directly inferred from the sequence of genes that compose its structure, but it is the result of complex computations aimed at identifying the structure that minimizes the required energy. </a:t>
            </a:r>
          </a:p>
          <a:p>
            <a:pPr algn="just"/>
            <a:r>
              <a:rPr lang="en-US" sz="1800" dirty="0" smtClean="0"/>
              <a:t>This task requires the investigation of a space with a massive number of states, and consequently creating a large number of computations for each of these states. </a:t>
            </a:r>
          </a:p>
          <a:p>
            <a:pPr algn="just"/>
            <a:r>
              <a:rPr lang="en-US" sz="1800" dirty="0" smtClean="0"/>
              <a:t>The computational power required for protein structure prediction can now be acquired on demand, without owning a cluster or doing all the bureaucracy for getting access to parallel and distributed computing facilities. Cloud computing grants the access to such capacity on a pay-per-use basis.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Tree>
    <p:extLst>
      <p:ext uri="{BB962C8B-B14F-4D97-AF65-F5344CB8AC3E}">
        <p14:creationId xmlns:p14="http://schemas.microsoft.com/office/powerpoint/2010/main" val="2495164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Biology : Protein Structure Prediction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
        <p:nvSpPr>
          <p:cNvPr id="5" name="Footer Placeholder 4"/>
          <p:cNvSpPr>
            <a:spLocks noGrp="1"/>
          </p:cNvSpPr>
          <p:nvPr>
            <p:ph type="ftr" sz="quarter" idx="11"/>
          </p:nvPr>
        </p:nvSpPr>
        <p:spPr/>
        <p:txBody>
          <a:bodyPr/>
          <a:lstStyle/>
          <a:p>
            <a:pPr>
              <a:defRPr/>
            </a:pPr>
            <a:r>
              <a:rPr lang="en-US" smtClean="0"/>
              <a:t>© Copyright IBM Corporation 2014</a:t>
            </a:r>
            <a:endParaRPr lang="en-US"/>
          </a:p>
        </p:txBody>
      </p:sp>
      <p:grpSp>
        <p:nvGrpSpPr>
          <p:cNvPr id="6" name="Group 5"/>
          <p:cNvGrpSpPr/>
          <p:nvPr/>
        </p:nvGrpSpPr>
        <p:grpSpPr>
          <a:xfrm>
            <a:off x="108550" y="1226678"/>
            <a:ext cx="9035450" cy="5631322"/>
            <a:chOff x="108550" y="1226678"/>
            <a:chExt cx="9035450" cy="5631322"/>
          </a:xfrm>
        </p:grpSpPr>
        <p:sp>
          <p:nvSpPr>
            <p:cNvPr id="7" name="Rectangle 6"/>
            <p:cNvSpPr/>
            <p:nvPr/>
          </p:nvSpPr>
          <p:spPr>
            <a:xfrm>
              <a:off x="108550" y="1226678"/>
              <a:ext cx="9035450" cy="56313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loud"/>
            <p:cNvSpPr>
              <a:spLocks noChangeAspect="1" noEditPoints="1" noChangeArrowheads="1"/>
            </p:cNvSpPr>
            <p:nvPr/>
          </p:nvSpPr>
          <p:spPr bwMode="auto">
            <a:xfrm>
              <a:off x="7799476" y="2061805"/>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nvGrpSpPr>
            <p:cNvPr id="9" name="Group 9"/>
            <p:cNvGrpSpPr/>
            <p:nvPr/>
          </p:nvGrpSpPr>
          <p:grpSpPr>
            <a:xfrm>
              <a:off x="1834500" y="1654535"/>
              <a:ext cx="2095880" cy="1594523"/>
              <a:chOff x="1443719" y="2848702"/>
              <a:chExt cx="2095880" cy="1594523"/>
            </a:xfrm>
          </p:grpSpPr>
          <p:sp>
            <p:nvSpPr>
              <p:cNvPr id="72" name="Cloud"/>
              <p:cNvSpPr>
                <a:spLocks noChangeAspect="1" noEditPoints="1" noChangeArrowheads="1"/>
              </p:cNvSpPr>
              <p:nvPr/>
            </p:nvSpPr>
            <p:spPr bwMode="auto">
              <a:xfrm>
                <a:off x="2555640" y="3287700"/>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73" name="Picture 2" descr="Z:\Documents\University of Melbourne\Aneka\CloudBook\Icons\1306768872_browser.png"/>
              <p:cNvPicPr>
                <a:picLocks noChangeAspect="1" noChangeArrowheads="1"/>
              </p:cNvPicPr>
              <p:nvPr/>
            </p:nvPicPr>
            <p:blipFill>
              <a:blip r:embed="rId2" cstate="print"/>
              <a:srcRect/>
              <a:stretch>
                <a:fillRect/>
              </a:stretch>
            </p:blipFill>
            <p:spPr bwMode="auto">
              <a:xfrm>
                <a:off x="1618564" y="2848702"/>
                <a:ext cx="1594523" cy="1594523"/>
              </a:xfrm>
              <a:prstGeom prst="rect">
                <a:avLst/>
              </a:prstGeom>
              <a:noFill/>
            </p:spPr>
          </p:pic>
          <p:sp>
            <p:nvSpPr>
              <p:cNvPr id="74" name="Cloud"/>
              <p:cNvSpPr>
                <a:spLocks noChangeAspect="1" noEditPoints="1" noChangeArrowheads="1"/>
              </p:cNvSpPr>
              <p:nvPr/>
            </p:nvSpPr>
            <p:spPr bwMode="auto">
              <a:xfrm>
                <a:off x="1443719" y="3362837"/>
                <a:ext cx="1215763"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75" name="Cloud"/>
              <p:cNvSpPr>
                <a:spLocks noChangeAspect="1" noEditPoints="1" noChangeArrowheads="1"/>
              </p:cNvSpPr>
              <p:nvPr/>
            </p:nvSpPr>
            <p:spPr bwMode="auto">
              <a:xfrm>
                <a:off x="2229559" y="3471816"/>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pic>
          <p:nvPicPr>
            <p:cNvPr id="10" name="Picture 9" descr="MC90043394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0782" y="1265522"/>
              <a:ext cx="715244" cy="699279"/>
            </a:xfrm>
            <a:prstGeom prst="rect">
              <a:avLst/>
            </a:prstGeom>
          </p:spPr>
        </p:pic>
        <p:pic>
          <p:nvPicPr>
            <p:cNvPr id="11" name="Picture 10" descr="MC90043394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23346" y="2090544"/>
              <a:ext cx="662156" cy="662156"/>
            </a:xfrm>
            <a:prstGeom prst="rect">
              <a:avLst/>
            </a:prstGeom>
          </p:spPr>
        </p:pic>
        <p:pic>
          <p:nvPicPr>
            <p:cNvPr id="12" name="Picture 11" descr="MC90043394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34200" y="2817867"/>
              <a:ext cx="634146" cy="634146"/>
            </a:xfrm>
            <a:prstGeom prst="rect">
              <a:avLst/>
            </a:prstGeom>
          </p:spPr>
        </p:pic>
        <p:sp>
          <p:nvSpPr>
            <p:cNvPr id="13" name="Down Arrow 12"/>
            <p:cNvSpPr/>
            <p:nvPr/>
          </p:nvSpPr>
          <p:spPr>
            <a:xfrm>
              <a:off x="1516261" y="1600417"/>
              <a:ext cx="198833" cy="69005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a:scene3d>
              <a:camera prst="orthographicFront">
                <a:rot lat="0" lon="0" rev="45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440705" y="2729818"/>
              <a:ext cx="209258" cy="69005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a:scene3d>
              <a:camera prst="orthographicFront">
                <a:rot lat="0" lon="0" rev="6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Down Arrow 14"/>
            <p:cNvSpPr/>
            <p:nvPr/>
          </p:nvSpPr>
          <p:spPr>
            <a:xfrm>
              <a:off x="1375575" y="2241322"/>
              <a:ext cx="198404" cy="51593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24"/>
            <p:cNvGrpSpPr/>
            <p:nvPr/>
          </p:nvGrpSpPr>
          <p:grpSpPr>
            <a:xfrm>
              <a:off x="4160271" y="1881700"/>
              <a:ext cx="1929397" cy="988338"/>
              <a:chOff x="4203691" y="3140996"/>
              <a:chExt cx="1929397" cy="988338"/>
            </a:xfrm>
          </p:grpSpPr>
          <p:sp>
            <p:nvSpPr>
              <p:cNvPr id="69" name="Rounded Rectangle 68"/>
              <p:cNvSpPr/>
              <p:nvPr/>
            </p:nvSpPr>
            <p:spPr>
              <a:xfrm>
                <a:off x="4428848" y="3354366"/>
                <a:ext cx="1704240" cy="77076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0"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4203691" y="3140996"/>
                <a:ext cx="510465" cy="988338"/>
              </a:xfrm>
              <a:prstGeom prst="rect">
                <a:avLst/>
              </a:prstGeom>
              <a:noFill/>
            </p:spPr>
          </p:pic>
          <p:sp>
            <p:nvSpPr>
              <p:cNvPr id="71" name="Rounded Rectangle 70"/>
              <p:cNvSpPr/>
              <p:nvPr/>
            </p:nvSpPr>
            <p:spPr>
              <a:xfrm>
                <a:off x="4777501" y="3213640"/>
                <a:ext cx="1203615"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Jeeva</a:t>
                </a:r>
                <a:r>
                  <a:rPr lang="en-US" sz="1400" dirty="0" smtClean="0">
                    <a:solidFill>
                      <a:schemeClr val="tx1"/>
                    </a:solidFill>
                  </a:rPr>
                  <a:t> Portal</a:t>
                </a:r>
                <a:endParaRPr lang="en-US" sz="1200" dirty="0">
                  <a:solidFill>
                    <a:schemeClr val="tx1"/>
                  </a:solidFill>
                </a:endParaRPr>
              </a:p>
            </p:txBody>
          </p:sp>
        </p:grpSp>
        <p:sp>
          <p:nvSpPr>
            <p:cNvPr id="17" name="AutoShape 71"/>
            <p:cNvSpPr>
              <a:spLocks noChangeArrowheads="1"/>
            </p:cNvSpPr>
            <p:nvPr/>
          </p:nvSpPr>
          <p:spPr bwMode="auto">
            <a:xfrm rot="16200000">
              <a:off x="3839837" y="200883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8" name="AutoShape 71"/>
            <p:cNvSpPr>
              <a:spLocks noChangeArrowheads="1"/>
            </p:cNvSpPr>
            <p:nvPr/>
          </p:nvSpPr>
          <p:spPr bwMode="auto">
            <a:xfrm rot="16200000">
              <a:off x="3840267" y="221551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9" name="AutoShape 71"/>
            <p:cNvSpPr>
              <a:spLocks noChangeArrowheads="1"/>
            </p:cNvSpPr>
            <p:nvPr/>
          </p:nvSpPr>
          <p:spPr bwMode="auto">
            <a:xfrm rot="16200000">
              <a:off x="3851552" y="2454759"/>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0" name="Cloud"/>
            <p:cNvSpPr>
              <a:spLocks noChangeAspect="1" noEditPoints="1" noChangeArrowheads="1"/>
            </p:cNvSpPr>
            <p:nvPr/>
          </p:nvSpPr>
          <p:spPr bwMode="auto">
            <a:xfrm>
              <a:off x="6354898" y="2256361"/>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21"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6407691" y="1816990"/>
              <a:ext cx="510465" cy="988338"/>
            </a:xfrm>
            <a:prstGeom prst="rect">
              <a:avLst/>
            </a:prstGeom>
            <a:noFill/>
          </p:spPr>
        </p:pic>
        <p:sp>
          <p:nvSpPr>
            <p:cNvPr id="22" name="AutoShape 71"/>
            <p:cNvSpPr>
              <a:spLocks noChangeArrowheads="1"/>
            </p:cNvSpPr>
            <p:nvPr/>
          </p:nvSpPr>
          <p:spPr bwMode="auto">
            <a:xfrm rot="16200000">
              <a:off x="5984828" y="2265050"/>
              <a:ext cx="222315" cy="425127"/>
            </a:xfrm>
            <a:prstGeom prst="up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Oval 22"/>
            <p:cNvSpPr/>
            <p:nvPr/>
          </p:nvSpPr>
          <p:spPr>
            <a:xfrm>
              <a:off x="4765355" y="2399024"/>
              <a:ext cx="249666" cy="249678"/>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5134855" y="2399446"/>
              <a:ext cx="249666" cy="249678"/>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493501" y="2399868"/>
              <a:ext cx="249666" cy="249678"/>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689370" y="2333914"/>
              <a:ext cx="390781" cy="390799"/>
            </a:xfrm>
            <a:prstGeom prst="ellipse">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98"/>
            <p:cNvGrpSpPr/>
            <p:nvPr/>
          </p:nvGrpSpPr>
          <p:grpSpPr>
            <a:xfrm>
              <a:off x="336934" y="3517966"/>
              <a:ext cx="8618460" cy="3212487"/>
              <a:chOff x="336934" y="3517966"/>
              <a:chExt cx="8618460" cy="3212487"/>
            </a:xfrm>
          </p:grpSpPr>
          <p:sp>
            <p:nvSpPr>
              <p:cNvPr id="38" name="Oval 37"/>
              <p:cNvSpPr/>
              <p:nvPr/>
            </p:nvSpPr>
            <p:spPr>
              <a:xfrm>
                <a:off x="4060206" y="3854110"/>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A</a:t>
                </a:r>
                <a:endParaRPr lang="en-US" dirty="0">
                  <a:solidFill>
                    <a:srgbClr val="000000"/>
                  </a:solidFill>
                </a:endParaRPr>
              </a:p>
            </p:txBody>
          </p:sp>
          <p:sp>
            <p:nvSpPr>
              <p:cNvPr id="39" name="Oval 38"/>
              <p:cNvSpPr/>
              <p:nvPr/>
            </p:nvSpPr>
            <p:spPr>
              <a:xfrm>
                <a:off x="4060636" y="4527572"/>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B</a:t>
                </a:r>
                <a:endParaRPr lang="en-US" dirty="0">
                  <a:solidFill>
                    <a:srgbClr val="000000"/>
                  </a:solidFill>
                </a:endParaRPr>
              </a:p>
            </p:txBody>
          </p:sp>
          <p:sp>
            <p:nvSpPr>
              <p:cNvPr id="40" name="Oval 39"/>
              <p:cNvSpPr/>
              <p:nvPr/>
            </p:nvSpPr>
            <p:spPr>
              <a:xfrm>
                <a:off x="1911770" y="5298738"/>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C</a:t>
                </a:r>
              </a:p>
            </p:txBody>
          </p:sp>
          <p:sp>
            <p:nvSpPr>
              <p:cNvPr id="41" name="Oval 40"/>
              <p:cNvSpPr/>
              <p:nvPr/>
            </p:nvSpPr>
            <p:spPr>
              <a:xfrm>
                <a:off x="2737182" y="5299160"/>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D</a:t>
                </a:r>
                <a:endParaRPr lang="en-US" dirty="0">
                  <a:solidFill>
                    <a:srgbClr val="000000"/>
                  </a:solidFill>
                </a:endParaRPr>
              </a:p>
            </p:txBody>
          </p:sp>
          <p:sp>
            <p:nvSpPr>
              <p:cNvPr id="42" name="Oval 41"/>
              <p:cNvSpPr/>
              <p:nvPr/>
            </p:nvSpPr>
            <p:spPr>
              <a:xfrm>
                <a:off x="3638148" y="5299160"/>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E</a:t>
                </a:r>
              </a:p>
            </p:txBody>
          </p:sp>
          <p:sp>
            <p:nvSpPr>
              <p:cNvPr id="43" name="Oval 42"/>
              <p:cNvSpPr/>
              <p:nvPr/>
            </p:nvSpPr>
            <p:spPr>
              <a:xfrm>
                <a:off x="4463560" y="5299582"/>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F</a:t>
                </a:r>
                <a:endParaRPr lang="en-US" dirty="0">
                  <a:solidFill>
                    <a:srgbClr val="000000"/>
                  </a:solidFill>
                </a:endParaRPr>
              </a:p>
            </p:txBody>
          </p:sp>
          <p:sp>
            <p:nvSpPr>
              <p:cNvPr id="44" name="Oval 43"/>
              <p:cNvSpPr/>
              <p:nvPr/>
            </p:nvSpPr>
            <p:spPr>
              <a:xfrm>
                <a:off x="5342816" y="5299582"/>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G</a:t>
                </a:r>
                <a:endParaRPr lang="en-US" dirty="0">
                  <a:solidFill>
                    <a:srgbClr val="000000"/>
                  </a:solidFill>
                </a:endParaRPr>
              </a:p>
            </p:txBody>
          </p:sp>
          <p:sp>
            <p:nvSpPr>
              <p:cNvPr id="45" name="Oval 44"/>
              <p:cNvSpPr/>
              <p:nvPr/>
            </p:nvSpPr>
            <p:spPr>
              <a:xfrm>
                <a:off x="6168228" y="5300004"/>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H</a:t>
                </a:r>
                <a:endParaRPr lang="en-US" dirty="0">
                  <a:solidFill>
                    <a:srgbClr val="000000"/>
                  </a:solidFill>
                </a:endParaRPr>
              </a:p>
            </p:txBody>
          </p:sp>
          <p:sp>
            <p:nvSpPr>
              <p:cNvPr id="46" name="Oval 45"/>
              <p:cNvSpPr/>
              <p:nvPr/>
            </p:nvSpPr>
            <p:spPr>
              <a:xfrm>
                <a:off x="4061066" y="6210613"/>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I</a:t>
                </a:r>
              </a:p>
            </p:txBody>
          </p:sp>
          <p:sp>
            <p:nvSpPr>
              <p:cNvPr id="47" name="Rounded Rectangle 46"/>
              <p:cNvSpPr/>
              <p:nvPr/>
            </p:nvSpPr>
            <p:spPr>
              <a:xfrm>
                <a:off x="336934" y="3658699"/>
                <a:ext cx="8618460" cy="3071754"/>
              </a:xfrm>
              <a:prstGeom prst="roundRect">
                <a:avLst>
                  <a:gd name="adj" fmla="val 5758"/>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a:stCxn id="38" idx="4"/>
                <a:endCxn id="39" idx="0"/>
              </p:cNvCxnSpPr>
              <p:nvPr/>
            </p:nvCxnSpPr>
            <p:spPr>
              <a:xfrm>
                <a:off x="4271665" y="4266221"/>
                <a:ext cx="430" cy="261351"/>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9" idx="4"/>
                <a:endCxn id="40" idx="7"/>
              </p:cNvCxnSpPr>
              <p:nvPr/>
            </p:nvCxnSpPr>
            <p:spPr>
              <a:xfrm flipH="1">
                <a:off x="2272753" y="4939683"/>
                <a:ext cx="1999342" cy="419407"/>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9" idx="4"/>
                <a:endCxn id="41" idx="7"/>
              </p:cNvCxnSpPr>
              <p:nvPr/>
            </p:nvCxnSpPr>
            <p:spPr>
              <a:xfrm flipH="1">
                <a:off x="3098165" y="4939683"/>
                <a:ext cx="1173930" cy="419829"/>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9" idx="4"/>
                <a:endCxn id="42" idx="0"/>
              </p:cNvCxnSpPr>
              <p:nvPr/>
            </p:nvCxnSpPr>
            <p:spPr>
              <a:xfrm flipH="1">
                <a:off x="3849607" y="4939683"/>
                <a:ext cx="422488" cy="359477"/>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4"/>
                <a:endCxn id="43" idx="0"/>
              </p:cNvCxnSpPr>
              <p:nvPr/>
            </p:nvCxnSpPr>
            <p:spPr>
              <a:xfrm>
                <a:off x="4272095" y="4939683"/>
                <a:ext cx="402924" cy="359899"/>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9" idx="4"/>
                <a:endCxn id="44" idx="1"/>
              </p:cNvCxnSpPr>
              <p:nvPr/>
            </p:nvCxnSpPr>
            <p:spPr>
              <a:xfrm>
                <a:off x="4272095" y="4939683"/>
                <a:ext cx="1132656" cy="420251"/>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39" idx="4"/>
                <a:endCxn id="45" idx="1"/>
              </p:cNvCxnSpPr>
              <p:nvPr/>
            </p:nvCxnSpPr>
            <p:spPr>
              <a:xfrm>
                <a:off x="4272095" y="4939683"/>
                <a:ext cx="1958068" cy="420673"/>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2" idx="4"/>
                <a:endCxn id="46" idx="0"/>
              </p:cNvCxnSpPr>
              <p:nvPr/>
            </p:nvCxnSpPr>
            <p:spPr>
              <a:xfrm>
                <a:off x="3849607" y="5711271"/>
                <a:ext cx="422918" cy="499342"/>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3" idx="4"/>
                <a:endCxn id="46" idx="0"/>
              </p:cNvCxnSpPr>
              <p:nvPr/>
            </p:nvCxnSpPr>
            <p:spPr>
              <a:xfrm flipH="1">
                <a:off x="4272525" y="5711693"/>
                <a:ext cx="402494" cy="498920"/>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4" idx="3"/>
                <a:endCxn id="46" idx="0"/>
              </p:cNvCxnSpPr>
              <p:nvPr/>
            </p:nvCxnSpPr>
            <p:spPr>
              <a:xfrm flipH="1">
                <a:off x="4272525" y="5651341"/>
                <a:ext cx="1132226" cy="559272"/>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5" idx="3"/>
                <a:endCxn id="46" idx="0"/>
              </p:cNvCxnSpPr>
              <p:nvPr/>
            </p:nvCxnSpPr>
            <p:spPr>
              <a:xfrm flipH="1">
                <a:off x="4272525" y="5651763"/>
                <a:ext cx="1957638" cy="558850"/>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1" idx="5"/>
                <a:endCxn id="46" idx="0"/>
              </p:cNvCxnSpPr>
              <p:nvPr/>
            </p:nvCxnSpPr>
            <p:spPr>
              <a:xfrm>
                <a:off x="3098165" y="5650919"/>
                <a:ext cx="1174360" cy="559694"/>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40" idx="5"/>
                <a:endCxn id="46" idx="0"/>
              </p:cNvCxnSpPr>
              <p:nvPr/>
            </p:nvCxnSpPr>
            <p:spPr>
              <a:xfrm>
                <a:off x="2272753" y="5650497"/>
                <a:ext cx="1999772" cy="560116"/>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816953" y="3897141"/>
                <a:ext cx="2062697" cy="2677656"/>
              </a:xfrm>
              <a:prstGeom prst="rect">
                <a:avLst/>
              </a:prstGeom>
              <a:noFill/>
            </p:spPr>
            <p:txBody>
              <a:bodyPr wrap="none" rtlCol="0">
                <a:spAutoFit/>
              </a:bodyPr>
              <a:lstStyle/>
              <a:p>
                <a:r>
                  <a:rPr lang="en-US" sz="1400" dirty="0" smtClean="0"/>
                  <a:t>A : BLAST</a:t>
                </a:r>
              </a:p>
              <a:p>
                <a:r>
                  <a:rPr lang="en-US" sz="1400" dirty="0" smtClean="0"/>
                  <a:t>B : Create Data Vector</a:t>
                </a:r>
              </a:p>
              <a:p>
                <a:endParaRPr lang="en-US" sz="1400" dirty="0" smtClean="0"/>
              </a:p>
              <a:p>
                <a:r>
                  <a:rPr lang="en-US" sz="1400" dirty="0" smtClean="0"/>
                  <a:t>C : HH Classifier</a:t>
                </a:r>
              </a:p>
              <a:p>
                <a:r>
                  <a:rPr lang="en-US" sz="1400" dirty="0" smtClean="0"/>
                  <a:t>D : SS Classifier</a:t>
                </a:r>
              </a:p>
              <a:p>
                <a:r>
                  <a:rPr lang="en-US" sz="1400" dirty="0" smtClean="0"/>
                  <a:t>E : TT Classifier</a:t>
                </a:r>
              </a:p>
              <a:p>
                <a:r>
                  <a:rPr lang="en-US" sz="1400" dirty="0" smtClean="0"/>
                  <a:t>F : HS Classifier</a:t>
                </a:r>
              </a:p>
              <a:p>
                <a:r>
                  <a:rPr lang="en-US" sz="1400" dirty="0" smtClean="0"/>
                  <a:t>G : ST Classifier</a:t>
                </a:r>
              </a:p>
              <a:p>
                <a:r>
                  <a:rPr lang="en-US" sz="1400" dirty="0" smtClean="0"/>
                  <a:t>H : TH Classifier</a:t>
                </a:r>
              </a:p>
              <a:p>
                <a:endParaRPr lang="en-US" sz="1400" dirty="0" smtClean="0"/>
              </a:p>
              <a:p>
                <a:r>
                  <a:rPr lang="en-US" sz="1400" dirty="0"/>
                  <a:t>I</a:t>
                </a:r>
                <a:r>
                  <a:rPr lang="en-US" sz="1400" dirty="0" smtClean="0"/>
                  <a:t> : Predict Final Secondary </a:t>
                </a:r>
              </a:p>
              <a:p>
                <a:r>
                  <a:rPr lang="en-US" sz="1400" dirty="0"/>
                  <a:t> </a:t>
                </a:r>
                <a:r>
                  <a:rPr lang="en-US" sz="1400" dirty="0" smtClean="0"/>
                  <a:t>     Structure</a:t>
                </a:r>
              </a:p>
            </p:txBody>
          </p:sp>
          <p:sp>
            <p:nvSpPr>
              <p:cNvPr id="62" name="Left Brace 61"/>
              <p:cNvSpPr/>
              <p:nvPr/>
            </p:nvSpPr>
            <p:spPr>
              <a:xfrm>
                <a:off x="1682528" y="3897148"/>
                <a:ext cx="151971" cy="1085556"/>
              </a:xfrm>
              <a:prstGeom prst="leftBrac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Left Brace 62"/>
              <p:cNvSpPr/>
              <p:nvPr/>
            </p:nvSpPr>
            <p:spPr>
              <a:xfrm>
                <a:off x="1672102" y="5080826"/>
                <a:ext cx="173252" cy="868023"/>
              </a:xfrm>
              <a:prstGeom prst="leftBrac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Left Brace 63"/>
              <p:cNvSpPr/>
              <p:nvPr/>
            </p:nvSpPr>
            <p:spPr>
              <a:xfrm>
                <a:off x="1672531" y="6024838"/>
                <a:ext cx="161967" cy="543200"/>
              </a:xfrm>
              <a:prstGeom prst="leftBrac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TextBox 64"/>
              <p:cNvSpPr txBox="1"/>
              <p:nvPr/>
            </p:nvSpPr>
            <p:spPr>
              <a:xfrm>
                <a:off x="575744" y="4255814"/>
                <a:ext cx="1069524" cy="307777"/>
              </a:xfrm>
              <a:prstGeom prst="rect">
                <a:avLst/>
              </a:prstGeom>
              <a:noFill/>
            </p:spPr>
            <p:txBody>
              <a:bodyPr wrap="none" rtlCol="0">
                <a:spAutoFit/>
              </a:bodyPr>
              <a:lstStyle/>
              <a:p>
                <a:r>
                  <a:rPr lang="en-US" sz="1400" dirty="0" smtClean="0"/>
                  <a:t>Initial Phase</a:t>
                </a:r>
              </a:p>
            </p:txBody>
          </p:sp>
          <p:sp>
            <p:nvSpPr>
              <p:cNvPr id="66" name="TextBox 65"/>
              <p:cNvSpPr txBox="1"/>
              <p:nvPr/>
            </p:nvSpPr>
            <p:spPr>
              <a:xfrm>
                <a:off x="543609" y="5254948"/>
                <a:ext cx="1135209" cy="523220"/>
              </a:xfrm>
              <a:prstGeom prst="rect">
                <a:avLst/>
              </a:prstGeom>
              <a:noFill/>
            </p:spPr>
            <p:txBody>
              <a:bodyPr wrap="none" rtlCol="0">
                <a:spAutoFit/>
              </a:bodyPr>
              <a:lstStyle/>
              <a:p>
                <a:r>
                  <a:rPr lang="en-US" sz="1400" dirty="0" smtClean="0"/>
                  <a:t>Classification </a:t>
                </a:r>
              </a:p>
              <a:p>
                <a:r>
                  <a:rPr lang="en-US" sz="1400" dirty="0" smtClean="0"/>
                  <a:t>Phase</a:t>
                </a:r>
              </a:p>
            </p:txBody>
          </p:sp>
          <p:sp>
            <p:nvSpPr>
              <p:cNvPr id="67" name="TextBox 66"/>
              <p:cNvSpPr txBox="1"/>
              <p:nvPr/>
            </p:nvSpPr>
            <p:spPr>
              <a:xfrm>
                <a:off x="554464" y="6134248"/>
                <a:ext cx="1005403" cy="307777"/>
              </a:xfrm>
              <a:prstGeom prst="rect">
                <a:avLst/>
              </a:prstGeom>
              <a:noFill/>
            </p:spPr>
            <p:txBody>
              <a:bodyPr wrap="none" rtlCol="0">
                <a:spAutoFit/>
              </a:bodyPr>
              <a:lstStyle/>
              <a:p>
                <a:r>
                  <a:rPr lang="en-US" sz="1400" dirty="0" smtClean="0"/>
                  <a:t>Final Phase</a:t>
                </a:r>
              </a:p>
            </p:txBody>
          </p:sp>
          <p:sp>
            <p:nvSpPr>
              <p:cNvPr id="68" name="Rounded Rectangle 67"/>
              <p:cNvSpPr/>
              <p:nvPr/>
            </p:nvSpPr>
            <p:spPr>
              <a:xfrm>
                <a:off x="946108" y="3517966"/>
                <a:ext cx="1111291" cy="292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Task Graph</a:t>
                </a:r>
                <a:endParaRPr lang="en-US" sz="1200" dirty="0">
                  <a:solidFill>
                    <a:schemeClr val="tx1"/>
                  </a:solidFill>
                </a:endParaRPr>
              </a:p>
            </p:txBody>
          </p:sp>
        </p:grpSp>
        <p:cxnSp>
          <p:nvCxnSpPr>
            <p:cNvPr id="28" name="Straight Connector 27"/>
            <p:cNvCxnSpPr>
              <a:stCxn id="26" idx="3"/>
            </p:cNvCxnSpPr>
            <p:nvPr/>
          </p:nvCxnSpPr>
          <p:spPr>
            <a:xfrm flipH="1">
              <a:off x="3690708" y="2667482"/>
              <a:ext cx="1055891" cy="979986"/>
            </a:xfrm>
            <a:prstGeom prst="line">
              <a:avLst/>
            </a:prstGeom>
            <a:ln w="9525" cmpd="sng">
              <a:solidFill>
                <a:srgbClr val="000000"/>
              </a:solidFill>
              <a:prstDash val="dash"/>
            </a:ln>
          </p:spPr>
          <p:style>
            <a:lnRef idx="2">
              <a:schemeClr val="accent1"/>
            </a:lnRef>
            <a:fillRef idx="0">
              <a:schemeClr val="accent1"/>
            </a:fillRef>
            <a:effectRef idx="1">
              <a:schemeClr val="accent1"/>
            </a:effectRef>
            <a:fontRef idx="minor">
              <a:schemeClr val="tx1"/>
            </a:fontRef>
          </p:style>
        </p:cxnSp>
        <p:sp>
          <p:nvSpPr>
            <p:cNvPr id="29" name="Cloud"/>
            <p:cNvSpPr>
              <a:spLocks noChangeAspect="1" noEditPoints="1" noChangeArrowheads="1"/>
            </p:cNvSpPr>
            <p:nvPr/>
          </p:nvSpPr>
          <p:spPr bwMode="auto">
            <a:xfrm>
              <a:off x="7104324" y="1909405"/>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30" name="Cloud"/>
            <p:cNvSpPr>
              <a:spLocks noChangeAspect="1" noEditPoints="1" noChangeArrowheads="1"/>
            </p:cNvSpPr>
            <p:nvPr/>
          </p:nvSpPr>
          <p:spPr bwMode="auto">
            <a:xfrm>
              <a:off x="7083043" y="2376615"/>
              <a:ext cx="1427295" cy="980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31" name="Rounded Rectangle 30"/>
            <p:cNvSpPr/>
            <p:nvPr/>
          </p:nvSpPr>
          <p:spPr>
            <a:xfrm>
              <a:off x="6460461" y="2660377"/>
              <a:ext cx="812406"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Aneka</a:t>
              </a:r>
              <a:endParaRPr lang="en-US" sz="1200" dirty="0">
                <a:solidFill>
                  <a:schemeClr val="tx1"/>
                </a:solidFill>
              </a:endParaRPr>
            </a:p>
          </p:txBody>
        </p:sp>
        <p:pic>
          <p:nvPicPr>
            <p:cNvPr id="32" name="Picture 31" descr="MC90044215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61342" y="2426826"/>
              <a:ext cx="395637" cy="395637"/>
            </a:xfrm>
            <a:prstGeom prst="rect">
              <a:avLst/>
            </a:prstGeom>
          </p:spPr>
        </p:pic>
        <p:pic>
          <p:nvPicPr>
            <p:cNvPr id="33" name="Picture 32" descr="MC90044215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02887" y="2535696"/>
              <a:ext cx="395637" cy="395637"/>
            </a:xfrm>
            <a:prstGeom prst="rect">
              <a:avLst/>
            </a:prstGeom>
          </p:spPr>
        </p:pic>
        <p:pic>
          <p:nvPicPr>
            <p:cNvPr id="34" name="Picture 33" descr="MC90044215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6476" y="2731520"/>
              <a:ext cx="395637" cy="395637"/>
            </a:xfrm>
            <a:prstGeom prst="rect">
              <a:avLst/>
            </a:prstGeom>
          </p:spPr>
        </p:pic>
        <p:pic>
          <p:nvPicPr>
            <p:cNvPr id="35" name="Picture 34" descr="MC900434845.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92201" y="1775789"/>
              <a:ext cx="523416" cy="523416"/>
            </a:xfrm>
            <a:prstGeom prst="rect">
              <a:avLst/>
            </a:prstGeom>
          </p:spPr>
        </p:pic>
        <p:pic>
          <p:nvPicPr>
            <p:cNvPr id="36" name="Picture 35" descr="MC900434845.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35382" y="1797923"/>
              <a:ext cx="523416" cy="523416"/>
            </a:xfrm>
            <a:prstGeom prst="rect">
              <a:avLst/>
            </a:prstGeom>
          </p:spPr>
        </p:pic>
        <p:pic>
          <p:nvPicPr>
            <p:cNvPr id="37" name="Picture 36" descr="MC900434845.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59157" y="2113156"/>
              <a:ext cx="523416" cy="523416"/>
            </a:xfrm>
            <a:prstGeom prst="rect">
              <a:avLst/>
            </a:prstGeom>
          </p:spPr>
        </p:pic>
      </p:grpSp>
    </p:spTree>
    <p:extLst>
      <p:ext uri="{BB962C8B-B14F-4D97-AF65-F5344CB8AC3E}">
        <p14:creationId xmlns:p14="http://schemas.microsoft.com/office/powerpoint/2010/main" val="1759990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Biology: Gene Expression Data Analysis for Cancer Diagnosis</a:t>
            </a:r>
            <a:endParaRPr lang="en-US" dirty="0"/>
          </a:p>
        </p:txBody>
      </p:sp>
      <p:sp>
        <p:nvSpPr>
          <p:cNvPr id="5" name="Content Placeholder 4"/>
          <p:cNvSpPr>
            <a:spLocks noGrp="1"/>
          </p:cNvSpPr>
          <p:nvPr>
            <p:ph idx="1"/>
          </p:nvPr>
        </p:nvSpPr>
        <p:spPr/>
        <p:txBody>
          <a:bodyPr/>
          <a:lstStyle/>
          <a:p>
            <a:pPr algn="just"/>
            <a:r>
              <a:rPr lang="en-US" sz="1800" dirty="0" smtClean="0"/>
              <a:t>Gene expression profiling is the measurement of the expression levels of thousands of genes at once. It is used to understand the biological processes that are triggered by the treatment at a cellular level. </a:t>
            </a:r>
          </a:p>
          <a:p>
            <a:pPr algn="just"/>
            <a:r>
              <a:rPr lang="en-US" sz="1800" dirty="0" smtClean="0"/>
              <a:t>Together with protein structure prediction, this activity is a fundamental component of drug design since it allows scientists to identify the effects of a specific treatment. </a:t>
            </a:r>
          </a:p>
          <a:p>
            <a:pPr algn="just"/>
            <a:r>
              <a:rPr lang="en-US" sz="1800" dirty="0" smtClean="0"/>
              <a:t>Another important application of gene expression profiling is cancer diagnosis and treatment. Cancer is a disease characterized by uncontrolled cell growth and proliferation. </a:t>
            </a:r>
          </a:p>
          <a:p>
            <a:pPr algn="just"/>
            <a:r>
              <a:rPr lang="en-US" sz="1800" dirty="0" smtClean="0"/>
              <a:t>This behavior occurs because of genes regulating the cell growth mutate. This means that all the cancerous cells contain mutated genes. </a:t>
            </a:r>
          </a:p>
          <a:p>
            <a:pPr algn="just"/>
            <a:r>
              <a:rPr lang="en-US" sz="1800" dirty="0" smtClean="0"/>
              <a:t>In this context, gene expression profiling is utilized to provide a more accurate classification of tumors. </a:t>
            </a:r>
          </a:p>
          <a:p>
            <a:pPr algn="just"/>
            <a:r>
              <a:rPr lang="en-US" sz="1800" dirty="0" smtClean="0"/>
              <a:t>The classification of gene expression data samples into distinct classes is a challenging task.</a:t>
            </a:r>
          </a:p>
          <a:p>
            <a:pPr algn="just"/>
            <a:r>
              <a:rPr lang="en-US" sz="1800" dirty="0" smtClean="0"/>
              <a:t> The dimensionality of typical gene expression data sets ranges from several thousands to over ten thousands genes. However, only small sample sizes are typically available for analysis. </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16</a:t>
            </a:fld>
            <a:endParaRPr lang="en-US"/>
          </a:p>
        </p:txBody>
      </p:sp>
    </p:spTree>
    <p:extLst>
      <p:ext uri="{BB962C8B-B14F-4D97-AF65-F5344CB8AC3E}">
        <p14:creationId xmlns:p14="http://schemas.microsoft.com/office/powerpoint/2010/main" val="766036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a:t>
            </a:r>
            <a:r>
              <a:rPr lang="en-US" dirty="0" err="1" smtClean="0"/>
              <a:t>CoXCS</a:t>
            </a:r>
            <a:r>
              <a:rPr lang="en-US" dirty="0" smtClean="0"/>
              <a:t>: An Environment for </a:t>
            </a:r>
            <a:r>
              <a:rPr lang="en-US" dirty="0" err="1" smtClean="0"/>
              <a:t>MicroArray</a:t>
            </a:r>
            <a:r>
              <a:rPr lang="en-US" dirty="0" smtClean="0"/>
              <a:t> Data Processing On the Cloud</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grpSp>
        <p:nvGrpSpPr>
          <p:cNvPr id="6" name="Group 5"/>
          <p:cNvGrpSpPr/>
          <p:nvPr/>
        </p:nvGrpSpPr>
        <p:grpSpPr>
          <a:xfrm>
            <a:off x="685789" y="1773588"/>
            <a:ext cx="7696211" cy="3636612"/>
            <a:chOff x="412491" y="1443780"/>
            <a:chExt cx="7696211" cy="3636612"/>
          </a:xfrm>
        </p:grpSpPr>
        <p:grpSp>
          <p:nvGrpSpPr>
            <p:cNvPr id="7" name="Group 48"/>
            <p:cNvGrpSpPr/>
            <p:nvPr/>
          </p:nvGrpSpPr>
          <p:grpSpPr>
            <a:xfrm>
              <a:off x="412491" y="1443780"/>
              <a:ext cx="7696211" cy="3636612"/>
              <a:chOff x="1324313" y="2084258"/>
              <a:chExt cx="7696211" cy="3636612"/>
            </a:xfrm>
          </p:grpSpPr>
          <p:sp>
            <p:nvSpPr>
              <p:cNvPr id="12" name="Rectangle 11"/>
              <p:cNvSpPr/>
              <p:nvPr/>
            </p:nvSpPr>
            <p:spPr>
              <a:xfrm>
                <a:off x="1324313" y="2084258"/>
                <a:ext cx="7696211" cy="363661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45"/>
              <p:cNvGrpSpPr/>
              <p:nvPr/>
            </p:nvGrpSpPr>
            <p:grpSpPr>
              <a:xfrm>
                <a:off x="1502568" y="2687656"/>
                <a:ext cx="7279146" cy="2916858"/>
                <a:chOff x="1502568" y="2687656"/>
                <a:chExt cx="7279146" cy="2916858"/>
              </a:xfrm>
            </p:grpSpPr>
            <p:sp>
              <p:nvSpPr>
                <p:cNvPr id="15" name="Cloud"/>
                <p:cNvSpPr>
                  <a:spLocks noChangeAspect="1" noEditPoints="1" noChangeArrowheads="1"/>
                </p:cNvSpPr>
                <p:nvPr/>
              </p:nvSpPr>
              <p:spPr bwMode="auto">
                <a:xfrm>
                  <a:off x="6686694" y="3006238"/>
                  <a:ext cx="1736803" cy="8800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6" name="Cloud"/>
                <p:cNvSpPr>
                  <a:spLocks noChangeAspect="1" noEditPoints="1" noChangeArrowheads="1"/>
                </p:cNvSpPr>
                <p:nvPr/>
              </p:nvSpPr>
              <p:spPr bwMode="auto">
                <a:xfrm>
                  <a:off x="5888133" y="3168228"/>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17" name="Picture 2" descr="C:\Documents and Settings\csve\Local Settings\Temporary Internet Files\Content.IE5\KPABW9QF\MC900435242[1].png"/>
                <p:cNvPicPr>
                  <a:picLocks noChangeAspect="1" noChangeArrowheads="1"/>
                </p:cNvPicPr>
                <p:nvPr/>
              </p:nvPicPr>
              <p:blipFill>
                <a:blip r:embed="rId2" cstate="print"/>
                <a:srcRect/>
                <a:stretch>
                  <a:fillRect/>
                </a:stretch>
              </p:blipFill>
              <p:spPr bwMode="auto">
                <a:xfrm flipH="1">
                  <a:off x="5984346" y="2761425"/>
                  <a:ext cx="510465" cy="988338"/>
                </a:xfrm>
                <a:prstGeom prst="rect">
                  <a:avLst/>
                </a:prstGeom>
                <a:noFill/>
              </p:spPr>
            </p:pic>
            <p:sp>
              <p:nvSpPr>
                <p:cNvPr id="18" name="Cloud"/>
                <p:cNvSpPr>
                  <a:spLocks noChangeAspect="1" noEditPoints="1" noChangeArrowheads="1"/>
                </p:cNvSpPr>
                <p:nvPr/>
              </p:nvSpPr>
              <p:spPr bwMode="auto">
                <a:xfrm>
                  <a:off x="6523869" y="2821272"/>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9" name="Cloud"/>
                <p:cNvSpPr>
                  <a:spLocks noChangeAspect="1" noEditPoints="1" noChangeArrowheads="1"/>
                </p:cNvSpPr>
                <p:nvPr/>
              </p:nvSpPr>
              <p:spPr bwMode="auto">
                <a:xfrm>
                  <a:off x="7354419" y="4623727"/>
                  <a:ext cx="1427295" cy="980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0" name="Rounded Rectangle 19"/>
                <p:cNvSpPr/>
                <p:nvPr/>
              </p:nvSpPr>
              <p:spPr>
                <a:xfrm>
                  <a:off x="5993696" y="3572244"/>
                  <a:ext cx="812406"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Aneka</a:t>
                  </a:r>
                  <a:endParaRPr lang="en-US" sz="1200" dirty="0">
                    <a:solidFill>
                      <a:schemeClr val="tx1"/>
                    </a:solidFill>
                  </a:endParaRPr>
                </a:p>
              </p:txBody>
            </p:sp>
            <p:pic>
              <p:nvPicPr>
                <p:cNvPr id="21" name="Picture 8" descr="MC90044215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182" y="5053883"/>
                  <a:ext cx="395637" cy="395637"/>
                </a:xfrm>
                <a:prstGeom prst="rect">
                  <a:avLst/>
                </a:prstGeom>
              </p:spPr>
            </p:pic>
            <p:pic>
              <p:nvPicPr>
                <p:cNvPr id="22" name="Picture 21" descr="MC90044215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4263" y="4782808"/>
                  <a:ext cx="395637" cy="395637"/>
                </a:xfrm>
                <a:prstGeom prst="rect">
                  <a:avLst/>
                </a:prstGeom>
              </p:spPr>
            </p:pic>
            <p:pic>
              <p:nvPicPr>
                <p:cNvPr id="23" name="Picture 22" descr="MC90044215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7852" y="4978632"/>
                  <a:ext cx="395637" cy="395637"/>
                </a:xfrm>
                <a:prstGeom prst="rect">
                  <a:avLst/>
                </a:prstGeom>
              </p:spPr>
            </p:pic>
            <p:pic>
              <p:nvPicPr>
                <p:cNvPr id="24" name="Picture 23" descr="MC900434845.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5436" y="2687656"/>
                  <a:ext cx="523416" cy="523416"/>
                </a:xfrm>
                <a:prstGeom prst="rect">
                  <a:avLst/>
                </a:prstGeom>
              </p:spPr>
            </p:pic>
            <p:pic>
              <p:nvPicPr>
                <p:cNvPr id="25" name="Picture 24" descr="MC900434845.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8617" y="2709790"/>
                  <a:ext cx="523416" cy="523416"/>
                </a:xfrm>
                <a:prstGeom prst="rect">
                  <a:avLst/>
                </a:prstGeom>
              </p:spPr>
            </p:pic>
            <p:pic>
              <p:nvPicPr>
                <p:cNvPr id="26" name="Picture 25" descr="MC900434845.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2392" y="3025023"/>
                  <a:ext cx="523416" cy="523416"/>
                </a:xfrm>
                <a:prstGeom prst="rect">
                  <a:avLst/>
                </a:prstGeom>
              </p:spPr>
            </p:pic>
            <p:grpSp>
              <p:nvGrpSpPr>
                <p:cNvPr id="27" name="Group 17"/>
                <p:cNvGrpSpPr/>
                <p:nvPr/>
              </p:nvGrpSpPr>
              <p:grpSpPr>
                <a:xfrm>
                  <a:off x="1502568" y="2898872"/>
                  <a:ext cx="2329255" cy="961092"/>
                  <a:chOff x="829556" y="3018282"/>
                  <a:chExt cx="2329255" cy="961092"/>
                </a:xfrm>
              </p:grpSpPr>
              <p:sp>
                <p:nvSpPr>
                  <p:cNvPr id="37" name="Rounded Rectangle 36"/>
                  <p:cNvSpPr/>
                  <p:nvPr/>
                </p:nvSpPr>
                <p:spPr>
                  <a:xfrm>
                    <a:off x="1052936" y="3018282"/>
                    <a:ext cx="2105875" cy="83588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540000" tIns="18000" bIns="18000" rtlCol="0" anchor="ctr"/>
                  <a:lstStyle/>
                  <a:p>
                    <a:pPr algn="ctr"/>
                    <a:r>
                      <a:rPr lang="en-US" sz="1200" dirty="0" smtClean="0">
                        <a:solidFill>
                          <a:schemeClr val="tx1"/>
                        </a:solidFill>
                      </a:rPr>
                      <a:t>Cloud-</a:t>
                    </a:r>
                    <a:r>
                      <a:rPr lang="en-US" sz="1200" dirty="0" err="1" smtClean="0">
                        <a:solidFill>
                          <a:schemeClr val="tx1"/>
                        </a:solidFill>
                      </a:rPr>
                      <a:t>CoXCS</a:t>
                    </a:r>
                    <a:endParaRPr lang="en-US" sz="1200" dirty="0" smtClean="0">
                      <a:solidFill>
                        <a:schemeClr val="tx1"/>
                      </a:solidFill>
                    </a:endParaRPr>
                  </a:p>
                  <a:p>
                    <a:pPr algn="ctr"/>
                    <a:r>
                      <a:rPr lang="en-US" sz="1200" dirty="0" smtClean="0">
                        <a:solidFill>
                          <a:schemeClr val="tx1"/>
                        </a:solidFill>
                      </a:rPr>
                      <a:t>(Task orchestrator)</a:t>
                    </a:r>
                  </a:p>
                </p:txBody>
              </p:sp>
              <p:pic>
                <p:nvPicPr>
                  <p:cNvPr id="38" name="Picture 37" descr="MC90043394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29556" y="3148112"/>
                    <a:ext cx="831262" cy="831262"/>
                  </a:xfrm>
                  <a:prstGeom prst="rect">
                    <a:avLst/>
                  </a:prstGeom>
                </p:spPr>
              </p:pic>
            </p:grpSp>
            <p:sp>
              <p:nvSpPr>
                <p:cNvPr id="28" name="Oval 27"/>
                <p:cNvSpPr/>
                <p:nvPr/>
              </p:nvSpPr>
              <p:spPr>
                <a:xfrm>
                  <a:off x="5210839" y="2942242"/>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29" name="Oval 28"/>
                <p:cNvSpPr/>
                <p:nvPr/>
              </p:nvSpPr>
              <p:spPr>
                <a:xfrm>
                  <a:off x="5482645" y="2942659"/>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30" name="Oval 29"/>
                <p:cNvSpPr/>
                <p:nvPr/>
              </p:nvSpPr>
              <p:spPr>
                <a:xfrm>
                  <a:off x="4941612" y="2944348"/>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31" name="Left-Right Arrow 30"/>
                <p:cNvSpPr/>
                <p:nvPr/>
              </p:nvSpPr>
              <p:spPr>
                <a:xfrm rot="10800000" flipV="1">
                  <a:off x="3951227" y="3213189"/>
                  <a:ext cx="1889871" cy="293159"/>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397142" y="2942664"/>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33" name="Oval 32"/>
                <p:cNvSpPr/>
                <p:nvPr/>
              </p:nvSpPr>
              <p:spPr>
                <a:xfrm>
                  <a:off x="4668948" y="2943081"/>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34" name="Oval 33"/>
                <p:cNvSpPr/>
                <p:nvPr/>
              </p:nvSpPr>
              <p:spPr>
                <a:xfrm>
                  <a:off x="4127915" y="2944770"/>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35" name="Rounded Rectangle 34"/>
                <p:cNvSpPr/>
                <p:nvPr/>
              </p:nvSpPr>
              <p:spPr>
                <a:xfrm>
                  <a:off x="6447884" y="3985174"/>
                  <a:ext cx="1444150" cy="56330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Elastic Sizing (EC2,…, )</a:t>
                  </a:r>
                  <a:endParaRPr lang="en-US" sz="1200" dirty="0">
                    <a:solidFill>
                      <a:schemeClr val="tx1"/>
                    </a:solidFill>
                  </a:endParaRPr>
                </a:p>
              </p:txBody>
            </p:sp>
            <p:sp>
              <p:nvSpPr>
                <p:cNvPr id="36" name="Freeform 35"/>
                <p:cNvSpPr/>
                <p:nvPr/>
              </p:nvSpPr>
              <p:spPr>
                <a:xfrm rot="21359082">
                  <a:off x="7348850" y="3680048"/>
                  <a:ext cx="651301" cy="1215823"/>
                </a:xfrm>
                <a:custGeom>
                  <a:avLst/>
                  <a:gdLst>
                    <a:gd name="connsiteX0" fmla="*/ 0 w 651301"/>
                    <a:gd name="connsiteY0" fmla="*/ 0 h 1215823"/>
                    <a:gd name="connsiteX1" fmla="*/ 488476 w 651301"/>
                    <a:gd name="connsiteY1" fmla="*/ 477645 h 1215823"/>
                    <a:gd name="connsiteX2" fmla="*/ 651301 w 651301"/>
                    <a:gd name="connsiteY2" fmla="*/ 1215823 h 1215823"/>
                  </a:gdLst>
                  <a:ahLst/>
                  <a:cxnLst>
                    <a:cxn ang="0">
                      <a:pos x="connsiteX0" y="connsiteY0"/>
                    </a:cxn>
                    <a:cxn ang="0">
                      <a:pos x="connsiteX1" y="connsiteY1"/>
                    </a:cxn>
                    <a:cxn ang="0">
                      <a:pos x="connsiteX2" y="connsiteY2"/>
                    </a:cxn>
                  </a:cxnLst>
                  <a:rect l="l" t="t" r="r" b="b"/>
                  <a:pathLst>
                    <a:path w="651301" h="1215823">
                      <a:moveTo>
                        <a:pt x="0" y="0"/>
                      </a:moveTo>
                      <a:cubicBezTo>
                        <a:pt x="189963" y="137504"/>
                        <a:pt x="379926" y="275008"/>
                        <a:pt x="488476" y="477645"/>
                      </a:cubicBezTo>
                      <a:cubicBezTo>
                        <a:pt x="597026" y="680282"/>
                        <a:pt x="651301" y="1215823"/>
                        <a:pt x="651301" y="1215823"/>
                      </a:cubicBezTo>
                    </a:path>
                  </a:pathLst>
                </a:custGeom>
                <a:noFill/>
                <a:ln w="76200" cmpd="sng">
                  <a:gradFill flip="none" rotWithShape="1">
                    <a:gsLst>
                      <a:gs pos="0">
                        <a:srgbClr val="FDF720"/>
                      </a:gs>
                      <a:gs pos="100000">
                        <a:schemeClr val="accent6"/>
                      </a:gs>
                    </a:gsLst>
                    <a:lin ang="0" scaled="1"/>
                    <a:tileRect/>
                  </a:gradFill>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4" name="Rounded Rectangle 13"/>
              <p:cNvSpPr/>
              <p:nvPr/>
            </p:nvSpPr>
            <p:spPr>
              <a:xfrm>
                <a:off x="4257321" y="3377267"/>
                <a:ext cx="1311306"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CoXCS</a:t>
                </a:r>
                <a:r>
                  <a:rPr lang="en-US" sz="1400" dirty="0" smtClean="0">
                    <a:solidFill>
                      <a:schemeClr val="tx1"/>
                    </a:solidFill>
                  </a:rPr>
                  <a:t> Tasks</a:t>
                </a:r>
                <a:endParaRPr lang="en-US" sz="1200" dirty="0">
                  <a:solidFill>
                    <a:schemeClr val="tx1"/>
                  </a:solidFill>
                </a:endParaRPr>
              </a:p>
            </p:txBody>
          </p:sp>
        </p:grpSp>
        <p:sp>
          <p:nvSpPr>
            <p:cNvPr id="8" name="Rectangle 7"/>
            <p:cNvSpPr/>
            <p:nvPr/>
          </p:nvSpPr>
          <p:spPr>
            <a:xfrm>
              <a:off x="2854524" y="1599777"/>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85271" y="1712511"/>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88150" y="1825074"/>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584740" y="1749355"/>
              <a:ext cx="1039501"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Datasets</a:t>
              </a:r>
              <a:endParaRPr lang="en-US" sz="1200" dirty="0">
                <a:solidFill>
                  <a:schemeClr val="tx1"/>
                </a:solidFill>
              </a:endParaRPr>
            </a:p>
          </p:txBody>
        </p:sp>
      </p:grpSp>
    </p:spTree>
    <p:extLst>
      <p:ext uri="{BB962C8B-B14F-4D97-AF65-F5344CB8AC3E}">
        <p14:creationId xmlns:p14="http://schemas.microsoft.com/office/powerpoint/2010/main" val="1604957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a:t>
            </a:r>
            <a:r>
              <a:rPr lang="en-US" dirty="0" err="1" smtClean="0"/>
              <a:t>CoXCS</a:t>
            </a:r>
            <a:r>
              <a:rPr lang="en-US" dirty="0" smtClean="0"/>
              <a:t>: An Environment for </a:t>
            </a:r>
            <a:r>
              <a:rPr lang="en-US" dirty="0" err="1" smtClean="0"/>
              <a:t>MicroArray</a:t>
            </a:r>
            <a:r>
              <a:rPr lang="en-US" dirty="0" smtClean="0"/>
              <a:t> Data Processing On the Cloud</a:t>
            </a:r>
            <a:endParaRPr lang="en-US" dirty="0"/>
          </a:p>
        </p:txBody>
      </p:sp>
      <p:sp>
        <p:nvSpPr>
          <p:cNvPr id="5" name="Content Placeholder 4"/>
          <p:cNvSpPr>
            <a:spLocks noGrp="1"/>
          </p:cNvSpPr>
          <p:nvPr>
            <p:ph idx="1"/>
          </p:nvPr>
        </p:nvSpPr>
        <p:spPr/>
        <p:txBody>
          <a:bodyPr/>
          <a:lstStyle/>
          <a:p>
            <a:pPr algn="just"/>
            <a:r>
              <a:rPr lang="en-US" sz="1700" dirty="0" smtClean="0"/>
              <a:t>This problem is often approached with learning classifiers, which generate a population of condition-action rule that guide the classification process. </a:t>
            </a:r>
          </a:p>
          <a:p>
            <a:pPr algn="just"/>
            <a:r>
              <a:rPr lang="en-US" sz="1700" dirty="0" smtClean="0"/>
              <a:t>Among these, the </a:t>
            </a:r>
            <a:r>
              <a:rPr lang="en-US" sz="1700" i="1" dirty="0" err="1" smtClean="0"/>
              <a:t>eXtended</a:t>
            </a:r>
            <a:r>
              <a:rPr lang="en-US" sz="1700" i="1" dirty="0" smtClean="0"/>
              <a:t> Classifier System (XCS)</a:t>
            </a:r>
            <a:r>
              <a:rPr lang="en-US" sz="1700" dirty="0" smtClean="0"/>
              <a:t> has been successfully utilized for classifying large datasets in the bioinformatics and computer science domains. However, the effectiveness of XCS when confronted with high dimensional data sets (such as microarray gene expression data sets) has not been explored in detail. </a:t>
            </a:r>
          </a:p>
          <a:p>
            <a:pPr algn="just"/>
            <a:r>
              <a:rPr lang="en-US" sz="1700" dirty="0" smtClean="0"/>
              <a:t>A variation of such algorithm, </a:t>
            </a:r>
            <a:r>
              <a:rPr lang="en-US" sz="1700" dirty="0" err="1" smtClean="0"/>
              <a:t>CoXCS</a:t>
            </a:r>
            <a:r>
              <a:rPr lang="en-US" sz="1700" dirty="0" smtClean="0"/>
              <a:t>, has proven to be effective in these conditions. </a:t>
            </a:r>
            <a:r>
              <a:rPr lang="en-US" sz="1700" dirty="0" err="1" smtClean="0"/>
              <a:t>CoXCS</a:t>
            </a:r>
            <a:r>
              <a:rPr lang="en-US" sz="1700" dirty="0" smtClean="0"/>
              <a:t> divides the entire search space into </a:t>
            </a:r>
            <a:r>
              <a:rPr lang="en-US" sz="1700" dirty="0" err="1" smtClean="0"/>
              <a:t>subdomains</a:t>
            </a:r>
            <a:r>
              <a:rPr lang="en-US" sz="1700" dirty="0" smtClean="0"/>
              <a:t> an employs the standard XCS algorithm in each of these </a:t>
            </a:r>
            <a:r>
              <a:rPr lang="en-US" sz="1700" dirty="0" err="1" smtClean="0"/>
              <a:t>subdomains</a:t>
            </a:r>
            <a:r>
              <a:rPr lang="en-US" sz="1700" dirty="0" smtClean="0"/>
              <a:t>. </a:t>
            </a:r>
          </a:p>
          <a:p>
            <a:pPr algn="just"/>
            <a:r>
              <a:rPr lang="en-US" sz="1700" dirty="0" smtClean="0"/>
              <a:t>Such a process is computationally intensive but can be easily parallelized as the classifications problems on the </a:t>
            </a:r>
            <a:r>
              <a:rPr lang="en-US" sz="1700" dirty="0" err="1" smtClean="0"/>
              <a:t>subdomains</a:t>
            </a:r>
            <a:r>
              <a:rPr lang="en-US" sz="1700" dirty="0" smtClean="0"/>
              <a:t> can be solved concurrently. Cloud-</a:t>
            </a:r>
            <a:r>
              <a:rPr lang="en-US" sz="1700" dirty="0" err="1" smtClean="0"/>
              <a:t>CoXCS</a:t>
            </a:r>
            <a:r>
              <a:rPr lang="en-US" sz="1700" dirty="0" smtClean="0"/>
              <a:t> is a Cloud-based implementation of </a:t>
            </a:r>
            <a:r>
              <a:rPr lang="en-US" sz="1700" dirty="0" err="1" smtClean="0"/>
              <a:t>CoXCS</a:t>
            </a:r>
            <a:r>
              <a:rPr lang="en-US" sz="1700" dirty="0" smtClean="0"/>
              <a:t> that leverages Aneka to solve the classification problem in parallel and compose their outcomes. </a:t>
            </a:r>
          </a:p>
          <a:p>
            <a:pPr algn="just"/>
            <a:r>
              <a:rPr lang="en-US" sz="1700" dirty="0" smtClean="0"/>
              <a:t>The algorithm is controlled by strategies, which define the way in which the outcomes are composed together and whether the process needs to be iterated. </a:t>
            </a:r>
          </a:p>
          <a:p>
            <a:pPr algn="just"/>
            <a:r>
              <a:rPr lang="en-US" sz="1700" dirty="0" smtClean="0"/>
              <a:t>Because of the dynamic nature of XCS, the number of required compute resources to execute it can vary over time. Therefore, the use of a scalable middleware such as Aneka offers a distinctive advantage.</a:t>
            </a:r>
            <a:endParaRPr lang="en-US" sz="17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18</a:t>
            </a:fld>
            <a:endParaRPr lang="en-US"/>
          </a:p>
        </p:txBody>
      </p:sp>
    </p:spTree>
    <p:extLst>
      <p:ext uri="{BB962C8B-B14F-4D97-AF65-F5344CB8AC3E}">
        <p14:creationId xmlns:p14="http://schemas.microsoft.com/office/powerpoint/2010/main" val="6968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31242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spTree>
    <p:extLst>
      <p:ext uri="{BB962C8B-B14F-4D97-AF65-F5344CB8AC3E}">
        <p14:creationId xmlns:p14="http://schemas.microsoft.com/office/powerpoint/2010/main" val="1151280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AU" dirty="0" smtClean="0"/>
              <a:t>Unit 5 : </a:t>
            </a:r>
            <a:r>
              <a:rPr lang="en-US" dirty="0" smtClean="0"/>
              <a:t>Use Cases of Cloud Applications</a:t>
            </a:r>
            <a:endParaRPr lang="en-AU" dirty="0"/>
          </a:p>
        </p:txBody>
      </p:sp>
      <p:sp>
        <p:nvSpPr>
          <p:cNvPr id="3" name="Content Placeholder 2"/>
          <p:cNvSpPr>
            <a:spLocks noGrp="1"/>
          </p:cNvSpPr>
          <p:nvPr>
            <p:ph idx="1"/>
          </p:nvPr>
        </p:nvSpPr>
        <p:spPr/>
        <p:txBody>
          <a:bodyPr/>
          <a:lstStyle/>
          <a:p>
            <a:pPr algn="just"/>
            <a:r>
              <a:rPr lang="en-US" sz="2800" dirty="0" smtClean="0"/>
              <a:t>Scientific Applications</a:t>
            </a:r>
          </a:p>
          <a:p>
            <a:pPr lvl="1" algn="just"/>
            <a:r>
              <a:rPr lang="en-US" sz="2400" dirty="0" smtClean="0"/>
              <a:t>Health care  Analysis in the Cloud</a:t>
            </a:r>
          </a:p>
          <a:p>
            <a:pPr lvl="1" algn="just"/>
            <a:r>
              <a:rPr lang="en-US" sz="2400" dirty="0" smtClean="0"/>
              <a:t>Biology </a:t>
            </a:r>
          </a:p>
          <a:p>
            <a:pPr algn="just"/>
            <a:r>
              <a:rPr lang="en-US" sz="2800" dirty="0" smtClean="0"/>
              <a:t>Geo Science</a:t>
            </a:r>
          </a:p>
          <a:p>
            <a:pPr algn="just"/>
            <a:r>
              <a:rPr lang="en-US" sz="2800" dirty="0" smtClean="0"/>
              <a:t>Business and Consumer Applications</a:t>
            </a:r>
          </a:p>
          <a:p>
            <a:pPr algn="just"/>
            <a:r>
              <a:rPr lang="en-US" sz="2800" dirty="0" smtClean="0"/>
              <a:t>Productivity</a:t>
            </a:r>
          </a:p>
          <a:p>
            <a:pPr algn="just"/>
            <a:r>
              <a:rPr lang="en-US" sz="2800" dirty="0" smtClean="0"/>
              <a:t>Social Networking</a:t>
            </a:r>
          </a:p>
          <a:p>
            <a:pPr algn="just"/>
            <a:r>
              <a:rPr lang="en-US" sz="2800" dirty="0" smtClean="0"/>
              <a:t>Media Applications </a:t>
            </a:r>
          </a:p>
          <a:p>
            <a:pPr algn="just"/>
            <a:r>
              <a:rPr lang="en-US" sz="2800" dirty="0" smtClean="0"/>
              <a:t>Multiplayer online gaming</a:t>
            </a:r>
            <a:endParaRPr lang="en-AU"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3194059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GeoScience</a:t>
            </a:r>
            <a:r>
              <a:rPr lang="en-US" dirty="0" smtClean="0"/>
              <a:t> : Satellite Image Processing</a:t>
            </a:r>
            <a:endParaRPr lang="en-US" dirty="0"/>
          </a:p>
        </p:txBody>
      </p:sp>
      <p:sp>
        <p:nvSpPr>
          <p:cNvPr id="3" name="Content Placeholder 2"/>
          <p:cNvSpPr>
            <a:spLocks noGrp="1"/>
          </p:cNvSpPr>
          <p:nvPr>
            <p:ph idx="1"/>
          </p:nvPr>
        </p:nvSpPr>
        <p:spPr/>
        <p:txBody>
          <a:bodyPr/>
          <a:lstStyle/>
          <a:p>
            <a:pPr algn="just"/>
            <a:r>
              <a:rPr lang="en-US" sz="2000" dirty="0" err="1" smtClean="0"/>
              <a:t>Geoscience</a:t>
            </a:r>
            <a:r>
              <a:rPr lang="en-US" sz="2000" dirty="0" smtClean="0"/>
              <a:t> applications collect, produce, and </a:t>
            </a:r>
            <a:r>
              <a:rPr lang="en-US" sz="2000" dirty="0" err="1" smtClean="0"/>
              <a:t>analyse</a:t>
            </a:r>
            <a:r>
              <a:rPr lang="en-US" sz="2000" dirty="0" smtClean="0"/>
              <a:t> massive amounts of geospatial and non-spatial data. </a:t>
            </a:r>
          </a:p>
          <a:p>
            <a:pPr algn="just"/>
            <a:r>
              <a:rPr lang="en-US" sz="2000" dirty="0" smtClean="0"/>
              <a:t>As the technology progresses and our planet becomes more instrumented (i.e., through the deployment of sensors and satellites for monitoring), the volume of data that need to be processed increases significantly. In particular, the geographic information system (GIS) is a major element of </a:t>
            </a:r>
            <a:r>
              <a:rPr lang="en-US" sz="2000" dirty="0" err="1" smtClean="0"/>
              <a:t>geoscience</a:t>
            </a:r>
            <a:r>
              <a:rPr lang="en-US" sz="2000" dirty="0" smtClean="0"/>
              <a:t> applications. GIS applications capture, store, manipulate, analyze, manage, and present all types of geographically referenced data. </a:t>
            </a:r>
          </a:p>
          <a:p>
            <a:pPr algn="just"/>
            <a:r>
              <a:rPr lang="en-US" sz="2000" dirty="0" smtClean="0"/>
              <a:t>This type of information is now becoming increasingly relevant to a wide variety of application domains: from advanced farming to civil security and also natural resources management. </a:t>
            </a:r>
          </a:p>
          <a:p>
            <a:pPr algn="just"/>
            <a:r>
              <a:rPr lang="en-US" sz="2000" dirty="0" smtClean="0"/>
              <a:t>As a result, a considerable amount of geo-referenced data is ingested into computer systems for further processing and analysis. Cloud computing is an attractive option for executing these demanding tasks and extracting meaningful information for supporting decision makers.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Tree>
    <p:extLst>
      <p:ext uri="{BB962C8B-B14F-4D97-AF65-F5344CB8AC3E}">
        <p14:creationId xmlns:p14="http://schemas.microsoft.com/office/powerpoint/2010/main" val="3284938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GeoScience</a:t>
            </a:r>
            <a:r>
              <a:rPr lang="en-US" dirty="0" smtClean="0"/>
              <a:t> : Satellite Image Processing</a:t>
            </a:r>
            <a:endParaRPr lang="en-US" dirty="0"/>
          </a:p>
        </p:txBody>
      </p:sp>
      <p:sp>
        <p:nvSpPr>
          <p:cNvPr id="3" name="Content Placeholder 2"/>
          <p:cNvSpPr>
            <a:spLocks noGrp="1"/>
          </p:cNvSpPr>
          <p:nvPr>
            <p:ph idx="1"/>
          </p:nvPr>
        </p:nvSpPr>
        <p:spPr/>
        <p:txBody>
          <a:bodyPr/>
          <a:lstStyle/>
          <a:p>
            <a:pPr algn="just"/>
            <a:r>
              <a:rPr lang="en-US" sz="1800" dirty="0" smtClean="0"/>
              <a:t>Satellite remote sensing generates hundreds of gigabytes of raw images that need to be further processed to become the basis of several different GIS products. This process requires both I/O and compute intensive tasks. </a:t>
            </a:r>
          </a:p>
          <a:p>
            <a:pPr algn="just"/>
            <a:r>
              <a:rPr lang="en-US" sz="1800" dirty="0" smtClean="0"/>
              <a:t>Large size images need to be moved from the ground station’s local storage to compute facilities where several transformations and corrections are applied. Cloud computing provides the appropriate infrastructure to support such application scenario. A Cloud-based implementation of such a workflow has been developed by the Department of Space, Government of India. </a:t>
            </a:r>
          </a:p>
          <a:p>
            <a:pPr algn="just"/>
            <a:r>
              <a:rPr lang="en-US" sz="1800" dirty="0" smtClean="0"/>
              <a:t>The system shown in Figure integrates several technologies across the entire computing stack.</a:t>
            </a:r>
          </a:p>
          <a:p>
            <a:pPr algn="just"/>
            <a:r>
              <a:rPr lang="en-US" sz="1800" dirty="0" smtClean="0"/>
              <a:t> A </a:t>
            </a:r>
            <a:r>
              <a:rPr lang="en-US" sz="1800" dirty="0" err="1" smtClean="0"/>
              <a:t>SaaS</a:t>
            </a:r>
            <a:r>
              <a:rPr lang="en-US" sz="1800" dirty="0" smtClean="0"/>
              <a:t> application provides a collection of services for such as </a:t>
            </a:r>
            <a:r>
              <a:rPr lang="en-US" sz="1800" dirty="0" err="1" smtClean="0"/>
              <a:t>geocode</a:t>
            </a:r>
            <a:r>
              <a:rPr lang="en-US" sz="1800" dirty="0" smtClean="0"/>
              <a:t> generation and data visualization. </a:t>
            </a:r>
          </a:p>
          <a:p>
            <a:pPr algn="just"/>
            <a:r>
              <a:rPr lang="en-US" sz="1800" dirty="0" smtClean="0"/>
              <a:t>At the </a:t>
            </a:r>
            <a:r>
              <a:rPr lang="en-US" sz="1800" dirty="0" err="1" smtClean="0"/>
              <a:t>PaaS</a:t>
            </a:r>
            <a:r>
              <a:rPr lang="en-US" sz="1800" dirty="0" smtClean="0"/>
              <a:t> level Aneka controls the import of data into the virtualized infrastructure and the execution of image processing tasks that produce the desired outcome from raw satellite images. </a:t>
            </a:r>
          </a:p>
          <a:p>
            <a:pPr algn="just"/>
            <a:r>
              <a:rPr lang="en-US" sz="1800" dirty="0" smtClean="0"/>
              <a:t>The platform leverages a </a:t>
            </a:r>
            <a:r>
              <a:rPr lang="en-US" sz="1800" dirty="0" err="1" smtClean="0"/>
              <a:t>Xen</a:t>
            </a:r>
            <a:r>
              <a:rPr lang="en-US" sz="1800" dirty="0" smtClean="0"/>
              <a:t> private Cloud and the Aneka technology to dynamically provision the required resources (</a:t>
            </a:r>
            <a:r>
              <a:rPr lang="en-US" sz="1800" dirty="0" err="1" smtClean="0"/>
              <a:t>i.e</a:t>
            </a:r>
            <a:r>
              <a:rPr lang="en-US" sz="1800" dirty="0" smtClean="0"/>
              <a:t>, grow or shrink) on demand.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1316757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GeoScience</a:t>
            </a:r>
            <a:r>
              <a:rPr lang="en-US" dirty="0" smtClean="0"/>
              <a:t> : Satellite Image Processing</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grpSp>
        <p:nvGrpSpPr>
          <p:cNvPr id="6" name="Group 5"/>
          <p:cNvGrpSpPr/>
          <p:nvPr/>
        </p:nvGrpSpPr>
        <p:grpSpPr>
          <a:xfrm>
            <a:off x="304800" y="1219200"/>
            <a:ext cx="8445500" cy="5372100"/>
            <a:chOff x="88900" y="571500"/>
            <a:chExt cx="8572500" cy="5905500"/>
          </a:xfrm>
        </p:grpSpPr>
        <p:sp>
          <p:nvSpPr>
            <p:cNvPr id="7" name="Rectangle 6"/>
            <p:cNvSpPr/>
            <p:nvPr/>
          </p:nvSpPr>
          <p:spPr>
            <a:xfrm>
              <a:off x="88900" y="571500"/>
              <a:ext cx="8572500" cy="5905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w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4981" y="5594274"/>
              <a:ext cx="1475246" cy="737623"/>
            </a:xfrm>
            <a:prstGeom prst="rect">
              <a:avLst/>
            </a:prstGeom>
          </p:spPr>
        </p:pic>
        <p:pic>
          <p:nvPicPr>
            <p:cNvPr id="9" name="Picture 8" descr="Green-Glob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662" y="796759"/>
              <a:ext cx="2655290" cy="2655290"/>
            </a:xfrm>
            <a:prstGeom prst="rect">
              <a:avLst/>
            </a:prstGeom>
          </p:spPr>
        </p:pic>
        <p:pic>
          <p:nvPicPr>
            <p:cNvPr id="10" name="Picture 9" descr="satell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0368" y="706833"/>
              <a:ext cx="816212" cy="595835"/>
            </a:xfrm>
            <a:prstGeom prst="rect">
              <a:avLst/>
            </a:prstGeom>
          </p:spPr>
        </p:pic>
        <p:sp>
          <p:nvSpPr>
            <p:cNvPr id="11" name="Isosceles Triangle 10"/>
            <p:cNvSpPr/>
            <p:nvPr/>
          </p:nvSpPr>
          <p:spPr>
            <a:xfrm rot="2072730">
              <a:off x="3820969" y="1107268"/>
              <a:ext cx="759851" cy="694756"/>
            </a:xfrm>
            <a:prstGeom prst="triangle">
              <a:avLst/>
            </a:prstGeom>
            <a:gradFill>
              <a:gsLst>
                <a:gs pos="0">
                  <a:srgbClr val="DADA7D"/>
                </a:gs>
                <a:gs pos="100000">
                  <a:schemeClr val="accent1">
                    <a:shade val="94000"/>
                    <a:satMod val="135000"/>
                    <a:alpha val="0"/>
                  </a:schemeClr>
                </a:gs>
              </a:gsLst>
              <a:lin ang="516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satellite-bas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665" y="2107355"/>
              <a:ext cx="1096358" cy="1241160"/>
            </a:xfrm>
            <a:prstGeom prst="rect">
              <a:avLst/>
            </a:prstGeom>
          </p:spPr>
        </p:pic>
        <p:cxnSp>
          <p:nvCxnSpPr>
            <p:cNvPr id="13" name="Straight Connector 12"/>
            <p:cNvCxnSpPr/>
            <p:nvPr/>
          </p:nvCxnSpPr>
          <p:spPr>
            <a:xfrm flipH="1">
              <a:off x="868402" y="1139834"/>
              <a:ext cx="3538737" cy="1215823"/>
            </a:xfrm>
            <a:prstGeom prst="line">
              <a:avLst/>
            </a:prstGeom>
            <a:ln w="9525" cmpd="sng">
              <a:solidFill>
                <a:schemeClr val="tx1">
                  <a:lumMod val="50000"/>
                  <a:lumOff val="5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946970" y="3909610"/>
              <a:ext cx="1386861"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Local Storage</a:t>
              </a:r>
              <a:endParaRPr lang="en-US" sz="1200" dirty="0">
                <a:solidFill>
                  <a:schemeClr val="tx1"/>
                </a:solidFill>
              </a:endParaRPr>
            </a:p>
          </p:txBody>
        </p:sp>
        <p:sp>
          <p:nvSpPr>
            <p:cNvPr id="15" name="Cloud"/>
            <p:cNvSpPr>
              <a:spLocks noChangeAspect="1" noEditPoints="1" noChangeArrowheads="1"/>
            </p:cNvSpPr>
            <p:nvPr/>
          </p:nvSpPr>
          <p:spPr bwMode="auto">
            <a:xfrm>
              <a:off x="5366468" y="3680888"/>
              <a:ext cx="1798278" cy="100994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204" y="3600879"/>
              <a:ext cx="560199" cy="383535"/>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1254" y="3763290"/>
              <a:ext cx="560199" cy="383535"/>
            </a:xfrm>
            <a:prstGeom prst="rect">
              <a:avLst/>
            </a:prstGeom>
          </p:spPr>
        </p:pic>
        <p:sp>
          <p:nvSpPr>
            <p:cNvPr id="18" name="AutoShape 71"/>
            <p:cNvSpPr>
              <a:spLocks noChangeArrowheads="1"/>
            </p:cNvSpPr>
            <p:nvPr/>
          </p:nvSpPr>
          <p:spPr bwMode="auto">
            <a:xfrm>
              <a:off x="605470" y="3387912"/>
              <a:ext cx="176092"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9" name="AutoShape 71"/>
            <p:cNvSpPr>
              <a:spLocks noChangeArrowheads="1"/>
            </p:cNvSpPr>
            <p:nvPr/>
          </p:nvSpPr>
          <p:spPr bwMode="auto">
            <a:xfrm rot="16200000">
              <a:off x="2995691" y="3354108"/>
              <a:ext cx="197754" cy="1387676"/>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0" name="Cloud"/>
            <p:cNvSpPr>
              <a:spLocks noChangeAspect="1" noEditPoints="1" noChangeArrowheads="1"/>
            </p:cNvSpPr>
            <p:nvPr/>
          </p:nvSpPr>
          <p:spPr bwMode="auto">
            <a:xfrm>
              <a:off x="3845904" y="3777744"/>
              <a:ext cx="1295031" cy="7273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1" name="Cloud"/>
            <p:cNvSpPr>
              <a:spLocks noChangeAspect="1" noEditPoints="1" noChangeArrowheads="1"/>
            </p:cNvSpPr>
            <p:nvPr/>
          </p:nvSpPr>
          <p:spPr bwMode="auto">
            <a:xfrm>
              <a:off x="4671316" y="3506776"/>
              <a:ext cx="1798278" cy="100994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2" name="Cloud"/>
            <p:cNvSpPr>
              <a:spLocks noChangeAspect="1" noEditPoints="1" noChangeArrowheads="1"/>
            </p:cNvSpPr>
            <p:nvPr/>
          </p:nvSpPr>
          <p:spPr bwMode="auto">
            <a:xfrm>
              <a:off x="4454645" y="3995699"/>
              <a:ext cx="1506148" cy="8458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3" name="Rounded Rectangle 22"/>
            <p:cNvSpPr/>
            <p:nvPr/>
          </p:nvSpPr>
          <p:spPr>
            <a:xfrm>
              <a:off x="4681527" y="3929714"/>
              <a:ext cx="1712082" cy="80331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252000" tIns="18000" bIns="18000" rtlCol="0" anchor="ctr"/>
            <a:lstStyle/>
            <a:p>
              <a:r>
                <a:rPr lang="en-US" dirty="0" smtClean="0">
                  <a:solidFill>
                    <a:schemeClr val="tx1"/>
                  </a:solidFill>
                </a:rPr>
                <a:t>Aneka</a:t>
              </a:r>
              <a:endParaRPr lang="en-US" sz="1600" dirty="0">
                <a:solidFill>
                  <a:schemeClr val="tx1"/>
                </a:solidFill>
              </a:endParaRPr>
            </a:p>
          </p:txBody>
        </p:sp>
        <p:pic>
          <p:nvPicPr>
            <p:cNvPr id="24" name="Picture 23" descr="logo 100x106.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8813" y="4010665"/>
              <a:ext cx="609653" cy="646232"/>
            </a:xfrm>
            <a:prstGeom prst="rect">
              <a:avLst/>
            </a:prstGeom>
          </p:spPr>
        </p:pic>
        <p:grpSp>
          <p:nvGrpSpPr>
            <p:cNvPr id="25" name="Group 24"/>
            <p:cNvGrpSpPr/>
            <p:nvPr/>
          </p:nvGrpSpPr>
          <p:grpSpPr>
            <a:xfrm>
              <a:off x="2912803" y="5135112"/>
              <a:ext cx="1841697" cy="735355"/>
              <a:chOff x="3390423" y="5102544"/>
              <a:chExt cx="1841697" cy="735355"/>
            </a:xfrm>
          </p:grpSpPr>
          <p:sp>
            <p:nvSpPr>
              <p:cNvPr id="44" name="Cloud"/>
              <p:cNvSpPr>
                <a:spLocks noChangeAspect="1" noEditPoints="1" noChangeArrowheads="1"/>
              </p:cNvSpPr>
              <p:nvPr/>
            </p:nvSpPr>
            <p:spPr bwMode="auto">
              <a:xfrm>
                <a:off x="3390423" y="5102544"/>
                <a:ext cx="1295031" cy="7273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45" name="Cloud"/>
              <p:cNvSpPr>
                <a:spLocks noChangeAspect="1" noEditPoints="1" noChangeArrowheads="1"/>
              </p:cNvSpPr>
              <p:nvPr/>
            </p:nvSpPr>
            <p:spPr bwMode="auto">
              <a:xfrm>
                <a:off x="4194123" y="5254940"/>
                <a:ext cx="1037997" cy="58295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sp>
          <p:nvSpPr>
            <p:cNvPr id="26" name="Left Arrow 25"/>
            <p:cNvSpPr/>
            <p:nvPr/>
          </p:nvSpPr>
          <p:spPr>
            <a:xfrm rot="18936021" flipV="1">
              <a:off x="3822495" y="4738494"/>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6777621" y="5135534"/>
              <a:ext cx="1635452" cy="811347"/>
              <a:chOff x="3292728" y="5080832"/>
              <a:chExt cx="1635452" cy="811347"/>
            </a:xfrm>
          </p:grpSpPr>
          <p:sp>
            <p:nvSpPr>
              <p:cNvPr id="42" name="Cloud"/>
              <p:cNvSpPr>
                <a:spLocks noChangeAspect="1" noEditPoints="1" noChangeArrowheads="1"/>
              </p:cNvSpPr>
              <p:nvPr/>
            </p:nvSpPr>
            <p:spPr bwMode="auto">
              <a:xfrm>
                <a:off x="3292728" y="5080832"/>
                <a:ext cx="1295031" cy="7273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43" name="Cloud"/>
              <p:cNvSpPr>
                <a:spLocks noChangeAspect="1" noEditPoints="1" noChangeArrowheads="1"/>
              </p:cNvSpPr>
              <p:nvPr/>
            </p:nvSpPr>
            <p:spPr bwMode="auto">
              <a:xfrm>
                <a:off x="3890183" y="5309220"/>
                <a:ext cx="1037997" cy="58295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sp>
          <p:nvSpPr>
            <p:cNvPr id="28" name="Left Arrow 27"/>
            <p:cNvSpPr/>
            <p:nvPr/>
          </p:nvSpPr>
          <p:spPr>
            <a:xfrm rot="13311700" flipV="1">
              <a:off x="6829766" y="47497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MC900442154.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77237" y="5260552"/>
              <a:ext cx="395637" cy="395637"/>
            </a:xfrm>
            <a:prstGeom prst="rect">
              <a:avLst/>
            </a:prstGeom>
          </p:spPr>
        </p:pic>
        <p:pic>
          <p:nvPicPr>
            <p:cNvPr id="30" name="Picture 29" descr="MC900442154.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90826" y="5391240"/>
              <a:ext cx="395637" cy="395637"/>
            </a:xfrm>
            <a:prstGeom prst="rect">
              <a:avLst/>
            </a:prstGeom>
          </p:spPr>
        </p:pic>
        <p:pic>
          <p:nvPicPr>
            <p:cNvPr id="31" name="Picture 30" descr="MC900442154.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8021" y="5163696"/>
              <a:ext cx="395637" cy="395637"/>
            </a:xfrm>
            <a:prstGeom prst="rect">
              <a:avLst/>
            </a:prstGeom>
          </p:spPr>
        </p:pic>
        <p:pic>
          <p:nvPicPr>
            <p:cNvPr id="32" name="Picture 31" descr="xen.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83028" y="5720626"/>
              <a:ext cx="1032813" cy="467044"/>
            </a:xfrm>
            <a:prstGeom prst="rect">
              <a:avLst/>
            </a:prstGeom>
          </p:spPr>
        </p:pic>
        <p:sp>
          <p:nvSpPr>
            <p:cNvPr id="33" name="Rounded Rectangle 32"/>
            <p:cNvSpPr/>
            <p:nvPr/>
          </p:nvSpPr>
          <p:spPr>
            <a:xfrm>
              <a:off x="3596025" y="5690341"/>
              <a:ext cx="1386861" cy="26936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Private Cloud</a:t>
              </a:r>
            </a:p>
          </p:txBody>
        </p:sp>
        <p:sp>
          <p:nvSpPr>
            <p:cNvPr id="34" name="Rounded Rectangle 33"/>
            <p:cNvSpPr/>
            <p:nvPr/>
          </p:nvSpPr>
          <p:spPr>
            <a:xfrm>
              <a:off x="6044532" y="5299963"/>
              <a:ext cx="1336884" cy="29749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Public Cloud</a:t>
              </a:r>
            </a:p>
          </p:txBody>
        </p:sp>
        <p:sp>
          <p:nvSpPr>
            <p:cNvPr id="35" name="Striped Right Arrow 34"/>
            <p:cNvSpPr/>
            <p:nvPr/>
          </p:nvSpPr>
          <p:spPr>
            <a:xfrm rot="16200000" flipV="1">
              <a:off x="6243080" y="3241539"/>
              <a:ext cx="767415" cy="397269"/>
            </a:xfrm>
            <a:prstGeom prst="stripedRightArrow">
              <a:avLst>
                <a:gd name="adj1" fmla="val 41475"/>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8936" y="3524679"/>
              <a:ext cx="560199" cy="383535"/>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8004" y="3727878"/>
              <a:ext cx="560199" cy="383535"/>
            </a:xfrm>
            <a:prstGeom prst="rect">
              <a:avLst/>
            </a:prstGeom>
          </p:spPr>
        </p:pic>
        <p:sp>
          <p:nvSpPr>
            <p:cNvPr id="38" name="Rounded Rectangle 37"/>
            <p:cNvSpPr/>
            <p:nvPr/>
          </p:nvSpPr>
          <p:spPr>
            <a:xfrm>
              <a:off x="3571638" y="3511676"/>
              <a:ext cx="1003322" cy="32669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Archiving</a:t>
              </a:r>
              <a:endParaRPr lang="en-US" sz="1200" dirty="0">
                <a:solidFill>
                  <a:schemeClr val="tx1"/>
                </a:solidFill>
              </a:endParaRPr>
            </a:p>
          </p:txBody>
        </p:sp>
        <p:sp>
          <p:nvSpPr>
            <p:cNvPr id="39" name="Rounded Rectangle 38"/>
            <p:cNvSpPr/>
            <p:nvPr/>
          </p:nvSpPr>
          <p:spPr>
            <a:xfrm>
              <a:off x="6818603" y="3384677"/>
              <a:ext cx="1236920" cy="286163"/>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Distribution</a:t>
              </a:r>
              <a:endParaRPr lang="en-US" sz="1200" dirty="0">
                <a:solidFill>
                  <a:schemeClr val="tx1"/>
                </a:solidFill>
              </a:endParaRPr>
            </a:p>
          </p:txBody>
        </p:sp>
        <p:pic>
          <p:nvPicPr>
            <p:cNvPr id="40" name="Picture 39" descr="Picture 4.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32400" y="1447800"/>
              <a:ext cx="2882540" cy="1409524"/>
            </a:xfrm>
            <a:prstGeom prst="rect">
              <a:avLst/>
            </a:prstGeom>
          </p:spPr>
        </p:pic>
        <p:sp>
          <p:nvSpPr>
            <p:cNvPr id="41" name="Rounded Rectangle 40"/>
            <p:cNvSpPr/>
            <p:nvPr/>
          </p:nvSpPr>
          <p:spPr>
            <a:xfrm>
              <a:off x="5811070" y="1306110"/>
              <a:ext cx="1386861"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Portal (</a:t>
              </a:r>
              <a:r>
                <a:rPr lang="en-US" sz="1400" dirty="0" err="1" smtClean="0">
                  <a:solidFill>
                    <a:schemeClr val="tx1"/>
                  </a:solidFill>
                </a:rPr>
                <a:t>SaaS</a:t>
              </a:r>
              <a:r>
                <a:rPr lang="en-US" sz="1400" dirty="0" smtClean="0">
                  <a:solidFill>
                    <a:schemeClr val="tx1"/>
                  </a:solidFill>
                </a:rPr>
                <a:t>)</a:t>
              </a:r>
              <a:endParaRPr lang="en-US" sz="1200" dirty="0">
                <a:solidFill>
                  <a:schemeClr val="tx1"/>
                </a:solidFill>
              </a:endParaRPr>
            </a:p>
          </p:txBody>
        </p:sp>
      </p:grpSp>
    </p:spTree>
    <p:extLst>
      <p:ext uri="{BB962C8B-B14F-4D97-AF65-F5344CB8AC3E}">
        <p14:creationId xmlns:p14="http://schemas.microsoft.com/office/powerpoint/2010/main" val="553873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35814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4256996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and Consumer Applications</a:t>
            </a:r>
            <a:endParaRPr lang="en-US" dirty="0"/>
          </a:p>
        </p:txBody>
      </p:sp>
      <p:sp>
        <p:nvSpPr>
          <p:cNvPr id="3" name="Content Placeholder 2"/>
          <p:cNvSpPr>
            <a:spLocks noGrp="1"/>
          </p:cNvSpPr>
          <p:nvPr>
            <p:ph idx="1"/>
          </p:nvPr>
        </p:nvSpPr>
        <p:spPr/>
        <p:txBody>
          <a:bodyPr/>
          <a:lstStyle/>
          <a:p>
            <a:pPr algn="just"/>
            <a:r>
              <a:rPr lang="en-US" sz="2200" dirty="0" smtClean="0"/>
              <a:t>The business and consumer sector is the one that probably benefits the most from Cloud computing technologies. </a:t>
            </a:r>
          </a:p>
          <a:p>
            <a:pPr algn="just"/>
            <a:r>
              <a:rPr lang="en-US" sz="2200" dirty="0" smtClean="0"/>
              <a:t>On the one hand the opportunity of transforming capital cost into operational costs makes Clouds an attractive option for all enterprises that are IT centric. </a:t>
            </a:r>
          </a:p>
          <a:p>
            <a:pPr algn="just"/>
            <a:r>
              <a:rPr lang="en-US" sz="2200" dirty="0" smtClean="0"/>
              <a:t>On the other hand, the sense of ubiquity that Cloud offers for accessing data and services makes it interesting for end users as well. </a:t>
            </a:r>
          </a:p>
          <a:p>
            <a:pPr algn="just"/>
            <a:r>
              <a:rPr lang="en-US" sz="2200" dirty="0" smtClean="0"/>
              <a:t>Moreover, the elastic nature of Cloud technologies does not require huge upfront investments, thus allowing new ideas to be quickly translated into products and services that can comfortably grow with the demand. </a:t>
            </a:r>
          </a:p>
          <a:p>
            <a:pPr algn="just"/>
            <a:r>
              <a:rPr lang="en-US" sz="2200" dirty="0" smtClean="0"/>
              <a:t>The combination of all these elements has made Cloud computing the preferred technology for a wide range of applications: from CRM and ERP systems to productivity and social networking applications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512600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CRM and ERP</a:t>
            </a:r>
            <a:endParaRPr lang="en-US" dirty="0"/>
          </a:p>
        </p:txBody>
      </p:sp>
      <p:sp>
        <p:nvSpPr>
          <p:cNvPr id="3" name="Content Placeholder 2"/>
          <p:cNvSpPr>
            <a:spLocks noGrp="1"/>
          </p:cNvSpPr>
          <p:nvPr>
            <p:ph idx="1"/>
          </p:nvPr>
        </p:nvSpPr>
        <p:spPr/>
        <p:txBody>
          <a:bodyPr/>
          <a:lstStyle/>
          <a:p>
            <a:pPr algn="just"/>
            <a:r>
              <a:rPr lang="en-US" sz="1800" i="1" dirty="0" smtClean="0"/>
              <a:t>Customer Relationship Management (CRM)</a:t>
            </a:r>
            <a:r>
              <a:rPr lang="en-US" sz="1800" dirty="0" smtClean="0"/>
              <a:t> and </a:t>
            </a:r>
            <a:r>
              <a:rPr lang="en-US" sz="1800" i="1" dirty="0" smtClean="0"/>
              <a:t>Enterprise Resource Planning (ERP)</a:t>
            </a:r>
            <a:r>
              <a:rPr lang="en-US" sz="1800" dirty="0" smtClean="0"/>
              <a:t> applications are market segments that are flourishing in the Cloud, with CRM applications being more mature than ERP implementations. </a:t>
            </a:r>
          </a:p>
          <a:p>
            <a:pPr algn="just"/>
            <a:r>
              <a:rPr lang="en-US" sz="1800" dirty="0" smtClean="0"/>
              <a:t>Cloud CRM applications constitute a great opportunity for small enterprises and start-ups to have a fully functional CRM software without large upfront costs and by paying subscriptions. </a:t>
            </a:r>
          </a:p>
          <a:p>
            <a:pPr algn="just"/>
            <a:r>
              <a:rPr lang="en-US" sz="1800" dirty="0" smtClean="0"/>
              <a:t>Moreover, customer relationship management is not an activity that requires specific needs and it can be easily moved to the Cloud. Such a characteristic, together with the possibility of having access to your business and customer data from everywhere and any device, has fostered the spread of Cloud CRM applications. ERP solutions on the Cloud are less mature and have to compete with well-established in-house solutions. </a:t>
            </a:r>
          </a:p>
          <a:p>
            <a:pPr algn="just"/>
            <a:r>
              <a:rPr lang="en-US" sz="1800" dirty="0" smtClean="0"/>
              <a:t>ERP systems integrate several aspects of an enterprise: finance and accounting, human resources, manufacturing, supply chain management, project management, and customer relationship management. </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1326940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SalesForce.com</a:t>
            </a:r>
            <a:endParaRPr lang="en-US" dirty="0"/>
          </a:p>
        </p:txBody>
      </p:sp>
      <p:sp>
        <p:nvSpPr>
          <p:cNvPr id="3" name="Content Placeholder 2"/>
          <p:cNvSpPr>
            <a:spLocks noGrp="1"/>
          </p:cNvSpPr>
          <p:nvPr>
            <p:ph idx="1"/>
          </p:nvPr>
        </p:nvSpPr>
        <p:spPr/>
        <p:txBody>
          <a:bodyPr/>
          <a:lstStyle/>
          <a:p>
            <a:pPr algn="just"/>
            <a:r>
              <a:rPr lang="en-US" dirty="0" smtClean="0"/>
              <a:t>Salesforce.com is probably the most popular and developed CRM solutions available today. As of today more than 100 thousands customers have chosen Safesforce.com to implement their CRM solutions. </a:t>
            </a:r>
          </a:p>
          <a:p>
            <a:pPr algn="just"/>
            <a:r>
              <a:rPr lang="en-US" dirty="0" smtClean="0"/>
              <a:t>The application provides customizable CRM solutions that can be integrated with additional features developed by third parties. Salesforce.com is based on the </a:t>
            </a:r>
            <a:r>
              <a:rPr lang="en-US" i="1" dirty="0" smtClean="0"/>
              <a:t>Force.com</a:t>
            </a:r>
            <a:r>
              <a:rPr lang="en-US" dirty="0" smtClean="0"/>
              <a:t> Cloud development platform. </a:t>
            </a:r>
          </a:p>
          <a:p>
            <a:pPr algn="just"/>
            <a:r>
              <a:rPr lang="en-US" dirty="0" smtClean="0"/>
              <a:t>This represents the scalable and high-performance middleware executing all the operations of all Salesforce.com applications.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2173617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SalesForce.com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grpSp>
        <p:nvGrpSpPr>
          <p:cNvPr id="6" name="Group 5"/>
          <p:cNvGrpSpPr/>
          <p:nvPr/>
        </p:nvGrpSpPr>
        <p:grpSpPr>
          <a:xfrm>
            <a:off x="152400" y="1219200"/>
            <a:ext cx="8763000" cy="5638800"/>
            <a:chOff x="0" y="317500"/>
            <a:chExt cx="9144000" cy="6540500"/>
          </a:xfrm>
        </p:grpSpPr>
        <p:sp>
          <p:nvSpPr>
            <p:cNvPr id="7" name="Rectangle 6"/>
            <p:cNvSpPr/>
            <p:nvPr/>
          </p:nvSpPr>
          <p:spPr>
            <a:xfrm>
              <a:off x="0" y="317500"/>
              <a:ext cx="9144000" cy="6540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 name="Rounded Rectangle 7"/>
            <p:cNvSpPr/>
            <p:nvPr/>
          </p:nvSpPr>
          <p:spPr>
            <a:xfrm>
              <a:off x="3924300" y="812800"/>
              <a:ext cx="5018394" cy="5664200"/>
            </a:xfrm>
            <a:prstGeom prst="roundRect">
              <a:avLst>
                <a:gd name="adj" fmla="val 3480"/>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 name="Rounded Rectangle 8"/>
            <p:cNvSpPr/>
            <p:nvPr/>
          </p:nvSpPr>
          <p:spPr>
            <a:xfrm>
              <a:off x="3432928" y="1155700"/>
              <a:ext cx="1215272" cy="59253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pic>
          <p:nvPicPr>
            <p:cNvPr id="10" name="Picture 9" descr="salesforce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3701" y="1384301"/>
              <a:ext cx="1082394" cy="850899"/>
            </a:xfrm>
            <a:prstGeom prst="rect">
              <a:avLst/>
            </a:prstGeom>
          </p:spPr>
        </p:pic>
        <p:pic>
          <p:nvPicPr>
            <p:cNvPr id="11" name="Picture 2" descr="C:\Documents and Settings\csve\Local Settings\Temporary Internet Files\Content.IE5\KPABW9QF\MC900435242[1].png"/>
            <p:cNvPicPr>
              <a:picLocks noChangeAspect="1" noChangeArrowheads="1"/>
            </p:cNvPicPr>
            <p:nvPr/>
          </p:nvPicPr>
          <p:blipFill>
            <a:blip r:embed="rId3" cstate="print"/>
            <a:srcRect/>
            <a:stretch>
              <a:fillRect/>
            </a:stretch>
          </p:blipFill>
          <p:spPr bwMode="auto">
            <a:xfrm flipH="1">
              <a:off x="3296671" y="789500"/>
              <a:ext cx="510465" cy="988338"/>
            </a:xfrm>
            <a:prstGeom prst="rect">
              <a:avLst/>
            </a:prstGeom>
            <a:noFill/>
          </p:spPr>
        </p:pic>
        <p:sp>
          <p:nvSpPr>
            <p:cNvPr id="12" name="Rounded Rectangle 11"/>
            <p:cNvSpPr/>
            <p:nvPr/>
          </p:nvSpPr>
          <p:spPr>
            <a:xfrm>
              <a:off x="4803940" y="682555"/>
              <a:ext cx="16349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err="1" smtClean="0">
                  <a:solidFill>
                    <a:schemeClr val="tx1"/>
                  </a:solidFill>
                </a:rPr>
                <a:t>Force.com</a:t>
              </a:r>
              <a:r>
                <a:rPr lang="en-US" sz="1200" dirty="0" smtClean="0">
                  <a:solidFill>
                    <a:schemeClr val="tx1"/>
                  </a:solidFill>
                </a:rPr>
                <a:t> Platform</a:t>
              </a:r>
              <a:endParaRPr lang="en-US" sz="1100" dirty="0">
                <a:solidFill>
                  <a:schemeClr val="tx1"/>
                </a:solidFill>
              </a:endParaRPr>
            </a:p>
          </p:txBody>
        </p:sp>
        <p:sp>
          <p:nvSpPr>
            <p:cNvPr id="13" name="Rounded Rectangle 12"/>
            <p:cNvSpPr/>
            <p:nvPr/>
          </p:nvSpPr>
          <p:spPr>
            <a:xfrm>
              <a:off x="6134100" y="1143000"/>
              <a:ext cx="2667000" cy="59253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pic>
          <p:nvPicPr>
            <p:cNvPr id="14" name="Picture 13" descr="memory.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1300" y="812800"/>
              <a:ext cx="965200" cy="965200"/>
            </a:xfrm>
            <a:prstGeom prst="rect">
              <a:avLst/>
            </a:prstGeom>
          </p:spPr>
        </p:pic>
        <p:pic>
          <p:nvPicPr>
            <p:cNvPr id="15" name="Picture 14" descr="memory.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9700" y="914400"/>
              <a:ext cx="965200" cy="965200"/>
            </a:xfrm>
            <a:prstGeom prst="rect">
              <a:avLst/>
            </a:prstGeom>
          </p:spPr>
        </p:pic>
        <p:sp>
          <p:nvSpPr>
            <p:cNvPr id="16" name="Rounded Rectangle 15"/>
            <p:cNvSpPr/>
            <p:nvPr/>
          </p:nvSpPr>
          <p:spPr>
            <a:xfrm>
              <a:off x="6366040" y="1571555"/>
              <a:ext cx="16349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Metadata Cache</a:t>
              </a:r>
              <a:endParaRPr lang="en-US" sz="1100" dirty="0">
                <a:solidFill>
                  <a:schemeClr val="tx1"/>
                </a:solidFill>
              </a:endParaRPr>
            </a:p>
          </p:txBody>
        </p:sp>
        <p:grpSp>
          <p:nvGrpSpPr>
            <p:cNvPr id="17" name="Group 22"/>
            <p:cNvGrpSpPr/>
            <p:nvPr/>
          </p:nvGrpSpPr>
          <p:grpSpPr>
            <a:xfrm>
              <a:off x="7061199" y="1977955"/>
              <a:ext cx="1651001" cy="587444"/>
              <a:chOff x="6743699" y="1927155"/>
              <a:chExt cx="1651001" cy="587444"/>
            </a:xfrm>
          </p:grpSpPr>
          <p:sp>
            <p:nvSpPr>
              <p:cNvPr id="179" name="Rounded Rectangle 21"/>
              <p:cNvSpPr/>
              <p:nvPr/>
            </p:nvSpPr>
            <p:spPr>
              <a:xfrm>
                <a:off x="6988340" y="1927155"/>
                <a:ext cx="1406360" cy="4985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Bulk Processing Engine</a:t>
                </a:r>
                <a:endParaRPr lang="en-US" sz="1100" dirty="0">
                  <a:solidFill>
                    <a:schemeClr val="tx1"/>
                  </a:solidFill>
                </a:endParaRPr>
              </a:p>
            </p:txBody>
          </p:sp>
          <p:pic>
            <p:nvPicPr>
              <p:cNvPr id="180"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a:off x="6743699" y="1972588"/>
                <a:ext cx="517985" cy="542011"/>
              </a:xfrm>
              <a:prstGeom prst="rect">
                <a:avLst/>
              </a:prstGeom>
              <a:noFill/>
            </p:spPr>
          </p:pic>
        </p:grpSp>
        <p:grpSp>
          <p:nvGrpSpPr>
            <p:cNvPr id="18" name="Group 23"/>
            <p:cNvGrpSpPr/>
            <p:nvPr/>
          </p:nvGrpSpPr>
          <p:grpSpPr>
            <a:xfrm>
              <a:off x="6642099" y="2587555"/>
              <a:ext cx="2082801" cy="574744"/>
              <a:chOff x="6743699" y="1939855"/>
              <a:chExt cx="2082801" cy="574744"/>
            </a:xfrm>
          </p:grpSpPr>
          <p:sp>
            <p:nvSpPr>
              <p:cNvPr id="177" name="Rounded Rectangle 24"/>
              <p:cNvSpPr/>
              <p:nvPr/>
            </p:nvSpPr>
            <p:spPr>
              <a:xfrm>
                <a:off x="6988340" y="1939855"/>
                <a:ext cx="1838160" cy="4985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Multitenant-aware Query </a:t>
                </a:r>
                <a:r>
                  <a:rPr lang="en-US" sz="1200" dirty="0" err="1" smtClean="0">
                    <a:solidFill>
                      <a:schemeClr val="tx1"/>
                    </a:solidFill>
                  </a:rPr>
                  <a:t>Optimiser</a:t>
                </a:r>
                <a:endParaRPr lang="en-US" sz="1100" dirty="0">
                  <a:solidFill>
                    <a:schemeClr val="tx1"/>
                  </a:solidFill>
                </a:endParaRPr>
              </a:p>
            </p:txBody>
          </p:sp>
          <p:pic>
            <p:nvPicPr>
              <p:cNvPr id="178"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a:off x="6743699" y="1972588"/>
                <a:ext cx="517985" cy="542011"/>
              </a:xfrm>
              <a:prstGeom prst="rect">
                <a:avLst/>
              </a:prstGeom>
              <a:noFill/>
            </p:spPr>
          </p:pic>
        </p:grpSp>
        <p:grpSp>
          <p:nvGrpSpPr>
            <p:cNvPr id="19" name="Group 26"/>
            <p:cNvGrpSpPr/>
            <p:nvPr/>
          </p:nvGrpSpPr>
          <p:grpSpPr>
            <a:xfrm>
              <a:off x="6629399" y="3197155"/>
              <a:ext cx="2082801" cy="574744"/>
              <a:chOff x="6743699" y="1939855"/>
              <a:chExt cx="2082801" cy="574744"/>
            </a:xfrm>
          </p:grpSpPr>
          <p:sp>
            <p:nvSpPr>
              <p:cNvPr id="175" name="Rounded Rectangle 27"/>
              <p:cNvSpPr/>
              <p:nvPr/>
            </p:nvSpPr>
            <p:spPr>
              <a:xfrm>
                <a:off x="6988340" y="1939855"/>
                <a:ext cx="1838160" cy="4985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Runtime Application Generator</a:t>
                </a:r>
                <a:endParaRPr lang="en-US" sz="1100" dirty="0">
                  <a:solidFill>
                    <a:schemeClr val="tx1"/>
                  </a:solidFill>
                </a:endParaRPr>
              </a:p>
            </p:txBody>
          </p:sp>
          <p:pic>
            <p:nvPicPr>
              <p:cNvPr id="176"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a:off x="6743699" y="1972588"/>
                <a:ext cx="517985" cy="542011"/>
              </a:xfrm>
              <a:prstGeom prst="rect">
                <a:avLst/>
              </a:prstGeom>
              <a:noFill/>
            </p:spPr>
          </p:pic>
        </p:grpSp>
        <p:grpSp>
          <p:nvGrpSpPr>
            <p:cNvPr id="20" name="Group 29"/>
            <p:cNvGrpSpPr/>
            <p:nvPr/>
          </p:nvGrpSpPr>
          <p:grpSpPr>
            <a:xfrm>
              <a:off x="6972299" y="3806755"/>
              <a:ext cx="1727201" cy="574744"/>
              <a:chOff x="6743699" y="1939855"/>
              <a:chExt cx="1727201" cy="574744"/>
            </a:xfrm>
          </p:grpSpPr>
          <p:sp>
            <p:nvSpPr>
              <p:cNvPr id="173" name="Rounded Rectangle 30"/>
              <p:cNvSpPr/>
              <p:nvPr/>
            </p:nvSpPr>
            <p:spPr>
              <a:xfrm>
                <a:off x="6988340" y="1939855"/>
                <a:ext cx="1482560" cy="4985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Full-text Search Engine</a:t>
                </a:r>
                <a:endParaRPr lang="en-US" sz="1100" dirty="0">
                  <a:solidFill>
                    <a:schemeClr val="tx1"/>
                  </a:solidFill>
                </a:endParaRPr>
              </a:p>
            </p:txBody>
          </p:sp>
          <p:pic>
            <p:nvPicPr>
              <p:cNvPr id="174"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a:off x="6743699" y="1972588"/>
                <a:ext cx="517985" cy="542011"/>
              </a:xfrm>
              <a:prstGeom prst="rect">
                <a:avLst/>
              </a:prstGeom>
              <a:noFill/>
            </p:spPr>
          </p:pic>
        </p:grpSp>
        <p:grpSp>
          <p:nvGrpSpPr>
            <p:cNvPr id="21" name="Group 148"/>
            <p:cNvGrpSpPr/>
            <p:nvPr/>
          </p:nvGrpSpPr>
          <p:grpSpPr>
            <a:xfrm>
              <a:off x="4165600" y="2146300"/>
              <a:ext cx="2292350" cy="2222500"/>
              <a:chOff x="3771900" y="2362200"/>
              <a:chExt cx="2292350" cy="2222500"/>
            </a:xfrm>
          </p:grpSpPr>
          <p:sp>
            <p:nvSpPr>
              <p:cNvPr id="74" name="Rounded Rectangle 73"/>
              <p:cNvSpPr/>
              <p:nvPr/>
            </p:nvSpPr>
            <p:spPr>
              <a:xfrm>
                <a:off x="3771900" y="2362200"/>
                <a:ext cx="2292350" cy="210820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Rounded Rectangle 33"/>
              <p:cNvSpPr/>
              <p:nvPr/>
            </p:nvSpPr>
            <p:spPr>
              <a:xfrm>
                <a:off x="3889540" y="4302055"/>
                <a:ext cx="16349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Shared Database</a:t>
                </a:r>
                <a:endParaRPr lang="en-US" sz="1100" dirty="0">
                  <a:solidFill>
                    <a:schemeClr val="tx1"/>
                  </a:solidFill>
                </a:endParaRPr>
              </a:p>
            </p:txBody>
          </p:sp>
          <p:grpSp>
            <p:nvGrpSpPr>
              <p:cNvPr id="76" name="Group 56"/>
              <p:cNvGrpSpPr/>
              <p:nvPr/>
            </p:nvGrpSpPr>
            <p:grpSpPr>
              <a:xfrm>
                <a:off x="3907367" y="3496733"/>
                <a:ext cx="956733" cy="423334"/>
                <a:chOff x="787400" y="3797300"/>
                <a:chExt cx="956733" cy="423334"/>
              </a:xfrm>
            </p:grpSpPr>
            <p:sp>
              <p:nvSpPr>
                <p:cNvPr id="162" name="Rectangle 37"/>
                <p:cNvSpPr/>
                <p:nvPr/>
              </p:nvSpPr>
              <p:spPr>
                <a:xfrm>
                  <a:off x="787400" y="3801534"/>
                  <a:ext cx="956733" cy="59266"/>
                </a:xfrm>
                <a:prstGeom prst="rect">
                  <a:avLst/>
                </a:prstGeom>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Rectangle 38"/>
                <p:cNvSpPr/>
                <p:nvPr/>
              </p:nvSpPr>
              <p:spPr>
                <a:xfrm>
                  <a:off x="787400" y="3865034"/>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64" name="Rectangle 39"/>
                <p:cNvSpPr/>
                <p:nvPr/>
              </p:nvSpPr>
              <p:spPr>
                <a:xfrm>
                  <a:off x="787400" y="3924301"/>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65" name="Rectangle 40"/>
                <p:cNvSpPr/>
                <p:nvPr/>
              </p:nvSpPr>
              <p:spPr>
                <a:xfrm>
                  <a:off x="787400" y="3983568"/>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66" name="Rectangle 41"/>
                <p:cNvSpPr/>
                <p:nvPr/>
              </p:nvSpPr>
              <p:spPr>
                <a:xfrm>
                  <a:off x="787400" y="4042835"/>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67" name="Rectangle 42"/>
                <p:cNvSpPr/>
                <p:nvPr/>
              </p:nvSpPr>
              <p:spPr>
                <a:xfrm>
                  <a:off x="787400" y="4102101"/>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68" name="Rectangle 43"/>
                <p:cNvSpPr/>
                <p:nvPr/>
              </p:nvSpPr>
              <p:spPr>
                <a:xfrm>
                  <a:off x="787400" y="4161368"/>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cxnSp>
              <p:nvCxnSpPr>
                <p:cNvPr id="169" name="Straight Connector 168"/>
                <p:cNvCxnSpPr/>
                <p:nvPr/>
              </p:nvCxnSpPr>
              <p:spPr>
                <a:xfrm>
                  <a:off x="1528234" y="380153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1333500" y="380153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1138767" y="3797300"/>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960968" y="3801534"/>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57"/>
              <p:cNvGrpSpPr/>
              <p:nvPr/>
            </p:nvGrpSpPr>
            <p:grpSpPr>
              <a:xfrm>
                <a:off x="3996267" y="3594100"/>
                <a:ext cx="956733" cy="423334"/>
                <a:chOff x="787400" y="3797300"/>
                <a:chExt cx="956733" cy="423334"/>
              </a:xfrm>
            </p:grpSpPr>
            <p:sp>
              <p:nvSpPr>
                <p:cNvPr id="151" name="Rectangle 58"/>
                <p:cNvSpPr/>
                <p:nvPr/>
              </p:nvSpPr>
              <p:spPr>
                <a:xfrm>
                  <a:off x="787400" y="3801534"/>
                  <a:ext cx="956733" cy="59266"/>
                </a:xfrm>
                <a:prstGeom prst="rect">
                  <a:avLst/>
                </a:prstGeom>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Rectangle 59"/>
                <p:cNvSpPr/>
                <p:nvPr/>
              </p:nvSpPr>
              <p:spPr>
                <a:xfrm>
                  <a:off x="787400" y="3865034"/>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53" name="Rectangle 152"/>
                <p:cNvSpPr/>
                <p:nvPr/>
              </p:nvSpPr>
              <p:spPr>
                <a:xfrm>
                  <a:off x="787400" y="3924301"/>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54" name="Rectangle 153"/>
                <p:cNvSpPr/>
                <p:nvPr/>
              </p:nvSpPr>
              <p:spPr>
                <a:xfrm>
                  <a:off x="787400" y="3983568"/>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55" name="Rectangle 154"/>
                <p:cNvSpPr/>
                <p:nvPr/>
              </p:nvSpPr>
              <p:spPr>
                <a:xfrm>
                  <a:off x="787400" y="4042835"/>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56" name="Rectangle 155"/>
                <p:cNvSpPr/>
                <p:nvPr/>
              </p:nvSpPr>
              <p:spPr>
                <a:xfrm>
                  <a:off x="787400" y="4102101"/>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57" name="Rectangle 156"/>
                <p:cNvSpPr/>
                <p:nvPr/>
              </p:nvSpPr>
              <p:spPr>
                <a:xfrm>
                  <a:off x="787400" y="4161368"/>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cxnSp>
              <p:nvCxnSpPr>
                <p:cNvPr id="158" name="Straight Connector 157"/>
                <p:cNvCxnSpPr/>
                <p:nvPr/>
              </p:nvCxnSpPr>
              <p:spPr>
                <a:xfrm>
                  <a:off x="1528234" y="380153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1333500" y="380153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1138767" y="3797300"/>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60968" y="3801534"/>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grpSp>
          <p:grpSp>
            <p:nvGrpSpPr>
              <p:cNvPr id="78" name="Group 96"/>
              <p:cNvGrpSpPr/>
              <p:nvPr/>
            </p:nvGrpSpPr>
            <p:grpSpPr>
              <a:xfrm>
                <a:off x="4093633" y="3687229"/>
                <a:ext cx="956733" cy="423334"/>
                <a:chOff x="4093633" y="3687229"/>
                <a:chExt cx="956733" cy="423334"/>
              </a:xfrm>
            </p:grpSpPr>
            <p:sp>
              <p:nvSpPr>
                <p:cNvPr id="141" name="Rectangle 140"/>
                <p:cNvSpPr/>
                <p:nvPr/>
              </p:nvSpPr>
              <p:spPr>
                <a:xfrm>
                  <a:off x="4093633" y="3691463"/>
                  <a:ext cx="956733" cy="59266"/>
                </a:xfrm>
                <a:prstGeom prst="rect">
                  <a:avLst/>
                </a:prstGeom>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lt1"/>
                    </a:solidFill>
                  </a:endParaRPr>
                </a:p>
              </p:txBody>
            </p:sp>
            <p:sp>
              <p:nvSpPr>
                <p:cNvPr id="142" name="Rectangle 71"/>
                <p:cNvSpPr/>
                <p:nvPr/>
              </p:nvSpPr>
              <p:spPr>
                <a:xfrm>
                  <a:off x="4093633" y="3754963"/>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43" name="Rectangle 72"/>
                <p:cNvSpPr/>
                <p:nvPr/>
              </p:nvSpPr>
              <p:spPr>
                <a:xfrm>
                  <a:off x="4093633" y="3814230"/>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44" name="Rectangle 73"/>
                <p:cNvSpPr/>
                <p:nvPr/>
              </p:nvSpPr>
              <p:spPr>
                <a:xfrm>
                  <a:off x="4093633" y="3873497"/>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45" name="Rectangle 144"/>
                <p:cNvSpPr/>
                <p:nvPr/>
              </p:nvSpPr>
              <p:spPr>
                <a:xfrm>
                  <a:off x="4093633" y="3932764"/>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46" name="Rectangle 145"/>
                <p:cNvSpPr/>
                <p:nvPr/>
              </p:nvSpPr>
              <p:spPr>
                <a:xfrm>
                  <a:off x="4093633" y="3992030"/>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47" name="Rectangle 146"/>
                <p:cNvSpPr/>
                <p:nvPr/>
              </p:nvSpPr>
              <p:spPr>
                <a:xfrm>
                  <a:off x="4093633" y="4051297"/>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cxnSp>
              <p:nvCxnSpPr>
                <p:cNvPr id="148" name="Straight Connector 77"/>
                <p:cNvCxnSpPr/>
                <p:nvPr/>
              </p:nvCxnSpPr>
              <p:spPr>
                <a:xfrm>
                  <a:off x="4834467" y="3691462"/>
                  <a:ext cx="0" cy="419100"/>
                </a:xfrm>
                <a:prstGeom prst="line">
                  <a:avLst/>
                </a:prstGeom>
                <a:ln>
                  <a:solidFill>
                    <a:srgbClr val="595959"/>
                  </a:solidFill>
                </a:ln>
              </p:spPr>
              <p:style>
                <a:lnRef idx="1">
                  <a:schemeClr val="accent1"/>
                </a:lnRef>
                <a:fillRef idx="2">
                  <a:schemeClr val="accent1"/>
                </a:fillRef>
                <a:effectRef idx="1">
                  <a:schemeClr val="accent1"/>
                </a:effectRef>
                <a:fontRef idx="minor">
                  <a:schemeClr val="dk1"/>
                </a:fontRef>
              </p:style>
            </p:cxnSp>
            <p:cxnSp>
              <p:nvCxnSpPr>
                <p:cNvPr id="149" name="Straight Connector 78"/>
                <p:cNvCxnSpPr/>
                <p:nvPr/>
              </p:nvCxnSpPr>
              <p:spPr>
                <a:xfrm>
                  <a:off x="4639733" y="3691462"/>
                  <a:ext cx="0" cy="419100"/>
                </a:xfrm>
                <a:prstGeom prst="line">
                  <a:avLst/>
                </a:prstGeom>
                <a:ln>
                  <a:solidFill>
                    <a:srgbClr val="595959"/>
                  </a:solidFill>
                </a:ln>
              </p:spPr>
              <p:style>
                <a:lnRef idx="1">
                  <a:schemeClr val="accent1"/>
                </a:lnRef>
                <a:fillRef idx="2">
                  <a:schemeClr val="accent1"/>
                </a:fillRef>
                <a:effectRef idx="1">
                  <a:schemeClr val="accent1"/>
                </a:effectRef>
                <a:fontRef idx="minor">
                  <a:schemeClr val="dk1"/>
                </a:fontRef>
              </p:style>
            </p:cxnSp>
            <p:cxnSp>
              <p:nvCxnSpPr>
                <p:cNvPr id="150" name="Straight Connector 79"/>
                <p:cNvCxnSpPr/>
                <p:nvPr/>
              </p:nvCxnSpPr>
              <p:spPr>
                <a:xfrm>
                  <a:off x="4445000" y="3687229"/>
                  <a:ext cx="0" cy="419100"/>
                </a:xfrm>
                <a:prstGeom prst="line">
                  <a:avLst/>
                </a:prstGeom>
                <a:ln>
                  <a:solidFill>
                    <a:srgbClr val="595959"/>
                  </a:solidFill>
                </a:ln>
              </p:spPr>
              <p:style>
                <a:lnRef idx="1">
                  <a:schemeClr val="accent1"/>
                </a:lnRef>
                <a:fillRef idx="2">
                  <a:schemeClr val="accent1"/>
                </a:fillRef>
                <a:effectRef idx="1">
                  <a:schemeClr val="accent1"/>
                </a:effectRef>
                <a:fontRef idx="minor">
                  <a:schemeClr val="dk1"/>
                </a:fontRef>
              </p:style>
            </p:cxnSp>
          </p:grpSp>
          <p:cxnSp>
            <p:nvCxnSpPr>
              <p:cNvPr id="79" name="Straight Connector 78"/>
              <p:cNvCxnSpPr/>
              <p:nvPr/>
            </p:nvCxnSpPr>
            <p:spPr>
              <a:xfrm>
                <a:off x="4267201" y="3691463"/>
                <a:ext cx="0" cy="419100"/>
              </a:xfrm>
              <a:prstGeom prst="line">
                <a:avLst/>
              </a:prstGeom>
              <a:ln>
                <a:solidFill>
                  <a:srgbClr val="595959"/>
                </a:solidFill>
              </a:ln>
            </p:spPr>
            <p:style>
              <a:lnRef idx="1">
                <a:schemeClr val="accent1"/>
              </a:lnRef>
              <a:fillRef idx="2">
                <a:schemeClr val="accent1"/>
              </a:fillRef>
              <a:effectRef idx="1">
                <a:schemeClr val="accent1"/>
              </a:effectRef>
              <a:fontRef idx="minor">
                <a:schemeClr val="dk1"/>
              </a:fontRef>
            </p:style>
          </p:cxnSp>
          <p:pic>
            <p:nvPicPr>
              <p:cNvPr id="80" name="Picture 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0404" y="4007279"/>
                <a:ext cx="560199" cy="383535"/>
              </a:xfrm>
              <a:prstGeom prst="rect">
                <a:avLst/>
              </a:prstGeom>
            </p:spPr>
          </p:pic>
          <p:pic>
            <p:nvPicPr>
              <p:cNvPr id="81" name="Picture 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87704" y="4087140"/>
                <a:ext cx="560199" cy="383535"/>
              </a:xfrm>
              <a:prstGeom prst="rect">
                <a:avLst/>
              </a:prstGeom>
            </p:spPr>
          </p:pic>
          <p:grpSp>
            <p:nvGrpSpPr>
              <p:cNvPr id="82" name="Group 97"/>
              <p:cNvGrpSpPr/>
              <p:nvPr/>
            </p:nvGrpSpPr>
            <p:grpSpPr>
              <a:xfrm>
                <a:off x="3903133" y="2493429"/>
                <a:ext cx="554567" cy="423334"/>
                <a:chOff x="728133" y="5071529"/>
                <a:chExt cx="554567" cy="423334"/>
              </a:xfrm>
            </p:grpSpPr>
            <p:sp>
              <p:nvSpPr>
                <p:cNvPr id="130" name="Rectangle 84"/>
                <p:cNvSpPr/>
                <p:nvPr/>
              </p:nvSpPr>
              <p:spPr>
                <a:xfrm>
                  <a:off x="728133" y="5075763"/>
                  <a:ext cx="554567" cy="59266"/>
                </a:xfrm>
                <a:prstGeom prst="rect">
                  <a:avLst/>
                </a:prstGeom>
                <a:gradFill>
                  <a:gsLst>
                    <a:gs pos="0">
                      <a:schemeClr val="accent4">
                        <a:lumMod val="75000"/>
                      </a:schemeClr>
                    </a:gs>
                    <a:gs pos="100000">
                      <a:schemeClr val="accent4">
                        <a:lumMod val="60000"/>
                        <a:lumOff val="40000"/>
                      </a:schemeClr>
                    </a:gs>
                    <a:gs pos="54000">
                      <a:schemeClr val="accent4">
                        <a:lumMod val="75000"/>
                      </a:schemeClr>
                    </a:gs>
                  </a:gsLst>
                </a:gradFill>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p:cNvSpPr/>
                <p:nvPr/>
              </p:nvSpPr>
              <p:spPr>
                <a:xfrm>
                  <a:off x="728133" y="5139263"/>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32" name="Rectangle 131"/>
                <p:cNvSpPr/>
                <p:nvPr/>
              </p:nvSpPr>
              <p:spPr>
                <a:xfrm>
                  <a:off x="728133" y="51985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33" name="Rectangle 132"/>
                <p:cNvSpPr/>
                <p:nvPr/>
              </p:nvSpPr>
              <p:spPr>
                <a:xfrm>
                  <a:off x="728133" y="52577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34" name="Rectangle 133"/>
                <p:cNvSpPr/>
                <p:nvPr/>
              </p:nvSpPr>
              <p:spPr>
                <a:xfrm>
                  <a:off x="728133" y="5317064"/>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35" name="Rectangle 134"/>
                <p:cNvSpPr/>
                <p:nvPr/>
              </p:nvSpPr>
              <p:spPr>
                <a:xfrm>
                  <a:off x="728133" y="53763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36" name="Rectangle 135"/>
                <p:cNvSpPr/>
                <p:nvPr/>
              </p:nvSpPr>
              <p:spPr>
                <a:xfrm>
                  <a:off x="728133" y="54355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cxnSp>
              <p:nvCxnSpPr>
                <p:cNvPr id="137" name="Straight Connector 136"/>
                <p:cNvCxnSpPr/>
                <p:nvPr/>
              </p:nvCxnSpPr>
              <p:spPr>
                <a:xfrm>
                  <a:off x="10446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931802" y="5071529"/>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828741" y="507576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1589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grpSp>
          <p:grpSp>
            <p:nvGrpSpPr>
              <p:cNvPr id="83" name="Group 98"/>
              <p:cNvGrpSpPr/>
              <p:nvPr/>
            </p:nvGrpSpPr>
            <p:grpSpPr>
              <a:xfrm>
                <a:off x="3960283" y="2575979"/>
                <a:ext cx="554567" cy="423334"/>
                <a:chOff x="728133" y="5071529"/>
                <a:chExt cx="554567" cy="423334"/>
              </a:xfrm>
            </p:grpSpPr>
            <p:sp>
              <p:nvSpPr>
                <p:cNvPr id="119" name="Rectangle 118"/>
                <p:cNvSpPr/>
                <p:nvPr/>
              </p:nvSpPr>
              <p:spPr>
                <a:xfrm>
                  <a:off x="728133" y="5075763"/>
                  <a:ext cx="554567" cy="59266"/>
                </a:xfrm>
                <a:prstGeom prst="rect">
                  <a:avLst/>
                </a:prstGeom>
                <a:gradFill>
                  <a:gsLst>
                    <a:gs pos="0">
                      <a:schemeClr val="accent4">
                        <a:lumMod val="75000"/>
                      </a:schemeClr>
                    </a:gs>
                    <a:gs pos="100000">
                      <a:schemeClr val="accent4">
                        <a:lumMod val="60000"/>
                        <a:lumOff val="40000"/>
                      </a:schemeClr>
                    </a:gs>
                    <a:gs pos="54000">
                      <a:schemeClr val="accent4">
                        <a:lumMod val="75000"/>
                      </a:schemeClr>
                    </a:gs>
                  </a:gsLst>
                </a:gradFill>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Rectangle 119"/>
                <p:cNvSpPr/>
                <p:nvPr/>
              </p:nvSpPr>
              <p:spPr>
                <a:xfrm>
                  <a:off x="728133" y="5139263"/>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21" name="Rectangle 120"/>
                <p:cNvSpPr/>
                <p:nvPr/>
              </p:nvSpPr>
              <p:spPr>
                <a:xfrm>
                  <a:off x="728133" y="51985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22" name="Rectangle 121"/>
                <p:cNvSpPr/>
                <p:nvPr/>
              </p:nvSpPr>
              <p:spPr>
                <a:xfrm>
                  <a:off x="728133" y="52577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23" name="Rectangle 122"/>
                <p:cNvSpPr/>
                <p:nvPr/>
              </p:nvSpPr>
              <p:spPr>
                <a:xfrm>
                  <a:off x="728133" y="5317064"/>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24" name="Rectangle 123"/>
                <p:cNvSpPr/>
                <p:nvPr/>
              </p:nvSpPr>
              <p:spPr>
                <a:xfrm>
                  <a:off x="728133" y="53763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25" name="Rectangle 124"/>
                <p:cNvSpPr/>
                <p:nvPr/>
              </p:nvSpPr>
              <p:spPr>
                <a:xfrm>
                  <a:off x="728133" y="54355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cxnSp>
              <p:nvCxnSpPr>
                <p:cNvPr id="126" name="Straight Connector 125"/>
                <p:cNvCxnSpPr/>
                <p:nvPr/>
              </p:nvCxnSpPr>
              <p:spPr>
                <a:xfrm>
                  <a:off x="10446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802" y="5071529"/>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828741" y="507576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11589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grpSp>
          <p:grpSp>
            <p:nvGrpSpPr>
              <p:cNvPr id="84" name="Group 110"/>
              <p:cNvGrpSpPr/>
              <p:nvPr/>
            </p:nvGrpSpPr>
            <p:grpSpPr>
              <a:xfrm>
                <a:off x="4023783" y="2658529"/>
                <a:ext cx="554567" cy="423334"/>
                <a:chOff x="728133" y="5071529"/>
                <a:chExt cx="554567" cy="423334"/>
              </a:xfrm>
            </p:grpSpPr>
            <p:sp>
              <p:nvSpPr>
                <p:cNvPr id="108" name="Rectangle 107"/>
                <p:cNvSpPr/>
                <p:nvPr/>
              </p:nvSpPr>
              <p:spPr>
                <a:xfrm>
                  <a:off x="728133" y="5075763"/>
                  <a:ext cx="554567" cy="59266"/>
                </a:xfrm>
                <a:prstGeom prst="rect">
                  <a:avLst/>
                </a:prstGeom>
                <a:gradFill>
                  <a:gsLst>
                    <a:gs pos="0">
                      <a:schemeClr val="accent4">
                        <a:lumMod val="75000"/>
                      </a:schemeClr>
                    </a:gs>
                    <a:gs pos="100000">
                      <a:schemeClr val="accent4">
                        <a:lumMod val="60000"/>
                        <a:lumOff val="40000"/>
                      </a:schemeClr>
                    </a:gs>
                    <a:gs pos="54000">
                      <a:schemeClr val="accent4">
                        <a:lumMod val="75000"/>
                      </a:schemeClr>
                    </a:gs>
                  </a:gsLst>
                </a:gradFill>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9" name="Rectangle 108"/>
                <p:cNvSpPr/>
                <p:nvPr/>
              </p:nvSpPr>
              <p:spPr>
                <a:xfrm>
                  <a:off x="728133" y="5139263"/>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10" name="Rectangle 109"/>
                <p:cNvSpPr/>
                <p:nvPr/>
              </p:nvSpPr>
              <p:spPr>
                <a:xfrm>
                  <a:off x="728133" y="51985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11" name="Rectangle 110"/>
                <p:cNvSpPr/>
                <p:nvPr/>
              </p:nvSpPr>
              <p:spPr>
                <a:xfrm>
                  <a:off x="728133" y="52577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12" name="Rectangle 111"/>
                <p:cNvSpPr/>
                <p:nvPr/>
              </p:nvSpPr>
              <p:spPr>
                <a:xfrm>
                  <a:off x="728133" y="5317064"/>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13" name="Rectangle 112"/>
                <p:cNvSpPr/>
                <p:nvPr/>
              </p:nvSpPr>
              <p:spPr>
                <a:xfrm>
                  <a:off x="728133" y="53763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14" name="Rectangle 113"/>
                <p:cNvSpPr/>
                <p:nvPr/>
              </p:nvSpPr>
              <p:spPr>
                <a:xfrm>
                  <a:off x="728133" y="54355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cxnSp>
              <p:nvCxnSpPr>
                <p:cNvPr id="115" name="Straight Connector 114"/>
                <p:cNvCxnSpPr/>
                <p:nvPr/>
              </p:nvCxnSpPr>
              <p:spPr>
                <a:xfrm>
                  <a:off x="10446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931802" y="5071529"/>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828741" y="507576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11589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grpSp>
          <p:sp>
            <p:nvSpPr>
              <p:cNvPr id="85" name="Rounded Rectangle 84"/>
              <p:cNvSpPr/>
              <p:nvPr/>
            </p:nvSpPr>
            <p:spPr>
              <a:xfrm>
                <a:off x="4029240" y="3940104"/>
                <a:ext cx="1063461" cy="21708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Data Tables</a:t>
                </a:r>
                <a:endParaRPr lang="en-US" sz="1000" dirty="0">
                  <a:solidFill>
                    <a:schemeClr val="tx1"/>
                  </a:solidFill>
                </a:endParaRPr>
              </a:p>
            </p:txBody>
          </p:sp>
          <p:sp>
            <p:nvSpPr>
              <p:cNvPr id="86" name="Rounded Rectangle 85"/>
              <p:cNvSpPr/>
              <p:nvPr/>
            </p:nvSpPr>
            <p:spPr>
              <a:xfrm>
                <a:off x="3845090" y="2949504"/>
                <a:ext cx="850046" cy="41221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Pivot Tables</a:t>
                </a:r>
                <a:endParaRPr lang="en-US" sz="1000" dirty="0">
                  <a:solidFill>
                    <a:schemeClr val="tx1"/>
                  </a:solidFill>
                </a:endParaRPr>
              </a:p>
            </p:txBody>
          </p:sp>
          <p:grpSp>
            <p:nvGrpSpPr>
              <p:cNvPr id="87" name="Group 124"/>
              <p:cNvGrpSpPr/>
              <p:nvPr/>
            </p:nvGrpSpPr>
            <p:grpSpPr>
              <a:xfrm>
                <a:off x="4868333" y="2487079"/>
                <a:ext cx="956733" cy="423334"/>
                <a:chOff x="4093633" y="3687229"/>
                <a:chExt cx="956733" cy="423334"/>
              </a:xfrm>
            </p:grpSpPr>
            <p:sp>
              <p:nvSpPr>
                <p:cNvPr id="99" name="Rectangle 98"/>
                <p:cNvSpPr/>
                <p:nvPr/>
              </p:nvSpPr>
              <p:spPr>
                <a:xfrm>
                  <a:off x="4093633" y="3691463"/>
                  <a:ext cx="956733" cy="59266"/>
                </a:xfrm>
                <a:prstGeom prst="rect">
                  <a:avLst/>
                </a:prstGeom>
                <a:gradFill flip="none" rotWithShape="1">
                  <a:gsLst>
                    <a:gs pos="0">
                      <a:schemeClr val="accent6">
                        <a:lumMod val="50000"/>
                      </a:schemeClr>
                    </a:gs>
                    <a:gs pos="100000">
                      <a:schemeClr val="accent6">
                        <a:lumMod val="75000"/>
                      </a:schemeClr>
                    </a:gs>
                  </a:gsLst>
                  <a:lin ang="5400000" scaled="0"/>
                  <a:tileRect/>
                </a:gradFill>
                <a:ln w="9525" cmpd="sng">
                  <a:solidFill>
                    <a:schemeClr val="tx1">
                      <a:lumMod val="65000"/>
                      <a:lumOff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a:solidFill>
                      <a:schemeClr val="lt1"/>
                    </a:solidFill>
                  </a:endParaRPr>
                </a:p>
              </p:txBody>
            </p:sp>
            <p:sp>
              <p:nvSpPr>
                <p:cNvPr id="100" name="Rectangle 99"/>
                <p:cNvSpPr/>
                <p:nvPr/>
              </p:nvSpPr>
              <p:spPr>
                <a:xfrm>
                  <a:off x="4093633" y="3754963"/>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101" name="Rectangle 100"/>
                <p:cNvSpPr/>
                <p:nvPr/>
              </p:nvSpPr>
              <p:spPr>
                <a:xfrm>
                  <a:off x="4093633" y="3814230"/>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102" name="Rectangle 101"/>
                <p:cNvSpPr/>
                <p:nvPr/>
              </p:nvSpPr>
              <p:spPr>
                <a:xfrm>
                  <a:off x="4093633" y="3873497"/>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103" name="Rectangle 102"/>
                <p:cNvSpPr/>
                <p:nvPr/>
              </p:nvSpPr>
              <p:spPr>
                <a:xfrm>
                  <a:off x="4093633" y="3932764"/>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104" name="Rectangle 103"/>
                <p:cNvSpPr/>
                <p:nvPr/>
              </p:nvSpPr>
              <p:spPr>
                <a:xfrm>
                  <a:off x="4093633" y="3992030"/>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105" name="Rectangle 104"/>
                <p:cNvSpPr/>
                <p:nvPr/>
              </p:nvSpPr>
              <p:spPr>
                <a:xfrm>
                  <a:off x="4093633" y="4051297"/>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cxnSp>
              <p:nvCxnSpPr>
                <p:cNvPr id="106" name="Straight Connector 105"/>
                <p:cNvCxnSpPr/>
                <p:nvPr/>
              </p:nvCxnSpPr>
              <p:spPr>
                <a:xfrm>
                  <a:off x="4834467" y="3691462"/>
                  <a:ext cx="0" cy="419100"/>
                </a:xfrm>
                <a:prstGeom prst="line">
                  <a:avLst/>
                </a:prstGeom>
                <a:ln>
                  <a:solidFill>
                    <a:schemeClr val="tx1">
                      <a:lumMod val="65000"/>
                      <a:lumOff val="35000"/>
                    </a:schemeClr>
                  </a:solidFill>
                </a:ln>
              </p:spPr>
              <p:style>
                <a:lnRef idx="1">
                  <a:schemeClr val="accent1"/>
                </a:lnRef>
                <a:fillRef idx="2">
                  <a:schemeClr val="accent1"/>
                </a:fillRef>
                <a:effectRef idx="1">
                  <a:schemeClr val="accent1"/>
                </a:effectRef>
                <a:fontRef idx="minor">
                  <a:schemeClr val="dk1"/>
                </a:fontRef>
              </p:style>
            </p:cxnSp>
            <p:cxnSp>
              <p:nvCxnSpPr>
                <p:cNvPr id="107" name="Straight Connector 106"/>
                <p:cNvCxnSpPr/>
                <p:nvPr/>
              </p:nvCxnSpPr>
              <p:spPr>
                <a:xfrm>
                  <a:off x="4445000" y="3687229"/>
                  <a:ext cx="0" cy="419100"/>
                </a:xfrm>
                <a:prstGeom prst="line">
                  <a:avLst/>
                </a:prstGeom>
                <a:ln>
                  <a:solidFill>
                    <a:schemeClr val="tx1">
                      <a:lumMod val="65000"/>
                      <a:lumOff val="35000"/>
                    </a:schemeClr>
                  </a:solidFill>
                </a:ln>
              </p:spPr>
              <p:style>
                <a:lnRef idx="1">
                  <a:schemeClr val="accent1"/>
                </a:lnRef>
                <a:fillRef idx="2">
                  <a:schemeClr val="accent1"/>
                </a:fillRef>
                <a:effectRef idx="1">
                  <a:schemeClr val="accent1"/>
                </a:effectRef>
                <a:fontRef idx="minor">
                  <a:schemeClr val="dk1"/>
                </a:fontRef>
              </p:style>
            </p:cxnSp>
          </p:grpSp>
          <p:grpSp>
            <p:nvGrpSpPr>
              <p:cNvPr id="88" name="Group 136"/>
              <p:cNvGrpSpPr/>
              <p:nvPr/>
            </p:nvGrpSpPr>
            <p:grpSpPr>
              <a:xfrm>
                <a:off x="5020733" y="2639479"/>
                <a:ext cx="956733" cy="423334"/>
                <a:chOff x="4093633" y="3687229"/>
                <a:chExt cx="956733" cy="423334"/>
              </a:xfrm>
            </p:grpSpPr>
            <p:sp>
              <p:nvSpPr>
                <p:cNvPr id="90" name="Rectangle 89"/>
                <p:cNvSpPr/>
                <p:nvPr/>
              </p:nvSpPr>
              <p:spPr>
                <a:xfrm>
                  <a:off x="4093633" y="3691463"/>
                  <a:ext cx="956733" cy="59266"/>
                </a:xfrm>
                <a:prstGeom prst="rect">
                  <a:avLst/>
                </a:prstGeom>
                <a:gradFill flip="none" rotWithShape="1">
                  <a:gsLst>
                    <a:gs pos="0">
                      <a:schemeClr val="accent6">
                        <a:lumMod val="50000"/>
                      </a:schemeClr>
                    </a:gs>
                    <a:gs pos="100000">
                      <a:schemeClr val="accent6">
                        <a:lumMod val="75000"/>
                      </a:schemeClr>
                    </a:gs>
                  </a:gsLst>
                  <a:lin ang="5400000" scaled="0"/>
                  <a:tileRect/>
                </a:gradFill>
                <a:ln w="9525" cmpd="sng">
                  <a:solidFill>
                    <a:schemeClr val="tx1">
                      <a:lumMod val="65000"/>
                      <a:lumOff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a:solidFill>
                      <a:schemeClr val="lt1"/>
                    </a:solidFill>
                  </a:endParaRPr>
                </a:p>
              </p:txBody>
            </p:sp>
            <p:sp>
              <p:nvSpPr>
                <p:cNvPr id="91" name="Rectangle 90"/>
                <p:cNvSpPr/>
                <p:nvPr/>
              </p:nvSpPr>
              <p:spPr>
                <a:xfrm>
                  <a:off x="4093633" y="3754963"/>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92" name="Rectangle 91"/>
                <p:cNvSpPr/>
                <p:nvPr/>
              </p:nvSpPr>
              <p:spPr>
                <a:xfrm>
                  <a:off x="4093633" y="3814230"/>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93" name="Rectangle 92"/>
                <p:cNvSpPr/>
                <p:nvPr/>
              </p:nvSpPr>
              <p:spPr>
                <a:xfrm>
                  <a:off x="4093633" y="3873497"/>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94" name="Rectangle 93"/>
                <p:cNvSpPr/>
                <p:nvPr/>
              </p:nvSpPr>
              <p:spPr>
                <a:xfrm>
                  <a:off x="4093633" y="3932764"/>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95" name="Rectangle 94"/>
                <p:cNvSpPr/>
                <p:nvPr/>
              </p:nvSpPr>
              <p:spPr>
                <a:xfrm>
                  <a:off x="4093633" y="3992030"/>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96" name="Rectangle 95"/>
                <p:cNvSpPr/>
                <p:nvPr/>
              </p:nvSpPr>
              <p:spPr>
                <a:xfrm>
                  <a:off x="4093633" y="4051297"/>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cxnSp>
              <p:nvCxnSpPr>
                <p:cNvPr id="97" name="Straight Connector 96"/>
                <p:cNvCxnSpPr/>
                <p:nvPr/>
              </p:nvCxnSpPr>
              <p:spPr>
                <a:xfrm>
                  <a:off x="4834467" y="3691462"/>
                  <a:ext cx="0" cy="419100"/>
                </a:xfrm>
                <a:prstGeom prst="line">
                  <a:avLst/>
                </a:prstGeom>
                <a:ln>
                  <a:solidFill>
                    <a:schemeClr val="tx1">
                      <a:lumMod val="65000"/>
                      <a:lumOff val="35000"/>
                    </a:schemeClr>
                  </a:solidFill>
                </a:ln>
              </p:spPr>
              <p:style>
                <a:lnRef idx="1">
                  <a:schemeClr val="accent1"/>
                </a:lnRef>
                <a:fillRef idx="2">
                  <a:schemeClr val="accent1"/>
                </a:fillRef>
                <a:effectRef idx="1">
                  <a:schemeClr val="accent1"/>
                </a:effectRef>
                <a:fontRef idx="minor">
                  <a:schemeClr val="dk1"/>
                </a:fontRef>
              </p:style>
            </p:cxnSp>
            <p:cxnSp>
              <p:nvCxnSpPr>
                <p:cNvPr id="98" name="Straight Connector 97"/>
                <p:cNvCxnSpPr/>
                <p:nvPr/>
              </p:nvCxnSpPr>
              <p:spPr>
                <a:xfrm>
                  <a:off x="4445000" y="3687229"/>
                  <a:ext cx="0" cy="419100"/>
                </a:xfrm>
                <a:prstGeom prst="line">
                  <a:avLst/>
                </a:prstGeom>
                <a:ln>
                  <a:solidFill>
                    <a:schemeClr val="tx1">
                      <a:lumMod val="65000"/>
                      <a:lumOff val="35000"/>
                    </a:schemeClr>
                  </a:solidFill>
                </a:ln>
              </p:spPr>
              <p:style>
                <a:lnRef idx="1">
                  <a:schemeClr val="accent1"/>
                </a:lnRef>
                <a:fillRef idx="2">
                  <a:schemeClr val="accent1"/>
                </a:fillRef>
                <a:effectRef idx="1">
                  <a:schemeClr val="accent1"/>
                </a:effectRef>
                <a:fontRef idx="minor">
                  <a:schemeClr val="dk1"/>
                </a:fontRef>
              </p:style>
            </p:cxnSp>
          </p:grpSp>
          <p:sp>
            <p:nvSpPr>
              <p:cNvPr id="89" name="Rounded Rectangle 88"/>
              <p:cNvSpPr/>
              <p:nvPr/>
            </p:nvSpPr>
            <p:spPr>
              <a:xfrm>
                <a:off x="4905540" y="2892355"/>
                <a:ext cx="993610" cy="55775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Metadata Tables (UDD)</a:t>
                </a:r>
                <a:endParaRPr lang="en-US" sz="1000" dirty="0">
                  <a:solidFill>
                    <a:schemeClr val="tx1"/>
                  </a:solidFill>
                </a:endParaRPr>
              </a:p>
            </p:txBody>
          </p:sp>
        </p:grpSp>
        <p:sp>
          <p:nvSpPr>
            <p:cNvPr id="22" name="Cloud"/>
            <p:cNvSpPr>
              <a:spLocks noChangeAspect="1" noEditPoints="1" noChangeArrowheads="1"/>
            </p:cNvSpPr>
            <p:nvPr/>
          </p:nvSpPr>
          <p:spPr bwMode="auto">
            <a:xfrm>
              <a:off x="6875203" y="5960612"/>
              <a:ext cx="1295031" cy="7273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600" dirty="0"/>
            </a:p>
          </p:txBody>
        </p:sp>
        <p:sp>
          <p:nvSpPr>
            <p:cNvPr id="23" name="Cloud"/>
            <p:cNvSpPr>
              <a:spLocks noChangeAspect="1" noEditPoints="1" noChangeArrowheads="1"/>
            </p:cNvSpPr>
            <p:nvPr/>
          </p:nvSpPr>
          <p:spPr bwMode="auto">
            <a:xfrm>
              <a:off x="7678903" y="6113008"/>
              <a:ext cx="1037997" cy="58295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600" dirty="0"/>
            </a:p>
          </p:txBody>
        </p:sp>
        <p:grpSp>
          <p:nvGrpSpPr>
            <p:cNvPr id="24" name="Group 165"/>
            <p:cNvGrpSpPr/>
            <p:nvPr/>
          </p:nvGrpSpPr>
          <p:grpSpPr>
            <a:xfrm>
              <a:off x="4121150" y="4527550"/>
              <a:ext cx="3244850" cy="1409700"/>
              <a:chOff x="4032250" y="4654550"/>
              <a:chExt cx="3244850" cy="1409700"/>
            </a:xfrm>
          </p:grpSpPr>
          <p:sp>
            <p:nvSpPr>
              <p:cNvPr id="60" name="Rounded Rectangle 59"/>
              <p:cNvSpPr/>
              <p:nvPr/>
            </p:nvSpPr>
            <p:spPr>
              <a:xfrm>
                <a:off x="4032250" y="4654550"/>
                <a:ext cx="3244850" cy="131445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Rounded Rectangle 60"/>
              <p:cNvSpPr/>
              <p:nvPr/>
            </p:nvSpPr>
            <p:spPr>
              <a:xfrm>
                <a:off x="4143540" y="5781605"/>
                <a:ext cx="25620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Virtual Application Components</a:t>
                </a:r>
                <a:endParaRPr lang="en-US" sz="1100" dirty="0">
                  <a:solidFill>
                    <a:schemeClr val="tx1"/>
                  </a:solidFill>
                </a:endParaRPr>
              </a:p>
            </p:txBody>
          </p:sp>
          <p:grpSp>
            <p:nvGrpSpPr>
              <p:cNvPr id="62" name="Group 156"/>
              <p:cNvGrpSpPr/>
              <p:nvPr/>
            </p:nvGrpSpPr>
            <p:grpSpPr>
              <a:xfrm>
                <a:off x="4127500" y="4775200"/>
                <a:ext cx="965200" cy="863600"/>
                <a:chOff x="1727200" y="3187700"/>
                <a:chExt cx="965200" cy="863600"/>
              </a:xfrm>
            </p:grpSpPr>
            <p:sp>
              <p:nvSpPr>
                <p:cNvPr id="71" name="Document 151"/>
                <p:cNvSpPr/>
                <p:nvPr/>
              </p:nvSpPr>
              <p:spPr>
                <a:xfrm>
                  <a:off x="1727200" y="31877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72" name="Document 155"/>
                <p:cNvSpPr/>
                <p:nvPr/>
              </p:nvSpPr>
              <p:spPr>
                <a:xfrm>
                  <a:off x="1803400" y="32766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73" name="Document 154"/>
                <p:cNvSpPr/>
                <p:nvPr/>
              </p:nvSpPr>
              <p:spPr>
                <a:xfrm>
                  <a:off x="1879600" y="33655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COMMON APPLICATION SCREENS</a:t>
                  </a:r>
                  <a:endParaRPr lang="en-US" sz="800" dirty="0">
                    <a:solidFill>
                      <a:schemeClr val="tx1"/>
                    </a:solidFill>
                  </a:endParaRPr>
                </a:p>
              </p:txBody>
            </p:sp>
          </p:grpSp>
          <p:grpSp>
            <p:nvGrpSpPr>
              <p:cNvPr id="63" name="Group 157"/>
              <p:cNvGrpSpPr/>
              <p:nvPr/>
            </p:nvGrpSpPr>
            <p:grpSpPr>
              <a:xfrm>
                <a:off x="5156200" y="4762500"/>
                <a:ext cx="965200" cy="863600"/>
                <a:chOff x="1727200" y="3187700"/>
                <a:chExt cx="965200" cy="863600"/>
              </a:xfrm>
            </p:grpSpPr>
            <p:sp>
              <p:nvSpPr>
                <p:cNvPr id="68" name="Document 158"/>
                <p:cNvSpPr/>
                <p:nvPr/>
              </p:nvSpPr>
              <p:spPr>
                <a:xfrm>
                  <a:off x="1727200" y="31877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69" name="Document 159"/>
                <p:cNvSpPr/>
                <p:nvPr/>
              </p:nvSpPr>
              <p:spPr>
                <a:xfrm>
                  <a:off x="1803400" y="32766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70" name="Document 160"/>
                <p:cNvSpPr/>
                <p:nvPr/>
              </p:nvSpPr>
              <p:spPr>
                <a:xfrm>
                  <a:off x="1879600" y="33655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TENANT-SPECIFIC</a:t>
                  </a:r>
                </a:p>
                <a:p>
                  <a:pPr algn="ctr"/>
                  <a:r>
                    <a:rPr lang="en-US" sz="800" dirty="0" smtClean="0">
                      <a:solidFill>
                        <a:schemeClr val="tx1"/>
                      </a:solidFill>
                    </a:rPr>
                    <a:t>SCREENS</a:t>
                  </a:r>
                  <a:endParaRPr lang="en-US" sz="800" dirty="0">
                    <a:solidFill>
                      <a:schemeClr val="tx1"/>
                    </a:solidFill>
                  </a:endParaRPr>
                </a:p>
              </p:txBody>
            </p:sp>
          </p:grpSp>
          <p:grpSp>
            <p:nvGrpSpPr>
              <p:cNvPr id="64" name="Group 161"/>
              <p:cNvGrpSpPr/>
              <p:nvPr/>
            </p:nvGrpSpPr>
            <p:grpSpPr>
              <a:xfrm>
                <a:off x="6172200" y="4749800"/>
                <a:ext cx="965200" cy="863600"/>
                <a:chOff x="1727200" y="3187700"/>
                <a:chExt cx="965200" cy="863600"/>
              </a:xfrm>
            </p:grpSpPr>
            <p:sp>
              <p:nvSpPr>
                <p:cNvPr id="65" name="Document 162"/>
                <p:cNvSpPr/>
                <p:nvPr/>
              </p:nvSpPr>
              <p:spPr>
                <a:xfrm>
                  <a:off x="1727200" y="31877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66" name="Document 163"/>
                <p:cNvSpPr/>
                <p:nvPr/>
              </p:nvSpPr>
              <p:spPr>
                <a:xfrm>
                  <a:off x="1803400" y="32766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67" name="Document 164"/>
                <p:cNvSpPr/>
                <p:nvPr/>
              </p:nvSpPr>
              <p:spPr>
                <a:xfrm>
                  <a:off x="1879600" y="33655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OBJECTS (TABLES)</a:t>
                  </a:r>
                  <a:endParaRPr lang="en-US" sz="800" dirty="0">
                    <a:solidFill>
                      <a:schemeClr val="tx1"/>
                    </a:solidFill>
                  </a:endParaRPr>
                </a:p>
              </p:txBody>
            </p:sp>
          </p:grpSp>
        </p:grpSp>
        <p:grpSp>
          <p:nvGrpSpPr>
            <p:cNvPr id="25" name="Group 169"/>
            <p:cNvGrpSpPr/>
            <p:nvPr/>
          </p:nvGrpSpPr>
          <p:grpSpPr>
            <a:xfrm>
              <a:off x="8128000" y="4356100"/>
              <a:ext cx="584200" cy="571500"/>
              <a:chOff x="8140700" y="4686300"/>
              <a:chExt cx="584200" cy="571500"/>
            </a:xfrm>
          </p:grpSpPr>
          <p:sp>
            <p:nvSpPr>
              <p:cNvPr id="57" name="Isosceles Triangle 56"/>
              <p:cNvSpPr/>
              <p:nvPr/>
            </p:nvSpPr>
            <p:spPr>
              <a:xfrm>
                <a:off x="8166100" y="4686300"/>
                <a:ext cx="406400" cy="368300"/>
              </a:xfrm>
              <a:prstGeom prst="triangle">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p:nvSpPr>
            <p:spPr>
              <a:xfrm>
                <a:off x="8318500" y="4838700"/>
                <a:ext cx="406400" cy="368300"/>
              </a:xfrm>
              <a:prstGeom prst="triangle">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9" name="Isosceles Triangle 58"/>
              <p:cNvSpPr/>
              <p:nvPr/>
            </p:nvSpPr>
            <p:spPr>
              <a:xfrm>
                <a:off x="8140700" y="4889500"/>
                <a:ext cx="406400" cy="368300"/>
              </a:xfrm>
              <a:prstGeom prst="triangle">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26" name="Rounded Rectangle 25"/>
            <p:cNvSpPr/>
            <p:nvPr/>
          </p:nvSpPr>
          <p:spPr>
            <a:xfrm>
              <a:off x="7951304" y="4797355"/>
              <a:ext cx="875195" cy="29294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Indexes</a:t>
              </a:r>
              <a:endParaRPr lang="en-US" sz="1100" dirty="0">
                <a:solidFill>
                  <a:schemeClr val="tx1"/>
                </a:solidFill>
              </a:endParaRPr>
            </a:p>
          </p:txBody>
        </p:sp>
        <p:pic>
          <p:nvPicPr>
            <p:cNvPr id="27" name="Picture 26" descr="MC900439805.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1446900">
              <a:off x="7264400" y="4445000"/>
              <a:ext cx="952500" cy="952500"/>
            </a:xfrm>
            <a:prstGeom prst="rect">
              <a:avLst/>
            </a:prstGeom>
          </p:spPr>
        </p:pic>
        <p:sp>
          <p:nvSpPr>
            <p:cNvPr id="28" name="Left-Right Arrow 27"/>
            <p:cNvSpPr/>
            <p:nvPr/>
          </p:nvSpPr>
          <p:spPr>
            <a:xfrm rot="10800000" flipV="1">
              <a:off x="4779302" y="1340811"/>
              <a:ext cx="1202397" cy="221289"/>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9" name="Group 181"/>
            <p:cNvGrpSpPr/>
            <p:nvPr/>
          </p:nvGrpSpPr>
          <p:grpSpPr>
            <a:xfrm>
              <a:off x="1905000" y="5562600"/>
              <a:ext cx="1638300" cy="1117600"/>
              <a:chOff x="330200" y="5638800"/>
              <a:chExt cx="1638300" cy="1117600"/>
            </a:xfrm>
          </p:grpSpPr>
          <p:sp>
            <p:nvSpPr>
              <p:cNvPr id="55" name="Rounded Rectangle 54"/>
              <p:cNvSpPr/>
              <p:nvPr/>
            </p:nvSpPr>
            <p:spPr>
              <a:xfrm>
                <a:off x="524040" y="6251505"/>
                <a:ext cx="1253960" cy="50489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User-base 3: Application 3</a:t>
                </a:r>
                <a:endParaRPr lang="en-US" sz="1100" dirty="0">
                  <a:solidFill>
                    <a:schemeClr val="tx1"/>
                  </a:solidFill>
                </a:endParaRPr>
              </a:p>
            </p:txBody>
          </p:sp>
          <p:sp>
            <p:nvSpPr>
              <p:cNvPr id="56" name="Oval 55"/>
              <p:cNvSpPr/>
              <p:nvPr/>
            </p:nvSpPr>
            <p:spPr>
              <a:xfrm>
                <a:off x="330200" y="5638800"/>
                <a:ext cx="1638300" cy="66040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30" name="Group 182"/>
            <p:cNvGrpSpPr/>
            <p:nvPr/>
          </p:nvGrpSpPr>
          <p:grpSpPr>
            <a:xfrm>
              <a:off x="194746" y="414144"/>
              <a:ext cx="1646754" cy="1681356"/>
              <a:chOff x="321746" y="5075044"/>
              <a:chExt cx="1646754" cy="1681356"/>
            </a:xfrm>
          </p:grpSpPr>
          <p:sp>
            <p:nvSpPr>
              <p:cNvPr id="49" name="Rounded Rectangle 48"/>
              <p:cNvSpPr/>
              <p:nvPr/>
            </p:nvSpPr>
            <p:spPr>
              <a:xfrm>
                <a:off x="524040" y="6251505"/>
                <a:ext cx="1253960" cy="50489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User-base 1: Application 1</a:t>
                </a:r>
                <a:endParaRPr lang="en-US" sz="1100" dirty="0">
                  <a:solidFill>
                    <a:schemeClr val="tx1"/>
                  </a:solidFill>
                </a:endParaRPr>
              </a:p>
            </p:txBody>
          </p:sp>
          <p:sp>
            <p:nvSpPr>
              <p:cNvPr id="50" name="Oval 49"/>
              <p:cNvSpPr/>
              <p:nvPr/>
            </p:nvSpPr>
            <p:spPr>
              <a:xfrm>
                <a:off x="330200" y="5638800"/>
                <a:ext cx="1638300" cy="66040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pic>
            <p:nvPicPr>
              <p:cNvPr id="51" name="Picture 50" descr="MC90043394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550346" y="5075044"/>
                <a:ext cx="706954" cy="706954"/>
              </a:xfrm>
              <a:prstGeom prst="rect">
                <a:avLst/>
              </a:prstGeom>
            </p:spPr>
          </p:pic>
          <p:pic>
            <p:nvPicPr>
              <p:cNvPr id="52" name="Picture 51" descr="MC90043394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21746" y="5290944"/>
                <a:ext cx="706954" cy="706954"/>
              </a:xfrm>
              <a:prstGeom prst="rect">
                <a:avLst/>
              </a:prstGeom>
            </p:spPr>
          </p:pic>
          <p:pic>
            <p:nvPicPr>
              <p:cNvPr id="53" name="Picture 52" descr="MC90043394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93246" y="5202044"/>
                <a:ext cx="706954" cy="706954"/>
              </a:xfrm>
              <a:prstGeom prst="rect">
                <a:avLst/>
              </a:prstGeom>
            </p:spPr>
          </p:pic>
          <p:pic>
            <p:nvPicPr>
              <p:cNvPr id="54" name="Picture 53" descr="MC90043394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613846" y="5544944"/>
                <a:ext cx="706954" cy="706954"/>
              </a:xfrm>
              <a:prstGeom prst="rect">
                <a:avLst/>
              </a:prstGeom>
            </p:spPr>
          </p:pic>
        </p:grpSp>
        <p:grpSp>
          <p:nvGrpSpPr>
            <p:cNvPr id="31" name="Group 196"/>
            <p:cNvGrpSpPr/>
            <p:nvPr/>
          </p:nvGrpSpPr>
          <p:grpSpPr>
            <a:xfrm>
              <a:off x="215900" y="3656067"/>
              <a:ext cx="1638300" cy="1589033"/>
              <a:chOff x="215900" y="3656067"/>
              <a:chExt cx="1638300" cy="1589033"/>
            </a:xfrm>
          </p:grpSpPr>
          <p:grpSp>
            <p:nvGrpSpPr>
              <p:cNvPr id="43" name="Group 189"/>
              <p:cNvGrpSpPr/>
              <p:nvPr/>
            </p:nvGrpSpPr>
            <p:grpSpPr>
              <a:xfrm>
                <a:off x="215900" y="4127500"/>
                <a:ext cx="1638300" cy="1117600"/>
                <a:chOff x="330200" y="5638800"/>
                <a:chExt cx="1638300" cy="1117600"/>
              </a:xfrm>
            </p:grpSpPr>
            <p:sp>
              <p:nvSpPr>
                <p:cNvPr id="47" name="Rounded Rectangle 46"/>
                <p:cNvSpPr/>
                <p:nvPr/>
              </p:nvSpPr>
              <p:spPr>
                <a:xfrm>
                  <a:off x="524040" y="6251505"/>
                  <a:ext cx="1253960" cy="50489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User-base 2: Application 2</a:t>
                  </a:r>
                  <a:endParaRPr lang="en-US" sz="1100" dirty="0">
                    <a:solidFill>
                      <a:schemeClr val="tx1"/>
                    </a:solidFill>
                  </a:endParaRPr>
                </a:p>
              </p:txBody>
            </p:sp>
            <p:sp>
              <p:nvSpPr>
                <p:cNvPr id="48" name="Oval 47"/>
                <p:cNvSpPr/>
                <p:nvPr/>
              </p:nvSpPr>
              <p:spPr>
                <a:xfrm>
                  <a:off x="330200" y="5638800"/>
                  <a:ext cx="1638300" cy="66040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pic>
            <p:nvPicPr>
              <p:cNvPr id="44" name="Picture 43" descr="MC900433942.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307200" y="3656067"/>
                <a:ext cx="810400" cy="810400"/>
              </a:xfrm>
              <a:prstGeom prst="rect">
                <a:avLst/>
              </a:prstGeom>
            </p:spPr>
          </p:pic>
          <p:pic>
            <p:nvPicPr>
              <p:cNvPr id="45" name="Picture 44" descr="MC900433942.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624700" y="3732267"/>
                <a:ext cx="810400" cy="810400"/>
              </a:xfrm>
              <a:prstGeom prst="rect">
                <a:avLst/>
              </a:prstGeom>
            </p:spPr>
          </p:pic>
          <p:pic>
            <p:nvPicPr>
              <p:cNvPr id="46" name="Picture 45" descr="MC900433942.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18300" y="3897367"/>
                <a:ext cx="810400" cy="810400"/>
              </a:xfrm>
              <a:prstGeom prst="rect">
                <a:avLst/>
              </a:prstGeom>
            </p:spPr>
          </p:pic>
        </p:grpSp>
        <p:pic>
          <p:nvPicPr>
            <p:cNvPr id="32" name="Picture 31" descr="MC90043394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79700" y="5012022"/>
              <a:ext cx="711199" cy="779178"/>
            </a:xfrm>
            <a:prstGeom prst="rect">
              <a:avLst/>
            </a:prstGeom>
          </p:spPr>
        </p:pic>
        <p:pic>
          <p:nvPicPr>
            <p:cNvPr id="33" name="Picture 32" descr="MC90043394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51100" y="5227922"/>
              <a:ext cx="711199" cy="779178"/>
            </a:xfrm>
            <a:prstGeom prst="rect">
              <a:avLst/>
            </a:prstGeom>
          </p:spPr>
        </p:pic>
        <p:pic>
          <p:nvPicPr>
            <p:cNvPr id="34" name="Picture 33" descr="MC90043394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06700" y="5367622"/>
              <a:ext cx="711199" cy="779178"/>
            </a:xfrm>
            <a:prstGeom prst="rect">
              <a:avLst/>
            </a:prstGeom>
          </p:spPr>
        </p:pic>
        <p:sp>
          <p:nvSpPr>
            <p:cNvPr id="35" name="Freeform 34"/>
            <p:cNvSpPr/>
            <p:nvPr/>
          </p:nvSpPr>
          <p:spPr>
            <a:xfrm>
              <a:off x="1289038" y="1091395"/>
              <a:ext cx="2025662" cy="1982043"/>
            </a:xfrm>
            <a:custGeom>
              <a:avLst/>
              <a:gdLst>
                <a:gd name="connsiteX0" fmla="*/ 133362 w 2025662"/>
                <a:gd name="connsiteY0" fmla="*/ 267505 h 1982043"/>
                <a:gd name="connsiteX1" fmla="*/ 476262 w 2025662"/>
                <a:gd name="connsiteY1" fmla="*/ 805 h 1982043"/>
                <a:gd name="connsiteX2" fmla="*/ 755662 w 2025662"/>
                <a:gd name="connsiteY2" fmla="*/ 343705 h 1982043"/>
                <a:gd name="connsiteX3" fmla="*/ 768362 w 2025662"/>
                <a:gd name="connsiteY3" fmla="*/ 750105 h 1982043"/>
                <a:gd name="connsiteX4" fmla="*/ 514362 w 2025662"/>
                <a:gd name="connsiteY4" fmla="*/ 1054905 h 1982043"/>
                <a:gd name="connsiteX5" fmla="*/ 57162 w 2025662"/>
                <a:gd name="connsiteY5" fmla="*/ 1359705 h 1982043"/>
                <a:gd name="connsiteX6" fmla="*/ 44462 w 2025662"/>
                <a:gd name="connsiteY6" fmla="*/ 1778805 h 1982043"/>
                <a:gd name="connsiteX7" fmla="*/ 400062 w 2025662"/>
                <a:gd name="connsiteY7" fmla="*/ 1982005 h 1982043"/>
                <a:gd name="connsiteX8" fmla="*/ 831862 w 2025662"/>
                <a:gd name="connsiteY8" fmla="*/ 1791505 h 1982043"/>
                <a:gd name="connsiteX9" fmla="*/ 1174762 w 2025662"/>
                <a:gd name="connsiteY9" fmla="*/ 1334305 h 1982043"/>
                <a:gd name="connsiteX10" fmla="*/ 1250962 w 2025662"/>
                <a:gd name="connsiteY10" fmla="*/ 813605 h 1982043"/>
                <a:gd name="connsiteX11" fmla="*/ 2025662 w 2025662"/>
                <a:gd name="connsiteY11" fmla="*/ 559605 h 198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5662" h="1982043">
                  <a:moveTo>
                    <a:pt x="133362" y="267505"/>
                  </a:moveTo>
                  <a:cubicBezTo>
                    <a:pt x="252953" y="127805"/>
                    <a:pt x="372545" y="-11895"/>
                    <a:pt x="476262" y="805"/>
                  </a:cubicBezTo>
                  <a:cubicBezTo>
                    <a:pt x="579979" y="13505"/>
                    <a:pt x="706979" y="218822"/>
                    <a:pt x="755662" y="343705"/>
                  </a:cubicBezTo>
                  <a:cubicBezTo>
                    <a:pt x="804345" y="468588"/>
                    <a:pt x="808579" y="631572"/>
                    <a:pt x="768362" y="750105"/>
                  </a:cubicBezTo>
                  <a:cubicBezTo>
                    <a:pt x="728145" y="868638"/>
                    <a:pt x="632895" y="953305"/>
                    <a:pt x="514362" y="1054905"/>
                  </a:cubicBezTo>
                  <a:cubicBezTo>
                    <a:pt x="395829" y="1156505"/>
                    <a:pt x="135479" y="1239055"/>
                    <a:pt x="57162" y="1359705"/>
                  </a:cubicBezTo>
                  <a:cubicBezTo>
                    <a:pt x="-21155" y="1480355"/>
                    <a:pt x="-12688" y="1675088"/>
                    <a:pt x="44462" y="1778805"/>
                  </a:cubicBezTo>
                  <a:cubicBezTo>
                    <a:pt x="101612" y="1882522"/>
                    <a:pt x="268829" y="1979888"/>
                    <a:pt x="400062" y="1982005"/>
                  </a:cubicBezTo>
                  <a:cubicBezTo>
                    <a:pt x="531295" y="1984122"/>
                    <a:pt x="702745" y="1899455"/>
                    <a:pt x="831862" y="1791505"/>
                  </a:cubicBezTo>
                  <a:cubicBezTo>
                    <a:pt x="960979" y="1683555"/>
                    <a:pt x="1104912" y="1497288"/>
                    <a:pt x="1174762" y="1334305"/>
                  </a:cubicBezTo>
                  <a:cubicBezTo>
                    <a:pt x="1244612" y="1171322"/>
                    <a:pt x="1109145" y="942722"/>
                    <a:pt x="1250962" y="813605"/>
                  </a:cubicBezTo>
                  <a:cubicBezTo>
                    <a:pt x="1392779" y="684488"/>
                    <a:pt x="2025662" y="559605"/>
                    <a:pt x="2025662" y="559605"/>
                  </a:cubicBezTo>
                </a:path>
              </a:pathLst>
            </a:custGeom>
            <a:ln w="9525" cmpd="sng">
              <a:solidFill>
                <a:schemeClr val="accent6">
                  <a:lumMod val="75000"/>
                </a:schemeClr>
              </a:solidFill>
              <a:prstDash val="dashDot"/>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36" name="Freeform 35"/>
            <p:cNvSpPr/>
            <p:nvPr/>
          </p:nvSpPr>
          <p:spPr>
            <a:xfrm>
              <a:off x="1228664" y="1866900"/>
              <a:ext cx="2200336" cy="2603500"/>
            </a:xfrm>
            <a:custGeom>
              <a:avLst/>
              <a:gdLst>
                <a:gd name="connsiteX0" fmla="*/ 346136 w 2200336"/>
                <a:gd name="connsiteY0" fmla="*/ 2603500 h 2603500"/>
                <a:gd name="connsiteX1" fmla="*/ 841436 w 2200336"/>
                <a:gd name="connsiteY1" fmla="*/ 2451100 h 2603500"/>
                <a:gd name="connsiteX2" fmla="*/ 473136 w 2200336"/>
                <a:gd name="connsiteY2" fmla="*/ 2146300 h 2603500"/>
                <a:gd name="connsiteX3" fmla="*/ 3236 w 2200336"/>
                <a:gd name="connsiteY3" fmla="*/ 1854200 h 2603500"/>
                <a:gd name="connsiteX4" fmla="*/ 295336 w 2200336"/>
                <a:gd name="connsiteY4" fmla="*/ 1397000 h 2603500"/>
                <a:gd name="connsiteX5" fmla="*/ 854136 w 2200336"/>
                <a:gd name="connsiteY5" fmla="*/ 1092200 h 2603500"/>
                <a:gd name="connsiteX6" fmla="*/ 1527236 w 2200336"/>
                <a:gd name="connsiteY6" fmla="*/ 635000 h 2603500"/>
                <a:gd name="connsiteX7" fmla="*/ 2200336 w 2200336"/>
                <a:gd name="connsiteY7" fmla="*/ 0 h 26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336" h="2603500">
                  <a:moveTo>
                    <a:pt x="346136" y="2603500"/>
                  </a:moveTo>
                  <a:cubicBezTo>
                    <a:pt x="583202" y="2565400"/>
                    <a:pt x="820269" y="2527300"/>
                    <a:pt x="841436" y="2451100"/>
                  </a:cubicBezTo>
                  <a:cubicBezTo>
                    <a:pt x="862603" y="2374900"/>
                    <a:pt x="612836" y="2245783"/>
                    <a:pt x="473136" y="2146300"/>
                  </a:cubicBezTo>
                  <a:cubicBezTo>
                    <a:pt x="333436" y="2046817"/>
                    <a:pt x="32869" y="1979083"/>
                    <a:pt x="3236" y="1854200"/>
                  </a:cubicBezTo>
                  <a:cubicBezTo>
                    <a:pt x="-26397" y="1729317"/>
                    <a:pt x="153519" y="1524000"/>
                    <a:pt x="295336" y="1397000"/>
                  </a:cubicBezTo>
                  <a:cubicBezTo>
                    <a:pt x="437153" y="1270000"/>
                    <a:pt x="648819" y="1219200"/>
                    <a:pt x="854136" y="1092200"/>
                  </a:cubicBezTo>
                  <a:cubicBezTo>
                    <a:pt x="1059453" y="965200"/>
                    <a:pt x="1302869" y="817033"/>
                    <a:pt x="1527236" y="635000"/>
                  </a:cubicBezTo>
                  <a:cubicBezTo>
                    <a:pt x="1751603" y="452967"/>
                    <a:pt x="2200336" y="0"/>
                    <a:pt x="2200336" y="0"/>
                  </a:cubicBezTo>
                </a:path>
              </a:pathLst>
            </a:custGeom>
            <a:ln w="9525" cmpd="sng">
              <a:solidFill>
                <a:srgbClr val="619428"/>
              </a:solidFill>
              <a:prstDash val="dashDot"/>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37" name="Freeform 36"/>
            <p:cNvSpPr/>
            <p:nvPr/>
          </p:nvSpPr>
          <p:spPr>
            <a:xfrm>
              <a:off x="1498520" y="1866900"/>
              <a:ext cx="1790780" cy="4089400"/>
            </a:xfrm>
            <a:custGeom>
              <a:avLst/>
              <a:gdLst>
                <a:gd name="connsiteX0" fmla="*/ 774780 w 1790780"/>
                <a:gd name="connsiteY0" fmla="*/ 4089400 h 4089400"/>
                <a:gd name="connsiteX1" fmla="*/ 342980 w 1790780"/>
                <a:gd name="connsiteY1" fmla="*/ 3797300 h 4089400"/>
                <a:gd name="connsiteX2" fmla="*/ 520780 w 1790780"/>
                <a:gd name="connsiteY2" fmla="*/ 3238500 h 4089400"/>
                <a:gd name="connsiteX3" fmla="*/ 901780 w 1790780"/>
                <a:gd name="connsiteY3" fmla="*/ 2743200 h 4089400"/>
                <a:gd name="connsiteX4" fmla="*/ 1244680 w 1790780"/>
                <a:gd name="connsiteY4" fmla="*/ 2273300 h 4089400"/>
                <a:gd name="connsiteX5" fmla="*/ 1193880 w 1790780"/>
                <a:gd name="connsiteY5" fmla="*/ 1727200 h 4089400"/>
                <a:gd name="connsiteX6" fmla="*/ 622380 w 1790780"/>
                <a:gd name="connsiteY6" fmla="*/ 1295400 h 4089400"/>
                <a:gd name="connsiteX7" fmla="*/ 80 w 1790780"/>
                <a:gd name="connsiteY7" fmla="*/ 800100 h 4089400"/>
                <a:gd name="connsiteX8" fmla="*/ 584280 w 1790780"/>
                <a:gd name="connsiteY8" fmla="*/ 330200 h 4089400"/>
                <a:gd name="connsiteX9" fmla="*/ 1320880 w 1790780"/>
                <a:gd name="connsiteY9" fmla="*/ 76200 h 4089400"/>
                <a:gd name="connsiteX10" fmla="*/ 1790780 w 1790780"/>
                <a:gd name="connsiteY10"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0780" h="4089400">
                  <a:moveTo>
                    <a:pt x="774780" y="4089400"/>
                  </a:moveTo>
                  <a:cubicBezTo>
                    <a:pt x="580046" y="4014258"/>
                    <a:pt x="385313" y="3939117"/>
                    <a:pt x="342980" y="3797300"/>
                  </a:cubicBezTo>
                  <a:cubicBezTo>
                    <a:pt x="300647" y="3655483"/>
                    <a:pt x="427647" y="3414183"/>
                    <a:pt x="520780" y="3238500"/>
                  </a:cubicBezTo>
                  <a:cubicBezTo>
                    <a:pt x="613913" y="3062817"/>
                    <a:pt x="781130" y="2904067"/>
                    <a:pt x="901780" y="2743200"/>
                  </a:cubicBezTo>
                  <a:cubicBezTo>
                    <a:pt x="1022430" y="2582333"/>
                    <a:pt x="1195997" y="2442633"/>
                    <a:pt x="1244680" y="2273300"/>
                  </a:cubicBezTo>
                  <a:cubicBezTo>
                    <a:pt x="1293363" y="2103967"/>
                    <a:pt x="1297597" y="1890183"/>
                    <a:pt x="1193880" y="1727200"/>
                  </a:cubicBezTo>
                  <a:cubicBezTo>
                    <a:pt x="1090163" y="1564217"/>
                    <a:pt x="821347" y="1449917"/>
                    <a:pt x="622380" y="1295400"/>
                  </a:cubicBezTo>
                  <a:cubicBezTo>
                    <a:pt x="423413" y="1140883"/>
                    <a:pt x="6430" y="960967"/>
                    <a:pt x="80" y="800100"/>
                  </a:cubicBezTo>
                  <a:cubicBezTo>
                    <a:pt x="-6270" y="639233"/>
                    <a:pt x="364147" y="450850"/>
                    <a:pt x="584280" y="330200"/>
                  </a:cubicBezTo>
                  <a:cubicBezTo>
                    <a:pt x="804413" y="209550"/>
                    <a:pt x="1119797" y="131233"/>
                    <a:pt x="1320880" y="76200"/>
                  </a:cubicBezTo>
                  <a:cubicBezTo>
                    <a:pt x="1521963" y="21167"/>
                    <a:pt x="1790780" y="0"/>
                    <a:pt x="1790780" y="0"/>
                  </a:cubicBezTo>
                </a:path>
              </a:pathLst>
            </a:custGeom>
            <a:ln w="9525" cmpd="sng">
              <a:solidFill>
                <a:srgbClr val="3366FF"/>
              </a:solidFill>
              <a:prstDash val="dashDot"/>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grpSp>
          <p:nvGrpSpPr>
            <p:cNvPr id="38" name="Group 172"/>
            <p:cNvGrpSpPr/>
            <p:nvPr/>
          </p:nvGrpSpPr>
          <p:grpSpPr>
            <a:xfrm>
              <a:off x="939801" y="2251435"/>
              <a:ext cx="1828573" cy="1431565"/>
              <a:chOff x="787401" y="1692635"/>
              <a:chExt cx="1828573" cy="1431565"/>
            </a:xfrm>
          </p:grpSpPr>
          <p:sp>
            <p:nvSpPr>
              <p:cNvPr id="39" name="Cloud"/>
              <p:cNvSpPr>
                <a:spLocks noChangeAspect="1" noEditPoints="1" noChangeArrowheads="1"/>
              </p:cNvSpPr>
              <p:nvPr/>
            </p:nvSpPr>
            <p:spPr bwMode="auto">
              <a:xfrm>
                <a:off x="1892322" y="2233233"/>
                <a:ext cx="723652" cy="4972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600" dirty="0"/>
              </a:p>
            </p:txBody>
          </p:sp>
          <p:pic>
            <p:nvPicPr>
              <p:cNvPr id="40" name="Picture 2" descr="Z:\Documents\University of Melbourne\Aneka\CloudBook\Icons\1306768872_browser.png"/>
              <p:cNvPicPr>
                <a:picLocks noChangeAspect="1" noChangeArrowheads="1"/>
              </p:cNvPicPr>
              <p:nvPr/>
            </p:nvPicPr>
            <p:blipFill>
              <a:blip r:embed="rId11" cstate="print"/>
              <a:srcRect/>
              <a:stretch>
                <a:fillRect/>
              </a:stretch>
            </p:blipFill>
            <p:spPr bwMode="auto">
              <a:xfrm>
                <a:off x="1006045" y="1692635"/>
                <a:ext cx="1431565" cy="1431565"/>
              </a:xfrm>
              <a:prstGeom prst="rect">
                <a:avLst/>
              </a:prstGeom>
              <a:noFill/>
            </p:spPr>
          </p:pic>
          <p:sp>
            <p:nvSpPr>
              <p:cNvPr id="41" name="Cloud"/>
              <p:cNvSpPr>
                <a:spLocks noChangeAspect="1" noEditPoints="1" noChangeArrowheads="1"/>
              </p:cNvSpPr>
              <p:nvPr/>
            </p:nvSpPr>
            <p:spPr bwMode="auto">
              <a:xfrm>
                <a:off x="787401" y="2397270"/>
                <a:ext cx="723900" cy="40259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600" dirty="0"/>
              </a:p>
            </p:txBody>
          </p:sp>
          <p:sp>
            <p:nvSpPr>
              <p:cNvPr id="42" name="Cloud"/>
              <p:cNvSpPr>
                <a:spLocks noChangeAspect="1" noEditPoints="1" noChangeArrowheads="1"/>
              </p:cNvSpPr>
              <p:nvPr/>
            </p:nvSpPr>
            <p:spPr bwMode="auto">
              <a:xfrm>
                <a:off x="1451940" y="2379249"/>
                <a:ext cx="732942" cy="5036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600" dirty="0"/>
              </a:p>
            </p:txBody>
          </p:sp>
        </p:grpSp>
      </p:grpSp>
    </p:spTree>
    <p:extLst>
      <p:ext uri="{BB962C8B-B14F-4D97-AF65-F5344CB8AC3E}">
        <p14:creationId xmlns:p14="http://schemas.microsoft.com/office/powerpoint/2010/main" val="3169357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Microsoft Dynamics CRM</a:t>
            </a:r>
            <a:endParaRPr lang="en-US" dirty="0"/>
          </a:p>
        </p:txBody>
      </p:sp>
      <p:sp>
        <p:nvSpPr>
          <p:cNvPr id="6" name="Content Placeholder 5"/>
          <p:cNvSpPr>
            <a:spLocks noGrp="1"/>
          </p:cNvSpPr>
          <p:nvPr>
            <p:ph idx="1"/>
          </p:nvPr>
        </p:nvSpPr>
        <p:spPr/>
        <p:txBody>
          <a:bodyPr/>
          <a:lstStyle/>
          <a:p>
            <a:pPr algn="just"/>
            <a:r>
              <a:rPr lang="en-US" sz="1800" dirty="0" smtClean="0"/>
              <a:t>Microsoft Dynamics CRM is the solution implemented by Microsoft for customer relationship management. Dynamics CRM is available either for installation on the enterprise’s premises or as an online solution priced with a monthly per user subscription. </a:t>
            </a:r>
          </a:p>
          <a:p>
            <a:pPr algn="just"/>
            <a:r>
              <a:rPr lang="en-US" sz="1800" dirty="0" smtClean="0"/>
              <a:t>The system is completely hosted in Microsoft’s data center across the world and offers to customers a 99.9% SLA, with bonus credits in case the system does not fulfill the agreement. </a:t>
            </a:r>
          </a:p>
          <a:p>
            <a:pPr algn="just"/>
            <a:r>
              <a:rPr lang="en-US" sz="1800" dirty="0" smtClean="0"/>
              <a:t>Each CRM instance is deployed on a separate database, and the application provides users with facilities for marketing, sales, and advanced customer relationship management. </a:t>
            </a:r>
          </a:p>
          <a:p>
            <a:pPr algn="just"/>
            <a:r>
              <a:rPr lang="en-US" sz="1800" dirty="0" smtClean="0"/>
              <a:t>Dynamics CRM Online features can be accessed either through a web browser interface or programmatically by means of SOAP and </a:t>
            </a:r>
            <a:r>
              <a:rPr lang="en-US" sz="1800" dirty="0" err="1" smtClean="0"/>
              <a:t>RESTful</a:t>
            </a:r>
            <a:r>
              <a:rPr lang="en-US" sz="1800" dirty="0" smtClean="0"/>
              <a:t> web services.</a:t>
            </a:r>
          </a:p>
          <a:p>
            <a:pPr algn="just"/>
            <a:r>
              <a:rPr lang="en-US" sz="1800" dirty="0" smtClean="0"/>
              <a:t> This allows Dynamics CRM to be easily integrated with both other Microsoft products and line of business applications.</a:t>
            </a:r>
          </a:p>
          <a:p>
            <a:pPr algn="just"/>
            <a:r>
              <a:rPr lang="en-US" sz="1800" dirty="0" smtClean="0"/>
              <a:t> Dynamics CRM can be extended by developing plug-ins that allow implementing specific behaviors triggered on the occurrence of given events. Dynamics CRM can also leverage the capability of Windows Azure for the development and integration of new features.</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28</a:t>
            </a:fld>
            <a:endParaRPr lang="en-US"/>
          </a:p>
        </p:txBody>
      </p:sp>
    </p:spTree>
    <p:extLst>
      <p:ext uri="{BB962C8B-B14F-4D97-AF65-F5344CB8AC3E}">
        <p14:creationId xmlns:p14="http://schemas.microsoft.com/office/powerpoint/2010/main" val="25690608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NetSuite</a:t>
            </a:r>
            <a:endParaRPr lang="en-US" dirty="0"/>
          </a:p>
        </p:txBody>
      </p:sp>
      <p:sp>
        <p:nvSpPr>
          <p:cNvPr id="3" name="Content Placeholder 2"/>
          <p:cNvSpPr>
            <a:spLocks noGrp="1"/>
          </p:cNvSpPr>
          <p:nvPr>
            <p:ph idx="1"/>
          </p:nvPr>
        </p:nvSpPr>
        <p:spPr/>
        <p:txBody>
          <a:bodyPr/>
          <a:lstStyle/>
          <a:p>
            <a:pPr algn="just"/>
            <a:r>
              <a:rPr lang="en-US" sz="1800" dirty="0" err="1" smtClean="0"/>
              <a:t>NetSuite</a:t>
            </a:r>
            <a:r>
              <a:rPr lang="en-US" sz="1800" dirty="0" smtClean="0"/>
              <a:t> provides a collection of applications that help customers manage every aspect of the business enterprise. Its offering is divided in three major products: </a:t>
            </a:r>
            <a:r>
              <a:rPr lang="en-US" sz="1800" i="1" dirty="0" err="1" smtClean="0"/>
              <a:t>NetSuite</a:t>
            </a:r>
            <a:r>
              <a:rPr lang="en-US" sz="1800" i="1" dirty="0" smtClean="0"/>
              <a:t> Global ERP</a:t>
            </a:r>
            <a:r>
              <a:rPr lang="en-US" sz="1800" dirty="0" smtClean="0"/>
              <a:t>, </a:t>
            </a:r>
            <a:r>
              <a:rPr lang="en-US" sz="1800" i="1" dirty="0" err="1" smtClean="0"/>
              <a:t>NetSuite</a:t>
            </a:r>
            <a:r>
              <a:rPr lang="en-US" sz="1800" i="1" dirty="0" smtClean="0"/>
              <a:t> Global CRM+</a:t>
            </a:r>
            <a:r>
              <a:rPr lang="en-US" sz="1800" dirty="0" smtClean="0"/>
              <a:t>, and </a:t>
            </a:r>
            <a:r>
              <a:rPr lang="en-US" sz="1800" i="1" dirty="0" err="1" smtClean="0"/>
              <a:t>NetSuite</a:t>
            </a:r>
            <a:r>
              <a:rPr lang="en-US" sz="1800" i="1" dirty="0" smtClean="0"/>
              <a:t> Global Ecommerce</a:t>
            </a:r>
            <a:r>
              <a:rPr lang="en-US" sz="1800" dirty="0" smtClean="0"/>
              <a:t>. Moreover, an all-in-one solution integrates all the three products together: </a:t>
            </a:r>
            <a:r>
              <a:rPr lang="en-US" sz="1800" i="1" dirty="0" err="1" smtClean="0"/>
              <a:t>NetSuite</a:t>
            </a:r>
            <a:r>
              <a:rPr lang="en-US" sz="1800" i="1" dirty="0" smtClean="0"/>
              <a:t> One World</a:t>
            </a:r>
            <a:r>
              <a:rPr lang="en-US" sz="1800" dirty="0" smtClean="0"/>
              <a:t>. </a:t>
            </a:r>
          </a:p>
          <a:p>
            <a:pPr algn="just"/>
            <a:r>
              <a:rPr lang="en-US" sz="1800" dirty="0" smtClean="0"/>
              <a:t>The services delivered by the company are powered by two large datacenters on the opposite coasts (east and west coasts) of the United States connected by redundant links. This allows </a:t>
            </a:r>
            <a:r>
              <a:rPr lang="en-US" sz="1800" dirty="0" err="1" smtClean="0"/>
              <a:t>NetSuite</a:t>
            </a:r>
            <a:r>
              <a:rPr lang="en-US" sz="1800" dirty="0" smtClean="0"/>
              <a:t> to guarantee 99.5% of uptime to its customers. </a:t>
            </a:r>
          </a:p>
          <a:p>
            <a:pPr algn="just"/>
            <a:r>
              <a:rPr lang="en-US" sz="1800" dirty="0" smtClean="0"/>
              <a:t>Besides the pre-packaged solutions, </a:t>
            </a:r>
            <a:r>
              <a:rPr lang="en-US" sz="1800" dirty="0" err="1" smtClean="0"/>
              <a:t>NetSuite</a:t>
            </a:r>
            <a:r>
              <a:rPr lang="en-US" sz="1800" dirty="0" smtClean="0"/>
              <a:t> also provides and infrastructure and a development environment for implementing customized applications. The </a:t>
            </a:r>
            <a:r>
              <a:rPr lang="en-US" sz="1800" i="1" dirty="0" err="1" smtClean="0"/>
              <a:t>NetSuite</a:t>
            </a:r>
            <a:r>
              <a:rPr lang="en-US" sz="1800" i="1" dirty="0" smtClean="0"/>
              <a:t> Business Operating System (NS-BOS)</a:t>
            </a:r>
            <a:r>
              <a:rPr lang="en-US" sz="1800" dirty="0" smtClean="0"/>
              <a:t> is a complete stack of technologies for building Software-as-a-Service business applications that leverage the capabilities of </a:t>
            </a:r>
            <a:r>
              <a:rPr lang="en-US" sz="1800" dirty="0" err="1" smtClean="0"/>
              <a:t>NetSuite</a:t>
            </a:r>
            <a:r>
              <a:rPr lang="en-US" sz="1800" dirty="0" smtClean="0"/>
              <a:t> products. </a:t>
            </a:r>
          </a:p>
          <a:p>
            <a:pPr algn="just"/>
            <a:r>
              <a:rPr lang="en-US" sz="1800" dirty="0" smtClean="0"/>
              <a:t>On top of the </a:t>
            </a:r>
            <a:r>
              <a:rPr lang="en-US" sz="1800" dirty="0" err="1" smtClean="0"/>
              <a:t>SaaS</a:t>
            </a:r>
            <a:r>
              <a:rPr lang="en-US" sz="1800" dirty="0" smtClean="0"/>
              <a:t> infrastructure, the </a:t>
            </a:r>
            <a:r>
              <a:rPr lang="en-US" sz="1800" dirty="0" err="1" smtClean="0"/>
              <a:t>NetSuite</a:t>
            </a:r>
            <a:r>
              <a:rPr lang="en-US" sz="1800" dirty="0" smtClean="0"/>
              <a:t> Business Suite components offer accounting, ERP, CRM, and e-commerce capabilities. An online development environment, </a:t>
            </a:r>
            <a:r>
              <a:rPr lang="en-US" sz="1800" i="1" dirty="0" err="1" smtClean="0"/>
              <a:t>SuiteFlex</a:t>
            </a:r>
            <a:r>
              <a:rPr lang="en-US" sz="1800" dirty="0" smtClean="0"/>
              <a:t>, allows integrating such capabilities into new web applications, which are then packaged for distribution by </a:t>
            </a:r>
            <a:r>
              <a:rPr lang="en-US" sz="1800" i="1" dirty="0" err="1" smtClean="0"/>
              <a:t>SuiteBundler</a:t>
            </a:r>
            <a:r>
              <a:rPr lang="en-US" sz="1800" dirty="0" smtClean="0"/>
              <a:t>. </a:t>
            </a:r>
          </a:p>
          <a:p>
            <a:pPr algn="just"/>
            <a:r>
              <a:rPr lang="en-US" sz="1800" dirty="0" smtClean="0"/>
              <a:t>The entire infrastructure is hosted in the </a:t>
            </a:r>
            <a:r>
              <a:rPr lang="en-US" sz="1800" dirty="0" err="1" smtClean="0"/>
              <a:t>NetSuite</a:t>
            </a:r>
            <a:r>
              <a:rPr lang="en-US" sz="1800" dirty="0" smtClean="0"/>
              <a:t> datacenters, which provide the warranties about the application uptime and availability.</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509210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extLst>
      <p:ext uri="{BB962C8B-B14F-4D97-AF65-F5344CB8AC3E}">
        <p14:creationId xmlns:p14="http://schemas.microsoft.com/office/powerpoint/2010/main" val="35929391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39624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27877676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Productivity</a:t>
            </a:r>
            <a:endParaRPr lang="en-US" dirty="0"/>
          </a:p>
        </p:txBody>
      </p:sp>
      <p:sp>
        <p:nvSpPr>
          <p:cNvPr id="3" name="Content Placeholder 2"/>
          <p:cNvSpPr>
            <a:spLocks noGrp="1"/>
          </p:cNvSpPr>
          <p:nvPr>
            <p:ph idx="1"/>
          </p:nvPr>
        </p:nvSpPr>
        <p:spPr/>
        <p:txBody>
          <a:bodyPr/>
          <a:lstStyle/>
          <a:p>
            <a:pPr algn="just"/>
            <a:r>
              <a:rPr lang="en-US" dirty="0" smtClean="0"/>
              <a:t>Productivity applications replicate in the Cloud some of the most common tasks that we are used to perform on our desktop: from document storage, to office automation, and complete desktop environment hosted in the Cloud. </a:t>
            </a:r>
          </a:p>
          <a:p>
            <a:pPr lvl="1" algn="just"/>
            <a:r>
              <a:rPr lang="en-US" dirty="0" err="1" smtClean="0"/>
              <a:t>DropBox</a:t>
            </a:r>
            <a:r>
              <a:rPr lang="en-US" dirty="0" smtClean="0"/>
              <a:t> and </a:t>
            </a:r>
            <a:r>
              <a:rPr lang="en-US" dirty="0" err="1" smtClean="0"/>
              <a:t>iCloud</a:t>
            </a:r>
            <a:endParaRPr lang="en-US" dirty="0" smtClean="0"/>
          </a:p>
          <a:p>
            <a:pPr lvl="1" algn="just"/>
            <a:r>
              <a:rPr lang="en-US" dirty="0" smtClean="0"/>
              <a:t>Google Docs</a:t>
            </a:r>
          </a:p>
          <a:p>
            <a:pPr lvl="1" algn="just"/>
            <a:r>
              <a:rPr lang="en-US" dirty="0" smtClean="0"/>
              <a:t>Cloud Desktops/ </a:t>
            </a:r>
            <a:r>
              <a:rPr lang="en-US" dirty="0" err="1" smtClean="0"/>
              <a:t>EyeOS</a:t>
            </a:r>
            <a:r>
              <a:rPr lang="en-US" dirty="0" smtClean="0"/>
              <a:t> and XIOS/3</a:t>
            </a:r>
          </a:p>
          <a:p>
            <a:pPr lvl="1" algn="just"/>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3805797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DropBox</a:t>
            </a:r>
            <a:r>
              <a:rPr lang="en-US" dirty="0" smtClean="0"/>
              <a:t> and </a:t>
            </a:r>
            <a:r>
              <a:rPr lang="en-US" dirty="0" err="1" smtClean="0"/>
              <a:t>iCloud</a:t>
            </a:r>
            <a:endParaRPr lang="en-US" dirty="0"/>
          </a:p>
        </p:txBody>
      </p:sp>
      <p:sp>
        <p:nvSpPr>
          <p:cNvPr id="3" name="Content Placeholder 2"/>
          <p:cNvSpPr>
            <a:spLocks noGrp="1"/>
          </p:cNvSpPr>
          <p:nvPr>
            <p:ph idx="1"/>
          </p:nvPr>
        </p:nvSpPr>
        <p:spPr/>
        <p:txBody>
          <a:bodyPr/>
          <a:lstStyle/>
          <a:p>
            <a:pPr algn="just"/>
            <a:r>
              <a:rPr lang="en-US" sz="1700" dirty="0" smtClean="0"/>
              <a:t>One of the core features of Cloud computing is to be available anywhere, at anytime, and from any Internet connected device. </a:t>
            </a:r>
          </a:p>
          <a:p>
            <a:pPr algn="just"/>
            <a:r>
              <a:rPr lang="en-US" sz="1700" dirty="0" smtClean="0"/>
              <a:t>Therefore, document storage constitutes a natural application for such technology. Online storage solutions are precedent to Cloud computing, but they have never become popular. </a:t>
            </a:r>
          </a:p>
          <a:p>
            <a:pPr algn="just"/>
            <a:r>
              <a:rPr lang="en-US" sz="1700" dirty="0" smtClean="0"/>
              <a:t>With the development of Cloud technologies they have turn into Software-as-a-Service applications and become more usable as well as more advanced and accessible.</a:t>
            </a:r>
          </a:p>
          <a:p>
            <a:pPr algn="just"/>
            <a:r>
              <a:rPr lang="en-US" sz="1700" dirty="0" smtClean="0"/>
              <a:t>Perhaps the most popular solution for online document storage is </a:t>
            </a:r>
            <a:r>
              <a:rPr lang="en-US" sz="1700" i="1" dirty="0" err="1" smtClean="0"/>
              <a:t>Dropbox</a:t>
            </a:r>
            <a:r>
              <a:rPr lang="en-US" sz="1700" dirty="0" smtClean="0"/>
              <a:t>. This is an online application that allows you to </a:t>
            </a:r>
            <a:r>
              <a:rPr lang="en-US" sz="1700" dirty="0" err="1" smtClean="0"/>
              <a:t>synchronise</a:t>
            </a:r>
            <a:r>
              <a:rPr lang="en-US" sz="1700" dirty="0" smtClean="0"/>
              <a:t> any file across any platform and any device in a seamless manner. </a:t>
            </a:r>
          </a:p>
          <a:p>
            <a:pPr algn="just"/>
            <a:r>
              <a:rPr lang="en-US" sz="1700" dirty="0" err="1" smtClean="0"/>
              <a:t>Dropbox</a:t>
            </a:r>
            <a:r>
              <a:rPr lang="en-US" sz="1700" dirty="0" smtClean="0"/>
              <a:t> provides users with a free amount of storage that is accessible through the abstraction of a folder. </a:t>
            </a:r>
          </a:p>
          <a:p>
            <a:pPr algn="just"/>
            <a:r>
              <a:rPr lang="en-US" sz="1700" dirty="0" smtClean="0"/>
              <a:t>Users can either access their </a:t>
            </a:r>
            <a:r>
              <a:rPr lang="en-US" sz="1700" dirty="0" err="1" smtClean="0"/>
              <a:t>Dropbox</a:t>
            </a:r>
            <a:r>
              <a:rPr lang="en-US" sz="1700" dirty="0" smtClean="0"/>
              <a:t> folder through a browser or by downloading and installing a </a:t>
            </a:r>
            <a:r>
              <a:rPr lang="en-US" sz="1700" dirty="0" err="1" smtClean="0"/>
              <a:t>Dropbox</a:t>
            </a:r>
            <a:r>
              <a:rPr lang="en-US" sz="1700" dirty="0" smtClean="0"/>
              <a:t> client, which provides access to the online storage by means of a special folder. All the modifications into this folder are silently synched so that changes are notified to all the local instances of the </a:t>
            </a:r>
            <a:r>
              <a:rPr lang="en-US" sz="1700" dirty="0" err="1" smtClean="0"/>
              <a:t>Dropbox</a:t>
            </a:r>
            <a:r>
              <a:rPr lang="en-US" sz="1700" dirty="0" smtClean="0"/>
              <a:t> folder across all the devices. </a:t>
            </a:r>
          </a:p>
          <a:p>
            <a:pPr algn="just"/>
            <a:r>
              <a:rPr lang="en-US" sz="1700" dirty="0" smtClean="0"/>
              <a:t>The key advantage of </a:t>
            </a:r>
            <a:r>
              <a:rPr lang="en-US" sz="1700" dirty="0" err="1" smtClean="0"/>
              <a:t>Dropbox</a:t>
            </a:r>
            <a:r>
              <a:rPr lang="en-US" sz="1700" dirty="0" smtClean="0"/>
              <a:t> is its availability on different platforms (Windows, Mac, Linux, and mobile) and the capability to work seamlessly and transparently across all of them. </a:t>
            </a:r>
          </a:p>
          <a:p>
            <a:pPr algn="just"/>
            <a:endParaRPr lang="en-US" sz="17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970736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DropBox</a:t>
            </a:r>
            <a:r>
              <a:rPr lang="en-US" dirty="0" smtClean="0"/>
              <a:t> and </a:t>
            </a:r>
            <a:r>
              <a:rPr lang="en-US" dirty="0" err="1" smtClean="0"/>
              <a:t>iCloud</a:t>
            </a:r>
            <a:endParaRPr lang="en-US" dirty="0"/>
          </a:p>
        </p:txBody>
      </p:sp>
      <p:sp>
        <p:nvSpPr>
          <p:cNvPr id="3" name="Content Placeholder 2"/>
          <p:cNvSpPr>
            <a:spLocks noGrp="1"/>
          </p:cNvSpPr>
          <p:nvPr>
            <p:ph idx="1"/>
          </p:nvPr>
        </p:nvSpPr>
        <p:spPr/>
        <p:txBody>
          <a:bodyPr/>
          <a:lstStyle/>
          <a:p>
            <a:pPr algn="just"/>
            <a:r>
              <a:rPr lang="en-US" sz="2100" dirty="0" smtClean="0"/>
              <a:t>Another interesting application in this area is </a:t>
            </a:r>
            <a:r>
              <a:rPr lang="en-US" sz="2100" i="1" dirty="0" err="1" smtClean="0"/>
              <a:t>iCloud</a:t>
            </a:r>
            <a:r>
              <a:rPr lang="en-US" sz="2100" dirty="0" smtClean="0"/>
              <a:t>. </a:t>
            </a:r>
            <a:r>
              <a:rPr lang="en-US" sz="2100" dirty="0" err="1" smtClean="0"/>
              <a:t>iCloud</a:t>
            </a:r>
            <a:r>
              <a:rPr lang="en-US" sz="2100" dirty="0" smtClean="0"/>
              <a:t> is a Cloud-based document sharing application provided by Apple to </a:t>
            </a:r>
            <a:r>
              <a:rPr lang="en-US" sz="2100" dirty="0" err="1" smtClean="0"/>
              <a:t>synchronise</a:t>
            </a:r>
            <a:r>
              <a:rPr lang="en-US" sz="2100" dirty="0" smtClean="0"/>
              <a:t> IOS-based devices in a completely transparent manner. </a:t>
            </a:r>
          </a:p>
          <a:p>
            <a:pPr algn="just"/>
            <a:r>
              <a:rPr lang="en-US" sz="2100" dirty="0" smtClean="0"/>
              <a:t>Differently from </a:t>
            </a:r>
            <a:r>
              <a:rPr lang="en-US" sz="2100" dirty="0" err="1" smtClean="0"/>
              <a:t>Dropbox</a:t>
            </a:r>
            <a:r>
              <a:rPr lang="en-US" sz="2100" dirty="0" smtClean="0"/>
              <a:t>, which provides synchronization through the abstraction of a local folder, </a:t>
            </a:r>
            <a:r>
              <a:rPr lang="en-US" sz="2100" dirty="0" err="1" smtClean="0"/>
              <a:t>iCloud</a:t>
            </a:r>
            <a:r>
              <a:rPr lang="en-US" sz="2100" dirty="0" smtClean="0"/>
              <a:t> has been designed to be completely transparent once it has been set up: documents, photos, and videos are automatically synched as changes are made without any explicit operation. </a:t>
            </a:r>
          </a:p>
          <a:p>
            <a:pPr algn="just"/>
            <a:r>
              <a:rPr lang="en-US" sz="2100" dirty="0" smtClean="0"/>
              <a:t>This allows to efficiently automate common operations without any human intervention: taking a picture with an </a:t>
            </a:r>
            <a:r>
              <a:rPr lang="en-US" sz="2100" dirty="0" err="1" smtClean="0"/>
              <a:t>iPhone</a:t>
            </a:r>
            <a:r>
              <a:rPr lang="en-US" sz="2100" dirty="0" smtClean="0"/>
              <a:t> and having it automatically available in </a:t>
            </a:r>
            <a:r>
              <a:rPr lang="en-US" sz="2100" dirty="0" err="1" smtClean="0"/>
              <a:t>iPhoto</a:t>
            </a:r>
            <a:r>
              <a:rPr lang="en-US" sz="2100" dirty="0" smtClean="0"/>
              <a:t> on your Mac at home; editing a document in the iMac at home and having the changes updated in the </a:t>
            </a:r>
            <a:r>
              <a:rPr lang="en-US" sz="2100" dirty="0" err="1" smtClean="0"/>
              <a:t>iPad</a:t>
            </a:r>
            <a:r>
              <a:rPr lang="en-US" sz="2100" dirty="0" smtClean="0"/>
              <a:t>. </a:t>
            </a:r>
          </a:p>
          <a:p>
            <a:pPr algn="just"/>
            <a:r>
              <a:rPr lang="en-US" sz="2100" dirty="0" smtClean="0"/>
              <a:t>Unfortunately, this capability is limited only to IOS devices and currently there are no plans to provide </a:t>
            </a:r>
            <a:r>
              <a:rPr lang="en-US" sz="2100" dirty="0" err="1" smtClean="0"/>
              <a:t>iCloud</a:t>
            </a:r>
            <a:r>
              <a:rPr lang="en-US" sz="2100" dirty="0" smtClean="0"/>
              <a:t> with a web-based interface that would make user’s content accessible even from unsupported platforms.</a:t>
            </a:r>
          </a:p>
          <a:p>
            <a:pPr algn="just"/>
            <a:endParaRPr lang="en-US" sz="2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extLst>
      <p:ext uri="{BB962C8B-B14F-4D97-AF65-F5344CB8AC3E}">
        <p14:creationId xmlns:p14="http://schemas.microsoft.com/office/powerpoint/2010/main" val="772725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DropBox</a:t>
            </a:r>
            <a:r>
              <a:rPr lang="en-US" dirty="0" smtClean="0"/>
              <a:t> Usage Scenario</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grpSp>
        <p:nvGrpSpPr>
          <p:cNvPr id="6" name="Group 5"/>
          <p:cNvGrpSpPr/>
          <p:nvPr/>
        </p:nvGrpSpPr>
        <p:grpSpPr>
          <a:xfrm>
            <a:off x="302955" y="1372037"/>
            <a:ext cx="8645872" cy="4800163"/>
            <a:chOff x="302955" y="1118485"/>
            <a:chExt cx="8645872" cy="4800163"/>
          </a:xfrm>
        </p:grpSpPr>
        <p:sp>
          <p:nvSpPr>
            <p:cNvPr id="7" name="Rectangle 6"/>
            <p:cNvSpPr/>
            <p:nvPr/>
          </p:nvSpPr>
          <p:spPr>
            <a:xfrm>
              <a:off x="302955" y="1118485"/>
              <a:ext cx="8645872" cy="48001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Dropbo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271" y="1674153"/>
              <a:ext cx="1463313" cy="516130"/>
            </a:xfrm>
            <a:prstGeom prst="rect">
              <a:avLst/>
            </a:prstGeom>
          </p:spPr>
        </p:pic>
        <p:sp>
          <p:nvSpPr>
            <p:cNvPr id="9" name="Rounded Rectangle 8"/>
            <p:cNvSpPr/>
            <p:nvPr/>
          </p:nvSpPr>
          <p:spPr>
            <a:xfrm>
              <a:off x="982683" y="2123315"/>
              <a:ext cx="7301974" cy="463177"/>
            </a:xfrm>
            <a:prstGeom prst="roundRect">
              <a:avLst>
                <a:gd name="adj" fmla="val 8975"/>
              </a:avLst>
            </a:prstGeom>
            <a:solidFill>
              <a:schemeClr val="bg1">
                <a:lumMod val="75000"/>
                <a:alpha val="16000"/>
              </a:schemeClr>
            </a:solid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p:cNvSpPr>
              <a:spLocks noChangeAspect="1" noEditPoints="1" noChangeArrowheads="1"/>
            </p:cNvSpPr>
            <p:nvPr/>
          </p:nvSpPr>
          <p:spPr bwMode="auto">
            <a:xfrm>
              <a:off x="1627321" y="2387435"/>
              <a:ext cx="866233" cy="481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1" name="Cloud"/>
            <p:cNvSpPr>
              <a:spLocks noChangeAspect="1" noEditPoints="1" noChangeArrowheads="1"/>
            </p:cNvSpPr>
            <p:nvPr/>
          </p:nvSpPr>
          <p:spPr bwMode="auto">
            <a:xfrm>
              <a:off x="799098" y="2290277"/>
              <a:ext cx="1065242" cy="59243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2" name="Cloud"/>
            <p:cNvSpPr>
              <a:spLocks noChangeAspect="1" noEditPoints="1" noChangeArrowheads="1"/>
            </p:cNvSpPr>
            <p:nvPr/>
          </p:nvSpPr>
          <p:spPr bwMode="auto">
            <a:xfrm>
              <a:off x="7123981" y="2387435"/>
              <a:ext cx="691535" cy="38459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3" name="Cloud"/>
            <p:cNvSpPr>
              <a:spLocks noChangeAspect="1" noEditPoints="1" noChangeArrowheads="1"/>
            </p:cNvSpPr>
            <p:nvPr/>
          </p:nvSpPr>
          <p:spPr bwMode="auto">
            <a:xfrm>
              <a:off x="7663117" y="2290277"/>
              <a:ext cx="866234" cy="48175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14" name="Picture 13" descr="graphix-open-folder_283x28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251" y="1621747"/>
              <a:ext cx="765688" cy="765688"/>
            </a:xfrm>
            <a:prstGeom prst="rect">
              <a:avLst/>
            </a:prstGeom>
          </p:spPr>
        </p:pic>
        <p:sp>
          <p:nvSpPr>
            <p:cNvPr id="15" name="Rounded Rectangle 14"/>
            <p:cNvSpPr/>
            <p:nvPr/>
          </p:nvSpPr>
          <p:spPr>
            <a:xfrm>
              <a:off x="3603521" y="1949659"/>
              <a:ext cx="2024452"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Dropbox</a:t>
              </a:r>
              <a:r>
                <a:rPr lang="en-US" sz="1400" dirty="0" smtClean="0">
                  <a:solidFill>
                    <a:schemeClr val="tx1"/>
                  </a:solidFill>
                </a:rPr>
                <a:t> Folder</a:t>
              </a:r>
              <a:endParaRPr lang="en-US" sz="1200" dirty="0">
                <a:solidFill>
                  <a:schemeClr val="tx1"/>
                </a:solidFill>
              </a:endParaRPr>
            </a:p>
          </p:txBody>
        </p:sp>
        <p:pic>
          <p:nvPicPr>
            <p:cNvPr id="16" name="Picture 15" descr="1330685887_Ph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935" y="4693811"/>
              <a:ext cx="805405" cy="805405"/>
            </a:xfrm>
            <a:prstGeom prst="rect">
              <a:avLst/>
            </a:prstGeom>
          </p:spPr>
        </p:pic>
        <p:pic>
          <p:nvPicPr>
            <p:cNvPr id="17" name="Picture 16" descr="graphix-open-folder_283x28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8974" y="4693811"/>
              <a:ext cx="486121" cy="486121"/>
            </a:xfrm>
            <a:prstGeom prst="rect">
              <a:avLst/>
            </a:prstGeom>
          </p:spPr>
        </p:pic>
        <p:pic>
          <p:nvPicPr>
            <p:cNvPr id="18" name="Picture 4" descr="C:\Documents and Settings\Administrator\Local Settings\Temporary Internet Files\Content.IE5\0NG589SB\MCj04326220000[1].png"/>
            <p:cNvPicPr>
              <a:picLocks noChangeAspect="1" noChangeArrowheads="1"/>
            </p:cNvPicPr>
            <p:nvPr/>
          </p:nvPicPr>
          <p:blipFill>
            <a:blip r:embed="rId6" cstate="print"/>
            <a:srcRect/>
            <a:stretch>
              <a:fillRect/>
            </a:stretch>
          </p:blipFill>
          <p:spPr bwMode="auto">
            <a:xfrm flipH="1">
              <a:off x="501042" y="4584141"/>
              <a:ext cx="791276" cy="789652"/>
            </a:xfrm>
            <a:prstGeom prst="rect">
              <a:avLst/>
            </a:prstGeom>
            <a:noFill/>
            <a:effectLst>
              <a:outerShdw blurRad="50800" dist="38100" dir="2700000" algn="tl" rotWithShape="0">
                <a:prstClr val="black">
                  <a:alpha val="40000"/>
                </a:prstClr>
              </a:outerShdw>
            </a:effectLst>
          </p:spPr>
        </p:pic>
        <p:sp>
          <p:nvSpPr>
            <p:cNvPr id="19" name="Rounded Rectangle 18"/>
            <p:cNvSpPr/>
            <p:nvPr/>
          </p:nvSpPr>
          <p:spPr>
            <a:xfrm>
              <a:off x="1890692" y="5038609"/>
              <a:ext cx="16349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Dropbox</a:t>
              </a:r>
              <a:r>
                <a:rPr lang="en-US" sz="1400" dirty="0" smtClean="0">
                  <a:solidFill>
                    <a:schemeClr val="tx1"/>
                  </a:solidFill>
                </a:rPr>
                <a:t> Folder</a:t>
              </a:r>
              <a:endParaRPr lang="en-US" sz="1200" dirty="0">
                <a:solidFill>
                  <a:schemeClr val="tx1"/>
                </a:solidFill>
              </a:endParaRPr>
            </a:p>
          </p:txBody>
        </p:sp>
        <p:pic>
          <p:nvPicPr>
            <p:cNvPr id="20" name="Picture 19" descr="graphix-open-folder_283x28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920" y="4693811"/>
              <a:ext cx="486121" cy="486121"/>
            </a:xfrm>
            <a:prstGeom prst="rect">
              <a:avLst/>
            </a:prstGeom>
          </p:spPr>
        </p:pic>
        <p:sp>
          <p:nvSpPr>
            <p:cNvPr id="21" name="Rounded Rectangle 20"/>
            <p:cNvSpPr/>
            <p:nvPr/>
          </p:nvSpPr>
          <p:spPr>
            <a:xfrm>
              <a:off x="5489021" y="5049686"/>
              <a:ext cx="16349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Dropbox</a:t>
              </a:r>
              <a:r>
                <a:rPr lang="en-US" sz="1400" dirty="0" smtClean="0">
                  <a:solidFill>
                    <a:schemeClr val="tx1"/>
                  </a:solidFill>
                </a:rPr>
                <a:t> Folder</a:t>
              </a:r>
              <a:endParaRPr lang="en-US" sz="1200" dirty="0">
                <a:solidFill>
                  <a:schemeClr val="tx1"/>
                </a:solidFill>
              </a:endParaRPr>
            </a:p>
          </p:txBody>
        </p:sp>
        <p:pic>
          <p:nvPicPr>
            <p:cNvPr id="22" name="Picture 8" descr="C:\Documents and Settings\Administrator\Local Settings\Temporary Internet Files\Content.IE5\YP27MHEV\MCj04315760000[1].png"/>
            <p:cNvPicPr>
              <a:picLocks noChangeAspect="1" noChangeArrowheads="1"/>
            </p:cNvPicPr>
            <p:nvPr/>
          </p:nvPicPr>
          <p:blipFill>
            <a:blip r:embed="rId7" cstate="print"/>
            <a:srcRect/>
            <a:stretch>
              <a:fillRect/>
            </a:stretch>
          </p:blipFill>
          <p:spPr bwMode="auto">
            <a:xfrm flipH="1">
              <a:off x="7123981" y="4422867"/>
              <a:ext cx="1048267" cy="1110057"/>
            </a:xfrm>
            <a:prstGeom prst="rect">
              <a:avLst/>
            </a:prstGeom>
            <a:noFill/>
          </p:spPr>
        </p:pic>
        <p:pic>
          <p:nvPicPr>
            <p:cNvPr id="23" name="Picture 4" descr="C:\Documents and Settings\Administrator\Local Settings\Temporary Internet Files\Content.IE5\0NG589SB\MCj04326220000[1].png"/>
            <p:cNvPicPr>
              <a:picLocks noChangeAspect="1" noChangeArrowheads="1"/>
            </p:cNvPicPr>
            <p:nvPr/>
          </p:nvPicPr>
          <p:blipFill>
            <a:blip r:embed="rId6" cstate="print"/>
            <a:srcRect/>
            <a:stretch>
              <a:fillRect/>
            </a:stretch>
          </p:blipFill>
          <p:spPr bwMode="auto">
            <a:xfrm>
              <a:off x="7895598" y="4717113"/>
              <a:ext cx="843489" cy="789652"/>
            </a:xfrm>
            <a:prstGeom prst="rect">
              <a:avLst/>
            </a:prstGeom>
            <a:noFill/>
            <a:effectLst>
              <a:outerShdw blurRad="50800" dist="38100" dir="2700000" algn="tl" rotWithShape="0">
                <a:prstClr val="black">
                  <a:alpha val="40000"/>
                </a:prstClr>
              </a:outerShdw>
            </a:effectLst>
          </p:spPr>
        </p:pic>
        <p:pic>
          <p:nvPicPr>
            <p:cNvPr id="24" name="Picture 23" descr="Adobe.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20961" y="1391688"/>
              <a:ext cx="412411" cy="634835"/>
            </a:xfrm>
            <a:prstGeom prst="rect">
              <a:avLst/>
            </a:prstGeom>
          </p:spPr>
        </p:pic>
        <p:pic>
          <p:nvPicPr>
            <p:cNvPr id="25" name="Picture 24" descr="Word.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79057" y="1504521"/>
              <a:ext cx="508050" cy="508050"/>
            </a:xfrm>
            <a:prstGeom prst="rect">
              <a:avLst/>
            </a:prstGeom>
          </p:spPr>
        </p:pic>
        <p:pic>
          <p:nvPicPr>
            <p:cNvPr id="26" name="Picture 25" descr="pictur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23213" y="1486271"/>
              <a:ext cx="614330" cy="547219"/>
            </a:xfrm>
            <a:prstGeom prst="rect">
              <a:avLst/>
            </a:prstGeom>
          </p:spPr>
        </p:pic>
        <p:pic>
          <p:nvPicPr>
            <p:cNvPr id="27" name="Picture 26" descr="Excel.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62216" y="1521224"/>
              <a:ext cx="486877" cy="486877"/>
            </a:xfrm>
            <a:prstGeom prst="rect">
              <a:avLst/>
            </a:prstGeom>
          </p:spPr>
        </p:pic>
        <p:pic>
          <p:nvPicPr>
            <p:cNvPr id="28" name="Picture 27" descr="Adobe.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00383" y="4588696"/>
              <a:ext cx="330591" cy="508887"/>
            </a:xfrm>
            <a:prstGeom prst="rect">
              <a:avLst/>
            </a:prstGeom>
          </p:spPr>
        </p:pic>
        <p:pic>
          <p:nvPicPr>
            <p:cNvPr id="29" name="Picture 28" descr="Word.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30307" y="4666576"/>
              <a:ext cx="407255" cy="407255"/>
            </a:xfrm>
            <a:prstGeom prst="rect">
              <a:avLst/>
            </a:prstGeom>
          </p:spPr>
        </p:pic>
        <p:pic>
          <p:nvPicPr>
            <p:cNvPr id="30" name="Picture 29" descr="pictur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232723" y="4671628"/>
              <a:ext cx="492449" cy="438653"/>
            </a:xfrm>
            <a:prstGeom prst="rect">
              <a:avLst/>
            </a:prstGeom>
          </p:spPr>
        </p:pic>
        <p:pic>
          <p:nvPicPr>
            <p:cNvPr id="31" name="Picture 30" descr="Excel.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961990" y="4683279"/>
              <a:ext cx="390283" cy="390283"/>
            </a:xfrm>
            <a:prstGeom prst="rect">
              <a:avLst/>
            </a:prstGeom>
          </p:spPr>
        </p:pic>
        <p:pic>
          <p:nvPicPr>
            <p:cNvPr id="32" name="Picture 31" descr="Adobe.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13249" y="4575926"/>
              <a:ext cx="330591" cy="508887"/>
            </a:xfrm>
            <a:prstGeom prst="rect">
              <a:avLst/>
            </a:prstGeom>
          </p:spPr>
        </p:pic>
        <p:pic>
          <p:nvPicPr>
            <p:cNvPr id="33" name="Picture 32" descr="Word.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243173" y="4653806"/>
              <a:ext cx="407255" cy="407255"/>
            </a:xfrm>
            <a:prstGeom prst="rect">
              <a:avLst/>
            </a:prstGeom>
          </p:spPr>
        </p:pic>
        <p:pic>
          <p:nvPicPr>
            <p:cNvPr id="34" name="Picture 33" descr="pictur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845589" y="4658858"/>
              <a:ext cx="492449" cy="438653"/>
            </a:xfrm>
            <a:prstGeom prst="rect">
              <a:avLst/>
            </a:prstGeom>
          </p:spPr>
        </p:pic>
        <p:pic>
          <p:nvPicPr>
            <p:cNvPr id="35" name="Picture 34" descr="Excel.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74856" y="4670509"/>
              <a:ext cx="390283" cy="390283"/>
            </a:xfrm>
            <a:prstGeom prst="rect">
              <a:avLst/>
            </a:prstGeom>
          </p:spPr>
        </p:pic>
        <p:sp>
          <p:nvSpPr>
            <p:cNvPr id="36" name="Freeform 35"/>
            <p:cNvSpPr/>
            <p:nvPr/>
          </p:nvSpPr>
          <p:spPr>
            <a:xfrm>
              <a:off x="3425723" y="2108810"/>
              <a:ext cx="442844" cy="3029229"/>
            </a:xfrm>
            <a:custGeom>
              <a:avLst/>
              <a:gdLst>
                <a:gd name="connsiteX0" fmla="*/ 0 w 442844"/>
                <a:gd name="connsiteY0" fmla="*/ 3029229 h 3029229"/>
                <a:gd name="connsiteX1" fmla="*/ 442780 w 442844"/>
                <a:gd name="connsiteY1" fmla="*/ 2516590 h 3029229"/>
                <a:gd name="connsiteX2" fmla="*/ 34956 w 442844"/>
                <a:gd name="connsiteY2" fmla="*/ 2027253 h 3029229"/>
                <a:gd name="connsiteX3" fmla="*/ 302955 w 442844"/>
                <a:gd name="connsiteY3" fmla="*/ 1293247 h 3029229"/>
                <a:gd name="connsiteX4" fmla="*/ 361216 w 442844"/>
                <a:gd name="connsiteY4" fmla="*/ 0 h 302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44" h="3029229">
                  <a:moveTo>
                    <a:pt x="0" y="3029229"/>
                  </a:moveTo>
                  <a:cubicBezTo>
                    <a:pt x="218477" y="2856407"/>
                    <a:pt x="436954" y="2683586"/>
                    <a:pt x="442780" y="2516590"/>
                  </a:cubicBezTo>
                  <a:cubicBezTo>
                    <a:pt x="448606" y="2349594"/>
                    <a:pt x="58260" y="2231143"/>
                    <a:pt x="34956" y="2027253"/>
                  </a:cubicBezTo>
                  <a:cubicBezTo>
                    <a:pt x="11652" y="1823363"/>
                    <a:pt x="248578" y="1631122"/>
                    <a:pt x="302955" y="1293247"/>
                  </a:cubicBezTo>
                  <a:cubicBezTo>
                    <a:pt x="357332" y="955372"/>
                    <a:pt x="361216" y="0"/>
                    <a:pt x="361216" y="0"/>
                  </a:cubicBezTo>
                </a:path>
              </a:pathLst>
            </a:custGeom>
            <a:ln w="6350" cmpd="sng">
              <a:solidFill>
                <a:schemeClr val="tx1"/>
              </a:solidFill>
              <a:prstDash val="dash"/>
              <a:headEnd type="oval"/>
              <a:tailEnd type="ova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6"/>
            <p:cNvSpPr/>
            <p:nvPr/>
          </p:nvSpPr>
          <p:spPr>
            <a:xfrm rot="11123288" flipH="1">
              <a:off x="5220625" y="2151787"/>
              <a:ext cx="604960" cy="3029229"/>
            </a:xfrm>
            <a:custGeom>
              <a:avLst/>
              <a:gdLst>
                <a:gd name="connsiteX0" fmla="*/ 0 w 442844"/>
                <a:gd name="connsiteY0" fmla="*/ 3029229 h 3029229"/>
                <a:gd name="connsiteX1" fmla="*/ 442780 w 442844"/>
                <a:gd name="connsiteY1" fmla="*/ 2516590 h 3029229"/>
                <a:gd name="connsiteX2" fmla="*/ 34956 w 442844"/>
                <a:gd name="connsiteY2" fmla="*/ 2027253 h 3029229"/>
                <a:gd name="connsiteX3" fmla="*/ 302955 w 442844"/>
                <a:gd name="connsiteY3" fmla="*/ 1293247 h 3029229"/>
                <a:gd name="connsiteX4" fmla="*/ 361216 w 442844"/>
                <a:gd name="connsiteY4" fmla="*/ 0 h 302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44" h="3029229">
                  <a:moveTo>
                    <a:pt x="0" y="3029229"/>
                  </a:moveTo>
                  <a:cubicBezTo>
                    <a:pt x="218477" y="2856407"/>
                    <a:pt x="436954" y="2683586"/>
                    <a:pt x="442780" y="2516590"/>
                  </a:cubicBezTo>
                  <a:cubicBezTo>
                    <a:pt x="448606" y="2349594"/>
                    <a:pt x="58260" y="2231143"/>
                    <a:pt x="34956" y="2027253"/>
                  </a:cubicBezTo>
                  <a:cubicBezTo>
                    <a:pt x="11652" y="1823363"/>
                    <a:pt x="248578" y="1631122"/>
                    <a:pt x="302955" y="1293247"/>
                  </a:cubicBezTo>
                  <a:cubicBezTo>
                    <a:pt x="357332" y="955372"/>
                    <a:pt x="361216" y="0"/>
                    <a:pt x="361216" y="0"/>
                  </a:cubicBezTo>
                </a:path>
              </a:pathLst>
            </a:custGeom>
            <a:ln w="6350" cmpd="sng">
              <a:solidFill>
                <a:schemeClr val="tx1"/>
              </a:solidFill>
              <a:prstDash val="dash"/>
              <a:headEnd type="oval"/>
              <a:tailEnd type="ova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3904200" y="3610702"/>
              <a:ext cx="1391284" cy="578882"/>
            </a:xfrm>
            <a:prstGeom prst="roundRect">
              <a:avLst/>
            </a:prstGeom>
            <a:noFill/>
            <a:ln>
              <a:solidFill>
                <a:schemeClr val="tx1"/>
              </a:solidFill>
              <a:prstDash val="dash"/>
            </a:ln>
          </p:spPr>
          <p:txBody>
            <a:bodyPr wrap="none" rtlCol="0">
              <a:spAutoFit/>
            </a:bodyPr>
            <a:lstStyle/>
            <a:p>
              <a:pPr algn="ctr"/>
              <a:r>
                <a:rPr lang="en-US" sz="1400" dirty="0" smtClean="0"/>
                <a:t>Automatic</a:t>
              </a:r>
            </a:p>
            <a:p>
              <a:pPr algn="ctr"/>
              <a:r>
                <a:rPr lang="en-US" sz="1400" dirty="0" smtClean="0"/>
                <a:t>synchronization</a:t>
              </a:r>
              <a:endParaRPr lang="en-US" sz="1400" dirty="0"/>
            </a:p>
          </p:txBody>
        </p:sp>
        <p:cxnSp>
          <p:nvCxnSpPr>
            <p:cNvPr id="39" name="Straight Arrow Connector 38"/>
            <p:cNvCxnSpPr>
              <a:stCxn id="38" idx="3"/>
              <a:endCxn id="37" idx="3"/>
            </p:cNvCxnSpPr>
            <p:nvPr/>
          </p:nvCxnSpPr>
          <p:spPr>
            <a:xfrm flipV="1">
              <a:off x="5295484" y="3897250"/>
              <a:ext cx="317723" cy="2893"/>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3525652" y="3883636"/>
              <a:ext cx="378548" cy="1"/>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920922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Docs</a:t>
            </a:r>
            <a:endParaRPr lang="en-US" dirty="0"/>
          </a:p>
        </p:txBody>
      </p:sp>
      <p:sp>
        <p:nvSpPr>
          <p:cNvPr id="5" name="Content Placeholder 4"/>
          <p:cNvSpPr>
            <a:spLocks noGrp="1"/>
          </p:cNvSpPr>
          <p:nvPr>
            <p:ph idx="1"/>
          </p:nvPr>
        </p:nvSpPr>
        <p:spPr/>
        <p:txBody>
          <a:bodyPr/>
          <a:lstStyle/>
          <a:p>
            <a:pPr algn="just"/>
            <a:r>
              <a:rPr lang="en-US" sz="1700" i="1" dirty="0" smtClean="0"/>
              <a:t>Google Docs</a:t>
            </a:r>
            <a:r>
              <a:rPr lang="en-US" sz="1700" dirty="0" smtClean="0"/>
              <a:t> is a Software-as-a-Service (</a:t>
            </a:r>
            <a:r>
              <a:rPr lang="en-US" sz="1700" dirty="0" err="1" smtClean="0"/>
              <a:t>SaaS</a:t>
            </a:r>
            <a:r>
              <a:rPr lang="en-US" sz="1700" dirty="0" smtClean="0"/>
              <a:t>) application that delivers the basic office automation capabilities with support for collaborative editing over the Web. The application is executed on top of Google distributed computing infrastructure that allows the system to dynamically scale according to the number the users using the service.</a:t>
            </a:r>
          </a:p>
          <a:p>
            <a:pPr algn="just"/>
            <a:r>
              <a:rPr lang="en-US" sz="1700" dirty="0" smtClean="0"/>
              <a:t>Google Docs allows creating and editing text documents, spreadsheets, presentations, forms, and drawings. </a:t>
            </a:r>
          </a:p>
          <a:p>
            <a:pPr algn="just"/>
            <a:r>
              <a:rPr lang="en-US" sz="1700" dirty="0" smtClean="0"/>
              <a:t>It aims to substitute desktop products such as Microsoft Office and </a:t>
            </a:r>
            <a:r>
              <a:rPr lang="en-US" sz="1700" dirty="0" err="1" smtClean="0"/>
              <a:t>OpenOffice</a:t>
            </a:r>
            <a:r>
              <a:rPr lang="en-US" sz="1700" dirty="0" smtClean="0"/>
              <a:t> and provide similar interface and functionality as a Cloud service. It supports collaborative editing over the web for most of the applications included in the suite. </a:t>
            </a:r>
          </a:p>
          <a:p>
            <a:pPr algn="just"/>
            <a:r>
              <a:rPr lang="en-US" sz="1700" dirty="0" smtClean="0"/>
              <a:t>This eliminates tedious mailing and synchronization tasks when documents need to be edited by multiple users. By being stored in the Google infrastructure these documents are always available from anywhere and any device that is connected to the Internet. Moreover, the suite allows users to work off-line in case the Internet connectivity is not available. </a:t>
            </a:r>
          </a:p>
          <a:p>
            <a:pPr algn="just"/>
            <a:r>
              <a:rPr lang="en-US" sz="1700" dirty="0" smtClean="0"/>
              <a:t>The support of various formats such as those that are produced by the most popular desktop office solutions allows user to easily import and move documents in and out of Google Docs, thus eliminating barriers for the use of this application.</a:t>
            </a:r>
          </a:p>
          <a:p>
            <a:pPr algn="just"/>
            <a:r>
              <a:rPr lang="en-US" sz="1700" dirty="0" smtClean="0"/>
              <a:t>Google Docs is a good example of what Cloud computing can deliver to end users: ubiquitous access to resources, elasticity, absence of installation and maintenance costs, and delivery of core functionalities as a service.</a:t>
            </a:r>
          </a:p>
          <a:p>
            <a:pPr algn="just"/>
            <a:endParaRPr lang="en-US" sz="17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35</a:t>
            </a:fld>
            <a:endParaRPr lang="en-US"/>
          </a:p>
        </p:txBody>
      </p:sp>
    </p:spTree>
    <p:extLst>
      <p:ext uri="{BB962C8B-B14F-4D97-AF65-F5344CB8AC3E}">
        <p14:creationId xmlns:p14="http://schemas.microsoft.com/office/powerpoint/2010/main" val="1436904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43434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Tree>
    <p:extLst>
      <p:ext uri="{BB962C8B-B14F-4D97-AF65-F5344CB8AC3E}">
        <p14:creationId xmlns:p14="http://schemas.microsoft.com/office/powerpoint/2010/main" val="21998585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Desktops : </a:t>
            </a:r>
            <a:r>
              <a:rPr lang="en-US" dirty="0" err="1" smtClean="0"/>
              <a:t>EyeOS</a:t>
            </a:r>
            <a:r>
              <a:rPr lang="en-US" dirty="0" smtClean="0"/>
              <a:t> and XIOS/3</a:t>
            </a:r>
            <a:endParaRPr lang="en-US" dirty="0"/>
          </a:p>
        </p:txBody>
      </p:sp>
      <p:sp>
        <p:nvSpPr>
          <p:cNvPr id="3" name="Content Placeholder 2"/>
          <p:cNvSpPr>
            <a:spLocks noGrp="1"/>
          </p:cNvSpPr>
          <p:nvPr>
            <p:ph idx="1"/>
          </p:nvPr>
        </p:nvSpPr>
        <p:spPr/>
        <p:txBody>
          <a:bodyPr/>
          <a:lstStyle/>
          <a:p>
            <a:pPr algn="just"/>
            <a:r>
              <a:rPr lang="en-US" dirty="0" smtClean="0"/>
              <a:t>Asynchronous </a:t>
            </a:r>
            <a:r>
              <a:rPr lang="en-US" dirty="0" err="1" smtClean="0"/>
              <a:t>Javascript</a:t>
            </a:r>
            <a:r>
              <a:rPr lang="en-US" dirty="0" smtClean="0"/>
              <a:t> and XML (AJAX) technologies have considerably augmented the capabilities that can be implemented in web applications. </a:t>
            </a:r>
          </a:p>
          <a:p>
            <a:pPr algn="just"/>
            <a:r>
              <a:rPr lang="en-US" dirty="0" smtClean="0"/>
              <a:t>This is a fundamental aspect for Cloud computing that delivers a considerable amount of its services through the web browser. </a:t>
            </a:r>
          </a:p>
          <a:p>
            <a:pPr algn="just"/>
            <a:r>
              <a:rPr lang="en-US" dirty="0" smtClean="0"/>
              <a:t>Together with the opportunity of leveraging large-scale storage and computation, this technology has made possible the replication of complex desktop environments in the Cloud and made them available through the web browser. These applications are called </a:t>
            </a:r>
            <a:r>
              <a:rPr lang="en-US" i="1" dirty="0" smtClean="0"/>
              <a:t>Cloud desktops</a:t>
            </a:r>
            <a:r>
              <a:rPr lang="en-US" dirty="0" smtClean="0"/>
              <a:t> and rapidly gaining popularity.</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Tree>
    <p:extLst>
      <p:ext uri="{BB962C8B-B14F-4D97-AF65-F5344CB8AC3E}">
        <p14:creationId xmlns:p14="http://schemas.microsoft.com/office/powerpoint/2010/main" val="1266362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EyeOS</a:t>
            </a:r>
            <a:r>
              <a:rPr lang="en-US" dirty="0" smtClean="0"/>
              <a:t>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grpSp>
        <p:nvGrpSpPr>
          <p:cNvPr id="6" name="Group 5"/>
          <p:cNvGrpSpPr/>
          <p:nvPr/>
        </p:nvGrpSpPr>
        <p:grpSpPr>
          <a:xfrm>
            <a:off x="95250" y="1143000"/>
            <a:ext cx="9048750" cy="5486400"/>
            <a:chOff x="95250" y="838200"/>
            <a:chExt cx="9048750" cy="5791200"/>
          </a:xfrm>
        </p:grpSpPr>
        <p:sp>
          <p:nvSpPr>
            <p:cNvPr id="7" name="Rectangle 6"/>
            <p:cNvSpPr/>
            <p:nvPr/>
          </p:nvSpPr>
          <p:spPr>
            <a:xfrm>
              <a:off x="95250" y="838200"/>
              <a:ext cx="9048750" cy="5791200"/>
            </a:xfrm>
            <a:prstGeom prst="rect">
              <a:avLst/>
            </a:prstGeom>
            <a:solidFill>
              <a:schemeClr val="bg1"/>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98500" y="4368800"/>
              <a:ext cx="2635250" cy="2089150"/>
            </a:xfrm>
            <a:prstGeom prst="ellipse">
              <a:avLst/>
            </a:prstGeom>
            <a:noFill/>
            <a:ln>
              <a:solidFill>
                <a:schemeClr val="tx1">
                  <a:lumMod val="65000"/>
                  <a:lumOff val="3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9404" y="1597598"/>
              <a:ext cx="857496" cy="587077"/>
            </a:xfrm>
            <a:prstGeom prst="rect">
              <a:avLst/>
            </a:prstGeom>
          </p:spPr>
        </p:pic>
        <p:sp>
          <p:nvSpPr>
            <p:cNvPr id="10" name="Rounded Rectangle 9"/>
            <p:cNvSpPr/>
            <p:nvPr/>
          </p:nvSpPr>
          <p:spPr>
            <a:xfrm>
              <a:off x="5334000" y="1282700"/>
              <a:ext cx="3670300" cy="5232400"/>
            </a:xfrm>
            <a:prstGeom prst="roundRect">
              <a:avLst>
                <a:gd name="adj" fmla="val 5758"/>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358000" y="3173467"/>
              <a:ext cx="810400" cy="941333"/>
              <a:chOff x="358000" y="2817867"/>
              <a:chExt cx="810400" cy="941333"/>
            </a:xfrm>
          </p:grpSpPr>
          <p:pic>
            <p:nvPicPr>
              <p:cNvPr id="75" name="Picture 74" descr="MC90043394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58000" y="2817867"/>
                <a:ext cx="810400" cy="810400"/>
              </a:xfrm>
              <a:prstGeom prst="rect">
                <a:avLst/>
              </a:prstGeom>
            </p:spPr>
          </p:pic>
          <p:sp>
            <p:nvSpPr>
              <p:cNvPr id="76" name="Rounded Rectangle 75"/>
              <p:cNvSpPr/>
              <p:nvPr/>
            </p:nvSpPr>
            <p:spPr>
              <a:xfrm>
                <a:off x="433674" y="3465166"/>
                <a:ext cx="683926" cy="294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User</a:t>
                </a:r>
                <a:endParaRPr lang="en-US" sz="1200" dirty="0">
                  <a:solidFill>
                    <a:schemeClr val="tx1"/>
                  </a:solidFill>
                </a:endParaRPr>
              </a:p>
            </p:txBody>
          </p:sp>
        </p:grpSp>
        <p:grpSp>
          <p:nvGrpSpPr>
            <p:cNvPr id="12" name="Group 11"/>
            <p:cNvGrpSpPr/>
            <p:nvPr/>
          </p:nvGrpSpPr>
          <p:grpSpPr>
            <a:xfrm>
              <a:off x="390781" y="960722"/>
              <a:ext cx="796967" cy="944278"/>
              <a:chOff x="390781" y="960722"/>
              <a:chExt cx="796967" cy="944278"/>
            </a:xfrm>
          </p:grpSpPr>
          <p:pic>
            <p:nvPicPr>
              <p:cNvPr id="73" name="Picture 72" descr="MC90043394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90781" y="960722"/>
                <a:ext cx="796967" cy="779178"/>
              </a:xfrm>
              <a:prstGeom prst="rect">
                <a:avLst/>
              </a:prstGeom>
            </p:spPr>
          </p:pic>
          <p:sp>
            <p:nvSpPr>
              <p:cNvPr id="74" name="Rounded Rectangle 73"/>
              <p:cNvSpPr/>
              <p:nvPr/>
            </p:nvSpPr>
            <p:spPr>
              <a:xfrm>
                <a:off x="471774" y="1610966"/>
                <a:ext cx="683926" cy="294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User</a:t>
                </a:r>
                <a:endParaRPr lang="en-US" sz="1200" dirty="0">
                  <a:solidFill>
                    <a:schemeClr val="tx1"/>
                  </a:solidFill>
                </a:endParaRPr>
              </a:p>
            </p:txBody>
          </p:sp>
        </p:grpSp>
        <p:grpSp>
          <p:nvGrpSpPr>
            <p:cNvPr id="13" name="Group 12"/>
            <p:cNvGrpSpPr/>
            <p:nvPr/>
          </p:nvGrpSpPr>
          <p:grpSpPr>
            <a:xfrm>
              <a:off x="423346" y="2090544"/>
              <a:ext cx="706954" cy="906656"/>
              <a:chOff x="423346" y="2090544"/>
              <a:chExt cx="706954" cy="906656"/>
            </a:xfrm>
          </p:grpSpPr>
          <p:pic>
            <p:nvPicPr>
              <p:cNvPr id="71" name="Picture 70" descr="MC900433943.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23346" y="2090544"/>
                <a:ext cx="706954" cy="706954"/>
              </a:xfrm>
              <a:prstGeom prst="rect">
                <a:avLst/>
              </a:prstGeom>
            </p:spPr>
          </p:pic>
          <p:sp>
            <p:nvSpPr>
              <p:cNvPr id="72" name="Rounded Rectangle 71"/>
              <p:cNvSpPr/>
              <p:nvPr/>
            </p:nvSpPr>
            <p:spPr>
              <a:xfrm>
                <a:off x="446374" y="2703166"/>
                <a:ext cx="683926" cy="294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User</a:t>
                </a:r>
                <a:endParaRPr lang="en-US" sz="1200" dirty="0">
                  <a:solidFill>
                    <a:schemeClr val="tx1"/>
                  </a:solidFill>
                </a:endParaRPr>
              </a:p>
            </p:txBody>
          </p:sp>
        </p:grpSp>
        <p:grpSp>
          <p:nvGrpSpPr>
            <p:cNvPr id="14" name="Group 13"/>
            <p:cNvGrpSpPr/>
            <p:nvPr/>
          </p:nvGrpSpPr>
          <p:grpSpPr>
            <a:xfrm>
              <a:off x="1917700" y="1540235"/>
              <a:ext cx="2552700" cy="2003065"/>
              <a:chOff x="1816100" y="1514835"/>
              <a:chExt cx="2552700" cy="2003065"/>
            </a:xfrm>
          </p:grpSpPr>
          <p:sp>
            <p:nvSpPr>
              <p:cNvPr id="67" name="Cloud"/>
              <p:cNvSpPr>
                <a:spLocks noChangeAspect="1" noEditPoints="1" noChangeArrowheads="1"/>
              </p:cNvSpPr>
              <p:nvPr/>
            </p:nvSpPr>
            <p:spPr bwMode="auto">
              <a:xfrm>
                <a:off x="3124221" y="2068132"/>
                <a:ext cx="1244579" cy="8552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68" name="Picture 2" descr="Z:\Documents\University of Melbourne\Aneka\CloudBook\Icons\1306768872_browser.png"/>
              <p:cNvPicPr>
                <a:picLocks noChangeAspect="1" noChangeArrowheads="1"/>
              </p:cNvPicPr>
              <p:nvPr/>
            </p:nvPicPr>
            <p:blipFill>
              <a:blip r:embed="rId7" cstate="print"/>
              <a:srcRect/>
              <a:stretch>
                <a:fillRect/>
              </a:stretch>
            </p:blipFill>
            <p:spPr bwMode="auto">
              <a:xfrm>
                <a:off x="2034745" y="1514835"/>
                <a:ext cx="2003065" cy="2003065"/>
              </a:xfrm>
              <a:prstGeom prst="rect">
                <a:avLst/>
              </a:prstGeom>
              <a:noFill/>
            </p:spPr>
          </p:pic>
          <p:sp>
            <p:nvSpPr>
              <p:cNvPr id="69" name="Cloud"/>
              <p:cNvSpPr>
                <a:spLocks noChangeAspect="1" noEditPoints="1" noChangeArrowheads="1"/>
              </p:cNvSpPr>
              <p:nvPr/>
            </p:nvSpPr>
            <p:spPr bwMode="auto">
              <a:xfrm>
                <a:off x="1816100" y="2219470"/>
                <a:ext cx="1411963" cy="78525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70" name="Cloud"/>
              <p:cNvSpPr>
                <a:spLocks noChangeAspect="1" noEditPoints="1" noChangeArrowheads="1"/>
              </p:cNvSpPr>
              <p:nvPr/>
            </p:nvSpPr>
            <p:spPr bwMode="auto">
              <a:xfrm>
                <a:off x="2798140" y="2328448"/>
                <a:ext cx="1231948" cy="8465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sp>
          <p:nvSpPr>
            <p:cNvPr id="15" name="Left Arrow 14"/>
            <p:cNvSpPr/>
            <p:nvPr/>
          </p:nvSpPr>
          <p:spPr>
            <a:xfrm rot="12401386" flipV="1">
              <a:off x="1444966" y="17398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rot="9055612" flipV="1">
              <a:off x="1444965" y="33019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rot="10800000" flipV="1">
              <a:off x="1229065" y="25272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210928" y="1384300"/>
              <a:ext cx="1704240" cy="113863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2" descr="C:\Documents and Settings\csve\Local Settings\Temporary Internet Files\Content.IE5\KPABW9QF\MC900435242[1].png"/>
            <p:cNvPicPr>
              <a:picLocks noChangeAspect="1" noChangeArrowheads="1"/>
            </p:cNvPicPr>
            <p:nvPr/>
          </p:nvPicPr>
          <p:blipFill>
            <a:blip r:embed="rId8" cstate="print"/>
            <a:srcRect/>
            <a:stretch>
              <a:fillRect/>
            </a:stretch>
          </p:blipFill>
          <p:spPr bwMode="auto">
            <a:xfrm flipH="1">
              <a:off x="4985771" y="1538800"/>
              <a:ext cx="510465" cy="988338"/>
            </a:xfrm>
            <a:prstGeom prst="rect">
              <a:avLst/>
            </a:prstGeom>
            <a:noFill/>
          </p:spPr>
        </p:pic>
        <p:sp>
          <p:nvSpPr>
            <p:cNvPr id="20" name="AutoShape 71"/>
            <p:cNvSpPr>
              <a:spLocks noChangeArrowheads="1"/>
            </p:cNvSpPr>
            <p:nvPr/>
          </p:nvSpPr>
          <p:spPr bwMode="auto">
            <a:xfrm rot="16200000">
              <a:off x="4639937" y="185643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1" name="AutoShape 71"/>
            <p:cNvSpPr>
              <a:spLocks noChangeArrowheads="1"/>
            </p:cNvSpPr>
            <p:nvPr/>
          </p:nvSpPr>
          <p:spPr bwMode="auto">
            <a:xfrm rot="16200000">
              <a:off x="4640367" y="206311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2" name="AutoShape 71"/>
            <p:cNvSpPr>
              <a:spLocks noChangeArrowheads="1"/>
            </p:cNvSpPr>
            <p:nvPr/>
          </p:nvSpPr>
          <p:spPr bwMode="auto">
            <a:xfrm rot="16200000">
              <a:off x="4651652" y="2302359"/>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Rounded Rectangle 22"/>
            <p:cNvSpPr/>
            <p:nvPr/>
          </p:nvSpPr>
          <p:spPr>
            <a:xfrm>
              <a:off x="5083340" y="2358955"/>
              <a:ext cx="1393660" cy="24877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EyeOS</a:t>
              </a:r>
              <a:r>
                <a:rPr lang="en-US" sz="1400" dirty="0" smtClean="0">
                  <a:solidFill>
                    <a:schemeClr val="tx1"/>
                  </a:solidFill>
                </a:rPr>
                <a:t> Server</a:t>
              </a:r>
              <a:endParaRPr lang="en-US" sz="1200" dirty="0">
                <a:solidFill>
                  <a:schemeClr val="tx1"/>
                </a:solidFill>
              </a:endParaRPr>
            </a:p>
          </p:txBody>
        </p:sp>
        <p:sp>
          <p:nvSpPr>
            <p:cNvPr id="24" name="Oval 23"/>
            <p:cNvSpPr/>
            <p:nvPr/>
          </p:nvSpPr>
          <p:spPr>
            <a:xfrm>
              <a:off x="850900" y="4972050"/>
              <a:ext cx="2254250" cy="901700"/>
            </a:xfrm>
            <a:prstGeom prst="ellipse">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6174074" y="2931766"/>
              <a:ext cx="9633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600" dirty="0" err="1" smtClean="0">
                  <a:solidFill>
                    <a:schemeClr val="tx1"/>
                  </a:solidFill>
                </a:rPr>
                <a:t>eyeos</a:t>
              </a:r>
              <a:endParaRPr lang="en-US" sz="1400" dirty="0">
                <a:solidFill>
                  <a:schemeClr val="tx1"/>
                </a:solidFill>
              </a:endParaRPr>
            </a:p>
          </p:txBody>
        </p:sp>
        <p:sp>
          <p:nvSpPr>
            <p:cNvPr id="26" name="Left-Right Arrow 25"/>
            <p:cNvSpPr/>
            <p:nvPr/>
          </p:nvSpPr>
          <p:spPr>
            <a:xfrm rot="10800000" flipV="1">
              <a:off x="6379504" y="2013911"/>
              <a:ext cx="846795" cy="310189"/>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eyeos.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24500" y="1511300"/>
              <a:ext cx="812800" cy="812800"/>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9304" y="1800798"/>
              <a:ext cx="857496" cy="587077"/>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604" y="2054798"/>
              <a:ext cx="857496" cy="587077"/>
            </a:xfrm>
            <a:prstGeom prst="rect">
              <a:avLst/>
            </a:prstGeom>
          </p:spPr>
        </p:pic>
        <p:pic>
          <p:nvPicPr>
            <p:cNvPr id="30" name="Picture 29" descr="Folder Blank 1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18200" y="2717800"/>
              <a:ext cx="584200" cy="584200"/>
            </a:xfrm>
            <a:prstGeom prst="rect">
              <a:avLst/>
            </a:prstGeom>
          </p:spPr>
        </p:pic>
        <p:grpSp>
          <p:nvGrpSpPr>
            <p:cNvPr id="31" name="Group 85"/>
            <p:cNvGrpSpPr/>
            <p:nvPr/>
          </p:nvGrpSpPr>
          <p:grpSpPr>
            <a:xfrm>
              <a:off x="6578600" y="3263900"/>
              <a:ext cx="1765300" cy="584200"/>
              <a:chOff x="6261100" y="3263900"/>
              <a:chExt cx="1765300" cy="584200"/>
            </a:xfrm>
          </p:grpSpPr>
          <p:sp>
            <p:nvSpPr>
              <p:cNvPr id="65" name="Rounded Rectangle 64"/>
              <p:cNvSpPr/>
              <p:nvPr/>
            </p:nvSpPr>
            <p:spPr>
              <a:xfrm>
                <a:off x="6516974" y="3477866"/>
                <a:ext cx="15094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apps</a:t>
                </a:r>
                <a:endParaRPr lang="en-US" sz="1400" dirty="0">
                  <a:solidFill>
                    <a:schemeClr val="tx1"/>
                  </a:solidFill>
                </a:endParaRPr>
              </a:p>
            </p:txBody>
          </p:sp>
          <p:pic>
            <p:nvPicPr>
              <p:cNvPr id="66" name="Picture 65" descr="Folder Blank 1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61100" y="3263900"/>
                <a:ext cx="584200" cy="584200"/>
              </a:xfrm>
              <a:prstGeom prst="rect">
                <a:avLst/>
              </a:prstGeom>
            </p:spPr>
          </p:pic>
        </p:grpSp>
        <p:grpSp>
          <p:nvGrpSpPr>
            <p:cNvPr id="32" name="Group 84"/>
            <p:cNvGrpSpPr/>
            <p:nvPr/>
          </p:nvGrpSpPr>
          <p:grpSpPr>
            <a:xfrm>
              <a:off x="6578600" y="3708400"/>
              <a:ext cx="1765300" cy="584200"/>
              <a:chOff x="6261100" y="3708400"/>
              <a:chExt cx="1765300" cy="584200"/>
            </a:xfrm>
          </p:grpSpPr>
          <p:sp>
            <p:nvSpPr>
              <p:cNvPr id="63" name="Rounded Rectangle 62"/>
              <p:cNvSpPr/>
              <p:nvPr/>
            </p:nvSpPr>
            <p:spPr>
              <a:xfrm>
                <a:off x="6516974" y="3922366"/>
                <a:ext cx="15094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extern</a:t>
                </a:r>
                <a:endParaRPr lang="en-US" sz="1400" dirty="0">
                  <a:solidFill>
                    <a:schemeClr val="tx1"/>
                  </a:solidFill>
                </a:endParaRPr>
              </a:p>
            </p:txBody>
          </p:sp>
          <p:pic>
            <p:nvPicPr>
              <p:cNvPr id="64" name="Picture 63" descr="Folder Blank 1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61100" y="3708400"/>
                <a:ext cx="584200" cy="584200"/>
              </a:xfrm>
              <a:prstGeom prst="rect">
                <a:avLst/>
              </a:prstGeom>
            </p:spPr>
          </p:pic>
        </p:grpSp>
        <p:grpSp>
          <p:nvGrpSpPr>
            <p:cNvPr id="33" name="Group 86"/>
            <p:cNvGrpSpPr/>
            <p:nvPr/>
          </p:nvGrpSpPr>
          <p:grpSpPr>
            <a:xfrm>
              <a:off x="6578600" y="4152900"/>
              <a:ext cx="1765300" cy="584200"/>
              <a:chOff x="6261100" y="4152900"/>
              <a:chExt cx="1765300" cy="584200"/>
            </a:xfrm>
          </p:grpSpPr>
          <p:sp>
            <p:nvSpPr>
              <p:cNvPr id="61" name="Rounded Rectangle 60"/>
              <p:cNvSpPr/>
              <p:nvPr/>
            </p:nvSpPr>
            <p:spPr>
              <a:xfrm>
                <a:off x="6516974" y="4366866"/>
                <a:ext cx="15094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extras</a:t>
                </a:r>
                <a:endParaRPr lang="en-US" sz="1400" dirty="0">
                  <a:solidFill>
                    <a:schemeClr val="tx1"/>
                  </a:solidFill>
                </a:endParaRPr>
              </a:p>
            </p:txBody>
          </p:sp>
          <p:pic>
            <p:nvPicPr>
              <p:cNvPr id="62" name="Picture 61" descr="Folder Blank 1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61100" y="4152900"/>
                <a:ext cx="584200" cy="584200"/>
              </a:xfrm>
              <a:prstGeom prst="rect">
                <a:avLst/>
              </a:prstGeom>
            </p:spPr>
          </p:pic>
        </p:grpSp>
        <p:grpSp>
          <p:nvGrpSpPr>
            <p:cNvPr id="34" name="Group 83"/>
            <p:cNvGrpSpPr/>
            <p:nvPr/>
          </p:nvGrpSpPr>
          <p:grpSpPr>
            <a:xfrm>
              <a:off x="6565900" y="4597400"/>
              <a:ext cx="1778000" cy="584200"/>
              <a:chOff x="6248400" y="4622800"/>
              <a:chExt cx="1778000" cy="584200"/>
            </a:xfrm>
          </p:grpSpPr>
          <p:sp>
            <p:nvSpPr>
              <p:cNvPr id="59" name="Rounded Rectangle 58"/>
              <p:cNvSpPr/>
              <p:nvPr/>
            </p:nvSpPr>
            <p:spPr>
              <a:xfrm>
                <a:off x="6504274" y="4836766"/>
                <a:ext cx="15221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system</a:t>
                </a:r>
                <a:endParaRPr lang="en-US" sz="1400" dirty="0">
                  <a:solidFill>
                    <a:schemeClr val="tx1"/>
                  </a:solidFill>
                </a:endParaRPr>
              </a:p>
            </p:txBody>
          </p:sp>
          <p:pic>
            <p:nvPicPr>
              <p:cNvPr id="60" name="Picture 59" descr="Folder Blank 1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48400" y="4622800"/>
                <a:ext cx="584200" cy="584200"/>
              </a:xfrm>
              <a:prstGeom prst="rect">
                <a:avLst/>
              </a:prstGeom>
            </p:spPr>
          </p:pic>
        </p:grpSp>
        <p:grpSp>
          <p:nvGrpSpPr>
            <p:cNvPr id="35" name="Group 87"/>
            <p:cNvGrpSpPr/>
            <p:nvPr/>
          </p:nvGrpSpPr>
          <p:grpSpPr>
            <a:xfrm>
              <a:off x="6565900" y="5029200"/>
              <a:ext cx="1778000" cy="584200"/>
              <a:chOff x="6248400" y="4622800"/>
              <a:chExt cx="1778000" cy="584200"/>
            </a:xfrm>
          </p:grpSpPr>
          <p:sp>
            <p:nvSpPr>
              <p:cNvPr id="57" name="Rounded Rectangle 56"/>
              <p:cNvSpPr/>
              <p:nvPr/>
            </p:nvSpPr>
            <p:spPr>
              <a:xfrm>
                <a:off x="6504274" y="4836766"/>
                <a:ext cx="15221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users</a:t>
                </a:r>
                <a:endParaRPr lang="en-US" sz="1400" dirty="0">
                  <a:solidFill>
                    <a:schemeClr val="tx1"/>
                  </a:solidFill>
                </a:endParaRPr>
              </a:p>
            </p:txBody>
          </p:sp>
          <p:pic>
            <p:nvPicPr>
              <p:cNvPr id="58" name="Picture 57" descr="Folder Blank 1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48400" y="4622800"/>
                <a:ext cx="584200" cy="584200"/>
              </a:xfrm>
              <a:prstGeom prst="rect">
                <a:avLst/>
              </a:prstGeom>
            </p:spPr>
          </p:pic>
        </p:grpSp>
        <p:grpSp>
          <p:nvGrpSpPr>
            <p:cNvPr id="36" name="Group 90"/>
            <p:cNvGrpSpPr/>
            <p:nvPr/>
          </p:nvGrpSpPr>
          <p:grpSpPr>
            <a:xfrm>
              <a:off x="6565900" y="5461000"/>
              <a:ext cx="1778000" cy="584200"/>
              <a:chOff x="6248400" y="4622800"/>
              <a:chExt cx="1778000" cy="584200"/>
            </a:xfrm>
          </p:grpSpPr>
          <p:sp>
            <p:nvSpPr>
              <p:cNvPr id="55" name="Rounded Rectangle 54"/>
              <p:cNvSpPr/>
              <p:nvPr/>
            </p:nvSpPr>
            <p:spPr>
              <a:xfrm>
                <a:off x="6504274" y="4836766"/>
                <a:ext cx="15221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workgroups</a:t>
                </a:r>
                <a:endParaRPr lang="en-US" sz="1400" dirty="0">
                  <a:solidFill>
                    <a:schemeClr val="tx1"/>
                  </a:solidFill>
                </a:endParaRPr>
              </a:p>
            </p:txBody>
          </p:sp>
          <p:pic>
            <p:nvPicPr>
              <p:cNvPr id="56" name="Picture 55" descr="Folder Blank 1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48400" y="4622800"/>
                <a:ext cx="584200" cy="584200"/>
              </a:xfrm>
              <a:prstGeom prst="rect">
                <a:avLst/>
              </a:prstGeom>
            </p:spPr>
          </p:pic>
        </p:grpSp>
        <p:cxnSp>
          <p:nvCxnSpPr>
            <p:cNvPr id="37" name="Straight Connector 36"/>
            <p:cNvCxnSpPr/>
            <p:nvPr/>
          </p:nvCxnSpPr>
          <p:spPr>
            <a:xfrm>
              <a:off x="6350000" y="3302000"/>
              <a:ext cx="0" cy="260350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356350" y="361950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356350" y="403225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6356350" y="448945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350000" y="490855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356350" y="535940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350000" y="589915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pic>
          <p:nvPicPr>
            <p:cNvPr id="44" name="Picture 2" descr="C:\Users\Christian\Documents\433-652\Images\1283226206_1 - Macbook Pro.png"/>
            <p:cNvPicPr>
              <a:picLocks noChangeAspect="1" noChangeArrowheads="1"/>
            </p:cNvPicPr>
            <p:nvPr/>
          </p:nvPicPr>
          <p:blipFill>
            <a:blip r:embed="rId11" cstate="print"/>
            <a:srcRect/>
            <a:stretch>
              <a:fillRect/>
            </a:stretch>
          </p:blipFill>
          <p:spPr bwMode="auto">
            <a:xfrm flipH="1">
              <a:off x="1478791" y="4634040"/>
              <a:ext cx="1219200" cy="1219200"/>
            </a:xfrm>
            <a:prstGeom prst="rect">
              <a:avLst/>
            </a:prstGeom>
            <a:noFill/>
          </p:spPr>
        </p:pic>
        <p:sp>
          <p:nvSpPr>
            <p:cNvPr id="45" name="Folded Corner 44"/>
            <p:cNvSpPr/>
            <p:nvPr/>
          </p:nvSpPr>
          <p:spPr>
            <a:xfrm rot="10800000">
              <a:off x="1587500" y="4527550"/>
              <a:ext cx="742950" cy="876300"/>
            </a:xfrm>
            <a:prstGeom prst="foldedCorner">
              <a:avLst/>
            </a:prstGeom>
            <a:solidFill>
              <a:srgbClr val="FFFFFF"/>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 descr="C:\Documents and Settings\Administrator\Local Settings\Temporary Internet Files\Content.IE5\S5CT05S7\MCj04326140000[1].png"/>
            <p:cNvPicPr>
              <a:picLocks noChangeAspect="1" noChangeArrowheads="1"/>
            </p:cNvPicPr>
            <p:nvPr/>
          </p:nvPicPr>
          <p:blipFill>
            <a:blip r:embed="rId12" cstate="print"/>
            <a:srcRect/>
            <a:stretch>
              <a:fillRect/>
            </a:stretch>
          </p:blipFill>
          <p:spPr bwMode="auto">
            <a:xfrm>
              <a:off x="1428749" y="4791988"/>
              <a:ext cx="517985" cy="542011"/>
            </a:xfrm>
            <a:prstGeom prst="rect">
              <a:avLst/>
            </a:prstGeom>
            <a:noFill/>
          </p:spPr>
        </p:pic>
        <p:cxnSp>
          <p:nvCxnSpPr>
            <p:cNvPr id="47" name="Straight Connector 46"/>
            <p:cNvCxnSpPr/>
            <p:nvPr/>
          </p:nvCxnSpPr>
          <p:spPr>
            <a:xfrm>
              <a:off x="1866900" y="4667250"/>
              <a:ext cx="355600" cy="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866900" y="4743450"/>
              <a:ext cx="355600" cy="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66900" y="4819650"/>
              <a:ext cx="355600" cy="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866900" y="4895850"/>
              <a:ext cx="355600" cy="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a:off x="1104900" y="5744815"/>
              <a:ext cx="1866900" cy="40198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600" dirty="0" smtClean="0">
                  <a:solidFill>
                    <a:schemeClr val="tx1"/>
                  </a:solidFill>
                </a:rPr>
                <a:t>Client-side scripts</a:t>
              </a:r>
              <a:endParaRPr lang="en-US" sz="1400" dirty="0">
                <a:solidFill>
                  <a:schemeClr val="tx1"/>
                </a:solidFill>
              </a:endParaRPr>
            </a:p>
          </p:txBody>
        </p:sp>
        <p:sp>
          <p:nvSpPr>
            <p:cNvPr id="52" name="Oval 51"/>
            <p:cNvSpPr/>
            <p:nvPr/>
          </p:nvSpPr>
          <p:spPr>
            <a:xfrm>
              <a:off x="203200" y="3200400"/>
              <a:ext cx="1149350" cy="1085850"/>
            </a:xfrm>
            <a:prstGeom prst="ellipse">
              <a:avLst/>
            </a:prstGeom>
            <a:noFill/>
            <a:ln>
              <a:solidFill>
                <a:schemeClr val="tx1">
                  <a:lumMod val="65000"/>
                  <a:lumOff val="3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Connector 52"/>
            <p:cNvCxnSpPr>
              <a:stCxn id="52" idx="5"/>
            </p:cNvCxnSpPr>
            <p:nvPr/>
          </p:nvCxnSpPr>
          <p:spPr>
            <a:xfrm>
              <a:off x="1184232" y="4127231"/>
              <a:ext cx="238168" cy="355869"/>
            </a:xfrm>
            <a:prstGeom prst="line">
              <a:avLst/>
            </a:prstGeom>
            <a:noFill/>
            <a:ln>
              <a:solidFill>
                <a:schemeClr val="tx1">
                  <a:lumMod val="65000"/>
                  <a:lumOff val="35000"/>
                </a:schemeClr>
              </a:solidFill>
              <a:prstDash val="dash"/>
            </a:ln>
          </p:spPr>
          <p:style>
            <a:lnRef idx="1">
              <a:schemeClr val="accent1"/>
            </a:lnRef>
            <a:fillRef idx="3">
              <a:schemeClr val="accent1"/>
            </a:fillRef>
            <a:effectRef idx="2">
              <a:schemeClr val="accent1"/>
            </a:effectRef>
            <a:fontRef idx="minor">
              <a:schemeClr val="lt1"/>
            </a:fontRef>
          </p:style>
        </p:cxnSp>
        <p:sp>
          <p:nvSpPr>
            <p:cNvPr id="54" name="Left-Right Arrow 53"/>
            <p:cNvSpPr/>
            <p:nvPr/>
          </p:nvSpPr>
          <p:spPr>
            <a:xfrm>
              <a:off x="3448050" y="5276850"/>
              <a:ext cx="1711452" cy="158750"/>
            </a:xfrm>
            <a:prstGeom prst="leftRightArrow">
              <a:avLst/>
            </a:prstGeom>
            <a:noFill/>
            <a:ln>
              <a:solidFill>
                <a:schemeClr val="tx1">
                  <a:lumMod val="65000"/>
                  <a:lumOff val="3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63614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XIOS/3</a:t>
            </a:r>
            <a:endParaRPr lang="en-US" dirty="0"/>
          </a:p>
        </p:txBody>
      </p:sp>
      <p:sp>
        <p:nvSpPr>
          <p:cNvPr id="6" name="Content Placeholder 5"/>
          <p:cNvSpPr>
            <a:spLocks noGrp="1"/>
          </p:cNvSpPr>
          <p:nvPr>
            <p:ph idx="1"/>
          </p:nvPr>
        </p:nvSpPr>
        <p:spPr/>
        <p:txBody>
          <a:bodyPr/>
          <a:lstStyle/>
          <a:p>
            <a:pPr algn="just"/>
            <a:r>
              <a:rPr lang="en-US" sz="1800" i="1" dirty="0" err="1" smtClean="0"/>
              <a:t>Xcerion</a:t>
            </a:r>
            <a:r>
              <a:rPr lang="en-US" sz="1800" i="1" dirty="0" smtClean="0"/>
              <a:t> XML Internet OS/3 (XIOS/3)</a:t>
            </a:r>
            <a:r>
              <a:rPr lang="en-US" sz="1800" dirty="0" smtClean="0"/>
              <a:t> is another example of a web desktop environment. </a:t>
            </a:r>
          </a:p>
          <a:p>
            <a:pPr algn="just"/>
            <a:r>
              <a:rPr lang="en-US" sz="1800" dirty="0" smtClean="0"/>
              <a:t>The service is delivered as part of the </a:t>
            </a:r>
            <a:r>
              <a:rPr lang="en-US" sz="1800" dirty="0" err="1" smtClean="0"/>
              <a:t>CloudMe</a:t>
            </a:r>
            <a:r>
              <a:rPr lang="en-US" sz="1800" dirty="0" smtClean="0"/>
              <a:t> application, which is a solution for Cloud document storage.</a:t>
            </a:r>
          </a:p>
          <a:p>
            <a:pPr algn="just"/>
            <a:r>
              <a:rPr lang="en-US" sz="1800" dirty="0" smtClean="0"/>
              <a:t> The key differentiator of XIOS/3 is its strong leverage on XML, used to implement many of the tasks of the OS: rendering user interfaces; defining application business logics; structuring file system organization; and even application development.  </a:t>
            </a:r>
          </a:p>
          <a:p>
            <a:pPr algn="just"/>
            <a:r>
              <a:rPr lang="en-US" sz="1800" dirty="0" smtClean="0"/>
              <a:t>The architecture of the OS concentrates most of the functionalities on the client side, while implementing server based functionalities by means of XML web services. </a:t>
            </a:r>
          </a:p>
          <a:p>
            <a:pPr algn="just"/>
            <a:r>
              <a:rPr lang="en-US" sz="1800" dirty="0" smtClean="0"/>
              <a:t>The client side renders the user interface, orchestrates processes, and provides data binding capabilities on XML data that is exchanged with web services. </a:t>
            </a:r>
          </a:p>
          <a:p>
            <a:pPr algn="just"/>
            <a:r>
              <a:rPr lang="en-US" sz="1800" dirty="0" smtClean="0"/>
              <a:t>The server is responsible for implementing core functions such as transaction management for documents edited in a collaborative mode, and core logic of installed application into the environment.  </a:t>
            </a:r>
          </a:p>
          <a:p>
            <a:pPr algn="just"/>
            <a:r>
              <a:rPr lang="en-US" sz="1800" dirty="0" smtClean="0"/>
              <a:t>XIOS/3 also provides an environment for developing application (XIDE), which allows users to quickly develop complex applications by visual tools for the user interface and XML documents for business logic.</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39</a:t>
            </a:fld>
            <a:endParaRPr lang="en-US"/>
          </a:p>
        </p:txBody>
      </p:sp>
    </p:spTree>
    <p:extLst>
      <p:ext uri="{BB962C8B-B14F-4D97-AF65-F5344CB8AC3E}">
        <p14:creationId xmlns:p14="http://schemas.microsoft.com/office/powerpoint/2010/main" val="1608499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14478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Tree>
    <p:extLst>
      <p:ext uri="{BB962C8B-B14F-4D97-AF65-F5344CB8AC3E}">
        <p14:creationId xmlns:p14="http://schemas.microsoft.com/office/powerpoint/2010/main" val="12258468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XIOS/3</a:t>
            </a:r>
            <a:endParaRPr lang="en-US" dirty="0"/>
          </a:p>
        </p:txBody>
      </p:sp>
      <p:sp>
        <p:nvSpPr>
          <p:cNvPr id="3" name="Content Placeholder 2"/>
          <p:cNvSpPr>
            <a:spLocks noGrp="1"/>
          </p:cNvSpPr>
          <p:nvPr>
            <p:ph idx="1"/>
          </p:nvPr>
        </p:nvSpPr>
        <p:spPr/>
        <p:txBody>
          <a:bodyPr/>
          <a:lstStyle/>
          <a:p>
            <a:pPr algn="just"/>
            <a:r>
              <a:rPr lang="en-US" sz="2400" dirty="0" smtClean="0"/>
              <a:t>XIOS/3 is released as open source software and implements a market place where third parties can easily deploy applications that can be installed on top of the virtual desktop environment. </a:t>
            </a:r>
          </a:p>
          <a:p>
            <a:pPr algn="just"/>
            <a:r>
              <a:rPr lang="en-US" sz="2400" dirty="0" smtClean="0"/>
              <a:t>It is possible to develop any type of application and feed it with data accessible through XML web services: developers have to define the user interface, bind UI components to service calls and operations, and provide the logic on how to process the data. </a:t>
            </a:r>
          </a:p>
          <a:p>
            <a:pPr algn="just"/>
            <a:r>
              <a:rPr lang="en-US" sz="2400" dirty="0" smtClean="0"/>
              <a:t>XIDE will package this information into a proper set of XML documents and the rest will be performed by XML virtual machine implemented in XIOS.</a:t>
            </a:r>
          </a:p>
          <a:p>
            <a:pPr algn="just"/>
            <a:r>
              <a:rPr lang="en-US" sz="2400" dirty="0" smtClean="0"/>
              <a:t>XIOS/3 is an advanced web desktop environment that focuses on the integration of services into the environment by means of XML-based services and simplifies collaboration with peers.</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Tree>
    <p:extLst>
      <p:ext uri="{BB962C8B-B14F-4D97-AF65-F5344CB8AC3E}">
        <p14:creationId xmlns:p14="http://schemas.microsoft.com/office/powerpoint/2010/main" val="30163166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48006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Tree>
    <p:extLst>
      <p:ext uri="{BB962C8B-B14F-4D97-AF65-F5344CB8AC3E}">
        <p14:creationId xmlns:p14="http://schemas.microsoft.com/office/powerpoint/2010/main" val="34667415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a:t>
            </a:r>
            <a:endParaRPr lang="en-US" dirty="0"/>
          </a:p>
        </p:txBody>
      </p:sp>
      <p:sp>
        <p:nvSpPr>
          <p:cNvPr id="3" name="Content Placeholder 2"/>
          <p:cNvSpPr>
            <a:spLocks noGrp="1"/>
          </p:cNvSpPr>
          <p:nvPr>
            <p:ph idx="1"/>
          </p:nvPr>
        </p:nvSpPr>
        <p:spPr/>
        <p:txBody>
          <a:bodyPr/>
          <a:lstStyle/>
          <a:p>
            <a:pPr algn="just"/>
            <a:r>
              <a:rPr lang="en-US" dirty="0" smtClean="0"/>
              <a:t>Social networking applications have considerably grown in the last years to become the most active sites on the web. In order to sustain their traffic and to serve millions of users seamlessly, </a:t>
            </a:r>
          </a:p>
          <a:p>
            <a:pPr algn="just"/>
            <a:r>
              <a:rPr lang="en-US" dirty="0" smtClean="0"/>
              <a:t>services like </a:t>
            </a:r>
            <a:r>
              <a:rPr lang="en-US" i="1" dirty="0" smtClean="0"/>
              <a:t>Twitter</a:t>
            </a:r>
            <a:r>
              <a:rPr lang="en-US" dirty="0" smtClean="0"/>
              <a:t> or </a:t>
            </a:r>
            <a:r>
              <a:rPr lang="en-US" i="1" dirty="0" err="1" smtClean="0"/>
              <a:t>Facebook</a:t>
            </a:r>
            <a:r>
              <a:rPr lang="en-US" dirty="0" smtClean="0"/>
              <a:t>, have leveraged Cloud computing technologies. </a:t>
            </a:r>
          </a:p>
          <a:p>
            <a:pPr algn="just"/>
            <a:r>
              <a:rPr lang="en-US" dirty="0" smtClean="0"/>
              <a:t>The possibility of continuously adding capacity while systems are running is the most attractive feature for social networks, which constantly increase their user base.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Tree>
    <p:extLst>
      <p:ext uri="{BB962C8B-B14F-4D97-AF65-F5344CB8AC3E}">
        <p14:creationId xmlns:p14="http://schemas.microsoft.com/office/powerpoint/2010/main" val="14101271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Facebook</a:t>
            </a:r>
            <a:endParaRPr lang="en-US" dirty="0"/>
          </a:p>
        </p:txBody>
      </p:sp>
      <p:sp>
        <p:nvSpPr>
          <p:cNvPr id="3" name="Content Placeholder 2"/>
          <p:cNvSpPr>
            <a:spLocks noGrp="1"/>
          </p:cNvSpPr>
          <p:nvPr>
            <p:ph idx="1"/>
          </p:nvPr>
        </p:nvSpPr>
        <p:spPr/>
        <p:txBody>
          <a:bodyPr/>
          <a:lstStyle/>
          <a:p>
            <a:pPr algn="just"/>
            <a:r>
              <a:rPr lang="en-US" sz="2000" dirty="0" err="1" smtClean="0"/>
              <a:t>Facebook</a:t>
            </a:r>
            <a:r>
              <a:rPr lang="en-US" sz="2000" dirty="0" smtClean="0"/>
              <a:t> is probably the most evident and interesting environment in social networking. It became one of the largest web sites in the world with more than 800 million users. In order to sustain this incredible growth it has been fundamental to be capable of continuously adding capacity, developing new scalable technologies and software systems while keeping a high performance for a smooth user experience.</a:t>
            </a:r>
          </a:p>
          <a:p>
            <a:pPr algn="just"/>
            <a:r>
              <a:rPr lang="en-US" sz="2000" dirty="0" smtClean="0"/>
              <a:t>Currently, the social network is backed by two data centers that have been built and optimized to reduce costs and impact on the environment. On top of this highly efficient infrastructure built and designed out of inexpensive hardware, a completely customized stack of open source technologies opportunely modified and refined constitutes the backend of largest social network. </a:t>
            </a:r>
          </a:p>
          <a:p>
            <a:pPr algn="just"/>
            <a:r>
              <a:rPr lang="en-US" sz="2000" dirty="0" smtClean="0"/>
              <a:t>Taken all together, these technologies constitute a powerful platform for developing Cloud applications. </a:t>
            </a:r>
          </a:p>
          <a:p>
            <a:pPr algn="just"/>
            <a:r>
              <a:rPr lang="en-US" sz="2000" dirty="0" smtClean="0"/>
              <a:t>This platform primarily supports </a:t>
            </a:r>
            <a:r>
              <a:rPr lang="en-US" sz="2000" dirty="0" err="1" smtClean="0"/>
              <a:t>Facebook</a:t>
            </a:r>
            <a:r>
              <a:rPr lang="en-US" sz="2000" dirty="0" smtClean="0"/>
              <a:t> itself and offers APIs to integrate third party applications with </a:t>
            </a:r>
            <a:r>
              <a:rPr lang="en-US" sz="2000" dirty="0" err="1" smtClean="0"/>
              <a:t>Facebook’s</a:t>
            </a:r>
            <a:r>
              <a:rPr lang="en-US" sz="2000" dirty="0" smtClean="0"/>
              <a:t> core infrastructure to deliver additional services such as social games and quizzes created by others.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Tree>
    <p:extLst>
      <p:ext uri="{BB962C8B-B14F-4D97-AF65-F5344CB8AC3E}">
        <p14:creationId xmlns:p14="http://schemas.microsoft.com/office/powerpoint/2010/main" val="21659168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Facebook</a:t>
            </a:r>
            <a:endParaRPr lang="en-US" dirty="0"/>
          </a:p>
        </p:txBody>
      </p:sp>
      <p:sp>
        <p:nvSpPr>
          <p:cNvPr id="3" name="Content Placeholder 2"/>
          <p:cNvSpPr>
            <a:spLocks noGrp="1"/>
          </p:cNvSpPr>
          <p:nvPr>
            <p:ph idx="1"/>
          </p:nvPr>
        </p:nvSpPr>
        <p:spPr/>
        <p:txBody>
          <a:bodyPr/>
          <a:lstStyle/>
          <a:p>
            <a:pPr algn="just"/>
            <a:r>
              <a:rPr lang="en-US" sz="2000" dirty="0" smtClean="0"/>
              <a:t>The reference stack serving </a:t>
            </a:r>
            <a:r>
              <a:rPr lang="en-US" sz="2000" dirty="0" err="1" smtClean="0"/>
              <a:t>Facebook</a:t>
            </a:r>
            <a:r>
              <a:rPr lang="en-US" sz="2000" dirty="0" smtClean="0"/>
              <a:t> is based on </a:t>
            </a:r>
            <a:r>
              <a:rPr lang="en-US" sz="2000" i="1" dirty="0" smtClean="0"/>
              <a:t>LAMP</a:t>
            </a:r>
            <a:r>
              <a:rPr lang="en-US" sz="2000" dirty="0" smtClean="0"/>
              <a:t> (</a:t>
            </a:r>
            <a:r>
              <a:rPr lang="en-US" sz="2000" i="1" dirty="0" smtClean="0"/>
              <a:t>Linux</a:t>
            </a:r>
            <a:r>
              <a:rPr lang="en-US" sz="2000" dirty="0" smtClean="0"/>
              <a:t>, </a:t>
            </a:r>
            <a:r>
              <a:rPr lang="en-US" sz="2000" i="1" dirty="0" smtClean="0"/>
              <a:t>Apache</a:t>
            </a:r>
            <a:r>
              <a:rPr lang="en-US" sz="2000" dirty="0" smtClean="0"/>
              <a:t>, </a:t>
            </a:r>
            <a:r>
              <a:rPr lang="en-US" sz="2000" i="1" dirty="0" err="1" smtClean="0"/>
              <a:t>MySQL</a:t>
            </a:r>
            <a:r>
              <a:rPr lang="en-US" sz="2000" dirty="0" smtClean="0"/>
              <a:t>, and </a:t>
            </a:r>
            <a:r>
              <a:rPr lang="en-US" sz="2000" i="1" dirty="0" smtClean="0"/>
              <a:t>PHP</a:t>
            </a:r>
            <a:r>
              <a:rPr lang="en-US" sz="2000" dirty="0" smtClean="0"/>
              <a:t>). This collection of technologies is accompanied by a collection of other services developed in-house. </a:t>
            </a:r>
          </a:p>
          <a:p>
            <a:pPr algn="just"/>
            <a:r>
              <a:rPr lang="en-US" sz="2000" dirty="0" smtClean="0"/>
              <a:t>These services are developed in a variety of languages and implement specific functionalities such as search, new feeds, notifications, and others. </a:t>
            </a:r>
          </a:p>
          <a:p>
            <a:pPr algn="just"/>
            <a:r>
              <a:rPr lang="en-US" sz="2000" dirty="0" smtClean="0"/>
              <a:t>While serving page requests, the </a:t>
            </a:r>
            <a:r>
              <a:rPr lang="en-US" sz="2000" i="1" dirty="0" smtClean="0"/>
              <a:t>social graph</a:t>
            </a:r>
            <a:r>
              <a:rPr lang="en-US" sz="2000" dirty="0" smtClean="0"/>
              <a:t> of the user is composed. The social graph identifies collection of interlinked information that is of relevance for a given user.  </a:t>
            </a:r>
          </a:p>
          <a:p>
            <a:pPr algn="just"/>
            <a:r>
              <a:rPr lang="en-US" sz="2000" dirty="0" smtClean="0"/>
              <a:t>Most of the user data is served by querying a distributed cluster of </a:t>
            </a:r>
            <a:r>
              <a:rPr lang="en-US" sz="2000" dirty="0" err="1" smtClean="0"/>
              <a:t>MySQL</a:t>
            </a:r>
            <a:r>
              <a:rPr lang="en-US" sz="2000" dirty="0" smtClean="0"/>
              <a:t> instances, which mostly contain key-value pairs. This data is then cached for faster retrieval. </a:t>
            </a:r>
          </a:p>
          <a:p>
            <a:pPr algn="just"/>
            <a:r>
              <a:rPr lang="en-US" sz="2000" dirty="0" smtClean="0"/>
              <a:t>The rest of the relevant information is then composed together by using the services mentioned before. </a:t>
            </a:r>
          </a:p>
          <a:p>
            <a:pPr algn="just"/>
            <a:r>
              <a:rPr lang="en-US" sz="2000" dirty="0" smtClean="0"/>
              <a:t>These services are located closer to the data and developed in languages that provide a better performance than PHP. </a:t>
            </a:r>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Tree>
    <p:extLst>
      <p:ext uri="{BB962C8B-B14F-4D97-AF65-F5344CB8AC3E}">
        <p14:creationId xmlns:p14="http://schemas.microsoft.com/office/powerpoint/2010/main" val="3406651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Facebook</a:t>
            </a:r>
            <a:endParaRPr lang="en-US" dirty="0"/>
          </a:p>
        </p:txBody>
      </p:sp>
      <p:sp>
        <p:nvSpPr>
          <p:cNvPr id="3" name="Content Placeholder 2"/>
          <p:cNvSpPr>
            <a:spLocks noGrp="1"/>
          </p:cNvSpPr>
          <p:nvPr>
            <p:ph idx="1"/>
          </p:nvPr>
        </p:nvSpPr>
        <p:spPr/>
        <p:txBody>
          <a:bodyPr/>
          <a:lstStyle/>
          <a:p>
            <a:pPr algn="just"/>
            <a:r>
              <a:rPr lang="en-US" sz="2400" dirty="0" smtClean="0"/>
              <a:t>The development of services is facilitated by a set of tools internally developed. One of the core elements is </a:t>
            </a:r>
            <a:r>
              <a:rPr lang="en-US" sz="2400" i="1" dirty="0" smtClean="0"/>
              <a:t>Thrift</a:t>
            </a:r>
            <a:r>
              <a:rPr lang="en-US" sz="2400" dirty="0" smtClean="0"/>
              <a:t>. </a:t>
            </a:r>
          </a:p>
          <a:p>
            <a:pPr algn="just"/>
            <a:r>
              <a:rPr lang="en-US" sz="2400" dirty="0" smtClean="0"/>
              <a:t>This is a collection of abstractions (and language bindings) that allow cross-language development. </a:t>
            </a:r>
          </a:p>
          <a:p>
            <a:pPr algn="just"/>
            <a:r>
              <a:rPr lang="en-US" sz="2400" dirty="0" smtClean="0"/>
              <a:t>Thrift allows services developed in different languages to communicate and exchange data. Bindings for Thrift in different languages take care of data serialization and </a:t>
            </a:r>
            <a:r>
              <a:rPr lang="en-US" sz="2400" dirty="0" err="1" smtClean="0"/>
              <a:t>deserialization</a:t>
            </a:r>
            <a:r>
              <a:rPr lang="en-US" sz="2400" dirty="0" smtClean="0"/>
              <a:t>, communication, and client and server boilerplate code. </a:t>
            </a:r>
          </a:p>
          <a:p>
            <a:pPr algn="just"/>
            <a:r>
              <a:rPr lang="en-US" sz="2400" dirty="0" smtClean="0"/>
              <a:t>This simplifies the work of the developers that can quickly prototype services and leverage existing one. Other relevant services and tools are </a:t>
            </a:r>
            <a:r>
              <a:rPr lang="en-US" sz="2400" i="1" dirty="0" smtClean="0"/>
              <a:t>Scribe</a:t>
            </a:r>
            <a:r>
              <a:rPr lang="en-US" sz="2400" dirty="0" smtClean="0"/>
              <a:t>, which aggregates streaming log feeds, and applications for alerting and monitoring.</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spTree>
    <p:extLst>
      <p:ext uri="{BB962C8B-B14F-4D97-AF65-F5344CB8AC3E}">
        <p14:creationId xmlns:p14="http://schemas.microsoft.com/office/powerpoint/2010/main" val="4279990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52578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Tree>
    <p:extLst>
      <p:ext uri="{BB962C8B-B14F-4D97-AF65-F5344CB8AC3E}">
        <p14:creationId xmlns:p14="http://schemas.microsoft.com/office/powerpoint/2010/main" val="16180988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Applications</a:t>
            </a:r>
            <a:endParaRPr lang="en-US" dirty="0"/>
          </a:p>
        </p:txBody>
      </p:sp>
      <p:sp>
        <p:nvSpPr>
          <p:cNvPr id="3" name="Content Placeholder 2"/>
          <p:cNvSpPr>
            <a:spLocks noGrp="1"/>
          </p:cNvSpPr>
          <p:nvPr>
            <p:ph idx="1"/>
          </p:nvPr>
        </p:nvSpPr>
        <p:spPr/>
        <p:txBody>
          <a:bodyPr/>
          <a:lstStyle/>
          <a:p>
            <a:pPr algn="just"/>
            <a:r>
              <a:rPr lang="en-US" dirty="0" smtClean="0"/>
              <a:t>Media applications are a niche that has taken a considerable advantage from leveraging Cloud computing technologies. </a:t>
            </a:r>
          </a:p>
          <a:p>
            <a:pPr algn="just"/>
            <a:r>
              <a:rPr lang="en-US" dirty="0" smtClean="0"/>
              <a:t>In particular, video processing operations, such as encoding, </a:t>
            </a:r>
            <a:r>
              <a:rPr lang="en-US" dirty="0" err="1" smtClean="0"/>
              <a:t>transcoding</a:t>
            </a:r>
            <a:r>
              <a:rPr lang="en-US" dirty="0" smtClean="0"/>
              <a:t>, composition, and rendering, are good candidates for a Cloud-based environment.</a:t>
            </a:r>
          </a:p>
          <a:p>
            <a:pPr algn="just"/>
            <a:r>
              <a:rPr lang="en-US" dirty="0" smtClean="0"/>
              <a:t> These are computationally intensive tasks that can be easily offloaded to Cloud computing infrastructures.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Tree>
    <p:extLst>
      <p:ext uri="{BB962C8B-B14F-4D97-AF65-F5344CB8AC3E}">
        <p14:creationId xmlns:p14="http://schemas.microsoft.com/office/powerpoint/2010/main" val="32320943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Animoto</a:t>
            </a:r>
            <a:endParaRPr lang="en-US" dirty="0"/>
          </a:p>
        </p:txBody>
      </p:sp>
      <p:sp>
        <p:nvSpPr>
          <p:cNvPr id="3" name="Content Placeholder 2"/>
          <p:cNvSpPr>
            <a:spLocks noGrp="1"/>
          </p:cNvSpPr>
          <p:nvPr>
            <p:ph idx="1"/>
          </p:nvPr>
        </p:nvSpPr>
        <p:spPr/>
        <p:txBody>
          <a:bodyPr/>
          <a:lstStyle/>
          <a:p>
            <a:pPr algn="just"/>
            <a:r>
              <a:rPr lang="en-US" sz="1800" dirty="0" err="1" smtClean="0"/>
              <a:t>Animoto</a:t>
            </a:r>
            <a:r>
              <a:rPr lang="en-US" sz="1800" dirty="0" smtClean="0"/>
              <a:t> is perhaps the most popular example of media applications on the Cloud. The website provides users with a very straightforward interface for quickly creating videos out of images, music, and video fragments submitted by users. </a:t>
            </a:r>
          </a:p>
          <a:p>
            <a:pPr algn="just"/>
            <a:r>
              <a:rPr lang="en-US" sz="1800" dirty="0" smtClean="0"/>
              <a:t>Users select a specific theme for the video, upload the photos and videos and order them in the sequence they want to appear, select the song for the music, and render the video. </a:t>
            </a:r>
          </a:p>
          <a:p>
            <a:pPr algn="just"/>
            <a:r>
              <a:rPr lang="en-US" sz="1800" dirty="0" smtClean="0"/>
              <a:t>The process is executed in the background and the user is notified via e-mail once the video is rendered.</a:t>
            </a:r>
          </a:p>
          <a:p>
            <a:pPr algn="just"/>
            <a:r>
              <a:rPr lang="en-US" sz="1800" dirty="0" smtClean="0"/>
              <a:t>The core value of </a:t>
            </a:r>
            <a:r>
              <a:rPr lang="en-US" sz="1800" dirty="0" err="1" smtClean="0"/>
              <a:t>Animoto</a:t>
            </a:r>
            <a:r>
              <a:rPr lang="en-US" sz="1800" dirty="0" smtClean="0"/>
              <a:t> is the ability to quickly create videos with stunning effects without the user intervention. </a:t>
            </a:r>
          </a:p>
          <a:p>
            <a:pPr algn="just"/>
            <a:r>
              <a:rPr lang="en-US" sz="1800" dirty="0" smtClean="0"/>
              <a:t>A proprietary AI engine that selects the animation and transition effects according to pictures and music drives the rendering operation. </a:t>
            </a:r>
          </a:p>
          <a:p>
            <a:pPr algn="just"/>
            <a:r>
              <a:rPr lang="en-US" sz="1800" dirty="0" smtClean="0"/>
              <a:t>Users only have to define the storyboard by organizing pictures and videos into the desired sequence. If not, the video can be rendered again and the engine will select a different composition, thus producing a different outcome every time. The service allows creating 30 seconds videos for free. </a:t>
            </a:r>
          </a:p>
          <a:p>
            <a:pPr algn="just"/>
            <a:r>
              <a:rPr lang="en-US" sz="1800" dirty="0" smtClean="0"/>
              <a:t>By paying a monthly or a yearly subscription it is possible to produce videos of any length and to choose among a wider range of templates.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spTree>
    <p:extLst>
      <p:ext uri="{BB962C8B-B14F-4D97-AF65-F5344CB8AC3E}">
        <p14:creationId xmlns:p14="http://schemas.microsoft.com/office/powerpoint/2010/main" val="18322241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Animoto</a:t>
            </a:r>
            <a:r>
              <a:rPr lang="en-US" dirty="0" smtClean="0"/>
              <a:t> Reference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grpSp>
        <p:nvGrpSpPr>
          <p:cNvPr id="6" name="Group 5"/>
          <p:cNvGrpSpPr/>
          <p:nvPr/>
        </p:nvGrpSpPr>
        <p:grpSpPr>
          <a:xfrm>
            <a:off x="0" y="1371600"/>
            <a:ext cx="8534400" cy="5105400"/>
            <a:chOff x="381000" y="723900"/>
            <a:chExt cx="8178800" cy="5842000"/>
          </a:xfrm>
        </p:grpSpPr>
        <p:sp>
          <p:nvSpPr>
            <p:cNvPr id="7" name="Rectangle 6"/>
            <p:cNvSpPr/>
            <p:nvPr/>
          </p:nvSpPr>
          <p:spPr>
            <a:xfrm>
              <a:off x="381000" y="723900"/>
              <a:ext cx="8178800" cy="584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nimot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0700" y="742950"/>
              <a:ext cx="1986810" cy="539750"/>
            </a:xfrm>
            <a:prstGeom prst="rect">
              <a:avLst/>
            </a:prstGeom>
          </p:spPr>
        </p:pic>
        <p:sp>
          <p:nvSpPr>
            <p:cNvPr id="9" name="Rounded Rectangle 8"/>
            <p:cNvSpPr/>
            <p:nvPr/>
          </p:nvSpPr>
          <p:spPr>
            <a:xfrm>
              <a:off x="3086100" y="1181100"/>
              <a:ext cx="5283200" cy="5232400"/>
            </a:xfrm>
            <a:prstGeom prst="roundRect">
              <a:avLst>
                <a:gd name="adj" fmla="val 5758"/>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loud"/>
            <p:cNvSpPr>
              <a:spLocks noChangeAspect="1" noEditPoints="1" noChangeArrowheads="1"/>
            </p:cNvSpPr>
            <p:nvPr/>
          </p:nvSpPr>
          <p:spPr bwMode="auto">
            <a:xfrm>
              <a:off x="2811203" y="1058412"/>
              <a:ext cx="1295031" cy="7273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1" name="Cloud"/>
            <p:cNvSpPr>
              <a:spLocks noChangeAspect="1" noEditPoints="1" noChangeArrowheads="1"/>
            </p:cNvSpPr>
            <p:nvPr/>
          </p:nvSpPr>
          <p:spPr bwMode="auto">
            <a:xfrm>
              <a:off x="3983203" y="1033008"/>
              <a:ext cx="1037997" cy="58295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nvGrpSpPr>
            <p:cNvPr id="12" name="Group 17"/>
            <p:cNvGrpSpPr/>
            <p:nvPr/>
          </p:nvGrpSpPr>
          <p:grpSpPr>
            <a:xfrm>
              <a:off x="5207000" y="2273299"/>
              <a:ext cx="1181100" cy="977902"/>
              <a:chOff x="5156200" y="2819399"/>
              <a:chExt cx="1181100" cy="977902"/>
            </a:xfrm>
          </p:grpSpPr>
          <p:pic>
            <p:nvPicPr>
              <p:cNvPr id="60" name="Picture 11" descr="amazon-web.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56200" y="2819399"/>
                <a:ext cx="1181100" cy="827987"/>
              </a:xfrm>
              <a:prstGeom prst="rect">
                <a:avLst/>
              </a:prstGeom>
            </p:spPr>
          </p:pic>
          <p:sp>
            <p:nvSpPr>
              <p:cNvPr id="61" name="Cloud"/>
              <p:cNvSpPr>
                <a:spLocks noChangeAspect="1" noEditPoints="1" noChangeArrowheads="1"/>
              </p:cNvSpPr>
              <p:nvPr/>
            </p:nvSpPr>
            <p:spPr bwMode="auto">
              <a:xfrm>
                <a:off x="5173403" y="3420613"/>
                <a:ext cx="1074997" cy="3766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grpSp>
          <p:nvGrpSpPr>
            <p:cNvPr id="13" name="Group 16"/>
            <p:cNvGrpSpPr/>
            <p:nvPr/>
          </p:nvGrpSpPr>
          <p:grpSpPr>
            <a:xfrm>
              <a:off x="2921001" y="2034100"/>
              <a:ext cx="1714499" cy="1483800"/>
              <a:chOff x="2921001" y="2605600"/>
              <a:chExt cx="1714499" cy="1483800"/>
            </a:xfrm>
          </p:grpSpPr>
          <p:sp>
            <p:nvSpPr>
              <p:cNvPr id="55" name="Rounded Rectangle 54"/>
              <p:cNvSpPr/>
              <p:nvPr/>
            </p:nvSpPr>
            <p:spPr>
              <a:xfrm>
                <a:off x="2960974" y="3655666"/>
                <a:ext cx="1674526" cy="4337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64800" rtlCol="0" anchor="b"/>
              <a:lstStyle/>
              <a:p>
                <a:pPr algn="ctr"/>
                <a:r>
                  <a:rPr lang="en-US" sz="1600" dirty="0" smtClean="0">
                    <a:solidFill>
                      <a:schemeClr val="tx1"/>
                    </a:solidFill>
                  </a:rPr>
                  <a:t>Scalability engine</a:t>
                </a:r>
                <a:endParaRPr lang="en-US" sz="1400" dirty="0">
                  <a:solidFill>
                    <a:schemeClr val="tx1"/>
                  </a:solidFill>
                </a:endParaRPr>
              </a:p>
            </p:txBody>
          </p:sp>
          <p:sp>
            <p:nvSpPr>
              <p:cNvPr id="56" name="Cloud"/>
              <p:cNvSpPr>
                <a:spLocks noChangeAspect="1" noEditPoints="1" noChangeArrowheads="1"/>
              </p:cNvSpPr>
              <p:nvPr/>
            </p:nvSpPr>
            <p:spPr bwMode="auto">
              <a:xfrm>
                <a:off x="2921001" y="3287260"/>
                <a:ext cx="850900" cy="4778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57" name="Cloud"/>
              <p:cNvSpPr>
                <a:spLocks noChangeAspect="1" noEditPoints="1" noChangeArrowheads="1"/>
              </p:cNvSpPr>
              <p:nvPr/>
            </p:nvSpPr>
            <p:spPr bwMode="auto">
              <a:xfrm>
                <a:off x="3560503" y="3357112"/>
                <a:ext cx="1074997" cy="3826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58" name="Picture 2" descr="C:\Documents and Settings\csve\Local Settings\Temporary Internet Files\Content.IE5\KPABW9QF\MC900435242[1].png"/>
              <p:cNvPicPr>
                <a:picLocks noChangeAspect="1" noChangeArrowheads="1"/>
              </p:cNvPicPr>
              <p:nvPr/>
            </p:nvPicPr>
            <p:blipFill>
              <a:blip r:embed="rId5" cstate="print"/>
              <a:srcRect/>
              <a:stretch>
                <a:fillRect/>
              </a:stretch>
            </p:blipFill>
            <p:spPr bwMode="auto">
              <a:xfrm flipH="1">
                <a:off x="3131571" y="2605600"/>
                <a:ext cx="510465" cy="988338"/>
              </a:xfrm>
              <a:prstGeom prst="rect">
                <a:avLst/>
              </a:prstGeom>
              <a:noFill/>
            </p:spPr>
          </p:pic>
          <p:pic>
            <p:nvPicPr>
              <p:cNvPr id="59" name="Picture 4" descr="RightScal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62301" y="3244850"/>
                <a:ext cx="1325530" cy="298450"/>
              </a:xfrm>
              <a:prstGeom prst="rect">
                <a:avLst/>
              </a:prstGeom>
            </p:spPr>
          </p:pic>
        </p:grpSp>
        <p:sp>
          <p:nvSpPr>
            <p:cNvPr id="14" name="Rounded Rectangle 13"/>
            <p:cNvSpPr/>
            <p:nvPr/>
          </p:nvSpPr>
          <p:spPr>
            <a:xfrm>
              <a:off x="5600700" y="5649566"/>
              <a:ext cx="2692400" cy="567558"/>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72000" tIns="18000" rIns="72000" bIns="18000" rtlCol="0" anchor="t"/>
            <a:lstStyle/>
            <a:p>
              <a:pPr algn="ctr"/>
              <a:r>
                <a:rPr lang="en-US" sz="1600" dirty="0" smtClean="0">
                  <a:solidFill>
                    <a:schemeClr val="tx1"/>
                  </a:solidFill>
                </a:rPr>
                <a:t>EC2 instances: video rendering</a:t>
              </a:r>
              <a:endParaRPr lang="en-US" sz="1400" dirty="0">
                <a:solidFill>
                  <a:schemeClr val="tx1"/>
                </a:solidFill>
              </a:endParaRPr>
            </a:p>
          </p:txBody>
        </p:sp>
        <p:grpSp>
          <p:nvGrpSpPr>
            <p:cNvPr id="15" name="Group 19"/>
            <p:cNvGrpSpPr/>
            <p:nvPr/>
          </p:nvGrpSpPr>
          <p:grpSpPr>
            <a:xfrm>
              <a:off x="7278650" y="4927600"/>
              <a:ext cx="862050" cy="854520"/>
              <a:chOff x="7443750" y="4749800"/>
              <a:chExt cx="862050" cy="854520"/>
            </a:xfrm>
          </p:grpSpPr>
          <p:pic>
            <p:nvPicPr>
              <p:cNvPr id="53" name="Picture 52" descr="MC90043156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7581900" y="4749800"/>
                <a:ext cx="723900" cy="854520"/>
              </a:xfrm>
              <a:prstGeom prst="rect">
                <a:avLst/>
              </a:prstGeom>
            </p:spPr>
          </p:pic>
          <p:pic>
            <p:nvPicPr>
              <p:cNvPr id="54" name="Picture 4" descr="C:\Documents and Settings\Administrator\Local Settings\Temporary Internet Files\Content.IE5\S5CT05S7\MCj04326140000[1].png"/>
              <p:cNvPicPr>
                <a:picLocks noChangeAspect="1" noChangeArrowheads="1"/>
              </p:cNvPicPr>
              <p:nvPr/>
            </p:nvPicPr>
            <p:blipFill>
              <a:blip r:embed="rId8" cstate="print"/>
              <a:srcRect/>
              <a:stretch>
                <a:fillRect/>
              </a:stretch>
            </p:blipFill>
            <p:spPr bwMode="auto">
              <a:xfrm flipH="1">
                <a:off x="7443750" y="4931689"/>
                <a:ext cx="531850" cy="480756"/>
              </a:xfrm>
              <a:prstGeom prst="rect">
                <a:avLst/>
              </a:prstGeom>
              <a:noFill/>
            </p:spPr>
          </p:pic>
        </p:grpSp>
        <p:grpSp>
          <p:nvGrpSpPr>
            <p:cNvPr id="16" name="Group 20"/>
            <p:cNvGrpSpPr/>
            <p:nvPr/>
          </p:nvGrpSpPr>
          <p:grpSpPr>
            <a:xfrm>
              <a:off x="6453150" y="4940300"/>
              <a:ext cx="862050" cy="854520"/>
              <a:chOff x="7443750" y="4749800"/>
              <a:chExt cx="862050" cy="854520"/>
            </a:xfrm>
          </p:grpSpPr>
          <p:pic>
            <p:nvPicPr>
              <p:cNvPr id="51" name="Picture 50" descr="MC90043156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7581900" y="4749800"/>
                <a:ext cx="723900" cy="854520"/>
              </a:xfrm>
              <a:prstGeom prst="rect">
                <a:avLst/>
              </a:prstGeom>
            </p:spPr>
          </p:pic>
          <p:pic>
            <p:nvPicPr>
              <p:cNvPr id="52" name="Picture 4" descr="C:\Documents and Settings\Administrator\Local Settings\Temporary Internet Files\Content.IE5\S5CT05S7\MCj04326140000[1].png"/>
              <p:cNvPicPr>
                <a:picLocks noChangeAspect="1" noChangeArrowheads="1"/>
              </p:cNvPicPr>
              <p:nvPr/>
            </p:nvPicPr>
            <p:blipFill>
              <a:blip r:embed="rId8" cstate="print"/>
              <a:srcRect/>
              <a:stretch>
                <a:fillRect/>
              </a:stretch>
            </p:blipFill>
            <p:spPr bwMode="auto">
              <a:xfrm flipH="1">
                <a:off x="7443750" y="4931689"/>
                <a:ext cx="531850" cy="480756"/>
              </a:xfrm>
              <a:prstGeom prst="rect">
                <a:avLst/>
              </a:prstGeom>
              <a:noFill/>
            </p:spPr>
          </p:pic>
        </p:grpSp>
        <p:grpSp>
          <p:nvGrpSpPr>
            <p:cNvPr id="17" name="Group 23"/>
            <p:cNvGrpSpPr/>
            <p:nvPr/>
          </p:nvGrpSpPr>
          <p:grpSpPr>
            <a:xfrm>
              <a:off x="5653050" y="4953000"/>
              <a:ext cx="862050" cy="854520"/>
              <a:chOff x="7443750" y="4749800"/>
              <a:chExt cx="862050" cy="854520"/>
            </a:xfrm>
          </p:grpSpPr>
          <p:pic>
            <p:nvPicPr>
              <p:cNvPr id="49" name="Picture 48" descr="MC90043156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7581900" y="4749800"/>
                <a:ext cx="723900" cy="854520"/>
              </a:xfrm>
              <a:prstGeom prst="rect">
                <a:avLst/>
              </a:prstGeom>
            </p:spPr>
          </p:pic>
          <p:pic>
            <p:nvPicPr>
              <p:cNvPr id="50" name="Picture 4" descr="C:\Documents and Settings\Administrator\Local Settings\Temporary Internet Files\Content.IE5\S5CT05S7\MCj04326140000[1].png"/>
              <p:cNvPicPr>
                <a:picLocks noChangeAspect="1" noChangeArrowheads="1"/>
              </p:cNvPicPr>
              <p:nvPr/>
            </p:nvPicPr>
            <p:blipFill>
              <a:blip r:embed="rId8" cstate="print"/>
              <a:srcRect/>
              <a:stretch>
                <a:fillRect/>
              </a:stretch>
            </p:blipFill>
            <p:spPr bwMode="auto">
              <a:xfrm flipH="1">
                <a:off x="7443750" y="4931689"/>
                <a:ext cx="531850" cy="480756"/>
              </a:xfrm>
              <a:prstGeom prst="rect">
                <a:avLst/>
              </a:prstGeom>
              <a:noFill/>
            </p:spPr>
          </p:pic>
        </p:grpSp>
        <p:sp>
          <p:nvSpPr>
            <p:cNvPr id="18" name="Rounded Rectangle 17"/>
            <p:cNvSpPr/>
            <p:nvPr/>
          </p:nvSpPr>
          <p:spPr>
            <a:xfrm>
              <a:off x="6629400" y="2766666"/>
              <a:ext cx="1638300" cy="660248"/>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72000" tIns="18000" rIns="72000" bIns="18000" rtlCol="0" anchor="t"/>
            <a:lstStyle/>
            <a:p>
              <a:pPr algn="ctr"/>
              <a:r>
                <a:rPr lang="en-US" sz="1600" dirty="0" smtClean="0">
                  <a:solidFill>
                    <a:schemeClr val="tx1"/>
                  </a:solidFill>
                </a:rPr>
                <a:t>EC2 instances: </a:t>
              </a:r>
            </a:p>
            <a:p>
              <a:pPr algn="ctr"/>
              <a:r>
                <a:rPr lang="en-US" sz="1600" dirty="0" smtClean="0">
                  <a:solidFill>
                    <a:schemeClr val="tx1"/>
                  </a:solidFill>
                </a:rPr>
                <a:t>web front end</a:t>
              </a:r>
              <a:endParaRPr lang="en-US" sz="1400" dirty="0">
                <a:solidFill>
                  <a:schemeClr val="tx1"/>
                </a:solidFill>
              </a:endParaRPr>
            </a:p>
          </p:txBody>
        </p:sp>
        <p:grpSp>
          <p:nvGrpSpPr>
            <p:cNvPr id="19" name="Group 31"/>
            <p:cNvGrpSpPr/>
            <p:nvPr/>
          </p:nvGrpSpPr>
          <p:grpSpPr>
            <a:xfrm>
              <a:off x="6515100" y="2082800"/>
              <a:ext cx="876300" cy="854520"/>
              <a:chOff x="6489700" y="2349500"/>
              <a:chExt cx="876300" cy="854520"/>
            </a:xfrm>
          </p:grpSpPr>
          <p:pic>
            <p:nvPicPr>
              <p:cNvPr id="47" name="Picture 46" descr="MC90043156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489700" y="2349500"/>
                <a:ext cx="723900" cy="854520"/>
              </a:xfrm>
              <a:prstGeom prst="rect">
                <a:avLst/>
              </a:prstGeom>
            </p:spPr>
          </p:pic>
          <p:pic>
            <p:nvPicPr>
              <p:cNvPr id="48" name="Picture 2" descr="Z:\Documents\University of Melbourne\Aneka\CloudBook\Icons\1306768872_browser.png"/>
              <p:cNvPicPr>
                <a:picLocks noChangeAspect="1" noChangeArrowheads="1"/>
              </p:cNvPicPr>
              <p:nvPr/>
            </p:nvPicPr>
            <p:blipFill>
              <a:blip r:embed="rId9" cstate="print"/>
              <a:srcRect/>
              <a:stretch>
                <a:fillRect/>
              </a:stretch>
            </p:blipFill>
            <p:spPr bwMode="auto">
              <a:xfrm>
                <a:off x="6860745" y="2657835"/>
                <a:ext cx="505255" cy="505255"/>
              </a:xfrm>
              <a:prstGeom prst="rect">
                <a:avLst/>
              </a:prstGeom>
              <a:noFill/>
            </p:spPr>
          </p:pic>
        </p:grpSp>
        <p:grpSp>
          <p:nvGrpSpPr>
            <p:cNvPr id="20" name="Group 32"/>
            <p:cNvGrpSpPr/>
            <p:nvPr/>
          </p:nvGrpSpPr>
          <p:grpSpPr>
            <a:xfrm>
              <a:off x="7239000" y="2095500"/>
              <a:ext cx="876300" cy="854520"/>
              <a:chOff x="6489700" y="2349500"/>
              <a:chExt cx="876300" cy="854520"/>
            </a:xfrm>
          </p:grpSpPr>
          <p:pic>
            <p:nvPicPr>
              <p:cNvPr id="45" name="Picture 44" descr="MC90043156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489700" y="2349500"/>
                <a:ext cx="723900" cy="854520"/>
              </a:xfrm>
              <a:prstGeom prst="rect">
                <a:avLst/>
              </a:prstGeom>
            </p:spPr>
          </p:pic>
          <p:pic>
            <p:nvPicPr>
              <p:cNvPr id="46" name="Picture 2" descr="Z:\Documents\University of Melbourne\Aneka\CloudBook\Icons\1306768872_browser.png"/>
              <p:cNvPicPr>
                <a:picLocks noChangeAspect="1" noChangeArrowheads="1"/>
              </p:cNvPicPr>
              <p:nvPr/>
            </p:nvPicPr>
            <p:blipFill>
              <a:blip r:embed="rId9" cstate="print"/>
              <a:srcRect/>
              <a:stretch>
                <a:fillRect/>
              </a:stretch>
            </p:blipFill>
            <p:spPr bwMode="auto">
              <a:xfrm>
                <a:off x="6860745" y="2657835"/>
                <a:ext cx="505255" cy="505255"/>
              </a:xfrm>
              <a:prstGeom prst="rect">
                <a:avLst/>
              </a:prstGeom>
              <a:noFill/>
            </p:spPr>
          </p:pic>
        </p:grpSp>
        <p:sp>
          <p:nvSpPr>
            <p:cNvPr id="21" name="Cloud"/>
            <p:cNvSpPr>
              <a:spLocks noChangeAspect="1" noEditPoints="1" noChangeArrowheads="1"/>
            </p:cNvSpPr>
            <p:nvPr/>
          </p:nvSpPr>
          <p:spPr bwMode="auto">
            <a:xfrm>
              <a:off x="6049703" y="3915912"/>
              <a:ext cx="1404745" cy="5925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2" name="Cloud"/>
            <p:cNvSpPr>
              <a:spLocks noChangeAspect="1" noEditPoints="1" noChangeArrowheads="1"/>
            </p:cNvSpPr>
            <p:nvPr/>
          </p:nvSpPr>
          <p:spPr bwMode="auto">
            <a:xfrm>
              <a:off x="6811703" y="3890512"/>
              <a:ext cx="1430597" cy="6179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3" name="Rounded Rectangle 22"/>
            <p:cNvSpPr/>
            <p:nvPr/>
          </p:nvSpPr>
          <p:spPr>
            <a:xfrm>
              <a:off x="6477000" y="4011266"/>
              <a:ext cx="1244600"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72000" tIns="18000" rIns="72000" bIns="18000" rtlCol="0" anchor="t"/>
            <a:lstStyle/>
            <a:p>
              <a:pPr algn="ctr"/>
              <a:r>
                <a:rPr lang="en-US" sz="1600" dirty="0" smtClean="0">
                  <a:solidFill>
                    <a:schemeClr val="tx1"/>
                  </a:solidFill>
                </a:rPr>
                <a:t>Amazon SQS</a:t>
              </a:r>
              <a:endParaRPr lang="en-US" sz="1400" dirty="0">
                <a:solidFill>
                  <a:schemeClr val="tx1"/>
                </a:solidFill>
              </a:endParaRPr>
            </a:p>
          </p:txBody>
        </p:sp>
        <p:sp>
          <p:nvSpPr>
            <p:cNvPr id="24" name="Left-Right Arrow 23"/>
            <p:cNvSpPr/>
            <p:nvPr/>
          </p:nvSpPr>
          <p:spPr>
            <a:xfrm rot="16200000" flipV="1">
              <a:off x="6387457" y="4698358"/>
              <a:ext cx="413392" cy="197492"/>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rot="16200000" flipV="1">
              <a:off x="7174857" y="4723758"/>
              <a:ext cx="413392" cy="197492"/>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p:cNvSpPr/>
            <p:nvPr/>
          </p:nvSpPr>
          <p:spPr>
            <a:xfrm rot="16200000" flipV="1">
              <a:off x="7327257" y="3542658"/>
              <a:ext cx="413392" cy="197492"/>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Right Arrow 26"/>
            <p:cNvSpPr/>
            <p:nvPr/>
          </p:nvSpPr>
          <p:spPr>
            <a:xfrm rot="16200000" flipV="1">
              <a:off x="7022457" y="3542658"/>
              <a:ext cx="413392" cy="197492"/>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flipV="1">
              <a:off x="4810465" y="53720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eft Arrow 28"/>
            <p:cNvSpPr/>
            <p:nvPr/>
          </p:nvSpPr>
          <p:spPr>
            <a:xfrm rot="10800000" flipV="1">
              <a:off x="4696164" y="2641573"/>
              <a:ext cx="421935" cy="215927"/>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142803" y="3289300"/>
              <a:ext cx="2550131" cy="1866900"/>
            </a:xfrm>
            <a:custGeom>
              <a:avLst/>
              <a:gdLst>
                <a:gd name="connsiteX0" fmla="*/ 10097 w 2550131"/>
                <a:gd name="connsiteY0" fmla="*/ 1866900 h 1866900"/>
                <a:gd name="connsiteX1" fmla="*/ 149797 w 2550131"/>
                <a:gd name="connsiteY1" fmla="*/ 1384300 h 1866900"/>
                <a:gd name="connsiteX2" fmla="*/ 1051497 w 2550131"/>
                <a:gd name="connsiteY2" fmla="*/ 762000 h 1866900"/>
                <a:gd name="connsiteX3" fmla="*/ 2308797 w 2550131"/>
                <a:gd name="connsiteY3" fmla="*/ 330200 h 1866900"/>
                <a:gd name="connsiteX4" fmla="*/ 2550097 w 2550131"/>
                <a:gd name="connsiteY4" fmla="*/ 0 h 186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131" h="1866900">
                  <a:moveTo>
                    <a:pt x="10097" y="1866900"/>
                  </a:moveTo>
                  <a:cubicBezTo>
                    <a:pt x="-6837" y="1717675"/>
                    <a:pt x="-23770" y="1568450"/>
                    <a:pt x="149797" y="1384300"/>
                  </a:cubicBezTo>
                  <a:cubicBezTo>
                    <a:pt x="323364" y="1200150"/>
                    <a:pt x="691664" y="937683"/>
                    <a:pt x="1051497" y="762000"/>
                  </a:cubicBezTo>
                  <a:cubicBezTo>
                    <a:pt x="1411330" y="586317"/>
                    <a:pt x="2059030" y="457200"/>
                    <a:pt x="2308797" y="330200"/>
                  </a:cubicBezTo>
                  <a:cubicBezTo>
                    <a:pt x="2558564" y="203200"/>
                    <a:pt x="2550097" y="0"/>
                    <a:pt x="2550097" y="0"/>
                  </a:cubicBezTo>
                </a:path>
              </a:pathLst>
            </a:custGeom>
            <a:ln w="12700" cmpd="sng">
              <a:solidFill>
                <a:srgbClr val="595959"/>
              </a:solidFill>
              <a:prstDash val="dash"/>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Rounded Rectangle 30"/>
            <p:cNvSpPr/>
            <p:nvPr/>
          </p:nvSpPr>
          <p:spPr>
            <a:xfrm>
              <a:off x="3403600" y="5636866"/>
              <a:ext cx="1384300" cy="5607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72000" tIns="18000" rIns="72000" bIns="18000" rtlCol="0" anchor="t"/>
            <a:lstStyle/>
            <a:p>
              <a:pPr algn="ctr"/>
              <a:r>
                <a:rPr lang="en-US" sz="1600" dirty="0" smtClean="0">
                  <a:solidFill>
                    <a:schemeClr val="tx1"/>
                  </a:solidFill>
                </a:rPr>
                <a:t>Amazon S3:</a:t>
              </a:r>
            </a:p>
            <a:p>
              <a:pPr algn="ctr"/>
              <a:r>
                <a:rPr lang="en-US" sz="1600" dirty="0" smtClean="0">
                  <a:solidFill>
                    <a:schemeClr val="tx1"/>
                  </a:solidFill>
                </a:rPr>
                <a:t>Video storage</a:t>
              </a:r>
              <a:endParaRPr lang="en-US" sz="1400" dirty="0">
                <a:solidFill>
                  <a:schemeClr val="tx1"/>
                </a:solidFill>
              </a:endParaRPr>
            </a:p>
          </p:txBody>
        </p:sp>
        <p:grpSp>
          <p:nvGrpSpPr>
            <p:cNvPr id="32" name="Group 49"/>
            <p:cNvGrpSpPr/>
            <p:nvPr/>
          </p:nvGrpSpPr>
          <p:grpSpPr>
            <a:xfrm>
              <a:off x="3505200" y="4686300"/>
              <a:ext cx="1168400" cy="990599"/>
              <a:chOff x="3225800" y="5016500"/>
              <a:chExt cx="1168400" cy="990599"/>
            </a:xfrm>
          </p:grpSpPr>
          <p:sp>
            <p:nvSpPr>
              <p:cNvPr id="41" name="Cloud"/>
              <p:cNvSpPr>
                <a:spLocks noChangeAspect="1" noEditPoints="1" noChangeArrowheads="1"/>
              </p:cNvSpPr>
              <p:nvPr/>
            </p:nvSpPr>
            <p:spPr bwMode="auto">
              <a:xfrm>
                <a:off x="3230303" y="5516112"/>
                <a:ext cx="1163897" cy="4909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2" name="Picture 41" descr="MC90043156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225800" y="5016500"/>
                <a:ext cx="723900" cy="85452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14504" y="5331398"/>
                <a:ext cx="527296" cy="361009"/>
              </a:xfrm>
              <a:prstGeom prst="rect">
                <a:avLst/>
              </a:prstGeom>
            </p:spPr>
          </p:pic>
          <p:pic>
            <p:nvPicPr>
              <p:cNvPr id="44" name="Picture 4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87504" y="5521898"/>
                <a:ext cx="527296" cy="361009"/>
              </a:xfrm>
              <a:prstGeom prst="rect">
                <a:avLst/>
              </a:prstGeom>
            </p:spPr>
          </p:pic>
        </p:grpSp>
        <p:pic>
          <p:nvPicPr>
            <p:cNvPr id="33" name="Picture 32" descr="MC900433942.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535800" y="2297167"/>
              <a:ext cx="810400" cy="810400"/>
            </a:xfrm>
            <a:prstGeom prst="rect">
              <a:avLst/>
            </a:prstGeom>
          </p:spPr>
        </p:pic>
        <p:pic>
          <p:nvPicPr>
            <p:cNvPr id="34" name="Picture 33" descr="MC900433942.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510400" y="3071867"/>
              <a:ext cx="810400" cy="810400"/>
            </a:xfrm>
            <a:prstGeom prst="rect">
              <a:avLst/>
            </a:prstGeom>
          </p:spPr>
        </p:pic>
        <p:pic>
          <p:nvPicPr>
            <p:cNvPr id="35" name="Picture 34" descr="MC900433943.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flipH="1">
              <a:off x="550346" y="3932044"/>
              <a:ext cx="706954" cy="706954"/>
            </a:xfrm>
            <a:prstGeom prst="rect">
              <a:avLst/>
            </a:prstGeom>
          </p:spPr>
        </p:pic>
        <p:pic>
          <p:nvPicPr>
            <p:cNvPr id="36" name="Picture 35" descr="MC90043394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593981" y="1583022"/>
              <a:ext cx="796967" cy="779178"/>
            </a:xfrm>
            <a:prstGeom prst="rect">
              <a:avLst/>
            </a:prstGeom>
          </p:spPr>
        </p:pic>
        <p:sp>
          <p:nvSpPr>
            <p:cNvPr id="37" name="Freeform 36"/>
            <p:cNvSpPr/>
            <p:nvPr/>
          </p:nvSpPr>
          <p:spPr>
            <a:xfrm>
              <a:off x="1498600" y="2247900"/>
              <a:ext cx="1358900" cy="533400"/>
            </a:xfrm>
            <a:custGeom>
              <a:avLst/>
              <a:gdLst>
                <a:gd name="connsiteX0" fmla="*/ 0 w 1358900"/>
                <a:gd name="connsiteY0" fmla="*/ 0 h 533400"/>
                <a:gd name="connsiteX1" fmla="*/ 546100 w 1358900"/>
                <a:gd name="connsiteY1" fmla="*/ 330200 h 533400"/>
                <a:gd name="connsiteX2" fmla="*/ 1358900 w 1358900"/>
                <a:gd name="connsiteY2" fmla="*/ 533400 h 533400"/>
              </a:gdLst>
              <a:ahLst/>
              <a:cxnLst>
                <a:cxn ang="0">
                  <a:pos x="connsiteX0" y="connsiteY0"/>
                </a:cxn>
                <a:cxn ang="0">
                  <a:pos x="connsiteX1" y="connsiteY1"/>
                </a:cxn>
                <a:cxn ang="0">
                  <a:pos x="connsiteX2" y="connsiteY2"/>
                </a:cxn>
              </a:cxnLst>
              <a:rect l="l" t="t" r="r" b="b"/>
              <a:pathLst>
                <a:path w="1358900" h="533400">
                  <a:moveTo>
                    <a:pt x="0" y="0"/>
                  </a:moveTo>
                  <a:cubicBezTo>
                    <a:pt x="159808" y="120650"/>
                    <a:pt x="319617" y="241300"/>
                    <a:pt x="546100" y="330200"/>
                  </a:cubicBezTo>
                  <a:cubicBezTo>
                    <a:pt x="772583" y="419100"/>
                    <a:pt x="1358900" y="533400"/>
                    <a:pt x="1358900" y="533400"/>
                  </a:cubicBezTo>
                </a:path>
              </a:pathLst>
            </a:custGeom>
            <a:ln w="9525" cmpd="sng">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Freeform 37"/>
            <p:cNvSpPr/>
            <p:nvPr/>
          </p:nvSpPr>
          <p:spPr>
            <a:xfrm flipV="1">
              <a:off x="1435100" y="3009900"/>
              <a:ext cx="1397000" cy="673100"/>
            </a:xfrm>
            <a:custGeom>
              <a:avLst/>
              <a:gdLst>
                <a:gd name="connsiteX0" fmla="*/ 0 w 1358900"/>
                <a:gd name="connsiteY0" fmla="*/ 0 h 533400"/>
                <a:gd name="connsiteX1" fmla="*/ 546100 w 1358900"/>
                <a:gd name="connsiteY1" fmla="*/ 330200 h 533400"/>
                <a:gd name="connsiteX2" fmla="*/ 1358900 w 1358900"/>
                <a:gd name="connsiteY2" fmla="*/ 533400 h 533400"/>
              </a:gdLst>
              <a:ahLst/>
              <a:cxnLst>
                <a:cxn ang="0">
                  <a:pos x="connsiteX0" y="connsiteY0"/>
                </a:cxn>
                <a:cxn ang="0">
                  <a:pos x="connsiteX1" y="connsiteY1"/>
                </a:cxn>
                <a:cxn ang="0">
                  <a:pos x="connsiteX2" y="connsiteY2"/>
                </a:cxn>
              </a:cxnLst>
              <a:rect l="l" t="t" r="r" b="b"/>
              <a:pathLst>
                <a:path w="1358900" h="533400">
                  <a:moveTo>
                    <a:pt x="0" y="0"/>
                  </a:moveTo>
                  <a:cubicBezTo>
                    <a:pt x="159808" y="120650"/>
                    <a:pt x="319617" y="241300"/>
                    <a:pt x="546100" y="330200"/>
                  </a:cubicBezTo>
                  <a:cubicBezTo>
                    <a:pt x="772583" y="419100"/>
                    <a:pt x="1358900" y="533400"/>
                    <a:pt x="1358900" y="533400"/>
                  </a:cubicBezTo>
                </a:path>
              </a:pathLst>
            </a:custGeom>
            <a:ln w="9525" cmpd="sng">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1384300" y="3187700"/>
              <a:ext cx="1524000" cy="1104900"/>
            </a:xfrm>
            <a:custGeom>
              <a:avLst/>
              <a:gdLst>
                <a:gd name="connsiteX0" fmla="*/ 0 w 1524000"/>
                <a:gd name="connsiteY0" fmla="*/ 1104900 h 1104900"/>
                <a:gd name="connsiteX1" fmla="*/ 457200 w 1524000"/>
                <a:gd name="connsiteY1" fmla="*/ 596900 h 1104900"/>
                <a:gd name="connsiteX2" fmla="*/ 1143000 w 1524000"/>
                <a:gd name="connsiteY2" fmla="*/ 165100 h 1104900"/>
                <a:gd name="connsiteX3" fmla="*/ 1524000 w 1524000"/>
                <a:gd name="connsiteY3" fmla="*/ 0 h 1104900"/>
              </a:gdLst>
              <a:ahLst/>
              <a:cxnLst>
                <a:cxn ang="0">
                  <a:pos x="connsiteX0" y="connsiteY0"/>
                </a:cxn>
                <a:cxn ang="0">
                  <a:pos x="connsiteX1" y="connsiteY1"/>
                </a:cxn>
                <a:cxn ang="0">
                  <a:pos x="connsiteX2" y="connsiteY2"/>
                </a:cxn>
                <a:cxn ang="0">
                  <a:pos x="connsiteX3" y="connsiteY3"/>
                </a:cxn>
              </a:cxnLst>
              <a:rect l="l" t="t" r="r" b="b"/>
              <a:pathLst>
                <a:path w="1524000" h="1104900">
                  <a:moveTo>
                    <a:pt x="0" y="1104900"/>
                  </a:moveTo>
                  <a:cubicBezTo>
                    <a:pt x="133350" y="929216"/>
                    <a:pt x="266700" y="753533"/>
                    <a:pt x="457200" y="596900"/>
                  </a:cubicBezTo>
                  <a:cubicBezTo>
                    <a:pt x="647700" y="440267"/>
                    <a:pt x="965200" y="264583"/>
                    <a:pt x="1143000" y="165100"/>
                  </a:cubicBezTo>
                  <a:cubicBezTo>
                    <a:pt x="1320800" y="65617"/>
                    <a:pt x="1524000" y="0"/>
                    <a:pt x="1524000" y="0"/>
                  </a:cubicBezTo>
                </a:path>
              </a:pathLst>
            </a:custGeom>
            <a:ln w="9525" cmpd="sng">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1447800" y="2806700"/>
              <a:ext cx="1358900" cy="109125"/>
            </a:xfrm>
            <a:custGeom>
              <a:avLst/>
              <a:gdLst>
                <a:gd name="connsiteX0" fmla="*/ 0 w 1358900"/>
                <a:gd name="connsiteY0" fmla="*/ 0 h 109125"/>
                <a:gd name="connsiteX1" fmla="*/ 381000 w 1358900"/>
                <a:gd name="connsiteY1" fmla="*/ 101600 h 109125"/>
                <a:gd name="connsiteX2" fmla="*/ 1358900 w 1358900"/>
                <a:gd name="connsiteY2" fmla="*/ 101600 h 109125"/>
              </a:gdLst>
              <a:ahLst/>
              <a:cxnLst>
                <a:cxn ang="0">
                  <a:pos x="connsiteX0" y="connsiteY0"/>
                </a:cxn>
                <a:cxn ang="0">
                  <a:pos x="connsiteX1" y="connsiteY1"/>
                </a:cxn>
                <a:cxn ang="0">
                  <a:pos x="connsiteX2" y="connsiteY2"/>
                </a:cxn>
              </a:cxnLst>
              <a:rect l="l" t="t" r="r" b="b"/>
              <a:pathLst>
                <a:path w="1358900" h="109125">
                  <a:moveTo>
                    <a:pt x="0" y="0"/>
                  </a:moveTo>
                  <a:cubicBezTo>
                    <a:pt x="77258" y="42333"/>
                    <a:pt x="154517" y="84667"/>
                    <a:pt x="381000" y="101600"/>
                  </a:cubicBezTo>
                  <a:cubicBezTo>
                    <a:pt x="607483" y="118533"/>
                    <a:pt x="1358900" y="101600"/>
                    <a:pt x="1358900" y="101600"/>
                  </a:cubicBezTo>
                </a:path>
              </a:pathLst>
            </a:custGeom>
            <a:ln w="9525" cmpd="sng">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571722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Applications</a:t>
            </a:r>
            <a:endParaRPr lang="en-US" dirty="0"/>
          </a:p>
        </p:txBody>
      </p:sp>
      <p:sp>
        <p:nvSpPr>
          <p:cNvPr id="3" name="Content Placeholder 2"/>
          <p:cNvSpPr>
            <a:spLocks noGrp="1"/>
          </p:cNvSpPr>
          <p:nvPr>
            <p:ph idx="1"/>
          </p:nvPr>
        </p:nvSpPr>
        <p:spPr/>
        <p:txBody>
          <a:bodyPr/>
          <a:lstStyle/>
          <a:p>
            <a:pPr algn="just"/>
            <a:r>
              <a:rPr lang="en-US" dirty="0" smtClean="0"/>
              <a:t>Cloud computing has gained huge popularity in industry due to its ability to host applications whose services can be delivered to consumers rapidly at minimal cost. </a:t>
            </a:r>
          </a:p>
          <a:p>
            <a:pPr algn="just"/>
            <a:r>
              <a:rPr lang="en-US" dirty="0" smtClean="0"/>
              <a:t>This chapter discusses various application case studies detailing their architecture and how they leveraged various Cloud technologies.</a:t>
            </a:r>
          </a:p>
          <a:p>
            <a:pPr algn="just"/>
            <a:r>
              <a:rPr lang="en-US" dirty="0" smtClean="0"/>
              <a:t> Applications from a range of domains from scientific to engineering, gaming, to social networking are considered.</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Tree>
    <p:extLst>
      <p:ext uri="{BB962C8B-B14F-4D97-AF65-F5344CB8AC3E}">
        <p14:creationId xmlns:p14="http://schemas.microsoft.com/office/powerpoint/2010/main" val="1920927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Maya Rendering with Aneka</a:t>
            </a:r>
            <a:endParaRPr lang="en-US" dirty="0"/>
          </a:p>
        </p:txBody>
      </p:sp>
      <p:sp>
        <p:nvSpPr>
          <p:cNvPr id="6" name="Content Placeholder 5"/>
          <p:cNvSpPr>
            <a:spLocks noGrp="1"/>
          </p:cNvSpPr>
          <p:nvPr>
            <p:ph idx="1"/>
          </p:nvPr>
        </p:nvSpPr>
        <p:spPr/>
        <p:txBody>
          <a:bodyPr/>
          <a:lstStyle/>
          <a:p>
            <a:pPr algn="just"/>
            <a:r>
              <a:rPr lang="en-US" dirty="0" smtClean="0"/>
              <a:t>Interesting applications of media processing are found in the engineering disciplines and the movie production industry. Operations such as rendering of models are now an integral part of the design workflow, which has become computationally demanding. </a:t>
            </a:r>
          </a:p>
          <a:p>
            <a:pPr algn="just"/>
            <a:r>
              <a:rPr lang="en-US" dirty="0" smtClean="0"/>
              <a:t>The visualization of mechanical models is not only used at the end of the design process, but it is iteratively used to improve the design. </a:t>
            </a:r>
          </a:p>
          <a:p>
            <a:pPr algn="just"/>
            <a:r>
              <a:rPr lang="en-US" dirty="0" smtClean="0"/>
              <a:t>It is then fundamental to perform such task as fast as possible. Cloud computing provides engineers with the necessary computing power to make this happen.</a:t>
            </a:r>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50</a:t>
            </a:fld>
            <a:endParaRPr lang="en-US"/>
          </a:p>
        </p:txBody>
      </p:sp>
    </p:spTree>
    <p:extLst>
      <p:ext uri="{BB962C8B-B14F-4D97-AF65-F5344CB8AC3E}">
        <p14:creationId xmlns:p14="http://schemas.microsoft.com/office/powerpoint/2010/main" val="12848897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Rendering On Private Clouds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51</a:t>
            </a:fld>
            <a:endParaRPr lang="en-US"/>
          </a:p>
        </p:txBody>
      </p:sp>
      <p:grpSp>
        <p:nvGrpSpPr>
          <p:cNvPr id="6" name="Group 5"/>
          <p:cNvGrpSpPr/>
          <p:nvPr/>
        </p:nvGrpSpPr>
        <p:grpSpPr>
          <a:xfrm>
            <a:off x="241300" y="1219200"/>
            <a:ext cx="8674100" cy="5359400"/>
            <a:chOff x="495300" y="355600"/>
            <a:chExt cx="8851900" cy="6388100"/>
          </a:xfrm>
        </p:grpSpPr>
        <p:sp>
          <p:nvSpPr>
            <p:cNvPr id="7" name="Rectangle 6"/>
            <p:cNvSpPr/>
            <p:nvPr/>
          </p:nvSpPr>
          <p:spPr>
            <a:xfrm>
              <a:off x="495300" y="355600"/>
              <a:ext cx="8851900" cy="6388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673600" y="698500"/>
              <a:ext cx="4281794" cy="5422353"/>
            </a:xfrm>
            <a:prstGeom prst="roundRect">
              <a:avLst>
                <a:gd name="adj" fmla="val 5758"/>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Picture 7.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685800"/>
              <a:ext cx="2057400" cy="1227525"/>
            </a:xfrm>
            <a:prstGeom prst="rect">
              <a:avLst/>
            </a:prstGeom>
          </p:spPr>
        </p:pic>
        <p:grpSp>
          <p:nvGrpSpPr>
            <p:cNvPr id="10" name="Group 46"/>
            <p:cNvGrpSpPr/>
            <p:nvPr/>
          </p:nvGrpSpPr>
          <p:grpSpPr>
            <a:xfrm>
              <a:off x="4290511" y="862131"/>
              <a:ext cx="4387685" cy="5042805"/>
              <a:chOff x="4036511" y="443031"/>
              <a:chExt cx="4387685" cy="5042805"/>
            </a:xfrm>
          </p:grpSpPr>
          <p:grpSp>
            <p:nvGrpSpPr>
              <p:cNvPr id="25" name="Group 25"/>
              <p:cNvGrpSpPr/>
              <p:nvPr/>
            </p:nvGrpSpPr>
            <p:grpSpPr>
              <a:xfrm>
                <a:off x="4036511" y="2349547"/>
                <a:ext cx="1462589" cy="1082945"/>
                <a:chOff x="4976311" y="2120947"/>
                <a:chExt cx="1462589" cy="1082945"/>
              </a:xfrm>
            </p:grpSpPr>
            <p:sp>
              <p:nvSpPr>
                <p:cNvPr id="48" name="Cloud"/>
                <p:cNvSpPr>
                  <a:spLocks noChangeAspect="1" noEditPoints="1" noChangeArrowheads="1"/>
                </p:cNvSpPr>
                <p:nvPr/>
              </p:nvSpPr>
              <p:spPr bwMode="auto">
                <a:xfrm>
                  <a:off x="4976311" y="2527750"/>
                  <a:ext cx="146258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9" name="Picture 2" descr="C:\Documents and Settings\csve\Local Settings\Temporary Internet Files\Content.IE5\KPABW9QF\MC900435242[1].png"/>
                <p:cNvPicPr>
                  <a:picLocks noChangeAspect="1" noChangeArrowheads="1"/>
                </p:cNvPicPr>
                <p:nvPr/>
              </p:nvPicPr>
              <p:blipFill>
                <a:blip r:embed="rId4" cstate="print"/>
                <a:srcRect/>
                <a:stretch>
                  <a:fillRect/>
                </a:stretch>
              </p:blipFill>
              <p:spPr bwMode="auto">
                <a:xfrm flipH="1">
                  <a:off x="5072524" y="2120947"/>
                  <a:ext cx="510465" cy="988338"/>
                </a:xfrm>
                <a:prstGeom prst="rect">
                  <a:avLst/>
                </a:prstGeom>
                <a:noFill/>
              </p:spPr>
            </p:pic>
            <p:sp>
              <p:nvSpPr>
                <p:cNvPr id="50" name="Rounded Rectangle 10"/>
                <p:cNvSpPr/>
                <p:nvPr/>
              </p:nvSpPr>
              <p:spPr>
                <a:xfrm>
                  <a:off x="5081874" y="2931766"/>
                  <a:ext cx="812406"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Aneka</a:t>
                  </a:r>
                  <a:endParaRPr lang="en-US" sz="1200" dirty="0">
                    <a:solidFill>
                      <a:schemeClr val="tx1"/>
                    </a:solidFill>
                  </a:endParaRPr>
                </a:p>
              </p:txBody>
            </p:sp>
          </p:grpSp>
          <p:grpSp>
            <p:nvGrpSpPr>
              <p:cNvPr id="26" name="Group 15"/>
              <p:cNvGrpSpPr/>
              <p:nvPr/>
            </p:nvGrpSpPr>
            <p:grpSpPr>
              <a:xfrm>
                <a:off x="5993047" y="443031"/>
                <a:ext cx="1097649" cy="966105"/>
                <a:chOff x="6005747" y="963731"/>
                <a:chExt cx="1097649" cy="966105"/>
              </a:xfrm>
            </p:grpSpPr>
            <p:sp>
              <p:nvSpPr>
                <p:cNvPr id="46" name="Cloud"/>
                <p:cNvSpPr>
                  <a:spLocks noChangeAspect="1" noEditPoints="1" noChangeArrowheads="1"/>
                </p:cNvSpPr>
                <p:nvPr/>
              </p:nvSpPr>
              <p:spPr bwMode="auto">
                <a:xfrm>
                  <a:off x="6005747" y="1253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7" name="Picture 2" descr="C:\Documents and Settings\csve\Local Settings\Temporary Internet Files\Content.IE5\4PQ7052J\MC900431576[1].png"/>
                <p:cNvPicPr>
                  <a:picLocks noChangeAspect="1" noChangeArrowheads="1"/>
                </p:cNvPicPr>
                <p:nvPr/>
              </p:nvPicPr>
              <p:blipFill>
                <a:blip r:embed="rId5" cstate="print"/>
                <a:srcRect/>
                <a:stretch>
                  <a:fillRect/>
                </a:stretch>
              </p:blipFill>
              <p:spPr bwMode="auto">
                <a:xfrm>
                  <a:off x="6187737" y="963731"/>
                  <a:ext cx="779129" cy="784324"/>
                </a:xfrm>
                <a:prstGeom prst="rect">
                  <a:avLst/>
                </a:prstGeom>
                <a:noFill/>
              </p:spPr>
            </p:pic>
          </p:grpSp>
          <p:grpSp>
            <p:nvGrpSpPr>
              <p:cNvPr id="27" name="Group 16"/>
              <p:cNvGrpSpPr/>
              <p:nvPr/>
            </p:nvGrpSpPr>
            <p:grpSpPr>
              <a:xfrm>
                <a:off x="6932847" y="1344731"/>
                <a:ext cx="1097649" cy="966105"/>
                <a:chOff x="6005747" y="963731"/>
                <a:chExt cx="1097649" cy="966105"/>
              </a:xfrm>
            </p:grpSpPr>
            <p:sp>
              <p:nvSpPr>
                <p:cNvPr id="44" name="Cloud"/>
                <p:cNvSpPr>
                  <a:spLocks noChangeAspect="1" noEditPoints="1" noChangeArrowheads="1"/>
                </p:cNvSpPr>
                <p:nvPr/>
              </p:nvSpPr>
              <p:spPr bwMode="auto">
                <a:xfrm>
                  <a:off x="6005747" y="1253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5" name="Picture 2" descr="C:\Documents and Settings\csve\Local Settings\Temporary Internet Files\Content.IE5\4PQ7052J\MC900431576[1].png"/>
                <p:cNvPicPr>
                  <a:picLocks noChangeAspect="1" noChangeArrowheads="1"/>
                </p:cNvPicPr>
                <p:nvPr/>
              </p:nvPicPr>
              <p:blipFill>
                <a:blip r:embed="rId5" cstate="print"/>
                <a:srcRect/>
                <a:stretch>
                  <a:fillRect/>
                </a:stretch>
              </p:blipFill>
              <p:spPr bwMode="auto">
                <a:xfrm>
                  <a:off x="6187737" y="963731"/>
                  <a:ext cx="779129" cy="784324"/>
                </a:xfrm>
                <a:prstGeom prst="rect">
                  <a:avLst/>
                </a:prstGeom>
                <a:noFill/>
              </p:spPr>
            </p:pic>
          </p:grpSp>
          <p:grpSp>
            <p:nvGrpSpPr>
              <p:cNvPr id="28" name="Group 19"/>
              <p:cNvGrpSpPr/>
              <p:nvPr/>
            </p:nvGrpSpPr>
            <p:grpSpPr>
              <a:xfrm>
                <a:off x="7326547" y="2386131"/>
                <a:ext cx="1097649" cy="966105"/>
                <a:chOff x="6005747" y="963731"/>
                <a:chExt cx="1097649" cy="966105"/>
              </a:xfrm>
            </p:grpSpPr>
            <p:sp>
              <p:nvSpPr>
                <p:cNvPr id="42" name="Cloud"/>
                <p:cNvSpPr>
                  <a:spLocks noChangeAspect="1" noEditPoints="1" noChangeArrowheads="1"/>
                </p:cNvSpPr>
                <p:nvPr/>
              </p:nvSpPr>
              <p:spPr bwMode="auto">
                <a:xfrm>
                  <a:off x="6005747" y="1253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3" name="Picture 2" descr="C:\Documents and Settings\csve\Local Settings\Temporary Internet Files\Content.IE5\4PQ7052J\MC900431576[1].png"/>
                <p:cNvPicPr>
                  <a:picLocks noChangeAspect="1" noChangeArrowheads="1"/>
                </p:cNvPicPr>
                <p:nvPr/>
              </p:nvPicPr>
              <p:blipFill>
                <a:blip r:embed="rId5" cstate="print"/>
                <a:srcRect/>
                <a:stretch>
                  <a:fillRect/>
                </a:stretch>
              </p:blipFill>
              <p:spPr bwMode="auto">
                <a:xfrm>
                  <a:off x="6187737" y="963731"/>
                  <a:ext cx="779129" cy="784324"/>
                </a:xfrm>
                <a:prstGeom prst="rect">
                  <a:avLst/>
                </a:prstGeom>
                <a:noFill/>
              </p:spPr>
            </p:pic>
          </p:grpSp>
          <p:grpSp>
            <p:nvGrpSpPr>
              <p:cNvPr id="29" name="Group 22"/>
              <p:cNvGrpSpPr/>
              <p:nvPr/>
            </p:nvGrpSpPr>
            <p:grpSpPr>
              <a:xfrm>
                <a:off x="7148747" y="3529131"/>
                <a:ext cx="1097649" cy="966105"/>
                <a:chOff x="6005747" y="963731"/>
                <a:chExt cx="1097649" cy="966105"/>
              </a:xfrm>
            </p:grpSpPr>
            <p:sp>
              <p:nvSpPr>
                <p:cNvPr id="40" name="Cloud"/>
                <p:cNvSpPr>
                  <a:spLocks noChangeAspect="1" noEditPoints="1" noChangeArrowheads="1"/>
                </p:cNvSpPr>
                <p:nvPr/>
              </p:nvSpPr>
              <p:spPr bwMode="auto">
                <a:xfrm>
                  <a:off x="6005747" y="1253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1" name="Picture 2" descr="C:\Documents and Settings\csve\Local Settings\Temporary Internet Files\Content.IE5\4PQ7052J\MC900431576[1].png"/>
                <p:cNvPicPr>
                  <a:picLocks noChangeAspect="1" noChangeArrowheads="1"/>
                </p:cNvPicPr>
                <p:nvPr/>
              </p:nvPicPr>
              <p:blipFill>
                <a:blip r:embed="rId5" cstate="print"/>
                <a:srcRect/>
                <a:stretch>
                  <a:fillRect/>
                </a:stretch>
              </p:blipFill>
              <p:spPr bwMode="auto">
                <a:xfrm>
                  <a:off x="6187737" y="963731"/>
                  <a:ext cx="779129" cy="784324"/>
                </a:xfrm>
                <a:prstGeom prst="rect">
                  <a:avLst/>
                </a:prstGeom>
                <a:noFill/>
              </p:spPr>
            </p:pic>
          </p:grpSp>
          <p:grpSp>
            <p:nvGrpSpPr>
              <p:cNvPr id="30" name="Group 26"/>
              <p:cNvGrpSpPr/>
              <p:nvPr/>
            </p:nvGrpSpPr>
            <p:grpSpPr>
              <a:xfrm>
                <a:off x="6539147" y="4519731"/>
                <a:ext cx="1097649" cy="966105"/>
                <a:chOff x="6005747" y="963731"/>
                <a:chExt cx="1097649" cy="966105"/>
              </a:xfrm>
            </p:grpSpPr>
            <p:sp>
              <p:nvSpPr>
                <p:cNvPr id="38" name="Cloud"/>
                <p:cNvSpPr>
                  <a:spLocks noChangeAspect="1" noEditPoints="1" noChangeArrowheads="1"/>
                </p:cNvSpPr>
                <p:nvPr/>
              </p:nvSpPr>
              <p:spPr bwMode="auto">
                <a:xfrm>
                  <a:off x="6005747" y="1253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39" name="Picture 2" descr="C:\Documents and Settings\csve\Local Settings\Temporary Internet Files\Content.IE5\4PQ7052J\MC900431576[1].png"/>
                <p:cNvPicPr>
                  <a:picLocks noChangeAspect="1" noChangeArrowheads="1"/>
                </p:cNvPicPr>
                <p:nvPr/>
              </p:nvPicPr>
              <p:blipFill>
                <a:blip r:embed="rId5" cstate="print"/>
                <a:srcRect/>
                <a:stretch>
                  <a:fillRect/>
                </a:stretch>
              </p:blipFill>
              <p:spPr bwMode="auto">
                <a:xfrm>
                  <a:off x="6187737" y="963731"/>
                  <a:ext cx="779129" cy="784324"/>
                </a:xfrm>
                <a:prstGeom prst="rect">
                  <a:avLst/>
                </a:prstGeom>
                <a:noFill/>
              </p:spPr>
            </p:pic>
          </p:grpSp>
          <p:sp>
            <p:nvSpPr>
              <p:cNvPr id="31" name="Freeform 30"/>
              <p:cNvSpPr/>
              <p:nvPr/>
            </p:nvSpPr>
            <p:spPr>
              <a:xfrm rot="506234">
                <a:off x="5569700" y="1611549"/>
                <a:ext cx="1357279" cy="3322839"/>
              </a:xfrm>
              <a:custGeom>
                <a:avLst/>
                <a:gdLst>
                  <a:gd name="connsiteX0" fmla="*/ 0 w 1357279"/>
                  <a:gd name="connsiteY0" fmla="*/ 0 h 3073400"/>
                  <a:gd name="connsiteX1" fmla="*/ 1333500 w 1357279"/>
                  <a:gd name="connsiteY1" fmla="*/ 1168400 h 3073400"/>
                  <a:gd name="connsiteX2" fmla="*/ 889000 w 1357279"/>
                  <a:gd name="connsiteY2" fmla="*/ 3073400 h 3073400"/>
                </a:gdLst>
                <a:ahLst/>
                <a:cxnLst>
                  <a:cxn ang="0">
                    <a:pos x="connsiteX0" y="connsiteY0"/>
                  </a:cxn>
                  <a:cxn ang="0">
                    <a:pos x="connsiteX1" y="connsiteY1"/>
                  </a:cxn>
                  <a:cxn ang="0">
                    <a:pos x="connsiteX2" y="connsiteY2"/>
                  </a:cxn>
                </a:cxnLst>
                <a:rect l="l" t="t" r="r" b="b"/>
                <a:pathLst>
                  <a:path w="1357279" h="3073400">
                    <a:moveTo>
                      <a:pt x="0" y="0"/>
                    </a:moveTo>
                    <a:cubicBezTo>
                      <a:pt x="592666" y="328083"/>
                      <a:pt x="1185333" y="656167"/>
                      <a:pt x="1333500" y="1168400"/>
                    </a:cubicBezTo>
                    <a:cubicBezTo>
                      <a:pt x="1481667" y="1680633"/>
                      <a:pt x="889000" y="3073400"/>
                      <a:pt x="889000" y="307340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2" name="Straight Connector 31"/>
              <p:cNvCxnSpPr/>
              <p:nvPr/>
            </p:nvCxnSpPr>
            <p:spPr>
              <a:xfrm flipV="1">
                <a:off x="6680200" y="2184400"/>
                <a:ext cx="292100"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6019800" y="1447800"/>
                <a:ext cx="2032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807200" y="3746500"/>
                <a:ext cx="406400"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972300" y="3098800"/>
                <a:ext cx="279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362700" y="4711700"/>
                <a:ext cx="2286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5524500" y="2730500"/>
                <a:ext cx="1358900" cy="1651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 name="Rounded Rectangle 10"/>
            <p:cNvSpPr/>
            <p:nvPr/>
          </p:nvSpPr>
          <p:spPr>
            <a:xfrm>
              <a:off x="5067300" y="4443066"/>
              <a:ext cx="1511300" cy="2686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Networked LAN</a:t>
              </a:r>
              <a:endParaRPr lang="en-US" sz="1200" dirty="0">
                <a:solidFill>
                  <a:schemeClr val="tx1"/>
                </a:solidFill>
              </a:endParaRPr>
            </a:p>
          </p:txBody>
        </p:sp>
        <p:grpSp>
          <p:nvGrpSpPr>
            <p:cNvPr id="12" name="Group 52"/>
            <p:cNvGrpSpPr/>
            <p:nvPr/>
          </p:nvGrpSpPr>
          <p:grpSpPr>
            <a:xfrm>
              <a:off x="787401" y="2641600"/>
              <a:ext cx="2105558" cy="1437869"/>
              <a:chOff x="1752601" y="3556000"/>
              <a:chExt cx="2105558" cy="1437869"/>
            </a:xfrm>
          </p:grpSpPr>
          <p:pic>
            <p:nvPicPr>
              <p:cNvPr id="23" name="Picture 5" descr="Picture 5.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52601" y="3556000"/>
                <a:ext cx="1955800" cy="1338679"/>
              </a:xfrm>
              <a:prstGeom prst="rect">
                <a:avLst/>
              </a:prstGeom>
            </p:spPr>
          </p:pic>
          <p:sp>
            <p:nvSpPr>
              <p:cNvPr id="24" name="Rounded Rectangle 23"/>
              <p:cNvSpPr/>
              <p:nvPr/>
            </p:nvSpPr>
            <p:spPr>
              <a:xfrm>
                <a:off x="1906874" y="4620866"/>
                <a:ext cx="1951285" cy="373003"/>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Aneka Maya Render</a:t>
                </a:r>
                <a:endParaRPr lang="en-US" sz="1200" dirty="0">
                  <a:solidFill>
                    <a:schemeClr val="tx1"/>
                  </a:solidFill>
                </a:endParaRPr>
              </a:p>
            </p:txBody>
          </p:sp>
        </p:grpSp>
        <p:grpSp>
          <p:nvGrpSpPr>
            <p:cNvPr id="13" name="Group 51"/>
            <p:cNvGrpSpPr/>
            <p:nvPr/>
          </p:nvGrpSpPr>
          <p:grpSpPr>
            <a:xfrm>
              <a:off x="711200" y="5092699"/>
              <a:ext cx="2103998" cy="1439073"/>
              <a:chOff x="368300" y="1587499"/>
              <a:chExt cx="2103998" cy="1439073"/>
            </a:xfrm>
          </p:grpSpPr>
          <p:pic>
            <p:nvPicPr>
              <p:cNvPr id="21" name="Picture 20" descr="Picture 6.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300" y="1587499"/>
                <a:ext cx="2044700" cy="1347643"/>
              </a:xfrm>
              <a:prstGeom prst="rect">
                <a:avLst/>
              </a:prstGeom>
            </p:spPr>
          </p:pic>
          <p:sp>
            <p:nvSpPr>
              <p:cNvPr id="22" name="Rounded Rectangle 21"/>
              <p:cNvSpPr/>
              <p:nvPr/>
            </p:nvSpPr>
            <p:spPr>
              <a:xfrm>
                <a:off x="649573" y="2639666"/>
                <a:ext cx="1822725" cy="386906"/>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Maya: Train Design</a:t>
                </a:r>
                <a:endParaRPr lang="en-US" sz="1200" dirty="0">
                  <a:solidFill>
                    <a:schemeClr val="tx1"/>
                  </a:solidFill>
                </a:endParaRPr>
              </a:p>
            </p:txBody>
          </p:sp>
        </p:grpSp>
        <p:sp>
          <p:nvSpPr>
            <p:cNvPr id="14" name="Striped Right Arrow 13"/>
            <p:cNvSpPr/>
            <p:nvPr/>
          </p:nvSpPr>
          <p:spPr>
            <a:xfrm rot="16200000" flipV="1">
              <a:off x="1099580" y="4333739"/>
              <a:ext cx="767415" cy="397269"/>
            </a:xfrm>
            <a:prstGeom prst="stripedRightArrow">
              <a:avLst>
                <a:gd name="adj1" fmla="val 41475"/>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56"/>
            <p:cNvGrpSpPr/>
            <p:nvPr/>
          </p:nvGrpSpPr>
          <p:grpSpPr>
            <a:xfrm>
              <a:off x="1765300" y="4265266"/>
              <a:ext cx="1511300" cy="611534"/>
              <a:chOff x="1841500" y="4252566"/>
              <a:chExt cx="1511300" cy="611534"/>
            </a:xfrm>
          </p:grpSpPr>
          <p:sp>
            <p:nvSpPr>
              <p:cNvPr id="19" name="Rounded Rectangle 18"/>
              <p:cNvSpPr/>
              <p:nvPr/>
            </p:nvSpPr>
            <p:spPr>
              <a:xfrm>
                <a:off x="1841500" y="4252566"/>
                <a:ext cx="1511300" cy="2686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Render Files</a:t>
                </a:r>
                <a:endParaRPr lang="en-US" sz="1200" dirty="0">
                  <a:solidFill>
                    <a:schemeClr val="tx1"/>
                  </a:solidFill>
                </a:endParaRPr>
              </a:p>
            </p:txBody>
          </p:sp>
          <p:sp>
            <p:nvSpPr>
              <p:cNvPr id="20" name="Rounded Rectangle 19"/>
              <p:cNvSpPr/>
              <p:nvPr/>
            </p:nvSpPr>
            <p:spPr>
              <a:xfrm>
                <a:off x="1841500" y="4595466"/>
                <a:ext cx="1511300" cy="2686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Scenarios</a:t>
                </a:r>
                <a:endParaRPr lang="en-US" sz="1200" dirty="0">
                  <a:solidFill>
                    <a:schemeClr val="tx1"/>
                  </a:solidFill>
                </a:endParaRPr>
              </a:p>
            </p:txBody>
          </p:sp>
        </p:grpSp>
        <p:sp>
          <p:nvSpPr>
            <p:cNvPr id="16" name="Rounded Rectangle 15"/>
            <p:cNvSpPr/>
            <p:nvPr/>
          </p:nvSpPr>
          <p:spPr>
            <a:xfrm>
              <a:off x="3048483" y="3604866"/>
              <a:ext cx="1166429" cy="56542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Render Tasks</a:t>
              </a:r>
              <a:endParaRPr lang="en-US" sz="1200" dirty="0">
                <a:solidFill>
                  <a:schemeClr val="tx1"/>
                </a:solidFill>
              </a:endParaRPr>
            </a:p>
          </p:txBody>
        </p:sp>
        <p:sp>
          <p:nvSpPr>
            <p:cNvPr id="17" name="Striped Right Arrow 16"/>
            <p:cNvSpPr/>
            <p:nvPr/>
          </p:nvSpPr>
          <p:spPr>
            <a:xfrm flipV="1">
              <a:off x="2890280" y="3190738"/>
              <a:ext cx="1313420" cy="397269"/>
            </a:xfrm>
            <a:prstGeom prst="stripedRightArrow">
              <a:avLst>
                <a:gd name="adj1" fmla="val 41475"/>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riped Right Arrow 17"/>
            <p:cNvSpPr/>
            <p:nvPr/>
          </p:nvSpPr>
          <p:spPr>
            <a:xfrm rot="13738460" flipV="1">
              <a:off x="3195081" y="2174738"/>
              <a:ext cx="1313420" cy="397269"/>
            </a:xfrm>
            <a:prstGeom prst="stripedRightArrow">
              <a:avLst>
                <a:gd name="adj1" fmla="val 41475"/>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9528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Video Encoding on the Cloud : Encoding.com</a:t>
            </a:r>
            <a:endParaRPr lang="en-US" dirty="0"/>
          </a:p>
        </p:txBody>
      </p:sp>
      <p:sp>
        <p:nvSpPr>
          <p:cNvPr id="7" name="Content Placeholder 6"/>
          <p:cNvSpPr>
            <a:spLocks noGrp="1"/>
          </p:cNvSpPr>
          <p:nvPr>
            <p:ph idx="1"/>
          </p:nvPr>
        </p:nvSpPr>
        <p:spPr/>
        <p:txBody>
          <a:bodyPr/>
          <a:lstStyle/>
          <a:p>
            <a:pPr algn="just"/>
            <a:r>
              <a:rPr lang="en-US" sz="2000" dirty="0" smtClean="0"/>
              <a:t>Video encoding and </a:t>
            </a:r>
            <a:r>
              <a:rPr lang="en-US" sz="2000" dirty="0" err="1" smtClean="0"/>
              <a:t>transcoding</a:t>
            </a:r>
            <a:r>
              <a:rPr lang="en-US" sz="2000" dirty="0" smtClean="0"/>
              <a:t> are operations that can take a great benefit from using Cloud technologies: they are computationally intensive and potentially require considerable amount of storage. </a:t>
            </a:r>
          </a:p>
          <a:p>
            <a:pPr algn="just"/>
            <a:r>
              <a:rPr lang="en-US" sz="2000" dirty="0" smtClean="0"/>
              <a:t>Moreover, with the continuous improvement of mobile devices as well as the diffusion of Internet, requests for video content have significantly increased. </a:t>
            </a:r>
          </a:p>
          <a:p>
            <a:pPr algn="just"/>
            <a:r>
              <a:rPr lang="en-US" sz="2000" dirty="0" smtClean="0"/>
              <a:t>The variety of devices with video playback capabilities has led to an explosion of video formats through which a video can be delivered. </a:t>
            </a:r>
          </a:p>
          <a:p>
            <a:pPr algn="just"/>
            <a:r>
              <a:rPr lang="en-US" sz="2000" dirty="0" smtClean="0"/>
              <a:t>Software and hardware for video encoding and </a:t>
            </a:r>
            <a:r>
              <a:rPr lang="en-US" sz="2000" dirty="0" err="1" smtClean="0"/>
              <a:t>transcoding</a:t>
            </a:r>
            <a:r>
              <a:rPr lang="en-US" sz="2000" dirty="0" smtClean="0"/>
              <a:t> often have prohibitive costs or are not flexible enough to support conversion from any format to any format. </a:t>
            </a:r>
          </a:p>
          <a:p>
            <a:pPr algn="just"/>
            <a:r>
              <a:rPr lang="en-US" sz="2000" dirty="0" smtClean="0"/>
              <a:t>Cloud technologies present an opportunity for turning these tedious and often demanding tasks into services that can be easily integrated into different workflows or made available to everyone according to their needs. </a:t>
            </a:r>
          </a:p>
          <a:p>
            <a:pPr algn="just"/>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52</a:t>
            </a:fld>
            <a:endParaRPr lang="en-US"/>
          </a:p>
        </p:txBody>
      </p:sp>
    </p:spTree>
    <p:extLst>
      <p:ext uri="{BB962C8B-B14F-4D97-AF65-F5344CB8AC3E}">
        <p14:creationId xmlns:p14="http://schemas.microsoft.com/office/powerpoint/2010/main" val="17343989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Encoding on the Cloud : Encoding.com</a:t>
            </a:r>
            <a:endParaRPr lang="en-US" dirty="0"/>
          </a:p>
        </p:txBody>
      </p:sp>
      <p:sp>
        <p:nvSpPr>
          <p:cNvPr id="3" name="Content Placeholder 2"/>
          <p:cNvSpPr>
            <a:spLocks noGrp="1"/>
          </p:cNvSpPr>
          <p:nvPr>
            <p:ph idx="1"/>
          </p:nvPr>
        </p:nvSpPr>
        <p:spPr/>
        <p:txBody>
          <a:bodyPr/>
          <a:lstStyle/>
          <a:p>
            <a:pPr algn="just"/>
            <a:r>
              <a:rPr lang="en-US" sz="2000" i="1" dirty="0" smtClean="0"/>
              <a:t>Encoding.com</a:t>
            </a:r>
            <a:r>
              <a:rPr lang="en-US" sz="2000" dirty="0" smtClean="0"/>
              <a:t> is software solution that offers video </a:t>
            </a:r>
            <a:r>
              <a:rPr lang="en-US" sz="2000" dirty="0" err="1" smtClean="0"/>
              <a:t>transcoding</a:t>
            </a:r>
            <a:r>
              <a:rPr lang="en-US" sz="2000" dirty="0" smtClean="0"/>
              <a:t> services on demand and leverage Cloud technology to provide both the horse-power required for video conversion and the storage for staging videos. </a:t>
            </a:r>
          </a:p>
          <a:p>
            <a:pPr algn="just"/>
            <a:r>
              <a:rPr lang="en-US" sz="2000" dirty="0" smtClean="0"/>
              <a:t>The service integrates both with Amazon Web Services technologies (</a:t>
            </a:r>
            <a:r>
              <a:rPr lang="en-US" sz="2000" i="1" dirty="0" smtClean="0"/>
              <a:t>EC2</a:t>
            </a:r>
            <a:r>
              <a:rPr lang="en-US" sz="2000" dirty="0" smtClean="0"/>
              <a:t>, </a:t>
            </a:r>
            <a:r>
              <a:rPr lang="en-US" sz="2000" i="1" dirty="0" smtClean="0"/>
              <a:t>S3</a:t>
            </a:r>
            <a:r>
              <a:rPr lang="en-US" sz="2000" dirty="0" smtClean="0"/>
              <a:t>, and </a:t>
            </a:r>
            <a:r>
              <a:rPr lang="en-US" sz="2000" i="1" dirty="0" err="1" smtClean="0"/>
              <a:t>CloudFront</a:t>
            </a:r>
            <a:r>
              <a:rPr lang="en-US" sz="2000" dirty="0" smtClean="0"/>
              <a:t>) and </a:t>
            </a:r>
            <a:r>
              <a:rPr lang="en-US" sz="2000" dirty="0" err="1" smtClean="0"/>
              <a:t>Rackspace</a:t>
            </a:r>
            <a:r>
              <a:rPr lang="en-US" sz="2000" dirty="0" smtClean="0"/>
              <a:t> (</a:t>
            </a:r>
            <a:r>
              <a:rPr lang="en-US" sz="2000" i="1" dirty="0" smtClean="0"/>
              <a:t>Cloud Servers</a:t>
            </a:r>
            <a:r>
              <a:rPr lang="en-US" sz="2000" dirty="0" smtClean="0"/>
              <a:t>, </a:t>
            </a:r>
            <a:r>
              <a:rPr lang="en-US" sz="2000" i="1" dirty="0" smtClean="0"/>
              <a:t>Cloud Files</a:t>
            </a:r>
            <a:r>
              <a:rPr lang="en-US" sz="2000" dirty="0" smtClean="0"/>
              <a:t>, and </a:t>
            </a:r>
            <a:r>
              <a:rPr lang="en-US" sz="2000" i="1" dirty="0" smtClean="0"/>
              <a:t>Limelight CDN</a:t>
            </a:r>
            <a:r>
              <a:rPr lang="en-US" sz="2000" dirty="0" smtClean="0"/>
              <a:t> access). </a:t>
            </a:r>
          </a:p>
          <a:p>
            <a:pPr algn="just"/>
            <a:r>
              <a:rPr lang="en-US" sz="2000" dirty="0" smtClean="0"/>
              <a:t>Users can access the services through a variety of interfaces: Encoding.com website, web service XML APIs, desktop applications, and watched folders.</a:t>
            </a:r>
          </a:p>
          <a:p>
            <a:pPr algn="just"/>
            <a:r>
              <a:rPr lang="en-US" sz="2000" dirty="0" smtClean="0"/>
              <a:t> In order to use the service users have to specify the location of the video to </a:t>
            </a:r>
            <a:r>
              <a:rPr lang="en-US" sz="2000" dirty="0" err="1" smtClean="0"/>
              <a:t>transcode</a:t>
            </a:r>
            <a:r>
              <a:rPr lang="en-US" sz="2000" dirty="0" smtClean="0"/>
              <a:t>, the destination format, and the target location of the video. Encoding.com also offers other video editing operations such the insertion of thumbnails, watermarks, or logos. Moreover, it also extends its capabilities to audio and image conversion.</a:t>
            </a:r>
          </a:p>
          <a:p>
            <a:pPr algn="just"/>
            <a:r>
              <a:rPr lang="en-US" sz="2000" dirty="0" smtClean="0"/>
              <a:t>The service provides different pricing options: monthly fee, pay-as-you-go (by batches), and special prices for high volumes. Encoding.com has up to now more than 2000 customers and has already processed more than 10 million videos.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53</a:t>
            </a:fld>
            <a:endParaRPr lang="en-US"/>
          </a:p>
        </p:txBody>
      </p:sp>
    </p:spTree>
    <p:extLst>
      <p:ext uri="{BB962C8B-B14F-4D97-AF65-F5344CB8AC3E}">
        <p14:creationId xmlns:p14="http://schemas.microsoft.com/office/powerpoint/2010/main" val="8987089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56388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Tree>
    <p:extLst>
      <p:ext uri="{BB962C8B-B14F-4D97-AF65-F5344CB8AC3E}">
        <p14:creationId xmlns:p14="http://schemas.microsoft.com/office/powerpoint/2010/main" val="27176148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Multiplayer Online Gaming</a:t>
            </a:r>
            <a:endParaRPr lang="en-US" dirty="0"/>
          </a:p>
        </p:txBody>
      </p:sp>
      <p:sp>
        <p:nvSpPr>
          <p:cNvPr id="3" name="Content Placeholder 2"/>
          <p:cNvSpPr>
            <a:spLocks noGrp="1"/>
          </p:cNvSpPr>
          <p:nvPr>
            <p:ph idx="1"/>
          </p:nvPr>
        </p:nvSpPr>
        <p:spPr/>
        <p:txBody>
          <a:bodyPr/>
          <a:lstStyle/>
          <a:p>
            <a:pPr algn="just"/>
            <a:r>
              <a:rPr lang="en-US" sz="2400" dirty="0" smtClean="0"/>
              <a:t>Online multiplayer gaming attracts millions of gamers around the world that share a common experience by playing together on a virtual environment that extends beyond the boundaries of a normal LAN. </a:t>
            </a:r>
          </a:p>
          <a:p>
            <a:pPr algn="just"/>
            <a:r>
              <a:rPr lang="en-US" sz="2400" dirty="0" smtClean="0"/>
              <a:t>Online games support hundreds of players in the same session and this is made possible by the specific architecture used to forward interactions that is based on game log processing. </a:t>
            </a:r>
          </a:p>
          <a:p>
            <a:pPr algn="just"/>
            <a:r>
              <a:rPr lang="en-US" sz="2400" dirty="0" smtClean="0"/>
              <a:t>Players update the game server hosting the game session and the server integrates all the updates into a log that is made available to all the players through a TCP port. </a:t>
            </a:r>
          </a:p>
          <a:p>
            <a:pPr algn="just"/>
            <a:r>
              <a:rPr lang="en-US" sz="2400" dirty="0" smtClean="0"/>
              <a:t>The client software used for the game connects to the log port and by reading the log updates the local user interface with the actions of other players.</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spTree>
    <p:extLst>
      <p:ext uri="{BB962C8B-B14F-4D97-AF65-F5344CB8AC3E}">
        <p14:creationId xmlns:p14="http://schemas.microsoft.com/office/powerpoint/2010/main" val="39978134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Multiplayer Online Gaming</a:t>
            </a:r>
            <a:endParaRPr lang="en-US" dirty="0"/>
          </a:p>
        </p:txBody>
      </p:sp>
      <p:sp>
        <p:nvSpPr>
          <p:cNvPr id="3" name="Content Placeholder 2"/>
          <p:cNvSpPr>
            <a:spLocks noGrp="1"/>
          </p:cNvSpPr>
          <p:nvPr>
            <p:ph idx="1"/>
          </p:nvPr>
        </p:nvSpPr>
        <p:spPr/>
        <p:txBody>
          <a:bodyPr/>
          <a:lstStyle/>
          <a:p>
            <a:pPr algn="just"/>
            <a:r>
              <a:rPr lang="en-US" dirty="0" smtClean="0"/>
              <a:t>Game log processing is also utilized to build statistics on players and rank them. These features constitute the additional value of online gaming portals that attract more and more gamers. </a:t>
            </a:r>
          </a:p>
          <a:p>
            <a:pPr algn="just"/>
            <a:r>
              <a:rPr lang="en-US" dirty="0" smtClean="0"/>
              <a:t>The processing of game logs is a potentially compute intensive operation that strongly depends on the number of players online and the number of games monitored. </a:t>
            </a:r>
          </a:p>
          <a:p>
            <a:pPr algn="just"/>
            <a:r>
              <a:rPr lang="en-US" dirty="0" smtClean="0"/>
              <a:t>Moreover, gaming portals are web applications and therefore might suffer from the spiky behavior of users that can randomly generate large amount of volatile workloads that do not justify capacity planning.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Tree>
    <p:extLst>
      <p:ext uri="{BB962C8B-B14F-4D97-AF65-F5344CB8AC3E}">
        <p14:creationId xmlns:p14="http://schemas.microsoft.com/office/powerpoint/2010/main" val="35609851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Multiplayer Online Gaming</a:t>
            </a:r>
            <a:endParaRPr lang="en-US" dirty="0"/>
          </a:p>
        </p:txBody>
      </p:sp>
      <p:sp>
        <p:nvSpPr>
          <p:cNvPr id="3" name="Content Placeholder 2"/>
          <p:cNvSpPr>
            <a:spLocks noGrp="1"/>
          </p:cNvSpPr>
          <p:nvPr>
            <p:ph idx="1"/>
          </p:nvPr>
        </p:nvSpPr>
        <p:spPr/>
        <p:txBody>
          <a:bodyPr/>
          <a:lstStyle/>
          <a:p>
            <a:pPr algn="just"/>
            <a:r>
              <a:rPr lang="en-US" dirty="0" smtClean="0"/>
              <a:t>The use of Cloud computing technologies can provide the required elasticity for seamlessly processing these workloads and scale as required when the number of users increases. </a:t>
            </a:r>
          </a:p>
          <a:p>
            <a:pPr algn="just"/>
            <a:r>
              <a:rPr lang="en-US" dirty="0" smtClean="0"/>
              <a:t>A prototypal implementation of Cloud-based game log processing has been implemented by Titan Inc. (now </a:t>
            </a:r>
            <a:r>
              <a:rPr lang="en-US" dirty="0" err="1" smtClean="0"/>
              <a:t>Xfire</a:t>
            </a:r>
            <a:r>
              <a:rPr lang="en-US" dirty="0" smtClean="0"/>
              <a:t>), a company based in California that extended its gaming portal to offload game log processing to the Cloud by using Aneka. </a:t>
            </a:r>
          </a:p>
          <a:p>
            <a:pPr algn="just"/>
            <a:r>
              <a:rPr lang="en-US" dirty="0" smtClean="0"/>
              <a:t>The prototype has utilized a private Cloud deployment that has allowed Titan Inc. to process concurrently multiple logs and sustain a larger number of users.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Tree>
    <p:extLst>
      <p:ext uri="{BB962C8B-B14F-4D97-AF65-F5344CB8AC3E}">
        <p14:creationId xmlns:p14="http://schemas.microsoft.com/office/powerpoint/2010/main" val="30505567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Scalable Processing of Logs for Network Games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grpSp>
        <p:nvGrpSpPr>
          <p:cNvPr id="6" name="Group 5"/>
          <p:cNvGrpSpPr/>
          <p:nvPr/>
        </p:nvGrpSpPr>
        <p:grpSpPr>
          <a:xfrm>
            <a:off x="0" y="1143000"/>
            <a:ext cx="9144000" cy="5410200"/>
            <a:chOff x="228600" y="850900"/>
            <a:chExt cx="8915400" cy="5778500"/>
          </a:xfrm>
        </p:grpSpPr>
        <p:sp>
          <p:nvSpPr>
            <p:cNvPr id="7" name="Rectangle 6"/>
            <p:cNvSpPr/>
            <p:nvPr/>
          </p:nvSpPr>
          <p:spPr>
            <a:xfrm>
              <a:off x="228600" y="850900"/>
              <a:ext cx="8915400" cy="5778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334000" y="1282700"/>
              <a:ext cx="3670300" cy="5232400"/>
            </a:xfrm>
            <a:prstGeom prst="roundRect">
              <a:avLst>
                <a:gd name="adj" fmla="val 5758"/>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358000" y="3173467"/>
              <a:ext cx="910731" cy="932927"/>
              <a:chOff x="358000" y="2817867"/>
              <a:chExt cx="910731" cy="932927"/>
            </a:xfrm>
          </p:grpSpPr>
          <p:pic>
            <p:nvPicPr>
              <p:cNvPr id="71" name="Picture 5" descr="MC90043394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8000" y="2817867"/>
                <a:ext cx="810400" cy="810400"/>
              </a:xfrm>
              <a:prstGeom prst="rect">
                <a:avLst/>
              </a:prstGeom>
            </p:spPr>
          </p:pic>
          <p:sp>
            <p:nvSpPr>
              <p:cNvPr id="72" name="Rounded Rectangle 6"/>
              <p:cNvSpPr/>
              <p:nvPr/>
            </p:nvSpPr>
            <p:spPr>
              <a:xfrm>
                <a:off x="433674" y="3465167"/>
                <a:ext cx="835057" cy="285627"/>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Gamer</a:t>
                </a:r>
                <a:endParaRPr lang="en-US" sz="1200" dirty="0">
                  <a:solidFill>
                    <a:schemeClr val="tx1"/>
                  </a:solidFill>
                </a:endParaRPr>
              </a:p>
            </p:txBody>
          </p:sp>
        </p:grpSp>
        <p:grpSp>
          <p:nvGrpSpPr>
            <p:cNvPr id="10" name="Group 11"/>
            <p:cNvGrpSpPr/>
            <p:nvPr/>
          </p:nvGrpSpPr>
          <p:grpSpPr>
            <a:xfrm>
              <a:off x="390781" y="960722"/>
              <a:ext cx="877949" cy="1029601"/>
              <a:chOff x="390781" y="960722"/>
              <a:chExt cx="877949" cy="1029601"/>
            </a:xfrm>
          </p:grpSpPr>
          <p:pic>
            <p:nvPicPr>
              <p:cNvPr id="69" name="Picture 3" descr="MC90043394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0781" y="960722"/>
                <a:ext cx="796967" cy="779178"/>
              </a:xfrm>
              <a:prstGeom prst="rect">
                <a:avLst/>
              </a:prstGeom>
            </p:spPr>
          </p:pic>
          <p:sp>
            <p:nvSpPr>
              <p:cNvPr id="70" name="Rounded Rectangle 7"/>
              <p:cNvSpPr/>
              <p:nvPr/>
            </p:nvSpPr>
            <p:spPr>
              <a:xfrm>
                <a:off x="471774" y="1610966"/>
                <a:ext cx="796956" cy="379357"/>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Gamer</a:t>
                </a:r>
                <a:endParaRPr lang="en-US" sz="1200" dirty="0">
                  <a:solidFill>
                    <a:schemeClr val="tx1"/>
                  </a:solidFill>
                </a:endParaRPr>
              </a:p>
            </p:txBody>
          </p:sp>
        </p:grpSp>
        <p:grpSp>
          <p:nvGrpSpPr>
            <p:cNvPr id="11" name="Group 10"/>
            <p:cNvGrpSpPr/>
            <p:nvPr/>
          </p:nvGrpSpPr>
          <p:grpSpPr>
            <a:xfrm>
              <a:off x="423346" y="2090544"/>
              <a:ext cx="845385" cy="876427"/>
              <a:chOff x="423346" y="2090544"/>
              <a:chExt cx="845385" cy="876427"/>
            </a:xfrm>
          </p:grpSpPr>
          <p:pic>
            <p:nvPicPr>
              <p:cNvPr id="67" name="Picture 4" descr="MC90043394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23346" y="2090544"/>
                <a:ext cx="706954" cy="706954"/>
              </a:xfrm>
              <a:prstGeom prst="rect">
                <a:avLst/>
              </a:prstGeom>
            </p:spPr>
          </p:pic>
          <p:sp>
            <p:nvSpPr>
              <p:cNvPr id="68" name="Rounded Rectangle 67"/>
              <p:cNvSpPr/>
              <p:nvPr/>
            </p:nvSpPr>
            <p:spPr>
              <a:xfrm>
                <a:off x="446374" y="2703167"/>
                <a:ext cx="822357" cy="26380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Gamer</a:t>
                </a:r>
                <a:endParaRPr lang="en-US" sz="1200" dirty="0">
                  <a:solidFill>
                    <a:schemeClr val="tx1"/>
                  </a:solidFill>
                </a:endParaRPr>
              </a:p>
            </p:txBody>
          </p:sp>
        </p:grpSp>
        <p:grpSp>
          <p:nvGrpSpPr>
            <p:cNvPr id="12" name="Group 16"/>
            <p:cNvGrpSpPr/>
            <p:nvPr/>
          </p:nvGrpSpPr>
          <p:grpSpPr>
            <a:xfrm>
              <a:off x="1917700" y="1540235"/>
              <a:ext cx="2552700" cy="2003065"/>
              <a:chOff x="1816100" y="1514835"/>
              <a:chExt cx="2552700" cy="2003065"/>
            </a:xfrm>
          </p:grpSpPr>
          <p:sp>
            <p:nvSpPr>
              <p:cNvPr id="63" name="Cloud"/>
              <p:cNvSpPr>
                <a:spLocks noChangeAspect="1" noEditPoints="1" noChangeArrowheads="1"/>
              </p:cNvSpPr>
              <p:nvPr/>
            </p:nvSpPr>
            <p:spPr bwMode="auto">
              <a:xfrm>
                <a:off x="3124221" y="2068132"/>
                <a:ext cx="1244579" cy="8552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64" name="Picture 2" descr="Z:\Documents\University of Melbourne\Aneka\CloudBook\Icons\1306768872_browser.png"/>
              <p:cNvPicPr>
                <a:picLocks noChangeAspect="1" noChangeArrowheads="1"/>
              </p:cNvPicPr>
              <p:nvPr/>
            </p:nvPicPr>
            <p:blipFill>
              <a:blip r:embed="rId6" cstate="print"/>
              <a:srcRect/>
              <a:stretch>
                <a:fillRect/>
              </a:stretch>
            </p:blipFill>
            <p:spPr bwMode="auto">
              <a:xfrm>
                <a:off x="2034745" y="1514835"/>
                <a:ext cx="2003065" cy="2003065"/>
              </a:xfrm>
              <a:prstGeom prst="rect">
                <a:avLst/>
              </a:prstGeom>
              <a:noFill/>
            </p:spPr>
          </p:pic>
          <p:sp>
            <p:nvSpPr>
              <p:cNvPr id="65" name="Cloud"/>
              <p:cNvSpPr>
                <a:spLocks noChangeAspect="1" noEditPoints="1" noChangeArrowheads="1"/>
              </p:cNvSpPr>
              <p:nvPr/>
            </p:nvSpPr>
            <p:spPr bwMode="auto">
              <a:xfrm>
                <a:off x="1816100" y="2219470"/>
                <a:ext cx="1411963" cy="78525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66" name="Cloud"/>
              <p:cNvSpPr>
                <a:spLocks noChangeAspect="1" noEditPoints="1" noChangeArrowheads="1"/>
              </p:cNvSpPr>
              <p:nvPr/>
            </p:nvSpPr>
            <p:spPr bwMode="auto">
              <a:xfrm>
                <a:off x="2798140" y="2328448"/>
                <a:ext cx="1231948" cy="8465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sp>
          <p:nvSpPr>
            <p:cNvPr id="13" name="Left Arrow 12"/>
            <p:cNvSpPr/>
            <p:nvPr/>
          </p:nvSpPr>
          <p:spPr>
            <a:xfrm rot="12401386" flipV="1">
              <a:off x="1444966" y="17398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rot="9055612" flipV="1">
              <a:off x="1444965" y="33019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rot="10800000" flipV="1">
              <a:off x="1229065" y="25272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210928" y="1752170"/>
              <a:ext cx="1704240" cy="77076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4985771" y="1538800"/>
              <a:ext cx="510465" cy="988338"/>
            </a:xfrm>
            <a:prstGeom prst="rect">
              <a:avLst/>
            </a:prstGeom>
            <a:noFill/>
          </p:spPr>
        </p:pic>
        <p:sp>
          <p:nvSpPr>
            <p:cNvPr id="18" name="AutoShape 71"/>
            <p:cNvSpPr>
              <a:spLocks noChangeArrowheads="1"/>
            </p:cNvSpPr>
            <p:nvPr/>
          </p:nvSpPr>
          <p:spPr bwMode="auto">
            <a:xfrm rot="16200000">
              <a:off x="4639937" y="185643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9" name="AutoShape 71"/>
            <p:cNvSpPr>
              <a:spLocks noChangeArrowheads="1"/>
            </p:cNvSpPr>
            <p:nvPr/>
          </p:nvSpPr>
          <p:spPr bwMode="auto">
            <a:xfrm rot="16200000">
              <a:off x="4640367" y="206311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0" name="AutoShape 71"/>
            <p:cNvSpPr>
              <a:spLocks noChangeArrowheads="1"/>
            </p:cNvSpPr>
            <p:nvPr/>
          </p:nvSpPr>
          <p:spPr bwMode="auto">
            <a:xfrm rot="16200000">
              <a:off x="4651652" y="2302359"/>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1" name="Rounded Rectangle 20"/>
            <p:cNvSpPr/>
            <p:nvPr/>
          </p:nvSpPr>
          <p:spPr>
            <a:xfrm>
              <a:off x="5083340" y="2358954"/>
              <a:ext cx="1634960" cy="445241"/>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Titan Gaming Portal</a:t>
              </a:r>
              <a:endParaRPr lang="en-US" sz="1200" dirty="0">
                <a:solidFill>
                  <a:schemeClr val="tx1"/>
                </a:solidFill>
              </a:endParaRPr>
            </a:p>
          </p:txBody>
        </p:sp>
        <p:grpSp>
          <p:nvGrpSpPr>
            <p:cNvPr id="22" name="Group 31"/>
            <p:cNvGrpSpPr/>
            <p:nvPr/>
          </p:nvGrpSpPr>
          <p:grpSpPr>
            <a:xfrm>
              <a:off x="1587500" y="5000548"/>
              <a:ext cx="1358900" cy="1273090"/>
              <a:chOff x="1663700" y="4416348"/>
              <a:chExt cx="1358900" cy="1273090"/>
            </a:xfrm>
          </p:grpSpPr>
          <p:sp>
            <p:nvSpPr>
              <p:cNvPr id="60" name="Oval 59"/>
              <p:cNvSpPr/>
              <p:nvPr/>
            </p:nvSpPr>
            <p:spPr>
              <a:xfrm>
                <a:off x="1663700" y="4851400"/>
                <a:ext cx="1358900" cy="622300"/>
              </a:xfrm>
              <a:prstGeom prst="ellipse">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29"/>
              <p:cNvSpPr/>
              <p:nvPr/>
            </p:nvSpPr>
            <p:spPr>
              <a:xfrm>
                <a:off x="1692440" y="5292655"/>
                <a:ext cx="1215860" cy="2953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 Server</a:t>
                </a:r>
                <a:endParaRPr lang="en-US" sz="1200" dirty="0">
                  <a:solidFill>
                    <a:schemeClr val="tx1"/>
                  </a:solidFill>
                </a:endParaRPr>
              </a:p>
            </p:txBody>
          </p:sp>
          <p:pic>
            <p:nvPicPr>
              <p:cNvPr id="62" name="Picture 61"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1701800" y="4416348"/>
                <a:ext cx="657536" cy="1273090"/>
              </a:xfrm>
              <a:prstGeom prst="rect">
                <a:avLst/>
              </a:prstGeom>
              <a:noFill/>
            </p:spPr>
          </p:pic>
        </p:grpSp>
        <p:grpSp>
          <p:nvGrpSpPr>
            <p:cNvPr id="23" name="Group 32"/>
            <p:cNvGrpSpPr/>
            <p:nvPr/>
          </p:nvGrpSpPr>
          <p:grpSpPr>
            <a:xfrm>
              <a:off x="3695700" y="3197148"/>
              <a:ext cx="1358900" cy="1273090"/>
              <a:chOff x="1663700" y="4416348"/>
              <a:chExt cx="1358900" cy="1273090"/>
            </a:xfrm>
          </p:grpSpPr>
          <p:sp>
            <p:nvSpPr>
              <p:cNvPr id="57" name="Oval 56"/>
              <p:cNvSpPr/>
              <p:nvPr/>
            </p:nvSpPr>
            <p:spPr>
              <a:xfrm>
                <a:off x="1663700" y="4851400"/>
                <a:ext cx="1358900" cy="622300"/>
              </a:xfrm>
              <a:prstGeom prst="ellipse">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1692440" y="5292655"/>
                <a:ext cx="1215860" cy="2953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 Server</a:t>
                </a:r>
                <a:endParaRPr lang="en-US" sz="1200" dirty="0">
                  <a:solidFill>
                    <a:schemeClr val="tx1"/>
                  </a:solidFill>
                </a:endParaRPr>
              </a:p>
            </p:txBody>
          </p:sp>
          <p:pic>
            <p:nvPicPr>
              <p:cNvPr id="59"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1701800" y="4416348"/>
                <a:ext cx="657536" cy="1273090"/>
              </a:xfrm>
              <a:prstGeom prst="rect">
                <a:avLst/>
              </a:prstGeom>
              <a:noFill/>
            </p:spPr>
          </p:pic>
        </p:grpSp>
        <p:grpSp>
          <p:nvGrpSpPr>
            <p:cNvPr id="24" name="Group 36"/>
            <p:cNvGrpSpPr/>
            <p:nvPr/>
          </p:nvGrpSpPr>
          <p:grpSpPr>
            <a:xfrm>
              <a:off x="2870200" y="4302048"/>
              <a:ext cx="1358900" cy="1273090"/>
              <a:chOff x="1663700" y="4416348"/>
              <a:chExt cx="1358900" cy="1273090"/>
            </a:xfrm>
          </p:grpSpPr>
          <p:sp>
            <p:nvSpPr>
              <p:cNvPr id="54" name="Oval 53"/>
              <p:cNvSpPr/>
              <p:nvPr/>
            </p:nvSpPr>
            <p:spPr>
              <a:xfrm>
                <a:off x="1663700" y="4851400"/>
                <a:ext cx="1358900" cy="622300"/>
              </a:xfrm>
              <a:prstGeom prst="ellipse">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1692440" y="5292655"/>
                <a:ext cx="1215860" cy="2953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 Server</a:t>
                </a:r>
                <a:endParaRPr lang="en-US" sz="1200" dirty="0">
                  <a:solidFill>
                    <a:schemeClr val="tx1"/>
                  </a:solidFill>
                </a:endParaRPr>
              </a:p>
            </p:txBody>
          </p:sp>
          <p:pic>
            <p:nvPicPr>
              <p:cNvPr id="56"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1701800" y="4416348"/>
                <a:ext cx="657536" cy="1273090"/>
              </a:xfrm>
              <a:prstGeom prst="rect">
                <a:avLst/>
              </a:prstGeom>
              <a:noFill/>
            </p:spPr>
          </p:pic>
        </p:grpSp>
        <p:grpSp>
          <p:nvGrpSpPr>
            <p:cNvPr id="25" name="Group 43"/>
            <p:cNvGrpSpPr/>
            <p:nvPr/>
          </p:nvGrpSpPr>
          <p:grpSpPr>
            <a:xfrm>
              <a:off x="7211511" y="1676447"/>
              <a:ext cx="1462589" cy="1082945"/>
              <a:chOff x="7211511" y="1955847"/>
              <a:chExt cx="1462589" cy="1082945"/>
            </a:xfrm>
          </p:grpSpPr>
          <p:sp>
            <p:nvSpPr>
              <p:cNvPr id="51" name="Cloud"/>
              <p:cNvSpPr>
                <a:spLocks noChangeAspect="1" noEditPoints="1" noChangeArrowheads="1"/>
              </p:cNvSpPr>
              <p:nvPr/>
            </p:nvSpPr>
            <p:spPr bwMode="auto">
              <a:xfrm>
                <a:off x="7211511" y="2362650"/>
                <a:ext cx="146258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52"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7307724" y="1955847"/>
                <a:ext cx="510465" cy="988338"/>
              </a:xfrm>
              <a:prstGeom prst="rect">
                <a:avLst/>
              </a:prstGeom>
              <a:noFill/>
            </p:spPr>
          </p:pic>
          <p:sp>
            <p:nvSpPr>
              <p:cNvPr id="53" name="Rounded Rectangle 52"/>
              <p:cNvSpPr/>
              <p:nvPr/>
            </p:nvSpPr>
            <p:spPr>
              <a:xfrm>
                <a:off x="7317074" y="2766666"/>
                <a:ext cx="812406"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Aneka</a:t>
                </a:r>
                <a:endParaRPr lang="en-US" sz="1200" dirty="0">
                  <a:solidFill>
                    <a:schemeClr val="tx1"/>
                  </a:solidFill>
                </a:endParaRPr>
              </a:p>
            </p:txBody>
          </p:sp>
        </p:grpSp>
        <p:sp>
          <p:nvSpPr>
            <p:cNvPr id="26" name="Cloud"/>
            <p:cNvSpPr>
              <a:spLocks noChangeAspect="1" noEditPoints="1" noChangeArrowheads="1"/>
            </p:cNvSpPr>
            <p:nvPr/>
          </p:nvSpPr>
          <p:spPr bwMode="auto">
            <a:xfrm>
              <a:off x="7745647" y="33999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27" name="Picture 2" descr="C:\Documents and Settings\csve\Local Settings\Temporary Internet Files\Content.IE5\4PQ7052J\MC900431576[1].png"/>
            <p:cNvPicPr>
              <a:picLocks noChangeAspect="1" noChangeArrowheads="1"/>
            </p:cNvPicPr>
            <p:nvPr/>
          </p:nvPicPr>
          <p:blipFill>
            <a:blip r:embed="rId8" cstate="print"/>
            <a:srcRect/>
            <a:stretch>
              <a:fillRect/>
            </a:stretch>
          </p:blipFill>
          <p:spPr bwMode="auto">
            <a:xfrm>
              <a:off x="7927637" y="3110031"/>
              <a:ext cx="779129" cy="784324"/>
            </a:xfrm>
            <a:prstGeom prst="rect">
              <a:avLst/>
            </a:prstGeom>
            <a:noFill/>
          </p:spPr>
        </p:pic>
        <p:sp>
          <p:nvSpPr>
            <p:cNvPr id="28" name="Cloud"/>
            <p:cNvSpPr>
              <a:spLocks noChangeAspect="1" noEditPoints="1" noChangeArrowheads="1"/>
            </p:cNvSpPr>
            <p:nvPr/>
          </p:nvSpPr>
          <p:spPr bwMode="auto">
            <a:xfrm>
              <a:off x="7326547" y="4936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rgbClr val="4F81BD"/>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29" name="Picture 2" descr="C:\Documents and Settings\csve\Local Settings\Temporary Internet Files\Content.IE5\4PQ7052J\MC900431576[1].png"/>
            <p:cNvPicPr>
              <a:picLocks noChangeAspect="1" noChangeArrowheads="1"/>
            </p:cNvPicPr>
            <p:nvPr/>
          </p:nvPicPr>
          <p:blipFill>
            <a:blip r:embed="rId8" cstate="print"/>
            <a:srcRect/>
            <a:stretch>
              <a:fillRect/>
            </a:stretch>
          </p:blipFill>
          <p:spPr bwMode="auto">
            <a:xfrm>
              <a:off x="7508537" y="4646731"/>
              <a:ext cx="779129" cy="784324"/>
            </a:xfrm>
            <a:prstGeom prst="rect">
              <a:avLst/>
            </a:prstGeom>
            <a:noFill/>
            <a:ln>
              <a:noFill/>
            </a:ln>
          </p:spPr>
        </p:pic>
        <p:sp>
          <p:nvSpPr>
            <p:cNvPr id="30" name="Cloud"/>
            <p:cNvSpPr>
              <a:spLocks noChangeAspect="1" noEditPoints="1" noChangeArrowheads="1"/>
            </p:cNvSpPr>
            <p:nvPr/>
          </p:nvSpPr>
          <p:spPr bwMode="auto">
            <a:xfrm>
              <a:off x="5967647" y="56732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31" name="Picture 2" descr="C:\Documents and Settings\csve\Local Settings\Temporary Internet Files\Content.IE5\4PQ7052J\MC900431576[1].png"/>
            <p:cNvPicPr>
              <a:picLocks noChangeAspect="1" noChangeArrowheads="1"/>
            </p:cNvPicPr>
            <p:nvPr/>
          </p:nvPicPr>
          <p:blipFill>
            <a:blip r:embed="rId8" cstate="print"/>
            <a:srcRect/>
            <a:stretch>
              <a:fillRect/>
            </a:stretch>
          </p:blipFill>
          <p:spPr bwMode="auto">
            <a:xfrm>
              <a:off x="6149637" y="5383331"/>
              <a:ext cx="779129" cy="784324"/>
            </a:xfrm>
            <a:prstGeom prst="rect">
              <a:avLst/>
            </a:prstGeom>
            <a:noFill/>
          </p:spPr>
        </p:pic>
        <p:sp>
          <p:nvSpPr>
            <p:cNvPr id="32" name="Freeform 31"/>
            <p:cNvSpPr/>
            <p:nvPr/>
          </p:nvSpPr>
          <p:spPr>
            <a:xfrm>
              <a:off x="5689600" y="2933700"/>
              <a:ext cx="1778327" cy="2209800"/>
            </a:xfrm>
            <a:custGeom>
              <a:avLst/>
              <a:gdLst>
                <a:gd name="connsiteX0" fmla="*/ 0 w 1778327"/>
                <a:gd name="connsiteY0" fmla="*/ 0 h 2336800"/>
                <a:gd name="connsiteX1" fmla="*/ 1054100 w 1778327"/>
                <a:gd name="connsiteY1" fmla="*/ 38100 h 2336800"/>
                <a:gd name="connsiteX2" fmla="*/ 1625600 w 1778327"/>
                <a:gd name="connsiteY2" fmla="*/ 406400 h 2336800"/>
                <a:gd name="connsiteX3" fmla="*/ 1778000 w 1778327"/>
                <a:gd name="connsiteY3" fmla="*/ 965200 h 2336800"/>
                <a:gd name="connsiteX4" fmla="*/ 1600200 w 1778327"/>
                <a:gd name="connsiteY4" fmla="*/ 1638300 h 2336800"/>
                <a:gd name="connsiteX5" fmla="*/ 1041400 w 1778327"/>
                <a:gd name="connsiteY5" fmla="*/ 2120900 h 2336800"/>
                <a:gd name="connsiteX6" fmla="*/ 292100 w 1778327"/>
                <a:gd name="connsiteY6" fmla="*/ 2336800 h 23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327" h="2336800">
                  <a:moveTo>
                    <a:pt x="0" y="0"/>
                  </a:moveTo>
                  <a:lnTo>
                    <a:pt x="1054100" y="38100"/>
                  </a:lnTo>
                  <a:cubicBezTo>
                    <a:pt x="1325033" y="105833"/>
                    <a:pt x="1504950" y="251883"/>
                    <a:pt x="1625600" y="406400"/>
                  </a:cubicBezTo>
                  <a:cubicBezTo>
                    <a:pt x="1746250" y="560917"/>
                    <a:pt x="1782233" y="759883"/>
                    <a:pt x="1778000" y="965200"/>
                  </a:cubicBezTo>
                  <a:cubicBezTo>
                    <a:pt x="1773767" y="1170517"/>
                    <a:pt x="1722967" y="1445683"/>
                    <a:pt x="1600200" y="1638300"/>
                  </a:cubicBezTo>
                  <a:cubicBezTo>
                    <a:pt x="1477433" y="1830917"/>
                    <a:pt x="1259417" y="2004483"/>
                    <a:pt x="1041400" y="2120900"/>
                  </a:cubicBezTo>
                  <a:cubicBezTo>
                    <a:pt x="823383" y="2237317"/>
                    <a:pt x="292100" y="2336800"/>
                    <a:pt x="292100" y="233680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3" name="Straight Connector 32"/>
            <p:cNvCxnSpPr/>
            <p:nvPr/>
          </p:nvCxnSpPr>
          <p:spPr>
            <a:xfrm flipV="1">
              <a:off x="7188200" y="2794000"/>
              <a:ext cx="368300" cy="393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286500" y="5092700"/>
              <a:ext cx="1016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137400" y="4648200"/>
              <a:ext cx="254000" cy="292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467600" y="3822700"/>
              <a:ext cx="190500" cy="12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6057900" y="2692400"/>
              <a:ext cx="12700" cy="254000"/>
            </a:xfrm>
            <a:prstGeom prst="line">
              <a:avLst/>
            </a:prstGeom>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rot="421709">
              <a:off x="1342838" y="1803974"/>
              <a:ext cx="1676400" cy="3060478"/>
            </a:xfrm>
            <a:custGeom>
              <a:avLst/>
              <a:gdLst>
                <a:gd name="connsiteX0" fmla="*/ 0 w 1295419"/>
                <a:gd name="connsiteY0" fmla="*/ 0 h 3213100"/>
                <a:gd name="connsiteX1" fmla="*/ 469900 w 1295419"/>
                <a:gd name="connsiteY1" fmla="*/ 254000 h 3213100"/>
                <a:gd name="connsiteX2" fmla="*/ 1041400 w 1295419"/>
                <a:gd name="connsiteY2" fmla="*/ 609600 h 3213100"/>
                <a:gd name="connsiteX3" fmla="*/ 1295400 w 1295419"/>
                <a:gd name="connsiteY3" fmla="*/ 1041400 h 3213100"/>
                <a:gd name="connsiteX4" fmla="*/ 1054100 w 1295419"/>
                <a:gd name="connsiteY4" fmla="*/ 2298700 h 3213100"/>
                <a:gd name="connsiteX5" fmla="*/ 863600 w 1295419"/>
                <a:gd name="connsiteY5" fmla="*/ 321310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19" h="3213100">
                  <a:moveTo>
                    <a:pt x="0" y="0"/>
                  </a:moveTo>
                  <a:cubicBezTo>
                    <a:pt x="148166" y="76200"/>
                    <a:pt x="296333" y="152400"/>
                    <a:pt x="469900" y="254000"/>
                  </a:cubicBezTo>
                  <a:cubicBezTo>
                    <a:pt x="643467" y="355600"/>
                    <a:pt x="903817" y="478367"/>
                    <a:pt x="1041400" y="609600"/>
                  </a:cubicBezTo>
                  <a:cubicBezTo>
                    <a:pt x="1178983" y="740833"/>
                    <a:pt x="1293283" y="759883"/>
                    <a:pt x="1295400" y="1041400"/>
                  </a:cubicBezTo>
                  <a:cubicBezTo>
                    <a:pt x="1297517" y="1322917"/>
                    <a:pt x="1126067" y="1936750"/>
                    <a:pt x="1054100" y="2298700"/>
                  </a:cubicBezTo>
                  <a:cubicBezTo>
                    <a:pt x="982133" y="2660650"/>
                    <a:pt x="863600" y="3213100"/>
                    <a:pt x="863600" y="3213100"/>
                  </a:cubicBezTo>
                </a:path>
              </a:pathLst>
            </a:custGeom>
            <a:ln w="9525" cmpd="sng">
              <a:solidFill>
                <a:srgbClr val="595959"/>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1295400" y="2603326"/>
              <a:ext cx="1879600" cy="1587674"/>
            </a:xfrm>
            <a:custGeom>
              <a:avLst/>
              <a:gdLst>
                <a:gd name="connsiteX0" fmla="*/ 0 w 1879600"/>
                <a:gd name="connsiteY0" fmla="*/ 76374 h 1587674"/>
                <a:gd name="connsiteX1" fmla="*/ 1231900 w 1879600"/>
                <a:gd name="connsiteY1" fmla="*/ 25574 h 1587674"/>
                <a:gd name="connsiteX2" fmla="*/ 1714500 w 1879600"/>
                <a:gd name="connsiteY2" fmla="*/ 431974 h 1587674"/>
                <a:gd name="connsiteX3" fmla="*/ 1879600 w 1879600"/>
                <a:gd name="connsiteY3" fmla="*/ 1587674 h 1587674"/>
              </a:gdLst>
              <a:ahLst/>
              <a:cxnLst>
                <a:cxn ang="0">
                  <a:pos x="connsiteX0" y="connsiteY0"/>
                </a:cxn>
                <a:cxn ang="0">
                  <a:pos x="connsiteX1" y="connsiteY1"/>
                </a:cxn>
                <a:cxn ang="0">
                  <a:pos x="connsiteX2" y="connsiteY2"/>
                </a:cxn>
                <a:cxn ang="0">
                  <a:pos x="connsiteX3" y="connsiteY3"/>
                </a:cxn>
              </a:cxnLst>
              <a:rect l="l" t="t" r="r" b="b"/>
              <a:pathLst>
                <a:path w="1879600" h="1587674">
                  <a:moveTo>
                    <a:pt x="0" y="76374"/>
                  </a:moveTo>
                  <a:cubicBezTo>
                    <a:pt x="473075" y="21340"/>
                    <a:pt x="946150" y="-33693"/>
                    <a:pt x="1231900" y="25574"/>
                  </a:cubicBezTo>
                  <a:cubicBezTo>
                    <a:pt x="1517650" y="84841"/>
                    <a:pt x="1606550" y="171624"/>
                    <a:pt x="1714500" y="431974"/>
                  </a:cubicBezTo>
                  <a:cubicBezTo>
                    <a:pt x="1822450" y="692324"/>
                    <a:pt x="1879600" y="1587674"/>
                    <a:pt x="1879600" y="1587674"/>
                  </a:cubicBezTo>
                </a:path>
              </a:pathLst>
            </a:custGeom>
            <a:ln w="9525" cmpd="sng">
              <a:solidFill>
                <a:srgbClr val="595959"/>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1524000" y="2975524"/>
              <a:ext cx="2133600" cy="542376"/>
            </a:xfrm>
            <a:custGeom>
              <a:avLst/>
              <a:gdLst>
                <a:gd name="connsiteX0" fmla="*/ 0 w 2133600"/>
                <a:gd name="connsiteY0" fmla="*/ 542376 h 542376"/>
                <a:gd name="connsiteX1" fmla="*/ 723900 w 2133600"/>
                <a:gd name="connsiteY1" fmla="*/ 174076 h 542376"/>
                <a:gd name="connsiteX2" fmla="*/ 1168400 w 2133600"/>
                <a:gd name="connsiteY2" fmla="*/ 8976 h 542376"/>
                <a:gd name="connsiteX3" fmla="*/ 1676400 w 2133600"/>
                <a:gd name="connsiteY3" fmla="*/ 72476 h 542376"/>
                <a:gd name="connsiteX4" fmla="*/ 2133600 w 2133600"/>
                <a:gd name="connsiteY4" fmla="*/ 491576 h 542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0" h="542376">
                  <a:moveTo>
                    <a:pt x="0" y="542376"/>
                  </a:moveTo>
                  <a:cubicBezTo>
                    <a:pt x="264583" y="402676"/>
                    <a:pt x="529167" y="262976"/>
                    <a:pt x="723900" y="174076"/>
                  </a:cubicBezTo>
                  <a:cubicBezTo>
                    <a:pt x="918633" y="85176"/>
                    <a:pt x="1009650" y="25909"/>
                    <a:pt x="1168400" y="8976"/>
                  </a:cubicBezTo>
                  <a:cubicBezTo>
                    <a:pt x="1327150" y="-7957"/>
                    <a:pt x="1515533" y="-7957"/>
                    <a:pt x="1676400" y="72476"/>
                  </a:cubicBezTo>
                  <a:cubicBezTo>
                    <a:pt x="1837267" y="152909"/>
                    <a:pt x="2133600" y="491576"/>
                    <a:pt x="2133600" y="491576"/>
                  </a:cubicBezTo>
                </a:path>
              </a:pathLst>
            </a:custGeom>
            <a:ln w="9525" cmpd="sng">
              <a:solidFill>
                <a:schemeClr val="tx1">
                  <a:lumMod val="65000"/>
                  <a:lumOff val="35000"/>
                </a:schemeClr>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ounded Rectangle 40"/>
            <p:cNvSpPr/>
            <p:nvPr/>
          </p:nvSpPr>
          <p:spPr>
            <a:xfrm>
              <a:off x="6478874" y="5890866"/>
              <a:ext cx="1217326" cy="421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100" dirty="0" smtClean="0">
                  <a:solidFill>
                    <a:schemeClr val="tx1"/>
                  </a:solidFill>
                </a:rPr>
                <a:t>Log </a:t>
              </a:r>
            </a:p>
            <a:p>
              <a:pPr algn="ctr"/>
              <a:r>
                <a:rPr lang="en-US" sz="1100" dirty="0" smtClean="0">
                  <a:solidFill>
                    <a:schemeClr val="tx1"/>
                  </a:solidFill>
                </a:rPr>
                <a:t>Processing Task</a:t>
              </a:r>
              <a:endParaRPr lang="en-US" sz="1050" dirty="0">
                <a:solidFill>
                  <a:schemeClr val="tx1"/>
                </a:solidFill>
              </a:endParaRPr>
            </a:p>
          </p:txBody>
        </p:sp>
        <p:pic>
          <p:nvPicPr>
            <p:cNvPr id="42" name="Picture 4" descr="C:\Documents and Settings\Administrator\Local Settings\Temporary Internet Files\Content.IE5\S5CT05S7\MCj04326140000[1].png"/>
            <p:cNvPicPr>
              <a:picLocks noChangeAspect="1" noChangeArrowheads="1"/>
            </p:cNvPicPr>
            <p:nvPr/>
          </p:nvPicPr>
          <p:blipFill>
            <a:blip r:embed="rId9" cstate="print"/>
            <a:srcRect/>
            <a:stretch>
              <a:fillRect/>
            </a:stretch>
          </p:blipFill>
          <p:spPr bwMode="auto">
            <a:xfrm flipH="1">
              <a:off x="6249950" y="5757189"/>
              <a:ext cx="531850" cy="480756"/>
            </a:xfrm>
            <a:prstGeom prst="rect">
              <a:avLst/>
            </a:prstGeom>
            <a:noFill/>
          </p:spPr>
        </p:pic>
        <p:sp>
          <p:nvSpPr>
            <p:cNvPr id="43" name="Rounded Rectangle 42"/>
            <p:cNvSpPr/>
            <p:nvPr/>
          </p:nvSpPr>
          <p:spPr>
            <a:xfrm>
              <a:off x="7685374" y="5179666"/>
              <a:ext cx="1217326" cy="421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100" dirty="0" smtClean="0">
                  <a:solidFill>
                    <a:schemeClr val="tx1"/>
                  </a:solidFill>
                </a:rPr>
                <a:t>Log </a:t>
              </a:r>
            </a:p>
            <a:p>
              <a:pPr algn="ctr"/>
              <a:r>
                <a:rPr lang="en-US" sz="1100" dirty="0" smtClean="0">
                  <a:solidFill>
                    <a:schemeClr val="tx1"/>
                  </a:solidFill>
                </a:rPr>
                <a:t>Processing Task</a:t>
              </a:r>
              <a:endParaRPr lang="en-US" sz="1050" dirty="0">
                <a:solidFill>
                  <a:schemeClr val="tx1"/>
                </a:solidFill>
              </a:endParaRPr>
            </a:p>
          </p:txBody>
        </p:sp>
        <p:pic>
          <p:nvPicPr>
            <p:cNvPr id="44" name="Picture 4" descr="C:\Documents and Settings\Administrator\Local Settings\Temporary Internet Files\Content.IE5\S5CT05S7\MCj04326140000[1].png"/>
            <p:cNvPicPr>
              <a:picLocks noChangeAspect="1" noChangeArrowheads="1"/>
            </p:cNvPicPr>
            <p:nvPr/>
          </p:nvPicPr>
          <p:blipFill>
            <a:blip r:embed="rId9" cstate="print"/>
            <a:srcRect/>
            <a:stretch>
              <a:fillRect/>
            </a:stretch>
          </p:blipFill>
          <p:spPr bwMode="auto">
            <a:xfrm flipH="1">
              <a:off x="7570750" y="5007889"/>
              <a:ext cx="531850" cy="480756"/>
            </a:xfrm>
            <a:prstGeom prst="rect">
              <a:avLst/>
            </a:prstGeom>
            <a:noFill/>
          </p:spPr>
        </p:pic>
        <p:sp>
          <p:nvSpPr>
            <p:cNvPr id="45" name="Rounded Rectangle 44"/>
            <p:cNvSpPr/>
            <p:nvPr/>
          </p:nvSpPr>
          <p:spPr>
            <a:xfrm>
              <a:off x="7825074" y="3795366"/>
              <a:ext cx="1217326" cy="421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100" dirty="0" smtClean="0">
                  <a:solidFill>
                    <a:schemeClr val="tx1"/>
                  </a:solidFill>
                </a:rPr>
                <a:t>Log </a:t>
              </a:r>
            </a:p>
            <a:p>
              <a:pPr algn="ctr"/>
              <a:r>
                <a:rPr lang="en-US" sz="1100" dirty="0" smtClean="0">
                  <a:solidFill>
                    <a:schemeClr val="tx1"/>
                  </a:solidFill>
                </a:rPr>
                <a:t>Processing Task</a:t>
              </a:r>
              <a:endParaRPr lang="en-US" sz="1050" dirty="0">
                <a:solidFill>
                  <a:schemeClr val="tx1"/>
                </a:solidFill>
              </a:endParaRPr>
            </a:p>
          </p:txBody>
        </p:sp>
        <p:pic>
          <p:nvPicPr>
            <p:cNvPr id="46" name="Picture 4" descr="C:\Documents and Settings\Administrator\Local Settings\Temporary Internet Files\Content.IE5\S5CT05S7\MCj04326140000[1].png"/>
            <p:cNvPicPr>
              <a:picLocks noChangeAspect="1" noChangeArrowheads="1"/>
            </p:cNvPicPr>
            <p:nvPr/>
          </p:nvPicPr>
          <p:blipFill>
            <a:blip r:embed="rId9" cstate="print"/>
            <a:srcRect/>
            <a:stretch>
              <a:fillRect/>
            </a:stretch>
          </p:blipFill>
          <p:spPr bwMode="auto">
            <a:xfrm flipH="1">
              <a:off x="7723150" y="3547389"/>
              <a:ext cx="531850" cy="480756"/>
            </a:xfrm>
            <a:prstGeom prst="rect">
              <a:avLst/>
            </a:prstGeom>
            <a:noFill/>
          </p:spPr>
        </p:pic>
        <p:sp>
          <p:nvSpPr>
            <p:cNvPr id="47" name="Freeform 46"/>
            <p:cNvSpPr/>
            <p:nvPr/>
          </p:nvSpPr>
          <p:spPr>
            <a:xfrm>
              <a:off x="2654300" y="5727700"/>
              <a:ext cx="3632200" cy="520804"/>
            </a:xfrm>
            <a:custGeom>
              <a:avLst/>
              <a:gdLst>
                <a:gd name="connsiteX0" fmla="*/ 3632200 w 3632200"/>
                <a:gd name="connsiteY0" fmla="*/ 292100 h 520804"/>
                <a:gd name="connsiteX1" fmla="*/ 3009900 w 3632200"/>
                <a:gd name="connsiteY1" fmla="*/ 215900 h 520804"/>
                <a:gd name="connsiteX2" fmla="*/ 2120900 w 3632200"/>
                <a:gd name="connsiteY2" fmla="*/ 355600 h 520804"/>
                <a:gd name="connsiteX3" fmla="*/ 1092200 w 3632200"/>
                <a:gd name="connsiteY3" fmla="*/ 508000 h 520804"/>
                <a:gd name="connsiteX4" fmla="*/ 0 w 3632200"/>
                <a:gd name="connsiteY4" fmla="*/ 0 h 520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200" h="520804">
                  <a:moveTo>
                    <a:pt x="3632200" y="292100"/>
                  </a:moveTo>
                  <a:cubicBezTo>
                    <a:pt x="3446991" y="248708"/>
                    <a:pt x="3261783" y="205317"/>
                    <a:pt x="3009900" y="215900"/>
                  </a:cubicBezTo>
                  <a:cubicBezTo>
                    <a:pt x="2758017" y="226483"/>
                    <a:pt x="2120900" y="355600"/>
                    <a:pt x="2120900" y="355600"/>
                  </a:cubicBezTo>
                  <a:cubicBezTo>
                    <a:pt x="1801283" y="404283"/>
                    <a:pt x="1445683" y="567267"/>
                    <a:pt x="1092200" y="508000"/>
                  </a:cubicBezTo>
                  <a:cubicBezTo>
                    <a:pt x="738717" y="448733"/>
                    <a:pt x="0" y="0"/>
                    <a:pt x="0" y="0"/>
                  </a:cubicBezTo>
                </a:path>
              </a:pathLst>
            </a:custGeom>
            <a:ln w="9525" cmpd="sng">
              <a:solidFill>
                <a:srgbClr val="595959"/>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Freeform 47"/>
            <p:cNvSpPr/>
            <p:nvPr/>
          </p:nvSpPr>
          <p:spPr>
            <a:xfrm>
              <a:off x="3848100" y="4787805"/>
              <a:ext cx="3644900" cy="419195"/>
            </a:xfrm>
            <a:custGeom>
              <a:avLst/>
              <a:gdLst>
                <a:gd name="connsiteX0" fmla="*/ 3644900 w 3644900"/>
                <a:gd name="connsiteY0" fmla="*/ 419195 h 419195"/>
                <a:gd name="connsiteX1" fmla="*/ 2819400 w 3644900"/>
                <a:gd name="connsiteY1" fmla="*/ 12795 h 419195"/>
                <a:gd name="connsiteX2" fmla="*/ 2006600 w 3644900"/>
                <a:gd name="connsiteY2" fmla="*/ 127095 h 419195"/>
                <a:gd name="connsiteX3" fmla="*/ 1104900 w 3644900"/>
                <a:gd name="connsiteY3" fmla="*/ 381095 h 419195"/>
                <a:gd name="connsiteX4" fmla="*/ 0 w 3644900"/>
                <a:gd name="connsiteY4" fmla="*/ 241395 h 419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4900" h="419195">
                  <a:moveTo>
                    <a:pt x="3644900" y="419195"/>
                  </a:moveTo>
                  <a:cubicBezTo>
                    <a:pt x="3368675" y="240336"/>
                    <a:pt x="3092450" y="61478"/>
                    <a:pt x="2819400" y="12795"/>
                  </a:cubicBezTo>
                  <a:cubicBezTo>
                    <a:pt x="2546350" y="-35888"/>
                    <a:pt x="2292350" y="65712"/>
                    <a:pt x="2006600" y="127095"/>
                  </a:cubicBezTo>
                  <a:cubicBezTo>
                    <a:pt x="1720850" y="188478"/>
                    <a:pt x="1439333" y="362045"/>
                    <a:pt x="1104900" y="381095"/>
                  </a:cubicBezTo>
                  <a:cubicBezTo>
                    <a:pt x="770467" y="400145"/>
                    <a:pt x="0" y="241395"/>
                    <a:pt x="0" y="241395"/>
                  </a:cubicBezTo>
                </a:path>
              </a:pathLst>
            </a:custGeom>
            <a:ln w="9525" cmpd="sng">
              <a:solidFill>
                <a:srgbClr val="595959"/>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48"/>
            <p:cNvSpPr/>
            <p:nvPr/>
          </p:nvSpPr>
          <p:spPr>
            <a:xfrm rot="21294878">
              <a:off x="4495800" y="3555905"/>
              <a:ext cx="3213100" cy="419195"/>
            </a:xfrm>
            <a:custGeom>
              <a:avLst/>
              <a:gdLst>
                <a:gd name="connsiteX0" fmla="*/ 3644900 w 3644900"/>
                <a:gd name="connsiteY0" fmla="*/ 419195 h 419195"/>
                <a:gd name="connsiteX1" fmla="*/ 2819400 w 3644900"/>
                <a:gd name="connsiteY1" fmla="*/ 12795 h 419195"/>
                <a:gd name="connsiteX2" fmla="*/ 2006600 w 3644900"/>
                <a:gd name="connsiteY2" fmla="*/ 127095 h 419195"/>
                <a:gd name="connsiteX3" fmla="*/ 1104900 w 3644900"/>
                <a:gd name="connsiteY3" fmla="*/ 381095 h 419195"/>
                <a:gd name="connsiteX4" fmla="*/ 0 w 3644900"/>
                <a:gd name="connsiteY4" fmla="*/ 241395 h 419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4900" h="419195">
                  <a:moveTo>
                    <a:pt x="3644900" y="419195"/>
                  </a:moveTo>
                  <a:cubicBezTo>
                    <a:pt x="3368675" y="240336"/>
                    <a:pt x="3092450" y="61478"/>
                    <a:pt x="2819400" y="12795"/>
                  </a:cubicBezTo>
                  <a:cubicBezTo>
                    <a:pt x="2546350" y="-35888"/>
                    <a:pt x="2292350" y="65712"/>
                    <a:pt x="2006600" y="127095"/>
                  </a:cubicBezTo>
                  <a:cubicBezTo>
                    <a:pt x="1720850" y="188478"/>
                    <a:pt x="1439333" y="362045"/>
                    <a:pt x="1104900" y="381095"/>
                  </a:cubicBezTo>
                  <a:cubicBezTo>
                    <a:pt x="770467" y="400145"/>
                    <a:pt x="0" y="241395"/>
                    <a:pt x="0" y="241395"/>
                  </a:cubicBezTo>
                </a:path>
              </a:pathLst>
            </a:custGeom>
            <a:ln w="9525" cmpd="sng">
              <a:solidFill>
                <a:srgbClr val="595959"/>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Left-Right Arrow 49"/>
            <p:cNvSpPr/>
            <p:nvPr/>
          </p:nvSpPr>
          <p:spPr>
            <a:xfrm rot="10800000" flipV="1">
              <a:off x="6379504" y="2013911"/>
              <a:ext cx="846795" cy="310189"/>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63675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lstStyle/>
          <a:p>
            <a:pPr algn="just"/>
            <a:r>
              <a:rPr lang="en-US" sz="2000" dirty="0" smtClean="0"/>
              <a:t>In this chapter we presented a brief overview of applications developed for the Cloud or that leverage Cloud technologies in some form. Different application domains can take advantage from Cloud computing: from scientific application to business and consumer applications.</a:t>
            </a:r>
          </a:p>
          <a:p>
            <a:pPr algn="just"/>
            <a:r>
              <a:rPr lang="en-US" sz="2000" dirty="0" smtClean="0"/>
              <a:t>Scientific applications take great benefit from the elastic scalability of Cloud environments that also provide the required degree of customization allowing the deployment and execution of scientific experiments. </a:t>
            </a:r>
          </a:p>
          <a:p>
            <a:pPr algn="just"/>
            <a:r>
              <a:rPr lang="en-US" sz="2000" dirty="0" smtClean="0"/>
              <a:t>Business and consumer applications can leverage several other characteristics. CRM and ERP applications in the Cloud can reduce or even eliminate maintenance costs due to hardware management, system administration, and software upgrades. </a:t>
            </a:r>
          </a:p>
          <a:p>
            <a:pPr algn="just"/>
            <a:r>
              <a:rPr lang="en-US" sz="2000" dirty="0" smtClean="0"/>
              <a:t>All these new opportunities have transformed the way in which we use these applications on a daily basis, but also introduced new challenges for developers that have to rethink their design to better benefit from elastic scalability, on demand resource provisioning, and ubiquity. </a:t>
            </a:r>
          </a:p>
          <a:p>
            <a:pPr algn="just"/>
            <a:r>
              <a:rPr lang="en-US" sz="2000" dirty="0" smtClean="0"/>
              <a:t>These are key features of Cloud technology that make it an attractive solution in several domains. </a:t>
            </a:r>
          </a:p>
          <a:p>
            <a:pPr algn="just"/>
            <a:endParaRPr lang="en-US" sz="2000" dirty="0" smtClean="0"/>
          </a:p>
          <a:p>
            <a:pPr algn="just"/>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59</a:t>
            </a:fld>
            <a:endParaRPr lang="en-US"/>
          </a:p>
        </p:txBody>
      </p:sp>
    </p:spTree>
    <p:extLst>
      <p:ext uri="{BB962C8B-B14F-4D97-AF65-F5344CB8AC3E}">
        <p14:creationId xmlns:p14="http://schemas.microsoft.com/office/powerpoint/2010/main" val="799481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18288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Tree>
    <p:extLst>
      <p:ext uri="{BB962C8B-B14F-4D97-AF65-F5344CB8AC3E}">
        <p14:creationId xmlns:p14="http://schemas.microsoft.com/office/powerpoint/2010/main" val="42093947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800" dirty="0"/>
              <a:t> Chapter 10</a:t>
            </a:r>
          </a:p>
          <a:p>
            <a:pPr lvl="2" algn="just"/>
            <a:r>
              <a:rPr lang="en-US" sz="2400" dirty="0"/>
              <a:t>Section 10.1 and 10.2</a:t>
            </a:r>
          </a:p>
          <a:p>
            <a:pPr algn="just"/>
            <a:r>
              <a:rPr lang="en-US" sz="2400" dirty="0" smtClean="0"/>
              <a:t>Thank 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Tree>
    <p:extLst>
      <p:ext uri="{BB962C8B-B14F-4D97-AF65-F5344CB8AC3E}">
        <p14:creationId xmlns:p14="http://schemas.microsoft.com/office/powerpoint/2010/main" val="3254185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Applications</a:t>
            </a:r>
            <a:endParaRPr lang="en-US" dirty="0"/>
          </a:p>
        </p:txBody>
      </p:sp>
      <p:sp>
        <p:nvSpPr>
          <p:cNvPr id="3" name="Content Placeholder 2"/>
          <p:cNvSpPr>
            <a:spLocks noGrp="1"/>
          </p:cNvSpPr>
          <p:nvPr>
            <p:ph idx="1"/>
          </p:nvPr>
        </p:nvSpPr>
        <p:spPr/>
        <p:txBody>
          <a:bodyPr/>
          <a:lstStyle/>
          <a:p>
            <a:pPr algn="just"/>
            <a:r>
              <a:rPr lang="en-US" dirty="0" smtClean="0"/>
              <a:t>Scientific applications are a sector that is increasingly using Cloud computing systems and technologies. </a:t>
            </a:r>
          </a:p>
          <a:p>
            <a:pPr algn="just"/>
            <a:r>
              <a:rPr lang="en-US" dirty="0" smtClean="0"/>
              <a:t>The immediate benefit seen by researchers and academics is the potentially infinite availability of computing resources and storage at sustainable prices if compared to a complete in-house deployment.</a:t>
            </a:r>
          </a:p>
          <a:p>
            <a:pPr algn="just"/>
            <a:r>
              <a:rPr lang="en-US" dirty="0" smtClean="0"/>
              <a:t> Cloud computing systems meet the needs of different types of applications in the scientific domain: HPC (High Performance Computing) applications, HTC (High Throughput Computing) applications, and data-intensive applications. </a:t>
            </a:r>
          </a:p>
          <a:p>
            <a:pPr algn="just"/>
            <a:r>
              <a:rPr lang="en-US" dirty="0" smtClean="0"/>
              <a:t>The opportunity for using Cloud resources is even more appealing since minimal changes need to be done to existing applications in order to leverage Cloud resources.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Tree>
    <p:extLst>
      <p:ext uri="{BB962C8B-B14F-4D97-AF65-F5344CB8AC3E}">
        <p14:creationId xmlns:p14="http://schemas.microsoft.com/office/powerpoint/2010/main" val="2463713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22860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Tree>
    <p:extLst>
      <p:ext uri="{BB962C8B-B14F-4D97-AF65-F5344CB8AC3E}">
        <p14:creationId xmlns:p14="http://schemas.microsoft.com/office/powerpoint/2010/main" val="2979131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 ECG Analysis in the Cloud</a:t>
            </a:r>
            <a:endParaRPr lang="en-US" dirty="0"/>
          </a:p>
        </p:txBody>
      </p:sp>
      <p:sp>
        <p:nvSpPr>
          <p:cNvPr id="3" name="Content Placeholder 2"/>
          <p:cNvSpPr>
            <a:spLocks noGrp="1"/>
          </p:cNvSpPr>
          <p:nvPr>
            <p:ph idx="1"/>
          </p:nvPr>
        </p:nvSpPr>
        <p:spPr/>
        <p:txBody>
          <a:bodyPr/>
          <a:lstStyle/>
          <a:p>
            <a:pPr algn="just"/>
            <a:r>
              <a:rPr lang="en-US" dirty="0" smtClean="0"/>
              <a:t>Healthcare is a domain where computer technology has found several and diverse applications: from supporting the business functions to assisting scientists in developing solutions to cure diseases. </a:t>
            </a:r>
          </a:p>
          <a:p>
            <a:pPr algn="just"/>
            <a:r>
              <a:rPr lang="en-US" dirty="0" smtClean="0"/>
              <a:t>An important application is the use of Cloud technologies for supporting doctors in providing more effective diagnostic processes. </a:t>
            </a:r>
          </a:p>
          <a:p>
            <a:pPr algn="just"/>
            <a:r>
              <a:rPr lang="en-US" dirty="0" smtClean="0"/>
              <a:t>In particular, we discuss electrocardiogram (ECG) data analysis on the Cloud.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spTree>
    <p:extLst>
      <p:ext uri="{BB962C8B-B14F-4D97-AF65-F5344CB8AC3E}">
        <p14:creationId xmlns:p14="http://schemas.microsoft.com/office/powerpoint/2010/main" val="1762239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3290</TotalTime>
  <Words>6460</Words>
  <Application>Microsoft Office PowerPoint</Application>
  <PresentationFormat>全屏显示(4:3)</PresentationFormat>
  <Paragraphs>650</Paragraphs>
  <Slides>60</Slides>
  <Notes>39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SimSun</vt:lpstr>
      <vt:lpstr>SimSun</vt:lpstr>
      <vt:lpstr>Arial</vt:lpstr>
      <vt:lpstr>Calibri</vt:lpstr>
      <vt:lpstr>Tahoma</vt:lpstr>
      <vt:lpstr>Verdana</vt:lpstr>
      <vt:lpstr>Wingdings</vt:lpstr>
      <vt:lpstr>Unit 1 - CPU, Systems and Directory services overview</vt:lpstr>
      <vt:lpstr>Cloud Application Development</vt:lpstr>
      <vt:lpstr>Unit 5 : Use Cases of Cloud Applications</vt:lpstr>
      <vt:lpstr>Unit  5 : Objectives</vt:lpstr>
      <vt:lpstr>Unit  5 : Objectives</vt:lpstr>
      <vt:lpstr>Cloud Applications</vt:lpstr>
      <vt:lpstr>Unit  5 : Objectives</vt:lpstr>
      <vt:lpstr>Scientific Applications</vt:lpstr>
      <vt:lpstr>Unit  5 : Objectives</vt:lpstr>
      <vt:lpstr>Healthcare : ECG Analysis in the Cloud</vt:lpstr>
      <vt:lpstr>Healthcare : ECG Analysis in the Cloud</vt:lpstr>
      <vt:lpstr>Healthcare : ECG Analysis in the Cloud</vt:lpstr>
      <vt:lpstr>Healthcare : ECG Analysis in the Cloud</vt:lpstr>
      <vt:lpstr>Unit  5 : Objectives</vt:lpstr>
      <vt:lpstr>Biology : Protein Structure Prediction</vt:lpstr>
      <vt:lpstr>Biology : Protein Structure Prediction</vt:lpstr>
      <vt:lpstr>Biology: Gene Expression Data Analysis for Cancer Diagnosis</vt:lpstr>
      <vt:lpstr>Cloud-CoXCS: An Environment for MicroArray Data Processing On the Cloud</vt:lpstr>
      <vt:lpstr>Cloud-CoXCS: An Environment for MicroArray Data Processing On the Cloud</vt:lpstr>
      <vt:lpstr>Unit  5 : Objectives</vt:lpstr>
      <vt:lpstr>GeoScience : Satellite Image Processing</vt:lpstr>
      <vt:lpstr>GeoScience : Satellite Image Processing</vt:lpstr>
      <vt:lpstr>GeoScience : Satellite Image Processing</vt:lpstr>
      <vt:lpstr>Unit  5 : Objectives</vt:lpstr>
      <vt:lpstr>Business and Consumer Applications</vt:lpstr>
      <vt:lpstr>CRM and ERP</vt:lpstr>
      <vt:lpstr>SalesForce.com</vt:lpstr>
      <vt:lpstr>SalesForce.com</vt:lpstr>
      <vt:lpstr>Microsoft Dynamics CRM</vt:lpstr>
      <vt:lpstr>NetSuite</vt:lpstr>
      <vt:lpstr>Unit  5 : Objectives</vt:lpstr>
      <vt:lpstr>Productivity</vt:lpstr>
      <vt:lpstr>DropBox and iCloud</vt:lpstr>
      <vt:lpstr>DropBox and iCloud</vt:lpstr>
      <vt:lpstr>DropBox Usage Scenario</vt:lpstr>
      <vt:lpstr>Google Docs</vt:lpstr>
      <vt:lpstr>Unit  5 : Objectives</vt:lpstr>
      <vt:lpstr>Cloud Desktops : EyeOS and XIOS/3</vt:lpstr>
      <vt:lpstr>EyeOS Architecture</vt:lpstr>
      <vt:lpstr>XIOS/3</vt:lpstr>
      <vt:lpstr>XIOS/3</vt:lpstr>
      <vt:lpstr>Unit  5 : Objectives</vt:lpstr>
      <vt:lpstr>Social Networking</vt:lpstr>
      <vt:lpstr>Facebook</vt:lpstr>
      <vt:lpstr>Facebook</vt:lpstr>
      <vt:lpstr>Facebook</vt:lpstr>
      <vt:lpstr>Unit  5 : Objectives</vt:lpstr>
      <vt:lpstr>Media Applications</vt:lpstr>
      <vt:lpstr>Animoto</vt:lpstr>
      <vt:lpstr>Animoto Reference Architecture</vt:lpstr>
      <vt:lpstr>Maya Rendering with Aneka</vt:lpstr>
      <vt:lpstr>3D Rendering On Private Clouds</vt:lpstr>
      <vt:lpstr>Video Encoding on the Cloud : Encoding.com</vt:lpstr>
      <vt:lpstr>Video Encoding on the Cloud : Encoding.com</vt:lpstr>
      <vt:lpstr>Unit  5 : Objectives</vt:lpstr>
      <vt:lpstr>Multiplayer Online Gaming</vt:lpstr>
      <vt:lpstr>Multiplayer Online Gaming</vt:lpstr>
      <vt:lpstr>Multiplayer Online Gaming</vt:lpstr>
      <vt:lpstr>Scalable Processing of Logs for Network Games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j.huang</cp:lastModifiedBy>
  <cp:revision>244</cp:revision>
  <dcterms:created xsi:type="dcterms:W3CDTF">2016-02-14T03:57:00Z</dcterms:created>
  <dcterms:modified xsi:type="dcterms:W3CDTF">2021-10-18T01:59:13Z</dcterms:modified>
</cp:coreProperties>
</file>