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593" r:id="rId2"/>
    <p:sldId id="700" r:id="rId3"/>
    <p:sldId id="768" r:id="rId4"/>
    <p:sldId id="762" r:id="rId5"/>
    <p:sldId id="763" r:id="rId6"/>
    <p:sldId id="769" r:id="rId7"/>
    <p:sldId id="773" r:id="rId8"/>
    <p:sldId id="774" r:id="rId9"/>
    <p:sldId id="775" r:id="rId10"/>
    <p:sldId id="776" r:id="rId11"/>
    <p:sldId id="777" r:id="rId12"/>
    <p:sldId id="818" r:id="rId13"/>
    <p:sldId id="770" r:id="rId14"/>
    <p:sldId id="780" r:id="rId15"/>
    <p:sldId id="779" r:id="rId16"/>
    <p:sldId id="784" r:id="rId17"/>
    <p:sldId id="786" r:id="rId18"/>
    <p:sldId id="787" r:id="rId19"/>
    <p:sldId id="788" r:id="rId20"/>
    <p:sldId id="789" r:id="rId21"/>
    <p:sldId id="790" r:id="rId22"/>
    <p:sldId id="791" r:id="rId23"/>
    <p:sldId id="792" r:id="rId24"/>
    <p:sldId id="793" r:id="rId25"/>
    <p:sldId id="794" r:id="rId26"/>
    <p:sldId id="795" r:id="rId27"/>
    <p:sldId id="796" r:id="rId28"/>
    <p:sldId id="819" r:id="rId29"/>
    <p:sldId id="797" r:id="rId30"/>
    <p:sldId id="778" r:id="rId31"/>
    <p:sldId id="781" r:id="rId32"/>
    <p:sldId id="760" r:id="rId33"/>
    <p:sldId id="764" r:id="rId34"/>
    <p:sldId id="798" r:id="rId35"/>
    <p:sldId id="799" r:id="rId36"/>
    <p:sldId id="802" r:id="rId37"/>
    <p:sldId id="800" r:id="rId38"/>
    <p:sldId id="820" r:id="rId39"/>
    <p:sldId id="821" r:id="rId40"/>
    <p:sldId id="801" r:id="rId41"/>
    <p:sldId id="822" r:id="rId42"/>
    <p:sldId id="803" r:id="rId43"/>
    <p:sldId id="804" r:id="rId44"/>
    <p:sldId id="805" r:id="rId45"/>
    <p:sldId id="823" r:id="rId46"/>
    <p:sldId id="824" r:id="rId47"/>
    <p:sldId id="806" r:id="rId48"/>
    <p:sldId id="807" r:id="rId49"/>
    <p:sldId id="761" r:id="rId50"/>
    <p:sldId id="766" r:id="rId51"/>
    <p:sldId id="808" r:id="rId52"/>
    <p:sldId id="765" r:id="rId53"/>
    <p:sldId id="825" r:id="rId54"/>
    <p:sldId id="809" r:id="rId55"/>
    <p:sldId id="826" r:id="rId56"/>
    <p:sldId id="810" r:id="rId57"/>
    <p:sldId id="811" r:id="rId58"/>
    <p:sldId id="812" r:id="rId59"/>
    <p:sldId id="827" r:id="rId60"/>
    <p:sldId id="813" r:id="rId61"/>
    <p:sldId id="814" r:id="rId62"/>
    <p:sldId id="828" r:id="rId63"/>
    <p:sldId id="815" r:id="rId64"/>
    <p:sldId id="767" r:id="rId65"/>
    <p:sldId id="829" r:id="rId66"/>
    <p:sldId id="81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76909" autoAdjust="0"/>
  </p:normalViewPr>
  <p:slideViewPr>
    <p:cSldViewPr>
      <p:cViewPr varScale="1">
        <p:scale>
          <a:sx n="52" d="100"/>
          <a:sy n="52" d="100"/>
        </p:scale>
        <p:origin x="102" y="7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10/20/2021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1762575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11</a:t>
            </a:fld>
            <a:endParaRPr lang="en-US"/>
          </a:p>
        </p:txBody>
      </p:sp>
    </p:spTree>
    <p:extLst>
      <p:ext uri="{BB962C8B-B14F-4D97-AF65-F5344CB8AC3E}">
        <p14:creationId xmlns:p14="http://schemas.microsoft.com/office/powerpoint/2010/main" val="1674164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12</a:t>
            </a:fld>
            <a:endParaRPr lang="en-US"/>
          </a:p>
        </p:txBody>
      </p:sp>
    </p:spTree>
    <p:extLst>
      <p:ext uri="{BB962C8B-B14F-4D97-AF65-F5344CB8AC3E}">
        <p14:creationId xmlns:p14="http://schemas.microsoft.com/office/powerpoint/2010/main" val="58642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13</a:t>
            </a:fld>
            <a:endParaRPr lang="en-US"/>
          </a:p>
        </p:txBody>
      </p:sp>
    </p:spTree>
    <p:extLst>
      <p:ext uri="{BB962C8B-B14F-4D97-AF65-F5344CB8AC3E}">
        <p14:creationId xmlns:p14="http://schemas.microsoft.com/office/powerpoint/2010/main" val="81444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14</a:t>
            </a:fld>
            <a:endParaRPr lang="en-US"/>
          </a:p>
        </p:txBody>
      </p:sp>
    </p:spTree>
    <p:extLst>
      <p:ext uri="{BB962C8B-B14F-4D97-AF65-F5344CB8AC3E}">
        <p14:creationId xmlns:p14="http://schemas.microsoft.com/office/powerpoint/2010/main" val="2509534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15</a:t>
            </a:fld>
            <a:endParaRPr lang="en-US"/>
          </a:p>
        </p:txBody>
      </p:sp>
    </p:spTree>
    <p:extLst>
      <p:ext uri="{BB962C8B-B14F-4D97-AF65-F5344CB8AC3E}">
        <p14:creationId xmlns:p14="http://schemas.microsoft.com/office/powerpoint/2010/main" val="2421900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16</a:t>
            </a:fld>
            <a:endParaRPr lang="en-US"/>
          </a:p>
        </p:txBody>
      </p:sp>
    </p:spTree>
    <p:extLst>
      <p:ext uri="{BB962C8B-B14F-4D97-AF65-F5344CB8AC3E}">
        <p14:creationId xmlns:p14="http://schemas.microsoft.com/office/powerpoint/2010/main" val="2538471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17</a:t>
            </a:fld>
            <a:endParaRPr lang="en-US"/>
          </a:p>
        </p:txBody>
      </p:sp>
    </p:spTree>
    <p:extLst>
      <p:ext uri="{BB962C8B-B14F-4D97-AF65-F5344CB8AC3E}">
        <p14:creationId xmlns:p14="http://schemas.microsoft.com/office/powerpoint/2010/main" val="3316707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18</a:t>
            </a:fld>
            <a:endParaRPr lang="en-US"/>
          </a:p>
        </p:txBody>
      </p:sp>
    </p:spTree>
    <p:extLst>
      <p:ext uri="{BB962C8B-B14F-4D97-AF65-F5344CB8AC3E}">
        <p14:creationId xmlns:p14="http://schemas.microsoft.com/office/powerpoint/2010/main" val="2567891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19</a:t>
            </a:fld>
            <a:endParaRPr lang="en-US"/>
          </a:p>
        </p:txBody>
      </p:sp>
    </p:spTree>
    <p:extLst>
      <p:ext uri="{BB962C8B-B14F-4D97-AF65-F5344CB8AC3E}">
        <p14:creationId xmlns:p14="http://schemas.microsoft.com/office/powerpoint/2010/main" val="1078705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20</a:t>
            </a:fld>
            <a:endParaRPr lang="en-US"/>
          </a:p>
        </p:txBody>
      </p:sp>
    </p:spTree>
    <p:extLst>
      <p:ext uri="{BB962C8B-B14F-4D97-AF65-F5344CB8AC3E}">
        <p14:creationId xmlns:p14="http://schemas.microsoft.com/office/powerpoint/2010/main" val="187981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a:t>
            </a:fld>
            <a:endParaRPr lang="en-US"/>
          </a:p>
        </p:txBody>
      </p:sp>
    </p:spTree>
    <p:extLst>
      <p:ext uri="{BB962C8B-B14F-4D97-AF65-F5344CB8AC3E}">
        <p14:creationId xmlns:p14="http://schemas.microsoft.com/office/powerpoint/2010/main" val="305784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21</a:t>
            </a:fld>
            <a:endParaRPr lang="en-US"/>
          </a:p>
        </p:txBody>
      </p:sp>
    </p:spTree>
    <p:extLst>
      <p:ext uri="{BB962C8B-B14F-4D97-AF65-F5344CB8AC3E}">
        <p14:creationId xmlns:p14="http://schemas.microsoft.com/office/powerpoint/2010/main" val="2545257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22</a:t>
            </a:fld>
            <a:endParaRPr lang="en-US"/>
          </a:p>
        </p:txBody>
      </p:sp>
    </p:spTree>
    <p:extLst>
      <p:ext uri="{BB962C8B-B14F-4D97-AF65-F5344CB8AC3E}">
        <p14:creationId xmlns:p14="http://schemas.microsoft.com/office/powerpoint/2010/main" val="1703879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23</a:t>
            </a:fld>
            <a:endParaRPr lang="en-US"/>
          </a:p>
        </p:txBody>
      </p:sp>
    </p:spTree>
    <p:extLst>
      <p:ext uri="{BB962C8B-B14F-4D97-AF65-F5344CB8AC3E}">
        <p14:creationId xmlns:p14="http://schemas.microsoft.com/office/powerpoint/2010/main" val="3875307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24</a:t>
            </a:fld>
            <a:endParaRPr lang="en-US"/>
          </a:p>
        </p:txBody>
      </p:sp>
    </p:spTree>
    <p:extLst>
      <p:ext uri="{BB962C8B-B14F-4D97-AF65-F5344CB8AC3E}">
        <p14:creationId xmlns:p14="http://schemas.microsoft.com/office/powerpoint/2010/main" val="2887118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25</a:t>
            </a:fld>
            <a:endParaRPr lang="en-US"/>
          </a:p>
        </p:txBody>
      </p:sp>
    </p:spTree>
    <p:extLst>
      <p:ext uri="{BB962C8B-B14F-4D97-AF65-F5344CB8AC3E}">
        <p14:creationId xmlns:p14="http://schemas.microsoft.com/office/powerpoint/2010/main" val="418455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26</a:t>
            </a:fld>
            <a:endParaRPr lang="en-US"/>
          </a:p>
        </p:txBody>
      </p:sp>
    </p:spTree>
    <p:extLst>
      <p:ext uri="{BB962C8B-B14F-4D97-AF65-F5344CB8AC3E}">
        <p14:creationId xmlns:p14="http://schemas.microsoft.com/office/powerpoint/2010/main" val="3068269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27</a:t>
            </a:fld>
            <a:endParaRPr lang="en-US"/>
          </a:p>
        </p:txBody>
      </p:sp>
    </p:spTree>
    <p:extLst>
      <p:ext uri="{BB962C8B-B14F-4D97-AF65-F5344CB8AC3E}">
        <p14:creationId xmlns:p14="http://schemas.microsoft.com/office/powerpoint/2010/main" val="4138854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28</a:t>
            </a:fld>
            <a:endParaRPr lang="en-US"/>
          </a:p>
        </p:txBody>
      </p:sp>
    </p:spTree>
    <p:extLst>
      <p:ext uri="{BB962C8B-B14F-4D97-AF65-F5344CB8AC3E}">
        <p14:creationId xmlns:p14="http://schemas.microsoft.com/office/powerpoint/2010/main" val="2862842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29</a:t>
            </a:fld>
            <a:endParaRPr lang="en-US"/>
          </a:p>
        </p:txBody>
      </p:sp>
    </p:spTree>
    <p:extLst>
      <p:ext uri="{BB962C8B-B14F-4D97-AF65-F5344CB8AC3E}">
        <p14:creationId xmlns:p14="http://schemas.microsoft.com/office/powerpoint/2010/main" val="1389571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30</a:t>
            </a:fld>
            <a:endParaRPr lang="en-US"/>
          </a:p>
        </p:txBody>
      </p:sp>
    </p:spTree>
    <p:extLst>
      <p:ext uri="{BB962C8B-B14F-4D97-AF65-F5344CB8AC3E}">
        <p14:creationId xmlns:p14="http://schemas.microsoft.com/office/powerpoint/2010/main" val="274019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a:t>
            </a:fld>
            <a:endParaRPr lang="en-US"/>
          </a:p>
        </p:txBody>
      </p:sp>
    </p:spTree>
    <p:extLst>
      <p:ext uri="{BB962C8B-B14F-4D97-AF65-F5344CB8AC3E}">
        <p14:creationId xmlns:p14="http://schemas.microsoft.com/office/powerpoint/2010/main" val="754907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31</a:t>
            </a:fld>
            <a:endParaRPr lang="en-US"/>
          </a:p>
        </p:txBody>
      </p:sp>
    </p:spTree>
    <p:extLst>
      <p:ext uri="{BB962C8B-B14F-4D97-AF65-F5344CB8AC3E}">
        <p14:creationId xmlns:p14="http://schemas.microsoft.com/office/powerpoint/2010/main" val="17979905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32</a:t>
            </a:fld>
            <a:endParaRPr lang="en-US"/>
          </a:p>
        </p:txBody>
      </p:sp>
    </p:spTree>
    <p:extLst>
      <p:ext uri="{BB962C8B-B14F-4D97-AF65-F5344CB8AC3E}">
        <p14:creationId xmlns:p14="http://schemas.microsoft.com/office/powerpoint/2010/main" val="3751694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App Engine</a:t>
            </a:r>
            <a:r>
              <a:rPr lang="zh-CN" altLang="en-US" dirty="0" smtClean="0"/>
              <a:t>是一个开发可扩展的</a:t>
            </a:r>
            <a:r>
              <a:rPr lang="en-US" altLang="zh-CN" dirty="0" smtClean="0"/>
              <a:t>Web</a:t>
            </a:r>
            <a:r>
              <a:rPr lang="zh-CN" altLang="en-US" dirty="0" smtClean="0"/>
              <a:t>访问应用程序的平台 。该平台逻辑上分为四个主要部分：基础设施，运行时环境，底层存储，以及一套用于开发可扩展应用程序的服务。</a:t>
            </a:r>
          </a:p>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33</a:t>
            </a:fld>
            <a:endParaRPr lang="en-US"/>
          </a:p>
        </p:txBody>
      </p:sp>
    </p:spTree>
    <p:extLst>
      <p:ext uri="{BB962C8B-B14F-4D97-AF65-F5344CB8AC3E}">
        <p14:creationId xmlns:p14="http://schemas.microsoft.com/office/powerpoint/2010/main" val="303673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34</a:t>
            </a:fld>
            <a:endParaRPr lang="en-US"/>
          </a:p>
        </p:txBody>
      </p:sp>
    </p:spTree>
    <p:extLst>
      <p:ext uri="{BB962C8B-B14F-4D97-AF65-F5344CB8AC3E}">
        <p14:creationId xmlns:p14="http://schemas.microsoft.com/office/powerpoint/2010/main" val="225257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35</a:t>
            </a:fld>
            <a:endParaRPr lang="en-US"/>
          </a:p>
        </p:txBody>
      </p:sp>
    </p:spTree>
    <p:extLst>
      <p:ext uri="{BB962C8B-B14F-4D97-AF65-F5344CB8AC3E}">
        <p14:creationId xmlns:p14="http://schemas.microsoft.com/office/powerpoint/2010/main" val="715791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36</a:t>
            </a:fld>
            <a:endParaRPr lang="en-US"/>
          </a:p>
        </p:txBody>
      </p:sp>
    </p:spTree>
    <p:extLst>
      <p:ext uri="{BB962C8B-B14F-4D97-AF65-F5344CB8AC3E}">
        <p14:creationId xmlns:p14="http://schemas.microsoft.com/office/powerpoint/2010/main" val="52628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37</a:t>
            </a:fld>
            <a:endParaRPr lang="en-US"/>
          </a:p>
        </p:txBody>
      </p:sp>
    </p:spTree>
    <p:extLst>
      <p:ext uri="{BB962C8B-B14F-4D97-AF65-F5344CB8AC3E}">
        <p14:creationId xmlns:p14="http://schemas.microsoft.com/office/powerpoint/2010/main" val="1872151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38</a:t>
            </a:fld>
            <a:endParaRPr lang="en-US"/>
          </a:p>
        </p:txBody>
      </p:sp>
    </p:spTree>
    <p:extLst>
      <p:ext uri="{BB962C8B-B14F-4D97-AF65-F5344CB8AC3E}">
        <p14:creationId xmlns:p14="http://schemas.microsoft.com/office/powerpoint/2010/main" val="1961427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39</a:t>
            </a:fld>
            <a:endParaRPr lang="en-US"/>
          </a:p>
        </p:txBody>
      </p:sp>
    </p:spTree>
    <p:extLst>
      <p:ext uri="{BB962C8B-B14F-4D97-AF65-F5344CB8AC3E}">
        <p14:creationId xmlns:p14="http://schemas.microsoft.com/office/powerpoint/2010/main" val="17081820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40</a:t>
            </a:fld>
            <a:endParaRPr lang="en-US"/>
          </a:p>
        </p:txBody>
      </p:sp>
    </p:spTree>
    <p:extLst>
      <p:ext uri="{BB962C8B-B14F-4D97-AF65-F5344CB8AC3E}">
        <p14:creationId xmlns:p14="http://schemas.microsoft.com/office/powerpoint/2010/main" val="30439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图是</a:t>
            </a:r>
            <a:r>
              <a:rPr lang="en-US" altLang="zh-CN" dirty="0" smtClean="0"/>
              <a:t>AWS</a:t>
            </a:r>
            <a:r>
              <a:rPr lang="zh-CN" altLang="en-US" dirty="0" smtClean="0"/>
              <a:t>生态系统提供的所有服务。底层提供原始的计算和存储服务：亚马逊弹性计算云服务</a:t>
            </a:r>
            <a:r>
              <a:rPr lang="en-US" altLang="zh-CN" dirty="0" smtClean="0"/>
              <a:t>(Amazon Elastic Compute</a:t>
            </a:r>
            <a:r>
              <a:rPr lang="zh-CN" altLang="en-US" dirty="0" smtClean="0"/>
              <a:t>， </a:t>
            </a:r>
            <a:r>
              <a:rPr lang="en-US" altLang="zh-CN" dirty="0" smtClean="0"/>
              <a:t>EC2) </a:t>
            </a:r>
            <a:r>
              <a:rPr lang="zh-CN" altLang="en-US" dirty="0" smtClean="0"/>
              <a:t>和亚马逊简单存储服务</a:t>
            </a:r>
            <a:r>
              <a:rPr lang="en-US" altLang="zh-CN" dirty="0" smtClean="0"/>
              <a:t>(Amazon Simple Storage Service</a:t>
            </a:r>
            <a:r>
              <a:rPr lang="zh-CN" altLang="en-US" dirty="0" smtClean="0"/>
              <a:t>， </a:t>
            </a:r>
            <a:r>
              <a:rPr lang="en-US" altLang="zh-CN" dirty="0" smtClean="0"/>
              <a:t>S3) </a:t>
            </a:r>
            <a:r>
              <a:rPr lang="zh-CN" altLang="en-US" dirty="0" smtClean="0"/>
              <a:t>， 与其他产品一起构成一个完整的系统。弹性</a:t>
            </a:r>
            <a:r>
              <a:rPr lang="en-US" altLang="zh-CN" dirty="0" err="1" smtClean="0"/>
              <a:t>MapReduce</a:t>
            </a:r>
            <a:r>
              <a:rPr lang="zh-CN" altLang="en-US" dirty="0" smtClean="0"/>
              <a:t>和自动伸缩</a:t>
            </a:r>
            <a:r>
              <a:rPr lang="en-US" altLang="zh-CN" dirty="0" smtClean="0"/>
              <a:t>(</a:t>
            </a:r>
            <a:r>
              <a:rPr lang="en-US" altLang="zh-CN" dirty="0" err="1" smtClean="0"/>
              <a:t>AutoScaling</a:t>
            </a:r>
            <a:r>
              <a:rPr lang="en-US" altLang="zh-CN" dirty="0" smtClean="0"/>
              <a:t>) </a:t>
            </a:r>
            <a:r>
              <a:rPr lang="zh-CN" altLang="en-US" dirty="0" smtClean="0"/>
              <a:t>提供构建更智能和弹性的计算系统的功能。在数据方面， 弹性块存储</a:t>
            </a:r>
            <a:r>
              <a:rPr lang="en-US" altLang="zh-CN" dirty="0" smtClean="0"/>
              <a:t>(</a:t>
            </a:r>
            <a:r>
              <a:rPr lang="en-US" altLang="zh-CN" dirty="0" err="1" smtClean="0"/>
              <a:t>ElasticBlockStore</a:t>
            </a:r>
            <a:r>
              <a:rPr lang="zh-CN" altLang="en-US" dirty="0" smtClean="0"/>
              <a:t>，</a:t>
            </a:r>
            <a:r>
              <a:rPr lang="en-US" altLang="zh-CN" dirty="0" smtClean="0"/>
              <a:t>EBS) </a:t>
            </a:r>
            <a:r>
              <a:rPr lang="zh-CN" altLang="en-US" dirty="0" smtClean="0"/>
              <a:t>，简单数据库</a:t>
            </a:r>
            <a:r>
              <a:rPr lang="en-US" altLang="zh-CN" dirty="0" smtClean="0"/>
              <a:t>(</a:t>
            </a:r>
            <a:r>
              <a:rPr lang="en-US" altLang="zh-CN" dirty="0" err="1" smtClean="0"/>
              <a:t>AmazonSimpleDB</a:t>
            </a:r>
            <a:r>
              <a:rPr lang="en-US" altLang="zh-CN" dirty="0" smtClean="0"/>
              <a:t>) </a:t>
            </a:r>
            <a:r>
              <a:rPr lang="zh-CN" altLang="en-US" dirty="0" smtClean="0"/>
              <a:t>、关系数据库</a:t>
            </a:r>
            <a:r>
              <a:rPr lang="en-US" altLang="zh-CN" dirty="0" smtClean="0"/>
              <a:t>(Amazon RDS)</a:t>
            </a:r>
            <a:r>
              <a:rPr lang="zh-CN" altLang="en-US" dirty="0" smtClean="0"/>
              <a:t>和弹性缓存</a:t>
            </a:r>
            <a:r>
              <a:rPr lang="en-US" altLang="zh-CN" dirty="0" smtClean="0"/>
              <a:t>(</a:t>
            </a:r>
            <a:r>
              <a:rPr lang="en-US" altLang="zh-CN" dirty="0" err="1" smtClean="0"/>
              <a:t>AmazonElastiCache</a:t>
            </a:r>
            <a:r>
              <a:rPr lang="en-US" altLang="zh-CN" dirty="0" smtClean="0"/>
              <a:t>) </a:t>
            </a:r>
            <a:r>
              <a:rPr lang="zh-CN" altLang="en-US" dirty="0" smtClean="0"/>
              <a:t>提供可靠的数据快照和结构化及半结构化的数据管理。覆盖在网络层的虚拟私有云</a:t>
            </a:r>
            <a:r>
              <a:rPr lang="en-US" altLang="zh-CN" dirty="0" smtClean="0"/>
              <a:t>(Amazon Virtual Private Cloud</a:t>
            </a:r>
            <a:r>
              <a:rPr lang="zh-CN" altLang="en-US" dirty="0" smtClean="0"/>
              <a:t>，</a:t>
            </a:r>
            <a:r>
              <a:rPr lang="en-US" altLang="zh-CN" dirty="0" smtClean="0"/>
              <a:t>VPC) </a:t>
            </a:r>
            <a:r>
              <a:rPr lang="zh-CN" altLang="en-US" dirty="0" smtClean="0"/>
              <a:t>，弹性负载均衡</a:t>
            </a:r>
            <a:r>
              <a:rPr lang="en-US" altLang="zh-CN" dirty="0" smtClean="0"/>
              <a:t>(Elastic Load Balancing) </a:t>
            </a:r>
            <a:r>
              <a:rPr lang="zh-CN" altLang="en-US" dirty="0" smtClean="0"/>
              <a:t>、</a:t>
            </a:r>
            <a:r>
              <a:rPr lang="en-US" altLang="zh-CN" dirty="0" smtClean="0"/>
              <a:t>Amazon Route 53</a:t>
            </a:r>
            <a:r>
              <a:rPr lang="zh-CN" altLang="en-US" dirty="0" smtClean="0"/>
              <a:t>和直挂连接</a:t>
            </a:r>
            <a:r>
              <a:rPr lang="en-US" altLang="zh-CN" dirty="0" smtClean="0"/>
              <a:t>(Amazon Direct Connect) </a:t>
            </a:r>
            <a:r>
              <a:rPr lang="zh-CN" altLang="en-US" dirty="0" smtClean="0"/>
              <a:t>完成通信需求。高级的连接应用程序服务包括：简单队列服务</a:t>
            </a:r>
            <a:r>
              <a:rPr lang="en-US" altLang="zh-CN" dirty="0" smtClean="0"/>
              <a:t>(Amazon Simple Queue Service</a:t>
            </a:r>
            <a:r>
              <a:rPr lang="zh-CN" altLang="en-US" dirty="0" smtClean="0"/>
              <a:t>， </a:t>
            </a:r>
            <a:r>
              <a:rPr lang="en-US" altLang="zh-CN" dirty="0" smtClean="0"/>
              <a:t>SQS) </a:t>
            </a:r>
            <a:r>
              <a:rPr lang="zh-CN" altLang="en-US" dirty="0" smtClean="0"/>
              <a:t>，简单通知服务</a:t>
            </a:r>
            <a:r>
              <a:rPr lang="en-US" altLang="zh-CN" dirty="0" smtClean="0"/>
              <a:t>(Amazon Simple Notification Service</a:t>
            </a:r>
            <a:r>
              <a:rPr lang="zh-CN" altLang="en-US" dirty="0" smtClean="0"/>
              <a:t>，</a:t>
            </a:r>
            <a:r>
              <a:rPr lang="en-US" altLang="zh-CN" dirty="0" smtClean="0"/>
              <a:t>SNS) </a:t>
            </a:r>
            <a:r>
              <a:rPr lang="zh-CN" altLang="en-US" dirty="0" smtClean="0"/>
              <a:t>和简单邮件服务</a:t>
            </a:r>
            <a:r>
              <a:rPr lang="en-US" altLang="zh-CN" dirty="0" smtClean="0"/>
              <a:t>(Amazon Simple E-mail Service</a:t>
            </a:r>
            <a:r>
              <a:rPr lang="zh-CN" altLang="en-US" dirty="0" smtClean="0"/>
              <a:t>， </a:t>
            </a:r>
            <a:r>
              <a:rPr lang="en-US" altLang="zh-CN" dirty="0" smtClean="0"/>
              <a:t>SES)</a:t>
            </a:r>
            <a:r>
              <a:rPr lang="zh-CN" altLang="en-US" dirty="0" smtClean="0"/>
              <a:t>，其他服务包括：</a:t>
            </a:r>
            <a:r>
              <a:rPr lang="en-US" altLang="zh-CN" dirty="0" err="1" smtClean="0"/>
              <a:t>CloudFront</a:t>
            </a:r>
            <a:r>
              <a:rPr lang="zh-CN" altLang="en-US" dirty="0" smtClean="0"/>
              <a:t>， 内容发布网络解决方案；</a:t>
            </a:r>
            <a:r>
              <a:rPr lang="en-US" altLang="zh-CN" dirty="0" smtClean="0"/>
              <a:t>Cloud Watch</a:t>
            </a:r>
            <a:r>
              <a:rPr lang="zh-CN" altLang="en-US" dirty="0" smtClean="0"/>
              <a:t>，服务的监控解决方案；弹性</a:t>
            </a:r>
            <a:r>
              <a:rPr lang="en-US" altLang="zh-CN" dirty="0" err="1" smtClean="0"/>
              <a:t>BeanStalk</a:t>
            </a:r>
            <a:r>
              <a:rPr lang="zh-CN" altLang="en-US" dirty="0" smtClean="0"/>
              <a:t>和</a:t>
            </a:r>
            <a:r>
              <a:rPr lang="en-US" altLang="zh-CN" dirty="0" smtClean="0"/>
              <a:t>Cloud Formation</a:t>
            </a:r>
            <a:r>
              <a:rPr lang="zh-CN" altLang="en-US" dirty="0" smtClean="0"/>
              <a:t>，灵活的应用打包和部署。</a:t>
            </a:r>
          </a:p>
        </p:txBody>
      </p:sp>
      <p:sp>
        <p:nvSpPr>
          <p:cNvPr id="4" name="灯片编号占位符 3"/>
          <p:cNvSpPr>
            <a:spLocks noGrp="1"/>
          </p:cNvSpPr>
          <p:nvPr>
            <p:ph type="sldNum" sz="quarter" idx="10"/>
          </p:nvPr>
        </p:nvSpPr>
        <p:spPr/>
        <p:txBody>
          <a:bodyPr/>
          <a:lstStyle/>
          <a:p>
            <a:fld id="{836F6C76-8D67-42A2-AEE2-7E66A4F1A1FB}" type="slidenum">
              <a:rPr lang="en-US" smtClean="0"/>
              <a:t>5</a:t>
            </a:fld>
            <a:endParaRPr lang="en-US"/>
          </a:p>
        </p:txBody>
      </p:sp>
    </p:spTree>
    <p:extLst>
      <p:ext uri="{BB962C8B-B14F-4D97-AF65-F5344CB8AC3E}">
        <p14:creationId xmlns:p14="http://schemas.microsoft.com/office/powerpoint/2010/main" val="1472832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41</a:t>
            </a:fld>
            <a:endParaRPr lang="en-US"/>
          </a:p>
        </p:txBody>
      </p:sp>
    </p:spTree>
    <p:extLst>
      <p:ext uri="{BB962C8B-B14F-4D97-AF65-F5344CB8AC3E}">
        <p14:creationId xmlns:p14="http://schemas.microsoft.com/office/powerpoint/2010/main" val="32123142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42</a:t>
            </a:fld>
            <a:endParaRPr lang="en-US"/>
          </a:p>
        </p:txBody>
      </p:sp>
    </p:spTree>
    <p:extLst>
      <p:ext uri="{BB962C8B-B14F-4D97-AF65-F5344CB8AC3E}">
        <p14:creationId xmlns:p14="http://schemas.microsoft.com/office/powerpoint/2010/main" val="36384293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43</a:t>
            </a:fld>
            <a:endParaRPr lang="en-US"/>
          </a:p>
        </p:txBody>
      </p:sp>
    </p:spTree>
    <p:extLst>
      <p:ext uri="{BB962C8B-B14F-4D97-AF65-F5344CB8AC3E}">
        <p14:creationId xmlns:p14="http://schemas.microsoft.com/office/powerpoint/2010/main" val="367165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44</a:t>
            </a:fld>
            <a:endParaRPr lang="en-US"/>
          </a:p>
        </p:txBody>
      </p:sp>
    </p:spTree>
    <p:extLst>
      <p:ext uri="{BB962C8B-B14F-4D97-AF65-F5344CB8AC3E}">
        <p14:creationId xmlns:p14="http://schemas.microsoft.com/office/powerpoint/2010/main" val="33473253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45</a:t>
            </a:fld>
            <a:endParaRPr lang="en-US"/>
          </a:p>
        </p:txBody>
      </p:sp>
    </p:spTree>
    <p:extLst>
      <p:ext uri="{BB962C8B-B14F-4D97-AF65-F5344CB8AC3E}">
        <p14:creationId xmlns:p14="http://schemas.microsoft.com/office/powerpoint/2010/main" val="3875664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46</a:t>
            </a:fld>
            <a:endParaRPr lang="en-US"/>
          </a:p>
        </p:txBody>
      </p:sp>
    </p:spTree>
    <p:extLst>
      <p:ext uri="{BB962C8B-B14F-4D97-AF65-F5344CB8AC3E}">
        <p14:creationId xmlns:p14="http://schemas.microsoft.com/office/powerpoint/2010/main" val="32330549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47</a:t>
            </a:fld>
            <a:endParaRPr lang="en-US"/>
          </a:p>
        </p:txBody>
      </p:sp>
    </p:spTree>
    <p:extLst>
      <p:ext uri="{BB962C8B-B14F-4D97-AF65-F5344CB8AC3E}">
        <p14:creationId xmlns:p14="http://schemas.microsoft.com/office/powerpoint/2010/main" val="529598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48</a:t>
            </a:fld>
            <a:endParaRPr lang="en-US"/>
          </a:p>
        </p:txBody>
      </p:sp>
    </p:spTree>
    <p:extLst>
      <p:ext uri="{BB962C8B-B14F-4D97-AF65-F5344CB8AC3E}">
        <p14:creationId xmlns:p14="http://schemas.microsoft.com/office/powerpoint/2010/main" val="3953535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49</a:t>
            </a:fld>
            <a:endParaRPr lang="en-US"/>
          </a:p>
        </p:txBody>
      </p:sp>
    </p:spTree>
    <p:extLst>
      <p:ext uri="{BB962C8B-B14F-4D97-AF65-F5344CB8AC3E}">
        <p14:creationId xmlns:p14="http://schemas.microsoft.com/office/powerpoint/2010/main" val="14381529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图所示</a:t>
            </a:r>
            <a:r>
              <a:rPr lang="en-US" altLang="zh-CN" dirty="0" smtClean="0"/>
              <a:t>Azure</a:t>
            </a:r>
            <a:r>
              <a:rPr lang="zh-CN" altLang="en-US" dirty="0" smtClean="0"/>
              <a:t>所提供的服务概览。这些服务由</a:t>
            </a:r>
            <a:r>
              <a:rPr lang="en-US" altLang="zh-CN" dirty="0" smtClean="0"/>
              <a:t>Windows Azure</a:t>
            </a:r>
            <a:r>
              <a:rPr lang="zh-CN" altLang="en-US" dirty="0" smtClean="0"/>
              <a:t>管理门户管理和控制， 它是</a:t>
            </a:r>
            <a:r>
              <a:rPr lang="en-US" altLang="zh-CN" dirty="0" smtClean="0"/>
              <a:t>Azure</a:t>
            </a:r>
            <a:r>
              <a:rPr lang="zh-CN" altLang="en-US" dirty="0" smtClean="0"/>
              <a:t>平台提供的所有服务的管理控制面板。</a:t>
            </a:r>
          </a:p>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50</a:t>
            </a:fld>
            <a:endParaRPr lang="en-US"/>
          </a:p>
        </p:txBody>
      </p:sp>
    </p:spTree>
    <p:extLst>
      <p:ext uri="{BB962C8B-B14F-4D97-AF65-F5344CB8AC3E}">
        <p14:creationId xmlns:p14="http://schemas.microsoft.com/office/powerpoint/2010/main" val="145634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a:t>
            </a:fld>
            <a:endParaRPr lang="en-US"/>
          </a:p>
        </p:txBody>
      </p:sp>
    </p:spTree>
    <p:extLst>
      <p:ext uri="{BB962C8B-B14F-4D97-AF65-F5344CB8AC3E}">
        <p14:creationId xmlns:p14="http://schemas.microsoft.com/office/powerpoint/2010/main" val="34232287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51</a:t>
            </a:fld>
            <a:endParaRPr lang="en-US"/>
          </a:p>
        </p:txBody>
      </p:sp>
    </p:spTree>
    <p:extLst>
      <p:ext uri="{BB962C8B-B14F-4D97-AF65-F5344CB8AC3E}">
        <p14:creationId xmlns:p14="http://schemas.microsoft.com/office/powerpoint/2010/main" val="26272410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52</a:t>
            </a:fld>
            <a:endParaRPr lang="en-US"/>
          </a:p>
        </p:txBody>
      </p:sp>
    </p:spTree>
    <p:extLst>
      <p:ext uri="{BB962C8B-B14F-4D97-AF65-F5344CB8AC3E}">
        <p14:creationId xmlns:p14="http://schemas.microsoft.com/office/powerpoint/2010/main" val="32235808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53</a:t>
            </a:fld>
            <a:endParaRPr lang="en-US"/>
          </a:p>
        </p:txBody>
      </p:sp>
    </p:spTree>
    <p:extLst>
      <p:ext uri="{BB962C8B-B14F-4D97-AF65-F5344CB8AC3E}">
        <p14:creationId xmlns:p14="http://schemas.microsoft.com/office/powerpoint/2010/main" val="9515235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54</a:t>
            </a:fld>
            <a:endParaRPr lang="en-US"/>
          </a:p>
        </p:txBody>
      </p:sp>
    </p:spTree>
    <p:extLst>
      <p:ext uri="{BB962C8B-B14F-4D97-AF65-F5344CB8AC3E}">
        <p14:creationId xmlns:p14="http://schemas.microsoft.com/office/powerpoint/2010/main" val="24360813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55</a:t>
            </a:fld>
            <a:endParaRPr lang="en-US"/>
          </a:p>
        </p:txBody>
      </p:sp>
    </p:spTree>
    <p:extLst>
      <p:ext uri="{BB962C8B-B14F-4D97-AF65-F5344CB8AC3E}">
        <p14:creationId xmlns:p14="http://schemas.microsoft.com/office/powerpoint/2010/main" val="6436885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56</a:t>
            </a:fld>
            <a:endParaRPr lang="en-US"/>
          </a:p>
        </p:txBody>
      </p:sp>
    </p:spTree>
    <p:extLst>
      <p:ext uri="{BB962C8B-B14F-4D97-AF65-F5344CB8AC3E}">
        <p14:creationId xmlns:p14="http://schemas.microsoft.com/office/powerpoint/2010/main" val="35609115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57</a:t>
            </a:fld>
            <a:endParaRPr lang="en-US"/>
          </a:p>
        </p:txBody>
      </p:sp>
    </p:spTree>
    <p:extLst>
      <p:ext uri="{BB962C8B-B14F-4D97-AF65-F5344CB8AC3E}">
        <p14:creationId xmlns:p14="http://schemas.microsoft.com/office/powerpoint/2010/main" val="31851978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58</a:t>
            </a:fld>
            <a:endParaRPr lang="en-US"/>
          </a:p>
        </p:txBody>
      </p:sp>
    </p:spTree>
    <p:extLst>
      <p:ext uri="{BB962C8B-B14F-4D97-AF65-F5344CB8AC3E}">
        <p14:creationId xmlns:p14="http://schemas.microsoft.com/office/powerpoint/2010/main" val="23104235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59</a:t>
            </a:fld>
            <a:endParaRPr lang="en-US"/>
          </a:p>
        </p:txBody>
      </p:sp>
    </p:spTree>
    <p:extLst>
      <p:ext uri="{BB962C8B-B14F-4D97-AF65-F5344CB8AC3E}">
        <p14:creationId xmlns:p14="http://schemas.microsoft.com/office/powerpoint/2010/main" val="6461082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60</a:t>
            </a:fld>
            <a:endParaRPr lang="en-US"/>
          </a:p>
        </p:txBody>
      </p:sp>
    </p:spTree>
    <p:extLst>
      <p:ext uri="{BB962C8B-B14F-4D97-AF65-F5344CB8AC3E}">
        <p14:creationId xmlns:p14="http://schemas.microsoft.com/office/powerpoint/2010/main" val="4211890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a:t>
            </a:fld>
            <a:endParaRPr lang="en-US"/>
          </a:p>
        </p:txBody>
      </p:sp>
    </p:spTree>
    <p:extLst>
      <p:ext uri="{BB962C8B-B14F-4D97-AF65-F5344CB8AC3E}">
        <p14:creationId xmlns:p14="http://schemas.microsoft.com/office/powerpoint/2010/main" val="24848895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61</a:t>
            </a:fld>
            <a:endParaRPr lang="en-US"/>
          </a:p>
        </p:txBody>
      </p:sp>
    </p:spTree>
    <p:extLst>
      <p:ext uri="{BB962C8B-B14F-4D97-AF65-F5344CB8AC3E}">
        <p14:creationId xmlns:p14="http://schemas.microsoft.com/office/powerpoint/2010/main" val="39296251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62</a:t>
            </a:fld>
            <a:endParaRPr lang="en-US"/>
          </a:p>
        </p:txBody>
      </p:sp>
    </p:spTree>
    <p:extLst>
      <p:ext uri="{BB962C8B-B14F-4D97-AF65-F5344CB8AC3E}">
        <p14:creationId xmlns:p14="http://schemas.microsoft.com/office/powerpoint/2010/main" val="7192049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63</a:t>
            </a:fld>
            <a:endParaRPr lang="en-US"/>
          </a:p>
        </p:txBody>
      </p:sp>
    </p:spTree>
    <p:extLst>
      <p:ext uri="{BB962C8B-B14F-4D97-AF65-F5344CB8AC3E}">
        <p14:creationId xmlns:p14="http://schemas.microsoft.com/office/powerpoint/2010/main" val="18909457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图显示了</a:t>
            </a:r>
            <a:r>
              <a:rPr lang="en-US" altLang="zh-CN" dirty="0" smtClean="0"/>
              <a:t>SQL Azure</a:t>
            </a:r>
            <a:r>
              <a:rPr lang="zh-CN" altLang="en-US" dirty="0" smtClean="0"/>
              <a:t>的架构。分为客户端层、服务层和平台层。应用程序通过调用</a:t>
            </a:r>
            <a:r>
              <a:rPr lang="en-US" altLang="zh-CN" dirty="0" smtClean="0"/>
              <a:t>ODBC</a:t>
            </a:r>
            <a:r>
              <a:rPr lang="zh-CN" altLang="en-US" dirty="0" smtClean="0"/>
              <a:t>和</a:t>
            </a:r>
            <a:r>
              <a:rPr lang="en-US" altLang="zh-CN" dirty="0" smtClean="0"/>
              <a:t>A DO.NET</a:t>
            </a:r>
            <a:r>
              <a:rPr lang="zh-CN" altLang="en-US" dirty="0" smtClean="0"/>
              <a:t>数据库引擎，引擎利用</a:t>
            </a:r>
            <a:r>
              <a:rPr lang="en-US" altLang="zh-CN" dirty="0" smtClean="0"/>
              <a:t>SQL Azure</a:t>
            </a:r>
            <a:r>
              <a:rPr lang="zh-CN" altLang="en-US" dirty="0" smtClean="0"/>
              <a:t>的访问基于表格格式数据流</a:t>
            </a:r>
            <a:r>
              <a:rPr lang="en-US" altLang="zh-CN" dirty="0" smtClean="0"/>
              <a:t>(TDS) </a:t>
            </a:r>
            <a:r>
              <a:rPr lang="zh-CN" altLang="en-US" dirty="0" smtClean="0"/>
              <a:t>协议，通过服务层访问数据， 提供服务开通、计费和连接路由服务。这些服务逻辑上是服务器实例的一部分， 由</a:t>
            </a:r>
            <a:r>
              <a:rPr lang="en-US" altLang="zh-CN" dirty="0" smtClean="0"/>
              <a:t>SQL Azure Fabric</a:t>
            </a:r>
            <a:r>
              <a:rPr lang="zh-CN" altLang="en-US" dirty="0" smtClean="0"/>
              <a:t>管理，它是分布式数据库中间件， 构成</a:t>
            </a:r>
            <a:r>
              <a:rPr lang="en-US" altLang="zh-CN" dirty="0" smtClean="0"/>
              <a:t>SQL Azure</a:t>
            </a:r>
            <a:r>
              <a:rPr lang="zh-CN" altLang="en-US" dirty="0" smtClean="0"/>
              <a:t>的基础设施， 在微软数据中心部署。</a:t>
            </a:r>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64</a:t>
            </a:fld>
            <a:endParaRPr lang="en-US"/>
          </a:p>
        </p:txBody>
      </p:sp>
    </p:spTree>
    <p:extLst>
      <p:ext uri="{BB962C8B-B14F-4D97-AF65-F5344CB8AC3E}">
        <p14:creationId xmlns:p14="http://schemas.microsoft.com/office/powerpoint/2010/main" val="1819063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65</a:t>
            </a:fld>
            <a:endParaRPr lang="en-US"/>
          </a:p>
        </p:txBody>
      </p:sp>
    </p:spTree>
    <p:extLst>
      <p:ext uri="{BB962C8B-B14F-4D97-AF65-F5344CB8AC3E}">
        <p14:creationId xmlns:p14="http://schemas.microsoft.com/office/powerpoint/2010/main" val="7765736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66</a:t>
            </a:fld>
            <a:endParaRPr lang="en-US"/>
          </a:p>
        </p:txBody>
      </p:sp>
    </p:spTree>
    <p:extLst>
      <p:ext uri="{BB962C8B-B14F-4D97-AF65-F5344CB8AC3E}">
        <p14:creationId xmlns:p14="http://schemas.microsoft.com/office/powerpoint/2010/main" val="234635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8</a:t>
            </a:fld>
            <a:endParaRPr lang="en-US"/>
          </a:p>
        </p:txBody>
      </p:sp>
    </p:spTree>
    <p:extLst>
      <p:ext uri="{BB962C8B-B14F-4D97-AF65-F5344CB8AC3E}">
        <p14:creationId xmlns:p14="http://schemas.microsoft.com/office/powerpoint/2010/main" val="229059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a:t>
            </a:fld>
            <a:endParaRPr lang="en-US"/>
          </a:p>
        </p:txBody>
      </p:sp>
    </p:spTree>
    <p:extLst>
      <p:ext uri="{BB962C8B-B14F-4D97-AF65-F5344CB8AC3E}">
        <p14:creationId xmlns:p14="http://schemas.microsoft.com/office/powerpoint/2010/main" val="2713368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10</a:t>
            </a:fld>
            <a:endParaRPr lang="en-US"/>
          </a:p>
        </p:txBody>
      </p:sp>
    </p:spTree>
    <p:extLst>
      <p:ext uri="{BB962C8B-B14F-4D97-AF65-F5344CB8AC3E}">
        <p14:creationId xmlns:p14="http://schemas.microsoft.com/office/powerpoint/2010/main" val="1875159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4213745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altLang="zh-CN" dirty="0"/>
              <a:t>Compute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
        <p:nvSpPr>
          <p:cNvPr id="5" name="矩形 4"/>
          <p:cNvSpPr/>
          <p:nvPr/>
        </p:nvSpPr>
        <p:spPr>
          <a:xfrm>
            <a:off x="380999" y="1112643"/>
            <a:ext cx="1727396" cy="461665"/>
          </a:xfrm>
          <a:prstGeom prst="rect">
            <a:avLst/>
          </a:prstGeom>
        </p:spPr>
        <p:txBody>
          <a:bodyPr wrap="none">
            <a:spAutoFit/>
          </a:bodyPr>
          <a:lstStyle/>
          <a:p>
            <a:r>
              <a:rPr lang="en-US" altLang="zh-CN"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en-US" altLang="zh-CN" sz="2400" b="1" spc="1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dirty="0" smtClean="0"/>
              <a:t> </a:t>
            </a:r>
            <a:r>
              <a:rPr lang="en-US" altLang="zh-CN" sz="2400" b="1" spc="1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EC2</a:t>
            </a:r>
            <a:r>
              <a:rPr lang="zh-CN" altLang="zh-CN"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环境</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80999" y="1574308"/>
            <a:ext cx="8628785" cy="4708981"/>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负责</a:t>
            </a:r>
            <a:r>
              <a:rPr lang="zh-CN" altLang="en-US" sz="2000" dirty="0">
                <a:latin typeface="微软雅黑" panose="020B0503020204020204" pitchFamily="34" charset="-122"/>
                <a:ea typeface="微软雅黑" panose="020B0503020204020204" pitchFamily="34" charset="-122"/>
              </a:rPr>
              <a:t>分配地址、附加存储卷、配置访问控制和网络连接方面的安全。</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默认情况下，实例由内部</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地址创建，这使得它们能够在</a:t>
            </a:r>
            <a:r>
              <a:rPr lang="en-US" altLang="zh-CN" sz="2000" dirty="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内部网络通信和作为客户端访何互联网。可将弹性</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关联到每个实例，超时的情况下可以重新映射到不同的实例。弹性</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允许运行在</a:t>
            </a:r>
            <a:r>
              <a:rPr lang="en-US" altLang="zh-CN" sz="2000" dirty="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的实例作为服务器访问互联网和执行故障转移</a:t>
            </a:r>
            <a:r>
              <a:rPr lang="zh-CN" altLang="en-US" sz="2000" dirty="0" smtClean="0">
                <a:latin typeface="微软雅黑" panose="020B0503020204020204" pitchFamily="34" charset="-122"/>
                <a:ea typeface="微软雅黑" panose="020B0503020204020204" pitchFamily="34" charset="-122"/>
              </a:rPr>
              <a:t>能力。</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实例与外部</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一起</a:t>
            </a:r>
            <a:r>
              <a:rPr lang="zh-CN" altLang="en-US" sz="2000" dirty="0" smtClean="0">
                <a:latin typeface="微软雅黑" panose="020B0503020204020204" pitchFamily="34" charset="-122"/>
                <a:ea typeface="微软雅黑" panose="020B0503020204020204" pitchFamily="34" charset="-122"/>
              </a:rPr>
              <a:t>指定一</a:t>
            </a:r>
            <a:r>
              <a:rPr lang="zh-CN" altLang="en-US" sz="2000" dirty="0">
                <a:latin typeface="微软雅黑" panose="020B0503020204020204" pitchFamily="34" charset="-122"/>
                <a:ea typeface="微软雅黑" panose="020B0503020204020204" pitchFamily="34" charset="-122"/>
              </a:rPr>
              <a:t>个域名，一般形式是</a:t>
            </a:r>
            <a:r>
              <a:rPr lang="en-US" altLang="zh-CN" sz="2000" dirty="0">
                <a:latin typeface="微软雅黑" panose="020B0503020204020204" pitchFamily="34" charset="-122"/>
                <a:ea typeface="微软雅黑" panose="020B0503020204020204" pitchFamily="34" charset="-122"/>
              </a:rPr>
              <a:t>ec2-xxxxxx-xxx.compute-x.amazonaw.com</a:t>
            </a:r>
            <a:r>
              <a:rPr lang="zh-CN" altLang="en-US" sz="2000" dirty="0">
                <a:latin typeface="微软雅黑" panose="020B0503020204020204" pitchFamily="34" charset="-122"/>
                <a:ea typeface="微软雅黑" panose="020B0503020204020204" pitchFamily="34" charset="-122"/>
              </a:rPr>
              <a:t>， 其中</a:t>
            </a:r>
            <a:r>
              <a:rPr lang="en-US" altLang="zh-CN" sz="2000" dirty="0" err="1">
                <a:latin typeface="微软雅黑" panose="020B0503020204020204" pitchFamily="34" charset="-122"/>
                <a:ea typeface="微软雅黑" panose="020B0503020204020204" pitchFamily="34" charset="-122"/>
              </a:rPr>
              <a:t>xxX</a:t>
            </a:r>
            <a:r>
              <a:rPr lang="en-US" altLang="zh-CN" sz="2000" dirty="0">
                <a:latin typeface="微软雅黑" panose="020B0503020204020204" pitchFamily="34" charset="-122"/>
                <a:ea typeface="微软雅黑" panose="020B0503020204020204" pitchFamily="34" charset="-122"/>
              </a:rPr>
              <a:t>-XXX-xxx</a:t>
            </a:r>
            <a:r>
              <a:rPr lang="zh-CN" altLang="en-US" sz="2000" dirty="0">
                <a:latin typeface="微软雅黑" panose="020B0503020204020204" pitchFamily="34" charset="-122"/>
                <a:ea typeface="微软雅黑" panose="020B0503020204020204" pitchFamily="34" charset="-122"/>
              </a:rPr>
              <a:t>通意代表用英文破折号分开的外部</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地址的四部分， </a:t>
            </a:r>
            <a:r>
              <a:rPr lang="en-US" altLang="zh-CN" sz="2000" dirty="0">
                <a:latin typeface="微软雅黑" panose="020B0503020204020204" pitchFamily="34" charset="-122"/>
                <a:ea typeface="微软雅黑" panose="020B0503020204020204" pitchFamily="34" charset="-122"/>
              </a:rPr>
              <a:t>compute-x</a:t>
            </a:r>
            <a:r>
              <a:rPr lang="zh-CN" altLang="en-US" sz="2000" dirty="0" smtClean="0">
                <a:latin typeface="微软雅黑" panose="020B0503020204020204" pitchFamily="34" charset="-122"/>
                <a:ea typeface="微软雅黑" panose="020B0503020204020204" pitchFamily="34" charset="-122"/>
              </a:rPr>
              <a:t>提供实例</a:t>
            </a:r>
            <a:r>
              <a:rPr lang="zh-CN" altLang="en-US" sz="2000" dirty="0">
                <a:latin typeface="微软雅黑" panose="020B0503020204020204" pitchFamily="34" charset="-122"/>
                <a:ea typeface="微软雅黑" panose="020B0503020204020204" pitchFamily="34" charset="-122"/>
              </a:rPr>
              <a:t>部署的可用地区信息</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实例</a:t>
            </a:r>
            <a:r>
              <a:rPr lang="zh-CN" altLang="en-US" sz="2000" dirty="0">
                <a:latin typeface="微软雅黑" panose="020B0503020204020204" pitchFamily="34" charset="-122"/>
                <a:ea typeface="微软雅黑" panose="020B0503020204020204" pitchFamily="34" charset="-122"/>
              </a:rPr>
              <a:t>所有者只能部分控制在哪里部署</a:t>
            </a:r>
            <a:r>
              <a:rPr lang="zh-CN" altLang="en-US" sz="2000" dirty="0" smtClean="0">
                <a:latin typeface="微软雅黑" panose="020B0503020204020204" pitchFamily="34" charset="-122"/>
                <a:ea typeface="微软雅黑" panose="020B0503020204020204" pitchFamily="34" charset="-122"/>
              </a:rPr>
              <a:t>实例</a:t>
            </a:r>
            <a:r>
              <a:rPr lang="zh-CN" altLang="en-US" sz="2000" dirty="0" smtClean="0">
                <a:latin typeface="微软雅黑" panose="020B0503020204020204" pitchFamily="34" charset="-122"/>
                <a:ea typeface="微软雅黑" panose="020B0503020204020204" pitchFamily="34" charset="-122"/>
              </a:rPr>
              <a:t>，可以</a:t>
            </a:r>
            <a:r>
              <a:rPr lang="zh-CN" altLang="en-US" sz="2000" dirty="0">
                <a:latin typeface="微软雅黑" panose="020B0503020204020204" pitchFamily="34" charset="-122"/>
                <a:ea typeface="微软雅黑" panose="020B0503020204020204" pitchFamily="34" charset="-122"/>
              </a:rPr>
              <a:t>更精细地控制实例的安全性以及网络访问性。创建实例时，实例所有者可以将一个密钥对联合一个或多个实例。一旦实例运行， 密钥对允许所有者远程连接并获得</a:t>
            </a:r>
            <a:r>
              <a:rPr lang="en-US" altLang="zh-CN" sz="2000" dirty="0">
                <a:latin typeface="微软雅黑" panose="020B0503020204020204" pitchFamily="34" charset="-122"/>
                <a:ea typeface="微软雅黑" panose="020B0503020204020204" pitchFamily="34" charset="-122"/>
              </a:rPr>
              <a:t>root</a:t>
            </a:r>
            <a:r>
              <a:rPr lang="zh-CN" altLang="en-US" sz="2000" dirty="0">
                <a:latin typeface="微软雅黑" panose="020B0503020204020204" pitchFamily="34" charset="-122"/>
                <a:ea typeface="微软雅黑" panose="020B0503020204020204" pitchFamily="34" charset="-122"/>
              </a:rPr>
              <a:t>访间权</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通过基本防火墙配置控制一个虚拟实例的可访问性， 规定源地址、端口和协议</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ICMP) </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规则可以</a:t>
            </a:r>
            <a:r>
              <a:rPr lang="zh-CN" altLang="en-US" sz="2000" dirty="0">
                <a:latin typeface="微软雅黑" panose="020B0503020204020204" pitchFamily="34" charset="-122"/>
                <a:ea typeface="微软雅黑" panose="020B0503020204020204" pitchFamily="34" charset="-122"/>
              </a:rPr>
              <a:t>连接到安全组，在</a:t>
            </a:r>
            <a:r>
              <a:rPr lang="zh-CN" altLang="en-US" sz="2000" dirty="0" smtClean="0">
                <a:latin typeface="微软雅黑" panose="020B0503020204020204" pitchFamily="34" charset="-122"/>
                <a:ea typeface="微软雅黑" panose="020B0503020204020204" pitchFamily="34" charset="-122"/>
              </a:rPr>
              <a:t>实例部署前作</a:t>
            </a:r>
            <a:r>
              <a:rPr lang="zh-CN" altLang="en-US" sz="2000" dirty="0">
                <a:latin typeface="微软雅黑" panose="020B0503020204020204" pitchFamily="34" charset="-122"/>
                <a:ea typeface="微软雅黑" panose="020B0503020204020204" pitchFamily="34" charset="-122"/>
              </a:rPr>
              <a:t>为一个或多个组的</a:t>
            </a:r>
            <a:r>
              <a:rPr lang="zh-CN" altLang="en-US" sz="2000" dirty="0" smtClean="0">
                <a:latin typeface="微软雅黑" panose="020B0503020204020204" pitchFamily="34" charset="-122"/>
                <a:ea typeface="微软雅黑" panose="020B0503020204020204" pitchFamily="34" charset="-122"/>
              </a:rPr>
              <a:t>一部分。</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5453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altLang="zh-CN" dirty="0"/>
              <a:t>Compute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
        <p:nvSpPr>
          <p:cNvPr id="5" name="矩形 4"/>
          <p:cNvSpPr/>
          <p:nvPr/>
        </p:nvSpPr>
        <p:spPr>
          <a:xfrm>
            <a:off x="380999" y="1112643"/>
            <a:ext cx="2324034" cy="461665"/>
          </a:xfrm>
          <a:prstGeom prst="rect">
            <a:avLst/>
          </a:prstGeom>
        </p:spPr>
        <p:txBody>
          <a:bodyPr wrap="none">
            <a:spAutoFit/>
          </a:bodyPr>
          <a:lstStyle/>
          <a:p>
            <a:r>
              <a:rPr lang="en-US" altLang="zh-CN" sz="2400" b="1" spc="1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zh-CN"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高级计算服务</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80999" y="1574308"/>
            <a:ext cx="8628785" cy="5016758"/>
          </a:xfrm>
          <a:prstGeom prst="rect">
            <a:avLst/>
          </a:prstGeom>
        </p:spPr>
        <p:txBody>
          <a:bodyPr wrap="square">
            <a:spAutoFit/>
          </a:bodyPr>
          <a:lstStyle/>
          <a:p>
            <a:r>
              <a:rPr lang="zh-CN" altLang="en-US" sz="2000" dirty="0" smtClean="0"/>
              <a:t>使应用程序</a:t>
            </a:r>
            <a:r>
              <a:rPr lang="zh-CN" altLang="en-US" sz="2000" dirty="0"/>
              <a:t>和执行基于</a:t>
            </a:r>
            <a:r>
              <a:rPr lang="en-US" altLang="zh-CN" sz="2000" dirty="0" err="1" smtClean="0"/>
              <a:t>MapReduce</a:t>
            </a:r>
            <a:r>
              <a:rPr lang="zh-CN" altLang="en-US" sz="2000" dirty="0"/>
              <a:t>应用程序的计算平台易于封装和部署</a:t>
            </a:r>
            <a:r>
              <a:rPr lang="zh-CN" altLang="en-US" sz="2000" dirty="0" smtClean="0"/>
              <a:t>。</a:t>
            </a:r>
            <a:endParaRPr lang="en-US" altLang="zh-CN" sz="2000" dirty="0" smtClean="0"/>
          </a:p>
          <a:p>
            <a:endParaRPr lang="zh-CN" altLang="en-US" sz="2000" dirty="0"/>
          </a:p>
          <a:p>
            <a:r>
              <a:rPr lang="en-US" altLang="zh-CN" sz="2000" dirty="0"/>
              <a:t>(1) AWS Cloud Formation</a:t>
            </a:r>
          </a:p>
          <a:p>
            <a:pPr marL="800100" lvl="1" indent="-342900">
              <a:buFont typeface="Arial" panose="020B0604020202020204" pitchFamily="34" charset="0"/>
              <a:buChar char="•"/>
            </a:pPr>
            <a:r>
              <a:rPr lang="zh-CN" altLang="en-US" sz="2000" dirty="0" smtClean="0"/>
              <a:t>具有</a:t>
            </a:r>
            <a:r>
              <a:rPr lang="en-US" altLang="zh-CN" sz="2000" dirty="0" smtClean="0"/>
              <a:t>EC2</a:t>
            </a:r>
            <a:r>
              <a:rPr lang="zh-CN" altLang="en-US" sz="2000" dirty="0"/>
              <a:t>特征的实例的简单部署模型的扩展</a:t>
            </a:r>
            <a:r>
              <a:rPr lang="zh-CN" altLang="en-US" sz="2000" dirty="0" smtClean="0"/>
              <a:t>。引人模板</a:t>
            </a:r>
            <a:r>
              <a:rPr lang="zh-CN" altLang="en-US" sz="2000" dirty="0"/>
              <a:t>的</a:t>
            </a:r>
            <a:r>
              <a:rPr lang="zh-CN" altLang="en-US" sz="2000" dirty="0" smtClean="0"/>
              <a:t>概念，模板</a:t>
            </a:r>
            <a:r>
              <a:rPr lang="zh-CN" altLang="en-US" sz="2000" dirty="0"/>
              <a:t>是</a:t>
            </a:r>
            <a:r>
              <a:rPr lang="en-US" altLang="zh-CN" sz="2000" dirty="0"/>
              <a:t>JSON</a:t>
            </a:r>
            <a:r>
              <a:rPr lang="zh-CN" altLang="en-US" sz="2000" dirty="0"/>
              <a:t>格式的文本文件， 描述在</a:t>
            </a:r>
            <a:r>
              <a:rPr lang="en-US" altLang="zh-CN" sz="2000" dirty="0" smtClean="0"/>
              <a:t>EC2</a:t>
            </a:r>
            <a:r>
              <a:rPr lang="zh-CN" altLang="en-US" sz="2000" dirty="0"/>
              <a:t>运行一个应用程序或服务及它们之间的关系所需要的资源</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smtClean="0"/>
              <a:t>模板提供一</a:t>
            </a:r>
            <a:r>
              <a:rPr lang="zh-CN" altLang="en-US" sz="2000" dirty="0"/>
              <a:t>个简单的</a:t>
            </a:r>
            <a:r>
              <a:rPr lang="zh-CN" altLang="en-US" sz="2000" dirty="0" smtClean="0"/>
              <a:t>声明来</a:t>
            </a:r>
            <a:r>
              <a:rPr lang="zh-CN" altLang="en-US" sz="2000" dirty="0"/>
              <a:t>构建复杂的系统，整合</a:t>
            </a:r>
            <a:r>
              <a:rPr lang="en-US" altLang="zh-CN" sz="2000" dirty="0"/>
              <a:t>EC2</a:t>
            </a:r>
            <a:r>
              <a:rPr lang="zh-CN" altLang="en-US" sz="2000" dirty="0"/>
              <a:t>实例与其他</a:t>
            </a:r>
            <a:r>
              <a:rPr lang="en-US" altLang="zh-CN" sz="2000" dirty="0"/>
              <a:t>AWS</a:t>
            </a:r>
            <a:r>
              <a:rPr lang="zh-CN" altLang="en-US" sz="2000" dirty="0"/>
              <a:t>服务， 如</a:t>
            </a:r>
            <a:r>
              <a:rPr lang="en-US" altLang="zh-CN" sz="2000" dirty="0"/>
              <a:t>S3</a:t>
            </a:r>
            <a:r>
              <a:rPr lang="zh-CN" altLang="en-US" sz="2000" dirty="0"/>
              <a:t>、</a:t>
            </a:r>
            <a:r>
              <a:rPr lang="en-US" altLang="zh-CN" sz="2000" dirty="0" err="1" smtClean="0"/>
              <a:t>SimpleDB</a:t>
            </a:r>
            <a:r>
              <a:rPr lang="zh-CN" altLang="en-US" sz="2000" dirty="0"/>
              <a:t>、</a:t>
            </a:r>
            <a:r>
              <a:rPr lang="en-US" altLang="zh-CN" sz="2000" dirty="0"/>
              <a:t>SQS</a:t>
            </a:r>
            <a:r>
              <a:rPr lang="zh-CN" altLang="en-US" sz="2000" dirty="0"/>
              <a:t>、</a:t>
            </a:r>
            <a:r>
              <a:rPr lang="en-US" altLang="zh-CN" sz="2000" dirty="0"/>
              <a:t>SNS</a:t>
            </a:r>
            <a:r>
              <a:rPr lang="zh-CN" altLang="en-US" sz="2000" dirty="0"/>
              <a:t>， </a:t>
            </a:r>
            <a:r>
              <a:rPr lang="en-US" altLang="zh-CN" sz="2000" dirty="0" smtClean="0"/>
              <a:t>Route53</a:t>
            </a:r>
            <a:r>
              <a:rPr lang="zh-CN" altLang="en-US" sz="2000" dirty="0"/>
              <a:t>、</a:t>
            </a:r>
            <a:r>
              <a:rPr lang="en-US" altLang="zh-CN" sz="2000" dirty="0"/>
              <a:t>Elastic Bean </a:t>
            </a:r>
            <a:r>
              <a:rPr lang="en-US" altLang="zh-CN" sz="2000" dirty="0" smtClean="0"/>
              <a:t>talk</a:t>
            </a:r>
            <a:r>
              <a:rPr lang="zh-CN" altLang="en-US" sz="2000" dirty="0" smtClean="0"/>
              <a:t>。</a:t>
            </a:r>
            <a:endParaRPr lang="en-US" altLang="zh-CN" sz="2000" dirty="0" smtClean="0"/>
          </a:p>
          <a:p>
            <a:pPr marL="800100" lvl="1" indent="-342900">
              <a:buFont typeface="Arial" panose="020B0604020202020204" pitchFamily="34" charset="0"/>
              <a:buChar char="•"/>
            </a:pPr>
            <a:endParaRPr lang="zh-CN" altLang="en-US" sz="2000" dirty="0"/>
          </a:p>
          <a:p>
            <a:r>
              <a:rPr lang="en-US" altLang="zh-CN" sz="2000" dirty="0"/>
              <a:t>(2) AWS</a:t>
            </a:r>
            <a:r>
              <a:rPr lang="zh-CN" altLang="en-US" sz="2000" dirty="0"/>
              <a:t>弹性</a:t>
            </a:r>
            <a:r>
              <a:rPr lang="en-US" altLang="zh-CN" sz="2000" dirty="0"/>
              <a:t>Beanstalk</a:t>
            </a:r>
          </a:p>
          <a:p>
            <a:pPr marL="800100" lvl="1" indent="-342900">
              <a:buFont typeface="Arial" panose="020B0604020202020204" pitchFamily="34" charset="0"/>
              <a:buChar char="•"/>
            </a:pPr>
            <a:r>
              <a:rPr lang="zh-CN" altLang="en-US" sz="2000" dirty="0" smtClean="0"/>
              <a:t>一</a:t>
            </a:r>
            <a:r>
              <a:rPr lang="zh-CN" altLang="en-US" sz="2000" dirty="0"/>
              <a:t>个在</a:t>
            </a:r>
            <a:r>
              <a:rPr lang="en-US" altLang="zh-CN" sz="2000" dirty="0"/>
              <a:t>AWS</a:t>
            </a:r>
            <a:r>
              <a:rPr lang="zh-CN" altLang="en-US" sz="2000" dirty="0"/>
              <a:t>云上打包和部署应用程序的简单方法</a:t>
            </a:r>
            <a:r>
              <a:rPr lang="zh-CN" altLang="en-US" sz="2000" dirty="0" smtClean="0"/>
              <a:t>。可以</a:t>
            </a:r>
            <a:r>
              <a:rPr lang="zh-CN" altLang="en-US" sz="2000" dirty="0"/>
              <a:t>简化供应实例和部署应用程序代码的过程，并提供适当的访问权限</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smtClean="0"/>
              <a:t>目前仅</a:t>
            </a:r>
            <a:r>
              <a:rPr lang="zh-CN" altLang="en-US" sz="2000" dirty="0"/>
              <a:t>适用于</a:t>
            </a:r>
            <a:r>
              <a:rPr lang="en-US" altLang="zh-CN" sz="2000" dirty="0"/>
              <a:t>Java/Tomcat</a:t>
            </a:r>
            <a:r>
              <a:rPr lang="zh-CN" altLang="en-US" sz="2000" dirty="0"/>
              <a:t>技术栈开发的</a:t>
            </a:r>
            <a:r>
              <a:rPr lang="en-US" altLang="zh-CN" sz="2000" dirty="0"/>
              <a:t>Web</a:t>
            </a:r>
            <a:r>
              <a:rPr lang="zh-CN" altLang="en-US" sz="2000" dirty="0" smtClean="0"/>
              <a:t>应用程序。</a:t>
            </a:r>
            <a:endParaRPr lang="en-US" altLang="zh-CN" sz="2000" dirty="0" smtClean="0"/>
          </a:p>
          <a:p>
            <a:pPr marL="800100" lvl="1" indent="-342900">
              <a:buFont typeface="Arial" panose="020B0604020202020204" pitchFamily="34" charset="0"/>
              <a:buChar char="•"/>
            </a:pPr>
            <a:r>
              <a:rPr lang="zh-CN" altLang="en-US" sz="2000" dirty="0" smtClean="0"/>
              <a:t>提供在</a:t>
            </a:r>
            <a:r>
              <a:rPr lang="zh-CN" altLang="en-US" sz="2000" dirty="0"/>
              <a:t>云上部署应用程序的高级方法</a:t>
            </a:r>
            <a:r>
              <a:rPr lang="zh-CN" altLang="en-US" sz="2000" dirty="0" smtClean="0"/>
              <a:t>，不</a:t>
            </a:r>
            <a:r>
              <a:rPr lang="zh-CN" altLang="en-US" sz="2000" dirty="0"/>
              <a:t>要求用户指定</a:t>
            </a:r>
            <a:r>
              <a:rPr lang="en-US" altLang="zh-CN" sz="2000" dirty="0"/>
              <a:t>EC2</a:t>
            </a:r>
            <a:r>
              <a:rPr lang="zh-CN" altLang="en-US" sz="2000" dirty="0"/>
              <a:t>实例及其依赖方面的基础设施</a:t>
            </a:r>
            <a:r>
              <a:rPr lang="zh-CN" altLang="en-US" sz="2000" dirty="0" smtClean="0"/>
              <a:t>。</a:t>
            </a:r>
            <a:endParaRPr lang="zh-CN" altLang="en-US" sz="2000" dirty="0"/>
          </a:p>
        </p:txBody>
      </p:sp>
    </p:spTree>
    <p:extLst>
      <p:ext uri="{BB962C8B-B14F-4D97-AF65-F5344CB8AC3E}">
        <p14:creationId xmlns:p14="http://schemas.microsoft.com/office/powerpoint/2010/main" val="2608013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altLang="zh-CN" dirty="0"/>
              <a:t>Compute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
        <p:nvSpPr>
          <p:cNvPr id="5" name="矩形 4"/>
          <p:cNvSpPr/>
          <p:nvPr/>
        </p:nvSpPr>
        <p:spPr>
          <a:xfrm>
            <a:off x="380999" y="1112643"/>
            <a:ext cx="2324034" cy="461665"/>
          </a:xfrm>
          <a:prstGeom prst="rect">
            <a:avLst/>
          </a:prstGeom>
        </p:spPr>
        <p:txBody>
          <a:bodyPr wrap="none">
            <a:spAutoFit/>
          </a:bodyPr>
          <a:lstStyle/>
          <a:p>
            <a:r>
              <a:rPr lang="en-US" altLang="zh-CN" sz="2400" b="1" spc="1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zh-CN"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高级计算服务</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80999" y="1574308"/>
            <a:ext cx="8628785" cy="3170099"/>
          </a:xfrm>
          <a:prstGeom prst="rect">
            <a:avLst/>
          </a:prstGeom>
        </p:spPr>
        <p:txBody>
          <a:bodyPr wrap="square">
            <a:spAutoFit/>
          </a:bodyPr>
          <a:lstStyle/>
          <a:p>
            <a:r>
              <a:rPr lang="en-US" altLang="zh-CN" sz="2000" dirty="0" smtClean="0"/>
              <a:t>(</a:t>
            </a:r>
            <a:r>
              <a:rPr lang="en-US" altLang="zh-CN" sz="2000" dirty="0"/>
              <a:t>3) </a:t>
            </a:r>
            <a:r>
              <a:rPr lang="zh-CN" altLang="en-US" sz="2000" dirty="0"/>
              <a:t>亚马逊弹性</a:t>
            </a:r>
            <a:r>
              <a:rPr lang="en-US" altLang="zh-CN" sz="2000" dirty="0" err="1" smtClean="0"/>
              <a:t>MapReduce</a:t>
            </a:r>
            <a:endParaRPr lang="en-US" altLang="zh-CN" sz="2000" dirty="0"/>
          </a:p>
          <a:p>
            <a:pPr marL="342900" indent="-342900">
              <a:buFont typeface="Arial" panose="020B0604020202020204" pitchFamily="34" charset="0"/>
              <a:buChar char="•"/>
            </a:pPr>
            <a:r>
              <a:rPr lang="zh-CN" altLang="en-US" sz="2000" dirty="0" smtClean="0"/>
              <a:t>为</a:t>
            </a:r>
            <a:r>
              <a:rPr lang="en-US" altLang="zh-CN" sz="2000" dirty="0"/>
              <a:t>AWS</a:t>
            </a:r>
            <a:r>
              <a:rPr lang="zh-CN" altLang="en-US" sz="2000" dirty="0"/>
              <a:t>用户的</a:t>
            </a:r>
            <a:r>
              <a:rPr lang="en-US" altLang="zh-CN" sz="2000" dirty="0" err="1" smtClean="0"/>
              <a:t>MapReduce</a:t>
            </a:r>
            <a:r>
              <a:rPr lang="zh-CN" altLang="en-US" sz="2000" dirty="0"/>
              <a:t>应用提供云计算平台</a:t>
            </a:r>
            <a:r>
              <a:rPr lang="zh-CN" altLang="en-US" sz="2000" dirty="0" smtClean="0"/>
              <a:t>。</a:t>
            </a:r>
            <a:endParaRPr lang="en-US" altLang="zh-CN" sz="2000" dirty="0" smtClean="0"/>
          </a:p>
          <a:p>
            <a:pPr marL="342900" indent="-342900">
              <a:buFont typeface="Arial" panose="020B0604020202020204" pitchFamily="34" charset="0"/>
              <a:buChar char="•"/>
            </a:pPr>
            <a:r>
              <a:rPr lang="zh-CN" altLang="en-US" sz="2000" dirty="0" smtClean="0"/>
              <a:t>采用</a:t>
            </a:r>
            <a:r>
              <a:rPr lang="en-US" altLang="zh-CN" sz="2000" dirty="0" smtClean="0"/>
              <a:t>Hadoop</a:t>
            </a:r>
            <a:r>
              <a:rPr lang="zh-CN" altLang="en-US" sz="2000" dirty="0"/>
              <a:t>作为</a:t>
            </a:r>
            <a:r>
              <a:rPr lang="en-US" altLang="zh-CN" sz="2000" dirty="0" err="1" smtClean="0"/>
              <a:t>MapReduce</a:t>
            </a:r>
            <a:r>
              <a:rPr lang="zh-CN" altLang="en-US" sz="2000" dirty="0"/>
              <a:t>的引擎， 部署在</a:t>
            </a:r>
            <a:r>
              <a:rPr lang="en-US" altLang="zh-CN" sz="2000" dirty="0" smtClean="0"/>
              <a:t>EC2</a:t>
            </a:r>
            <a:r>
              <a:rPr lang="zh-CN" altLang="en-US" sz="2000" dirty="0"/>
              <a:t>实例组成的虚拟基础架构上， </a:t>
            </a:r>
            <a:r>
              <a:rPr lang="zh-CN" altLang="en-US" sz="2000" dirty="0" smtClean="0"/>
              <a:t>使用</a:t>
            </a:r>
            <a:r>
              <a:rPr lang="en-US" altLang="zh-CN" sz="2000" dirty="0" smtClean="0"/>
              <a:t>S3</a:t>
            </a:r>
            <a:r>
              <a:rPr lang="zh-CN" altLang="en-US" sz="2000" dirty="0"/>
              <a:t>实现存储需求</a:t>
            </a:r>
            <a:r>
              <a:rPr lang="zh-CN" altLang="en-US" sz="2000" dirty="0" smtClean="0"/>
              <a:t>。</a:t>
            </a:r>
            <a:endParaRPr lang="en-US" altLang="zh-CN" sz="2000" dirty="0" smtClean="0"/>
          </a:p>
          <a:p>
            <a:pPr marL="342900" indent="-342900">
              <a:buFont typeface="Arial" panose="020B0604020202020204" pitchFamily="34" charset="0"/>
              <a:buChar char="•"/>
            </a:pPr>
            <a:r>
              <a:rPr lang="zh-CN" altLang="en-US" sz="2000" dirty="0" smtClean="0"/>
              <a:t>除支持</a:t>
            </a:r>
            <a:r>
              <a:rPr lang="zh-CN" altLang="en-US" sz="2000" dirty="0"/>
              <a:t>连接到</a:t>
            </a:r>
            <a:r>
              <a:rPr lang="en-US" altLang="zh-CN" sz="2000" dirty="0" smtClean="0"/>
              <a:t>Hadoop(Pig</a:t>
            </a:r>
            <a:r>
              <a:rPr lang="zh-CN" altLang="en-US" sz="2000" dirty="0"/>
              <a:t>、</a:t>
            </a:r>
            <a:r>
              <a:rPr lang="en-US" altLang="zh-CN" sz="2000" dirty="0"/>
              <a:t>Hive</a:t>
            </a:r>
            <a:r>
              <a:rPr lang="zh-CN" altLang="en-US" sz="2000" dirty="0"/>
              <a:t>等</a:t>
            </a:r>
            <a:r>
              <a:rPr lang="en-US" altLang="zh-CN" sz="2000" dirty="0"/>
              <a:t>) </a:t>
            </a:r>
            <a:r>
              <a:rPr lang="zh-CN" altLang="en-US" sz="2000" dirty="0"/>
              <a:t>的</a:t>
            </a:r>
            <a:r>
              <a:rPr lang="zh-CN" altLang="en-US" sz="2000" dirty="0" smtClean="0"/>
              <a:t>所有应用程序</a:t>
            </a:r>
            <a:r>
              <a:rPr lang="zh-CN" altLang="en-US" sz="2000" dirty="0"/>
              <a:t>栈， 弹性</a:t>
            </a:r>
            <a:r>
              <a:rPr lang="en-US" altLang="zh-CN" sz="2000" dirty="0" err="1" smtClean="0"/>
              <a:t>MapReduce</a:t>
            </a:r>
            <a:r>
              <a:rPr lang="zh-CN" altLang="en-US" sz="2000" dirty="0"/>
              <a:t>允许用户根据自己的</a:t>
            </a:r>
            <a:r>
              <a:rPr lang="zh-CN" altLang="en-US" sz="2000" dirty="0" smtClean="0"/>
              <a:t>需要，动态</a:t>
            </a:r>
            <a:r>
              <a:rPr lang="zh-CN" altLang="en-US" sz="2000" dirty="0"/>
              <a:t>地估计</a:t>
            </a:r>
            <a:r>
              <a:rPr lang="en-US" altLang="zh-CN" sz="2000" dirty="0" smtClean="0"/>
              <a:t>Hadoop</a:t>
            </a:r>
            <a:r>
              <a:rPr lang="zh-CN" altLang="en-US" sz="2000" dirty="0"/>
              <a:t>集群的大小， </a:t>
            </a:r>
            <a:r>
              <a:rPr lang="zh-CN" altLang="en-US" sz="2000" dirty="0" smtClean="0"/>
              <a:t>以及</a:t>
            </a:r>
            <a:r>
              <a:rPr lang="zh-CN" altLang="en-US" sz="2000" dirty="0"/>
              <a:t>选择</a:t>
            </a:r>
            <a:r>
              <a:rPr lang="en-US" altLang="zh-CN" sz="2000" dirty="0" smtClean="0"/>
              <a:t>EC2</a:t>
            </a:r>
            <a:r>
              <a:rPr lang="zh-CN" altLang="en-US" sz="2000" dirty="0"/>
              <a:t>实例的适当</a:t>
            </a:r>
            <a:r>
              <a:rPr lang="zh-CN" altLang="en-US" sz="2000" dirty="0" smtClean="0"/>
              <a:t>配置组成</a:t>
            </a:r>
            <a:r>
              <a:rPr lang="zh-CN" altLang="en-US" sz="2000" dirty="0"/>
              <a:t>集群</a:t>
            </a:r>
            <a:r>
              <a:rPr lang="en-US" altLang="zh-CN" sz="2000" dirty="0"/>
              <a:t>(</a:t>
            </a:r>
            <a:r>
              <a:rPr lang="zh-CN" altLang="en-US" sz="2000" dirty="0"/>
              <a:t>小型、超大内存、超强</a:t>
            </a:r>
            <a:r>
              <a:rPr lang="en-US" altLang="zh-CN" sz="2000" dirty="0"/>
              <a:t>CPU</a:t>
            </a:r>
            <a:r>
              <a:rPr lang="zh-CN" altLang="en-US" sz="2000" dirty="0"/>
              <a:t>、集群计算和集群</a:t>
            </a:r>
            <a:r>
              <a:rPr lang="en-US" altLang="zh-CN" sz="2000" dirty="0"/>
              <a:t>GPU) </a:t>
            </a:r>
            <a:r>
              <a:rPr lang="zh-CN" altLang="en-US" sz="2000" dirty="0" smtClean="0"/>
              <a:t>。</a:t>
            </a:r>
            <a:endParaRPr lang="en-US" altLang="zh-CN" sz="2000" dirty="0" smtClean="0"/>
          </a:p>
          <a:p>
            <a:pPr marL="342900" indent="-342900">
              <a:buFont typeface="Arial" panose="020B0604020202020204" pitchFamily="34" charset="0"/>
              <a:buChar char="•"/>
            </a:pPr>
            <a:r>
              <a:rPr lang="zh-CN" altLang="en-US" sz="2000" dirty="0" smtClean="0"/>
              <a:t>提供</a:t>
            </a:r>
            <a:r>
              <a:rPr lang="zh-CN" altLang="en-US" sz="2000" dirty="0"/>
              <a:t>基本的</a:t>
            </a:r>
            <a:r>
              <a:rPr lang="en-US" altLang="zh-CN" sz="2000" dirty="0"/>
              <a:t>Web</a:t>
            </a:r>
            <a:r>
              <a:rPr lang="zh-CN" altLang="en-US" sz="2000" dirty="0"/>
              <a:t>应用程序， 让用户快速运行数据密集型</a:t>
            </a:r>
            <a:r>
              <a:rPr lang="zh-CN" altLang="en-US" sz="2000" dirty="0" smtClean="0"/>
              <a:t>应用程序，而</a:t>
            </a:r>
            <a:r>
              <a:rPr lang="zh-CN" altLang="en-US" sz="2000" dirty="0"/>
              <a:t>无需编写代码。</a:t>
            </a:r>
          </a:p>
        </p:txBody>
      </p:sp>
    </p:spTree>
    <p:extLst>
      <p:ext uri="{BB962C8B-B14F-4D97-AF65-F5344CB8AC3E}">
        <p14:creationId xmlns:p14="http://schemas.microsoft.com/office/powerpoint/2010/main" val="2053565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
        <p:nvSpPr>
          <p:cNvPr id="6" name="矩形 5"/>
          <p:cNvSpPr/>
          <p:nvPr/>
        </p:nvSpPr>
        <p:spPr>
          <a:xfrm>
            <a:off x="304799" y="1143000"/>
            <a:ext cx="8458201" cy="3170099"/>
          </a:xfrm>
          <a:prstGeom prst="rect">
            <a:avLst/>
          </a:prstGeom>
        </p:spPr>
        <p:txBody>
          <a:bodyPr wrap="square">
            <a:sp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AWS</a:t>
            </a:r>
            <a:r>
              <a:rPr lang="zh-CN" altLang="en-US" sz="2000" dirty="0" smtClean="0">
                <a:latin typeface="微软雅黑" panose="020B0503020204020204" pitchFamily="34" charset="-122"/>
                <a:ea typeface="微软雅黑" panose="020B0503020204020204" pitchFamily="34" charset="-122"/>
              </a:rPr>
              <a:t>提供一系列</a:t>
            </a:r>
            <a:r>
              <a:rPr lang="zh-CN" altLang="en-US" sz="2000" dirty="0">
                <a:latin typeface="微软雅黑" panose="020B0503020204020204" pitchFamily="34" charset="-122"/>
                <a:ea typeface="微软雅黑" panose="020B0503020204020204" pitchFamily="34" charset="-122"/>
              </a:rPr>
              <a:t>的数据存储和信息管理服务，其核心服务由亚马逊简单存储服务(S3)表示</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3是一个分布式对象存储，允许用户将信息以不同的格式存储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3的核心</a:t>
            </a:r>
            <a:r>
              <a:rPr lang="zh-CN" altLang="en-US" sz="2000" dirty="0" smtClean="0">
                <a:latin typeface="微软雅黑" panose="020B0503020204020204" pitchFamily="34" charset="-122"/>
                <a:ea typeface="微软雅黑" panose="020B0503020204020204" pitchFamily="34" charset="-122"/>
              </a:rPr>
              <a:t>部件：</a:t>
            </a:r>
            <a:r>
              <a:rPr lang="zh-CN" altLang="en-US" sz="2000" dirty="0">
                <a:latin typeface="微软雅黑" panose="020B0503020204020204" pitchFamily="34" charset="-122"/>
                <a:ea typeface="微软雅黑" panose="020B0503020204020204" pitchFamily="34" charset="-122"/>
              </a:rPr>
              <a:t>桶</a:t>
            </a:r>
            <a:r>
              <a:rPr lang="zh-CN" altLang="en-US" sz="2000" dirty="0" smtClean="0">
                <a:latin typeface="微软雅黑" panose="020B0503020204020204" pitchFamily="34" charset="-122"/>
                <a:ea typeface="微软雅黑" panose="020B0503020204020204" pitchFamily="34" charset="-122"/>
              </a:rPr>
              <a:t>和</a:t>
            </a:r>
            <a:r>
              <a:rPr lang="zh-CN" altLang="en-US" sz="2000" dirty="0">
                <a:latin typeface="微软雅黑" panose="020B0503020204020204" pitchFamily="34" charset="-122"/>
                <a:ea typeface="微软雅黑" panose="020B0503020204020204" pitchFamily="34" charset="-122"/>
              </a:rPr>
              <a:t>对象</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桶</a:t>
            </a:r>
            <a:r>
              <a:rPr lang="zh-CN" altLang="en-US" sz="2000" dirty="0">
                <a:latin typeface="微软雅黑" panose="020B0503020204020204" pitchFamily="34" charset="-122"/>
                <a:ea typeface="微软雅黑" panose="020B0503020204020204" pitchFamily="34" charset="-122"/>
              </a:rPr>
              <a:t>代表存储对象的虚拟容器，对象代表实际存储的内容</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对象通过</a:t>
            </a:r>
            <a:r>
              <a:rPr lang="zh-CN" altLang="en-US" sz="2000" dirty="0">
                <a:latin typeface="微软雅黑" panose="020B0503020204020204" pitchFamily="34" charset="-122"/>
                <a:ea typeface="微软雅黑" panose="020B0503020204020204" pitchFamily="34" charset="-122"/>
              </a:rPr>
              <a:t>元数据不断充实，元数据用来为所存储的内容标记附加信息。</a:t>
            </a:r>
          </a:p>
        </p:txBody>
      </p:sp>
    </p:spTree>
    <p:extLst>
      <p:ext uri="{BB962C8B-B14F-4D97-AF65-F5344CB8AC3E}">
        <p14:creationId xmlns:p14="http://schemas.microsoft.com/office/powerpoint/2010/main" val="2652324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
        <p:nvSpPr>
          <p:cNvPr id="3" name="矩形 2"/>
          <p:cNvSpPr/>
          <p:nvPr/>
        </p:nvSpPr>
        <p:spPr>
          <a:xfrm>
            <a:off x="163080" y="1600200"/>
            <a:ext cx="8846705" cy="4708981"/>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提供</a:t>
            </a:r>
            <a:r>
              <a:rPr lang="zh-CN" altLang="en-US" sz="2000" dirty="0">
                <a:latin typeface="微软雅黑" panose="020B0503020204020204" pitchFamily="34" charset="-122"/>
                <a:ea typeface="微软雅黑" panose="020B0503020204020204" pitchFamily="34" charset="-122"/>
              </a:rPr>
              <a:t>一个简单的存储服务，通过一个表征状态转移(</a:t>
            </a:r>
            <a:r>
              <a:rPr lang="zh-CN" altLang="en-US" sz="2000" dirty="0" smtClean="0">
                <a:latin typeface="微软雅黑" panose="020B0503020204020204" pitchFamily="34" charset="-122"/>
                <a:ea typeface="微软雅黑" panose="020B0503020204020204" pitchFamily="34" charset="-122"/>
              </a:rPr>
              <a:t>Represen</a:t>
            </a:r>
            <a:r>
              <a:rPr lang="en-US" altLang="zh-CN" sz="2000" dirty="0" smtClean="0">
                <a:latin typeface="微软雅黑" panose="020B0503020204020204" pitchFamily="34" charset="-122"/>
                <a:ea typeface="微软雅黑" panose="020B0503020204020204" pitchFamily="34" charset="-122"/>
              </a:rPr>
              <a:t>t</a:t>
            </a:r>
            <a:r>
              <a:rPr lang="zh-CN" altLang="en-US" sz="2000" dirty="0" smtClean="0">
                <a:latin typeface="微软雅黑" panose="020B0503020204020204" pitchFamily="34" charset="-122"/>
                <a:ea typeface="微软雅黑" panose="020B0503020204020204" pitchFamily="34" charset="-122"/>
              </a:rPr>
              <a:t>a</a:t>
            </a:r>
            <a:r>
              <a:rPr lang="en-US" altLang="zh-CN" sz="2000" dirty="0" err="1" smtClean="0">
                <a:latin typeface="微软雅黑" panose="020B0503020204020204" pitchFamily="34" charset="-122"/>
                <a:ea typeface="微软雅黑" panose="020B0503020204020204" pitchFamily="34" charset="-122"/>
              </a:rPr>
              <a:t>ti</a:t>
            </a:r>
            <a:r>
              <a:rPr lang="zh-CN" altLang="en-US" sz="2000" dirty="0" smtClean="0">
                <a:latin typeface="微软雅黑" panose="020B0503020204020204" pitchFamily="34" charset="-122"/>
                <a:ea typeface="微软雅黑" panose="020B0503020204020204" pitchFamily="34" charset="-122"/>
              </a:rPr>
              <a:t>onal </a:t>
            </a:r>
            <a:r>
              <a:rPr lang="zh-CN" altLang="en-US" sz="2000" dirty="0">
                <a:latin typeface="微软雅黑" panose="020B0503020204020204" pitchFamily="34" charset="-122"/>
                <a:ea typeface="微软雅黑" panose="020B0503020204020204" pitchFamily="34" charset="-122"/>
              </a:rPr>
              <a:t>State </a:t>
            </a:r>
            <a:r>
              <a:rPr lang="zh-CN" altLang="en-US" sz="2000" dirty="0" smtClean="0">
                <a:latin typeface="微软雅黑" panose="020B0503020204020204" pitchFamily="34" charset="-122"/>
                <a:ea typeface="微软雅黑" panose="020B0503020204020204" pitchFamily="34" charset="-122"/>
              </a:rPr>
              <a:t>Tr</a:t>
            </a:r>
            <a:r>
              <a:rPr lang="en-US" altLang="zh-CN" sz="2000" dirty="0" smtClean="0">
                <a:latin typeface="微软雅黑" panose="020B0503020204020204" pitchFamily="34" charset="-122"/>
                <a:ea typeface="微软雅黑" panose="020B0503020204020204" pitchFamily="34" charset="-122"/>
              </a:rPr>
              <a:t>a</a:t>
            </a:r>
            <a:r>
              <a:rPr lang="zh-CN" altLang="en-US" sz="2000" dirty="0" smtClean="0">
                <a:latin typeface="微软雅黑" panose="020B0503020204020204" pitchFamily="34" charset="-122"/>
                <a:ea typeface="微软雅黑" panose="020B0503020204020204" pitchFamily="34" charset="-122"/>
              </a:rPr>
              <a:t>nsfer</a:t>
            </a:r>
            <a:r>
              <a:rPr lang="zh-CN" altLang="en-US" sz="2000" dirty="0">
                <a:latin typeface="微软雅黑" panose="020B0503020204020204" pitchFamily="34" charset="-122"/>
                <a:ea typeface="微软雅黑" panose="020B0503020204020204" pitchFamily="34" charset="-122"/>
              </a:rPr>
              <a:t>， REST) 的接口进行访问， </a:t>
            </a:r>
            <a:r>
              <a:rPr lang="zh-CN" altLang="en-US" sz="2000" dirty="0" smtClean="0">
                <a:latin typeface="微软雅黑" panose="020B0503020204020204" pitchFamily="34" charset="-122"/>
                <a:ea typeface="微软雅黑" panose="020B0503020204020204" pitchFamily="34" charset="-122"/>
              </a:rPr>
              <a:t>类似</a:t>
            </a:r>
            <a:r>
              <a:rPr lang="zh-CN" altLang="en-US" sz="2000" dirty="0">
                <a:latin typeface="微软雅黑" panose="020B0503020204020204" pitchFamily="34" charset="-122"/>
                <a:ea typeface="微软雅黑" panose="020B0503020204020204" pitchFamily="34" charset="-122"/>
              </a:rPr>
              <a:t>分布式文件系统， 但一些重要的差别使基础设施更高效：</a:t>
            </a:r>
          </a:p>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存储器</a:t>
            </a:r>
            <a:r>
              <a:rPr lang="zh-CN" altLang="en-US" sz="2000" dirty="0">
                <a:latin typeface="微软雅黑" panose="020B0503020204020204" pitchFamily="34" charset="-122"/>
                <a:ea typeface="微软雅黑" panose="020B0503020204020204" pitchFamily="34" charset="-122"/>
              </a:rPr>
              <a:t>组织为两层结构。S3将存储空间组织成不能进一步分割</a:t>
            </a:r>
            <a:r>
              <a:rPr lang="zh-CN" altLang="en-US" sz="2000" dirty="0" smtClean="0">
                <a:latin typeface="微软雅黑" panose="020B0503020204020204" pitchFamily="34" charset="-122"/>
                <a:ea typeface="微软雅黑" panose="020B0503020204020204" pitchFamily="34" charset="-122"/>
              </a:rPr>
              <a:t>的桶。S</a:t>
            </a:r>
            <a:r>
              <a:rPr lang="zh-CN" altLang="en-US" sz="2000" dirty="0">
                <a:latin typeface="微软雅黑" panose="020B0503020204020204" pitchFamily="34" charset="-122"/>
                <a:ea typeface="微软雅黑" panose="020B0503020204020204" pitchFamily="34" charset="-122"/>
              </a:rPr>
              <a:t>3对命名对象限制很少，允许用户模拟目录、并创建逻辑分组。</a:t>
            </a:r>
          </a:p>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存储</a:t>
            </a:r>
            <a:r>
              <a:rPr lang="zh-CN" altLang="en-US" sz="2000" dirty="0">
                <a:latin typeface="微软雅黑" panose="020B0503020204020204" pitchFamily="34" charset="-122"/>
                <a:ea typeface="微软雅黑" panose="020B0503020204020204" pitchFamily="34" charset="-122"/>
              </a:rPr>
              <a:t>的对象不能像标准文件那样操作</a:t>
            </a:r>
            <a:r>
              <a:rPr lang="zh-CN" altLang="en-US" sz="2000" dirty="0" smtClean="0">
                <a:latin typeface="微软雅黑" panose="020B0503020204020204" pitchFamily="34" charset="-122"/>
                <a:ea typeface="微软雅黑" panose="020B0503020204020204" pitchFamily="34" charset="-122"/>
              </a:rPr>
              <a:t>。不</a:t>
            </a:r>
            <a:r>
              <a:rPr lang="zh-CN" altLang="en-US" sz="2000" dirty="0">
                <a:latin typeface="微软雅黑" panose="020B0503020204020204" pitchFamily="34" charset="-122"/>
                <a:ea typeface="微软雅黑" panose="020B0503020204020204" pitchFamily="34" charset="-122"/>
              </a:rPr>
              <a:t>允许重命名、修改或重新定位对象。一旦对象添加到桶，其内容和位置是不变的，改变它的唯一方法是从存储中删除该对象并重新添加</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内容</a:t>
            </a:r>
            <a:r>
              <a:rPr lang="zh-CN" altLang="en-US" sz="2000" dirty="0">
                <a:latin typeface="微软雅黑" panose="020B0503020204020204" pitchFamily="34" charset="-122"/>
                <a:ea typeface="微软雅黑" panose="020B0503020204020204" pitchFamily="34" charset="-122"/>
              </a:rPr>
              <a:t>不能立即供用户使用。S</a:t>
            </a:r>
            <a:r>
              <a:rPr lang="zh-CN" altLang="en-US" sz="2000" dirty="0" smtClean="0">
                <a:latin typeface="微软雅黑" panose="020B0503020204020204" pitchFamily="34" charset="-122"/>
                <a:ea typeface="微软雅黑" panose="020B0503020204020204" pitchFamily="34" charset="-122"/>
              </a:rPr>
              <a:t>3是</a:t>
            </a:r>
            <a:r>
              <a:rPr lang="zh-CN" altLang="en-US" sz="2000" dirty="0">
                <a:latin typeface="微软雅黑" panose="020B0503020204020204" pitchFamily="34" charset="-122"/>
                <a:ea typeface="微软雅黑" panose="020B0503020204020204" pitchFamily="34" charset="-122"/>
              </a:rPr>
              <a:t>一个大型的分布式存储设施</a:t>
            </a:r>
            <a:r>
              <a:rPr lang="zh-CN" altLang="en-US" sz="2000" dirty="0" smtClean="0">
                <a:latin typeface="微软雅黑" panose="020B0503020204020204" pitchFamily="34" charset="-122"/>
                <a:ea typeface="微软雅黑" panose="020B0503020204020204" pitchFamily="34" charset="-122"/>
              </a:rPr>
              <a:t>，更改</a:t>
            </a:r>
            <a:r>
              <a:rPr lang="zh-CN" altLang="en-US" sz="2000" dirty="0">
                <a:latin typeface="微软雅黑" panose="020B0503020204020204" pitchFamily="34" charset="-122"/>
                <a:ea typeface="微软雅黑" panose="020B0503020204020204" pitchFamily="34" charset="-122"/>
              </a:rPr>
              <a:t>不会立即表现出来。例如，S3在全球范围内使用</a:t>
            </a:r>
            <a:r>
              <a:rPr lang="zh-CN" altLang="en-US" sz="2000" dirty="0" smtClean="0">
                <a:latin typeface="微软雅黑" panose="020B0503020204020204" pitchFamily="34" charset="-122"/>
                <a:ea typeface="微软雅黑" panose="020B0503020204020204" pitchFamily="34" charset="-122"/>
              </a:rPr>
              <a:t>复制，提供</a:t>
            </a:r>
            <a:r>
              <a:rPr lang="zh-CN" altLang="en-US" sz="2000" dirty="0">
                <a:latin typeface="微软雅黑" panose="020B0503020204020204" pitchFamily="34" charset="-122"/>
                <a:ea typeface="微软雅黑" panose="020B0503020204020204" pitchFamily="34" charset="-122"/>
              </a:rPr>
              <a:t>冗余和高效率的服务对象</a:t>
            </a:r>
            <a:r>
              <a:rPr lang="zh-CN" altLang="en-US" sz="2000" dirty="0" smtClean="0">
                <a:latin typeface="微软雅黑" panose="020B0503020204020204" pitchFamily="34" charset="-122"/>
                <a:ea typeface="微软雅黑" panose="020B0503020204020204" pitchFamily="34" charset="-122"/>
              </a:rPr>
              <a:t>，导致</a:t>
            </a:r>
            <a:r>
              <a:rPr lang="zh-CN" altLang="en-US" sz="2000" dirty="0">
                <a:latin typeface="微软雅黑" panose="020B0503020204020204" pitchFamily="34" charset="-122"/>
                <a:ea typeface="微软雅黑" panose="020B0503020204020204" pitchFamily="34" charset="-122"/>
              </a:rPr>
              <a:t>了延迟，当在存储中添加一个对象时，特别是大对象时，不能在全球范围内立即使用</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请求</a:t>
            </a:r>
            <a:r>
              <a:rPr lang="zh-CN" altLang="en-US" sz="2000" dirty="0">
                <a:latin typeface="微软雅黑" panose="020B0503020204020204" pitchFamily="34" charset="-122"/>
                <a:ea typeface="微软雅黑" panose="020B0503020204020204" pitchFamily="34" charset="-122"/>
              </a:rPr>
              <a:t>偶尔会失败。由于采用大型分布式基础架构管理</a:t>
            </a:r>
            <a:r>
              <a:rPr lang="zh-CN" altLang="en-US" sz="2000" dirty="0" smtClean="0">
                <a:latin typeface="微软雅黑" panose="020B0503020204020204" pitchFamily="34" charset="-122"/>
                <a:ea typeface="微软雅黑" panose="020B0503020204020204" pitchFamily="34" charset="-122"/>
              </a:rPr>
              <a:t>，对象</a:t>
            </a:r>
            <a:r>
              <a:rPr lang="zh-CN" altLang="en-US" sz="2000" dirty="0">
                <a:latin typeface="微软雅黑" panose="020B0503020204020204" pitchFamily="34" charset="-122"/>
                <a:ea typeface="微软雅黑" panose="020B0503020204020204" pitchFamily="34" charset="-122"/>
              </a:rPr>
              <a:t>的请求可能偶尔会失败。在一定条件下，S3可以决定通过返回一个内部服务器错误而放弃一个请求。因此</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日常操作中会</a:t>
            </a:r>
            <a:r>
              <a:rPr lang="zh-CN" altLang="en-US" sz="2000" dirty="0" smtClean="0">
                <a:latin typeface="微软雅黑" panose="020B0503020204020204" pitchFamily="34" charset="-122"/>
                <a:ea typeface="微软雅黑" panose="020B0503020204020204" pitchFamily="34" charset="-122"/>
              </a:rPr>
              <a:t>有小</a:t>
            </a:r>
            <a:r>
              <a:rPr lang="zh-CN" altLang="en-US" sz="2000" dirty="0">
                <a:latin typeface="微软雅黑" panose="020B0503020204020204" pitchFamily="34" charset="-122"/>
                <a:ea typeface="微软雅黑" panose="020B0503020204020204" pitchFamily="34" charset="-122"/>
              </a:rPr>
              <a:t>故障率，通常</a:t>
            </a:r>
            <a:r>
              <a:rPr lang="zh-CN" altLang="en-US" sz="2000" dirty="0" smtClean="0">
                <a:latin typeface="微软雅黑" panose="020B0503020204020204" pitchFamily="34" charset="-122"/>
                <a:ea typeface="微软雅黑" panose="020B0503020204020204" pitchFamily="34" charset="-122"/>
              </a:rPr>
              <a:t>不会持久故障</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380999" y="1112643"/>
            <a:ext cx="2083584" cy="461665"/>
          </a:xfrm>
          <a:prstGeom prst="rect">
            <a:avLst/>
          </a:prstGeom>
        </p:spPr>
        <p:txBody>
          <a:bodyPr wrap="none">
            <a:spAutoFit/>
          </a:bodyPr>
          <a:lstStyle/>
          <a:p>
            <a:r>
              <a:rPr lang="en-US" altLang="zh-CN" sz="2400" b="1" spc="1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1.S3</a:t>
            </a:r>
            <a:r>
              <a:rPr lang="zh-CN" altLang="en-US" sz="2400" b="1" spc="1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核心概念</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526906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
        <p:nvSpPr>
          <p:cNvPr id="5" name="矩形 4"/>
          <p:cNvSpPr/>
          <p:nvPr/>
        </p:nvSpPr>
        <p:spPr>
          <a:xfrm>
            <a:off x="380999" y="1112643"/>
            <a:ext cx="2083584" cy="461665"/>
          </a:xfrm>
          <a:prstGeom prst="rect">
            <a:avLst/>
          </a:prstGeom>
        </p:spPr>
        <p:txBody>
          <a:bodyPr wrap="none">
            <a:spAutoFit/>
          </a:bodyPr>
          <a:lstStyle/>
          <a:p>
            <a:r>
              <a:rPr lang="en-US" altLang="zh-CN" sz="2400" b="1" spc="1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1.S3</a:t>
            </a:r>
            <a:r>
              <a:rPr lang="zh-CN" altLang="en-US" sz="2400" b="1" spc="1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核心概念</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380998" y="1810090"/>
            <a:ext cx="8458201" cy="163121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S3访问提供RESTful网络服务， 即对存储器执行的所有操作以HTTP(GET， PUT DELETE、HEAD和POST) 请求的形式进行， 根据它们的地址元素而执行不同的操作。一般来说， PUT/POST请求用于在存储中增加新的内容， GET/HEAD请求用于检索内容和信息，DELETE请求用于删除和链接它们的元素或信息。</a:t>
            </a:r>
          </a:p>
        </p:txBody>
      </p:sp>
    </p:spTree>
    <p:extLst>
      <p:ext uri="{BB962C8B-B14F-4D97-AF65-F5344CB8AC3E}">
        <p14:creationId xmlns:p14="http://schemas.microsoft.com/office/powerpoint/2010/main" val="2619123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
        <p:nvSpPr>
          <p:cNvPr id="5" name="矩形 4"/>
          <p:cNvSpPr/>
          <p:nvPr/>
        </p:nvSpPr>
        <p:spPr>
          <a:xfrm>
            <a:off x="163080" y="1092317"/>
            <a:ext cx="1845377"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资源命名</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163081" y="1563631"/>
            <a:ext cx="8676120" cy="3477875"/>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桶</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对象</a:t>
            </a:r>
            <a:r>
              <a:rPr lang="zh-CN" altLang="en-US" sz="2000" dirty="0">
                <a:latin typeface="微软雅黑" panose="020B0503020204020204" pitchFamily="34" charset="-122"/>
                <a:ea typeface="微软雅黑" panose="020B0503020204020204" pitchFamily="34" charset="-122"/>
              </a:rPr>
              <a:t>和</a:t>
            </a:r>
            <a:r>
              <a:rPr lang="zh-CN" altLang="en-US" sz="2000" dirty="0" smtClean="0">
                <a:latin typeface="微软雅黑" panose="020B0503020204020204" pitchFamily="34" charset="-122"/>
                <a:ea typeface="微软雅黑" panose="020B0503020204020204" pitchFamily="34" charset="-122"/>
              </a:rPr>
              <a:t>附加元数据通过REST</a:t>
            </a:r>
            <a:r>
              <a:rPr lang="zh-CN" altLang="en-US" sz="2000" dirty="0">
                <a:latin typeface="微软雅黑" panose="020B0503020204020204" pitchFamily="34" charset="-122"/>
                <a:ea typeface="微软雅黑" panose="020B0503020204020204" pitchFamily="34" charset="-122"/>
              </a:rPr>
              <a:t>接口</a:t>
            </a:r>
            <a:r>
              <a:rPr lang="zh-CN" altLang="en-US" sz="2000" dirty="0" smtClean="0">
                <a:latin typeface="微软雅黑" panose="020B0503020204020204" pitchFamily="34" charset="-122"/>
                <a:ea typeface="微软雅黑" panose="020B0503020204020204" pitchFamily="34" charset="-122"/>
              </a:rPr>
              <a:t>进行访问，由</a:t>
            </a:r>
            <a:r>
              <a:rPr lang="zh-CN" altLang="en-US" sz="2000" dirty="0">
                <a:latin typeface="微软雅黑" panose="020B0503020204020204" pitchFamily="34" charset="-122"/>
                <a:ea typeface="微软雅黑" panose="020B0503020204020204" pitchFamily="34" charset="-122"/>
              </a:rPr>
              <a:t>s</a:t>
            </a:r>
            <a:r>
              <a:rPr lang="zh-CN" altLang="en-US" sz="2000" dirty="0" smtClean="0">
                <a:latin typeface="微软雅黑" panose="020B0503020204020204" pitchFamily="34" charset="-122"/>
                <a:ea typeface="微软雅黑" panose="020B0503020204020204" pitchFamily="34" charset="-122"/>
              </a:rPr>
              <a:t>3</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amazonaws</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com域中统一</a:t>
            </a:r>
            <a:r>
              <a:rPr lang="zh-CN" altLang="en-US" sz="2000" dirty="0">
                <a:latin typeface="微软雅黑" panose="020B0503020204020204" pitchFamily="34" charset="-122"/>
                <a:ea typeface="微软雅黑" panose="020B0503020204020204" pitchFamily="34" charset="-122"/>
              </a:rPr>
              <a:t>资源标识符(URI) 的</a:t>
            </a:r>
            <a:r>
              <a:rPr lang="zh-CN" altLang="en-US" sz="2000" dirty="0" smtClean="0">
                <a:latin typeface="微软雅黑" panose="020B0503020204020204" pitchFamily="34" charset="-122"/>
                <a:ea typeface="微软雅黑" panose="020B0503020204020204" pitchFamily="34" charset="-122"/>
              </a:rPr>
              <a:t>表示，所有</a:t>
            </a:r>
            <a:r>
              <a:rPr lang="zh-CN" altLang="en-US" sz="2000" dirty="0">
                <a:latin typeface="微软雅黑" panose="020B0503020204020204" pitchFamily="34" charset="-122"/>
                <a:ea typeface="微软雅黑" panose="020B0503020204020204" pitchFamily="34" charset="-122"/>
              </a:rPr>
              <a:t>操作的</a:t>
            </a:r>
            <a:r>
              <a:rPr lang="zh-CN" altLang="en-US" sz="2000" dirty="0" smtClean="0">
                <a:latin typeface="微软雅黑" panose="020B0503020204020204" pitchFamily="34" charset="-122"/>
                <a:ea typeface="微软雅黑" panose="020B0503020204020204" pitchFamily="34" charset="-122"/>
              </a:rPr>
              <a:t>执行表示</a:t>
            </a:r>
            <a:r>
              <a:rPr lang="zh-CN" altLang="en-US" sz="2000" dirty="0">
                <a:latin typeface="微软雅黑" panose="020B0503020204020204" pitchFamily="34" charset="-122"/>
                <a:ea typeface="微软雅黑" panose="020B0503020204020204" pitchFamily="34" charset="-122"/>
              </a:rPr>
              <a:t>为指向URI请求的实体。</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3逻辑上组织为扁平的数据存储，</a:t>
            </a:r>
            <a:r>
              <a:rPr lang="zh-CN" altLang="en-US" sz="2000" dirty="0" smtClean="0">
                <a:latin typeface="微软雅黑" panose="020B0503020204020204" pitchFamily="34" charset="-122"/>
                <a:ea typeface="微软雅黑" panose="020B0503020204020204" pitchFamily="34" charset="-122"/>
              </a:rPr>
              <a:t>所有桶在</a:t>
            </a:r>
            <a:r>
              <a:rPr lang="zh-CN" altLang="en-US" sz="2000" dirty="0">
                <a:latin typeface="微软雅黑" panose="020B0503020204020204" pitchFamily="34" charset="-122"/>
                <a:ea typeface="微软雅黑" panose="020B0503020204020204" pitchFamily="34" charset="-122"/>
              </a:rPr>
              <a:t>s3.amazonaws.com域下进行</a:t>
            </a:r>
            <a:r>
              <a:rPr lang="zh-CN" altLang="en-US" sz="2000" dirty="0" smtClean="0">
                <a:latin typeface="微软雅黑" panose="020B0503020204020204" pitchFamily="34" charset="-122"/>
                <a:ea typeface="微软雅黑" panose="020B0503020204020204" pitchFamily="34" charset="-122"/>
              </a:rPr>
              <a:t>管理，桶</a:t>
            </a:r>
            <a:r>
              <a:rPr lang="zh-CN" altLang="en-US" sz="2000" dirty="0">
                <a:latin typeface="微软雅黑" panose="020B0503020204020204" pitchFamily="34" charset="-122"/>
                <a:ea typeface="微软雅黑" panose="020B0503020204020204" pitchFamily="34" charset="-122"/>
              </a:rPr>
              <a:t>的名称必须在所有的用户间是唯一的。</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对象指的是给定桶的当地</a:t>
            </a:r>
            <a:r>
              <a:rPr lang="zh-CN" altLang="en-US" sz="2000" dirty="0" smtClean="0">
                <a:latin typeface="微软雅黑" panose="020B0503020204020204" pitchFamily="34" charset="-122"/>
                <a:ea typeface="微软雅黑" panose="020B0503020204020204" pitchFamily="34" charset="-122"/>
              </a:rPr>
              <a:t>资源，显示</a:t>
            </a:r>
            <a:r>
              <a:rPr lang="zh-CN" altLang="en-US" sz="2000" dirty="0">
                <a:latin typeface="微软雅黑" panose="020B0503020204020204" pitchFamily="34" charset="-122"/>
                <a:ea typeface="微软雅黑" panose="020B0503020204020204" pitchFamily="34" charset="-122"/>
              </a:rPr>
              <a:t>为一个URI的资源分量的一部分。桶可以表示为三种不同的方式，对象间接地继承这种</a:t>
            </a:r>
            <a:r>
              <a:rPr lang="zh-CN" altLang="en-US" sz="2000" dirty="0" smtClean="0">
                <a:latin typeface="微软雅黑" panose="020B0503020204020204" pitchFamily="34" charset="-122"/>
                <a:ea typeface="微软雅黑" panose="020B0503020204020204" pitchFamily="34" charset="-122"/>
              </a:rPr>
              <a:t>灵活性。</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给定</a:t>
            </a:r>
            <a:r>
              <a:rPr lang="zh-CN" altLang="en-US" sz="2000" dirty="0">
                <a:latin typeface="微软雅黑" panose="020B0503020204020204" pitchFamily="34" charset="-122"/>
                <a:ea typeface="微软雅黑" panose="020B0503020204020204" pitchFamily="34" charset="-122"/>
              </a:rPr>
              <a:t>对象的具体信息，</a:t>
            </a:r>
            <a:r>
              <a:rPr lang="zh-CN" altLang="en-US" sz="2000" dirty="0" smtClean="0">
                <a:latin typeface="微软雅黑" panose="020B0503020204020204" pitchFamily="34" charset="-122"/>
                <a:ea typeface="微软雅黑" panose="020B0503020204020204" pitchFamily="34" charset="-122"/>
              </a:rPr>
              <a:t>比如访问</a:t>
            </a:r>
            <a:r>
              <a:rPr lang="zh-CN" altLang="en-US" sz="2000" dirty="0">
                <a:latin typeface="微软雅黑" panose="020B0503020204020204" pitchFamily="34" charset="-122"/>
                <a:ea typeface="微软雅黑" panose="020B0503020204020204" pitchFamily="34" charset="-122"/>
              </a:rPr>
              <a:t>控制策略或桶中定义的服务器日志设置，可以使用特定的参数来</a:t>
            </a:r>
            <a:r>
              <a:rPr lang="zh-CN" altLang="en-US" sz="2000" dirty="0" smtClean="0">
                <a:latin typeface="微软雅黑" panose="020B0503020204020204" pitchFamily="34" charset="-122"/>
                <a:ea typeface="微软雅黑" panose="020B0503020204020204" pitchFamily="34" charset="-122"/>
              </a:rPr>
              <a:t>引用。</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对</a:t>
            </a:r>
            <a:r>
              <a:rPr lang="zh-CN" altLang="en-US" sz="2000" dirty="0">
                <a:latin typeface="微软雅黑" panose="020B0503020204020204" pitchFamily="34" charset="-122"/>
                <a:ea typeface="微软雅黑" panose="020B0503020204020204" pitchFamily="34" charset="-122"/>
              </a:rPr>
              <a:t>象元数据不能通过一个特定的URI直接访问， </a:t>
            </a:r>
            <a:r>
              <a:rPr lang="zh-CN" altLang="en-US" sz="2000" dirty="0" smtClean="0">
                <a:latin typeface="微软雅黑" panose="020B0503020204020204" pitchFamily="34" charset="-122"/>
                <a:ea typeface="微软雅黑" panose="020B0503020204020204" pitchFamily="34" charset="-122"/>
              </a:rPr>
              <a:t>而通过</a:t>
            </a:r>
            <a:r>
              <a:rPr lang="zh-CN" altLang="en-US" sz="2000" dirty="0">
                <a:latin typeface="微软雅黑" panose="020B0503020204020204" pitchFamily="34" charset="-122"/>
                <a:ea typeface="微软雅黑" panose="020B0503020204020204" pitchFamily="34" charset="-122"/>
              </a:rPr>
              <a:t>在URL的请求中添加属性来访问，添加的属性不属于标识符的一部分</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2306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
        <p:nvSpPr>
          <p:cNvPr id="5" name="矩形 4"/>
          <p:cNvSpPr/>
          <p:nvPr/>
        </p:nvSpPr>
        <p:spPr>
          <a:xfrm>
            <a:off x="380999" y="1112643"/>
            <a:ext cx="922047"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桶</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80999" y="1682125"/>
            <a:ext cx="8477251" cy="3477875"/>
          </a:xfrm>
          <a:prstGeom prst="rect">
            <a:avLst/>
          </a:prstGeom>
        </p:spPr>
        <p:txBody>
          <a:bodyPr wrap="square">
            <a:sp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桶是对象的容器</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个托管在S3分布式存储的虚拟驱动器，为用户</a:t>
            </a:r>
            <a:r>
              <a:rPr lang="zh-CN" altLang="en-US" sz="2000" dirty="0" smtClean="0">
                <a:latin typeface="微软雅黑" panose="020B0503020204020204" pitchFamily="34" charset="-122"/>
                <a:ea typeface="微软雅黑" panose="020B0503020204020204" pitchFamily="34" charset="-122"/>
              </a:rPr>
              <a:t>提供添加</a:t>
            </a:r>
            <a:r>
              <a:rPr lang="zh-CN" altLang="en-US" sz="2000" dirty="0">
                <a:latin typeface="微软雅黑" panose="020B0503020204020204" pitchFamily="34" charset="-122"/>
                <a:ea typeface="微软雅黑" panose="020B0503020204020204" pitchFamily="34" charset="-122"/>
              </a:rPr>
              <a:t>对象的扁平存储方式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桶</a:t>
            </a:r>
            <a:r>
              <a:rPr lang="zh-CN" altLang="en-US" sz="2000" dirty="0">
                <a:latin typeface="微软雅黑" panose="020B0503020204020204" pitchFamily="34" charset="-122"/>
                <a:ea typeface="微软雅黑" panose="020B0503020204020204" pitchFamily="34" charset="-122"/>
              </a:rPr>
              <a:t>是S3存储架构的顶层元素，不支持嵌套</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桶</a:t>
            </a:r>
            <a:r>
              <a:rPr lang="zh-CN" altLang="en-US" sz="2000" dirty="0">
                <a:latin typeface="微软雅黑" panose="020B0503020204020204" pitchFamily="34" charset="-122"/>
                <a:ea typeface="微软雅黑" panose="020B0503020204020204" pitchFamily="34" charset="-122"/>
              </a:rPr>
              <a:t>位于一个特定的地理位置，桶的复制是</a:t>
            </a:r>
            <a:r>
              <a:rPr lang="zh-CN" altLang="en-US" sz="2000" dirty="0" smtClean="0">
                <a:latin typeface="微软雅黑" panose="020B0503020204020204" pitchFamily="34" charset="-122"/>
                <a:ea typeface="微软雅黑" panose="020B0503020204020204" pitchFamily="34" charset="-122"/>
              </a:rPr>
              <a:t>为了更好</a:t>
            </a:r>
            <a:r>
              <a:rPr lang="zh-CN" altLang="en-US" sz="2000" dirty="0">
                <a:latin typeface="微软雅黑" panose="020B0503020204020204" pitchFamily="34" charset="-122"/>
                <a:ea typeface="微软雅黑" panose="020B0503020204020204" pitchFamily="34" charset="-122"/>
              </a:rPr>
              <a:t>的容错能力和内容分布</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用户</a:t>
            </a:r>
            <a:r>
              <a:rPr lang="zh-CN" altLang="en-US" sz="2000" dirty="0">
                <a:latin typeface="微软雅黑" panose="020B0503020204020204" pitchFamily="34" charset="-122"/>
                <a:ea typeface="微软雅黑" panose="020B0503020204020204" pitchFamily="34" charset="-122"/>
              </a:rPr>
              <a:t>可以选择创建桶的位置，默认情况下在亚马逊的美国数据中心创建。一旦创建了桶，所有属于该桶中的对象将被存储在桶的相同可用区域</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桶</a:t>
            </a:r>
            <a:r>
              <a:rPr lang="zh-CN" altLang="en-US" sz="2000" dirty="0">
                <a:latin typeface="微软雅黑" panose="020B0503020204020204" pitchFamily="34" charset="-122"/>
                <a:ea typeface="微软雅黑" panose="020B0503020204020204" pitchFamily="34" charset="-122"/>
              </a:rPr>
              <a:t>一旦创建， 不能重命名或迁移。如果有必要的话， </a:t>
            </a:r>
            <a:r>
              <a:rPr lang="zh-CN" altLang="en-US" sz="2000" dirty="0" smtClean="0">
                <a:latin typeface="微软雅黑" panose="020B0503020204020204" pitchFamily="34" charset="-122"/>
                <a:ea typeface="微软雅黑" panose="020B0503020204020204" pitchFamily="34" charset="-122"/>
              </a:rPr>
              <a:t>只能删除后</a:t>
            </a:r>
            <a:r>
              <a:rPr lang="zh-CN" altLang="en-US" sz="2000" dirty="0">
                <a:latin typeface="微软雅黑" panose="020B0503020204020204" pitchFamily="34" charset="-122"/>
                <a:ea typeface="微软雅黑" panose="020B0503020204020204" pitchFamily="34" charset="-122"/>
              </a:rPr>
              <a:t>再重新创建桶。通过DELETE请求执行删除桶， 当且仅当桶为空时，才可以成功删除。</a:t>
            </a:r>
          </a:p>
        </p:txBody>
      </p:sp>
    </p:spTree>
    <p:extLst>
      <p:ext uri="{BB962C8B-B14F-4D97-AF65-F5344CB8AC3E}">
        <p14:creationId xmlns:p14="http://schemas.microsoft.com/office/powerpoint/2010/main" val="2613291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
        <p:nvSpPr>
          <p:cNvPr id="5" name="矩形 4"/>
          <p:cNvSpPr/>
          <p:nvPr/>
        </p:nvSpPr>
        <p:spPr>
          <a:xfrm>
            <a:off x="380999" y="1112643"/>
            <a:ext cx="2460930"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(3)</a:t>
            </a:r>
            <a:r>
              <a:rPr lang="zh-CN" altLang="en-US" sz="2400" b="1" dirty="0" smtClean="0">
                <a:latin typeface="微软雅黑" panose="020B0503020204020204" pitchFamily="34" charset="-122"/>
                <a:ea typeface="微软雅黑" panose="020B0503020204020204" pitchFamily="34" charset="-122"/>
              </a:rPr>
              <a:t>对象和元数据</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365887" y="1618582"/>
            <a:ext cx="8643898" cy="378565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用户</a:t>
            </a:r>
            <a:r>
              <a:rPr lang="zh-CN" altLang="en-US" sz="2000" dirty="0">
                <a:latin typeface="微软雅黑" panose="020B0503020204020204" pitchFamily="34" charset="-122"/>
                <a:ea typeface="微软雅黑" panose="020B0503020204020204" pitchFamily="34" charset="-122"/>
              </a:rPr>
              <a:t>存储文件或向S3发送文本流都表示对象内容</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对象</a:t>
            </a:r>
            <a:r>
              <a:rPr lang="zh-CN" altLang="en-US" sz="2000" dirty="0">
                <a:latin typeface="微软雅黑" panose="020B0503020204020204" pitchFamily="34" charset="-122"/>
                <a:ea typeface="微软雅黑" panose="020B0503020204020204" pitchFamily="34" charset="-122"/>
              </a:rPr>
              <a:t>通过存储内容的桶内的唯一名称进行标识。该名称用UTF-8编码， 不能超过1024个字节，允许使用几乎任何字符</a:t>
            </a:r>
            <a:r>
              <a:rPr lang="zh-CN" altLang="en-US" sz="2000" dirty="0" smtClean="0">
                <a:latin typeface="微软雅黑" panose="020B0503020204020204" pitchFamily="34" charset="-122"/>
                <a:ea typeface="微软雅黑" panose="020B0503020204020204" pitchFamily="34" charset="-122"/>
              </a:rPr>
              <a:t>。允许</a:t>
            </a:r>
            <a:r>
              <a:rPr lang="zh-CN" altLang="en-US" sz="2000" dirty="0">
                <a:latin typeface="微软雅黑" panose="020B0503020204020204" pitchFamily="34" charset="-122"/>
                <a:ea typeface="微软雅黑" panose="020B0503020204020204" pitchFamily="34" charset="-122"/>
              </a:rPr>
              <a:t>字符作为路径</a:t>
            </a:r>
            <a:r>
              <a:rPr lang="zh-CN" altLang="en-US" sz="2000" dirty="0" smtClean="0">
                <a:latin typeface="微软雅黑" panose="020B0503020204020204" pitchFamily="34" charset="-122"/>
                <a:ea typeface="微软雅黑" panose="020B0503020204020204" pitchFamily="34" charset="-122"/>
              </a:rPr>
              <a:t>分隔符，可以</a:t>
            </a:r>
            <a:r>
              <a:rPr lang="zh-CN" altLang="en-US" sz="2000" dirty="0">
                <a:latin typeface="微软雅黑" panose="020B0503020204020204" pitchFamily="34" charset="-122"/>
                <a:ea typeface="微软雅黑" panose="020B0503020204020204" pitchFamily="34" charset="-122"/>
              </a:rPr>
              <a:t>通过适当命名的对象模拟目录。</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用户通过指定对象名称、桶名称、内容及其他属性的PUT请求创建一个对象。一个对象的最大容量为5GB。一旦对象创建，不能被修改、重命名或移动到另一个桶</a:t>
            </a: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GET请求检索对象， 通过DELETE</a:t>
            </a:r>
            <a:r>
              <a:rPr lang="zh-CN" altLang="en-US" sz="2000" dirty="0" smtClean="0">
                <a:latin typeface="微软雅黑" panose="020B0503020204020204" pitchFamily="34" charset="-122"/>
                <a:ea typeface="微软雅黑" panose="020B0503020204020204" pitchFamily="34" charset="-122"/>
              </a:rPr>
              <a:t>请求删除对象</a:t>
            </a:r>
            <a:r>
              <a:rPr lang="zh-CN" altLang="en-US" sz="2000" dirty="0">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对象用</a:t>
            </a:r>
            <a:r>
              <a:rPr lang="zh-CN" altLang="en-US" sz="2000" dirty="0">
                <a:latin typeface="微软雅黑" panose="020B0503020204020204" pitchFamily="34" charset="-122"/>
                <a:ea typeface="微软雅黑" panose="020B0503020204020204" pitchFamily="34" charset="-122"/>
              </a:rPr>
              <a:t>元数据标记， 通过PUT请求的属性传递。该属性通过GET请求或HEAD请求来检索，检索结果只返回该对象的元数据而无内容</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元数据</a:t>
            </a:r>
            <a:r>
              <a:rPr lang="zh-CN" altLang="en-US" sz="2000" dirty="0">
                <a:latin typeface="微软雅黑" panose="020B0503020204020204" pitchFamily="34" charset="-122"/>
                <a:ea typeface="微软雅黑" panose="020B0503020204020204" pitchFamily="34" charset="-122"/>
              </a:rPr>
              <a:t>由系统和用户定义、S3使用系统定义的元数据控制与对象的交互；用户定义的元数据对用户更有意义，每个元数据属性可以存储2KB数据，属性表示为键-值对的字符串。</a:t>
            </a:r>
          </a:p>
        </p:txBody>
      </p:sp>
    </p:spTree>
    <p:extLst>
      <p:ext uri="{BB962C8B-B14F-4D97-AF65-F5344CB8AC3E}">
        <p14:creationId xmlns:p14="http://schemas.microsoft.com/office/powerpoint/2010/main" val="1139355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sp>
        <p:nvSpPr>
          <p:cNvPr id="5" name="矩形 4"/>
          <p:cNvSpPr/>
          <p:nvPr/>
        </p:nvSpPr>
        <p:spPr>
          <a:xfrm>
            <a:off x="380999" y="1112643"/>
            <a:ext cx="3076483"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(4)</a:t>
            </a:r>
            <a:r>
              <a:rPr lang="zh-CN" altLang="en-US" sz="2400" b="1" dirty="0" smtClean="0">
                <a:latin typeface="微软雅黑" panose="020B0503020204020204" pitchFamily="34" charset="-122"/>
                <a:ea typeface="微软雅黑" panose="020B0503020204020204" pitchFamily="34" charset="-122"/>
              </a:rPr>
              <a:t>访问控制和安全性</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80999" y="1736807"/>
            <a:ext cx="8628786" cy="378565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S3</a:t>
            </a:r>
            <a:r>
              <a:rPr lang="zh-CN" altLang="en-US" sz="2000" dirty="0">
                <a:latin typeface="微软雅黑" panose="020B0503020204020204" pitchFamily="34" charset="-122"/>
                <a:ea typeface="微软雅黑" panose="020B0503020204020204" pitchFamily="34" charset="-122"/>
              </a:rPr>
              <a:t>通过访问控制策略(ACP) 访问桶和对象。ACP是一组授于权限， 连接到一个由XML配置文件表示的资源。一个策略允许定义多达100个访问规则， 每个规則可以授权给允许授权者。</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被授权者可以是单个用户或组。</a:t>
            </a:r>
            <a:r>
              <a:rPr lang="zh-CN" altLang="en-US" sz="2000" dirty="0" smtClean="0">
                <a:latin typeface="微软雅黑" panose="020B0503020204020204" pitchFamily="34" charset="-122"/>
                <a:ea typeface="微软雅黑" panose="020B0503020204020204" pitchFamily="34" charset="-122"/>
              </a:rPr>
              <a:t>通过S</a:t>
            </a:r>
            <a:r>
              <a:rPr lang="zh-CN" altLang="en-US" sz="2000" dirty="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注册的</a:t>
            </a:r>
            <a:r>
              <a:rPr lang="zh-CN" altLang="en-US" sz="2000" dirty="0">
                <a:latin typeface="微软雅黑" panose="020B0503020204020204" pitchFamily="34" charset="-122"/>
                <a:ea typeface="微软雅黑" panose="020B0503020204020204" pitchFamily="34" charset="-122"/>
              </a:rPr>
              <a:t>规范</a:t>
            </a:r>
            <a:r>
              <a:rPr lang="zh-CN" altLang="en-US" sz="2000" dirty="0" smtClean="0">
                <a:latin typeface="微软雅黑" panose="020B0503020204020204" pitchFamily="34" charset="-122"/>
                <a:ea typeface="微软雅黑" panose="020B0503020204020204" pitchFamily="34" charset="-122"/>
              </a:rPr>
              <a:t>的</a:t>
            </a:r>
            <a:r>
              <a:rPr lang="en-US" altLang="zh-CN" sz="2000" dirty="0" smtClean="0">
                <a:latin typeface="微软雅黑" panose="020B0503020204020204" pitchFamily="34" charset="-122"/>
                <a:ea typeface="微软雅黑" panose="020B0503020204020204" pitchFamily="34" charset="-122"/>
              </a:rPr>
              <a:t>I</a:t>
            </a:r>
            <a:r>
              <a:rPr lang="zh-CN" altLang="en-US" sz="2000" dirty="0" smtClean="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或电子邮件地址来识别用户。对于组而言，只有三个可能的选项：所有用户，身份验证的用户和日志传送</a:t>
            </a:r>
            <a:r>
              <a:rPr lang="zh-CN" altLang="en-US" sz="2000" dirty="0" smtClean="0">
                <a:latin typeface="微软雅黑" panose="020B0503020204020204" pitchFamily="34" charset="-122"/>
                <a:ea typeface="微软雅黑" panose="020B0503020204020204" pitchFamily="34" charset="-122"/>
              </a:rPr>
              <a:t>用户。</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资源一旦创建， </a:t>
            </a:r>
            <a:r>
              <a:rPr lang="zh-CN" altLang="en-US" sz="2000" dirty="0" smtClean="0">
                <a:latin typeface="微软雅黑" panose="020B0503020204020204" pitchFamily="34" charset="-122"/>
                <a:ea typeface="微软雅黑" panose="020B0503020204020204" pitchFamily="34" charset="-122"/>
              </a:rPr>
              <a:t>S3</a:t>
            </a:r>
            <a:r>
              <a:rPr lang="zh-CN" altLang="en-US" sz="2000" dirty="0">
                <a:latin typeface="微软雅黑" panose="020B0503020204020204" pitchFamily="34" charset="-122"/>
                <a:ea typeface="微软雅黑" panose="020B0503020204020204" pitchFamily="34" charset="-122"/>
              </a:rPr>
              <a:t>只能将默认</a:t>
            </a:r>
            <a:r>
              <a:rPr lang="zh-CN" altLang="en-US" sz="2000" dirty="0" smtClean="0">
                <a:latin typeface="微软雅黑" panose="020B0503020204020204" pitchFamily="34" charset="-122"/>
                <a:ea typeface="微软雅黑" panose="020B0503020204020204" pitchFamily="34" charset="-122"/>
              </a:rPr>
              <a:t>ACP授予具有</a:t>
            </a:r>
            <a:r>
              <a:rPr lang="zh-CN" altLang="en-US" sz="2000" dirty="0">
                <a:latin typeface="微软雅黑" panose="020B0503020204020204" pitchFamily="34" charset="-122"/>
                <a:ea typeface="微软雅黑" panose="020B0503020204020204" pitchFamily="34" charset="-122"/>
              </a:rPr>
              <a:t>完全控制权限的主人。通过使用资源的URI请求时加上“?acl”可以改变ACP。GET方法可以检索ACP， PUT方法上传一个新的ACP来取代现有的ACP</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ACP提供一套强大的规则来控制</a:t>
            </a:r>
            <a:r>
              <a:rPr lang="zh-CN" altLang="en-US" sz="2000" dirty="0" smtClean="0">
                <a:latin typeface="微软雅黑" panose="020B0503020204020204" pitchFamily="34" charset="-122"/>
                <a:ea typeface="微软雅黑" panose="020B0503020204020204" pitchFamily="34" charset="-122"/>
              </a:rPr>
              <a:t>S3</a:t>
            </a:r>
            <a:r>
              <a:rPr lang="zh-CN" altLang="en-US" sz="2000" dirty="0">
                <a:latin typeface="微软雅黑" panose="020B0503020204020204" pitchFamily="34" charset="-122"/>
                <a:ea typeface="微软雅黑" panose="020B0503020204020204" pitchFamily="34" charset="-122"/>
              </a:rPr>
              <a:t>用户对资源的</a:t>
            </a:r>
            <a:r>
              <a:rPr lang="zh-CN" altLang="en-US" sz="2000" dirty="0" smtClean="0">
                <a:latin typeface="微软雅黑" panose="020B0503020204020204" pitchFamily="34" charset="-122"/>
                <a:ea typeface="微软雅黑" panose="020B0503020204020204" pitchFamily="34" charset="-122"/>
              </a:rPr>
              <a:t>访问。所有非</a:t>
            </a:r>
            <a:r>
              <a:rPr lang="zh-CN" altLang="en-US" sz="2000" dirty="0">
                <a:latin typeface="微软雅黑" panose="020B0503020204020204" pitchFamily="34" charset="-122"/>
                <a:ea typeface="微软雅黑" panose="020B0503020204020204" pitchFamily="34" charset="-122"/>
              </a:rPr>
              <a:t>验证</a:t>
            </a:r>
            <a:r>
              <a:rPr lang="zh-CN" altLang="en-US" sz="2000" dirty="0" smtClean="0">
                <a:latin typeface="微软雅黑" panose="020B0503020204020204" pitchFamily="34" charset="-122"/>
                <a:ea typeface="微软雅黑" panose="020B0503020204020204" pitchFamily="34" charset="-122"/>
              </a:rPr>
              <a:t>用户被</a:t>
            </a:r>
            <a:r>
              <a:rPr lang="zh-CN" altLang="en-US" sz="2000" dirty="0">
                <a:latin typeface="微软雅黑" panose="020B0503020204020204" pitchFamily="34" charset="-122"/>
                <a:ea typeface="微软雅黑" panose="020B0503020204020204" pitchFamily="34" charset="-122"/>
              </a:rPr>
              <a:t>视为一</a:t>
            </a:r>
            <a:r>
              <a:rPr lang="zh-CN" altLang="en-US" sz="2000" dirty="0" smtClean="0">
                <a:latin typeface="微软雅黑" panose="020B0503020204020204" pitchFamily="34" charset="-122"/>
                <a:ea typeface="微软雅黑" panose="020B0503020204020204" pitchFamily="34" charset="-122"/>
              </a:rPr>
              <a:t>组，为了</a:t>
            </a:r>
            <a:r>
              <a:rPr lang="zh-CN" altLang="en-US" sz="2000" dirty="0">
                <a:latin typeface="微软雅黑" panose="020B0503020204020204" pitchFamily="34" charset="-122"/>
                <a:ea typeface="微软雅黑" panose="020B0503020204020204" pitchFamily="34" charset="-122"/>
              </a:rPr>
              <a:t>提供更细粒度的区分， </a:t>
            </a:r>
            <a:r>
              <a:rPr lang="zh-CN" altLang="en-US" sz="2000" dirty="0" smtClean="0">
                <a:latin typeface="微软雅黑" panose="020B0503020204020204" pitchFamily="34" charset="-122"/>
                <a:ea typeface="微软雅黑" panose="020B0503020204020204" pitchFamily="34" charset="-122"/>
              </a:rPr>
              <a:t>S3</a:t>
            </a:r>
            <a:r>
              <a:rPr lang="zh-CN" altLang="en-US" sz="2000" dirty="0">
                <a:latin typeface="微软雅黑" panose="020B0503020204020204" pitchFamily="34" charset="-122"/>
                <a:ea typeface="微软雅黑" panose="020B0503020204020204" pitchFamily="34" charset="-122"/>
              </a:rPr>
              <a:t>允许定义签名的URI， 提供一个临时的访同令牌，授权在有限的时间内的所有资源访问请求</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9740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AU" dirty="0" smtClean="0"/>
              <a:t>Unit 6: </a:t>
            </a:r>
            <a:r>
              <a:rPr lang="en-US" dirty="0" smtClean="0"/>
              <a:t>Industrial Cloud Platform</a:t>
            </a:r>
            <a:endParaRPr lang="en-AU" dirty="0"/>
          </a:p>
        </p:txBody>
      </p:sp>
      <p:sp>
        <p:nvSpPr>
          <p:cNvPr id="3" name="Content Placeholder 2"/>
          <p:cNvSpPr>
            <a:spLocks noGrp="1"/>
          </p:cNvSpPr>
          <p:nvPr>
            <p:ph idx="1"/>
          </p:nvPr>
        </p:nvSpPr>
        <p:spPr/>
        <p:txBody>
          <a:bodyPr/>
          <a:lstStyle/>
          <a:p>
            <a:pPr algn="just"/>
            <a:r>
              <a:rPr lang="en-US" altLang="zh-CN" sz="2800" dirty="0" smtClean="0"/>
              <a:t>Amazon Web Services</a:t>
            </a:r>
            <a:r>
              <a:rPr lang="zh-CN" altLang="en-US" sz="2800" dirty="0" smtClean="0"/>
              <a:t>（</a:t>
            </a:r>
            <a:r>
              <a:rPr lang="en-US" altLang="zh-CN" sz="2800" dirty="0" smtClean="0"/>
              <a:t>AWS</a:t>
            </a:r>
            <a:r>
              <a:rPr lang="zh-CN" altLang="en-US" sz="2800" dirty="0" smtClean="0"/>
              <a:t>）</a:t>
            </a:r>
            <a:endParaRPr lang="en-US" altLang="zh-CN" sz="2800" dirty="0" smtClean="0"/>
          </a:p>
          <a:p>
            <a:pPr algn="just"/>
            <a:r>
              <a:rPr lang="en-US" altLang="zh-CN" sz="2800" dirty="0" smtClean="0"/>
              <a:t>Google App Engine</a:t>
            </a:r>
            <a:endParaRPr lang="en-US" sz="2800" dirty="0" smtClean="0"/>
          </a:p>
          <a:p>
            <a:pPr algn="just"/>
            <a:r>
              <a:rPr lang="en-US" altLang="zh-CN" sz="2800" dirty="0" smtClean="0"/>
              <a:t>Windows Azure</a:t>
            </a:r>
            <a:endParaRPr lang="en-AU"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3194059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
        <p:nvSpPr>
          <p:cNvPr id="5" name="矩形 4"/>
          <p:cNvSpPr/>
          <p:nvPr/>
        </p:nvSpPr>
        <p:spPr>
          <a:xfrm>
            <a:off x="380999" y="1112643"/>
            <a:ext cx="1845377"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(5)</a:t>
            </a:r>
            <a:r>
              <a:rPr lang="zh-CN" altLang="en-US" sz="2400" b="1" dirty="0" smtClean="0">
                <a:latin typeface="微软雅黑" panose="020B0503020204020204" pitchFamily="34" charset="-122"/>
                <a:ea typeface="微软雅黑" panose="020B0503020204020204" pitchFamily="34" charset="-122"/>
              </a:rPr>
              <a:t>高级功能</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414481" y="1595861"/>
            <a:ext cx="8343901" cy="2862322"/>
          </a:xfrm>
          <a:prstGeom prst="rect">
            <a:avLst/>
          </a:prstGeom>
        </p:spPr>
        <p:txBody>
          <a:bodyPr wrap="square">
            <a:spAutoFit/>
          </a:bodyPr>
          <a:lstStyle/>
          <a:p>
            <a:pPr marL="285750" indent="-285750">
              <a:buFont typeface="Wingdings" panose="05000000000000000000" pitchFamily="2" charset="2"/>
              <a:buChar char="l"/>
            </a:pPr>
            <a:r>
              <a:rPr lang="zh-CN" altLang="en-US" dirty="0" smtClean="0"/>
              <a:t>S</a:t>
            </a:r>
            <a:r>
              <a:rPr lang="zh-CN" altLang="en-US" dirty="0"/>
              <a:t>3还</a:t>
            </a:r>
            <a:r>
              <a:rPr lang="zh-CN" altLang="en-US" dirty="0" smtClean="0"/>
              <a:t>提供其他</a:t>
            </a:r>
            <a:r>
              <a:rPr lang="zh-CN" altLang="en-US" dirty="0"/>
              <a:t>有用的附加</a:t>
            </a:r>
            <a:r>
              <a:rPr lang="zh-CN" altLang="en-US" dirty="0" smtClean="0"/>
              <a:t>功能：服务器</a:t>
            </a:r>
            <a:r>
              <a:rPr lang="zh-CN" altLang="en-US" dirty="0"/>
              <a:t>访问日志和集成比特流(BitTorrent) 文件共享</a:t>
            </a:r>
            <a:r>
              <a:rPr lang="zh-CN" altLang="en-US" dirty="0" smtClean="0"/>
              <a:t>网络。</a:t>
            </a:r>
            <a:endParaRPr lang="en-US" altLang="zh-CN" dirty="0" smtClean="0"/>
          </a:p>
          <a:p>
            <a:pPr marL="285750" indent="-285750">
              <a:buFont typeface="Wingdings" panose="05000000000000000000" pitchFamily="2" charset="2"/>
              <a:buChar char="l"/>
            </a:pPr>
            <a:r>
              <a:rPr lang="zh-CN" altLang="en-US" dirty="0" smtClean="0"/>
              <a:t>服务器</a:t>
            </a:r>
            <a:r>
              <a:rPr lang="zh-CN" altLang="en-US" dirty="0"/>
              <a:t>访问日志让桶所有者获得有关桶及其所有包含对象所提出的请求的详细信息。默认情况下， 此功能处于关闭状态； 若要激活， 需要发出一个后接“?logging”的PUT请求到桶的URI该请求应包含一个指定目标桶的XML文件， XML文件中保存日志文件和文件名前级。到同一个URI的GET请求可以让用户检索桶中现有的日志配置。</a:t>
            </a:r>
          </a:p>
          <a:p>
            <a:pPr marL="285750" indent="-285750">
              <a:buFont typeface="Wingdings" panose="05000000000000000000" pitchFamily="2" charset="2"/>
              <a:buChar char="l"/>
            </a:pPr>
            <a:r>
              <a:rPr lang="zh-CN" altLang="en-US" dirty="0"/>
              <a:t>第二</a:t>
            </a:r>
            <a:r>
              <a:rPr lang="zh-CN" altLang="en-US" dirty="0" smtClean="0"/>
              <a:t>个功能是把S3</a:t>
            </a:r>
            <a:r>
              <a:rPr lang="zh-CN" altLang="en-US" dirty="0"/>
              <a:t>对象公开到比特流网， </a:t>
            </a:r>
            <a:r>
              <a:rPr lang="zh-CN" altLang="en-US" dirty="0" smtClean="0"/>
              <a:t>允许</a:t>
            </a:r>
            <a:r>
              <a:rPr lang="zh-CN" altLang="en-US" dirty="0"/>
              <a:t>使用BitTorrent协议下载存储在</a:t>
            </a:r>
            <a:r>
              <a:rPr lang="zh-CN" altLang="en-US" dirty="0" smtClean="0"/>
              <a:t>S3</a:t>
            </a:r>
            <a:r>
              <a:rPr lang="zh-CN" altLang="en-US" dirty="0"/>
              <a:t>中的文件， </a:t>
            </a:r>
            <a:r>
              <a:rPr lang="zh-CN" altLang="en-US" dirty="0" smtClean="0"/>
              <a:t>在</a:t>
            </a:r>
            <a:r>
              <a:rPr lang="zh-CN" altLang="en-US" dirty="0"/>
              <a:t>S 3对象的URI后附加“?torrent”。要实际下载对象， 它的ACP必须授予每个人读权限。</a:t>
            </a:r>
          </a:p>
        </p:txBody>
      </p:sp>
    </p:spTree>
    <p:extLst>
      <p:ext uri="{BB962C8B-B14F-4D97-AF65-F5344CB8AC3E}">
        <p14:creationId xmlns:p14="http://schemas.microsoft.com/office/powerpoint/2010/main" val="2545150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
        <p:nvSpPr>
          <p:cNvPr id="5" name="矩形 4"/>
          <p:cNvSpPr/>
          <p:nvPr/>
        </p:nvSpPr>
        <p:spPr>
          <a:xfrm>
            <a:off x="380999" y="1112643"/>
            <a:ext cx="3760966"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a:t>
            </a:r>
            <a:r>
              <a:rPr lang="zh-CN" altLang="zh-CN" sz="2400" b="1" dirty="0">
                <a:latin typeface="微软雅黑" panose="020B0503020204020204" pitchFamily="34" charset="-122"/>
                <a:ea typeface="微软雅黑" panose="020B0503020204020204" pitchFamily="34" charset="-122"/>
              </a:rPr>
              <a:t>亚马逊弹性块</a:t>
            </a:r>
            <a:r>
              <a:rPr lang="zh-CN" altLang="zh-CN" sz="2400" b="1" dirty="0" smtClean="0">
                <a:latin typeface="微软雅黑" panose="020B0503020204020204" pitchFamily="34" charset="-122"/>
                <a:ea typeface="微软雅黑" panose="020B0503020204020204" pitchFamily="34" charset="-122"/>
              </a:rPr>
              <a:t>存储</a:t>
            </a:r>
            <a:r>
              <a:rPr lang="zh-CN" altLang="en-US" sz="2400" dirty="0">
                <a:latin typeface="微软雅黑" panose="020B0503020204020204" pitchFamily="34" charset="-122"/>
                <a:ea typeface="微软雅黑" panose="020B0503020204020204" pitchFamily="34" charset="-122"/>
              </a:rPr>
              <a:t>(EBS) </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80999" y="1574308"/>
            <a:ext cx="8439151" cy="4708981"/>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允许</a:t>
            </a:r>
            <a:r>
              <a:rPr lang="zh-CN" altLang="en-US" sz="2000" dirty="0">
                <a:latin typeface="微软雅黑" panose="020B0503020204020204" pitchFamily="34" charset="-122"/>
                <a:ea typeface="微软雅黑" panose="020B0503020204020204" pitchFamily="34" charset="-122"/>
              </a:rPr>
              <a:t>AWS用户提供</a:t>
            </a:r>
            <a:r>
              <a:rPr lang="zh-CN" altLang="en-US"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 以卷的形式持久存储， 在实例启动时安装卷。EBS可为实例提供高</a:t>
            </a:r>
            <a:r>
              <a:rPr lang="zh-CN" altLang="en-US" sz="2000" dirty="0" smtClean="0">
                <a:latin typeface="微软雅黑" panose="020B0503020204020204" pitchFamily="34" charset="-122"/>
                <a:ea typeface="微软雅黑" panose="020B0503020204020204" pitchFamily="34" charset="-122"/>
              </a:rPr>
              <a:t>达</a:t>
            </a:r>
            <a:r>
              <a:rPr lang="en-US" altLang="zh-CN" sz="2000" dirty="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TB</a:t>
            </a:r>
            <a:r>
              <a:rPr lang="zh-CN" altLang="en-US" sz="2000" dirty="0">
                <a:latin typeface="微软雅黑" panose="020B0503020204020204" pitchFamily="34" charset="-122"/>
                <a:ea typeface="微软雅黑" panose="020B0503020204020204" pitchFamily="34" charset="-122"/>
              </a:rPr>
              <a:t>的空间， </a:t>
            </a: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一个块设备接口进行访问</a:t>
            </a:r>
            <a:r>
              <a:rPr lang="zh-CN" altLang="en-US" sz="2000" dirty="0" smtClean="0">
                <a:latin typeface="微软雅黑" panose="020B0503020204020204" pitchFamily="34" charset="-122"/>
                <a:ea typeface="微软雅黑" panose="020B0503020204020204" pitchFamily="34" charset="-122"/>
              </a:rPr>
              <a:t>，使</a:t>
            </a:r>
            <a:r>
              <a:rPr lang="zh-CN" altLang="en-US" sz="2000" dirty="0">
                <a:latin typeface="微软雅黑" panose="020B0503020204020204" pitchFamily="34" charset="-122"/>
                <a:ea typeface="微软雅黑" panose="020B0503020204020204" pitchFamily="34" charset="-122"/>
              </a:rPr>
              <a:t>用户能够根据它们连接的(原始存储、文件系统或其他)实例的需要对其进行格式化。</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EBS</a:t>
            </a:r>
            <a:r>
              <a:rPr lang="zh-CN" altLang="en-US" sz="2000" dirty="0">
                <a:latin typeface="微软雅黑" panose="020B0503020204020204" pitchFamily="34" charset="-122"/>
                <a:ea typeface="微软雅黑" panose="020B0503020204020204" pitchFamily="34" charset="-122"/>
              </a:rPr>
              <a:t>卷可以被克隆， 用作引导分区，并构成持久存储，因为它们依赖于S3，并且内容可以进行增量快照</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EBS</a:t>
            </a:r>
            <a:r>
              <a:rPr lang="zh-CN" altLang="en-US" sz="2000" dirty="0">
                <a:latin typeface="微软雅黑" panose="020B0503020204020204" pitchFamily="34" charset="-122"/>
                <a:ea typeface="微软雅黑" panose="020B0503020204020204" pitchFamily="34" charset="-122"/>
              </a:rPr>
              <a:t>卷通常存储在</a:t>
            </a:r>
            <a:r>
              <a:rPr lang="zh-CN" altLang="en-US"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实例的同一可用性区域内， 这将利用它们的最大化I/O性能</a:t>
            </a:r>
            <a:r>
              <a:rPr lang="zh-CN" altLang="en-US" sz="2000" dirty="0" smtClean="0">
                <a:latin typeface="微软雅黑" panose="020B0503020204020204" pitchFamily="34" charset="-122"/>
                <a:ea typeface="微软雅黑" panose="020B0503020204020204" pitchFamily="34" charset="-122"/>
              </a:rPr>
              <a:t>。也</a:t>
            </a:r>
            <a:r>
              <a:rPr lang="zh-CN" altLang="en-US" sz="2000" dirty="0">
                <a:latin typeface="微软雅黑" panose="020B0503020204020204" pitchFamily="34" charset="-122"/>
                <a:ea typeface="微软雅黑" panose="020B0503020204020204" pitchFamily="34" charset="-122"/>
              </a:rPr>
              <a:t>可以连接位于不同可用区的卷。一旦安装为卷，其内容根据操作系统的要求在后台延迟加载</a:t>
            </a:r>
            <a:r>
              <a:rPr lang="zh-CN" altLang="en-US" sz="2000" dirty="0" smtClean="0">
                <a:latin typeface="微软雅黑" panose="020B0503020204020204" pitchFamily="34" charset="-122"/>
                <a:ea typeface="微软雅黑" panose="020B0503020204020204" pitchFamily="34" charset="-122"/>
              </a:rPr>
              <a:t>，降低进</a:t>
            </a:r>
            <a:r>
              <a:rPr lang="zh-CN" altLang="en-US" sz="2000" dirty="0">
                <a:latin typeface="微软雅黑" panose="020B0503020204020204" pitchFamily="34" charset="-122"/>
                <a:ea typeface="微软雅黑" panose="020B0503020204020204" pitchFamily="34" charset="-122"/>
              </a:rPr>
              <a:t>人网络的/O请求的数量。卷的镜像不能在</a:t>
            </a:r>
            <a:r>
              <a:rPr lang="zh-CN" altLang="en-US" sz="2000" dirty="0" smtClean="0">
                <a:latin typeface="微软雅黑" panose="020B0503020204020204" pitchFamily="34" charset="-122"/>
                <a:ea typeface="微软雅黑" panose="020B0503020204020204" pitchFamily="34" charset="-122"/>
              </a:rPr>
              <a:t>实例间</a:t>
            </a:r>
            <a:r>
              <a:rPr lang="zh-CN" altLang="en-US" sz="2000" dirty="0">
                <a:latin typeface="微软雅黑" panose="020B0503020204020204" pitchFamily="34" charset="-122"/>
                <a:ea typeface="微软雅黑" panose="020B0503020204020204" pitchFamily="34" charset="-122"/>
              </a:rPr>
              <a:t>共享，但可以从镜像创建多个(独立的)活动卷。此外，可以将多个卷连接到单个实例或从一个给定的快照建立卷，如果格式化文件系统允许，还可以修改卷的大小。</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卷的相关费用包括在S3中所占的存储量和对卷执行I/O请求的数量所产生的成本。目前，亚马逊的收费标准是：对分配的存储空间，0.10美元/GB/月；对卷，每1万个请求0.10美元。</a:t>
            </a:r>
          </a:p>
        </p:txBody>
      </p:sp>
    </p:spTree>
    <p:extLst>
      <p:ext uri="{BB962C8B-B14F-4D97-AF65-F5344CB8AC3E}">
        <p14:creationId xmlns:p14="http://schemas.microsoft.com/office/powerpoint/2010/main" val="593607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
        <p:nvSpPr>
          <p:cNvPr id="5" name="矩形 4"/>
          <p:cNvSpPr/>
          <p:nvPr/>
        </p:nvSpPr>
        <p:spPr>
          <a:xfrm>
            <a:off x="380999" y="1112643"/>
            <a:ext cx="259398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3</a:t>
            </a:r>
            <a:r>
              <a:rPr lang="en-US" altLang="zh-CN" sz="2400" b="1" dirty="0" smtClean="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亚马逊弹性缓存</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380999" y="1810090"/>
            <a:ext cx="8382001" cy="3170099"/>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实现一</a:t>
            </a:r>
            <a:r>
              <a:rPr lang="zh-CN" altLang="en-US" sz="2000" dirty="0">
                <a:latin typeface="微软雅黑" panose="020B0503020204020204" pitchFamily="34" charset="-122"/>
                <a:ea typeface="微软雅黑" panose="020B0503020204020204" pitchFamily="34" charset="-122"/>
              </a:rPr>
              <a:t>种基于</a:t>
            </a:r>
            <a:r>
              <a:rPr lang="zh-CN" altLang="en-US"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实例的集群弹性内存缓存。通过Memcached兼容协议</a:t>
            </a:r>
            <a:r>
              <a:rPr lang="zh-CN" altLang="en-US" sz="2000" dirty="0" smtClean="0">
                <a:latin typeface="微软雅黑" panose="020B0503020204020204" pitchFamily="34" charset="-122"/>
                <a:ea typeface="微软雅黑" panose="020B0503020204020204" pitchFamily="34" charset="-122"/>
              </a:rPr>
              <a:t>，从</a:t>
            </a:r>
            <a:r>
              <a:rPr lang="zh-CN" altLang="en-US" sz="2000" dirty="0">
                <a:latin typeface="微软雅黑" panose="020B0503020204020204" pitchFamily="34" charset="-122"/>
                <a:ea typeface="微软雅黑" panose="020B0503020204020204" pitchFamily="34" charset="-122"/>
              </a:rPr>
              <a:t>其他EC2实例实现快速数据访问，</a:t>
            </a:r>
            <a:r>
              <a:rPr lang="zh-CN" altLang="en-US" sz="2000" dirty="0" smtClean="0">
                <a:latin typeface="微软雅黑" panose="020B0503020204020204" pitchFamily="34" charset="-122"/>
                <a:ea typeface="微软雅黑" panose="020B0503020204020204" pitchFamily="34" charset="-122"/>
              </a:rPr>
              <a:t>因此现有</a:t>
            </a:r>
            <a:r>
              <a:rPr lang="zh-CN" altLang="en-US" sz="2000" dirty="0">
                <a:latin typeface="微软雅黑" panose="020B0503020204020204" pitchFamily="34" charset="-122"/>
                <a:ea typeface="微软雅黑" panose="020B0503020204020204" pitchFamily="34" charset="-122"/>
              </a:rPr>
              <a:t>应用程序无需修改就可透明地迁移到弹性缓存。</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基于</a:t>
            </a:r>
            <a:r>
              <a:rPr lang="zh-CN" altLang="en-US" sz="2000" dirty="0">
                <a:latin typeface="微软雅黑" panose="020B0503020204020204" pitchFamily="34" charset="-122"/>
                <a:ea typeface="微软雅黑" panose="020B0503020204020204" pitchFamily="34" charset="-122"/>
              </a:rPr>
              <a:t>运行缓存软件的</a:t>
            </a:r>
            <a:r>
              <a:rPr lang="zh-CN" altLang="en-US"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实例的集群， 通过Web服务提供。一个弹性缓存集群可以根据客户端应用程序的需求进行动态调整</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此外自动</a:t>
            </a:r>
            <a:r>
              <a:rPr lang="zh-CN" altLang="en-US" sz="2000" dirty="0">
                <a:latin typeface="微软雅黑" panose="020B0503020204020204" pitchFamily="34" charset="-122"/>
                <a:ea typeface="微软雅黑" panose="020B0503020204020204" pitchFamily="34" charset="-122"/>
              </a:rPr>
              <a:t>补丁管理，故障检测和缓存节点的恢复等功能支持缓存集群持续运行， </a:t>
            </a:r>
            <a:r>
              <a:rPr lang="zh-CN" altLang="en-US" sz="2000" dirty="0" smtClean="0">
                <a:latin typeface="微软雅黑" panose="020B0503020204020204" pitchFamily="34" charset="-122"/>
                <a:ea typeface="微软雅黑" panose="020B0503020204020204" pitchFamily="34" charset="-122"/>
              </a:rPr>
              <a:t>无需</a:t>
            </a:r>
            <a:r>
              <a:rPr lang="zh-CN" altLang="en-US" sz="2000" dirty="0">
                <a:latin typeface="微软雅黑" panose="020B0503020204020204" pitchFamily="34" charset="-122"/>
                <a:ea typeface="微软雅黑" panose="020B0503020204020204" pitchFamily="34" charset="-122"/>
              </a:rPr>
              <a:t>AWS用户的管理。仅当需要的时候， 用户才弹性地改变群集大小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弹性</a:t>
            </a:r>
            <a:r>
              <a:rPr lang="zh-CN" altLang="en-US" sz="2000" dirty="0">
                <a:latin typeface="微软雅黑" panose="020B0503020204020204" pitchFamily="34" charset="-122"/>
                <a:ea typeface="微软雅黑" panose="020B0503020204020204" pitchFamily="34" charset="-122"/>
              </a:rPr>
              <a:t>缓存节点根据EC2的成本核算模式定价</a:t>
            </a:r>
            <a:r>
              <a:rPr lang="zh-CN" altLang="en-US" sz="2000" dirty="0" smtClean="0">
                <a:latin typeface="微软雅黑" panose="020B0503020204020204" pitchFamily="34" charset="-122"/>
                <a:ea typeface="微软雅黑" panose="020B0503020204020204" pitchFamily="34" charset="-122"/>
              </a:rPr>
              <a:t>，使用</a:t>
            </a:r>
            <a:r>
              <a:rPr lang="zh-CN" altLang="en-US" sz="2000" dirty="0">
                <a:latin typeface="微软雅黑" panose="020B0503020204020204" pitchFamily="34" charset="-122"/>
                <a:ea typeface="微软雅黑" panose="020B0503020204020204" pitchFamily="34" charset="-122"/>
              </a:rPr>
              <a:t>安装此实例的缓存服务不同，因此会有一点小的价格差异。</a:t>
            </a:r>
          </a:p>
        </p:txBody>
      </p:sp>
    </p:spTree>
    <p:extLst>
      <p:ext uri="{BB962C8B-B14F-4D97-AF65-F5344CB8AC3E}">
        <p14:creationId xmlns:p14="http://schemas.microsoft.com/office/powerpoint/2010/main" val="3615969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
        <p:nvSpPr>
          <p:cNvPr id="5" name="矩形 4"/>
          <p:cNvSpPr/>
          <p:nvPr/>
        </p:nvSpPr>
        <p:spPr>
          <a:xfrm>
            <a:off x="380999" y="1112643"/>
            <a:ext cx="320953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4.</a:t>
            </a:r>
            <a:r>
              <a:rPr lang="zh-CN" altLang="zh-CN" sz="2400" b="1" dirty="0">
                <a:latin typeface="微软雅黑" panose="020B0503020204020204" pitchFamily="34" charset="-122"/>
                <a:ea typeface="微软雅黑" panose="020B0503020204020204" pitchFamily="34" charset="-122"/>
              </a:rPr>
              <a:t>结构化存储解决方案</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380998" y="1717757"/>
            <a:ext cx="8382002" cy="1938992"/>
          </a:xfrm>
          <a:prstGeom prst="rect">
            <a:avLst/>
          </a:prstGeom>
        </p:spPr>
        <p:txBody>
          <a:bodyPr wrap="square">
            <a:sp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企业应用程序往往依赖于数据库来存储结构化数据、索引数据</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a:t>
            </a:r>
            <a:r>
              <a:rPr lang="zh-CN" altLang="en-US" sz="2000" dirty="0" smtClean="0">
                <a:latin typeface="微软雅黑" panose="020B0503020204020204" pitchFamily="34" charset="-122"/>
                <a:ea typeface="微软雅黑" panose="020B0503020204020204" pitchFamily="34" charset="-122"/>
              </a:rPr>
              <a:t>对</a:t>
            </a:r>
            <a:r>
              <a:rPr lang="zh-CN" altLang="en-US" sz="2000" dirty="0">
                <a:latin typeface="微软雅黑" panose="020B0503020204020204" pitchFamily="34" charset="-122"/>
                <a:ea typeface="微软雅黑" panose="020B0503020204020204" pitchFamily="34" charset="-122"/>
              </a:rPr>
              <a:t>其执行分析。即使最近已提出了更具扩展性和轻量级解决方案， </a:t>
            </a:r>
            <a:r>
              <a:rPr lang="zh-CN" altLang="en-US" sz="2000" dirty="0" smtClean="0">
                <a:latin typeface="微软雅黑" panose="020B0503020204020204" pitchFamily="34" charset="-122"/>
                <a:ea typeface="微软雅黑" panose="020B0503020204020204" pitchFamily="34" charset="-122"/>
              </a:rPr>
              <a:t>传统 </a:t>
            </a:r>
            <a:r>
              <a:rPr lang="zh-CN" altLang="en-US" sz="2000" dirty="0">
                <a:latin typeface="微软雅黑" panose="020B0503020204020204" pitchFamily="34" charset="-122"/>
                <a:ea typeface="微软雅黑" panose="020B0503020204020204" pitchFamily="34" charset="-122"/>
              </a:rPr>
              <a:t>RDBMS一直是大量应用程序通用的后台数据</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亚马逊提供三</a:t>
            </a:r>
            <a:r>
              <a:rPr lang="zh-CN" altLang="en-US" sz="2000" dirty="0">
                <a:latin typeface="微软雅黑" panose="020B0503020204020204" pitchFamily="34" charset="-122"/>
                <a:ea typeface="微软雅黑" panose="020B0503020204020204" pitchFamily="34" charset="-122"/>
              </a:rPr>
              <a:t>种不同形式的结构化存储服务的应用程序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预先</a:t>
            </a:r>
            <a:r>
              <a:rPr lang="zh-CN" altLang="en-US" sz="2000" dirty="0">
                <a:latin typeface="微软雅黑" panose="020B0503020204020204" pitchFamily="34" charset="-122"/>
                <a:ea typeface="微软雅黑" panose="020B0503020204020204" pitchFamily="34" charset="-122"/>
              </a:rPr>
              <a:t>配置的EC2AMI， 亚马逊关系型数据存储和亚马逊简单数据库。</a:t>
            </a:r>
          </a:p>
        </p:txBody>
      </p:sp>
    </p:spTree>
    <p:extLst>
      <p:ext uri="{BB962C8B-B14F-4D97-AF65-F5344CB8AC3E}">
        <p14:creationId xmlns:p14="http://schemas.microsoft.com/office/powerpoint/2010/main" val="1922103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
        <p:nvSpPr>
          <p:cNvPr id="5" name="矩形 4"/>
          <p:cNvSpPr/>
          <p:nvPr/>
        </p:nvSpPr>
        <p:spPr>
          <a:xfrm>
            <a:off x="380999" y="1112643"/>
            <a:ext cx="3461204"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预先配置的</a:t>
            </a:r>
            <a:r>
              <a:rPr lang="en-US" altLang="zh-CN" sz="2400" b="1" dirty="0">
                <a:latin typeface="微软雅黑" panose="020B0503020204020204" pitchFamily="34" charset="-122"/>
                <a:ea typeface="微软雅黑" panose="020B0503020204020204" pitchFamily="34" charset="-122"/>
              </a:rPr>
              <a:t>EC2AM1</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80998" y="1717757"/>
            <a:ext cx="8153401" cy="2246769"/>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是预定</a:t>
            </a:r>
            <a:r>
              <a:rPr lang="zh-CN" altLang="en-US" sz="2000" dirty="0">
                <a:latin typeface="微软雅黑" panose="020B0503020204020204" pitchFamily="34" charset="-122"/>
                <a:ea typeface="微软雅黑" panose="020B0503020204020204" pitchFamily="34" charset="-122"/>
              </a:rPr>
              <a:t>义的模板</a:t>
            </a:r>
            <a:r>
              <a:rPr lang="zh-CN" altLang="en-US" sz="2000" dirty="0" smtClean="0">
                <a:latin typeface="微软雅黑" panose="020B0503020204020204" pitchFamily="34" charset="-122"/>
                <a:ea typeface="微软雅黑" panose="020B0503020204020204" pitchFamily="34" charset="-122"/>
              </a:rPr>
              <a:t>，用于安装</a:t>
            </a:r>
            <a:r>
              <a:rPr lang="zh-CN" altLang="en-US" sz="2000" dirty="0">
                <a:latin typeface="微软雅黑" panose="020B0503020204020204" pitchFamily="34" charset="-122"/>
                <a:ea typeface="微软雅黑" panose="020B0503020204020204" pitchFamily="34" charset="-122"/>
              </a:rPr>
              <a:t>一个指定的数据库管理系统</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从AMI</a:t>
            </a:r>
            <a:r>
              <a:rPr lang="zh-CN" altLang="en-US" sz="2000" dirty="0">
                <a:latin typeface="微软雅黑" panose="020B0503020204020204" pitchFamily="34" charset="-122"/>
                <a:ea typeface="微软雅黑" panose="020B0503020204020204" pitchFamily="34" charset="-122"/>
              </a:rPr>
              <a:t>创建的</a:t>
            </a:r>
            <a:r>
              <a:rPr lang="zh-CN" altLang="en-US" sz="2000" dirty="0" smtClean="0">
                <a:latin typeface="微软雅黑" panose="020B0503020204020204" pitchFamily="34" charset="-122"/>
                <a:ea typeface="微软雅黑" panose="020B0503020204020204" pitchFamily="34" charset="-122"/>
              </a:rPr>
              <a:t>EC2实例，通过</a:t>
            </a:r>
            <a:r>
              <a:rPr lang="zh-CN" altLang="en-US" sz="2000" dirty="0">
                <a:latin typeface="微软雅黑" panose="020B0503020204020204" pitchFamily="34" charset="-122"/>
                <a:ea typeface="微软雅黑" panose="020B0503020204020204" pitchFamily="34" charset="-122"/>
              </a:rPr>
              <a:t>持久存储的EBS</a:t>
            </a:r>
            <a:r>
              <a:rPr lang="zh-CN" altLang="en-US" sz="2000" dirty="0" smtClean="0">
                <a:latin typeface="微软雅黑" panose="020B0503020204020204" pitchFamily="34" charset="-122"/>
                <a:ea typeface="微软雅黑" panose="020B0503020204020204" pitchFamily="34" charset="-122"/>
              </a:rPr>
              <a:t>卷完成</a:t>
            </a:r>
            <a:r>
              <a:rPr lang="zh-CN" altLang="en-US" sz="2000" dirty="0">
                <a:latin typeface="微软雅黑" panose="020B0503020204020204" pitchFamily="34" charset="-122"/>
                <a:ea typeface="微软雅黑" panose="020B0503020204020204" pitchFamily="34" charset="-122"/>
              </a:rPr>
              <a:t>。可用的AMI</a:t>
            </a:r>
            <a:r>
              <a:rPr lang="zh-CN" altLang="en-US" sz="2000" dirty="0" smtClean="0">
                <a:latin typeface="微软雅黑" panose="020B0503020204020204" pitchFamily="34" charset="-122"/>
                <a:ea typeface="微软雅黑" panose="020B0503020204020204" pitchFamily="34" charset="-122"/>
              </a:rPr>
              <a:t>包括：IBM </a:t>
            </a:r>
            <a:r>
              <a:rPr lang="zh-CN" altLang="en-US" sz="2000" dirty="0">
                <a:latin typeface="微软雅黑" panose="020B0503020204020204" pitchFamily="34" charset="-122"/>
                <a:ea typeface="微软雅黑" panose="020B0503020204020204" pitchFamily="34" charset="-122"/>
              </a:rPr>
              <a:t>DB 2、Microsoft </a:t>
            </a:r>
            <a:r>
              <a:rPr lang="zh-CN" altLang="en-US" sz="2000" dirty="0" smtClean="0">
                <a:latin typeface="微软雅黑" panose="020B0503020204020204" pitchFamily="34" charset="-122"/>
                <a:ea typeface="微软雅黑" panose="020B0503020204020204" pitchFamily="34" charset="-122"/>
              </a:rPr>
              <a:t>SQL Server</a:t>
            </a:r>
            <a:r>
              <a:rPr lang="zh-CN" altLang="en-US" sz="2000" dirty="0">
                <a:latin typeface="微软雅黑" panose="020B0503020204020204" pitchFamily="34" charset="-122"/>
                <a:ea typeface="微软雅黑" panose="020B0503020204020204" pitchFamily="34" charset="-122"/>
              </a:rPr>
              <a:t>、MySQL、Oracle， PostgreSQL、Sybase和</a:t>
            </a:r>
            <a:r>
              <a:rPr lang="zh-CN" altLang="en-US" sz="2000" dirty="0" smtClean="0">
                <a:latin typeface="微软雅黑" panose="020B0503020204020204" pitchFamily="34" charset="-122"/>
                <a:ea typeface="微软雅黑" panose="020B0503020204020204" pitchFamily="34" charset="-122"/>
              </a:rPr>
              <a:t>Vertica。</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实例</a:t>
            </a:r>
            <a:r>
              <a:rPr lang="zh-CN" altLang="en-US" sz="2000" dirty="0">
                <a:latin typeface="微软雅黑" panose="020B0503020204020204" pitchFamily="34" charset="-122"/>
                <a:ea typeface="微软雅黑" panose="020B0503020204020204" pitchFamily="34" charset="-122"/>
              </a:rPr>
              <a:t>根据EC2的成本模式按小时定价。该解决方案给EC2用户增加了管理负担，必须自己配置、维护和管理关系数据库，但提供了最多种产品以供选择。</a:t>
            </a:r>
          </a:p>
        </p:txBody>
      </p:sp>
    </p:spTree>
    <p:extLst>
      <p:ext uri="{BB962C8B-B14F-4D97-AF65-F5344CB8AC3E}">
        <p14:creationId xmlns:p14="http://schemas.microsoft.com/office/powerpoint/2010/main" val="2872075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
        <p:nvSpPr>
          <p:cNvPr id="5" name="矩形 4"/>
          <p:cNvSpPr/>
          <p:nvPr/>
        </p:nvSpPr>
        <p:spPr>
          <a:xfrm>
            <a:off x="380999" y="1112643"/>
            <a:ext cx="2273379"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 </a:t>
            </a:r>
            <a:r>
              <a:rPr lang="zh-CN" altLang="zh-CN" sz="2400" b="1" dirty="0">
                <a:latin typeface="微软雅黑" panose="020B0503020204020204" pitchFamily="34" charset="-122"/>
                <a:ea typeface="微软雅黑" panose="020B0503020204020204" pitchFamily="34" charset="-122"/>
              </a:rPr>
              <a:t>亚马逊</a:t>
            </a:r>
            <a:r>
              <a:rPr lang="en-US" altLang="zh-CN" sz="2400" b="1" dirty="0">
                <a:latin typeface="微软雅黑" panose="020B0503020204020204" pitchFamily="34" charset="-122"/>
                <a:ea typeface="微软雅黑" panose="020B0503020204020204" pitchFamily="34" charset="-122"/>
              </a:rPr>
              <a:t>RDS</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380999" y="1574308"/>
            <a:ext cx="8305801" cy="5016758"/>
          </a:xfrm>
          <a:prstGeom prst="rect">
            <a:avLst/>
          </a:prstGeom>
        </p:spPr>
        <p:txBody>
          <a:bodyPr wrap="square">
            <a:sp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RDS是关系数据库服务， 依赖于</a:t>
            </a:r>
            <a:r>
              <a:rPr lang="zh-CN" altLang="en-US"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基础设施， 由Amazon.Developers管理， 用户不必担心配置高可用性的存储、设计故障切换的策略或更新具有最新补丁的服务器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通过AWS控制台或一个特定的Web</a:t>
            </a:r>
            <a:r>
              <a:rPr lang="zh-CN" altLang="en-US" sz="2000" dirty="0" smtClean="0">
                <a:latin typeface="微软雅黑" panose="020B0503020204020204" pitchFamily="34" charset="-122"/>
                <a:ea typeface="微软雅黑" panose="020B0503020204020204" pitchFamily="34" charset="-122"/>
              </a:rPr>
              <a:t>服务，为</a:t>
            </a:r>
            <a:r>
              <a:rPr lang="zh-CN" altLang="en-US" sz="2000" dirty="0">
                <a:latin typeface="微软雅黑" panose="020B0503020204020204" pitchFamily="34" charset="-122"/>
                <a:ea typeface="微软雅黑" panose="020B0503020204020204" pitchFamily="34" charset="-122"/>
              </a:rPr>
              <a:t>用户提供了自动备份、快照、时间点恢复以及执行复制的能力</a:t>
            </a:r>
            <a:r>
              <a:rPr lang="zh-CN" altLang="en-US" sz="2000" dirty="0" smtClean="0">
                <a:latin typeface="微软雅黑" panose="020B0503020204020204" pitchFamily="34" charset="-122"/>
                <a:ea typeface="微软雅黑" panose="020B0503020204020204" pitchFamily="34" charset="-122"/>
              </a:rPr>
              <a:t>。有</a:t>
            </a:r>
            <a:r>
              <a:rPr lang="zh-CN" altLang="en-US" sz="2000" dirty="0">
                <a:latin typeface="微软雅黑" panose="020B0503020204020204" pitchFamily="34" charset="-122"/>
                <a:ea typeface="微软雅黑" panose="020B0503020204020204" pitchFamily="34" charset="-122"/>
              </a:rPr>
              <a:t>两个关系数据库引擎可供选择：MySQL和Oracle</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高级</a:t>
            </a:r>
            <a:r>
              <a:rPr lang="en-US" altLang="zh-CN" sz="2000" dirty="0" err="1" smtClean="0">
                <a:latin typeface="微软雅黑" panose="020B0503020204020204" pitchFamily="34" charset="-122"/>
                <a:ea typeface="微软雅黑" panose="020B0503020204020204" pitchFamily="34" charset="-122"/>
              </a:rPr>
              <a:t>muli</a:t>
            </a:r>
            <a:r>
              <a:rPr lang="en-US" altLang="zh-CN" sz="2000" dirty="0" smtClean="0">
                <a:latin typeface="微软雅黑" panose="020B0503020204020204" pitchFamily="34" charset="-122"/>
                <a:ea typeface="微软雅黑" panose="020B0503020204020204" pitchFamily="34" charset="-122"/>
              </a:rPr>
              <a:t>-AZ</a:t>
            </a:r>
            <a:r>
              <a:rPr lang="zh-CN" altLang="en-US" sz="2000" dirty="0" smtClean="0">
                <a:latin typeface="微软雅黑" panose="020B0503020204020204" pitchFamily="34" charset="-122"/>
                <a:ea typeface="微软雅黑" panose="020B0503020204020204" pitchFamily="34" charset="-122"/>
              </a:rPr>
              <a:t>部署和读副本功能</a:t>
            </a:r>
            <a:r>
              <a:rPr lang="zh-CN" altLang="en-US" sz="2000" dirty="0" smtClean="0">
                <a:latin typeface="微软雅黑" panose="020B0503020204020204" pitchFamily="34" charset="-122"/>
                <a:ea typeface="微软雅黑" panose="020B0503020204020204" pitchFamily="34" charset="-122"/>
              </a:rPr>
              <a:t>：部署</a:t>
            </a:r>
            <a:r>
              <a:rPr lang="zh-CN" altLang="en-US" sz="2000" dirty="0">
                <a:latin typeface="微软雅黑" panose="020B0503020204020204" pitchFamily="34" charset="-122"/>
                <a:ea typeface="微软雅黑" panose="020B0503020204020204" pitchFamily="34" charset="-122"/>
              </a:rPr>
              <a:t>为用户</a:t>
            </a:r>
            <a:r>
              <a:rPr lang="zh-CN" altLang="en-US" sz="2000" dirty="0" smtClean="0">
                <a:latin typeface="微软雅黑" panose="020B0503020204020204" pitchFamily="34" charset="-122"/>
                <a:ea typeface="微软雅黑" panose="020B0503020204020204" pitchFamily="34" charset="-122"/>
              </a:rPr>
              <a:t>提供</a:t>
            </a:r>
            <a:r>
              <a:rPr lang="en-US" altLang="zh-CN" sz="2000" dirty="0" smtClean="0">
                <a:latin typeface="微软雅黑" panose="020B0503020204020204" pitchFamily="34" charset="-122"/>
                <a:ea typeface="微软雅黑" panose="020B0503020204020204" pitchFamily="34" charset="-122"/>
              </a:rPr>
              <a:t>RDBMS</a:t>
            </a:r>
            <a:r>
              <a:rPr lang="zh-CN" altLang="en-US" sz="2000" dirty="0">
                <a:latin typeface="微软雅黑" panose="020B0503020204020204" pitchFamily="34" charset="-122"/>
                <a:ea typeface="微软雅黑" panose="020B0503020204020204" pitchFamily="34" charset="-122"/>
              </a:rPr>
              <a:t>解决</a:t>
            </a:r>
            <a:r>
              <a:rPr lang="zh-CN" altLang="en-US" sz="2000" dirty="0" smtClean="0">
                <a:latin typeface="微软雅黑" panose="020B0503020204020204" pitchFamily="34" charset="-122"/>
                <a:ea typeface="微软雅黑" panose="020B0503020204020204" pitchFamily="34" charset="-122"/>
              </a:rPr>
              <a:t>方案故障</a:t>
            </a:r>
            <a:r>
              <a:rPr lang="zh-CN" altLang="en-US" sz="2000" dirty="0">
                <a:latin typeface="微软雅黑" panose="020B0503020204020204" pitchFamily="34" charset="-122"/>
                <a:ea typeface="微软雅黑" panose="020B0503020204020204" pitchFamily="34" charset="-122"/>
              </a:rPr>
              <a:t>转移的基础设施</a:t>
            </a:r>
            <a:r>
              <a:rPr lang="zh-CN" altLang="en-US" sz="2000" dirty="0" smtClean="0">
                <a:latin typeface="微软雅黑" panose="020B0503020204020204" pitchFamily="34" charset="-122"/>
                <a:ea typeface="微软雅黑" panose="020B0503020204020204" pitchFamily="34" charset="-122"/>
              </a:rPr>
              <a:t>。一旦</a:t>
            </a:r>
            <a:r>
              <a:rPr lang="zh-CN" altLang="en-US" sz="2000" dirty="0">
                <a:latin typeface="微软雅黑" panose="020B0503020204020204" pitchFamily="34" charset="-122"/>
                <a:ea typeface="微软雅黑" panose="020B0503020204020204" pitchFamily="34" charset="-122"/>
              </a:rPr>
              <a:t>主服务停止运行， 就激活在不同可用地区服务的同步备用副本</a:t>
            </a:r>
            <a:r>
              <a:rPr lang="zh-CN" altLang="en-US" sz="2000" dirty="0" smtClean="0">
                <a:latin typeface="微软雅黑" panose="020B0503020204020204" pitchFamily="34" charset="-122"/>
                <a:ea typeface="微软雅黑" panose="020B0503020204020204" pitchFamily="34" charset="-122"/>
              </a:rPr>
              <a:t>。读</a:t>
            </a:r>
            <a:r>
              <a:rPr lang="zh-CN" altLang="en-US" sz="2000" dirty="0">
                <a:latin typeface="微软雅黑" panose="020B0503020204020204" pitchFamily="34" charset="-122"/>
                <a:ea typeface="微软雅黑" panose="020B0503020204020204" pitchFamily="34" charset="-122"/>
              </a:rPr>
              <a:t>副本功能针对那些严重依赖于数据库读取的应用程序</a:t>
            </a:r>
            <a:r>
              <a:rPr lang="zh-CN" altLang="en-US" sz="2000" dirty="0" smtClean="0">
                <a:latin typeface="微软雅黑" panose="020B0503020204020204" pitchFamily="34" charset="-122"/>
                <a:ea typeface="微软雅黑" panose="020B0503020204020204" pitchFamily="34" charset="-122"/>
              </a:rPr>
              <a:t>，提供更</a:t>
            </a:r>
            <a:r>
              <a:rPr lang="zh-CN" altLang="en-US" sz="2000" dirty="0">
                <a:latin typeface="微软雅黑" panose="020B0503020204020204" pitchFamily="34" charset="-122"/>
                <a:ea typeface="微软雅黑" panose="020B0503020204020204" pitchFamily="34" charset="-122"/>
              </a:rPr>
              <a:t>高的性能</a:t>
            </a:r>
            <a:r>
              <a:rPr lang="zh-CN" altLang="en-US" sz="2000" dirty="0" smtClean="0">
                <a:latin typeface="微软雅黑" panose="020B0503020204020204" pitchFamily="34" charset="-122"/>
                <a:ea typeface="微软雅黑" panose="020B0503020204020204" pitchFamily="34" charset="-122"/>
              </a:rPr>
              <a:t>。亚马逊</a:t>
            </a:r>
            <a:r>
              <a:rPr lang="zh-CN" altLang="en-US" sz="2000" dirty="0">
                <a:latin typeface="微软雅黑" panose="020B0503020204020204" pitchFamily="34" charset="-122"/>
                <a:ea typeface="微软雅黑" panose="020B0503020204020204" pitchFamily="34" charset="-122"/>
              </a:rPr>
              <a:t>部署主服务</a:t>
            </a:r>
            <a:r>
              <a:rPr lang="zh-CN" altLang="en-US" sz="2000" dirty="0" smtClean="0">
                <a:latin typeface="微软雅黑" panose="020B0503020204020204" pitchFamily="34" charset="-122"/>
                <a:ea typeface="微软雅黑" panose="020B0503020204020204" pitchFamily="34" charset="-122"/>
              </a:rPr>
              <a:t>副本仅用于数据库</a:t>
            </a:r>
            <a:r>
              <a:rPr lang="zh-CN" altLang="en-US" sz="2000" dirty="0">
                <a:latin typeface="微软雅黑" panose="020B0503020204020204" pitchFamily="34" charset="-122"/>
                <a:ea typeface="微软雅黑" panose="020B0503020204020204" pitchFamily="34" charset="-122"/>
              </a:rPr>
              <a:t>中读取，从面减少了服务的响应时间</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相对于以前的解决方案，用户不需负责管理，配置和维护数据库管理软件，这些操作都是通过</a:t>
            </a:r>
            <a:r>
              <a:rPr lang="en-US" altLang="zh-CN" sz="2000" dirty="0">
                <a:latin typeface="微软雅黑" panose="020B0503020204020204" pitchFamily="34" charset="-122"/>
                <a:ea typeface="微软雅黑" panose="020B0503020204020204" pitchFamily="34" charset="-122"/>
              </a:rPr>
              <a:t>AWS</a:t>
            </a:r>
            <a:r>
              <a:rPr lang="zh-CN" altLang="en-US" sz="2000" dirty="0">
                <a:latin typeface="微软雅黑" panose="020B0503020204020204" pitchFamily="34" charset="-122"/>
                <a:ea typeface="微软雅黑" panose="020B0503020204020204" pitchFamily="34" charset="-122"/>
              </a:rPr>
              <a:t>执行的， 另外</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RDS</a:t>
            </a:r>
            <a:r>
              <a:rPr lang="zh-CN" altLang="en-US" sz="2000" dirty="0">
                <a:latin typeface="微软雅黑" panose="020B0503020204020204" pitchFamily="34" charset="-122"/>
                <a:ea typeface="微软雅黑" panose="020B0503020204020204" pitchFamily="34" charset="-122"/>
              </a:rPr>
              <a:t>还简化了对服务器弹性管理的支持。</a:t>
            </a:r>
            <a:r>
              <a:rPr lang="zh-CN" altLang="en-US" sz="2000" dirty="0" smtClean="0">
                <a:latin typeface="微软雅黑" panose="020B0503020204020204" pitchFamily="34" charset="-122"/>
                <a:ea typeface="微软雅黑" panose="020B0503020204020204" pitchFamily="34" charset="-122"/>
              </a:rPr>
              <a:t>因此对</a:t>
            </a: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Oracle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MySQL</a:t>
            </a:r>
            <a:r>
              <a:rPr lang="zh-CN" altLang="en-US" sz="2000" dirty="0">
                <a:latin typeface="微软雅黑" panose="020B0503020204020204" pitchFamily="34" charset="-122"/>
                <a:ea typeface="微软雅黑" panose="020B0503020204020204" pitchFamily="34" charset="-122"/>
              </a:rPr>
              <a:t>引擎的应用程序迁移到</a:t>
            </a:r>
            <a:r>
              <a:rPr lang="en-US" altLang="zh-CN" sz="2000" dirty="0">
                <a:latin typeface="微软雅黑" panose="020B0503020204020204" pitchFamily="34" charset="-122"/>
                <a:ea typeface="微软雅黑" panose="020B0503020204020204" pitchFamily="34" charset="-122"/>
              </a:rPr>
              <a:t>AWS</a:t>
            </a:r>
            <a:r>
              <a:rPr lang="zh-CN" altLang="en-US" sz="2000" dirty="0">
                <a:latin typeface="微软雅黑" panose="020B0503020204020204" pitchFamily="34" charset="-122"/>
                <a:ea typeface="微软雅黑" panose="020B0503020204020204" pitchFamily="34" charset="-122"/>
              </a:rPr>
              <a:t>的基础设施， 且需要一个可扩展的数据库解决方案的情况，该方案是最佳解决方案</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792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
        <p:nvSpPr>
          <p:cNvPr id="5" name="矩形 4"/>
          <p:cNvSpPr/>
          <p:nvPr/>
        </p:nvSpPr>
        <p:spPr>
          <a:xfrm>
            <a:off x="380999" y="1112643"/>
            <a:ext cx="307648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(3)</a:t>
            </a:r>
            <a:r>
              <a:rPr lang="zh-CN" altLang="zh-CN" sz="2400" b="1" dirty="0">
                <a:latin typeface="微软雅黑" panose="020B0503020204020204" pitchFamily="34" charset="-122"/>
                <a:ea typeface="微软雅黑" panose="020B0503020204020204" pitchFamily="34" charset="-122"/>
              </a:rPr>
              <a:t>亚马逊简单数据库</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16345" y="1520075"/>
            <a:ext cx="8827655" cy="5016758"/>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用于</a:t>
            </a:r>
            <a:r>
              <a:rPr lang="zh-CN" altLang="en-US" sz="2000" dirty="0">
                <a:latin typeface="微软雅黑" panose="020B0503020204020204" pitchFamily="34" charset="-122"/>
                <a:ea typeface="微软雅黑" panose="020B0503020204020204" pitchFamily="34" charset="-122"/>
              </a:rPr>
              <a:t>数据不需要完全关系模型的应用程序，是一种轻量级的、高度可扩展的、灵活的数据存储解决方案</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支持</a:t>
            </a:r>
            <a:r>
              <a:rPr lang="zh-CN" altLang="en-US" sz="2000" dirty="0">
                <a:latin typeface="微软雅黑" panose="020B0503020204020204" pitchFamily="34" charset="-122"/>
                <a:ea typeface="微软雅黑" panose="020B0503020204020204" pitchFamily="34" charset="-122"/>
              </a:rPr>
              <a:t>半结构化数据，基于域、项和属性的概念，与关系模型相比，该模型对输人数据的结构限制较少，在查询大量数据方面具有较高性能</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域</a:t>
            </a:r>
            <a:r>
              <a:rPr lang="zh-CN" altLang="en-US" sz="2000" dirty="0" smtClean="0">
                <a:latin typeface="微软雅黑" panose="020B0503020204020204" pitchFamily="34" charset="-122"/>
                <a:ea typeface="微软雅黑" panose="020B0503020204020204" pitchFamily="34" charset="-122"/>
              </a:rPr>
              <a:t>作为</a:t>
            </a:r>
            <a:r>
              <a:rPr lang="zh-CN" altLang="en-US" sz="2000" dirty="0">
                <a:latin typeface="微软雅黑" panose="020B0503020204020204" pitchFamily="34" charset="-122"/>
                <a:ea typeface="微软雅黑" panose="020B0503020204020204" pitchFamily="34" charset="-122"/>
              </a:rPr>
              <a:t>顶层元素来组织数据存储</a:t>
            </a:r>
            <a:r>
              <a:rPr lang="zh-CN" altLang="en-US" sz="2000" dirty="0" smtClean="0">
                <a:latin typeface="微软雅黑" panose="020B0503020204020204" pitchFamily="34" charset="-122"/>
                <a:ea typeface="微软雅黑" panose="020B0503020204020204" pitchFamily="34" charset="-122"/>
              </a:rPr>
              <a:t>，域相当于</a:t>
            </a:r>
            <a:r>
              <a:rPr lang="zh-CN" altLang="en-US" sz="2000" dirty="0">
                <a:latin typeface="微软雅黑" panose="020B0503020204020204" pitchFamily="34" charset="-122"/>
                <a:ea typeface="微软雅黑" panose="020B0503020204020204" pitchFamily="34" charset="-122"/>
              </a:rPr>
              <a:t>关系模型中的</a:t>
            </a:r>
            <a:r>
              <a:rPr lang="zh-CN" altLang="en-US" sz="2000" dirty="0" smtClean="0">
                <a:latin typeface="微软雅黑" panose="020B0503020204020204" pitchFamily="34" charset="-122"/>
                <a:ea typeface="微软雅黑" panose="020B0503020204020204" pitchFamily="34" charset="-122"/>
              </a:rPr>
              <a:t>表，允许</a:t>
            </a:r>
            <a:r>
              <a:rPr lang="zh-CN" altLang="en-US" sz="2000" dirty="0">
                <a:latin typeface="微软雅黑" panose="020B0503020204020204" pitchFamily="34" charset="-122"/>
                <a:ea typeface="微软雅黑" panose="020B0503020204020204" pitchFamily="34" charset="-122"/>
              </a:rPr>
              <a:t>项具有不同的列结构</a:t>
            </a:r>
            <a:r>
              <a:rPr lang="zh-CN" altLang="en-US" sz="2000" dirty="0" smtClean="0">
                <a:latin typeface="微软雅黑" panose="020B0503020204020204" pitchFamily="34" charset="-122"/>
                <a:ea typeface="微软雅黑" panose="020B0503020204020204" pitchFamily="34" charset="-122"/>
              </a:rPr>
              <a:t>，每个</a:t>
            </a:r>
            <a:r>
              <a:rPr lang="zh-CN" altLang="en-US" sz="2000" dirty="0">
                <a:latin typeface="微软雅黑" panose="020B0503020204020204" pitchFamily="34" charset="-122"/>
                <a:ea typeface="微软雅黑" panose="020B0503020204020204" pitchFamily="34" charset="-122"/>
              </a:rPr>
              <a:t>项表示为一个键-值对属性的</a:t>
            </a:r>
            <a:r>
              <a:rPr lang="zh-CN" altLang="en-US" sz="2000" dirty="0" smtClean="0">
                <a:latin typeface="微软雅黑" panose="020B0503020204020204" pitchFamily="34" charset="-122"/>
                <a:ea typeface="微软雅黑" panose="020B0503020204020204" pitchFamily="34" charset="-122"/>
              </a:rPr>
              <a:t>集合。每个</a:t>
            </a:r>
            <a:r>
              <a:rPr lang="zh-CN" altLang="en-US" sz="2000" dirty="0">
                <a:latin typeface="微软雅黑" panose="020B0503020204020204" pitchFamily="34" charset="-122"/>
                <a:ea typeface="微软雅黑" panose="020B0503020204020204" pitchFamily="34" charset="-122"/>
              </a:rPr>
              <a:t>域都可以增至10GB数据，默认情况下单个用户可以分配到最多250个域。客户端可以创建、删除、修改、并进行域的快照，可以插人，修改、删除和查询项和属性</a:t>
            </a:r>
            <a:r>
              <a:rPr lang="zh-CN" altLang="en-US" sz="2000" dirty="0" smtClean="0">
                <a:latin typeface="微软雅黑" panose="020B0503020204020204" pitchFamily="34" charset="-122"/>
                <a:ea typeface="微软雅黑" panose="020B0503020204020204" pitchFamily="34" charset="-122"/>
              </a:rPr>
              <a:t>，支持</a:t>
            </a:r>
            <a:r>
              <a:rPr lang="zh-CN" altLang="en-US" sz="2000" dirty="0">
                <a:latin typeface="微软雅黑" panose="020B0503020204020204" pitchFamily="34" charset="-122"/>
                <a:ea typeface="微软雅黑" panose="020B0503020204020204" pitchFamily="34" charset="-122"/>
              </a:rPr>
              <a:t>批量插人和删除操作</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实现一</a:t>
            </a:r>
            <a:r>
              <a:rPr lang="zh-CN" altLang="en-US" sz="2000" dirty="0">
                <a:latin typeface="微软雅黑" panose="020B0503020204020204" pitchFamily="34" charset="-122"/>
                <a:ea typeface="微软雅黑" panose="020B0503020204020204" pitchFamily="34" charset="-122"/>
              </a:rPr>
              <a:t>个宽松的约束模型，从而产生最终一致的数据。最终一致是指非常短时间内对同一数据的多个访问可能读取的值不相同，但经过一段时间最终会相同</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允许客户端有</a:t>
            </a:r>
            <a:r>
              <a:rPr lang="zh-CN" altLang="en-US" sz="2000" dirty="0">
                <a:latin typeface="微软雅黑" panose="020B0503020204020204" pitchFamily="34" charset="-122"/>
                <a:ea typeface="微软雅黑" panose="020B0503020204020204" pitchFamily="34" charset="-122"/>
              </a:rPr>
              <a:t>条件的插人或删除，当有多个写人时，可以防止丢失更新</a:t>
            </a:r>
            <a:r>
              <a:rPr lang="zh-CN" altLang="en-US" sz="2000" dirty="0" smtClean="0">
                <a:latin typeface="微软雅黑" panose="020B0503020204020204" pitchFamily="34" charset="-122"/>
                <a:ea typeface="微软雅黑" panose="020B0503020204020204" pitchFamily="34" charset="-122"/>
              </a:rPr>
              <a:t>。当且仅当</a:t>
            </a:r>
            <a:r>
              <a:rPr lang="zh-CN" altLang="en-US" sz="2000" dirty="0">
                <a:latin typeface="微软雅黑" panose="020B0503020204020204" pitchFamily="34" charset="-122"/>
                <a:ea typeface="微软雅黑" panose="020B0503020204020204" pitchFamily="34" charset="-122"/>
              </a:rPr>
              <a:t>条件验证有效时才会执行该</a:t>
            </a:r>
            <a:r>
              <a:rPr lang="zh-CN" altLang="en-US" sz="2000" dirty="0" smtClean="0">
                <a:latin typeface="微软雅黑" panose="020B0503020204020204" pitchFamily="34" charset="-122"/>
                <a:ea typeface="微软雅黑" panose="020B0503020204020204" pitchFamily="34" charset="-122"/>
              </a:rPr>
              <a:t>操作，用来</a:t>
            </a:r>
            <a:r>
              <a:rPr lang="zh-CN" altLang="en-US" sz="2000" dirty="0">
                <a:latin typeface="微软雅黑" panose="020B0503020204020204" pitchFamily="34" charset="-122"/>
                <a:ea typeface="微软雅黑" panose="020B0503020204020204" pitchFamily="34" charset="-122"/>
              </a:rPr>
              <a:t>检查项的</a:t>
            </a:r>
            <a:r>
              <a:rPr lang="zh-CN" altLang="en-US" sz="2000" dirty="0" smtClean="0">
                <a:latin typeface="微软雅黑" panose="020B0503020204020204" pitchFamily="34" charset="-122"/>
                <a:ea typeface="微软雅黑" panose="020B0503020204020204" pitchFamily="34" charset="-122"/>
              </a:rPr>
              <a:t>属性预先存在值</a:t>
            </a:r>
            <a:r>
              <a:rPr lang="zh-CN" altLang="en-US" sz="2000" dirty="0">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3用于存储大对象更</a:t>
            </a:r>
            <a:r>
              <a:rPr lang="zh-CN" altLang="en-US" sz="2000" dirty="0" smtClean="0">
                <a:latin typeface="微软雅黑" panose="020B0503020204020204" pitchFamily="34" charset="-122"/>
                <a:ea typeface="微软雅黑" panose="020B0503020204020204" pitchFamily="34" charset="-122"/>
              </a:rPr>
              <a:t>便宜；</a:t>
            </a:r>
            <a:r>
              <a:rPr lang="en-US" altLang="zh-CN" sz="2000" dirty="0" err="1" smtClean="0">
                <a:latin typeface="微软雅黑" panose="020B0503020204020204" pitchFamily="34" charset="-122"/>
                <a:ea typeface="微软雅黑" panose="020B0503020204020204" pitchFamily="34" charset="-122"/>
              </a:rPr>
              <a:t>SimpleDB</a:t>
            </a:r>
            <a:r>
              <a:rPr lang="zh-CN" altLang="en-US" sz="2000" dirty="0" smtClean="0">
                <a:latin typeface="微软雅黑" panose="020B0503020204020204" pitchFamily="34" charset="-122"/>
                <a:ea typeface="微软雅黑" panose="020B0503020204020204" pitchFamily="34" charset="-122"/>
              </a:rPr>
              <a:t>适合</a:t>
            </a:r>
            <a:r>
              <a:rPr lang="zh-CN" altLang="en-US" sz="2000" dirty="0">
                <a:latin typeface="微软雅黑" panose="020B0503020204020204" pitchFamily="34" charset="-122"/>
                <a:ea typeface="微软雅黑" panose="020B0503020204020204" pitchFamily="34" charset="-122"/>
              </a:rPr>
              <a:t>小</a:t>
            </a:r>
            <a:r>
              <a:rPr lang="zh-CN" altLang="en-US" sz="2000" dirty="0" smtClean="0">
                <a:latin typeface="微软雅黑" panose="020B0503020204020204" pitchFamily="34" charset="-122"/>
                <a:ea typeface="微软雅黑" panose="020B0503020204020204" pitchFamily="34" charset="-122"/>
              </a:rPr>
              <a:t>对象半</a:t>
            </a:r>
            <a:r>
              <a:rPr lang="zh-CN" altLang="en-US" sz="2000" dirty="0">
                <a:latin typeface="微软雅黑" panose="020B0503020204020204" pitchFamily="34" charset="-122"/>
                <a:ea typeface="微软雅黑" panose="020B0503020204020204" pitchFamily="34" charset="-122"/>
              </a:rPr>
              <a:t>结构化数据快速访问，而不是用于大对象的长期存储</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2024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r>
              <a:rPr lang="en-US" altLang="zh-CN" sz="3200" dirty="0" smtClean="0">
                <a:solidFill>
                  <a:srgbClr val="000000"/>
                </a:solidFill>
              </a:rPr>
              <a:t> </a:t>
            </a:r>
            <a:r>
              <a:rPr lang="en-US" altLang="zh-CN" dirty="0"/>
              <a:t>Storage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
        <p:nvSpPr>
          <p:cNvPr id="5" name="矩形 4"/>
          <p:cNvSpPr/>
          <p:nvPr/>
        </p:nvSpPr>
        <p:spPr>
          <a:xfrm>
            <a:off x="380999" y="1112643"/>
            <a:ext cx="3209661"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5.</a:t>
            </a:r>
            <a:r>
              <a:rPr lang="zh-CN" altLang="zh-CN" sz="2400" b="1" dirty="0" smtClean="0">
                <a:latin typeface="微软雅黑" panose="020B0503020204020204" pitchFamily="34" charset="-122"/>
                <a:ea typeface="微软雅黑" panose="020B0503020204020204" pitchFamily="34" charset="-122"/>
              </a:rPr>
              <a:t>亚马逊</a:t>
            </a:r>
            <a:r>
              <a:rPr lang="en-US" altLang="zh-CN" sz="2400" b="1" dirty="0">
                <a:latin typeface="微软雅黑" panose="020B0503020204020204" pitchFamily="34" charset="-122"/>
                <a:ea typeface="微软雅黑" panose="020B0503020204020204" pitchFamily="34" charset="-122"/>
              </a:rPr>
              <a:t>Cloud Front</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400049" y="1713832"/>
            <a:ext cx="8609736" cy="3477875"/>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亚马逊分布式存储基础设施之上实现内容交付网络</a:t>
            </a:r>
            <a:r>
              <a:rPr lang="zh-CN" altLang="en-US" sz="2000" dirty="0" smtClean="0">
                <a:latin typeface="微软雅黑" panose="020B0503020204020204" pitchFamily="34" charset="-122"/>
                <a:ea typeface="微软雅黑" panose="020B0503020204020204" pitchFamily="34" charset="-122"/>
              </a:rPr>
              <a:t>。按照</a:t>
            </a:r>
            <a:r>
              <a:rPr lang="zh-CN" altLang="en-US" sz="2000" dirty="0">
                <a:latin typeface="微软雅黑" panose="020B0503020204020204" pitchFamily="34" charset="-122"/>
                <a:ea typeface="微软雅黑" panose="020B0503020204020204" pitchFamily="34" charset="-122"/>
              </a:rPr>
              <a:t>一定策略利用位于全球范围的边界服务器集合</a:t>
            </a:r>
            <a:r>
              <a:rPr lang="zh-CN" altLang="en-US" sz="2000" dirty="0" smtClean="0">
                <a:latin typeface="微软雅黑" panose="020B0503020204020204" pitchFamily="34" charset="-122"/>
                <a:ea typeface="微软雅黑" panose="020B0503020204020204" pitchFamily="34" charset="-122"/>
              </a:rPr>
              <a:t>，满足</a:t>
            </a:r>
            <a:r>
              <a:rPr lang="zh-CN" altLang="en-US" sz="2000" dirty="0">
                <a:latin typeface="微软雅黑" panose="020B0503020204020204" pitchFamily="34" charset="-122"/>
                <a:ea typeface="微软雅黑" panose="020B0503020204020204" pitchFamily="34" charset="-122"/>
              </a:rPr>
              <a:t>静态和流媒体网页内容请求，</a:t>
            </a:r>
            <a:r>
              <a:rPr lang="zh-CN" altLang="en-US" sz="2000" dirty="0" smtClean="0">
                <a:latin typeface="微软雅黑" panose="020B0503020204020204" pitchFamily="34" charset="-122"/>
                <a:ea typeface="微软雅黑" panose="020B0503020204020204" pitchFamily="34" charset="-122"/>
              </a:rPr>
              <a:t>尽可能减少</a:t>
            </a:r>
            <a:r>
              <a:rPr lang="zh-CN" altLang="en-US" sz="2000" dirty="0">
                <a:latin typeface="微软雅黑" panose="020B0503020204020204" pitchFamily="34" charset="-122"/>
                <a:ea typeface="微软雅黑" panose="020B0503020204020204" pitchFamily="34" charset="-122"/>
              </a:rPr>
              <a:t>传输时间。</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AWS为用户提供简单的Web服务API来管理Cloud Front， 为了实现Cloud Front内容的可用性，需要创建一个分发来标识原始服务器，其中包含正在分发内容的原始版本，它由一个DNS域下的Cloud front net域名(即my-di tribution.Cloud front.net) 表示</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通过Cloud Front交付的内容是静态的(HTTP和HTTPS) 或流(实时消息协议或</a:t>
            </a:r>
            <a:r>
              <a:rPr lang="zh-CN" altLang="en-US" sz="2000" dirty="0" smtClean="0">
                <a:latin typeface="微软雅黑" panose="020B0503020204020204" pitchFamily="34" charset="-122"/>
                <a:ea typeface="微软雅黑" panose="020B0503020204020204" pitchFamily="34" charset="-122"/>
              </a:rPr>
              <a:t>RMTP</a:t>
            </a:r>
            <a:r>
              <a:rPr lang="zh-CN" altLang="en-US" sz="2000" dirty="0">
                <a:latin typeface="微软雅黑" panose="020B0503020204020204" pitchFamily="34" charset="-122"/>
                <a:ea typeface="微软雅黑" panose="020B0503020204020204" pitchFamily="34" charset="-122"/>
              </a:rPr>
              <a:t>) 。托管分发内容的原始副本的源服务器可以是一个</a:t>
            </a:r>
            <a:r>
              <a:rPr lang="zh-CN" altLang="en-US" sz="2000" dirty="0" smtClean="0">
                <a:latin typeface="微软雅黑" panose="020B0503020204020204" pitchFamily="34" charset="-122"/>
                <a:ea typeface="微软雅黑" panose="020B0503020204020204" pitchFamily="34" charset="-122"/>
              </a:rPr>
              <a:t>S3</a:t>
            </a:r>
            <a:r>
              <a:rPr lang="zh-CN" altLang="en-US" sz="2000" dirty="0">
                <a:latin typeface="微软雅黑" panose="020B0503020204020204" pitchFamily="34" charset="-122"/>
                <a:ea typeface="微软雅黑" panose="020B0503020204020204" pitchFamily="34" charset="-122"/>
              </a:rPr>
              <a:t>的桶、一个</a:t>
            </a:r>
            <a:r>
              <a:rPr lang="zh-CN" altLang="en-US"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实例或一个亚马逊网络外部的服务器。用户可以限制只有一个或几个可用的协议访问分发</a:t>
            </a:r>
            <a:r>
              <a:rPr lang="zh-CN" altLang="en-US" sz="2000" dirty="0" smtClean="0">
                <a:latin typeface="微软雅黑" panose="020B0503020204020204" pitchFamily="34" charset="-122"/>
                <a:ea typeface="微软雅黑" panose="020B0503020204020204" pitchFamily="34" charset="-122"/>
              </a:rPr>
              <a:t>，设置</a:t>
            </a:r>
            <a:r>
              <a:rPr lang="zh-CN" altLang="en-US" sz="2000" dirty="0">
                <a:latin typeface="微软雅黑" panose="020B0503020204020204" pitchFamily="34" charset="-122"/>
                <a:ea typeface="微软雅黑" panose="020B0503020204020204" pitchFamily="34" charset="-122"/>
              </a:rPr>
              <a:t>访问规则进行更精细的控制</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1865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altLang="zh-CN" dirty="0"/>
              <a:t>Communication Services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
        <p:nvSpPr>
          <p:cNvPr id="5" name="矩形 4"/>
          <p:cNvSpPr/>
          <p:nvPr/>
        </p:nvSpPr>
        <p:spPr>
          <a:xfrm>
            <a:off x="380999" y="1112643"/>
            <a:ext cx="2590774"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虚拟</a:t>
            </a:r>
            <a:r>
              <a:rPr lang="zh-CN" altLang="zh-CN" sz="2400" b="1" dirty="0" smtClean="0">
                <a:latin typeface="微软雅黑" panose="020B0503020204020204" pitchFamily="34" charset="-122"/>
                <a:ea typeface="微软雅黑" panose="020B0503020204020204" pitchFamily="34" charset="-122"/>
              </a:rPr>
              <a:t>网络</a:t>
            </a:r>
            <a:r>
              <a:rPr lang="zh-CN" altLang="en-US" sz="2400" dirty="0">
                <a:latin typeface="微软雅黑" panose="020B0503020204020204" pitchFamily="34" charset="-122"/>
                <a:ea typeface="微软雅黑" panose="020B0503020204020204" pitchFamily="34" charset="-122"/>
              </a:rPr>
              <a:t>(VPC) </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380999" y="1607376"/>
            <a:ext cx="8458201" cy="4708981"/>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由</a:t>
            </a:r>
            <a:r>
              <a:rPr lang="zh-CN" altLang="en-US" sz="2000" dirty="0">
                <a:latin typeface="微软雅黑" panose="020B0503020204020204" pitchFamily="34" charset="-122"/>
                <a:ea typeface="微软雅黑" panose="020B0503020204020204" pitchFamily="34" charset="-122"/>
              </a:rPr>
              <a:t>一组服务组成， 允许AWS用户控制计算和存储</a:t>
            </a:r>
            <a:r>
              <a:rPr lang="zh-CN" altLang="en-US" sz="2000" dirty="0" smtClean="0">
                <a:latin typeface="微软雅黑" panose="020B0503020204020204" pitchFamily="34" charset="-122"/>
                <a:ea typeface="微软雅黑" panose="020B0503020204020204" pitchFamily="34" charset="-122"/>
              </a:rPr>
              <a:t>服务，以及</a:t>
            </a:r>
            <a:r>
              <a:rPr lang="zh-CN" altLang="en-US" sz="2000" dirty="0">
                <a:latin typeface="微软雅黑" panose="020B0503020204020204" pitchFamily="34" charset="-122"/>
                <a:ea typeface="微软雅黑" panose="020B0503020204020204" pitchFamily="34" charset="-122"/>
              </a:rPr>
              <a:t>它们之间的连通性。在基础设施方面， </a:t>
            </a:r>
            <a:r>
              <a:rPr lang="zh-CN" altLang="en-US" sz="2000" dirty="0" smtClean="0">
                <a:latin typeface="微软雅黑" panose="020B0503020204020204" pitchFamily="34" charset="-122"/>
                <a:ea typeface="微软雅黑" panose="020B0503020204020204" pitchFamily="34" charset="-122"/>
              </a:rPr>
              <a:t>虚拟网络和直接</a:t>
            </a:r>
            <a:r>
              <a:rPr lang="zh-CN" altLang="en-US" sz="2000" dirty="0">
                <a:latin typeface="微软雅黑" panose="020B0503020204020204" pitchFamily="34" charset="-122"/>
                <a:ea typeface="微软雅黑" panose="020B0503020204020204" pitchFamily="34" charset="-122"/>
              </a:rPr>
              <a:t>述接提供连接解决方案， Route53在命名方面使连接更容易。</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VPC提供很大</a:t>
            </a:r>
            <a:r>
              <a:rPr lang="zh-CN" altLang="en-US" sz="2000" dirty="0">
                <a:latin typeface="微软雅黑" panose="020B0503020204020204" pitchFamily="34" charset="-122"/>
                <a:ea typeface="微软雅黑" panose="020B0503020204020204" pitchFamily="34" charset="-122"/>
              </a:rPr>
              <a:t>的灵活性， </a:t>
            </a:r>
            <a:r>
              <a:rPr lang="zh-CN" altLang="en-US" sz="2000" dirty="0" smtClean="0">
                <a:latin typeface="微软雅黑" panose="020B0503020204020204" pitchFamily="34" charset="-122"/>
                <a:ea typeface="微软雅黑" panose="020B0503020204020204" pitchFamily="34" charset="-122"/>
              </a:rPr>
              <a:t>在基础</a:t>
            </a:r>
            <a:r>
              <a:rPr lang="zh-CN" altLang="en-US" sz="2000" dirty="0">
                <a:latin typeface="微软雅黑" panose="020B0503020204020204" pitchFamily="34" charset="-122"/>
                <a:ea typeface="微软雅黑" panose="020B0503020204020204" pitchFamily="34" charset="-122"/>
              </a:rPr>
              <a:t>设施内部和外部创建虚拟专用网络。服务供应商</a:t>
            </a:r>
            <a:r>
              <a:rPr lang="zh-CN" altLang="en-US" sz="2000" dirty="0" smtClean="0">
                <a:latin typeface="微软雅黑" panose="020B0503020204020204" pitchFamily="34" charset="-122"/>
                <a:ea typeface="微软雅黑" panose="020B0503020204020204" pitchFamily="34" charset="-122"/>
              </a:rPr>
              <a:t>设计大部分</a:t>
            </a:r>
            <a:r>
              <a:rPr lang="zh-CN" altLang="en-US" sz="2000" dirty="0">
                <a:latin typeface="微软雅黑" panose="020B0503020204020204" pitchFamily="34" charset="-122"/>
                <a:ea typeface="微软雅黑" panose="020B0503020204020204" pitchFamily="34" charset="-122"/>
              </a:rPr>
              <a:t>常用网络场景的模板，或者配置一个完全可定制的网络服务</a:t>
            </a:r>
            <a:r>
              <a:rPr lang="zh-CN" altLang="en-US" sz="2000" dirty="0" smtClean="0">
                <a:latin typeface="微软雅黑" panose="020B0503020204020204" pitchFamily="34" charset="-122"/>
                <a:ea typeface="微软雅黑" panose="020B0503020204020204" pitchFamily="34" charset="-122"/>
              </a:rPr>
              <a:t>。模板</a:t>
            </a:r>
            <a:r>
              <a:rPr lang="zh-CN" altLang="en-US" sz="2000" dirty="0">
                <a:latin typeface="微软雅黑" panose="020B0503020204020204" pitchFamily="34" charset="-122"/>
                <a:ea typeface="微软雅黑" panose="020B0503020204020204" pitchFamily="34" charset="-122"/>
              </a:rPr>
              <a:t>包括公共子网、独立网络、通过网络地址转换(NAT) 接入因特网的专用网络， 以及包含AWS资源和私有资源的混合网络。还可通过使用身份访问管理(</a:t>
            </a:r>
            <a:r>
              <a:rPr lang="zh-CN" altLang="en-US" sz="2000" dirty="0" smtClean="0">
                <a:latin typeface="微软雅黑" panose="020B0503020204020204" pitchFamily="34" charset="-122"/>
                <a:ea typeface="微软雅黑" panose="020B0503020204020204" pitchFamily="34" charset="-122"/>
              </a:rPr>
              <a:t>IAM</a:t>
            </a:r>
            <a:r>
              <a:rPr lang="zh-CN" altLang="en-US" sz="2000" dirty="0">
                <a:latin typeface="微软雅黑" panose="020B0503020204020204" pitchFamily="34" charset="-122"/>
                <a:ea typeface="微软雅黑" panose="020B0503020204020204" pitchFamily="34" charset="-122"/>
              </a:rPr>
              <a:t>) 服务控制不同的服务(</a:t>
            </a:r>
            <a:r>
              <a:rPr lang="zh-CN" altLang="en-US"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实例和</a:t>
            </a:r>
            <a:r>
              <a:rPr lang="zh-CN" altLang="en-US" sz="2000" dirty="0" smtClean="0">
                <a:latin typeface="微软雅黑" panose="020B0503020204020204" pitchFamily="34" charset="-122"/>
                <a:ea typeface="微软雅黑" panose="020B0503020204020204" pitchFamily="34" charset="-122"/>
              </a:rPr>
              <a:t>S3</a:t>
            </a:r>
            <a:r>
              <a:rPr lang="zh-CN" altLang="en-US" sz="2000" dirty="0">
                <a:latin typeface="微软雅黑" panose="020B0503020204020204" pitchFamily="34" charset="-122"/>
                <a:ea typeface="微软雅黑" panose="020B0503020204020204" pitchFamily="34" charset="-122"/>
              </a:rPr>
              <a:t>桶) </a:t>
            </a:r>
            <a:r>
              <a:rPr lang="zh-CN" altLang="en-US" sz="2000" dirty="0" smtClean="0">
                <a:latin typeface="微软雅黑" panose="020B0503020204020204" pitchFamily="34" charset="-122"/>
                <a:ea typeface="微软雅黑" panose="020B0503020204020204" pitchFamily="34" charset="-122"/>
              </a:rPr>
              <a:t>间</a:t>
            </a:r>
            <a:r>
              <a:rPr lang="zh-CN" altLang="en-US" sz="2000" dirty="0">
                <a:latin typeface="微软雅黑" panose="020B0503020204020204" pitchFamily="34" charset="-122"/>
                <a:ea typeface="微软雅黑" panose="020B0503020204020204" pitchFamily="34" charset="-122"/>
              </a:rPr>
              <a:t>的连通性</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直接</a:t>
            </a:r>
            <a:r>
              <a:rPr lang="zh-CN" altLang="en-US" sz="2000" dirty="0">
                <a:latin typeface="微软雅黑" panose="020B0503020204020204" pitchFamily="34" charset="-122"/>
                <a:ea typeface="微软雅黑" panose="020B0503020204020204" pitchFamily="34" charset="-122"/>
              </a:rPr>
              <a:t>连接允许AWS用户</a:t>
            </a:r>
            <a:r>
              <a:rPr lang="zh-CN" altLang="en-US" sz="2000" dirty="0" smtClean="0">
                <a:latin typeface="微软雅黑" panose="020B0503020204020204" pitchFamily="34" charset="-122"/>
                <a:ea typeface="微软雅黑" panose="020B0503020204020204" pitchFamily="34" charset="-122"/>
              </a:rPr>
              <a:t>创建用户</a:t>
            </a:r>
            <a:r>
              <a:rPr lang="zh-CN" altLang="en-US" sz="2000" dirty="0">
                <a:latin typeface="微软雅黑" panose="020B0503020204020204" pitchFamily="34" charset="-122"/>
                <a:ea typeface="微软雅黑" panose="020B0503020204020204" pitchFamily="34" charset="-122"/>
              </a:rPr>
              <a:t>私网和</a:t>
            </a:r>
            <a:r>
              <a:rPr lang="zh-CN" altLang="en-US" sz="2000" dirty="0" smtClean="0">
                <a:latin typeface="微软雅黑" panose="020B0503020204020204" pitchFamily="34" charset="-122"/>
                <a:ea typeface="微软雅黑" panose="020B0503020204020204" pitchFamily="34" charset="-122"/>
              </a:rPr>
              <a:t>端口（</a:t>
            </a:r>
            <a:r>
              <a:rPr lang="zh-CN" altLang="en-US" sz="2000" dirty="0">
                <a:latin typeface="微软雅黑" panose="020B0503020204020204" pitchFamily="34" charset="-122"/>
                <a:ea typeface="微软雅黑" panose="020B0503020204020204" pitchFamily="34" charset="-122"/>
              </a:rPr>
              <a:t>亚马逊直接连接位置</a:t>
            </a:r>
            <a:r>
              <a:rPr lang="zh-CN" altLang="en-US" sz="2000" dirty="0" smtClean="0">
                <a:latin typeface="微软雅黑" panose="020B0503020204020204" pitchFamily="34" charset="-122"/>
                <a:ea typeface="微软雅黑" panose="020B0503020204020204" pitchFamily="34" charset="-122"/>
              </a:rPr>
              <a:t>）之间的</a:t>
            </a:r>
            <a:r>
              <a:rPr lang="zh-CN" altLang="en-US" sz="2000" dirty="0">
                <a:latin typeface="微软雅黑" panose="020B0503020204020204" pitchFamily="34" charset="-122"/>
                <a:ea typeface="微软雅黑" panose="020B0503020204020204" pitchFamily="34" charset="-122"/>
              </a:rPr>
              <a:t>专用网络</a:t>
            </a:r>
            <a:r>
              <a:rPr lang="zh-CN" altLang="en-US" sz="2000" dirty="0" smtClean="0">
                <a:latin typeface="微软雅黑" panose="020B0503020204020204" pitchFamily="34" charset="-122"/>
                <a:ea typeface="微软雅黑" panose="020B0503020204020204" pitchFamily="34" charset="-122"/>
              </a:rPr>
              <a:t>。可以</a:t>
            </a:r>
            <a:r>
              <a:rPr lang="zh-CN" altLang="en-US" sz="2000" dirty="0">
                <a:latin typeface="微软雅黑" panose="020B0503020204020204" pitchFamily="34" charset="-122"/>
                <a:ea typeface="微软雅黑" panose="020B0503020204020204" pitchFamily="34" charset="-122"/>
              </a:rPr>
              <a:t>进一步分割多个逻辑连接， </a:t>
            </a:r>
            <a:r>
              <a:rPr lang="zh-CN" altLang="en-US" sz="2000" dirty="0" smtClean="0">
                <a:latin typeface="微软雅黑" panose="020B0503020204020204" pitchFamily="34" charset="-122"/>
                <a:ea typeface="微软雅黑" panose="020B0503020204020204" pitchFamily="34" charset="-122"/>
              </a:rPr>
              <a:t>提供</a:t>
            </a:r>
            <a:r>
              <a:rPr lang="zh-CN" altLang="en-US" sz="2000" dirty="0">
                <a:latin typeface="微软雅黑" panose="020B0503020204020204" pitchFamily="34" charset="-122"/>
                <a:ea typeface="微软雅黑" panose="020B0503020204020204" pitchFamily="34" charset="-122"/>
              </a:rPr>
              <a:t>访问Amazon基础设施的公共资源</a:t>
            </a:r>
            <a:r>
              <a:rPr lang="zh-CN" altLang="en-US" sz="2000" dirty="0" smtClean="0">
                <a:latin typeface="微软雅黑" panose="020B0503020204020204" pitchFamily="34" charset="-122"/>
                <a:ea typeface="微软雅黑" panose="020B0503020204020204" pitchFamily="34" charset="-122"/>
              </a:rPr>
              <a:t>。优点</a:t>
            </a:r>
            <a:r>
              <a:rPr lang="zh-CN" altLang="en-US" sz="2000" dirty="0">
                <a:latin typeface="微软雅黑" panose="020B0503020204020204" pitchFamily="34" charset="-122"/>
                <a:ea typeface="微软雅黑" panose="020B0503020204020204" pitchFamily="34" charset="-122"/>
              </a:rPr>
              <a:t>是用户位置和直连位置</a:t>
            </a:r>
            <a:r>
              <a:rPr lang="zh-CN" altLang="en-US" sz="2000" dirty="0" smtClean="0">
                <a:latin typeface="微软雅黑" panose="020B0503020204020204" pitchFamily="34" charset="-122"/>
                <a:ea typeface="微软雅黑" panose="020B0503020204020204" pitchFamily="34" charset="-122"/>
              </a:rPr>
              <a:t>之间连接的一致性</a:t>
            </a:r>
            <a:r>
              <a:rPr lang="zh-CN" altLang="en-US" sz="2000" dirty="0">
                <a:latin typeface="微软雅黑" panose="020B0503020204020204" pitchFamily="34" charset="-122"/>
                <a:ea typeface="微软雅黑" panose="020B0503020204020204" pitchFamily="34" charset="-122"/>
              </a:rPr>
              <a:t>能。该服务与</a:t>
            </a:r>
            <a:r>
              <a:rPr lang="zh-CN" altLang="en-US"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S3和VPC</a:t>
            </a:r>
            <a:r>
              <a:rPr lang="zh-CN" altLang="en-US" sz="2000" dirty="0">
                <a:latin typeface="微软雅黑" panose="020B0503020204020204" pitchFamily="34" charset="-122"/>
                <a:ea typeface="微软雅黑" panose="020B0503020204020204" pitchFamily="34" charset="-122"/>
              </a:rPr>
              <a:t>等其他服务兼容， 可以在亚马逊网络与外部世界之间需要高带宽的情况下使用。美国只有两个可用端口，但用户可以利用外部供应商提供的高带宽</a:t>
            </a:r>
            <a:r>
              <a:rPr lang="zh-CN" altLang="en-US" sz="2000" dirty="0" smtClean="0">
                <a:latin typeface="微软雅黑" panose="020B0503020204020204" pitchFamily="34" charset="-122"/>
                <a:ea typeface="微软雅黑" panose="020B0503020204020204" pitchFamily="34" charset="-122"/>
              </a:rPr>
              <a:t>端口。</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242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altLang="zh-CN" dirty="0"/>
              <a:t>Communication Services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
        <p:nvSpPr>
          <p:cNvPr id="5" name="矩形 4"/>
          <p:cNvSpPr/>
          <p:nvPr/>
        </p:nvSpPr>
        <p:spPr>
          <a:xfrm>
            <a:off x="380999" y="1112643"/>
            <a:ext cx="2590774"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1.</a:t>
            </a:r>
            <a:r>
              <a:rPr lang="zh-CN" altLang="zh-CN" sz="2400" b="1" dirty="0">
                <a:latin typeface="微软雅黑" panose="020B0503020204020204" pitchFamily="34" charset="-122"/>
                <a:ea typeface="微软雅黑" panose="020B0503020204020204" pitchFamily="34" charset="-122"/>
              </a:rPr>
              <a:t>虚拟</a:t>
            </a:r>
            <a:r>
              <a:rPr lang="zh-CN" altLang="zh-CN" sz="2400" b="1" dirty="0" smtClean="0">
                <a:latin typeface="微软雅黑" panose="020B0503020204020204" pitchFamily="34" charset="-122"/>
                <a:ea typeface="微软雅黑" panose="020B0503020204020204" pitchFamily="34" charset="-122"/>
              </a:rPr>
              <a:t>网络</a:t>
            </a:r>
            <a:r>
              <a:rPr lang="zh-CN" altLang="en-US" sz="2400" dirty="0">
                <a:latin typeface="微软雅黑" panose="020B0503020204020204" pitchFamily="34" charset="-122"/>
                <a:ea typeface="微软雅黑" panose="020B0503020204020204" pitchFamily="34" charset="-122"/>
              </a:rPr>
              <a:t>(VPC) </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380999" y="1607376"/>
            <a:ext cx="8458201" cy="1631216"/>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Route</a:t>
            </a:r>
            <a:r>
              <a:rPr lang="zh-CN" altLang="en-US" sz="2000" dirty="0">
                <a:latin typeface="微软雅黑" panose="020B0503020204020204" pitchFamily="34" charset="-122"/>
                <a:ea typeface="微软雅黑" panose="020B0503020204020204" pitchFamily="34" charset="-122"/>
              </a:rPr>
              <a:t>53实现动态域名解析服务，允许通过不同于amazon.com域的域名来获取AWS资源。利用亚马逊DNS服务器的大型全球分布式网络， AWS用户可以公开</a:t>
            </a:r>
            <a:r>
              <a:rPr lang="zh-CN" altLang="en-US"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实例或</a:t>
            </a:r>
            <a:r>
              <a:rPr lang="zh-CN" altLang="en-US" sz="2000" dirty="0" smtClean="0">
                <a:latin typeface="微软雅黑" panose="020B0503020204020204" pitchFamily="34" charset="-122"/>
                <a:ea typeface="微软雅黑" panose="020B0503020204020204" pitchFamily="34" charset="-122"/>
              </a:rPr>
              <a:t>S3</a:t>
            </a:r>
            <a:r>
              <a:rPr lang="zh-CN" altLang="en-US" sz="2000" dirty="0">
                <a:latin typeface="微软雅黑" panose="020B0503020204020204" pitchFamily="34" charset="-122"/>
                <a:ea typeface="微软雅黑" panose="020B0503020204020204" pitchFamily="34" charset="-122"/>
              </a:rPr>
              <a:t>存储桶作为其属性域内的</a:t>
            </a:r>
            <a:r>
              <a:rPr lang="zh-CN" altLang="en-US" sz="2000" dirty="0" smtClean="0">
                <a:latin typeface="微软雅黑" panose="020B0503020204020204" pitchFamily="34" charset="-122"/>
                <a:ea typeface="微软雅黑" panose="020B0503020204020204" pitchFamily="34" charset="-122"/>
              </a:rPr>
              <a:t>资源。</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Route 53Web</a:t>
            </a:r>
            <a:r>
              <a:rPr lang="zh-CN" altLang="en-US" sz="2000" dirty="0">
                <a:latin typeface="微软雅黑" panose="020B0503020204020204" pitchFamily="34" charset="-122"/>
                <a:ea typeface="微软雅黑" panose="020B0503020204020204" pitchFamily="34" charset="-122"/>
              </a:rPr>
              <a:t>服务进行交互， 用户可以管理一组托管区， </a:t>
            </a:r>
            <a:r>
              <a:rPr lang="zh-CN" altLang="en-US" sz="2000" dirty="0" smtClean="0">
                <a:latin typeface="微软雅黑" panose="020B0503020204020204" pitchFamily="34" charset="-122"/>
                <a:ea typeface="微软雅黑" panose="020B0503020204020204" pitchFamily="34" charset="-122"/>
              </a:rPr>
              <a:t>用户</a:t>
            </a:r>
            <a:r>
              <a:rPr lang="zh-CN" altLang="en-US" sz="2000" dirty="0">
                <a:latin typeface="微软雅黑" panose="020B0503020204020204" pitchFamily="34" charset="-122"/>
                <a:ea typeface="微软雅黑" panose="020B0503020204020204" pitchFamily="34" charset="-122"/>
              </a:rPr>
              <a:t>域由服务控制</a:t>
            </a: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它编辑资源</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0283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概述</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
        <p:nvSpPr>
          <p:cNvPr id="5" name="矩形 4"/>
          <p:cNvSpPr/>
          <p:nvPr/>
        </p:nvSpPr>
        <p:spPr>
          <a:xfrm>
            <a:off x="152400" y="1123890"/>
            <a:ext cx="6705600"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著名的云计算平台和它们提供的服务类型的简单描述</a:t>
            </a:r>
          </a:p>
        </p:txBody>
      </p:sp>
      <p:graphicFrame>
        <p:nvGraphicFramePr>
          <p:cNvPr id="6" name="表格 5"/>
          <p:cNvGraphicFramePr>
            <a:graphicFrameLocks noGrp="1"/>
          </p:cNvGraphicFramePr>
          <p:nvPr>
            <p:extLst>
              <p:ext uri="{D42A27DB-BD31-4B8C-83A1-F6EECF244321}">
                <p14:modId xmlns:p14="http://schemas.microsoft.com/office/powerpoint/2010/main" val="955354596"/>
              </p:ext>
            </p:extLst>
          </p:nvPr>
        </p:nvGraphicFramePr>
        <p:xfrm>
          <a:off x="144895" y="1619310"/>
          <a:ext cx="8846705" cy="50342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940685445"/>
                    </a:ext>
                  </a:extLst>
                </a:gridCol>
                <a:gridCol w="1132321">
                  <a:extLst>
                    <a:ext uri="{9D8B030D-6E8A-4147-A177-3AD203B41FA5}">
                      <a16:colId xmlns:a16="http://schemas.microsoft.com/office/drawing/2014/main" val="4163121124"/>
                    </a:ext>
                  </a:extLst>
                </a:gridCol>
                <a:gridCol w="6114184">
                  <a:extLst>
                    <a:ext uri="{9D8B030D-6E8A-4147-A177-3AD203B41FA5}">
                      <a16:colId xmlns:a16="http://schemas.microsoft.com/office/drawing/2014/main" val="4289449590"/>
                    </a:ext>
                  </a:extLst>
                </a:gridCol>
              </a:tblGrid>
              <a:tr h="370840">
                <a:tc>
                  <a:txBody>
                    <a:bodyPr/>
                    <a:lstStyle/>
                    <a:p>
                      <a:pPr algn="ctr"/>
                      <a:r>
                        <a:rPr lang="en-US" altLang="zh-CN" sz="1800" b="1" kern="1200" dirty="0" err="1" smtClean="0">
                          <a:solidFill>
                            <a:schemeClr val="lt1"/>
                          </a:solidFill>
                          <a:effectLst/>
                          <a:latin typeface="微软雅黑" panose="020B0503020204020204" pitchFamily="34" charset="-122"/>
                          <a:ea typeface="微软雅黑" panose="020B0503020204020204" pitchFamily="34" charset="-122"/>
                          <a:cs typeface="+mn-cs"/>
                        </a:rPr>
                        <a:t>供应商</a:t>
                      </a:r>
                      <a:r>
                        <a:rPr lang="en-US" altLang="zh-CN" sz="1800" b="1" kern="1200" dirty="0" smtClean="0">
                          <a:solidFill>
                            <a:schemeClr val="lt1"/>
                          </a:solidFill>
                          <a:effectLst/>
                          <a:latin typeface="微软雅黑" panose="020B0503020204020204" pitchFamily="34" charset="-122"/>
                          <a:ea typeface="微软雅黑" panose="020B0503020204020204" pitchFamily="34" charset="-122"/>
                          <a:cs typeface="+mn-cs"/>
                        </a:rPr>
                        <a:t>/</a:t>
                      </a:r>
                      <a:r>
                        <a:rPr lang="en-US" altLang="zh-CN" sz="1800" b="1" kern="1200" dirty="0" err="1" smtClean="0">
                          <a:solidFill>
                            <a:schemeClr val="lt1"/>
                          </a:solidFill>
                          <a:effectLst/>
                          <a:latin typeface="微软雅黑" panose="020B0503020204020204" pitchFamily="34" charset="-122"/>
                          <a:ea typeface="微软雅黑" panose="020B0503020204020204" pitchFamily="34" charset="-122"/>
                          <a:cs typeface="+mn-cs"/>
                        </a:rPr>
                        <a:t>产品</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en-US" altLang="zh-CN" sz="1800" b="1" kern="1200" dirty="0" err="1" smtClean="0">
                          <a:solidFill>
                            <a:schemeClr val="lt1"/>
                          </a:solidFill>
                          <a:effectLst/>
                          <a:latin typeface="微软雅黑" panose="020B0503020204020204" pitchFamily="34" charset="-122"/>
                          <a:ea typeface="微软雅黑" panose="020B0503020204020204" pitchFamily="34" charset="-122"/>
                          <a:cs typeface="+mn-cs"/>
                        </a:rPr>
                        <a:t>服务类型</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en-US" altLang="zh-CN" sz="1800" b="1" kern="1200" dirty="0" err="1" smtClean="0">
                          <a:solidFill>
                            <a:schemeClr val="lt1"/>
                          </a:solidFill>
                          <a:effectLst/>
                          <a:latin typeface="微软雅黑" panose="020B0503020204020204" pitchFamily="34" charset="-122"/>
                          <a:ea typeface="微软雅黑" panose="020B0503020204020204" pitchFamily="34" charset="-122"/>
                          <a:cs typeface="+mn-cs"/>
                        </a:rPr>
                        <a:t>描述</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18697315"/>
                  </a:ext>
                </a:extLst>
              </a:tr>
              <a:tr h="370840">
                <a:tc>
                  <a:txBody>
                    <a:bodyPr/>
                    <a:lstStyle/>
                    <a:p>
                      <a:r>
                        <a:rPr lang="en-US" altLang="zh-CN" sz="1800" dirty="0" smtClean="0">
                          <a:latin typeface="微软雅黑" panose="020B0503020204020204" pitchFamily="34" charset="-122"/>
                          <a:ea typeface="微软雅黑" panose="020B0503020204020204" pitchFamily="34" charset="-122"/>
                        </a:rPr>
                        <a:t>AWS</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kern="1200" dirty="0" smtClean="0">
                          <a:solidFill>
                            <a:schemeClr val="dk1"/>
                          </a:solidFill>
                          <a:effectLst/>
                          <a:latin typeface="微软雅黑" panose="020B0503020204020204" pitchFamily="34" charset="-122"/>
                          <a:ea typeface="微软雅黑" panose="020B0503020204020204" pitchFamily="34" charset="-122"/>
                          <a:cs typeface="+mn-cs"/>
                        </a:rPr>
                        <a:t>IaaS</a:t>
                      </a:r>
                      <a:r>
                        <a:rPr lang="zh-CN" altLang="zh-CN" sz="18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altLang="zh-CN" sz="1800" kern="1200" dirty="0" smtClean="0">
                          <a:solidFill>
                            <a:schemeClr val="dk1"/>
                          </a:solidFill>
                          <a:effectLst/>
                          <a:latin typeface="微软雅黑" panose="020B0503020204020204" pitchFamily="34" charset="-122"/>
                          <a:ea typeface="微软雅黑" panose="020B0503020204020204" pitchFamily="34" charset="-122"/>
                          <a:cs typeface="+mn-cs"/>
                        </a:rPr>
                        <a:t>PaaS.</a:t>
                      </a:r>
                    </a:p>
                    <a:p>
                      <a:r>
                        <a:rPr lang="en-US" altLang="zh-CN" sz="1800" kern="1200" dirty="0" smtClean="0">
                          <a:solidFill>
                            <a:schemeClr val="dk1"/>
                          </a:solidFill>
                          <a:effectLst/>
                          <a:latin typeface="微软雅黑" panose="020B0503020204020204" pitchFamily="34" charset="-122"/>
                          <a:ea typeface="微软雅黑" panose="020B0503020204020204" pitchFamily="34" charset="-122"/>
                          <a:cs typeface="+mn-cs"/>
                        </a:rPr>
                        <a:t>SaaS</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亚马逊网络服务</a:t>
                      </a:r>
                      <a:r>
                        <a:rPr lang="en-US" altLang="zh-CN" sz="1800" dirty="0" smtClean="0">
                          <a:latin typeface="微软雅黑" panose="020B0503020204020204" pitchFamily="34" charset="-122"/>
                          <a:ea typeface="微软雅黑" panose="020B0503020204020204" pitchFamily="34" charset="-122"/>
                        </a:rPr>
                        <a:t>(AWS) </a:t>
                      </a:r>
                      <a:r>
                        <a:rPr lang="zh-CN" altLang="en-US" sz="1800" dirty="0" smtClean="0">
                          <a:latin typeface="微软雅黑" panose="020B0503020204020204" pitchFamily="34" charset="-122"/>
                          <a:ea typeface="微软雅黑" panose="020B0503020204020204" pitchFamily="34" charset="-122"/>
                        </a:rPr>
                        <a:t>是一个网络服务的集合，为开发者提供计算、存和更加高级的服务。</a:t>
                      </a:r>
                      <a:r>
                        <a:rPr lang="en-US" altLang="zh-CN" sz="1800" dirty="0" smtClean="0">
                          <a:latin typeface="微软雅黑" panose="020B0503020204020204" pitchFamily="34" charset="-122"/>
                          <a:ea typeface="微软雅黑" panose="020B0503020204020204" pitchFamily="34" charset="-122"/>
                        </a:rPr>
                        <a:t>IaaS</a:t>
                      </a:r>
                      <a:r>
                        <a:rPr lang="zh-CN" altLang="en-US" sz="1800" dirty="0" smtClean="0">
                          <a:latin typeface="微软雅黑" panose="020B0503020204020204" pitchFamily="34" charset="-122"/>
                          <a:ea typeface="微软雅黑" panose="020B0503020204020204" pitchFamily="34" charset="-122"/>
                        </a:rPr>
                        <a:t>务量</a:t>
                      </a:r>
                      <a:r>
                        <a:rPr lang="en-US" altLang="zh-CN" sz="1800" dirty="0" smtClean="0">
                          <a:latin typeface="微软雅黑" panose="020B0503020204020204" pitchFamily="34" charset="-122"/>
                          <a:ea typeface="微软雅黑" panose="020B0503020204020204" pitchFamily="34" charset="-122"/>
                        </a:rPr>
                        <a:t>AWS</a:t>
                      </a:r>
                      <a:r>
                        <a:rPr lang="zh-CN" altLang="en-US" sz="1800" dirty="0" smtClean="0">
                          <a:latin typeface="微软雅黑" panose="020B0503020204020204" pitchFamily="34" charset="-122"/>
                          <a:ea typeface="微软雅黑" panose="020B0503020204020204" pitchFamily="34" charset="-122"/>
                        </a:rPr>
                        <a:t>最流行的服务， 弹性计算服务</a:t>
                      </a:r>
                      <a:r>
                        <a:rPr lang="en-US" altLang="zh-CN" sz="1800" dirty="0" smtClean="0">
                          <a:latin typeface="微软雅黑" panose="020B0503020204020204" pitchFamily="34" charset="-122"/>
                          <a:ea typeface="微软雅黑" panose="020B0503020204020204" pitchFamily="34" charset="-122"/>
                        </a:rPr>
                        <a:t>EC2</a:t>
                      </a:r>
                      <a:r>
                        <a:rPr lang="zh-CN" altLang="en-US" sz="1800" dirty="0" smtClean="0">
                          <a:latin typeface="微软雅黑" panose="020B0503020204020204" pitchFamily="34" charset="-122"/>
                          <a:ea typeface="微软雅黑" panose="020B0503020204020204" pitchFamily="34" charset="-122"/>
                        </a:rPr>
                        <a:t>是</a:t>
                      </a:r>
                      <a:r>
                        <a:rPr lang="en-US" altLang="zh-CN" sz="1800" dirty="0" smtClean="0">
                          <a:latin typeface="微软雅黑" panose="020B0503020204020204" pitchFamily="34" charset="-122"/>
                          <a:ea typeface="微软雅黑" panose="020B0503020204020204" pitchFamily="34" charset="-122"/>
                        </a:rPr>
                        <a:t>AWS</a:t>
                      </a:r>
                      <a:r>
                        <a:rPr lang="zh-CN" altLang="en-US" sz="1800" dirty="0" smtClean="0">
                          <a:latin typeface="微软雅黑" panose="020B0503020204020204" pitchFamily="34" charset="-122"/>
                          <a:ea typeface="微软雅黑" panose="020B0503020204020204" pitchFamily="34" charset="-122"/>
                        </a:rPr>
                        <a:t>最基本的服务</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644899976"/>
                  </a:ext>
                </a:extLst>
              </a:tr>
              <a:tr h="370840">
                <a:tc>
                  <a:txBody>
                    <a:bodyPr/>
                    <a:lstStyle/>
                    <a:p>
                      <a:r>
                        <a:rPr lang="en-US" altLang="zh-CN" sz="1800" kern="1200" dirty="0" smtClean="0">
                          <a:solidFill>
                            <a:schemeClr val="dk1"/>
                          </a:solidFill>
                          <a:effectLst/>
                          <a:latin typeface="微软雅黑" panose="020B0503020204020204" pitchFamily="34" charset="-122"/>
                          <a:ea typeface="微软雅黑" panose="020B0503020204020204" pitchFamily="34" charset="-122"/>
                          <a:cs typeface="+mn-cs"/>
                        </a:rPr>
                        <a:t>App Engine</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kern="1200" dirty="0" smtClean="0">
                          <a:solidFill>
                            <a:schemeClr val="dk1"/>
                          </a:solidFill>
                          <a:effectLst/>
                          <a:latin typeface="微软雅黑" panose="020B0503020204020204" pitchFamily="34" charset="-122"/>
                          <a:ea typeface="微软雅黑" panose="020B0503020204020204" pitchFamily="34" charset="-122"/>
                          <a:cs typeface="+mn-cs"/>
                        </a:rPr>
                        <a:t>PaaS</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dirty="0" err="1" smtClean="0">
                          <a:latin typeface="微软雅黑" panose="020B0503020204020204" pitchFamily="34" charset="-122"/>
                          <a:ea typeface="微软雅黑" panose="020B0503020204020204" pitchFamily="34" charset="-122"/>
                        </a:rPr>
                        <a:t>AppEngine</a:t>
                      </a:r>
                      <a:r>
                        <a:rPr lang="zh-CN" altLang="en-US" sz="1800" dirty="0" smtClean="0">
                          <a:latin typeface="微软雅黑" panose="020B0503020204020204" pitchFamily="34" charset="-122"/>
                          <a:ea typeface="微软雅黑" panose="020B0503020204020204" pitchFamily="34" charset="-122"/>
                        </a:rPr>
                        <a:t>是一个分布式可扩展的运行平台， 基于</a:t>
                      </a:r>
                      <a:r>
                        <a:rPr lang="en-US" altLang="zh-CN" sz="1800" dirty="0" smtClean="0">
                          <a:latin typeface="微软雅黑" panose="020B0503020204020204" pitchFamily="34" charset="-122"/>
                          <a:ea typeface="微软雅黑" panose="020B0503020204020204" pitchFamily="34" charset="-122"/>
                        </a:rPr>
                        <a:t>Java</a:t>
                      </a:r>
                      <a:r>
                        <a:rPr lang="zh-CN" altLang="en-US" sz="1800" dirty="0" smtClean="0">
                          <a:latin typeface="微软雅黑" panose="020B0503020204020204" pitchFamily="34" charset="-122"/>
                          <a:ea typeface="微软雅黑" panose="020B0503020204020204" pitchFamily="34" charset="-122"/>
                        </a:rPr>
                        <a:t>和</a:t>
                      </a:r>
                      <a:r>
                        <a:rPr lang="en-US" altLang="zh-CN" sz="1800" dirty="0" smtClean="0">
                          <a:latin typeface="微软雅黑" panose="020B0503020204020204" pitchFamily="34" charset="-122"/>
                          <a:ea typeface="微软雅黑" panose="020B0503020204020204" pitchFamily="34" charset="-122"/>
                        </a:rPr>
                        <a:t>Python</a:t>
                      </a:r>
                      <a:r>
                        <a:rPr lang="zh-CN" altLang="en-US" sz="1800" dirty="0" smtClean="0">
                          <a:latin typeface="微软雅黑" panose="020B0503020204020204" pitchFamily="34" charset="-122"/>
                          <a:ea typeface="微软雅黑" panose="020B0503020204020204" pitchFamily="34" charset="-122"/>
                        </a:rPr>
                        <a:t>运行时环境来开发可扩展网络应用程序。这些丰富的访问服务形式，以可扩展的方式简化了应用程序的开发。</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503702834"/>
                  </a:ext>
                </a:extLst>
              </a:tr>
              <a:tr h="370840">
                <a:tc>
                  <a:txBody>
                    <a:bodyPr/>
                    <a:lstStyle/>
                    <a:p>
                      <a:r>
                        <a:rPr lang="en-US" altLang="zh-CN" sz="1800" kern="1200" dirty="0" smtClean="0">
                          <a:solidFill>
                            <a:schemeClr val="dk1"/>
                          </a:solidFill>
                          <a:effectLst/>
                          <a:latin typeface="微软雅黑" panose="020B0503020204020204" pitchFamily="34" charset="-122"/>
                          <a:ea typeface="微软雅黑" panose="020B0503020204020204" pitchFamily="34" charset="-122"/>
                          <a:cs typeface="+mn-cs"/>
                        </a:rPr>
                        <a:t>Azure</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kern="1200" dirty="0" err="1" smtClean="0">
                          <a:solidFill>
                            <a:schemeClr val="dk1"/>
                          </a:solidFill>
                          <a:effectLst/>
                          <a:latin typeface="微软雅黑" panose="020B0503020204020204" pitchFamily="34" charset="-122"/>
                          <a:ea typeface="微软雅黑" panose="020B0503020204020204" pitchFamily="34" charset="-122"/>
                          <a:cs typeface="+mn-cs"/>
                        </a:rPr>
                        <a:t>Paas</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dirty="0" smtClean="0">
                          <a:latin typeface="微软雅黑" panose="020B0503020204020204" pitchFamily="34" charset="-122"/>
                          <a:ea typeface="微软雅黑" panose="020B0503020204020204" pitchFamily="34" charset="-122"/>
                        </a:rPr>
                        <a:t>Azure</a:t>
                      </a:r>
                      <a:r>
                        <a:rPr lang="zh-CN" altLang="en-US" sz="1800" dirty="0" smtClean="0">
                          <a:latin typeface="微软雅黑" panose="020B0503020204020204" pitchFamily="34" charset="-122"/>
                          <a:ea typeface="微软雅黑" panose="020B0503020204020204" pitchFamily="34" charset="-122"/>
                        </a:rPr>
                        <a:t>是一个云操作系统， 为开发基于专有的</a:t>
                      </a:r>
                      <a:r>
                        <a:rPr lang="en-US" altLang="zh-CN" sz="1800" dirty="0" smtClean="0">
                          <a:latin typeface="微软雅黑" panose="020B0503020204020204" pitchFamily="34" charset="-122"/>
                          <a:ea typeface="微软雅黑" panose="020B0503020204020204" pitchFamily="34" charset="-122"/>
                        </a:rPr>
                        <a:t>Hyper V</a:t>
                      </a:r>
                      <a:r>
                        <a:rPr lang="zh-CN" altLang="en-US" sz="1800" dirty="0" smtClean="0">
                          <a:latin typeface="微软雅黑" panose="020B0503020204020204" pitchFamily="34" charset="-122"/>
                          <a:ea typeface="微软雅黑" panose="020B0503020204020204" pitchFamily="34" charset="-122"/>
                        </a:rPr>
                        <a:t>虛拟化技术和</a:t>
                      </a:r>
                      <a:r>
                        <a:rPr lang="en-US" altLang="zh-CN" sz="1800" dirty="0" smtClean="0">
                          <a:latin typeface="微软雅黑" panose="020B0503020204020204" pitchFamily="34" charset="-122"/>
                          <a:ea typeface="微软雅黑" panose="020B0503020204020204" pitchFamily="34" charset="-122"/>
                        </a:rPr>
                        <a:t>NET</a:t>
                      </a:r>
                      <a:r>
                        <a:rPr lang="zh-CN" altLang="en-US" sz="1800" dirty="0" smtClean="0">
                          <a:latin typeface="微软雅黑" panose="020B0503020204020204" pitchFamily="34" charset="-122"/>
                          <a:ea typeface="微软雅黑" panose="020B0503020204020204" pitchFamily="34" charset="-122"/>
                        </a:rPr>
                        <a:t>框架的可扩展的应用程序提供服务</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84284576"/>
                  </a:ext>
                </a:extLst>
              </a:tr>
              <a:tr h="370840">
                <a:tc>
                  <a:txBody>
                    <a:bodyPr/>
                    <a:lstStyle/>
                    <a:p>
                      <a:r>
                        <a:rPr lang="en-US" altLang="zh-CN" sz="1800" kern="1200" dirty="0" smtClean="0">
                          <a:solidFill>
                            <a:schemeClr val="dk1"/>
                          </a:solidFill>
                          <a:effectLst/>
                          <a:latin typeface="微软雅黑" panose="020B0503020204020204" pitchFamily="34" charset="-122"/>
                          <a:ea typeface="微软雅黑" panose="020B0503020204020204" pitchFamily="34" charset="-122"/>
                          <a:cs typeface="+mn-cs"/>
                        </a:rPr>
                        <a:t>SalesForce.com</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kern="1200" dirty="0" err="1" smtClean="0">
                          <a:solidFill>
                            <a:schemeClr val="dk1"/>
                          </a:solidFill>
                          <a:effectLst/>
                          <a:latin typeface="微软雅黑" panose="020B0503020204020204" pitchFamily="34" charset="-122"/>
                          <a:ea typeface="微软雅黑" panose="020B0503020204020204" pitchFamily="34" charset="-122"/>
                          <a:cs typeface="+mn-cs"/>
                        </a:rPr>
                        <a:t>SasS</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dirty="0" smtClean="0">
                          <a:latin typeface="微软雅黑" panose="020B0503020204020204" pitchFamily="34" charset="-122"/>
                          <a:ea typeface="微软雅黑" panose="020B0503020204020204" pitchFamily="34" charset="-122"/>
                        </a:rPr>
                        <a:t>SalesFarce.com</a:t>
                      </a:r>
                      <a:r>
                        <a:rPr lang="zh-CN" altLang="en-US" sz="1800" dirty="0" smtClean="0">
                          <a:latin typeface="微软雅黑" panose="020B0503020204020204" pitchFamily="34" charset="-122"/>
                          <a:ea typeface="微软雅黑" panose="020B0503020204020204" pitchFamily="34" charset="-122"/>
                        </a:rPr>
                        <a:t>是一个一软件服务”的解决方案，可以使用</a:t>
                      </a:r>
                      <a:r>
                        <a:rPr lang="en-US" altLang="zh-CN" sz="1800" dirty="0" smtClean="0">
                          <a:latin typeface="微软雅黑" panose="020B0503020204020204" pitchFamily="34" charset="-122"/>
                          <a:ea typeface="微软雅黑" panose="020B0503020204020204" pitchFamily="34" charset="-122"/>
                        </a:rPr>
                        <a:t>CRM</a:t>
                      </a:r>
                      <a:r>
                        <a:rPr lang="zh-CN" altLang="en-US" sz="1800" dirty="0" smtClean="0">
                          <a:latin typeface="微软雅黑" panose="020B0503020204020204" pitchFamily="34" charset="-122"/>
                          <a:ea typeface="微软雅黑" panose="020B0503020204020204" pitchFamily="34" charset="-122"/>
                        </a:rPr>
                        <a:t>应用的原型。它利用</a:t>
                      </a:r>
                      <a:r>
                        <a:rPr lang="en-US" altLang="zh-CN" sz="1800" dirty="0" smtClean="0">
                          <a:latin typeface="微软雅黑" panose="020B0503020204020204" pitchFamily="34" charset="-122"/>
                          <a:ea typeface="微软雅黑" panose="020B0503020204020204" pitchFamily="34" charset="-122"/>
                        </a:rPr>
                        <a:t>Force.com</a:t>
                      </a:r>
                      <a:r>
                        <a:rPr lang="zh-CN" altLang="en-US" sz="1800" dirty="0" smtClean="0">
                          <a:latin typeface="微软雅黑" panose="020B0503020204020204" pitchFamily="34" charset="-122"/>
                          <a:ea typeface="微软雅黑" panose="020B0503020204020204" pitchFamily="34" charset="-122"/>
                        </a:rPr>
                        <a:t>平台来开发新的</a:t>
                      </a:r>
                      <a:r>
                        <a:rPr lang="en-US" altLang="zh-CN" sz="1800" dirty="0" smtClean="0">
                          <a:latin typeface="微软雅黑" panose="020B0503020204020204" pitchFamily="34" charset="-122"/>
                          <a:ea typeface="微软雅黑" panose="020B0503020204020204" pitchFamily="34" charset="-122"/>
                        </a:rPr>
                        <a:t>CRM</a:t>
                      </a:r>
                      <a:r>
                        <a:rPr lang="zh-CN" altLang="en-US" sz="1800" dirty="0" smtClean="0">
                          <a:latin typeface="微软雅黑" panose="020B0503020204020204" pitchFamily="34" charset="-122"/>
                          <a:ea typeface="微软雅黑" panose="020B0503020204020204" pitchFamily="34" charset="-122"/>
                        </a:rPr>
                        <a:t>应用程序组件和功能。</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258684434"/>
                  </a:ext>
                </a:extLst>
              </a:tr>
              <a:tr h="370840">
                <a:tc>
                  <a:txBody>
                    <a:bodyPr/>
                    <a:lstStyle/>
                    <a:p>
                      <a:r>
                        <a:rPr lang="en-US" altLang="zh-CN" sz="1800" kern="1200" dirty="0" err="1" smtClean="0">
                          <a:solidFill>
                            <a:schemeClr val="dk1"/>
                          </a:solidFill>
                          <a:effectLst/>
                          <a:latin typeface="微软雅黑" panose="020B0503020204020204" pitchFamily="34" charset="-122"/>
                          <a:ea typeface="微软雅黑" panose="020B0503020204020204" pitchFamily="34" charset="-122"/>
                          <a:cs typeface="+mn-cs"/>
                        </a:rPr>
                        <a:t>Heroku</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kern="1200" dirty="0" smtClean="0">
                          <a:solidFill>
                            <a:schemeClr val="dk1"/>
                          </a:solidFill>
                          <a:effectLst/>
                          <a:latin typeface="微软雅黑" panose="020B0503020204020204" pitchFamily="34" charset="-122"/>
                          <a:ea typeface="微软雅黑" panose="020B0503020204020204" pitchFamily="34" charset="-122"/>
                          <a:cs typeface="+mn-cs"/>
                        </a:rPr>
                        <a:t>PaaS</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dirty="0" err="1" smtClean="0">
                          <a:latin typeface="微软雅黑" panose="020B0503020204020204" pitchFamily="34" charset="-122"/>
                          <a:ea typeface="微软雅黑" panose="020B0503020204020204" pitchFamily="34" charset="-122"/>
                        </a:rPr>
                        <a:t>Heroku</a:t>
                      </a:r>
                      <a:r>
                        <a:rPr lang="zh-CN" altLang="en-US" sz="1800" dirty="0" smtClean="0">
                          <a:latin typeface="微软雅黑" panose="020B0503020204020204" pitchFamily="34" charset="-122"/>
                          <a:ea typeface="微软雅黑" panose="020B0503020204020204" pitchFamily="34" charset="-122"/>
                        </a:rPr>
                        <a:t>是一个可扩展的行时环境， 基于</a:t>
                      </a:r>
                      <a:r>
                        <a:rPr lang="en-US" altLang="zh-CN" sz="1800" dirty="0" smtClean="0">
                          <a:latin typeface="微软雅黑" panose="020B0503020204020204" pitchFamily="34" charset="-122"/>
                          <a:ea typeface="微软雅黑" panose="020B0503020204020204" pitchFamily="34" charset="-122"/>
                        </a:rPr>
                        <a:t>Ruby</a:t>
                      </a:r>
                      <a:r>
                        <a:rPr lang="zh-CN" altLang="en-US" sz="1800" dirty="0" smtClean="0">
                          <a:latin typeface="微软雅黑" panose="020B0503020204020204" pitchFamily="34" charset="-122"/>
                          <a:ea typeface="微软雅黑" panose="020B0503020204020204" pitchFamily="34" charset="-122"/>
                        </a:rPr>
                        <a:t>构建虚用程序</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25333155"/>
                  </a:ext>
                </a:extLst>
              </a:tr>
              <a:tr h="370840">
                <a:tc>
                  <a:txBody>
                    <a:bodyPr/>
                    <a:lstStyle/>
                    <a:p>
                      <a:r>
                        <a:rPr lang="en-US" altLang="zh-CN" sz="1800" kern="1200" dirty="0" err="1" smtClean="0">
                          <a:solidFill>
                            <a:schemeClr val="dk1"/>
                          </a:solidFill>
                          <a:effectLst/>
                          <a:latin typeface="微软雅黑" panose="020B0503020204020204" pitchFamily="34" charset="-122"/>
                          <a:ea typeface="微软雅黑" panose="020B0503020204020204" pitchFamily="34" charset="-122"/>
                          <a:cs typeface="+mn-cs"/>
                        </a:rPr>
                        <a:t>RightScale</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kern="1200" dirty="0" smtClean="0">
                          <a:solidFill>
                            <a:schemeClr val="dk1"/>
                          </a:solidFill>
                          <a:effectLst/>
                          <a:latin typeface="微软雅黑" panose="020B0503020204020204" pitchFamily="34" charset="-122"/>
                          <a:ea typeface="微软雅黑" panose="020B0503020204020204" pitchFamily="34" charset="-122"/>
                          <a:cs typeface="+mn-cs"/>
                        </a:rPr>
                        <a:t>IaaS</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dirty="0" err="1" smtClean="0">
                          <a:latin typeface="微软雅黑" panose="020B0503020204020204" pitchFamily="34" charset="-122"/>
                          <a:ea typeface="微软雅黑" panose="020B0503020204020204" pitchFamily="34" charset="-122"/>
                        </a:rPr>
                        <a:t>RightScale</a:t>
                      </a:r>
                      <a:r>
                        <a:rPr lang="zh-CN" altLang="en-US" sz="1800" dirty="0" smtClean="0">
                          <a:latin typeface="微软雅黑" panose="020B0503020204020204" pitchFamily="34" charset="-122"/>
                          <a:ea typeface="微软雅黑" panose="020B0503020204020204" pitchFamily="34" charset="-122"/>
                        </a:rPr>
                        <a:t>是一个云管理平台、用一个单独的控制面板来管理公共云和混合云</a:t>
                      </a:r>
                    </a:p>
                  </a:txBody>
                  <a:tcPr/>
                </a:tc>
                <a:extLst>
                  <a:ext uri="{0D108BD9-81ED-4DB2-BD59-A6C34878D82A}">
                    <a16:rowId xmlns:a16="http://schemas.microsoft.com/office/drawing/2014/main" val="1652659566"/>
                  </a:ext>
                </a:extLst>
              </a:tr>
            </a:tbl>
          </a:graphicData>
        </a:graphic>
      </p:graphicFrame>
    </p:spTree>
    <p:extLst>
      <p:ext uri="{BB962C8B-B14F-4D97-AF65-F5344CB8AC3E}">
        <p14:creationId xmlns:p14="http://schemas.microsoft.com/office/powerpoint/2010/main" val="2088433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altLang="zh-CN" dirty="0"/>
              <a:t>Communication Services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
        <p:nvSpPr>
          <p:cNvPr id="5" name="矩形 4"/>
          <p:cNvSpPr/>
          <p:nvPr/>
        </p:nvSpPr>
        <p:spPr>
          <a:xfrm>
            <a:off x="380999" y="1112643"/>
            <a:ext cx="1077539"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a:t>
            </a:r>
            <a:r>
              <a:rPr lang="zh-CN" altLang="zh-CN" sz="2400" b="1" dirty="0">
                <a:latin typeface="微软雅黑" panose="020B0503020204020204" pitchFamily="34" charset="-122"/>
                <a:ea typeface="微软雅黑" panose="020B0503020204020204" pitchFamily="34" charset="-122"/>
              </a:rPr>
              <a:t>消息</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80999" y="1574308"/>
            <a:ext cx="8628786" cy="4401205"/>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三</a:t>
            </a:r>
            <a:r>
              <a:rPr lang="zh-CN" altLang="en-US" sz="2000" dirty="0">
                <a:latin typeface="微软雅黑" panose="020B0503020204020204" pitchFamily="34" charset="-122"/>
                <a:ea typeface="微软雅黑" panose="020B0503020204020204" pitchFamily="34" charset="-122"/>
              </a:rPr>
              <a:t>种不同类型的消息</a:t>
            </a:r>
            <a:r>
              <a:rPr lang="zh-CN" altLang="en-US" sz="2000" dirty="0" smtClean="0">
                <a:latin typeface="微软雅黑" panose="020B0503020204020204" pitchFamily="34" charset="-122"/>
                <a:ea typeface="微软雅黑" panose="020B0503020204020204" pitchFamily="34" charset="-122"/>
              </a:rPr>
              <a:t>服务：简单</a:t>
            </a:r>
            <a:r>
              <a:rPr lang="zh-CN" altLang="en-US" sz="2000" dirty="0">
                <a:latin typeface="微软雅黑" panose="020B0503020204020204" pitchFamily="34" charset="-122"/>
                <a:ea typeface="微软雅黑" panose="020B0503020204020204" pitchFamily="34" charset="-122"/>
              </a:rPr>
              <a:t>队列服务(SQS) ， </a:t>
            </a:r>
            <a:r>
              <a:rPr lang="zh-CN" altLang="en-US" sz="2000" dirty="0" smtClean="0">
                <a:latin typeface="微软雅黑" panose="020B0503020204020204" pitchFamily="34" charset="-122"/>
                <a:ea typeface="微软雅黑" panose="020B0503020204020204" pitchFamily="34" charset="-122"/>
              </a:rPr>
              <a:t>简单</a:t>
            </a:r>
            <a:r>
              <a:rPr lang="zh-CN" altLang="en-US" sz="2000" dirty="0">
                <a:latin typeface="微软雅黑" panose="020B0503020204020204" pitchFamily="34" charset="-122"/>
                <a:ea typeface="微软雅黑" panose="020B0503020204020204" pitchFamily="34" charset="-122"/>
              </a:rPr>
              <a:t>通知服务(SNS) </a:t>
            </a:r>
            <a:r>
              <a:rPr lang="zh-CN" altLang="en-US" sz="2000" dirty="0" smtClean="0">
                <a:latin typeface="微软雅黑" panose="020B0503020204020204" pitchFamily="34" charset="-122"/>
                <a:ea typeface="微软雅黑" panose="020B0503020204020204" pitchFamily="34" charset="-122"/>
              </a:rPr>
              <a:t>和简单</a:t>
            </a:r>
            <a:r>
              <a:rPr lang="zh-CN" altLang="en-US" sz="2000" dirty="0">
                <a:latin typeface="微软雅黑" panose="020B0503020204020204" pitchFamily="34" charset="-122"/>
                <a:ea typeface="微软雅黑" panose="020B0503020204020204" pitchFamily="34" charset="-122"/>
              </a:rPr>
              <a:t>电子邮件服务(SES) </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SQS</a:t>
            </a:r>
            <a:r>
              <a:rPr lang="zh-CN" altLang="en-US" sz="2000" dirty="0">
                <a:latin typeface="微软雅黑" panose="020B0503020204020204" pitchFamily="34" charset="-122"/>
                <a:ea typeface="微软雅黑" panose="020B0503020204020204" pitchFamily="34" charset="-122"/>
              </a:rPr>
              <a:t>是非连接模型， 通过消息队列的方式在应用程序之间交换消息， </a:t>
            </a:r>
            <a:r>
              <a:rPr lang="zh-CN" altLang="en-US" sz="2000" dirty="0" smtClean="0">
                <a:latin typeface="微软雅黑" panose="020B0503020204020204" pitchFamily="34" charset="-122"/>
                <a:ea typeface="微软雅黑" panose="020B0503020204020204" pitchFamily="34" charset="-122"/>
              </a:rPr>
              <a:t>是</a:t>
            </a:r>
            <a:r>
              <a:rPr lang="zh-CN" altLang="en-US" sz="2000" dirty="0">
                <a:latin typeface="微软雅黑" panose="020B0503020204020204" pitchFamily="34" charset="-122"/>
                <a:ea typeface="微软雅黑" panose="020B0503020204020204" pitchFamily="34" charset="-122"/>
              </a:rPr>
              <a:t>在AWS基础设施中提供的功能。使用AWS控制面板或直接使用底层的Web服务AWS， 用户可以创建无限数量的消息队列，并配置它们来控制访问。应用程序可以将消息发送到它们有权访同的任何队列</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SNS提供用于</a:t>
            </a:r>
            <a:r>
              <a:rPr lang="zh-CN" altLang="en-US" sz="2000" dirty="0">
                <a:latin typeface="微软雅黑" panose="020B0503020204020204" pitchFamily="34" charset="-122"/>
                <a:ea typeface="微软雅黑" panose="020B0503020204020204" pitchFamily="34" charset="-122"/>
              </a:rPr>
              <a:t>连接异构应用程序的发布-订阅方法</a:t>
            </a:r>
            <a:r>
              <a:rPr lang="zh-CN" altLang="en-US" sz="2000" dirty="0" smtClean="0">
                <a:latin typeface="微软雅黑" panose="020B0503020204020204" pitchFamily="34" charset="-122"/>
                <a:ea typeface="微软雅黑" panose="020B0503020204020204" pitchFamily="34" charset="-122"/>
              </a:rPr>
              <a:t>。SQS</a:t>
            </a:r>
            <a:r>
              <a:rPr lang="zh-CN" altLang="en-US" sz="2000" dirty="0">
                <a:latin typeface="微软雅黑" panose="020B0503020204020204" pitchFamily="34" charset="-122"/>
                <a:ea typeface="微软雅黑" panose="020B0503020204020204" pitchFamily="34" charset="-122"/>
              </a:rPr>
              <a:t>必须不断轮询指定的队列以处理一个新消息， 当有感兴趣的新内容时， </a:t>
            </a:r>
            <a:r>
              <a:rPr lang="zh-CN" altLang="en-US" sz="2000" dirty="0" smtClean="0">
                <a:latin typeface="微软雅黑" panose="020B0503020204020204" pitchFamily="34" charset="-122"/>
                <a:ea typeface="微软雅黑" panose="020B0503020204020204" pitchFamily="34" charset="-122"/>
              </a:rPr>
              <a:t>SNS</a:t>
            </a:r>
            <a:r>
              <a:rPr lang="zh-CN" altLang="en-US" sz="2000" dirty="0">
                <a:latin typeface="微软雅黑" panose="020B0503020204020204" pitchFamily="34" charset="-122"/>
                <a:ea typeface="微软雅黑" panose="020B0503020204020204" pitchFamily="34" charset="-122"/>
              </a:rPr>
              <a:t>会通知应用程序此功能可以通过Web服务获取， 这样AWS用户可以创建一个其他应用程序可以订阅的主题</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SES</a:t>
            </a:r>
            <a:r>
              <a:rPr lang="zh-CN" altLang="en-US" sz="2000" dirty="0">
                <a:latin typeface="微软雅黑" panose="020B0503020204020204" pitchFamily="34" charset="-122"/>
                <a:ea typeface="微软雅黑" panose="020B0503020204020204" pitchFamily="34" charset="-122"/>
              </a:rPr>
              <a:t>为AWS用户提供充分利用AWS基础设施的可扩展的电子邮件服务。一旦用户</a:t>
            </a:r>
            <a:r>
              <a:rPr lang="zh-CN" altLang="en-US" sz="2000" dirty="0" smtClean="0">
                <a:latin typeface="微软雅黑" panose="020B0503020204020204" pitchFamily="34" charset="-122"/>
                <a:ea typeface="微软雅黑" panose="020B0503020204020204" pitchFamily="34" charset="-122"/>
              </a:rPr>
              <a:t>注册这</a:t>
            </a:r>
            <a:r>
              <a:rPr lang="zh-CN" altLang="en-US" sz="2000" dirty="0">
                <a:latin typeface="微软雅黑" panose="020B0503020204020204" pitchFamily="34" charset="-122"/>
                <a:ea typeface="微软雅黑" panose="020B0503020204020204" pitchFamily="34" charset="-122"/>
              </a:rPr>
              <a:t>项</a:t>
            </a:r>
            <a:r>
              <a:rPr lang="zh-CN" altLang="en-US" sz="2000" dirty="0" smtClean="0">
                <a:latin typeface="微软雅黑" panose="020B0503020204020204" pitchFamily="34" charset="-122"/>
                <a:ea typeface="微软雅黑" panose="020B0503020204020204" pitchFamily="34" charset="-122"/>
              </a:rPr>
              <a:t>服务，</a:t>
            </a:r>
            <a:r>
              <a:rPr lang="zh-CN" altLang="en-US" sz="2000" dirty="0">
                <a:latin typeface="微软雅黑" panose="020B0503020204020204" pitchFamily="34" charset="-122"/>
                <a:ea typeface="微软雅黑" panose="020B0503020204020204" pitchFamily="34" charset="-122"/>
              </a:rPr>
              <a:t>必须</a:t>
            </a:r>
            <a:r>
              <a:rPr lang="zh-CN" altLang="en-US" sz="2000" dirty="0" smtClean="0">
                <a:latin typeface="微软雅黑" panose="020B0503020204020204" pitchFamily="34" charset="-122"/>
                <a:ea typeface="微软雅黑" panose="020B0503020204020204" pitchFamily="34" charset="-122"/>
              </a:rPr>
              <a:t>提供</a:t>
            </a:r>
            <a:r>
              <a:rPr lang="zh-CN" altLang="en-US" sz="2000" dirty="0">
                <a:latin typeface="微软雅黑" panose="020B0503020204020204" pitchFamily="34" charset="-122"/>
                <a:ea typeface="微软雅黑" panose="020B0503020204020204" pitchFamily="34" charset="-122"/>
              </a:rPr>
              <a:t>一个电子邮件地址， SES用来</a:t>
            </a:r>
            <a:r>
              <a:rPr lang="zh-CN" altLang="en-US" sz="2000" dirty="0" smtClean="0">
                <a:latin typeface="微软雅黑" panose="020B0503020204020204" pitchFamily="34" charset="-122"/>
                <a:ea typeface="微软雅黑" panose="020B0503020204020204" pitchFamily="34" charset="-122"/>
              </a:rPr>
              <a:t>发送用户</a:t>
            </a:r>
            <a:r>
              <a:rPr lang="zh-CN" altLang="en-US" sz="2000" dirty="0">
                <a:latin typeface="微软雅黑" panose="020B0503020204020204" pitchFamily="34" charset="-122"/>
                <a:ea typeface="微软雅黑" panose="020B0503020204020204" pitchFamily="34" charset="-122"/>
              </a:rPr>
              <a:t>的邮件</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关于</a:t>
            </a:r>
            <a:r>
              <a:rPr lang="zh-CN" altLang="en-US" sz="2000" dirty="0">
                <a:latin typeface="微软雅黑" panose="020B0503020204020204" pitchFamily="34" charset="-122"/>
                <a:ea typeface="微软雅黑" panose="020B0503020204020204" pitchFamily="34" charset="-122"/>
              </a:rPr>
              <a:t>成本核算，三项服务都不要求最低保证</a:t>
            </a:r>
            <a:r>
              <a:rPr lang="zh-CN" altLang="en-US" sz="2000" dirty="0" smtClean="0">
                <a:latin typeface="微软雅黑" panose="020B0503020204020204" pitchFamily="34" charset="-122"/>
                <a:ea typeface="微软雅黑" panose="020B0503020204020204" pitchFamily="34" charset="-122"/>
              </a:rPr>
              <a:t>，都是</a:t>
            </a:r>
            <a:r>
              <a:rPr lang="zh-CN" altLang="en-US" sz="2000" dirty="0">
                <a:latin typeface="微软雅黑" panose="020B0503020204020204" pitchFamily="34" charset="-122"/>
                <a:ea typeface="微软雅黑" panose="020B0503020204020204" pitchFamily="34" charset="-122"/>
              </a:rPr>
              <a:t>基于即付即用的模式</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54623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1.4 Additional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
        <p:nvSpPr>
          <p:cNvPr id="3" name="矩形 2"/>
          <p:cNvSpPr/>
          <p:nvPr/>
        </p:nvSpPr>
        <p:spPr>
          <a:xfrm>
            <a:off x="182129" y="1143000"/>
            <a:ext cx="8827655" cy="3477875"/>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AWS</a:t>
            </a:r>
            <a:r>
              <a:rPr lang="zh-CN" altLang="en-US" sz="2000" dirty="0">
                <a:latin typeface="微软雅黑" panose="020B0503020204020204" pitchFamily="34" charset="-122"/>
                <a:ea typeface="微软雅黑" panose="020B0503020204020204" pitchFamily="34" charset="-122"/>
              </a:rPr>
              <a:t>还提供一系列服务允许用户利用聚合的</a:t>
            </a:r>
            <a:r>
              <a:rPr lang="zh-CN" altLang="en-US" sz="2000" dirty="0" smtClean="0">
                <a:latin typeface="微软雅黑" panose="020B0503020204020204" pitchFamily="34" charset="-122"/>
                <a:ea typeface="微软雅黑" panose="020B0503020204020204" pitchFamily="34" charset="-122"/>
              </a:rPr>
              <a:t>服务：亚马逊</a:t>
            </a:r>
            <a:r>
              <a:rPr lang="zh-CN" altLang="en-US" sz="2000" dirty="0">
                <a:latin typeface="微软雅黑" panose="020B0503020204020204" pitchFamily="34" charset="-122"/>
                <a:ea typeface="微软雅黑" panose="020B0503020204020204" pitchFamily="34" charset="-122"/>
              </a:rPr>
              <a:t>Cloud Watch和亚马进灵活支付服务(FPS</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Cloud </a:t>
            </a:r>
            <a:r>
              <a:rPr lang="zh-CN" altLang="en-US" sz="2000" dirty="0">
                <a:latin typeface="微软雅黑" panose="020B0503020204020204" pitchFamily="34" charset="-122"/>
                <a:ea typeface="微软雅黑" panose="020B0503020204020204" pitchFamily="34" charset="-122"/>
              </a:rPr>
              <a:t>Watch</a:t>
            </a:r>
            <a:r>
              <a:rPr lang="zh-CN" altLang="en-US" sz="2000" dirty="0" smtClean="0">
                <a:latin typeface="微软雅黑" panose="020B0503020204020204" pitchFamily="34" charset="-122"/>
                <a:ea typeface="微软雅黑" panose="020B0503020204020204" pitchFamily="34" charset="-122"/>
              </a:rPr>
              <a:t>提供一</a:t>
            </a:r>
            <a:r>
              <a:rPr lang="zh-CN" altLang="en-US" sz="2000" dirty="0">
                <a:latin typeface="微软雅黑" panose="020B0503020204020204" pitchFamily="34" charset="-122"/>
                <a:ea typeface="微软雅黑" panose="020B0503020204020204" pitchFamily="34" charset="-122"/>
              </a:rPr>
              <a:t>种全面的统计数据服务， 帮助开发人员理解和优化托管在AWS上的应用执行。Cloud Watch从</a:t>
            </a:r>
            <a:r>
              <a:rPr lang="zh-CN" altLang="en-US"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S3</a:t>
            </a:r>
            <a:r>
              <a:rPr lang="zh-CN" altLang="en-US" sz="2000" dirty="0">
                <a:latin typeface="微软雅黑" panose="020B0503020204020204" pitchFamily="34" charset="-122"/>
                <a:ea typeface="微软雅黑" panose="020B0503020204020204" pitchFamily="34" charset="-122"/>
              </a:rPr>
              <a:t>、简单数据库、Cloud Front等几个AWS服务收集信息。开发人员使用Cloud Watch可以看到在AWS上租用的服务及其使用情况的详细分析， 并能设计出更高效和节约成本的应用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FPS</a:t>
            </a:r>
            <a:r>
              <a:rPr lang="zh-CN" altLang="en-US" sz="2000" dirty="0">
                <a:latin typeface="微软雅黑" panose="020B0503020204020204" pitchFamily="34" charset="-122"/>
                <a:ea typeface="微软雅黑" panose="020B0503020204020204" pitchFamily="34" charset="-122"/>
              </a:rPr>
              <a:t>的基础设施允许AWS用户利用亚马逊的计费设施向其他AWS用户出售商品和服务。使用亚马逊FPS， 开发人员不必设立其他的付款方式， 可以通过一个计费服务向用户收费</a:t>
            </a:r>
            <a:r>
              <a:rPr lang="zh-CN" altLang="en-US" sz="2000" dirty="0" smtClean="0">
                <a:latin typeface="微软雅黑" panose="020B0503020204020204" pitchFamily="34" charset="-122"/>
                <a:ea typeface="微软雅黑" panose="020B0503020204020204" pitchFamily="34" charset="-122"/>
              </a:rPr>
              <a:t>。包括</a:t>
            </a:r>
            <a:r>
              <a:rPr lang="zh-CN" altLang="en-US" sz="2000" dirty="0">
                <a:latin typeface="微软雅黑" panose="020B0503020204020204" pitchFamily="34" charset="-122"/>
                <a:ea typeface="微软雅黑" panose="020B0503020204020204" pitchFamily="34" charset="-122"/>
              </a:rPr>
              <a:t>一次性付款、延迟付款、定期付款， 通过签约和基于使用的服务，交易和综合多种支付模式。</a:t>
            </a:r>
          </a:p>
        </p:txBody>
      </p:sp>
    </p:spTree>
    <p:extLst>
      <p:ext uri="{BB962C8B-B14F-4D97-AF65-F5344CB8AC3E}">
        <p14:creationId xmlns:p14="http://schemas.microsoft.com/office/powerpoint/2010/main" val="40860057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Google App Engine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
        <p:nvSpPr>
          <p:cNvPr id="3" name="矩形 2"/>
          <p:cNvSpPr/>
          <p:nvPr/>
        </p:nvSpPr>
        <p:spPr>
          <a:xfrm>
            <a:off x="201179" y="1143000"/>
            <a:ext cx="8808605" cy="286232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个PaaS的实现， 为开发和托管可扩展的Web应用程序提供服务</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个分布式和可扩展的运行时环境</a:t>
            </a:r>
            <a:r>
              <a:rPr lang="zh-CN" altLang="en-US" sz="2000" dirty="0" smtClean="0">
                <a:latin typeface="微软雅黑" panose="020B0503020204020204" pitchFamily="34" charset="-122"/>
                <a:ea typeface="微软雅黑" panose="020B0503020204020204" pitchFamily="34" charset="-122"/>
              </a:rPr>
              <a:t>。利用</a:t>
            </a:r>
            <a:r>
              <a:rPr lang="zh-CN" altLang="en-US" sz="2000" dirty="0">
                <a:latin typeface="微软雅黑" panose="020B0503020204020204" pitchFamily="34" charset="-122"/>
                <a:ea typeface="微软雅黑" panose="020B0503020204020204" pitchFamily="34" charset="-122"/>
              </a:rPr>
              <a:t>谷歌的分布式基础设施扩展应用程序，面对大量的请求，通过分配更多的计算资源来平衡它们之间的负载</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运行</a:t>
            </a:r>
            <a:r>
              <a:rPr lang="zh-CN" altLang="en-US" sz="2000" dirty="0">
                <a:latin typeface="微软雅黑" panose="020B0503020204020204" pitchFamily="34" charset="-122"/>
                <a:ea typeface="微软雅黑" panose="020B0503020204020204" pitchFamily="34" charset="-122"/>
              </a:rPr>
              <a:t>时由一组服务完成， 让开发人员能够设计和</a:t>
            </a:r>
            <a:r>
              <a:rPr lang="zh-CN" altLang="en-US" sz="2000" dirty="0" smtClean="0">
                <a:latin typeface="微软雅黑" panose="020B0503020204020204" pitchFamily="34" charset="-122"/>
                <a:ea typeface="微软雅黑" panose="020B0503020204020204" pitchFamily="34" charset="-122"/>
              </a:rPr>
              <a:t>实施，很</a:t>
            </a:r>
            <a:r>
              <a:rPr lang="zh-CN" altLang="en-US" sz="2000" dirty="0">
                <a:latin typeface="微软雅黑" panose="020B0503020204020204" pitchFamily="34" charset="-122"/>
                <a:ea typeface="微软雅黑" panose="020B0503020204020204" pitchFamily="34" charset="-122"/>
              </a:rPr>
              <a:t>容易在App Engine上扩展的应用程序。开发者可以使用Java、Python.Go来开发应用程序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Go</a:t>
            </a:r>
            <a:r>
              <a:rPr lang="zh-CN" altLang="en-US" sz="2000" dirty="0">
                <a:latin typeface="微软雅黑" panose="020B0503020204020204" pitchFamily="34" charset="-122"/>
                <a:ea typeface="微软雅黑" panose="020B0503020204020204" pitchFamily="34" charset="-122"/>
              </a:rPr>
              <a:t>是由谷歌公司开发的简化Web应用程序开发的新编程语言</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谷歌</a:t>
            </a:r>
            <a:r>
              <a:rPr lang="zh-CN" altLang="en-US" sz="2000" dirty="0">
                <a:latin typeface="微软雅黑" panose="020B0503020204020204" pitchFamily="34" charset="-122"/>
                <a:ea typeface="微软雅黑" panose="020B0503020204020204" pitchFamily="34" charset="-122"/>
              </a:rPr>
              <a:t>资源的使用和服务质量由App Engine度量， 在用户的应用程序完成免费限额之后向他们收费。</a:t>
            </a:r>
          </a:p>
        </p:txBody>
      </p:sp>
    </p:spTree>
    <p:extLst>
      <p:ext uri="{BB962C8B-B14F-4D97-AF65-F5344CB8AC3E}">
        <p14:creationId xmlns:p14="http://schemas.microsoft.com/office/powerpoint/2010/main" val="2017569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a:t>
            </a:r>
            <a:r>
              <a:rPr lang="zh-CN" altLang="en-US" dirty="0" smtClean="0"/>
              <a:t>架构和核心概念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grpSp>
        <p:nvGrpSpPr>
          <p:cNvPr id="5" name="Group 50"/>
          <p:cNvGrpSpPr/>
          <p:nvPr/>
        </p:nvGrpSpPr>
        <p:grpSpPr>
          <a:xfrm>
            <a:off x="71582" y="1143000"/>
            <a:ext cx="9029700" cy="4508500"/>
            <a:chOff x="0" y="2070100"/>
            <a:chExt cx="9029700" cy="4508500"/>
          </a:xfrm>
        </p:grpSpPr>
        <p:sp>
          <p:nvSpPr>
            <p:cNvPr id="6" name="Rectangle 49"/>
            <p:cNvSpPr/>
            <p:nvPr/>
          </p:nvSpPr>
          <p:spPr>
            <a:xfrm>
              <a:off x="0" y="2070100"/>
              <a:ext cx="9029700" cy="4508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loud"/>
            <p:cNvSpPr>
              <a:spLocks noChangeAspect="1" noEditPoints="1" noChangeArrowheads="1"/>
            </p:cNvSpPr>
            <p:nvPr/>
          </p:nvSpPr>
          <p:spPr bwMode="auto">
            <a:xfrm rot="308337">
              <a:off x="4125188" y="4433321"/>
              <a:ext cx="1207363" cy="65092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solidFill>
                  <a:srgbClr val="000000"/>
                </a:solidFill>
              </a:endParaRPr>
            </a:p>
          </p:txBody>
        </p:sp>
        <p:sp>
          <p:nvSpPr>
            <p:cNvPr id="8" name="Text Box 6"/>
            <p:cNvSpPr txBox="1">
              <a:spLocks noChangeArrowheads="1"/>
            </p:cNvSpPr>
            <p:nvPr/>
          </p:nvSpPr>
          <p:spPr bwMode="auto">
            <a:xfrm>
              <a:off x="254000" y="5799766"/>
              <a:ext cx="2768600" cy="537534"/>
            </a:xfrm>
            <a:prstGeom prst="roundRect">
              <a:avLst/>
            </a:prstGeom>
            <a:gradFill>
              <a:gsLst>
                <a:gs pos="50000">
                  <a:schemeClr val="tx1">
                    <a:lumMod val="65000"/>
                    <a:lumOff val="35000"/>
                  </a:schemeClr>
                </a:gs>
                <a:gs pos="100000">
                  <a:schemeClr val="tx1">
                    <a:lumMod val="85000"/>
                    <a:lumOff val="15000"/>
                  </a:schemeClr>
                </a:gs>
              </a:gsLst>
              <a:lin ang="5400000" scaled="0"/>
            </a:gra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0" rIns="90488" bIns="0" anchor="ctr">
              <a:noAutofit/>
            </a:bodyPr>
            <a:lstStyle/>
            <a:p>
              <a:pPr marL="285750" indent="-285750" algn="ctr">
                <a:spcBef>
                  <a:spcPct val="20000"/>
                </a:spcBef>
                <a:buClr>
                  <a:schemeClr val="accent2"/>
                </a:buClr>
                <a:buSzPct val="60000"/>
              </a:pPr>
              <a:r>
                <a:rPr lang="en-US" sz="1600" dirty="0" smtClean="0">
                  <a:solidFill>
                    <a:schemeClr val="bg1"/>
                  </a:solidFill>
                  <a:cs typeface="Times New Roman" pitchFamily="18" charset="0"/>
                </a:rPr>
                <a:t>Development</a:t>
              </a:r>
              <a:endParaRPr lang="en-US" sz="1600" dirty="0">
                <a:solidFill>
                  <a:schemeClr val="bg1"/>
                </a:solidFill>
                <a:cs typeface="Times New Roman" pitchFamily="18" charset="0"/>
              </a:endParaRPr>
            </a:p>
          </p:txBody>
        </p:sp>
        <p:sp>
          <p:nvSpPr>
            <p:cNvPr id="9" name="Text Box 6"/>
            <p:cNvSpPr txBox="1">
              <a:spLocks noChangeArrowheads="1"/>
            </p:cNvSpPr>
            <p:nvPr/>
          </p:nvSpPr>
          <p:spPr bwMode="auto">
            <a:xfrm>
              <a:off x="3530604" y="5799766"/>
              <a:ext cx="5092696" cy="537534"/>
            </a:xfrm>
            <a:prstGeom prst="roundRect">
              <a:avLst/>
            </a:prstGeom>
            <a:gradFill>
              <a:gsLst>
                <a:gs pos="50000">
                  <a:schemeClr val="tx1">
                    <a:lumMod val="65000"/>
                    <a:lumOff val="35000"/>
                  </a:schemeClr>
                </a:gs>
                <a:gs pos="100000">
                  <a:schemeClr val="tx1">
                    <a:lumMod val="85000"/>
                    <a:lumOff val="15000"/>
                  </a:schemeClr>
                </a:gs>
              </a:gsLst>
              <a:lin ang="5400000" scaled="0"/>
            </a:gra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0" rIns="90488" bIns="0" anchor="ctr">
              <a:noAutofit/>
            </a:bodyPr>
            <a:lstStyle/>
            <a:p>
              <a:pPr marL="285750" indent="-285750" algn="ctr">
                <a:spcBef>
                  <a:spcPct val="20000"/>
                </a:spcBef>
                <a:buClr>
                  <a:schemeClr val="accent2"/>
                </a:buClr>
                <a:buSzPct val="60000"/>
              </a:pPr>
              <a:r>
                <a:rPr lang="en-US" sz="1600" dirty="0" smtClean="0">
                  <a:solidFill>
                    <a:schemeClr val="bg1"/>
                  </a:solidFill>
                  <a:cs typeface="Times New Roman" pitchFamily="18" charset="0"/>
                </a:rPr>
                <a:t>Runtime</a:t>
              </a:r>
              <a:endParaRPr lang="en-US" sz="1600" dirty="0">
                <a:solidFill>
                  <a:schemeClr val="bg1"/>
                </a:solidFill>
                <a:cs typeface="Times New Roman" pitchFamily="18" charset="0"/>
              </a:endParaRPr>
            </a:p>
          </p:txBody>
        </p:sp>
        <p:sp>
          <p:nvSpPr>
            <p:cNvPr id="10" name="Text Box 6"/>
            <p:cNvSpPr txBox="1">
              <a:spLocks noChangeArrowheads="1"/>
            </p:cNvSpPr>
            <p:nvPr/>
          </p:nvSpPr>
          <p:spPr bwMode="auto">
            <a:xfrm>
              <a:off x="254000" y="5139366"/>
              <a:ext cx="2768600" cy="537534"/>
            </a:xfrm>
            <a:prstGeom prst="roundRect">
              <a:avLst/>
            </a:prstGeom>
            <a:gradFill>
              <a:gsLst>
                <a:gs pos="20000">
                  <a:srgbClr val="3366FF"/>
                </a:gs>
                <a:gs pos="100000">
                  <a:srgbClr val="364393"/>
                </a:gs>
              </a:gsLst>
              <a:lin ang="5400000" scaled="0"/>
            </a:gradFill>
            <a:ln w="12700" algn="ctr">
              <a:solidFill>
                <a:srgbClr val="000090"/>
              </a:solidFill>
              <a:miter lim="800000"/>
              <a:headEnd/>
              <a:tailEnd/>
            </a:ln>
            <a:effectLst>
              <a:outerShdw blurRad="50800" dist="38100" dir="2700000" algn="tl" rotWithShape="0">
                <a:prstClr val="black">
                  <a:alpha val="40000"/>
                </a:prstClr>
              </a:outerShdw>
            </a:effectLst>
          </p:spPr>
          <p:txBody>
            <a:bodyPr wrap="square" lIns="90488" tIns="0" rIns="90488" bIns="0" anchor="ctr">
              <a:noAutofit/>
            </a:bodyPr>
            <a:lstStyle>
              <a:defPPr>
                <a:defRPr lang="en-US"/>
              </a:defPPr>
              <a:lvl1pPr marL="285750" indent="-285750" algn="ctr">
                <a:spcBef>
                  <a:spcPct val="20000"/>
                </a:spcBef>
                <a:buClr>
                  <a:schemeClr val="accent2"/>
                </a:buClr>
                <a:buSzPct val="60000"/>
                <a:defRPr sz="1600">
                  <a:solidFill>
                    <a:schemeClr val="bg1"/>
                  </a:solidFill>
                  <a:cs typeface="Times New Roman" pitchFamily="18" charset="0"/>
                </a:defRPr>
              </a:lvl1pPr>
            </a:lstStyle>
            <a:p>
              <a:r>
                <a:rPr lang="en-US" dirty="0"/>
                <a:t>Local Machine</a:t>
              </a:r>
            </a:p>
          </p:txBody>
        </p:sp>
        <p:sp>
          <p:nvSpPr>
            <p:cNvPr id="11" name="Text Box 6"/>
            <p:cNvSpPr txBox="1">
              <a:spLocks noChangeArrowheads="1"/>
            </p:cNvSpPr>
            <p:nvPr/>
          </p:nvSpPr>
          <p:spPr bwMode="auto">
            <a:xfrm>
              <a:off x="254000" y="4478966"/>
              <a:ext cx="2768600" cy="537534"/>
            </a:xfrm>
            <a:prstGeom prst="roundRect">
              <a:avLst/>
            </a:prstGeom>
            <a:gradFill>
              <a:gsLst>
                <a:gs pos="20000">
                  <a:schemeClr val="accent2">
                    <a:lumMod val="75000"/>
                  </a:schemeClr>
                </a:gs>
                <a:gs pos="100000">
                  <a:schemeClr val="accent2">
                    <a:lumMod val="50000"/>
                  </a:schemeClr>
                </a:gs>
              </a:gsLst>
              <a:lin ang="5400000" scaled="0"/>
            </a:gradFill>
            <a:ln w="12700" algn="ctr">
              <a:solidFill>
                <a:schemeClr val="accent2">
                  <a:lumMod val="50000"/>
                </a:schemeClr>
              </a:solidFill>
              <a:miter lim="800000"/>
              <a:headEnd/>
              <a:tailEnd/>
            </a:ln>
            <a:effectLst>
              <a:outerShdw blurRad="50800" dist="38100" dir="2700000" algn="tl" rotWithShape="0">
                <a:prstClr val="black">
                  <a:alpha val="40000"/>
                </a:prstClr>
              </a:outerShdw>
            </a:effectLst>
          </p:spPr>
          <p:txBody>
            <a:bodyPr wrap="square" lIns="90488" tIns="0" rIns="90488" bIns="0" anchor="ctr">
              <a:noAutofit/>
            </a:bodyPr>
            <a:lstStyle/>
            <a:p>
              <a:pPr marL="285750" indent="-285750" algn="ctr">
                <a:spcBef>
                  <a:spcPct val="20000"/>
                </a:spcBef>
                <a:buClr>
                  <a:schemeClr val="accent2"/>
                </a:buClr>
                <a:buSzPct val="60000"/>
              </a:pPr>
              <a:r>
                <a:rPr lang="en-US" sz="1600" dirty="0" smtClean="0">
                  <a:solidFill>
                    <a:schemeClr val="bg1"/>
                  </a:solidFill>
                  <a:cs typeface="Times New Roman" pitchFamily="18" charset="0"/>
                </a:rPr>
                <a:t>Python SDK</a:t>
              </a:r>
              <a:endParaRPr lang="en-US" sz="1600" dirty="0">
                <a:solidFill>
                  <a:schemeClr val="bg1"/>
                </a:solidFill>
                <a:cs typeface="Times New Roman" pitchFamily="18" charset="0"/>
              </a:endParaRPr>
            </a:p>
          </p:txBody>
        </p:sp>
        <p:sp>
          <p:nvSpPr>
            <p:cNvPr id="12" name="Text Box 6"/>
            <p:cNvSpPr txBox="1">
              <a:spLocks noChangeArrowheads="1"/>
            </p:cNvSpPr>
            <p:nvPr/>
          </p:nvSpPr>
          <p:spPr bwMode="auto">
            <a:xfrm>
              <a:off x="3530604" y="4711700"/>
              <a:ext cx="5092696" cy="889000"/>
            </a:xfrm>
            <a:prstGeom prst="roundRect">
              <a:avLst/>
            </a:prstGeom>
            <a:gradFill>
              <a:gsLst>
                <a:gs pos="20000">
                  <a:srgbClr val="3366FF"/>
                </a:gs>
                <a:gs pos="100000">
                  <a:srgbClr val="364393"/>
                </a:gs>
              </a:gsLst>
              <a:lin ang="5400000" scaled="0"/>
            </a:gradFill>
            <a:ln w="12700" algn="ctr">
              <a:solidFill>
                <a:srgbClr val="000090"/>
              </a:solidFill>
              <a:miter lim="800000"/>
              <a:headEnd/>
              <a:tailEnd/>
            </a:ln>
            <a:effectLst>
              <a:outerShdw blurRad="50800" dist="38100" dir="2700000" algn="tl" rotWithShape="0">
                <a:prstClr val="black">
                  <a:alpha val="40000"/>
                </a:prstClr>
              </a:outerShdw>
            </a:effectLst>
          </p:spPr>
          <p:txBody>
            <a:bodyPr wrap="square" lIns="90488" tIns="0" rIns="90488" bIns="0" anchor="ctr">
              <a:noAutofit/>
            </a:bodyPr>
            <a:lstStyle/>
            <a:p>
              <a:pPr marL="285750" indent="-285750" algn="ctr">
                <a:spcBef>
                  <a:spcPct val="20000"/>
                </a:spcBef>
                <a:buClr>
                  <a:schemeClr val="accent2"/>
                </a:buClr>
                <a:buSzPct val="60000"/>
              </a:pPr>
              <a:r>
                <a:rPr lang="en-US" sz="1600" dirty="0" smtClean="0">
                  <a:solidFill>
                    <a:schemeClr val="bg1"/>
                  </a:solidFill>
                  <a:cs typeface="Times New Roman" pitchFamily="18" charset="0"/>
                </a:rPr>
                <a:t>Google </a:t>
              </a:r>
              <a:r>
                <a:rPr lang="en-US" sz="1600" dirty="0" err="1" smtClean="0">
                  <a:solidFill>
                    <a:schemeClr val="bg1"/>
                  </a:solidFill>
                  <a:cs typeface="Times New Roman" pitchFamily="18" charset="0"/>
                </a:rPr>
                <a:t>AppEngine</a:t>
              </a:r>
              <a:r>
                <a:rPr lang="en-US" sz="1600" dirty="0" smtClean="0">
                  <a:solidFill>
                    <a:schemeClr val="bg1"/>
                  </a:solidFill>
                  <a:cs typeface="Times New Roman" pitchFamily="18" charset="0"/>
                </a:rPr>
                <a:t> Infrastructure</a:t>
              </a:r>
              <a:endParaRPr lang="en-US" sz="1600" dirty="0">
                <a:solidFill>
                  <a:schemeClr val="bg1"/>
                </a:solidFill>
                <a:cs typeface="Times New Roman" pitchFamily="18" charset="0"/>
              </a:endParaRPr>
            </a:p>
          </p:txBody>
        </p:sp>
        <p:sp>
          <p:nvSpPr>
            <p:cNvPr id="13" name="Cloud"/>
            <p:cNvSpPr>
              <a:spLocks noChangeAspect="1" noEditPoints="1" noChangeArrowheads="1"/>
            </p:cNvSpPr>
            <p:nvPr/>
          </p:nvSpPr>
          <p:spPr bwMode="auto">
            <a:xfrm rot="308337">
              <a:off x="3388588" y="5093722"/>
              <a:ext cx="1207363" cy="65092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solidFill>
                  <a:srgbClr val="000000"/>
                </a:solidFill>
              </a:endParaRPr>
            </a:p>
          </p:txBody>
        </p:sp>
        <p:sp>
          <p:nvSpPr>
            <p:cNvPr id="14" name="Cloud"/>
            <p:cNvSpPr>
              <a:spLocks noChangeAspect="1" noEditPoints="1" noChangeArrowheads="1"/>
            </p:cNvSpPr>
            <p:nvPr/>
          </p:nvSpPr>
          <p:spPr bwMode="auto">
            <a:xfrm rot="308337">
              <a:off x="7498060" y="4899211"/>
              <a:ext cx="1309179" cy="8158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solidFill>
                  <a:srgbClr val="000000"/>
                </a:solidFill>
              </a:endParaRPr>
            </a:p>
          </p:txBody>
        </p:sp>
        <p:pic>
          <p:nvPicPr>
            <p:cNvPr id="15" name="Picture 11" descr="AppEng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3500" y="4610100"/>
              <a:ext cx="1003300" cy="1003300"/>
            </a:xfrm>
            <a:prstGeom prst="rect">
              <a:avLst/>
            </a:prstGeom>
          </p:spPr>
        </p:pic>
        <p:sp>
          <p:nvSpPr>
            <p:cNvPr id="16" name="Rounded Rectangle 12"/>
            <p:cNvSpPr/>
            <p:nvPr/>
          </p:nvSpPr>
          <p:spPr>
            <a:xfrm>
              <a:off x="292100" y="2374900"/>
              <a:ext cx="1892300" cy="19304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200" dirty="0" smtClean="0">
                  <a:solidFill>
                    <a:srgbClr val="000000"/>
                  </a:solidFill>
                </a:rPr>
                <a:t>Sandboxed Runtime Environment</a:t>
              </a:r>
              <a:endParaRPr lang="en-US" sz="1200" dirty="0">
                <a:solidFill>
                  <a:srgbClr val="000000"/>
                </a:solidFill>
              </a:endParaRPr>
            </a:p>
          </p:txBody>
        </p:sp>
        <p:sp>
          <p:nvSpPr>
            <p:cNvPr id="17" name="Rounded Rectangle 13"/>
            <p:cNvSpPr/>
            <p:nvPr/>
          </p:nvSpPr>
          <p:spPr>
            <a:xfrm>
              <a:off x="3556000" y="2374900"/>
              <a:ext cx="3416300" cy="19304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200" dirty="0" smtClean="0">
                  <a:solidFill>
                    <a:srgbClr val="000000"/>
                  </a:solidFill>
                </a:rPr>
                <a:t>Sandboxed Runtime Environment</a:t>
              </a:r>
              <a:endParaRPr lang="en-US" sz="1200" dirty="0">
                <a:solidFill>
                  <a:srgbClr val="000000"/>
                </a:solidFill>
              </a:endParaRPr>
            </a:p>
          </p:txBody>
        </p:sp>
        <p:sp>
          <p:nvSpPr>
            <p:cNvPr id="18" name="Rectangle 14"/>
            <p:cNvSpPr/>
            <p:nvPr/>
          </p:nvSpPr>
          <p:spPr>
            <a:xfrm>
              <a:off x="7061200" y="2400300"/>
              <a:ext cx="1562100" cy="3175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Data Store</a:t>
              </a:r>
              <a:endParaRPr lang="en-US" sz="1200" dirty="0">
                <a:solidFill>
                  <a:srgbClr val="000000"/>
                </a:solidFill>
              </a:endParaRPr>
            </a:p>
          </p:txBody>
        </p:sp>
        <p:sp>
          <p:nvSpPr>
            <p:cNvPr id="19" name="Rectangle 15"/>
            <p:cNvSpPr/>
            <p:nvPr/>
          </p:nvSpPr>
          <p:spPr>
            <a:xfrm>
              <a:off x="7061200" y="2781300"/>
              <a:ext cx="1562100" cy="3175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rgbClr val="000000"/>
                  </a:solidFill>
                </a:rPr>
                <a:t>Url</a:t>
              </a:r>
              <a:r>
                <a:rPr lang="en-US" sz="1200" dirty="0" smtClean="0">
                  <a:solidFill>
                    <a:srgbClr val="000000"/>
                  </a:solidFill>
                </a:rPr>
                <a:t> Fetch</a:t>
              </a:r>
              <a:endParaRPr lang="en-US" sz="1200" dirty="0">
                <a:solidFill>
                  <a:srgbClr val="000000"/>
                </a:solidFill>
              </a:endParaRPr>
            </a:p>
          </p:txBody>
        </p:sp>
        <p:sp>
          <p:nvSpPr>
            <p:cNvPr id="20" name="Rectangle 16"/>
            <p:cNvSpPr/>
            <p:nvPr/>
          </p:nvSpPr>
          <p:spPr>
            <a:xfrm>
              <a:off x="7061200" y="3175000"/>
              <a:ext cx="1562100" cy="3175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Image Manipulation</a:t>
              </a:r>
              <a:endParaRPr lang="en-US" sz="1200" dirty="0">
                <a:solidFill>
                  <a:srgbClr val="000000"/>
                </a:solidFill>
              </a:endParaRPr>
            </a:p>
          </p:txBody>
        </p:sp>
        <p:sp>
          <p:nvSpPr>
            <p:cNvPr id="21" name="Rectangle 17"/>
            <p:cNvSpPr/>
            <p:nvPr/>
          </p:nvSpPr>
          <p:spPr>
            <a:xfrm>
              <a:off x="7061200" y="3568700"/>
              <a:ext cx="1562100" cy="3175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Task Queue</a:t>
              </a:r>
              <a:endParaRPr lang="en-US" sz="1200" dirty="0">
                <a:solidFill>
                  <a:srgbClr val="000000"/>
                </a:solidFill>
              </a:endParaRPr>
            </a:p>
          </p:txBody>
        </p:sp>
        <p:sp>
          <p:nvSpPr>
            <p:cNvPr id="22" name="Rectangle 18"/>
            <p:cNvSpPr/>
            <p:nvPr/>
          </p:nvSpPr>
          <p:spPr>
            <a:xfrm>
              <a:off x="7061200" y="3962400"/>
              <a:ext cx="1562100" cy="3175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rgbClr val="000000"/>
                  </a:solidFill>
                </a:rPr>
                <a:t>Cron</a:t>
              </a:r>
              <a:r>
                <a:rPr lang="en-US" sz="1200" dirty="0" smtClean="0">
                  <a:solidFill>
                    <a:srgbClr val="000000"/>
                  </a:solidFill>
                </a:rPr>
                <a:t> Jobs</a:t>
              </a:r>
              <a:endParaRPr lang="en-US" sz="1200" dirty="0">
                <a:solidFill>
                  <a:srgbClr val="000000"/>
                </a:solidFill>
              </a:endParaRPr>
            </a:p>
          </p:txBody>
        </p:sp>
        <p:sp>
          <p:nvSpPr>
            <p:cNvPr id="23" name="Rectangle 19"/>
            <p:cNvSpPr/>
            <p:nvPr/>
          </p:nvSpPr>
          <p:spPr>
            <a:xfrm>
              <a:off x="2273300" y="2400300"/>
              <a:ext cx="762000" cy="317500"/>
            </a:xfrm>
            <a:prstGeom prst="rect">
              <a:avLst/>
            </a:prstGeom>
            <a:solidFill>
              <a:srgbClr val="FFFFFF"/>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24" name="Rectangle 20"/>
            <p:cNvSpPr/>
            <p:nvPr/>
          </p:nvSpPr>
          <p:spPr>
            <a:xfrm>
              <a:off x="2273300" y="2781300"/>
              <a:ext cx="762000" cy="317500"/>
            </a:xfrm>
            <a:prstGeom prst="rect">
              <a:avLst/>
            </a:prstGeom>
            <a:solidFill>
              <a:srgbClr val="FFFFFF"/>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25" name="Rectangle 21"/>
            <p:cNvSpPr/>
            <p:nvPr/>
          </p:nvSpPr>
          <p:spPr>
            <a:xfrm>
              <a:off x="2273300" y="3175000"/>
              <a:ext cx="762000" cy="317500"/>
            </a:xfrm>
            <a:prstGeom prst="rect">
              <a:avLst/>
            </a:prstGeom>
            <a:solidFill>
              <a:srgbClr val="FFFFFF"/>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26" name="Rectangle 22"/>
            <p:cNvSpPr/>
            <p:nvPr/>
          </p:nvSpPr>
          <p:spPr>
            <a:xfrm>
              <a:off x="2273300" y="3568700"/>
              <a:ext cx="762000" cy="317500"/>
            </a:xfrm>
            <a:prstGeom prst="rect">
              <a:avLst/>
            </a:prstGeom>
            <a:solidFill>
              <a:srgbClr val="FFFFFF"/>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sp>
          <p:nvSpPr>
            <p:cNvPr id="27" name="Rectangle 23"/>
            <p:cNvSpPr/>
            <p:nvPr/>
          </p:nvSpPr>
          <p:spPr>
            <a:xfrm>
              <a:off x="2273300" y="3962400"/>
              <a:ext cx="762000" cy="317500"/>
            </a:xfrm>
            <a:prstGeom prst="rect">
              <a:avLst/>
            </a:prstGeom>
            <a:solidFill>
              <a:srgbClr val="FFFFFF"/>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000000"/>
                </a:solidFill>
              </a:endParaRPr>
            </a:p>
          </p:txBody>
        </p:sp>
        <p:pic>
          <p:nvPicPr>
            <p:cNvPr id="28" name="Picture 2" descr="C:\Documents and Settings\Administrator\Local Settings\Temporary Internet Files\Content.IE5\0NG589SB\MC900441337[2].png"/>
            <p:cNvPicPr>
              <a:picLocks noChangeAspect="1" noChangeArrowheads="1"/>
            </p:cNvPicPr>
            <p:nvPr/>
          </p:nvPicPr>
          <p:blipFill>
            <a:blip r:embed="rId4" cstate="print"/>
            <a:srcRect/>
            <a:stretch>
              <a:fillRect/>
            </a:stretch>
          </p:blipFill>
          <p:spPr bwMode="auto">
            <a:xfrm>
              <a:off x="2413231" y="5138623"/>
              <a:ext cx="441324" cy="480601"/>
            </a:xfrm>
            <a:prstGeom prst="rect">
              <a:avLst/>
            </a:prstGeom>
            <a:noFill/>
          </p:spPr>
        </p:pic>
        <p:cxnSp>
          <p:nvCxnSpPr>
            <p:cNvPr id="29" name="Straight Connector 26"/>
            <p:cNvCxnSpPr/>
            <p:nvPr/>
          </p:nvCxnSpPr>
          <p:spPr>
            <a:xfrm>
              <a:off x="3276600" y="2349500"/>
              <a:ext cx="0" cy="3987800"/>
            </a:xfrm>
            <a:prstGeom prst="line">
              <a:avLst/>
            </a:prstGeom>
            <a:ln w="3175" cmpd="sng">
              <a:solidFill>
                <a:schemeClr val="tx1"/>
              </a:solidFill>
              <a:prstDash val="dash"/>
            </a:ln>
          </p:spPr>
          <p:style>
            <a:lnRef idx="2">
              <a:schemeClr val="accent1"/>
            </a:lnRef>
            <a:fillRef idx="0">
              <a:schemeClr val="accent1"/>
            </a:fillRef>
            <a:effectRef idx="1">
              <a:schemeClr val="accent1"/>
            </a:effectRef>
            <a:fontRef idx="minor">
              <a:schemeClr val="tx1"/>
            </a:fontRef>
          </p:style>
        </p:cxnSp>
        <p:grpSp>
          <p:nvGrpSpPr>
            <p:cNvPr id="30" name="Group 33"/>
            <p:cNvGrpSpPr/>
            <p:nvPr/>
          </p:nvGrpSpPr>
          <p:grpSpPr>
            <a:xfrm>
              <a:off x="800100" y="2616200"/>
              <a:ext cx="927100" cy="1117600"/>
              <a:chOff x="800100" y="2730500"/>
              <a:chExt cx="927100" cy="1117600"/>
            </a:xfrm>
          </p:grpSpPr>
          <p:sp>
            <p:nvSpPr>
              <p:cNvPr id="46" name="Rounded Rectangle 31"/>
              <p:cNvSpPr/>
              <p:nvPr/>
            </p:nvSpPr>
            <p:spPr>
              <a:xfrm>
                <a:off x="800100" y="2730500"/>
                <a:ext cx="927100" cy="11176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Web App</a:t>
                </a:r>
                <a:endParaRPr lang="en-US" sz="1200" dirty="0">
                  <a:solidFill>
                    <a:srgbClr val="000000"/>
                  </a:solidFill>
                </a:endParaRPr>
              </a:p>
            </p:txBody>
          </p:sp>
          <p:sp>
            <p:nvSpPr>
              <p:cNvPr id="47" name="Folded Corner 29"/>
              <p:cNvSpPr/>
              <p:nvPr/>
            </p:nvSpPr>
            <p:spPr>
              <a:xfrm rot="10800000">
                <a:off x="1041400" y="3048000"/>
                <a:ext cx="317500" cy="457200"/>
              </a:xfrm>
              <a:prstGeom prst="foldedCorner">
                <a:avLst/>
              </a:prstGeom>
              <a:solidFill>
                <a:srgbClr val="FFFFFF"/>
              </a:solidFill>
              <a:ln w="3175"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Cloud"/>
              <p:cNvSpPr>
                <a:spLocks noChangeAspect="1" noEditPoints="1" noChangeArrowheads="1"/>
              </p:cNvSpPr>
              <p:nvPr/>
            </p:nvSpPr>
            <p:spPr bwMode="auto">
              <a:xfrm rot="308337">
                <a:off x="901471" y="3418024"/>
                <a:ext cx="642196" cy="346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solidFill>
                    <a:srgbClr val="000000"/>
                  </a:solidFill>
                </a:endParaRPr>
              </a:p>
            </p:txBody>
          </p:sp>
          <p:pic>
            <p:nvPicPr>
              <p:cNvPr id="49" name="Picture 2" descr="Z:\Documents\University of Melbourne\Aneka\CloudBook\Icons\1306768872_browser.png"/>
              <p:cNvPicPr>
                <a:picLocks noChangeAspect="1" noChangeArrowheads="1"/>
              </p:cNvPicPr>
              <p:nvPr/>
            </p:nvPicPr>
            <p:blipFill>
              <a:blip r:embed="rId5" cstate="print"/>
              <a:srcRect/>
              <a:stretch>
                <a:fillRect/>
              </a:stretch>
            </p:blipFill>
            <p:spPr bwMode="auto">
              <a:xfrm>
                <a:off x="1147037" y="3118955"/>
                <a:ext cx="475145" cy="475145"/>
              </a:xfrm>
              <a:prstGeom prst="rect">
                <a:avLst/>
              </a:prstGeom>
              <a:noFill/>
            </p:spPr>
          </p:pic>
        </p:grpSp>
        <p:grpSp>
          <p:nvGrpSpPr>
            <p:cNvPr id="31" name="Group 34"/>
            <p:cNvGrpSpPr/>
            <p:nvPr/>
          </p:nvGrpSpPr>
          <p:grpSpPr>
            <a:xfrm>
              <a:off x="3759200" y="2717800"/>
              <a:ext cx="927100" cy="1117600"/>
              <a:chOff x="800100" y="2730500"/>
              <a:chExt cx="927100" cy="1117600"/>
            </a:xfrm>
          </p:grpSpPr>
          <p:sp>
            <p:nvSpPr>
              <p:cNvPr id="42" name="Rounded Rectangle 35"/>
              <p:cNvSpPr/>
              <p:nvPr/>
            </p:nvSpPr>
            <p:spPr>
              <a:xfrm>
                <a:off x="800100" y="2730500"/>
                <a:ext cx="927100" cy="11176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Web App</a:t>
                </a:r>
                <a:endParaRPr lang="en-US" sz="1200" dirty="0">
                  <a:solidFill>
                    <a:srgbClr val="000000"/>
                  </a:solidFill>
                </a:endParaRPr>
              </a:p>
            </p:txBody>
          </p:sp>
          <p:sp>
            <p:nvSpPr>
              <p:cNvPr id="43" name="Folded Corner 36"/>
              <p:cNvSpPr/>
              <p:nvPr/>
            </p:nvSpPr>
            <p:spPr>
              <a:xfrm rot="10800000">
                <a:off x="1041400" y="3048000"/>
                <a:ext cx="317500" cy="457200"/>
              </a:xfrm>
              <a:prstGeom prst="foldedCorner">
                <a:avLst/>
              </a:prstGeom>
              <a:solidFill>
                <a:srgbClr val="FFFFFF"/>
              </a:solidFill>
              <a:ln w="3175"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Cloud"/>
              <p:cNvSpPr>
                <a:spLocks noChangeAspect="1" noEditPoints="1" noChangeArrowheads="1"/>
              </p:cNvSpPr>
              <p:nvPr/>
            </p:nvSpPr>
            <p:spPr bwMode="auto">
              <a:xfrm rot="308337">
                <a:off x="901471" y="3418024"/>
                <a:ext cx="642196" cy="346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solidFill>
                    <a:srgbClr val="000000"/>
                  </a:solidFill>
                </a:endParaRPr>
              </a:p>
            </p:txBody>
          </p:sp>
          <p:pic>
            <p:nvPicPr>
              <p:cNvPr id="45" name="Picture 2" descr="Z:\Documents\University of Melbourne\Aneka\CloudBook\Icons\1306768872_browser.png"/>
              <p:cNvPicPr>
                <a:picLocks noChangeAspect="1" noChangeArrowheads="1"/>
              </p:cNvPicPr>
              <p:nvPr/>
            </p:nvPicPr>
            <p:blipFill>
              <a:blip r:embed="rId5" cstate="print"/>
              <a:srcRect/>
              <a:stretch>
                <a:fillRect/>
              </a:stretch>
            </p:blipFill>
            <p:spPr bwMode="auto">
              <a:xfrm>
                <a:off x="1147037" y="3118955"/>
                <a:ext cx="475145" cy="475145"/>
              </a:xfrm>
              <a:prstGeom prst="rect">
                <a:avLst/>
              </a:prstGeom>
              <a:noFill/>
            </p:spPr>
          </p:pic>
        </p:grpSp>
        <p:grpSp>
          <p:nvGrpSpPr>
            <p:cNvPr id="32" name="Group 39"/>
            <p:cNvGrpSpPr/>
            <p:nvPr/>
          </p:nvGrpSpPr>
          <p:grpSpPr>
            <a:xfrm>
              <a:off x="4800600" y="2717800"/>
              <a:ext cx="927100" cy="1117600"/>
              <a:chOff x="800100" y="2730500"/>
              <a:chExt cx="927100" cy="1117600"/>
            </a:xfrm>
          </p:grpSpPr>
          <p:sp>
            <p:nvSpPr>
              <p:cNvPr id="38" name="Rounded Rectangle 40"/>
              <p:cNvSpPr/>
              <p:nvPr/>
            </p:nvSpPr>
            <p:spPr>
              <a:xfrm>
                <a:off x="800100" y="2730500"/>
                <a:ext cx="927100" cy="11176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Web App</a:t>
                </a:r>
                <a:endParaRPr lang="en-US" sz="1200" dirty="0">
                  <a:solidFill>
                    <a:srgbClr val="000000"/>
                  </a:solidFill>
                </a:endParaRPr>
              </a:p>
            </p:txBody>
          </p:sp>
          <p:sp>
            <p:nvSpPr>
              <p:cNvPr id="39" name="Folded Corner 41"/>
              <p:cNvSpPr/>
              <p:nvPr/>
            </p:nvSpPr>
            <p:spPr>
              <a:xfrm rot="10800000">
                <a:off x="1041400" y="3048000"/>
                <a:ext cx="317500" cy="457200"/>
              </a:xfrm>
              <a:prstGeom prst="foldedCorner">
                <a:avLst/>
              </a:prstGeom>
              <a:solidFill>
                <a:srgbClr val="FFFFFF"/>
              </a:solidFill>
              <a:ln w="3175"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Cloud"/>
              <p:cNvSpPr>
                <a:spLocks noChangeAspect="1" noEditPoints="1" noChangeArrowheads="1"/>
              </p:cNvSpPr>
              <p:nvPr/>
            </p:nvSpPr>
            <p:spPr bwMode="auto">
              <a:xfrm rot="308337">
                <a:off x="901471" y="3418024"/>
                <a:ext cx="642196" cy="346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solidFill>
                    <a:srgbClr val="000000"/>
                  </a:solidFill>
                </a:endParaRPr>
              </a:p>
            </p:txBody>
          </p:sp>
          <p:pic>
            <p:nvPicPr>
              <p:cNvPr id="41" name="Picture 2" descr="Z:\Documents\University of Melbourne\Aneka\CloudBook\Icons\1306768872_browser.png"/>
              <p:cNvPicPr>
                <a:picLocks noChangeAspect="1" noChangeArrowheads="1"/>
              </p:cNvPicPr>
              <p:nvPr/>
            </p:nvPicPr>
            <p:blipFill>
              <a:blip r:embed="rId5" cstate="print"/>
              <a:srcRect/>
              <a:stretch>
                <a:fillRect/>
              </a:stretch>
            </p:blipFill>
            <p:spPr bwMode="auto">
              <a:xfrm>
                <a:off x="1147037" y="3118955"/>
                <a:ext cx="475145" cy="475145"/>
              </a:xfrm>
              <a:prstGeom prst="rect">
                <a:avLst/>
              </a:prstGeom>
              <a:noFill/>
            </p:spPr>
          </p:pic>
        </p:grpSp>
        <p:grpSp>
          <p:nvGrpSpPr>
            <p:cNvPr id="33" name="Group 44"/>
            <p:cNvGrpSpPr/>
            <p:nvPr/>
          </p:nvGrpSpPr>
          <p:grpSpPr>
            <a:xfrm>
              <a:off x="5829300" y="2717800"/>
              <a:ext cx="927100" cy="1117600"/>
              <a:chOff x="800100" y="2730500"/>
              <a:chExt cx="927100" cy="1117600"/>
            </a:xfrm>
          </p:grpSpPr>
          <p:sp>
            <p:nvSpPr>
              <p:cNvPr id="34" name="Rounded Rectangle 45"/>
              <p:cNvSpPr/>
              <p:nvPr/>
            </p:nvSpPr>
            <p:spPr>
              <a:xfrm>
                <a:off x="800100" y="2730500"/>
                <a:ext cx="927100" cy="11176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Web App</a:t>
                </a:r>
                <a:endParaRPr lang="en-US" sz="1200" dirty="0">
                  <a:solidFill>
                    <a:srgbClr val="000000"/>
                  </a:solidFill>
                </a:endParaRPr>
              </a:p>
            </p:txBody>
          </p:sp>
          <p:sp>
            <p:nvSpPr>
              <p:cNvPr id="35" name="Folded Corner 46"/>
              <p:cNvSpPr/>
              <p:nvPr/>
            </p:nvSpPr>
            <p:spPr>
              <a:xfrm rot="10800000">
                <a:off x="1041400" y="3048000"/>
                <a:ext cx="317500" cy="457200"/>
              </a:xfrm>
              <a:prstGeom prst="foldedCorner">
                <a:avLst/>
              </a:prstGeom>
              <a:solidFill>
                <a:srgbClr val="FFFFFF"/>
              </a:solidFill>
              <a:ln w="3175"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Cloud"/>
              <p:cNvSpPr>
                <a:spLocks noChangeAspect="1" noEditPoints="1" noChangeArrowheads="1"/>
              </p:cNvSpPr>
              <p:nvPr/>
            </p:nvSpPr>
            <p:spPr bwMode="auto">
              <a:xfrm rot="308337">
                <a:off x="901471" y="3418024"/>
                <a:ext cx="642196" cy="346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solidFill>
                    <a:srgbClr val="000000"/>
                  </a:solidFill>
                </a:endParaRPr>
              </a:p>
            </p:txBody>
          </p:sp>
          <p:pic>
            <p:nvPicPr>
              <p:cNvPr id="37" name="Picture 2" descr="Z:\Documents\University of Melbourne\Aneka\CloudBook\Icons\1306768872_browser.png"/>
              <p:cNvPicPr>
                <a:picLocks noChangeAspect="1" noChangeArrowheads="1"/>
              </p:cNvPicPr>
              <p:nvPr/>
            </p:nvPicPr>
            <p:blipFill>
              <a:blip r:embed="rId5" cstate="print"/>
              <a:srcRect/>
              <a:stretch>
                <a:fillRect/>
              </a:stretch>
            </p:blipFill>
            <p:spPr bwMode="auto">
              <a:xfrm>
                <a:off x="1147037" y="3118955"/>
                <a:ext cx="475145" cy="475145"/>
              </a:xfrm>
              <a:prstGeom prst="rect">
                <a:avLst/>
              </a:prstGeom>
              <a:noFill/>
            </p:spPr>
          </p:pic>
        </p:grpSp>
      </p:grpSp>
      <p:sp>
        <p:nvSpPr>
          <p:cNvPr id="3" name="矩形 2"/>
          <p:cNvSpPr/>
          <p:nvPr/>
        </p:nvSpPr>
        <p:spPr>
          <a:xfrm>
            <a:off x="407707" y="5760784"/>
            <a:ext cx="8303945"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基础设施，运行时环境，底层存储，以及一套用于开发可扩展应用程序的服务。</a:t>
            </a:r>
          </a:p>
        </p:txBody>
      </p:sp>
    </p:spTree>
    <p:extLst>
      <p:ext uri="{BB962C8B-B14F-4D97-AF65-F5344CB8AC3E}">
        <p14:creationId xmlns:p14="http://schemas.microsoft.com/office/powerpoint/2010/main" val="1539456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a:t>
            </a:r>
            <a:r>
              <a:rPr lang="zh-CN" altLang="en-US" dirty="0"/>
              <a:t>架构和核心概念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
        <p:nvSpPr>
          <p:cNvPr id="3" name="矩形 2"/>
          <p:cNvSpPr/>
          <p:nvPr/>
        </p:nvSpPr>
        <p:spPr>
          <a:xfrm>
            <a:off x="381000" y="1219200"/>
            <a:ext cx="1704634" cy="461665"/>
          </a:xfrm>
          <a:prstGeom prst="rect">
            <a:avLst/>
          </a:prstGeom>
        </p:spPr>
        <p:txBody>
          <a:bodyPr wrap="none">
            <a:spAutoFit/>
          </a:bodyPr>
          <a:lstStyle/>
          <a:p>
            <a:r>
              <a:rPr lang="en-US" altLang="zh-CN"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1.基础设施</a:t>
            </a:r>
            <a:endParaRPr lang="zh-CN" altLang="en-US" sz="2400" b="1" dirty="0">
              <a:latin typeface="微软雅黑" panose="020B0503020204020204" pitchFamily="34" charset="-122"/>
              <a:ea typeface="微软雅黑" panose="020B0503020204020204" pitchFamily="34" charset="-122"/>
            </a:endParaRPr>
          </a:p>
        </p:txBody>
      </p:sp>
      <p:sp>
        <p:nvSpPr>
          <p:cNvPr id="5" name="矩形 4"/>
          <p:cNvSpPr/>
          <p:nvPr/>
        </p:nvSpPr>
        <p:spPr>
          <a:xfrm>
            <a:off x="381000" y="1828800"/>
            <a:ext cx="8305800" cy="3170099"/>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AppEngne</a:t>
            </a:r>
            <a:r>
              <a:rPr lang="zh-CN" altLang="en-US" sz="2000" dirty="0">
                <a:latin typeface="微软雅黑" panose="020B0503020204020204" pitchFamily="34" charset="-122"/>
                <a:ea typeface="微软雅黑" panose="020B0503020204020204" pitchFamily="34" charset="-122"/>
              </a:rPr>
              <a:t>托管Web应用程序， 它的主要功能是有效地服务用户请求。要做到这一点，</a:t>
            </a:r>
            <a:r>
              <a:rPr lang="zh-CN" altLang="en-US" sz="2000" dirty="0" smtClean="0">
                <a:latin typeface="微软雅黑" panose="020B0503020204020204" pitchFamily="34" charset="-122"/>
                <a:ea typeface="微软雅黑" panose="020B0503020204020204" pitchFamily="34" charset="-122"/>
              </a:rPr>
              <a:t>AppEngine</a:t>
            </a:r>
            <a:r>
              <a:rPr lang="zh-CN" altLang="en-US" sz="2000" dirty="0">
                <a:latin typeface="微软雅黑" panose="020B0503020204020204" pitchFamily="34" charset="-122"/>
                <a:ea typeface="微软雅黑" panose="020B0503020204020204" pitchFamily="34" charset="-122"/>
              </a:rPr>
              <a:t>的基础设施利用了谷歌数据中心内很多服务器的可用优势。对每个HTTP请求，App Engine定位托管处理请求的应用程序的服务器， 评估其负载， 如果需要， 分配额外的资源(如服务器)或重定向请求到现有服务器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应用程序</a:t>
            </a:r>
            <a:r>
              <a:rPr lang="zh-CN" altLang="en-US" sz="2000" dirty="0">
                <a:latin typeface="微软雅黑" panose="020B0503020204020204" pitchFamily="34" charset="-122"/>
                <a:ea typeface="微软雅黑" panose="020B0503020204020204" pitchFamily="34" charset="-122"/>
              </a:rPr>
              <a:t>的特殊设计简化了基础设施的工作</a:t>
            </a:r>
            <a:r>
              <a:rPr lang="zh-CN" altLang="en-US" sz="2000" dirty="0" smtClean="0">
                <a:latin typeface="微软雅黑" panose="020B0503020204020204" pitchFamily="34" charset="-122"/>
                <a:ea typeface="微软雅黑" panose="020B0503020204020204" pitchFamily="34" charset="-122"/>
              </a:rPr>
              <a:t>，相同</a:t>
            </a:r>
            <a:r>
              <a:rPr lang="zh-CN" altLang="en-US" sz="2000" dirty="0">
                <a:latin typeface="微软雅黑" panose="020B0503020204020204" pitchFamily="34" charset="-122"/>
                <a:ea typeface="微软雅黑" panose="020B0503020204020204" pitchFamily="34" charset="-122"/>
              </a:rPr>
              <a:t>的应用程序的请求之间不会隐式地维持任何状态信息，每个请求可重定向到任何</a:t>
            </a:r>
            <a:r>
              <a:rPr lang="zh-CN" altLang="en-US" sz="2000" dirty="0" smtClean="0">
                <a:latin typeface="微软雅黑" panose="020B0503020204020204" pitchFamily="34" charset="-122"/>
                <a:ea typeface="微软雅黑" panose="020B0503020204020204" pitchFamily="34" charset="-122"/>
              </a:rPr>
              <a:t>托管目标</a:t>
            </a:r>
            <a:r>
              <a:rPr lang="zh-CN" altLang="en-US" sz="2000" dirty="0">
                <a:latin typeface="微软雅黑" panose="020B0503020204020204" pitchFamily="34" charset="-122"/>
                <a:ea typeface="微软雅黑" panose="020B0503020204020204" pitchFamily="34" charset="-122"/>
              </a:rPr>
              <a:t>应用程序的服务器，甚至分配一个新的服务器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基础</a:t>
            </a:r>
            <a:r>
              <a:rPr lang="zh-CN" altLang="en-US" sz="2000" dirty="0">
                <a:latin typeface="微软雅黑" panose="020B0503020204020204" pitchFamily="34" charset="-122"/>
                <a:ea typeface="微软雅黑" panose="020B0503020204020204" pitchFamily="34" charset="-122"/>
              </a:rPr>
              <a:t>设施还负责监控应用程序性能和收集账单的统计信息。</a:t>
            </a: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1976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a:t>
            </a:r>
            <a:r>
              <a:rPr lang="zh-CN" altLang="en-US" dirty="0"/>
              <a:t>架构和核心概念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
        <p:nvSpPr>
          <p:cNvPr id="5" name="矩形 4"/>
          <p:cNvSpPr/>
          <p:nvPr/>
        </p:nvSpPr>
        <p:spPr>
          <a:xfrm>
            <a:off x="381000" y="1219200"/>
            <a:ext cx="2000869"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a:t>
            </a:r>
            <a:r>
              <a:rPr lang="zh-CN" altLang="zh-CN" sz="2400" b="1" dirty="0">
                <a:latin typeface="微软雅黑" panose="020B0503020204020204" pitchFamily="34" charset="-122"/>
                <a:ea typeface="微软雅黑" panose="020B0503020204020204" pitchFamily="34" charset="-122"/>
              </a:rPr>
              <a:t>运行时环境</a:t>
            </a:r>
            <a:endParaRPr lang="zh-CN" altLang="en-US" sz="2400" b="1" dirty="0">
              <a:latin typeface="微软雅黑" panose="020B0503020204020204" pitchFamily="34" charset="-122"/>
              <a:ea typeface="微软雅黑" panose="020B0503020204020204" pitchFamily="34" charset="-122"/>
            </a:endParaRPr>
          </a:p>
        </p:txBody>
      </p:sp>
      <p:sp>
        <p:nvSpPr>
          <p:cNvPr id="3" name="矩形 2"/>
          <p:cNvSpPr/>
          <p:nvPr/>
        </p:nvSpPr>
        <p:spPr>
          <a:xfrm>
            <a:off x="444500" y="1791722"/>
            <a:ext cx="8286750" cy="3539430"/>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应用程序提供孤立和受保护的上下文环境。</a:t>
            </a:r>
            <a:r>
              <a:rPr lang="zh-CN" altLang="en-US" sz="2000" dirty="0" smtClean="0">
                <a:latin typeface="微软雅黑" panose="020B0503020204020204" pitchFamily="34" charset="-122"/>
                <a:ea typeface="微软雅黑" panose="020B0503020204020204" pitchFamily="34" charset="-122"/>
              </a:rPr>
              <a:t>运行</a:t>
            </a:r>
            <a:r>
              <a:rPr lang="zh-CN" altLang="en-US" sz="2000" dirty="0">
                <a:latin typeface="微软雅黑" panose="020B0503020204020204" pitchFamily="34" charset="-122"/>
                <a:ea typeface="微软雅黑" panose="020B0503020204020204" pitchFamily="34" charset="-122"/>
              </a:rPr>
              <a:t>时环境始终活跃和运行，在请求处理程序开始执行运行</a:t>
            </a:r>
            <a:r>
              <a:rPr lang="zh-CN" altLang="en-US" sz="2000" dirty="0" smtClean="0">
                <a:latin typeface="微软雅黑" panose="020B0503020204020204" pitchFamily="34" charset="-122"/>
                <a:ea typeface="微软雅黑" panose="020B0503020204020204" pitchFamily="34" charset="-122"/>
              </a:rPr>
              <a:t>时开始，</a:t>
            </a:r>
            <a:r>
              <a:rPr lang="zh-CN" altLang="en-US" sz="2000" dirty="0">
                <a:latin typeface="微软雅黑" panose="020B0503020204020204" pitchFamily="34" charset="-122"/>
                <a:ea typeface="微软雅黑" panose="020B0503020204020204" pitchFamily="34" charset="-122"/>
              </a:rPr>
              <a:t>处理程序完成后立即终止</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(1)沙箱</a:t>
            </a:r>
          </a:p>
          <a:p>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应用程序提供一个沙</a:t>
            </a:r>
            <a:r>
              <a:rPr lang="zh-CN" altLang="en-US" sz="2000" dirty="0" smtClean="0">
                <a:latin typeface="微软雅黑" panose="020B0503020204020204" pitchFamily="34" charset="-122"/>
                <a:ea typeface="微软雅黑" panose="020B0503020204020204" pitchFamily="34" charset="-122"/>
              </a:rPr>
              <a:t>箱，App </a:t>
            </a:r>
            <a:r>
              <a:rPr lang="zh-CN" altLang="en-US" sz="2000" dirty="0">
                <a:latin typeface="微软雅黑" panose="020B0503020204020204" pitchFamily="34" charset="-122"/>
                <a:ea typeface="微软雅黑" panose="020B0503020204020204" pitchFamily="34" charset="-122"/>
              </a:rPr>
              <a:t>Engine只支持管理或解释型语言开发的应用程序， 要求运行时将其代码翻译转换成可执行的指令。因此，沙箱是通过禁用一些通常默认实现的共同特征，以修改应用程序的运行时来实现的。如果应用程序试图执行任何一个潜在有害的操作，沙箱将抛出异常，并中断执行。沙箱不允许的操作包括：写人服务器文件系统， 使用邮件Url Fetch和XMPP以外的方式通过网络访问计算机， 在请求、排队任务、cron作业范围之外执行代码， 处理时间超过30秒的请求</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8307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a:t>
            </a:r>
            <a:r>
              <a:rPr lang="zh-CN" altLang="en-US" dirty="0"/>
              <a:t>架构和核心概念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
        <p:nvSpPr>
          <p:cNvPr id="5" name="矩形 4"/>
          <p:cNvSpPr/>
          <p:nvPr/>
        </p:nvSpPr>
        <p:spPr>
          <a:xfrm>
            <a:off x="272039" y="1126867"/>
            <a:ext cx="215315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(2)支持运行时</a:t>
            </a:r>
          </a:p>
        </p:txBody>
      </p:sp>
      <p:sp>
        <p:nvSpPr>
          <p:cNvPr id="6" name="矩形 5"/>
          <p:cNvSpPr/>
          <p:nvPr/>
        </p:nvSpPr>
        <p:spPr>
          <a:xfrm>
            <a:off x="272039" y="1588532"/>
            <a:ext cx="8737746" cy="378565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开发</a:t>
            </a:r>
            <a:r>
              <a:rPr lang="zh-CN" altLang="en-US" sz="2000" dirty="0">
                <a:latin typeface="微软雅黑" panose="020B0503020204020204" pitchFamily="34" charset="-122"/>
                <a:ea typeface="微软雅黑" panose="020B0503020204020204" pitchFamily="34" charset="-122"/>
              </a:rPr>
              <a:t>App Engine上的应用可以使用三</a:t>
            </a:r>
            <a:r>
              <a:rPr lang="zh-CN" altLang="en-US" sz="2000" dirty="0" smtClean="0">
                <a:latin typeface="微软雅黑" panose="020B0503020204020204" pitchFamily="34" charset="-122"/>
                <a:ea typeface="微软雅黑" panose="020B0503020204020204" pitchFamily="34" charset="-122"/>
              </a:rPr>
              <a:t>种语言：</a:t>
            </a:r>
            <a:r>
              <a:rPr lang="zh-CN" altLang="en-US" sz="2000" dirty="0">
                <a:latin typeface="微软雅黑" panose="020B0503020204020204" pitchFamily="34" charset="-122"/>
                <a:ea typeface="微软雅黑" panose="020B0503020204020204" pitchFamily="34" charset="-122"/>
              </a:rPr>
              <a:t>Java， Python和Go。</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支持</a:t>
            </a:r>
            <a:r>
              <a:rPr lang="zh-CN" altLang="en-US" sz="2000" dirty="0">
                <a:latin typeface="微软雅黑" panose="020B0503020204020204" pitchFamily="34" charset="-122"/>
                <a:ea typeface="微软雅黑" panose="020B0503020204020204" pitchFamily="34" charset="-122"/>
              </a:rPr>
              <a:t>Java 6， </a:t>
            </a:r>
            <a:r>
              <a:rPr lang="zh-CN" altLang="en-US" sz="2000" dirty="0" smtClean="0">
                <a:latin typeface="微软雅黑" panose="020B0503020204020204" pitchFamily="34" charset="-122"/>
                <a:ea typeface="微软雅黑" panose="020B0503020204020204" pitchFamily="34" charset="-122"/>
              </a:rPr>
              <a:t>可以</a:t>
            </a:r>
            <a:r>
              <a:rPr lang="zh-CN" altLang="en-US" sz="2000" dirty="0">
                <a:latin typeface="微软雅黑" panose="020B0503020204020204" pitchFamily="34" charset="-122"/>
                <a:ea typeface="微软雅黑" panose="020B0503020204020204" pitchFamily="34" charset="-122"/>
              </a:rPr>
              <a:t>使用常见的工具在Java中开发Web应用程序， 如Java服务器页面(JSP) ， 以及使用Java Servlet标准的环境与应用交互</a:t>
            </a:r>
            <a:r>
              <a:rPr lang="zh-CN" altLang="en-US" sz="2000" dirty="0" smtClean="0">
                <a:latin typeface="微软雅黑" panose="020B0503020204020204" pitchFamily="34" charset="-122"/>
                <a:ea typeface="微软雅黑" panose="020B0503020204020204" pitchFamily="34" charset="-122"/>
              </a:rPr>
              <a:t>。开发</a:t>
            </a:r>
            <a:r>
              <a:rPr lang="zh-CN" altLang="en-US" sz="2000" dirty="0">
                <a:latin typeface="微软雅黑" panose="020B0503020204020204" pitchFamily="34" charset="-122"/>
                <a:ea typeface="微软雅黑" panose="020B0503020204020204" pitchFamily="34" charset="-122"/>
              </a:rPr>
              <a:t>人员可以通过Java SDK创建App Engine上的应用程序， JavaSDK允许使用Java 5或Java 6开发应用程序， 以及不超过该沙箱限制的任何Java库</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由</a:t>
            </a:r>
            <a:r>
              <a:rPr lang="zh-CN" altLang="en-US" sz="2000" dirty="0">
                <a:latin typeface="微软雅黑" panose="020B0503020204020204" pitchFamily="34" charset="-122"/>
                <a:ea typeface="微软雅黑" panose="020B0503020204020204" pitchFamily="34" charset="-122"/>
              </a:rPr>
              <a:t>一个优化的Python 2.5.2解释器提供</a:t>
            </a:r>
            <a:r>
              <a:rPr lang="zh-CN" altLang="en-US" sz="2000" dirty="0" smtClean="0">
                <a:latin typeface="微软雅黑" panose="020B0503020204020204" pitchFamily="34" charset="-122"/>
                <a:ea typeface="微软雅黑" panose="020B0503020204020204" pitchFamily="34" charset="-122"/>
              </a:rPr>
              <a:t>。运行</a:t>
            </a:r>
            <a:r>
              <a:rPr lang="zh-CN" altLang="en-US" sz="2000" dirty="0">
                <a:latin typeface="微软雅黑" panose="020B0503020204020204" pitchFamily="34" charset="-122"/>
                <a:ea typeface="微软雅黑" panose="020B0503020204020204" pitchFamily="34" charset="-122"/>
              </a:rPr>
              <a:t>时环境支持Python标准库， </a:t>
            </a:r>
            <a:r>
              <a:rPr lang="zh-CN" altLang="en-US" sz="2000" dirty="0" smtClean="0">
                <a:latin typeface="微软雅黑" panose="020B0503020204020204" pitchFamily="34" charset="-122"/>
                <a:ea typeface="微软雅黑" panose="020B0503020204020204" pitchFamily="34" charset="-122"/>
              </a:rPr>
              <a:t>删除</a:t>
            </a:r>
            <a:r>
              <a:rPr lang="zh-CN" altLang="en-US" sz="2000" dirty="0">
                <a:latin typeface="微软雅黑" panose="020B0503020204020204" pitchFamily="34" charset="-122"/>
                <a:ea typeface="微软雅黑" panose="020B0503020204020204" pitchFamily="34" charset="-122"/>
              </a:rPr>
              <a:t>了有些可能执行有害操作的</a:t>
            </a:r>
            <a:r>
              <a:rPr lang="zh-CN" altLang="en-US" sz="2000" dirty="0" smtClean="0">
                <a:latin typeface="微软雅黑" panose="020B0503020204020204" pitchFamily="34" charset="-122"/>
                <a:ea typeface="微软雅黑" panose="020B0503020204020204" pitchFamily="34" charset="-122"/>
              </a:rPr>
              <a:t>模块。开发</a:t>
            </a:r>
            <a:r>
              <a:rPr lang="zh-CN" altLang="en-US" sz="2000" dirty="0">
                <a:latin typeface="微软雅黑" panose="020B0503020204020204" pitchFamily="34" charset="-122"/>
                <a:ea typeface="微软雅黑" panose="020B0503020204020204" pitchFamily="34" charset="-122"/>
              </a:rPr>
              <a:t>人员可以使用一个特定的Python Web应用框架， 称为webapp， 简化了Web应用程序的开发</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Go</a:t>
            </a:r>
            <a:r>
              <a:rPr lang="zh-CN" altLang="en-US" sz="2000" dirty="0">
                <a:latin typeface="微软雅黑" panose="020B0503020204020204" pitchFamily="34" charset="-122"/>
                <a:ea typeface="微软雅黑" panose="020B0503020204020204" pitchFamily="34" charset="-122"/>
              </a:rPr>
              <a:t>运行时环境允许用Go编程语言开发App Engine上托管和运行的应用程序</a:t>
            </a:r>
            <a:r>
              <a:rPr lang="zh-CN" altLang="en-US" sz="2000" dirty="0" smtClean="0">
                <a:latin typeface="微软雅黑" panose="020B0503020204020204" pitchFamily="34" charset="-122"/>
                <a:ea typeface="微软雅黑" panose="020B0503020204020204" pitchFamily="34" charset="-122"/>
              </a:rPr>
              <a:t>。SDK</a:t>
            </a:r>
            <a:r>
              <a:rPr lang="zh-CN" altLang="en-US" sz="2000" dirty="0">
                <a:latin typeface="微软雅黑" panose="020B0503020204020204" pitchFamily="34" charset="-122"/>
                <a:ea typeface="微软雅黑" panose="020B0503020204020204" pitchFamily="34" charset="-122"/>
              </a:rPr>
              <a:t>包括编译器， 以及在Go中开发应用和App Engine上的服务接口的标准库</a:t>
            </a:r>
            <a:r>
              <a:rPr lang="zh-CN" altLang="en-US" sz="2000" dirty="0" smtClean="0">
                <a:latin typeface="微软雅黑" panose="020B0503020204020204" pitchFamily="34" charset="-122"/>
                <a:ea typeface="微软雅黑" panose="020B0503020204020204" pitchFamily="34" charset="-122"/>
              </a:rPr>
              <a:t>。开发</a:t>
            </a:r>
            <a:r>
              <a:rPr lang="zh-CN" altLang="en-US" sz="2000" dirty="0">
                <a:latin typeface="微软雅黑" panose="020B0503020204020204" pitchFamily="34" charset="-122"/>
                <a:ea typeface="微软雅黑" panose="020B0503020204020204" pitchFamily="34" charset="-122"/>
              </a:rPr>
              <a:t>人员可以在其应用程序中包含第三方库，只要它们是用纯Go实现的。</a:t>
            </a:r>
          </a:p>
        </p:txBody>
      </p:sp>
    </p:spTree>
    <p:extLst>
      <p:ext uri="{BB962C8B-B14F-4D97-AF65-F5344CB8AC3E}">
        <p14:creationId xmlns:p14="http://schemas.microsoft.com/office/powerpoint/2010/main" val="3963300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a:t>
            </a:r>
            <a:r>
              <a:rPr lang="zh-CN" altLang="en-US" dirty="0"/>
              <a:t>架构和核心概念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
        <p:nvSpPr>
          <p:cNvPr id="3" name="矩形 2"/>
          <p:cNvSpPr/>
          <p:nvPr/>
        </p:nvSpPr>
        <p:spPr>
          <a:xfrm>
            <a:off x="163080" y="1143000"/>
            <a:ext cx="1077539" cy="461665"/>
          </a:xfrm>
          <a:prstGeom prst="rect">
            <a:avLst/>
          </a:prstGeom>
        </p:spPr>
        <p:txBody>
          <a:bodyPr wrap="none">
            <a:spAutoFit/>
          </a:bodyPr>
          <a:lstStyle/>
          <a:p>
            <a:r>
              <a:rPr lang="en-US"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zh-CN" sz="2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存储</a:t>
            </a:r>
            <a:endParaRPr lang="zh-CN" altLang="en-US" sz="2400" b="1" dirty="0">
              <a:latin typeface="微软雅黑" panose="020B0503020204020204" pitchFamily="34" charset="-122"/>
              <a:ea typeface="微软雅黑" panose="020B0503020204020204" pitchFamily="34" charset="-122"/>
            </a:endParaRPr>
          </a:p>
        </p:txBody>
      </p:sp>
      <p:sp>
        <p:nvSpPr>
          <p:cNvPr id="5" name="矩形 4"/>
          <p:cNvSpPr/>
          <p:nvPr/>
        </p:nvSpPr>
        <p:spPr>
          <a:xfrm>
            <a:off x="163080" y="1604665"/>
            <a:ext cx="8846705" cy="3847207"/>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App Engine提供多种类型的</a:t>
            </a:r>
            <a:r>
              <a:rPr lang="zh-CN" altLang="en-US" sz="2000" dirty="0" smtClean="0">
                <a:latin typeface="微软雅黑" panose="020B0503020204020204" pitchFamily="34" charset="-122"/>
                <a:ea typeface="微软雅黑" panose="020B0503020204020204" pitchFamily="34" charset="-122"/>
              </a:rPr>
              <a:t>存储：存储器</a:t>
            </a:r>
            <a:r>
              <a:rPr lang="zh-CN" altLang="en-US" sz="2000" dirty="0">
                <a:latin typeface="微软雅黑" panose="020B0503020204020204" pitchFamily="34" charset="-122"/>
                <a:ea typeface="微软雅黑" panose="020B0503020204020204" pitchFamily="34" charset="-122"/>
              </a:rPr>
              <a:t>缓存，半结构化数据存储和静态数据长期存储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(1)静态文件服务器</a:t>
            </a:r>
          </a:p>
          <a:p>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应用程序由动态和静态数据组成。动态数据是应用程序逻辑与用户交互的结果。静态数据大多是构成应用程序的图形设计的组件(如CSS文件、纯HTML文件、Java Seri pt文件、图像、图标和声音文件)或数据文件</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这些</a:t>
            </a:r>
            <a:r>
              <a:rPr lang="zh-CN" altLang="en-US" sz="2000" dirty="0">
                <a:latin typeface="微软雅黑" panose="020B0503020204020204" pitchFamily="34" charset="-122"/>
                <a:ea typeface="微软雅黑" panose="020B0503020204020204" pitchFamily="34" charset="-122"/>
              </a:rPr>
              <a:t>文件可以在静态文件服务器托管，因为它们</a:t>
            </a:r>
            <a:r>
              <a:rPr lang="zh-CN" altLang="en-US" sz="2000" dirty="0" smtClean="0">
                <a:latin typeface="微软雅黑" panose="020B0503020204020204" pitchFamily="34" charset="-122"/>
                <a:ea typeface="微软雅黑" panose="020B0503020204020204" pitchFamily="34" charset="-122"/>
              </a:rPr>
              <a:t>不</a:t>
            </a:r>
            <a:r>
              <a:rPr lang="zh-CN" altLang="en-US" sz="2000" dirty="0">
                <a:latin typeface="微软雅黑" panose="020B0503020204020204" pitchFamily="34" charset="-122"/>
                <a:ea typeface="微软雅黑" panose="020B0503020204020204" pitchFamily="34" charset="-122"/>
              </a:rPr>
              <a:t>经常</a:t>
            </a:r>
            <a:r>
              <a:rPr lang="zh-CN" altLang="en-US" sz="2000" dirty="0" smtClean="0">
                <a:latin typeface="微软雅黑" panose="020B0503020204020204" pitchFamily="34" charset="-122"/>
                <a:ea typeface="微软雅黑" panose="020B0503020204020204" pitchFamily="34" charset="-122"/>
              </a:rPr>
              <a:t>修改</a:t>
            </a:r>
            <a:r>
              <a:rPr lang="zh-CN" altLang="en-US" sz="2000" dirty="0">
                <a:latin typeface="微软雅黑" panose="020B0503020204020204" pitchFamily="34" charset="-122"/>
                <a:ea typeface="微软雅黑" panose="020B0503020204020204" pitchFamily="34" charset="-122"/>
              </a:rPr>
              <a:t>， 这种服务器对静态内容服务进行了优化， 上传应用程序到App Engne上时，用户可以指定动态内容应提供的服务</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40172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a:t>
            </a:r>
            <a:r>
              <a:rPr lang="zh-CN" altLang="en-US" dirty="0"/>
              <a:t>架构和核心概念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
        <p:nvSpPr>
          <p:cNvPr id="3" name="矩形 2"/>
          <p:cNvSpPr/>
          <p:nvPr/>
        </p:nvSpPr>
        <p:spPr>
          <a:xfrm>
            <a:off x="163080" y="1143000"/>
            <a:ext cx="184537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(2)数据存储</a:t>
            </a:r>
          </a:p>
        </p:txBody>
      </p:sp>
      <p:sp>
        <p:nvSpPr>
          <p:cNvPr id="5" name="矩形 4"/>
          <p:cNvSpPr/>
          <p:nvPr/>
        </p:nvSpPr>
        <p:spPr>
          <a:xfrm>
            <a:off x="186084" y="1614729"/>
            <a:ext cx="8846705" cy="378565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允许</a:t>
            </a:r>
            <a:r>
              <a:rPr lang="zh-CN" altLang="en-US" sz="2000" dirty="0">
                <a:latin typeface="微软雅黑" panose="020B0503020204020204" pitchFamily="34" charset="-122"/>
                <a:ea typeface="微软雅黑" panose="020B0503020204020204" pitchFamily="34" charset="-122"/>
              </a:rPr>
              <a:t>开发者存储半结构化数据的服务</a:t>
            </a:r>
            <a:r>
              <a:rPr lang="zh-CN" altLang="en-US" sz="2000" dirty="0" smtClean="0">
                <a:latin typeface="微软雅黑" panose="020B0503020204020204" pitchFamily="34" charset="-122"/>
                <a:ea typeface="微软雅黑" panose="020B0503020204020204" pitchFamily="34" charset="-122"/>
              </a:rPr>
              <a:t>。旨在</a:t>
            </a:r>
            <a:r>
              <a:rPr lang="zh-CN" altLang="en-US" sz="2000" dirty="0">
                <a:latin typeface="微软雅黑" panose="020B0503020204020204" pitchFamily="34" charset="-122"/>
                <a:ea typeface="微软雅黑" panose="020B0503020204020204" pitchFamily="34" charset="-122"/>
              </a:rPr>
              <a:t>通过扩展和优化以快速访问数据，数据存储可以看作是一个大对象数据库</a:t>
            </a:r>
            <a:r>
              <a:rPr lang="zh-CN" altLang="en-US" sz="2000" dirty="0" smtClean="0">
                <a:latin typeface="微软雅黑" panose="020B0503020204020204" pitchFamily="34" charset="-122"/>
                <a:ea typeface="微软雅黑" panose="020B0503020204020204" pitchFamily="34" charset="-122"/>
              </a:rPr>
              <a:t>，由</a:t>
            </a:r>
            <a:r>
              <a:rPr lang="zh-CN" altLang="en-US" sz="2000" dirty="0">
                <a:latin typeface="微软雅黑" panose="020B0503020204020204" pitchFamily="34" charset="-122"/>
                <a:ea typeface="微软雅黑" panose="020B0503020204020204" pitchFamily="34" charset="-122"/>
              </a:rPr>
              <a:t>指定的键来检索的对象。键的类型和对象的结构可以变化。</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数据</a:t>
            </a:r>
            <a:r>
              <a:rPr lang="zh-CN" altLang="en-US" sz="2000" dirty="0">
                <a:latin typeface="微软雅黑" panose="020B0503020204020204" pitchFamily="34" charset="-122"/>
                <a:ea typeface="微软雅黑" panose="020B0503020204020204" pitchFamily="34" charset="-122"/>
              </a:rPr>
              <a:t>存储的底层基础设施基于</a:t>
            </a:r>
            <a:r>
              <a:rPr lang="zh-CN" altLang="en-US" sz="2000" dirty="0" smtClean="0">
                <a:latin typeface="微软雅黑" panose="020B0503020204020204" pitchFamily="34" charset="-122"/>
                <a:ea typeface="微软雅黑" panose="020B0503020204020204" pitchFamily="34" charset="-122"/>
              </a:rPr>
              <a:t>Bigtable， Bigtable</a:t>
            </a:r>
            <a:r>
              <a:rPr lang="zh-CN" altLang="en-US" sz="2000" dirty="0">
                <a:latin typeface="微软雅黑" panose="020B0503020204020204" pitchFamily="34" charset="-122"/>
                <a:ea typeface="微软雅黑" panose="020B0503020204020204" pitchFamily="34" charset="-122"/>
              </a:rPr>
              <a:t>是冗余的、分布式和半结构化的数据存储，以表的形式组织数据。获得更大的可扩展性和高效的数据</a:t>
            </a:r>
            <a:r>
              <a:rPr lang="zh-CN" altLang="en-US" sz="2000" dirty="0" smtClean="0">
                <a:latin typeface="微软雅黑" panose="020B0503020204020204" pitchFamily="34" charset="-122"/>
                <a:ea typeface="微软雅黑" panose="020B0503020204020204" pitchFamily="34" charset="-122"/>
              </a:rPr>
              <a:t>存储。</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提供高层次</a:t>
            </a:r>
            <a:r>
              <a:rPr lang="zh-CN" altLang="en-US" sz="2000" dirty="0">
                <a:latin typeface="微软雅黑" panose="020B0503020204020204" pitchFamily="34" charset="-122"/>
                <a:ea typeface="微软雅黑" panose="020B0503020204020204" pitchFamily="34" charset="-122"/>
              </a:rPr>
              <a:t>的抽象、简化了与</a:t>
            </a:r>
            <a:r>
              <a:rPr lang="zh-CN" altLang="en-US" sz="2000" dirty="0" smtClean="0">
                <a:latin typeface="微软雅黑" panose="020B0503020204020204" pitchFamily="34" charset="-122"/>
                <a:ea typeface="微软雅黑" panose="020B0503020204020204" pitchFamily="34" charset="-122"/>
              </a:rPr>
              <a:t>Bigtable</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交互。 </a:t>
            </a:r>
            <a:r>
              <a:rPr lang="zh-CN" altLang="en-US" sz="2000" dirty="0">
                <a:latin typeface="微软雅黑" panose="020B0503020204020204" pitchFamily="34" charset="-122"/>
                <a:ea typeface="微软雅黑" panose="020B0503020204020204" pitchFamily="34" charset="-122"/>
              </a:rPr>
              <a:t>开发者通过实体和属性定义</a:t>
            </a:r>
            <a:r>
              <a:rPr lang="zh-CN" altLang="en-US" sz="2000" dirty="0" smtClean="0">
                <a:latin typeface="微软雅黑" panose="020B0503020204020204" pitchFamily="34" charset="-122"/>
                <a:ea typeface="微软雅黑" panose="020B0503020204020204" pitchFamily="34" charset="-122"/>
              </a:rPr>
              <a:t>数据， </a:t>
            </a:r>
            <a:r>
              <a:rPr lang="zh-CN" altLang="en-US" sz="2000" dirty="0">
                <a:latin typeface="微软雅黑" panose="020B0503020204020204" pitchFamily="34" charset="-122"/>
                <a:ea typeface="微软雅黑" panose="020B0503020204020204" pitchFamily="34" charset="-122"/>
              </a:rPr>
              <a:t>一个实体构成存储的粒度级别， </a:t>
            </a:r>
            <a:r>
              <a:rPr lang="zh-CN" altLang="en-US" sz="2000" dirty="0" smtClean="0">
                <a:latin typeface="微软雅黑" panose="020B0503020204020204" pitchFamily="34" charset="-122"/>
                <a:ea typeface="微软雅黑" panose="020B0503020204020204" pitchFamily="34" charset="-122"/>
              </a:rPr>
              <a:t>确定</a:t>
            </a:r>
            <a:r>
              <a:rPr lang="zh-CN" altLang="en-US" sz="2000" dirty="0">
                <a:latin typeface="微软雅黑" panose="020B0503020204020204" pitchFamily="34" charset="-122"/>
                <a:ea typeface="微软雅黑" panose="020B0503020204020204" pitchFamily="34" charset="-122"/>
              </a:rPr>
              <a:t>定义存储数据的</a:t>
            </a:r>
            <a:r>
              <a:rPr lang="zh-CN" altLang="en-US" sz="2000" dirty="0" smtClean="0">
                <a:latin typeface="微软雅黑" panose="020B0503020204020204" pitchFamily="34" charset="-122"/>
                <a:ea typeface="微软雅黑" panose="020B0503020204020204" pitchFamily="34" charset="-122"/>
              </a:rPr>
              <a:t>属性集合。每个</a:t>
            </a:r>
            <a:r>
              <a:rPr lang="zh-CN" altLang="en-US" sz="2000" dirty="0">
                <a:latin typeface="微软雅黑" panose="020B0503020204020204" pitchFamily="34" charset="-122"/>
                <a:ea typeface="微软雅黑" panose="020B0503020204020204" pitchFamily="34" charset="-122"/>
              </a:rPr>
              <a:t>实体关联一个</a:t>
            </a:r>
            <a:r>
              <a:rPr lang="zh-CN" altLang="en-US" sz="2000" dirty="0" smtClean="0">
                <a:latin typeface="微软雅黑" panose="020B0503020204020204" pitchFamily="34" charset="-122"/>
                <a:ea typeface="微软雅黑" panose="020B0503020204020204" pitchFamily="34" charset="-122"/>
              </a:rPr>
              <a:t>键，有</a:t>
            </a:r>
            <a:r>
              <a:rPr lang="zh-CN" altLang="en-US" sz="2000" dirty="0">
                <a:latin typeface="微软雅黑" panose="020B0503020204020204" pitchFamily="34" charset="-122"/>
                <a:ea typeface="微软雅黑" panose="020B0503020204020204" pitchFamily="34" charset="-122"/>
              </a:rPr>
              <a:t>一个命名类型，App Engine用其通过</a:t>
            </a:r>
            <a:r>
              <a:rPr lang="zh-CN" altLang="en-US" sz="2000" dirty="0" smtClean="0">
                <a:latin typeface="微软雅黑" panose="020B0503020204020204" pitchFamily="34" charset="-122"/>
                <a:ea typeface="微软雅黑" panose="020B0503020204020204" pitchFamily="34" charset="-122"/>
              </a:rPr>
              <a:t>Bigtable</a:t>
            </a:r>
            <a:r>
              <a:rPr lang="zh-CN" altLang="en-US" sz="2000" dirty="0">
                <a:latin typeface="微软雅黑" panose="020B0503020204020204" pitchFamily="34" charset="-122"/>
                <a:ea typeface="微软雅黑" panose="020B0503020204020204" pitchFamily="34" charset="-122"/>
              </a:rPr>
              <a:t>优化检索</a:t>
            </a:r>
            <a:r>
              <a:rPr lang="zh-CN" altLang="en-US" sz="2000" dirty="0" smtClean="0">
                <a:latin typeface="微软雅黑" panose="020B0503020204020204" pitchFamily="34" charset="-122"/>
                <a:ea typeface="微软雅黑" panose="020B0503020204020204" pitchFamily="34" charset="-122"/>
              </a:rPr>
              <a:t>。相同</a:t>
            </a:r>
            <a:r>
              <a:rPr lang="zh-CN" altLang="en-US" sz="2000" dirty="0">
                <a:latin typeface="微软雅黑" panose="020B0503020204020204" pitchFamily="34" charset="-122"/>
                <a:ea typeface="微软雅黑" panose="020B0503020204020204" pitchFamily="34" charset="-122"/>
              </a:rPr>
              <a:t>种类的实体可能有不同的属性，并且具有相同名称的属性可能包含不同类型的值，属性可以存储相同值的不同版本</a:t>
            </a:r>
            <a:r>
              <a:rPr lang="zh-CN" altLang="en-US" sz="2000" dirty="0" smtClean="0">
                <a:latin typeface="微软雅黑" panose="020B0503020204020204" pitchFamily="34" charset="-122"/>
                <a:ea typeface="微软雅黑" panose="020B0503020204020204" pitchFamily="34" charset="-122"/>
              </a:rPr>
              <a:t>。键</a:t>
            </a:r>
            <a:r>
              <a:rPr lang="zh-CN" altLang="en-US" sz="2000" dirty="0">
                <a:latin typeface="微软雅黑" panose="020B0503020204020204" pitchFamily="34" charset="-122"/>
                <a:ea typeface="微软雅黑" panose="020B0503020204020204" pitchFamily="34" charset="-122"/>
              </a:rPr>
              <a:t>是不可变的元素，一旦建立，就不可以改变</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5946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a:t>
            </a:r>
            <a:r>
              <a:rPr lang="zh-CN" altLang="en-US" dirty="0"/>
              <a:t>架构和核心概念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sp>
        <p:nvSpPr>
          <p:cNvPr id="3" name="矩形 2"/>
          <p:cNvSpPr/>
          <p:nvPr/>
        </p:nvSpPr>
        <p:spPr>
          <a:xfrm>
            <a:off x="163080" y="1143000"/>
            <a:ext cx="184537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(2)数据存储</a:t>
            </a:r>
          </a:p>
        </p:txBody>
      </p:sp>
      <p:sp>
        <p:nvSpPr>
          <p:cNvPr id="5" name="矩形 4"/>
          <p:cNvSpPr/>
          <p:nvPr/>
        </p:nvSpPr>
        <p:spPr>
          <a:xfrm>
            <a:off x="186084" y="1614729"/>
            <a:ext cx="8846705" cy="2554545"/>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提供</a:t>
            </a:r>
            <a:r>
              <a:rPr lang="zh-CN" altLang="en-US" sz="2000" dirty="0">
                <a:latin typeface="微软雅黑" panose="020B0503020204020204" pitchFamily="34" charset="-122"/>
                <a:ea typeface="微软雅黑" panose="020B0503020204020204" pitchFamily="34" charset="-122"/>
              </a:rPr>
              <a:t>了在数据上创建索引并更新一个事务上下文中的数据的功能，索引用于支持和加快查询速度。查询可以返回相同类型的零个或多个对象</a:t>
            </a:r>
            <a:r>
              <a:rPr lang="zh-CN" altLang="en-US" sz="2000" dirty="0" smtClean="0">
                <a:latin typeface="微软雅黑" panose="020B0503020204020204" pitchFamily="34" charset="-122"/>
                <a:ea typeface="微软雅黑" panose="020B0503020204020204" pitchFamily="34" charset="-122"/>
              </a:rPr>
              <a:t>或键。通过</a:t>
            </a:r>
            <a:r>
              <a:rPr lang="zh-CN" altLang="en-US" sz="2000" dirty="0">
                <a:latin typeface="微软雅黑" panose="020B0503020204020204" pitchFamily="34" charset="-122"/>
                <a:ea typeface="微软雅黑" panose="020B0503020204020204" pitchFamily="34" charset="-122"/>
              </a:rPr>
              <a:t>指定键或属性值</a:t>
            </a:r>
            <a:r>
              <a:rPr lang="zh-CN" altLang="en-US" sz="2000" dirty="0" smtClean="0">
                <a:latin typeface="微软雅黑" panose="020B0503020204020204" pitchFamily="34" charset="-122"/>
                <a:ea typeface="微软雅黑" panose="020B0503020204020204" pitchFamily="34" charset="-122"/>
              </a:rPr>
              <a:t>条件查询</a:t>
            </a:r>
            <a:r>
              <a:rPr lang="zh-CN" altLang="en-US" sz="2000" dirty="0">
                <a:latin typeface="微软雅黑" panose="020B0503020204020204" pitchFamily="34" charset="-122"/>
                <a:ea typeface="微软雅黑" panose="020B0503020204020204" pitchFamily="34" charset="-122"/>
              </a:rPr>
              <a:t>数据存储。返回的结果集</a:t>
            </a:r>
            <a:r>
              <a:rPr lang="zh-CN" altLang="en-US" sz="2000" dirty="0" smtClean="0">
                <a:latin typeface="微软雅黑" panose="020B0503020204020204" pitchFamily="34" charset="-122"/>
                <a:ea typeface="微软雅黑" panose="020B0503020204020204" pitchFamily="34" charset="-122"/>
              </a:rPr>
              <a:t>可通过</a:t>
            </a:r>
            <a:r>
              <a:rPr lang="zh-CN" altLang="en-US" sz="2000" dirty="0">
                <a:latin typeface="微软雅黑" panose="020B0503020204020204" pitchFamily="34" charset="-122"/>
                <a:ea typeface="微软雅黑" panose="020B0503020204020204" pitchFamily="34" charset="-122"/>
              </a:rPr>
              <a:t>按键值或属性值排序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为了</a:t>
            </a:r>
            <a:r>
              <a:rPr lang="zh-CN" altLang="en-US" sz="2000" dirty="0">
                <a:latin typeface="微软雅黑" panose="020B0503020204020204" pitchFamily="34" charset="-122"/>
                <a:ea typeface="微软雅黑" panose="020B0503020204020204" pitchFamily="34" charset="-122"/>
              </a:rPr>
              <a:t>保持存储的可扩展性和高速性， 事务的实现是受限的。App Engine确保以原子方式执行对单一实体的更新。对相同实体的多个操作可以在事务的范围内进行。也能以原子方式更新多个实体，但仅当这些实体属于同一个实体组。实体创建时指定实体所属的实体组，且不能更改</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0284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mj-ea"/>
              </a:rPr>
              <a:t>1.Amazon </a:t>
            </a:r>
            <a:r>
              <a:rPr lang="zh-CN" altLang="en-US" sz="2800" dirty="0">
                <a:latin typeface="+mj-ea"/>
              </a:rPr>
              <a:t>Web Services</a:t>
            </a:r>
            <a:endParaRPr lang="en-US" sz="2800" dirty="0">
              <a:latin typeface="+mj-ea"/>
            </a:endParaRPr>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
        <p:nvSpPr>
          <p:cNvPr id="3" name="矩形 2"/>
          <p:cNvSpPr/>
          <p:nvPr/>
        </p:nvSpPr>
        <p:spPr>
          <a:xfrm>
            <a:off x="165099" y="1371600"/>
            <a:ext cx="7988301" cy="3046988"/>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亚马逊Web服务(Amazon </a:t>
            </a:r>
            <a:r>
              <a:rPr lang="zh-CN" altLang="en-US" sz="2400" dirty="0" smtClean="0">
                <a:latin typeface="微软雅黑" panose="020B0503020204020204" pitchFamily="34" charset="-122"/>
                <a:ea typeface="微软雅黑" panose="020B0503020204020204" pitchFamily="34" charset="-122"/>
              </a:rPr>
              <a:t>Web Services</a:t>
            </a:r>
            <a:r>
              <a:rPr lang="zh-CN" altLang="en-US" sz="2400" dirty="0">
                <a:latin typeface="微软雅黑" panose="020B0503020204020204" pitchFamily="34" charset="-122"/>
                <a:ea typeface="微软雅黑" panose="020B0503020204020204" pitchFamily="34" charset="-122"/>
              </a:rPr>
              <a:t>， AWS)</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提供</a:t>
            </a:r>
            <a:r>
              <a:rPr lang="zh-CN" altLang="en-US" sz="2400" dirty="0">
                <a:latin typeface="微软雅黑" panose="020B0503020204020204" pitchFamily="34" charset="-122"/>
                <a:ea typeface="微软雅黑" panose="020B0503020204020204" pitchFamily="34" charset="-122"/>
              </a:rPr>
              <a:t>弹性基础架构、消息传递和数据存储、开发灵活的应用程序云平台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SOAP或RESTful Web服务接口访问， </a:t>
            </a:r>
            <a:r>
              <a:rPr lang="zh-CN" altLang="en-US" sz="2400" dirty="0" smtClean="0">
                <a:latin typeface="微软雅黑" panose="020B0503020204020204" pitchFamily="34" charset="-122"/>
                <a:ea typeface="微软雅黑" panose="020B0503020204020204" pitchFamily="34" charset="-122"/>
              </a:rPr>
              <a:t>提供基于</a:t>
            </a:r>
            <a:r>
              <a:rPr lang="zh-CN" altLang="en-US" sz="2400" dirty="0">
                <a:latin typeface="微软雅黑" panose="020B0503020204020204" pitchFamily="34" charset="-122"/>
                <a:ea typeface="微软雅黑" panose="020B0503020204020204" pitchFamily="34" charset="-122"/>
              </a:rPr>
              <a:t>Web的控制台， </a:t>
            </a:r>
            <a:r>
              <a:rPr lang="zh-CN" altLang="en-US" sz="2400" dirty="0" smtClean="0">
                <a:latin typeface="微软雅黑" panose="020B0503020204020204" pitchFamily="34" charset="-122"/>
                <a:ea typeface="微软雅黑" panose="020B0503020204020204" pitchFamily="34" charset="-122"/>
              </a:rPr>
              <a:t>用户对</a:t>
            </a:r>
            <a:r>
              <a:rPr lang="zh-CN" altLang="en-US" sz="2400" dirty="0">
                <a:latin typeface="微软雅黑" panose="020B0503020204020204" pitchFamily="34" charset="-122"/>
                <a:ea typeface="微软雅黑" panose="020B0503020204020204" pitchFamily="34" charset="-122"/>
              </a:rPr>
              <a:t>所需的</a:t>
            </a:r>
            <a:r>
              <a:rPr lang="zh-CN" altLang="en-US" sz="2400" dirty="0" smtClean="0">
                <a:latin typeface="微软雅黑" panose="020B0503020204020204" pitchFamily="34" charset="-122"/>
                <a:ea typeface="微软雅黑" panose="020B0503020204020204" pitchFamily="34" charset="-122"/>
              </a:rPr>
              <a:t>资源基于</a:t>
            </a:r>
            <a:r>
              <a:rPr lang="zh-CN" altLang="en-US" sz="2400" dirty="0">
                <a:latin typeface="微软雅黑" panose="020B0503020204020204" pitchFamily="34" charset="-122"/>
                <a:ea typeface="微软雅黑" panose="020B0503020204020204" pitchFamily="34" charset="-122"/>
              </a:rPr>
              <a:t>“即用即付</a:t>
            </a:r>
            <a:r>
              <a:rPr lang="zh-CN" altLang="en-US" sz="2400" dirty="0" smtClean="0">
                <a:latin typeface="微软雅黑" panose="020B0503020204020204" pitchFamily="34" charset="-122"/>
                <a:ea typeface="微软雅黑" panose="020B0503020204020204" pitchFamily="34" charset="-122"/>
              </a:rPr>
              <a:t>”方式进行</a:t>
            </a:r>
            <a:r>
              <a:rPr lang="zh-CN" altLang="en-US" sz="2400" dirty="0">
                <a:latin typeface="微软雅黑" panose="020B0503020204020204" pitchFamily="34" charset="-122"/>
                <a:ea typeface="微软雅黑" panose="020B0503020204020204" pitchFamily="34" charset="-122"/>
              </a:rPr>
              <a:t>管理和监控。</a:t>
            </a:r>
          </a:p>
        </p:txBody>
      </p:sp>
    </p:spTree>
    <p:extLst>
      <p:ext uri="{BB962C8B-B14F-4D97-AF65-F5344CB8AC3E}">
        <p14:creationId xmlns:p14="http://schemas.microsoft.com/office/powerpoint/2010/main" val="2803264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a:t>
            </a:r>
            <a:r>
              <a:rPr lang="zh-CN" altLang="en-US" dirty="0"/>
              <a:t>架构和核心概念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
        <p:nvSpPr>
          <p:cNvPr id="3" name="矩形 2"/>
          <p:cNvSpPr/>
          <p:nvPr/>
        </p:nvSpPr>
        <p:spPr>
          <a:xfrm>
            <a:off x="226110" y="1601693"/>
            <a:ext cx="8476385" cy="3600986"/>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运行</a:t>
            </a:r>
            <a:r>
              <a:rPr lang="zh-CN" altLang="en-US" sz="2000" dirty="0">
                <a:latin typeface="微软雅黑" panose="020B0503020204020204" pitchFamily="34" charset="-122"/>
                <a:ea typeface="微软雅黑" panose="020B0503020204020204" pitchFamily="34" charset="-122"/>
              </a:rPr>
              <a:t>时环境所提供的</a:t>
            </a:r>
            <a:r>
              <a:rPr lang="zh-CN" altLang="en-US" sz="2000" dirty="0" smtClean="0">
                <a:latin typeface="微软雅黑" panose="020B0503020204020204" pitchFamily="34" charset="-122"/>
                <a:ea typeface="微软雅黑" panose="020B0503020204020204" pitchFamily="34" charset="-122"/>
              </a:rPr>
              <a:t>服务简化</a:t>
            </a:r>
            <a:r>
              <a:rPr lang="zh-CN" altLang="en-US" sz="2000" dirty="0">
                <a:latin typeface="微软雅黑" panose="020B0503020204020204" pitchFamily="34" charset="-122"/>
                <a:ea typeface="微软雅黑" panose="020B0503020204020204" pitchFamily="34" charset="-122"/>
              </a:rPr>
              <a:t>了在Web应用程序执行的大多数普通操作：获取数据、账户管理、外部资源整合、信息和通信、图像处理和异步计算。</a:t>
            </a:r>
          </a:p>
          <a:p>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1) Url Fetch</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沙</a:t>
            </a:r>
            <a:r>
              <a:rPr lang="zh-CN" altLang="en-US" sz="2000" dirty="0">
                <a:latin typeface="微软雅黑" panose="020B0503020204020204" pitchFamily="34" charset="-122"/>
                <a:ea typeface="微软雅黑" panose="020B0503020204020204" pitchFamily="34" charset="-122"/>
              </a:rPr>
              <a:t>箱</a:t>
            </a:r>
            <a:r>
              <a:rPr lang="zh-CN" altLang="en-US" sz="2000" dirty="0" smtClean="0">
                <a:latin typeface="微软雅黑" panose="020B0503020204020204" pitchFamily="34" charset="-122"/>
                <a:ea typeface="微软雅黑" panose="020B0503020204020204" pitchFamily="34" charset="-122"/>
              </a:rPr>
              <a:t>环境提供</a:t>
            </a:r>
            <a:r>
              <a:rPr lang="zh-CN" altLang="en-US" sz="2000" dirty="0">
                <a:latin typeface="微软雅黑" panose="020B0503020204020204" pitchFamily="34" charset="-122"/>
                <a:ea typeface="微软雅黑" panose="020B0503020204020204" pitchFamily="34" charset="-122"/>
              </a:rPr>
              <a:t>通过HTTP/</a:t>
            </a:r>
            <a:r>
              <a:rPr lang="zh-CN" altLang="en-US" sz="2000" dirty="0" smtClean="0">
                <a:latin typeface="微软雅黑" panose="020B0503020204020204" pitchFamily="34" charset="-122"/>
                <a:ea typeface="微软雅黑" panose="020B0503020204020204" pitchFamily="34" charset="-122"/>
              </a:rPr>
              <a:t>HTTPS，以</a:t>
            </a:r>
            <a:r>
              <a:rPr lang="zh-CN" altLang="en-US" sz="2000" dirty="0">
                <a:latin typeface="微软雅黑" panose="020B0503020204020204" pitchFamily="34" charset="-122"/>
                <a:ea typeface="微软雅黑" panose="020B0503020204020204" pitchFamily="34" charset="-122"/>
              </a:rPr>
              <a:t>Url Fetch服务方式获取远程资源的能力。应用程序可以进行同步和异步Web请求， 并</a:t>
            </a:r>
            <a:r>
              <a:rPr lang="zh-CN" altLang="en-US" sz="2000" dirty="0" smtClean="0">
                <a:latin typeface="微软雅黑" panose="020B0503020204020204" pitchFamily="34" charset="-122"/>
                <a:ea typeface="微软雅黑" panose="020B0503020204020204" pitchFamily="34" charset="-122"/>
              </a:rPr>
              <a:t>将获得</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资源集成</a:t>
            </a:r>
            <a:r>
              <a:rPr lang="zh-CN" altLang="en-US" sz="2000" dirty="0">
                <a:latin typeface="微软雅黑" panose="020B0503020204020204" pitchFamily="34" charset="-122"/>
                <a:ea typeface="微软雅黑" panose="020B0503020204020204" pitchFamily="34" charset="-122"/>
              </a:rPr>
              <a:t>到应用程序中的正常请求处理</a:t>
            </a:r>
            <a:r>
              <a:rPr lang="zh-CN" altLang="en-US" sz="2000" dirty="0" smtClean="0">
                <a:latin typeface="微软雅黑" panose="020B0503020204020204" pitchFamily="34" charset="-122"/>
                <a:ea typeface="微软雅黑" panose="020B0503020204020204" pitchFamily="34" charset="-122"/>
              </a:rPr>
              <a:t>周期。</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Url Fetch功能</a:t>
            </a:r>
            <a:r>
              <a:rPr lang="zh-CN" altLang="en-US" sz="2000" dirty="0">
                <a:latin typeface="微软雅黑" panose="020B0503020204020204" pitchFamily="34" charset="-122"/>
                <a:ea typeface="微软雅黑" panose="020B0503020204020204" pitchFamily="34" charset="-122"/>
              </a:rPr>
              <a:t>之一是可以设定请求的最后期限，使其在给定的时间内完成(或中止)</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Url </a:t>
            </a:r>
            <a:r>
              <a:rPr lang="zh-CN" altLang="en-US" sz="2000" dirty="0">
                <a:latin typeface="微软雅黑" panose="020B0503020204020204" pitchFamily="34" charset="-122"/>
                <a:ea typeface="微软雅黑" panose="020B0503020204020204" pitchFamily="34" charset="-122"/>
              </a:rPr>
              <a:t>Fetch不仅用于将网格</a:t>
            </a:r>
            <a:r>
              <a:rPr lang="zh-CN" altLang="en-US" sz="2000" dirty="0" smtClean="0">
                <a:latin typeface="微软雅黑" panose="020B0503020204020204" pitchFamily="34" charset="-122"/>
                <a:ea typeface="微软雅黑" panose="020B0503020204020204" pitchFamily="34" charset="-122"/>
              </a:rPr>
              <a:t>集成</a:t>
            </a:r>
            <a:r>
              <a:rPr lang="zh-CN" altLang="en-US" sz="2000" dirty="0">
                <a:latin typeface="微软雅黑" panose="020B0503020204020204" pitchFamily="34" charset="-122"/>
                <a:ea typeface="微软雅黑" panose="020B0503020204020204" pitchFamily="34" charset="-122"/>
              </a:rPr>
              <a:t>到Web页面， </a:t>
            </a:r>
            <a:r>
              <a:rPr lang="zh-CN" altLang="en-US" sz="2000" dirty="0" smtClean="0">
                <a:latin typeface="微软雅黑" panose="020B0503020204020204" pitchFamily="34" charset="-122"/>
                <a:ea typeface="微软雅黑" panose="020B0503020204020204" pitchFamily="34" charset="-122"/>
              </a:rPr>
              <a:t>还根据</a:t>
            </a:r>
            <a:r>
              <a:rPr lang="zh-CN" altLang="en-US" sz="2000" dirty="0">
                <a:latin typeface="微软雅黑" panose="020B0503020204020204" pitchFamily="34" charset="-122"/>
                <a:ea typeface="微软雅黑" panose="020B0503020204020204" pitchFamily="34" charset="-122"/>
              </a:rPr>
              <a:t>分布式应用程序的</a:t>
            </a:r>
            <a:r>
              <a:rPr lang="zh-CN" altLang="en-US" sz="2000" dirty="0" smtClean="0">
                <a:latin typeface="微软雅黑" panose="020B0503020204020204" pitchFamily="34" charset="-122"/>
                <a:ea typeface="微软雅黑" panose="020B0503020204020204" pitchFamily="34" charset="-122"/>
              </a:rPr>
              <a:t>SOA</a:t>
            </a:r>
            <a:r>
              <a:rPr lang="zh-CN" altLang="en-US" sz="2000" dirty="0">
                <a:latin typeface="微软雅黑" panose="020B0503020204020204" pitchFamily="34" charset="-122"/>
                <a:ea typeface="微软雅黑" panose="020B0503020204020204" pitchFamily="34" charset="-122"/>
              </a:rPr>
              <a:t>参考</a:t>
            </a:r>
            <a:r>
              <a:rPr lang="zh-CN" altLang="en-US" sz="2000" dirty="0" smtClean="0">
                <a:latin typeface="微软雅黑" panose="020B0503020204020204" pitchFamily="34" charset="-122"/>
                <a:ea typeface="微软雅黑" panose="020B0503020204020204" pitchFamily="34" charset="-122"/>
              </a:rPr>
              <a:t>模型，利用</a:t>
            </a:r>
            <a:r>
              <a:rPr lang="zh-CN" altLang="en-US" sz="2000" dirty="0">
                <a:latin typeface="微软雅黑" panose="020B0503020204020204" pitchFamily="34" charset="-122"/>
                <a:ea typeface="微软雅黑" panose="020B0503020204020204" pitchFamily="34" charset="-122"/>
              </a:rPr>
              <a:t>远程Web服务</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163080" y="1128526"/>
            <a:ext cx="169309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4.应用服务</a:t>
            </a:r>
          </a:p>
        </p:txBody>
      </p:sp>
    </p:spTree>
    <p:extLst>
      <p:ext uri="{BB962C8B-B14F-4D97-AF65-F5344CB8AC3E}">
        <p14:creationId xmlns:p14="http://schemas.microsoft.com/office/powerpoint/2010/main" val="37701674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a:t>
            </a:r>
            <a:r>
              <a:rPr lang="zh-CN" altLang="en-US" dirty="0"/>
              <a:t>架构和核心概念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
        <p:nvSpPr>
          <p:cNvPr id="3" name="矩形 2"/>
          <p:cNvSpPr/>
          <p:nvPr/>
        </p:nvSpPr>
        <p:spPr>
          <a:xfrm>
            <a:off x="210911" y="1706914"/>
            <a:ext cx="8476385" cy="2246769"/>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App </a:t>
            </a:r>
            <a:r>
              <a:rPr lang="zh-CN" altLang="en-US" sz="2000" dirty="0">
                <a:latin typeface="微软雅黑" panose="020B0503020204020204" pitchFamily="34" charset="-122"/>
                <a:ea typeface="微软雅黑" panose="020B0503020204020204" pitchFamily="34" charset="-122"/>
              </a:rPr>
              <a:t>Engine通过存储器高速缓存提供缓存服务</a:t>
            </a:r>
            <a:r>
              <a:rPr lang="zh-CN" altLang="en-US" sz="2000" dirty="0" smtClean="0">
                <a:latin typeface="微软雅黑" panose="020B0503020204020204" pitchFamily="34" charset="-122"/>
                <a:ea typeface="微软雅黑" panose="020B0503020204020204" pitchFamily="34" charset="-122"/>
              </a:rPr>
              <a:t>。是</a:t>
            </a:r>
            <a:r>
              <a:rPr lang="zh-CN" altLang="en-US" sz="2000" dirty="0">
                <a:latin typeface="微软雅黑" panose="020B0503020204020204" pitchFamily="34" charset="-122"/>
                <a:ea typeface="微软雅黑" panose="020B0503020204020204" pitchFamily="34" charset="-122"/>
              </a:rPr>
              <a:t>一个分布式内存缓存， </a:t>
            </a:r>
            <a:r>
              <a:rPr lang="zh-CN" altLang="en-US" sz="2000" dirty="0" smtClean="0">
                <a:latin typeface="微软雅黑" panose="020B0503020204020204" pitchFamily="34" charset="-122"/>
                <a:ea typeface="微软雅黑" panose="020B0503020204020204" pitchFamily="34" charset="-122"/>
              </a:rPr>
              <a:t>经过优化</a:t>
            </a:r>
            <a:r>
              <a:rPr lang="zh-CN" altLang="en-US" sz="2000" dirty="0">
                <a:latin typeface="微软雅黑" panose="020B0503020204020204" pitchFamily="34" charset="-122"/>
                <a:ea typeface="微软雅黑" panose="020B0503020204020204" pitchFamily="34" charset="-122"/>
              </a:rPr>
              <a:t>以便快速访问，针对频繁访问对象，为开发人员提供一个易失性存储器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实现</a:t>
            </a:r>
            <a:r>
              <a:rPr lang="zh-CN" altLang="en-US" sz="2000" dirty="0">
                <a:latin typeface="微软雅黑" panose="020B0503020204020204" pitchFamily="34" charset="-122"/>
                <a:ea typeface="微软雅黑" panose="020B0503020204020204" pitchFamily="34" charset="-122"/>
              </a:rPr>
              <a:t>的缓存算法将自动删除那些很少访同的对象。使用存储器高速缓存可以显著地减少数据访问的时间。开发人员可以构建自己的应用程序，首先在存储器高速缓存中查找每个对象，如果没找到，将从数据存储中检索并放人缓存中以备将来查询</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210911" y="1217932"/>
            <a:ext cx="276870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(2)存储器高速缓存</a:t>
            </a:r>
          </a:p>
        </p:txBody>
      </p:sp>
      <p:sp>
        <p:nvSpPr>
          <p:cNvPr id="6" name="矩形 5"/>
          <p:cNvSpPr/>
          <p:nvPr/>
        </p:nvSpPr>
        <p:spPr>
          <a:xfrm>
            <a:off x="141514" y="4576465"/>
            <a:ext cx="8476385" cy="1631216"/>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使用</a:t>
            </a:r>
            <a:r>
              <a:rPr lang="zh-CN" altLang="en-US" sz="2000" dirty="0">
                <a:latin typeface="微软雅黑" panose="020B0503020204020204" pitchFamily="34" charset="-122"/>
                <a:ea typeface="微软雅黑" panose="020B0503020204020204" pitchFamily="34" charset="-122"/>
              </a:rPr>
              <a:t>电子邮件跟进用户有关应用程序执行的</a:t>
            </a:r>
            <a:r>
              <a:rPr lang="zh-CN" altLang="en-US" sz="2000" dirty="0" smtClean="0">
                <a:latin typeface="微软雅黑" panose="020B0503020204020204" pitchFamily="34" charset="-122"/>
                <a:ea typeface="微软雅黑" panose="020B0503020204020204" pitchFamily="34" charset="-122"/>
              </a:rPr>
              <a:t>操作，也可以触发</a:t>
            </a:r>
            <a:r>
              <a:rPr lang="zh-CN" altLang="en-US" sz="2000" dirty="0">
                <a:latin typeface="微软雅黑" panose="020B0503020204020204" pitchFamily="34" charset="-122"/>
                <a:ea typeface="微软雅黑" panose="020B0503020204020204" pitchFamily="34" charset="-122"/>
              </a:rPr>
              <a:t>Web应用程序的活动</a:t>
            </a:r>
            <a:r>
              <a:rPr lang="zh-CN" altLang="en-US" sz="2000" dirty="0" smtClean="0">
                <a:latin typeface="微软雅黑" panose="020B0503020204020204" pitchFamily="34" charset="-122"/>
                <a:ea typeface="微软雅黑" panose="020B0503020204020204" pitchFamily="34" charset="-122"/>
              </a:rPr>
              <a:t>。App </a:t>
            </a:r>
            <a:r>
              <a:rPr lang="zh-CN" altLang="en-US" sz="2000" dirty="0">
                <a:latin typeface="微软雅黑" panose="020B0503020204020204" pitchFamily="34" charset="-122"/>
                <a:ea typeface="微软雅黑" panose="020B0503020204020204" pitchFamily="34" charset="-122"/>
              </a:rPr>
              <a:t>Engine为开发者提供通过邮件来发送和接收邮件的能力</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任何</a:t>
            </a:r>
            <a:r>
              <a:rPr lang="zh-CN" altLang="en-US" sz="2000" dirty="0">
                <a:latin typeface="微软雅黑" panose="020B0503020204020204" pitchFamily="34" charset="-122"/>
                <a:ea typeface="微软雅黑" panose="020B0503020204020204" pitchFamily="34" charset="-122"/>
              </a:rPr>
              <a:t>支持XMPP的聊天服务(如GoogleTalk) 都</a:t>
            </a:r>
            <a:r>
              <a:rPr lang="zh-CN" altLang="en-US" sz="2000" dirty="0" smtClean="0">
                <a:latin typeface="微软雅黑" panose="020B0503020204020204" pitchFamily="34" charset="-122"/>
                <a:ea typeface="微软雅黑" panose="020B0503020204020204" pitchFamily="34" charset="-122"/>
              </a:rPr>
              <a:t>可从</a:t>
            </a:r>
            <a:r>
              <a:rPr lang="zh-CN" altLang="en-US" sz="2000" dirty="0">
                <a:latin typeface="微软雅黑" panose="020B0503020204020204" pitchFamily="34" charset="-122"/>
                <a:ea typeface="微软雅黑" panose="020B0503020204020204" pitchFamily="34" charset="-122"/>
              </a:rPr>
              <a:t>Web应用程序发送和接收聊天消息，并用自己的地址标识</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163080" y="4114800"/>
            <a:ext cx="276870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(3)邮件和即时消息</a:t>
            </a:r>
          </a:p>
        </p:txBody>
      </p:sp>
    </p:spTree>
    <p:extLst>
      <p:ext uri="{BB962C8B-B14F-4D97-AF65-F5344CB8AC3E}">
        <p14:creationId xmlns:p14="http://schemas.microsoft.com/office/powerpoint/2010/main" val="15991363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a:t>
            </a:r>
            <a:r>
              <a:rPr lang="zh-CN" altLang="en-US" dirty="0"/>
              <a:t>架构和核心概念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
        <p:nvSpPr>
          <p:cNvPr id="5" name="矩形 4"/>
          <p:cNvSpPr/>
          <p:nvPr/>
        </p:nvSpPr>
        <p:spPr>
          <a:xfrm>
            <a:off x="163079" y="1706937"/>
            <a:ext cx="8846705" cy="2246769"/>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App </a:t>
            </a:r>
            <a:r>
              <a:rPr lang="zh-CN" altLang="en-US" sz="2000" dirty="0">
                <a:latin typeface="微软雅黑" panose="020B0503020204020204" pitchFamily="34" charset="-122"/>
                <a:ea typeface="微软雅黑" panose="020B0503020204020204" pitchFamily="34" charset="-122"/>
              </a:rPr>
              <a:t>Engine</a:t>
            </a:r>
            <a:r>
              <a:rPr lang="zh-CN" altLang="en-US" sz="2000" dirty="0" smtClean="0">
                <a:latin typeface="微软雅黑" panose="020B0503020204020204" pitchFamily="34" charset="-122"/>
                <a:ea typeface="微软雅黑" panose="020B0503020204020204" pitchFamily="34" charset="-122"/>
              </a:rPr>
              <a:t>简化账户</a:t>
            </a:r>
            <a:r>
              <a:rPr lang="zh-CN" altLang="en-US" sz="2000" dirty="0">
                <a:latin typeface="微软雅黑" panose="020B0503020204020204" pitchFamily="34" charset="-122"/>
                <a:ea typeface="微软雅黑" panose="020B0503020204020204" pitchFamily="34" charset="-122"/>
              </a:rPr>
              <a:t>管理， 允许开发者利用谷歌账户进行</a:t>
            </a:r>
            <a:r>
              <a:rPr lang="zh-CN" altLang="en-US" sz="2000" dirty="0" smtClean="0">
                <a:latin typeface="微软雅黑" panose="020B0503020204020204" pitchFamily="34" charset="-122"/>
                <a:ea typeface="微软雅黑" panose="020B0503020204020204" pitchFamily="34" charset="-122"/>
              </a:rPr>
              <a:t>管理，允许</a:t>
            </a:r>
            <a:r>
              <a:rPr lang="zh-CN" altLang="en-US" sz="2000" dirty="0">
                <a:latin typeface="微软雅黑" panose="020B0503020204020204" pitchFamily="34" charset="-122"/>
                <a:ea typeface="微软雅黑" panose="020B0503020204020204" pitchFamily="34" charset="-122"/>
              </a:rPr>
              <a:t>Web应用程序将认证功能的实施转移到Google认证系统。</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使用谷歌账户， Web应用程序可以方便地以键一值对的形式存储配置文件设置， 将它们附加到一个给定的谷歌账户，一旦用户进行身份验证便可迅速检索</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谷歌App的企业环境中， 使用谷歌账户开发Web</a:t>
            </a:r>
            <a:r>
              <a:rPr lang="zh-CN" altLang="en-US" sz="2000" dirty="0" smtClean="0">
                <a:latin typeface="微软雅黑" panose="020B0503020204020204" pitchFamily="34" charset="-122"/>
                <a:ea typeface="微软雅黑" panose="020B0503020204020204" pitchFamily="34" charset="-122"/>
              </a:rPr>
              <a:t>应用程序，易于</a:t>
            </a:r>
            <a:r>
              <a:rPr lang="zh-CN" altLang="en-US" sz="2000" dirty="0">
                <a:latin typeface="微软雅黑" panose="020B0503020204020204" pitchFamily="34" charset="-122"/>
                <a:ea typeface="微软雅黑" panose="020B0503020204020204" pitchFamily="34" charset="-122"/>
              </a:rPr>
              <a:t>与其他所包含在谷歌App中的服务(和配置文件设置) 集成</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 name="矩形 2"/>
          <p:cNvSpPr/>
          <p:nvPr/>
        </p:nvSpPr>
        <p:spPr>
          <a:xfrm>
            <a:off x="163080" y="1144821"/>
            <a:ext cx="184537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(4)账户管理</a:t>
            </a:r>
          </a:p>
        </p:txBody>
      </p:sp>
      <p:sp>
        <p:nvSpPr>
          <p:cNvPr id="6" name="矩形 5"/>
          <p:cNvSpPr/>
          <p:nvPr/>
        </p:nvSpPr>
        <p:spPr>
          <a:xfrm>
            <a:off x="163079" y="4518697"/>
            <a:ext cx="8473399" cy="1323439"/>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应用程序用图形渲染页面。</a:t>
            </a:r>
            <a:r>
              <a:rPr lang="zh-CN" altLang="en-US" sz="2000" dirty="0" smtClean="0">
                <a:latin typeface="微软雅黑" panose="020B0503020204020204" pitchFamily="34" charset="-122"/>
                <a:ea typeface="微软雅黑" panose="020B0503020204020204" pitchFamily="34" charset="-122"/>
              </a:rPr>
              <a:t>用户需要</a:t>
            </a:r>
            <a:r>
              <a:rPr lang="zh-CN" altLang="en-US" sz="2000" dirty="0">
                <a:latin typeface="微软雅黑" panose="020B0503020204020204" pitchFamily="34" charset="-122"/>
                <a:ea typeface="微软雅黑" panose="020B0503020204020204" pitchFamily="34" charset="-122"/>
              </a:rPr>
              <a:t>一些简单的操作， 如添加水印或使用简单的过滤器。App Engine允许应用程序通过图像处理进行图像缩放、旋转、镜像和增强， 其他谷歌产品也使用此服务。图像处理主要处理轻量级图像，并且提高了速度。</a:t>
            </a:r>
          </a:p>
        </p:txBody>
      </p:sp>
      <p:sp>
        <p:nvSpPr>
          <p:cNvPr id="7" name="矩形 6"/>
          <p:cNvSpPr/>
          <p:nvPr/>
        </p:nvSpPr>
        <p:spPr>
          <a:xfrm>
            <a:off x="163080" y="4057032"/>
            <a:ext cx="184537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(5)图像处理</a:t>
            </a:r>
          </a:p>
        </p:txBody>
      </p:sp>
    </p:spTree>
    <p:extLst>
      <p:ext uri="{BB962C8B-B14F-4D97-AF65-F5344CB8AC3E}">
        <p14:creationId xmlns:p14="http://schemas.microsoft.com/office/powerpoint/2010/main" val="3842600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 </a:t>
            </a:r>
            <a:r>
              <a:rPr lang="zh-CN" altLang="en-US" dirty="0"/>
              <a:t>架构和核心概念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
        <p:nvSpPr>
          <p:cNvPr id="3" name="矩形 2"/>
          <p:cNvSpPr/>
          <p:nvPr/>
        </p:nvSpPr>
        <p:spPr>
          <a:xfrm>
            <a:off x="81539" y="1502649"/>
            <a:ext cx="9009785" cy="707886"/>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App </a:t>
            </a:r>
            <a:r>
              <a:rPr lang="zh-CN" altLang="en-US" sz="2000" dirty="0">
                <a:latin typeface="微软雅黑" panose="020B0503020204020204" pitchFamily="34" charset="-122"/>
                <a:ea typeface="微软雅黑" panose="020B0503020204020204" pitchFamily="34" charset="-122"/>
              </a:rPr>
              <a:t>Engine</a:t>
            </a:r>
            <a:r>
              <a:rPr lang="zh-CN" altLang="en-US" sz="2000" dirty="0" smtClean="0">
                <a:latin typeface="微软雅黑" panose="020B0503020204020204" pitchFamily="34" charset="-122"/>
                <a:ea typeface="微软雅黑" panose="020B0503020204020204" pitchFamily="34" charset="-122"/>
              </a:rPr>
              <a:t>提供任务</a:t>
            </a:r>
            <a:r>
              <a:rPr lang="zh-CN" altLang="en-US" sz="2000" dirty="0">
                <a:latin typeface="微软雅黑" panose="020B0503020204020204" pitchFamily="34" charset="-122"/>
                <a:ea typeface="微软雅黑" panose="020B0503020204020204" pitchFamily="34" charset="-122"/>
              </a:rPr>
              <a:t>队列和Cron</a:t>
            </a:r>
            <a:r>
              <a:rPr lang="zh-CN" altLang="en-US" sz="2000" dirty="0" smtClean="0">
                <a:latin typeface="微软雅黑" panose="020B0503020204020204" pitchFamily="34" charset="-122"/>
                <a:ea typeface="微软雅黑" panose="020B0503020204020204" pitchFamily="34" charset="-122"/>
              </a:rPr>
              <a:t>作业服务， </a:t>
            </a:r>
            <a:r>
              <a:rPr lang="zh-CN" altLang="en-US" sz="2000" dirty="0">
                <a:latin typeface="微软雅黑" panose="020B0503020204020204" pitchFamily="34" charset="-122"/>
                <a:ea typeface="微软雅黑" panose="020B0503020204020204" pitchFamily="34" charset="-122"/>
              </a:rPr>
              <a:t>对关闭带宽或那些无法在Web请求的时限内完成的计算进行简化执行</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0" y="1097798"/>
            <a:ext cx="169309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5.计算服务</a:t>
            </a:r>
          </a:p>
        </p:txBody>
      </p:sp>
      <p:sp>
        <p:nvSpPr>
          <p:cNvPr id="6" name="矩形 5"/>
          <p:cNvSpPr/>
          <p:nvPr/>
        </p:nvSpPr>
        <p:spPr>
          <a:xfrm>
            <a:off x="297295" y="2707719"/>
            <a:ext cx="8846705" cy="1754326"/>
          </a:xfrm>
          <a:prstGeom prst="rect">
            <a:avLst/>
          </a:prstGeom>
        </p:spPr>
        <p:txBody>
          <a:bodyPr wrap="square">
            <a:spAutoFit/>
          </a:bodyPr>
          <a:lstStyle/>
          <a:p>
            <a:pPr marL="285750" indent="-28575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允许</a:t>
            </a:r>
            <a:r>
              <a:rPr lang="zh-CN" altLang="en-US" dirty="0">
                <a:latin typeface="微软雅黑" panose="020B0503020204020204" pitchFamily="34" charset="-122"/>
                <a:ea typeface="微软雅黑" panose="020B0503020204020204" pitchFamily="34" charset="-122"/>
              </a:rPr>
              <a:t>应用程序提交一个较晚执行的任务</a:t>
            </a:r>
            <a:r>
              <a:rPr lang="zh-CN" altLang="en-US" dirty="0" smtClean="0">
                <a:latin typeface="微软雅黑" panose="020B0503020204020204" pitchFamily="34" charset="-122"/>
                <a:ea typeface="微软雅黑" panose="020B0503020204020204" pitchFamily="34" charset="-122"/>
              </a:rPr>
              <a:t>。这项服务对于</a:t>
            </a:r>
            <a:r>
              <a:rPr lang="zh-CN" altLang="en-US" dirty="0">
                <a:latin typeface="微软雅黑" panose="020B0503020204020204" pitchFamily="34" charset="-122"/>
                <a:ea typeface="微软雅黑" panose="020B0503020204020204" pitchFamily="34" charset="-122"/>
              </a:rPr>
              <a:t>那些耗时长的计算特别有用，即一个请求处理程序不能在最大响应时间内完成</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一</a:t>
            </a:r>
            <a:r>
              <a:rPr lang="zh-CN" altLang="en-US" dirty="0">
                <a:latin typeface="微软雅黑" panose="020B0503020204020204" pitchFamily="34" charset="-122"/>
                <a:ea typeface="微软雅黑" panose="020B0503020204020204" pitchFamily="34" charset="-122"/>
              </a:rPr>
              <a:t>个任务是对一个给定URL的Web请求， 队列通过将有效载荷作为一部分Web请求交给处理程序的方式来调用请求处理程序。请求处理程序的职责是完成“任务执行”， 从队列的角度看是一个简单的Web请求。为了避免瞬时故障导致任务不能成功完成，一旦任务失敗，队列可重新执行任务</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88959" y="2246054"/>
            <a:ext cx="184537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(1)任务队列</a:t>
            </a:r>
          </a:p>
        </p:txBody>
      </p:sp>
      <p:sp>
        <p:nvSpPr>
          <p:cNvPr id="8" name="矩形 7"/>
          <p:cNvSpPr/>
          <p:nvPr/>
        </p:nvSpPr>
        <p:spPr>
          <a:xfrm>
            <a:off x="297295" y="4935290"/>
            <a:ext cx="8389505" cy="1323439"/>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当计算任务需要在</a:t>
            </a:r>
            <a:r>
              <a:rPr lang="zh-CN" altLang="en-US" sz="2000" dirty="0">
                <a:latin typeface="微软雅黑" panose="020B0503020204020204" pitchFamily="34" charset="-122"/>
                <a:ea typeface="微软雅黑" panose="020B0503020204020204" pitchFamily="34" charset="-122"/>
              </a:rPr>
              <a:t>一天中的特定时间执行， </a:t>
            </a:r>
            <a:r>
              <a:rPr lang="zh-CN" altLang="en-US" sz="2000" dirty="0" smtClean="0">
                <a:latin typeface="微软雅黑" panose="020B0503020204020204" pitchFamily="34" charset="-122"/>
                <a:ea typeface="微软雅黑" panose="020B0503020204020204" pitchFamily="34" charset="-122"/>
              </a:rPr>
              <a:t>可以</a:t>
            </a:r>
            <a:r>
              <a:rPr lang="zh-CN" altLang="en-US" sz="2000" dirty="0">
                <a:latin typeface="微软雅黑" panose="020B0503020204020204" pitchFamily="34" charset="-122"/>
                <a:ea typeface="微软雅黑" panose="020B0503020204020204" pitchFamily="34" charset="-122"/>
              </a:rPr>
              <a:t>通过使用Cron作业服务在特定的时间调度所需的操作。这项</a:t>
            </a:r>
            <a:r>
              <a:rPr lang="zh-CN" altLang="en-US" sz="2000" dirty="0" smtClean="0">
                <a:latin typeface="微软雅黑" panose="020B0503020204020204" pitchFamily="34" charset="-122"/>
                <a:ea typeface="微软雅黑" panose="020B0503020204020204" pitchFamily="34" charset="-122"/>
              </a:rPr>
              <a:t>服务在</a:t>
            </a:r>
            <a:r>
              <a:rPr lang="zh-CN" altLang="en-US" sz="2000" dirty="0">
                <a:latin typeface="微软雅黑" panose="020B0503020204020204" pitchFamily="34" charset="-122"/>
                <a:ea typeface="微软雅黑" panose="020B0503020204020204" pitchFamily="34" charset="-122"/>
              </a:rPr>
              <a:t>给定的时间调用任务中的唤醒请求处理程序，且任务失败时不重新执行。这种行为可用于实施维护操作或定期发送通知。</a:t>
            </a:r>
          </a:p>
        </p:txBody>
      </p:sp>
      <p:sp>
        <p:nvSpPr>
          <p:cNvPr id="9" name="矩形 8"/>
          <p:cNvSpPr/>
          <p:nvPr/>
        </p:nvSpPr>
        <p:spPr>
          <a:xfrm>
            <a:off x="274291" y="4473625"/>
            <a:ext cx="205710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 Cron作业</a:t>
            </a:r>
          </a:p>
        </p:txBody>
      </p:sp>
    </p:spTree>
    <p:extLst>
      <p:ext uri="{BB962C8B-B14F-4D97-AF65-F5344CB8AC3E}">
        <p14:creationId xmlns:p14="http://schemas.microsoft.com/office/powerpoint/2010/main" val="11355724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2.2 </a:t>
            </a:r>
            <a:r>
              <a:rPr lang="zh-CN" altLang="zh-CN" dirty="0" smtClean="0"/>
              <a:t>应用程序</a:t>
            </a:r>
            <a:r>
              <a:rPr lang="zh-CN" altLang="zh-CN" dirty="0"/>
              <a:t>生命周期</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
        <p:nvSpPr>
          <p:cNvPr id="3" name="矩形 2"/>
          <p:cNvSpPr/>
          <p:nvPr/>
        </p:nvSpPr>
        <p:spPr>
          <a:xfrm>
            <a:off x="1" y="1066800"/>
            <a:ext cx="9009784"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App Engine提供了应用程序生命周期</a:t>
            </a:r>
            <a:r>
              <a:rPr lang="zh-CN" altLang="en-US" sz="2000" dirty="0" smtClean="0">
                <a:latin typeface="微软雅黑" panose="020B0503020204020204" pitchFamily="34" charset="-122"/>
                <a:ea typeface="微软雅黑" panose="020B0503020204020204" pitchFamily="34" charset="-122"/>
              </a:rPr>
              <a:t>中所有</a:t>
            </a:r>
            <a:r>
              <a:rPr lang="zh-CN" altLang="en-US" sz="2000" dirty="0">
                <a:latin typeface="微软雅黑" panose="020B0503020204020204" pitchFamily="34" charset="-122"/>
                <a:ea typeface="微软雅黑" panose="020B0503020204020204" pitchFamily="34" charset="-122"/>
              </a:rPr>
              <a:t>阶段的功能支持：测试、开发、部署、监控。谷歌发布的SDK为开发者提供了这些任务所需的大部分功能。目前有两种软件开发</a:t>
            </a:r>
            <a:r>
              <a:rPr lang="zh-CN" altLang="en-US" sz="2000" dirty="0" smtClean="0">
                <a:latin typeface="微软雅黑" panose="020B0503020204020204" pitchFamily="34" charset="-122"/>
                <a:ea typeface="微软雅黑" panose="020B0503020204020204" pitchFamily="34" charset="-122"/>
              </a:rPr>
              <a:t>工具包：</a:t>
            </a:r>
            <a:r>
              <a:rPr lang="zh-CN" altLang="en-US" sz="2000" dirty="0">
                <a:latin typeface="微软雅黑" panose="020B0503020204020204" pitchFamily="34" charset="-122"/>
                <a:ea typeface="微软雅黑" panose="020B0503020204020204" pitchFamily="34" charset="-122"/>
              </a:rPr>
              <a:t>Java SDK和Python SDK</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163080" y="2633943"/>
            <a:ext cx="8447519" cy="2246769"/>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本地开发服务器上</a:t>
            </a:r>
            <a:r>
              <a:rPr lang="zh-CN" altLang="en-US" sz="2000" dirty="0" smtClean="0">
                <a:latin typeface="微软雅黑" panose="020B0503020204020204" pitchFamily="34" charset="-122"/>
                <a:ea typeface="微软雅黑" panose="020B0503020204020204" pitchFamily="34" charset="-122"/>
              </a:rPr>
              <a:t>建立Web应用程序，开发</a:t>
            </a:r>
            <a:r>
              <a:rPr lang="zh-CN" altLang="en-US" sz="2000" dirty="0">
                <a:latin typeface="微软雅黑" panose="020B0503020204020204" pitchFamily="34" charset="-122"/>
                <a:ea typeface="微软雅黑" panose="020B0503020204020204" pitchFamily="34" charset="-122"/>
              </a:rPr>
              <a:t>服务器模拟App Engine运行时环境、</a:t>
            </a:r>
            <a:r>
              <a:rPr lang="zh-CN" altLang="en-US" sz="2000" dirty="0" smtClean="0">
                <a:latin typeface="微软雅黑" panose="020B0503020204020204" pitchFamily="34" charset="-122"/>
                <a:ea typeface="微软雅黑" panose="020B0503020204020204" pitchFamily="34" charset="-122"/>
              </a:rPr>
              <a:t>提供数据</a:t>
            </a:r>
            <a:r>
              <a:rPr lang="zh-CN" altLang="en-US" sz="2000" dirty="0">
                <a:latin typeface="微软雅黑" panose="020B0503020204020204" pitchFamily="34" charset="-122"/>
                <a:ea typeface="微软雅黑" panose="020B0503020204020204" pitchFamily="34" charset="-122"/>
              </a:rPr>
              <a:t>存储、存储器高速缓存和Url Fetch的模拟</a:t>
            </a:r>
            <a:r>
              <a:rPr lang="zh-CN" altLang="en-US" sz="2000" dirty="0" smtClean="0">
                <a:latin typeface="微软雅黑" panose="020B0503020204020204" pitchFamily="34" charset="-122"/>
                <a:ea typeface="微软雅黑" panose="020B0503020204020204" pitchFamily="34" charset="-122"/>
              </a:rPr>
              <a:t>实现。</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开发</a:t>
            </a:r>
            <a:r>
              <a:rPr lang="zh-CN" altLang="en-US" sz="2000" dirty="0">
                <a:latin typeface="微软雅黑" panose="020B0503020204020204" pitchFamily="34" charset="-122"/>
                <a:ea typeface="微软雅黑" panose="020B0503020204020204" pitchFamily="34" charset="-122"/>
              </a:rPr>
              <a:t>服务器还</a:t>
            </a:r>
            <a:r>
              <a:rPr lang="zh-CN" altLang="en-US" sz="2000" dirty="0" smtClean="0">
                <a:latin typeface="微软雅黑" panose="020B0503020204020204" pitchFamily="34" charset="-122"/>
                <a:ea typeface="微软雅黑" panose="020B0503020204020204" pitchFamily="34" charset="-122"/>
              </a:rPr>
              <a:t>包含一</a:t>
            </a:r>
            <a:r>
              <a:rPr lang="zh-CN" altLang="en-US" sz="2000" dirty="0">
                <a:latin typeface="微软雅黑" panose="020B0503020204020204" pitchFamily="34" charset="-122"/>
                <a:ea typeface="微软雅黑" panose="020B0503020204020204" pitchFamily="34" charset="-122"/>
              </a:rPr>
              <a:t>套完整的监控功能， </a:t>
            </a:r>
            <a:r>
              <a:rPr lang="zh-CN" altLang="en-US" sz="2000" dirty="0" smtClean="0">
                <a:latin typeface="微软雅黑" panose="020B0503020204020204" pitchFamily="34" charset="-122"/>
                <a:ea typeface="微软雅黑" panose="020B0503020204020204" pitchFamily="34" charset="-122"/>
              </a:rPr>
              <a:t>描述</a:t>
            </a:r>
            <a:r>
              <a:rPr lang="zh-CN" altLang="en-US" sz="2000" dirty="0">
                <a:latin typeface="微软雅黑" panose="020B0503020204020204" pitchFamily="34" charset="-122"/>
                <a:ea typeface="微软雅黑" panose="020B0503020204020204" pitchFamily="34" charset="-122"/>
              </a:rPr>
              <a:t>应用程序的行为， 特别是对数据存储服务的访问和查询</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 App Engine为给定的应用执行的每个查询建立索引，以加快对相关数据的访问。开发</a:t>
            </a:r>
            <a:r>
              <a:rPr lang="zh-CN" altLang="en-US" sz="2000" dirty="0">
                <a:latin typeface="微软雅黑" panose="020B0503020204020204" pitchFamily="34" charset="-122"/>
                <a:ea typeface="微软雅黑" panose="020B0503020204020204" pitchFamily="34" charset="-122"/>
              </a:rPr>
              <a:t>服务器分析应用程序的行为和运行，踪测试过程和开发中进行的所有查询，从而为将要建立的索引提供所需的信息。</a:t>
            </a:r>
          </a:p>
        </p:txBody>
      </p:sp>
      <p:sp>
        <p:nvSpPr>
          <p:cNvPr id="6" name="矩形 5"/>
          <p:cNvSpPr/>
          <p:nvPr/>
        </p:nvSpPr>
        <p:spPr>
          <a:xfrm>
            <a:off x="163080" y="2172278"/>
            <a:ext cx="3209533"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1.应用程序开发和测试</a:t>
            </a:r>
          </a:p>
        </p:txBody>
      </p:sp>
    </p:spTree>
    <p:extLst>
      <p:ext uri="{BB962C8B-B14F-4D97-AF65-F5344CB8AC3E}">
        <p14:creationId xmlns:p14="http://schemas.microsoft.com/office/powerpoint/2010/main" val="2872722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2.2 </a:t>
            </a:r>
            <a:r>
              <a:rPr lang="zh-CN" altLang="zh-CN" dirty="0" smtClean="0"/>
              <a:t>应用程序</a:t>
            </a:r>
            <a:r>
              <a:rPr lang="zh-CN" altLang="zh-CN" dirty="0"/>
              <a:t>生命周期</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sp>
        <p:nvSpPr>
          <p:cNvPr id="3" name="矩形 2"/>
          <p:cNvSpPr/>
          <p:nvPr/>
        </p:nvSpPr>
        <p:spPr>
          <a:xfrm>
            <a:off x="304800" y="1877253"/>
            <a:ext cx="9009784" cy="2862322"/>
          </a:xfrm>
          <a:prstGeom prst="rect">
            <a:avLst/>
          </a:prstGeom>
        </p:spPr>
        <p:txBody>
          <a:bodyPr wrap="square">
            <a:spAutoFit/>
          </a:bodyPr>
          <a:lstStyle/>
          <a:p>
            <a:pPr marL="342900" indent="-342900">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SDK</a:t>
            </a:r>
            <a:r>
              <a:rPr lang="zh-CN" altLang="en-US" sz="2000" dirty="0" smtClean="0">
                <a:latin typeface="微软雅黑" panose="020B0503020204020204" pitchFamily="34" charset="-122"/>
                <a:ea typeface="微软雅黑" panose="020B0503020204020204" pitchFamily="34" charset="-122"/>
              </a:rPr>
              <a:t>提供使用Java 5和Java 6运行时环境构建应用程序的设施。</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Eclipse中下载和安装Java SDK</a:t>
            </a:r>
            <a:r>
              <a:rPr lang="zh-CN" altLang="en-US" sz="2000" dirty="0" smtClean="0">
                <a:latin typeface="微软雅黑" panose="020B0503020204020204" pitchFamily="34" charset="-122"/>
                <a:ea typeface="微软雅黑" panose="020B0503020204020204" pitchFamily="34" charset="-122"/>
              </a:rPr>
              <a:t>、Web Tookit和AppEngine</a:t>
            </a:r>
            <a:r>
              <a:rPr lang="zh-CN" altLang="en-US" sz="2000" dirty="0">
                <a:latin typeface="微软雅黑" panose="020B0503020204020204" pitchFamily="34" charset="-122"/>
                <a:ea typeface="微软雅黑" panose="020B0503020204020204" pitchFamily="34" charset="-122"/>
              </a:rPr>
              <a:t>的插件。这三个组件使开发人员能够为App Engne编写强大而丰富的Java应用程序。</a:t>
            </a:r>
          </a:p>
          <a:p>
            <a:pPr marL="342900" indent="-342900">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SDK</a:t>
            </a:r>
            <a:r>
              <a:rPr lang="zh-CN" altLang="en-US" sz="2000" dirty="0" smtClean="0">
                <a:latin typeface="微软雅黑" panose="020B0503020204020204" pitchFamily="34" charset="-122"/>
                <a:ea typeface="微软雅黑" panose="020B0503020204020204" pitchFamily="34" charset="-122"/>
              </a:rPr>
              <a:t>支持的应用程序通过使用servlet抽象来开发应用程序， servlet是一个通用开发模式。servlet和许多其他功能可用于构建应用程序。使用Eclipse Web平台轻松地创建Web应用程序， Eclipse Web平台提供了一组工具和组件。</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插件</a:t>
            </a:r>
            <a:r>
              <a:rPr lang="zh-CN" altLang="en-US" sz="2000" dirty="0">
                <a:latin typeface="微软雅黑" panose="020B0503020204020204" pitchFamily="34" charset="-122"/>
                <a:ea typeface="微软雅黑" panose="020B0503020204020204" pitchFamily="34" charset="-122"/>
              </a:rPr>
              <a:t>允许开发、测试以及在App Engine上部署应用程序。其他任务(如应用程序日志检索) 都可以使用命令行工具， 命令行工具是SDK的一部分</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163080" y="1146252"/>
            <a:ext cx="210916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(1) Java SDK</a:t>
            </a:r>
            <a:endParaRPr lang="zh-CN" altLang="en-US" sz="2400" b="1" dirty="0"/>
          </a:p>
        </p:txBody>
      </p:sp>
    </p:spTree>
    <p:extLst>
      <p:ext uri="{BB962C8B-B14F-4D97-AF65-F5344CB8AC3E}">
        <p14:creationId xmlns:p14="http://schemas.microsoft.com/office/powerpoint/2010/main" val="28324936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2.2 </a:t>
            </a:r>
            <a:r>
              <a:rPr lang="zh-CN" altLang="zh-CN" dirty="0" smtClean="0"/>
              <a:t>应用程序</a:t>
            </a:r>
            <a:r>
              <a:rPr lang="zh-CN" altLang="zh-CN" dirty="0"/>
              <a:t>生命周期</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
        <p:nvSpPr>
          <p:cNvPr id="3" name="矩形 2"/>
          <p:cNvSpPr/>
          <p:nvPr/>
        </p:nvSpPr>
        <p:spPr>
          <a:xfrm>
            <a:off x="286616" y="1600200"/>
            <a:ext cx="8247784" cy="3170099"/>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允许</a:t>
            </a:r>
            <a:r>
              <a:rPr lang="zh-CN" altLang="en-US" sz="2000" dirty="0">
                <a:latin typeface="微软雅黑" panose="020B0503020204020204" pitchFamily="34" charset="-122"/>
                <a:ea typeface="微软雅黑" panose="020B0503020204020204" pitchFamily="34" charset="-122"/>
              </a:rPr>
              <a:t>用Python 2.5开发</a:t>
            </a:r>
            <a:r>
              <a:rPr lang="zh-CN" altLang="en-US" sz="2000" dirty="0" smtClean="0">
                <a:latin typeface="微软雅黑" panose="020B0503020204020204" pitchFamily="34" charset="-122"/>
                <a:ea typeface="微软雅黑" panose="020B0503020204020204" pitchFamily="34" charset="-122"/>
              </a:rPr>
              <a:t>AppEngine </a:t>
            </a:r>
            <a:r>
              <a:rPr lang="zh-CN" altLang="en-US" sz="2000" dirty="0">
                <a:latin typeface="微软雅黑" panose="020B0503020204020204" pitchFamily="34" charset="-122"/>
                <a:ea typeface="微软雅黑" panose="020B0503020204020204" pitchFamily="34" charset="-122"/>
              </a:rPr>
              <a:t>Web应用程序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提供一个App </a:t>
            </a:r>
            <a:r>
              <a:rPr lang="zh-CN" altLang="en-US" sz="2000" dirty="0">
                <a:latin typeface="微软雅黑" panose="020B0503020204020204" pitchFamily="34" charset="-122"/>
                <a:ea typeface="微软雅黑" panose="020B0503020204020204" pitchFamily="34" charset="-122"/>
              </a:rPr>
              <a:t>Engine </a:t>
            </a:r>
            <a:r>
              <a:rPr lang="zh-CN" altLang="en-US" sz="2000" dirty="0" smtClean="0">
                <a:latin typeface="微软雅黑" panose="020B0503020204020204" pitchFamily="34" charset="-122"/>
                <a:ea typeface="微软雅黑" panose="020B0503020204020204" pitchFamily="34" charset="-122"/>
              </a:rPr>
              <a:t>Launcher工具</a:t>
            </a:r>
            <a:r>
              <a:rPr lang="zh-CN" altLang="en-US" sz="2000" dirty="0">
                <a:latin typeface="微软雅黑" panose="020B0503020204020204" pitchFamily="34" charset="-122"/>
                <a:ea typeface="微软雅黑" panose="020B0503020204020204" pitchFamily="34" charset="-122"/>
              </a:rPr>
              <a:t>， 可将本地管理Web</a:t>
            </a:r>
            <a:r>
              <a:rPr lang="zh-CN" altLang="en-US" sz="2000" dirty="0" smtClean="0">
                <a:latin typeface="微软雅黑" panose="020B0503020204020204" pitchFamily="34" charset="-122"/>
                <a:ea typeface="微软雅黑" panose="020B0503020204020204" pitchFamily="34" charset="-122"/>
              </a:rPr>
              <a:t>应用程序部署</a:t>
            </a:r>
            <a:r>
              <a:rPr lang="zh-CN" altLang="en-US" sz="2000" dirty="0">
                <a:latin typeface="微软雅黑" panose="020B0503020204020204" pitchFamily="34" charset="-122"/>
                <a:ea typeface="微软雅黑" panose="020B0503020204020204" pitchFamily="34" charset="-122"/>
              </a:rPr>
              <a:t>到App Engine</a:t>
            </a:r>
            <a:r>
              <a:rPr lang="zh-CN" altLang="en-US" sz="2000" dirty="0" smtClean="0">
                <a:latin typeface="微软雅黑" panose="020B0503020204020204" pitchFamily="34" charset="-122"/>
                <a:ea typeface="微软雅黑" panose="020B0503020204020204" pitchFamily="34" charset="-122"/>
              </a:rPr>
              <a:t>。工具提供方便</a:t>
            </a:r>
            <a:r>
              <a:rPr lang="zh-CN" altLang="en-US" sz="2000" dirty="0">
                <a:latin typeface="微软雅黑" panose="020B0503020204020204" pitchFamily="34" charset="-122"/>
                <a:ea typeface="微软雅黑" panose="020B0503020204020204" pitchFamily="34" charset="-122"/>
              </a:rPr>
              <a:t>的用户界面， </a:t>
            </a:r>
            <a:r>
              <a:rPr lang="zh-CN" altLang="en-US" sz="2000" dirty="0" smtClean="0">
                <a:latin typeface="微软雅黑" panose="020B0503020204020204" pitchFamily="34" charset="-122"/>
                <a:ea typeface="微软雅黑" panose="020B0503020204020204" pitchFamily="34" charset="-122"/>
              </a:rPr>
              <a:t>列出所有</a:t>
            </a:r>
            <a:r>
              <a:rPr lang="zh-CN" altLang="en-US" sz="2000" dirty="0">
                <a:latin typeface="微软雅黑" panose="020B0503020204020204" pitchFamily="34" charset="-122"/>
                <a:ea typeface="微软雅黑" panose="020B0503020204020204" pitchFamily="34" charset="-122"/>
              </a:rPr>
              <a:t>可用的Web</a:t>
            </a:r>
            <a:r>
              <a:rPr lang="zh-CN" altLang="en-US" sz="2000" dirty="0" smtClean="0">
                <a:latin typeface="微软雅黑" panose="020B0503020204020204" pitchFamily="34" charset="-122"/>
                <a:ea typeface="微软雅黑" panose="020B0503020204020204" pitchFamily="34" charset="-122"/>
              </a:rPr>
              <a:t>应用程序，控制程序</a:t>
            </a:r>
            <a:r>
              <a:rPr lang="zh-CN" altLang="en-US" sz="2000" dirty="0">
                <a:latin typeface="微软雅黑" panose="020B0503020204020204" pitchFamily="34" charset="-122"/>
                <a:ea typeface="微软雅黑" panose="020B0503020204020204" pitchFamily="34" charset="-122"/>
              </a:rPr>
              <a:t>的执行， </a:t>
            </a:r>
            <a:r>
              <a:rPr lang="zh-CN" altLang="en-US" sz="2000" dirty="0" smtClean="0">
                <a:latin typeface="微软雅黑" panose="020B0503020204020204" pitchFamily="34" charset="-122"/>
                <a:ea typeface="微软雅黑" panose="020B0503020204020204" pitchFamily="34" charset="-122"/>
              </a:rPr>
              <a:t>与</a:t>
            </a:r>
            <a:r>
              <a:rPr lang="zh-CN" altLang="en-US" sz="2000" dirty="0">
                <a:latin typeface="微软雅黑" panose="020B0503020204020204" pitchFamily="34" charset="-122"/>
                <a:ea typeface="微软雅黑" panose="020B0503020204020204" pitchFamily="34" charset="-122"/>
              </a:rPr>
              <a:t>默认的代码编辑器集成来编辑应用程序文件</a:t>
            </a:r>
            <a:r>
              <a:rPr lang="zh-CN" altLang="en-US" sz="2000" dirty="0" smtClean="0">
                <a:latin typeface="微软雅黑" panose="020B0503020204020204" pitchFamily="34" charset="-122"/>
                <a:ea typeface="微软雅黑" panose="020B0503020204020204" pitchFamily="34" charset="-122"/>
              </a:rPr>
              <a:t>。此外可</a:t>
            </a:r>
            <a:r>
              <a:rPr lang="zh-CN" altLang="en-US" sz="2000" dirty="0">
                <a:latin typeface="微软雅黑" panose="020B0503020204020204" pitchFamily="34" charset="-122"/>
                <a:ea typeface="微软雅黑" panose="020B0503020204020204" pitchFamily="34" charset="-122"/>
              </a:rPr>
              <a:t>访问一些重要的服务，如日志、SDK控制面板和仪表板， </a:t>
            </a:r>
            <a:r>
              <a:rPr lang="zh-CN" altLang="en-US" sz="2000" dirty="0" smtClean="0">
                <a:latin typeface="微软雅黑" panose="020B0503020204020204" pitchFamily="34" charset="-122"/>
                <a:ea typeface="微软雅黑" panose="020B0503020204020204" pitchFamily="34" charset="-122"/>
              </a:rPr>
              <a:t>监控</a:t>
            </a:r>
            <a:r>
              <a:rPr lang="zh-CN" altLang="en-US" sz="2000" dirty="0">
                <a:latin typeface="微软雅黑" panose="020B0503020204020204" pitchFamily="34" charset="-122"/>
                <a:ea typeface="微软雅黑" panose="020B0503020204020204" pitchFamily="34" charset="-122"/>
              </a:rPr>
              <a:t>和分析应用程序</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自带一</a:t>
            </a:r>
            <a:r>
              <a:rPr lang="zh-CN" altLang="en-US" sz="2000" dirty="0">
                <a:latin typeface="微软雅黑" panose="020B0503020204020204" pitchFamily="34" charset="-122"/>
                <a:ea typeface="微软雅黑" panose="020B0503020204020204" pitchFamily="34" charset="-122"/>
              </a:rPr>
              <a:t>个集成Web应用的</a:t>
            </a:r>
            <a:r>
              <a:rPr lang="zh-CN" altLang="en-US" sz="2000" dirty="0" smtClean="0">
                <a:latin typeface="微软雅黑" panose="020B0503020204020204" pitchFamily="34" charset="-122"/>
                <a:ea typeface="微软雅黑" panose="020B0503020204020204" pitchFamily="34" charset="-122"/>
              </a:rPr>
              <a:t>框架webapp</a:t>
            </a: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包括</a:t>
            </a:r>
            <a:r>
              <a:rPr lang="zh-CN" altLang="en-US" sz="2000" dirty="0">
                <a:latin typeface="微软雅黑" panose="020B0503020204020204" pitchFamily="34" charset="-122"/>
                <a:ea typeface="微软雅黑" panose="020B0503020204020204" pitchFamily="34" charset="-122"/>
              </a:rPr>
              <a:t>一组简化了Web应用程序开发的模型、组件和工具， 且执行一套统一的做法</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SDK是一组命令行工具， 允许开发人员通过启动器以及更多的shell命令执行所有操作</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188959" y="1143000"/>
            <a:ext cx="254646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 Python SDK</a:t>
            </a:r>
            <a:endParaRPr lang="zh-CN" altLang="en-US" sz="2400" b="1" dirty="0"/>
          </a:p>
        </p:txBody>
      </p:sp>
    </p:spTree>
    <p:extLst>
      <p:ext uri="{BB962C8B-B14F-4D97-AF65-F5344CB8AC3E}">
        <p14:creationId xmlns:p14="http://schemas.microsoft.com/office/powerpoint/2010/main" val="1933419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 </a:t>
            </a:r>
            <a:r>
              <a:rPr lang="zh-CN" altLang="zh-CN" dirty="0"/>
              <a:t>应用程序生命周期</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
        <p:nvSpPr>
          <p:cNvPr id="3" name="矩形 2"/>
          <p:cNvSpPr/>
          <p:nvPr/>
        </p:nvSpPr>
        <p:spPr>
          <a:xfrm>
            <a:off x="259554" y="1691370"/>
            <a:ext cx="8865755" cy="286232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应用</a:t>
            </a:r>
            <a:r>
              <a:rPr lang="zh-CN" altLang="en-US" sz="2000" dirty="0">
                <a:latin typeface="微软雅黑" panose="020B0503020204020204" pitchFamily="34" charset="-122"/>
                <a:ea typeface="微软雅黑" panose="020B0503020204020204" pitchFamily="34" charset="-122"/>
              </a:rPr>
              <a:t>标识符是强制性的， </a:t>
            </a:r>
            <a:r>
              <a:rPr lang="zh-CN" altLang="en-US" sz="2000" dirty="0" smtClean="0">
                <a:latin typeface="微软雅黑" panose="020B0503020204020204" pitchFamily="34" charset="-122"/>
                <a:ea typeface="微软雅黑" panose="020B0503020204020204" pitchFamily="34" charset="-122"/>
              </a:rPr>
              <a:t>是</a:t>
            </a:r>
            <a:r>
              <a:rPr lang="zh-CN" altLang="en-US" sz="2000" dirty="0">
                <a:latin typeface="微软雅黑" panose="020B0503020204020204" pitchFamily="34" charset="-122"/>
                <a:ea typeface="微软雅黑" panose="020B0503020204020204" pitchFamily="34" charset="-122"/>
              </a:rPr>
              <a:t>应用程序与App Engie进行交互的唯一标识。开发人员可以使用一个应用标识符来上传和更新应用程序</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一旦创建应用程序标识符， 就</a:t>
            </a:r>
            <a:r>
              <a:rPr lang="zh-CN" altLang="en-US" sz="2000" dirty="0" smtClean="0">
                <a:latin typeface="微软雅黑" panose="020B0503020204020204" pitchFamily="34" charset="-122"/>
                <a:ea typeface="微软雅黑" panose="020B0503020204020204" pitchFamily="34" charset="-122"/>
              </a:rPr>
              <a:t>可在</a:t>
            </a:r>
            <a:r>
              <a:rPr lang="zh-CN" altLang="en-US" sz="2000" dirty="0">
                <a:latin typeface="微软雅黑" panose="020B0503020204020204" pitchFamily="34" charset="-122"/>
                <a:ea typeface="微软雅黑" panose="020B0503020204020204" pitchFamily="34" charset="-122"/>
              </a:rPr>
              <a:t>App Engine上部署应用程序。这个任务可以使用相应的开发环境</a:t>
            </a:r>
            <a:r>
              <a:rPr lang="zh-CN" altLang="en-US" sz="2000" dirty="0" smtClean="0">
                <a:latin typeface="微软雅黑" panose="020B0503020204020204" pitchFamily="34" charset="-122"/>
                <a:ea typeface="微软雅黑" panose="020B0503020204020204" pitchFamily="34" charset="-122"/>
              </a:rPr>
              <a:t>(App </a:t>
            </a:r>
            <a:r>
              <a:rPr lang="zh-CN" altLang="en-US" sz="2000" dirty="0">
                <a:latin typeface="微软雅黑" panose="020B0503020204020204" pitchFamily="34" charset="-122"/>
                <a:ea typeface="微软雅黑" panose="020B0503020204020204" pitchFamily="34" charset="-122"/>
              </a:rPr>
              <a:t>Engine Launcher</a:t>
            </a:r>
            <a:r>
              <a:rPr lang="zh-CN" altLang="en-US" sz="2000" dirty="0" smtClean="0">
                <a:latin typeface="微软雅黑" panose="020B0503020204020204" pitchFamily="34" charset="-122"/>
                <a:ea typeface="微软雅黑" panose="020B0503020204020204" pitchFamily="34" charset="-122"/>
              </a:rPr>
              <a:t>和App </a:t>
            </a:r>
            <a:r>
              <a:rPr lang="zh-CN" altLang="en-US" sz="2000" dirty="0">
                <a:latin typeface="微软雅黑" panose="020B0503020204020204" pitchFamily="34" charset="-122"/>
                <a:ea typeface="微软雅黑" panose="020B0503020204020204" pitchFamily="34" charset="-122"/>
              </a:rPr>
              <a:t>Engine插件) 或命令行工具来完成。</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应用程序一旦上传</a:t>
            </a:r>
            <a:r>
              <a:rPr lang="zh-CN" altLang="en-US" sz="2000" dirty="0" smtClean="0">
                <a:latin typeface="微软雅黑" panose="020B0503020204020204" pitchFamily="34" charset="-122"/>
                <a:ea typeface="微软雅黑" panose="020B0503020204020204" pitchFamily="34" charset="-122"/>
              </a:rPr>
              <a:t>，开发</a:t>
            </a:r>
            <a:r>
              <a:rPr lang="zh-CN" altLang="en-US" sz="2000" dirty="0">
                <a:latin typeface="微软雅黑" panose="020B0503020204020204" pitchFamily="34" charset="-122"/>
                <a:ea typeface="微软雅黑" panose="020B0503020204020204" pitchFamily="34" charset="-122"/>
              </a:rPr>
              <a:t>人员可以通过使用管理控制面板管理应用程序。管理控制面板是用于应用程序监控的主要工具， 让用户深人了解资源使用情况(CPU、带宽) 和服务， 以及其他功能的使用情况</a:t>
            </a:r>
            <a:r>
              <a:rPr lang="zh-CN" altLang="en-US" sz="2000" dirty="0" smtClean="0">
                <a:latin typeface="微软雅黑" panose="020B0503020204020204" pitchFamily="34" charset="-122"/>
                <a:ea typeface="微软雅黑" panose="020B0503020204020204" pitchFamily="34" charset="-122"/>
              </a:rPr>
              <a:t>。也可管理</a:t>
            </a:r>
            <a:r>
              <a:rPr lang="zh-CN" altLang="en-US" sz="2000" dirty="0">
                <a:latin typeface="微软雅黑" panose="020B0503020204020204" pitchFamily="34" charset="-122"/>
                <a:ea typeface="微软雅黑" panose="020B0503020204020204" pitchFamily="34" charset="-122"/>
              </a:rPr>
              <a:t>一个单一应用的多个版本，选择其中一个进行发布，并且管理与其相关的计费问题</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227925" y="1180385"/>
            <a:ext cx="3517310"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2.应用程序的部署和管理</a:t>
            </a:r>
          </a:p>
        </p:txBody>
      </p:sp>
    </p:spTree>
    <p:extLst>
      <p:ext uri="{BB962C8B-B14F-4D97-AF65-F5344CB8AC3E}">
        <p14:creationId xmlns:p14="http://schemas.microsoft.com/office/powerpoint/2010/main" val="3058349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2.2</a:t>
            </a:r>
            <a:r>
              <a:rPr lang="zh-CN" altLang="zh-CN" dirty="0"/>
              <a:t>成本模型</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sp>
        <p:nvSpPr>
          <p:cNvPr id="3" name="矩形 2"/>
          <p:cNvSpPr/>
          <p:nvPr/>
        </p:nvSpPr>
        <p:spPr>
          <a:xfrm>
            <a:off x="19050" y="1092423"/>
            <a:ext cx="9009785" cy="4401205"/>
          </a:xfrm>
          <a:prstGeom prst="rect">
            <a:avLst/>
          </a:prstGeom>
        </p:spPr>
        <p:txBody>
          <a:bodyPr wrap="square">
            <a:sp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App Engine提供的限量免费服务每隔24小时重置一次。一旦</a:t>
            </a:r>
            <a:r>
              <a:rPr lang="zh-CN" altLang="en-US" sz="2000" dirty="0" smtClean="0">
                <a:latin typeface="微软雅黑" panose="020B0503020204020204" pitchFamily="34" charset="-122"/>
                <a:ea typeface="微软雅黑" panose="020B0503020204020204" pitchFamily="34" charset="-122"/>
              </a:rPr>
              <a:t>应用程序由</a:t>
            </a:r>
            <a:r>
              <a:rPr lang="zh-CN" altLang="en-US" sz="2000" dirty="0">
                <a:latin typeface="微软雅黑" panose="020B0503020204020204" pitchFamily="34" charset="-122"/>
                <a:ea typeface="微软雅黑" panose="020B0503020204020204" pitchFamily="34" charset="-122"/>
              </a:rPr>
              <a:t>App Engine测试和调整，便可建立一个缴费账户，按使用时间收费，获得更多的</a:t>
            </a:r>
            <a:r>
              <a:rPr lang="zh-CN" altLang="en-US" sz="2000" dirty="0" smtClean="0">
                <a:latin typeface="微软雅黑" panose="020B0503020204020204" pitchFamily="34" charset="-122"/>
                <a:ea typeface="微软雅黑" panose="020B0503020204020204" pitchFamily="34" charset="-122"/>
              </a:rPr>
              <a:t>补贴</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开发人员明确</a:t>
            </a:r>
            <a:r>
              <a:rPr lang="zh-CN" altLang="en-US" sz="2000" dirty="0">
                <a:latin typeface="微软雅黑" panose="020B0503020204020204" pitchFamily="34" charset="-122"/>
                <a:ea typeface="微软雅黑" panose="020B0503020204020204" pitchFamily="34" charset="-122"/>
              </a:rPr>
              <a:t>为给定的应用分配适当的每日预算。</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应用程序按计费配额、固定配额、每分钟配颜度量</a:t>
            </a:r>
            <a:r>
              <a:rPr lang="zh-CN" altLang="en-US" sz="2000" dirty="0" smtClean="0">
                <a:latin typeface="微软雅黑" panose="020B0503020204020204" pitchFamily="34" charset="-122"/>
                <a:ea typeface="微软雅黑" panose="020B0503020204020204" pitchFamily="34" charset="-122"/>
              </a:rPr>
              <a:t>。计费</a:t>
            </a:r>
            <a:r>
              <a:rPr lang="zh-CN" altLang="en-US" sz="2000" dirty="0">
                <a:latin typeface="微软雅黑" panose="020B0503020204020204" pitchFamily="34" charset="-122"/>
                <a:ea typeface="微软雅黑" panose="020B0503020204020204" pitchFamily="34" charset="-122"/>
              </a:rPr>
              <a:t>配额是指每日配额，由应用程序管理员设置， 通过分配给应用程序的每日預算定义</a:t>
            </a:r>
            <a:r>
              <a:rPr lang="zh-CN" altLang="en-US" sz="2000" dirty="0" smtClean="0">
                <a:latin typeface="微软雅黑" panose="020B0503020204020204" pitchFamily="34" charset="-122"/>
                <a:ea typeface="微软雅黑" panose="020B0503020204020204" pitchFamily="34" charset="-122"/>
              </a:rPr>
              <a:t>。免费</a:t>
            </a:r>
            <a:r>
              <a:rPr lang="zh-CN" altLang="en-US" sz="2000" dirty="0">
                <a:latin typeface="微软雅黑" panose="020B0503020204020204" pitchFamily="34" charset="-122"/>
                <a:ea typeface="微软雅黑" panose="020B0503020204020204" pitchFamily="34" charset="-122"/>
              </a:rPr>
              <a:t>配额是计费配額的一部分，规定用户不收费的配额部分。固定配额是由App Engine设置内部配额， 确定基础设施的边界和定义应用程序可以在基础设施(服务和运行时) 上执行的操作</a:t>
            </a:r>
            <a:r>
              <a:rPr lang="zh-CN" altLang="en-US" sz="2000" dirty="0" smtClean="0">
                <a:latin typeface="微软雅黑" panose="020B0503020204020204" pitchFamily="34" charset="-122"/>
                <a:ea typeface="微软雅黑" panose="020B0503020204020204" pitchFamily="34" charset="-122"/>
              </a:rPr>
              <a:t>。成本核算</a:t>
            </a:r>
            <a:r>
              <a:rPr lang="zh-CN" altLang="en-US" sz="2000" dirty="0">
                <a:latin typeface="微软雅黑" panose="020B0503020204020204" pitchFamily="34" charset="-122"/>
                <a:ea typeface="微软雅黑" panose="020B0503020204020204" pitchFamily="34" charset="-122"/>
              </a:rPr>
              <a:t>模型还包括每分钟配额，定义它是为了避免应用程序在非常有限的时间内消费所有存款、独占资源或为其他应用程序创建服务中断。</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一旦应用程序对于一个给定的资源达到配额，该资源被耗尽，用户将无法使用该应用程序，直到配额得到补充</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资源和服务的配额被组织成免费的默认配额和可计费的默认配额。对于这两种配额，定义日限制和最大速率</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78198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altLang="zh-CN" dirty="0" smtClean="0"/>
              <a:t>Windows </a:t>
            </a:r>
            <a:r>
              <a:rPr lang="en-US" dirty="0" smtClean="0"/>
              <a:t>Azure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sp>
        <p:nvSpPr>
          <p:cNvPr id="3" name="矩形 2"/>
          <p:cNvSpPr/>
          <p:nvPr/>
        </p:nvSpPr>
        <p:spPr>
          <a:xfrm>
            <a:off x="163080" y="1184756"/>
            <a:ext cx="8676120" cy="193899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Windows </a:t>
            </a:r>
            <a:r>
              <a:rPr lang="zh-CN" altLang="en-US" sz="2000" dirty="0">
                <a:latin typeface="微软雅黑" panose="020B0503020204020204" pitchFamily="34" charset="-122"/>
                <a:ea typeface="微软雅黑" panose="020B0503020204020204" pitchFamily="34" charset="-122"/>
              </a:rPr>
              <a:t>Azure是一个云操作系统， 建立于微软数据中心的基础设施之上， </a:t>
            </a:r>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开发者提供一组用云技术构建应用程序的服务</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服务</a:t>
            </a:r>
            <a:r>
              <a:rPr lang="zh-CN" altLang="en-US" sz="2000" dirty="0">
                <a:latin typeface="微软雅黑" panose="020B0503020204020204" pitchFamily="34" charset="-122"/>
                <a:ea typeface="微软雅黑" panose="020B0503020204020204" pitchFamily="34" charset="-122"/>
              </a:rPr>
              <a:t>范围从计算、存储、网络到应用程序的连接、访问控制以及商业智能</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建立</a:t>
            </a:r>
            <a:r>
              <a:rPr lang="zh-CN" altLang="en-US" sz="2000" dirty="0">
                <a:latin typeface="微软雅黑" panose="020B0503020204020204" pitchFamily="34" charset="-122"/>
                <a:ea typeface="微软雅黑" panose="020B0503020204020204" pitchFamily="34" charset="-122"/>
              </a:rPr>
              <a:t>在微软技术之上的任何应用程序都可以使用Azure平台进行扩展， 它将可扩展性功能集成到通用微软技术中， </a:t>
            </a:r>
            <a:r>
              <a:rPr lang="zh-CN" altLang="en-US" sz="2000" dirty="0" smtClean="0">
                <a:latin typeface="微软雅黑" panose="020B0503020204020204" pitchFamily="34" charset="-122"/>
                <a:ea typeface="微软雅黑" panose="020B0503020204020204" pitchFamily="34" charset="-122"/>
              </a:rPr>
              <a:t>如Windows </a:t>
            </a:r>
            <a:r>
              <a:rPr lang="zh-CN" altLang="en-US" sz="2000" dirty="0">
                <a:latin typeface="微软雅黑" panose="020B0503020204020204" pitchFamily="34" charset="-122"/>
                <a:ea typeface="微软雅黑" panose="020B0503020204020204" pitchFamily="34" charset="-122"/>
              </a:rPr>
              <a:t>Server 2008， SQL Server和ASP.NET。</a:t>
            </a:r>
          </a:p>
        </p:txBody>
      </p:sp>
    </p:spTree>
    <p:extLst>
      <p:ext uri="{BB962C8B-B14F-4D97-AF65-F5344CB8AC3E}">
        <p14:creationId xmlns:p14="http://schemas.microsoft.com/office/powerpoint/2010/main" val="2371733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grpSp>
        <p:nvGrpSpPr>
          <p:cNvPr id="5" name="Group 51"/>
          <p:cNvGrpSpPr/>
          <p:nvPr/>
        </p:nvGrpSpPr>
        <p:grpSpPr>
          <a:xfrm>
            <a:off x="304800" y="609600"/>
            <a:ext cx="8534400" cy="6451600"/>
            <a:chOff x="622300" y="0"/>
            <a:chExt cx="8534400" cy="6451600"/>
          </a:xfrm>
        </p:grpSpPr>
        <p:sp>
          <p:nvSpPr>
            <p:cNvPr id="6" name="Rectangle 50"/>
            <p:cNvSpPr/>
            <p:nvPr/>
          </p:nvSpPr>
          <p:spPr>
            <a:xfrm>
              <a:off x="622300" y="0"/>
              <a:ext cx="8534400" cy="64516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nvGrpSpPr>
            <p:cNvPr id="7" name="Group 48"/>
            <p:cNvGrpSpPr/>
            <p:nvPr/>
          </p:nvGrpSpPr>
          <p:grpSpPr>
            <a:xfrm>
              <a:off x="4965700" y="203200"/>
              <a:ext cx="1892300" cy="5270500"/>
              <a:chOff x="4965700" y="203200"/>
              <a:chExt cx="1892300" cy="5270500"/>
            </a:xfrm>
          </p:grpSpPr>
          <p:sp>
            <p:nvSpPr>
              <p:cNvPr id="43" name="Rounded Rectangle 15"/>
              <p:cNvSpPr/>
              <p:nvPr/>
            </p:nvSpPr>
            <p:spPr>
              <a:xfrm>
                <a:off x="4965700" y="203200"/>
                <a:ext cx="1892300" cy="52705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smtClean="0">
                    <a:solidFill>
                      <a:srgbClr val="000000"/>
                    </a:solidFill>
                  </a:rPr>
                  <a:t>Communication Services</a:t>
                </a:r>
                <a:endParaRPr lang="en-US" sz="1200" dirty="0">
                  <a:solidFill>
                    <a:srgbClr val="000000"/>
                  </a:solidFill>
                </a:endParaRPr>
              </a:p>
            </p:txBody>
          </p:sp>
          <p:sp>
            <p:nvSpPr>
              <p:cNvPr id="44" name="Rounded Rectangle 28"/>
              <p:cNvSpPr/>
              <p:nvPr/>
            </p:nvSpPr>
            <p:spPr>
              <a:xfrm>
                <a:off x="5092700" y="5842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Simple Queue Service (SQS)</a:t>
                </a:r>
                <a:endParaRPr lang="en-US" sz="1200" dirty="0">
                  <a:solidFill>
                    <a:srgbClr val="000000"/>
                  </a:solidFill>
                </a:endParaRPr>
              </a:p>
            </p:txBody>
          </p:sp>
          <p:sp>
            <p:nvSpPr>
              <p:cNvPr id="45" name="Rounded Rectangle 29"/>
              <p:cNvSpPr/>
              <p:nvPr/>
            </p:nvSpPr>
            <p:spPr>
              <a:xfrm>
                <a:off x="5092700" y="1168400"/>
                <a:ext cx="1663700" cy="647700"/>
              </a:xfrm>
              <a:prstGeom prst="roundRect">
                <a:avLst>
                  <a:gd name="adj" fmla="val 11494"/>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Simple Notification Service (EBS)</a:t>
                </a:r>
                <a:endParaRPr lang="en-US" sz="1200" dirty="0">
                  <a:solidFill>
                    <a:srgbClr val="000000"/>
                  </a:solidFill>
                </a:endParaRPr>
              </a:p>
            </p:txBody>
          </p:sp>
          <p:sp>
            <p:nvSpPr>
              <p:cNvPr id="46" name="Rounded Rectangle 30"/>
              <p:cNvSpPr/>
              <p:nvPr/>
            </p:nvSpPr>
            <p:spPr>
              <a:xfrm>
                <a:off x="5092700" y="19050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Simple Email Service (SES)</a:t>
                </a:r>
                <a:endParaRPr lang="en-US" sz="1200" dirty="0">
                  <a:solidFill>
                    <a:srgbClr val="000000"/>
                  </a:solidFill>
                </a:endParaRPr>
              </a:p>
            </p:txBody>
          </p:sp>
          <p:sp>
            <p:nvSpPr>
              <p:cNvPr id="47" name="Rounded Rectangle 31"/>
              <p:cNvSpPr/>
              <p:nvPr/>
            </p:nvSpPr>
            <p:spPr>
              <a:xfrm>
                <a:off x="5092700" y="24892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Route 53</a:t>
                </a:r>
                <a:endParaRPr lang="en-US" sz="1200" dirty="0">
                  <a:solidFill>
                    <a:srgbClr val="000000"/>
                  </a:solidFill>
                </a:endParaRPr>
              </a:p>
            </p:txBody>
          </p:sp>
          <p:sp>
            <p:nvSpPr>
              <p:cNvPr id="48" name="Rounded Rectangle 32"/>
              <p:cNvSpPr/>
              <p:nvPr/>
            </p:nvSpPr>
            <p:spPr>
              <a:xfrm>
                <a:off x="5092700" y="30734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Virtual Private Cloud (VPC)</a:t>
                </a:r>
                <a:endParaRPr lang="en-US" sz="1200" dirty="0">
                  <a:solidFill>
                    <a:srgbClr val="000000"/>
                  </a:solidFill>
                </a:endParaRPr>
              </a:p>
            </p:txBody>
          </p:sp>
          <p:sp>
            <p:nvSpPr>
              <p:cNvPr id="49" name="Rounded Rectangle 33"/>
              <p:cNvSpPr/>
              <p:nvPr/>
            </p:nvSpPr>
            <p:spPr>
              <a:xfrm>
                <a:off x="5092700" y="36703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Direct Connect</a:t>
                </a:r>
                <a:endParaRPr lang="en-US" sz="1200" dirty="0">
                  <a:solidFill>
                    <a:srgbClr val="000000"/>
                  </a:solidFill>
                </a:endParaRPr>
              </a:p>
            </p:txBody>
          </p:sp>
          <p:sp>
            <p:nvSpPr>
              <p:cNvPr id="50" name="Rounded Rectangle 34"/>
              <p:cNvSpPr/>
              <p:nvPr/>
            </p:nvSpPr>
            <p:spPr>
              <a:xfrm>
                <a:off x="5092700" y="42672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Elastic Load Balancing</a:t>
                </a:r>
                <a:endParaRPr lang="en-US" sz="1200" dirty="0">
                  <a:solidFill>
                    <a:srgbClr val="000000"/>
                  </a:solidFill>
                </a:endParaRPr>
              </a:p>
            </p:txBody>
          </p:sp>
        </p:grpSp>
        <p:grpSp>
          <p:nvGrpSpPr>
            <p:cNvPr id="8" name="Group 47"/>
            <p:cNvGrpSpPr/>
            <p:nvPr/>
          </p:nvGrpSpPr>
          <p:grpSpPr>
            <a:xfrm>
              <a:off x="2946400" y="203200"/>
              <a:ext cx="1892300" cy="5270500"/>
              <a:chOff x="2946400" y="203200"/>
              <a:chExt cx="1892300" cy="5270500"/>
            </a:xfrm>
          </p:grpSpPr>
          <p:sp>
            <p:nvSpPr>
              <p:cNvPr id="35" name="Rounded Rectangle 13"/>
              <p:cNvSpPr/>
              <p:nvPr/>
            </p:nvSpPr>
            <p:spPr>
              <a:xfrm>
                <a:off x="2946400" y="203200"/>
                <a:ext cx="1892300" cy="52705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Storage Services</a:t>
                </a:r>
                <a:endParaRPr lang="en-US" sz="1200" dirty="0">
                  <a:solidFill>
                    <a:srgbClr val="000000"/>
                  </a:solidFill>
                </a:endParaRPr>
              </a:p>
            </p:txBody>
          </p:sp>
          <p:sp>
            <p:nvSpPr>
              <p:cNvPr id="36" name="Rounded Rectangle 21"/>
              <p:cNvSpPr/>
              <p:nvPr/>
            </p:nvSpPr>
            <p:spPr>
              <a:xfrm>
                <a:off x="3060700" y="5842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Simple Storage Service (S3)</a:t>
                </a:r>
                <a:endParaRPr lang="en-US" sz="1200" dirty="0">
                  <a:solidFill>
                    <a:srgbClr val="000000"/>
                  </a:solidFill>
                </a:endParaRPr>
              </a:p>
            </p:txBody>
          </p:sp>
          <p:sp>
            <p:nvSpPr>
              <p:cNvPr id="37" name="Rounded Rectangle 22"/>
              <p:cNvSpPr/>
              <p:nvPr/>
            </p:nvSpPr>
            <p:spPr>
              <a:xfrm>
                <a:off x="3060700" y="11684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Elastic Block Store (EBS)</a:t>
                </a:r>
                <a:endParaRPr lang="en-US" sz="1200" dirty="0">
                  <a:solidFill>
                    <a:srgbClr val="000000"/>
                  </a:solidFill>
                </a:endParaRPr>
              </a:p>
            </p:txBody>
          </p:sp>
          <p:sp>
            <p:nvSpPr>
              <p:cNvPr id="38" name="Rounded Rectangle 23"/>
              <p:cNvSpPr/>
              <p:nvPr/>
            </p:nvSpPr>
            <p:spPr>
              <a:xfrm>
                <a:off x="3060700" y="17653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a:t>
                </a:r>
                <a:r>
                  <a:rPr lang="en-US" sz="1200" dirty="0" err="1" smtClean="0">
                    <a:solidFill>
                      <a:srgbClr val="000000"/>
                    </a:solidFill>
                  </a:rPr>
                  <a:t>ElastiCache</a:t>
                </a:r>
                <a:endParaRPr lang="en-US" sz="1200" dirty="0">
                  <a:solidFill>
                    <a:srgbClr val="000000"/>
                  </a:solidFill>
                </a:endParaRPr>
              </a:p>
            </p:txBody>
          </p:sp>
          <p:sp>
            <p:nvSpPr>
              <p:cNvPr id="39" name="Rounded Rectangle 24"/>
              <p:cNvSpPr/>
              <p:nvPr/>
            </p:nvSpPr>
            <p:spPr>
              <a:xfrm>
                <a:off x="3060700" y="23495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a:t>
                </a:r>
                <a:r>
                  <a:rPr lang="en-US" sz="1200" dirty="0" err="1" smtClean="0">
                    <a:solidFill>
                      <a:srgbClr val="000000"/>
                    </a:solidFill>
                  </a:rPr>
                  <a:t>SimpleDB</a:t>
                </a:r>
                <a:endParaRPr lang="en-US" sz="1200" dirty="0">
                  <a:solidFill>
                    <a:srgbClr val="000000"/>
                  </a:solidFill>
                </a:endParaRPr>
              </a:p>
            </p:txBody>
          </p:sp>
          <p:sp>
            <p:nvSpPr>
              <p:cNvPr id="40" name="Rounded Rectangle 25"/>
              <p:cNvSpPr/>
              <p:nvPr/>
            </p:nvSpPr>
            <p:spPr>
              <a:xfrm>
                <a:off x="3060700" y="2946400"/>
                <a:ext cx="1663700" cy="647700"/>
              </a:xfrm>
              <a:prstGeom prst="roundRect">
                <a:avLst>
                  <a:gd name="adj" fmla="val 9533"/>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Relational Database Service (RDS)</a:t>
                </a:r>
              </a:p>
            </p:txBody>
          </p:sp>
          <p:sp>
            <p:nvSpPr>
              <p:cNvPr id="41" name="Rounded Rectangle 26"/>
              <p:cNvSpPr/>
              <p:nvPr/>
            </p:nvSpPr>
            <p:spPr>
              <a:xfrm>
                <a:off x="3060700" y="36830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a:t>
                </a:r>
                <a:r>
                  <a:rPr lang="en-US" sz="1200" dirty="0" err="1" smtClean="0">
                    <a:solidFill>
                      <a:srgbClr val="000000"/>
                    </a:solidFill>
                  </a:rPr>
                  <a:t>CloudFront</a:t>
                </a:r>
                <a:endParaRPr lang="en-US" sz="1200" dirty="0">
                  <a:solidFill>
                    <a:srgbClr val="000000"/>
                  </a:solidFill>
                </a:endParaRPr>
              </a:p>
            </p:txBody>
          </p:sp>
          <p:sp>
            <p:nvSpPr>
              <p:cNvPr id="42" name="Rounded Rectangle 27"/>
              <p:cNvSpPr/>
              <p:nvPr/>
            </p:nvSpPr>
            <p:spPr>
              <a:xfrm>
                <a:off x="3060700" y="42799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Import/Export</a:t>
                </a:r>
                <a:endParaRPr lang="en-US" sz="1200" dirty="0">
                  <a:solidFill>
                    <a:srgbClr val="000000"/>
                  </a:solidFill>
                </a:endParaRPr>
              </a:p>
            </p:txBody>
          </p:sp>
        </p:grpSp>
        <p:grpSp>
          <p:nvGrpSpPr>
            <p:cNvPr id="9" name="Group 46"/>
            <p:cNvGrpSpPr/>
            <p:nvPr/>
          </p:nvGrpSpPr>
          <p:grpSpPr>
            <a:xfrm>
              <a:off x="927100" y="203200"/>
              <a:ext cx="1892300" cy="5270500"/>
              <a:chOff x="927100" y="203200"/>
              <a:chExt cx="1892300" cy="5270500"/>
            </a:xfrm>
          </p:grpSpPr>
          <p:sp>
            <p:nvSpPr>
              <p:cNvPr id="29" name="Rounded Rectangle 12"/>
              <p:cNvSpPr/>
              <p:nvPr/>
            </p:nvSpPr>
            <p:spPr>
              <a:xfrm>
                <a:off x="927100" y="203200"/>
                <a:ext cx="1892300" cy="52705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Compute Services</a:t>
                </a:r>
                <a:endParaRPr lang="en-US" sz="1200" dirty="0">
                  <a:solidFill>
                    <a:srgbClr val="000000"/>
                  </a:solidFill>
                </a:endParaRPr>
              </a:p>
            </p:txBody>
          </p:sp>
          <p:sp>
            <p:nvSpPr>
              <p:cNvPr id="30" name="Rounded Rectangle 16"/>
              <p:cNvSpPr/>
              <p:nvPr/>
            </p:nvSpPr>
            <p:spPr>
              <a:xfrm>
                <a:off x="1041400" y="5842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Elastic Compute Cloud (EC2)</a:t>
                </a:r>
                <a:endParaRPr lang="en-US" sz="1200" dirty="0">
                  <a:solidFill>
                    <a:srgbClr val="000000"/>
                  </a:solidFill>
                </a:endParaRPr>
              </a:p>
            </p:txBody>
          </p:sp>
          <p:sp>
            <p:nvSpPr>
              <p:cNvPr id="31" name="Rounded Rectangle 17"/>
              <p:cNvSpPr/>
              <p:nvPr/>
            </p:nvSpPr>
            <p:spPr>
              <a:xfrm>
                <a:off x="1041400" y="11684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Elastic </a:t>
                </a:r>
                <a:r>
                  <a:rPr lang="en-US" sz="1200" dirty="0" err="1" smtClean="0">
                    <a:solidFill>
                      <a:srgbClr val="000000"/>
                    </a:solidFill>
                  </a:rPr>
                  <a:t>MapReduce</a:t>
                </a:r>
                <a:endParaRPr lang="en-US" sz="1200" dirty="0">
                  <a:solidFill>
                    <a:srgbClr val="000000"/>
                  </a:solidFill>
                </a:endParaRPr>
              </a:p>
            </p:txBody>
          </p:sp>
          <p:sp>
            <p:nvSpPr>
              <p:cNvPr id="32" name="Rounded Rectangle 18"/>
              <p:cNvSpPr/>
              <p:nvPr/>
            </p:nvSpPr>
            <p:spPr>
              <a:xfrm>
                <a:off x="1041400" y="17653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AWS Elastic Beanstalk</a:t>
                </a:r>
                <a:endParaRPr lang="en-US" sz="1200" dirty="0">
                  <a:solidFill>
                    <a:srgbClr val="000000"/>
                  </a:solidFill>
                </a:endParaRPr>
              </a:p>
            </p:txBody>
          </p:sp>
          <p:sp>
            <p:nvSpPr>
              <p:cNvPr id="33" name="Rounded Rectangle 19"/>
              <p:cNvSpPr/>
              <p:nvPr/>
            </p:nvSpPr>
            <p:spPr>
              <a:xfrm>
                <a:off x="1041400" y="23495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AWS </a:t>
                </a:r>
                <a:r>
                  <a:rPr lang="en-US" sz="1200" dirty="0" err="1" smtClean="0">
                    <a:solidFill>
                      <a:srgbClr val="000000"/>
                    </a:solidFill>
                  </a:rPr>
                  <a:t>Cloudformation</a:t>
                </a:r>
                <a:endParaRPr lang="en-US" sz="1200" dirty="0">
                  <a:solidFill>
                    <a:srgbClr val="000000"/>
                  </a:solidFill>
                </a:endParaRPr>
              </a:p>
            </p:txBody>
          </p:sp>
          <p:sp>
            <p:nvSpPr>
              <p:cNvPr id="34" name="Rounded Rectangle 20"/>
              <p:cNvSpPr/>
              <p:nvPr/>
            </p:nvSpPr>
            <p:spPr>
              <a:xfrm>
                <a:off x="1041400" y="29464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rgbClr val="000000"/>
                    </a:solidFill>
                  </a:rPr>
                  <a:t>Autoscaling</a:t>
                </a:r>
                <a:endParaRPr lang="en-US" sz="1200" dirty="0">
                  <a:solidFill>
                    <a:srgbClr val="000000"/>
                  </a:solidFill>
                </a:endParaRPr>
              </a:p>
            </p:txBody>
          </p:sp>
        </p:grpSp>
        <p:sp>
          <p:nvSpPr>
            <p:cNvPr id="10" name="Text Box 6"/>
            <p:cNvSpPr txBox="1">
              <a:spLocks noChangeArrowheads="1"/>
            </p:cNvSpPr>
            <p:nvPr/>
          </p:nvSpPr>
          <p:spPr bwMode="auto">
            <a:xfrm>
              <a:off x="901704" y="5596566"/>
              <a:ext cx="8026396" cy="601034"/>
            </a:xfrm>
            <a:prstGeom prst="roundRect">
              <a:avLst/>
            </a:prstGeom>
            <a:gradFill>
              <a:gsLst>
                <a:gs pos="50000">
                  <a:schemeClr val="tx1">
                    <a:lumMod val="65000"/>
                    <a:lumOff val="35000"/>
                  </a:schemeClr>
                </a:gs>
                <a:gs pos="100000">
                  <a:schemeClr val="tx1">
                    <a:lumMod val="85000"/>
                    <a:lumOff val="15000"/>
                  </a:schemeClr>
                </a:gs>
              </a:gsLst>
              <a:lin ang="5400000" scaled="0"/>
            </a:gra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nchor="ctr">
              <a:noAutofit/>
            </a:bodyPr>
            <a:lstStyle/>
            <a:p>
              <a:pPr marL="285750" indent="-285750">
                <a:spcBef>
                  <a:spcPct val="20000"/>
                </a:spcBef>
                <a:buClr>
                  <a:schemeClr val="accent2"/>
                </a:buClr>
                <a:buSzPct val="60000"/>
              </a:pPr>
              <a:r>
                <a:rPr lang="en-US" sz="1200" dirty="0" smtClean="0">
                  <a:solidFill>
                    <a:schemeClr val="bg1"/>
                  </a:solidFill>
                  <a:cs typeface="Times New Roman" pitchFamily="18" charset="0"/>
                </a:rPr>
                <a:t>Amazon AWS Platform</a:t>
              </a:r>
              <a:endParaRPr lang="en-US" sz="1200" dirty="0">
                <a:solidFill>
                  <a:schemeClr val="bg1"/>
                </a:solidFill>
                <a:cs typeface="Times New Roman" pitchFamily="18" charset="0"/>
              </a:endParaRPr>
            </a:p>
          </p:txBody>
        </p:sp>
        <p:sp>
          <p:nvSpPr>
            <p:cNvPr id="11" name="Cloud"/>
            <p:cNvSpPr>
              <a:spLocks noChangeAspect="1" noEditPoints="1" noChangeArrowheads="1"/>
            </p:cNvSpPr>
            <p:nvPr/>
          </p:nvSpPr>
          <p:spPr bwMode="auto">
            <a:xfrm rot="165576">
              <a:off x="2707874" y="5301095"/>
              <a:ext cx="1350861" cy="5928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200">
                <a:solidFill>
                  <a:srgbClr val="000000"/>
                </a:solidFill>
              </a:endParaRPr>
            </a:p>
          </p:txBody>
        </p:sp>
        <p:sp>
          <p:nvSpPr>
            <p:cNvPr id="12" name="Cloud"/>
            <p:cNvSpPr>
              <a:spLocks noChangeAspect="1" noEditPoints="1" noChangeArrowheads="1"/>
            </p:cNvSpPr>
            <p:nvPr/>
          </p:nvSpPr>
          <p:spPr bwMode="auto">
            <a:xfrm rot="167931">
              <a:off x="7356057" y="5317584"/>
              <a:ext cx="1650442" cy="6244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200">
                <a:solidFill>
                  <a:srgbClr val="000000"/>
                </a:solidFill>
              </a:endParaRPr>
            </a:p>
          </p:txBody>
        </p:sp>
        <p:sp>
          <p:nvSpPr>
            <p:cNvPr id="13" name="Cloud"/>
            <p:cNvSpPr>
              <a:spLocks noChangeAspect="1" noEditPoints="1" noChangeArrowheads="1"/>
            </p:cNvSpPr>
            <p:nvPr/>
          </p:nvSpPr>
          <p:spPr bwMode="auto">
            <a:xfrm rot="694213">
              <a:off x="6706806" y="5258170"/>
              <a:ext cx="1227500" cy="74014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200">
                <a:solidFill>
                  <a:srgbClr val="000000"/>
                </a:solidFill>
              </a:endParaRPr>
            </a:p>
          </p:txBody>
        </p:sp>
        <p:sp>
          <p:nvSpPr>
            <p:cNvPr id="14" name="Cloud"/>
            <p:cNvSpPr>
              <a:spLocks noChangeAspect="1" noEditPoints="1" noChangeArrowheads="1"/>
            </p:cNvSpPr>
            <p:nvPr/>
          </p:nvSpPr>
          <p:spPr bwMode="auto">
            <a:xfrm rot="694213">
              <a:off x="5486525" y="5254670"/>
              <a:ext cx="1692568" cy="7607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200">
                <a:solidFill>
                  <a:srgbClr val="000000"/>
                </a:solidFill>
              </a:endParaRPr>
            </a:p>
          </p:txBody>
        </p:sp>
        <p:sp>
          <p:nvSpPr>
            <p:cNvPr id="15" name="Cloud"/>
            <p:cNvSpPr>
              <a:spLocks noChangeAspect="1" noEditPoints="1" noChangeArrowheads="1"/>
            </p:cNvSpPr>
            <p:nvPr/>
          </p:nvSpPr>
          <p:spPr bwMode="auto">
            <a:xfrm rot="165576">
              <a:off x="3378324" y="5267371"/>
              <a:ext cx="1692568" cy="7607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200">
                <a:solidFill>
                  <a:srgbClr val="000000"/>
                </a:solidFill>
              </a:endParaRPr>
            </a:p>
          </p:txBody>
        </p:sp>
        <p:sp>
          <p:nvSpPr>
            <p:cNvPr id="16" name="Cloud"/>
            <p:cNvSpPr>
              <a:spLocks noChangeAspect="1" noEditPoints="1" noChangeArrowheads="1"/>
            </p:cNvSpPr>
            <p:nvPr/>
          </p:nvSpPr>
          <p:spPr bwMode="auto">
            <a:xfrm rot="165576">
              <a:off x="4508625" y="5203870"/>
              <a:ext cx="1692568" cy="7607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200">
                <a:solidFill>
                  <a:srgbClr val="000000"/>
                </a:solidFill>
              </a:endParaRPr>
            </a:p>
          </p:txBody>
        </p:sp>
        <p:sp>
          <p:nvSpPr>
            <p:cNvPr id="17" name="Cloud"/>
            <p:cNvSpPr>
              <a:spLocks noChangeAspect="1" noEditPoints="1" noChangeArrowheads="1"/>
            </p:cNvSpPr>
            <p:nvPr/>
          </p:nvSpPr>
          <p:spPr bwMode="auto">
            <a:xfrm rot="165576">
              <a:off x="1694592" y="5301160"/>
              <a:ext cx="1350861" cy="4798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200">
                <a:solidFill>
                  <a:srgbClr val="000000"/>
                </a:solidFill>
              </a:endParaRPr>
            </a:p>
          </p:txBody>
        </p:sp>
        <p:sp>
          <p:nvSpPr>
            <p:cNvPr id="18" name="Cloud"/>
            <p:cNvSpPr>
              <a:spLocks noChangeAspect="1" noEditPoints="1" noChangeArrowheads="1"/>
            </p:cNvSpPr>
            <p:nvPr/>
          </p:nvSpPr>
          <p:spPr bwMode="auto">
            <a:xfrm>
              <a:off x="761871" y="5356098"/>
              <a:ext cx="1201190" cy="42671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sz="1200">
                <a:solidFill>
                  <a:srgbClr val="000000"/>
                </a:solidFill>
              </a:endParaRPr>
            </a:p>
          </p:txBody>
        </p:sp>
        <p:grpSp>
          <p:nvGrpSpPr>
            <p:cNvPr id="19" name="Group 49"/>
            <p:cNvGrpSpPr/>
            <p:nvPr/>
          </p:nvGrpSpPr>
          <p:grpSpPr>
            <a:xfrm>
              <a:off x="6985000" y="203200"/>
              <a:ext cx="1892300" cy="5270500"/>
              <a:chOff x="6985000" y="203200"/>
              <a:chExt cx="1892300" cy="5270500"/>
            </a:xfrm>
          </p:grpSpPr>
          <p:sp>
            <p:nvSpPr>
              <p:cNvPr id="20" name="Rounded Rectangle 14"/>
              <p:cNvSpPr/>
              <p:nvPr/>
            </p:nvSpPr>
            <p:spPr>
              <a:xfrm>
                <a:off x="6985000" y="203200"/>
                <a:ext cx="1892300" cy="52705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smtClean="0">
                    <a:solidFill>
                      <a:srgbClr val="000000"/>
                    </a:solidFill>
                  </a:rPr>
                  <a:t>Additional Services</a:t>
                </a:r>
                <a:endParaRPr lang="en-US" sz="1200" dirty="0">
                  <a:solidFill>
                    <a:srgbClr val="000000"/>
                  </a:solidFill>
                </a:endParaRPr>
              </a:p>
            </p:txBody>
          </p:sp>
          <p:sp>
            <p:nvSpPr>
              <p:cNvPr id="21" name="Rounded Rectangle 35"/>
              <p:cNvSpPr/>
              <p:nvPr/>
            </p:nvSpPr>
            <p:spPr>
              <a:xfrm>
                <a:off x="7099300" y="5842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a:t>
                </a:r>
                <a:r>
                  <a:rPr lang="en-US" sz="1200" dirty="0" err="1" smtClean="0">
                    <a:solidFill>
                      <a:srgbClr val="000000"/>
                    </a:solidFill>
                  </a:rPr>
                  <a:t>GovCloud</a:t>
                </a:r>
                <a:endParaRPr lang="en-US" sz="1200" dirty="0">
                  <a:solidFill>
                    <a:srgbClr val="000000"/>
                  </a:solidFill>
                </a:endParaRPr>
              </a:p>
            </p:txBody>
          </p:sp>
          <p:sp>
            <p:nvSpPr>
              <p:cNvPr id="22" name="Rounded Rectangle 37"/>
              <p:cNvSpPr/>
              <p:nvPr/>
            </p:nvSpPr>
            <p:spPr>
              <a:xfrm>
                <a:off x="7099300" y="17780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Flexible Payment Service (FPS)</a:t>
                </a:r>
                <a:endParaRPr lang="en-US" sz="1200" dirty="0">
                  <a:solidFill>
                    <a:srgbClr val="000000"/>
                  </a:solidFill>
                </a:endParaRPr>
              </a:p>
            </p:txBody>
          </p:sp>
          <p:sp>
            <p:nvSpPr>
              <p:cNvPr id="23" name="Rounded Rectangle 38"/>
              <p:cNvSpPr/>
              <p:nvPr/>
            </p:nvSpPr>
            <p:spPr>
              <a:xfrm>
                <a:off x="7099300" y="23622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a:t>
                </a:r>
                <a:r>
                  <a:rPr lang="en-US" sz="1200" dirty="0" err="1" smtClean="0">
                    <a:solidFill>
                      <a:srgbClr val="000000"/>
                    </a:solidFill>
                  </a:rPr>
                  <a:t>DevPay</a:t>
                </a:r>
                <a:endParaRPr lang="en-US" sz="1200" dirty="0">
                  <a:solidFill>
                    <a:srgbClr val="000000"/>
                  </a:solidFill>
                </a:endParaRPr>
              </a:p>
            </p:txBody>
          </p:sp>
          <p:sp>
            <p:nvSpPr>
              <p:cNvPr id="24" name="Rounded Rectangle 39"/>
              <p:cNvSpPr/>
              <p:nvPr/>
            </p:nvSpPr>
            <p:spPr>
              <a:xfrm>
                <a:off x="7099300" y="29464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a:t>
                </a:r>
                <a:r>
                  <a:rPr lang="en-US" sz="1200" dirty="0" err="1" smtClean="0">
                    <a:solidFill>
                      <a:srgbClr val="000000"/>
                    </a:solidFill>
                  </a:rPr>
                  <a:t>Fullfillment</a:t>
                </a:r>
                <a:r>
                  <a:rPr lang="en-US" sz="1200" dirty="0" smtClean="0">
                    <a:solidFill>
                      <a:srgbClr val="000000"/>
                    </a:solidFill>
                  </a:rPr>
                  <a:t> Web Service (FWS)</a:t>
                </a:r>
                <a:endParaRPr lang="en-US" sz="1200" dirty="0">
                  <a:solidFill>
                    <a:srgbClr val="000000"/>
                  </a:solidFill>
                </a:endParaRPr>
              </a:p>
            </p:txBody>
          </p:sp>
          <p:sp>
            <p:nvSpPr>
              <p:cNvPr id="25" name="Rounded Rectangle 40"/>
              <p:cNvSpPr/>
              <p:nvPr/>
            </p:nvSpPr>
            <p:spPr>
              <a:xfrm>
                <a:off x="7099300" y="35433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Mechanical Turk</a:t>
                </a:r>
                <a:endParaRPr lang="en-US" sz="1200" dirty="0">
                  <a:solidFill>
                    <a:srgbClr val="000000"/>
                  </a:solidFill>
                </a:endParaRPr>
              </a:p>
            </p:txBody>
          </p:sp>
          <p:sp>
            <p:nvSpPr>
              <p:cNvPr id="26" name="Rounded Rectangle 41"/>
              <p:cNvSpPr/>
              <p:nvPr/>
            </p:nvSpPr>
            <p:spPr>
              <a:xfrm>
                <a:off x="7099300" y="41402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rgbClr val="000000"/>
                    </a:solidFill>
                  </a:rPr>
                  <a:t>Alexa</a:t>
                </a:r>
                <a:r>
                  <a:rPr lang="en-US" sz="1200" dirty="0" smtClean="0">
                    <a:solidFill>
                      <a:srgbClr val="000000"/>
                    </a:solidFill>
                  </a:rPr>
                  <a:t> Web Information Service</a:t>
                </a:r>
                <a:endParaRPr lang="en-US" sz="1200" dirty="0">
                  <a:solidFill>
                    <a:srgbClr val="000000"/>
                  </a:solidFill>
                </a:endParaRPr>
              </a:p>
            </p:txBody>
          </p:sp>
          <p:sp>
            <p:nvSpPr>
              <p:cNvPr id="27" name="Rounded Rectangle 42"/>
              <p:cNvSpPr/>
              <p:nvPr/>
            </p:nvSpPr>
            <p:spPr>
              <a:xfrm>
                <a:off x="7112000" y="11811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Amazon </a:t>
                </a:r>
                <a:r>
                  <a:rPr lang="en-US" sz="1200" dirty="0" err="1" smtClean="0">
                    <a:solidFill>
                      <a:srgbClr val="000000"/>
                    </a:solidFill>
                  </a:rPr>
                  <a:t>CloudWatch</a:t>
                </a:r>
                <a:endParaRPr lang="en-US" sz="1200" dirty="0">
                  <a:solidFill>
                    <a:srgbClr val="000000"/>
                  </a:solidFill>
                </a:endParaRPr>
              </a:p>
            </p:txBody>
          </p:sp>
          <p:sp>
            <p:nvSpPr>
              <p:cNvPr id="28" name="Rounded Rectangle 45"/>
              <p:cNvSpPr/>
              <p:nvPr/>
            </p:nvSpPr>
            <p:spPr>
              <a:xfrm>
                <a:off x="7099300" y="4737100"/>
                <a:ext cx="1663700" cy="508000"/>
              </a:xfrm>
              <a:prstGeom prst="roundRect">
                <a:avLst>
                  <a:gd name="adj" fmla="val 1933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rgbClr val="000000"/>
                    </a:solidFill>
                  </a:rPr>
                  <a:t>Alexa</a:t>
                </a:r>
                <a:r>
                  <a:rPr lang="en-US" sz="1200" dirty="0" smtClean="0">
                    <a:solidFill>
                      <a:srgbClr val="000000"/>
                    </a:solidFill>
                  </a:rPr>
                  <a:t> Top Sites</a:t>
                </a:r>
                <a:endParaRPr lang="en-US" sz="1200" dirty="0">
                  <a:solidFill>
                    <a:srgbClr val="000000"/>
                  </a:solidFill>
                </a:endParaRPr>
              </a:p>
            </p:txBody>
          </p:sp>
        </p:grpSp>
      </p:grpSp>
      <p:sp>
        <p:nvSpPr>
          <p:cNvPr id="51" name="Title 1"/>
          <p:cNvSpPr>
            <a:spLocks noGrp="1"/>
          </p:cNvSpPr>
          <p:nvPr>
            <p:ph type="title"/>
          </p:nvPr>
        </p:nvSpPr>
        <p:spPr>
          <a:xfrm>
            <a:off x="76200" y="76200"/>
            <a:ext cx="8846705" cy="648261"/>
          </a:xfrm>
        </p:spPr>
        <p:txBody>
          <a:bodyPr/>
          <a:lstStyle/>
          <a:p>
            <a:r>
              <a:rPr lang="en-US" altLang="zh-CN" sz="2800" dirty="0">
                <a:latin typeface="+mj-ea"/>
              </a:rPr>
              <a:t>1.Amazon </a:t>
            </a:r>
            <a:r>
              <a:rPr lang="zh-CN" altLang="en-US" sz="2800" dirty="0">
                <a:latin typeface="+mj-ea"/>
              </a:rPr>
              <a:t>Web Services</a:t>
            </a:r>
            <a:endParaRPr lang="en-US" sz="2800" dirty="0"/>
          </a:p>
        </p:txBody>
      </p:sp>
    </p:spTree>
    <p:extLst>
      <p:ext uri="{BB962C8B-B14F-4D97-AF65-F5344CB8AC3E}">
        <p14:creationId xmlns:p14="http://schemas.microsoft.com/office/powerpoint/2010/main" val="5085935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grpSp>
        <p:nvGrpSpPr>
          <p:cNvPr id="5" name="Group 46"/>
          <p:cNvGrpSpPr/>
          <p:nvPr/>
        </p:nvGrpSpPr>
        <p:grpSpPr>
          <a:xfrm>
            <a:off x="-1" y="152400"/>
            <a:ext cx="9028835" cy="6489701"/>
            <a:chOff x="-1524000" y="-114300"/>
            <a:chExt cx="10680700" cy="7175500"/>
          </a:xfrm>
        </p:grpSpPr>
        <p:sp>
          <p:nvSpPr>
            <p:cNvPr id="6" name="Rectangle 18"/>
            <p:cNvSpPr/>
            <p:nvPr/>
          </p:nvSpPr>
          <p:spPr>
            <a:xfrm>
              <a:off x="-1524000" y="-114300"/>
              <a:ext cx="10680700" cy="7175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ed Rectangle 19"/>
            <p:cNvSpPr/>
            <p:nvPr/>
          </p:nvSpPr>
          <p:spPr>
            <a:xfrm>
              <a:off x="736600" y="241300"/>
              <a:ext cx="8166100" cy="6121400"/>
            </a:xfrm>
            <a:prstGeom prst="roundRect">
              <a:avLst>
                <a:gd name="adj" fmla="val 1893"/>
              </a:avLst>
            </a:prstGeom>
            <a:solidFill>
              <a:schemeClr val="bg1"/>
            </a:solidFill>
            <a:ln w="3175" cmpd="sng">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200" dirty="0">
                <a:solidFill>
                  <a:srgbClr val="000000"/>
                </a:solidFill>
              </a:endParaRPr>
            </a:p>
          </p:txBody>
        </p:sp>
        <p:sp>
          <p:nvSpPr>
            <p:cNvPr id="8" name="Cloud"/>
            <p:cNvSpPr>
              <a:spLocks noChangeAspect="1" noEditPoints="1" noChangeArrowheads="1"/>
            </p:cNvSpPr>
            <p:nvPr/>
          </p:nvSpPr>
          <p:spPr bwMode="auto">
            <a:xfrm rot="308337">
              <a:off x="6620688" y="626255"/>
              <a:ext cx="918199" cy="49502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solidFill>
                  <a:srgbClr val="000000"/>
                </a:solidFill>
              </a:endParaRPr>
            </a:p>
          </p:txBody>
        </p:sp>
        <p:sp>
          <p:nvSpPr>
            <p:cNvPr id="9" name="Cloud"/>
            <p:cNvSpPr>
              <a:spLocks noChangeAspect="1" noEditPoints="1" noChangeArrowheads="1"/>
            </p:cNvSpPr>
            <p:nvPr/>
          </p:nvSpPr>
          <p:spPr bwMode="auto">
            <a:xfrm rot="308337">
              <a:off x="1807387" y="626255"/>
              <a:ext cx="918199" cy="49502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solidFill>
                  <a:srgbClr val="000000"/>
                </a:solidFill>
              </a:endParaRPr>
            </a:p>
          </p:txBody>
        </p:sp>
        <p:sp>
          <p:nvSpPr>
            <p:cNvPr id="10" name="Rounded Rectangle 3"/>
            <p:cNvSpPr/>
            <p:nvPr/>
          </p:nvSpPr>
          <p:spPr>
            <a:xfrm>
              <a:off x="1130300" y="1841500"/>
              <a:ext cx="1460500" cy="36957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Compute</a:t>
              </a:r>
              <a:endParaRPr lang="en-US" sz="1200" dirty="0">
                <a:solidFill>
                  <a:srgbClr val="000000"/>
                </a:solidFill>
              </a:endParaRPr>
            </a:p>
          </p:txBody>
        </p:sp>
        <p:sp>
          <p:nvSpPr>
            <p:cNvPr id="11" name="Text Box 6"/>
            <p:cNvSpPr txBox="1">
              <a:spLocks noChangeArrowheads="1"/>
            </p:cNvSpPr>
            <p:nvPr/>
          </p:nvSpPr>
          <p:spPr bwMode="auto">
            <a:xfrm>
              <a:off x="1104904" y="5660066"/>
              <a:ext cx="6210296" cy="448634"/>
            </a:xfrm>
            <a:prstGeom prst="roundRect">
              <a:avLst/>
            </a:prstGeom>
            <a:gradFill>
              <a:gsLst>
                <a:gs pos="50000">
                  <a:schemeClr val="tx1">
                    <a:lumMod val="65000"/>
                    <a:lumOff val="35000"/>
                  </a:schemeClr>
                </a:gs>
                <a:gs pos="100000">
                  <a:schemeClr val="tx1">
                    <a:lumMod val="85000"/>
                    <a:lumOff val="15000"/>
                  </a:schemeClr>
                </a:gs>
              </a:gsLst>
              <a:lin ang="5400000" scaled="0"/>
            </a:gra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nchor="ctr">
              <a:noAutofit/>
            </a:bodyPr>
            <a:lstStyle/>
            <a:p>
              <a:pPr marL="285750" indent="-285750" algn="ctr">
                <a:spcBef>
                  <a:spcPct val="20000"/>
                </a:spcBef>
                <a:buClr>
                  <a:schemeClr val="accent2"/>
                </a:buClr>
                <a:buSzPct val="60000"/>
              </a:pPr>
              <a:r>
                <a:rPr lang="en-US" sz="1600" dirty="0" smtClean="0">
                  <a:solidFill>
                    <a:schemeClr val="bg1"/>
                  </a:solidFill>
                  <a:cs typeface="Times New Roman" pitchFamily="18" charset="0"/>
                </a:rPr>
                <a:t>Enterprise Level Infrastructure</a:t>
              </a:r>
              <a:endParaRPr lang="en-US" sz="1600" dirty="0">
                <a:solidFill>
                  <a:schemeClr val="bg1"/>
                </a:solidFill>
                <a:cs typeface="Times New Roman" pitchFamily="18" charset="0"/>
              </a:endParaRPr>
            </a:p>
          </p:txBody>
        </p:sp>
        <p:sp>
          <p:nvSpPr>
            <p:cNvPr id="12" name="Rounded Rectangle 5"/>
            <p:cNvSpPr/>
            <p:nvPr/>
          </p:nvSpPr>
          <p:spPr>
            <a:xfrm>
              <a:off x="2705100" y="1841500"/>
              <a:ext cx="1460500" cy="36957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Storage</a:t>
              </a:r>
              <a:endParaRPr lang="en-US" sz="1200" dirty="0">
                <a:solidFill>
                  <a:srgbClr val="000000"/>
                </a:solidFill>
              </a:endParaRPr>
            </a:p>
          </p:txBody>
        </p:sp>
        <p:sp>
          <p:nvSpPr>
            <p:cNvPr id="13" name="Rounded Rectangle 6"/>
            <p:cNvSpPr/>
            <p:nvPr/>
          </p:nvSpPr>
          <p:spPr>
            <a:xfrm>
              <a:off x="4267200" y="1841500"/>
              <a:ext cx="1854200" cy="36957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Networking</a:t>
              </a:r>
              <a:endParaRPr lang="en-US" sz="1200" dirty="0">
                <a:solidFill>
                  <a:srgbClr val="000000"/>
                </a:solidFill>
              </a:endParaRPr>
            </a:p>
          </p:txBody>
        </p:sp>
        <p:sp>
          <p:nvSpPr>
            <p:cNvPr id="14" name="Rounded Rectangle 7"/>
            <p:cNvSpPr/>
            <p:nvPr/>
          </p:nvSpPr>
          <p:spPr>
            <a:xfrm>
              <a:off x="6223000" y="1841500"/>
              <a:ext cx="1079500" cy="36957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Identity</a:t>
              </a:r>
              <a:endParaRPr lang="en-US" sz="1200" dirty="0">
                <a:solidFill>
                  <a:srgbClr val="000000"/>
                </a:solidFill>
              </a:endParaRPr>
            </a:p>
          </p:txBody>
        </p:sp>
        <p:sp>
          <p:nvSpPr>
            <p:cNvPr id="15" name="Rounded Rectangle 8"/>
            <p:cNvSpPr/>
            <p:nvPr/>
          </p:nvSpPr>
          <p:spPr>
            <a:xfrm>
              <a:off x="7404100" y="1841500"/>
              <a:ext cx="1193800" cy="36957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Marketplace</a:t>
              </a:r>
              <a:endParaRPr lang="en-US" sz="1200" dirty="0">
                <a:solidFill>
                  <a:srgbClr val="000000"/>
                </a:solidFill>
              </a:endParaRPr>
            </a:p>
          </p:txBody>
        </p:sp>
        <p:sp>
          <p:nvSpPr>
            <p:cNvPr id="16" name="Rounded Rectangle 9"/>
            <p:cNvSpPr/>
            <p:nvPr/>
          </p:nvSpPr>
          <p:spPr>
            <a:xfrm>
              <a:off x="1130300" y="850900"/>
              <a:ext cx="6172200" cy="3175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Management portal</a:t>
              </a:r>
              <a:endParaRPr lang="en-US" sz="1200" dirty="0">
                <a:solidFill>
                  <a:srgbClr val="000000"/>
                </a:solidFill>
              </a:endParaRPr>
            </a:p>
          </p:txBody>
        </p:sp>
        <p:sp>
          <p:nvSpPr>
            <p:cNvPr id="17" name="Cloud"/>
            <p:cNvSpPr>
              <a:spLocks noChangeAspect="1" noEditPoints="1" noChangeArrowheads="1"/>
            </p:cNvSpPr>
            <p:nvPr/>
          </p:nvSpPr>
          <p:spPr bwMode="auto">
            <a:xfrm rot="308337">
              <a:off x="880287" y="892955"/>
              <a:ext cx="918199" cy="49502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solidFill>
                  <a:srgbClr val="000000"/>
                </a:solidFill>
              </a:endParaRPr>
            </a:p>
          </p:txBody>
        </p:sp>
        <p:sp>
          <p:nvSpPr>
            <p:cNvPr id="18" name="Cloud"/>
            <p:cNvSpPr>
              <a:spLocks noChangeAspect="1" noEditPoints="1" noChangeArrowheads="1"/>
            </p:cNvSpPr>
            <p:nvPr/>
          </p:nvSpPr>
          <p:spPr bwMode="auto">
            <a:xfrm rot="308337">
              <a:off x="5930977" y="866098"/>
              <a:ext cx="888349" cy="47893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solidFill>
                  <a:srgbClr val="000000"/>
                </a:solidFill>
              </a:endParaRPr>
            </a:p>
          </p:txBody>
        </p:sp>
        <p:sp>
          <p:nvSpPr>
            <p:cNvPr id="19" name="Left-Right Arrow 14"/>
            <p:cNvSpPr/>
            <p:nvPr/>
          </p:nvSpPr>
          <p:spPr>
            <a:xfrm rot="16200000" flipV="1">
              <a:off x="1682746" y="1403346"/>
              <a:ext cx="558806" cy="215902"/>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5"/>
            <p:cNvSpPr/>
            <p:nvPr/>
          </p:nvSpPr>
          <p:spPr>
            <a:xfrm rot="16200000" flipV="1">
              <a:off x="3181346" y="1403346"/>
              <a:ext cx="558806" cy="215902"/>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Right Arrow 16"/>
            <p:cNvSpPr/>
            <p:nvPr/>
          </p:nvSpPr>
          <p:spPr>
            <a:xfrm rot="16200000" flipV="1">
              <a:off x="4845046" y="1403346"/>
              <a:ext cx="558806" cy="215902"/>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Right Arrow 17"/>
            <p:cNvSpPr/>
            <p:nvPr/>
          </p:nvSpPr>
          <p:spPr>
            <a:xfrm rot="16200000" flipV="1">
              <a:off x="6534146" y="1403346"/>
              <a:ext cx="558806" cy="215902"/>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0"/>
            <p:cNvSpPr/>
            <p:nvPr/>
          </p:nvSpPr>
          <p:spPr>
            <a:xfrm>
              <a:off x="1104900" y="101600"/>
              <a:ext cx="2171700" cy="3175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Windows Azure Platform</a:t>
              </a:r>
              <a:endParaRPr lang="en-US" sz="1200" dirty="0">
                <a:solidFill>
                  <a:srgbClr val="000000"/>
                </a:solidFill>
              </a:endParaRPr>
            </a:p>
          </p:txBody>
        </p:sp>
        <p:sp>
          <p:nvSpPr>
            <p:cNvPr id="24" name="Rounded Rectangle 21"/>
            <p:cNvSpPr/>
            <p:nvPr/>
          </p:nvSpPr>
          <p:spPr>
            <a:xfrm>
              <a:off x="-1343717" y="2667000"/>
              <a:ext cx="1983105" cy="3695700"/>
            </a:xfrm>
            <a:prstGeom prst="roundRect">
              <a:avLst>
                <a:gd name="adj" fmla="val 5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Local Development Environment</a:t>
              </a:r>
              <a:endParaRPr lang="en-US" sz="1200" dirty="0">
                <a:solidFill>
                  <a:srgbClr val="000000"/>
                </a:solidFill>
              </a:endParaRPr>
            </a:p>
          </p:txBody>
        </p:sp>
        <p:sp>
          <p:nvSpPr>
            <p:cNvPr id="25" name="Rounded Rectangle 22"/>
            <p:cNvSpPr/>
            <p:nvPr/>
          </p:nvSpPr>
          <p:spPr>
            <a:xfrm>
              <a:off x="4394200" y="3975100"/>
              <a:ext cx="1612900" cy="1435100"/>
            </a:xfrm>
            <a:prstGeom prst="roundRect">
              <a:avLst>
                <a:gd name="adj" fmla="val 5051"/>
              </a:avLst>
            </a:prstGeom>
            <a:solidFill>
              <a:schemeClr val="bg1">
                <a:lumMod val="85000"/>
              </a:schemeClr>
            </a:solidFill>
            <a:ln w="3175" cmpd="sng">
              <a:no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200" dirty="0" smtClean="0">
                  <a:solidFill>
                    <a:srgbClr val="000000"/>
                  </a:solidFill>
                </a:rPr>
                <a:t>Performance</a:t>
              </a:r>
              <a:endParaRPr lang="en-US" sz="1200" dirty="0">
                <a:solidFill>
                  <a:srgbClr val="000000"/>
                </a:solidFill>
              </a:endParaRPr>
            </a:p>
          </p:txBody>
        </p:sp>
        <p:sp>
          <p:nvSpPr>
            <p:cNvPr id="26" name="Rounded Rectangle 23"/>
            <p:cNvSpPr/>
            <p:nvPr/>
          </p:nvSpPr>
          <p:spPr>
            <a:xfrm>
              <a:off x="-1143000" y="3238500"/>
              <a:ext cx="1625599" cy="1003301"/>
            </a:xfrm>
            <a:prstGeom prst="roundRect">
              <a:avLst>
                <a:gd name="adj" fmla="val 5051"/>
              </a:avLst>
            </a:prstGeom>
            <a:solidFill>
              <a:schemeClr val="bg1">
                <a:lumMod val="85000"/>
              </a:schemeClr>
            </a:solidFill>
            <a:ln w="3175" cmpd="sng">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Development Tools</a:t>
              </a:r>
              <a:endParaRPr lang="en-US" sz="1200" dirty="0">
                <a:solidFill>
                  <a:srgbClr val="000000"/>
                </a:solidFill>
              </a:endParaRPr>
            </a:p>
          </p:txBody>
        </p:sp>
        <p:sp>
          <p:nvSpPr>
            <p:cNvPr id="27" name="Rounded Rectangle 24"/>
            <p:cNvSpPr/>
            <p:nvPr/>
          </p:nvSpPr>
          <p:spPr>
            <a:xfrm>
              <a:off x="749300" y="6540500"/>
              <a:ext cx="444500" cy="3175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200" dirty="0">
                <a:solidFill>
                  <a:srgbClr val="000000"/>
                </a:solidFill>
              </a:endParaRPr>
            </a:p>
          </p:txBody>
        </p:sp>
        <p:sp>
          <p:nvSpPr>
            <p:cNvPr id="28" name="Rounded Rectangle 25"/>
            <p:cNvSpPr/>
            <p:nvPr/>
          </p:nvSpPr>
          <p:spPr>
            <a:xfrm>
              <a:off x="2806700" y="6540500"/>
              <a:ext cx="444500" cy="317500"/>
            </a:xfrm>
            <a:prstGeom prst="roundRect">
              <a:avLst>
                <a:gd name="adj" fmla="val 5051"/>
              </a:avLst>
            </a:prstGeom>
            <a:pattFill prst="wdDnDiag">
              <a:fgClr>
                <a:schemeClr val="bg1">
                  <a:lumMod val="95000"/>
                </a:schemeClr>
              </a:fgClr>
              <a:bgClr>
                <a:schemeClr val="bg1">
                  <a:lumMod val="85000"/>
                </a:schemeClr>
              </a:bgClr>
            </a:patt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200" dirty="0">
                <a:solidFill>
                  <a:srgbClr val="000000"/>
                </a:solidFill>
              </a:endParaRPr>
            </a:p>
          </p:txBody>
        </p:sp>
        <p:sp>
          <p:nvSpPr>
            <p:cNvPr id="29" name="Rounded Rectangle 26"/>
            <p:cNvSpPr/>
            <p:nvPr/>
          </p:nvSpPr>
          <p:spPr>
            <a:xfrm>
              <a:off x="5783638" y="6540500"/>
              <a:ext cx="444500" cy="317500"/>
            </a:xfrm>
            <a:prstGeom prst="roundRect">
              <a:avLst>
                <a:gd name="adj" fmla="val 5051"/>
              </a:avLst>
            </a:prstGeom>
            <a:pattFill prst="pct50">
              <a:fgClr>
                <a:schemeClr val="tx1">
                  <a:lumMod val="50000"/>
                  <a:lumOff val="50000"/>
                </a:schemeClr>
              </a:fgClr>
              <a:bgClr>
                <a:schemeClr val="tx1"/>
              </a:bgClr>
            </a:patt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200" dirty="0">
                <a:solidFill>
                  <a:srgbClr val="000000"/>
                </a:solidFill>
              </a:endParaRPr>
            </a:p>
          </p:txBody>
        </p:sp>
        <p:sp>
          <p:nvSpPr>
            <p:cNvPr id="30" name="Rounded Rectangle 27"/>
            <p:cNvSpPr/>
            <p:nvPr/>
          </p:nvSpPr>
          <p:spPr>
            <a:xfrm>
              <a:off x="7340600" y="6540500"/>
              <a:ext cx="444500" cy="317500"/>
            </a:xfrm>
            <a:prstGeom prst="roundRect">
              <a:avLst>
                <a:gd name="adj" fmla="val 5051"/>
              </a:avLst>
            </a:prstGeom>
            <a:pattFill prst="dkUpDiag">
              <a:fgClr>
                <a:schemeClr val="bg1">
                  <a:lumMod val="95000"/>
                </a:schemeClr>
              </a:fgClr>
              <a:bgClr>
                <a:schemeClr val="bg1">
                  <a:lumMod val="75000"/>
                </a:schemeClr>
              </a:bgClr>
            </a:patt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200" dirty="0">
                <a:solidFill>
                  <a:srgbClr val="000000"/>
                </a:solidFill>
              </a:endParaRPr>
            </a:p>
          </p:txBody>
        </p:sp>
        <p:sp>
          <p:nvSpPr>
            <p:cNvPr id="31" name="Rounded Rectangle 28"/>
            <p:cNvSpPr/>
            <p:nvPr/>
          </p:nvSpPr>
          <p:spPr>
            <a:xfrm>
              <a:off x="1130300" y="2209800"/>
              <a:ext cx="1502861" cy="4699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Windows Azure Compute</a:t>
              </a:r>
              <a:endParaRPr lang="en-US" sz="1200" dirty="0">
                <a:solidFill>
                  <a:srgbClr val="000000"/>
                </a:solidFill>
              </a:endParaRPr>
            </a:p>
          </p:txBody>
        </p:sp>
        <p:sp>
          <p:nvSpPr>
            <p:cNvPr id="32" name="Rounded Rectangle 29"/>
            <p:cNvSpPr/>
            <p:nvPr/>
          </p:nvSpPr>
          <p:spPr>
            <a:xfrm>
              <a:off x="2747460" y="2209800"/>
              <a:ext cx="1418140" cy="4699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Windows Azure Storage</a:t>
              </a:r>
              <a:endParaRPr lang="en-US" sz="1200" dirty="0">
                <a:solidFill>
                  <a:srgbClr val="000000"/>
                </a:solidFill>
              </a:endParaRPr>
            </a:p>
          </p:txBody>
        </p:sp>
        <p:sp>
          <p:nvSpPr>
            <p:cNvPr id="33" name="Rounded Rectangle 30"/>
            <p:cNvSpPr/>
            <p:nvPr/>
          </p:nvSpPr>
          <p:spPr>
            <a:xfrm>
              <a:off x="4394200" y="2209800"/>
              <a:ext cx="1600200" cy="4699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Windows Azure Connect</a:t>
              </a:r>
              <a:endParaRPr lang="en-US" sz="1200" dirty="0">
                <a:solidFill>
                  <a:srgbClr val="000000"/>
                </a:solidFill>
              </a:endParaRPr>
            </a:p>
          </p:txBody>
        </p:sp>
        <p:sp>
          <p:nvSpPr>
            <p:cNvPr id="34" name="Rounded Rectangle 31"/>
            <p:cNvSpPr/>
            <p:nvPr/>
          </p:nvSpPr>
          <p:spPr>
            <a:xfrm>
              <a:off x="4368799" y="4076700"/>
              <a:ext cx="1727200" cy="4699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zh-CN" sz="1200" dirty="0">
                  <a:solidFill>
                    <a:srgbClr val="000000"/>
                  </a:solidFill>
                </a:rPr>
                <a:t>Content Delivery Network</a:t>
              </a:r>
              <a:r>
                <a:rPr lang="en-US" sz="1200" dirty="0" smtClean="0">
                  <a:solidFill>
                    <a:srgbClr val="000000"/>
                  </a:solidFill>
                </a:rPr>
                <a:t>(CDN)</a:t>
              </a:r>
              <a:endParaRPr lang="en-US" sz="1200" dirty="0">
                <a:solidFill>
                  <a:srgbClr val="000000"/>
                </a:solidFill>
              </a:endParaRPr>
            </a:p>
          </p:txBody>
        </p:sp>
        <p:sp>
          <p:nvSpPr>
            <p:cNvPr id="35" name="Rounded Rectangle 32"/>
            <p:cNvSpPr/>
            <p:nvPr/>
          </p:nvSpPr>
          <p:spPr>
            <a:xfrm>
              <a:off x="4419601" y="4626751"/>
              <a:ext cx="1612902" cy="482599"/>
            </a:xfrm>
            <a:prstGeom prst="roundRect">
              <a:avLst>
                <a:gd name="adj" fmla="val 5051"/>
              </a:avLst>
            </a:prstGeom>
            <a:pattFill prst="wdDnDiag">
              <a:fgClr>
                <a:schemeClr val="bg1">
                  <a:lumMod val="95000"/>
                </a:schemeClr>
              </a:fgClr>
              <a:bgClr>
                <a:schemeClr val="bg1">
                  <a:lumMod val="85000"/>
                </a:schemeClr>
              </a:bgClr>
            </a:patt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err="1" smtClean="0">
                  <a:solidFill>
                    <a:schemeClr val="tx1"/>
                  </a:solidFill>
                </a:rPr>
                <a:t>AppFabric</a:t>
              </a:r>
              <a:r>
                <a:rPr lang="en-US" sz="1200" dirty="0" smtClean="0">
                  <a:solidFill>
                    <a:schemeClr val="tx1"/>
                  </a:solidFill>
                </a:rPr>
                <a:t> </a:t>
              </a:r>
            </a:p>
            <a:p>
              <a:pPr algn="ctr"/>
              <a:r>
                <a:rPr lang="en-US" sz="1200" dirty="0" smtClean="0">
                  <a:solidFill>
                    <a:schemeClr val="tx1"/>
                  </a:solidFill>
                </a:rPr>
                <a:t>Caching</a:t>
              </a:r>
              <a:endParaRPr lang="en-US" sz="1200" dirty="0">
                <a:solidFill>
                  <a:schemeClr val="tx1"/>
                </a:solidFill>
              </a:endParaRPr>
            </a:p>
          </p:txBody>
        </p:sp>
        <p:sp>
          <p:nvSpPr>
            <p:cNvPr id="36" name="Rounded Rectangle 33"/>
            <p:cNvSpPr/>
            <p:nvPr/>
          </p:nvSpPr>
          <p:spPr>
            <a:xfrm>
              <a:off x="4419600" y="2781300"/>
              <a:ext cx="1574800" cy="482600"/>
            </a:xfrm>
            <a:prstGeom prst="roundRect">
              <a:avLst>
                <a:gd name="adj" fmla="val 5051"/>
              </a:avLst>
            </a:prstGeom>
            <a:pattFill prst="wdDnDiag">
              <a:fgClr>
                <a:schemeClr val="bg1">
                  <a:lumMod val="95000"/>
                </a:schemeClr>
              </a:fgClr>
              <a:bgClr>
                <a:schemeClr val="bg1">
                  <a:lumMod val="85000"/>
                </a:schemeClr>
              </a:bgClr>
            </a:patt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err="1" smtClean="0">
                  <a:solidFill>
                    <a:schemeClr val="tx1"/>
                  </a:solidFill>
                </a:rPr>
                <a:t>AppFabric</a:t>
              </a:r>
              <a:r>
                <a:rPr lang="en-US" sz="1200" dirty="0" smtClean="0">
                  <a:solidFill>
                    <a:schemeClr val="tx1"/>
                  </a:solidFill>
                </a:rPr>
                <a:t> </a:t>
              </a:r>
            </a:p>
            <a:p>
              <a:pPr algn="ctr"/>
              <a:r>
                <a:rPr lang="en-US" sz="1200" dirty="0" smtClean="0">
                  <a:solidFill>
                    <a:schemeClr val="tx1"/>
                  </a:solidFill>
                </a:rPr>
                <a:t>Service Bus</a:t>
              </a:r>
              <a:endParaRPr lang="en-US" sz="1200" dirty="0">
                <a:solidFill>
                  <a:schemeClr val="tx1"/>
                </a:solidFill>
              </a:endParaRPr>
            </a:p>
          </p:txBody>
        </p:sp>
        <p:sp>
          <p:nvSpPr>
            <p:cNvPr id="37" name="Rounded Rectangle 34"/>
            <p:cNvSpPr/>
            <p:nvPr/>
          </p:nvSpPr>
          <p:spPr>
            <a:xfrm>
              <a:off x="4419600" y="3365500"/>
              <a:ext cx="1574800" cy="482600"/>
            </a:xfrm>
            <a:prstGeom prst="roundRect">
              <a:avLst>
                <a:gd name="adj" fmla="val 5051"/>
              </a:avLst>
            </a:prstGeom>
            <a:pattFill prst="wdDnDiag">
              <a:fgClr>
                <a:schemeClr val="bg1">
                  <a:lumMod val="95000"/>
                </a:schemeClr>
              </a:fgClr>
              <a:bgClr>
                <a:schemeClr val="bg1">
                  <a:lumMod val="85000"/>
                </a:schemeClr>
              </a:bgClr>
            </a:patt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err="1" smtClean="0">
                  <a:solidFill>
                    <a:schemeClr val="tx1"/>
                  </a:solidFill>
                </a:rPr>
                <a:t>AppFabric</a:t>
              </a:r>
              <a:r>
                <a:rPr lang="en-US" sz="1200" dirty="0" smtClean="0">
                  <a:solidFill>
                    <a:schemeClr val="tx1"/>
                  </a:solidFill>
                </a:rPr>
                <a:t> </a:t>
              </a:r>
            </a:p>
            <a:p>
              <a:pPr algn="ctr"/>
              <a:r>
                <a:rPr lang="en-US" sz="1200" dirty="0" smtClean="0">
                  <a:solidFill>
                    <a:schemeClr val="tx1"/>
                  </a:solidFill>
                </a:rPr>
                <a:t>Integration</a:t>
              </a:r>
              <a:endParaRPr lang="en-US" sz="1200" dirty="0">
                <a:solidFill>
                  <a:schemeClr val="tx1"/>
                </a:solidFill>
              </a:endParaRPr>
            </a:p>
          </p:txBody>
        </p:sp>
        <p:sp>
          <p:nvSpPr>
            <p:cNvPr id="38" name="Rounded Rectangle 35"/>
            <p:cNvSpPr/>
            <p:nvPr/>
          </p:nvSpPr>
          <p:spPr>
            <a:xfrm>
              <a:off x="6223000" y="3124200"/>
              <a:ext cx="1079500" cy="698500"/>
            </a:xfrm>
            <a:prstGeom prst="roundRect">
              <a:avLst>
                <a:gd name="adj" fmla="val 5051"/>
              </a:avLst>
            </a:prstGeom>
            <a:pattFill prst="wdDnDiag">
              <a:fgClr>
                <a:schemeClr val="bg1">
                  <a:lumMod val="95000"/>
                </a:schemeClr>
              </a:fgClr>
              <a:bgClr>
                <a:schemeClr val="bg1">
                  <a:lumMod val="85000"/>
                </a:schemeClr>
              </a:bgClr>
            </a:patt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err="1" smtClean="0">
                  <a:solidFill>
                    <a:schemeClr val="tx1"/>
                  </a:solidFill>
                </a:rPr>
                <a:t>AppFabric</a:t>
              </a:r>
              <a:r>
                <a:rPr lang="en-US" sz="1200" dirty="0" smtClean="0">
                  <a:solidFill>
                    <a:schemeClr val="tx1"/>
                  </a:solidFill>
                </a:rPr>
                <a:t> </a:t>
              </a:r>
            </a:p>
            <a:p>
              <a:pPr algn="ctr"/>
              <a:r>
                <a:rPr lang="en-US" sz="1200" dirty="0" smtClean="0">
                  <a:solidFill>
                    <a:schemeClr val="tx1"/>
                  </a:solidFill>
                </a:rPr>
                <a:t>Access Control</a:t>
              </a:r>
              <a:endParaRPr lang="en-US" sz="1200" dirty="0">
                <a:solidFill>
                  <a:schemeClr val="tx1"/>
                </a:solidFill>
              </a:endParaRPr>
            </a:p>
          </p:txBody>
        </p:sp>
        <p:sp>
          <p:nvSpPr>
            <p:cNvPr id="39" name="Rounded Rectangle 36"/>
            <p:cNvSpPr/>
            <p:nvPr/>
          </p:nvSpPr>
          <p:spPr>
            <a:xfrm>
              <a:off x="-990600" y="3796927"/>
              <a:ext cx="1231900" cy="4699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Tools</a:t>
              </a:r>
              <a:endParaRPr lang="en-US" sz="1200" dirty="0">
                <a:solidFill>
                  <a:srgbClr val="000000"/>
                </a:solidFill>
              </a:endParaRPr>
            </a:p>
          </p:txBody>
        </p:sp>
        <p:sp>
          <p:nvSpPr>
            <p:cNvPr id="40" name="Rounded Rectangle 37"/>
            <p:cNvSpPr/>
            <p:nvPr/>
          </p:nvSpPr>
          <p:spPr>
            <a:xfrm>
              <a:off x="-1130300" y="4406900"/>
              <a:ext cx="1511300" cy="4699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Windows Azure </a:t>
              </a:r>
            </a:p>
            <a:p>
              <a:pPr algn="ctr"/>
              <a:r>
                <a:rPr lang="en-US" sz="1200" dirty="0" smtClean="0">
                  <a:solidFill>
                    <a:srgbClr val="000000"/>
                  </a:solidFill>
                </a:rPr>
                <a:t>SDK</a:t>
              </a:r>
              <a:endParaRPr lang="en-US" sz="1200" dirty="0">
                <a:solidFill>
                  <a:srgbClr val="000000"/>
                </a:solidFill>
              </a:endParaRPr>
            </a:p>
          </p:txBody>
        </p:sp>
        <p:sp>
          <p:nvSpPr>
            <p:cNvPr id="41" name="Rounded Rectangle 38"/>
            <p:cNvSpPr/>
            <p:nvPr/>
          </p:nvSpPr>
          <p:spPr>
            <a:xfrm>
              <a:off x="-1143000" y="5054600"/>
              <a:ext cx="1524000" cy="482600"/>
            </a:xfrm>
            <a:prstGeom prst="roundRect">
              <a:avLst>
                <a:gd name="adj" fmla="val 5051"/>
              </a:avLst>
            </a:prstGeom>
            <a:pattFill prst="wdDnDiag">
              <a:fgClr>
                <a:schemeClr val="bg1">
                  <a:lumMod val="95000"/>
                </a:schemeClr>
              </a:fgClr>
              <a:bgClr>
                <a:schemeClr val="bg1">
                  <a:lumMod val="85000"/>
                </a:schemeClr>
              </a:bgClr>
            </a:patt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err="1" smtClean="0">
                  <a:solidFill>
                    <a:schemeClr val="tx1"/>
                  </a:solidFill>
                </a:rPr>
                <a:t>AppFabric</a:t>
              </a:r>
              <a:r>
                <a:rPr lang="en-US" sz="1200" dirty="0" smtClean="0">
                  <a:solidFill>
                    <a:schemeClr val="tx1"/>
                  </a:solidFill>
                </a:rPr>
                <a:t> </a:t>
              </a:r>
            </a:p>
            <a:p>
              <a:pPr algn="ctr"/>
              <a:r>
                <a:rPr lang="en-US" sz="1200" dirty="0" smtClean="0">
                  <a:solidFill>
                    <a:schemeClr val="tx1"/>
                  </a:solidFill>
                </a:rPr>
                <a:t>SDK</a:t>
              </a:r>
              <a:endParaRPr lang="en-US" sz="1200" dirty="0">
                <a:solidFill>
                  <a:schemeClr val="tx1"/>
                </a:solidFill>
              </a:endParaRPr>
            </a:p>
          </p:txBody>
        </p:sp>
        <p:sp>
          <p:nvSpPr>
            <p:cNvPr id="42" name="Rounded Rectangle 39"/>
            <p:cNvSpPr/>
            <p:nvPr/>
          </p:nvSpPr>
          <p:spPr>
            <a:xfrm>
              <a:off x="2819400" y="2781300"/>
              <a:ext cx="1231900" cy="482600"/>
            </a:xfrm>
            <a:prstGeom prst="roundRect">
              <a:avLst>
                <a:gd name="adj" fmla="val 5051"/>
              </a:avLst>
            </a:prstGeom>
            <a:pattFill prst="pct50">
              <a:fgClr>
                <a:schemeClr val="tx1">
                  <a:lumMod val="50000"/>
                  <a:lumOff val="50000"/>
                </a:schemeClr>
              </a:fgClr>
              <a:bgClr>
                <a:schemeClr val="tx1"/>
              </a:bgClr>
            </a:patt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bg1"/>
                  </a:solidFill>
                </a:rPr>
                <a:t>SQL Azure</a:t>
              </a:r>
              <a:endParaRPr lang="en-US" sz="1200" dirty="0">
                <a:solidFill>
                  <a:schemeClr val="bg1"/>
                </a:solidFill>
              </a:endParaRPr>
            </a:p>
          </p:txBody>
        </p:sp>
        <p:sp>
          <p:nvSpPr>
            <p:cNvPr id="43" name="Rounded Rectangle 40"/>
            <p:cNvSpPr/>
            <p:nvPr/>
          </p:nvSpPr>
          <p:spPr>
            <a:xfrm>
              <a:off x="7340601" y="2209800"/>
              <a:ext cx="1217601" cy="457200"/>
            </a:xfrm>
            <a:prstGeom prst="roundRect">
              <a:avLst>
                <a:gd name="adj" fmla="val 5051"/>
              </a:avLst>
            </a:prstGeom>
            <a:pattFill prst="dkUpDiag">
              <a:fgClr>
                <a:schemeClr val="bg1">
                  <a:lumMod val="95000"/>
                </a:schemeClr>
              </a:fgClr>
              <a:bgClr>
                <a:schemeClr val="bg1">
                  <a:lumMod val="75000"/>
                </a:schemeClr>
              </a:bgClr>
            </a:patt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DataMarket</a:t>
              </a:r>
              <a:endParaRPr lang="en-US" sz="1200" dirty="0">
                <a:solidFill>
                  <a:schemeClr val="tx1"/>
                </a:solidFill>
              </a:endParaRPr>
            </a:p>
          </p:txBody>
        </p:sp>
        <p:sp>
          <p:nvSpPr>
            <p:cNvPr id="44" name="Rounded Rectangle 41"/>
            <p:cNvSpPr/>
            <p:nvPr/>
          </p:nvSpPr>
          <p:spPr>
            <a:xfrm>
              <a:off x="7404100" y="2821147"/>
              <a:ext cx="1113282" cy="350398"/>
            </a:xfrm>
            <a:prstGeom prst="roundRect">
              <a:avLst>
                <a:gd name="adj" fmla="val 5051"/>
              </a:avLst>
            </a:prstGeom>
            <a:pattFill prst="dkUpDiag">
              <a:fgClr>
                <a:schemeClr val="bg1">
                  <a:lumMod val="95000"/>
                </a:schemeClr>
              </a:fgClr>
              <a:bgClr>
                <a:schemeClr val="bg1">
                  <a:lumMod val="75000"/>
                </a:schemeClr>
              </a:bgClr>
            </a:patt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Applications</a:t>
              </a:r>
              <a:endParaRPr lang="en-US" sz="1200" dirty="0">
                <a:solidFill>
                  <a:schemeClr val="tx1"/>
                </a:solidFill>
              </a:endParaRPr>
            </a:p>
          </p:txBody>
        </p:sp>
        <p:sp>
          <p:nvSpPr>
            <p:cNvPr id="45" name="TextBox 42"/>
            <p:cNvSpPr txBox="1"/>
            <p:nvPr/>
          </p:nvSpPr>
          <p:spPr>
            <a:xfrm>
              <a:off x="7772400" y="6550223"/>
              <a:ext cx="1107996" cy="307777"/>
            </a:xfrm>
            <a:prstGeom prst="rect">
              <a:avLst/>
            </a:prstGeom>
            <a:noFill/>
          </p:spPr>
          <p:txBody>
            <a:bodyPr wrap="none" rtlCol="0">
              <a:spAutoFit/>
            </a:bodyPr>
            <a:lstStyle/>
            <a:p>
              <a:r>
                <a:rPr lang="en-US" sz="1400" dirty="0" smtClean="0"/>
                <a:t>Marketplace</a:t>
              </a:r>
              <a:endParaRPr lang="en-US" sz="1400" dirty="0"/>
            </a:p>
          </p:txBody>
        </p:sp>
        <p:sp>
          <p:nvSpPr>
            <p:cNvPr id="46" name="TextBox 43"/>
            <p:cNvSpPr txBox="1"/>
            <p:nvPr/>
          </p:nvSpPr>
          <p:spPr>
            <a:xfrm>
              <a:off x="6201090" y="6550223"/>
              <a:ext cx="928459" cy="307777"/>
            </a:xfrm>
            <a:prstGeom prst="rect">
              <a:avLst/>
            </a:prstGeom>
            <a:noFill/>
          </p:spPr>
          <p:txBody>
            <a:bodyPr wrap="none" rtlCol="0">
              <a:spAutoFit/>
            </a:bodyPr>
            <a:lstStyle/>
            <a:p>
              <a:r>
                <a:rPr lang="en-US" sz="1400" dirty="0" smtClean="0"/>
                <a:t>SQL Azure</a:t>
              </a:r>
              <a:endParaRPr lang="en-US" sz="1400" dirty="0"/>
            </a:p>
          </p:txBody>
        </p:sp>
        <p:sp>
          <p:nvSpPr>
            <p:cNvPr id="47" name="TextBox 44"/>
            <p:cNvSpPr txBox="1"/>
            <p:nvPr/>
          </p:nvSpPr>
          <p:spPr>
            <a:xfrm>
              <a:off x="3163340" y="6550223"/>
              <a:ext cx="2108268" cy="307777"/>
            </a:xfrm>
            <a:prstGeom prst="rect">
              <a:avLst/>
            </a:prstGeom>
            <a:noFill/>
          </p:spPr>
          <p:txBody>
            <a:bodyPr wrap="none" rtlCol="0">
              <a:spAutoFit/>
            </a:bodyPr>
            <a:lstStyle/>
            <a:p>
              <a:r>
                <a:rPr lang="en-US" sz="1400" dirty="0" smtClean="0"/>
                <a:t>Windows Azure </a:t>
              </a:r>
              <a:r>
                <a:rPr lang="en-US" sz="1400" dirty="0" err="1" smtClean="0"/>
                <a:t>AppFabric</a:t>
              </a:r>
              <a:endParaRPr lang="en-US" sz="1400" dirty="0"/>
            </a:p>
          </p:txBody>
        </p:sp>
        <p:sp>
          <p:nvSpPr>
            <p:cNvPr id="48" name="TextBox 45"/>
            <p:cNvSpPr txBox="1"/>
            <p:nvPr/>
          </p:nvSpPr>
          <p:spPr>
            <a:xfrm>
              <a:off x="1090094" y="6550223"/>
              <a:ext cx="1329121" cy="307777"/>
            </a:xfrm>
            <a:prstGeom prst="rect">
              <a:avLst/>
            </a:prstGeom>
            <a:noFill/>
          </p:spPr>
          <p:txBody>
            <a:bodyPr wrap="none" rtlCol="0">
              <a:spAutoFit/>
            </a:bodyPr>
            <a:lstStyle/>
            <a:p>
              <a:r>
                <a:rPr lang="en-US" sz="1400" dirty="0" smtClean="0"/>
                <a:t>Windows Azure</a:t>
              </a:r>
              <a:endParaRPr lang="en-US" sz="1400" dirty="0"/>
            </a:p>
          </p:txBody>
        </p:sp>
      </p:grpSp>
    </p:spTree>
    <p:extLst>
      <p:ext uri="{BB962C8B-B14F-4D97-AF65-F5344CB8AC3E}">
        <p14:creationId xmlns:p14="http://schemas.microsoft.com/office/powerpoint/2010/main" val="62145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51</a:t>
            </a:fld>
            <a:endParaRPr lang="en-US"/>
          </a:p>
        </p:txBody>
      </p:sp>
      <p:sp>
        <p:nvSpPr>
          <p:cNvPr id="3" name="矩形 2"/>
          <p:cNvSpPr/>
          <p:nvPr/>
        </p:nvSpPr>
        <p:spPr>
          <a:xfrm>
            <a:off x="163080" y="1219200"/>
            <a:ext cx="8155420" cy="2246769"/>
          </a:xfrm>
          <a:prstGeom prst="rect">
            <a:avLst/>
          </a:prstGeom>
        </p:spPr>
        <p:txBody>
          <a:bodyPr wrap="square">
            <a:sp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Windows Azure平台由基础层和一组可用于构建可扩展应用程序的开发者服务组成。这些服务涵盖计算、存储、网络和身份管理， </a:t>
            </a:r>
            <a:r>
              <a:rPr lang="zh-CN" altLang="en-US" sz="2000" dirty="0" smtClean="0">
                <a:latin typeface="微软雅黑" panose="020B0503020204020204" pitchFamily="34" charset="-122"/>
                <a:ea typeface="微软雅黑" panose="020B0503020204020204" pitchFamily="34" charset="-122"/>
              </a:rPr>
              <a:t>绑定在中间</a:t>
            </a:r>
            <a:r>
              <a:rPr lang="zh-CN" altLang="en-US" sz="2000" dirty="0">
                <a:latin typeface="微软雅黑" panose="020B0503020204020204" pitchFamily="34" charset="-122"/>
                <a:ea typeface="微软雅黑" panose="020B0503020204020204" pitchFamily="34" charset="-122"/>
              </a:rPr>
              <a:t>件App </a:t>
            </a:r>
            <a:r>
              <a:rPr lang="zh-CN" altLang="en-US" sz="2000" dirty="0" smtClean="0">
                <a:latin typeface="微软雅黑" panose="020B0503020204020204" pitchFamily="34" charset="-122"/>
                <a:ea typeface="微软雅黑" panose="020B0503020204020204" pitchFamily="34" charset="-122"/>
              </a:rPr>
              <a:t>Fabric中。</a:t>
            </a:r>
            <a:r>
              <a:rPr lang="zh-CN" altLang="en-US" sz="2000" dirty="0">
                <a:latin typeface="微软雅黑" panose="020B0503020204020204" pitchFamily="34" charset="-122"/>
                <a:ea typeface="微软雅黑" panose="020B0503020204020204" pitchFamily="34" charset="-122"/>
              </a:rPr>
              <a:t>这种可扩展的计算环境托管在微软数据中心内部， </a:t>
            </a: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Windows Azure管理门户访问</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开发</a:t>
            </a:r>
            <a:r>
              <a:rPr lang="zh-CN" altLang="en-US" sz="2000" dirty="0">
                <a:latin typeface="微软雅黑" panose="020B0503020204020204" pitchFamily="34" charset="-122"/>
                <a:ea typeface="微软雅黑" panose="020B0503020204020204" pitchFamily="34" charset="-122"/>
              </a:rPr>
              <a:t>人员可以在自己的机器上重新创建一个用于开发和测试的Windows Azure环境(功能有限) </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47246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
        <p:nvSpPr>
          <p:cNvPr id="3" name="矩形 2"/>
          <p:cNvSpPr/>
          <p:nvPr/>
        </p:nvSpPr>
        <p:spPr>
          <a:xfrm>
            <a:off x="201180" y="1143000"/>
            <a:ext cx="1700787" cy="461665"/>
          </a:xfrm>
          <a:prstGeom prst="rect">
            <a:avLst/>
          </a:prstGeom>
        </p:spPr>
        <p:txBody>
          <a:bodyPr wrap="none">
            <a:spAutoFit/>
          </a:bodyPr>
          <a:lstStyle/>
          <a:p>
            <a:r>
              <a:rPr lang="en-US" altLang="zh-CN" sz="2400" b="1" spc="1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zh-CN" sz="2400" b="1" spc="1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计算服务</a:t>
            </a:r>
            <a:endParaRPr lang="zh-CN" altLang="en-US" sz="2400" b="1" dirty="0">
              <a:latin typeface="微软雅黑" panose="020B0503020204020204" pitchFamily="34" charset="-122"/>
              <a:ea typeface="微软雅黑" panose="020B0503020204020204" pitchFamily="34" charset="-122"/>
            </a:endParaRPr>
          </a:p>
        </p:txBody>
      </p:sp>
      <p:sp>
        <p:nvSpPr>
          <p:cNvPr id="5" name="矩形 4"/>
          <p:cNvSpPr/>
          <p:nvPr/>
        </p:nvSpPr>
        <p:spPr>
          <a:xfrm>
            <a:off x="381722" y="1593185"/>
            <a:ext cx="8409420" cy="1015663"/>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Windows </a:t>
            </a:r>
            <a:r>
              <a:rPr lang="zh-CN" altLang="en-US" sz="2000" dirty="0">
                <a:latin typeface="微软雅黑" panose="020B0503020204020204" pitchFamily="34" charset="-122"/>
                <a:ea typeface="微软雅黑" panose="020B0503020204020204" pitchFamily="34" charset="-122"/>
              </a:rPr>
              <a:t>Azure的核心组件， 以角色抽象的方式发布。角色是定制特定计算任务的运行时环境， 由Azure操作系统管理和按需实例化， </a:t>
            </a:r>
            <a:r>
              <a:rPr lang="zh-CN" altLang="en-US" sz="2000" dirty="0" smtClean="0">
                <a:latin typeface="微软雅黑" panose="020B0503020204020204" pitchFamily="34" charset="-122"/>
                <a:ea typeface="微软雅黑" panose="020B0503020204020204" pitchFamily="34" charset="-122"/>
              </a:rPr>
              <a:t>解决</a:t>
            </a:r>
            <a:r>
              <a:rPr lang="zh-CN" altLang="en-US" sz="2000" dirty="0">
                <a:latin typeface="微软雅黑" panose="020B0503020204020204" pitchFamily="34" charset="-122"/>
                <a:ea typeface="微软雅黑" panose="020B0503020204020204" pitchFamily="34" charset="-122"/>
              </a:rPr>
              <a:t>激增的应用程序需求</a:t>
            </a:r>
            <a:r>
              <a:rPr lang="zh-CN" altLang="en-US" sz="2000" dirty="0" smtClean="0">
                <a:latin typeface="微软雅黑" panose="020B0503020204020204" pitchFamily="34" charset="-122"/>
                <a:ea typeface="微软雅黑" panose="020B0503020204020204" pitchFamily="34" charset="-122"/>
              </a:rPr>
              <a:t>。有三种角色</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Web、工作者和</a:t>
            </a:r>
            <a:r>
              <a:rPr lang="zh-CN" altLang="en-US" sz="2000" dirty="0">
                <a:latin typeface="微软雅黑" panose="020B0503020204020204" pitchFamily="34" charset="-122"/>
                <a:ea typeface="微软雅黑" panose="020B0503020204020204" pitchFamily="34" charset="-122"/>
              </a:rPr>
              <a:t>虚拟机(VM</a:t>
            </a:r>
            <a:r>
              <a:rPr lang="zh-CN" altLang="en-US"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397536" y="3230131"/>
            <a:ext cx="8393605" cy="286232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实现Web应用程序的</a:t>
            </a:r>
            <a:r>
              <a:rPr lang="zh-CN" altLang="en-US" sz="2000" dirty="0">
                <a:latin typeface="微软雅黑" panose="020B0503020204020204" pitchFamily="34" charset="-122"/>
                <a:ea typeface="微软雅黑" panose="020B0503020204020204" pitchFamily="34" charset="-122"/>
              </a:rPr>
              <a:t>可</a:t>
            </a:r>
            <a:r>
              <a:rPr lang="zh-CN" altLang="en-US" sz="2000" dirty="0" smtClean="0">
                <a:latin typeface="微软雅黑" panose="020B0503020204020204" pitchFamily="34" charset="-122"/>
                <a:ea typeface="微软雅黑" panose="020B0503020204020204" pitchFamily="34" charset="-122"/>
              </a:rPr>
              <a:t>扩展</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代表Azure</a:t>
            </a:r>
            <a:r>
              <a:rPr lang="zh-CN" altLang="en-US" sz="2000" dirty="0">
                <a:latin typeface="微软雅黑" panose="020B0503020204020204" pitchFamily="34" charset="-122"/>
                <a:ea typeface="微软雅黑" panose="020B0503020204020204" pitchFamily="34" charset="-122"/>
              </a:rPr>
              <a:t>的基础设施中部署Web应用程序的</a:t>
            </a:r>
            <a:r>
              <a:rPr lang="zh-CN" altLang="en-US" sz="2000" dirty="0" smtClean="0">
                <a:latin typeface="微软雅黑" panose="020B0503020204020204" pitchFamily="34" charset="-122"/>
                <a:ea typeface="微软雅黑" panose="020B0503020204020204" pitchFamily="34" charset="-122"/>
              </a:rPr>
              <a:t>单元</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托管</a:t>
            </a:r>
            <a:r>
              <a:rPr lang="zh-CN" altLang="en-US" sz="2000" dirty="0">
                <a:latin typeface="微软雅黑" panose="020B0503020204020204" pitchFamily="34" charset="-122"/>
                <a:ea typeface="微软雅黑" panose="020B0503020204020204" pitchFamily="34" charset="-122"/>
              </a:rPr>
              <a:t>在IIS7Web服务器。IIS7Web服务器是一个支持Azure基础设施的组件。当</a:t>
            </a:r>
            <a:r>
              <a:rPr lang="zh-CN" altLang="en-US" sz="2000" dirty="0" smtClean="0">
                <a:latin typeface="微软雅黑" panose="020B0503020204020204" pitchFamily="34" charset="-122"/>
                <a:ea typeface="微软雅黑" panose="020B0503020204020204" pitchFamily="34" charset="-122"/>
              </a:rPr>
              <a:t>Azure检测</a:t>
            </a:r>
            <a:r>
              <a:rPr lang="zh-CN" altLang="en-US" sz="2000" dirty="0">
                <a:latin typeface="微软雅黑" panose="020B0503020204020204" pitchFamily="34" charset="-122"/>
                <a:ea typeface="微软雅黑" panose="020B0503020204020204" pitchFamily="34" charset="-122"/>
              </a:rPr>
              <a:t>到一个给定的应用程序发出请求的高峰负荷， </a:t>
            </a:r>
            <a:r>
              <a:rPr lang="zh-CN" altLang="en-US" sz="2000" dirty="0" smtClean="0">
                <a:latin typeface="微软雅黑" panose="020B0503020204020204" pitchFamily="34" charset="-122"/>
                <a:ea typeface="微软雅黑" panose="020B0503020204020204" pitchFamily="34" charset="-122"/>
              </a:rPr>
              <a:t>就为</a:t>
            </a:r>
            <a:r>
              <a:rPr lang="zh-CN" altLang="en-US" sz="2000" dirty="0">
                <a:latin typeface="微软雅黑" panose="020B0503020204020204" pitchFamily="34" charset="-122"/>
                <a:ea typeface="微软雅黑" panose="020B0503020204020204" pitchFamily="34" charset="-122"/>
              </a:rPr>
              <a:t>应用程序实例化多个Web角色， </a:t>
            </a: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负载</a:t>
            </a:r>
            <a:r>
              <a:rPr lang="zh-CN" altLang="en-US" sz="2000" dirty="0" smtClean="0">
                <a:latin typeface="微软雅黑" panose="020B0503020204020204" pitchFamily="34" charset="-122"/>
                <a:ea typeface="微软雅黑" panose="020B0503020204020204" pitchFamily="34" charset="-122"/>
              </a:rPr>
              <a:t>均衡分配</a:t>
            </a:r>
            <a:r>
              <a:rPr lang="zh-CN" altLang="en-US" sz="2000" dirty="0">
                <a:latin typeface="微软雅黑" panose="020B0503020204020204" pitchFamily="34" charset="-122"/>
                <a:ea typeface="微软雅黑" panose="020B0503020204020204" pitchFamily="34" charset="-122"/>
              </a:rPr>
              <a:t>负载。</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.NET3</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5原</a:t>
            </a:r>
            <a:r>
              <a:rPr lang="zh-CN" altLang="en-US" sz="2000" dirty="0">
                <a:latin typeface="微软雅黑" panose="020B0503020204020204" pitchFamily="34" charset="-122"/>
                <a:ea typeface="微软雅黑" panose="020B0503020204020204" pitchFamily="34" charset="-122"/>
              </a:rPr>
              <a:t>生支持Web角色， 开发人员</a:t>
            </a:r>
            <a:r>
              <a:rPr lang="zh-CN" altLang="en-US" sz="2000" dirty="0" smtClean="0">
                <a:latin typeface="微软雅黑" panose="020B0503020204020204" pitchFamily="34" charset="-122"/>
                <a:ea typeface="微软雅黑" panose="020B0503020204020204" pitchFamily="34" charset="-122"/>
              </a:rPr>
              <a:t>可直接</a:t>
            </a:r>
            <a:r>
              <a:rPr lang="zh-CN" altLang="en-US" sz="2000" dirty="0">
                <a:latin typeface="微软雅黑" panose="020B0503020204020204" pitchFamily="34" charset="-122"/>
                <a:ea typeface="微软雅黑" panose="020B0503020204020204" pitchFamily="34" charset="-122"/>
              </a:rPr>
              <a:t>在VisualStudio中开发应用程序， 在本地测试并上传到Azure</a:t>
            </a:r>
            <a:r>
              <a:rPr lang="zh-CN" altLang="en-US" sz="2000" dirty="0" smtClean="0">
                <a:latin typeface="微软雅黑" panose="020B0503020204020204" pitchFamily="34" charset="-122"/>
                <a:ea typeface="微软雅黑" panose="020B0503020204020204" pitchFamily="34" charset="-122"/>
              </a:rPr>
              <a:t>。开发</a:t>
            </a:r>
            <a:r>
              <a:rPr lang="zh-CN" altLang="en-US" sz="2000" dirty="0">
                <a:latin typeface="微软雅黑" panose="020B0503020204020204" pitchFamily="34" charset="-122"/>
                <a:ea typeface="微软雅黑" panose="020B0503020204020204" pitchFamily="34" charset="-122"/>
              </a:rPr>
              <a:t>ASPNET(ASPNET Web角色和ASPNETMVC2Web角色) 和WCF(WCF服务Web角色) 等应用程序</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14120" y="2768466"/>
            <a:ext cx="202901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(1) Web角色</a:t>
            </a:r>
            <a:endParaRPr lang="zh-CN" altLang="en-US" sz="2400" b="1" dirty="0"/>
          </a:p>
        </p:txBody>
      </p:sp>
    </p:spTree>
    <p:extLst>
      <p:ext uri="{BB962C8B-B14F-4D97-AF65-F5344CB8AC3E}">
        <p14:creationId xmlns:p14="http://schemas.microsoft.com/office/powerpoint/2010/main" val="32353171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53</a:t>
            </a:fld>
            <a:endParaRPr lang="en-US"/>
          </a:p>
        </p:txBody>
      </p:sp>
      <p:sp>
        <p:nvSpPr>
          <p:cNvPr id="3" name="矩形 2"/>
          <p:cNvSpPr/>
          <p:nvPr/>
        </p:nvSpPr>
        <p:spPr>
          <a:xfrm>
            <a:off x="201180" y="1143000"/>
            <a:ext cx="215315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(2)工作者角色</a:t>
            </a:r>
          </a:p>
        </p:txBody>
      </p:sp>
      <p:sp>
        <p:nvSpPr>
          <p:cNvPr id="5" name="矩形 4"/>
          <p:cNvSpPr/>
          <p:nvPr/>
        </p:nvSpPr>
        <p:spPr>
          <a:xfrm>
            <a:off x="201180" y="1588532"/>
            <a:ext cx="9009784" cy="193899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用来</a:t>
            </a:r>
            <a:r>
              <a:rPr lang="zh-CN" altLang="en-US" sz="2000" dirty="0">
                <a:latin typeface="微软雅黑" panose="020B0503020204020204" pitchFamily="34" charset="-122"/>
                <a:ea typeface="微软雅黑" panose="020B0503020204020204" pitchFamily="34" charset="-122"/>
              </a:rPr>
              <a:t>在Azure上托管普通的计算服务</a:t>
            </a:r>
            <a:r>
              <a:rPr lang="zh-CN" altLang="en-US" sz="2000" dirty="0" smtClean="0">
                <a:latin typeface="微软雅黑" panose="020B0503020204020204" pitchFamily="34" charset="-122"/>
                <a:ea typeface="微软雅黑" panose="020B0503020204020204" pitchFamily="34" charset="-122"/>
              </a:rPr>
              <a:t>。可以</a:t>
            </a:r>
            <a:r>
              <a:rPr lang="zh-CN" altLang="en-US" sz="2000" dirty="0">
                <a:latin typeface="微软雅黑" panose="020B0503020204020204" pitchFamily="34" charset="-122"/>
                <a:ea typeface="微软雅黑" panose="020B0503020204020204" pitchFamily="34" charset="-122"/>
              </a:rPr>
              <a:t>快速提供计算能力或者托管不通过HTTP与外部世界进行通信的服务。对于工作者角色通常</a:t>
            </a:r>
            <a:r>
              <a:rPr lang="zh-CN" altLang="en-US" sz="2000" dirty="0" smtClean="0">
                <a:latin typeface="微软雅黑" panose="020B0503020204020204" pitchFamily="34" charset="-122"/>
                <a:ea typeface="微软雅黑" panose="020B0503020204020204" pitchFamily="34" charset="-122"/>
              </a:rPr>
              <a:t>的做法</a:t>
            </a:r>
            <a:r>
              <a:rPr lang="zh-CN" altLang="en-US" sz="2000" dirty="0">
                <a:latin typeface="微软雅黑" panose="020B0503020204020204" pitchFamily="34" charset="-122"/>
                <a:ea typeface="微软雅黑" panose="020B0503020204020204" pitchFamily="34" charset="-122"/>
              </a:rPr>
              <a:t>是使用它们为Web角色开发的Web应用程序提供后台处理。</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工作者</a:t>
            </a:r>
            <a:r>
              <a:rPr lang="zh-CN" altLang="en-US" sz="2000" dirty="0">
                <a:latin typeface="微软雅黑" panose="020B0503020204020204" pitchFamily="34" charset="-122"/>
                <a:ea typeface="微软雅黑" panose="020B0503020204020204" pitchFamily="34" charset="-122"/>
              </a:rPr>
              <a:t>角色从实例创建开始就连续运行， 直到被关闭。Azure SDK为开发人员提供方便的API和库， 允许连接角色和运行时所提供的服务， 方便地控制它的</a:t>
            </a:r>
            <a:r>
              <a:rPr lang="zh-CN" altLang="en-US" sz="2000" dirty="0" smtClean="0">
                <a:latin typeface="微软雅黑" panose="020B0503020204020204" pitchFamily="34" charset="-122"/>
                <a:ea typeface="微软雅黑" panose="020B0503020204020204" pitchFamily="34" charset="-122"/>
              </a:rPr>
              <a:t>启动，以及</a:t>
            </a:r>
            <a:r>
              <a:rPr lang="zh-CN" altLang="en-US" sz="2000" dirty="0">
                <a:latin typeface="微软雅黑" panose="020B0503020204020204" pitchFamily="34" charset="-122"/>
                <a:ea typeface="微软雅黑" panose="020B0503020204020204" pitchFamily="34" charset="-122"/>
              </a:rPr>
              <a:t>通知托管环境的变化</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54586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
        <p:nvSpPr>
          <p:cNvPr id="3" name="矩形 2"/>
          <p:cNvSpPr/>
          <p:nvPr/>
        </p:nvSpPr>
        <p:spPr>
          <a:xfrm>
            <a:off x="201180" y="1219200"/>
            <a:ext cx="215315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(3)虚拟机角色</a:t>
            </a:r>
          </a:p>
        </p:txBody>
      </p:sp>
      <p:sp>
        <p:nvSpPr>
          <p:cNvPr id="6" name="矩形 5"/>
          <p:cNvSpPr/>
          <p:nvPr/>
        </p:nvSpPr>
        <p:spPr>
          <a:xfrm>
            <a:off x="239279" y="1607582"/>
            <a:ext cx="8770505" cy="2554545"/>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定义Windows Server 2008R 2操作系统的定制镜像和应用程序所需的所有服务栈， 完全控制计算服务的计算栈。虚拟机角色基于Windows Hyper-V虚拟化</a:t>
            </a:r>
            <a:r>
              <a:rPr lang="zh-CN" altLang="en-US" sz="2000" dirty="0" smtClean="0">
                <a:latin typeface="微软雅黑" panose="020B0503020204020204" pitchFamily="34" charset="-122"/>
                <a:ea typeface="微软雅黑" panose="020B0503020204020204" pitchFamily="34" charset="-122"/>
              </a:rPr>
              <a:t>技术和</a:t>
            </a:r>
            <a:r>
              <a:rPr lang="zh-CN" altLang="en-US" sz="2000" dirty="0">
                <a:latin typeface="微软雅黑" panose="020B0503020204020204" pitchFamily="34" charset="-122"/>
                <a:ea typeface="微软雅黑" panose="020B0503020204020204" pitchFamily="34" charset="-122"/>
              </a:rPr>
              <a:t>Azure Windows服务器</a:t>
            </a:r>
            <a:r>
              <a:rPr lang="zh-CN" altLang="en-US" sz="2000" dirty="0" smtClean="0">
                <a:latin typeface="微软雅黑" panose="020B0503020204020204" pitchFamily="34" charset="-122"/>
                <a:ea typeface="微软雅黑" panose="020B0503020204020204" pitchFamily="34" charset="-122"/>
              </a:rPr>
              <a:t>技术集成</a:t>
            </a:r>
            <a:r>
              <a:rPr lang="zh-CN" altLang="en-US" sz="2000" dirty="0">
                <a:latin typeface="微软雅黑" panose="020B0503020204020204" pitchFamily="34" charset="-122"/>
                <a:ea typeface="微软雅黑" panose="020B0503020204020204" pitchFamily="34" charset="-122"/>
              </a:rPr>
              <a:t>。开发人员可以镜像一个Windows服务器安装， 完成所有必需的应用程序和组件， 将其保存到虚拟硬盘(VHD) 文件， 并把它上传到Windows Azure上创建按需计算实例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sz="2000" dirty="0" smtClean="0">
                <a:latin typeface="微软雅黑" panose="020B0503020204020204" pitchFamily="34" charset="-122"/>
                <a:ea typeface="微软雅黑" panose="020B0503020204020204" pitchFamily="34" charset="-122"/>
              </a:rPr>
              <a:t>提供对</a:t>
            </a:r>
            <a:r>
              <a:rPr lang="zh-CN" altLang="en-US" sz="2000" dirty="0" smtClean="0">
                <a:latin typeface="微软雅黑" panose="020B0503020204020204" pitchFamily="34" charset="-122"/>
                <a:ea typeface="微软雅黑" panose="020B0503020204020204" pitchFamily="34" charset="-122"/>
              </a:rPr>
              <a:t>部署</a:t>
            </a:r>
            <a:r>
              <a:rPr lang="zh-CN" altLang="zh-CN" sz="2000" dirty="0" smtClean="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Azure</a:t>
            </a:r>
            <a:r>
              <a:rPr lang="zh-CN" altLang="zh-CN" sz="2000" dirty="0">
                <a:latin typeface="微软雅黑" panose="020B0503020204020204" pitchFamily="34" charset="-122"/>
                <a:ea typeface="微软雅黑" panose="020B0503020204020204" pitchFamily="34" charset="-122"/>
              </a:rPr>
              <a:t>云上的计算服务和</a:t>
            </a:r>
            <a:r>
              <a:rPr lang="zh-CN" altLang="zh-CN" sz="2000" dirty="0" smtClean="0">
                <a:latin typeface="微软雅黑" panose="020B0503020204020204" pitchFamily="34" charset="-122"/>
                <a:ea typeface="微软雅黑" panose="020B0503020204020204" pitchFamily="34" charset="-122"/>
              </a:rPr>
              <a:t>资</a:t>
            </a:r>
            <a:r>
              <a:rPr lang="zh-CN" altLang="zh-CN" sz="2000" dirty="0">
                <a:latin typeface="微软雅黑" panose="020B0503020204020204" pitchFamily="34" charset="-122"/>
                <a:ea typeface="微软雅黑" panose="020B0503020204020204" pitchFamily="34" charset="-122"/>
              </a:rPr>
              <a:t>源的更好的控制。但需要额外的服务配置、安装和管理。</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36898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sp>
        <p:nvSpPr>
          <p:cNvPr id="3" name="矩形 2"/>
          <p:cNvSpPr/>
          <p:nvPr/>
        </p:nvSpPr>
        <p:spPr>
          <a:xfrm>
            <a:off x="201180" y="1219200"/>
            <a:ext cx="169309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2.存储服务</a:t>
            </a:r>
          </a:p>
        </p:txBody>
      </p:sp>
      <p:sp>
        <p:nvSpPr>
          <p:cNvPr id="5" name="矩形 4"/>
          <p:cNvSpPr/>
          <p:nvPr/>
        </p:nvSpPr>
        <p:spPr>
          <a:xfrm>
            <a:off x="201180" y="1588532"/>
            <a:ext cx="9009784" cy="1631216"/>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计算</a:t>
            </a:r>
            <a:r>
              <a:rPr lang="zh-CN" altLang="en-US" sz="2000" dirty="0">
                <a:latin typeface="微软雅黑" panose="020B0503020204020204" pitchFamily="34" charset="-122"/>
                <a:ea typeface="微软雅黑" panose="020B0503020204020204" pitchFamily="34" charset="-122"/>
              </a:rPr>
              <a:t>资源</a:t>
            </a:r>
            <a:r>
              <a:rPr lang="zh-CN" altLang="en-US" sz="2000" dirty="0" smtClean="0">
                <a:latin typeface="微软雅黑" panose="020B0503020204020204" pitchFamily="34" charset="-122"/>
                <a:ea typeface="微软雅黑" panose="020B0503020204020204" pitchFamily="34" charset="-122"/>
              </a:rPr>
              <a:t>配备本地</a:t>
            </a:r>
            <a:r>
              <a:rPr lang="zh-CN" altLang="en-US" sz="2000" dirty="0">
                <a:latin typeface="微软雅黑" panose="020B0503020204020204" pitchFamily="34" charset="-122"/>
                <a:ea typeface="微软雅黑" panose="020B0503020204020204" pitchFamily="34" charset="-122"/>
              </a:rPr>
              <a:t>存储，在本地文件系统上以目录的形式暂时存储信息，用于角色的当前执行周期。如果角色在不同的物理机器上重新启动或激活，该信息将丢失相对于本地存储， Windows Azure</a:t>
            </a:r>
            <a:r>
              <a:rPr lang="zh-CN" altLang="en-US" sz="2000" dirty="0" smtClean="0">
                <a:latin typeface="微软雅黑" panose="020B0503020204020204" pitchFamily="34" charset="-122"/>
                <a:ea typeface="微软雅黑" panose="020B0503020204020204" pitchFamily="34" charset="-122"/>
              </a:rPr>
              <a:t>提供不同</a:t>
            </a:r>
            <a:r>
              <a:rPr lang="zh-CN" altLang="en-US" sz="2000" dirty="0">
                <a:latin typeface="微软雅黑" panose="020B0503020204020204" pitchFamily="34" charset="-122"/>
                <a:ea typeface="微软雅黑" panose="020B0503020204020204" pitchFamily="34" charset="-122"/>
              </a:rPr>
              <a:t>类型的存储解决方案， 使计算服务具有更持久和冗余的选择。这些服务可以由来自世界各地的多个客户同时访问，从而成为一个通用的存储解决方案</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201180" y="3753773"/>
            <a:ext cx="8638020" cy="2862322"/>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Azure</a:t>
            </a:r>
            <a:r>
              <a:rPr lang="zh-CN" altLang="en-US" sz="2000" dirty="0">
                <a:latin typeface="微软雅黑" panose="020B0503020204020204" pitchFamily="34" charset="-122"/>
                <a:ea typeface="微软雅黑" panose="020B0503020204020204" pitchFamily="34" charset="-122"/>
              </a:rPr>
              <a:t>允许通过blob服务方式以二进制大对象(BLOB) 的形式存储大量数据。这项服务对于存储大型文本或二进制文件是最优的</a:t>
            </a:r>
            <a:r>
              <a:rPr lang="zh-CN" altLang="en-US" sz="2000" dirty="0" smtClean="0">
                <a:latin typeface="微软雅黑" panose="020B0503020204020204" pitchFamily="34" charset="-122"/>
                <a:ea typeface="微软雅黑" panose="020B0503020204020204" pitchFamily="34" charset="-122"/>
              </a:rPr>
              <a:t>。两种</a:t>
            </a:r>
            <a:r>
              <a:rPr lang="zh-CN" altLang="en-US" sz="2000" dirty="0">
                <a:latin typeface="微软雅黑" panose="020B0503020204020204" pitchFamily="34" charset="-122"/>
                <a:ea typeface="微软雅黑" panose="020B0503020204020204" pitchFamily="34" charset="-122"/>
              </a:rPr>
              <a:t>类型的blob：</a:t>
            </a:r>
          </a:p>
          <a:p>
            <a:pPr marL="800100" lvl="1"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块</a:t>
            </a:r>
            <a:r>
              <a:rPr lang="zh-CN" altLang="en-US" sz="2000" dirty="0">
                <a:latin typeface="微软雅黑" panose="020B0503020204020204" pitchFamily="34" charset="-122"/>
                <a:ea typeface="微软雅黑" panose="020B0503020204020204" pitchFamily="34" charset="-122"/>
              </a:rPr>
              <a:t>blob</a:t>
            </a:r>
            <a:r>
              <a:rPr lang="zh-CN" altLang="en-US" sz="2000" dirty="0" smtClean="0">
                <a:latin typeface="微软雅黑" panose="020B0503020204020204" pitchFamily="34" charset="-122"/>
                <a:ea typeface="微软雅黑" panose="020B0503020204020204" pitchFamily="34" charset="-122"/>
              </a:rPr>
              <a:t>：由</a:t>
            </a:r>
            <a:r>
              <a:rPr lang="zh-CN" altLang="en-US" sz="2000" dirty="0">
                <a:latin typeface="微软雅黑" panose="020B0503020204020204" pitchFamily="34" charset="-122"/>
                <a:ea typeface="微软雅黑" panose="020B0503020204020204" pitchFamily="34" charset="-122"/>
              </a:rPr>
              <a:t>块组成， 对顺序访问进行了优化， 因此适用于流媒体。目前， 块大小为4MB， 而一块blob可以达到200GB。</a:t>
            </a:r>
          </a:p>
          <a:p>
            <a:pPr marL="800100" lvl="1"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页面</a:t>
            </a:r>
            <a:r>
              <a:rPr lang="zh-CN" altLang="en-US" sz="2000" dirty="0">
                <a:latin typeface="微软雅黑" panose="020B0503020204020204" pitchFamily="34" charset="-122"/>
                <a:ea typeface="微软雅黑" panose="020B0503020204020204" pitchFamily="34" charset="-122"/>
              </a:rPr>
              <a:t>blob</a:t>
            </a:r>
            <a:r>
              <a:rPr lang="zh-CN" altLang="en-US" sz="2000" dirty="0" smtClean="0">
                <a:latin typeface="微软雅黑" panose="020B0503020204020204" pitchFamily="34" charset="-122"/>
                <a:ea typeface="微软雅黑" panose="020B0503020204020204" pitchFamily="34" charset="-122"/>
              </a:rPr>
              <a:t>：由</a:t>
            </a:r>
            <a:r>
              <a:rPr lang="zh-CN" altLang="en-US" sz="2000" dirty="0">
                <a:latin typeface="微软雅黑" panose="020B0503020204020204" pitchFamily="34" charset="-122"/>
                <a:ea typeface="微软雅黑" panose="020B0503020204020204" pitchFamily="34" charset="-122"/>
              </a:rPr>
              <a:t>页面组成， 由blob起始处的偏移确定。一个页面的blob可分成多页或由单页构成。这种blob类型可随机存取， 用于托管不同于流的数据。</a:t>
            </a:r>
            <a:r>
              <a:rPr lang="zh-CN" altLang="en-US" sz="2000" dirty="0" smtClean="0">
                <a:latin typeface="微软雅黑" panose="020B0503020204020204" pitchFamily="34" charset="-122"/>
                <a:ea typeface="微软雅黑" panose="020B0503020204020204" pitchFamily="34" charset="-122"/>
              </a:rPr>
              <a:t>目前一</a:t>
            </a:r>
            <a:r>
              <a:rPr lang="zh-CN" altLang="en-US" sz="2000" dirty="0">
                <a:latin typeface="微软雅黑" panose="020B0503020204020204" pitchFamily="34" charset="-122"/>
                <a:ea typeface="微软雅黑" panose="020B0503020204020204" pitchFamily="34" charset="-122"/>
              </a:rPr>
              <a:t>个页面blob的最大尺寸可以为1TB。</a:t>
            </a:r>
          </a:p>
          <a:p>
            <a:r>
              <a:rPr lang="zh-CN" altLang="en-US" sz="2000" dirty="0">
                <a:latin typeface="微软雅黑" panose="020B0503020204020204" pitchFamily="34" charset="-122"/>
                <a:ea typeface="微软雅黑" panose="020B0503020204020204" pitchFamily="34" charset="-122"/>
              </a:rPr>
              <a:t>blog存储允许用户通过添加元数据来描述数据</a:t>
            </a:r>
            <a:r>
              <a:rPr lang="zh-CN" altLang="en-US" sz="2000" dirty="0" smtClean="0">
                <a:latin typeface="微软雅黑" panose="020B0503020204020204" pitchFamily="34" charset="-122"/>
                <a:ea typeface="微软雅黑" panose="020B0503020204020204" pitchFamily="34" charset="-122"/>
              </a:rPr>
              <a:t>。也可对blob快照</a:t>
            </a:r>
            <a:r>
              <a:rPr lang="zh-CN" altLang="en-US" sz="2000" dirty="0">
                <a:latin typeface="微软雅黑" panose="020B0503020204020204" pitchFamily="34" charset="-122"/>
                <a:ea typeface="微软雅黑" panose="020B0503020204020204" pitchFamily="34" charset="-122"/>
              </a:rPr>
              <a:t>进行备份。</a:t>
            </a:r>
            <a:r>
              <a:rPr lang="zh-CN" altLang="en-US" sz="2000" dirty="0" smtClean="0">
                <a:latin typeface="微软雅黑" panose="020B0503020204020204" pitchFamily="34" charset="-122"/>
                <a:ea typeface="微软雅黑" panose="020B0503020204020204" pitchFamily="34" charset="-122"/>
              </a:rPr>
              <a:t>此外blob存储利用</a:t>
            </a:r>
            <a:r>
              <a:rPr lang="zh-CN" altLang="en-US" sz="2000" dirty="0">
                <a:latin typeface="微软雅黑" panose="020B0503020204020204" pitchFamily="34" charset="-122"/>
                <a:ea typeface="微软雅黑" panose="020B0503020204020204" pitchFamily="34" charset="-122"/>
              </a:rPr>
              <a:t>Windows Azure CDN使blob接近</a:t>
            </a:r>
            <a:r>
              <a:rPr lang="zh-CN" altLang="en-US" sz="2000" dirty="0" smtClean="0">
                <a:latin typeface="微软雅黑" panose="020B0503020204020204" pitchFamily="34" charset="-122"/>
                <a:ea typeface="微软雅黑" panose="020B0503020204020204" pitchFamily="34" charset="-122"/>
              </a:rPr>
              <a:t>用户，高效提供</a:t>
            </a:r>
            <a:r>
              <a:rPr lang="zh-CN" altLang="en-US" sz="2000" dirty="0">
                <a:latin typeface="微软雅黑" panose="020B0503020204020204" pitchFamily="34" charset="-122"/>
                <a:ea typeface="微软雅黑" panose="020B0503020204020204" pitchFamily="34" charset="-122"/>
              </a:rPr>
              <a:t>服务。</a:t>
            </a:r>
          </a:p>
        </p:txBody>
      </p:sp>
      <p:sp>
        <p:nvSpPr>
          <p:cNvPr id="7" name="矩形 6"/>
          <p:cNvSpPr/>
          <p:nvPr/>
        </p:nvSpPr>
        <p:spPr>
          <a:xfrm>
            <a:off x="201180" y="3292108"/>
            <a:ext cx="2460930"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(1)二进制大对象</a:t>
            </a:r>
            <a:endParaRPr lang="zh-CN" altLang="en-US" sz="2400" b="1" dirty="0"/>
          </a:p>
        </p:txBody>
      </p:sp>
    </p:spTree>
    <p:extLst>
      <p:ext uri="{BB962C8B-B14F-4D97-AF65-F5344CB8AC3E}">
        <p14:creationId xmlns:p14="http://schemas.microsoft.com/office/powerpoint/2010/main" val="18623885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
        <p:nvSpPr>
          <p:cNvPr id="3" name="矩形 2"/>
          <p:cNvSpPr/>
          <p:nvPr/>
        </p:nvSpPr>
        <p:spPr>
          <a:xfrm>
            <a:off x="201180" y="1219200"/>
            <a:ext cx="2525178"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 Azure驱动器</a:t>
            </a:r>
          </a:p>
        </p:txBody>
      </p:sp>
      <p:sp>
        <p:nvSpPr>
          <p:cNvPr id="5" name="矩形 4"/>
          <p:cNvSpPr/>
          <p:nvPr/>
        </p:nvSpPr>
        <p:spPr>
          <a:xfrm>
            <a:off x="600365" y="1595245"/>
            <a:ext cx="8409420" cy="1015663"/>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页面</a:t>
            </a:r>
            <a:r>
              <a:rPr lang="zh-CN" altLang="en-US" sz="2000" dirty="0">
                <a:latin typeface="微软雅黑" panose="020B0503020204020204" pitchFamily="34" charset="-122"/>
                <a:ea typeface="微软雅黑" panose="020B0503020204020204" pitchFamily="34" charset="-122"/>
              </a:rPr>
              <a:t>blob</a:t>
            </a:r>
            <a:r>
              <a:rPr lang="zh-CN" altLang="en-US" sz="2000" dirty="0" smtClean="0">
                <a:latin typeface="微软雅黑" panose="020B0503020204020204" pitchFamily="34" charset="-122"/>
                <a:ea typeface="微软雅黑" panose="020B0503020204020204" pitchFamily="34" charset="-122"/>
              </a:rPr>
              <a:t>以单一</a:t>
            </a:r>
            <a:r>
              <a:rPr lang="zh-CN" altLang="en-US" sz="2000" dirty="0">
                <a:latin typeface="微软雅黑" panose="020B0503020204020204" pitchFamily="34" charset="-122"/>
                <a:ea typeface="微软雅黑" panose="020B0503020204020204" pitchFamily="34" charset="-122"/>
              </a:rPr>
              <a:t>虚拟硬盘驱动器(VHD) 文件的形式存储整个文件系统， 因此</a:t>
            </a:r>
            <a:r>
              <a:rPr lang="zh-CN" altLang="en-US" sz="2000" dirty="0" smtClean="0">
                <a:latin typeface="微软雅黑" panose="020B0503020204020204" pitchFamily="34" charset="-122"/>
                <a:ea typeface="微软雅黑" panose="020B0503020204020204" pitchFamily="34" charset="-122"/>
              </a:rPr>
              <a:t>可作为</a:t>
            </a:r>
            <a:r>
              <a:rPr lang="zh-CN" altLang="en-US" sz="2000" dirty="0">
                <a:latin typeface="微软雅黑" panose="020B0503020204020204" pitchFamily="34" charset="-122"/>
                <a:ea typeface="微软雅黑" panose="020B0503020204020204" pitchFamily="34" charset="-122"/>
              </a:rPr>
              <a:t>Azure计算资源的NTFS文件系统的一部分来安装， </a:t>
            </a:r>
            <a:r>
              <a:rPr lang="zh-CN" altLang="en-US" sz="2000" dirty="0" smtClean="0">
                <a:latin typeface="微软雅黑" panose="020B0503020204020204" pitchFamily="34" charset="-122"/>
                <a:ea typeface="微软雅黑" panose="020B0503020204020204" pitchFamily="34" charset="-122"/>
              </a:rPr>
              <a:t>提供</a:t>
            </a:r>
            <a:r>
              <a:rPr lang="zh-CN" altLang="en-US" sz="2000" dirty="0">
                <a:latin typeface="微软雅黑" panose="020B0503020204020204" pitchFamily="34" charset="-122"/>
                <a:ea typeface="微软雅黑" panose="020B0503020204020204" pitchFamily="34" charset="-122"/>
              </a:rPr>
              <a:t>持续永久的存储。安装为NTFS树的一部分的一个页面blob， </a:t>
            </a:r>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Azure驱动器</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222746" y="3223484"/>
            <a:ext cx="8692654" cy="3170099"/>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个半结构化存储解决方案，允许用户以实体和一组属性的形式存储信息。实体存储为表中的行，标识为一个键，键也构成表的唯一索引。用户可以对存储在表中的行的子集进行插人， 更新、删除和选择</a:t>
            </a:r>
            <a:r>
              <a:rPr lang="zh-CN" altLang="en-US" sz="2000" dirty="0" smtClean="0">
                <a:latin typeface="微软雅黑" panose="020B0503020204020204" pitchFamily="34" charset="-122"/>
                <a:ea typeface="微软雅黑" panose="020B0503020204020204" pitchFamily="34" charset="-122"/>
              </a:rPr>
              <a:t>。表</a:t>
            </a:r>
            <a:r>
              <a:rPr lang="zh-CN" altLang="en-US" sz="2000" dirty="0">
                <a:latin typeface="微软雅黑" panose="020B0503020204020204" pitchFamily="34" charset="-122"/>
                <a:ea typeface="微软雅黑" panose="020B0503020204020204" pitchFamily="34" charset="-122"/>
              </a:rPr>
              <a:t>没有强制实施约束实体属性的模式， 也不能表示实体之间的关系</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这项服务专门用来处理大量数据和返回大量结果集的查询。此功能由部分结果集和表分区支持。部分结果集和一个连续标记一起返回，允许用户重新查询大结果集。为了负载均衡，表分区允许表分散在几个服务器。一个分区由一个键标识，键由表中的三列属性来表示。</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目前一</a:t>
            </a:r>
            <a:r>
              <a:rPr lang="zh-CN" altLang="en-US" sz="2000" dirty="0">
                <a:latin typeface="微软雅黑" panose="020B0503020204020204" pitchFamily="34" charset="-122"/>
                <a:ea typeface="微软雅黑" panose="020B0503020204020204" pitchFamily="34" charset="-122"/>
              </a:rPr>
              <a:t>个表可以包含多达100TB的数据，并且每行可以具有多达255个属性，每一行最大1MB。行键和分区键最大为1KB。</a:t>
            </a:r>
          </a:p>
        </p:txBody>
      </p:sp>
      <p:sp>
        <p:nvSpPr>
          <p:cNvPr id="7" name="矩形 6"/>
          <p:cNvSpPr/>
          <p:nvPr/>
        </p:nvSpPr>
        <p:spPr>
          <a:xfrm>
            <a:off x="221308" y="2790574"/>
            <a:ext cx="92204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(3)表</a:t>
            </a:r>
          </a:p>
        </p:txBody>
      </p:sp>
    </p:spTree>
    <p:extLst>
      <p:ext uri="{BB962C8B-B14F-4D97-AF65-F5344CB8AC3E}">
        <p14:creationId xmlns:p14="http://schemas.microsoft.com/office/powerpoint/2010/main" val="32313498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
        <p:nvSpPr>
          <p:cNvPr id="3" name="矩形 2"/>
          <p:cNvSpPr/>
          <p:nvPr/>
        </p:nvSpPr>
        <p:spPr>
          <a:xfrm>
            <a:off x="201180" y="1219200"/>
            <a:ext cx="122982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(4)队列</a:t>
            </a:r>
          </a:p>
        </p:txBody>
      </p:sp>
      <p:sp>
        <p:nvSpPr>
          <p:cNvPr id="5" name="矩形 4"/>
          <p:cNvSpPr/>
          <p:nvPr/>
        </p:nvSpPr>
        <p:spPr>
          <a:xfrm>
            <a:off x="239280" y="1626632"/>
            <a:ext cx="8770505" cy="3477875"/>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队列</a:t>
            </a:r>
            <a:r>
              <a:rPr lang="zh-CN" altLang="en-US" sz="2000" dirty="0">
                <a:latin typeface="微软雅黑" panose="020B0503020204020204" pitchFamily="34" charset="-122"/>
                <a:ea typeface="微软雅黑" panose="020B0503020204020204" pitchFamily="34" charset="-122"/>
              </a:rPr>
              <a:t>存储允许应用程序通过持久队列交换消息进行通信，从面避免丢失或未经处理的消息。应用程序输人的消息放人一个队列， 其他应用程序可以按先进先出(FIFO) 顺序读取消息。</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为了确保消息得到处理，当应用程序读取一条消息时，它将被标记为不可见，这样其他客户端便不能读取。一旦应用程序处理完消息，需要显式地从队列中删除该消息。这两个阶段确保消息从队列中删除之前得到处理，并且客户端故障不会妨碍消息的处理</a:t>
            </a:r>
            <a:r>
              <a:rPr lang="zh-CN" altLang="en-US" sz="2000" dirty="0" smtClean="0">
                <a:latin typeface="微软雅黑" panose="020B0503020204020204" pitchFamily="34" charset="-122"/>
                <a:ea typeface="微软雅黑" panose="020B0503020204020204" pitchFamily="34" charset="-122"/>
              </a:rPr>
              <a:t>。另</a:t>
            </a:r>
            <a:r>
              <a:rPr lang="zh-CN" altLang="en-US" sz="2000" dirty="0">
                <a:latin typeface="微软雅黑" panose="020B0503020204020204" pitchFamily="34" charset="-122"/>
                <a:ea typeface="微软雅黑" panose="020B0503020204020204" pitchFamily="34" charset="-122"/>
              </a:rPr>
              <a:t>一种读取消息方法是</a:t>
            </a:r>
            <a:r>
              <a:rPr lang="zh-CN" altLang="en-US" sz="2000" dirty="0" smtClean="0">
                <a:latin typeface="微软雅黑" panose="020B0503020204020204" pitchFamily="34" charset="-122"/>
                <a:ea typeface="微软雅黑" panose="020B0503020204020204" pitchFamily="34" charset="-122"/>
              </a:rPr>
              <a:t>偷看</a:t>
            </a:r>
            <a:r>
              <a:rPr lang="en-US" altLang="zh-CN" sz="2000" dirty="0">
                <a:latin typeface="微软雅黑" panose="020B0503020204020204" pitchFamily="34" charset="-122"/>
                <a:ea typeface="微软雅黑" panose="020B0503020204020204" pitchFamily="34" charset="-122"/>
              </a:rPr>
              <a:t>(peeking) </a:t>
            </a:r>
            <a:r>
              <a:rPr lang="zh-CN" altLang="en-US" sz="2000" dirty="0">
                <a:latin typeface="微软雅黑" panose="020B0503020204020204" pitchFamily="34" charset="-122"/>
                <a:ea typeface="微软雅黑" panose="020B0503020204020204" pitchFamily="34" charset="-122"/>
              </a:rPr>
              <a:t>， 消息允许检索， 但只在队列中保持可见。被偷看的消息不认为是被处理了。上述所有服务都在地理位置上复制三次，以确保重大灾害时可用</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地域</a:t>
            </a:r>
            <a:r>
              <a:rPr lang="zh-CN" altLang="en-US" sz="2000" dirty="0" smtClean="0">
                <a:latin typeface="微软雅黑" panose="020B0503020204020204" pitchFamily="34" charset="-122"/>
                <a:ea typeface="微软雅黑" panose="020B0503020204020204" pitchFamily="34" charset="-122"/>
              </a:rPr>
              <a:t>复制</a:t>
            </a:r>
            <a:r>
              <a:rPr lang="zh-CN" altLang="en-US" sz="2000" dirty="0">
                <a:latin typeface="微软雅黑" panose="020B0503020204020204" pitchFamily="34" charset="-122"/>
                <a:ea typeface="微软雅黑" panose="020B0503020204020204" pitchFamily="34" charset="-122"/>
              </a:rPr>
              <a:t>将数据复制到不同的数据中心，可能离原来的数据中心数百或数千英里远</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71705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sp>
        <p:nvSpPr>
          <p:cNvPr id="3" name="矩形 2"/>
          <p:cNvSpPr/>
          <p:nvPr/>
        </p:nvSpPr>
        <p:spPr>
          <a:xfrm>
            <a:off x="201180" y="1219200"/>
            <a:ext cx="4274375"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3.</a:t>
            </a:r>
            <a:r>
              <a:rPr lang="zh-CN" altLang="zh-CN" sz="2400" b="1" dirty="0">
                <a:latin typeface="微软雅黑" panose="020B0503020204020204" pitchFamily="34" charset="-122"/>
                <a:ea typeface="微软雅黑" panose="020B0503020204020204" pitchFamily="34" charset="-122"/>
              </a:rPr>
              <a:t>核心基础设施：</a:t>
            </a:r>
            <a:r>
              <a:rPr lang="en-US" altLang="zh-CN" sz="2400" b="1" dirty="0" err="1" smtClean="0">
                <a:latin typeface="微软雅黑" panose="020B0503020204020204" pitchFamily="34" charset="-122"/>
                <a:ea typeface="微软雅黑" panose="020B0503020204020204" pitchFamily="34" charset="-122"/>
              </a:rPr>
              <a:t>AppFabric</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297106" y="1624175"/>
            <a:ext cx="8672368" cy="2000548"/>
          </a:xfrm>
          <a:prstGeom prst="rect">
            <a:avLst/>
          </a:prstGeom>
        </p:spPr>
        <p:txBody>
          <a:bodyPr wrap="square">
            <a:spAutoFit/>
          </a:bodyPr>
          <a:lstStyle/>
          <a:p>
            <a:r>
              <a:rPr lang="en-US" altLang="zh-CN" sz="2000" b="1" dirty="0" err="1" smtClean="0">
                <a:latin typeface="微软雅黑" panose="020B0503020204020204" pitchFamily="34" charset="-122"/>
                <a:ea typeface="微软雅黑" panose="020B0503020204020204" pitchFamily="34" charset="-122"/>
              </a:rPr>
              <a:t>AppFabric</a:t>
            </a:r>
            <a:r>
              <a:rPr lang="zh-CN" altLang="en-US" sz="2000" dirty="0" smtClean="0">
                <a:latin typeface="微软雅黑" panose="020B0503020204020204" pitchFamily="34" charset="-122"/>
                <a:ea typeface="微软雅黑" panose="020B0503020204020204" pitchFamily="34" charset="-122"/>
              </a:rPr>
              <a:t>用于</a:t>
            </a:r>
            <a:r>
              <a:rPr lang="zh-CN" altLang="en-US" sz="2000" dirty="0">
                <a:latin typeface="微软雅黑" panose="020B0503020204020204" pitchFamily="34" charset="-122"/>
                <a:ea typeface="微软雅黑" panose="020B0503020204020204" pitchFamily="34" charset="-122"/>
              </a:rPr>
              <a:t>开发、部署和管理</a:t>
            </a:r>
            <a:r>
              <a:rPr lang="zh-CN" altLang="en-US" sz="2000" dirty="0" smtClean="0">
                <a:latin typeface="微软雅黑" panose="020B0503020204020204" pitchFamily="34" charset="-122"/>
                <a:ea typeface="微软雅黑" panose="020B0503020204020204" pitchFamily="34" charset="-122"/>
              </a:rPr>
              <a:t>应用程序的中间件。</a:t>
            </a:r>
            <a:r>
              <a:rPr lang="zh-CN" altLang="en-US" sz="2000" dirty="0">
                <a:latin typeface="微软雅黑" panose="020B0503020204020204" pitchFamily="34" charset="-122"/>
                <a:ea typeface="微软雅黑" panose="020B0503020204020204" pitchFamily="34" charset="-122"/>
              </a:rPr>
              <a:t>应用程序可以是云上的或集成现有的应用程序和云服务。</a:t>
            </a:r>
            <a:r>
              <a:rPr lang="zh-CN" altLang="en-US" sz="2000" dirty="0" smtClean="0">
                <a:latin typeface="微软雅黑" panose="020B0503020204020204" pitchFamily="34" charset="-122"/>
                <a:ea typeface="微软雅黑" panose="020B0503020204020204" pitchFamily="34" charset="-122"/>
              </a:rPr>
              <a:t>AppFabric实现一</a:t>
            </a:r>
            <a:r>
              <a:rPr lang="zh-CN" altLang="en-US" sz="2000" dirty="0">
                <a:latin typeface="微软雅黑" panose="020B0503020204020204" pitchFamily="34" charset="-122"/>
                <a:ea typeface="微软雅黑" panose="020B0503020204020204" pitchFamily="34" charset="-122"/>
              </a:rPr>
              <a:t>个优化的基础设施， 支持向外扩展和高可用性、沙箱和多租户、状态管理、动态地址解析和路由</a:t>
            </a:r>
            <a:r>
              <a:rPr lang="zh-CN" altLang="en-US" sz="2000" dirty="0" smtClean="0">
                <a:latin typeface="微软雅黑" panose="020B0503020204020204" pitchFamily="34" charset="-122"/>
                <a:ea typeface="微软雅黑" panose="020B0503020204020204" pitchFamily="34" charset="-122"/>
              </a:rPr>
              <a:t>。中间</a:t>
            </a:r>
            <a:r>
              <a:rPr lang="zh-CN" altLang="en-US" sz="2000" dirty="0">
                <a:latin typeface="微软雅黑" panose="020B0503020204020204" pitchFamily="34" charset="-122"/>
                <a:ea typeface="微软雅黑" panose="020B0503020204020204" pitchFamily="34" charset="-122"/>
              </a:rPr>
              <a:t>件提供一组服务，</a:t>
            </a:r>
            <a:r>
              <a:rPr lang="zh-CN" altLang="en-US" sz="2000" dirty="0" smtClean="0">
                <a:latin typeface="微软雅黑" panose="020B0503020204020204" pitchFamily="34" charset="-122"/>
                <a:ea typeface="微软雅黑" panose="020B0503020204020204" pitchFamily="34" charset="-122"/>
              </a:rPr>
              <a:t>简化许多</a:t>
            </a:r>
            <a:r>
              <a:rPr lang="zh-CN" altLang="en-US" sz="2000" dirty="0">
                <a:latin typeface="微软雅黑" panose="020B0503020204020204" pitchFamily="34" charset="-122"/>
                <a:ea typeface="微软雅黑" panose="020B0503020204020204" pitchFamily="34" charset="-122"/>
              </a:rPr>
              <a:t>在分布式应用程序中的常见任务，如通信、身份验证、授权以及数据访问。这些</a:t>
            </a:r>
            <a:r>
              <a:rPr lang="zh-CN" altLang="en-US" sz="2000" dirty="0" smtClean="0">
                <a:latin typeface="微软雅黑" panose="020B0503020204020204" pitchFamily="34" charset="-122"/>
                <a:ea typeface="微软雅黑" panose="020B0503020204020204" pitchFamily="34" charset="-122"/>
              </a:rPr>
              <a:t>服务可通过</a:t>
            </a:r>
            <a:r>
              <a:rPr lang="zh-CN" altLang="en-US" sz="2000" dirty="0">
                <a:latin typeface="微软雅黑" panose="020B0503020204020204" pitchFamily="34" charset="-122"/>
                <a:ea typeface="微软雅黑" panose="020B0503020204020204" pitchFamily="34" charset="-122"/>
              </a:rPr>
              <a:t>语言无关的接口使用</a:t>
            </a:r>
            <a:r>
              <a:rPr lang="zh-CN" altLang="en-US" sz="2000" dirty="0" smtClean="0">
                <a:latin typeface="微软雅黑" panose="020B0503020204020204" pitchFamily="34" charset="-122"/>
                <a:ea typeface="微软雅黑" panose="020B0503020204020204" pitchFamily="34" charset="-122"/>
              </a:rPr>
              <a:t>，从而允许</a:t>
            </a:r>
            <a:r>
              <a:rPr lang="zh-CN" altLang="en-US" sz="2000" dirty="0">
                <a:latin typeface="微软雅黑" panose="020B0503020204020204" pitchFamily="34" charset="-122"/>
                <a:ea typeface="微软雅黑" panose="020B0503020204020204" pitchFamily="34" charset="-122"/>
              </a:rPr>
              <a:t>开发人员构建异构应用程序</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282729" y="4027289"/>
            <a:ext cx="8556472" cy="2308324"/>
          </a:xfrm>
          <a:prstGeom prst="rect">
            <a:avLst/>
          </a:prstGeom>
        </p:spPr>
        <p:txBody>
          <a:bodyPr wrap="square">
            <a:spAutoFit/>
          </a:bodyPr>
          <a:lstStyle/>
          <a:p>
            <a:pPr marL="342900" indent="-342900">
              <a:buFont typeface="Wingdings" panose="05000000000000000000" pitchFamily="2" charset="2"/>
              <a:buChar char="l"/>
            </a:pPr>
            <a:r>
              <a:rPr lang="en-US" altLang="zh-CN" sz="2000" b="1" dirty="0" err="1">
                <a:latin typeface="微软雅黑" panose="020B0503020204020204" pitchFamily="34" charset="-122"/>
                <a:ea typeface="微软雅黑" panose="020B0503020204020204" pitchFamily="34" charset="-122"/>
              </a:rPr>
              <a:t>AppFabric</a:t>
            </a:r>
            <a:r>
              <a:rPr lang="zh-CN" altLang="en-US" sz="2000" dirty="0" smtClean="0">
                <a:latin typeface="微软雅黑" panose="020B0503020204020204" pitchFamily="34" charset="-122"/>
                <a:ea typeface="微软雅黑" panose="020B0503020204020204" pitchFamily="34" charset="-122"/>
              </a:rPr>
              <a:t>允许</a:t>
            </a:r>
            <a:r>
              <a:rPr lang="zh-CN" altLang="en-US" sz="2000" dirty="0">
                <a:latin typeface="微软雅黑" panose="020B0503020204020204" pitchFamily="34" charset="-122"/>
                <a:ea typeface="微软雅黑" panose="020B0503020204020204" pitchFamily="34" charset="-122"/>
              </a:rPr>
              <a:t>用户对Web虚用程序的资源和服务进行访问控制， 该功能被编码成一组规则，在应用程序代码库之外表示。这些规则在保护应用程序的</a:t>
            </a:r>
            <a:r>
              <a:rPr lang="zh-CN" altLang="en-US" sz="2000" dirty="0" smtClean="0">
                <a:latin typeface="微软雅黑" panose="020B0503020204020204" pitchFamily="34" charset="-122"/>
                <a:ea typeface="微软雅黑" panose="020B0503020204020204" pitchFamily="34" charset="-122"/>
              </a:rPr>
              <a:t>组件</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以及</a:t>
            </a:r>
            <a:r>
              <a:rPr lang="zh-CN" altLang="en-US" sz="2000" dirty="0">
                <a:latin typeface="微软雅黑" panose="020B0503020204020204" pitchFamily="34" charset="-122"/>
                <a:ea typeface="微软雅黑" panose="020B0503020204020204" pitchFamily="34" charset="-122"/>
              </a:rPr>
              <a:t>为用户和组定义访问控制策略方面有很大的灵活性。</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访同控制</a:t>
            </a:r>
            <a:r>
              <a:rPr lang="zh-CN" altLang="en-US" sz="2000" dirty="0" smtClean="0">
                <a:latin typeface="微软雅黑" panose="020B0503020204020204" pitchFamily="34" charset="-122"/>
                <a:ea typeface="微软雅黑" panose="020B0503020204020204" pitchFamily="34" charset="-122"/>
              </a:rPr>
              <a:t>服务将</a:t>
            </a:r>
            <a:r>
              <a:rPr lang="zh-CN" altLang="en-US" sz="2000" dirty="0">
                <a:latin typeface="微软雅黑" panose="020B0503020204020204" pitchFamily="34" charset="-122"/>
                <a:ea typeface="微软雅黑" panose="020B0503020204020204" pitchFamily="34" charset="-122"/>
              </a:rPr>
              <a:t>多种身份</a:t>
            </a:r>
            <a:r>
              <a:rPr lang="zh-CN" altLang="en-US" sz="2000" dirty="0" smtClean="0">
                <a:latin typeface="微软雅黑" panose="020B0503020204020204" pitchFamily="34" charset="-122"/>
                <a:ea typeface="微软雅黑" panose="020B0503020204020204" pitchFamily="34" charset="-122"/>
              </a:rPr>
              <a:t>验证集成</a:t>
            </a:r>
            <a:r>
              <a:rPr lang="zh-CN" altLang="en-US" sz="2000" dirty="0">
                <a:latin typeface="微软雅黑" panose="020B0503020204020204" pitchFamily="34" charset="-122"/>
                <a:ea typeface="微软雅黑" panose="020B0503020204020204" pitchFamily="34" charset="-122"/>
              </a:rPr>
              <a:t>到一个单一的一致的身份管理框架。</a:t>
            </a:r>
            <a:r>
              <a:rPr lang="zh-CN" altLang="en-US" sz="2000" dirty="0" smtClean="0">
                <a:latin typeface="微软雅黑" panose="020B0503020204020204" pitchFamily="34" charset="-122"/>
                <a:ea typeface="微软雅黑" panose="020B0503020204020204" pitchFamily="34" charset="-122"/>
              </a:rPr>
              <a:t>应用程序利用</a:t>
            </a:r>
            <a:r>
              <a:rPr lang="zh-CN" altLang="en-US" sz="2000" dirty="0">
                <a:latin typeface="微软雅黑" panose="020B0503020204020204" pitchFamily="34" charset="-122"/>
                <a:ea typeface="微软雅黑" panose="020B0503020204020204" pitchFamily="34" charset="-122"/>
              </a:rPr>
              <a:t>活动目录， Windows Live、Google， Facebook和其他服务来验证用户身份。此功能更易建设混合系统，一部分存在于私有云上，其他的部署在公共云上。</a:t>
            </a:r>
          </a:p>
        </p:txBody>
      </p:sp>
      <p:sp>
        <p:nvSpPr>
          <p:cNvPr id="7" name="矩形 6"/>
          <p:cNvSpPr/>
          <p:nvPr/>
        </p:nvSpPr>
        <p:spPr>
          <a:xfrm>
            <a:off x="151578" y="3565624"/>
            <a:ext cx="184537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(1)访问控制</a:t>
            </a:r>
            <a:endParaRPr lang="zh-CN" altLang="en-US" sz="2400" b="1" dirty="0"/>
          </a:p>
        </p:txBody>
      </p:sp>
    </p:spTree>
    <p:extLst>
      <p:ext uri="{BB962C8B-B14F-4D97-AF65-F5344CB8AC3E}">
        <p14:creationId xmlns:p14="http://schemas.microsoft.com/office/powerpoint/2010/main" val="39153488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
        <p:nvSpPr>
          <p:cNvPr id="3" name="矩形 2"/>
          <p:cNvSpPr/>
          <p:nvPr/>
        </p:nvSpPr>
        <p:spPr>
          <a:xfrm>
            <a:off x="201180" y="1219200"/>
            <a:ext cx="184537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(2)服务总线</a:t>
            </a:r>
          </a:p>
        </p:txBody>
      </p:sp>
      <p:sp>
        <p:nvSpPr>
          <p:cNvPr id="6" name="矩形 5"/>
          <p:cNvSpPr/>
          <p:nvPr/>
        </p:nvSpPr>
        <p:spPr>
          <a:xfrm>
            <a:off x="457200" y="1680865"/>
            <a:ext cx="8305800" cy="3170099"/>
          </a:xfrm>
          <a:prstGeom prst="rect">
            <a:avLst/>
          </a:prstGeom>
        </p:spPr>
        <p:txBody>
          <a:bodyPr wrap="square">
            <a:sp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由AppFabric</a:t>
            </a:r>
            <a:r>
              <a:rPr lang="zh-CN" altLang="en-US" sz="2000" dirty="0" smtClean="0">
                <a:latin typeface="微软雅黑" panose="020B0503020204020204" pitchFamily="34" charset="-122"/>
                <a:ea typeface="微软雅黑" panose="020B0503020204020204" pitchFamily="34" charset="-122"/>
              </a:rPr>
              <a:t>提供用于消息</a:t>
            </a:r>
            <a:r>
              <a:rPr lang="zh-CN" altLang="en-US" sz="2000" dirty="0">
                <a:latin typeface="微软雅黑" panose="020B0503020204020204" pitchFamily="34" charset="-122"/>
                <a:ea typeface="微软雅黑" panose="020B0503020204020204" pitchFamily="34" charset="-122"/>
              </a:rPr>
              <a:t>传递和连接的基础设施， </a:t>
            </a:r>
            <a:r>
              <a:rPr lang="zh-CN" altLang="en-US" sz="2000" dirty="0" smtClean="0">
                <a:latin typeface="微软雅黑" panose="020B0503020204020204" pitchFamily="34" charset="-122"/>
                <a:ea typeface="微软雅黑" panose="020B0503020204020204" pitchFamily="34" charset="-122"/>
              </a:rPr>
              <a:t>为Azure、私有</a:t>
            </a:r>
            <a:r>
              <a:rPr lang="zh-CN" altLang="en-US" sz="2000" dirty="0">
                <a:latin typeface="微软雅黑" panose="020B0503020204020204" pitchFamily="34" charset="-122"/>
                <a:ea typeface="微软雅黑" panose="020B0503020204020204" pitchFamily="34" charset="-122"/>
              </a:rPr>
              <a:t>设施与</a:t>
            </a:r>
            <a:r>
              <a:rPr lang="zh-CN" altLang="en-US" sz="2000" dirty="0" smtClean="0">
                <a:latin typeface="微软雅黑" panose="020B0503020204020204" pitchFamily="34" charset="-122"/>
                <a:ea typeface="微软雅黑" panose="020B0503020204020204" pitchFamily="34" charset="-122"/>
              </a:rPr>
              <a:t>Azure，构建</a:t>
            </a:r>
            <a:r>
              <a:rPr lang="zh-CN" altLang="en-US" sz="2000" dirty="0">
                <a:latin typeface="微软雅黑" panose="020B0503020204020204" pitchFamily="34" charset="-122"/>
                <a:ea typeface="微软雅黑" panose="020B0503020204020204" pitchFamily="34" charset="-122"/>
              </a:rPr>
              <a:t>分布和非连接的应用程序。在一个</a:t>
            </a:r>
            <a:r>
              <a:rPr lang="zh-CN" altLang="en-US" sz="2000" dirty="0" smtClean="0">
                <a:latin typeface="微软雅黑" panose="020B0503020204020204" pitchFamily="34" charset="-122"/>
                <a:ea typeface="微软雅黑" panose="020B0503020204020204" pitchFamily="34" charset="-122"/>
              </a:rPr>
              <a:t>可靠保证</a:t>
            </a:r>
            <a:r>
              <a:rPr lang="zh-CN" altLang="en-US" sz="2000" dirty="0">
                <a:latin typeface="微软雅黑" panose="020B0503020204020204" pitchFamily="34" charset="-122"/>
                <a:ea typeface="微软雅黑" panose="020B0503020204020204" pitchFamily="34" charset="-122"/>
              </a:rPr>
              <a:t>发布的通信通道上， </a:t>
            </a:r>
            <a:r>
              <a:rPr lang="zh-CN" altLang="en-US" sz="2000" dirty="0" smtClean="0">
                <a:latin typeface="微软雅黑" panose="020B0503020204020204" pitchFamily="34" charset="-122"/>
                <a:ea typeface="微软雅黑" panose="020B0503020204020204" pitchFamily="34" charset="-122"/>
              </a:rPr>
              <a:t>允许</a:t>
            </a:r>
            <a:r>
              <a:rPr lang="zh-CN" altLang="en-US" sz="2000" dirty="0">
                <a:latin typeface="微软雅黑" panose="020B0503020204020204" pitchFamily="34" charset="-122"/>
                <a:ea typeface="微软雅黑" panose="020B0503020204020204" pitchFamily="34" charset="-122"/>
              </a:rPr>
              <a:t>应用程序与不同的协议和模式交互。</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支持</a:t>
            </a:r>
            <a:r>
              <a:rPr lang="zh-CN" altLang="en-US" sz="2000" dirty="0">
                <a:latin typeface="微软雅黑" panose="020B0503020204020204" pitchFamily="34" charset="-122"/>
                <a:ea typeface="微软雅黑" panose="020B0503020204020204" pitchFamily="34" charset="-122"/>
              </a:rPr>
              <a:t>透明的网络和简化松耦合应用程序的开发</a:t>
            </a:r>
            <a:r>
              <a:rPr lang="zh-CN" altLang="en-US" sz="2000" dirty="0" smtClean="0">
                <a:latin typeface="微软雅黑" panose="020B0503020204020204" pitchFamily="34" charset="-122"/>
                <a:ea typeface="微软雅黑" panose="020B0503020204020204" pitchFamily="34" charset="-122"/>
              </a:rPr>
              <a:t>，让开</a:t>
            </a:r>
            <a:r>
              <a:rPr lang="zh-CN" altLang="en-US" sz="2000" dirty="0">
                <a:latin typeface="微软雅黑" panose="020B0503020204020204" pitchFamily="34" charset="-122"/>
                <a:ea typeface="微软雅黑" panose="020B0503020204020204" pitchFamily="34" charset="-122"/>
              </a:rPr>
              <a:t>发人员专注于交互性而不是实现细节的逻辑</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允许</a:t>
            </a:r>
            <a:r>
              <a:rPr lang="zh-CN" altLang="en-US" sz="2000" dirty="0">
                <a:latin typeface="微软雅黑" panose="020B0503020204020204" pitchFamily="34" charset="-122"/>
                <a:ea typeface="微软雅黑" panose="020B0503020204020204" pitchFamily="34" charset="-122"/>
              </a:rPr>
              <a:t>服务通过简单的URL访问， 并从URL部署的位置解析</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支持</a:t>
            </a:r>
            <a:r>
              <a:rPr lang="zh-CN" altLang="en-US" sz="2000" dirty="0">
                <a:latin typeface="微软雅黑" panose="020B0503020204020204" pitchFamily="34" charset="-122"/>
                <a:ea typeface="微软雅黑" panose="020B0503020204020204" pitchFamily="34" charset="-122"/>
              </a:rPr>
              <a:t>发布-订阅</a:t>
            </a:r>
            <a:r>
              <a:rPr lang="zh-CN" altLang="en-US" sz="2000" dirty="0" smtClean="0">
                <a:latin typeface="微软雅黑" panose="020B0503020204020204" pitchFamily="34" charset="-122"/>
                <a:ea typeface="微软雅黑" panose="020B0503020204020204" pitchFamily="34" charset="-122"/>
              </a:rPr>
              <a:t>模型、全</a:t>
            </a:r>
            <a:r>
              <a:rPr lang="zh-CN" altLang="en-US" sz="2000" dirty="0">
                <a:latin typeface="微软雅黑" panose="020B0503020204020204" pitchFamily="34" charset="-122"/>
                <a:ea typeface="微软雅黑" panose="020B0503020204020204" pitchFamily="34" charset="-122"/>
              </a:rPr>
              <a:t>双工通信的点对点</a:t>
            </a:r>
            <a:r>
              <a:rPr lang="zh-CN" altLang="en-US" sz="2000" dirty="0" smtClean="0">
                <a:latin typeface="微软雅黑" panose="020B0503020204020204" pitchFamily="34" charset="-122"/>
                <a:ea typeface="微软雅黑" panose="020B0503020204020204" pitchFamily="34" charset="-122"/>
              </a:rPr>
              <a:t>模型</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对等</a:t>
            </a:r>
            <a:r>
              <a:rPr lang="zh-CN" altLang="en-US" sz="2000" dirty="0">
                <a:latin typeface="微软雅黑" panose="020B0503020204020204" pitchFamily="34" charset="-122"/>
                <a:ea typeface="微软雅黑" panose="020B0503020204020204" pitchFamily="34" charset="-122"/>
              </a:rPr>
              <a:t>网络环境中单向通信的单播和多播消息传递和异步消息，从而解耦/分离应用程序组件。</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连接</a:t>
            </a:r>
            <a:r>
              <a:rPr lang="zh-CN" altLang="en-US" sz="2000" dirty="0">
                <a:latin typeface="微软雅黑" panose="020B0503020204020204" pitchFamily="34" charset="-122"/>
                <a:ea typeface="微软雅黑" panose="020B0503020204020204" pitchFamily="34" charset="-122"/>
              </a:rPr>
              <a:t>是服务总线元素， Azure按即付即用定价。用户账单按每个月的连接计算， 如果能提前</a:t>
            </a:r>
            <a:r>
              <a:rPr lang="zh-CN" altLang="en-US" sz="2000" dirty="0" smtClean="0">
                <a:latin typeface="微软雅黑" panose="020B0503020204020204" pitchFamily="34" charset="-122"/>
                <a:ea typeface="微软雅黑" panose="020B0503020204020204" pitchFamily="34" charset="-122"/>
              </a:rPr>
              <a:t>估计需求</a:t>
            </a:r>
            <a:r>
              <a:rPr lang="zh-CN" altLang="en-US" sz="2000" dirty="0">
                <a:latin typeface="微软雅黑" panose="020B0503020204020204" pitchFamily="34" charset="-122"/>
                <a:ea typeface="微软雅黑" panose="020B0503020204020204" pitchFamily="34" charset="-122"/>
              </a:rPr>
              <a:t>也可以提前购买折扣价的“连接包”。</a:t>
            </a:r>
          </a:p>
        </p:txBody>
      </p:sp>
    </p:spTree>
    <p:extLst>
      <p:ext uri="{BB962C8B-B14F-4D97-AF65-F5344CB8AC3E}">
        <p14:creationId xmlns:p14="http://schemas.microsoft.com/office/powerpoint/2010/main" val="373537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altLang="zh-CN" dirty="0"/>
              <a:t>Compute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
        <p:nvSpPr>
          <p:cNvPr id="3" name="矩形 2"/>
          <p:cNvSpPr/>
          <p:nvPr/>
        </p:nvSpPr>
        <p:spPr>
          <a:xfrm>
            <a:off x="310139" y="1215534"/>
            <a:ext cx="8552585" cy="2554545"/>
          </a:xfrm>
          <a:prstGeom prst="rect">
            <a:avLst/>
          </a:prstGeom>
        </p:spPr>
        <p:txBody>
          <a:bodyPr wrap="square">
            <a:sp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计算服务构成云计算系统的基础服务（EC2），提供一个IaaS解决方案</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EC2</a:t>
            </a:r>
            <a:r>
              <a:rPr lang="zh-CN" altLang="en-US" sz="2000" dirty="0" smtClean="0">
                <a:latin typeface="微软雅黑" panose="020B0503020204020204" pitchFamily="34" charset="-122"/>
                <a:ea typeface="微软雅黑" panose="020B0503020204020204" pitchFamily="34" charset="-122"/>
              </a:rPr>
              <a:t>是同</a:t>
            </a:r>
            <a:r>
              <a:rPr lang="zh-CN" altLang="en-US" sz="2000" dirty="0">
                <a:latin typeface="微软雅黑" panose="020B0503020204020204" pitchFamily="34" charset="-122"/>
                <a:ea typeface="微软雅黑" panose="020B0503020204020204" pitchFamily="34" charset="-122"/>
              </a:rPr>
              <a:t>一细分市场中若干其他厂商产品的参考模型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EC</a:t>
            </a:r>
            <a:r>
              <a:rPr lang="zh-CN" altLang="en-US" sz="2000" dirty="0">
                <a:latin typeface="微软雅黑" panose="020B0503020204020204" pitchFamily="34" charset="-122"/>
                <a:ea typeface="微软雅黑" panose="020B0503020204020204" pitchFamily="34" charset="-122"/>
              </a:rPr>
              <a:t>2允许以虚拟机的形式部署服务器，</a:t>
            </a:r>
            <a:r>
              <a:rPr lang="zh-CN" altLang="en-US" sz="2000" dirty="0" smtClean="0">
                <a:latin typeface="微软雅黑" panose="020B0503020204020204" pitchFamily="34" charset="-122"/>
                <a:ea typeface="微软雅黑" panose="020B0503020204020204" pitchFamily="34" charset="-122"/>
              </a:rPr>
              <a:t>虚拟机创建</a:t>
            </a:r>
            <a:r>
              <a:rPr lang="zh-CN" altLang="en-US" sz="2000" dirty="0">
                <a:latin typeface="微软雅黑" panose="020B0503020204020204" pitchFamily="34" charset="-122"/>
                <a:ea typeface="微软雅黑" panose="020B0503020204020204" pitchFamily="34" charset="-122"/>
              </a:rPr>
              <a:t>一个特定映像的实例。映像配有预装的操作系统和软件栈，实例可以配置内存、多个处理器和存储器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用户</a:t>
            </a:r>
            <a:r>
              <a:rPr lang="zh-CN" altLang="en-US" sz="2000" dirty="0">
                <a:latin typeface="微软雅黑" panose="020B0503020204020204" pitchFamily="34" charset="-122"/>
                <a:ea typeface="微软雅黑" panose="020B0503020204020204" pitchFamily="34" charset="-122"/>
              </a:rPr>
              <a:t>提供凭证远程访问实例，如果需要，可以进一步配置或安装软件。</a:t>
            </a:r>
          </a:p>
        </p:txBody>
      </p:sp>
    </p:spTree>
    <p:extLst>
      <p:ext uri="{BB962C8B-B14F-4D97-AF65-F5344CB8AC3E}">
        <p14:creationId xmlns:p14="http://schemas.microsoft.com/office/powerpoint/2010/main" val="4592919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
        <p:nvSpPr>
          <p:cNvPr id="3" name="矩形 2"/>
          <p:cNvSpPr/>
          <p:nvPr/>
        </p:nvSpPr>
        <p:spPr>
          <a:xfrm>
            <a:off x="201180" y="1219200"/>
            <a:ext cx="221740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(3) Azure缓存</a:t>
            </a:r>
          </a:p>
        </p:txBody>
      </p:sp>
      <p:sp>
        <p:nvSpPr>
          <p:cNvPr id="5" name="矩形 4"/>
          <p:cNvSpPr/>
          <p:nvPr/>
        </p:nvSpPr>
        <p:spPr>
          <a:xfrm>
            <a:off x="457200" y="1680865"/>
            <a:ext cx="8552585" cy="2554545"/>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允许</a:t>
            </a:r>
            <a:r>
              <a:rPr lang="zh-CN" altLang="en-US" sz="2000" dirty="0">
                <a:latin typeface="微软雅黑" panose="020B0503020204020204" pitchFamily="34" charset="-122"/>
                <a:ea typeface="微软雅黑" panose="020B0503020204020204" pitchFamily="34" charset="-122"/>
              </a:rPr>
              <a:t>开发人员快速访问存储在Windows Azure或SQL </a:t>
            </a:r>
            <a:r>
              <a:rPr lang="zh-CN" altLang="en-US" sz="2000" dirty="0" smtClean="0">
                <a:latin typeface="微软雅黑" panose="020B0503020204020204" pitchFamily="34" charset="-122"/>
                <a:ea typeface="微软雅黑" panose="020B0503020204020204" pitchFamily="34" charset="-122"/>
              </a:rPr>
              <a:t>Azure的数据服务。</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实现</a:t>
            </a:r>
            <a:r>
              <a:rPr lang="zh-CN" altLang="en-US" sz="2000" dirty="0">
                <a:latin typeface="微软雅黑" panose="020B0503020204020204" pitchFamily="34" charset="-122"/>
                <a:ea typeface="微软雅黑" panose="020B0503020204020204" pitchFamily="34" charset="-122"/>
              </a:rPr>
              <a:t>了一个分布式</a:t>
            </a:r>
            <a:r>
              <a:rPr lang="zh-CN" altLang="en-US" sz="2000" dirty="0" smtClean="0">
                <a:latin typeface="微软雅黑" panose="020B0503020204020204" pitchFamily="34" charset="-122"/>
                <a:ea typeface="微软雅黑" panose="020B0503020204020204" pitchFamily="34" charset="-122"/>
              </a:rPr>
              <a:t>内存缓存，</a:t>
            </a:r>
            <a:r>
              <a:rPr lang="zh-CN" altLang="en-US" sz="2000" dirty="0">
                <a:latin typeface="微软雅黑" panose="020B0503020204020204" pitchFamily="34" charset="-122"/>
                <a:ea typeface="微软雅黑" panose="020B0503020204020204" pitchFamily="34" charset="-122"/>
              </a:rPr>
              <a:t>大小可以由应用程序</a:t>
            </a:r>
            <a:r>
              <a:rPr lang="zh-CN" altLang="en-US" sz="2000" dirty="0" smtClean="0">
                <a:latin typeface="微软雅黑" panose="020B0503020204020204" pitchFamily="34" charset="-122"/>
                <a:ea typeface="微软雅黑" panose="020B0503020204020204" pitchFamily="34" charset="-122"/>
              </a:rPr>
              <a:t>根据需要</a:t>
            </a:r>
            <a:r>
              <a:rPr lang="zh-CN" altLang="en-US" sz="2000" dirty="0">
                <a:latin typeface="微软雅黑" panose="020B0503020204020204" pitchFamily="34" charset="-122"/>
                <a:ea typeface="微软雅黑" panose="020B0503020204020204" pitchFamily="34" charset="-122"/>
              </a:rPr>
              <a:t>进行动态调整</a:t>
            </a:r>
            <a:r>
              <a:rPr lang="zh-CN" altLang="en-US" sz="2000" dirty="0" smtClean="0">
                <a:latin typeface="微软雅黑" panose="020B0503020204020204" pitchFamily="34" charset="-122"/>
                <a:ea typeface="微软雅黑" panose="020B0503020204020204" pitchFamily="34" charset="-122"/>
              </a:rPr>
              <a:t>。可以</a:t>
            </a:r>
            <a:r>
              <a:rPr lang="zh-CN" altLang="en-US" sz="2000" dirty="0">
                <a:latin typeface="微软雅黑" panose="020B0503020204020204" pitchFamily="34" charset="-122"/>
                <a:ea typeface="微软雅黑" panose="020B0503020204020204" pitchFamily="34" charset="-122"/>
              </a:rPr>
              <a:t>存储任何.NET管理对象， 以及许多常见的数据格式(表的行、XML、二进制数据) ， </a:t>
            </a: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应用程序控制其访问</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作为</a:t>
            </a:r>
            <a:r>
              <a:rPr lang="zh-CN" altLang="en-US" sz="2000" dirty="0">
                <a:latin typeface="微软雅黑" panose="020B0503020204020204" pitchFamily="34" charset="-122"/>
                <a:ea typeface="微软雅黑" panose="020B0503020204020204" pitchFamily="34" charset="-122"/>
              </a:rPr>
              <a:t>服务交付， </a:t>
            </a:r>
            <a:r>
              <a:rPr lang="zh-CN" altLang="en-US" sz="2000" dirty="0" smtClean="0">
                <a:latin typeface="微软雅黑" panose="020B0503020204020204" pitchFamily="34" charset="-122"/>
                <a:ea typeface="微软雅黑" panose="020B0503020204020204" pitchFamily="34" charset="-122"/>
              </a:rPr>
              <a:t>可以</a:t>
            </a:r>
            <a:r>
              <a:rPr lang="zh-CN" altLang="en-US" sz="2000" dirty="0">
                <a:latin typeface="微软雅黑" panose="020B0503020204020204" pitchFamily="34" charset="-122"/>
                <a:ea typeface="微软雅黑" panose="020B0503020204020204" pitchFamily="34" charset="-122"/>
              </a:rPr>
              <a:t>与应用程序轻松集成。特别是ASP.NET应用程序， </a:t>
            </a:r>
            <a:r>
              <a:rPr lang="zh-CN" altLang="en-US" sz="2000" dirty="0" smtClean="0">
                <a:latin typeface="微软雅黑" panose="020B0503020204020204" pitchFamily="34" charset="-122"/>
                <a:ea typeface="微软雅黑" panose="020B0503020204020204" pitchFamily="34" charset="-122"/>
              </a:rPr>
              <a:t>基于</a:t>
            </a:r>
            <a:r>
              <a:rPr lang="zh-CN" altLang="en-US" sz="2000" dirty="0">
                <a:latin typeface="微软雅黑" panose="020B0503020204020204" pitchFamily="34" charset="-122"/>
                <a:ea typeface="微软雅黑" panose="020B0503020204020204" pitchFamily="34" charset="-122"/>
              </a:rPr>
              <a:t>Azure缓存集成了会话状态供应商和页面输出缓存。</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根据</a:t>
            </a:r>
            <a:r>
              <a:rPr lang="zh-CN" altLang="en-US" sz="2000" dirty="0">
                <a:latin typeface="微软雅黑" panose="020B0503020204020204" pitchFamily="34" charset="-122"/>
                <a:ea typeface="微软雅黑" panose="020B0503020204020204" pitchFamily="34" charset="-122"/>
              </a:rPr>
              <a:t>应用程序每月分配缓存的大小定价</a:t>
            </a:r>
            <a:r>
              <a:rPr lang="zh-CN" altLang="en-US" sz="2000" dirty="0" smtClean="0">
                <a:latin typeface="微软雅黑" panose="020B0503020204020204" pitchFamily="34" charset="-122"/>
                <a:ea typeface="微软雅黑" panose="020B0503020204020204" pitchFamily="34" charset="-122"/>
              </a:rPr>
              <a:t>，目前有</a:t>
            </a:r>
            <a:r>
              <a:rPr lang="zh-CN" altLang="en-US" sz="2000" dirty="0">
                <a:latin typeface="微软雅黑" panose="020B0503020204020204" pitchFamily="34" charset="-122"/>
                <a:ea typeface="微软雅黑" panose="020B0503020204020204" pitchFamily="34" charset="-122"/>
              </a:rPr>
              <a:t>几个缓存尺寸可供选择，范围从128MB(45美元/月)到4GB(325美元/月)。</a:t>
            </a:r>
          </a:p>
        </p:txBody>
      </p:sp>
    </p:spTree>
    <p:extLst>
      <p:ext uri="{BB962C8B-B14F-4D97-AF65-F5344CB8AC3E}">
        <p14:creationId xmlns:p14="http://schemas.microsoft.com/office/powerpoint/2010/main" val="13105038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61</a:t>
            </a:fld>
            <a:endParaRPr lang="en-US"/>
          </a:p>
        </p:txBody>
      </p:sp>
      <p:sp>
        <p:nvSpPr>
          <p:cNvPr id="3" name="矩形 2"/>
          <p:cNvSpPr/>
          <p:nvPr/>
        </p:nvSpPr>
        <p:spPr>
          <a:xfrm>
            <a:off x="201180" y="1219200"/>
            <a:ext cx="1693092"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4.</a:t>
            </a:r>
            <a:r>
              <a:rPr lang="zh-CN" altLang="zh-CN" sz="2400" b="1" dirty="0">
                <a:latin typeface="微软雅黑" panose="020B0503020204020204" pitchFamily="34" charset="-122"/>
                <a:ea typeface="微软雅黑" panose="020B0503020204020204" pitchFamily="34" charset="-122"/>
              </a:rPr>
              <a:t>其他服务</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533400" y="1680865"/>
            <a:ext cx="7466878" cy="707886"/>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其他</a:t>
            </a:r>
            <a:r>
              <a:rPr lang="zh-CN" altLang="en-US" sz="2000" dirty="0">
                <a:latin typeface="微软雅黑" panose="020B0503020204020204" pitchFamily="34" charset="-122"/>
                <a:ea typeface="微软雅黑" panose="020B0503020204020204" pitchFamily="34" charset="-122"/>
              </a:rPr>
              <a:t>的服务和组件简化了Azure云计算应用程序的开发和</a:t>
            </a:r>
            <a:r>
              <a:rPr lang="zh-CN" altLang="en-US" sz="2000" dirty="0" smtClean="0">
                <a:latin typeface="微软雅黑" panose="020B0503020204020204" pitchFamily="34" charset="-122"/>
                <a:ea typeface="微软雅黑" panose="020B0503020204020204" pitchFamily="34" charset="-122"/>
              </a:rPr>
              <a:t>集成，重要</a:t>
            </a:r>
            <a:r>
              <a:rPr lang="zh-CN" altLang="en-US" sz="2000" dirty="0">
                <a:latin typeface="微软雅黑" panose="020B0503020204020204" pitchFamily="34" charset="-122"/>
                <a:ea typeface="微软雅黑" panose="020B0503020204020204" pitchFamily="34" charset="-122"/>
              </a:rPr>
              <a:t>领域是应用程序的连接，包括虚拟网络和内容发布</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533400" y="2925901"/>
            <a:ext cx="8305800" cy="286232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应用程序</a:t>
            </a:r>
            <a:r>
              <a:rPr lang="zh-CN" altLang="en-US" sz="2000" dirty="0">
                <a:latin typeface="微软雅黑" panose="020B0503020204020204" pitchFamily="34" charset="-122"/>
                <a:ea typeface="微软雅黑" panose="020B0503020204020204" pitchFamily="34" charset="-122"/>
              </a:rPr>
              <a:t>的网络服务由Windows Azure虚拟网络提供， 包括Windows Azure连接和Windows Azure流量管理器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Windows </a:t>
            </a:r>
            <a:r>
              <a:rPr lang="zh-CN" altLang="en-US" sz="2000" dirty="0">
                <a:latin typeface="微软雅黑" panose="020B0503020204020204" pitchFamily="34" charset="-122"/>
                <a:ea typeface="微软雅黑" panose="020B0503020204020204" pitchFamily="34" charset="-122"/>
              </a:rPr>
              <a:t>Azure</a:t>
            </a:r>
            <a:r>
              <a:rPr lang="zh-CN" altLang="en-US" sz="2000" dirty="0" smtClean="0">
                <a:latin typeface="微软雅黑" panose="020B0503020204020204" pitchFamily="34" charset="-122"/>
                <a:ea typeface="微软雅黑" panose="020B0503020204020204" pitchFamily="34" charset="-122"/>
              </a:rPr>
              <a:t>连接方便</a:t>
            </a:r>
            <a:r>
              <a:rPr lang="zh-CN" altLang="en-US" sz="2000" dirty="0">
                <a:latin typeface="微软雅黑" panose="020B0503020204020204" pitchFamily="34" charset="-122"/>
                <a:ea typeface="微软雅黑" panose="020B0503020204020204" pitchFamily="34" charset="-122"/>
              </a:rPr>
              <a:t>地设置托管在私有基础设施以及部署在Azure云的角色之间的基于IP的网络连接。这项服务对于虚拟机角色特别有用， 其中托管在Azure云的机器成为企业私有网络的一部分，并且可以使用与私人处所中相同的工具进行管理。</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Windows Azure流量管理器为HTTP或HTTPS端口的服务监听提供负载平衡功能， 并托管在多个角色上。开发者</a:t>
            </a:r>
            <a:r>
              <a:rPr lang="zh-CN" altLang="en-US" sz="2000" dirty="0" smtClean="0">
                <a:latin typeface="微软雅黑" panose="020B0503020204020204" pitchFamily="34" charset="-122"/>
                <a:ea typeface="微软雅黑" panose="020B0503020204020204" pitchFamily="34" charset="-122"/>
              </a:rPr>
              <a:t>可以选择不同</a:t>
            </a:r>
            <a:r>
              <a:rPr lang="zh-CN" altLang="en-US" sz="2000" dirty="0">
                <a:latin typeface="微软雅黑" panose="020B0503020204020204" pitchFamily="34" charset="-122"/>
                <a:ea typeface="微软雅黑" panose="020B0503020204020204" pitchFamily="34" charset="-122"/>
              </a:rPr>
              <a:t>的负载均衡</a:t>
            </a:r>
            <a:r>
              <a:rPr lang="zh-CN" altLang="en-US" sz="2000" dirty="0" smtClean="0">
                <a:latin typeface="微软雅黑" panose="020B0503020204020204" pitchFamily="34" charset="-122"/>
                <a:ea typeface="微软雅黑" panose="020B0503020204020204" pitchFamily="34" charset="-122"/>
              </a:rPr>
              <a:t>策略：</a:t>
            </a:r>
            <a:r>
              <a:rPr lang="zh-CN" altLang="en-US" sz="2000" dirty="0">
                <a:latin typeface="微软雅黑" panose="020B0503020204020204" pitchFamily="34" charset="-122"/>
                <a:ea typeface="微软雅黑" panose="020B0503020204020204" pitchFamily="34" charset="-122"/>
              </a:rPr>
              <a:t>性能、轮转和故障</a:t>
            </a:r>
            <a:r>
              <a:rPr lang="zh-CN" altLang="en-US" sz="2000" dirty="0" smtClean="0">
                <a:latin typeface="微软雅黑" panose="020B0503020204020204" pitchFamily="34" charset="-122"/>
                <a:ea typeface="微软雅黑" panose="020B0503020204020204" pitchFamily="34" charset="-122"/>
              </a:rPr>
              <a:t>转移。</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152400" y="2485850"/>
            <a:ext cx="3669915"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(1) Windows Azure虚拟网络</a:t>
            </a:r>
            <a:endParaRPr lang="zh-CN" altLang="en-US" sz="2000" b="1" dirty="0"/>
          </a:p>
        </p:txBody>
      </p:sp>
    </p:spTree>
    <p:extLst>
      <p:ext uri="{BB962C8B-B14F-4D97-AF65-F5344CB8AC3E}">
        <p14:creationId xmlns:p14="http://schemas.microsoft.com/office/powerpoint/2010/main" val="19508046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 </a:t>
            </a:r>
            <a:r>
              <a:rPr lang="en-US" altLang="zh-CN" dirty="0" err="1"/>
              <a:t>Azure核心概念</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62</a:t>
            </a:fld>
            <a:endParaRPr lang="en-US"/>
          </a:p>
        </p:txBody>
      </p:sp>
      <p:sp>
        <p:nvSpPr>
          <p:cNvPr id="8" name="矩形 7"/>
          <p:cNvSpPr/>
          <p:nvPr/>
        </p:nvSpPr>
        <p:spPr>
          <a:xfrm>
            <a:off x="655782" y="1620647"/>
            <a:ext cx="7861300" cy="1631216"/>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是</a:t>
            </a:r>
            <a:r>
              <a:rPr lang="zh-CN" altLang="en-US" sz="2000" dirty="0">
                <a:latin typeface="微软雅黑" panose="020B0503020204020204" pitchFamily="34" charset="-122"/>
                <a:ea typeface="微软雅黑" panose="020B0503020204020204" pitchFamily="34" charset="-122"/>
              </a:rPr>
              <a:t>内容交付网络解决方案， </a:t>
            </a:r>
            <a:r>
              <a:rPr lang="zh-CN" altLang="en-US" sz="2000" dirty="0" smtClean="0">
                <a:latin typeface="微软雅黑" panose="020B0503020204020204" pitchFamily="34" charset="-122"/>
                <a:ea typeface="微软雅黑" panose="020B0503020204020204" pitchFamily="34" charset="-122"/>
              </a:rPr>
              <a:t>提高</a:t>
            </a:r>
            <a:r>
              <a:rPr lang="zh-CN" altLang="en-US" sz="2000" dirty="0">
                <a:latin typeface="微软雅黑" panose="020B0503020204020204" pitchFamily="34" charset="-122"/>
                <a:ea typeface="微软雅黑" panose="020B0503020204020204" pitchFamily="34" charset="-122"/>
              </a:rPr>
              <a:t>了Windows Azure存储和其他Microsoft服务的内容交付能力， 如Microsoft Windows更新和Bing地图。</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允许</a:t>
            </a:r>
            <a:r>
              <a:rPr lang="zh-CN" altLang="en-US" sz="2000" dirty="0">
                <a:latin typeface="微软雅黑" panose="020B0503020204020204" pitchFamily="34" charset="-122"/>
                <a:ea typeface="微软雅黑" panose="020B0503020204020204" pitchFamily="34" charset="-122"/>
              </a:rPr>
              <a:t>通过使用分布在世界各地的24个网点提供Web对象(图像、静态HTML、CSS和脚本)以及流媒体服务</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457200" y="1146042"/>
            <a:ext cx="5878661"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(2) Windows Azure内容交付</a:t>
            </a:r>
            <a:r>
              <a:rPr lang="zh-CN" altLang="en-US" sz="2400" b="1" dirty="0" smtClean="0">
                <a:latin typeface="微软雅黑" panose="020B0503020204020204" pitchFamily="34" charset="-122"/>
                <a:ea typeface="微软雅黑" panose="020B0503020204020204" pitchFamily="34" charset="-122"/>
              </a:rPr>
              <a:t>网络</a:t>
            </a:r>
            <a:r>
              <a:rPr lang="zh-CN" altLang="en-US" sz="2400" dirty="0">
                <a:latin typeface="微软雅黑" panose="020B0503020204020204" pitchFamily="34" charset="-122"/>
                <a:ea typeface="微软雅黑" panose="020B0503020204020204" pitchFamily="34" charset="-122"/>
              </a:rPr>
              <a:t>(CDN)</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97162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3.2 </a:t>
            </a:r>
            <a:r>
              <a:rPr lang="en-US" altLang="zh-CN" dirty="0" err="1"/>
              <a:t>SQLAzure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63</a:t>
            </a:fld>
            <a:endParaRPr lang="en-US"/>
          </a:p>
        </p:txBody>
      </p:sp>
      <p:sp>
        <p:nvSpPr>
          <p:cNvPr id="5" name="矩形 4"/>
          <p:cNvSpPr/>
          <p:nvPr/>
        </p:nvSpPr>
        <p:spPr>
          <a:xfrm>
            <a:off x="457200" y="1215534"/>
            <a:ext cx="7861300" cy="286232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SQL </a:t>
            </a:r>
            <a:r>
              <a:rPr lang="zh-CN" altLang="en-US" sz="2000" dirty="0">
                <a:latin typeface="微软雅黑" panose="020B0503020204020204" pitchFamily="34" charset="-122"/>
                <a:ea typeface="微软雅黑" panose="020B0503020204020204" pitchFamily="34" charset="-122"/>
              </a:rPr>
              <a:t>Azure是关系数据库服务， 托管在Windows Azure， </a:t>
            </a:r>
            <a:r>
              <a:rPr lang="zh-CN" altLang="en-US" sz="2000" dirty="0" smtClean="0">
                <a:latin typeface="微软雅黑" panose="020B0503020204020204" pitchFamily="34" charset="-122"/>
                <a:ea typeface="微软雅黑" panose="020B0503020204020204" pitchFamily="34" charset="-122"/>
              </a:rPr>
              <a:t>并基于</a:t>
            </a:r>
            <a:r>
              <a:rPr lang="zh-CN" altLang="en-US" sz="2000" dirty="0">
                <a:latin typeface="微软雅黑" panose="020B0503020204020204" pitchFamily="34" charset="-122"/>
                <a:ea typeface="微软雅黑" panose="020B0503020204020204" pitchFamily="34" charset="-122"/>
              </a:rPr>
              <a:t>SQLServer</a:t>
            </a:r>
            <a:r>
              <a:rPr lang="zh-CN" altLang="en-US" sz="2000" dirty="0" smtClean="0">
                <a:latin typeface="微软雅黑" panose="020B0503020204020204" pitchFamily="34" charset="-122"/>
                <a:ea typeface="微软雅黑" panose="020B0503020204020204" pitchFamily="34" charset="-122"/>
              </a:rPr>
              <a:t>技术构建。</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将</a:t>
            </a:r>
            <a:r>
              <a:rPr lang="zh-CN" altLang="en-US" sz="2000" dirty="0">
                <a:latin typeface="微软雅黑" panose="020B0503020204020204" pitchFamily="34" charset="-122"/>
                <a:ea typeface="微软雅黑" panose="020B0503020204020204" pitchFamily="34" charset="-122"/>
              </a:rPr>
              <a:t>SQLServer功能扩展到云计算， 并为开发者提供可扩展、高度可用和容错的关系数据库</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可</a:t>
            </a:r>
            <a:r>
              <a:rPr lang="zh-CN" altLang="en-US" sz="2000" dirty="0">
                <a:latin typeface="微软雅黑" panose="020B0503020204020204" pitchFamily="34" charset="-122"/>
                <a:ea typeface="微软雅黑" panose="020B0503020204020204" pitchFamily="34" charset="-122"/>
              </a:rPr>
              <a:t>从Windows Azure云或有权访问到Azure云的其他任何位置访问SOL </a:t>
            </a:r>
            <a:r>
              <a:rPr lang="zh-CN" altLang="en-US" sz="2000" dirty="0" smtClean="0">
                <a:latin typeface="微软雅黑" panose="020B0503020204020204" pitchFamily="34" charset="-122"/>
                <a:ea typeface="微软雅黑" panose="020B0503020204020204" pitchFamily="34" charset="-122"/>
              </a:rPr>
              <a:t>Azure，它</a:t>
            </a:r>
            <a:r>
              <a:rPr lang="zh-CN" altLang="en-US" sz="2000" dirty="0">
                <a:latin typeface="微软雅黑" panose="020B0503020204020204" pitchFamily="34" charset="-122"/>
                <a:ea typeface="微软雅黑" panose="020B0503020204020204" pitchFamily="34" charset="-122"/>
              </a:rPr>
              <a:t>与SQLServer所提供的接口完全兼容， 所以SQLServer建立的应用程序可以透明地迁移到SQL Azure</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使用REST API， 开发人员能够控制部署在Azure云的数据库，并设置其访问防火墙规则的服务是完全可控的。</a:t>
            </a:r>
          </a:p>
        </p:txBody>
      </p:sp>
    </p:spTree>
    <p:extLst>
      <p:ext uri="{BB962C8B-B14F-4D97-AF65-F5344CB8AC3E}">
        <p14:creationId xmlns:p14="http://schemas.microsoft.com/office/powerpoint/2010/main" val="3723882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E25198-89AE-4B00-A47A-4DE3C7AA5454}" type="slidenum">
              <a:rPr lang="en-US" smtClean="0"/>
              <a:pPr/>
              <a:t>64</a:t>
            </a:fld>
            <a:endParaRPr lang="en-US"/>
          </a:p>
        </p:txBody>
      </p:sp>
      <p:grpSp>
        <p:nvGrpSpPr>
          <p:cNvPr id="5" name="Group 120"/>
          <p:cNvGrpSpPr/>
          <p:nvPr/>
        </p:nvGrpSpPr>
        <p:grpSpPr>
          <a:xfrm>
            <a:off x="838200" y="381000"/>
            <a:ext cx="6858001" cy="5867400"/>
            <a:chOff x="1104899" y="-263843"/>
            <a:chExt cx="6858001" cy="5867400"/>
          </a:xfrm>
        </p:grpSpPr>
        <p:sp>
          <p:nvSpPr>
            <p:cNvPr id="7" name="Text Box 6"/>
            <p:cNvSpPr txBox="1">
              <a:spLocks noChangeArrowheads="1"/>
            </p:cNvSpPr>
            <p:nvPr/>
          </p:nvSpPr>
          <p:spPr bwMode="auto">
            <a:xfrm>
              <a:off x="1104903" y="5281923"/>
              <a:ext cx="6853763" cy="321634"/>
            </a:xfrm>
            <a:prstGeom prst="roundRect">
              <a:avLst/>
            </a:prstGeom>
            <a:gradFill>
              <a:gsLst>
                <a:gs pos="50000">
                  <a:schemeClr val="tx1">
                    <a:lumMod val="65000"/>
                    <a:lumOff val="35000"/>
                  </a:schemeClr>
                </a:gs>
                <a:gs pos="100000">
                  <a:schemeClr val="tx1">
                    <a:lumMod val="85000"/>
                    <a:lumOff val="15000"/>
                  </a:schemeClr>
                </a:gs>
              </a:gsLst>
              <a:lin ang="5400000" scaled="0"/>
            </a:gradFill>
            <a:ln w="12700" algn="ctr">
              <a:solidFill>
                <a:schemeClr val="tx1"/>
              </a:solidFill>
              <a:miter lim="800000"/>
              <a:headEnd/>
              <a:tailEnd/>
            </a:ln>
            <a:effectLst>
              <a:outerShdw blurRad="50800" dist="38100" dir="2700000" algn="tl" rotWithShape="0">
                <a:prstClr val="black">
                  <a:alpha val="40000"/>
                </a:prstClr>
              </a:outerShdw>
            </a:effectLst>
          </p:spPr>
          <p:txBody>
            <a:bodyPr wrap="square" lIns="90488" tIns="44450" rIns="90488" bIns="44450" anchor="ctr">
              <a:noAutofit/>
            </a:bodyPr>
            <a:lstStyle/>
            <a:p>
              <a:pPr marL="285750" indent="-285750" algn="ctr">
                <a:spcBef>
                  <a:spcPct val="20000"/>
                </a:spcBef>
                <a:buClr>
                  <a:schemeClr val="accent2"/>
                </a:buClr>
                <a:buSzPct val="60000"/>
              </a:pPr>
              <a:r>
                <a:rPr lang="en-US" sz="1400" dirty="0" smtClean="0">
                  <a:solidFill>
                    <a:schemeClr val="bg1"/>
                  </a:solidFill>
                  <a:cs typeface="Times New Roman" pitchFamily="18" charset="0"/>
                </a:rPr>
                <a:t>Infrastructure Layer</a:t>
              </a:r>
              <a:endParaRPr lang="en-US" sz="1400" dirty="0">
                <a:solidFill>
                  <a:schemeClr val="bg1"/>
                </a:solidFill>
                <a:cs typeface="Times New Roman" pitchFamily="18" charset="0"/>
              </a:endParaRPr>
            </a:p>
          </p:txBody>
        </p:sp>
        <p:sp>
          <p:nvSpPr>
            <p:cNvPr id="8" name="Rounded Rectangle 5"/>
            <p:cNvSpPr/>
            <p:nvPr/>
          </p:nvSpPr>
          <p:spPr>
            <a:xfrm>
              <a:off x="1104899" y="3301880"/>
              <a:ext cx="6853767" cy="1870364"/>
            </a:xfrm>
            <a:prstGeom prst="roundRect">
              <a:avLst>
                <a:gd name="adj" fmla="val 1615"/>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smtClean="0">
                  <a:solidFill>
                    <a:srgbClr val="000000"/>
                  </a:solidFill>
                </a:rPr>
                <a:t>Platform Layer</a:t>
              </a:r>
              <a:endParaRPr lang="en-US" sz="1400" dirty="0">
                <a:solidFill>
                  <a:srgbClr val="000000"/>
                </a:solidFill>
              </a:endParaRPr>
            </a:p>
          </p:txBody>
        </p:sp>
        <p:sp>
          <p:nvSpPr>
            <p:cNvPr id="9" name="Rounded Rectangle 9"/>
            <p:cNvSpPr/>
            <p:nvPr/>
          </p:nvSpPr>
          <p:spPr>
            <a:xfrm>
              <a:off x="1104900" y="955357"/>
              <a:ext cx="6858000" cy="262396"/>
            </a:xfrm>
            <a:prstGeom prst="roundRect">
              <a:avLst>
                <a:gd name="adj" fmla="val 21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Tabular Data Stream (TDS) </a:t>
              </a:r>
              <a:endParaRPr lang="en-US" sz="1200" dirty="0">
                <a:solidFill>
                  <a:srgbClr val="000000"/>
                </a:solidFill>
              </a:endParaRPr>
            </a:p>
          </p:txBody>
        </p:sp>
        <p:sp>
          <p:nvSpPr>
            <p:cNvPr id="10" name="TextBox 44"/>
            <p:cNvSpPr txBox="1"/>
            <p:nvPr/>
          </p:nvSpPr>
          <p:spPr>
            <a:xfrm>
              <a:off x="4610100" y="1260157"/>
              <a:ext cx="2095445" cy="307777"/>
            </a:xfrm>
            <a:prstGeom prst="rect">
              <a:avLst/>
            </a:prstGeom>
            <a:noFill/>
            <a:ln>
              <a:noFill/>
              <a:prstDash val="dot"/>
            </a:ln>
          </p:spPr>
          <p:txBody>
            <a:bodyPr wrap="none" rtlCol="0">
              <a:spAutoFit/>
            </a:bodyPr>
            <a:lstStyle/>
            <a:p>
              <a:r>
                <a:rPr lang="en-US" sz="1400" dirty="0" smtClean="0"/>
                <a:t>TDS + Secure Socket Layer</a:t>
              </a:r>
              <a:endParaRPr lang="en-US" sz="1400" dirty="0"/>
            </a:p>
          </p:txBody>
        </p:sp>
        <p:grpSp>
          <p:nvGrpSpPr>
            <p:cNvPr id="11" name="Group 1"/>
            <p:cNvGrpSpPr/>
            <p:nvPr/>
          </p:nvGrpSpPr>
          <p:grpSpPr>
            <a:xfrm>
              <a:off x="1308100" y="3651992"/>
              <a:ext cx="1663700" cy="1308798"/>
              <a:chOff x="1308100" y="3088957"/>
              <a:chExt cx="1663700" cy="1308798"/>
            </a:xfrm>
          </p:grpSpPr>
          <p:sp>
            <p:nvSpPr>
              <p:cNvPr id="58" name="Rounded Rectangle 49"/>
              <p:cNvSpPr/>
              <p:nvPr/>
            </p:nvSpPr>
            <p:spPr>
              <a:xfrm>
                <a:off x="1308100" y="3211722"/>
                <a:ext cx="1663700" cy="1186033"/>
              </a:xfrm>
              <a:prstGeom prst="roundRect">
                <a:avLst>
                  <a:gd name="adj" fmla="val 5051"/>
                </a:avLst>
              </a:prstGeom>
              <a:solidFill>
                <a:schemeClr val="bg1">
                  <a:lumMod val="85000"/>
                </a:schemeClr>
              </a:solidFill>
              <a:ln w="3175" cmpd="sng">
                <a:noFill/>
              </a:ln>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00" dirty="0">
                  <a:solidFill>
                    <a:srgbClr val="000000"/>
                  </a:solidFill>
                </a:endParaRPr>
              </a:p>
            </p:txBody>
          </p:sp>
          <p:sp>
            <p:nvSpPr>
              <p:cNvPr id="59" name="Rounded Rectangle 29"/>
              <p:cNvSpPr/>
              <p:nvPr/>
            </p:nvSpPr>
            <p:spPr>
              <a:xfrm>
                <a:off x="1371600" y="3088957"/>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SQL Server</a:t>
                </a:r>
                <a:endParaRPr lang="en-US" sz="1200" dirty="0">
                  <a:solidFill>
                    <a:srgbClr val="000000"/>
                  </a:solidFill>
                </a:endParaRPr>
              </a:p>
            </p:txBody>
          </p:sp>
          <p:sp>
            <p:nvSpPr>
              <p:cNvPr id="60" name="Rounded Rectangle 47"/>
              <p:cNvSpPr/>
              <p:nvPr/>
            </p:nvSpPr>
            <p:spPr>
              <a:xfrm>
                <a:off x="1371600" y="3495357"/>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SQL Azure Fabric</a:t>
                </a:r>
                <a:endParaRPr lang="en-US" sz="1200" dirty="0">
                  <a:solidFill>
                    <a:srgbClr val="000000"/>
                  </a:solidFill>
                </a:endParaRPr>
              </a:p>
            </p:txBody>
          </p:sp>
          <p:sp>
            <p:nvSpPr>
              <p:cNvPr id="61" name="Rounded Rectangle 48"/>
              <p:cNvSpPr/>
              <p:nvPr/>
            </p:nvSpPr>
            <p:spPr>
              <a:xfrm>
                <a:off x="1371600" y="3901757"/>
                <a:ext cx="1524000" cy="4699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Management Services</a:t>
                </a:r>
                <a:endParaRPr lang="en-US" sz="1200" dirty="0">
                  <a:solidFill>
                    <a:srgbClr val="000000"/>
                  </a:solidFill>
                </a:endParaRPr>
              </a:p>
            </p:txBody>
          </p:sp>
        </p:grpSp>
        <p:grpSp>
          <p:nvGrpSpPr>
            <p:cNvPr id="12" name="Group 50"/>
            <p:cNvGrpSpPr/>
            <p:nvPr/>
          </p:nvGrpSpPr>
          <p:grpSpPr>
            <a:xfrm>
              <a:off x="3390900" y="3622357"/>
              <a:ext cx="1663700" cy="1338433"/>
              <a:chOff x="1308100" y="3059322"/>
              <a:chExt cx="1663700" cy="1338433"/>
            </a:xfrm>
          </p:grpSpPr>
          <p:sp>
            <p:nvSpPr>
              <p:cNvPr id="54" name="Rounded Rectangle 51"/>
              <p:cNvSpPr/>
              <p:nvPr/>
            </p:nvSpPr>
            <p:spPr>
              <a:xfrm>
                <a:off x="1308100" y="3211722"/>
                <a:ext cx="1663700" cy="1186033"/>
              </a:xfrm>
              <a:prstGeom prst="roundRect">
                <a:avLst>
                  <a:gd name="adj" fmla="val 5051"/>
                </a:avLst>
              </a:prstGeom>
              <a:solidFill>
                <a:schemeClr val="bg1">
                  <a:lumMod val="85000"/>
                </a:schemeClr>
              </a:solidFill>
              <a:ln w="3175" cmpd="sng">
                <a:noFill/>
              </a:ln>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00" dirty="0">
                  <a:solidFill>
                    <a:srgbClr val="000000"/>
                  </a:solidFill>
                </a:endParaRPr>
              </a:p>
            </p:txBody>
          </p:sp>
          <p:sp>
            <p:nvSpPr>
              <p:cNvPr id="55" name="Rounded Rectangle 52"/>
              <p:cNvSpPr/>
              <p:nvPr/>
            </p:nvSpPr>
            <p:spPr>
              <a:xfrm>
                <a:off x="1371600" y="3059322"/>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SQL Server</a:t>
                </a:r>
                <a:endParaRPr lang="en-US" sz="1200" dirty="0">
                  <a:solidFill>
                    <a:srgbClr val="000000"/>
                  </a:solidFill>
                </a:endParaRPr>
              </a:p>
            </p:txBody>
          </p:sp>
          <p:sp>
            <p:nvSpPr>
              <p:cNvPr id="56" name="Rounded Rectangle 53"/>
              <p:cNvSpPr/>
              <p:nvPr/>
            </p:nvSpPr>
            <p:spPr>
              <a:xfrm>
                <a:off x="1371600" y="3465722"/>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SQL Azure Fabric</a:t>
                </a:r>
                <a:endParaRPr lang="en-US" sz="1200" dirty="0">
                  <a:solidFill>
                    <a:srgbClr val="000000"/>
                  </a:solidFill>
                </a:endParaRPr>
              </a:p>
            </p:txBody>
          </p:sp>
          <p:sp>
            <p:nvSpPr>
              <p:cNvPr id="57" name="Rounded Rectangle 54"/>
              <p:cNvSpPr/>
              <p:nvPr/>
            </p:nvSpPr>
            <p:spPr>
              <a:xfrm>
                <a:off x="1371600" y="3872122"/>
                <a:ext cx="1524000" cy="4699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Management Services</a:t>
                </a:r>
                <a:endParaRPr lang="en-US" sz="1200" dirty="0">
                  <a:solidFill>
                    <a:srgbClr val="000000"/>
                  </a:solidFill>
                </a:endParaRPr>
              </a:p>
            </p:txBody>
          </p:sp>
        </p:grpSp>
        <p:grpSp>
          <p:nvGrpSpPr>
            <p:cNvPr id="13" name="Group 55"/>
            <p:cNvGrpSpPr/>
            <p:nvPr/>
          </p:nvGrpSpPr>
          <p:grpSpPr>
            <a:xfrm>
              <a:off x="5477931" y="3651992"/>
              <a:ext cx="1663700" cy="1308798"/>
              <a:chOff x="1308100" y="3088957"/>
              <a:chExt cx="1663700" cy="1308798"/>
            </a:xfrm>
          </p:grpSpPr>
          <p:sp>
            <p:nvSpPr>
              <p:cNvPr id="50" name="Rounded Rectangle 56"/>
              <p:cNvSpPr/>
              <p:nvPr/>
            </p:nvSpPr>
            <p:spPr>
              <a:xfrm>
                <a:off x="1308100" y="3211722"/>
                <a:ext cx="1663700" cy="1186033"/>
              </a:xfrm>
              <a:prstGeom prst="roundRect">
                <a:avLst>
                  <a:gd name="adj" fmla="val 5051"/>
                </a:avLst>
              </a:prstGeom>
              <a:solidFill>
                <a:schemeClr val="bg1">
                  <a:lumMod val="85000"/>
                </a:schemeClr>
              </a:solidFill>
              <a:ln w="3175" cmpd="sng">
                <a:noFill/>
              </a:ln>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00" dirty="0">
                  <a:solidFill>
                    <a:srgbClr val="000000"/>
                  </a:solidFill>
                </a:endParaRPr>
              </a:p>
            </p:txBody>
          </p:sp>
          <p:sp>
            <p:nvSpPr>
              <p:cNvPr id="51" name="Rounded Rectangle 57"/>
              <p:cNvSpPr/>
              <p:nvPr/>
            </p:nvSpPr>
            <p:spPr>
              <a:xfrm>
                <a:off x="1371600" y="3088957"/>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SQL Server</a:t>
                </a:r>
                <a:endParaRPr lang="en-US" sz="1200" dirty="0">
                  <a:solidFill>
                    <a:srgbClr val="000000"/>
                  </a:solidFill>
                </a:endParaRPr>
              </a:p>
            </p:txBody>
          </p:sp>
          <p:sp>
            <p:nvSpPr>
              <p:cNvPr id="52" name="Rounded Rectangle 58"/>
              <p:cNvSpPr/>
              <p:nvPr/>
            </p:nvSpPr>
            <p:spPr>
              <a:xfrm>
                <a:off x="1371600" y="3495357"/>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SQL Azure Fabric</a:t>
                </a:r>
                <a:endParaRPr lang="en-US" sz="1200" dirty="0">
                  <a:solidFill>
                    <a:srgbClr val="000000"/>
                  </a:solidFill>
                </a:endParaRPr>
              </a:p>
            </p:txBody>
          </p:sp>
          <p:sp>
            <p:nvSpPr>
              <p:cNvPr id="53" name="Rounded Rectangle 59"/>
              <p:cNvSpPr/>
              <p:nvPr/>
            </p:nvSpPr>
            <p:spPr>
              <a:xfrm>
                <a:off x="1371600" y="3901757"/>
                <a:ext cx="1524000" cy="4699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Management Services</a:t>
                </a:r>
                <a:endParaRPr lang="en-US" sz="1200" dirty="0">
                  <a:solidFill>
                    <a:srgbClr val="000000"/>
                  </a:solidFill>
                </a:endParaRPr>
              </a:p>
            </p:txBody>
          </p:sp>
        </p:grpSp>
        <p:cxnSp>
          <p:nvCxnSpPr>
            <p:cNvPr id="14" name="Straight Arrow Connector 60"/>
            <p:cNvCxnSpPr/>
            <p:nvPr/>
          </p:nvCxnSpPr>
          <p:spPr>
            <a:xfrm>
              <a:off x="2967567" y="4212909"/>
              <a:ext cx="419100" cy="0"/>
            </a:xfrm>
            <a:prstGeom prst="straightConnector1">
              <a:avLst/>
            </a:prstGeom>
            <a:ln w="3175" cmpd="sng">
              <a:solidFill>
                <a:schemeClr val="tx1">
                  <a:lumMod val="50000"/>
                  <a:lumOff val="50000"/>
                </a:schemeClr>
              </a:solidFill>
              <a:headEnd type="stealth"/>
              <a:tailEnd type="stealth"/>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62"/>
            <p:cNvCxnSpPr/>
            <p:nvPr/>
          </p:nvCxnSpPr>
          <p:spPr>
            <a:xfrm>
              <a:off x="5046134" y="4212909"/>
              <a:ext cx="419100" cy="0"/>
            </a:xfrm>
            <a:prstGeom prst="straightConnector1">
              <a:avLst/>
            </a:prstGeom>
            <a:ln w="3175" cmpd="sng">
              <a:solidFill>
                <a:schemeClr val="tx1">
                  <a:lumMod val="50000"/>
                  <a:lumOff val="50000"/>
                </a:schemeClr>
              </a:solidFill>
              <a:headEnd type="stealth"/>
              <a:tailEnd type="stealth"/>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63"/>
            <p:cNvCxnSpPr/>
            <p:nvPr/>
          </p:nvCxnSpPr>
          <p:spPr>
            <a:xfrm>
              <a:off x="2133601" y="5146357"/>
              <a:ext cx="4241799" cy="0"/>
            </a:xfrm>
            <a:prstGeom prst="straightConnector1">
              <a:avLst/>
            </a:prstGeom>
            <a:ln w="3175" cmpd="sng">
              <a:solidFill>
                <a:schemeClr val="tx1">
                  <a:lumMod val="50000"/>
                  <a:lumOff val="5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66"/>
            <p:cNvCxnSpPr/>
            <p:nvPr/>
          </p:nvCxnSpPr>
          <p:spPr>
            <a:xfrm flipH="1">
              <a:off x="2135717" y="4968556"/>
              <a:ext cx="4233" cy="177800"/>
            </a:xfrm>
            <a:prstGeom prst="straightConnector1">
              <a:avLst/>
            </a:prstGeom>
            <a:ln w="3175" cmpd="sng">
              <a:solidFill>
                <a:schemeClr val="tx1">
                  <a:lumMod val="50000"/>
                  <a:lumOff val="50000"/>
                </a:schemeClr>
              </a:solidFill>
              <a:headEnd type="stealth"/>
              <a:tailEnd type="non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68"/>
            <p:cNvCxnSpPr/>
            <p:nvPr/>
          </p:nvCxnSpPr>
          <p:spPr>
            <a:xfrm flipH="1">
              <a:off x="6373284" y="4968557"/>
              <a:ext cx="4233" cy="177800"/>
            </a:xfrm>
            <a:prstGeom prst="straightConnector1">
              <a:avLst/>
            </a:prstGeom>
            <a:ln w="3175" cmpd="sng">
              <a:solidFill>
                <a:schemeClr val="tx1">
                  <a:lumMod val="50000"/>
                  <a:lumOff val="50000"/>
                </a:schemeClr>
              </a:solidFill>
              <a:headEnd type="stealth"/>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69"/>
            <p:cNvCxnSpPr/>
            <p:nvPr/>
          </p:nvCxnSpPr>
          <p:spPr>
            <a:xfrm flipH="1">
              <a:off x="4218517" y="4964324"/>
              <a:ext cx="4233" cy="177800"/>
            </a:xfrm>
            <a:prstGeom prst="straightConnector1">
              <a:avLst/>
            </a:prstGeom>
            <a:ln w="3175" cmpd="sng">
              <a:solidFill>
                <a:schemeClr val="tx1">
                  <a:lumMod val="50000"/>
                  <a:lumOff val="50000"/>
                </a:schemeClr>
              </a:solidFill>
              <a:headEnd type="stealth"/>
              <a:tailEnd type="non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70"/>
            <p:cNvCxnSpPr/>
            <p:nvPr/>
          </p:nvCxnSpPr>
          <p:spPr>
            <a:xfrm>
              <a:off x="7230534" y="4212909"/>
              <a:ext cx="541866" cy="0"/>
            </a:xfrm>
            <a:prstGeom prst="straightConnector1">
              <a:avLst/>
            </a:prstGeom>
            <a:ln w="3175" cmpd="sng">
              <a:solidFill>
                <a:schemeClr val="tx1">
                  <a:lumMod val="50000"/>
                  <a:lumOff val="50000"/>
                </a:schemeClr>
              </a:solidFill>
              <a:prstDash val="lgDash"/>
              <a:headEnd type="stealth"/>
              <a:tailEnd type="stealth"/>
            </a:ln>
            <a:effectLst/>
          </p:spPr>
          <p:style>
            <a:lnRef idx="2">
              <a:schemeClr val="accent1"/>
            </a:lnRef>
            <a:fillRef idx="0">
              <a:schemeClr val="accent1"/>
            </a:fillRef>
            <a:effectRef idx="1">
              <a:schemeClr val="accent1"/>
            </a:effectRef>
            <a:fontRef idx="minor">
              <a:schemeClr val="tx1"/>
            </a:fontRef>
          </p:style>
        </p:cxnSp>
        <p:sp>
          <p:nvSpPr>
            <p:cNvPr id="21" name="Rounded Rectangle 72"/>
            <p:cNvSpPr/>
            <p:nvPr/>
          </p:nvSpPr>
          <p:spPr>
            <a:xfrm>
              <a:off x="1104899" y="1641157"/>
              <a:ext cx="6853767" cy="1602320"/>
            </a:xfrm>
            <a:prstGeom prst="roundRect">
              <a:avLst>
                <a:gd name="adj" fmla="val 1615"/>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smtClean="0">
                  <a:solidFill>
                    <a:srgbClr val="000000"/>
                  </a:solidFill>
                </a:rPr>
                <a:t>Services Layer</a:t>
              </a:r>
              <a:endParaRPr lang="en-US" sz="1400" dirty="0">
                <a:solidFill>
                  <a:srgbClr val="000000"/>
                </a:solidFill>
              </a:endParaRPr>
            </a:p>
          </p:txBody>
        </p:sp>
        <p:grpSp>
          <p:nvGrpSpPr>
            <p:cNvPr id="22" name="Group 73"/>
            <p:cNvGrpSpPr/>
            <p:nvPr/>
          </p:nvGrpSpPr>
          <p:grpSpPr>
            <a:xfrm>
              <a:off x="1333500" y="1899761"/>
              <a:ext cx="1663700" cy="1189195"/>
              <a:chOff x="1333500" y="3267131"/>
              <a:chExt cx="1663700" cy="1189195"/>
            </a:xfrm>
          </p:grpSpPr>
          <p:sp>
            <p:nvSpPr>
              <p:cNvPr id="46" name="Rounded Rectangle 74"/>
              <p:cNvSpPr/>
              <p:nvPr/>
            </p:nvSpPr>
            <p:spPr>
              <a:xfrm>
                <a:off x="1333500" y="3267131"/>
                <a:ext cx="1663700" cy="1189195"/>
              </a:xfrm>
              <a:prstGeom prst="roundRect">
                <a:avLst>
                  <a:gd name="adj" fmla="val 5051"/>
                </a:avLst>
              </a:prstGeom>
              <a:solidFill>
                <a:schemeClr val="bg1">
                  <a:lumMod val="85000"/>
                </a:schemeClr>
              </a:solidFill>
              <a:ln w="3175" cmpd="sng">
                <a:noFill/>
              </a:ln>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00" dirty="0">
                  <a:solidFill>
                    <a:srgbClr val="000000"/>
                  </a:solidFill>
                </a:endParaRPr>
              </a:p>
            </p:txBody>
          </p:sp>
          <p:sp>
            <p:nvSpPr>
              <p:cNvPr id="47" name="Rounded Rectangle 75"/>
              <p:cNvSpPr/>
              <p:nvPr/>
            </p:nvSpPr>
            <p:spPr>
              <a:xfrm>
                <a:off x="1409700" y="3313327"/>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Provisioning</a:t>
                </a:r>
                <a:endParaRPr lang="en-US" sz="1200" dirty="0">
                  <a:solidFill>
                    <a:srgbClr val="000000"/>
                  </a:solidFill>
                </a:endParaRPr>
              </a:p>
            </p:txBody>
          </p:sp>
          <p:sp>
            <p:nvSpPr>
              <p:cNvPr id="48" name="Rounded Rectangle 76"/>
              <p:cNvSpPr/>
              <p:nvPr/>
            </p:nvSpPr>
            <p:spPr>
              <a:xfrm>
                <a:off x="1409700" y="3719727"/>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Billing and Metering</a:t>
                </a:r>
                <a:endParaRPr lang="en-US" sz="1200" dirty="0">
                  <a:solidFill>
                    <a:srgbClr val="000000"/>
                  </a:solidFill>
                </a:endParaRPr>
              </a:p>
            </p:txBody>
          </p:sp>
          <p:sp>
            <p:nvSpPr>
              <p:cNvPr id="49" name="Rounded Rectangle 77"/>
              <p:cNvSpPr/>
              <p:nvPr/>
            </p:nvSpPr>
            <p:spPr>
              <a:xfrm>
                <a:off x="1409700" y="4126127"/>
                <a:ext cx="1524000" cy="3060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Connection Routing</a:t>
                </a:r>
                <a:endParaRPr lang="en-US" sz="1200" dirty="0">
                  <a:solidFill>
                    <a:srgbClr val="000000"/>
                  </a:solidFill>
                </a:endParaRPr>
              </a:p>
            </p:txBody>
          </p:sp>
        </p:grpSp>
        <p:grpSp>
          <p:nvGrpSpPr>
            <p:cNvPr id="23" name="Group 88"/>
            <p:cNvGrpSpPr/>
            <p:nvPr/>
          </p:nvGrpSpPr>
          <p:grpSpPr>
            <a:xfrm>
              <a:off x="3441700" y="1899761"/>
              <a:ext cx="1663700" cy="1189195"/>
              <a:chOff x="1333500" y="3267131"/>
              <a:chExt cx="1663700" cy="1189195"/>
            </a:xfrm>
          </p:grpSpPr>
          <p:sp>
            <p:nvSpPr>
              <p:cNvPr id="42" name="Rounded Rectangle 89"/>
              <p:cNvSpPr/>
              <p:nvPr/>
            </p:nvSpPr>
            <p:spPr>
              <a:xfrm>
                <a:off x="1333500" y="3267131"/>
                <a:ext cx="1663700" cy="1189195"/>
              </a:xfrm>
              <a:prstGeom prst="roundRect">
                <a:avLst>
                  <a:gd name="adj" fmla="val 5051"/>
                </a:avLst>
              </a:prstGeom>
              <a:solidFill>
                <a:schemeClr val="bg1">
                  <a:lumMod val="85000"/>
                </a:schemeClr>
              </a:solidFill>
              <a:ln w="3175" cmpd="sng">
                <a:noFill/>
              </a:ln>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00" dirty="0">
                  <a:solidFill>
                    <a:srgbClr val="000000"/>
                  </a:solidFill>
                </a:endParaRPr>
              </a:p>
            </p:txBody>
          </p:sp>
          <p:sp>
            <p:nvSpPr>
              <p:cNvPr id="43" name="Rounded Rectangle 90"/>
              <p:cNvSpPr/>
              <p:nvPr/>
            </p:nvSpPr>
            <p:spPr>
              <a:xfrm>
                <a:off x="1409700" y="3313327"/>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Provisioning</a:t>
                </a:r>
                <a:endParaRPr lang="en-US" sz="1200" dirty="0">
                  <a:solidFill>
                    <a:srgbClr val="000000"/>
                  </a:solidFill>
                </a:endParaRPr>
              </a:p>
            </p:txBody>
          </p:sp>
          <p:sp>
            <p:nvSpPr>
              <p:cNvPr id="44" name="Rounded Rectangle 91"/>
              <p:cNvSpPr/>
              <p:nvPr/>
            </p:nvSpPr>
            <p:spPr>
              <a:xfrm>
                <a:off x="1409700" y="3719727"/>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Billing and Metering</a:t>
                </a:r>
                <a:endParaRPr lang="en-US" sz="1200" dirty="0">
                  <a:solidFill>
                    <a:srgbClr val="000000"/>
                  </a:solidFill>
                </a:endParaRPr>
              </a:p>
            </p:txBody>
          </p:sp>
          <p:sp>
            <p:nvSpPr>
              <p:cNvPr id="45" name="Rounded Rectangle 92"/>
              <p:cNvSpPr/>
              <p:nvPr/>
            </p:nvSpPr>
            <p:spPr>
              <a:xfrm>
                <a:off x="1409700" y="4126127"/>
                <a:ext cx="1524000" cy="3060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Connection Routing</a:t>
                </a:r>
                <a:endParaRPr lang="en-US" sz="1200" dirty="0">
                  <a:solidFill>
                    <a:srgbClr val="000000"/>
                  </a:solidFill>
                </a:endParaRPr>
              </a:p>
            </p:txBody>
          </p:sp>
        </p:grpSp>
        <p:grpSp>
          <p:nvGrpSpPr>
            <p:cNvPr id="24" name="Group 93"/>
            <p:cNvGrpSpPr/>
            <p:nvPr/>
          </p:nvGrpSpPr>
          <p:grpSpPr>
            <a:xfrm>
              <a:off x="5490634" y="1899762"/>
              <a:ext cx="1663700" cy="1189195"/>
              <a:chOff x="1333500" y="3267131"/>
              <a:chExt cx="1663700" cy="1189195"/>
            </a:xfrm>
          </p:grpSpPr>
          <p:sp>
            <p:nvSpPr>
              <p:cNvPr id="38" name="Rounded Rectangle 94"/>
              <p:cNvSpPr/>
              <p:nvPr/>
            </p:nvSpPr>
            <p:spPr>
              <a:xfrm>
                <a:off x="1333500" y="3267131"/>
                <a:ext cx="1663700" cy="1189195"/>
              </a:xfrm>
              <a:prstGeom prst="roundRect">
                <a:avLst>
                  <a:gd name="adj" fmla="val 5051"/>
                </a:avLst>
              </a:prstGeom>
              <a:solidFill>
                <a:schemeClr val="bg1">
                  <a:lumMod val="85000"/>
                </a:schemeClr>
              </a:solidFill>
              <a:ln w="3175" cmpd="sng">
                <a:noFill/>
              </a:ln>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00" dirty="0">
                  <a:solidFill>
                    <a:srgbClr val="000000"/>
                  </a:solidFill>
                </a:endParaRPr>
              </a:p>
            </p:txBody>
          </p:sp>
          <p:sp>
            <p:nvSpPr>
              <p:cNvPr id="39" name="Rounded Rectangle 95"/>
              <p:cNvSpPr/>
              <p:nvPr/>
            </p:nvSpPr>
            <p:spPr>
              <a:xfrm>
                <a:off x="1409700" y="3313327"/>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Provisioning</a:t>
                </a:r>
                <a:endParaRPr lang="en-US" sz="1200" dirty="0">
                  <a:solidFill>
                    <a:srgbClr val="000000"/>
                  </a:solidFill>
                </a:endParaRPr>
              </a:p>
            </p:txBody>
          </p:sp>
          <p:sp>
            <p:nvSpPr>
              <p:cNvPr id="40" name="Rounded Rectangle 96"/>
              <p:cNvSpPr/>
              <p:nvPr/>
            </p:nvSpPr>
            <p:spPr>
              <a:xfrm>
                <a:off x="1409700" y="3719727"/>
                <a:ext cx="1524000" cy="3048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Billing and Metering</a:t>
                </a:r>
                <a:endParaRPr lang="en-US" sz="1200" dirty="0">
                  <a:solidFill>
                    <a:srgbClr val="000000"/>
                  </a:solidFill>
                </a:endParaRPr>
              </a:p>
            </p:txBody>
          </p:sp>
          <p:sp>
            <p:nvSpPr>
              <p:cNvPr id="41" name="Rounded Rectangle 97"/>
              <p:cNvSpPr/>
              <p:nvPr/>
            </p:nvSpPr>
            <p:spPr>
              <a:xfrm>
                <a:off x="1409700" y="4126127"/>
                <a:ext cx="1524000" cy="306000"/>
              </a:xfrm>
              <a:prstGeom prst="roundRect">
                <a:avLst>
                  <a:gd name="adj" fmla="val 5051"/>
                </a:avLst>
              </a:prstGeom>
              <a:solidFill>
                <a:srgbClr val="FFFFFF"/>
              </a:soli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Connection Routing</a:t>
                </a:r>
                <a:endParaRPr lang="en-US" sz="1200" dirty="0">
                  <a:solidFill>
                    <a:srgbClr val="000000"/>
                  </a:solidFill>
                </a:endParaRPr>
              </a:p>
            </p:txBody>
          </p:sp>
        </p:grpSp>
        <p:sp>
          <p:nvSpPr>
            <p:cNvPr id="25" name="Rounded Rectangle 98"/>
            <p:cNvSpPr/>
            <p:nvPr/>
          </p:nvSpPr>
          <p:spPr>
            <a:xfrm>
              <a:off x="1104900" y="616761"/>
              <a:ext cx="3416300" cy="262396"/>
            </a:xfrm>
            <a:prstGeom prst="roundRect">
              <a:avLst>
                <a:gd name="adj" fmla="val 21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ODBC</a:t>
              </a:r>
              <a:endParaRPr lang="en-US" sz="1200" dirty="0">
                <a:solidFill>
                  <a:srgbClr val="000000"/>
                </a:solidFill>
              </a:endParaRPr>
            </a:p>
          </p:txBody>
        </p:sp>
        <p:sp>
          <p:nvSpPr>
            <p:cNvPr id="26" name="Rounded Rectangle 99"/>
            <p:cNvSpPr/>
            <p:nvPr/>
          </p:nvSpPr>
          <p:spPr>
            <a:xfrm>
              <a:off x="4610100" y="616761"/>
              <a:ext cx="3352800" cy="262396"/>
            </a:xfrm>
            <a:prstGeom prst="roundRect">
              <a:avLst>
                <a:gd name="adj" fmla="val 21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ADO.NET</a:t>
              </a:r>
              <a:endParaRPr lang="en-US" sz="1200" dirty="0">
                <a:solidFill>
                  <a:srgbClr val="000000"/>
                </a:solidFill>
              </a:endParaRPr>
            </a:p>
          </p:txBody>
        </p:sp>
        <p:sp>
          <p:nvSpPr>
            <p:cNvPr id="27" name="Rounded Rectangle 100"/>
            <p:cNvSpPr/>
            <p:nvPr/>
          </p:nvSpPr>
          <p:spPr>
            <a:xfrm>
              <a:off x="1104900" y="269557"/>
              <a:ext cx="1473200" cy="262396"/>
            </a:xfrm>
            <a:prstGeom prst="roundRect">
              <a:avLst>
                <a:gd name="adj" fmla="val 21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PHP</a:t>
              </a:r>
              <a:endParaRPr lang="en-US" sz="1200" dirty="0">
                <a:solidFill>
                  <a:srgbClr val="000000"/>
                </a:solidFill>
              </a:endParaRPr>
            </a:p>
          </p:txBody>
        </p:sp>
        <p:sp>
          <p:nvSpPr>
            <p:cNvPr id="28" name="Rounded Rectangle 101"/>
            <p:cNvSpPr/>
            <p:nvPr/>
          </p:nvSpPr>
          <p:spPr>
            <a:xfrm>
              <a:off x="2667000" y="269557"/>
              <a:ext cx="3111500" cy="262396"/>
            </a:xfrm>
            <a:prstGeom prst="roundRect">
              <a:avLst>
                <a:gd name="adj" fmla="val 21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SQL Server Applications and Tools</a:t>
              </a:r>
              <a:endParaRPr lang="en-US" sz="1200" dirty="0">
                <a:solidFill>
                  <a:srgbClr val="000000"/>
                </a:solidFill>
              </a:endParaRPr>
            </a:p>
          </p:txBody>
        </p:sp>
        <p:sp>
          <p:nvSpPr>
            <p:cNvPr id="29" name="Rounded Rectangle 102"/>
            <p:cNvSpPr/>
            <p:nvPr/>
          </p:nvSpPr>
          <p:spPr>
            <a:xfrm>
              <a:off x="5880100" y="269557"/>
              <a:ext cx="2082800" cy="262396"/>
            </a:xfrm>
            <a:prstGeom prst="roundRect">
              <a:avLst>
                <a:gd name="adj" fmla="val 21051"/>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solidFill>
                    <a:srgbClr val="000000"/>
                  </a:solidFill>
                </a:rPr>
                <a:t>WCF Data Services</a:t>
              </a:r>
              <a:endParaRPr lang="en-US" sz="1200" dirty="0">
                <a:solidFill>
                  <a:srgbClr val="000000"/>
                </a:solidFill>
              </a:endParaRPr>
            </a:p>
          </p:txBody>
        </p:sp>
        <p:sp>
          <p:nvSpPr>
            <p:cNvPr id="30" name="TextBox 105"/>
            <p:cNvSpPr txBox="1"/>
            <p:nvPr/>
          </p:nvSpPr>
          <p:spPr>
            <a:xfrm>
              <a:off x="6861175" y="-66675"/>
              <a:ext cx="1069899" cy="307777"/>
            </a:xfrm>
            <a:prstGeom prst="rect">
              <a:avLst/>
            </a:prstGeom>
            <a:noFill/>
          </p:spPr>
          <p:txBody>
            <a:bodyPr wrap="none" rtlCol="0">
              <a:spAutoFit/>
            </a:bodyPr>
            <a:lstStyle/>
            <a:p>
              <a:r>
                <a:rPr lang="en-US" sz="1400" dirty="0" smtClean="0"/>
                <a:t>HTTP / REST</a:t>
              </a:r>
              <a:endParaRPr lang="en-US" sz="1400" dirty="0"/>
            </a:p>
          </p:txBody>
        </p:sp>
        <p:sp>
          <p:nvSpPr>
            <p:cNvPr id="31" name="Oval 106"/>
            <p:cNvSpPr/>
            <p:nvPr/>
          </p:nvSpPr>
          <p:spPr>
            <a:xfrm>
              <a:off x="4432300" y="1335101"/>
              <a:ext cx="177800" cy="165100"/>
            </a:xfrm>
            <a:prstGeom prst="ellipse">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a:solidFill>
                  <a:srgbClr val="000000"/>
                </a:solidFill>
              </a:endParaRPr>
            </a:p>
          </p:txBody>
        </p:sp>
        <p:cxnSp>
          <p:nvCxnSpPr>
            <p:cNvPr id="32" name="Straight Connector 108"/>
            <p:cNvCxnSpPr/>
            <p:nvPr/>
          </p:nvCxnSpPr>
          <p:spPr>
            <a:xfrm>
              <a:off x="4521200" y="1488757"/>
              <a:ext cx="10582" cy="187124"/>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110"/>
            <p:cNvCxnSpPr/>
            <p:nvPr/>
          </p:nvCxnSpPr>
          <p:spPr>
            <a:xfrm>
              <a:off x="1200074" y="1564957"/>
              <a:ext cx="6731000" cy="0"/>
            </a:xfrm>
            <a:prstGeom prst="line">
              <a:avLst/>
            </a:prstGeom>
            <a:ln w="3175" cmpd="sng">
              <a:solidFill>
                <a:srgbClr val="000000"/>
              </a:solidFill>
              <a:prstDash val="dot"/>
            </a:ln>
            <a:effectLst/>
          </p:spPr>
          <p:style>
            <a:lnRef idx="2">
              <a:schemeClr val="accent1"/>
            </a:lnRef>
            <a:fillRef idx="0">
              <a:schemeClr val="accent1"/>
            </a:fillRef>
            <a:effectRef idx="1">
              <a:schemeClr val="accent1"/>
            </a:effectRef>
            <a:fontRef idx="minor">
              <a:schemeClr val="tx1"/>
            </a:fontRef>
          </p:style>
        </p:cxnSp>
        <p:sp>
          <p:nvSpPr>
            <p:cNvPr id="34" name="Oval 111"/>
            <p:cNvSpPr/>
            <p:nvPr/>
          </p:nvSpPr>
          <p:spPr>
            <a:xfrm>
              <a:off x="6718300" y="12700"/>
              <a:ext cx="177800" cy="165100"/>
            </a:xfrm>
            <a:prstGeom prst="ellipse">
              <a:avLst/>
            </a:prstGeom>
            <a:gradFill flip="none" rotWithShape="1">
              <a:gsLst>
                <a:gs pos="0">
                  <a:schemeClr val="bg1">
                    <a:lumMod val="95000"/>
                  </a:schemeClr>
                </a:gs>
                <a:gs pos="100000">
                  <a:schemeClr val="bg1"/>
                </a:gs>
              </a:gsLst>
              <a:lin ang="5400000" scaled="0"/>
              <a:tileRect/>
            </a:gradFill>
            <a:ln w="3175" cmpd="sng">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200">
                <a:solidFill>
                  <a:srgbClr val="000000"/>
                </a:solidFill>
              </a:endParaRPr>
            </a:p>
          </p:txBody>
        </p:sp>
        <p:cxnSp>
          <p:nvCxnSpPr>
            <p:cNvPr id="35" name="Straight Connector 112"/>
            <p:cNvCxnSpPr/>
            <p:nvPr/>
          </p:nvCxnSpPr>
          <p:spPr>
            <a:xfrm flipV="1">
              <a:off x="6804025" y="177801"/>
              <a:ext cx="3175" cy="174624"/>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118"/>
            <p:cNvSpPr txBox="1"/>
            <p:nvPr/>
          </p:nvSpPr>
          <p:spPr>
            <a:xfrm>
              <a:off x="3006725" y="-263843"/>
              <a:ext cx="2906640" cy="492443"/>
            </a:xfrm>
            <a:prstGeom prst="rect">
              <a:avLst/>
            </a:prstGeom>
            <a:noFill/>
          </p:spPr>
          <p:txBody>
            <a:bodyPr wrap="none" rtlCol="0">
              <a:spAutoFit/>
            </a:bodyPr>
            <a:lstStyle/>
            <a:p>
              <a:pPr algn="ctr"/>
              <a:r>
                <a:rPr lang="en-US" sz="1400" dirty="0" smtClean="0"/>
                <a:t>Client Layer</a:t>
              </a:r>
            </a:p>
            <a:p>
              <a:pPr algn="ctr"/>
              <a:r>
                <a:rPr lang="en-US" sz="1200" dirty="0" smtClean="0"/>
                <a:t>Client Premises or Windows Azure Platform</a:t>
              </a:r>
              <a:endParaRPr lang="en-US" sz="1200" dirty="0"/>
            </a:p>
          </p:txBody>
        </p:sp>
        <p:cxnSp>
          <p:nvCxnSpPr>
            <p:cNvPr id="37" name="Straight Arrow Connector 119"/>
            <p:cNvCxnSpPr/>
            <p:nvPr/>
          </p:nvCxnSpPr>
          <p:spPr>
            <a:xfrm>
              <a:off x="7306734" y="2519579"/>
              <a:ext cx="541866" cy="0"/>
            </a:xfrm>
            <a:prstGeom prst="straightConnector1">
              <a:avLst/>
            </a:prstGeom>
            <a:ln w="3175" cmpd="sng">
              <a:solidFill>
                <a:schemeClr val="tx1">
                  <a:lumMod val="50000"/>
                  <a:lumOff val="50000"/>
                </a:schemeClr>
              </a:solidFill>
              <a:prstDash val="lgDash"/>
              <a:headEnd type="none"/>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487842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E25198-89AE-4B00-A47A-4DE3C7AA5454}" type="slidenum">
              <a:rPr lang="en-US" smtClean="0"/>
              <a:pPr/>
              <a:t>65</a:t>
            </a:fld>
            <a:endParaRPr lang="en-US"/>
          </a:p>
        </p:txBody>
      </p:sp>
      <p:sp>
        <p:nvSpPr>
          <p:cNvPr id="62" name="Title 1"/>
          <p:cNvSpPr>
            <a:spLocks noGrp="1"/>
          </p:cNvSpPr>
          <p:nvPr>
            <p:ph type="title"/>
          </p:nvPr>
        </p:nvSpPr>
        <p:spPr>
          <a:xfrm>
            <a:off x="163080" y="1"/>
            <a:ext cx="8846705" cy="876860"/>
          </a:xfrm>
        </p:spPr>
        <p:txBody>
          <a:bodyPr/>
          <a:lstStyle/>
          <a:p>
            <a:r>
              <a:rPr lang="en-US" altLang="zh-CN" dirty="0" smtClean="0"/>
              <a:t>3.2 </a:t>
            </a:r>
            <a:r>
              <a:rPr lang="en-US" altLang="zh-CN" dirty="0" err="1"/>
              <a:t>SQLAzure</a:t>
            </a:r>
            <a:endParaRPr lang="en-US" dirty="0"/>
          </a:p>
        </p:txBody>
      </p:sp>
      <p:sp>
        <p:nvSpPr>
          <p:cNvPr id="2" name="矩形 1"/>
          <p:cNvSpPr/>
          <p:nvPr/>
        </p:nvSpPr>
        <p:spPr>
          <a:xfrm>
            <a:off x="304800" y="1143000"/>
            <a:ext cx="8013700" cy="4401205"/>
          </a:xfrm>
          <a:prstGeom prst="rect">
            <a:avLst/>
          </a:prstGeom>
        </p:spPr>
        <p:txBody>
          <a:bodyPr wrap="square">
            <a:sp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开发人员必须注册一个</a:t>
            </a:r>
            <a:r>
              <a:rPr lang="en-US" altLang="zh-CN" sz="2000" dirty="0">
                <a:latin typeface="微软雅黑" panose="020B0503020204020204" pitchFamily="34" charset="-122"/>
                <a:ea typeface="微软雅黑" panose="020B0503020204020204" pitchFamily="34" charset="-122"/>
              </a:rPr>
              <a:t>Windows Azure</a:t>
            </a:r>
            <a:r>
              <a:rPr lang="zh-CN" altLang="en-US" sz="2000" dirty="0">
                <a:latin typeface="微软雅黑" panose="020B0503020204020204" pitchFamily="34" charset="-122"/>
                <a:ea typeface="微软雅黑" panose="020B0503020204020204" pitchFamily="34" charset="-122"/>
              </a:rPr>
              <a:t>账户才能使用</a:t>
            </a:r>
            <a:r>
              <a:rPr lang="en-US" altLang="zh-CN" sz="2000" dirty="0">
                <a:latin typeface="微软雅黑" panose="020B0503020204020204" pitchFamily="34" charset="-122"/>
                <a:ea typeface="微软雅黑" panose="020B0503020204020204" pitchFamily="34" charset="-122"/>
              </a:rPr>
              <a:t>SQL </a:t>
            </a:r>
            <a:r>
              <a:rPr lang="en-US" altLang="zh-CN" sz="2000" dirty="0" smtClean="0">
                <a:latin typeface="微软雅黑" panose="020B0503020204020204" pitchFamily="34" charset="-122"/>
                <a:ea typeface="微软雅黑" panose="020B0503020204020204" pitchFamily="34" charset="-122"/>
              </a:rPr>
              <a:t>Azure</a:t>
            </a:r>
            <a:r>
              <a:rPr lang="zh-CN" altLang="en-US" sz="2000" dirty="0" smtClean="0">
                <a:latin typeface="微软雅黑" panose="020B0503020204020204" pitchFamily="34" charset="-122"/>
                <a:ea typeface="微软雅黑" panose="020B0503020204020204" pitchFamily="34" charset="-122"/>
              </a:rPr>
              <a:t>。一旦</a:t>
            </a:r>
            <a:r>
              <a:rPr lang="zh-CN" altLang="en-US" sz="2000" dirty="0">
                <a:latin typeface="微软雅黑" panose="020B0503020204020204" pitchFamily="34" charset="-122"/>
                <a:ea typeface="微软雅黑" panose="020B0503020204020204" pitchFamily="34" charset="-122"/>
              </a:rPr>
              <a:t>该账户被激活</a:t>
            </a:r>
            <a:r>
              <a:rPr lang="zh-CN" altLang="en-US" sz="2000" dirty="0" smtClean="0">
                <a:latin typeface="微软雅黑" panose="020B0503020204020204" pitchFamily="34" charset="-122"/>
                <a:ea typeface="微软雅黑" panose="020B0503020204020204" pitchFamily="34" charset="-122"/>
              </a:rPr>
              <a:t>，可</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Windows Azure</a:t>
            </a:r>
            <a:r>
              <a:rPr lang="zh-CN" altLang="en-US" sz="2000" dirty="0">
                <a:latin typeface="微软雅黑" panose="020B0503020204020204" pitchFamily="34" charset="-122"/>
                <a:ea typeface="微软雅黑" panose="020B0503020204020204" pitchFamily="34" charset="-122"/>
              </a:rPr>
              <a:t>管理门户或</a:t>
            </a:r>
            <a:r>
              <a:rPr lang="en-US" altLang="zh-CN" sz="2000" dirty="0">
                <a:latin typeface="微软雅黑" panose="020B0503020204020204" pitchFamily="34" charset="-122"/>
                <a:ea typeface="微软雅黑" panose="020B0503020204020204" pitchFamily="34" charset="-122"/>
              </a:rPr>
              <a:t>REST API</a:t>
            </a:r>
            <a:r>
              <a:rPr lang="zh-CN" altLang="en-US" sz="2000" dirty="0">
                <a:latin typeface="微软雅黑" panose="020B0503020204020204" pitchFamily="34" charset="-122"/>
                <a:ea typeface="微软雅黑" panose="020B0503020204020204" pitchFamily="34" charset="-122"/>
              </a:rPr>
              <a:t>创建服务器， 登录并配置对服务器的</a:t>
            </a:r>
            <a:r>
              <a:rPr lang="zh-CN" altLang="en-US" sz="2000" dirty="0" smtClean="0">
                <a:latin typeface="微软雅黑" panose="020B0503020204020204" pitchFamily="34" charset="-122"/>
                <a:ea typeface="微软雅黑" panose="020B0503020204020204" pitchFamily="34" charset="-122"/>
              </a:rPr>
              <a:t>访问。</a:t>
            </a:r>
            <a:r>
              <a:rPr lang="en-US" altLang="zh-CN" sz="2000" dirty="0" smtClean="0">
                <a:latin typeface="微软雅黑" panose="020B0503020204020204" pitchFamily="34" charset="-122"/>
                <a:ea typeface="微软雅黑" panose="020B0503020204020204" pitchFamily="34" charset="-122"/>
              </a:rPr>
              <a:t>SQL </a:t>
            </a:r>
            <a:r>
              <a:rPr lang="en-US" altLang="zh-CN" sz="2000" dirty="0">
                <a:latin typeface="微软雅黑" panose="020B0503020204020204" pitchFamily="34" charset="-122"/>
                <a:ea typeface="微软雅黑" panose="020B0503020204020204" pitchFamily="34" charset="-122"/>
              </a:rPr>
              <a:t>Azure</a:t>
            </a:r>
            <a:r>
              <a:rPr lang="zh-CN" altLang="en-US" sz="2000" dirty="0" smtClean="0">
                <a:latin typeface="微软雅黑" panose="020B0503020204020204" pitchFamily="34" charset="-122"/>
                <a:ea typeface="微软雅黑" panose="020B0503020204020204" pitchFamily="34" charset="-122"/>
              </a:rPr>
              <a:t>服务器类似于</a:t>
            </a:r>
            <a:r>
              <a:rPr lang="zh-CN" altLang="en-US" sz="2000" dirty="0">
                <a:latin typeface="微软雅黑" panose="020B0503020204020204" pitchFamily="34" charset="-122"/>
                <a:ea typeface="微软雅黑" panose="020B0503020204020204" pitchFamily="34" charset="-122"/>
              </a:rPr>
              <a:t>物理</a:t>
            </a:r>
            <a:r>
              <a:rPr lang="en-US" altLang="zh-CN" sz="2000" dirty="0" err="1">
                <a:latin typeface="微软雅黑" panose="020B0503020204020204" pitchFamily="34" charset="-122"/>
                <a:ea typeface="微软雅黑" panose="020B0503020204020204" pitchFamily="34" charset="-122"/>
              </a:rPr>
              <a:t>SQLServer</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抽象，简化</a:t>
            </a:r>
            <a:r>
              <a:rPr lang="zh-CN" altLang="en-US" sz="2000" dirty="0">
                <a:latin typeface="微软雅黑" panose="020B0503020204020204" pitchFamily="34" charset="-122"/>
                <a:ea typeface="微软雅黑" panose="020B0503020204020204" pitchFamily="34" charset="-122"/>
              </a:rPr>
              <a:t>了管理任务以及客户端应用程序与</a:t>
            </a:r>
            <a:r>
              <a:rPr lang="en-US" altLang="zh-CN" sz="2000" dirty="0">
                <a:latin typeface="微软雅黑" panose="020B0503020204020204" pitchFamily="34" charset="-122"/>
                <a:ea typeface="微软雅黑" panose="020B0503020204020204" pitchFamily="34" charset="-122"/>
              </a:rPr>
              <a:t>SQL Azure</a:t>
            </a:r>
            <a:r>
              <a:rPr lang="zh-CN" altLang="en-US" sz="2000" dirty="0">
                <a:latin typeface="微软雅黑" panose="020B0503020204020204" pitchFamily="34" charset="-122"/>
                <a:ea typeface="微软雅黑" panose="020B0503020204020204" pitchFamily="34" charset="-122"/>
              </a:rPr>
              <a:t>的交互</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SQL </a:t>
            </a:r>
            <a:r>
              <a:rPr lang="en-US" altLang="zh-CN" sz="2000" dirty="0">
                <a:latin typeface="微软雅黑" panose="020B0503020204020204" pitchFamily="34" charset="-122"/>
                <a:ea typeface="微软雅黑" panose="020B0503020204020204" pitchFamily="34" charset="-122"/>
              </a:rPr>
              <a:t>Azure</a:t>
            </a:r>
            <a:r>
              <a:rPr lang="zh-CN" altLang="en-US" sz="2000" dirty="0">
                <a:latin typeface="微软雅黑" panose="020B0503020204020204" pitchFamily="34" charset="-122"/>
                <a:ea typeface="微软雅黑" panose="020B0503020204020204" pitchFamily="34" charset="-122"/>
              </a:rPr>
              <a:t>确保在</a:t>
            </a:r>
            <a:r>
              <a:rPr lang="en-US" altLang="zh-CN" sz="2000" dirty="0">
                <a:latin typeface="微软雅黑" panose="020B0503020204020204" pitchFamily="34" charset="-122"/>
                <a:ea typeface="微软雅黑" panose="020B0503020204020204" pitchFamily="34" charset="-122"/>
              </a:rPr>
              <a:t>Azure</a:t>
            </a:r>
            <a:r>
              <a:rPr lang="zh-CN" altLang="en-US" sz="2000" dirty="0">
                <a:latin typeface="微软雅黑" panose="020B0503020204020204" pitchFamily="34" charset="-122"/>
                <a:ea typeface="微软雅黑" panose="020B0503020204020204" pitchFamily="34" charset="-122"/>
              </a:rPr>
              <a:t>云内维护每个服务器的多个副本当客户端应用程序中插人、更新和删除数据时，确保这些副本是同步的。</a:t>
            </a: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目前</a:t>
            </a:r>
            <a:r>
              <a:rPr lang="en-US" altLang="zh-CN" sz="2000" dirty="0" smtClean="0">
                <a:latin typeface="微软雅黑" panose="020B0503020204020204" pitchFamily="34" charset="-122"/>
                <a:ea typeface="微软雅黑" panose="020B0503020204020204" pitchFamily="34" charset="-122"/>
              </a:rPr>
              <a:t>SQL </a:t>
            </a:r>
            <a:r>
              <a:rPr lang="en-US" altLang="zh-CN" sz="2000" dirty="0">
                <a:latin typeface="微软雅黑" panose="020B0503020204020204" pitchFamily="34" charset="-122"/>
                <a:ea typeface="微软雅黑" panose="020B0503020204020204" pitchFamily="34" charset="-122"/>
              </a:rPr>
              <a:t>Azure</a:t>
            </a:r>
            <a:r>
              <a:rPr lang="zh-CN" altLang="en-US" sz="2000" dirty="0">
                <a:latin typeface="微软雅黑" panose="020B0503020204020204" pitchFamily="34" charset="-122"/>
                <a:ea typeface="微软雅黑" panose="020B0503020204020204" pitchFamily="34" charset="-122"/>
              </a:rPr>
              <a:t>的服务是根据空间的使用和编辑的类型计费。有两种不同的版本可供选择：</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版和商业版。前者适合小型</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应用程序， 支持最大</a:t>
            </a:r>
            <a:r>
              <a:rPr lang="en-US" altLang="zh-CN" sz="2000" dirty="0">
                <a:latin typeface="微软雅黑" panose="020B0503020204020204" pitchFamily="34" charset="-122"/>
                <a:ea typeface="微软雅黑" panose="020B0503020204020204" pitchFamily="34" charset="-122"/>
              </a:rPr>
              <a:t>1GB</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5GB</a:t>
            </a:r>
            <a:r>
              <a:rPr lang="zh-CN" altLang="en-US" sz="2000" dirty="0">
                <a:latin typeface="微软雅黑" panose="020B0503020204020204" pitchFamily="34" charset="-122"/>
                <a:ea typeface="微软雅黑" panose="020B0503020204020204" pitchFamily="34" charset="-122"/>
              </a:rPr>
              <a:t>的数据库后者适合独立的软件供应商、业务线应用程序和企业应用程序，支持</a:t>
            </a:r>
            <a:r>
              <a:rPr lang="en-US" altLang="zh-CN" sz="2000" dirty="0">
                <a:latin typeface="微软雅黑" panose="020B0503020204020204" pitchFamily="34" charset="-122"/>
                <a:ea typeface="微软雅黑" panose="020B0503020204020204" pitchFamily="34" charset="-122"/>
              </a:rPr>
              <a:t>10~50GB</a:t>
            </a:r>
            <a:r>
              <a:rPr lang="zh-CN" altLang="en-US" sz="2000" dirty="0">
                <a:latin typeface="微软雅黑" panose="020B0503020204020204" pitchFamily="34" charset="-122"/>
                <a:ea typeface="微软雅黑" panose="020B0503020204020204" pitchFamily="34" charset="-122"/>
              </a:rPr>
              <a:t>的数据库，增量为</a:t>
            </a:r>
            <a:r>
              <a:rPr lang="en-US" altLang="zh-CN" sz="2000" dirty="0">
                <a:latin typeface="微软雅黑" panose="020B0503020204020204" pitchFamily="34" charset="-122"/>
                <a:ea typeface="微软雅黑" panose="020B0503020204020204" pitchFamily="34" charset="-122"/>
              </a:rPr>
              <a:t>10GB</a:t>
            </a:r>
            <a:r>
              <a:rPr lang="zh-CN" altLang="en-US" sz="2000" dirty="0">
                <a:latin typeface="微软雅黑" panose="020B0503020204020204" pitchFamily="34" charset="-122"/>
                <a:ea typeface="微软雅黑" panose="020B0503020204020204" pitchFamily="34" charset="-122"/>
              </a:rPr>
              <a:t>。此外， 带宽费用</a:t>
            </a:r>
            <a:r>
              <a:rPr lang="zh-CN" altLang="en-US" sz="2000" dirty="0" smtClean="0">
                <a:latin typeface="微软雅黑" panose="020B0503020204020204" pitchFamily="34" charset="-122"/>
                <a:ea typeface="微软雅黑" panose="020B0503020204020204" pitchFamily="34" charset="-122"/>
              </a:rPr>
              <a:t>适用于访问</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删除</a:t>
            </a:r>
            <a:r>
              <a:rPr lang="en-US" altLang="zh-CN" sz="2000" dirty="0" smtClean="0">
                <a:latin typeface="微软雅黑" panose="020B0503020204020204" pitchFamily="34" charset="-122"/>
                <a:ea typeface="微软雅黑" panose="020B0503020204020204" pitchFamily="34" charset="-122"/>
              </a:rPr>
              <a:t>Windows </a:t>
            </a:r>
            <a:r>
              <a:rPr lang="en-US" altLang="zh-CN" sz="2000" dirty="0">
                <a:latin typeface="微软雅黑" panose="020B0503020204020204" pitchFamily="34" charset="-122"/>
                <a:ea typeface="微软雅黑" panose="020B0503020204020204" pitchFamily="34" charset="-122"/>
              </a:rPr>
              <a:t>Azure</a:t>
            </a:r>
            <a:r>
              <a:rPr lang="zh-CN" altLang="en-US" sz="2000" dirty="0">
                <a:latin typeface="微软雅黑" panose="020B0503020204020204" pitchFamily="34" charset="-122"/>
                <a:ea typeface="微软雅黑" panose="020B0503020204020204" pitchFamily="34" charset="-122"/>
              </a:rPr>
              <a:t>云或数据库所在区域的任何数据传输，每用户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数据库的月租费收取基于本月数据达到峰值大小</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90165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 </a:t>
            </a:r>
            <a:r>
              <a:rPr lang="en-US" altLang="zh-CN" dirty="0"/>
              <a:t>Windows </a:t>
            </a:r>
            <a:r>
              <a:rPr lang="en-US" altLang="zh-CN" dirty="0" err="1"/>
              <a:t>Azure平台设备</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66</a:t>
            </a:fld>
            <a:endParaRPr lang="en-US"/>
          </a:p>
        </p:txBody>
      </p:sp>
      <p:sp>
        <p:nvSpPr>
          <p:cNvPr id="3" name="矩形 2"/>
          <p:cNvSpPr/>
          <p:nvPr/>
        </p:nvSpPr>
        <p:spPr>
          <a:xfrm>
            <a:off x="0" y="990600"/>
            <a:ext cx="9144000" cy="4401205"/>
          </a:xfrm>
          <a:prstGeom prst="rect">
            <a:avLst/>
          </a:prstGeom>
        </p:spPr>
        <p:txBody>
          <a:bodyPr wrap="square">
            <a:sp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Windows Azure</a:t>
            </a:r>
            <a:r>
              <a:rPr lang="zh-CN" altLang="en-US" sz="2000" dirty="0" smtClean="0">
                <a:latin typeface="微软雅黑" panose="020B0503020204020204" pitchFamily="34" charset="-122"/>
                <a:ea typeface="微软雅黑" panose="020B0503020204020204" pitchFamily="34" charset="-122"/>
              </a:rPr>
              <a:t>平台可以部署</a:t>
            </a:r>
            <a:r>
              <a:rPr lang="zh-CN" altLang="en-US" sz="2000" dirty="0">
                <a:latin typeface="微软雅黑" panose="020B0503020204020204" pitchFamily="34" charset="-122"/>
                <a:ea typeface="微软雅黑" panose="020B0503020204020204" pitchFamily="34" charset="-122"/>
              </a:rPr>
              <a:t>在</a:t>
            </a:r>
            <a:r>
              <a:rPr lang="zh-CN" altLang="en-US" sz="2000" dirty="0" smtClean="0">
                <a:latin typeface="微软雅黑" panose="020B0503020204020204" pitchFamily="34" charset="-122"/>
                <a:ea typeface="微软雅黑" panose="020B0503020204020204" pitchFamily="34" charset="-122"/>
              </a:rPr>
              <a:t>第三</a:t>
            </a:r>
            <a:r>
              <a:rPr lang="zh-CN" altLang="en-US" sz="2000" dirty="0">
                <a:latin typeface="微软雅黑" panose="020B0503020204020204" pitchFamily="34" charset="-122"/>
                <a:ea typeface="微软雅黑" panose="020B0503020204020204" pitchFamily="34" charset="-122"/>
              </a:rPr>
              <a:t>方数据中心的设备， 构成监管数据</a:t>
            </a:r>
            <a:r>
              <a:rPr lang="zh-CN" altLang="en-US" sz="2000" dirty="0" smtClean="0">
                <a:latin typeface="微软雅黑" panose="020B0503020204020204" pitchFamily="34" charset="-122"/>
                <a:ea typeface="微软雅黑" panose="020B0503020204020204" pitchFamily="34" charset="-122"/>
              </a:rPr>
              <a:t>中心物理</a:t>
            </a:r>
            <a:r>
              <a:rPr lang="zh-CN" altLang="en-US" sz="2000" dirty="0">
                <a:latin typeface="微软雅黑" panose="020B0503020204020204" pitchFamily="34" charset="-122"/>
                <a:ea typeface="微软雅黑" panose="020B0503020204020204" pitchFamily="34" charset="-122"/>
              </a:rPr>
              <a:t>服务器的云基础设施</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平台</a:t>
            </a:r>
            <a:r>
              <a:rPr lang="zh-CN" altLang="en-US" sz="2000" dirty="0">
                <a:latin typeface="微软雅黑" panose="020B0503020204020204" pitchFamily="34" charset="-122"/>
                <a:ea typeface="微软雅黑" panose="020B0503020204020204" pitchFamily="34" charset="-122"/>
              </a:rPr>
              <a:t>设备包括：Windows </a:t>
            </a:r>
            <a:r>
              <a:rPr lang="zh-CN" altLang="en-US" sz="2000" dirty="0" smtClean="0">
                <a:latin typeface="微软雅黑" panose="020B0503020204020204" pitchFamily="34" charset="-122"/>
                <a:ea typeface="微软雅黑" panose="020B0503020204020204" pitchFamily="34" charset="-122"/>
              </a:rPr>
              <a:t>Azure，SQL </a:t>
            </a:r>
            <a:r>
              <a:rPr lang="zh-CN" altLang="en-US" sz="2000" dirty="0">
                <a:latin typeface="微软雅黑" panose="020B0503020204020204" pitchFamily="34" charset="-122"/>
                <a:ea typeface="微软雅黑" panose="020B0503020204020204" pitchFamily="34" charset="-122"/>
              </a:rPr>
              <a:t>Azure和微软的网络、存储和服务器硬件的特定配置。该设备是一个解决方案，提供</a:t>
            </a:r>
            <a:r>
              <a:rPr lang="zh-CN" altLang="en-US" sz="2000" dirty="0" smtClean="0">
                <a:latin typeface="微软雅黑" panose="020B0503020204020204" pitchFamily="34" charset="-122"/>
                <a:ea typeface="微软雅黑" panose="020B0503020204020204" pitchFamily="34" charset="-122"/>
              </a:rPr>
              <a:t>给想拥有云</a:t>
            </a:r>
            <a:r>
              <a:rPr lang="zh-CN" altLang="en-US" sz="2000" dirty="0">
                <a:latin typeface="微软雅黑" panose="020B0503020204020204" pitchFamily="34" charset="-122"/>
                <a:ea typeface="微软雅黑" panose="020B0503020204020204" pitchFamily="34" charset="-122"/>
              </a:rPr>
              <a:t>计算基础设施的政府和服务供应商</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Azure提供一</a:t>
            </a:r>
            <a:r>
              <a:rPr lang="zh-CN" altLang="en-US" sz="2000" dirty="0">
                <a:latin typeface="微软雅黑" panose="020B0503020204020204" pitchFamily="34" charset="-122"/>
                <a:ea typeface="微软雅黑" panose="020B0503020204020204" pitchFamily="34" charset="-122"/>
              </a:rPr>
              <a:t>个开发环境， 允许用户在自己</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处所</a:t>
            </a:r>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Azure构建应用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Azure</a:t>
            </a:r>
            <a:r>
              <a:rPr lang="zh-CN" altLang="en-US" sz="2000" dirty="0">
                <a:latin typeface="微软雅黑" panose="020B0503020204020204" pitchFamily="34" charset="-122"/>
                <a:ea typeface="微软雅黑" panose="020B0503020204020204" pitchFamily="34" charset="-122"/>
              </a:rPr>
              <a:t>设备没有实现Windows Azure的全部功能</a:t>
            </a:r>
            <a:r>
              <a:rPr lang="zh-CN" altLang="en-US" sz="2000" dirty="0" smtClean="0">
                <a:latin typeface="微软雅黑" panose="020B0503020204020204" pitchFamily="34" charset="-122"/>
                <a:ea typeface="微软雅黑" panose="020B0503020204020204" pitchFamily="34" charset="-122"/>
              </a:rPr>
              <a:t>。目标</a:t>
            </a:r>
            <a:r>
              <a:rPr lang="zh-CN" altLang="en-US" sz="2000" dirty="0">
                <a:latin typeface="微软雅黑" panose="020B0503020204020204" pitchFamily="34" charset="-122"/>
                <a:ea typeface="微软雅黑" panose="020B0503020204020204" pitchFamily="34" charset="-122"/>
              </a:rPr>
              <a:t>是在第三方基础设施上复制</a:t>
            </a:r>
            <a:r>
              <a:rPr lang="zh-CN" altLang="en-US" sz="2000" dirty="0" smtClean="0">
                <a:latin typeface="微软雅黑" panose="020B0503020204020204" pitchFamily="34" charset="-122"/>
                <a:ea typeface="微软雅黑" panose="020B0503020204020204" pitchFamily="34" charset="-122"/>
              </a:rPr>
              <a:t>Azure，使</a:t>
            </a:r>
            <a:r>
              <a:rPr lang="zh-CN" altLang="en-US" sz="2000" dirty="0">
                <a:latin typeface="微软雅黑" panose="020B0503020204020204" pitchFamily="34" charset="-122"/>
                <a:ea typeface="微软雅黑" panose="020B0503020204020204" pitchFamily="34" charset="-122"/>
              </a:rPr>
              <a:t>其服务内容超出微软云的范围</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设备</a:t>
            </a:r>
            <a:r>
              <a:rPr lang="zh-CN" altLang="en-US" sz="2000" dirty="0">
                <a:latin typeface="微软雅黑" panose="020B0503020204020204" pitchFamily="34" charset="-122"/>
                <a:ea typeface="微软雅黑" panose="020B0503020204020204" pitchFamily="34" charset="-122"/>
              </a:rPr>
              <a:t>专注于两个主要场景：有非常大计算需求的机构(如政府部门)，以及支付不起将数据向处所外转移的机构。</a:t>
            </a:r>
          </a:p>
        </p:txBody>
      </p:sp>
    </p:spTree>
    <p:extLst>
      <p:ext uri="{BB962C8B-B14F-4D97-AF65-F5344CB8AC3E}">
        <p14:creationId xmlns:p14="http://schemas.microsoft.com/office/powerpoint/2010/main" val="746287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altLang="zh-CN" dirty="0"/>
              <a:t>Compute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
        <p:nvSpPr>
          <p:cNvPr id="5" name="矩形 4"/>
          <p:cNvSpPr/>
          <p:nvPr/>
        </p:nvSpPr>
        <p:spPr>
          <a:xfrm>
            <a:off x="380999" y="1112643"/>
            <a:ext cx="7611699" cy="461665"/>
          </a:xfrm>
          <a:prstGeom prst="rect">
            <a:avLst/>
          </a:prstGeom>
        </p:spPr>
        <p:txBody>
          <a:bodyPr wrap="none">
            <a:spAutoFit/>
          </a:bodyPr>
          <a:lstStyle/>
          <a:p>
            <a:r>
              <a:rPr lang="en-US" altLang="zh-CN"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en-US" altLang="zh-CN" sz="2400" b="1" spc="1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亚马逊机器映像</a:t>
            </a:r>
            <a:r>
              <a:rPr lang="zh-CN" altLang="en-US" sz="2400" dirty="0"/>
              <a:t> (Amazon Machine Images， AMIS) </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380999" y="1752600"/>
            <a:ext cx="8628785" cy="3785652"/>
          </a:xfrm>
          <a:prstGeom prst="rect">
            <a:avLst/>
          </a:prstGeom>
        </p:spPr>
        <p:txBody>
          <a:bodyPr wrap="square">
            <a:spAutoFit/>
          </a:bodyPr>
          <a:lstStyle/>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用于</a:t>
            </a:r>
            <a:r>
              <a:rPr lang="zh-CN" altLang="en-US" sz="2000" dirty="0">
                <a:latin typeface="微软雅黑" panose="020B0503020204020204" pitchFamily="34" charset="-122"/>
                <a:ea typeface="微软雅黑" panose="020B0503020204020204" pitchFamily="34" charset="-122"/>
              </a:rPr>
              <a:t>创建虚拟机的模板，存储在</a:t>
            </a:r>
            <a:r>
              <a:rPr lang="zh-CN" altLang="en-US" sz="2000" dirty="0" smtClean="0">
                <a:latin typeface="微软雅黑" panose="020B0503020204020204" pitchFamily="34" charset="-122"/>
                <a:ea typeface="微软雅黑" panose="020B0503020204020204" pitchFamily="34" charset="-122"/>
              </a:rPr>
              <a:t>Amazon S</a:t>
            </a:r>
            <a:r>
              <a:rPr lang="zh-CN" altLang="en-US" sz="2000" dirty="0">
                <a:latin typeface="微软雅黑" panose="020B0503020204020204" pitchFamily="34" charset="-122"/>
                <a:ea typeface="微软雅黑" panose="020B0503020204020204" pitchFamily="34" charset="-122"/>
              </a:rPr>
              <a:t>3， 以唯一的标识符“ami-xxx xxx”格式和一个清单XML文件来识别</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一个AMI包含一个物理文件系统格式， 安装预定义的</a:t>
            </a:r>
            <a:r>
              <a:rPr lang="zh-CN" altLang="en-US" sz="2000" dirty="0" smtClean="0">
                <a:latin typeface="微软雅黑" panose="020B0503020204020204" pitchFamily="34" charset="-122"/>
                <a:ea typeface="微软雅黑" panose="020B0503020204020204" pitchFamily="34" charset="-122"/>
              </a:rPr>
              <a:t>操作系统，包括亚马逊</a:t>
            </a:r>
            <a:r>
              <a:rPr lang="zh-CN" altLang="en-US" sz="2000" dirty="0">
                <a:latin typeface="微软雅黑" panose="020B0503020204020204" pitchFamily="34" charset="-122"/>
                <a:ea typeface="微软雅黑" panose="020B0503020204020204" pitchFamily="34" charset="-122"/>
              </a:rPr>
              <a:t>内存镜像(Amazon Ramdisk Image， ARI，id：ari-yyyyyy) 和亚马逊内核映像(Amazon Kernel Image，AKI，id：aki-zzzzzz) </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AMI通常</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做法：</a:t>
            </a:r>
            <a:r>
              <a:rPr lang="zh-CN" altLang="en-US" sz="2000" dirty="0">
                <a:latin typeface="微软雅黑" panose="020B0503020204020204" pitchFamily="34" charset="-122"/>
                <a:ea typeface="微软雅黑" panose="020B0503020204020204" pitchFamily="34" charset="-122"/>
              </a:rPr>
              <a:t>准备新的AMI， 从一个已经存在的AMI创建一个实例，一旦启动和运行就登录到实例，并安装所需的所有软件</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使用</a:t>
            </a:r>
            <a:r>
              <a:rPr lang="zh-CN" altLang="en-US" sz="2000" dirty="0">
                <a:latin typeface="微软雅黑" panose="020B0503020204020204" pitchFamily="34" charset="-122"/>
                <a:ea typeface="微软雅黑" panose="020B0503020204020204" pitchFamily="34" charset="-122"/>
              </a:rPr>
              <a:t>亚马逊提供的工具，可以将实例转换到一个新的映像</a:t>
            </a:r>
            <a:r>
              <a:rPr lang="zh-CN" altLang="en-US" sz="2000" dirty="0" smtClean="0">
                <a:latin typeface="微软雅黑" panose="020B0503020204020204" pitchFamily="34" charset="-122"/>
                <a:ea typeface="微软雅黑" panose="020B0503020204020204" pitchFamily="34" charset="-122"/>
              </a:rPr>
              <a:t>。一旦</a:t>
            </a:r>
            <a:r>
              <a:rPr lang="zh-CN" altLang="en-US" sz="2000" dirty="0">
                <a:latin typeface="微软雅黑" panose="020B0503020204020204" pitchFamily="34" charset="-122"/>
                <a:ea typeface="微软雅黑" panose="020B0503020204020204" pitchFamily="34" charset="-122"/>
              </a:rPr>
              <a:t>一个AMI被创建， </a:t>
            </a:r>
            <a:r>
              <a:rPr lang="zh-CN" altLang="en-US" sz="2000" dirty="0" smtClean="0">
                <a:latin typeface="微软雅黑" panose="020B0503020204020204" pitchFamily="34" charset="-122"/>
                <a:ea typeface="微软雅黑" panose="020B0503020204020204" pitchFamily="34" charset="-122"/>
              </a:rPr>
              <a:t>将</a:t>
            </a:r>
            <a:r>
              <a:rPr lang="zh-CN" altLang="en-US" sz="2000" dirty="0">
                <a:latin typeface="微软雅黑" panose="020B0503020204020204" pitchFamily="34" charset="-122"/>
                <a:ea typeface="微软雅黑" panose="020B0503020204020204" pitchFamily="34" charset="-122"/>
              </a:rPr>
              <a:t>存储在一个S3存储桶， 用户可以决定其是否供其他用户使用或保留供个人使用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可以</a:t>
            </a:r>
            <a:r>
              <a:rPr lang="zh-CN" altLang="en-US" sz="2000" dirty="0">
                <a:latin typeface="微软雅黑" panose="020B0503020204020204" pitchFamily="34" charset="-122"/>
                <a:ea typeface="微软雅黑" panose="020B0503020204020204" pitchFamily="34" charset="-122"/>
              </a:rPr>
              <a:t>将产品代码与给定的AMI相关联， 从而每当AMI创建EC2实例时， AMI的拥有者将获得收益。</a:t>
            </a:r>
          </a:p>
        </p:txBody>
      </p:sp>
    </p:spTree>
    <p:extLst>
      <p:ext uri="{BB962C8B-B14F-4D97-AF65-F5344CB8AC3E}">
        <p14:creationId xmlns:p14="http://schemas.microsoft.com/office/powerpoint/2010/main" val="250331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altLang="zh-CN" dirty="0"/>
              <a:t>Compute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
        <p:nvSpPr>
          <p:cNvPr id="5" name="矩形 4"/>
          <p:cNvSpPr/>
          <p:nvPr/>
        </p:nvSpPr>
        <p:spPr>
          <a:xfrm>
            <a:off x="380999" y="1112643"/>
            <a:ext cx="1727396" cy="461665"/>
          </a:xfrm>
          <a:prstGeom prst="rect">
            <a:avLst/>
          </a:prstGeom>
        </p:spPr>
        <p:txBody>
          <a:bodyPr wrap="none">
            <a:spAutoFit/>
          </a:bodyPr>
          <a:lstStyle/>
          <a:p>
            <a:r>
              <a:rPr lang="en-US" altLang="zh-CN" sz="2400" b="1" spc="1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en-US" altLang="zh-CN" dirty="0"/>
              <a:t> </a:t>
            </a:r>
            <a:r>
              <a:rPr lang="en-US" altLang="zh-CN"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EC2</a:t>
            </a:r>
            <a:r>
              <a:rPr lang="zh-CN" altLang="zh-CN"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实例</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80999" y="1574308"/>
            <a:ext cx="8628785" cy="3785652"/>
          </a:xfrm>
          <a:prstGeom prst="rect">
            <a:avLst/>
          </a:prstGeom>
        </p:spPr>
        <p:txBody>
          <a:bodyPr wrap="square">
            <a:spAutoFit/>
          </a:bodyPr>
          <a:lstStyle/>
          <a:p>
            <a:pPr marL="342900" indent="-3429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实例代表虚拟机</a:t>
            </a:r>
            <a:r>
              <a:rPr lang="zh-CN" altLang="en-US" sz="2000" dirty="0" smtClean="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AMI</a:t>
            </a:r>
            <a:r>
              <a:rPr lang="zh-CN" altLang="en-US" sz="2000" dirty="0">
                <a:latin typeface="微软雅黑" panose="020B0503020204020204" pitchFamily="34" charset="-122"/>
                <a:ea typeface="微软雅黑" panose="020B0503020204020204" pitchFamily="34" charset="-122"/>
              </a:rPr>
              <a:t>作为模板创建实例， 模板是专门用来选择内核数量、计算能力以及所安装的存储器的</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处理</a:t>
            </a:r>
            <a:r>
              <a:rPr lang="zh-CN" altLang="en-US" sz="2000" dirty="0">
                <a:latin typeface="微软雅黑" panose="020B0503020204020204" pitchFamily="34" charset="-122"/>
                <a:ea typeface="微软雅黑" panose="020B0503020204020204" pitchFamily="34" charset="-122"/>
              </a:rPr>
              <a:t>能力表现在虚拟内核和</a:t>
            </a:r>
            <a:r>
              <a:rPr lang="en-US" altLang="zh-CN" sz="2000" dirty="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计算单元</a:t>
            </a:r>
            <a:r>
              <a:rPr lang="en-US" altLang="zh-CN" sz="2000" dirty="0">
                <a:latin typeface="微软雅黑" panose="020B0503020204020204" pitchFamily="34" charset="-122"/>
                <a:ea typeface="微软雅黑" panose="020B0503020204020204" pitchFamily="34" charset="-122"/>
              </a:rPr>
              <a:t>(EC2 Compute Unit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ECU) </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ECU</a:t>
            </a:r>
            <a:r>
              <a:rPr lang="zh-CN" altLang="en-US" sz="2000" dirty="0">
                <a:latin typeface="微软雅黑" panose="020B0503020204020204" pitchFamily="34" charset="-122"/>
                <a:ea typeface="微软雅黑" panose="020B0503020204020204" pitchFamily="34" charset="-122"/>
              </a:rPr>
              <a:t>是一个虚拟内核的运算能力的度量方式， 表示分配给一个实例的真实</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的预测数量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使用计算单元</a:t>
            </a:r>
            <a:r>
              <a:rPr lang="zh-CN" altLang="en-US" sz="2000" dirty="0" smtClean="0">
                <a:latin typeface="微软雅黑" panose="020B0503020204020204" pitchFamily="34" charset="-122"/>
                <a:ea typeface="微软雅黑" panose="020B0503020204020204" pitchFamily="34" charset="-122"/>
              </a:rPr>
              <a:t>，可以</a:t>
            </a:r>
            <a:r>
              <a:rPr lang="zh-CN" altLang="en-US" sz="2000" dirty="0">
                <a:latin typeface="微软雅黑" panose="020B0503020204020204" pitchFamily="34" charset="-122"/>
                <a:ea typeface="微软雅黑" panose="020B0503020204020204" pitchFamily="34" charset="-122"/>
              </a:rPr>
              <a:t>随着时间</a:t>
            </a:r>
            <a:r>
              <a:rPr lang="zh-CN" altLang="en-US" sz="2000" dirty="0" smtClean="0">
                <a:latin typeface="微软雅黑" panose="020B0503020204020204" pitchFamily="34" charset="-122"/>
                <a:ea typeface="微软雅黑" panose="020B0503020204020204" pitchFamily="34" charset="-122"/>
              </a:rPr>
              <a:t>变化</a:t>
            </a:r>
            <a:r>
              <a:rPr lang="zh-CN" altLang="en-US" sz="2000" dirty="0">
                <a:latin typeface="微软雅黑" panose="020B0503020204020204" pitchFamily="34" charset="-122"/>
                <a:ea typeface="微软雅黑" panose="020B0503020204020204" pitchFamily="34" charset="-122"/>
              </a:rPr>
              <a:t>将这些单元映射为底层实际分配的计算能力值，</a:t>
            </a:r>
            <a:r>
              <a:rPr lang="zh-CN" altLang="en-US" sz="2000" dirty="0" smtClean="0">
                <a:latin typeface="微软雅黑" panose="020B0503020204020204" pitchFamily="34" charset="-122"/>
                <a:ea typeface="微软雅黑" panose="020B0503020204020204" pitchFamily="34" charset="-122"/>
              </a:rPr>
              <a:t>从而保持</a:t>
            </a:r>
            <a:r>
              <a:rPr lang="en-US" altLang="zh-CN" sz="2000" dirty="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实例的性能与当前制定的标准相一致。随着时间的推移，支撑相关基础设施的硬件会被更强大的硬件替代，而有了</a:t>
            </a:r>
            <a:r>
              <a:rPr lang="en-US" altLang="zh-CN" sz="2000" dirty="0">
                <a:latin typeface="微软雅黑" panose="020B0503020204020204" pitchFamily="34" charset="-122"/>
                <a:ea typeface="微软雅黑" panose="020B0503020204020204" pitchFamily="34" charset="-122"/>
              </a:rPr>
              <a:t>ECU</a:t>
            </a:r>
            <a:r>
              <a:rPr lang="zh-CN" altLang="en-US" sz="2000" dirty="0">
                <a:latin typeface="微软雅黑" panose="020B0503020204020204" pitchFamily="34" charset="-122"/>
                <a:ea typeface="微软雅黑" panose="020B0503020204020204" pitchFamily="34" charset="-122"/>
              </a:rPr>
              <a:t>的帮助， </a:t>
            </a:r>
            <a:r>
              <a:rPr lang="en-US" altLang="zh-CN"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实例提供给用户的性能是一致的</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由于</a:t>
            </a:r>
            <a:r>
              <a:rPr lang="zh-CN" altLang="en-US" sz="2000" dirty="0">
                <a:latin typeface="微软雅黑" panose="020B0503020204020204" pitchFamily="34" charset="-122"/>
                <a:ea typeface="微软雅黑" panose="020B0503020204020204" pitchFamily="34" charset="-122"/>
              </a:rPr>
              <a:t>用户是租用计算能力， 而不是购买硬件， 所以这样的做法是合理的。一个</a:t>
            </a:r>
            <a:r>
              <a:rPr lang="en-US" altLang="zh-CN" sz="2000" dirty="0">
                <a:latin typeface="微软雅黑" panose="020B0503020204020204" pitchFamily="34" charset="-122"/>
                <a:ea typeface="微软雅黑" panose="020B0503020204020204" pitchFamily="34" charset="-122"/>
              </a:rPr>
              <a:t>ECU</a:t>
            </a:r>
            <a:r>
              <a:rPr lang="zh-CN" altLang="en-US" sz="2000" dirty="0">
                <a:latin typeface="微软雅黑" panose="020B0503020204020204" pitchFamily="34" charset="-122"/>
                <a:ea typeface="微软雅黑" panose="020B0503020204020204" pitchFamily="34" charset="-122"/>
              </a:rPr>
              <a:t>的性能与一个</a:t>
            </a:r>
            <a:r>
              <a:rPr lang="en-US" altLang="zh-CN" sz="2000" dirty="0">
                <a:latin typeface="微软雅黑" panose="020B0503020204020204" pitchFamily="34" charset="-122"/>
                <a:ea typeface="微软雅黑" panose="020B0503020204020204" pitchFamily="34" charset="-122"/>
              </a:rPr>
              <a:t>1.0~1.2GHz2007 Opteron</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2007Xeon</a:t>
            </a:r>
            <a:r>
              <a:rPr lang="zh-CN" altLang="en-US" sz="2000" dirty="0">
                <a:latin typeface="微软雅黑" panose="020B0503020204020204" pitchFamily="34" charset="-122"/>
                <a:ea typeface="微软雅黑" panose="020B0503020204020204" pitchFamily="34" charset="-122"/>
              </a:rPr>
              <a:t>处理器的运算能力相同。</a:t>
            </a:r>
          </a:p>
        </p:txBody>
      </p:sp>
    </p:spTree>
    <p:extLst>
      <p:ext uri="{BB962C8B-B14F-4D97-AF65-F5344CB8AC3E}">
        <p14:creationId xmlns:p14="http://schemas.microsoft.com/office/powerpoint/2010/main" val="1133551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altLang="zh-CN" dirty="0"/>
              <a:t>Compute Services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sp>
        <p:nvSpPr>
          <p:cNvPr id="5" name="矩形 4"/>
          <p:cNvSpPr/>
          <p:nvPr/>
        </p:nvSpPr>
        <p:spPr>
          <a:xfrm>
            <a:off x="380999" y="1112643"/>
            <a:ext cx="1727396" cy="461665"/>
          </a:xfrm>
          <a:prstGeom prst="rect">
            <a:avLst/>
          </a:prstGeom>
        </p:spPr>
        <p:txBody>
          <a:bodyPr wrap="none">
            <a:spAutoFit/>
          </a:bodyPr>
          <a:lstStyle/>
          <a:p>
            <a:r>
              <a:rPr lang="en-US" altLang="zh-CN" sz="2400" b="1" spc="15"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en-US" altLang="zh-CN" dirty="0"/>
              <a:t> </a:t>
            </a:r>
            <a:r>
              <a:rPr lang="en-US" altLang="zh-CN"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EC2</a:t>
            </a:r>
            <a:r>
              <a:rPr lang="zh-CN" altLang="zh-CN"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实例</a:t>
            </a:r>
            <a:endParaRPr lang="zh-CN" altLang="en-US" sz="2400" b="1" spc="15"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80999" y="1574308"/>
            <a:ext cx="8628785" cy="3170099"/>
          </a:xfrm>
          <a:prstGeom prst="rect">
            <a:avLst/>
          </a:prstGeom>
        </p:spPr>
        <p:txBody>
          <a:bodyPr wrap="square">
            <a:spAutoFit/>
          </a:bodyPr>
          <a:lstStyle/>
          <a:p>
            <a:pPr marL="342900" indent="-3429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实例的定价根据其类别按小时收费</a:t>
            </a: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个实例每小时的</a:t>
            </a:r>
            <a:r>
              <a:rPr lang="zh-CN" altLang="en-US" sz="2000" dirty="0" smtClean="0">
                <a:latin typeface="微软雅黑" panose="020B0503020204020204" pitchFamily="34" charset="-122"/>
                <a:ea typeface="微软雅黑" panose="020B0503020204020204" pitchFamily="34" charset="-122"/>
              </a:rPr>
              <a:t>费用固定。</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另</a:t>
            </a:r>
            <a:r>
              <a:rPr lang="zh-CN" altLang="en-US" sz="2000" dirty="0">
                <a:latin typeface="微软雅黑" panose="020B0503020204020204" pitchFamily="34" charset="-122"/>
                <a:ea typeface="微软雅黑" panose="020B0503020204020204" pitchFamily="34" charset="-122"/>
              </a:rPr>
              <a:t>一种方法</a:t>
            </a:r>
            <a:r>
              <a:rPr lang="zh-CN" altLang="en-US" sz="2000" dirty="0" smtClean="0">
                <a:latin typeface="微软雅黑" panose="020B0503020204020204" pitchFamily="34" charset="-122"/>
                <a:ea typeface="微软雅黑" panose="020B0503020204020204" pitchFamily="34" charset="-122"/>
              </a:rPr>
              <a:t>是即时实例。实例</a:t>
            </a:r>
            <a:r>
              <a:rPr lang="zh-CN" altLang="en-US" sz="2000" dirty="0">
                <a:latin typeface="微软雅黑" panose="020B0503020204020204" pitchFamily="34" charset="-122"/>
                <a:ea typeface="微软雅黑" panose="020B0503020204020204" pitchFamily="34" charset="-122"/>
              </a:rPr>
              <a:t>在价格和有效期方面更具动态性</a:t>
            </a:r>
            <a:r>
              <a:rPr lang="zh-CN" altLang="en-US" sz="2000" dirty="0" smtClean="0">
                <a:latin typeface="微软雅黑" panose="020B0503020204020204" pitchFamily="34" charset="-122"/>
                <a:ea typeface="微软雅黑" panose="020B0503020204020204" pitchFamily="34" charset="-122"/>
              </a:rPr>
              <a:t>，根据</a:t>
            </a:r>
            <a:r>
              <a:rPr lang="en-US" altLang="zh-CN" sz="2000" dirty="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负载和资源可用性提供给用户使用的。用户定义其愿意支付的价格上限，只要目前的价格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即时价格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在给定的上限之下，实例就保持运行，即时实例在每小时开始时进行计费</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通过</a:t>
            </a:r>
            <a:r>
              <a:rPr lang="zh-CN" altLang="en-US" sz="2000" dirty="0">
                <a:latin typeface="微软雅黑" panose="020B0503020204020204" pitchFamily="34" charset="-122"/>
                <a:ea typeface="微软雅黑" panose="020B0503020204020204" pitchFamily="34" charset="-122"/>
              </a:rPr>
              <a:t>使用亚马逊提供的命令行工具连接亚马逊网络服务。亚马逊网络服务允许远程访问</a:t>
            </a:r>
            <a:r>
              <a:rPr lang="en-US" altLang="zh-CN"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基础设施或</a:t>
            </a:r>
            <a:r>
              <a:rPr lang="en-US" altLang="zh-CN" sz="2000" dirty="0">
                <a:latin typeface="微软雅黑" panose="020B0503020204020204" pitchFamily="34" charset="-122"/>
                <a:ea typeface="微软雅黑" panose="020B0503020204020204" pitchFamily="34" charset="-122"/>
              </a:rPr>
              <a:t>AWS</a:t>
            </a:r>
            <a:r>
              <a:rPr lang="zh-CN" altLang="en-US" sz="2000" dirty="0">
                <a:latin typeface="微软雅黑" panose="020B0503020204020204" pitchFamily="34" charset="-122"/>
                <a:ea typeface="微软雅黑" panose="020B0503020204020204" pitchFamily="34" charset="-122"/>
              </a:rPr>
              <a:t>控制台， </a:t>
            </a:r>
            <a:r>
              <a:rPr lang="en-US" altLang="zh-CN" sz="2000" dirty="0">
                <a:latin typeface="微软雅黑" panose="020B0503020204020204" pitchFamily="34" charset="-122"/>
                <a:ea typeface="微软雅黑" panose="020B0503020204020204" pitchFamily="34" charset="-122"/>
              </a:rPr>
              <a:t>AWS</a:t>
            </a:r>
            <a:r>
              <a:rPr lang="zh-CN" altLang="en-US" sz="2000" dirty="0">
                <a:latin typeface="微软雅黑" panose="020B0503020204020204" pitchFamily="34" charset="-122"/>
                <a:ea typeface="微软雅黑" panose="020B0503020204020204" pitchFamily="34" charset="-122"/>
              </a:rPr>
              <a:t>控制台可管理其他服务， 如</a:t>
            </a:r>
            <a:r>
              <a:rPr lang="en-US" altLang="zh-CN" sz="2000" dirty="0" smtClean="0">
                <a:latin typeface="微软雅黑" panose="020B0503020204020204" pitchFamily="34" charset="-122"/>
                <a:ea typeface="微软雅黑" panose="020B0503020204020204" pitchFamily="34" charset="-122"/>
              </a:rPr>
              <a:t>S3</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默认</a:t>
            </a:r>
            <a:r>
              <a:rPr lang="zh-CN" altLang="en-US" sz="2000" dirty="0">
                <a:latin typeface="微软雅黑" panose="020B0503020204020204" pitchFamily="34" charset="-122"/>
                <a:ea typeface="微软雅黑" panose="020B0503020204020204" pitchFamily="34" charset="-122"/>
              </a:rPr>
              <a:t>情况下， </a:t>
            </a:r>
            <a:r>
              <a:rPr lang="en-US" altLang="zh-CN" sz="2000" dirty="0" smtClean="0">
                <a:latin typeface="微软雅黑" panose="020B0503020204020204" pitchFamily="34" charset="-122"/>
                <a:ea typeface="微软雅黑" panose="020B0503020204020204" pitchFamily="34" charset="-122"/>
              </a:rPr>
              <a:t>EC2</a:t>
            </a:r>
            <a:r>
              <a:rPr lang="zh-CN" altLang="en-US" sz="2000" dirty="0">
                <a:latin typeface="微软雅黑" panose="020B0503020204020204" pitchFamily="34" charset="-122"/>
                <a:ea typeface="微软雅黑" panose="020B0503020204020204" pitchFamily="34" charset="-122"/>
              </a:rPr>
              <a:t>实例由</a:t>
            </a:r>
            <a:r>
              <a:rPr lang="en-US" altLang="zh-CN" sz="2000" dirty="0">
                <a:latin typeface="微软雅黑" panose="020B0503020204020204" pitchFamily="34" charset="-122"/>
                <a:ea typeface="微软雅黑" panose="020B0503020204020204" pitchFamily="34" charset="-122"/>
              </a:rPr>
              <a:t>AMI</a:t>
            </a:r>
            <a:r>
              <a:rPr lang="zh-CN" altLang="en-US" sz="2000" dirty="0">
                <a:latin typeface="微软雅黑" panose="020B0503020204020204" pitchFamily="34" charset="-122"/>
                <a:ea typeface="微软雅黑" panose="020B0503020204020204" pitchFamily="34" charset="-122"/>
              </a:rPr>
              <a:t>相关的内核和磁盘创建</a:t>
            </a:r>
            <a:r>
              <a:rPr lang="zh-CN" altLang="en-US" sz="2000" dirty="0" smtClean="0">
                <a:latin typeface="微软雅黑" panose="020B0503020204020204" pitchFamily="34" charset="-122"/>
                <a:ea typeface="微软雅黑" panose="020B0503020204020204" pitchFamily="34" charset="-122"/>
              </a:rPr>
              <a:t>。或者，将</a:t>
            </a:r>
            <a:r>
              <a:rPr lang="zh-CN" altLang="en-US" sz="2000" dirty="0">
                <a:latin typeface="微软雅黑" panose="020B0503020204020204" pitchFamily="34" charset="-122"/>
                <a:ea typeface="微软雅黑" panose="020B0503020204020204" pitchFamily="34" charset="-122"/>
              </a:rPr>
              <a:t>实例附加在一个</a:t>
            </a:r>
            <a:r>
              <a:rPr lang="en-US" altLang="zh-CN" sz="2000" dirty="0">
                <a:latin typeface="微软雅黑" panose="020B0503020204020204" pitchFamily="34" charset="-122"/>
                <a:ea typeface="微软雅黑" panose="020B0503020204020204" pitchFamily="34" charset="-122"/>
              </a:rPr>
              <a:t>EBS</a:t>
            </a:r>
            <a:r>
              <a:rPr lang="zh-CN" altLang="en-US" sz="2000" dirty="0">
                <a:latin typeface="微软雅黑" panose="020B0503020204020204" pitchFamily="34" charset="-122"/>
                <a:ea typeface="微软雅黑" panose="020B0503020204020204" pitchFamily="34" charset="-122"/>
              </a:rPr>
              <a:t>卷上， 其内容将存储在</a:t>
            </a:r>
            <a:r>
              <a:rPr lang="en-US" altLang="zh-CN" sz="2000" dirty="0" smtClean="0">
                <a:latin typeface="微软雅黑" panose="020B0503020204020204" pitchFamily="34" charset="-122"/>
                <a:ea typeface="微软雅黑" panose="020B0503020204020204" pitchFamily="34" charset="-122"/>
              </a:rPr>
              <a:t>S3</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5315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4597</TotalTime>
  <Words>11200</Words>
  <Application>Microsoft Office PowerPoint</Application>
  <PresentationFormat>全屏显示(4:3)</PresentationFormat>
  <Paragraphs>645</Paragraphs>
  <Slides>66</Slides>
  <Notes>65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SimSun</vt:lpstr>
      <vt:lpstr>SimSun</vt:lpstr>
      <vt:lpstr>微软雅黑</vt:lpstr>
      <vt:lpstr>Arial</vt:lpstr>
      <vt:lpstr>Calibri</vt:lpstr>
      <vt:lpstr>Tahoma</vt:lpstr>
      <vt:lpstr>Times New Roman</vt:lpstr>
      <vt:lpstr>Verdana</vt:lpstr>
      <vt:lpstr>Wingdings</vt:lpstr>
      <vt:lpstr>Unit 1 - CPU, Systems and Directory services overview</vt:lpstr>
      <vt:lpstr>Cloud Application Development</vt:lpstr>
      <vt:lpstr>Unit 6: Industrial Cloud Platform</vt:lpstr>
      <vt:lpstr>概述</vt:lpstr>
      <vt:lpstr>1.Amazon Web Services</vt:lpstr>
      <vt:lpstr>1.Amazon Web Services</vt:lpstr>
      <vt:lpstr>1.1 Compute Services</vt:lpstr>
      <vt:lpstr>1.1 Compute Services</vt:lpstr>
      <vt:lpstr>1.1 Compute Services</vt:lpstr>
      <vt:lpstr>1.1 Compute Services</vt:lpstr>
      <vt:lpstr>1.1 Compute Services</vt:lpstr>
      <vt:lpstr>1.1 Compute Services</vt:lpstr>
      <vt:lpstr>1.1 Compute Services</vt:lpstr>
      <vt:lpstr>1.2 Storage Services</vt:lpstr>
      <vt:lpstr>1.2 Storage Services</vt:lpstr>
      <vt:lpstr>1.2 Storage Services</vt:lpstr>
      <vt:lpstr>1.2 Storage Services</vt:lpstr>
      <vt:lpstr>1.2 Storage Services</vt:lpstr>
      <vt:lpstr>1.2 Storage Services</vt:lpstr>
      <vt:lpstr>1.2 Storage Services</vt:lpstr>
      <vt:lpstr>1.2 Storage Services</vt:lpstr>
      <vt:lpstr>1.2 Storage Services</vt:lpstr>
      <vt:lpstr>1.2 Storage Services</vt:lpstr>
      <vt:lpstr>1.2 Storage Services</vt:lpstr>
      <vt:lpstr>1.2 Storage Services</vt:lpstr>
      <vt:lpstr>1.2 Storage Services</vt:lpstr>
      <vt:lpstr>1.2 Storage Services</vt:lpstr>
      <vt:lpstr>1.2 Storage Services</vt:lpstr>
      <vt:lpstr>1.3 Communication Services </vt:lpstr>
      <vt:lpstr>1.3 Communication Services </vt:lpstr>
      <vt:lpstr>1.3 Communication Services </vt:lpstr>
      <vt:lpstr>1.4 Additional Services</vt:lpstr>
      <vt:lpstr>2. Google App Engine</vt:lpstr>
      <vt:lpstr>2.1 架构和核心概念</vt:lpstr>
      <vt:lpstr>2.1 架构和核心概念</vt:lpstr>
      <vt:lpstr>2.1 架构和核心概念</vt:lpstr>
      <vt:lpstr>2.1 架构和核心概念</vt:lpstr>
      <vt:lpstr>2.1 架构和核心概念</vt:lpstr>
      <vt:lpstr>2.1 架构和核心概念</vt:lpstr>
      <vt:lpstr>2.1 架构和核心概念</vt:lpstr>
      <vt:lpstr>2.1 架构和核心概念</vt:lpstr>
      <vt:lpstr>2.1 架构和核心概念</vt:lpstr>
      <vt:lpstr>2.1 架构和核心概念</vt:lpstr>
      <vt:lpstr>2.1 架构和核心概念</vt:lpstr>
      <vt:lpstr>2.2 应用程序生命周期</vt:lpstr>
      <vt:lpstr>2.2 应用程序生命周期</vt:lpstr>
      <vt:lpstr>2.2 应用程序生命周期</vt:lpstr>
      <vt:lpstr>2.2 应用程序生命周期</vt:lpstr>
      <vt:lpstr>2.2成本模型</vt:lpstr>
      <vt:lpstr>3.Windows Azure</vt:lpstr>
      <vt:lpstr>PowerPoint 演示文稿</vt:lpstr>
      <vt:lpstr>3.1 Azure核心概念</vt:lpstr>
      <vt:lpstr>3.1 Azure核心概念</vt:lpstr>
      <vt:lpstr>3.1 Azure核心概念</vt:lpstr>
      <vt:lpstr>3.1 Azure核心概念</vt:lpstr>
      <vt:lpstr>3.1 Azure核心概念</vt:lpstr>
      <vt:lpstr>3.1 Azure核心概念</vt:lpstr>
      <vt:lpstr>3.1 Azure核心概念</vt:lpstr>
      <vt:lpstr>3.1 Azure核心概念</vt:lpstr>
      <vt:lpstr>3.1 Azure核心概念</vt:lpstr>
      <vt:lpstr>3.1 Azure核心概念</vt:lpstr>
      <vt:lpstr>3.1 Azure核心概念</vt:lpstr>
      <vt:lpstr>3.1 Azure核心概念</vt:lpstr>
      <vt:lpstr>3.2 SQLAzure</vt:lpstr>
      <vt:lpstr>PowerPoint 演示文稿</vt:lpstr>
      <vt:lpstr>3.2 SQLAzure</vt:lpstr>
      <vt:lpstr>3.3 Windows Azure平台设备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j.huang</cp:lastModifiedBy>
  <cp:revision>476</cp:revision>
  <dcterms:created xsi:type="dcterms:W3CDTF">2016-02-14T03:57:00Z</dcterms:created>
  <dcterms:modified xsi:type="dcterms:W3CDTF">2021-10-20T03:20:27Z</dcterms:modified>
</cp:coreProperties>
</file>