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3" r:id="rId3"/>
    <p:sldId id="284" r:id="rId4"/>
    <p:sldId id="287" r:id="rId5"/>
    <p:sldId id="285" r:id="rId6"/>
    <p:sldId id="286" r:id="rId7"/>
    <p:sldId id="288" r:id="rId8"/>
    <p:sldId id="289" r:id="rId9"/>
    <p:sldId id="290" r:id="rId10"/>
    <p:sldId id="291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83"/>
            <p14:sldId id="284"/>
            <p14:sldId id="287"/>
            <p14:sldId id="285"/>
            <p14:sldId id="286"/>
            <p14:sldId id="288"/>
            <p14:sldId id="289"/>
            <p14:sldId id="290"/>
            <p14:sldId id="291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CBCBCB"/>
    <a:srgbClr val="DD462F"/>
    <a:srgbClr val="5B9BD5"/>
    <a:srgbClr val="DD6043"/>
    <a:srgbClr val="D24726"/>
    <a:srgbClr val="404040"/>
    <a:srgbClr val="FF9B45"/>
    <a:srgbClr val="F8CFB6"/>
    <a:srgbClr val="F8C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5306" autoAdjust="0"/>
  </p:normalViewPr>
  <p:slideViewPr>
    <p:cSldViewPr snapToGrid="0">
      <p:cViewPr varScale="1">
        <p:scale>
          <a:sx n="107" d="100"/>
          <a:sy n="107" d="100"/>
        </p:scale>
        <p:origin x="49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6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9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95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468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78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6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62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6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3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8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2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EEBAAA-29B5-4AF5-BC5F-7E580C29002D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7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2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85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1162189-8172-4856-9E3C-CABC06B83AE5}"/>
              </a:ext>
            </a:extLst>
          </p:cNvPr>
          <p:cNvSpPr/>
          <p:nvPr/>
        </p:nvSpPr>
        <p:spPr>
          <a:xfrm>
            <a:off x="0" y="4470400"/>
            <a:ext cx="12192000" cy="238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4324"/>
            <a:ext cx="11023242" cy="2387600"/>
          </a:xfrm>
        </p:spPr>
        <p:txBody>
          <a:bodyPr anchor="ctr" anchorCtr="0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Understanding Pictograph with Facial </a:t>
            </a:r>
            <a:r>
              <a:rPr lang="en-US" sz="4000" dirty="0" smtClean="0">
                <a:solidFill>
                  <a:schemeClr val="bg1"/>
                </a:solidFill>
              </a:rPr>
              <a:t>Features</a:t>
            </a:r>
            <a:r>
              <a:rPr lang="zh-CN" altLang="en-US" sz="4000" dirty="0" smtClean="0">
                <a:solidFill>
                  <a:schemeClr val="bg1"/>
                </a:solidFill>
              </a:rPr>
              <a:t>：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End-to-End </a:t>
            </a:r>
            <a:r>
              <a:rPr lang="en-US" sz="4000" dirty="0">
                <a:solidFill>
                  <a:schemeClr val="bg1"/>
                </a:solidFill>
              </a:rPr>
              <a:t>Sentence-level Lip Reading of Chinese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182938" y="4147343"/>
            <a:ext cx="8761412" cy="646113"/>
          </a:xfrm>
        </p:spPr>
        <p:txBody>
          <a:bodyPr wrap="none">
            <a:spAutoFit/>
          </a:bodyPr>
          <a:lstStyle/>
          <a:p>
            <a:pPr algn="r"/>
            <a:r>
              <a:rPr lang="en-US" altLang="zh-CN" sz="2400" dirty="0" err="1" smtClean="0">
                <a:solidFill>
                  <a:schemeClr val="bg1"/>
                </a:solidFill>
                <a:latin typeface="+mj-lt"/>
              </a:rPr>
              <a:t>Xiaobing</a:t>
            </a:r>
            <a:r>
              <a:rPr lang="en-US" altLang="zh-CN" sz="2400" dirty="0" smtClean="0">
                <a:solidFill>
                  <a:schemeClr val="bg1"/>
                </a:solidFill>
                <a:latin typeface="+mj-lt"/>
              </a:rPr>
              <a:t> Zhang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H</a:t>
            </a:r>
            <a:r>
              <a:rPr lang="en-US" altLang="zh-CN" sz="2400" dirty="0" err="1" smtClean="0">
                <a:solidFill>
                  <a:schemeClr val="bg1"/>
                </a:solidFill>
                <a:latin typeface="+mj-lt"/>
              </a:rPr>
              <a:t>aigang</a:t>
            </a:r>
            <a:r>
              <a:rPr lang="en-US" altLang="zh-CN" sz="2400" dirty="0" smtClean="0">
                <a:solidFill>
                  <a:schemeClr val="bg1"/>
                </a:solidFill>
                <a:latin typeface="+mj-lt"/>
              </a:rPr>
              <a:t> Gong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Xili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Dai, Fan Yang,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Nianbo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Liu, Ming Liu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+mj-lt"/>
              </a:rPr>
            </a:br>
            <a:r>
              <a:rPr lang="en-US" sz="1600" dirty="0">
                <a:latin typeface="+mj-lt"/>
              </a:rPr>
              <a:t>University of Electronic Science and Technology of </a:t>
            </a:r>
            <a:r>
              <a:rPr lang="en-US" sz="1600" dirty="0" smtClean="0">
                <a:latin typeface="+mj-lt"/>
              </a:rPr>
              <a:t>China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b="1" dirty="0"/>
              <a:t>Experiment and Evaluation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21" y="2267053"/>
            <a:ext cx="11742857" cy="165714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21207" y="1400175"/>
            <a:ext cx="2017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Comparison work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7973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779861" y="3429000"/>
            <a:ext cx="3786871" cy="641714"/>
          </a:xfrm>
        </p:spPr>
        <p:txBody>
          <a:bodyPr wrap="none">
            <a:spAutoFit/>
          </a:bodyPr>
          <a:lstStyle/>
          <a:p>
            <a:pPr>
              <a:lnSpc>
                <a:spcPts val="3600"/>
              </a:lnSpc>
              <a:spcAft>
                <a:spcPts val="0"/>
              </a:spcAft>
            </a:pPr>
            <a:r>
              <a:rPr lang="en-US" sz="6000" dirty="0">
                <a:solidFill>
                  <a:schemeClr val="tx1">
                    <a:lumMod val="95000"/>
                    <a:lumOff val="5000"/>
                  </a:schemeClr>
                </a:solidFill>
                <a:cs typeface="Calibri Light" panose="020F03020202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14618" y="440856"/>
            <a:ext cx="6877119" cy="640080"/>
          </a:xfrm>
        </p:spPr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Characteristics of Chinese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" name="Straight Connector 5" descr="Light grey line separating Morph text and images">
            <a:extLst>
              <a:ext uri="{FF2B5EF4-FFF2-40B4-BE49-F238E27FC236}">
                <a16:creationId xmlns="" xmlns:a16="http://schemas.microsoft.com/office/drawing/2014/main" id="{A5D94918-90F9-4E78-94BD-C4A3F3B45D39}"/>
              </a:ext>
            </a:extLst>
          </p:cNvPr>
          <p:cNvCxnSpPr/>
          <p:nvPr/>
        </p:nvCxnSpPr>
        <p:spPr>
          <a:xfrm>
            <a:off x="4944316" y="1501006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76825" y="1266825"/>
            <a:ext cx="6302751" cy="52387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Pinyin:          </a:t>
            </a:r>
          </a:p>
          <a:p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Syllable:  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each individual </a:t>
            </a:r>
            <a:r>
              <a:rPr lang="en-US" altLang="zh-CN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Hanzi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is an independent syllable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18" y="2291581"/>
            <a:ext cx="4485714" cy="1704762"/>
          </a:xfrm>
          <a:prstGeom prst="rect">
            <a:avLst/>
          </a:prstGeom>
        </p:spPr>
      </p:pic>
      <p:sp>
        <p:nvSpPr>
          <p:cNvPr id="7" name="左大括号 6"/>
          <p:cNvSpPr/>
          <p:nvPr/>
        </p:nvSpPr>
        <p:spPr>
          <a:xfrm>
            <a:off x="6207365" y="1371544"/>
            <a:ext cx="247650" cy="100965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467626" y="1214649"/>
            <a:ext cx="50444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Initial(23):  used </a:t>
            </a:r>
            <a:r>
              <a:rPr lang="en-US" altLang="zh-CN" sz="1600" dirty="0"/>
              <a:t>in front of the vowel as consonant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Vowel(24): </a:t>
            </a:r>
            <a:r>
              <a:rPr lang="en-US" altLang="zh-CN" sz="1600" dirty="0"/>
              <a:t>composed of head-vowel, nuclei and tail-vowel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Intonation mark(4): </a:t>
            </a:r>
            <a:endParaRPr lang="zh-CN" altLang="en-US" sz="16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841" y="2546072"/>
            <a:ext cx="5266667" cy="154967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031" y="4467529"/>
            <a:ext cx="5314286" cy="203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5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38058"/>
            <a:ext cx="6877119" cy="640080"/>
          </a:xfrm>
        </p:spPr>
        <p:txBody>
          <a:bodyPr>
            <a:noAutofit/>
          </a:bodyPr>
          <a:lstStyle/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LipCH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-Net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Straight Connector 12" descr="Light grey line separating Morph text and images">
            <a:extLst>
              <a:ext uri="{FF2B5EF4-FFF2-40B4-BE49-F238E27FC236}">
                <a16:creationId xmlns="" xmlns:a16="http://schemas.microsoft.com/office/drawing/2014/main" id="{D2AAE043-429C-4425-8E6F-C9C92399655B}"/>
              </a:ext>
            </a:extLst>
          </p:cNvPr>
          <p:cNvCxnSpPr/>
          <p:nvPr/>
        </p:nvCxnSpPr>
        <p:spPr>
          <a:xfrm>
            <a:off x="5057775" y="1424806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17">
            <a:extLst>
              <a:ext uri="{FF2B5EF4-FFF2-40B4-BE49-F238E27FC236}">
                <a16:creationId xmlns="" xmlns:a16="http://schemas.microsoft.com/office/drawing/2014/main" id="{FE0C96E7-96DA-4DB1-A53D-D157F31CB21C}"/>
              </a:ext>
            </a:extLst>
          </p:cNvPr>
          <p:cNvSpPr txBox="1">
            <a:spLocks/>
          </p:cNvSpPr>
          <p:nvPr/>
        </p:nvSpPr>
        <p:spPr>
          <a:xfrm>
            <a:off x="5191125" y="2162175"/>
            <a:ext cx="6313828" cy="38290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Calibri Light" panose="020F0302020204030204" pitchFamily="34" charset="0"/>
              </a:rPr>
              <a:t>ConvNet</a:t>
            </a: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 Light" panose="020F0302020204030204" pitchFamily="34" charset="0"/>
              </a:rPr>
              <a:t>:</a:t>
            </a:r>
            <a:r>
              <a:rPr lang="en-US" sz="1400" b="1" dirty="0" smtClean="0">
                <a:cs typeface="Calibri Light" panose="020F0302020204030204" pitchFamily="34" charset="0"/>
              </a:rPr>
              <a:t> </a:t>
            </a:r>
            <a:r>
              <a:rPr lang="en-US" sz="1400" dirty="0" smtClean="0">
                <a:cs typeface="Calibri Light" panose="020F0302020204030204" pitchFamily="34" charset="0"/>
              </a:rPr>
              <a:t>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 Light" panose="020F0302020204030204" pitchFamily="34" charset="0"/>
              </a:rPr>
              <a:t>based on VGG-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 Light" panose="020F0302020204030204" pitchFamily="34" charset="0"/>
              </a:rPr>
              <a:t>M, capture short-dynamic of the lip region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Calibri Light" panose="020F0302020204030204" pitchFamily="34" charset="0"/>
              </a:rPr>
              <a:t>ResNet</a:t>
            </a: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 Light" panose="020F0302020204030204" pitchFamily="34" charset="0"/>
              </a:rPr>
              <a:t>:</a:t>
            </a:r>
            <a:r>
              <a:rPr lang="en-US" sz="1400" b="1" dirty="0" smtClean="0">
                <a:cs typeface="Calibri Light" panose="020F0302020204030204" pitchFamily="34" charset="0"/>
              </a:rPr>
              <a:t> </a:t>
            </a:r>
            <a:r>
              <a:rPr lang="en-US" sz="1400" dirty="0" smtClean="0">
                <a:cs typeface="Calibri Light" panose="020F0302020204030204" pitchFamily="34" charset="0"/>
              </a:rPr>
              <a:t>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 Light" panose="020F0302020204030204" pitchFamily="34" charset="0"/>
              </a:rPr>
              <a:t>modified to 14-layer, facilitate information propagation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 Light" panose="020F0302020204030204" pitchFamily="34" charset="0"/>
              </a:rPr>
              <a:t>LSTMs:</a:t>
            </a:r>
            <a:r>
              <a:rPr lang="en-US" sz="1400" dirty="0" smtClean="0">
                <a:cs typeface="Calibri Light" panose="020F0302020204030204" pitchFamily="34" charset="0"/>
              </a:rPr>
              <a:t> 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 Light" panose="020F0302020204030204" pitchFamily="34" charset="0"/>
              </a:rPr>
              <a:t>2-layer, absorb the features generated from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Calibri Light" panose="020F0302020204030204" pitchFamily="34" charset="0"/>
              </a:rPr>
              <a:t>ResNet</a:t>
            </a: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 Light" panose="020F0302020204030204" pitchFamily="34" charset="0"/>
              </a:rPr>
              <a:t>CTC:</a:t>
            </a:r>
            <a:r>
              <a:rPr lang="en-US" sz="1400" dirty="0" smtClean="0">
                <a:cs typeface="Calibri Light" panose="020F0302020204030204" pitchFamily="34" charset="0"/>
              </a:rPr>
              <a:t>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 Light" panose="020F0302020204030204" pitchFamily="34" charset="0"/>
              </a:rPr>
              <a:t>automatically segment pictures and Pinyin sequences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endParaRPr lang="en-US" sz="1400" dirty="0"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endParaRPr lang="en-US" sz="1400" dirty="0" smtClean="0"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endParaRPr lang="en-US" sz="1400" dirty="0"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endParaRPr lang="en-US" sz="1400" dirty="0" smtClean="0"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endParaRPr lang="en-US" sz="1400" dirty="0" smtClean="0">
              <a:cs typeface="Calibri Light" panose="020F03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/>
            </a:pPr>
            <a:endParaRPr lang="en-US" sz="1400" dirty="0">
              <a:cs typeface="Calibri Light" panose="020F03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8" y="2085975"/>
            <a:ext cx="4885982" cy="21907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1207" y="1306658"/>
            <a:ext cx="3204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Picture-to-Pinyin model 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793" y="3690170"/>
            <a:ext cx="2485714" cy="3619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793" y="4164506"/>
            <a:ext cx="2323809" cy="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3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LipCH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-Net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Straight Connector 12" descr="Light grey line separating Morph text and images">
            <a:extLst>
              <a:ext uri="{FF2B5EF4-FFF2-40B4-BE49-F238E27FC236}">
                <a16:creationId xmlns="" xmlns:a16="http://schemas.microsoft.com/office/drawing/2014/main" id="{C5E7375F-909C-44C1-AD95-648FA41C5AFF}"/>
              </a:ext>
            </a:extLst>
          </p:cNvPr>
          <p:cNvCxnSpPr/>
          <p:nvPr/>
        </p:nvCxnSpPr>
        <p:spPr>
          <a:xfrm>
            <a:off x="5419725" y="1524708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7">
            <a:extLst>
              <a:ext uri="{FF2B5EF4-FFF2-40B4-BE49-F238E27FC236}">
                <a16:creationId xmlns="" xmlns:a16="http://schemas.microsoft.com/office/drawing/2014/main" id="{976258FC-496D-4CA9-9DF0-94424EBA4C00}"/>
              </a:ext>
            </a:extLst>
          </p:cNvPr>
          <p:cNvSpPr txBox="1">
            <a:spLocks/>
          </p:cNvSpPr>
          <p:nvPr/>
        </p:nvSpPr>
        <p:spPr>
          <a:xfrm>
            <a:off x="5694634" y="2100910"/>
            <a:ext cx="6192565" cy="184665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 Light" panose="020F0302020204030204" pitchFamily="34" charset="0"/>
              </a:rPr>
              <a:t>Encoder:</a:t>
            </a:r>
            <a:r>
              <a:rPr lang="en-US" sz="1600" b="1" dirty="0" smtClean="0">
                <a:cs typeface="Calibri Light" panose="020F0302020204030204" pitchFamily="34" charset="0"/>
              </a:rPr>
              <a:t>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 Light" panose="020F0302020204030204" pitchFamily="34" charset="0"/>
              </a:rPr>
              <a:t>input and labels are both Pinyin sequence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1600" dirty="0" smtClean="0">
                <a:cs typeface="Calibri Light" panose="020F0302020204030204" pitchFamily="34" charset="0"/>
              </a:rPr>
              <a:t>                          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 Light" panose="020F0302020204030204" pitchFamily="34" charset="0"/>
              </a:rPr>
              <a:t>works when given the feature vectors     and state vector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 Light" panose="020F0302020204030204" pitchFamily="34" charset="0"/>
              </a:rPr>
              <a:t>Decoder:</a:t>
            </a:r>
            <a:r>
              <a:rPr lang="en-US" sz="1600" dirty="0" smtClean="0">
                <a:cs typeface="Calibri Light" panose="020F0302020204030204" pitchFamily="34" charset="0"/>
              </a:rPr>
              <a:t>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 Light" panose="020F0302020204030204" pitchFamily="34" charset="0"/>
              </a:rPr>
              <a:t>input and labels are both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Calibri Light" panose="020F0302020204030204" pitchFamily="34" charset="0"/>
              </a:rPr>
              <a:t>Hanzi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 Light" panose="020F0302020204030204" pitchFamily="34" charset="0"/>
              </a:rPr>
              <a:t> sequence</a:t>
            </a:r>
            <a:r>
              <a:rPr lang="en-US" sz="1600" dirty="0">
                <a:cs typeface="Calibri Light" panose="020F0302020204030204" pitchFamily="34" charset="0"/>
              </a:rPr>
              <a:t/>
            </a:r>
            <a:br>
              <a:rPr lang="en-US" sz="1600" dirty="0">
                <a:cs typeface="Calibri Light" panose="020F0302020204030204" pitchFamily="34" charset="0"/>
              </a:rPr>
            </a:br>
            <a:r>
              <a:rPr lang="en-US" sz="1600" dirty="0" smtClean="0">
                <a:cs typeface="Calibri Light" panose="020F0302020204030204" pitchFamily="34" charset="0"/>
              </a:rPr>
              <a:t>                      </a:t>
            </a:r>
            <a:endParaRPr lang="en-US" sz="1600" dirty="0"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600" dirty="0">
              <a:cs typeface="Calibri Light" panose="020F030202020403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71" y="2330612"/>
            <a:ext cx="4976324" cy="21935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21207" y="1469724"/>
            <a:ext cx="3018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Pinyin-to-</a:t>
            </a: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Hanzi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model 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062" y="3637708"/>
            <a:ext cx="3000000" cy="933333"/>
          </a:xfrm>
          <a:prstGeom prst="rect">
            <a:avLst/>
          </a:prstGeom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140585"/>
              </p:ext>
            </p:extLst>
          </p:nvPr>
        </p:nvGraphicFramePr>
        <p:xfrm>
          <a:off x="6559550" y="3359150"/>
          <a:ext cx="889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5" imgW="88560" imgH="177480" progId="Equation.DSMT4">
                  <p:embed/>
                </p:oleObj>
              </mc:Choice>
              <mc:Fallback>
                <p:oleObj name="Equation" r:id="rId5" imgW="885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59550" y="3359150"/>
                        <a:ext cx="889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884717" y="2491584"/>
                <a:ext cx="12268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𝐴𝑡𝑡𝑒𝑛𝑡𝑖𝑜</m:t>
                    </m:r>
                    <m:sSup>
                      <m:sSup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717" y="2491584"/>
                <a:ext cx="122687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894611" y="3242708"/>
                <a:ext cx="2652586" cy="3429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𝐴𝑡𝑡𝑒𝑛𝑡𝑖𝑜</m:t>
                    </m:r>
                    <m:sSup>
                      <m:sSup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</a:t>
                </a:r>
                <a:r>
                  <a:rPr lang="en-US" altLang="zh-CN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works as follows</a:t>
                </a:r>
                <a:r>
                  <a:rPr lang="en-US" altLang="zh-CN" sz="1600" dirty="0" smtClean="0"/>
                  <a:t>: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611" y="3242708"/>
                <a:ext cx="2652586" cy="342979"/>
              </a:xfrm>
              <a:prstGeom prst="rect">
                <a:avLst/>
              </a:prstGeom>
              <a:blipFill rotWithShape="0">
                <a:blip r:embed="rId8"/>
                <a:stretch>
                  <a:fillRect t="-3571" b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0049011" y="2508250"/>
                <a:ext cx="40959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CN" altLang="en-US" sz="1600"/>
                            <m:t>V</m:t>
                          </m:r>
                        </m:e>
                        <m:sup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9011" y="2508250"/>
                <a:ext cx="409599" cy="3385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11620636" y="2491584"/>
            <a:ext cx="2792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3823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LipCH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-Net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1" name="Straight Connector 12" descr="Light grey line separating Morph text and images">
            <a:extLst>
              <a:ext uri="{FF2B5EF4-FFF2-40B4-BE49-F238E27FC236}">
                <a16:creationId xmlns="" xmlns:a16="http://schemas.microsoft.com/office/drawing/2014/main" id="{D2AAE043-429C-4425-8E6F-C9C92399655B}"/>
              </a:ext>
            </a:extLst>
          </p:cNvPr>
          <p:cNvCxnSpPr/>
          <p:nvPr/>
        </p:nvCxnSpPr>
        <p:spPr>
          <a:xfrm>
            <a:off x="4657725" y="1291456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7">
            <a:extLst>
              <a:ext uri="{FF2B5EF4-FFF2-40B4-BE49-F238E27FC236}">
                <a16:creationId xmlns="" xmlns:a16="http://schemas.microsoft.com/office/drawing/2014/main" id="{976258FC-496D-4CA9-9DF0-94424EBA4C00}"/>
              </a:ext>
            </a:extLst>
          </p:cNvPr>
          <p:cNvSpPr txBox="1">
            <a:spLocks/>
          </p:cNvSpPr>
          <p:nvPr/>
        </p:nvSpPr>
        <p:spPr>
          <a:xfrm>
            <a:off x="5151709" y="1834210"/>
            <a:ext cx="6192565" cy="261610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sz="1600" b="1" dirty="0" smtClean="0">
              <a:cs typeface="Calibri Light" panose="020F03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 Light" panose="020F0302020204030204" pitchFamily="34" charset="0"/>
              </a:rPr>
              <a:t>Two key components: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600" b="1" dirty="0" smtClean="0"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 Light" panose="020F0302020204030204" pitchFamily="34" charset="0"/>
              </a:rPr>
              <a:t>CTC loss in the Picture-to-Pinyin part is removed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 dirty="0">
                <a:cs typeface="Calibri Light" panose="020F0302020204030204" pitchFamily="34" charset="0"/>
              </a:rPr>
              <a:t/>
            </a:r>
            <a:br>
              <a:rPr lang="en-US" sz="1600" dirty="0">
                <a:cs typeface="Calibri Light" panose="020F0302020204030204" pitchFamily="34" charset="0"/>
              </a:rPr>
            </a:br>
            <a:r>
              <a:rPr lang="en-US" sz="1600" dirty="0" smtClean="0">
                <a:cs typeface="Calibri Light" panose="020F0302020204030204" pitchFamily="34" charset="0"/>
              </a:rPr>
              <a:t>                      </a:t>
            </a:r>
            <a:endParaRPr lang="en-US" sz="1600" dirty="0"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600" dirty="0">
              <a:cs typeface="Calibri Light" panose="020F0302020204030204" pitchFamily="34" charset="0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7307838" y="2200275"/>
            <a:ext cx="371475" cy="476250"/>
          </a:xfrm>
          <a:prstGeom prst="leftBrace">
            <a:avLst>
              <a:gd name="adj1" fmla="val 8333"/>
              <a:gd name="adj2" fmla="val 52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691001" y="2015609"/>
            <a:ext cx="1612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cs typeface="Calibri Light" panose="020F0302020204030204" pitchFamily="34" charset="0"/>
              </a:rPr>
              <a:t>Picture-to-Pinyin</a:t>
            </a:r>
            <a:endParaRPr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7679313" y="2507248"/>
            <a:ext cx="1704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cs typeface="Calibri Light" panose="020F0302020204030204" pitchFamily="34" charset="0"/>
              </a:rPr>
              <a:t>Pinyin-to-</a:t>
            </a:r>
            <a:r>
              <a:rPr lang="en-US" altLang="zh-CN" sz="1600" dirty="0" err="1">
                <a:cs typeface="Calibri Light" panose="020F0302020204030204" pitchFamily="34" charset="0"/>
              </a:rPr>
              <a:t>Hanzi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389417" y="3368441"/>
                <a:ext cx="1748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𝐴𝑡𝑡𝑒𝑛𝑡𝑖𝑜</m:t>
                    </m:r>
                    <m:sSup>
                      <m:sSup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sz="1600" dirty="0" smtClean="0"/>
                  <a:t>work</a:t>
                </a:r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417" y="3368441"/>
                <a:ext cx="1748940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743075"/>
            <a:ext cx="4253808" cy="380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0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Chinese Dataset 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Straight Connector 12" descr="Light grey line separating Morph text and images">
            <a:extLst>
              <a:ext uri="{FF2B5EF4-FFF2-40B4-BE49-F238E27FC236}">
                <a16:creationId xmlns="" xmlns:a16="http://schemas.microsoft.com/office/drawing/2014/main" id="{D2AAE043-429C-4425-8E6F-C9C92399655B}"/>
              </a:ext>
            </a:extLst>
          </p:cNvPr>
          <p:cNvCxnSpPr/>
          <p:nvPr/>
        </p:nvCxnSpPr>
        <p:spPr>
          <a:xfrm>
            <a:off x="5961307" y="1519410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7">
            <a:extLst>
              <a:ext uri="{FF2B5EF4-FFF2-40B4-BE49-F238E27FC236}">
                <a16:creationId xmlns="" xmlns:a16="http://schemas.microsoft.com/office/drawing/2014/main" id="{299C2ABC-AC23-4700-986C-5ECDB8991360}"/>
              </a:ext>
            </a:extLst>
          </p:cNvPr>
          <p:cNvSpPr txBox="1">
            <a:spLocks/>
          </p:cNvSpPr>
          <p:nvPr/>
        </p:nvSpPr>
        <p:spPr>
          <a:xfrm>
            <a:off x="6067405" y="2024598"/>
            <a:ext cx="6306621" cy="1990288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 Light" panose="020F0302020204030204" pitchFamily="34" charset="0"/>
              </a:rPr>
              <a:t>Video clip: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 Light" panose="020F0302020204030204" pitchFamily="34" charset="0"/>
              </a:rPr>
              <a:t>compare color histograms, CORELX9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 Light" panose="020F0302020204030204" pitchFamily="34" charset="0"/>
              </a:rPr>
              <a:t>Text processing: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 Light" panose="020F0302020204030204" pitchFamily="34" charset="0"/>
              </a:rPr>
              <a:t>download manuscripts, segment sentences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cs typeface="Calibri Light" panose="020F0302020204030204" pitchFamily="34" charset="0"/>
              </a:rPr>
              <a:t>Timestamp Tag: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Calibri Light" panose="020F0302020204030204" pitchFamily="34" charset="0"/>
              </a:rPr>
              <a:t>OksrtClient</a:t>
            </a: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 Light" panose="020F0302020204030204" pitchFamily="34" charset="0"/>
              </a:rPr>
              <a:t>Alignment:</a:t>
            </a:r>
            <a:r>
              <a:rPr lang="en-US" sz="1600" dirty="0" smtClean="0">
                <a:cs typeface="Calibri Light" panose="020F0302020204030204" pitchFamily="34" charset="0"/>
              </a:rPr>
              <a:t>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 Light" panose="020F0302020204030204" pitchFamily="34" charset="0"/>
              </a:rPr>
              <a:t>automatically locate and map 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 Light" panose="020F0302020204030204" pitchFamily="34" charset="0"/>
              </a:rPr>
              <a:t>Lip Detect: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Calibri Light" panose="020F0302020204030204" pitchFamily="34" charset="0"/>
              </a:rPr>
              <a:t>OpenCV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cs typeface="Calibri Light" panose="020F03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1207" y="1519410"/>
            <a:ext cx="5546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semi-automatic pipeline of labeling the dataset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74" y="2031474"/>
            <a:ext cx="4952533" cy="407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1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7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299C2ABC-AC23-4700-986C-5ECDB8991360}"/>
              </a:ext>
            </a:extLst>
          </p:cNvPr>
          <p:cNvSpPr txBox="1">
            <a:spLocks/>
          </p:cNvSpPr>
          <p:nvPr/>
        </p:nvSpPr>
        <p:spPr>
          <a:xfrm>
            <a:off x="5566617" y="1453443"/>
            <a:ext cx="6762832" cy="339580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sz="1800" dirty="0" smtClean="0">
                <a:cs typeface="Calibri Light" panose="020F0302020204030204" pitchFamily="34" charset="0"/>
              </a:rPr>
              <a:t>Pinyin accuracies using temporal convolution</a:t>
            </a:r>
          </a:p>
          <a:p>
            <a:pPr marL="0" lv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endParaRPr lang="en-US" sz="1800" dirty="0"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pPr>
            <a:endParaRPr lang="en-US" sz="1600" dirty="0" smtClean="0"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pPr>
            <a:endParaRPr lang="en-US" sz="1600" dirty="0">
              <a:cs typeface="Calibri Light" panose="020F03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 Light" panose="020F0302020204030204" pitchFamily="34" charset="0"/>
              </a:rPr>
              <a:t>Pinyin accuracies using different LSTMs/GRUs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endParaRPr lang="en-US" sz="1600" dirty="0"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pPr>
            <a:endParaRPr lang="en-US" sz="1600" dirty="0" smtClean="0"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pPr>
            <a:endParaRPr lang="en-US" sz="1600" dirty="0">
              <a:cs typeface="Calibri Light" panose="020F03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 Light" panose="020F0302020204030204" pitchFamily="34" charset="0"/>
              </a:rPr>
              <a:t>Pinyin accuracies using different loss or training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cs typeface="Calibri Light" panose="020F030202020403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Experiment and Evaluation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Straight Connector 12" descr="Light grey line separating Morph text and images">
            <a:extLst>
              <a:ext uri="{FF2B5EF4-FFF2-40B4-BE49-F238E27FC236}">
                <a16:creationId xmlns="" xmlns:a16="http://schemas.microsoft.com/office/drawing/2014/main" id="{D2AAE043-429C-4425-8E6F-C9C92399655B}"/>
              </a:ext>
            </a:extLst>
          </p:cNvPr>
          <p:cNvCxnSpPr/>
          <p:nvPr/>
        </p:nvCxnSpPr>
        <p:spPr>
          <a:xfrm>
            <a:off x="4113812" y="1453443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55017" y="1392411"/>
            <a:ext cx="355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Experiments of Picture-to-Pinyin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42" y="2186321"/>
            <a:ext cx="2904762" cy="279047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6298" y="4976797"/>
            <a:ext cx="2693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Confusion matrix of initials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610" y="1792521"/>
            <a:ext cx="4609903" cy="12183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610" y="3349907"/>
            <a:ext cx="4609903" cy="11105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3610" y="4976797"/>
            <a:ext cx="4609904" cy="9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96266" y="424050"/>
            <a:ext cx="6877119" cy="640080"/>
          </a:xfrm>
        </p:spPr>
        <p:txBody>
          <a:bodyPr>
            <a:noAutofit/>
          </a:bodyPr>
          <a:lstStyle/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Experiment and Evaluation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Straight Connector 12" descr="Light grey line separating Morph text and images">
            <a:extLst>
              <a:ext uri="{FF2B5EF4-FFF2-40B4-BE49-F238E27FC236}">
                <a16:creationId xmlns="" xmlns:a16="http://schemas.microsoft.com/office/drawing/2014/main" id="{D2AAE043-429C-4425-8E6F-C9C92399655B}"/>
              </a:ext>
            </a:extLst>
          </p:cNvPr>
          <p:cNvCxnSpPr/>
          <p:nvPr/>
        </p:nvCxnSpPr>
        <p:spPr>
          <a:xfrm>
            <a:off x="7001716" y="1385126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1360605"/>
            <a:ext cx="2697086" cy="21032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3813538"/>
            <a:ext cx="2703223" cy="215754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79031" y="3484799"/>
            <a:ext cx="6062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Alignment</a:t>
            </a:r>
            <a:r>
              <a:rPr lang="en-US" altLang="zh-CN" sz="1400" dirty="0" smtClean="0"/>
              <a:t> between video frames and “</a:t>
            </a:r>
            <a:r>
              <a:rPr lang="en-US" altLang="zh-CN" sz="1400" dirty="0" err="1" smtClean="0"/>
              <a:t>huan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ying</a:t>
            </a:r>
            <a:r>
              <a:rPr lang="en-US" altLang="zh-CN" sz="1400" dirty="0" smtClean="0"/>
              <a:t> da </a:t>
            </a:r>
            <a:r>
              <a:rPr lang="en-US" altLang="zh-CN" sz="1400" dirty="0" err="1" smtClean="0"/>
              <a:t>jia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lai</a:t>
            </a:r>
            <a:r>
              <a:rPr lang="en-US" altLang="zh-CN" sz="1400" dirty="0" smtClean="0"/>
              <a:t> can guan </a:t>
            </a:r>
            <a:r>
              <a:rPr lang="en-US" altLang="zh-CN" sz="1400" dirty="0" err="1" smtClean="0"/>
              <a:t>zhong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guo</a:t>
            </a:r>
            <a:r>
              <a:rPr lang="en-US" altLang="zh-CN" sz="1400" dirty="0" smtClean="0"/>
              <a:t>”</a:t>
            </a:r>
            <a:endParaRPr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478638" y="5969983"/>
            <a:ext cx="483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Alignment</a:t>
            </a:r>
            <a:r>
              <a:rPr lang="en-US" altLang="zh-CN" sz="1400" dirty="0" smtClean="0"/>
              <a:t> between video frames and “</a:t>
            </a:r>
            <a:r>
              <a:rPr lang="zh-CN" altLang="en-US" sz="1400" dirty="0" smtClean="0"/>
              <a:t>欢迎大家来参观中国</a:t>
            </a:r>
            <a:r>
              <a:rPr lang="en-US" altLang="zh-CN" sz="1400" dirty="0" smtClean="0"/>
              <a:t>”</a:t>
            </a:r>
            <a:endParaRPr lang="zh-CN" altLang="en-US" sz="1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260" y="1381544"/>
            <a:ext cx="2171429" cy="2082293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363860" y="3484799"/>
            <a:ext cx="4293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Some examples where </a:t>
            </a:r>
            <a:r>
              <a:rPr lang="en-US" altLang="zh-CN" sz="1400" dirty="0" err="1" smtClean="0"/>
              <a:t>LipCH</a:t>
            </a:r>
            <a:r>
              <a:rPr lang="en-US" altLang="zh-CN" sz="1400" dirty="0" smtClean="0"/>
              <a:t>-Net successfully deciphers </a:t>
            </a:r>
          </a:p>
          <a:p>
            <a:r>
              <a:rPr lang="en-US" altLang="zh-CN" sz="1400" dirty="0" smtClean="0"/>
              <a:t>      the sentences when using attention mechanism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5872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Experiment and Evaluation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781235"/>
            <a:ext cx="6247619" cy="288571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1207" y="1381125"/>
            <a:ext cx="3228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Evaluate the training strategy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8500" y="4759883"/>
            <a:ext cx="5533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LR: learning rate </a:t>
            </a:r>
            <a:r>
              <a:rPr lang="en-US" altLang="zh-CN" dirty="0" smtClean="0"/>
              <a:t>                      BS</a:t>
            </a:r>
            <a:r>
              <a:rPr lang="en-US" altLang="zh-CN" dirty="0"/>
              <a:t>: beam search </a:t>
            </a:r>
            <a:endParaRPr lang="en-US" altLang="zh-CN" dirty="0" smtClean="0"/>
          </a:p>
          <a:p>
            <a:r>
              <a:rPr lang="en-US" altLang="zh-CN" dirty="0" smtClean="0"/>
              <a:t>AD: auxiliary data                     HAR</a:t>
            </a:r>
            <a:r>
              <a:rPr lang="en-US" altLang="zh-CN" dirty="0"/>
              <a:t>: </a:t>
            </a:r>
            <a:r>
              <a:rPr lang="en-US" altLang="zh-CN" dirty="0" err="1"/>
              <a:t>Hanzi</a:t>
            </a:r>
            <a:r>
              <a:rPr lang="en-US" altLang="zh-CN" dirty="0"/>
              <a:t> accuracy </a:t>
            </a:r>
            <a:endParaRPr lang="en-US" altLang="zh-CN" dirty="0" smtClean="0"/>
          </a:p>
          <a:p>
            <a:r>
              <a:rPr lang="en-US" altLang="zh-CN" dirty="0" smtClean="0"/>
              <a:t>SS</a:t>
            </a:r>
            <a:r>
              <a:rPr lang="en-US" altLang="zh-CN" dirty="0"/>
              <a:t>: scheduled sampling  </a:t>
            </a:r>
            <a:r>
              <a:rPr lang="en-US" altLang="zh-CN" dirty="0" smtClean="0"/>
              <a:t>         PAR</a:t>
            </a:r>
            <a:r>
              <a:rPr lang="en-US" altLang="zh-CN" dirty="0"/>
              <a:t>: Pinyin </a:t>
            </a:r>
            <a:r>
              <a:rPr lang="en-US" altLang="zh-CN" dirty="0" smtClean="0"/>
              <a:t>accuracy</a:t>
            </a:r>
          </a:p>
          <a:p>
            <a:r>
              <a:rPr lang="en-US" altLang="zh-CN" dirty="0" smtClean="0"/>
              <a:t>CL</a:t>
            </a:r>
            <a:r>
              <a:rPr lang="en-US" altLang="zh-CN" dirty="0"/>
              <a:t>: curriculum learning</a:t>
            </a:r>
            <a:r>
              <a:rPr lang="en-US" altLang="zh-CN" dirty="0" smtClean="0"/>
              <a:t>           HFW</a:t>
            </a:r>
            <a:r>
              <a:rPr lang="en-US" altLang="zh-CN" dirty="0"/>
              <a:t>: high frequency words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95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795</TotalTime>
  <Words>332</Words>
  <Application>Microsoft Office PowerPoint</Application>
  <PresentationFormat>宽屏</PresentationFormat>
  <Paragraphs>86</Paragraphs>
  <Slides>11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Cambria Math</vt:lpstr>
      <vt:lpstr>Segoe UI Light</vt:lpstr>
      <vt:lpstr>回顾</vt:lpstr>
      <vt:lpstr>Equation</vt:lpstr>
      <vt:lpstr>Understanding Pictograph with Facial Features：  End-to-End Sentence-level Lip Reading of Chinese</vt:lpstr>
      <vt:lpstr> Characteristics of Chinese</vt:lpstr>
      <vt:lpstr>LipCH-Net</vt:lpstr>
      <vt:lpstr>LipCH-Net</vt:lpstr>
      <vt:lpstr>LipCH-Net</vt:lpstr>
      <vt:lpstr>Chinese Dataset </vt:lpstr>
      <vt:lpstr>Experiment and Evaluation</vt:lpstr>
      <vt:lpstr>Experiment and Evaluation</vt:lpstr>
      <vt:lpstr>Experiment and Evaluation</vt:lpstr>
      <vt:lpstr>Experiment and Evaluation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Naihan Li (FA TALENT)</dc:creator>
  <cp:keywords/>
  <cp:lastModifiedBy>YangFan</cp:lastModifiedBy>
  <cp:revision>237</cp:revision>
  <dcterms:created xsi:type="dcterms:W3CDTF">2018-11-12T03:19:40Z</dcterms:created>
  <dcterms:modified xsi:type="dcterms:W3CDTF">2018-11-14T13:43:22Z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t-naili@microsoft.com</vt:lpwstr>
  </property>
  <property fmtid="{D5CDD505-2E9C-101B-9397-08002B2CF9AE}" pid="5" name="MSIP_Label_f42aa342-8706-4288-bd11-ebb85995028c_SetDate">
    <vt:lpwstr>2018-11-12T03:37:31.0950399Z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