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67EF-2057-ABA2-008D-75BDA1278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5FED5-7F8E-4034-950B-36D63C458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05D5C-D482-40A7-C0A7-B768D8C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D5E-38B7-4F43-BBC8-CF71A48EDDF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883E7-2D9E-CEB3-75C1-DF052F12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D1C39-CCA7-A47F-FEBF-D695C5CE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536-072D-4DB5-BE2A-80F968D8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4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8497-E935-7365-2F97-C187EF24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D3C09-D5F9-4EB8-64B4-5446A5226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EC808-2E72-591C-D17C-1A12FC0E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D5E-38B7-4F43-BBC8-CF71A48EDDF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25219-2AA3-D798-B075-7FD1A4C5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BCDC-D114-5965-5501-D5A1E3BE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536-072D-4DB5-BE2A-80F968D8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0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6CFEB-1C4D-C05A-9528-069236851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295AC-73B5-1607-6BD1-FF310234C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D0D6B-F5BC-8D51-590A-1A49A876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D5E-38B7-4F43-BBC8-CF71A48EDDF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1D493-F670-E700-3262-600AADA9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2CDF-509A-0034-FF0A-81BB2F29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536-072D-4DB5-BE2A-80F968D8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2968-3103-E807-DDED-B4E0EF2E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D6ED-7249-2F55-D297-02F60C73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215B-24C6-B3AE-35DA-2F77AA83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D5E-38B7-4F43-BBC8-CF71A48EDDF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84DA0-2D82-D5C0-0A99-57711377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4625-AEFA-6F46-E16B-40AF9E0F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536-072D-4DB5-BE2A-80F968D8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1DEB-BA1D-0290-9B94-D646DF46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E6036-BD8B-9C61-A5CC-AC3C2240F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06F95-16AE-7C4B-213E-CC7BB17E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D5E-38B7-4F43-BBC8-CF71A48EDDF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DB956-BE01-696B-FEBC-8E02CC97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BA98-B2F0-0798-D6BD-AF626460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536-072D-4DB5-BE2A-80F968D8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0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6441-ABE0-060A-776F-C020AF93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31AC-CE81-8901-527D-4D5A20E08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C2D8A-E2C7-8D9A-1A40-E0512EC19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3F606-5A15-8308-9BC4-E194CBE9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D5E-38B7-4F43-BBC8-CF71A48EDDF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BB0E5-8919-7E28-2902-663B7981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34768-DC48-FDFC-3B2B-2B631937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536-072D-4DB5-BE2A-80F968D8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2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11C0-A563-AF20-366D-4A95B73C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DEAF9-6B24-0C3B-52EB-305119D10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BC500-E79F-E073-C9C8-B15703ED3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DF7C3-5E4A-7311-1640-02D12D0FA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4EFA7-0746-2486-8544-9F149AE5B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AE0EC-1656-82F7-3888-5FE9D949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D5E-38B7-4F43-BBC8-CF71A48EDDF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C15F1-901A-8B62-5F01-1B062BE2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6D7F6-1F60-A23A-7EB2-FBA554E3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536-072D-4DB5-BE2A-80F968D8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4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4E76-1378-1D23-3855-88DAAEC5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8A400-C6D0-E5DF-5639-2E139CDB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D5E-38B7-4F43-BBC8-CF71A48EDDF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C45DB-9534-A3C4-E4D8-AFC3B60C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356F1-6287-389A-7844-923A2FAC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536-072D-4DB5-BE2A-80F968D8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1934B-7275-0C76-F827-4CC1743A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D5E-38B7-4F43-BBC8-CF71A48EDDF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98E9F-D2CF-8497-F5FF-AD7BECE1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F9F71-909E-985B-70DF-AC64F68B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536-072D-4DB5-BE2A-80F968D8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7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A67B-9C4D-F2B8-BBF7-29D649EA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22E01-6C0C-35FB-7362-A1C435F0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B282F-BDA5-CBED-1CC5-B2E5AF034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6D43B-6DA5-A28A-6D7A-A5EBE694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D5E-38B7-4F43-BBC8-CF71A48EDDF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50068-78B9-B4F3-6D18-934F52F2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DFA91-CFE3-D087-467F-4AC9AEF5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536-072D-4DB5-BE2A-80F968D8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F64A-BD77-CC53-4D53-8B3349A4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6EC9E-DB22-6CF2-E4FB-7A4B871CA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3CED5-DA96-C19C-B57C-A3CB5DFCE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876E6-6BBF-EEF4-5FB7-362ED02D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D5E-38B7-4F43-BBC8-CF71A48EDDF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155F8-0067-1788-866D-549BF00E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FC565-64CE-D912-F6B9-5CBCD7D2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536-072D-4DB5-BE2A-80F968D8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2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096EE-3007-3609-69F6-1A81FB14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2C46E-41B4-BAD7-5A66-FB353A33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12857-B94F-9720-96C4-3E6E0E03F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020D5E-38B7-4F43-BBC8-CF71A48EDDF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C91E-9068-BC3C-0149-D94F350F7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BC699-871E-AC65-4D06-C0EFCFB74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B0C536-072D-4DB5-BE2A-80F968D8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2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929A-4C7E-153D-CA77-7D2A2F148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Alapozás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0A980-A82B-D921-3F86-BC42E55F3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Varga Domonkos</a:t>
            </a:r>
          </a:p>
        </p:txBody>
      </p:sp>
    </p:spTree>
    <p:extLst>
      <p:ext uri="{BB962C8B-B14F-4D97-AF65-F5344CB8AC3E}">
        <p14:creationId xmlns:p14="http://schemas.microsoft.com/office/powerpoint/2010/main" val="385170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A36C-F3E7-9444-051D-97D83EC9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programozás</a:t>
            </a:r>
            <a:r>
              <a:rPr lang="en-US" dirty="0"/>
              <a:t> </a:t>
            </a:r>
            <a:r>
              <a:rPr lang="en-US" dirty="0" err="1"/>
              <a:t>alapjai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2B1B-7055-9570-A5AE-64C1A814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= </a:t>
            </a:r>
            <a:r>
              <a:rPr lang="en-US" dirty="0" err="1"/>
              <a:t>algoritmus</a:t>
            </a:r>
            <a:r>
              <a:rPr lang="en-US" dirty="0"/>
              <a:t> + </a:t>
            </a:r>
            <a:r>
              <a:rPr lang="en-US" dirty="0" err="1"/>
              <a:t>adatszerkezet</a:t>
            </a:r>
            <a:endParaRPr lang="en-US" dirty="0"/>
          </a:p>
          <a:p>
            <a:r>
              <a:rPr lang="en-US" dirty="0" err="1"/>
              <a:t>Kódolás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adatszerkezet</a:t>
            </a:r>
            <a:r>
              <a:rPr lang="en-US" dirty="0"/>
              <a:t> </a:t>
            </a:r>
            <a:r>
              <a:rPr lang="en-US" dirty="0" err="1"/>
              <a:t>megvalósítása</a:t>
            </a:r>
            <a:r>
              <a:rPr lang="en-US" dirty="0"/>
              <a:t> </a:t>
            </a:r>
            <a:r>
              <a:rPr lang="en-US" dirty="0" err="1"/>
              <a:t>valamely</a:t>
            </a:r>
            <a:r>
              <a:rPr lang="en-US" dirty="0"/>
              <a:t> </a:t>
            </a:r>
            <a:r>
              <a:rPr lang="en-US" dirty="0" err="1"/>
              <a:t>programnyelv</a:t>
            </a:r>
            <a:endParaRPr lang="en-US" dirty="0"/>
          </a:p>
          <a:p>
            <a:r>
              <a:rPr lang="en-US" dirty="0" err="1"/>
              <a:t>programozás</a:t>
            </a:r>
            <a:r>
              <a:rPr lang="en-US" dirty="0"/>
              <a:t> != </a:t>
            </a:r>
            <a:r>
              <a:rPr lang="en-US" dirty="0" err="1"/>
              <a:t>kódolás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CD3A-0696-4213-0F5B-546B77C3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programozás</a:t>
            </a:r>
            <a:r>
              <a:rPr lang="en-US" dirty="0"/>
              <a:t> </a:t>
            </a:r>
            <a:r>
              <a:rPr lang="en-US" dirty="0" err="1"/>
              <a:t>alapjai</a:t>
            </a:r>
            <a:endParaRPr lang="en-US" dirty="0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0D70BDFC-947D-586C-BA73-990E5A697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80" y="1462915"/>
            <a:ext cx="4777039" cy="49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8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B38E-283E-471B-6F39-1E6508A5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Számítógép</a:t>
            </a:r>
            <a:r>
              <a:rPr lang="en-US" dirty="0"/>
              <a:t> </a:t>
            </a:r>
            <a:r>
              <a:rPr lang="en-US" dirty="0" err="1"/>
              <a:t>felépítése</a:t>
            </a:r>
            <a:endParaRPr lang="en-US" dirty="0"/>
          </a:p>
        </p:txBody>
      </p:sp>
      <p:pic>
        <p:nvPicPr>
          <p:cNvPr id="5" name="Content Placeholder 4" descr="A white rectangle with black text&#10;&#10;Description automatically generated">
            <a:extLst>
              <a:ext uri="{FF2B5EF4-FFF2-40B4-BE49-F238E27FC236}">
                <a16:creationId xmlns:a16="http://schemas.microsoft.com/office/drawing/2014/main" id="{7FCF8E77-13B1-797E-39A0-9D12E9B8C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81" y="1690688"/>
            <a:ext cx="7278116" cy="15527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CC394-7E4B-A132-C1F4-82B493A36F74}"/>
              </a:ext>
            </a:extLst>
          </p:cNvPr>
          <p:cNvSpPr txBox="1"/>
          <p:nvPr/>
        </p:nvSpPr>
        <p:spPr>
          <a:xfrm>
            <a:off x="712322" y="3763347"/>
            <a:ext cx="11187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dirty="0"/>
              <a:t>A számítógépek fő részegységei a </a:t>
            </a:r>
            <a:r>
              <a:rPr lang="hu-HU" b="1" dirty="0"/>
              <a:t>processzor</a:t>
            </a:r>
            <a:r>
              <a:rPr lang="hu-HU" dirty="0"/>
              <a:t>, a </a:t>
            </a:r>
            <a:r>
              <a:rPr lang="hu-HU" b="1" dirty="0"/>
              <a:t>memória</a:t>
            </a:r>
            <a:r>
              <a:rPr lang="hu-HU" dirty="0"/>
              <a:t> és a </a:t>
            </a:r>
            <a:r>
              <a:rPr lang="hu-HU" b="1" dirty="0"/>
              <a:t>perifériák</a:t>
            </a:r>
            <a:r>
              <a:rPr lang="hu-HU" dirty="0"/>
              <a:t>. A </a:t>
            </a:r>
            <a:r>
              <a:rPr lang="hu-HU" b="1" dirty="0"/>
              <a:t>memória</a:t>
            </a:r>
            <a:r>
              <a:rPr lang="hu-HU" dirty="0"/>
              <a:t> általános tároló,</a:t>
            </a:r>
            <a:endParaRPr lang="en-US" dirty="0"/>
          </a:p>
          <a:p>
            <a:pPr algn="just"/>
            <a:r>
              <a:rPr lang="en-US" dirty="0"/>
              <a:t>m</a:t>
            </a:r>
            <a:r>
              <a:rPr lang="hu-HU" dirty="0" err="1"/>
              <a:t>ely</a:t>
            </a:r>
            <a:r>
              <a:rPr lang="en-US" dirty="0"/>
              <a:t> </a:t>
            </a:r>
            <a:r>
              <a:rPr lang="hu-HU" dirty="0"/>
              <a:t>utasításokat és adatokat tartalmaz. A </a:t>
            </a:r>
            <a:r>
              <a:rPr lang="hu-HU" b="1" dirty="0"/>
              <a:t>processzor</a:t>
            </a:r>
            <a:r>
              <a:rPr lang="hu-HU" dirty="0"/>
              <a:t> beolvassa a memóriából az utasításokat és az adatokat,</a:t>
            </a:r>
            <a:endParaRPr lang="en-US" dirty="0"/>
          </a:p>
          <a:p>
            <a:pPr algn="just"/>
            <a:r>
              <a:rPr lang="hu-HU" dirty="0"/>
              <a:t>az utasítások alapján műveleteket végez, a műveletek eredményét pedig visszaírja a memóriába, valamint</a:t>
            </a:r>
            <a:endParaRPr lang="en-US" dirty="0"/>
          </a:p>
          <a:p>
            <a:pPr algn="just"/>
            <a:r>
              <a:rPr lang="hu-HU" dirty="0" err="1"/>
              <a:t>vezérli</a:t>
            </a:r>
            <a:r>
              <a:rPr lang="hu-HU" dirty="0"/>
              <a:t> a </a:t>
            </a:r>
            <a:r>
              <a:rPr lang="hu-HU" b="1" dirty="0"/>
              <a:t>perifériákat</a:t>
            </a:r>
            <a:r>
              <a:rPr lang="hu-HU" dirty="0"/>
              <a:t>: adatokat küld számukra és adatokat olvas be onnan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6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8F8F-BDFA-BDA7-DCF4-1B8BA192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Számítógép</a:t>
            </a:r>
            <a:r>
              <a:rPr lang="en-US" dirty="0"/>
              <a:t> </a:t>
            </a:r>
            <a:r>
              <a:rPr lang="en-US" dirty="0" err="1"/>
              <a:t>felépítése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F596-0D4F-7525-A0BD-4ED07354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b="1" dirty="0" err="1"/>
              <a:t>memória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 </a:t>
            </a:r>
            <a:r>
              <a:rPr lang="en-US" dirty="0" err="1"/>
              <a:t>táblázat</a:t>
            </a:r>
            <a:r>
              <a:rPr lang="en-US" dirty="0"/>
              <a:t>, </a:t>
            </a:r>
            <a:r>
              <a:rPr lang="en-US" dirty="0" err="1"/>
              <a:t>melynek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cellájában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van,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0 </a:t>
            </a:r>
            <a:r>
              <a:rPr lang="en-US" dirty="0" err="1"/>
              <a:t>vagy</a:t>
            </a:r>
            <a:r>
              <a:rPr lang="en-US" dirty="0"/>
              <a:t> 1 </a:t>
            </a:r>
            <a:r>
              <a:rPr lang="en-US" dirty="0" err="1"/>
              <a:t>lehet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hu-HU" dirty="0"/>
              <a:t>Azért csak 0 és 1, mert a számítógépek </a:t>
            </a:r>
            <a:r>
              <a:rPr lang="hu-HU" b="1" dirty="0"/>
              <a:t>kettes számrendszer</a:t>
            </a:r>
            <a:r>
              <a:rPr lang="hu-HU" dirty="0"/>
              <a:t>t használnak, és a kettes számrendszerben csak ez a két számjegy van. Azért kettes számrendszert használnak, és nem pl. tízest, mert így egy kapcsoló elég a szám tárolásához: ha a kapcsoló be van kapcsolva, az 1, ha ki van kapcsolva, az 0. Tízes számrendszerben tíz különböző állapotot kellene megkülönböztetni, ami </a:t>
            </a:r>
            <a:r>
              <a:rPr lang="en-US" dirty="0"/>
              <a:t> </a:t>
            </a:r>
            <a:r>
              <a:rPr lang="hu-HU" dirty="0"/>
              <a:t>sokkal nehezebb, mint kettőé. Sokkal egyszerűbb megállapítani, hogy egy lámpa világít-e vagy sem, mint azt, hogy milyen erősen világít egy tízfokozatú skálán.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4D04D-27A4-1239-2E3E-E687DB9CE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274" y="2625176"/>
            <a:ext cx="7401958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E347-DA7B-766C-7487-2F213327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Számítógép</a:t>
            </a:r>
            <a:r>
              <a:rPr lang="en-US" dirty="0"/>
              <a:t> </a:t>
            </a:r>
            <a:r>
              <a:rPr lang="en-US" dirty="0" err="1"/>
              <a:t>felépítése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FFD9-3ED8-5187-BBCE-40BD69B29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Ahhoz, hogy a </a:t>
            </a:r>
            <a:r>
              <a:rPr lang="hu-HU" b="1" dirty="0"/>
              <a:t>memóriát</a:t>
            </a:r>
            <a:r>
              <a:rPr lang="hu-HU" dirty="0"/>
              <a:t> hatékonyan lehessen használni, a benne tárolt információkhoz tetszőleges sorrendben hozzá kell, hogy tudjunk férni (a másik lehetőség a sorban egymás után lenne). Az információk tetszőleges sorrendű elérése a memóriában </a:t>
            </a:r>
            <a:r>
              <a:rPr lang="hu-HU" b="1" dirty="0"/>
              <a:t>(Random Access </a:t>
            </a:r>
            <a:r>
              <a:rPr lang="hu-HU" b="1" dirty="0" err="1"/>
              <a:t>Memory</a:t>
            </a:r>
            <a:r>
              <a:rPr lang="hu-HU" b="1" dirty="0"/>
              <a:t> – RAM) </a:t>
            </a:r>
            <a:r>
              <a:rPr lang="hu-HU" dirty="0"/>
              <a:t>úgy valósítható meg legegyszerűbben, ha minden bitről tudjuk, </a:t>
            </a:r>
            <a:r>
              <a:rPr lang="hu-HU" dirty="0" err="1"/>
              <a:t>hanyadik</a:t>
            </a:r>
            <a:r>
              <a:rPr lang="hu-HU" dirty="0"/>
              <a:t> a memória kezdetétől számítva, és ez alapján hivatkozunk rá.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1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19BA-69D8-DC4F-A3C5-204DC085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Számítógép</a:t>
            </a:r>
            <a:r>
              <a:rPr lang="en-US" dirty="0"/>
              <a:t> </a:t>
            </a:r>
            <a:r>
              <a:rPr lang="en-US" dirty="0" err="1"/>
              <a:t>felépítése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6D3A9-C997-808E-9F4C-F4FDC0B8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</a:t>
            </a:r>
            <a:r>
              <a:rPr lang="hu-HU" b="1" dirty="0"/>
              <a:t>bit</a:t>
            </a:r>
            <a:r>
              <a:rPr lang="hu-HU" dirty="0"/>
              <a:t> nagyon kevés információt tárol, ezért a számítógépek tervezői úgy döntöttek, hogy nem engedik meg minden bit címzését, hanem csak bitcsoportokét, amit </a:t>
            </a:r>
            <a:r>
              <a:rPr lang="hu-HU" b="1" dirty="0"/>
              <a:t>bájt</a:t>
            </a:r>
            <a:r>
              <a:rPr lang="hu-HU" dirty="0"/>
              <a:t>nak nevezünk, mert így egyszerűbb az áramkörök felépítése. A számítógépekben tehát úgy választjuk ki a nekünk kellő adatot vagy utasítást, hogy megmondjuk, hányadik bájt a memória kezdetétől számítva. Ezt a sorszámot </a:t>
            </a:r>
            <a:r>
              <a:rPr lang="hu-HU" b="1" dirty="0"/>
              <a:t>memóriacím</a:t>
            </a:r>
            <a:r>
              <a:rPr lang="hu-HU" dirty="0"/>
              <a:t>nek nevezzük.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E4C2-0931-9525-2BAC-E4B8352C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Számítógép</a:t>
            </a:r>
            <a:r>
              <a:rPr lang="en-US" dirty="0"/>
              <a:t> </a:t>
            </a:r>
            <a:r>
              <a:rPr lang="en-US" dirty="0" err="1"/>
              <a:t>felépítése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162F3-E397-A187-0527-D33878C3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err="1"/>
              <a:t>processzor</a:t>
            </a:r>
            <a:r>
              <a:rPr lang="en-US" dirty="0"/>
              <a:t> </a:t>
            </a:r>
            <a:r>
              <a:rPr lang="en-US" dirty="0" err="1"/>
              <a:t>bekapcsolás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beolvassa</a:t>
            </a:r>
            <a:r>
              <a:rPr lang="en-US" dirty="0"/>
              <a:t> 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utasítást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ugró</a:t>
            </a:r>
            <a:r>
              <a:rPr lang="en-US" dirty="0"/>
              <a:t> </a:t>
            </a:r>
            <a:r>
              <a:rPr lang="en-US" dirty="0" err="1"/>
              <a:t>utasítás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mondja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hol</a:t>
            </a:r>
            <a:r>
              <a:rPr lang="en-US" dirty="0"/>
              <a:t> </a:t>
            </a:r>
            <a:r>
              <a:rPr lang="en-US" dirty="0" err="1"/>
              <a:t>találja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utasítást</a:t>
            </a:r>
            <a:r>
              <a:rPr lang="en-US" dirty="0"/>
              <a:t> a </a:t>
            </a:r>
            <a:r>
              <a:rPr lang="en-US" dirty="0" err="1"/>
              <a:t>memóriában</a:t>
            </a:r>
            <a:r>
              <a:rPr lang="en-US" dirty="0"/>
              <a:t>,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végre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hajtania</a:t>
            </a:r>
            <a:r>
              <a:rPr lang="en-US" dirty="0"/>
              <a:t>.</a:t>
            </a:r>
          </a:p>
          <a:p>
            <a:r>
              <a:rPr lang="hu-HU" dirty="0"/>
              <a:t>A számítógép </a:t>
            </a:r>
            <a:r>
              <a:rPr lang="hu-HU" b="1" dirty="0"/>
              <a:t>elemi utasításai</a:t>
            </a:r>
            <a:r>
              <a:rPr lang="hu-HU" dirty="0"/>
              <a:t> nagyon egyszerűek azért, hogy az őket megvalósító áramkörök minél egyszerűbbek, és ezáltal minél gyorsabbak lehessenek. Ha bonyolultabb utasítást akarunk adni a számítógépnek, azt </a:t>
            </a:r>
            <a:r>
              <a:rPr lang="hu-HU" b="1" dirty="0"/>
              <a:t>elemi utasításokból</a:t>
            </a:r>
            <a:r>
              <a:rPr lang="hu-HU" dirty="0"/>
              <a:t> építjük fel. </a:t>
            </a:r>
            <a:r>
              <a:rPr lang="hu-HU" b="1" dirty="0"/>
              <a:t>Elemi utasítás</a:t>
            </a:r>
            <a:r>
              <a:rPr lang="hu-HU" dirty="0"/>
              <a:t> az az utasítás, amit a számítógép processzora közvetlenül végrehajt, tehát már nem bontjuk kisebb utasításokra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6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9622-1D7A-6B63-90D4-8212F103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Számítógép</a:t>
            </a:r>
            <a:r>
              <a:rPr lang="en-US" dirty="0"/>
              <a:t> </a:t>
            </a:r>
            <a:r>
              <a:rPr lang="en-US" dirty="0" err="1"/>
              <a:t>felépítése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F23FC-2ABD-FC2D-5768-1148A691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Kétféle elemi utasítás létezik: </a:t>
            </a:r>
            <a:r>
              <a:rPr lang="hu-HU" b="1" dirty="0"/>
              <a:t>ugró utasítás </a:t>
            </a:r>
            <a:r>
              <a:rPr lang="hu-HU" dirty="0"/>
              <a:t>és </a:t>
            </a:r>
            <a:r>
              <a:rPr lang="hu-HU" b="1" dirty="0"/>
              <a:t>nem ugró utasítás</a:t>
            </a:r>
            <a:r>
              <a:rPr lang="hu-HU" dirty="0"/>
              <a:t>. A nem ugró utasításokat a processzor sorban egymás után, azaz szekvenciálisan hajtja végre. A nem ugró utasítások pl. az elemi matematikai műveletek: összeadás, kivonás, szorzás, osztás, maradékképzés, negálás (=ellentétes előjelűre alakítás). Vannak összehasonlító utasítások (, egyenlő, nem egyenlő, stb.), logikai utasítások (ÉS, VAGY, NEM), adatmozgató utasítások, bitműveletek, stb.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22B3-0C12-852B-5563-414DC0D5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Számítógép</a:t>
            </a:r>
            <a:r>
              <a:rPr lang="en-US" dirty="0"/>
              <a:t> </a:t>
            </a:r>
            <a:r>
              <a:rPr lang="en-US" dirty="0" err="1"/>
              <a:t>felépítése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29B0-C304-506C-9E9F-A3EE84D87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b="1" dirty="0"/>
              <a:t>processzor</a:t>
            </a:r>
            <a:r>
              <a:rPr lang="hu-HU" dirty="0"/>
              <a:t> az adatokat beolvassa a </a:t>
            </a:r>
            <a:r>
              <a:rPr lang="hu-HU" b="1" dirty="0"/>
              <a:t>memóriából</a:t>
            </a:r>
            <a:r>
              <a:rPr lang="hu-HU" dirty="0"/>
              <a:t>, végrehajtja rajtuk az utasítás(ok) által előírt műveletet, majd az eredményt visszaírja a memóriába. </a:t>
            </a:r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b="1" dirty="0" err="1"/>
              <a:t>memóriában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számokat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tárolni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elemi </a:t>
            </a:r>
            <a:r>
              <a:rPr lang="en-US" dirty="0" err="1"/>
              <a:t>utasításokat</a:t>
            </a:r>
            <a:r>
              <a:rPr lang="en-US" dirty="0"/>
              <a:t> is </a:t>
            </a:r>
            <a:r>
              <a:rPr lang="en-US" dirty="0" err="1"/>
              <a:t>számként</a:t>
            </a:r>
            <a:r>
              <a:rPr lang="en-US" dirty="0"/>
              <a:t> </a:t>
            </a:r>
            <a:r>
              <a:rPr lang="en-US" dirty="0" err="1"/>
              <a:t>tároljuk</a:t>
            </a:r>
            <a:r>
              <a:rPr lang="en-US" dirty="0"/>
              <a:t>: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utasításhoz</a:t>
            </a:r>
            <a:r>
              <a:rPr lang="en-US" dirty="0"/>
              <a:t> </a:t>
            </a:r>
            <a:r>
              <a:rPr lang="en-US" dirty="0" err="1"/>
              <a:t>tartozik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utasítás</a:t>
            </a:r>
            <a:r>
              <a:rPr lang="en-US" dirty="0"/>
              <a:t> </a:t>
            </a:r>
            <a:r>
              <a:rPr lang="en-US" b="1" dirty="0" err="1"/>
              <a:t>gépi</a:t>
            </a:r>
            <a:r>
              <a:rPr lang="en-US" b="1" dirty="0"/>
              <a:t> </a:t>
            </a:r>
            <a:r>
              <a:rPr lang="en-US" b="1" dirty="0" err="1"/>
              <a:t>kódja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utasítás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bájt</a:t>
            </a:r>
            <a:r>
              <a:rPr lang="en-US" dirty="0"/>
              <a:t> </a:t>
            </a:r>
            <a:r>
              <a:rPr lang="en-US" dirty="0" err="1"/>
              <a:t>hosszúságú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 err="1"/>
              <a:t>processzor</a:t>
            </a:r>
            <a:r>
              <a:rPr lang="en-US" dirty="0"/>
              <a:t>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fogadni</a:t>
            </a:r>
            <a:r>
              <a:rPr lang="en-US" dirty="0"/>
              <a:t> a </a:t>
            </a:r>
            <a:r>
              <a:rPr lang="en-US" b="1" dirty="0" err="1"/>
              <a:t>perifériákról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 </a:t>
            </a:r>
            <a:r>
              <a:rPr lang="en-US" dirty="0" err="1"/>
              <a:t>küldeni</a:t>
            </a:r>
            <a:r>
              <a:rPr lang="en-US" dirty="0"/>
              <a:t> a </a:t>
            </a:r>
            <a:r>
              <a:rPr lang="en-US" b="1" dirty="0" err="1"/>
              <a:t>perifériáknak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FD31-8A8C-C785-C616-9FE453B9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programozás</a:t>
            </a:r>
            <a:r>
              <a:rPr lang="en-US" dirty="0"/>
              <a:t> </a:t>
            </a:r>
            <a:r>
              <a:rPr lang="en-US" dirty="0" err="1"/>
              <a:t>alapjai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48D0-EE39-9B70-B37E-B8EAEE828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Programozás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számítógép-algoritmusok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adatszerkezetek</a:t>
            </a:r>
            <a:r>
              <a:rPr lang="en-US" dirty="0"/>
              <a:t> </a:t>
            </a:r>
            <a:r>
              <a:rPr lang="en-US" dirty="0" err="1"/>
              <a:t>megtervezése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megvalósításuk</a:t>
            </a:r>
            <a:r>
              <a:rPr lang="en-US" dirty="0"/>
              <a:t> </a:t>
            </a:r>
            <a:r>
              <a:rPr lang="en-US" dirty="0" err="1"/>
              <a:t>valamely</a:t>
            </a:r>
            <a:r>
              <a:rPr lang="en-US" dirty="0"/>
              <a:t>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nyelven</a:t>
            </a:r>
            <a:r>
              <a:rPr lang="en-US" dirty="0"/>
              <a:t>.</a:t>
            </a:r>
          </a:p>
          <a:p>
            <a:r>
              <a:rPr lang="en-US" b="1" dirty="0" err="1"/>
              <a:t>Algoritmus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Valamely</a:t>
            </a:r>
            <a:r>
              <a:rPr lang="en-US" dirty="0"/>
              <a:t> </a:t>
            </a:r>
            <a:r>
              <a:rPr lang="en-US" dirty="0" err="1"/>
              <a:t>probléma</a:t>
            </a:r>
            <a:r>
              <a:rPr lang="en-US" dirty="0"/>
              <a:t> </a:t>
            </a:r>
            <a:r>
              <a:rPr lang="en-US" dirty="0" err="1"/>
              <a:t>megoldására</a:t>
            </a:r>
            <a:r>
              <a:rPr lang="en-US" dirty="0"/>
              <a:t> </a:t>
            </a:r>
            <a:r>
              <a:rPr lang="en-US" dirty="0" err="1"/>
              <a:t>alkalmas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számú</a:t>
            </a:r>
            <a:r>
              <a:rPr lang="en-US" dirty="0"/>
              <a:t> </a:t>
            </a:r>
            <a:r>
              <a:rPr lang="en-US" dirty="0" err="1"/>
              <a:t>cselekvéssor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számú</a:t>
            </a:r>
            <a:r>
              <a:rPr lang="en-US" dirty="0"/>
              <a:t> </a:t>
            </a:r>
            <a:r>
              <a:rPr lang="en-US" dirty="0" err="1"/>
              <a:t>alkalommal</a:t>
            </a:r>
            <a:r>
              <a:rPr lang="en-US" dirty="0"/>
              <a:t> </a:t>
            </a:r>
            <a:r>
              <a:rPr lang="en-US" dirty="0" err="1"/>
              <a:t>mechanikusan</a:t>
            </a:r>
            <a:r>
              <a:rPr lang="en-US" dirty="0"/>
              <a:t> </a:t>
            </a:r>
            <a:r>
              <a:rPr lang="en-US" dirty="0" err="1"/>
              <a:t>megismételve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 </a:t>
            </a:r>
            <a:r>
              <a:rPr lang="en-US" dirty="0" err="1"/>
              <a:t>megoldását</a:t>
            </a:r>
            <a:r>
              <a:rPr lang="en-US" dirty="0"/>
              <a:t> </a:t>
            </a:r>
            <a:r>
              <a:rPr lang="en-US" dirty="0" err="1"/>
              <a:t>kapjuk</a:t>
            </a:r>
            <a:r>
              <a:rPr lang="en-US" dirty="0"/>
              <a:t>.</a:t>
            </a:r>
          </a:p>
          <a:p>
            <a:r>
              <a:rPr lang="en-US" b="1" dirty="0" err="1"/>
              <a:t>Adatszerkezet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adatelemek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halmaza</a:t>
            </a:r>
            <a:r>
              <a:rPr lang="en-US" dirty="0"/>
              <a:t>, </a:t>
            </a:r>
            <a:r>
              <a:rPr lang="en-US" dirty="0" err="1"/>
              <a:t>amelyben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adatelemek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szerkezeti</a:t>
            </a:r>
            <a:r>
              <a:rPr lang="en-US" dirty="0"/>
              <a:t> </a:t>
            </a:r>
            <a:r>
              <a:rPr lang="en-US" dirty="0" err="1"/>
              <a:t>összefüggések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. Az </a:t>
            </a:r>
            <a:r>
              <a:rPr lang="en-US" dirty="0" err="1"/>
              <a:t>adatelem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legkisebb</a:t>
            </a:r>
            <a:r>
              <a:rPr lang="en-US" dirty="0"/>
              <a:t> </a:t>
            </a:r>
            <a:r>
              <a:rPr lang="en-US" dirty="0" err="1"/>
              <a:t>adategység</a:t>
            </a:r>
            <a:r>
              <a:rPr lang="en-US" dirty="0"/>
              <a:t>, </a:t>
            </a:r>
            <a:r>
              <a:rPr lang="en-US" dirty="0" err="1"/>
              <a:t>amelyre</a:t>
            </a:r>
            <a:r>
              <a:rPr lang="en-US" dirty="0"/>
              <a:t> </a:t>
            </a:r>
            <a:r>
              <a:rPr lang="en-US" dirty="0" err="1"/>
              <a:t>hivatkozni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.</a:t>
            </a:r>
          </a:p>
          <a:p>
            <a:r>
              <a:rPr lang="en-US" b="1" dirty="0" err="1"/>
              <a:t>Programozási</a:t>
            </a:r>
            <a:r>
              <a:rPr lang="en-US" b="1" dirty="0"/>
              <a:t> </a:t>
            </a:r>
            <a:r>
              <a:rPr lang="en-US" b="1" dirty="0" err="1"/>
              <a:t>nyelv</a:t>
            </a:r>
            <a:r>
              <a:rPr lang="en-US" b="1" dirty="0"/>
              <a:t>: </a:t>
            </a:r>
            <a:r>
              <a:rPr lang="en-US" dirty="0"/>
              <a:t>a </a:t>
            </a:r>
            <a:r>
              <a:rPr lang="en-US" dirty="0" err="1"/>
              <a:t>számítástechnikában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ember </a:t>
            </a:r>
            <a:r>
              <a:rPr lang="en-US" dirty="0" err="1"/>
              <a:t>által</a:t>
            </a:r>
            <a:r>
              <a:rPr lang="en-US" dirty="0"/>
              <a:t> </a:t>
            </a:r>
            <a:r>
              <a:rPr lang="en-US" dirty="0" err="1"/>
              <a:t>olvasható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értelmezhető</a:t>
            </a:r>
            <a:r>
              <a:rPr lang="en-US" dirty="0"/>
              <a:t> </a:t>
            </a:r>
            <a:r>
              <a:rPr lang="en-US" dirty="0" err="1"/>
              <a:t>utasítások</a:t>
            </a:r>
            <a:r>
              <a:rPr lang="en-US" dirty="0"/>
              <a:t> </a:t>
            </a:r>
            <a:r>
              <a:rPr lang="en-US" dirty="0" err="1"/>
              <a:t>sorozata</a:t>
            </a:r>
            <a:r>
              <a:rPr lang="en-US" dirty="0"/>
              <a:t>, </a:t>
            </a:r>
            <a:r>
              <a:rPr lang="en-US" dirty="0" err="1"/>
              <a:t>amivel</a:t>
            </a:r>
            <a:r>
              <a:rPr lang="en-US" dirty="0"/>
              <a:t> </a:t>
            </a:r>
            <a:r>
              <a:rPr lang="en-US" dirty="0" err="1"/>
              <a:t>közvetlenül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közvetve</a:t>
            </a:r>
            <a:r>
              <a:rPr lang="en-US" dirty="0"/>
              <a:t> (</a:t>
            </a:r>
            <a:r>
              <a:rPr lang="en-US" dirty="0" err="1"/>
              <a:t>például</a:t>
            </a:r>
            <a:r>
              <a:rPr lang="en-US" dirty="0"/>
              <a:t>: </a:t>
            </a:r>
            <a:r>
              <a:rPr lang="en-US" dirty="0" err="1"/>
              <a:t>gépi</a:t>
            </a:r>
            <a:r>
              <a:rPr lang="en-US" dirty="0"/>
              <a:t> </a:t>
            </a:r>
            <a:r>
              <a:rPr lang="en-US" dirty="0" err="1"/>
              <a:t>kódra</a:t>
            </a:r>
            <a:r>
              <a:rPr lang="en-US" dirty="0"/>
              <a:t>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) </a:t>
            </a:r>
            <a:r>
              <a:rPr lang="en-US" dirty="0" err="1"/>
              <a:t>közölhetjük</a:t>
            </a:r>
            <a:r>
              <a:rPr lang="en-US" dirty="0"/>
              <a:t> a </a:t>
            </a:r>
            <a:r>
              <a:rPr lang="en-US" dirty="0" err="1"/>
              <a:t>számítógéppel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elvégzésének</a:t>
            </a:r>
            <a:r>
              <a:rPr lang="en-US" dirty="0"/>
              <a:t> </a:t>
            </a:r>
            <a:r>
              <a:rPr lang="en-US" dirty="0" err="1"/>
              <a:t>módját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08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711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Alapozás</vt:lpstr>
      <vt:lpstr>Számítógép felépítése</vt:lpstr>
      <vt:lpstr>Számítógép felépítése</vt:lpstr>
      <vt:lpstr>Számítógép felépítése</vt:lpstr>
      <vt:lpstr>Számítógép felépítése</vt:lpstr>
      <vt:lpstr>Számítógép felépítése</vt:lpstr>
      <vt:lpstr>Számítógép felépítése</vt:lpstr>
      <vt:lpstr>Számítógép felépítése</vt:lpstr>
      <vt:lpstr>A programozás alapjai</vt:lpstr>
      <vt:lpstr>A programozás alapjai</vt:lpstr>
      <vt:lpstr>A programozás alapjai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Domonkos Varga (Nokia)</dc:creator>
  <cp:lastModifiedBy>Domonkos Varga (Nokia)</cp:lastModifiedBy>
  <cp:revision>2</cp:revision>
  <dcterms:created xsi:type="dcterms:W3CDTF">2024-07-26T07:03:06Z</dcterms:created>
  <dcterms:modified xsi:type="dcterms:W3CDTF">2024-07-26T07:37:48Z</dcterms:modified>
</cp:coreProperties>
</file>