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205B-B51E-8D5D-B9C9-2A09BA28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BF2A-198A-EBA5-331A-506E4E43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2CC6-8CE9-2E31-52F6-32FF78A0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D6B52-C516-8994-E7B4-66BB458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4E2A-F049-934A-0681-78453196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5089-BD4A-5958-AA72-6029FCEA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9C75B-750D-3DDF-55B2-8404E7B27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0B47-2126-F247-91DF-E07D062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96ED-85BC-2534-CCDA-75D59088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73FD-4E44-86D2-C6D7-18621B7D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A7E47-560E-54F2-E995-C27B5DC8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5DE3F-97EE-E900-3FBD-B3AE3F8D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86B1-DF5A-86F4-2C4D-6D198727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6276-9F6D-BA8C-607E-B9F3A34D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2ED0-14B6-E076-A619-B1843D3D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8109-A56C-7574-785D-D0E098A3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757C-8445-1C61-BFB4-0C07FFE6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0220-35CF-B1D6-EF9F-E70CAC53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A468-9077-4732-97D9-BD05C1A2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B5DBA-2587-FFC4-5BFF-92CA990D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E994-A554-E683-2CBF-156A3155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289C-D9B1-5825-DB7E-336FC816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A9BB-8A7F-8E4A-5369-EFD08278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2EB6-CC27-F2EC-5BBD-F2714568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60D1-A484-06E1-930F-9C4CB303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1EBD-F315-521D-2BCD-A86F5F59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4A9F-63A6-978B-F39C-43FF78F57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F4BC6-EA42-1593-AB8D-125CA389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AED0-6F34-5C25-874C-D1F956A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78422-F67A-1C9E-E12C-D07B6D40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07E0-64FF-B8C1-3FD6-1A6D130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EB3-EA7A-3126-6335-CAE2A4BD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38D3-8C3E-49CB-7804-2AFD18DB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8FF8F-00F9-28EE-9FBF-1350C5E5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B1AA9-32A8-A3EE-00A6-CED1D27A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79817-AB42-5598-4E6A-76D5CEBEE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AF323-8165-7CEA-8837-3280E7A4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86025-87BB-141B-F1A4-921D4976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6616-03D8-60F6-CF24-57D4B46F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B5D0-0BC8-A262-BD23-D35F762E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AFBD7-8F45-EB96-0FB2-AB0B4275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DBC51-1540-676F-F4E1-452C0BD1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79F95-A9A5-1C7E-6465-42DE938E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13F-93B5-C1CE-C7D8-73E55AE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83722-CCA8-EA4C-979F-A561233E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A850-18FC-D614-9687-EEE466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15EA-5640-17A2-6A82-6809D388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7179-6162-32D3-1674-DA2B2F1F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7922-8FB9-ABC3-DD20-02D98998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86068-2DB0-BC4E-7569-E74DFB44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052E-F3C5-C619-81EC-DC2F3EE7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7930C-57C9-DEF2-66F6-CE37EA58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66D-DAB6-46CC-2826-EA00726F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971CA-F6AA-CD56-FF28-3F8D4900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05FF9-3763-660D-440C-710EC20A2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A2D7-C068-F607-FE7E-B10A7CA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3E31-BD05-B221-0520-5822E406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6CE5-F170-18E2-AE08-4BB69500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FA599-9951-B03A-E9DA-C45055DE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8029-30B1-A23C-2505-CE8E988C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4297-8918-FECE-E630-955A335F1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B7AD7-9CFE-410D-AAEB-E5E582F9327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F19B-018B-F657-6DED-B521DDD1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C27-42C6-F29D-A615-4322FE229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64122-61FC-4E91-9587-8B8089D4E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2350-A356-5C7E-AE37-31AF1BEBE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AB63-46CF-7AFC-DBA6-00003A393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10082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857D2B8-CD90-47A8-833D-924B3E56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80495"/>
            <a:ext cx="9002381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FFF3-8907-1FEC-6BC6-3BC8AF9B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agilis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2EA5-54B1-3475-8175-54BC768B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r>
              <a:rPr lang="en-US" dirty="0"/>
              <a:t>, </a:t>
            </a:r>
            <a:r>
              <a:rPr lang="en-US" dirty="0" err="1"/>
              <a:t>elsősorban</a:t>
            </a:r>
            <a:r>
              <a:rPr lang="en-US" dirty="0"/>
              <a:t> a </a:t>
            </a:r>
            <a:r>
              <a:rPr lang="en-US" dirty="0" err="1"/>
              <a:t>vízesésmodell</a:t>
            </a:r>
            <a:r>
              <a:rPr lang="en-US" dirty="0"/>
              <a:t> </a:t>
            </a:r>
            <a:r>
              <a:rPr lang="en-US" dirty="0" err="1"/>
              <a:t>lomhaságát</a:t>
            </a:r>
            <a:r>
              <a:rPr lang="en-US" dirty="0"/>
              <a:t> </a:t>
            </a:r>
            <a:r>
              <a:rPr lang="en-US" dirty="0" err="1"/>
              <a:t>igyekeznek</a:t>
            </a:r>
            <a:r>
              <a:rPr lang="en-US" dirty="0"/>
              <a:t> </a:t>
            </a:r>
            <a:r>
              <a:rPr lang="en-US" dirty="0" err="1"/>
              <a:t>kompenzálni</a:t>
            </a:r>
            <a:r>
              <a:rPr lang="en-US" dirty="0"/>
              <a:t>.</a:t>
            </a:r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 err="1"/>
              <a:t>Gyakoribb</a:t>
            </a:r>
            <a:r>
              <a:rPr lang="en-US" dirty="0"/>
              <a:t> </a:t>
            </a:r>
            <a:r>
              <a:rPr lang="en-US" dirty="0" err="1"/>
              <a:t>szoftverkiadás</a:t>
            </a:r>
            <a:r>
              <a:rPr lang="en-US" dirty="0"/>
              <a:t> (release) 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érdekeltek</a:t>
            </a:r>
            <a:r>
              <a:rPr lang="en-US" dirty="0"/>
              <a:t> (stakeholders) </a:t>
            </a:r>
            <a:r>
              <a:rPr lang="en-US" dirty="0" err="1"/>
              <a:t>bevonása</a:t>
            </a:r>
            <a:r>
              <a:rPr lang="en-US" dirty="0"/>
              <a:t> a </a:t>
            </a:r>
            <a:r>
              <a:rPr lang="en-US" dirty="0" err="1"/>
              <a:t>folyamatokba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lvl="1"/>
            <a:r>
              <a:rPr lang="en-US" dirty="0" err="1"/>
              <a:t>Alkalmazkodó</a:t>
            </a:r>
            <a:r>
              <a:rPr lang="en-US" dirty="0"/>
              <a:t> </a:t>
            </a:r>
            <a:r>
              <a:rPr lang="en-US" dirty="0" err="1"/>
              <a:t>tervezés</a:t>
            </a:r>
            <a:endParaRPr lang="en-US" dirty="0"/>
          </a:p>
          <a:p>
            <a:pPr lvl="1"/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rugalmas</a:t>
            </a:r>
            <a:r>
              <a:rPr lang="en-US" dirty="0"/>
              <a:t> </a:t>
            </a:r>
            <a:r>
              <a:rPr lang="en-US" dirty="0" err="1"/>
              <a:t>válasz</a:t>
            </a:r>
            <a:r>
              <a:rPr lang="en-US" dirty="0"/>
              <a:t> a </a:t>
            </a:r>
            <a:r>
              <a:rPr lang="en-US" dirty="0" err="1"/>
              <a:t>változásokra</a:t>
            </a:r>
            <a:endParaRPr lang="en-US" dirty="0"/>
          </a:p>
          <a:p>
            <a:pPr lvl="1"/>
            <a:r>
              <a:rPr lang="hu-HU" dirty="0"/>
              <a:t>Ez egy gyűjtőfogalom, léteznek konkrét agilis módszertanok ill. technikák</a:t>
            </a:r>
            <a:endParaRPr lang="en-US" dirty="0"/>
          </a:p>
          <a:p>
            <a:r>
              <a:rPr lang="en-US" dirty="0" err="1"/>
              <a:t>Kiáltvány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agilis</a:t>
            </a:r>
            <a:r>
              <a:rPr lang="en-US" dirty="0"/>
              <a:t> </a:t>
            </a:r>
            <a:r>
              <a:rPr lang="en-US" dirty="0" err="1"/>
              <a:t>szoftverfejlesztésért</a:t>
            </a:r>
            <a:r>
              <a:rPr lang="en-US" dirty="0"/>
              <a:t> (2001)</a:t>
            </a:r>
          </a:p>
          <a:p>
            <a:pPr lvl="1"/>
            <a:r>
              <a:rPr lang="en-US" dirty="0"/>
              <a:t>Agile Manifesto</a:t>
            </a:r>
          </a:p>
          <a:p>
            <a:pPr lvl="1"/>
            <a:r>
              <a:rPr lang="en-US" dirty="0"/>
              <a:t>https://agilemanifesto.org/iso/hu/manifesto.html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65321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C6E5-2FB8-E058-1A03-68E25BB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D643-EBA3-5988-4F34-CF4F317A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Jelenleg (2023) a legnépszerűbb fejlesztési módszertan </a:t>
            </a:r>
            <a:endParaRPr lang="en-US" dirty="0"/>
          </a:p>
          <a:p>
            <a:r>
              <a:rPr lang="en-US" dirty="0" err="1"/>
              <a:t>Alapfogalmak</a:t>
            </a:r>
            <a:endParaRPr lang="en-US" dirty="0"/>
          </a:p>
          <a:p>
            <a:pPr lvl="1"/>
            <a:r>
              <a:rPr lang="en-US" dirty="0"/>
              <a:t>Sprint: 2, 3 </a:t>
            </a:r>
            <a:r>
              <a:rPr lang="en-US" dirty="0" err="1"/>
              <a:t>vagy</a:t>
            </a:r>
            <a:r>
              <a:rPr lang="en-US" dirty="0"/>
              <a:t> 4 </a:t>
            </a:r>
            <a:r>
              <a:rPr lang="en-US" dirty="0" err="1"/>
              <a:t>hét</a:t>
            </a:r>
            <a:endParaRPr lang="en-US" dirty="0"/>
          </a:p>
          <a:p>
            <a:pPr lvl="1"/>
            <a:r>
              <a:rPr lang="en-US" dirty="0" err="1"/>
              <a:t>Alapegység</a:t>
            </a:r>
            <a:r>
              <a:rPr lang="en-US" dirty="0"/>
              <a:t>: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fős</a:t>
            </a:r>
            <a:r>
              <a:rPr lang="en-US" dirty="0"/>
              <a:t> scrum </a:t>
            </a:r>
            <a:r>
              <a:rPr lang="en-US" dirty="0" err="1"/>
              <a:t>csapat</a:t>
            </a:r>
            <a:endParaRPr lang="en-US" dirty="0"/>
          </a:p>
          <a:p>
            <a:pPr lvl="1"/>
            <a:r>
              <a:rPr lang="en-US" dirty="0"/>
              <a:t>Scrum </a:t>
            </a:r>
            <a:r>
              <a:rPr lang="en-US" dirty="0" err="1"/>
              <a:t>mester</a:t>
            </a:r>
            <a:r>
              <a:rPr lang="en-US" dirty="0"/>
              <a:t> (Scrum master): </a:t>
            </a:r>
            <a:r>
              <a:rPr lang="en-US" dirty="0" err="1"/>
              <a:t>támogatja</a:t>
            </a:r>
            <a:r>
              <a:rPr lang="en-US" dirty="0"/>
              <a:t> a Scrum </a:t>
            </a:r>
            <a:r>
              <a:rPr lang="en-US" dirty="0" err="1"/>
              <a:t>módszertant</a:t>
            </a:r>
            <a:endParaRPr lang="en-US" dirty="0"/>
          </a:p>
          <a:p>
            <a:r>
              <a:rPr lang="en-US" dirty="0" err="1"/>
              <a:t>Megbeszélések</a:t>
            </a:r>
            <a:r>
              <a:rPr lang="en-US" dirty="0"/>
              <a:t>, </a:t>
            </a:r>
            <a:r>
              <a:rPr lang="en-US" dirty="0" err="1"/>
              <a:t>ceremóniák</a:t>
            </a:r>
            <a:endParaRPr lang="en-US" dirty="0"/>
          </a:p>
          <a:p>
            <a:pPr lvl="1"/>
            <a:r>
              <a:rPr lang="en-US" dirty="0"/>
              <a:t>Sprint </a:t>
            </a:r>
            <a:r>
              <a:rPr lang="en-US" dirty="0" err="1"/>
              <a:t>tervezés</a:t>
            </a:r>
            <a:r>
              <a:rPr lang="en-US" dirty="0"/>
              <a:t> (sprint planning): </a:t>
            </a:r>
            <a:r>
              <a:rPr lang="en-US" dirty="0" err="1"/>
              <a:t>időbecslés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;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téma</a:t>
            </a:r>
            <a:endParaRPr lang="en-US" dirty="0"/>
          </a:p>
          <a:p>
            <a:pPr lvl="1"/>
            <a:r>
              <a:rPr lang="en-US" dirty="0" err="1"/>
              <a:t>Napi</a:t>
            </a:r>
            <a:r>
              <a:rPr lang="en-US" dirty="0"/>
              <a:t> scrum </a:t>
            </a:r>
            <a:r>
              <a:rPr lang="en-US" dirty="0" err="1"/>
              <a:t>megbeszélés</a:t>
            </a:r>
            <a:r>
              <a:rPr lang="en-US" dirty="0"/>
              <a:t> (daily standup meeting):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csináltam</a:t>
            </a:r>
            <a:r>
              <a:rPr lang="en-US" dirty="0"/>
              <a:t>?,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tervezek</a:t>
            </a:r>
            <a:r>
              <a:rPr lang="en-US" dirty="0"/>
              <a:t>?, mi </a:t>
            </a:r>
            <a:r>
              <a:rPr lang="en-US" dirty="0" err="1"/>
              <a:t>akadályoz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Sprint </a:t>
            </a:r>
            <a:r>
              <a:rPr lang="en-US" dirty="0" err="1"/>
              <a:t>áttekintés</a:t>
            </a:r>
            <a:r>
              <a:rPr lang="en-US" dirty="0"/>
              <a:t> (sprint review):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elkészült</a:t>
            </a:r>
            <a:r>
              <a:rPr lang="en-US" dirty="0"/>
              <a:t> </a:t>
            </a:r>
            <a:r>
              <a:rPr lang="en-US" dirty="0" err="1"/>
              <a:t>munkák</a:t>
            </a:r>
            <a:r>
              <a:rPr lang="en-US" dirty="0"/>
              <a:t> </a:t>
            </a:r>
            <a:r>
              <a:rPr lang="en-US" dirty="0" err="1"/>
              <a:t>bemutatása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érdekeltek</a:t>
            </a:r>
            <a:r>
              <a:rPr lang="en-US" dirty="0"/>
              <a:t> </a:t>
            </a:r>
            <a:r>
              <a:rPr lang="en-US" dirty="0" err="1"/>
              <a:t>számára</a:t>
            </a:r>
            <a:endParaRPr lang="en-US" dirty="0"/>
          </a:p>
          <a:p>
            <a:pPr lvl="1"/>
            <a:r>
              <a:rPr lang="en-US" dirty="0"/>
              <a:t>Sprint </a:t>
            </a:r>
            <a:r>
              <a:rPr lang="en-US" dirty="0" err="1"/>
              <a:t>visszatekintés</a:t>
            </a:r>
            <a:r>
              <a:rPr lang="en-US" dirty="0"/>
              <a:t> (sprint </a:t>
            </a:r>
            <a:r>
              <a:rPr lang="en-US" dirty="0" err="1"/>
              <a:t>retorspective</a:t>
            </a:r>
            <a:r>
              <a:rPr lang="en-US" dirty="0"/>
              <a:t>): mi </a:t>
            </a:r>
            <a:r>
              <a:rPr lang="en-US" dirty="0" err="1"/>
              <a:t>ment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?, min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297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AA8CBCBD-75C1-9F54-7C4D-A30C77C4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633022"/>
            <a:ext cx="1176501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7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8D46-C630-6843-5E04-4740C8AE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EB86-AC94-158E-7689-3A608F9B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vállalatirányítási</a:t>
            </a:r>
            <a:r>
              <a:rPr lang="en-US" dirty="0"/>
              <a:t> </a:t>
            </a:r>
            <a:r>
              <a:rPr lang="en-US" dirty="0" err="1"/>
              <a:t>módszer</a:t>
            </a:r>
            <a:endParaRPr lang="en-US" dirty="0"/>
          </a:p>
          <a:p>
            <a:pPr lvl="1"/>
            <a:r>
              <a:rPr lang="en-US" dirty="0" err="1"/>
              <a:t>Alapvetően</a:t>
            </a:r>
            <a:r>
              <a:rPr lang="en-US" dirty="0"/>
              <a:t> </a:t>
            </a:r>
            <a:r>
              <a:rPr lang="en-US" dirty="0" err="1"/>
              <a:t>gyártással</a:t>
            </a:r>
            <a:r>
              <a:rPr lang="en-US" dirty="0"/>
              <a:t> </a:t>
            </a:r>
            <a:r>
              <a:rPr lang="en-US" dirty="0" err="1"/>
              <a:t>foglalkozó</a:t>
            </a:r>
            <a:r>
              <a:rPr lang="en-US" dirty="0"/>
              <a:t> </a:t>
            </a:r>
            <a:r>
              <a:rPr lang="en-US" dirty="0" err="1"/>
              <a:t>vállalatok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alkalmazható</a:t>
            </a:r>
            <a:r>
              <a:rPr lang="en-US" dirty="0"/>
              <a:t> (Toyota) </a:t>
            </a:r>
          </a:p>
          <a:p>
            <a:pPr lvl="1"/>
            <a:r>
              <a:rPr lang="en-US" dirty="0"/>
              <a:t>Just In Time (JIT):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alkatrész</a:t>
            </a:r>
            <a:r>
              <a:rPr lang="en-US" dirty="0"/>
              <a:t> </a:t>
            </a:r>
            <a:r>
              <a:rPr lang="en-US" dirty="0" err="1"/>
              <a:t>pont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történő</a:t>
            </a:r>
            <a:r>
              <a:rPr lang="en-US" dirty="0"/>
              <a:t> </a:t>
            </a:r>
            <a:r>
              <a:rPr lang="en-US" dirty="0" err="1"/>
              <a:t>szállítása</a:t>
            </a:r>
            <a:r>
              <a:rPr lang="en-US" dirty="0"/>
              <a:t> → a </a:t>
            </a:r>
            <a:r>
              <a:rPr lang="en-US" dirty="0" err="1"/>
              <a:t>raktározási</a:t>
            </a:r>
            <a:r>
              <a:rPr lang="en-US" dirty="0"/>
              <a:t> </a:t>
            </a:r>
            <a:r>
              <a:rPr lang="en-US" dirty="0" err="1"/>
              <a:t>költségek</a:t>
            </a:r>
            <a:r>
              <a:rPr lang="en-US" dirty="0"/>
              <a:t> </a:t>
            </a:r>
            <a:r>
              <a:rPr lang="en-US" dirty="0" err="1"/>
              <a:t>kinullázása</a:t>
            </a:r>
            <a:endParaRPr lang="en-US" dirty="0"/>
          </a:p>
          <a:p>
            <a:pPr lvl="1"/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szoftverfejlesztési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is  </a:t>
            </a:r>
          </a:p>
          <a:p>
            <a:r>
              <a:rPr lang="en-US" dirty="0"/>
              <a:t>A lean </a:t>
            </a:r>
            <a:r>
              <a:rPr lang="en-US" dirty="0" err="1"/>
              <a:t>filozófia</a:t>
            </a:r>
            <a:endParaRPr lang="en-US" dirty="0"/>
          </a:p>
          <a:p>
            <a:pPr lvl="1"/>
            <a:r>
              <a:rPr lang="en-US" dirty="0"/>
              <a:t>Az ember </a:t>
            </a:r>
            <a:r>
              <a:rPr lang="en-US" dirty="0" err="1"/>
              <a:t>tisztelete</a:t>
            </a:r>
            <a:r>
              <a:rPr lang="en-US" dirty="0"/>
              <a:t>: a </a:t>
            </a:r>
            <a:r>
              <a:rPr lang="en-US" dirty="0" err="1"/>
              <a:t>vállalat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a </a:t>
            </a:r>
            <a:r>
              <a:rPr lang="en-US" dirty="0" err="1"/>
              <a:t>munkatársak</a:t>
            </a:r>
            <a:r>
              <a:rPr lang="en-US" dirty="0"/>
              <a:t> </a:t>
            </a:r>
            <a:r>
              <a:rPr lang="en-US" dirty="0" err="1"/>
              <a:t>képezik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veszteségek</a:t>
            </a:r>
            <a:r>
              <a:rPr lang="en-US" dirty="0"/>
              <a:t>,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teremtő</a:t>
            </a:r>
            <a:r>
              <a:rPr lang="en-US" dirty="0"/>
              <a:t> </a:t>
            </a:r>
            <a:r>
              <a:rPr lang="en-US" dirty="0" err="1"/>
              <a:t>lépések</a:t>
            </a:r>
            <a:r>
              <a:rPr lang="en-US" dirty="0"/>
              <a:t> </a:t>
            </a:r>
            <a:r>
              <a:rPr lang="en-US" dirty="0" err="1"/>
              <a:t>eltávolítása</a:t>
            </a:r>
            <a:endParaRPr lang="en-US" dirty="0"/>
          </a:p>
          <a:p>
            <a:r>
              <a:rPr lang="en-US" dirty="0" err="1"/>
              <a:t>Veszteségfajták</a:t>
            </a:r>
            <a:endParaRPr lang="en-US" dirty="0"/>
          </a:p>
          <a:p>
            <a:pPr lvl="1"/>
            <a:r>
              <a:rPr lang="en-US" dirty="0" err="1"/>
              <a:t>Túltermelés</a:t>
            </a:r>
            <a:endParaRPr lang="en-US" dirty="0"/>
          </a:p>
          <a:p>
            <a:pPr lvl="1"/>
            <a:r>
              <a:rPr lang="en-US" dirty="0" err="1"/>
              <a:t>Készlet</a:t>
            </a:r>
            <a:endParaRPr lang="en-US" dirty="0"/>
          </a:p>
          <a:p>
            <a:pPr lvl="1"/>
            <a:r>
              <a:rPr lang="en-US" dirty="0" err="1"/>
              <a:t>Várakozás</a:t>
            </a:r>
            <a:endParaRPr lang="en-US" dirty="0"/>
          </a:p>
          <a:p>
            <a:pPr lvl="1"/>
            <a:r>
              <a:rPr lang="en-US" dirty="0" err="1"/>
              <a:t>Felesleges</a:t>
            </a:r>
            <a:r>
              <a:rPr lang="en-US" dirty="0"/>
              <a:t> </a:t>
            </a:r>
            <a:r>
              <a:rPr lang="en-US" dirty="0" err="1"/>
              <a:t>mozgás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ergonomikus</a:t>
            </a:r>
            <a:r>
              <a:rPr lang="en-US" dirty="0"/>
              <a:t> </a:t>
            </a:r>
            <a:r>
              <a:rPr lang="en-US" dirty="0" err="1"/>
              <a:t>munkavégzés</a:t>
            </a:r>
            <a:endParaRPr lang="en-US" dirty="0"/>
          </a:p>
          <a:p>
            <a:pPr lvl="1"/>
            <a:r>
              <a:rPr lang="en-US" dirty="0" err="1"/>
              <a:t>Felesleges</a:t>
            </a:r>
            <a:r>
              <a:rPr lang="en-US" dirty="0"/>
              <a:t> </a:t>
            </a:r>
            <a:r>
              <a:rPr lang="en-US" dirty="0" err="1"/>
              <a:t>tevékenység</a:t>
            </a:r>
            <a:endParaRPr lang="en-US" dirty="0"/>
          </a:p>
          <a:p>
            <a:pPr lvl="1"/>
            <a:r>
              <a:rPr lang="en-US" dirty="0" err="1"/>
              <a:t>Rossz</a:t>
            </a:r>
            <a:r>
              <a:rPr lang="en-US" dirty="0"/>
              <a:t> </a:t>
            </a:r>
            <a:r>
              <a:rPr lang="en-US" dirty="0" err="1"/>
              <a:t>kommunikáció</a:t>
            </a:r>
            <a:endParaRPr lang="en-US" dirty="0"/>
          </a:p>
          <a:p>
            <a:pPr lvl="1"/>
            <a:r>
              <a:rPr lang="en-US" dirty="0"/>
              <a:t>Hiba, </a:t>
            </a:r>
            <a:r>
              <a:rPr lang="en-US" dirty="0" err="1"/>
              <a:t>utómunka</a:t>
            </a:r>
            <a:endParaRPr lang="en-US" dirty="0"/>
          </a:p>
          <a:p>
            <a:pPr lvl="1"/>
            <a:r>
              <a:rPr lang="en-US" dirty="0" err="1"/>
              <a:t>Kihasználatlan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tudás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7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F594-5076-A51D-7CA7-AF0CA208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8170-0C79-8B2B-866A-7A361621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Lean </a:t>
            </a:r>
            <a:r>
              <a:rPr lang="en-US" dirty="0" err="1"/>
              <a:t>módszertan</a:t>
            </a:r>
            <a:endParaRPr lang="en-US" dirty="0"/>
          </a:p>
          <a:p>
            <a:pPr lvl="1"/>
            <a:r>
              <a:rPr lang="en-US" dirty="0" err="1"/>
              <a:t>Eredeti</a:t>
            </a:r>
            <a:r>
              <a:rPr lang="en-US" dirty="0"/>
              <a:t> (</a:t>
            </a:r>
            <a:r>
              <a:rPr lang="en-US" dirty="0" err="1"/>
              <a:t>gyártási</a:t>
            </a:r>
            <a:r>
              <a:rPr lang="en-US" dirty="0"/>
              <a:t>) kanban: a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mennyiség</a:t>
            </a:r>
            <a:r>
              <a:rPr lang="en-US" dirty="0"/>
              <a:t> </a:t>
            </a:r>
            <a:r>
              <a:rPr lang="en-US" dirty="0" err="1"/>
              <a:t>tartása</a:t>
            </a:r>
            <a:r>
              <a:rPr lang="en-US" dirty="0"/>
              <a:t> a </a:t>
            </a:r>
            <a:r>
              <a:rPr lang="en-US" dirty="0" err="1"/>
              <a:t>cél</a:t>
            </a:r>
            <a:endParaRPr lang="en-US" dirty="0"/>
          </a:p>
          <a:p>
            <a:r>
              <a:rPr lang="en-US" dirty="0" err="1"/>
              <a:t>Szoftverfejlesztésben</a:t>
            </a:r>
            <a:endParaRPr lang="en-US" dirty="0"/>
          </a:p>
          <a:p>
            <a:pPr lvl="1"/>
            <a:r>
              <a:rPr lang="en-US" dirty="0" err="1"/>
              <a:t>Munkafolyamat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r>
              <a:rPr lang="en-US" dirty="0"/>
              <a:t>: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dirty="0" err="1"/>
              <a:t>kanbantábla</a:t>
            </a:r>
            <a:r>
              <a:rPr lang="en-US" dirty="0"/>
              <a:t> (kanban board); ld.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dia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vizualizálja</a:t>
            </a:r>
            <a:r>
              <a:rPr lang="en-US" dirty="0"/>
              <a:t> a </a:t>
            </a:r>
            <a:r>
              <a:rPr lang="en-US" dirty="0" err="1"/>
              <a:t>csapat</a:t>
            </a:r>
            <a:r>
              <a:rPr lang="en-US" dirty="0"/>
              <a:t> </a:t>
            </a:r>
            <a:r>
              <a:rPr lang="en-US" dirty="0" err="1"/>
              <a:t>munkáját</a:t>
            </a:r>
            <a:endParaRPr lang="en-US" dirty="0"/>
          </a:p>
          <a:p>
            <a:pPr lvl="1"/>
            <a:r>
              <a:rPr lang="en-US" dirty="0" err="1"/>
              <a:t>Ütemezés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dolgozók</a:t>
            </a:r>
            <a:r>
              <a:rPr lang="en-US" dirty="0"/>
              <a:t> </a:t>
            </a:r>
            <a:r>
              <a:rPr lang="en-US" dirty="0" err="1"/>
              <a:t>kapacitása</a:t>
            </a:r>
            <a:r>
              <a:rPr lang="en-US" dirty="0"/>
              <a:t> </a:t>
            </a:r>
            <a:r>
              <a:rPr lang="en-US" dirty="0" err="1"/>
              <a:t>megengedi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munkafolyamatok</a:t>
            </a:r>
            <a:r>
              <a:rPr lang="en-US" dirty="0"/>
              <a:t> </a:t>
            </a:r>
            <a:r>
              <a:rPr lang="en-US" dirty="0" err="1"/>
              <a:t>sürgőssége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</a:t>
            </a:r>
          </a:p>
          <a:p>
            <a:pPr lvl="1"/>
            <a:r>
              <a:rPr lang="en-US" dirty="0" err="1"/>
              <a:t>Meghatározza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korlátozza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számát</a:t>
            </a:r>
            <a:endParaRPr lang="en-US" dirty="0"/>
          </a:p>
          <a:p>
            <a:pPr lvl="1"/>
            <a:r>
              <a:rPr lang="en-US" dirty="0" err="1"/>
              <a:t>Definiálja</a:t>
            </a:r>
            <a:r>
              <a:rPr lang="en-US" dirty="0"/>
              <a:t> a "</a:t>
            </a:r>
            <a:r>
              <a:rPr lang="en-US" dirty="0" err="1"/>
              <a:t>kész</a:t>
            </a:r>
            <a:r>
              <a:rPr lang="en-US" dirty="0"/>
              <a:t>" </a:t>
            </a:r>
            <a:r>
              <a:rPr lang="en-US" dirty="0" err="1"/>
              <a:t>fogalmát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csapat</a:t>
            </a:r>
            <a:r>
              <a:rPr lang="en-US" dirty="0"/>
              <a:t> </a:t>
            </a:r>
            <a:r>
              <a:rPr lang="en-US" dirty="0" err="1"/>
              <a:t>sebességét</a:t>
            </a:r>
            <a:r>
              <a:rPr lang="en-US" dirty="0"/>
              <a:t> </a:t>
            </a:r>
            <a:r>
              <a:rPr lang="en-US" dirty="0" err="1"/>
              <a:t>időszakonként</a:t>
            </a:r>
            <a:r>
              <a:rPr lang="en-US" dirty="0"/>
              <a:t> </a:t>
            </a:r>
            <a:r>
              <a:rPr lang="en-US" dirty="0" err="1"/>
              <a:t>számolják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becsülik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elkészültét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oard&#10;&#10;Description automatically generated">
            <a:extLst>
              <a:ext uri="{FF2B5EF4-FFF2-40B4-BE49-F238E27FC236}">
                <a16:creationId xmlns:a16="http://schemas.microsoft.com/office/drawing/2014/main" id="{9FF37ACF-6E34-90AD-5A96-F63A01DC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9047"/>
            <a:ext cx="829743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9FA-D3C6-3BC4-9AC9-17670CD5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programming, 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25BB-3012-049D-D126-A9D61A01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hu-HU" dirty="0"/>
              <a:t>Egymással laza kapcsolatban álló módszerek gyűjteménye (pl. a </a:t>
            </a:r>
            <a:r>
              <a:rPr lang="hu-HU" dirty="0" err="1"/>
              <a:t>Scrumhoz</a:t>
            </a:r>
            <a:r>
              <a:rPr lang="hu-HU" dirty="0"/>
              <a:t> képest) </a:t>
            </a:r>
            <a:endParaRPr lang="en-US" dirty="0"/>
          </a:p>
          <a:p>
            <a:pPr lvl="1"/>
            <a:r>
              <a:rPr lang="en-US" dirty="0" err="1"/>
              <a:t>Módszertől</a:t>
            </a:r>
            <a:r>
              <a:rPr lang="en-US" dirty="0"/>
              <a:t> </a:t>
            </a:r>
            <a:r>
              <a:rPr lang="en-US" dirty="0" err="1"/>
              <a:t>függetlenül</a:t>
            </a:r>
            <a:r>
              <a:rPr lang="en-US" dirty="0"/>
              <a:t> </a:t>
            </a:r>
            <a:r>
              <a:rPr lang="en-US" dirty="0" err="1"/>
              <a:t>alkalmazandóak</a:t>
            </a:r>
            <a:endParaRPr lang="en-US" dirty="0"/>
          </a:p>
          <a:p>
            <a:r>
              <a:rPr lang="en-US" dirty="0" err="1"/>
              <a:t>Módszerek</a:t>
            </a:r>
            <a:endParaRPr lang="en-US" dirty="0"/>
          </a:p>
          <a:p>
            <a:pPr lvl="1"/>
            <a:r>
              <a:rPr lang="en-US" dirty="0" err="1"/>
              <a:t>Gyakoribb</a:t>
            </a:r>
            <a:r>
              <a:rPr lang="en-US" dirty="0"/>
              <a:t> (a </a:t>
            </a:r>
            <a:r>
              <a:rPr lang="en-US" dirty="0" err="1"/>
              <a:t>vízesésmodellhez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) </a:t>
            </a:r>
            <a:r>
              <a:rPr lang="en-US" dirty="0" err="1"/>
              <a:t>szoftverkiadások</a:t>
            </a:r>
            <a:r>
              <a:rPr lang="en-US" dirty="0"/>
              <a:t> (release), CI/CD</a:t>
            </a:r>
          </a:p>
          <a:p>
            <a:pPr lvl="1"/>
            <a:r>
              <a:rPr lang="en-US" dirty="0" err="1"/>
              <a:t>Párban</a:t>
            </a:r>
            <a:r>
              <a:rPr lang="en-US" dirty="0"/>
              <a:t> </a:t>
            </a:r>
            <a:r>
              <a:rPr lang="en-US" dirty="0" err="1"/>
              <a:t>történő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r>
              <a:rPr lang="en-US" dirty="0"/>
              <a:t> (pair programming)</a:t>
            </a:r>
          </a:p>
          <a:p>
            <a:pPr lvl="1"/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ellenőrzés</a:t>
            </a:r>
            <a:r>
              <a:rPr lang="en-US" dirty="0"/>
              <a:t> (code review)</a:t>
            </a:r>
          </a:p>
          <a:p>
            <a:pPr lvl="1"/>
            <a:r>
              <a:rPr lang="en-US" dirty="0" err="1"/>
              <a:t>Egységtesztek</a:t>
            </a:r>
            <a:r>
              <a:rPr lang="en-US" dirty="0"/>
              <a:t> (unit test), </a:t>
            </a:r>
            <a:r>
              <a:rPr lang="en-US" dirty="0" err="1"/>
              <a:t>teszt</a:t>
            </a:r>
            <a:r>
              <a:rPr lang="en-US" dirty="0"/>
              <a:t> </a:t>
            </a:r>
            <a:r>
              <a:rPr lang="en-US" dirty="0" err="1"/>
              <a:t>vezérelt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(Test Driven Development; TDD): </a:t>
            </a:r>
            <a:r>
              <a:rPr lang="en-US" dirty="0" err="1"/>
              <a:t>előbb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egységteszteket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a </a:t>
            </a:r>
            <a:r>
              <a:rPr lang="en-US" dirty="0" err="1"/>
              <a:t>kódot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Elfogadás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 (acceptance test)</a:t>
            </a:r>
          </a:p>
          <a:p>
            <a:pPr lvl="1"/>
            <a:r>
              <a:rPr lang="en-US" dirty="0" err="1"/>
              <a:t>Szoros</a:t>
            </a:r>
            <a:r>
              <a:rPr lang="en-US" dirty="0"/>
              <a:t> </a:t>
            </a:r>
            <a:r>
              <a:rPr lang="en-US" dirty="0" err="1"/>
              <a:t>kapcsolat</a:t>
            </a:r>
            <a:r>
              <a:rPr lang="en-US" dirty="0"/>
              <a:t> a </a:t>
            </a:r>
            <a:r>
              <a:rPr lang="en-US" dirty="0" err="1"/>
              <a:t>megrendelővel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Bátorság</a:t>
            </a:r>
            <a:r>
              <a:rPr lang="en-US" dirty="0"/>
              <a:t>: a </a:t>
            </a:r>
            <a:r>
              <a:rPr lang="en-US" dirty="0" err="1"/>
              <a:t>felesleges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eltávolítására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Egyszerű kódra való törekvés (</a:t>
            </a:r>
            <a:r>
              <a:rPr lang="hu-HU" dirty="0" err="1"/>
              <a:t>v.ö</a:t>
            </a:r>
            <a:r>
              <a:rPr lang="hu-HU" dirty="0"/>
              <a:t>.: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en-US" dirty="0"/>
              <a:t>YAGNI (you aren't </a:t>
            </a:r>
            <a:r>
              <a:rPr lang="en-US" dirty="0" err="1"/>
              <a:t>gonna</a:t>
            </a:r>
            <a:r>
              <a:rPr lang="en-US" dirty="0"/>
              <a:t> need it):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van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jóléte</a:t>
            </a:r>
            <a:r>
              <a:rPr lang="en-US" dirty="0"/>
              <a:t> </a:t>
            </a:r>
            <a:r>
              <a:rPr lang="en-US" dirty="0" err="1"/>
              <a:t>kiemelten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(pl.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megengedett</a:t>
            </a:r>
            <a:r>
              <a:rPr lang="en-US" dirty="0"/>
              <a:t> a </a:t>
            </a:r>
            <a:r>
              <a:rPr lang="en-US" dirty="0" err="1"/>
              <a:t>túlóra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5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B1E6453-CE1C-07E8-87A8-A5B9E118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285311"/>
            <a:ext cx="6925642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07DE-D57D-2AA2-813E-B3ED686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ceremóniák</a:t>
            </a:r>
            <a:r>
              <a:rPr lang="en-US" dirty="0"/>
              <a:t> </a:t>
            </a:r>
            <a:r>
              <a:rPr lang="en-US" dirty="0" err="1"/>
              <a:t>jelentősége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1397-B70E-BB15-E410-A1ED72D1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ceremóniák</a:t>
            </a:r>
            <a:r>
              <a:rPr lang="en-US" dirty="0"/>
              <a:t> </a:t>
            </a:r>
            <a:r>
              <a:rPr lang="en-US" dirty="0" err="1"/>
              <a:t>jellege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Nem </a:t>
            </a:r>
            <a:r>
              <a:rPr lang="en-US" dirty="0" err="1"/>
              <a:t>produktív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fejlesztők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szeretik</a:t>
            </a:r>
            <a:endParaRPr lang="en-US" dirty="0"/>
          </a:p>
          <a:p>
            <a:pPr lvl="1"/>
            <a:r>
              <a:rPr lang="nl-NL" dirty="0" err="1"/>
              <a:t>Adott</a:t>
            </a:r>
            <a:r>
              <a:rPr lang="nl-NL" dirty="0"/>
              <a:t> </a:t>
            </a:r>
            <a:r>
              <a:rPr lang="nl-NL" dirty="0" err="1"/>
              <a:t>esetben</a:t>
            </a:r>
            <a:r>
              <a:rPr lang="nl-NL" dirty="0"/>
              <a:t> </a:t>
            </a:r>
            <a:r>
              <a:rPr lang="nl-NL" dirty="0" err="1"/>
              <a:t>kifejezetten</a:t>
            </a:r>
            <a:r>
              <a:rPr lang="nl-NL" dirty="0"/>
              <a:t> sok is </a:t>
            </a:r>
            <a:r>
              <a:rPr lang="nl-NL" dirty="0" err="1"/>
              <a:t>lehet</a:t>
            </a:r>
            <a:endParaRPr lang="en-US" dirty="0"/>
          </a:p>
          <a:p>
            <a:pPr lvl="1"/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minimalizálni</a:t>
            </a:r>
            <a:endParaRPr lang="en-US" dirty="0"/>
          </a:p>
          <a:p>
            <a:r>
              <a:rPr lang="en-US" dirty="0" err="1"/>
              <a:t>Ugyanakkor</a:t>
            </a:r>
            <a:r>
              <a:rPr lang="en-US" dirty="0"/>
              <a:t> </a:t>
            </a:r>
            <a:r>
              <a:rPr lang="en-US" dirty="0" err="1"/>
              <a:t>kétségkívül</a:t>
            </a:r>
            <a:r>
              <a:rPr lang="en-US" dirty="0"/>
              <a:t> van </a:t>
            </a:r>
            <a:r>
              <a:rPr lang="en-US" dirty="0" err="1"/>
              <a:t>hasznuk</a:t>
            </a:r>
            <a:r>
              <a:rPr lang="en-US" dirty="0"/>
              <a:t> is</a:t>
            </a:r>
          </a:p>
          <a:p>
            <a:pPr lvl="1"/>
            <a:r>
              <a:rPr lang="en-US" dirty="0" err="1"/>
              <a:t>Keretet</a:t>
            </a:r>
            <a:r>
              <a:rPr lang="en-US" dirty="0"/>
              <a:t> ad a </a:t>
            </a:r>
            <a:r>
              <a:rPr lang="en-US" dirty="0" err="1"/>
              <a:t>munkánknak</a:t>
            </a:r>
            <a:endParaRPr lang="en-US" dirty="0"/>
          </a:p>
          <a:p>
            <a:pPr lvl="1"/>
            <a:r>
              <a:rPr lang="en-US" dirty="0" err="1"/>
              <a:t>Kommunikációs</a:t>
            </a:r>
            <a:r>
              <a:rPr lang="en-US" dirty="0"/>
              <a:t> </a:t>
            </a:r>
            <a:r>
              <a:rPr lang="en-US" dirty="0" err="1"/>
              <a:t>csatornát</a:t>
            </a:r>
            <a:r>
              <a:rPr lang="en-US" dirty="0"/>
              <a:t> 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dirty="0" err="1"/>
              <a:t>létre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vezetőnek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rálátása</a:t>
            </a:r>
            <a:r>
              <a:rPr lang="en-US" dirty="0"/>
              <a:t> a </a:t>
            </a:r>
            <a:r>
              <a:rPr lang="en-US" dirty="0" err="1"/>
              <a:t>fejlesztők</a:t>
            </a:r>
            <a:r>
              <a:rPr lang="en-US" dirty="0"/>
              <a:t> </a:t>
            </a:r>
            <a:r>
              <a:rPr lang="en-US" dirty="0" err="1"/>
              <a:t>munkájára</a:t>
            </a:r>
            <a:r>
              <a:rPr lang="en-US" dirty="0"/>
              <a:t> </a:t>
            </a:r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tapasztalati</a:t>
            </a:r>
            <a:r>
              <a:rPr lang="en-US" dirty="0"/>
              <a:t> </a:t>
            </a:r>
            <a:r>
              <a:rPr lang="en-US" dirty="0" err="1"/>
              <a:t>példák</a:t>
            </a:r>
            <a:r>
              <a:rPr lang="en-US" dirty="0"/>
              <a:t> (</a:t>
            </a:r>
            <a:r>
              <a:rPr lang="en-US" dirty="0" err="1"/>
              <a:t>heti</a:t>
            </a:r>
            <a:r>
              <a:rPr lang="en-US" dirty="0"/>
              <a:t> </a:t>
            </a:r>
            <a:r>
              <a:rPr lang="en-US" dirty="0" err="1"/>
              <a:t>haladás</a:t>
            </a:r>
            <a:r>
              <a:rPr lang="en-US" dirty="0"/>
              <a:t> </a:t>
            </a:r>
            <a:r>
              <a:rPr lang="en-US" dirty="0" err="1"/>
              <a:t>jelentés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feladaton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közbe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fontosabb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3-4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"</a:t>
            </a:r>
            <a:r>
              <a:rPr lang="en-US" dirty="0" err="1"/>
              <a:t>Folyamatban</a:t>
            </a:r>
            <a:r>
              <a:rPr lang="en-US" dirty="0"/>
              <a:t>" </a:t>
            </a:r>
            <a:r>
              <a:rPr lang="en-US" dirty="0" err="1"/>
              <a:t>állapotban</a:t>
            </a:r>
            <a:r>
              <a:rPr lang="en-US" dirty="0"/>
              <a:t>. </a:t>
            </a:r>
            <a:r>
              <a:rPr lang="en-US" dirty="0" err="1"/>
              <a:t>Vajon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aktívan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mindegyiken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Elküldtünk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e-</a:t>
            </a:r>
            <a:r>
              <a:rPr lang="en-US" dirty="0" err="1"/>
              <a:t>mailt</a:t>
            </a:r>
            <a:r>
              <a:rPr lang="en-US" dirty="0"/>
              <a:t>, </a:t>
            </a:r>
            <a:r>
              <a:rPr lang="en-US" dirty="0" err="1"/>
              <a:t>választ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kaptunk</a:t>
            </a:r>
            <a:r>
              <a:rPr lang="en-US" dirty="0"/>
              <a:t>, de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elmélyedtünk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feladatban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meg is </a:t>
            </a:r>
            <a:r>
              <a:rPr lang="en-US" dirty="0" err="1"/>
              <a:t>feledkeztünk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. </a:t>
            </a:r>
            <a:r>
              <a:rPr lang="en-US" dirty="0" err="1"/>
              <a:t>Megfontolandó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ismét</a:t>
            </a:r>
            <a:r>
              <a:rPr lang="en-US" dirty="0"/>
              <a:t> </a:t>
            </a:r>
            <a:r>
              <a:rPr lang="en-US" dirty="0" err="1"/>
              <a:t>felvegyük</a:t>
            </a:r>
            <a:r>
              <a:rPr lang="en-US" dirty="0"/>
              <a:t> a </a:t>
            </a:r>
            <a:r>
              <a:rPr lang="en-US" dirty="0" err="1"/>
              <a:t>fonalat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rég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de "</a:t>
            </a:r>
            <a:r>
              <a:rPr lang="en-US" dirty="0" err="1"/>
              <a:t>beragadt</a:t>
            </a:r>
            <a:r>
              <a:rPr lang="en-US" dirty="0"/>
              <a:t>"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"</a:t>
            </a:r>
            <a:r>
              <a:rPr lang="en-US" dirty="0" err="1"/>
              <a:t>Kész</a:t>
            </a:r>
            <a:r>
              <a:rPr lang="en-US" dirty="0"/>
              <a:t>"-re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Létezhetnek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, </a:t>
            </a:r>
            <a:r>
              <a:rPr lang="en-US" dirty="0" err="1"/>
              <a:t>amelyeknek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jelentőségük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is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időnként</a:t>
            </a:r>
            <a:r>
              <a:rPr lang="en-US" dirty="0"/>
              <a:t> "</a:t>
            </a:r>
            <a:r>
              <a:rPr lang="en-US" dirty="0" err="1"/>
              <a:t>kipucolni</a:t>
            </a:r>
            <a:r>
              <a:rPr lang="en-US" dirty="0"/>
              <a:t>". </a:t>
            </a:r>
          </a:p>
          <a:p>
            <a:pPr lvl="1"/>
            <a:r>
              <a:rPr lang="en-US" dirty="0" err="1"/>
              <a:t>Tehát</a:t>
            </a:r>
            <a:r>
              <a:rPr lang="en-US" dirty="0"/>
              <a:t>: </a:t>
            </a:r>
            <a:r>
              <a:rPr lang="en-US" dirty="0" err="1"/>
              <a:t>összehozza</a:t>
            </a:r>
            <a:r>
              <a:rPr lang="en-US" dirty="0"/>
              <a:t> a </a:t>
            </a:r>
            <a:r>
              <a:rPr lang="en-US" dirty="0" err="1"/>
              <a:t>valóságot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adminisztrációval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27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EC82-F893-D182-11B4-650E707C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Problémafelvetés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B4DA-0B28-F457-B793-F484AB3F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tipikus</a:t>
            </a:r>
            <a:r>
              <a:rPr lang="en-US" dirty="0"/>
              <a:t>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endParaRPr lang="en-US" dirty="0"/>
          </a:p>
          <a:p>
            <a:pPr lvl="1"/>
            <a:r>
              <a:rPr lang="en-US" dirty="0" err="1"/>
              <a:t>Sokan</a:t>
            </a:r>
            <a:r>
              <a:rPr lang="en-US" dirty="0"/>
              <a:t> </a:t>
            </a:r>
            <a:r>
              <a:rPr lang="en-US" dirty="0" err="1"/>
              <a:t>dolgoznak</a:t>
            </a:r>
            <a:r>
              <a:rPr lang="en-US" dirty="0"/>
              <a:t> </a:t>
            </a:r>
            <a:r>
              <a:rPr lang="en-US" dirty="0" err="1"/>
              <a:t>rajta</a:t>
            </a:r>
            <a:endParaRPr lang="en-US" dirty="0"/>
          </a:p>
          <a:p>
            <a:pPr lvl="1"/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kisebb-nagyobb</a:t>
            </a:r>
            <a:r>
              <a:rPr lang="en-US" dirty="0"/>
              <a:t> </a:t>
            </a:r>
            <a:r>
              <a:rPr lang="en-US" dirty="0" err="1"/>
              <a:t>részfeladatból</a:t>
            </a:r>
            <a:r>
              <a:rPr lang="en-US" dirty="0"/>
              <a:t> </a:t>
            </a:r>
            <a:r>
              <a:rPr lang="en-US" dirty="0" err="1"/>
              <a:t>áll</a:t>
            </a:r>
            <a:endParaRPr lang="en-US" dirty="0"/>
          </a:p>
          <a:p>
            <a:pPr lvl="1"/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merül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folyamán</a:t>
            </a:r>
            <a:endParaRPr lang="en-US" dirty="0"/>
          </a:p>
          <a:p>
            <a:r>
              <a:rPr lang="en-US" dirty="0" err="1"/>
              <a:t>Kérdés</a:t>
            </a:r>
            <a:endParaRPr lang="en-US" dirty="0"/>
          </a:p>
          <a:p>
            <a:pPr lvl="1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döntsük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ki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feladaton</a:t>
            </a:r>
            <a:r>
              <a:rPr lang="en-US" dirty="0"/>
              <a:t> </a:t>
            </a:r>
            <a:r>
              <a:rPr lang="en-US" dirty="0" err="1"/>
              <a:t>dolgozzon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Módszertan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: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épp</a:t>
            </a:r>
            <a:r>
              <a:rPr lang="en-US" dirty="0"/>
              <a:t>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hatalmú</a:t>
            </a:r>
            <a:r>
              <a:rPr lang="en-US" dirty="0"/>
              <a:t> </a:t>
            </a:r>
            <a:r>
              <a:rPr lang="en-US" dirty="0" err="1"/>
              <a:t>főnök</a:t>
            </a:r>
            <a:r>
              <a:rPr lang="en-US" dirty="0"/>
              <a:t> </a:t>
            </a:r>
            <a:r>
              <a:rPr lang="en-US" dirty="0" err="1"/>
              <a:t>mond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káoszba</a:t>
            </a:r>
            <a:r>
              <a:rPr lang="en-US" dirty="0"/>
              <a:t> </a:t>
            </a:r>
            <a:r>
              <a:rPr lang="en-US" dirty="0" err="1"/>
              <a:t>fullad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48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2870-1710-772B-A350-F99ED101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975B-02B2-417A-B1A6-F622F41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Módszertantól</a:t>
            </a:r>
            <a:r>
              <a:rPr lang="en-US" dirty="0"/>
              <a:t> </a:t>
            </a:r>
            <a:r>
              <a:rPr lang="en-US" dirty="0" err="1"/>
              <a:t>függetlenül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backlog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kerülnek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nyitott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, </a:t>
            </a:r>
            <a:r>
              <a:rPr lang="en-US" dirty="0" err="1"/>
              <a:t>amelyekkel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foglalkozunk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is </a:t>
            </a:r>
            <a:r>
              <a:rPr lang="en-US" dirty="0" err="1"/>
              <a:t>betervezve</a:t>
            </a:r>
            <a:r>
              <a:rPr lang="en-US" dirty="0"/>
              <a:t> a </a:t>
            </a:r>
            <a:r>
              <a:rPr lang="en-US" dirty="0" err="1"/>
              <a:t>közeljövőre</a:t>
            </a:r>
            <a:endParaRPr lang="en-US" dirty="0"/>
          </a:p>
          <a:p>
            <a:pPr lvl="1"/>
            <a:r>
              <a:rPr lang="hu-HU" dirty="0"/>
              <a:t>Általában nagyon nagyméretű</a:t>
            </a:r>
            <a:endParaRPr lang="en-US" dirty="0"/>
          </a:p>
          <a:p>
            <a:pPr lvl="1"/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 ki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időszakra</a:t>
            </a:r>
            <a:r>
              <a:rPr lang="en-US" dirty="0"/>
              <a:t> </a:t>
            </a:r>
            <a:r>
              <a:rPr lang="en-US" dirty="0" err="1"/>
              <a:t>betervezett</a:t>
            </a:r>
            <a:r>
              <a:rPr lang="en-US" dirty="0"/>
              <a:t> </a:t>
            </a:r>
            <a:r>
              <a:rPr lang="en-US" dirty="0" err="1"/>
              <a:t>feladatok</a:t>
            </a:r>
            <a:endParaRPr lang="en-US" dirty="0"/>
          </a:p>
          <a:p>
            <a:r>
              <a:rPr lang="en-US" dirty="0"/>
              <a:t>Backlog </a:t>
            </a:r>
            <a:r>
              <a:rPr lang="en-US" dirty="0" err="1"/>
              <a:t>finomhangolás</a:t>
            </a:r>
            <a:r>
              <a:rPr lang="en-US" dirty="0"/>
              <a:t> (refinement)</a:t>
            </a:r>
          </a:p>
          <a:p>
            <a:pPr lvl="1"/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pontosítása</a:t>
            </a:r>
            <a:endParaRPr lang="en-US" dirty="0"/>
          </a:p>
          <a:p>
            <a:pPr lvl="1"/>
            <a:r>
              <a:rPr lang="pt-BR" dirty="0"/>
              <a:t>A </a:t>
            </a:r>
            <a:r>
              <a:rPr lang="pt-BR" dirty="0" err="1"/>
              <a:t>túl</a:t>
            </a:r>
            <a:r>
              <a:rPr lang="pt-BR" dirty="0"/>
              <a:t> </a:t>
            </a:r>
            <a:r>
              <a:rPr lang="pt-BR" dirty="0" err="1"/>
              <a:t>nagy</a:t>
            </a:r>
            <a:r>
              <a:rPr lang="pt-BR" dirty="0"/>
              <a:t> </a:t>
            </a:r>
            <a:r>
              <a:rPr lang="pt-BR" dirty="0" err="1"/>
              <a:t>feladatok</a:t>
            </a:r>
            <a:r>
              <a:rPr lang="pt-BR" dirty="0"/>
              <a:t> </a:t>
            </a:r>
            <a:r>
              <a:rPr lang="pt-BR" dirty="0" err="1"/>
              <a:t>alábontása</a:t>
            </a:r>
            <a:endParaRPr lang="en-US" dirty="0"/>
          </a:p>
          <a:p>
            <a:pPr lvl="1"/>
            <a:r>
              <a:rPr lang="en-US" dirty="0" err="1"/>
              <a:t>Hozzávetőleges</a:t>
            </a:r>
            <a:r>
              <a:rPr lang="en-US" dirty="0"/>
              <a:t> </a:t>
            </a:r>
            <a:r>
              <a:rPr lang="en-US" dirty="0" err="1"/>
              <a:t>időbecslés</a:t>
            </a:r>
            <a:endParaRPr lang="en-US" dirty="0"/>
          </a:p>
          <a:p>
            <a:pPr lvl="1"/>
            <a:r>
              <a:rPr lang="en-US" dirty="0" err="1"/>
              <a:t>Tapasztalat</a:t>
            </a:r>
            <a:r>
              <a:rPr lang="en-US" dirty="0"/>
              <a:t>: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igazán</a:t>
            </a:r>
            <a:r>
              <a:rPr lang="en-US" dirty="0"/>
              <a:t> </a:t>
            </a:r>
            <a:r>
              <a:rPr lang="en-US" dirty="0" err="1"/>
              <a:t>hatékony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köze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alkalmazott</a:t>
            </a:r>
            <a:r>
              <a:rPr lang="en-US" dirty="0"/>
              <a:t> </a:t>
            </a:r>
            <a:r>
              <a:rPr lang="en-US" dirty="0" err="1"/>
              <a:t>módszertan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iterációjához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14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D83-C7AC-CA67-F9BC-935F5F5F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forráskód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A310-0F05-A247-FB89-BE3DE8EA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forráskód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szoftvert</a:t>
            </a:r>
            <a:r>
              <a:rPr lang="en-US" dirty="0"/>
              <a:t> </a:t>
            </a:r>
            <a:r>
              <a:rPr lang="en-US" dirty="0" err="1"/>
              <a:t>fejlesztők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hozzáférhető</a:t>
            </a:r>
            <a:endParaRPr lang="en-US" dirty="0"/>
          </a:p>
          <a:p>
            <a:pPr lvl="1"/>
            <a:r>
              <a:rPr lang="en-US" dirty="0" err="1"/>
              <a:t>Jellemző</a:t>
            </a:r>
            <a:r>
              <a:rPr lang="en-US" dirty="0"/>
              <a:t> a </a:t>
            </a:r>
            <a:r>
              <a:rPr lang="en-US" dirty="0" err="1"/>
              <a:t>nagyvállalati</a:t>
            </a:r>
            <a:r>
              <a:rPr lang="en-US" dirty="0"/>
              <a:t> </a:t>
            </a:r>
            <a:r>
              <a:rPr lang="en-US" dirty="0" err="1"/>
              <a:t>szoftverekre</a:t>
            </a:r>
            <a:r>
              <a:rPr lang="en-US" dirty="0"/>
              <a:t> </a:t>
            </a:r>
          </a:p>
          <a:p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forráskód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mindenki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hozzáférhető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ingyenes</a:t>
            </a:r>
            <a:r>
              <a:rPr lang="en-US" dirty="0"/>
              <a:t> </a:t>
            </a:r>
            <a:r>
              <a:rPr lang="en-US" dirty="0" err="1"/>
              <a:t>szoftverekre</a:t>
            </a:r>
            <a:r>
              <a:rPr lang="en-US" dirty="0"/>
              <a:t> </a:t>
            </a:r>
            <a:r>
              <a:rPr lang="en-US" dirty="0" err="1"/>
              <a:t>jellemző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transzparencia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hatékonyság</a:t>
            </a:r>
            <a:r>
              <a:rPr lang="en-US" dirty="0"/>
              <a:t> </a:t>
            </a:r>
            <a:r>
              <a:rPr lang="en-US" dirty="0" err="1"/>
              <a:t>növelő</a:t>
            </a:r>
            <a:endParaRPr lang="en-US" dirty="0"/>
          </a:p>
          <a:p>
            <a:pPr lvl="1"/>
            <a:r>
              <a:rPr lang="en-US" dirty="0"/>
              <a:t>Ha </a:t>
            </a:r>
            <a:r>
              <a:rPr lang="en-US" dirty="0" err="1"/>
              <a:t>tudom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bárki</a:t>
            </a:r>
            <a:r>
              <a:rPr lang="en-US" dirty="0"/>
              <a:t> </a:t>
            </a:r>
            <a:r>
              <a:rPr lang="en-US" dirty="0" err="1"/>
              <a:t>láthatja</a:t>
            </a:r>
            <a:r>
              <a:rPr lang="en-US" dirty="0"/>
              <a:t> a </a:t>
            </a:r>
            <a:r>
              <a:rPr lang="en-US" dirty="0" err="1"/>
              <a:t>munkámat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ösztönösen</a:t>
            </a:r>
            <a:r>
              <a:rPr lang="en-US" dirty="0"/>
              <a:t> </a:t>
            </a:r>
            <a:r>
              <a:rPr lang="en-US" dirty="0" err="1"/>
              <a:t>igényesebb</a:t>
            </a:r>
            <a:r>
              <a:rPr lang="en-US" dirty="0"/>
              <a:t> </a:t>
            </a:r>
            <a:r>
              <a:rPr lang="en-US" dirty="0" err="1"/>
              <a:t>leszek</a:t>
            </a:r>
            <a:endParaRPr lang="en-US" dirty="0"/>
          </a:p>
          <a:p>
            <a:r>
              <a:rPr lang="en-US" dirty="0"/>
              <a:t>Eric S. Raymond: A </a:t>
            </a:r>
            <a:r>
              <a:rPr lang="en-US" dirty="0" err="1"/>
              <a:t>katedrális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bazár</a:t>
            </a:r>
            <a:r>
              <a:rPr lang="en-US" dirty="0"/>
              <a:t> (The Cathedral and the Bazaar)</a:t>
            </a:r>
          </a:p>
          <a:p>
            <a:pPr lvl="1"/>
            <a:r>
              <a:rPr lang="en-US" dirty="0" err="1"/>
              <a:t>Nyílt</a:t>
            </a:r>
            <a:r>
              <a:rPr lang="en-US" dirty="0"/>
              <a:t> </a:t>
            </a:r>
            <a:r>
              <a:rPr lang="en-US" dirty="0" err="1"/>
              <a:t>forráskódú</a:t>
            </a:r>
            <a:r>
              <a:rPr lang="en-US" dirty="0"/>
              <a:t> </a:t>
            </a:r>
            <a:r>
              <a:rPr lang="en-US" dirty="0" err="1"/>
              <a:t>szoftverek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módszertanairól</a:t>
            </a:r>
            <a:r>
              <a:rPr lang="en-US" dirty="0"/>
              <a:t> </a:t>
            </a:r>
            <a:r>
              <a:rPr lang="en-US" dirty="0" err="1"/>
              <a:t>szóló</a:t>
            </a:r>
            <a:r>
              <a:rPr lang="en-US" dirty="0"/>
              <a:t> </a:t>
            </a:r>
            <a:r>
              <a:rPr lang="en-US" dirty="0" err="1"/>
              <a:t>esszé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legismertebb</a:t>
            </a:r>
            <a:r>
              <a:rPr lang="en-US" dirty="0"/>
              <a:t> </a:t>
            </a:r>
            <a:r>
              <a:rPr lang="en-US" dirty="0" err="1"/>
              <a:t>szoftverfejlesztéssel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könyv</a:t>
            </a:r>
            <a:endParaRPr lang="en-US" dirty="0"/>
          </a:p>
          <a:p>
            <a:pPr lvl="1"/>
            <a:r>
              <a:rPr lang="en-US" dirty="0" err="1"/>
              <a:t>Katedrális</a:t>
            </a:r>
            <a:r>
              <a:rPr lang="en-US" dirty="0"/>
              <a:t>: a </a:t>
            </a:r>
            <a:r>
              <a:rPr lang="en-US" dirty="0" err="1"/>
              <a:t>forráskód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kiadásnál</a:t>
            </a:r>
            <a:r>
              <a:rPr lang="en-US" dirty="0"/>
              <a:t> </a:t>
            </a:r>
            <a:r>
              <a:rPr lang="en-US" dirty="0" err="1"/>
              <a:t>hozzáférhető</a:t>
            </a:r>
            <a:r>
              <a:rPr lang="en-US" dirty="0"/>
              <a:t>, a </a:t>
            </a:r>
            <a:r>
              <a:rPr lang="en-US" dirty="0" err="1"/>
              <a:t>köztes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fejlesztők</a:t>
            </a:r>
            <a:r>
              <a:rPr lang="en-US" dirty="0"/>
              <a:t> </a:t>
            </a:r>
            <a:r>
              <a:rPr lang="en-US" dirty="0" err="1"/>
              <a:t>ismerik</a:t>
            </a:r>
            <a:r>
              <a:rPr lang="en-US" dirty="0"/>
              <a:t> (pl. Emacs, GCC) </a:t>
            </a:r>
          </a:p>
          <a:p>
            <a:pPr lvl="1"/>
            <a:r>
              <a:rPr lang="en-US" dirty="0" err="1"/>
              <a:t>Bazár</a:t>
            </a:r>
            <a:r>
              <a:rPr lang="en-US" dirty="0"/>
              <a:t>: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nyilvános</a:t>
            </a:r>
            <a:r>
              <a:rPr lang="en-US" dirty="0"/>
              <a:t> (pl. Linux kernel, </a:t>
            </a:r>
            <a:r>
              <a:rPr lang="en-US" dirty="0" err="1"/>
              <a:t>Fetchmail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bazár</a:t>
            </a:r>
            <a:r>
              <a:rPr lang="it-IT" dirty="0"/>
              <a:t> </a:t>
            </a:r>
            <a:r>
              <a:rPr lang="it-IT" dirty="0" err="1"/>
              <a:t>mellett</a:t>
            </a:r>
            <a:r>
              <a:rPr lang="it-IT" dirty="0"/>
              <a:t> </a:t>
            </a:r>
            <a:r>
              <a:rPr lang="it-IT" dirty="0" err="1"/>
              <a:t>teszi</a:t>
            </a:r>
            <a:r>
              <a:rPr lang="it-IT" dirty="0"/>
              <a:t> le </a:t>
            </a:r>
            <a:r>
              <a:rPr lang="it-IT" dirty="0" err="1"/>
              <a:t>voksát</a:t>
            </a:r>
            <a:endParaRPr lang="it-IT" dirty="0"/>
          </a:p>
          <a:p>
            <a:pPr lvl="1"/>
            <a:r>
              <a:rPr lang="en-US" dirty="0"/>
              <a:t>"Ha </a:t>
            </a:r>
            <a:r>
              <a:rPr lang="en-US" dirty="0" err="1"/>
              <a:t>elegen</a:t>
            </a:r>
            <a:r>
              <a:rPr lang="en-US" dirty="0"/>
              <a:t> </a:t>
            </a:r>
            <a:r>
              <a:rPr lang="en-US" dirty="0" err="1"/>
              <a:t>figyelik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elenyésző</a:t>
            </a:r>
            <a:r>
              <a:rPr lang="en-US" dirty="0"/>
              <a:t>." ("Given enough eyeballs, all bugs are shallow“)</a:t>
            </a:r>
          </a:p>
        </p:txBody>
      </p:sp>
    </p:spTree>
    <p:extLst>
      <p:ext uri="{BB962C8B-B14F-4D97-AF65-F5344CB8AC3E}">
        <p14:creationId xmlns:p14="http://schemas.microsoft.com/office/powerpoint/2010/main" val="392177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75BD-B6DE-F7FD-8462-ACF8890D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Skálázási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F4DD-9039-118A-AFC9-7690B282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Agilis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  <a:p>
            <a:pPr lvl="1"/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fős</a:t>
            </a:r>
            <a:r>
              <a:rPr lang="en-US" dirty="0"/>
              <a:t> </a:t>
            </a:r>
            <a:r>
              <a:rPr lang="en-US" dirty="0" err="1"/>
              <a:t>csapatokra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kitalálva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ennél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nagyobb</a:t>
            </a:r>
            <a:endParaRPr lang="en-US" dirty="0"/>
          </a:p>
          <a:p>
            <a:pPr lvl="1"/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adnak</a:t>
            </a:r>
            <a:r>
              <a:rPr lang="en-US" dirty="0"/>
              <a:t> </a:t>
            </a:r>
            <a:r>
              <a:rPr lang="en-US" dirty="0" err="1"/>
              <a:t>támpontot</a:t>
            </a:r>
            <a:r>
              <a:rPr lang="en-US" dirty="0"/>
              <a:t> a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méretekre</a:t>
            </a:r>
            <a:r>
              <a:rPr lang="en-US" dirty="0"/>
              <a:t>, pl. 10 </a:t>
            </a:r>
            <a:r>
              <a:rPr lang="en-US" dirty="0" err="1"/>
              <a:t>darab</a:t>
            </a:r>
            <a:r>
              <a:rPr lang="en-US" dirty="0"/>
              <a:t> 10 </a:t>
            </a:r>
            <a:r>
              <a:rPr lang="en-US" dirty="0" err="1"/>
              <a:t>fős</a:t>
            </a:r>
            <a:r>
              <a:rPr lang="en-US" dirty="0"/>
              <a:t> </a:t>
            </a:r>
            <a:r>
              <a:rPr lang="en-US" dirty="0" err="1"/>
              <a:t>csapat</a:t>
            </a:r>
            <a:r>
              <a:rPr lang="en-US" dirty="0"/>
              <a:t> </a:t>
            </a:r>
            <a:r>
              <a:rPr lang="en-US" dirty="0" err="1"/>
              <a:t>koordinálására</a:t>
            </a:r>
            <a:endParaRPr lang="en-US" dirty="0"/>
          </a:p>
          <a:p>
            <a:r>
              <a:rPr lang="en-US" dirty="0" err="1"/>
              <a:t>Skálázási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r>
              <a:rPr lang="en-US" dirty="0"/>
              <a:t> (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felsorolás</a:t>
            </a:r>
            <a:r>
              <a:rPr lang="en-US" dirty="0"/>
              <a:t> </a:t>
            </a:r>
            <a:r>
              <a:rPr lang="en-US" dirty="0" err="1"/>
              <a:t>szintjén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Scaled Agile Framework, </a:t>
            </a:r>
            <a:r>
              <a:rPr lang="en-US" dirty="0" err="1"/>
              <a:t>SAFe</a:t>
            </a:r>
            <a:r>
              <a:rPr lang="en-US" dirty="0"/>
              <a:t> (https://scaledagile.com/) </a:t>
            </a:r>
          </a:p>
          <a:p>
            <a:pPr lvl="1"/>
            <a:r>
              <a:rPr lang="en-US" dirty="0" err="1"/>
              <a:t>Scrum@Scale</a:t>
            </a:r>
            <a:r>
              <a:rPr lang="en-US" dirty="0"/>
              <a:t> (https://www.scrumatscale.com/) </a:t>
            </a:r>
          </a:p>
          <a:p>
            <a:pPr lvl="1"/>
            <a:r>
              <a:rPr lang="en-US" dirty="0"/>
              <a:t>Spotify Model (https://www.productledalliance.com/) </a:t>
            </a:r>
          </a:p>
        </p:txBody>
      </p:sp>
    </p:spTree>
    <p:extLst>
      <p:ext uri="{BB962C8B-B14F-4D97-AF65-F5344CB8AC3E}">
        <p14:creationId xmlns:p14="http://schemas.microsoft.com/office/powerpoint/2010/main" val="30349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business diagram&#10;&#10;Description automatically generated">
            <a:extLst>
              <a:ext uri="{FF2B5EF4-FFF2-40B4-BE49-F238E27FC236}">
                <a16:creationId xmlns:a16="http://schemas.microsoft.com/office/drawing/2014/main" id="{64EEA654-BE3F-AFCE-1D9E-BEF35577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99548"/>
            <a:ext cx="10783805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crum&#10;&#10;Description automatically generated">
            <a:extLst>
              <a:ext uri="{FF2B5EF4-FFF2-40B4-BE49-F238E27FC236}">
                <a16:creationId xmlns:a16="http://schemas.microsoft.com/office/drawing/2014/main" id="{8C15F41C-6091-6B5A-E411-1A25D319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85285"/>
            <a:ext cx="9164329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6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7EC783BD-C6A6-59CD-8A8F-19A095EC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" y="428206"/>
            <a:ext cx="1188885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7721-BFFC-D99C-657D-52EB3C6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módszertanok</a:t>
            </a:r>
            <a:r>
              <a:rPr lang="en-US" dirty="0"/>
              <a:t> </a:t>
            </a:r>
            <a:r>
              <a:rPr lang="en-US" dirty="0" err="1"/>
              <a:t>korlátjai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72FA-5784-A50F-9539-FE0257C9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módszertanok</a:t>
            </a:r>
            <a:r>
              <a:rPr lang="en-US" dirty="0"/>
              <a:t> </a:t>
            </a:r>
            <a:r>
              <a:rPr lang="en-US" dirty="0" err="1"/>
              <a:t>pusztán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en-US" dirty="0"/>
          </a:p>
          <a:p>
            <a:pPr lvl="1"/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rosszul</a:t>
            </a:r>
            <a:r>
              <a:rPr lang="en-US" dirty="0"/>
              <a:t> is </a:t>
            </a:r>
            <a:r>
              <a:rPr lang="en-US" dirty="0" err="1"/>
              <a:t>használni</a:t>
            </a:r>
            <a:endParaRPr lang="en-US" dirty="0"/>
          </a:p>
          <a:p>
            <a:pPr lvl="1"/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univerzális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módszertan</a:t>
            </a:r>
            <a:endParaRPr lang="en-US" dirty="0"/>
          </a:p>
          <a:p>
            <a:pPr lvl="1"/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módszertan</a:t>
            </a:r>
            <a:r>
              <a:rPr lang="en-US" dirty="0"/>
              <a:t> a </a:t>
            </a:r>
            <a:r>
              <a:rPr lang="en-US" dirty="0" err="1"/>
              <a:t>hibás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</a:t>
            </a:r>
            <a:r>
              <a:rPr lang="en-US" dirty="0" err="1"/>
              <a:t>használjuk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módszertan</a:t>
            </a:r>
            <a:r>
              <a:rPr lang="en-US" dirty="0"/>
              <a:t> </a:t>
            </a:r>
            <a:r>
              <a:rPr lang="en-US" dirty="0" err="1"/>
              <a:t>bevezetése</a:t>
            </a:r>
            <a:r>
              <a:rPr lang="en-US" dirty="0"/>
              <a:t> </a:t>
            </a:r>
            <a:r>
              <a:rPr lang="en-US" dirty="0" err="1"/>
              <a:t>komoly</a:t>
            </a:r>
            <a:r>
              <a:rPr lang="en-US" dirty="0"/>
              <a:t> </a:t>
            </a:r>
            <a:r>
              <a:rPr lang="en-US" dirty="0" err="1"/>
              <a:t>elköteleződést</a:t>
            </a:r>
            <a:r>
              <a:rPr lang="en-US" dirty="0"/>
              <a:t> </a:t>
            </a:r>
            <a:r>
              <a:rPr lang="en-US" dirty="0" err="1"/>
              <a:t>kíván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"</a:t>
            </a:r>
            <a:r>
              <a:rPr lang="en-US" dirty="0" err="1"/>
              <a:t>ímmel-ámmal</a:t>
            </a:r>
            <a:r>
              <a:rPr lang="en-US" dirty="0"/>
              <a:t>" </a:t>
            </a:r>
            <a:r>
              <a:rPr lang="en-US" dirty="0" err="1"/>
              <a:t>csinálni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hatásai</a:t>
            </a:r>
            <a:r>
              <a:rPr lang="en-US" dirty="0"/>
              <a:t> </a:t>
            </a:r>
            <a:r>
              <a:rPr lang="en-US" dirty="0" err="1"/>
              <a:t>lassan</a:t>
            </a:r>
            <a:r>
              <a:rPr lang="en-US" dirty="0"/>
              <a:t> </a:t>
            </a:r>
            <a:r>
              <a:rPr lang="en-US" dirty="0" err="1"/>
              <a:t>jelentkeznek</a:t>
            </a:r>
            <a:endParaRPr lang="en-US" dirty="0"/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tapasztalatok</a:t>
            </a:r>
            <a:endParaRPr lang="en-US" dirty="0"/>
          </a:p>
          <a:p>
            <a:pPr lvl="1"/>
            <a:r>
              <a:rPr lang="en-US" dirty="0" err="1"/>
              <a:t>Módszertantól</a:t>
            </a:r>
            <a:r>
              <a:rPr lang="en-US" dirty="0"/>
              <a:t> </a:t>
            </a:r>
            <a:r>
              <a:rPr lang="en-US" dirty="0" err="1"/>
              <a:t>függetlenül</a:t>
            </a:r>
            <a:r>
              <a:rPr lang="en-US" dirty="0"/>
              <a:t>: </a:t>
            </a:r>
            <a:r>
              <a:rPr lang="en-US" dirty="0" err="1"/>
              <a:t>feladatok</a:t>
            </a:r>
            <a:r>
              <a:rPr lang="en-US" dirty="0"/>
              <a:t> "</a:t>
            </a:r>
            <a:r>
              <a:rPr lang="en-US" dirty="0" err="1"/>
              <a:t>beragadnak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távon</a:t>
            </a:r>
            <a:r>
              <a:rPr lang="en-US" dirty="0"/>
              <a:t> </a:t>
            </a:r>
            <a:r>
              <a:rPr lang="en-US" dirty="0" err="1"/>
              <a:t>nő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Nem a </a:t>
            </a:r>
            <a:r>
              <a:rPr lang="en-US" dirty="0" err="1"/>
              <a:t>fejlesztés</a:t>
            </a:r>
            <a:r>
              <a:rPr lang="en-US" dirty="0"/>
              <a:t> van a </a:t>
            </a:r>
            <a:r>
              <a:rPr lang="en-US" dirty="0" err="1"/>
              <a:t>módszertanért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a </a:t>
            </a:r>
            <a:r>
              <a:rPr lang="en-US" dirty="0" err="1"/>
              <a:t>módszertan</a:t>
            </a:r>
            <a:r>
              <a:rPr lang="en-US" dirty="0"/>
              <a:t> a </a:t>
            </a:r>
            <a:r>
              <a:rPr lang="en-US" dirty="0" err="1"/>
              <a:t>fejlesztésért</a:t>
            </a:r>
            <a:r>
              <a:rPr lang="en-US" dirty="0"/>
              <a:t> (</a:t>
            </a:r>
            <a:r>
              <a:rPr lang="en-US" dirty="0" err="1"/>
              <a:t>azaz</a:t>
            </a:r>
            <a:r>
              <a:rPr lang="en-US" dirty="0"/>
              <a:t> a </a:t>
            </a:r>
            <a:r>
              <a:rPr lang="en-US" dirty="0" err="1"/>
              <a:t>túlzott</a:t>
            </a:r>
            <a:r>
              <a:rPr lang="en-US" dirty="0"/>
              <a:t> </a:t>
            </a:r>
            <a:r>
              <a:rPr lang="en-US" dirty="0" err="1"/>
              <a:t>ragaszkodás</a:t>
            </a:r>
            <a:r>
              <a:rPr lang="en-US" dirty="0"/>
              <a:t> is </a:t>
            </a:r>
            <a:r>
              <a:rPr lang="en-US" dirty="0" err="1"/>
              <a:t>kontraproduktív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6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54EA-3336-6100-7151-9DEDAD8E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élet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r>
              <a:rPr lang="en-US" dirty="0"/>
              <a:t> </a:t>
            </a:r>
            <a:r>
              <a:rPr lang="en-US" dirty="0" err="1"/>
              <a:t>nélkül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2D0-FEB6-04ED-15DA-F5AFF84B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Ki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módszertant</a:t>
            </a:r>
            <a:r>
              <a:rPr lang="en-US" dirty="0"/>
              <a:t> </a:t>
            </a:r>
            <a:r>
              <a:rPr lang="en-US" dirty="0" err="1"/>
              <a:t>alkalmazna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bármilyen</a:t>
            </a:r>
            <a:r>
              <a:rPr lang="en-US" dirty="0"/>
              <a:t> </a:t>
            </a:r>
            <a:r>
              <a:rPr lang="en-US" dirty="0" err="1"/>
              <a:t>módszert</a:t>
            </a:r>
            <a:r>
              <a:rPr lang="en-US" dirty="0"/>
              <a:t>: most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félre</a:t>
            </a:r>
            <a:r>
              <a:rPr lang="en-US" dirty="0"/>
              <a:t>.</a:t>
            </a:r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, </a:t>
            </a:r>
            <a:r>
              <a:rPr lang="en-US" dirty="0" err="1"/>
              <a:t>egyéni</a:t>
            </a:r>
            <a:r>
              <a:rPr lang="en-US" dirty="0"/>
              <a:t> </a:t>
            </a:r>
            <a:r>
              <a:rPr lang="en-US" dirty="0" err="1"/>
              <a:t>szint</a:t>
            </a:r>
            <a:endParaRPr lang="en-US" dirty="0"/>
          </a:p>
          <a:p>
            <a:pPr lvl="1"/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(</a:t>
            </a:r>
            <a:r>
              <a:rPr lang="en-US" dirty="0" err="1"/>
              <a:t>párhuzamosítás</a:t>
            </a:r>
            <a:r>
              <a:rPr lang="en-US" dirty="0"/>
              <a:t> </a:t>
            </a:r>
            <a:r>
              <a:rPr lang="en-US" dirty="0" err="1"/>
              <a:t>kizárása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Prioritások</a:t>
            </a:r>
            <a:r>
              <a:rPr lang="en-US" dirty="0"/>
              <a:t> </a:t>
            </a:r>
            <a:r>
              <a:rPr lang="en-US" dirty="0" err="1"/>
              <a:t>kezelése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rövid</a:t>
            </a:r>
            <a:r>
              <a:rPr lang="en-US" dirty="0"/>
              <a:t> (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perces</a:t>
            </a:r>
            <a:r>
              <a:rPr lang="en-US" dirty="0"/>
              <a:t>) </a:t>
            </a:r>
            <a:r>
              <a:rPr lang="en-US" dirty="0" err="1"/>
              <a:t>feladatokat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venni</a:t>
            </a:r>
            <a:endParaRPr lang="en-US" dirty="0"/>
          </a:p>
          <a:p>
            <a:pPr lvl="1"/>
            <a:r>
              <a:rPr lang="en-US" dirty="0" err="1"/>
              <a:t>Optimalizálás</a:t>
            </a:r>
            <a:r>
              <a:rPr lang="en-US" dirty="0"/>
              <a:t>: a </a:t>
            </a:r>
            <a:r>
              <a:rPr lang="en-US" dirty="0" err="1"/>
              <a:t>pillanatnyi</a:t>
            </a:r>
            <a:r>
              <a:rPr lang="en-US" dirty="0"/>
              <a:t> </a:t>
            </a:r>
            <a:r>
              <a:rPr lang="en-US" dirty="0" err="1"/>
              <a:t>energiaszintnek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választás</a:t>
            </a:r>
            <a:r>
              <a:rPr lang="en-US" dirty="0"/>
              <a:t> </a:t>
            </a:r>
          </a:p>
          <a:p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, </a:t>
            </a:r>
            <a:r>
              <a:rPr lang="en-US" dirty="0" err="1"/>
              <a:t>csapat</a:t>
            </a:r>
            <a:r>
              <a:rPr lang="en-US" dirty="0"/>
              <a:t> </a:t>
            </a:r>
            <a:r>
              <a:rPr lang="en-US" dirty="0" err="1"/>
              <a:t>szint</a:t>
            </a:r>
            <a:endParaRPr lang="en-US" dirty="0"/>
          </a:p>
          <a:p>
            <a:pPr lvl="1"/>
            <a:r>
              <a:rPr lang="hu-HU" dirty="0"/>
              <a:t>Először: feladatok véletlenszerű kiosztása </a:t>
            </a:r>
            <a:endParaRPr lang="en-US" dirty="0"/>
          </a:p>
          <a:p>
            <a:pPr lvl="1"/>
            <a:r>
              <a:rPr lang="en-US" dirty="0" err="1"/>
              <a:t>Később</a:t>
            </a:r>
            <a:r>
              <a:rPr lang="en-US" dirty="0"/>
              <a:t>: </a:t>
            </a:r>
            <a:r>
              <a:rPr lang="en-US" dirty="0" err="1"/>
              <a:t>figyelembe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ki </a:t>
            </a:r>
            <a:r>
              <a:rPr lang="en-US" dirty="0" err="1"/>
              <a:t>mihez</a:t>
            </a:r>
            <a:r>
              <a:rPr lang="en-US" dirty="0"/>
              <a:t> </a:t>
            </a:r>
            <a:r>
              <a:rPr lang="en-US" dirty="0" err="1"/>
              <a:t>ért</a:t>
            </a:r>
            <a:r>
              <a:rPr lang="en-US" dirty="0"/>
              <a:t> (ki </a:t>
            </a:r>
            <a:r>
              <a:rPr lang="en-US" dirty="0" err="1"/>
              <a:t>foglalkozott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hasonlóval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veszélyes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kialakulhat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egyvalaki</a:t>
            </a:r>
            <a:r>
              <a:rPr lang="en-US" dirty="0"/>
              <a:t> </a:t>
            </a:r>
            <a:r>
              <a:rPr lang="en-US" dirty="0" err="1"/>
              <a:t>ért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dolgokhoz</a:t>
            </a:r>
            <a:endParaRPr lang="en-US" dirty="0"/>
          </a:p>
          <a:p>
            <a:pPr lvl="1"/>
            <a:r>
              <a:rPr lang="en-US" dirty="0" err="1"/>
              <a:t>Kb</a:t>
            </a:r>
            <a:r>
              <a:rPr lang="en-US" dirty="0"/>
              <a:t>.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sejteni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fejlesztők</a:t>
            </a:r>
            <a:r>
              <a:rPr lang="en-US" dirty="0"/>
              <a:t> </a:t>
            </a:r>
            <a:r>
              <a:rPr lang="en-US" dirty="0" err="1"/>
              <a:t>sebességét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napra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tervezni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Figyelembe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kinek</a:t>
            </a:r>
            <a:r>
              <a:rPr lang="en-US" dirty="0"/>
              <a:t> </a:t>
            </a:r>
            <a:r>
              <a:rPr lang="en-US" dirty="0" err="1"/>
              <a:t>mihez</a:t>
            </a:r>
            <a:r>
              <a:rPr lang="en-US" dirty="0"/>
              <a:t> van </a:t>
            </a:r>
            <a:r>
              <a:rPr lang="en-US" dirty="0" err="1"/>
              <a:t>kedve</a:t>
            </a:r>
            <a:r>
              <a:rPr lang="en-US" dirty="0"/>
              <a:t>, kit mi </a:t>
            </a:r>
            <a:r>
              <a:rPr lang="en-US" dirty="0" err="1"/>
              <a:t>motivál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23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7979-ECF2-F1B7-4162-CFEA86A0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módszertanok</a:t>
            </a:r>
            <a:r>
              <a:rPr lang="en-US" dirty="0"/>
              <a:t> </a:t>
            </a:r>
            <a:r>
              <a:rPr lang="en-US" dirty="0" err="1"/>
              <a:t>áttekintése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A43-AD77-AC88-3663-38388732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Software development process</a:t>
            </a:r>
          </a:p>
          <a:p>
            <a:r>
              <a:rPr lang="en-US" dirty="0" err="1"/>
              <a:t>Sokféle</a:t>
            </a:r>
            <a:r>
              <a:rPr lang="en-US" dirty="0"/>
              <a:t> </a:t>
            </a:r>
            <a:r>
              <a:rPr lang="en-US" dirty="0" err="1"/>
              <a:t>módszertan</a:t>
            </a:r>
            <a:r>
              <a:rPr lang="en-US" dirty="0"/>
              <a:t> </a:t>
            </a:r>
            <a:r>
              <a:rPr lang="en-US" dirty="0" err="1"/>
              <a:t>létezik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https://en.wikipedia.org/wiki/Software_development_process</a:t>
            </a:r>
            <a:endParaRPr lang="en-US" dirty="0"/>
          </a:p>
          <a:p>
            <a:pPr lvl="1"/>
            <a:r>
              <a:rPr lang="en-US" dirty="0" err="1"/>
              <a:t>Számos</a:t>
            </a:r>
            <a:r>
              <a:rPr lang="en-US" dirty="0"/>
              <a:t> </a:t>
            </a:r>
            <a:r>
              <a:rPr lang="en-US" dirty="0" err="1"/>
              <a:t>cég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módszertant</a:t>
            </a:r>
            <a:r>
              <a:rPr lang="en-US" dirty="0"/>
              <a:t> </a:t>
            </a:r>
            <a:r>
              <a:rPr lang="en-US" dirty="0" err="1"/>
              <a:t>alkalmaz</a:t>
            </a:r>
            <a:endParaRPr lang="en-US" dirty="0"/>
          </a:p>
          <a:p>
            <a:r>
              <a:rPr lang="en-US" dirty="0" err="1"/>
              <a:t>Módszertan</a:t>
            </a:r>
            <a:r>
              <a:rPr lang="en-US" dirty="0"/>
              <a:t> </a:t>
            </a:r>
            <a:r>
              <a:rPr lang="en-US" dirty="0" err="1"/>
              <a:t>mellőzése</a:t>
            </a:r>
            <a:r>
              <a:rPr lang="en-US" dirty="0"/>
              <a:t>: "cowboy </a:t>
            </a:r>
            <a:r>
              <a:rPr lang="en-US" dirty="0" err="1"/>
              <a:t>kódolás</a:t>
            </a:r>
            <a:r>
              <a:rPr lang="en-US" dirty="0"/>
              <a:t>“</a:t>
            </a:r>
          </a:p>
          <a:p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  <a:p>
            <a:pPr lvl="1"/>
            <a:r>
              <a:rPr lang="en-US" dirty="0" err="1"/>
              <a:t>Vízesés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Spirál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</a:p>
          <a:p>
            <a:r>
              <a:rPr lang="en-US" dirty="0" err="1"/>
              <a:t>Agilis</a:t>
            </a:r>
            <a:r>
              <a:rPr lang="en-US" dirty="0"/>
              <a:t> </a:t>
            </a:r>
            <a:r>
              <a:rPr lang="en-US" dirty="0" err="1"/>
              <a:t>módszertanok</a:t>
            </a:r>
            <a:endParaRPr lang="en-US" dirty="0"/>
          </a:p>
          <a:p>
            <a:pPr lvl="1"/>
            <a:r>
              <a:rPr lang="en-US" dirty="0"/>
              <a:t>Scrum</a:t>
            </a:r>
          </a:p>
          <a:p>
            <a:pPr lvl="1"/>
            <a:r>
              <a:rPr lang="en-US" dirty="0"/>
              <a:t>Lean</a:t>
            </a:r>
          </a:p>
          <a:p>
            <a:pPr lvl="1"/>
            <a:r>
              <a:rPr lang="en-US" dirty="0"/>
              <a:t>Kanban</a:t>
            </a:r>
          </a:p>
          <a:p>
            <a:pPr lvl="1"/>
            <a:r>
              <a:rPr lang="en-US" dirty="0" err="1"/>
              <a:t>Extrém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4B4B3A-3E19-457B-35EB-CB93F96B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156706"/>
            <a:ext cx="1142206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F25A-39CE-9E29-9A1D-908B21CF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Cowboy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F240-ED4C-FDC3-6B2C-B89A651F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Lényege</a:t>
            </a:r>
            <a:r>
              <a:rPr lang="en-US" dirty="0"/>
              <a:t>: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módszertan</a:t>
            </a:r>
            <a:r>
              <a:rPr lang="en-US" dirty="0"/>
              <a:t>;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a </a:t>
            </a:r>
            <a:r>
              <a:rPr lang="en-US" dirty="0" err="1"/>
              <a:t>szabadsága</a:t>
            </a:r>
            <a:endParaRPr lang="en-US" dirty="0"/>
          </a:p>
          <a:p>
            <a:r>
              <a:rPr lang="en-US" dirty="0" err="1"/>
              <a:t>Hátrányai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Hiányzik a szoftverkiadás (</a:t>
            </a:r>
            <a:r>
              <a:rPr lang="hu-HU" dirty="0" err="1"/>
              <a:t>release</a:t>
            </a:r>
            <a:r>
              <a:rPr lang="hu-HU" dirty="0"/>
              <a:t>) struktúra → a késés törvényszerű</a:t>
            </a:r>
            <a:endParaRPr lang="en-US" dirty="0"/>
          </a:p>
          <a:p>
            <a:pPr lvl="1"/>
            <a:r>
              <a:rPr lang="en-US" dirty="0" err="1"/>
              <a:t>Hiányzik</a:t>
            </a:r>
            <a:r>
              <a:rPr lang="en-US" dirty="0"/>
              <a:t> a </a:t>
            </a:r>
            <a:r>
              <a:rPr lang="en-US" dirty="0" err="1"/>
              <a:t>követelményelemzés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tervezés</a:t>
            </a:r>
            <a:r>
              <a:rPr lang="en-US" dirty="0"/>
              <a:t> →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endParaRPr lang="en-US" dirty="0"/>
          </a:p>
          <a:p>
            <a:pPr lvl="1"/>
            <a:r>
              <a:rPr lang="en-US" dirty="0" err="1"/>
              <a:t>Tipikusan</a:t>
            </a:r>
            <a:r>
              <a:rPr lang="en-US" dirty="0"/>
              <a:t> </a:t>
            </a:r>
            <a:r>
              <a:rPr lang="en-US" dirty="0" err="1"/>
              <a:t>tapasztalatlan</a:t>
            </a:r>
            <a:r>
              <a:rPr lang="en-US" dirty="0"/>
              <a:t> </a:t>
            </a:r>
            <a:r>
              <a:rPr lang="en-US" dirty="0" err="1"/>
              <a:t>fejlesztő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fordul</a:t>
            </a:r>
            <a:r>
              <a:rPr lang="en-US" dirty="0"/>
              <a:t> </a:t>
            </a:r>
            <a:r>
              <a:rPr lang="en-US" dirty="0" err="1"/>
              <a:t>elő</a:t>
            </a:r>
            <a:endParaRPr lang="en-US" dirty="0"/>
          </a:p>
          <a:p>
            <a:pPr lvl="1"/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abbamarad</a:t>
            </a:r>
            <a:r>
              <a:rPr lang="en-US" dirty="0"/>
              <a:t> </a:t>
            </a:r>
            <a:r>
              <a:rPr lang="en-US" dirty="0" err="1"/>
              <a:t>mielőtt</a:t>
            </a:r>
            <a:r>
              <a:rPr lang="en-US" dirty="0"/>
              <a:t> </a:t>
            </a:r>
            <a:r>
              <a:rPr lang="en-US" dirty="0" err="1"/>
              <a:t>elkészül</a:t>
            </a:r>
            <a:r>
              <a:rPr lang="en-US" dirty="0"/>
              <a:t> </a:t>
            </a:r>
          </a:p>
          <a:p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szerepe</a:t>
            </a:r>
            <a:endParaRPr lang="en-US" dirty="0"/>
          </a:p>
          <a:p>
            <a:pPr lvl="1"/>
            <a:r>
              <a:rPr lang="en-US" dirty="0" err="1"/>
              <a:t>Tanulási</a:t>
            </a:r>
            <a:r>
              <a:rPr lang="en-US" dirty="0"/>
              <a:t> </a:t>
            </a:r>
            <a:r>
              <a:rPr lang="en-US" dirty="0" err="1"/>
              <a:t>fázisban</a:t>
            </a:r>
            <a:r>
              <a:rPr lang="en-US" dirty="0"/>
              <a:t>, pl. </a:t>
            </a:r>
            <a:r>
              <a:rPr lang="en-US" dirty="0" err="1"/>
              <a:t>házi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tanfolyamon</a:t>
            </a:r>
            <a:endParaRPr lang="en-US" dirty="0"/>
          </a:p>
          <a:p>
            <a:pPr lvl="1"/>
            <a:r>
              <a:rPr lang="en-US" dirty="0" err="1"/>
              <a:t>Próbálkozás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tapasztalatszerzési</a:t>
            </a:r>
            <a:r>
              <a:rPr lang="en-US" dirty="0"/>
              <a:t> </a:t>
            </a:r>
            <a:r>
              <a:rPr lang="en-US" dirty="0" err="1"/>
              <a:t>céllal</a:t>
            </a:r>
            <a:r>
              <a:rPr lang="en-US" dirty="0"/>
              <a:t> </a:t>
            </a:r>
            <a:r>
              <a:rPr lang="en-US" dirty="0" err="1"/>
              <a:t>történő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2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8D5-B1BC-DBD6-2043-DFC766C5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5A36-BC38-07B4-6DCF-EFF9BF90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modell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gyökerei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1950-es </a:t>
            </a:r>
            <a:r>
              <a:rPr lang="en-US" dirty="0" err="1"/>
              <a:t>évekre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  <a:p>
            <a:pPr lvl="1"/>
            <a:r>
              <a:rPr lang="hu-HU" dirty="0"/>
              <a:t>Tipikusan nagy méretű szoftverek esetén alkalmazták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tipikusan</a:t>
            </a:r>
            <a:r>
              <a:rPr lang="en-US" dirty="0"/>
              <a:t> </a:t>
            </a:r>
            <a:r>
              <a:rPr lang="en-US" dirty="0" err="1"/>
              <a:t>években</a:t>
            </a:r>
            <a:r>
              <a:rPr lang="en-US" dirty="0"/>
              <a:t> </a:t>
            </a:r>
            <a:r>
              <a:rPr lang="en-US" dirty="0" err="1"/>
              <a:t>mérhető</a:t>
            </a:r>
            <a:endParaRPr lang="en-US" dirty="0"/>
          </a:p>
          <a:p>
            <a:pPr lvl="1"/>
            <a:r>
              <a:rPr lang="en-US" dirty="0" err="1"/>
              <a:t>Köztes</a:t>
            </a:r>
            <a:r>
              <a:rPr lang="en-US" dirty="0"/>
              <a:t> </a:t>
            </a:r>
            <a:r>
              <a:rPr lang="en-US" dirty="0" err="1"/>
              <a:t>verziók</a:t>
            </a:r>
            <a:r>
              <a:rPr lang="en-US" dirty="0"/>
              <a:t> </a:t>
            </a:r>
            <a:r>
              <a:rPr lang="en-US" dirty="0" err="1"/>
              <a:t>nincsenek</a:t>
            </a:r>
            <a:endParaRPr lang="en-US" dirty="0"/>
          </a:p>
          <a:p>
            <a:pPr lvl="1"/>
            <a:r>
              <a:rPr lang="en-US" dirty="0" err="1"/>
              <a:t>Mára</a:t>
            </a:r>
            <a:r>
              <a:rPr lang="en-US" dirty="0"/>
              <a:t> </a:t>
            </a:r>
            <a:r>
              <a:rPr lang="en-US" dirty="0" err="1"/>
              <a:t>háttérbe</a:t>
            </a:r>
            <a:r>
              <a:rPr lang="en-US" dirty="0"/>
              <a:t> </a:t>
            </a:r>
            <a:r>
              <a:rPr lang="en-US" dirty="0" err="1"/>
              <a:t>szorult</a:t>
            </a:r>
            <a:endParaRPr lang="en-US" dirty="0"/>
          </a:p>
          <a:p>
            <a:r>
              <a:rPr lang="en-US" dirty="0" err="1"/>
              <a:t>Lényege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fejlesztést</a:t>
            </a:r>
            <a:r>
              <a:rPr lang="en-US" dirty="0"/>
              <a:t> </a:t>
            </a:r>
            <a:r>
              <a:rPr lang="en-US" dirty="0" err="1"/>
              <a:t>fázisokra</a:t>
            </a:r>
            <a:r>
              <a:rPr lang="en-US" dirty="0"/>
              <a:t> </a:t>
            </a:r>
            <a:r>
              <a:rPr lang="en-US" dirty="0" err="1"/>
              <a:t>osztja</a:t>
            </a:r>
            <a:r>
              <a:rPr lang="en-US" dirty="0"/>
              <a:t>: </a:t>
            </a:r>
            <a:r>
              <a:rPr lang="en-US" dirty="0" err="1"/>
              <a:t>követelmény</a:t>
            </a:r>
            <a:r>
              <a:rPr lang="en-US" dirty="0"/>
              <a:t>, (</a:t>
            </a:r>
            <a:r>
              <a:rPr lang="en-US" dirty="0" err="1"/>
              <a:t>elemzés</a:t>
            </a:r>
            <a:r>
              <a:rPr lang="en-US" dirty="0"/>
              <a:t>), </a:t>
            </a:r>
            <a:r>
              <a:rPr lang="en-US" dirty="0" err="1"/>
              <a:t>tervezés</a:t>
            </a:r>
            <a:r>
              <a:rPr lang="en-US" dirty="0"/>
              <a:t>, </a:t>
            </a:r>
            <a:r>
              <a:rPr lang="en-US" dirty="0" err="1"/>
              <a:t>megvalósítás</a:t>
            </a:r>
            <a:r>
              <a:rPr lang="en-US" dirty="0"/>
              <a:t>, </a:t>
            </a:r>
            <a:r>
              <a:rPr lang="en-US" dirty="0" err="1"/>
              <a:t>tesztelés</a:t>
            </a:r>
            <a:r>
              <a:rPr lang="en-US" dirty="0"/>
              <a:t>, (</a:t>
            </a:r>
            <a:r>
              <a:rPr lang="en-US" dirty="0" err="1"/>
              <a:t>beüzemelés</a:t>
            </a:r>
            <a:r>
              <a:rPr lang="en-US" dirty="0"/>
              <a:t>), </a:t>
            </a:r>
            <a:r>
              <a:rPr lang="en-US" dirty="0" err="1"/>
              <a:t>karbantartás</a:t>
            </a:r>
            <a:r>
              <a:rPr lang="en-US" dirty="0"/>
              <a:t> (ld.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Szekvenciálisan</a:t>
            </a:r>
            <a:r>
              <a:rPr lang="en-US" dirty="0"/>
              <a:t> </a:t>
            </a:r>
            <a:r>
              <a:rPr lang="en-US" dirty="0" err="1"/>
              <a:t>következnek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némi</a:t>
            </a:r>
            <a:r>
              <a:rPr lang="en-US" dirty="0"/>
              <a:t> </a:t>
            </a:r>
            <a:r>
              <a:rPr lang="en-US" dirty="0" err="1"/>
              <a:t>átfedés</a:t>
            </a:r>
            <a:r>
              <a:rPr lang="en-US" dirty="0"/>
              <a:t> </a:t>
            </a:r>
            <a:r>
              <a:rPr lang="en-US" dirty="0" err="1"/>
              <a:t>megengedett</a:t>
            </a:r>
            <a:endParaRPr lang="en-US" dirty="0"/>
          </a:p>
          <a:p>
            <a:r>
              <a:rPr lang="en-US" dirty="0" err="1"/>
              <a:t>Tulajdonságai</a:t>
            </a:r>
            <a:endParaRPr lang="en-US" dirty="0"/>
          </a:p>
          <a:p>
            <a:pPr lvl="1"/>
            <a:r>
              <a:rPr lang="en-US" dirty="0" err="1"/>
              <a:t>Tipikusan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megtervezett</a:t>
            </a:r>
            <a:r>
              <a:rPr lang="en-US" dirty="0"/>
              <a:t>, </a:t>
            </a:r>
            <a:r>
              <a:rPr lang="en-US" dirty="0" err="1"/>
              <a:t>szilárd</a:t>
            </a:r>
            <a:r>
              <a:rPr lang="en-US" dirty="0"/>
              <a:t> </a:t>
            </a:r>
            <a:r>
              <a:rPr lang="en-US" dirty="0" err="1"/>
              <a:t>alapokon</a:t>
            </a:r>
            <a:r>
              <a:rPr lang="en-US" dirty="0"/>
              <a:t> </a:t>
            </a:r>
            <a:r>
              <a:rPr lang="en-US" dirty="0" err="1"/>
              <a:t>nyugvó</a:t>
            </a:r>
            <a:r>
              <a:rPr lang="en-US" dirty="0"/>
              <a:t> </a:t>
            </a:r>
            <a:r>
              <a:rPr lang="en-US" dirty="0" err="1"/>
              <a:t>projektek</a:t>
            </a:r>
            <a:r>
              <a:rPr lang="en-US" dirty="0"/>
              <a:t> </a:t>
            </a:r>
            <a:r>
              <a:rPr lang="en-US" dirty="0" err="1"/>
              <a:t>készülnek</a:t>
            </a:r>
            <a:endParaRPr lang="en-US" dirty="0"/>
          </a:p>
          <a:p>
            <a:pPr lvl="1"/>
            <a:r>
              <a:rPr lang="en-US" dirty="0" err="1"/>
              <a:t>Ugyanakkor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ügyfél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elteltével</a:t>
            </a:r>
            <a:r>
              <a:rPr lang="en-US" dirty="0"/>
              <a:t> </a:t>
            </a:r>
            <a:r>
              <a:rPr lang="en-US" dirty="0" err="1"/>
              <a:t>látja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megrendelt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847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0ED27BD-7976-B0FD-FAC9-659103B3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8" y="318653"/>
            <a:ext cx="801164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1E44-F579-281B-DC5E-63637DD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Spirálmodell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8E7A-9ACD-877C-945B-B454C428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vízesés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gondolása</a:t>
            </a:r>
            <a:endParaRPr lang="en-US" dirty="0"/>
          </a:p>
          <a:p>
            <a:pPr lvl="1"/>
            <a:r>
              <a:rPr lang="en-US" dirty="0" err="1"/>
              <a:t>Spirál</a:t>
            </a:r>
            <a:r>
              <a:rPr lang="en-US" dirty="0"/>
              <a:t> = </a:t>
            </a:r>
            <a:r>
              <a:rPr lang="en-US" dirty="0" err="1"/>
              <a:t>vízesés</a:t>
            </a:r>
            <a:r>
              <a:rPr lang="en-US" dirty="0"/>
              <a:t> </a:t>
            </a:r>
            <a:r>
              <a:rPr lang="en-US" dirty="0" err="1"/>
              <a:t>növekmények</a:t>
            </a:r>
            <a:r>
              <a:rPr lang="en-US" dirty="0"/>
              <a:t> </a:t>
            </a:r>
            <a:r>
              <a:rPr lang="en-US" dirty="0" err="1"/>
              <a:t>egymásutánja</a:t>
            </a:r>
            <a:endParaRPr lang="en-US" dirty="0"/>
          </a:p>
          <a:p>
            <a:pPr lvl="1"/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köztes</a:t>
            </a:r>
            <a:r>
              <a:rPr lang="en-US" dirty="0"/>
              <a:t> </a:t>
            </a:r>
            <a:r>
              <a:rPr lang="en-US" dirty="0" err="1"/>
              <a:t>részeredmények</a:t>
            </a:r>
            <a:endParaRPr lang="en-US" dirty="0"/>
          </a:p>
          <a:p>
            <a:r>
              <a:rPr lang="en-US" dirty="0" err="1"/>
              <a:t>Fázisok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cikluson</a:t>
            </a:r>
            <a:r>
              <a:rPr lang="en-US" dirty="0"/>
              <a:t> </a:t>
            </a:r>
            <a:r>
              <a:rPr lang="en-US" dirty="0" err="1"/>
              <a:t>belül</a:t>
            </a:r>
            <a:endParaRPr lang="en-US" dirty="0"/>
          </a:p>
          <a:p>
            <a:pPr lvl="1"/>
            <a:r>
              <a:rPr lang="en-US" dirty="0" err="1"/>
              <a:t>célok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Kockázatelemzés</a:t>
            </a:r>
            <a:endParaRPr lang="en-US" dirty="0"/>
          </a:p>
          <a:p>
            <a:pPr lvl="1"/>
            <a:r>
              <a:rPr lang="en-US" dirty="0" err="1"/>
              <a:t>megvalósítás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tesztelés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iteráció</a:t>
            </a:r>
            <a:r>
              <a:rPr lang="en-US" dirty="0"/>
              <a:t> </a:t>
            </a:r>
            <a:r>
              <a:rPr lang="en-US" dirty="0" err="1"/>
              <a:t>tervezése</a:t>
            </a:r>
            <a:r>
              <a:rPr lang="en-US" dirty="0"/>
              <a:t> </a:t>
            </a:r>
          </a:p>
          <a:p>
            <a:r>
              <a:rPr lang="en-US" dirty="0"/>
              <a:t>Ma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alkalmazzák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7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1382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Fejlesztési módszertanok</vt:lpstr>
      <vt:lpstr>Problémafelvetés</vt:lpstr>
      <vt:lpstr>Az élet fejlesztési módszertanok nélkül</vt:lpstr>
      <vt:lpstr>A módszertanok áttekintése</vt:lpstr>
      <vt:lpstr>PowerPoint Presentation</vt:lpstr>
      <vt:lpstr>Cowboy coding</vt:lpstr>
      <vt:lpstr>Waterfall model</vt:lpstr>
      <vt:lpstr>PowerPoint Presentation</vt:lpstr>
      <vt:lpstr>Spirálmodell</vt:lpstr>
      <vt:lpstr>PowerPoint Presentation</vt:lpstr>
      <vt:lpstr>Az agilis módszertanok</vt:lpstr>
      <vt:lpstr>Scrum</vt:lpstr>
      <vt:lpstr>PowerPoint Presentation</vt:lpstr>
      <vt:lpstr>Lean</vt:lpstr>
      <vt:lpstr>Kanban</vt:lpstr>
      <vt:lpstr>PowerPoint Presentation</vt:lpstr>
      <vt:lpstr>Extreme programming, XP</vt:lpstr>
      <vt:lpstr>PowerPoint Presentation</vt:lpstr>
      <vt:lpstr>A ceremóniák jelentősége</vt:lpstr>
      <vt:lpstr>Backlog</vt:lpstr>
      <vt:lpstr>Nyílt forráskód</vt:lpstr>
      <vt:lpstr>Skálázási módszertanok</vt:lpstr>
      <vt:lpstr>PowerPoint Presentation</vt:lpstr>
      <vt:lpstr>PowerPoint Presentation</vt:lpstr>
      <vt:lpstr>PowerPoint Presentation</vt:lpstr>
      <vt:lpstr>A módszertanok korlátjai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16</cp:revision>
  <dcterms:created xsi:type="dcterms:W3CDTF">2024-07-25T06:48:05Z</dcterms:created>
  <dcterms:modified xsi:type="dcterms:W3CDTF">2024-07-25T07:52:37Z</dcterms:modified>
</cp:coreProperties>
</file>