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CED1-417F-4649-AC36-BA99C95BBD5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67B-6220-4B73-96C8-F0FD39AE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2E67B-6220-4B73-96C8-F0FD39AE3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A9F7-C376-6353-E96C-2A7621D6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7C4E-8DF6-7B41-DBAC-B25E45021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2DFF-FD4C-D5C2-F468-7ACA9B69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C8C6-0F65-C8E3-A7BD-6166577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238D-156C-3D71-02B6-7F09C78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2F5-9E01-A559-7D9E-252CF94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59FC8-4345-1B46-9E17-D7835D05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FA92-040C-5118-A55C-0E4A1B99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092D-515A-9119-7F85-63C9FFE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B35D-002C-4265-4795-407B9B7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8114C-047F-96DD-33B2-00AAA90C6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BC4B-B857-A65F-779E-C1187A85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5D5C-FD25-C2B3-8375-1F197EB5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051F-E99B-806C-576D-55457440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F5EC-EE7F-652C-8F67-93E7233E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1B23-85B3-A92B-811D-1543083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C5E7-33DF-7299-47A8-B4AB7243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2EF4-3F77-38FE-3A1D-573B803D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C696-5BE8-7D0D-3716-1987F78D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C3A-8046-029E-8C32-C80F441D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FFC9-ACB7-65FE-A48D-799BFC12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53BE-9B8E-BA43-8A10-901D5BCC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1CAF-763E-EF94-82B2-2D6F914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4663-0752-6ECA-ADF2-6F464BC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1D7B-6C81-C8CE-5526-C101CDF8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E5F9-2259-65B1-5C6A-F48509B3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5C8C-BC33-1955-90C1-84C62228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C3E32-73A3-6219-AEAC-15F9FED1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368F-5DBC-BFDF-CB92-197A95EF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BF5-D6AA-BD93-D6B7-970E63EB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7171-B87D-F75B-CE0A-78DF46EB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2778-0FC7-F7D4-B3DA-90681917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B061-2467-A377-9660-010F20C6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9CDC-3CB2-3660-C2B5-35571403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BFF59-21AE-6231-213D-95B4EEFD8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46C15-9677-160C-6C91-F9676BD2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631CB-BCC7-74DA-3086-3FB58A7E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88FFD-CF7E-6FB7-E068-917EAC92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71757-DE28-258C-FE96-F65C2C6E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13C6-E1E1-FD29-2474-0D21276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BCF3F-20A1-83A3-56D6-375585E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EC1BD-A1D2-2614-FF2F-B2343650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2F5B-70D0-5C90-DF58-B3C2C8F0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EFAF9-EBFA-485D-872F-ADFD8074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DA2A-8E3F-5D96-0200-DD95CC6E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50E8D-F0ED-C1CE-97B1-F789702D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F136-D831-D945-3ED5-BD379F6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BCE-D84D-2D6E-0142-6E5FD53B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B0FF-9977-8262-4078-5DA8098DD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BFD4-C139-D9AE-D68D-7B3B06A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B9D4-F8BA-D6EA-EF3A-5101CAD8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27CF-C008-4B26-F2D6-2A6CF4DE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BCE1-2D68-EEE9-41F5-965A69C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C87DE-556D-F099-3557-ADD54A737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D2789-5A96-7921-C3DA-455680614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E7F0-DE78-B18C-D5CC-5F8ED888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409F-40B1-D19A-B6E1-4AEB29E3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ED2F-474E-72E6-27A7-1AFBBCA5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FFC66-A09E-9F60-1C35-78A72E21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ADC8-E141-0CFF-F1CB-883EF8F1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CADA-F086-D719-FCE5-A43036B3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D1E3E-2F8C-4FE1-A53C-69EBC75A853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A49C-9324-76D9-2353-FFBD34EBA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3857-FDE9-CDBF-5A6C-6C3E8FF6B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2A467-9D14-4165-903C-E3936DFF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ools_for_static_code_analysi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E9C-6BD6-4FA2-F9B9-AD8CCFD4E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Kódminőség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30AA1-AAD7-6815-D433-35993C60F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685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BE63-F5C9-1397-8C33-145E235C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Függvények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A048-4D15-E8F0-DFFA-D140134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Formátum</a:t>
            </a:r>
            <a:endParaRPr lang="en-US" dirty="0"/>
          </a:p>
          <a:p>
            <a:pPr lvl="1"/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rövid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dolgot</a:t>
            </a:r>
            <a:r>
              <a:rPr lang="en-US" dirty="0"/>
              <a:t> </a:t>
            </a:r>
            <a:r>
              <a:rPr lang="en-US" dirty="0" err="1"/>
              <a:t>csináljon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mellékhatása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elnevezése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</a:p>
          <a:p>
            <a:r>
              <a:rPr lang="en-US" dirty="0" err="1"/>
              <a:t>Absztrakciós</a:t>
            </a:r>
            <a:r>
              <a:rPr lang="en-US" dirty="0"/>
              <a:t> </a:t>
            </a:r>
            <a:r>
              <a:rPr lang="en-US" dirty="0" err="1"/>
              <a:t>szint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Ugyanazon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absztrakciós</a:t>
            </a:r>
            <a:r>
              <a:rPr lang="en-US" dirty="0"/>
              <a:t> </a:t>
            </a:r>
            <a:r>
              <a:rPr lang="en-US" dirty="0" err="1"/>
              <a:t>szinten</a:t>
            </a:r>
            <a:r>
              <a:rPr lang="en-US" dirty="0"/>
              <a:t> </a:t>
            </a:r>
            <a:r>
              <a:rPr lang="en-US" dirty="0" err="1"/>
              <a:t>maradjon</a:t>
            </a:r>
            <a:endParaRPr lang="en-US" dirty="0"/>
          </a:p>
          <a:p>
            <a:pPr lvl="1"/>
            <a:r>
              <a:rPr lang="en-US" dirty="0" err="1"/>
              <a:t>Fentről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 </a:t>
            </a:r>
            <a:r>
              <a:rPr lang="en-US" dirty="0" err="1"/>
              <a:t>olvasva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értelmes</a:t>
            </a:r>
            <a:endParaRPr lang="en-US" dirty="0"/>
          </a:p>
          <a:p>
            <a:pPr lvl="1"/>
            <a:r>
              <a:rPr lang="en-US" dirty="0" err="1"/>
              <a:t>Meghívott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absztrakciós</a:t>
            </a:r>
            <a:r>
              <a:rPr lang="en-US" dirty="0"/>
              <a:t> </a:t>
            </a:r>
            <a:r>
              <a:rPr lang="en-US" dirty="0" err="1"/>
              <a:t>szinttel</a:t>
            </a:r>
            <a:r>
              <a:rPr lang="en-US" dirty="0"/>
              <a:t> </a:t>
            </a:r>
            <a:r>
              <a:rPr lang="en-US" dirty="0" err="1"/>
              <a:t>mélyebb</a:t>
            </a:r>
            <a:endParaRPr lang="en-US" dirty="0"/>
          </a:p>
          <a:p>
            <a:r>
              <a:rPr lang="en-US" dirty="0" err="1"/>
              <a:t>Paraméterek</a:t>
            </a:r>
            <a:endParaRPr lang="en-US" dirty="0"/>
          </a:p>
          <a:p>
            <a:pPr lvl="1"/>
            <a:r>
              <a:rPr lang="en-US" dirty="0" err="1"/>
              <a:t>Kevés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pPr lvl="1"/>
            <a:r>
              <a:rPr lang="fr-FR" dirty="0"/>
              <a:t>Ne </a:t>
            </a:r>
            <a:r>
              <a:rPr lang="fr-FR" dirty="0" err="1"/>
              <a:t>legyen</a:t>
            </a:r>
            <a:r>
              <a:rPr lang="fr-FR" dirty="0"/>
              <a:t> a </a:t>
            </a:r>
            <a:r>
              <a:rPr lang="fr-FR" dirty="0" err="1"/>
              <a:t>paraméter</a:t>
            </a:r>
            <a:r>
              <a:rPr lang="fr-FR" dirty="0"/>
              <a:t> </a:t>
            </a:r>
            <a:r>
              <a:rPr lang="fr-FR" dirty="0" err="1"/>
              <a:t>kimeneti</a:t>
            </a:r>
            <a:r>
              <a:rPr lang="fr-FR" dirty="0"/>
              <a:t> </a:t>
            </a:r>
            <a:r>
              <a:rPr lang="fr-FR" dirty="0" err="1"/>
              <a:t>érték</a:t>
            </a:r>
            <a:endParaRPr lang="fr-FR" dirty="0"/>
          </a:p>
          <a:p>
            <a:pPr lvl="1"/>
            <a:r>
              <a:rPr lang="en-US" dirty="0" err="1"/>
              <a:t>Hibakód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en-US" dirty="0" err="1"/>
              <a:t>használjunk</a:t>
            </a:r>
            <a:r>
              <a:rPr lang="en-US" dirty="0"/>
              <a:t> </a:t>
            </a:r>
            <a:r>
              <a:rPr lang="en-US" dirty="0" err="1"/>
              <a:t>kivételt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B735-2E3C-7359-2108-192FEF7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Megjegyzések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A7EF-0136-3B0B-8EE5-74D699DC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elvek</a:t>
            </a:r>
            <a:endParaRPr lang="en-US" dirty="0"/>
          </a:p>
          <a:p>
            <a:pPr lvl="1"/>
            <a:r>
              <a:rPr lang="en-US" dirty="0" err="1"/>
              <a:t>Régi</a:t>
            </a:r>
            <a:r>
              <a:rPr lang="en-US" dirty="0"/>
              <a:t> </a:t>
            </a:r>
            <a:r>
              <a:rPr lang="en-US" dirty="0" err="1"/>
              <a:t>iskolák</a:t>
            </a:r>
            <a:r>
              <a:rPr lang="en-US" dirty="0"/>
              <a:t>: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megjegyzés</a:t>
            </a:r>
            <a:r>
              <a:rPr lang="en-US" dirty="0"/>
              <a:t>, </a:t>
            </a:r>
            <a:r>
              <a:rPr lang="en-US" dirty="0" err="1"/>
              <a:t>annál</a:t>
            </a:r>
            <a:r>
              <a:rPr lang="en-US" dirty="0"/>
              <a:t> job</a:t>
            </a:r>
          </a:p>
          <a:p>
            <a:pPr lvl="1"/>
            <a:r>
              <a:rPr lang="en-US" dirty="0"/>
              <a:t>Clean code: ha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kerüljük</a:t>
            </a:r>
            <a:r>
              <a:rPr lang="en-US" dirty="0"/>
              <a:t> a </a:t>
            </a:r>
            <a:r>
              <a:rPr lang="en-US" dirty="0" err="1"/>
              <a:t>megjegyzéseket</a:t>
            </a:r>
            <a:r>
              <a:rPr lang="en-US" dirty="0"/>
              <a:t> (</a:t>
            </a:r>
            <a:r>
              <a:rPr lang="en-US" dirty="0" err="1"/>
              <a:t>maga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, a benne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magyarázzák</a:t>
            </a:r>
            <a:r>
              <a:rPr lang="en-US" dirty="0"/>
              <a:t>)</a:t>
            </a:r>
          </a:p>
          <a:p>
            <a:r>
              <a:rPr lang="en-US" dirty="0" err="1"/>
              <a:t>Helyénvaló</a:t>
            </a:r>
            <a:r>
              <a:rPr lang="en-US" dirty="0"/>
              <a:t> </a:t>
            </a:r>
            <a:r>
              <a:rPr lang="en-US" dirty="0" err="1"/>
              <a:t>megjegyzések</a:t>
            </a:r>
            <a:endParaRPr lang="en-US" dirty="0"/>
          </a:p>
          <a:p>
            <a:pPr lvl="1"/>
            <a:r>
              <a:rPr lang="en-US" dirty="0" err="1"/>
              <a:t>Bonyolultabb</a:t>
            </a:r>
            <a:r>
              <a:rPr lang="en-US" dirty="0"/>
              <a:t> </a:t>
            </a:r>
            <a:r>
              <a:rPr lang="en-US" dirty="0" err="1"/>
              <a:t>kódrészlet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nyilvánvaló</a:t>
            </a:r>
            <a:r>
              <a:rPr lang="en-US" dirty="0"/>
              <a:t> </a:t>
            </a:r>
            <a:r>
              <a:rPr lang="en-US" dirty="0" err="1"/>
              <a:t>döntések</a:t>
            </a:r>
            <a:r>
              <a:rPr lang="en-US" dirty="0"/>
              <a:t> </a:t>
            </a:r>
            <a:r>
              <a:rPr lang="en-US" dirty="0" err="1"/>
              <a:t>magyarázata</a:t>
            </a:r>
            <a:endParaRPr lang="en-US" dirty="0"/>
          </a:p>
          <a:p>
            <a:pPr lvl="1"/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fontosságának</a:t>
            </a:r>
            <a:r>
              <a:rPr lang="en-US" dirty="0"/>
              <a:t> a </a:t>
            </a:r>
            <a:r>
              <a:rPr lang="en-US" dirty="0" err="1"/>
              <a:t>hangsúlyozása</a:t>
            </a:r>
            <a:endParaRPr lang="en-US" dirty="0"/>
          </a:p>
          <a:p>
            <a:pPr lvl="1"/>
            <a:r>
              <a:rPr lang="en-US" dirty="0"/>
              <a:t>Ha a </a:t>
            </a:r>
            <a:r>
              <a:rPr lang="en-US" dirty="0" err="1"/>
              <a:t>megjegyzésekből</a:t>
            </a:r>
            <a:r>
              <a:rPr lang="en-US" dirty="0"/>
              <a:t> API </a:t>
            </a:r>
            <a:r>
              <a:rPr lang="en-US" dirty="0" err="1"/>
              <a:t>dokumentáció</a:t>
            </a:r>
            <a:r>
              <a:rPr lang="en-US" dirty="0"/>
              <a:t> </a:t>
            </a:r>
            <a:r>
              <a:rPr lang="en-US" dirty="0" err="1"/>
              <a:t>generálódik</a:t>
            </a:r>
            <a:endParaRPr lang="en-US" dirty="0"/>
          </a:p>
          <a:p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dirty="0" err="1"/>
              <a:t>megjegyzések</a:t>
            </a:r>
            <a:endParaRPr lang="en-US" dirty="0"/>
          </a:p>
          <a:p>
            <a:pPr lvl="1"/>
            <a:r>
              <a:rPr lang="en-US" dirty="0"/>
              <a:t>Ami </a:t>
            </a:r>
            <a:r>
              <a:rPr lang="en-US" dirty="0" err="1"/>
              <a:t>triviálisan</a:t>
            </a:r>
            <a:r>
              <a:rPr lang="en-US" dirty="0"/>
              <a:t> </a:t>
            </a:r>
            <a:r>
              <a:rPr lang="en-US" dirty="0" err="1"/>
              <a:t>következik</a:t>
            </a:r>
            <a:r>
              <a:rPr lang="en-US" dirty="0"/>
              <a:t> a </a:t>
            </a:r>
            <a:r>
              <a:rPr lang="en-US" dirty="0" err="1"/>
              <a:t>forráskódból</a:t>
            </a:r>
            <a:endParaRPr lang="en-US" dirty="0"/>
          </a:p>
          <a:p>
            <a:pPr lvl="1"/>
            <a:r>
              <a:rPr lang="en-US" dirty="0" err="1"/>
              <a:t>Kötelező</a:t>
            </a:r>
            <a:r>
              <a:rPr lang="en-US" dirty="0"/>
              <a:t> </a:t>
            </a:r>
            <a:r>
              <a:rPr lang="en-US" dirty="0" err="1"/>
              <a:t>megjegyzések</a:t>
            </a:r>
            <a:endParaRPr lang="en-US" dirty="0"/>
          </a:p>
          <a:p>
            <a:pPr lvl="1"/>
            <a:r>
              <a:rPr lang="en-US" dirty="0" err="1"/>
              <a:t>Verziótörtének</a:t>
            </a:r>
            <a:r>
              <a:rPr lang="en-US" dirty="0"/>
              <a:t> (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a </a:t>
            </a:r>
            <a:r>
              <a:rPr lang="en-US" dirty="0" err="1"/>
              <a:t>verziókövető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megjegyzésbe</a:t>
            </a:r>
            <a:r>
              <a:rPr lang="en-US" dirty="0"/>
              <a:t> </a:t>
            </a:r>
            <a:r>
              <a:rPr lang="en-US" dirty="0" err="1"/>
              <a:t>helyezése</a:t>
            </a:r>
            <a:r>
              <a:rPr lang="en-US" dirty="0"/>
              <a:t> („</a:t>
            </a:r>
            <a:r>
              <a:rPr lang="en-US" dirty="0" err="1"/>
              <a:t>kikommentelése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5152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BFD8-7AF2-55B4-C263-72CA475F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Formázás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C92D-62FE-0BE2-CFB5-2B0B8D69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kinézetét</a:t>
            </a:r>
            <a:r>
              <a:rPr lang="en-US" dirty="0"/>
              <a:t> </a:t>
            </a:r>
            <a:r>
              <a:rPr lang="en-US" dirty="0" err="1"/>
              <a:t>alapvetően</a:t>
            </a:r>
            <a:r>
              <a:rPr lang="en-US" dirty="0"/>
              <a:t> </a:t>
            </a:r>
            <a:r>
              <a:rPr lang="en-US" dirty="0" err="1"/>
              <a:t>befolyásolja</a:t>
            </a:r>
            <a:r>
              <a:rPr lang="en-US" dirty="0"/>
              <a:t> </a:t>
            </a:r>
          </a:p>
          <a:p>
            <a:r>
              <a:rPr lang="en-US" dirty="0" err="1"/>
              <a:t>Vízszintes</a:t>
            </a:r>
            <a:r>
              <a:rPr lang="en-US" dirty="0"/>
              <a:t> </a:t>
            </a:r>
            <a:r>
              <a:rPr lang="en-US" dirty="0" err="1"/>
              <a:t>formázás</a:t>
            </a:r>
            <a:endParaRPr lang="en-US" dirty="0"/>
          </a:p>
          <a:p>
            <a:pPr lvl="1"/>
            <a:r>
              <a:rPr lang="en-US" dirty="0" err="1"/>
              <a:t>Soronként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(1) </a:t>
            </a:r>
            <a:r>
              <a:rPr lang="en-US" dirty="0" err="1"/>
              <a:t>utasítás</a:t>
            </a:r>
            <a:endParaRPr lang="en-US" dirty="0"/>
          </a:p>
          <a:p>
            <a:pPr lvl="1"/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konzekvens</a:t>
            </a:r>
            <a:r>
              <a:rPr lang="en-US" dirty="0"/>
              <a:t> </a:t>
            </a:r>
            <a:r>
              <a:rPr lang="en-US" dirty="0" err="1"/>
              <a:t>behúzás</a:t>
            </a:r>
            <a:r>
              <a:rPr lang="en-US" dirty="0"/>
              <a:t>, pl. 4 </a:t>
            </a:r>
            <a:r>
              <a:rPr lang="en-US" dirty="0" err="1"/>
              <a:t>szóköz</a:t>
            </a:r>
            <a:r>
              <a:rPr lang="en-US" dirty="0"/>
              <a:t> (</a:t>
            </a:r>
            <a:r>
              <a:rPr lang="en-US" dirty="0" err="1"/>
              <a:t>Pythonban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Szóközök használata: műveleti jelek körül, vessző után (de előtte nem), nyitózárójel előtt igen (kivéve függvények), utána nem; csukózárójel esetén fordítva (kivéve ha utána vessző van) stb.</a:t>
            </a:r>
            <a:endParaRPr lang="en-US" dirty="0"/>
          </a:p>
          <a:p>
            <a:pPr lvl="1"/>
            <a:r>
              <a:rPr lang="en-US" dirty="0" err="1"/>
              <a:t>Limitált</a:t>
            </a:r>
            <a:r>
              <a:rPr lang="en-US" dirty="0"/>
              <a:t> </a:t>
            </a:r>
            <a:r>
              <a:rPr lang="en-US" dirty="0" err="1"/>
              <a:t>sorszélesség</a:t>
            </a:r>
            <a:r>
              <a:rPr lang="en-US" dirty="0"/>
              <a:t> pl. 120,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kifér</a:t>
            </a:r>
            <a:r>
              <a:rPr lang="en-US" dirty="0"/>
              <a:t> (de </a:t>
            </a:r>
            <a:r>
              <a:rPr lang="en-US" dirty="0" err="1"/>
              <a:t>lehetnek</a:t>
            </a:r>
            <a:r>
              <a:rPr lang="en-US" dirty="0"/>
              <a:t> </a:t>
            </a:r>
            <a:r>
              <a:rPr lang="en-US" dirty="0" err="1"/>
              <a:t>kivételek</a:t>
            </a:r>
            <a:r>
              <a:rPr lang="en-US" dirty="0"/>
              <a:t>, pl. </a:t>
            </a:r>
            <a:r>
              <a:rPr lang="en-US" dirty="0" err="1"/>
              <a:t>naplózás</a:t>
            </a:r>
            <a:r>
              <a:rPr lang="en-US" dirty="0"/>
              <a:t>) </a:t>
            </a:r>
          </a:p>
          <a:p>
            <a:r>
              <a:rPr lang="en-US" dirty="0" err="1"/>
              <a:t>Függőleges</a:t>
            </a:r>
            <a:r>
              <a:rPr lang="en-US" dirty="0"/>
              <a:t> </a:t>
            </a:r>
            <a:r>
              <a:rPr lang="en-US" dirty="0" err="1"/>
              <a:t>formázás</a:t>
            </a:r>
            <a:endParaRPr lang="en-US" dirty="0"/>
          </a:p>
          <a:p>
            <a:pPr lvl="1"/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sorok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sorok</a:t>
            </a:r>
            <a:r>
              <a:rPr lang="en-US" dirty="0"/>
              <a:t> </a:t>
            </a:r>
            <a:r>
              <a:rPr lang="en-US" dirty="0" err="1"/>
              <a:t>függvényeken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, 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egységek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pPr lvl="1"/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sorok</a:t>
            </a:r>
            <a:r>
              <a:rPr lang="en-US" dirty="0"/>
              <a:t> a </a:t>
            </a:r>
            <a:r>
              <a:rPr lang="en-US" dirty="0" err="1"/>
              <a:t>logikailag</a:t>
            </a:r>
            <a:r>
              <a:rPr lang="en-US" dirty="0"/>
              <a:t> </a:t>
            </a:r>
            <a:r>
              <a:rPr lang="en-US" dirty="0" err="1"/>
              <a:t>eltérő</a:t>
            </a:r>
            <a:r>
              <a:rPr lang="en-US" dirty="0"/>
              <a:t> </a:t>
            </a:r>
            <a:r>
              <a:rPr lang="en-US" dirty="0" err="1"/>
              <a:t>adatmezők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(de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esetekben</a:t>
            </a:r>
            <a:r>
              <a:rPr lang="en-US" dirty="0"/>
              <a:t> 2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is </a:t>
            </a:r>
            <a:r>
              <a:rPr lang="en-US" dirty="0" err="1"/>
              <a:t>lehet</a:t>
            </a:r>
            <a:r>
              <a:rPr lang="en-US" dirty="0"/>
              <a:t>, pl. 2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között</a:t>
            </a:r>
            <a:endParaRPr lang="en-US" dirty="0"/>
          </a:p>
          <a:p>
            <a:pPr lvl="1"/>
            <a:r>
              <a:rPr lang="en-US" dirty="0"/>
              <a:t>Lista (pl. </a:t>
            </a:r>
            <a:r>
              <a:rPr lang="en-US" dirty="0" err="1"/>
              <a:t>paraméterlista</a:t>
            </a:r>
            <a:r>
              <a:rPr lang="en-US" dirty="0"/>
              <a:t>) </a:t>
            </a:r>
            <a:r>
              <a:rPr lang="en-US" dirty="0" err="1"/>
              <a:t>elemeinek</a:t>
            </a:r>
            <a:r>
              <a:rPr lang="en-US" dirty="0"/>
              <a:t> </a:t>
            </a:r>
            <a:r>
              <a:rPr lang="en-US" dirty="0" err="1"/>
              <a:t>felsorolása</a:t>
            </a:r>
            <a:r>
              <a:rPr lang="en-US" dirty="0"/>
              <a:t>: </a:t>
            </a:r>
            <a:r>
              <a:rPr lang="en-US" dirty="0" err="1"/>
              <a:t>soronként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(</a:t>
            </a:r>
            <a:r>
              <a:rPr lang="en-US" dirty="0" err="1"/>
              <a:t>érdekesség</a:t>
            </a:r>
            <a:r>
              <a:rPr lang="en-US" dirty="0"/>
              <a:t>: </a:t>
            </a:r>
            <a:r>
              <a:rPr lang="en-US" dirty="0" err="1"/>
              <a:t>vessző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) </a:t>
            </a:r>
          </a:p>
          <a:p>
            <a:r>
              <a:rPr lang="en-US" dirty="0"/>
              <a:t>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forráskódjának</a:t>
            </a:r>
            <a:r>
              <a:rPr lang="en-US" dirty="0"/>
              <a:t> </a:t>
            </a:r>
            <a:r>
              <a:rPr lang="en-US" dirty="0" err="1"/>
              <a:t>formázása</a:t>
            </a:r>
            <a:endParaRPr lang="en-US" dirty="0"/>
          </a:p>
          <a:p>
            <a:pPr lvl="1"/>
            <a:r>
              <a:rPr lang="en-US" dirty="0" err="1"/>
              <a:t>Osztályonként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felosztást</a:t>
            </a:r>
            <a:r>
              <a:rPr lang="en-US" dirty="0"/>
              <a:t> a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könyvtárszerkezet</a:t>
            </a:r>
            <a:r>
              <a:rPr lang="en-US" dirty="0"/>
              <a:t> is </a:t>
            </a:r>
            <a:r>
              <a:rPr lang="en-US" dirty="0" err="1"/>
              <a:t>kövesse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8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C627-6889-7011-1857-27B5487D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Hibakezelés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ACF-36A0-1D8C-0687-FAFC85AC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Hibakóddal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visszatérés</a:t>
            </a:r>
            <a:r>
              <a:rPr lang="en-US" dirty="0"/>
              <a:t> </a:t>
            </a:r>
            <a:r>
              <a:rPr lang="en-US" dirty="0" err="1"/>
              <a:t>helyett</a:t>
            </a:r>
            <a:r>
              <a:rPr lang="en-US" dirty="0"/>
              <a:t> </a:t>
            </a:r>
            <a:r>
              <a:rPr lang="en-US" dirty="0" err="1"/>
              <a:t>kivételkezelés</a:t>
            </a:r>
            <a:endParaRPr lang="en-US" dirty="0"/>
          </a:p>
          <a:p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kivételeket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le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kezelni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elnyelését</a:t>
            </a:r>
            <a:r>
              <a:rPr lang="en-US" dirty="0"/>
              <a:t> </a:t>
            </a:r>
            <a:r>
              <a:rPr lang="en-US" dirty="0" err="1"/>
              <a:t>kerüljük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( pl. catch (Throwable t) {}) </a:t>
            </a:r>
          </a:p>
        </p:txBody>
      </p:sp>
    </p:spTree>
    <p:extLst>
      <p:ext uri="{BB962C8B-B14F-4D97-AF65-F5344CB8AC3E}">
        <p14:creationId xmlns:p14="http://schemas.microsoft.com/office/powerpoint/2010/main" val="7763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6F8-E94F-60B4-1DA8-6961D2A1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Egységtesztek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ECD-4BA6-0DF6-0013-8EC53D43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Gyakran</a:t>
            </a:r>
            <a:r>
              <a:rPr lang="en-US" dirty="0"/>
              <a:t> van </a:t>
            </a:r>
            <a:r>
              <a:rPr lang="en-US" dirty="0" err="1"/>
              <a:t>lefedettségi</a:t>
            </a:r>
            <a:r>
              <a:rPr lang="en-US" dirty="0"/>
              <a:t> </a:t>
            </a:r>
            <a:r>
              <a:rPr lang="en-US" dirty="0" err="1"/>
              <a:t>elvárás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kapcsolatban</a:t>
            </a:r>
            <a:endParaRPr lang="en-US" dirty="0"/>
          </a:p>
          <a:p>
            <a:r>
              <a:rPr lang="en-US" dirty="0" err="1"/>
              <a:t>Formátum</a:t>
            </a:r>
            <a:endParaRPr lang="en-US" dirty="0"/>
          </a:p>
          <a:p>
            <a:pPr lvl="1"/>
            <a:r>
              <a:rPr lang="en-US" dirty="0" err="1"/>
              <a:t>Ugyanaz</a:t>
            </a:r>
            <a:r>
              <a:rPr lang="en-US" dirty="0"/>
              <a:t> a </a:t>
            </a:r>
            <a:r>
              <a:rPr lang="en-US" dirty="0" err="1"/>
              <a:t>könyvtárszerkezet</a:t>
            </a:r>
            <a:r>
              <a:rPr lang="en-US" dirty="0"/>
              <a:t>, mint a </a:t>
            </a:r>
            <a:r>
              <a:rPr lang="en-US" dirty="0" err="1"/>
              <a:t>tesztelendő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Osztálynév</a:t>
            </a:r>
            <a:r>
              <a:rPr lang="en-US" dirty="0"/>
              <a:t>: a </a:t>
            </a:r>
            <a:r>
              <a:rPr lang="en-US" dirty="0" err="1"/>
              <a:t>tesztelendő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Test </a:t>
            </a:r>
            <a:r>
              <a:rPr lang="en-US" dirty="0" err="1"/>
              <a:t>prefixszel</a:t>
            </a:r>
            <a:endParaRPr lang="en-US" dirty="0"/>
          </a:p>
          <a:p>
            <a:r>
              <a:rPr lang="en-US" dirty="0" err="1"/>
              <a:t>Elnevezési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endParaRPr lang="en-US" dirty="0"/>
          </a:p>
          <a:p>
            <a:pPr lvl="1"/>
            <a:r>
              <a:rPr lang="en-US" dirty="0"/>
              <a:t>test prefix 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kötelező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tesztelt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neve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teszteset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leírása</a:t>
            </a:r>
            <a:endParaRPr lang="en-US" dirty="0"/>
          </a:p>
          <a:p>
            <a:pPr lvl="1"/>
            <a:r>
              <a:rPr lang="en-US" dirty="0" err="1"/>
              <a:t>Elvárt</a:t>
            </a:r>
            <a:r>
              <a:rPr lang="en-US" dirty="0"/>
              <a:t> </a:t>
            </a:r>
            <a:r>
              <a:rPr lang="en-US" dirty="0" err="1"/>
              <a:t>eredmény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en-US" dirty="0" err="1"/>
              <a:t>test_myAdd_invalidInput_throwException</a:t>
            </a:r>
            <a:endParaRPr lang="en-US" dirty="0"/>
          </a:p>
          <a:p>
            <a:r>
              <a:rPr lang="en-US" dirty="0" err="1"/>
              <a:t>Tipikus</a:t>
            </a:r>
            <a:r>
              <a:rPr lang="en-US" dirty="0"/>
              <a:t> </a:t>
            </a:r>
            <a:r>
              <a:rPr lang="en-US" dirty="0" err="1"/>
              <a:t>felépítés</a:t>
            </a:r>
            <a:endParaRPr lang="en-US" dirty="0"/>
          </a:p>
          <a:p>
            <a:pPr lvl="1"/>
            <a:r>
              <a:rPr lang="en-US" dirty="0"/>
              <a:t>given 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egységteszt</a:t>
            </a:r>
            <a:r>
              <a:rPr lang="en-US" dirty="0"/>
              <a:t> </a:t>
            </a:r>
            <a:r>
              <a:rPr lang="en-US" dirty="0" err="1"/>
              <a:t>előkészítése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when (a </a:t>
            </a:r>
            <a:r>
              <a:rPr lang="en-US" dirty="0" err="1"/>
              <a:t>tesztelendő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meghívása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6866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70C-1929-F191-7142-57707C03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Naplózás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D5E9-4575-5D9D-2A69-9D7598E2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Különüljenek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alábbiak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lefutás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: standard </a:t>
            </a:r>
            <a:r>
              <a:rPr lang="en-US" dirty="0" err="1"/>
              <a:t>kimenet</a:t>
            </a:r>
            <a:r>
              <a:rPr lang="en-US" dirty="0"/>
              <a:t> (standard output) </a:t>
            </a:r>
          </a:p>
          <a:p>
            <a:pPr lvl="1"/>
            <a:r>
              <a:rPr lang="es-ES" dirty="0"/>
              <a:t>Hiba </a:t>
            </a:r>
            <a:r>
              <a:rPr lang="es-ES" dirty="0" err="1"/>
              <a:t>esetén</a:t>
            </a:r>
            <a:r>
              <a:rPr lang="es-ES" dirty="0"/>
              <a:t> a </a:t>
            </a:r>
            <a:r>
              <a:rPr lang="es-ES" dirty="0" err="1"/>
              <a:t>hibaüzenet</a:t>
            </a:r>
            <a:r>
              <a:rPr lang="es-ES" dirty="0"/>
              <a:t>: standard </a:t>
            </a:r>
            <a:r>
              <a:rPr lang="es-ES" dirty="0" err="1"/>
              <a:t>hiba</a:t>
            </a:r>
            <a:r>
              <a:rPr lang="es-ES" dirty="0"/>
              <a:t> (standard error)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lefutás</a:t>
            </a:r>
            <a:r>
              <a:rPr lang="en-US" dirty="0"/>
              <a:t> </a:t>
            </a:r>
            <a:r>
              <a:rPr lang="en-US" dirty="0" err="1"/>
              <a:t>nyomkövetése</a:t>
            </a:r>
            <a:r>
              <a:rPr lang="en-US" dirty="0"/>
              <a:t>: </a:t>
            </a:r>
            <a:r>
              <a:rPr lang="en-US" dirty="0" err="1"/>
              <a:t>naplózás</a:t>
            </a:r>
            <a:r>
              <a:rPr lang="en-US" dirty="0"/>
              <a:t> (logging)</a:t>
            </a:r>
          </a:p>
          <a:p>
            <a:r>
              <a:rPr lang="en-US" dirty="0"/>
              <a:t>A </a:t>
            </a:r>
            <a:r>
              <a:rPr lang="en-US" dirty="0" err="1"/>
              <a:t>naplózás</a:t>
            </a:r>
            <a:r>
              <a:rPr lang="en-US" dirty="0"/>
              <a:t> </a:t>
            </a:r>
            <a:r>
              <a:rPr lang="en-US" dirty="0" err="1"/>
              <a:t>kimenete</a:t>
            </a:r>
            <a:endParaRPr lang="en-US" dirty="0"/>
          </a:p>
          <a:p>
            <a:pPr lvl="1"/>
            <a:r>
              <a:rPr lang="en-US" dirty="0" err="1"/>
              <a:t>Terminál</a:t>
            </a:r>
            <a:endParaRPr lang="en-US" dirty="0"/>
          </a:p>
          <a:p>
            <a:pPr lvl="1"/>
            <a:r>
              <a:rPr lang="en-US" dirty="0" err="1"/>
              <a:t>Fájl</a:t>
            </a:r>
            <a:r>
              <a:rPr lang="en-US" dirty="0"/>
              <a:t> (</a:t>
            </a:r>
            <a:r>
              <a:rPr lang="en-US" dirty="0" err="1"/>
              <a:t>megfontolandó</a:t>
            </a:r>
            <a:r>
              <a:rPr lang="en-US" dirty="0"/>
              <a:t> a </a:t>
            </a:r>
            <a:r>
              <a:rPr lang="en-US" dirty="0" err="1"/>
              <a:t>feldarabolás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X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megtartása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automatikus</a:t>
            </a:r>
            <a:r>
              <a:rPr lang="en-US" dirty="0"/>
              <a:t> </a:t>
            </a:r>
            <a:r>
              <a:rPr lang="en-US" dirty="0" err="1"/>
              <a:t>törlése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Súlyosabb</a:t>
            </a:r>
            <a:r>
              <a:rPr lang="en-US" dirty="0"/>
              <a:t> </a:t>
            </a:r>
            <a:r>
              <a:rPr lang="en-US" dirty="0" err="1"/>
              <a:t>esetekről</a:t>
            </a:r>
            <a:r>
              <a:rPr lang="en-US" dirty="0"/>
              <a:t> e-mail </a:t>
            </a:r>
            <a:r>
              <a:rPr lang="en-US" dirty="0" err="1"/>
              <a:t>értesítő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naplózás</a:t>
            </a:r>
            <a:r>
              <a:rPr lang="en-US" dirty="0"/>
              <a:t> </a:t>
            </a:r>
            <a:r>
              <a:rPr lang="en-US" dirty="0" err="1"/>
              <a:t>formája</a:t>
            </a:r>
            <a:endParaRPr lang="en-US" dirty="0"/>
          </a:p>
          <a:p>
            <a:pPr lvl="1"/>
            <a:r>
              <a:rPr lang="en-US" dirty="0" err="1"/>
              <a:t>Időpont</a:t>
            </a:r>
            <a:r>
              <a:rPr lang="en-US" dirty="0"/>
              <a:t> </a:t>
            </a:r>
            <a:r>
              <a:rPr lang="en-US" dirty="0" err="1"/>
              <a:t>ezredmásodperc</a:t>
            </a:r>
            <a:r>
              <a:rPr lang="en-US" dirty="0"/>
              <a:t> </a:t>
            </a:r>
            <a:r>
              <a:rPr lang="en-US" dirty="0" err="1"/>
              <a:t>pontossággal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naplózás</a:t>
            </a:r>
            <a:r>
              <a:rPr lang="en-US" dirty="0"/>
              <a:t> </a:t>
            </a:r>
            <a:r>
              <a:rPr lang="en-US" dirty="0" err="1"/>
              <a:t>szintje</a:t>
            </a:r>
            <a:r>
              <a:rPr lang="en-US" dirty="0"/>
              <a:t> (pl. error, warning, info, debug, trace) </a:t>
            </a:r>
          </a:p>
          <a:p>
            <a:pPr lvl="1"/>
            <a:r>
              <a:rPr lang="pt-BR" dirty="0"/>
              <a:t>A pontos </a:t>
            </a:r>
            <a:r>
              <a:rPr lang="pt-BR" dirty="0" err="1"/>
              <a:t>helye</a:t>
            </a:r>
            <a:r>
              <a:rPr lang="pt-BR" dirty="0"/>
              <a:t> (</a:t>
            </a:r>
            <a:r>
              <a:rPr lang="pt-BR" dirty="0" err="1"/>
              <a:t>fájl</a:t>
            </a:r>
            <a:r>
              <a:rPr lang="pt-BR" dirty="0"/>
              <a:t>, </a:t>
            </a:r>
            <a:r>
              <a:rPr lang="pt-BR" dirty="0" err="1"/>
              <a:t>sor</a:t>
            </a:r>
            <a:r>
              <a:rPr lang="pt-BR" dirty="0"/>
              <a:t>)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naplózási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09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D207-392C-444C-CF51-F1DE40D2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naplózás</a:t>
            </a:r>
            <a:r>
              <a:rPr lang="en-US" dirty="0"/>
              <a:t> </a:t>
            </a:r>
            <a:r>
              <a:rPr lang="en-US" dirty="0" err="1"/>
              <a:t>tartalma</a:t>
            </a:r>
            <a:r>
              <a:rPr lang="en-US" dirty="0"/>
              <a:t> </a:t>
            </a:r>
            <a:r>
              <a:rPr lang="en-US" dirty="0" err="1"/>
              <a:t>szintenként</a:t>
            </a:r>
            <a:r>
              <a:rPr lang="en-US" dirty="0"/>
              <a:t> (2/1)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E5CD-ADEA-A65F-0E7D-6FB8DF42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Fatal</a:t>
            </a:r>
          </a:p>
          <a:p>
            <a:pPr lvl="1"/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használjuk</a:t>
            </a:r>
            <a:r>
              <a:rPr lang="en-US" dirty="0"/>
              <a:t>, ha a program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futása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</a:p>
          <a:p>
            <a:r>
              <a:rPr lang="en-US" dirty="0"/>
              <a:t>Error </a:t>
            </a:r>
          </a:p>
          <a:p>
            <a:pPr lvl="1"/>
            <a:r>
              <a:rPr lang="en-US" dirty="0" err="1"/>
              <a:t>Vélhetően</a:t>
            </a:r>
            <a:r>
              <a:rPr lang="en-US" dirty="0"/>
              <a:t> </a:t>
            </a:r>
            <a:r>
              <a:rPr lang="en-US" dirty="0" err="1"/>
              <a:t>rendszerhibák</a:t>
            </a:r>
            <a:r>
              <a:rPr lang="en-US" dirty="0"/>
              <a:t>, pl. </a:t>
            </a:r>
            <a:r>
              <a:rPr lang="en-US" dirty="0" err="1"/>
              <a:t>kivételek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Gondoljunk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automatikus</a:t>
            </a:r>
            <a:r>
              <a:rPr lang="en-US" dirty="0"/>
              <a:t> e-</a:t>
            </a:r>
            <a:r>
              <a:rPr lang="en-US" dirty="0" err="1"/>
              <a:t>mailekre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. (Ne </a:t>
            </a:r>
            <a:r>
              <a:rPr lang="en-US" dirty="0" err="1"/>
              <a:t>kiáltsunk</a:t>
            </a:r>
            <a:r>
              <a:rPr lang="en-US" dirty="0"/>
              <a:t> </a:t>
            </a:r>
            <a:r>
              <a:rPr lang="en-US" dirty="0" err="1"/>
              <a:t>feleslegesen</a:t>
            </a:r>
            <a:r>
              <a:rPr lang="en-US" dirty="0"/>
              <a:t> </a:t>
            </a:r>
            <a:r>
              <a:rPr lang="en-US" dirty="0" err="1"/>
              <a:t>farkast</a:t>
            </a:r>
            <a:r>
              <a:rPr lang="en-US" dirty="0"/>
              <a:t>.)</a:t>
            </a:r>
          </a:p>
          <a:p>
            <a:r>
              <a:rPr lang="en-US" dirty="0"/>
              <a:t>Warning</a:t>
            </a:r>
          </a:p>
          <a:p>
            <a:pPr lvl="1"/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</a:t>
            </a:r>
            <a:r>
              <a:rPr lang="en-US" dirty="0" err="1"/>
              <a:t>készülve</a:t>
            </a:r>
            <a:r>
              <a:rPr lang="en-US" dirty="0"/>
              <a:t>, pl. </a:t>
            </a:r>
            <a:r>
              <a:rPr lang="en-US" dirty="0" err="1"/>
              <a:t>hibás</a:t>
            </a:r>
            <a:r>
              <a:rPr lang="en-US" dirty="0"/>
              <a:t> input </a:t>
            </a:r>
          </a:p>
          <a:p>
            <a:r>
              <a:rPr lang="en-US" dirty="0"/>
              <a:t>Info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lefutás</a:t>
            </a:r>
            <a:r>
              <a:rPr lang="en-US" dirty="0"/>
              <a:t> </a:t>
            </a:r>
            <a:r>
              <a:rPr lang="en-US" dirty="0" err="1"/>
              <a:t>eseményei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értelmes</a:t>
            </a:r>
            <a:r>
              <a:rPr lang="en-US" dirty="0"/>
              <a:t>, ne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, ha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látjuk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21A-C87E-7A80-A167-19B31EF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naplózás</a:t>
            </a:r>
            <a:r>
              <a:rPr lang="en-US" dirty="0"/>
              <a:t> </a:t>
            </a:r>
            <a:r>
              <a:rPr lang="en-US" dirty="0" err="1"/>
              <a:t>tartalma</a:t>
            </a:r>
            <a:r>
              <a:rPr lang="en-US" dirty="0"/>
              <a:t> </a:t>
            </a:r>
            <a:r>
              <a:rPr lang="en-US" dirty="0" err="1"/>
              <a:t>szintenként</a:t>
            </a:r>
            <a:r>
              <a:rPr lang="en-US" dirty="0"/>
              <a:t> (2/2)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1A2F-632B-ECE5-7EF7-C038E95D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elsődleges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r>
              <a:rPr lang="en-US" dirty="0"/>
              <a:t> </a:t>
            </a:r>
            <a:r>
              <a:rPr lang="en-US" dirty="0" err="1"/>
              <a:t>szintje</a:t>
            </a:r>
            <a:endParaRPr lang="en-US" dirty="0"/>
          </a:p>
          <a:p>
            <a:pPr lvl="1"/>
            <a:r>
              <a:rPr lang="en-US" dirty="0" err="1"/>
              <a:t>Jelentősebb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eleje</a:t>
            </a:r>
            <a:r>
              <a:rPr lang="en-US" dirty="0"/>
              <a:t> </a:t>
            </a:r>
            <a:r>
              <a:rPr lang="en-US" dirty="0" err="1"/>
              <a:t>paraméterlistával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vége</a:t>
            </a:r>
            <a:r>
              <a:rPr lang="en-US" dirty="0"/>
              <a:t> a </a:t>
            </a:r>
            <a:r>
              <a:rPr lang="en-US" dirty="0" err="1"/>
              <a:t>visszatérési</a:t>
            </a:r>
            <a:r>
              <a:rPr lang="en-US" dirty="0"/>
              <a:t> </a:t>
            </a:r>
            <a:r>
              <a:rPr lang="en-US" dirty="0" err="1"/>
              <a:t>értékkel</a:t>
            </a:r>
            <a:endParaRPr lang="en-US" dirty="0"/>
          </a:p>
          <a:p>
            <a:pPr lvl="1"/>
            <a:r>
              <a:rPr lang="en-US" dirty="0" err="1"/>
              <a:t>Fontosabb</a:t>
            </a:r>
            <a:r>
              <a:rPr lang="en-US" dirty="0"/>
              <a:t> </a:t>
            </a:r>
            <a:r>
              <a:rPr lang="en-US" dirty="0" err="1"/>
              <a:t>ciklusok</a:t>
            </a:r>
            <a:r>
              <a:rPr lang="en-US" dirty="0"/>
              <a:t> </a:t>
            </a:r>
            <a:r>
              <a:rPr lang="en-US" dirty="0" err="1"/>
              <a:t>magja</a:t>
            </a:r>
            <a:endParaRPr lang="en-US" dirty="0"/>
          </a:p>
          <a:p>
            <a:pPr lvl="1"/>
            <a:r>
              <a:rPr lang="en-US" dirty="0" err="1"/>
              <a:t>Bonyolultabb</a:t>
            </a:r>
            <a:r>
              <a:rPr lang="en-US" dirty="0"/>
              <a:t> </a:t>
            </a:r>
            <a:r>
              <a:rPr lang="en-US" dirty="0" err="1"/>
              <a:t>feltételkezelés</a:t>
            </a:r>
            <a:r>
              <a:rPr lang="en-US" dirty="0"/>
              <a:t> </a:t>
            </a:r>
            <a:r>
              <a:rPr lang="en-US" dirty="0" err="1"/>
              <a:t>ágai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Bejövő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kimenő</a:t>
            </a:r>
            <a:r>
              <a:rPr lang="en-US" dirty="0"/>
              <a:t> </a:t>
            </a:r>
            <a:r>
              <a:rPr lang="en-US" dirty="0" err="1"/>
              <a:t>adtok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</a:t>
            </a:r>
          </a:p>
          <a:p>
            <a:r>
              <a:rPr lang="en-US" dirty="0"/>
              <a:t>Trace</a:t>
            </a:r>
          </a:p>
          <a:p>
            <a:pPr lvl="1"/>
            <a:r>
              <a:rPr lang="da-DK" dirty="0" err="1"/>
              <a:t>Minden</a:t>
            </a:r>
            <a:r>
              <a:rPr lang="da-DK" dirty="0"/>
              <a:t> </a:t>
            </a:r>
            <a:r>
              <a:rPr lang="da-DK" dirty="0" err="1"/>
              <a:t>egyes</a:t>
            </a:r>
            <a:r>
              <a:rPr lang="da-DK" dirty="0"/>
              <a:t> </a:t>
            </a:r>
            <a:r>
              <a:rPr lang="da-DK" dirty="0" err="1"/>
              <a:t>függvény</a:t>
            </a:r>
            <a:r>
              <a:rPr lang="da-DK" dirty="0"/>
              <a:t> </a:t>
            </a:r>
            <a:r>
              <a:rPr lang="da-DK" dirty="0" err="1"/>
              <a:t>eleje</a:t>
            </a:r>
            <a:r>
              <a:rPr lang="da-DK" dirty="0"/>
              <a:t>, </a:t>
            </a:r>
            <a:r>
              <a:rPr lang="da-DK" dirty="0" err="1"/>
              <a:t>vége</a:t>
            </a:r>
            <a:r>
              <a:rPr lang="da-DK" dirty="0"/>
              <a:t> </a:t>
            </a:r>
            <a:endParaRPr lang="en-US" dirty="0"/>
          </a:p>
          <a:p>
            <a:pPr lvl="1"/>
            <a:r>
              <a:rPr lang="en-US" dirty="0" err="1"/>
              <a:t>Ciklusok</a:t>
            </a:r>
            <a:r>
              <a:rPr lang="en-US" dirty="0"/>
              <a:t>, </a:t>
            </a:r>
            <a:r>
              <a:rPr lang="en-US" dirty="0" err="1"/>
              <a:t>feltételkezelés</a:t>
            </a:r>
            <a:r>
              <a:rPr lang="en-US" dirty="0"/>
              <a:t> </a:t>
            </a:r>
            <a:r>
              <a:rPr lang="en-US" dirty="0" err="1"/>
              <a:t>nyomkövetése</a:t>
            </a:r>
            <a:endParaRPr lang="en-US" dirty="0"/>
          </a:p>
          <a:p>
            <a:pPr lvl="1"/>
            <a:r>
              <a:rPr lang="hu-HU" dirty="0"/>
              <a:t>Nagyobb méretű változók (pl. listák) értékei stb.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F8B-32B7-0816-2E8F-2CE8473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naplózott</a:t>
            </a:r>
            <a:r>
              <a:rPr lang="en-US" dirty="0"/>
              <a:t> </a:t>
            </a:r>
            <a:r>
              <a:rPr lang="en-US" dirty="0" err="1"/>
              <a:t>üzenetek</a:t>
            </a:r>
            <a:r>
              <a:rPr lang="en-US" dirty="0"/>
              <a:t> </a:t>
            </a:r>
            <a:r>
              <a:rPr lang="en-US" dirty="0" err="1"/>
              <a:t>formája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BFD3-DFC7-882F-A42E-6E6CCD61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Egyértelmen</a:t>
            </a:r>
            <a:r>
              <a:rPr lang="en-US" dirty="0"/>
              <a:t> </a:t>
            </a:r>
            <a:r>
              <a:rPr lang="en-US" dirty="0" err="1"/>
              <a:t>utaljon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mire </a:t>
            </a:r>
            <a:r>
              <a:rPr lang="en-US" dirty="0" err="1"/>
              <a:t>vonatkozik</a:t>
            </a:r>
            <a:endParaRPr lang="en-US" dirty="0"/>
          </a:p>
          <a:p>
            <a:pPr lvl="1"/>
            <a:r>
              <a:rPr lang="en-US" dirty="0"/>
              <a:t>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általános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mihez</a:t>
            </a:r>
            <a:r>
              <a:rPr lang="en-US" dirty="0"/>
              <a:t> </a:t>
            </a:r>
            <a:r>
              <a:rPr lang="en-US" dirty="0" err="1"/>
              <a:t>tartozik</a:t>
            </a:r>
            <a:endParaRPr lang="en-US" dirty="0"/>
          </a:p>
          <a:p>
            <a:pPr lvl="1"/>
            <a:r>
              <a:rPr lang="en-US" dirty="0"/>
              <a:t>Pl. "Input: ..." </a:t>
            </a:r>
            <a:r>
              <a:rPr lang="en-US" dirty="0" err="1"/>
              <a:t>vagy</a:t>
            </a:r>
            <a:r>
              <a:rPr lang="en-US" dirty="0"/>
              <a:t> "Response: ..."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általános</a:t>
            </a:r>
            <a:endParaRPr lang="en-US" dirty="0"/>
          </a:p>
          <a:p>
            <a:pPr lvl="1"/>
            <a:r>
              <a:rPr lang="en-US" dirty="0"/>
              <a:t>"Input for </a:t>
            </a:r>
            <a:r>
              <a:rPr lang="en-US" dirty="0" err="1"/>
              <a:t>myService</a:t>
            </a:r>
            <a:r>
              <a:rPr lang="en-US" dirty="0"/>
              <a:t>: ...", "Response from </a:t>
            </a:r>
            <a:r>
              <a:rPr lang="en-US" dirty="0" err="1"/>
              <a:t>myService</a:t>
            </a:r>
            <a:r>
              <a:rPr lang="en-US" dirty="0"/>
              <a:t>: ..."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kereshető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példák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alkalmazhatóak</a:t>
            </a:r>
            <a:endParaRPr lang="en-US" dirty="0"/>
          </a:p>
          <a:p>
            <a:pPr lvl="1"/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rákeresve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"Response",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, de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"Response from </a:t>
            </a:r>
            <a:r>
              <a:rPr lang="en-US" dirty="0" err="1"/>
              <a:t>myService</a:t>
            </a:r>
            <a:r>
              <a:rPr lang="en-US" dirty="0"/>
              <a:t>"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 err="1"/>
              <a:t>Kerüljük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 </a:t>
            </a:r>
            <a:r>
              <a:rPr lang="en-US" dirty="0" err="1"/>
              <a:t>duplikátumokat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en-US" dirty="0" err="1"/>
              <a:t>felesleges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visszatérésekor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hívási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is </a:t>
            </a:r>
            <a:r>
              <a:rPr lang="en-US" dirty="0" err="1"/>
              <a:t>ugyanazt</a:t>
            </a:r>
            <a:r>
              <a:rPr lang="en-US" dirty="0"/>
              <a:t> </a:t>
            </a:r>
            <a:r>
              <a:rPr lang="en-US" dirty="0" err="1"/>
              <a:t>naplózni</a:t>
            </a:r>
            <a:endParaRPr lang="en-US" dirty="0"/>
          </a:p>
          <a:p>
            <a:pPr lvl="1"/>
            <a:r>
              <a:rPr lang="en-US" dirty="0" err="1"/>
              <a:t>Javaslat</a:t>
            </a:r>
            <a:r>
              <a:rPr lang="en-US" dirty="0"/>
              <a:t>: </a:t>
            </a:r>
            <a:r>
              <a:rPr lang="en-US" dirty="0" err="1"/>
              <a:t>naplózzunk</a:t>
            </a:r>
            <a:r>
              <a:rPr lang="en-US" dirty="0"/>
              <a:t> </a:t>
            </a:r>
            <a:r>
              <a:rPr lang="en-US" dirty="0" err="1"/>
              <a:t>visszatéréskor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mindegyik</a:t>
            </a:r>
            <a:r>
              <a:rPr lang="en-US" dirty="0"/>
              <a:t> </a:t>
            </a:r>
            <a:r>
              <a:rPr lang="en-US" dirty="0" err="1"/>
              <a:t>hívási</a:t>
            </a:r>
            <a:r>
              <a:rPr lang="en-US" dirty="0"/>
              <a:t> </a:t>
            </a:r>
            <a:r>
              <a:rPr lang="en-US" dirty="0" err="1"/>
              <a:t>láncban</a:t>
            </a:r>
            <a:r>
              <a:rPr lang="en-US" dirty="0"/>
              <a:t> benne </a:t>
            </a:r>
            <a:r>
              <a:rPr lang="en-US" dirty="0" err="1"/>
              <a:t>lesz</a:t>
            </a:r>
            <a:r>
              <a:rPr lang="en-US" dirty="0"/>
              <a:t> </a:t>
            </a:r>
          </a:p>
          <a:p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üzenetek</a:t>
            </a:r>
            <a:r>
              <a:rPr lang="en-US" dirty="0"/>
              <a:t> </a:t>
            </a:r>
            <a:r>
              <a:rPr lang="en-US" dirty="0" err="1"/>
              <a:t>kezelése</a:t>
            </a:r>
            <a:endParaRPr lang="en-US" dirty="0"/>
          </a:p>
          <a:p>
            <a:pPr lvl="1"/>
            <a:r>
              <a:rPr lang="hu-HU" dirty="0"/>
              <a:t>A százezres nagyságrendű karaktert tartalmazó sorok lehetetlenné tehetik a hatékony keresést</a:t>
            </a:r>
            <a:endParaRPr lang="en-US" dirty="0"/>
          </a:p>
          <a:p>
            <a:pPr lvl="1"/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mérethatár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naplózzuk</a:t>
            </a:r>
            <a:r>
              <a:rPr lang="en-US" dirty="0"/>
              <a:t> ki </a:t>
            </a:r>
            <a:r>
              <a:rPr lang="en-US" dirty="0" err="1"/>
              <a:t>teljesen</a:t>
            </a:r>
            <a:r>
              <a:rPr lang="en-US" dirty="0"/>
              <a:t>, </a:t>
            </a:r>
            <a:r>
              <a:rPr lang="en-US" dirty="0" err="1"/>
              <a:t>afelett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trace </a:t>
            </a:r>
            <a:r>
              <a:rPr lang="en-US" dirty="0" err="1"/>
              <a:t>üzemmódban</a:t>
            </a:r>
            <a:r>
              <a:rPr lang="en-US" dirty="0"/>
              <a:t> </a:t>
            </a:r>
            <a:r>
              <a:rPr lang="en-US" dirty="0" err="1"/>
              <a:t>naplózzuk</a:t>
            </a:r>
            <a:r>
              <a:rPr lang="en-US" dirty="0"/>
              <a:t> ki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11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6472-6C6D-9908-6726-C35ED433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Konzekvencia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1BFF-C38F-A15B-68D6-A7EA8E91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talán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: </a:t>
            </a:r>
            <a:r>
              <a:rPr lang="en-US" dirty="0" err="1"/>
              <a:t>legyünk</a:t>
            </a:r>
            <a:r>
              <a:rPr lang="en-US" dirty="0"/>
              <a:t> </a:t>
            </a:r>
            <a:r>
              <a:rPr lang="en-US" dirty="0" err="1"/>
              <a:t>konzekvensek</a:t>
            </a:r>
            <a:r>
              <a:rPr lang="en-US" dirty="0"/>
              <a:t>!</a:t>
            </a:r>
          </a:p>
          <a:p>
            <a:r>
              <a:rPr lang="hu-HU" dirty="0"/>
              <a:t>Ha valamit konzekvensen úgy van megvalósítva, hogy ellentmond a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elveinek, akkor a következőt is célszerű „helytelenül” megvalósítani.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: ha a </a:t>
            </a:r>
            <a:r>
              <a:rPr lang="en-US" dirty="0" err="1"/>
              <a:t>programban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adatmező</a:t>
            </a:r>
            <a:r>
              <a:rPr lang="en-US" dirty="0"/>
              <a:t> </a:t>
            </a:r>
            <a:r>
              <a:rPr lang="en-US" dirty="0" err="1"/>
              <a:t>publikus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getterek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setterek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adatmezőt</a:t>
            </a:r>
            <a:r>
              <a:rPr lang="en-US" dirty="0"/>
              <a:t> </a:t>
            </a:r>
            <a:r>
              <a:rPr lang="en-US" dirty="0" err="1"/>
              <a:t>publikusként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,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getterek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setterek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.</a:t>
            </a:r>
          </a:p>
          <a:p>
            <a:r>
              <a:rPr lang="en-US" dirty="0" err="1"/>
              <a:t>Kompromisszum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kellően</a:t>
            </a:r>
            <a:r>
              <a:rPr lang="en-US" dirty="0"/>
              <a:t> </a:t>
            </a:r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prioritású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a </a:t>
            </a:r>
            <a:r>
              <a:rPr lang="en-US" dirty="0" err="1"/>
              <a:t>feladatkezelőben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kiváló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feladatként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csapattagnak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1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2ACB-F4EB-692F-D289-19AF6A21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Problémafelvetés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D748-7C36-D050-208D-B687976A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Elenyésző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, </a:t>
            </a:r>
            <a:r>
              <a:rPr lang="en-US" dirty="0" err="1"/>
              <a:t>amit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fejlesztő</a:t>
            </a:r>
            <a:endParaRPr lang="en-US" dirty="0"/>
          </a:p>
          <a:p>
            <a:pPr lvl="1"/>
            <a:r>
              <a:rPr lang="en-US" dirty="0" err="1"/>
              <a:t>megszakítás</a:t>
            </a:r>
            <a:r>
              <a:rPr lang="en-US" dirty="0"/>
              <a:t> </a:t>
            </a:r>
            <a:r>
              <a:rPr lang="en-US" dirty="0" err="1"/>
              <a:t>nélkül</a:t>
            </a:r>
            <a:endParaRPr lang="en-US" dirty="0"/>
          </a:p>
          <a:p>
            <a:pPr lvl="1"/>
            <a:r>
              <a:rPr lang="en-US" dirty="0" err="1"/>
              <a:t>egyedül</a:t>
            </a:r>
            <a:r>
              <a:rPr lang="en-US" dirty="0"/>
              <a:t> </a:t>
            </a:r>
            <a:r>
              <a:rPr lang="en-US" dirty="0" err="1"/>
              <a:t>befejez</a:t>
            </a:r>
            <a:endParaRPr lang="en-US" dirty="0"/>
          </a:p>
          <a:p>
            <a:pPr lvl="1"/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hozzányúlni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gyakorlatban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</a:t>
            </a:r>
            <a:r>
              <a:rPr lang="en-US" dirty="0" err="1"/>
              <a:t>karbantartás</a:t>
            </a:r>
            <a:r>
              <a:rPr lang="en-US" dirty="0"/>
              <a:t>: </a:t>
            </a:r>
            <a:r>
              <a:rPr lang="en-US" dirty="0" err="1"/>
              <a:t>hibajavítás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funkciók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endParaRPr lang="en-US" dirty="0"/>
          </a:p>
          <a:p>
            <a:pPr lvl="1"/>
            <a:r>
              <a:rPr lang="en-US" dirty="0" err="1"/>
              <a:t>Mások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megírt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fejlesztenünk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kódunkat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emlékszünk</a:t>
            </a:r>
            <a:r>
              <a:rPr lang="en-US" dirty="0"/>
              <a:t> a </a:t>
            </a:r>
            <a:r>
              <a:rPr lang="en-US" dirty="0" err="1"/>
              <a:t>részletekre</a:t>
            </a:r>
            <a:endParaRPr lang="en-US" dirty="0"/>
          </a:p>
          <a:p>
            <a:pPr lvl="1"/>
            <a:r>
              <a:rPr lang="en-US" dirty="0"/>
              <a:t>A mi </a:t>
            </a:r>
            <a:r>
              <a:rPr lang="en-US" dirty="0" err="1"/>
              <a:t>kódunkat</a:t>
            </a:r>
            <a:r>
              <a:rPr lang="en-US" dirty="0"/>
              <a:t> </a:t>
            </a:r>
            <a:r>
              <a:rPr lang="en-US" dirty="0" err="1"/>
              <a:t>mások</a:t>
            </a:r>
            <a:r>
              <a:rPr lang="en-US" dirty="0"/>
              <a:t> </a:t>
            </a:r>
            <a:r>
              <a:rPr lang="en-US" dirty="0" err="1"/>
              <a:t>fejlesztik</a:t>
            </a:r>
            <a:r>
              <a:rPr lang="en-US" dirty="0"/>
              <a:t> </a:t>
            </a:r>
            <a:r>
              <a:rPr lang="en-US" dirty="0" err="1"/>
              <a:t>tovább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7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5-48F8-B99E-FA03-88801AF0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(1/2)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84FC-5714-B3E2-7266-72001776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minősége</a:t>
            </a:r>
            <a:r>
              <a:rPr lang="en-US" dirty="0"/>
              <a:t> </a:t>
            </a:r>
            <a:r>
              <a:rPr lang="en-US" dirty="0" err="1"/>
              <a:t>idővel</a:t>
            </a:r>
            <a:r>
              <a:rPr lang="en-US" dirty="0"/>
              <a:t> </a:t>
            </a:r>
            <a:r>
              <a:rPr lang="en-US" dirty="0" err="1"/>
              <a:t>erodálódik</a:t>
            </a:r>
            <a:endParaRPr lang="en-US" dirty="0"/>
          </a:p>
          <a:p>
            <a:pPr lvl="1"/>
            <a:r>
              <a:rPr lang="hu-HU" dirty="0"/>
              <a:t>Funkcionálisan ugyan </a:t>
            </a:r>
            <a:r>
              <a:rPr lang="hu-HU" dirty="0" err="1"/>
              <a:t>júl</a:t>
            </a:r>
            <a:r>
              <a:rPr lang="hu-HU" dirty="0"/>
              <a:t> működik, ám a motorháztető alatt bizony vannak nem szép dolgok</a:t>
            </a:r>
            <a:endParaRPr lang="en-US" dirty="0"/>
          </a:p>
          <a:p>
            <a:pPr lvl="1"/>
            <a:r>
              <a:rPr lang="hu-HU" dirty="0"/>
              <a:t>A problémás kód növelheti a karbantartási költségeket: egyrészt nagyobb a hiba előfordulásának a valószínűsége, másrészt az egyébként is meglevő hibák javítása több erőforrást emészt fel</a:t>
            </a:r>
            <a:endParaRPr lang="en-US" dirty="0"/>
          </a:p>
          <a:p>
            <a:pPr lvl="1"/>
            <a:r>
              <a:rPr lang="en-US" dirty="0" err="1"/>
              <a:t>Felmerül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igény</a:t>
            </a:r>
            <a:r>
              <a:rPr lang="en-US" dirty="0"/>
              <a:t> (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fejlesztői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)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átalakítására</a:t>
            </a:r>
            <a:r>
              <a:rPr lang="en-US" dirty="0"/>
              <a:t>. </a:t>
            </a:r>
          </a:p>
          <a:p>
            <a:r>
              <a:rPr lang="en-US" dirty="0" err="1"/>
              <a:t>Refaktor</a:t>
            </a:r>
            <a:endParaRPr lang="en-US" dirty="0"/>
          </a:p>
          <a:p>
            <a:pPr lvl="1"/>
            <a:r>
              <a:rPr lang="en-US" dirty="0" err="1"/>
              <a:t>Átnevezések</a:t>
            </a:r>
            <a:r>
              <a:rPr lang="en-US" dirty="0"/>
              <a:t>, </a:t>
            </a:r>
            <a:r>
              <a:rPr lang="en-US" dirty="0" err="1"/>
              <a:t>áthelyezések</a:t>
            </a:r>
            <a:r>
              <a:rPr lang="en-US" dirty="0"/>
              <a:t>: a modern </a:t>
            </a:r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fejlesztőkörnyezetek</a:t>
            </a:r>
            <a:r>
              <a:rPr lang="en-US" dirty="0"/>
              <a:t> </a:t>
            </a:r>
            <a:r>
              <a:rPr lang="en-US" dirty="0" err="1"/>
              <a:t>támogatják</a:t>
            </a:r>
            <a:r>
              <a:rPr lang="en-US" dirty="0"/>
              <a:t>, </a:t>
            </a:r>
            <a:r>
              <a:rPr lang="en-US" dirty="0" err="1"/>
              <a:t>viszonylag</a:t>
            </a:r>
            <a:r>
              <a:rPr lang="en-US" dirty="0"/>
              <a:t> </a:t>
            </a:r>
            <a:r>
              <a:rPr lang="en-US" dirty="0" err="1"/>
              <a:t>kockázatmentes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Mélyebb</a:t>
            </a:r>
            <a:r>
              <a:rPr lang="en-US" dirty="0"/>
              <a:t> </a:t>
            </a:r>
            <a:r>
              <a:rPr lang="en-US" dirty="0" err="1"/>
              <a:t>szinten</a:t>
            </a:r>
            <a:r>
              <a:rPr lang="en-US" dirty="0"/>
              <a:t>: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átalakítása</a:t>
            </a:r>
            <a:r>
              <a:rPr lang="en-US" dirty="0"/>
              <a:t>, pl. </a:t>
            </a:r>
            <a:r>
              <a:rPr lang="en-US" dirty="0" err="1"/>
              <a:t>nagyra</a:t>
            </a:r>
            <a:r>
              <a:rPr lang="en-US" dirty="0"/>
              <a:t> </a:t>
            </a:r>
            <a:r>
              <a:rPr lang="en-US" dirty="0" err="1"/>
              <a:t>hízott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felbontása</a:t>
            </a:r>
            <a:r>
              <a:rPr lang="en-US" dirty="0"/>
              <a:t>,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átszervezése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falat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inkább</a:t>
            </a:r>
            <a:r>
              <a:rPr lang="en-US" dirty="0"/>
              <a:t> refactor, a </a:t>
            </a:r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refurbush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8289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995C-8E74-9CDA-4C0A-A8440A65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(2/2)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9970-603B-BDFB-86DB-53B240ED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Ellenérdekeltség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megrendelő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jár</a:t>
            </a:r>
            <a:r>
              <a:rPr lang="en-US" dirty="0"/>
              <a:t> </a:t>
            </a:r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haszonnal</a:t>
            </a:r>
            <a:r>
              <a:rPr lang="en-US" dirty="0"/>
              <a:t> (</a:t>
            </a:r>
            <a:r>
              <a:rPr lang="en-US" dirty="0" err="1"/>
              <a:t>vezérlőszoftver</a:t>
            </a:r>
            <a:r>
              <a:rPr lang="en-US" dirty="0"/>
              <a:t> </a:t>
            </a:r>
            <a:r>
              <a:rPr lang="en-US" dirty="0" err="1"/>
              <a:t>példa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Kockázatos: kibukhatnak csontvázak. „Ha működik, ne piszkáld!”</a:t>
            </a:r>
            <a:endParaRPr lang="en-US" dirty="0"/>
          </a:p>
          <a:p>
            <a:pPr lvl="1"/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véglet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,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technológiát</a:t>
            </a:r>
            <a:r>
              <a:rPr lang="en-US" dirty="0"/>
              <a:t> </a:t>
            </a:r>
            <a:r>
              <a:rPr lang="en-US" dirty="0" err="1"/>
              <a:t>alkalmazva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Ritkán</a:t>
            </a:r>
            <a:r>
              <a:rPr lang="en-US" dirty="0"/>
              <a:t> van </a:t>
            </a:r>
            <a:r>
              <a:rPr lang="en-US" dirty="0" err="1"/>
              <a:t>refaktorra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.</a:t>
            </a:r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Cserkész</a:t>
            </a:r>
            <a:r>
              <a:rPr lang="en-US" dirty="0"/>
              <a:t> </a:t>
            </a:r>
            <a:r>
              <a:rPr lang="en-US" dirty="0" err="1"/>
              <a:t>szabály</a:t>
            </a:r>
            <a:r>
              <a:rPr lang="en-US" dirty="0"/>
              <a:t>: "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hagyd</a:t>
            </a:r>
            <a:r>
              <a:rPr lang="en-US" dirty="0"/>
              <a:t> </a:t>
            </a:r>
            <a:r>
              <a:rPr lang="en-US" dirty="0" err="1"/>
              <a:t>tisztábban</a:t>
            </a:r>
            <a:r>
              <a:rPr lang="en-US" dirty="0"/>
              <a:t> a </a:t>
            </a:r>
            <a:r>
              <a:rPr lang="en-US" dirty="0" err="1"/>
              <a:t>tábort</a:t>
            </a:r>
            <a:r>
              <a:rPr lang="en-US" dirty="0"/>
              <a:t>, mint </a:t>
            </a:r>
            <a:r>
              <a:rPr lang="en-US" dirty="0" err="1"/>
              <a:t>ahogy</a:t>
            </a:r>
            <a:r>
              <a:rPr lang="en-US" dirty="0"/>
              <a:t> </a:t>
            </a:r>
            <a:r>
              <a:rPr lang="en-US" dirty="0" err="1"/>
              <a:t>találtad</a:t>
            </a:r>
            <a:r>
              <a:rPr lang="en-US" dirty="0"/>
              <a:t>!“</a:t>
            </a:r>
          </a:p>
          <a:p>
            <a:pPr lvl="1"/>
            <a:r>
              <a:rPr lang="en-US" dirty="0" err="1"/>
              <a:t>Egy-egy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átalakítás</a:t>
            </a:r>
            <a:r>
              <a:rPr lang="en-US" dirty="0"/>
              <a:t>, pl.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átnevezés</a:t>
            </a:r>
            <a:r>
              <a:rPr lang="en-US" dirty="0"/>
              <a:t>,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belefér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aktuális</a:t>
            </a:r>
            <a:r>
              <a:rPr lang="en-US" dirty="0"/>
              <a:t> </a:t>
            </a:r>
            <a:r>
              <a:rPr lang="en-US" dirty="0" err="1"/>
              <a:t>jelentősebb</a:t>
            </a:r>
            <a:r>
              <a:rPr lang="en-US" dirty="0"/>
              <a:t> </a:t>
            </a:r>
            <a:r>
              <a:rPr lang="en-US" dirty="0" err="1"/>
              <a:t>változtatásba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becslésnél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százalékkal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mondunk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becsempésszük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átalakításhoz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Explicit </a:t>
            </a:r>
            <a:r>
              <a:rPr lang="en-US" dirty="0" err="1"/>
              <a:t>kérjük</a:t>
            </a:r>
            <a:r>
              <a:rPr lang="en-US" dirty="0"/>
              <a:t>. </a:t>
            </a:r>
            <a:r>
              <a:rPr lang="en-US" dirty="0" err="1"/>
              <a:t>Időnként</a:t>
            </a:r>
            <a:r>
              <a:rPr lang="en-US" dirty="0"/>
              <a:t> van </a:t>
            </a:r>
            <a:r>
              <a:rPr lang="en-US" dirty="0" err="1"/>
              <a:t>lehetőség</a:t>
            </a:r>
            <a:r>
              <a:rPr lang="en-US" dirty="0"/>
              <a:t>. (SOKKAL </a:t>
            </a:r>
            <a:r>
              <a:rPr lang="en-US" dirty="0" err="1"/>
              <a:t>ritkábban</a:t>
            </a:r>
            <a:r>
              <a:rPr lang="en-US" dirty="0"/>
              <a:t>, mint </a:t>
            </a:r>
            <a:r>
              <a:rPr lang="en-US" dirty="0" err="1"/>
              <a:t>szeretnénk</a:t>
            </a:r>
            <a:r>
              <a:rPr lang="en-US" dirty="0"/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26137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AF7C-566C-92A9-BDEA-893091ED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2A58-D2AF-1FCD-C811-27F75BC1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https://en.wikipedia.org/wiki/List_of_tools_for_static_code_analysis</a:t>
            </a:r>
            <a:endParaRPr lang="en-US" dirty="0"/>
          </a:p>
          <a:p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fejlesztőkörnyezetek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elemzői</a:t>
            </a:r>
            <a:endParaRPr lang="en-US" dirty="0"/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IntelliJ IDEA </a:t>
            </a:r>
          </a:p>
          <a:p>
            <a:r>
              <a:rPr lang="en-US" dirty="0" err="1"/>
              <a:t>Különálló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en-US" dirty="0"/>
          </a:p>
          <a:p>
            <a:pPr lvl="1"/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(</a:t>
            </a:r>
            <a:r>
              <a:rPr lang="en-US" dirty="0" err="1"/>
              <a:t>parancssor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/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felület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folyamatba</a:t>
            </a:r>
            <a:r>
              <a:rPr lang="en-US" dirty="0"/>
              <a:t> </a:t>
            </a:r>
            <a:r>
              <a:rPr lang="en-US" dirty="0" err="1"/>
              <a:t>beépülő</a:t>
            </a:r>
            <a:r>
              <a:rPr lang="en-US" dirty="0"/>
              <a:t> (pl. Maven, Jenkins): </a:t>
            </a:r>
            <a:r>
              <a:rPr lang="en-US" dirty="0" err="1"/>
              <a:t>riport</a:t>
            </a:r>
            <a:r>
              <a:rPr lang="en-US" dirty="0"/>
              <a:t> </a:t>
            </a:r>
            <a:r>
              <a:rPr lang="en-US" dirty="0" err="1"/>
              <a:t>generálás</a:t>
            </a:r>
            <a:endParaRPr lang="en-US" dirty="0"/>
          </a:p>
          <a:p>
            <a:pPr lvl="1"/>
            <a:r>
              <a:rPr lang="en-US" dirty="0"/>
              <a:t>IDE </a:t>
            </a:r>
            <a:r>
              <a:rPr lang="en-US" dirty="0" err="1"/>
              <a:t>beépülő</a:t>
            </a:r>
            <a:r>
              <a:rPr lang="en-US" dirty="0"/>
              <a:t>: a </a:t>
            </a:r>
            <a:r>
              <a:rPr lang="en-US" dirty="0" err="1"/>
              <a:t>szerkesztőablakban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4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8F9B-82EF-F8C4-B204-D94AE63C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 (2/2)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905F-6CAD-1B48-36BF-B8223F33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Sonar</a:t>
            </a:r>
          </a:p>
          <a:p>
            <a:pPr lvl="1"/>
            <a:r>
              <a:rPr lang="en-US" dirty="0" err="1"/>
              <a:t>SonarCube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29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támogat</a:t>
            </a:r>
            <a:endParaRPr lang="en-US" dirty="0"/>
          </a:p>
          <a:p>
            <a:pPr lvl="1"/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stílus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szabálysértés</a:t>
            </a:r>
            <a:r>
              <a:rPr lang="en-US" dirty="0"/>
              <a:t> (code smell) </a:t>
            </a:r>
            <a:r>
              <a:rPr lang="en-US" dirty="0" err="1"/>
              <a:t>detektálás</a:t>
            </a:r>
            <a:r>
              <a:rPr lang="en-US" dirty="0"/>
              <a:t> </a:t>
            </a:r>
          </a:p>
          <a:p>
            <a:r>
              <a:rPr lang="en-US" dirty="0" err="1"/>
              <a:t>CheckStyle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Csak</a:t>
            </a:r>
            <a:r>
              <a:rPr lang="en-US" dirty="0"/>
              <a:t> Java</a:t>
            </a:r>
          </a:p>
          <a:p>
            <a:pPr lvl="1"/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formázás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endParaRPr lang="en-US" dirty="0"/>
          </a:p>
          <a:p>
            <a:r>
              <a:rPr lang="en-US" dirty="0" err="1"/>
              <a:t>FindBugs</a:t>
            </a:r>
            <a:endParaRPr lang="en-US" dirty="0"/>
          </a:p>
          <a:p>
            <a:pPr lvl="1"/>
            <a:r>
              <a:rPr lang="en-US" dirty="0"/>
              <a:t>Ma: </a:t>
            </a:r>
            <a:r>
              <a:rPr lang="en-US" dirty="0" err="1"/>
              <a:t>SpotBugs</a:t>
            </a:r>
            <a:endParaRPr lang="en-US" dirty="0"/>
          </a:p>
          <a:p>
            <a:pPr lvl="1"/>
            <a:r>
              <a:rPr lang="en-US" dirty="0" err="1"/>
              <a:t>Elsősorban</a:t>
            </a:r>
            <a:r>
              <a:rPr lang="en-US" dirty="0"/>
              <a:t> Java </a:t>
            </a:r>
          </a:p>
          <a:p>
            <a:pPr lvl="1"/>
            <a:r>
              <a:rPr lang="en-US" dirty="0"/>
              <a:t>https://spotbugs.readthedocs.io/en/stable/bugDescriptions.html</a:t>
            </a:r>
          </a:p>
          <a:p>
            <a:r>
              <a:rPr lang="en-US" dirty="0"/>
              <a:t>PMD</a:t>
            </a:r>
          </a:p>
          <a:p>
            <a:pPr lvl="1"/>
            <a:r>
              <a:rPr lang="en-US" dirty="0" err="1"/>
              <a:t>Elsősorban</a:t>
            </a:r>
            <a:r>
              <a:rPr lang="en-US" dirty="0"/>
              <a:t> Java </a:t>
            </a:r>
          </a:p>
        </p:txBody>
      </p:sp>
    </p:spTree>
    <p:extLst>
      <p:ext uri="{BB962C8B-B14F-4D97-AF65-F5344CB8AC3E}">
        <p14:creationId xmlns:p14="http://schemas.microsoft.com/office/powerpoint/2010/main" val="333621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EE0-6040-DA10-67C0-4D25672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703619-C38C-4596-6788-098F87AC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78" y="1848827"/>
            <a:ext cx="551574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B35-0A5A-9526-13DC-1E234458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B2C6B1-C884-350A-2A97-020552F9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5" y="1585113"/>
            <a:ext cx="807832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CD4D-EE15-A398-2B92-9A8C3337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Marketplace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24EEDB-F534-E383-9AED-632FFF8C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59" y="1472499"/>
            <a:ext cx="787827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77C1-8258-3DFD-CCE8-E94846AB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CheckStyle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CF5244-F30E-6075-5EAB-2CF69190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4" y="1583265"/>
            <a:ext cx="603969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1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829-9BCC-EF1A-2EF3-FCD4A8B5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43F8D9-149D-B3B6-DF20-799E5C9E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2122393"/>
            <a:ext cx="929769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7D6A5AB-9221-2CB0-039F-05A740162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1623760"/>
            <a:ext cx="1121249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B7C-EAE5-D57C-CBC1-D7F9716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Konvenciók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24EA-46D4-E7B5-567E-DD4504F8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 err="1"/>
              <a:t>Mindegyik</a:t>
            </a:r>
            <a:r>
              <a:rPr lang="en-US" dirty="0"/>
              <a:t> </a:t>
            </a:r>
            <a:r>
              <a:rPr lang="en-US" dirty="0" err="1"/>
              <a:t>szakmában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konvenciók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en-US" dirty="0" err="1"/>
              <a:t>villanyszerelés</a:t>
            </a:r>
            <a:r>
              <a:rPr lang="en-US" dirty="0"/>
              <a:t>: </a:t>
            </a:r>
            <a:r>
              <a:rPr lang="en-US" dirty="0" err="1"/>
              <a:t>kábelek</a:t>
            </a:r>
            <a:r>
              <a:rPr lang="en-US" dirty="0"/>
              <a:t> </a:t>
            </a:r>
            <a:r>
              <a:rPr lang="en-US" dirty="0" err="1"/>
              <a:t>színe</a:t>
            </a:r>
            <a:r>
              <a:rPr lang="en-US" dirty="0"/>
              <a:t>, a </a:t>
            </a:r>
            <a:r>
              <a:rPr lang="en-US" dirty="0" err="1"/>
              <a:t>vezetékek</a:t>
            </a:r>
            <a:r>
              <a:rPr lang="en-US" dirty="0"/>
              <a:t> </a:t>
            </a:r>
            <a:r>
              <a:rPr lang="en-US" dirty="0" err="1"/>
              <a:t>plafontól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távolsága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szoftverfejlesztésben</a:t>
            </a:r>
            <a:r>
              <a:rPr lang="en-US" dirty="0"/>
              <a:t> is </a:t>
            </a:r>
            <a:r>
              <a:rPr lang="en-US" dirty="0" err="1"/>
              <a:t>kialakultak</a:t>
            </a:r>
            <a:r>
              <a:rPr lang="en-US" dirty="0"/>
              <a:t> </a:t>
            </a:r>
            <a:r>
              <a:rPr lang="en-US" dirty="0" err="1"/>
              <a:t>konvenciók</a:t>
            </a:r>
            <a:endParaRPr lang="en-US" dirty="0"/>
          </a:p>
          <a:p>
            <a:pPr lvl="1"/>
            <a:r>
              <a:rPr lang="en-US" dirty="0"/>
              <a:t>Vannak </a:t>
            </a:r>
            <a:r>
              <a:rPr lang="en-US" dirty="0" err="1"/>
              <a:t>nyelvfüggő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nyelvfüggetlen</a:t>
            </a:r>
            <a:r>
              <a:rPr lang="en-US" dirty="0"/>
              <a:t> </a:t>
            </a:r>
            <a:r>
              <a:rPr lang="en-US" dirty="0" err="1"/>
              <a:t>részek</a:t>
            </a:r>
            <a:endParaRPr lang="en-US" dirty="0"/>
          </a:p>
          <a:p>
            <a:pPr lvl="1"/>
            <a:r>
              <a:rPr lang="en-US" dirty="0" err="1"/>
              <a:t>Nyelvfüggő</a:t>
            </a:r>
            <a:r>
              <a:rPr lang="en-US" dirty="0"/>
              <a:t>: </a:t>
            </a:r>
            <a:r>
              <a:rPr lang="en-US" dirty="0" err="1"/>
              <a:t>nyelvenként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nyelvre</a:t>
            </a:r>
            <a:r>
              <a:rPr lang="en-US" dirty="0"/>
              <a:t> </a:t>
            </a:r>
            <a:r>
              <a:rPr lang="en-US" dirty="0" err="1"/>
              <a:t>jellemző</a:t>
            </a:r>
            <a:endParaRPr lang="en-US" dirty="0"/>
          </a:p>
          <a:p>
            <a:pPr lvl="1"/>
            <a:r>
              <a:rPr lang="en-US" dirty="0" err="1"/>
              <a:t>Nyelvfüggetlen</a:t>
            </a:r>
            <a:r>
              <a:rPr lang="en-US" dirty="0"/>
              <a:t>: </a:t>
            </a: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jelentősebbek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A16A-A1DE-D9B0-F2F6-3B14BA9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Áttekintés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308-6662-BF0C-0AB0-0A45B3BA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"A </a:t>
            </a:r>
            <a:r>
              <a:rPr lang="en-US" i="1" dirty="0" err="1"/>
              <a:t>programokat</a:t>
            </a:r>
            <a:r>
              <a:rPr lang="en-US" i="1" dirty="0"/>
              <a:t> </a:t>
            </a:r>
            <a:r>
              <a:rPr lang="en-US" i="1" dirty="0" err="1"/>
              <a:t>embereknek</a:t>
            </a:r>
            <a:r>
              <a:rPr lang="en-US" i="1" dirty="0"/>
              <a:t> </a:t>
            </a:r>
            <a:r>
              <a:rPr lang="en-US" i="1" dirty="0" err="1"/>
              <a:t>kell</a:t>
            </a:r>
            <a:r>
              <a:rPr lang="en-US" i="1" dirty="0"/>
              <a:t> </a:t>
            </a:r>
            <a:r>
              <a:rPr lang="en-US" i="1" dirty="0" err="1"/>
              <a:t>írni</a:t>
            </a:r>
            <a:r>
              <a:rPr lang="en-US" i="1" dirty="0"/>
              <a:t> </a:t>
            </a:r>
            <a:r>
              <a:rPr lang="en-US" i="1" dirty="0" err="1"/>
              <a:t>olvasásra</a:t>
            </a:r>
            <a:r>
              <a:rPr lang="en-US" i="1" dirty="0"/>
              <a:t>, </a:t>
            </a:r>
            <a:r>
              <a:rPr lang="en-US" i="1" dirty="0" err="1"/>
              <a:t>és</a:t>
            </a:r>
            <a:r>
              <a:rPr lang="en-US" i="1" dirty="0"/>
              <a:t> </a:t>
            </a:r>
            <a:r>
              <a:rPr lang="en-US" i="1" dirty="0" err="1"/>
              <a:t>csak</a:t>
            </a:r>
            <a:r>
              <a:rPr lang="en-US" i="1" dirty="0"/>
              <a:t> </a:t>
            </a:r>
            <a:r>
              <a:rPr lang="en-US" i="1" dirty="0" err="1"/>
              <a:t>mellékesen</a:t>
            </a:r>
            <a:r>
              <a:rPr lang="en-US" i="1" dirty="0"/>
              <a:t> </a:t>
            </a:r>
            <a:r>
              <a:rPr lang="en-US" i="1" dirty="0" err="1"/>
              <a:t>gépeknek</a:t>
            </a:r>
            <a:r>
              <a:rPr lang="en-US" i="1" dirty="0"/>
              <a:t> </a:t>
            </a:r>
            <a:r>
              <a:rPr lang="en-US" i="1" dirty="0" err="1"/>
              <a:t>végrehajtásra</a:t>
            </a:r>
            <a:r>
              <a:rPr lang="en-US" i="1" dirty="0"/>
              <a:t>." </a:t>
            </a:r>
            <a:r>
              <a:rPr lang="en-US" dirty="0"/>
              <a:t>/Harold Abelson/</a:t>
            </a:r>
          </a:p>
          <a:p>
            <a:r>
              <a:rPr lang="pt-BR" dirty="0"/>
              <a:t>Az ISO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foglalkozik</a:t>
            </a:r>
            <a:r>
              <a:rPr lang="pt-BR" dirty="0"/>
              <a:t> a </a:t>
            </a:r>
            <a:r>
              <a:rPr lang="pt-BR" dirty="0" err="1"/>
              <a:t>témával</a:t>
            </a:r>
            <a:endParaRPr lang="en-US" dirty="0"/>
          </a:p>
          <a:p>
            <a:pPr lvl="1"/>
            <a:r>
              <a:rPr lang="en-US" dirty="0"/>
              <a:t>ISO/IEC 9126 (2001): </a:t>
            </a:r>
            <a:r>
              <a:rPr lang="en-US" dirty="0" err="1"/>
              <a:t>visszavonták</a:t>
            </a:r>
            <a:endParaRPr lang="en-US" dirty="0"/>
          </a:p>
          <a:p>
            <a:pPr lvl="1"/>
            <a:r>
              <a:rPr lang="en-US" dirty="0"/>
              <a:t>ISO/IEC 25010 (2011): </a:t>
            </a:r>
            <a:r>
              <a:rPr lang="en-US" dirty="0" err="1"/>
              <a:t>érvényben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3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DFEF-F7D9-C910-07B0-57437162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25010-es </a:t>
            </a:r>
            <a:r>
              <a:rPr lang="en-US" dirty="0" err="1"/>
              <a:t>szabvány</a:t>
            </a:r>
            <a:r>
              <a:rPr lang="en-US" dirty="0"/>
              <a:t> </a:t>
            </a:r>
          </a:p>
        </p:txBody>
      </p:sp>
      <p:pic>
        <p:nvPicPr>
          <p:cNvPr id="5" name="Picture 4" descr="A diagram of software product quality&#10;&#10;Description automatically generated">
            <a:extLst>
              <a:ext uri="{FF2B5EF4-FFF2-40B4-BE49-F238E27FC236}">
                <a16:creationId xmlns:a16="http://schemas.microsoft.com/office/drawing/2014/main" id="{30EB8E6D-4698-E0B7-49E1-A7F3B2F7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1795234"/>
            <a:ext cx="1139349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5C3-BBD3-8F9F-5AC4-13A35061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Karbantarthatóság</a:t>
            </a:r>
            <a:r>
              <a:rPr lang="en-US" dirty="0"/>
              <a:t> (maintainability)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667B-1E47-F962-C426-4C80B9A5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alábbi</a:t>
            </a:r>
            <a:r>
              <a:rPr lang="en-US" dirty="0"/>
              <a:t> </a:t>
            </a:r>
            <a:r>
              <a:rPr lang="en-US" dirty="0" err="1"/>
              <a:t>kritériumoknak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Modularitás</a:t>
            </a:r>
            <a:r>
              <a:rPr lang="en-US" dirty="0"/>
              <a:t> (modularity):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számítógépes</a:t>
            </a:r>
            <a:r>
              <a:rPr lang="en-US" dirty="0"/>
              <a:t> program </a:t>
            </a:r>
            <a:r>
              <a:rPr lang="en-US" dirty="0" err="1"/>
              <a:t>különálló</a:t>
            </a:r>
            <a:r>
              <a:rPr lang="en-US" dirty="0"/>
              <a:t> </a:t>
            </a:r>
            <a:r>
              <a:rPr lang="en-US" dirty="0" err="1"/>
              <a:t>összetevőkből</a:t>
            </a:r>
            <a:r>
              <a:rPr lang="en-US" dirty="0"/>
              <a:t> </a:t>
            </a:r>
            <a:r>
              <a:rPr lang="en-US" dirty="0" err="1"/>
              <a:t>álljon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összetevő</a:t>
            </a:r>
            <a:r>
              <a:rPr lang="en-US" dirty="0"/>
              <a:t> </a:t>
            </a:r>
            <a:r>
              <a:rPr lang="en-US" dirty="0" err="1"/>
              <a:t>módosítása</a:t>
            </a:r>
            <a:r>
              <a:rPr lang="en-US" dirty="0"/>
              <a:t> </a:t>
            </a:r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hatással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összetevőre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Újrafelhasználhatóság</a:t>
            </a:r>
            <a:r>
              <a:rPr lang="en-US" dirty="0"/>
              <a:t> (reusability):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felhasználható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komponensekben</a:t>
            </a:r>
            <a:r>
              <a:rPr lang="en-US" dirty="0"/>
              <a:t> is.</a:t>
            </a:r>
          </a:p>
          <a:p>
            <a:pPr lvl="1"/>
            <a:r>
              <a:rPr lang="en-US" dirty="0" err="1"/>
              <a:t>Elemezhetőség</a:t>
            </a:r>
            <a:r>
              <a:rPr lang="en-US" dirty="0"/>
              <a:t> (</a:t>
            </a:r>
            <a:r>
              <a:rPr lang="en-US" dirty="0" err="1"/>
              <a:t>analysability</a:t>
            </a:r>
            <a:r>
              <a:rPr lang="en-US" dirty="0"/>
              <a:t>):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változás</a:t>
            </a:r>
            <a:r>
              <a:rPr lang="en-US" dirty="0"/>
              <a:t> </a:t>
            </a:r>
            <a:r>
              <a:rPr lang="en-US" dirty="0" err="1"/>
              <a:t>hatása</a:t>
            </a:r>
            <a:r>
              <a:rPr lang="en-US" dirty="0"/>
              <a:t>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felmérhető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Módosíthatóság</a:t>
            </a:r>
            <a:r>
              <a:rPr lang="en-US" dirty="0"/>
              <a:t> (</a:t>
            </a:r>
            <a:r>
              <a:rPr lang="en-US" dirty="0" err="1"/>
              <a:t>modifyability</a:t>
            </a:r>
            <a:r>
              <a:rPr lang="en-US" dirty="0"/>
              <a:t>):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kódot</a:t>
            </a:r>
            <a:r>
              <a:rPr lang="en-US" dirty="0"/>
              <a:t> </a:t>
            </a:r>
            <a:r>
              <a:rPr lang="en-US" dirty="0" err="1"/>
              <a:t>hatékonyan</a:t>
            </a:r>
            <a:r>
              <a:rPr lang="en-US" dirty="0"/>
              <a:t> </a:t>
            </a:r>
            <a:r>
              <a:rPr lang="en-US" dirty="0" err="1"/>
              <a:t>lehessen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</a:t>
            </a:r>
            <a:r>
              <a:rPr lang="en-US" dirty="0" err="1"/>
              <a:t>anélkül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minőség</a:t>
            </a:r>
            <a:r>
              <a:rPr lang="en-US" dirty="0"/>
              <a:t> </a:t>
            </a:r>
            <a:r>
              <a:rPr lang="en-US" dirty="0" err="1"/>
              <a:t>romlást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 </a:t>
            </a:r>
            <a:r>
              <a:rPr lang="en-US" dirty="0" err="1"/>
              <a:t>okoznánk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Tesztelhetőség (</a:t>
            </a:r>
            <a:r>
              <a:rPr lang="hu-HU" dirty="0" err="1"/>
              <a:t>testability</a:t>
            </a:r>
            <a:r>
              <a:rPr lang="hu-HU" dirty="0"/>
              <a:t>): a cél az, hogy minél nagyobb mértékben ellenőrizhető legyen az, hogy a program helyesen működik-e.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597-07F4-C282-7290-97435D56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5002-163E-F19F-C2AD-6840725B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Martin: Clean Code – A Handbook of Agile Software Craftmanship</a:t>
            </a:r>
          </a:p>
          <a:p>
            <a:r>
              <a:rPr lang="en-US" dirty="0"/>
              <a:t>A </a:t>
            </a:r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Bibliája</a:t>
            </a:r>
            <a:r>
              <a:rPr lang="en-US" dirty="0"/>
              <a:t>, </a:t>
            </a:r>
            <a:r>
              <a:rPr lang="en-US" dirty="0" err="1"/>
              <a:t>gyakori</a:t>
            </a:r>
            <a:r>
              <a:rPr lang="en-US" dirty="0"/>
              <a:t> </a:t>
            </a:r>
            <a:r>
              <a:rPr lang="en-US" dirty="0" err="1"/>
              <a:t>hivatkozási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</a:p>
        </p:txBody>
      </p:sp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B2D90779-3CFD-2F2A-9FA0-86949027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3" y="3429000"/>
            <a:ext cx="51823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2930-4141-DE4F-5D84-F4F0DEB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tiszta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jelentősége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05D7-481B-5764-C1AF-021C7EDC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erőforrások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(50-80%) a </a:t>
            </a:r>
            <a:r>
              <a:rPr lang="en-US" dirty="0" err="1"/>
              <a:t>karbantartásra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dirty="0" err="1"/>
              <a:t>karbantartható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produktivitást</a:t>
            </a:r>
            <a:endParaRPr lang="en-US" dirty="0"/>
          </a:p>
          <a:p>
            <a:r>
              <a:rPr lang="sv-SE" dirty="0"/>
              <a:t>20% </a:t>
            </a:r>
            <a:r>
              <a:rPr lang="sv-SE" dirty="0" err="1"/>
              <a:t>produktivitás</a:t>
            </a:r>
            <a:r>
              <a:rPr lang="sv-SE" dirty="0"/>
              <a:t> → 5x </a:t>
            </a:r>
            <a:r>
              <a:rPr lang="sv-SE" dirty="0" err="1"/>
              <a:t>annyi</a:t>
            </a:r>
            <a:r>
              <a:rPr lang="sv-SE" dirty="0"/>
              <a:t> </a:t>
            </a:r>
            <a:r>
              <a:rPr lang="sv-SE" dirty="0" err="1"/>
              <a:t>idő</a:t>
            </a:r>
            <a:r>
              <a:rPr lang="sv-SE" dirty="0"/>
              <a:t> </a:t>
            </a:r>
            <a:r>
              <a:rPr lang="sv-SE" dirty="0" err="1"/>
              <a:t>ugyanarra</a:t>
            </a:r>
            <a:r>
              <a:rPr lang="sv-SE" dirty="0"/>
              <a:t> a </a:t>
            </a:r>
            <a:r>
              <a:rPr lang="sv-SE" dirty="0" err="1"/>
              <a:t>munkára</a:t>
            </a:r>
            <a:endParaRPr lang="en-US" dirty="0"/>
          </a:p>
          <a:p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tisztítása</a:t>
            </a:r>
            <a:r>
              <a:rPr lang="en-US" dirty="0"/>
              <a:t>: a </a:t>
            </a:r>
            <a:r>
              <a:rPr lang="en-US" dirty="0" err="1"/>
              <a:t>vevő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ad </a:t>
            </a:r>
            <a:r>
              <a:rPr lang="en-US" dirty="0" err="1"/>
              <a:t>pluszt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engedélyezett</a:t>
            </a:r>
            <a:endParaRPr lang="en-US" dirty="0"/>
          </a:p>
          <a:p>
            <a:r>
              <a:rPr lang="en-US" dirty="0" err="1"/>
              <a:t>Felmerül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újraírása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is </a:t>
            </a:r>
            <a:r>
              <a:rPr lang="en-US" dirty="0" err="1"/>
              <a:t>problémás</a:t>
            </a:r>
            <a:endParaRPr lang="en-US" dirty="0"/>
          </a:p>
          <a:p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karbantartható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írása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fenntartása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jelentősége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"</a:t>
            </a:r>
            <a:r>
              <a:rPr lang="en-US" dirty="0" err="1"/>
              <a:t>jó</a:t>
            </a:r>
            <a:r>
              <a:rPr lang="en-US" dirty="0"/>
              <a:t>, ha van",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óriási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33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526-8BA5-D2B0-258B-08889ED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Értelmes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CB0A-0F57-1AC2-BD00-B090DB34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utaljanak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használjuk</a:t>
            </a:r>
            <a:endParaRPr lang="en-US" dirty="0"/>
          </a:p>
          <a:p>
            <a:pPr lvl="1"/>
            <a:r>
              <a:rPr lang="en-US" dirty="0" err="1"/>
              <a:t>Lehetnek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szavasak</a:t>
            </a:r>
            <a:endParaRPr lang="en-US" dirty="0"/>
          </a:p>
          <a:p>
            <a:pPr lvl="1"/>
            <a:r>
              <a:rPr lang="hu-HU" dirty="0"/>
              <a:t>Kerülni kell az 1-2 betűs rövidítéseket</a:t>
            </a:r>
            <a:endParaRPr lang="en-US" dirty="0"/>
          </a:p>
          <a:p>
            <a:pPr lvl="1"/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elapsedTimeInDays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elapsed_time_in_days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példa</a:t>
            </a:r>
            <a:r>
              <a:rPr lang="en-US" dirty="0"/>
              <a:t>: d, </a:t>
            </a:r>
            <a:r>
              <a:rPr lang="en-US" dirty="0" err="1"/>
              <a:t>etid</a:t>
            </a:r>
            <a:r>
              <a:rPr lang="en-US" dirty="0"/>
              <a:t>, </a:t>
            </a:r>
            <a:r>
              <a:rPr lang="en-US" dirty="0" err="1"/>
              <a:t>myList</a:t>
            </a:r>
            <a:r>
              <a:rPr lang="en-US" dirty="0"/>
              <a:t>, </a:t>
            </a:r>
            <a:r>
              <a:rPr lang="en-US" dirty="0" err="1"/>
              <a:t>myFunc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dirty="0" err="1"/>
              <a:t>Konvenciók</a:t>
            </a:r>
            <a:endParaRPr lang="en-US" dirty="0"/>
          </a:p>
          <a:p>
            <a:pPr lvl="1"/>
            <a:r>
              <a:rPr lang="hu-HU" dirty="0"/>
              <a:t>változó: kisbetűvel kezdődő főnév</a:t>
            </a:r>
            <a:endParaRPr lang="en-US" dirty="0"/>
          </a:p>
          <a:p>
            <a:pPr lvl="1"/>
            <a:r>
              <a:rPr lang="hu-HU" dirty="0"/>
              <a:t>függvény: kisbetűvel kezdődő ige</a:t>
            </a:r>
            <a:endParaRPr lang="en-US" dirty="0"/>
          </a:p>
          <a:p>
            <a:pPr lvl="1"/>
            <a:r>
              <a:rPr lang="hu-HU" dirty="0"/>
              <a:t>osztály: nagybetűvel kezdődő főné</a:t>
            </a:r>
            <a:r>
              <a:rPr lang="en-US" dirty="0"/>
              <a:t>v</a:t>
            </a:r>
          </a:p>
          <a:p>
            <a:pPr lvl="1"/>
            <a:r>
              <a:rPr lang="hu-HU" dirty="0"/>
              <a:t>interfész: nagybetűvel kezdődő melléknév</a:t>
            </a:r>
            <a:endParaRPr lang="en-US" dirty="0"/>
          </a:p>
          <a:p>
            <a:r>
              <a:rPr lang="en-US" dirty="0" err="1"/>
              <a:t>Praktikus</a:t>
            </a:r>
            <a:r>
              <a:rPr lang="en-US" dirty="0"/>
              <a:t> </a:t>
            </a:r>
            <a:r>
              <a:rPr lang="en-US" dirty="0" err="1"/>
              <a:t>szempontok</a:t>
            </a:r>
            <a:endParaRPr lang="en-US" dirty="0"/>
          </a:p>
          <a:p>
            <a:pPr lvl="1"/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kereshető</a:t>
            </a:r>
            <a:r>
              <a:rPr lang="en-US" dirty="0"/>
              <a:t> (pl. input, result, status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kiejthető</a:t>
            </a:r>
            <a:r>
              <a:rPr lang="en-US" dirty="0"/>
              <a:t> (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genymdhms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Ugyanarra</a:t>
            </a:r>
            <a:r>
              <a:rPr lang="en-US" dirty="0"/>
              <a:t> a </a:t>
            </a:r>
            <a:r>
              <a:rPr lang="en-US" dirty="0" err="1"/>
              <a:t>fogalomra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elnevezést</a:t>
            </a:r>
            <a:r>
              <a:rPr lang="en-US" dirty="0"/>
              <a:t> </a:t>
            </a:r>
            <a:r>
              <a:rPr lang="en-US" dirty="0" err="1"/>
              <a:t>használjuk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kódolást</a:t>
            </a:r>
            <a:r>
              <a:rPr lang="en-US" dirty="0"/>
              <a:t> (pl. </a:t>
            </a:r>
            <a:r>
              <a:rPr lang="en-US" dirty="0" err="1"/>
              <a:t>magyar</a:t>
            </a:r>
            <a:r>
              <a:rPr lang="en-US" dirty="0"/>
              <a:t> </a:t>
            </a:r>
            <a:r>
              <a:rPr lang="en-US" dirty="0" err="1"/>
              <a:t>jelölés</a:t>
            </a:r>
            <a:r>
              <a:rPr lang="en-US" dirty="0"/>
              <a:t>) </a:t>
            </a:r>
            <a:r>
              <a:rPr lang="en-US" dirty="0" err="1"/>
              <a:t>kerüljük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80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1679</Words>
  <Application>Microsoft Office PowerPoint</Application>
  <PresentationFormat>Widescreen</PresentationFormat>
  <Paragraphs>229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Kódminőség</vt:lpstr>
      <vt:lpstr>Problémafelvetés </vt:lpstr>
      <vt:lpstr>Konvenciók</vt:lpstr>
      <vt:lpstr>Áttekintés </vt:lpstr>
      <vt:lpstr>A 25010-es szabvány </vt:lpstr>
      <vt:lpstr>Karbantarthatóság (maintainability) </vt:lpstr>
      <vt:lpstr>Clean Code </vt:lpstr>
      <vt:lpstr>A tiszta kód jelentősége </vt:lpstr>
      <vt:lpstr>Értelmes elnevezések </vt:lpstr>
      <vt:lpstr>Függvények </vt:lpstr>
      <vt:lpstr>Megjegyzések</vt:lpstr>
      <vt:lpstr>Formázás </vt:lpstr>
      <vt:lpstr>Hibakezelés </vt:lpstr>
      <vt:lpstr>Egységtesztek </vt:lpstr>
      <vt:lpstr>Naplózás </vt:lpstr>
      <vt:lpstr>A naplózás tartalma szintenként (2/1) </vt:lpstr>
      <vt:lpstr>A naplózás tartalma szintenként (2/2) </vt:lpstr>
      <vt:lpstr>A naplózott üzenetek formája </vt:lpstr>
      <vt:lpstr>Konzekvencia </vt:lpstr>
      <vt:lpstr>Refactor (1/2) </vt:lpstr>
      <vt:lpstr>Refactor (2/2) </vt:lpstr>
      <vt:lpstr>Eszközök (1/2)</vt:lpstr>
      <vt:lpstr>Eszközök (2/2) </vt:lpstr>
      <vt:lpstr>Eclipse</vt:lpstr>
      <vt:lpstr>IntelliJ IDEA </vt:lpstr>
      <vt:lpstr>Eclipse Marketplace </vt:lpstr>
      <vt:lpstr>CheckStyle </vt:lpstr>
      <vt:lpstr>PMD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21</cp:revision>
  <dcterms:created xsi:type="dcterms:W3CDTF">2024-07-25T11:22:44Z</dcterms:created>
  <dcterms:modified xsi:type="dcterms:W3CDTF">2024-07-25T12:20:33Z</dcterms:modified>
</cp:coreProperties>
</file>