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5" r:id="rId5"/>
    <p:sldId id="311" r:id="rId6"/>
    <p:sldId id="327" r:id="rId7"/>
    <p:sldId id="342" r:id="rId8"/>
    <p:sldId id="345" r:id="rId9"/>
    <p:sldId id="332" r:id="rId10"/>
    <p:sldId id="346" r:id="rId11"/>
    <p:sldId id="347" r:id="rId12"/>
    <p:sldId id="348" r:id="rId13"/>
    <p:sldId id="349" r:id="rId14"/>
    <p:sldId id="341" r:id="rId15"/>
    <p:sldId id="343" r:id="rId16"/>
    <p:sldId id="344" r:id="rId17"/>
    <p:sldId id="33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56" autoAdjust="0"/>
    <p:restoredTop sz="94619" autoAdjust="0"/>
  </p:normalViewPr>
  <p:slideViewPr>
    <p:cSldViewPr snapToGrid="0">
      <p:cViewPr varScale="1">
        <p:scale>
          <a:sx n="82" d="100"/>
          <a:sy n="82" d="100"/>
        </p:scale>
        <p:origin x="18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828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9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24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2853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252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14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939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3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551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61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360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29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72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48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911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9/5/22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3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9/5/22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0715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8B5FDEB-005A-B927-120F-8ACBE4E12054}"/>
              </a:ext>
            </a:extLst>
          </p:cNvPr>
          <p:cNvPicPr>
            <a:picLocks noChangeAspect="1"/>
          </p:cNvPicPr>
          <p:nvPr/>
        </p:nvPicPr>
        <p:blipFill rotWithShape="1">
          <a:blip r:embed="rId4"/>
          <a:srcRect r="178"/>
          <a:stretch/>
        </p:blipFill>
        <p:spPr>
          <a:xfrm>
            <a:off x="-1" y="-2"/>
            <a:ext cx="12198915" cy="6857999"/>
          </a:xfrm>
          <a:prstGeom prst="rect">
            <a:avLst/>
          </a:prstGeom>
        </p:spPr>
      </p:pic>
      <p:sp>
        <p:nvSpPr>
          <p:cNvPr id="103" name="Rectangle 102">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4406537"/>
            <a:ext cx="9440034" cy="1088336"/>
          </a:xfrm>
        </p:spPr>
        <p:txBody>
          <a:bodyPr>
            <a:normAutofit/>
          </a:bodyPr>
          <a:lstStyle/>
          <a:p>
            <a:r>
              <a:rPr lang="en-US" sz="4800" dirty="0"/>
              <a:t>Hulu Online Streaming Service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5494872"/>
            <a:ext cx="9440034" cy="621614"/>
          </a:xfrm>
        </p:spPr>
        <p:txBody>
          <a:bodyPr>
            <a:normAutofit/>
          </a:bodyPr>
          <a:lstStyle/>
          <a:p>
            <a:r>
              <a:rPr lang="en-US">
                <a:solidFill>
                  <a:srgbClr val="13E1A1"/>
                </a:solidFill>
              </a:rPr>
              <a:t>Jaclyn Huff</a:t>
            </a:r>
          </a:p>
        </p:txBody>
      </p:sp>
    </p:spTree>
    <p:extLst>
      <p:ext uri="{BB962C8B-B14F-4D97-AF65-F5344CB8AC3E}">
        <p14:creationId xmlns:p14="http://schemas.microsoft.com/office/powerpoint/2010/main" val="1946576508"/>
      </p:ext>
    </p:extLst>
  </p:cSld>
  <p:clrMapOvr>
    <a:masterClrMapping/>
  </p:clrMapOvr>
  <mc:AlternateContent xmlns:mc="http://schemas.openxmlformats.org/markup-compatibility/2006" xmlns:p14="http://schemas.microsoft.com/office/powerpoint/2010/main">
    <mc:Choice Requires="p14">
      <p:transition spd="slow" p14:dur="2000" advTm="14777"/>
    </mc:Choice>
    <mc:Fallback xmlns="">
      <p:transition spd="slow" advTm="14777"/>
    </mc:Fallback>
  </mc:AlternateContent>
  <p:extLst>
    <p:ext uri="{E180D4A7-C9FB-4DFB-919C-405C955672EB}">
      <p14:showEvtLst xmlns:p14="http://schemas.microsoft.com/office/powerpoint/2010/main">
        <p14:playEvt time="395" objId="85"/>
        <p14:playEvt time="10646" objId="85"/>
        <p14:stopEvt time="14626" objId="85"/>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F0E64-4075-01A7-AD20-C624D59F5FD6}"/>
              </a:ext>
            </a:extLst>
          </p:cNvPr>
          <p:cNvSpPr>
            <a:spLocks noGrp="1"/>
          </p:cNvSpPr>
          <p:nvPr>
            <p:ph type="title"/>
          </p:nvPr>
        </p:nvSpPr>
        <p:spPr>
          <a:xfrm>
            <a:off x="924443" y="1023257"/>
            <a:ext cx="3732902" cy="4570457"/>
          </a:xfrm>
          <a:effectLst/>
        </p:spPr>
        <p:txBody>
          <a:bodyPr>
            <a:normAutofit/>
          </a:bodyPr>
          <a:lstStyle/>
          <a:p>
            <a:pPr algn="l"/>
            <a:r>
              <a:rPr lang="en-US" dirty="0"/>
              <a:t>After viewing the Dataset,  we decided to examine the following three questions</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8F1B8C-D4E1-FFDF-0649-C93F950BAE2F}"/>
              </a:ext>
            </a:extLst>
          </p:cNvPr>
          <p:cNvSpPr>
            <a:spLocks noGrp="1"/>
          </p:cNvSpPr>
          <p:nvPr>
            <p:ph idx="1"/>
          </p:nvPr>
        </p:nvSpPr>
        <p:spPr>
          <a:xfrm>
            <a:off x="5252560" y="1023257"/>
            <a:ext cx="6025645" cy="4570457"/>
          </a:xfrm>
          <a:effectLst/>
        </p:spPr>
        <p:txBody>
          <a:bodyPr anchor="ctr">
            <a:normAutofit/>
          </a:bodyPr>
          <a:lstStyle/>
          <a:p>
            <a:pPr lvl="0"/>
            <a:r>
              <a:rPr lang="en-US" b="1" dirty="0"/>
              <a:t>Have movie and show times changed through the decades? If so, how?  </a:t>
            </a:r>
            <a:endParaRPr lang="en-US" dirty="0"/>
          </a:p>
          <a:p>
            <a:pPr lvl="0"/>
            <a:r>
              <a:rPr lang="en-US" b="1" dirty="0"/>
              <a:t>Have IMDB ratings changed for movies and shows over the decades? If, so how? And, </a:t>
            </a:r>
            <a:endParaRPr lang="en-US" dirty="0"/>
          </a:p>
          <a:p>
            <a:pPr lvl="0"/>
            <a:r>
              <a:rPr lang="en-US" b="1" dirty="0"/>
              <a:t>How do IMDB scores compare among the various streaming services of Hulu, Netflix, and HBO?</a:t>
            </a:r>
            <a:endParaRPr lang="en-US" dirty="0"/>
          </a:p>
          <a:p>
            <a:endParaRPr lang="en-US" dirty="0"/>
          </a:p>
        </p:txBody>
      </p:sp>
    </p:spTree>
    <p:extLst>
      <p:ext uri="{BB962C8B-B14F-4D97-AF65-F5344CB8AC3E}">
        <p14:creationId xmlns:p14="http://schemas.microsoft.com/office/powerpoint/2010/main" val="150538048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A562D-BF56-4302-D46F-BB3B560052F2}"/>
              </a:ext>
            </a:extLst>
          </p:cNvPr>
          <p:cNvSpPr>
            <a:spLocks noGrp="1"/>
          </p:cNvSpPr>
          <p:nvPr>
            <p:ph type="title"/>
          </p:nvPr>
        </p:nvSpPr>
        <p:spPr>
          <a:xfrm>
            <a:off x="783872" y="1011456"/>
            <a:ext cx="6889930" cy="4626864"/>
          </a:xfrm>
          <a:effectLst/>
        </p:spPr>
        <p:txBody>
          <a:bodyPr vert="horz" lIns="91440" tIns="45720" rIns="91440" bIns="45720" rtlCol="0" anchor="ctr">
            <a:normAutofit/>
          </a:bodyPr>
          <a:lstStyle/>
          <a:p>
            <a:pPr lvl="0"/>
            <a:r>
              <a:rPr lang="en-US" sz="2700" dirty="0"/>
              <a:t>I ran a T-test to see if the average IMDB scores for Hulu were the same as the average IMDB scores for the combined data set. </a:t>
            </a:r>
            <a:br>
              <a:rPr lang="en-US" sz="2700" dirty="0"/>
            </a:br>
            <a:r>
              <a:rPr lang="en-US" sz="2700" dirty="0"/>
              <a:t>First, I explore movies. The test showed that there IS a significant difference between the overall average IMDB score and the Hulu IMDB score for movies. </a:t>
            </a:r>
            <a:br>
              <a:rPr lang="en-US" sz="2700" dirty="0"/>
            </a:br>
            <a:r>
              <a:rPr lang="en-US" sz="2700" dirty="0"/>
              <a:t>Next the test for shows revealed that there was NOT a statistically significant difference between the Hulu average and the overall average. </a:t>
            </a:r>
            <a:br>
              <a:rPr lang="en-US" sz="5400" dirty="0"/>
            </a:br>
            <a:endParaRPr lang="en-US" sz="5400" dirty="0"/>
          </a:p>
        </p:txBody>
      </p:sp>
      <p:cxnSp>
        <p:nvCxnSpPr>
          <p:cNvPr id="20" name="Straight Connector 19">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F5A6AFB-241A-7AFA-F0F2-C10DEF84C505}"/>
              </a:ext>
            </a:extLst>
          </p:cNvPr>
          <p:cNvSpPr txBox="1"/>
          <p:nvPr/>
        </p:nvSpPr>
        <p:spPr>
          <a:xfrm>
            <a:off x="8417254" y="2347415"/>
            <a:ext cx="2232160" cy="2862322"/>
          </a:xfrm>
          <a:prstGeom prst="rect">
            <a:avLst/>
          </a:prstGeom>
          <a:noFill/>
        </p:spPr>
        <p:txBody>
          <a:bodyPr wrap="square" rtlCol="0">
            <a:spAutoFit/>
          </a:bodyPr>
          <a:lstStyle/>
          <a:p>
            <a:r>
              <a:rPr lang="en-US" sz="3600" dirty="0"/>
              <a:t>Does Hulu Measure up against HBO and Netflix</a:t>
            </a:r>
          </a:p>
        </p:txBody>
      </p:sp>
    </p:spTree>
    <p:extLst>
      <p:ext uri="{BB962C8B-B14F-4D97-AF65-F5344CB8AC3E}">
        <p14:creationId xmlns:p14="http://schemas.microsoft.com/office/powerpoint/2010/main" val="454005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AC132-EDC4-E94D-46BA-CF8C00B4B00F}"/>
              </a:ext>
            </a:extLst>
          </p:cNvPr>
          <p:cNvSpPr>
            <a:spLocks noGrp="1"/>
          </p:cNvSpPr>
          <p:nvPr>
            <p:ph type="title"/>
          </p:nvPr>
        </p:nvSpPr>
        <p:spPr>
          <a:xfrm>
            <a:off x="695915" y="1078264"/>
            <a:ext cx="2834363" cy="4701473"/>
          </a:xfrm>
        </p:spPr>
        <p:txBody>
          <a:bodyPr>
            <a:normAutofit/>
          </a:bodyPr>
          <a:lstStyle/>
          <a:p>
            <a:pPr algn="r"/>
            <a:r>
              <a:rPr lang="en-US" sz="4400" dirty="0">
                <a:solidFill>
                  <a:schemeClr val="bg1"/>
                </a:solidFill>
              </a:rPr>
              <a:t>Combining the Data Sets </a:t>
            </a:r>
          </a:p>
        </p:txBody>
      </p:sp>
      <p:sp>
        <p:nvSpPr>
          <p:cNvPr id="3" name="Content Placeholder 2">
            <a:extLst>
              <a:ext uri="{FF2B5EF4-FFF2-40B4-BE49-F238E27FC236}">
                <a16:creationId xmlns:a16="http://schemas.microsoft.com/office/drawing/2014/main" id="{0230C8BE-46F7-15FC-FEDF-F40A0A264F91}"/>
              </a:ext>
            </a:extLst>
          </p:cNvPr>
          <p:cNvSpPr>
            <a:spLocks noGrp="1"/>
          </p:cNvSpPr>
          <p:nvPr>
            <p:ph idx="1"/>
          </p:nvPr>
        </p:nvSpPr>
        <p:spPr>
          <a:xfrm>
            <a:off x="5114167" y="1078263"/>
            <a:ext cx="6117578" cy="4701474"/>
          </a:xfrm>
          <a:effectLst/>
        </p:spPr>
        <p:txBody>
          <a:bodyPr anchor="ctr">
            <a:normAutofit lnSpcReduction="10000"/>
          </a:bodyPr>
          <a:lstStyle/>
          <a:p>
            <a:pPr lvl="0"/>
            <a:r>
              <a:rPr lang="en-US" dirty="0"/>
              <a:t>After I had a great understanding of the Hulu data set, I wanted to see how it compared to some of the other major streaming services. </a:t>
            </a:r>
          </a:p>
          <a:p>
            <a:pPr lvl="0"/>
            <a:r>
              <a:rPr lang="en-US" dirty="0"/>
              <a:t>I merged the Hulu data set with a Netflix and HBO data set to make one big streaming services data set. </a:t>
            </a:r>
          </a:p>
          <a:p>
            <a:pPr lvl="0"/>
            <a:r>
              <a:rPr lang="en-US" dirty="0"/>
              <a:t>I took some time to research this new blended data set in R.</a:t>
            </a:r>
          </a:p>
          <a:p>
            <a:pPr lvl="0"/>
            <a:r>
              <a:rPr lang="en-US" dirty="0"/>
              <a:t>Once I discovered the mean IMDB scores for the combined data set for both movies and shows, it was time to compare!</a:t>
            </a:r>
          </a:p>
        </p:txBody>
      </p:sp>
    </p:spTree>
    <p:extLst>
      <p:ext uri="{BB962C8B-B14F-4D97-AF65-F5344CB8AC3E}">
        <p14:creationId xmlns:p14="http://schemas.microsoft.com/office/powerpoint/2010/main" val="22212990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B913A-F63E-A465-21B4-F5DA9E11C7A1}"/>
              </a:ext>
            </a:extLst>
          </p:cNvPr>
          <p:cNvSpPr>
            <a:spLocks noGrp="1"/>
          </p:cNvSpPr>
          <p:nvPr>
            <p:ph type="title"/>
          </p:nvPr>
        </p:nvSpPr>
        <p:spPr>
          <a:xfrm>
            <a:off x="913794" y="741515"/>
            <a:ext cx="10353761" cy="1633340"/>
          </a:xfrm>
        </p:spPr>
        <p:txBody>
          <a:bodyPr vert="horz" lIns="91440" tIns="45720" rIns="91440" bIns="45720" rtlCol="0" anchor="ctr">
            <a:normAutofit/>
          </a:bodyPr>
          <a:lstStyle/>
          <a:p>
            <a:r>
              <a:rPr lang="en-US" sz="4800" dirty="0">
                <a:solidFill>
                  <a:srgbClr val="FFFFFF"/>
                </a:solidFill>
              </a:rPr>
              <a:t>IMDB Comparison</a:t>
            </a:r>
          </a:p>
        </p:txBody>
      </p:sp>
      <p:sp>
        <p:nvSpPr>
          <p:cNvPr id="3" name="TextBox 2">
            <a:extLst>
              <a:ext uri="{FF2B5EF4-FFF2-40B4-BE49-F238E27FC236}">
                <a16:creationId xmlns:a16="http://schemas.microsoft.com/office/drawing/2014/main" id="{90E49658-8992-80C7-6227-F8B81A5A9CDE}"/>
              </a:ext>
            </a:extLst>
          </p:cNvPr>
          <p:cNvSpPr txBox="1"/>
          <p:nvPr/>
        </p:nvSpPr>
        <p:spPr>
          <a:xfrm>
            <a:off x="913795" y="3070927"/>
            <a:ext cx="10353762" cy="3045558"/>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5" name="TextBox 4">
            <a:extLst>
              <a:ext uri="{FF2B5EF4-FFF2-40B4-BE49-F238E27FC236}">
                <a16:creationId xmlns:a16="http://schemas.microsoft.com/office/drawing/2014/main" id="{BE27677F-5BD8-62CD-B02B-1261B2820379}"/>
              </a:ext>
            </a:extLst>
          </p:cNvPr>
          <p:cNvSpPr txBox="1"/>
          <p:nvPr/>
        </p:nvSpPr>
        <p:spPr>
          <a:xfrm>
            <a:off x="476952" y="3116370"/>
            <a:ext cx="11227443" cy="2862322"/>
          </a:xfrm>
          <a:prstGeom prst="rect">
            <a:avLst/>
          </a:prstGeom>
          <a:noFill/>
        </p:spPr>
        <p:txBody>
          <a:bodyPr wrap="square">
            <a:spAutoFit/>
          </a:bodyPr>
          <a:lstStyle/>
          <a:p>
            <a:r>
              <a:rPr lang="en-US" dirty="0"/>
              <a:t>One Sample t-test</a:t>
            </a:r>
          </a:p>
          <a:p>
            <a:endParaRPr lang="en-US" dirty="0"/>
          </a:p>
          <a:p>
            <a:r>
              <a:rPr lang="en-US" dirty="0"/>
              <a:t>For Hulu Shows  IMDB_SCORE</a:t>
            </a:r>
          </a:p>
          <a:p>
            <a:r>
              <a:rPr lang="en-US" dirty="0"/>
              <a:t>t = 4.6823, </a:t>
            </a:r>
            <a:r>
              <a:rPr lang="en-US" dirty="0" err="1"/>
              <a:t>df</a:t>
            </a:r>
            <a:r>
              <a:rPr lang="en-US" dirty="0"/>
              <a:t> = 1249, p-value = 3.147e-06</a:t>
            </a:r>
          </a:p>
          <a:p>
            <a:r>
              <a:rPr lang="en-US" dirty="0"/>
              <a:t>alternative hypothesis: true mean is not equal to 7</a:t>
            </a:r>
          </a:p>
          <a:p>
            <a:r>
              <a:rPr lang="en-US" dirty="0"/>
              <a:t>95 percent confidence interval:</a:t>
            </a:r>
          </a:p>
          <a:p>
            <a:r>
              <a:rPr lang="en-US" dirty="0"/>
              <a:t> 7.085988 7.210012</a:t>
            </a:r>
          </a:p>
          <a:p>
            <a:r>
              <a:rPr lang="en-US" dirty="0"/>
              <a:t>sample estimates:</a:t>
            </a:r>
          </a:p>
          <a:p>
            <a:r>
              <a:rPr lang="en-US" dirty="0"/>
              <a:t>mean of x </a:t>
            </a:r>
          </a:p>
          <a:p>
            <a:r>
              <a:rPr lang="en-US" dirty="0"/>
              <a:t>    7.148 </a:t>
            </a:r>
          </a:p>
        </p:txBody>
      </p:sp>
      <p:sp>
        <p:nvSpPr>
          <p:cNvPr id="6" name="TextBox 5">
            <a:extLst>
              <a:ext uri="{FF2B5EF4-FFF2-40B4-BE49-F238E27FC236}">
                <a16:creationId xmlns:a16="http://schemas.microsoft.com/office/drawing/2014/main" id="{56B91100-E67D-E406-7E7F-81D589585528}"/>
              </a:ext>
            </a:extLst>
          </p:cNvPr>
          <p:cNvSpPr txBox="1"/>
          <p:nvPr/>
        </p:nvSpPr>
        <p:spPr>
          <a:xfrm>
            <a:off x="6389938" y="3323060"/>
            <a:ext cx="4877617" cy="2862322"/>
          </a:xfrm>
          <a:prstGeom prst="rect">
            <a:avLst/>
          </a:prstGeom>
          <a:noFill/>
        </p:spPr>
        <p:txBody>
          <a:bodyPr wrap="square" rtlCol="0">
            <a:spAutoFit/>
          </a:bodyPr>
          <a:lstStyle/>
          <a:p>
            <a:r>
              <a:rPr lang="en-US" dirty="0"/>
              <a:t>One Sample t-test</a:t>
            </a:r>
          </a:p>
          <a:p>
            <a:endParaRPr lang="en-US" dirty="0"/>
          </a:p>
          <a:p>
            <a:r>
              <a:rPr lang="en-US" dirty="0"/>
              <a:t>For Hulu Movies IMDB_SCORE</a:t>
            </a:r>
          </a:p>
          <a:p>
            <a:r>
              <a:rPr lang="en-US" dirty="0"/>
              <a:t>t = -2.1131, </a:t>
            </a:r>
            <a:r>
              <a:rPr lang="en-US" dirty="0" err="1"/>
              <a:t>df</a:t>
            </a:r>
            <a:r>
              <a:rPr lang="en-US" dirty="0"/>
              <a:t> = 981, p-value = 0.03484</a:t>
            </a:r>
          </a:p>
          <a:p>
            <a:r>
              <a:rPr lang="en-US" dirty="0"/>
              <a:t>alternative hypothesis: true mean is not equal to 6.2</a:t>
            </a:r>
          </a:p>
          <a:p>
            <a:r>
              <a:rPr lang="en-US" dirty="0"/>
              <a:t>95 percent confidence interval:</a:t>
            </a:r>
          </a:p>
          <a:p>
            <a:r>
              <a:rPr lang="en-US" dirty="0"/>
              <a:t> 6.06075 6.19485</a:t>
            </a:r>
          </a:p>
          <a:p>
            <a:r>
              <a:rPr lang="en-US" dirty="0"/>
              <a:t>sample estimates:</a:t>
            </a:r>
          </a:p>
          <a:p>
            <a:r>
              <a:rPr lang="en-US" dirty="0"/>
              <a:t>mean of x </a:t>
            </a:r>
          </a:p>
          <a:p>
            <a:r>
              <a:rPr lang="en-US" dirty="0"/>
              <a:t>   6.1278 </a:t>
            </a:r>
          </a:p>
        </p:txBody>
      </p:sp>
    </p:spTree>
    <p:extLst>
      <p:ext uri="{BB962C8B-B14F-4D97-AF65-F5344CB8AC3E}">
        <p14:creationId xmlns:p14="http://schemas.microsoft.com/office/powerpoint/2010/main" val="207194711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A8CC3-1953-6B87-8C48-0802C4A7519C}"/>
              </a:ext>
            </a:extLst>
          </p:cNvPr>
          <p:cNvSpPr>
            <a:spLocks noGrp="1"/>
          </p:cNvSpPr>
          <p:nvPr>
            <p:ph type="title"/>
          </p:nvPr>
        </p:nvSpPr>
        <p:spPr>
          <a:xfrm>
            <a:off x="913794" y="741515"/>
            <a:ext cx="10353761" cy="1633340"/>
          </a:xfrm>
        </p:spPr>
        <p:txBody>
          <a:bodyPr>
            <a:normAutofit/>
          </a:bodyPr>
          <a:lstStyle/>
          <a:p>
            <a:r>
              <a:rPr lang="en-US" sz="4800">
                <a:solidFill>
                  <a:srgbClr val="FFFFFF"/>
                </a:solidFill>
              </a:rPr>
              <a:t>Summary</a:t>
            </a:r>
          </a:p>
        </p:txBody>
      </p:sp>
      <p:sp>
        <p:nvSpPr>
          <p:cNvPr id="3" name="Content Placeholder 2">
            <a:extLst>
              <a:ext uri="{FF2B5EF4-FFF2-40B4-BE49-F238E27FC236}">
                <a16:creationId xmlns:a16="http://schemas.microsoft.com/office/drawing/2014/main" id="{057AFDB4-52F6-A23D-D692-E28A2AE4D814}"/>
              </a:ext>
            </a:extLst>
          </p:cNvPr>
          <p:cNvSpPr>
            <a:spLocks noGrp="1"/>
          </p:cNvSpPr>
          <p:nvPr>
            <p:ph idx="1"/>
          </p:nvPr>
        </p:nvSpPr>
        <p:spPr>
          <a:xfrm>
            <a:off x="913795" y="3070927"/>
            <a:ext cx="10353762" cy="3045558"/>
          </a:xfrm>
          <a:effectLst/>
        </p:spPr>
        <p:txBody>
          <a:bodyPr anchor="ctr">
            <a:normAutofit/>
          </a:bodyPr>
          <a:lstStyle/>
          <a:p>
            <a:r>
              <a:rPr lang="en-US" sz="2100" dirty="0"/>
              <a:t>Hulu is the leading online streaming service and comprehensive all I one premium service that offers an expansive slate of live and on demand. Over the past few years Hulu seen to be gaining more subscribers due to it’s live streaming of sports and other movie services it offers. </a:t>
            </a:r>
          </a:p>
        </p:txBody>
      </p:sp>
    </p:spTree>
    <p:custDataLst>
      <p:tags r:id="rId1"/>
    </p:custDataLst>
    <p:extLst>
      <p:ext uri="{BB962C8B-B14F-4D97-AF65-F5344CB8AC3E}">
        <p14:creationId xmlns:p14="http://schemas.microsoft.com/office/powerpoint/2010/main" val="17369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2995"/>
    </mc:Choice>
    <mc:Fallback xmlns="">
      <p:transition spd="slow" advTm="429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C606D-E560-4820-9C3E-3B881D30AD5A}"/>
              </a:ext>
            </a:extLst>
          </p:cNvPr>
          <p:cNvSpPr>
            <a:spLocks noGrp="1"/>
          </p:cNvSpPr>
          <p:nvPr>
            <p:ph type="title"/>
          </p:nvPr>
        </p:nvSpPr>
        <p:spPr>
          <a:xfrm>
            <a:off x="924443" y="1023257"/>
            <a:ext cx="3732902" cy="4570457"/>
          </a:xfrm>
          <a:effectLst/>
        </p:spPr>
        <p:txBody>
          <a:bodyPr>
            <a:normAutofit/>
          </a:bodyPr>
          <a:lstStyle/>
          <a:p>
            <a:pPr algn="l"/>
            <a:r>
              <a:rPr lang="en-US" dirty="0"/>
              <a:t>Hulu </a:t>
            </a:r>
          </a:p>
        </p:txBody>
      </p:sp>
      <p:cxnSp>
        <p:nvCxnSpPr>
          <p:cNvPr id="27" name="Straight Connector 26">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22029BB-25C1-BB92-C54F-DD3FFF55C17A}"/>
              </a:ext>
            </a:extLst>
          </p:cNvPr>
          <p:cNvSpPr>
            <a:spLocks noGrp="1"/>
          </p:cNvSpPr>
          <p:nvPr>
            <p:ph idx="1"/>
          </p:nvPr>
        </p:nvSpPr>
        <p:spPr>
          <a:xfrm>
            <a:off x="5252560" y="1023257"/>
            <a:ext cx="6025645" cy="4570457"/>
          </a:xfrm>
          <a:effectLst/>
        </p:spPr>
        <p:txBody>
          <a:bodyPr anchor="ctr">
            <a:normAutofit/>
          </a:bodyPr>
          <a:lstStyle/>
          <a:p>
            <a:pPr marL="36900" indent="0">
              <a:buNone/>
            </a:pPr>
            <a:r>
              <a:rPr lang="en-US" dirty="0"/>
              <a:t>I never really heard of Hulu until one of my closes friend told me about back in 2014 after my son was born. I must say, it’s still one of my go to apps when I want  to watch a good movie or reruns of 2020 , The Doctor or if you feel like a really  great cry you can watch like this is Us.</a:t>
            </a:r>
          </a:p>
          <a:p>
            <a:pPr marL="36900" indent="0">
              <a:buNone/>
            </a:pPr>
            <a:endParaRPr lang="en-US" dirty="0"/>
          </a:p>
          <a:p>
            <a:pPr marL="36900" indent="0">
              <a:buNone/>
            </a:pPr>
            <a:endParaRPr lang="en-US" dirty="0">
              <a:latin typeface="Goudy Old Style" panose="02020502050305020303" pitchFamily="18" charset="0"/>
            </a:endParaRPr>
          </a:p>
        </p:txBody>
      </p:sp>
    </p:spTree>
    <p:custDataLst>
      <p:tags r:id="rId2"/>
    </p:custDataLst>
    <p:extLst>
      <p:ext uri="{BB962C8B-B14F-4D97-AF65-F5344CB8AC3E}">
        <p14:creationId xmlns:p14="http://schemas.microsoft.com/office/powerpoint/2010/main" val="651443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0462"/>
    </mc:Choice>
    <mc:Fallback xmlns="">
      <p:transition spd="slow" advTm="20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68B10-B651-331B-7A9F-E84F8605ABD1}"/>
              </a:ext>
            </a:extLst>
          </p:cNvPr>
          <p:cNvSpPr>
            <a:spLocks noGrp="1"/>
          </p:cNvSpPr>
          <p:nvPr>
            <p:ph type="title"/>
          </p:nvPr>
        </p:nvSpPr>
        <p:spPr>
          <a:xfrm>
            <a:off x="695916" y="1078264"/>
            <a:ext cx="3422930" cy="4701473"/>
          </a:xfrm>
        </p:spPr>
        <p:txBody>
          <a:bodyPr vert="horz" lIns="91440" tIns="45720" rIns="91440" bIns="45720" rtlCol="0" anchor="ctr">
            <a:normAutofit/>
          </a:bodyPr>
          <a:lstStyle/>
          <a:p>
            <a:pPr algn="r"/>
            <a:r>
              <a:rPr lang="en-US" sz="4100">
                <a:solidFill>
                  <a:srgbClr val="FFFFFF"/>
                </a:solidFill>
              </a:rPr>
              <a:t>QUESTION1: </a:t>
            </a:r>
            <a:r>
              <a:rPr lang="en-US" sz="4100" b="0" i="0" u="none" strike="noStrike">
                <a:solidFill>
                  <a:srgbClr val="FFFFFF"/>
                </a:solidFill>
              </a:rPr>
              <a:t>How have running times changed through the decades</a:t>
            </a:r>
            <a:r>
              <a:rPr lang="en-US" sz="4100">
                <a:solidFill>
                  <a:srgbClr val="FFFFFF"/>
                </a:solidFill>
              </a:rPr>
              <a:t>? </a:t>
            </a:r>
            <a:br>
              <a:rPr lang="en-US" sz="4100">
                <a:solidFill>
                  <a:srgbClr val="FFFFFF"/>
                </a:solidFill>
              </a:rPr>
            </a:br>
            <a:endParaRPr lang="en-US" sz="4100">
              <a:solidFill>
                <a:srgbClr val="FFFFFF"/>
              </a:solidFill>
            </a:endParaRPr>
          </a:p>
        </p:txBody>
      </p:sp>
      <p:sp>
        <p:nvSpPr>
          <p:cNvPr id="3" name="TextBox 2">
            <a:extLst>
              <a:ext uri="{FF2B5EF4-FFF2-40B4-BE49-F238E27FC236}">
                <a16:creationId xmlns:a16="http://schemas.microsoft.com/office/drawing/2014/main" id="{2D0FA3E6-BD9B-7EB5-3DEC-177BB77CAB29}"/>
              </a:ext>
            </a:extLst>
          </p:cNvPr>
          <p:cNvSpPr txBox="1"/>
          <p:nvPr/>
        </p:nvSpPr>
        <p:spPr>
          <a:xfrm>
            <a:off x="5114167" y="1078263"/>
            <a:ext cx="6117578" cy="4701474"/>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 answer question 1: I had to analyze the means of each and see how they compared to one another. Nonetheless, after looking at the sample size present in three individual decades I saw that there was quite a large gap, so a classic ANOVA probably would not be the best test to run in these circumstances. So, I did some reviewing and comprehended that a test known </a:t>
            </a:r>
            <a:r>
              <a:rPr lang="en-US"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as the ‘Kruskal-Wallis</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test for variance when the data is non-parametric, and so that’s the test that I utilized. </a:t>
            </a:r>
          </a:p>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test for both shows and movies came back with the result that </a:t>
            </a:r>
            <a:r>
              <a:rPr lang="en-US"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there IS a significant difference between run times over the decades.</a:t>
            </a: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custDataLst>
      <p:tags r:id="rId1"/>
    </p:custDataLst>
    <p:extLst>
      <p:ext uri="{BB962C8B-B14F-4D97-AF65-F5344CB8AC3E}">
        <p14:creationId xmlns:p14="http://schemas.microsoft.com/office/powerpoint/2010/main" val="13716714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8663"/>
    </mc:Choice>
    <mc:Fallback xmlns="">
      <p:transition spd="slow" advTm="386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62A40CB-3206-8DCA-FFFF-76E480155299}"/>
              </a:ext>
            </a:extLst>
          </p:cNvPr>
          <p:cNvSpPr>
            <a:spLocks noGrp="1"/>
          </p:cNvSpPr>
          <p:nvPr>
            <p:ph type="title"/>
          </p:nvPr>
        </p:nvSpPr>
        <p:spPr>
          <a:xfrm>
            <a:off x="1034712" y="1529451"/>
            <a:ext cx="3859924" cy="3799095"/>
          </a:xfrm>
        </p:spPr>
        <p:txBody>
          <a:bodyPr vert="horz" lIns="91440" tIns="45720" rIns="91440" bIns="45720" rtlCol="0" anchor="b">
            <a:normAutofit/>
          </a:bodyPr>
          <a:lstStyle/>
          <a:p>
            <a:pPr algn="l"/>
            <a:r>
              <a:rPr lang="en-US" sz="3100" dirty="0"/>
              <a:t>Runtimes Shows for  Hulu were shorter in the 1990’s but remained constant for the last two decades</a:t>
            </a:r>
            <a:r>
              <a:rPr lang="en-US" sz="4000" dirty="0"/>
              <a:t>. </a:t>
            </a:r>
          </a:p>
        </p:txBody>
      </p:sp>
      <p:pic>
        <p:nvPicPr>
          <p:cNvPr id="4" name="Picture 3" descr="Chart, histogram&#10;&#10;Description automatically generated">
            <a:extLst>
              <a:ext uri="{FF2B5EF4-FFF2-40B4-BE49-F238E27FC236}">
                <a16:creationId xmlns:a16="http://schemas.microsoft.com/office/drawing/2014/main" id="{7A27852A-62D0-FA1E-D2CE-6CB088D35923}"/>
              </a:ext>
            </a:extLst>
          </p:cNvPr>
          <p:cNvPicPr>
            <a:picLocks noChangeAspect="1"/>
          </p:cNvPicPr>
          <p:nvPr/>
        </p:nvPicPr>
        <p:blipFill>
          <a:blip r:embed="rId3"/>
          <a:stretch>
            <a:fillRect/>
          </a:stretch>
        </p:blipFill>
        <p:spPr>
          <a:xfrm>
            <a:off x="6129404" y="643467"/>
            <a:ext cx="5027885" cy="5571065"/>
          </a:xfrm>
          <a:prstGeom prst="rect">
            <a:avLst/>
          </a:prstGeom>
        </p:spPr>
      </p:pic>
    </p:spTree>
    <p:extLst>
      <p:ext uri="{BB962C8B-B14F-4D97-AF65-F5344CB8AC3E}">
        <p14:creationId xmlns:p14="http://schemas.microsoft.com/office/powerpoint/2010/main" val="369137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D474B-D64D-EA58-5E50-F9D2B628E6D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2800" dirty="0"/>
              <a:t>Runtimes Movies for  Hulu were longer in the 1990’s and has remained constant</a:t>
            </a:r>
          </a:p>
        </p:txBody>
      </p:sp>
      <p:sp>
        <p:nvSpPr>
          <p:cNvPr id="25" name="Rectangle 24">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histogram&#10;&#10;Description automatically generated">
            <a:extLst>
              <a:ext uri="{FF2B5EF4-FFF2-40B4-BE49-F238E27FC236}">
                <a16:creationId xmlns:a16="http://schemas.microsoft.com/office/drawing/2014/main" id="{2D719F46-8370-9CDE-4536-D740BA246AC0}"/>
              </a:ext>
            </a:extLst>
          </p:cNvPr>
          <p:cNvPicPr>
            <a:picLocks noChangeAspect="1"/>
          </p:cNvPicPr>
          <p:nvPr/>
        </p:nvPicPr>
        <p:blipFill>
          <a:blip r:embed="rId3"/>
          <a:stretch>
            <a:fillRect/>
          </a:stretch>
        </p:blipFill>
        <p:spPr>
          <a:xfrm>
            <a:off x="5653089" y="609600"/>
            <a:ext cx="5540119" cy="5638800"/>
          </a:xfrm>
          <a:prstGeom prst="rect">
            <a:avLst/>
          </a:prstGeom>
        </p:spPr>
      </p:pic>
    </p:spTree>
    <p:extLst>
      <p:ext uri="{BB962C8B-B14F-4D97-AF65-F5344CB8AC3E}">
        <p14:creationId xmlns:p14="http://schemas.microsoft.com/office/powerpoint/2010/main" val="394266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5768E-8205-4BD7-EDD6-AA38394BEDAC}"/>
              </a:ext>
            </a:extLst>
          </p:cNvPr>
          <p:cNvSpPr>
            <a:spLocks noGrp="1"/>
          </p:cNvSpPr>
          <p:nvPr>
            <p:ph type="ctrTitle"/>
          </p:nvPr>
        </p:nvSpPr>
        <p:spPr>
          <a:xfrm>
            <a:off x="924444" y="966851"/>
            <a:ext cx="6889930" cy="4626864"/>
          </a:xfrm>
          <a:effectLst/>
        </p:spPr>
        <p:txBody>
          <a:bodyPr anchor="ctr">
            <a:normAutofit/>
          </a:bodyPr>
          <a:lstStyle/>
          <a:p>
            <a:pPr algn="r"/>
            <a:r>
              <a:rPr lang="en-US" dirty="0"/>
              <a:t>QUESTION 2:</a:t>
            </a:r>
            <a:br>
              <a:rPr lang="en-US" dirty="0"/>
            </a:br>
            <a:r>
              <a:rPr lang="en-US" b="1" i="0" u="none" strike="noStrike" dirty="0">
                <a:effectLst/>
              </a:rPr>
              <a:t>Have IMDB ratings changed for movies and shows over the decades? If, so how? </a:t>
            </a:r>
            <a:endParaRPr lang="en-US" dirty="0"/>
          </a:p>
        </p:txBody>
      </p:sp>
      <p:sp>
        <p:nvSpPr>
          <p:cNvPr id="3" name="Subtitle 2">
            <a:extLst>
              <a:ext uri="{FF2B5EF4-FFF2-40B4-BE49-F238E27FC236}">
                <a16:creationId xmlns:a16="http://schemas.microsoft.com/office/drawing/2014/main" id="{04810288-C9A1-1E00-0B72-DD6836EC70A0}"/>
              </a:ext>
            </a:extLst>
          </p:cNvPr>
          <p:cNvSpPr>
            <a:spLocks noGrp="1"/>
          </p:cNvSpPr>
          <p:nvPr>
            <p:ph type="subTitle" idx="1"/>
          </p:nvPr>
        </p:nvSpPr>
        <p:spPr>
          <a:xfrm>
            <a:off x="8457843" y="966851"/>
            <a:ext cx="2820362" cy="4626864"/>
          </a:xfrm>
          <a:effectLst/>
        </p:spPr>
        <p:txBody>
          <a:bodyPr anchor="ctr">
            <a:normAutofit/>
          </a:bodyPr>
          <a:lstStyle/>
          <a:p>
            <a:pPr algn="l"/>
            <a:r>
              <a:rPr lang="en-US" b="0" i="0" u="none" strike="noStrike" dirty="0">
                <a:effectLst/>
                <a:latin typeface="+mj-lt"/>
              </a:rPr>
              <a:t>Running the same tests on IMDB scores </a:t>
            </a:r>
            <a:r>
              <a:rPr lang="en-US" dirty="0">
                <a:effectLst/>
                <a:latin typeface="+mj-lt"/>
              </a:rPr>
              <a:t>as I did on runtimes </a:t>
            </a:r>
            <a:r>
              <a:rPr lang="en-US" b="0" i="0" u="none" strike="noStrike" dirty="0">
                <a:effectLst/>
                <a:latin typeface="+mj-lt"/>
              </a:rPr>
              <a:t>over the decades showed </a:t>
            </a:r>
            <a:r>
              <a:rPr lang="en-US" dirty="0">
                <a:effectLst/>
                <a:latin typeface="+mj-lt"/>
              </a:rPr>
              <a:t>that there is some statistically significant variance to be explored!</a:t>
            </a:r>
            <a:endParaRPr lang="en-US" dirty="0">
              <a:latin typeface="+mj-lt"/>
            </a:endParaRPr>
          </a:p>
        </p:txBody>
      </p:sp>
      <p:cxnSp>
        <p:nvCxnSpPr>
          <p:cNvPr id="51" name="Straight Connector 50">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4392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7859"/>
    </mc:Choice>
    <mc:Fallback xmlns="">
      <p:transition spd="slow" advTm="178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3EEB3-3B47-FB25-51A5-09DE2392500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3400" dirty="0"/>
              <a:t>How have IMDB scores changed for shows and movies over the decades?</a:t>
            </a:r>
          </a:p>
        </p:txBody>
      </p:sp>
      <p:pic>
        <p:nvPicPr>
          <p:cNvPr id="22" name="Picture 21">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Content Placeholder 4" descr="Graphical user interface&#10;&#10;Description automatically generated with medium confidence">
            <a:extLst>
              <a:ext uri="{FF2B5EF4-FFF2-40B4-BE49-F238E27FC236}">
                <a16:creationId xmlns:a16="http://schemas.microsoft.com/office/drawing/2014/main" id="{78FEE77E-62CE-5919-B0C8-7FA47FA9637D}"/>
              </a:ext>
            </a:extLst>
          </p:cNvPr>
          <p:cNvPicPr>
            <a:picLocks noGrp="1" noChangeAspect="1"/>
          </p:cNvPicPr>
          <p:nvPr>
            <p:ph idx="1"/>
          </p:nvPr>
        </p:nvPicPr>
        <p:blipFill rotWithShape="1">
          <a:blip r:embed="rId4"/>
          <a:srcRect r="287" b="1"/>
          <a:stretch/>
        </p:blipFill>
        <p:spPr>
          <a:xfrm>
            <a:off x="-1" y="-1"/>
            <a:ext cx="12198915" cy="4220682"/>
          </a:xfrm>
          <a:prstGeom prst="rect">
            <a:avLst/>
          </a:prstGeom>
        </p:spPr>
      </p:pic>
    </p:spTree>
    <p:extLst>
      <p:ext uri="{BB962C8B-B14F-4D97-AF65-F5344CB8AC3E}">
        <p14:creationId xmlns:p14="http://schemas.microsoft.com/office/powerpoint/2010/main" val="102609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491C5-9339-11D2-C735-CAFE85298C7F}"/>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3900"/>
              <a:t>How have IMDB scores changed for shows and movies over the decades?</a:t>
            </a:r>
          </a:p>
        </p:txBody>
      </p:sp>
      <p:sp>
        <p:nvSpPr>
          <p:cNvPr id="26" name="Rectangle 2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ord&#10;&#10;Description automatically generated with medium confidence">
            <a:extLst>
              <a:ext uri="{FF2B5EF4-FFF2-40B4-BE49-F238E27FC236}">
                <a16:creationId xmlns:a16="http://schemas.microsoft.com/office/drawing/2014/main" id="{B3FA4928-2CA4-2F8C-3614-494B9451FBB6}"/>
              </a:ext>
            </a:extLst>
          </p:cNvPr>
          <p:cNvPicPr>
            <a:picLocks noGrp="1" noChangeAspect="1"/>
          </p:cNvPicPr>
          <p:nvPr>
            <p:ph idx="1"/>
          </p:nvPr>
        </p:nvPicPr>
        <p:blipFill>
          <a:blip r:embed="rId3"/>
          <a:stretch>
            <a:fillRect/>
          </a:stretch>
        </p:blipFill>
        <p:spPr>
          <a:xfrm>
            <a:off x="5324315" y="918945"/>
            <a:ext cx="6197668" cy="5020110"/>
          </a:xfrm>
          <a:prstGeom prst="rect">
            <a:avLst/>
          </a:prstGeom>
        </p:spPr>
      </p:pic>
    </p:spTree>
    <p:extLst>
      <p:ext uri="{BB962C8B-B14F-4D97-AF65-F5344CB8AC3E}">
        <p14:creationId xmlns:p14="http://schemas.microsoft.com/office/powerpoint/2010/main" val="393417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C65E8-39F8-E9D9-11EE-2E02F850EBB4}"/>
              </a:ext>
            </a:extLst>
          </p:cNvPr>
          <p:cNvSpPr>
            <a:spLocks noGrp="1"/>
          </p:cNvSpPr>
          <p:nvPr>
            <p:ph type="title"/>
          </p:nvPr>
        </p:nvSpPr>
        <p:spPr>
          <a:xfrm>
            <a:off x="924444" y="966851"/>
            <a:ext cx="6889930" cy="4626864"/>
          </a:xfrm>
          <a:effectLst/>
        </p:spPr>
        <p:txBody>
          <a:bodyPr vert="horz" lIns="91440" tIns="45720" rIns="91440" bIns="45720" rtlCol="0" anchor="ctr">
            <a:normAutofit/>
          </a:bodyPr>
          <a:lstStyle/>
          <a:p>
            <a:pPr algn="r"/>
            <a:r>
              <a:rPr lang="en-US" sz="5400" dirty="0"/>
              <a:t>After running the IMDB Score, it shows that shows are more popular than movies. </a:t>
            </a:r>
          </a:p>
        </p:txBody>
      </p:sp>
      <p:cxnSp>
        <p:nvCxnSpPr>
          <p:cNvPr id="21" name="Straight Connector 20">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594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7.9"/>
</p:tagLst>
</file>

<file path=ppt/tags/tag2.xml><?xml version="1.0" encoding="utf-8"?>
<p:tagLst xmlns:a="http://schemas.openxmlformats.org/drawingml/2006/main" xmlns:r="http://schemas.openxmlformats.org/officeDocument/2006/relationships" xmlns:p="http://schemas.openxmlformats.org/presentationml/2006/main">
  <p:tag name="TIMING" val="|3.6"/>
</p:tagLst>
</file>

<file path=ppt/tags/tag3.xml><?xml version="1.0" encoding="utf-8"?>
<p:tagLst xmlns:a="http://schemas.openxmlformats.org/drawingml/2006/main" xmlns:r="http://schemas.openxmlformats.org/officeDocument/2006/relationships" xmlns:p="http://schemas.openxmlformats.org/presentationml/2006/main">
  <p:tag name="TIMING" val="|0.6"/>
</p:tagLst>
</file>

<file path=ppt/tags/tag4.xml><?xml version="1.0" encoding="utf-8"?>
<p:tagLst xmlns:a="http://schemas.openxmlformats.org/drawingml/2006/main" xmlns:r="http://schemas.openxmlformats.org/officeDocument/2006/relationships" xmlns:p="http://schemas.openxmlformats.org/presentationml/2006/main">
  <p:tag name="TIMING" val="|2.4|11.1|12.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Override1.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ppt/theme/themeOverride2.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A3AD49-9331-450C-A2FE-6857A4DB38C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CC670F-05B9-4BB7-BA2C-0DE5B5C1E5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{37F11645-C91B-4303-8DD0-E01C18617580}tf00934815_win32</Template>
  <TotalTime>1345</TotalTime>
  <Words>724</Words>
  <Application>Microsoft Macintosh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Goudy Old Style</vt:lpstr>
      <vt:lpstr>Wingdings 2</vt:lpstr>
      <vt:lpstr>SlateVTI</vt:lpstr>
      <vt:lpstr>Hulu Online Streaming Service</vt:lpstr>
      <vt:lpstr>Hulu </vt:lpstr>
      <vt:lpstr>QUESTION1: How have running times changed through the decades?  </vt:lpstr>
      <vt:lpstr>Runtimes Shows for  Hulu were shorter in the 1990’s but remained constant for the last two decades. </vt:lpstr>
      <vt:lpstr>Runtimes Movies for  Hulu were longer in the 1990’s and has remained constant</vt:lpstr>
      <vt:lpstr>QUESTION 2: Have IMDB ratings changed for movies and shows over the decades? If, so how? </vt:lpstr>
      <vt:lpstr>How have IMDB scores changed for shows and movies over the decades?</vt:lpstr>
      <vt:lpstr>How have IMDB scores changed for shows and movies over the decades?</vt:lpstr>
      <vt:lpstr>After running the IMDB Score, it shows that shows are more popular than movies. </vt:lpstr>
      <vt:lpstr>After viewing the Dataset,  we decided to examine the following three questions</vt:lpstr>
      <vt:lpstr>I ran a T-test to see if the average IMDB scores for Hulu were the same as the average IMDB scores for the combined data set.  First, I explore movies. The test showed that there IS a significant difference between the overall average IMDB score and the Hulu IMDB score for movies.  Next the test for shows revealed that there was NOT a statistically significant difference between the Hulu average and the overall average.  </vt:lpstr>
      <vt:lpstr>Combining the Data Sets </vt:lpstr>
      <vt:lpstr>IMDB Comparison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Services</dc:title>
  <dc:creator>Summer Kenney</dc:creator>
  <cp:lastModifiedBy>Jaclyn Huff</cp:lastModifiedBy>
  <cp:revision>17</cp:revision>
  <dcterms:created xsi:type="dcterms:W3CDTF">2022-08-26T15:23:35Z</dcterms:created>
  <dcterms:modified xsi:type="dcterms:W3CDTF">2022-09-05T13:46:55Z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