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E70084-AF45-4A9B-9DC9-231F8C020760}" v="2" dt="2022-02-26T18:40:56.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mer Kenney" userId="28069741fe3c72ec" providerId="LiveId" clId="{33E70084-AF45-4A9B-9DC9-231F8C020760}"/>
    <pc:docChg chg="custSel modSld">
      <pc:chgData name="Summer Kenney" userId="28069741fe3c72ec" providerId="LiveId" clId="{33E70084-AF45-4A9B-9DC9-231F8C020760}" dt="2022-02-26T18:44:35.297" v="36" actId="1076"/>
      <pc:docMkLst>
        <pc:docMk/>
      </pc:docMkLst>
      <pc:sldChg chg="addSp delSp modSp mod">
        <pc:chgData name="Summer Kenney" userId="28069741fe3c72ec" providerId="LiveId" clId="{33E70084-AF45-4A9B-9DC9-231F8C020760}" dt="2022-02-26T18:42:03.015" v="30" actId="20577"/>
        <pc:sldMkLst>
          <pc:docMk/>
          <pc:sldMk cId="1929804238" sldId="258"/>
        </pc:sldMkLst>
        <pc:spChg chg="mod">
          <ac:chgData name="Summer Kenney" userId="28069741fe3c72ec" providerId="LiveId" clId="{33E70084-AF45-4A9B-9DC9-231F8C020760}" dt="2022-02-26T18:40:06.695" v="3" actId="20577"/>
          <ac:spMkLst>
            <pc:docMk/>
            <pc:sldMk cId="1929804238" sldId="258"/>
            <ac:spMk id="3" creationId="{186AB375-F6D0-4507-B0E0-8B223B4BF0EB}"/>
          </ac:spMkLst>
        </pc:spChg>
        <pc:spChg chg="mod">
          <ac:chgData name="Summer Kenney" userId="28069741fe3c72ec" providerId="LiveId" clId="{33E70084-AF45-4A9B-9DC9-231F8C020760}" dt="2022-02-26T18:42:03.015" v="30" actId="20577"/>
          <ac:spMkLst>
            <pc:docMk/>
            <pc:sldMk cId="1929804238" sldId="258"/>
            <ac:spMk id="20" creationId="{45DD5BE8-FF70-4E2D-A4A5-C00B54BC55C5}"/>
          </ac:spMkLst>
        </pc:spChg>
        <pc:spChg chg="add del mod">
          <ac:chgData name="Summer Kenney" userId="28069741fe3c72ec" providerId="LiveId" clId="{33E70084-AF45-4A9B-9DC9-231F8C020760}" dt="2022-02-26T18:41:02.397" v="14"/>
          <ac:spMkLst>
            <pc:docMk/>
            <pc:sldMk cId="1929804238" sldId="258"/>
            <ac:spMk id="27" creationId="{455B52A4-C0B8-4351-931F-3C6B4E88D622}"/>
          </ac:spMkLst>
        </pc:spChg>
        <pc:grpChg chg="del">
          <ac:chgData name="Summer Kenney" userId="28069741fe3c72ec" providerId="LiveId" clId="{33E70084-AF45-4A9B-9DC9-231F8C020760}" dt="2022-02-26T18:40:17.159" v="4" actId="21"/>
          <ac:grpSpMkLst>
            <pc:docMk/>
            <pc:sldMk cId="1929804238" sldId="258"/>
            <ac:grpSpMk id="11" creationId="{E5076F26-BACA-4411-879E-6215148A96A7}"/>
          </ac:grpSpMkLst>
        </pc:grpChg>
        <pc:grpChg chg="mod">
          <ac:chgData name="Summer Kenney" userId="28069741fe3c72ec" providerId="LiveId" clId="{33E70084-AF45-4A9B-9DC9-231F8C020760}" dt="2022-02-26T18:40:33.038" v="7"/>
          <ac:grpSpMkLst>
            <pc:docMk/>
            <pc:sldMk cId="1929804238" sldId="258"/>
            <ac:grpSpMk id="23" creationId="{80C1B567-D1C6-4549-851C-664634988C8D}"/>
          </ac:grpSpMkLst>
        </pc:grpChg>
        <pc:inkChg chg="add mod">
          <ac:chgData name="Summer Kenney" userId="28069741fe3c72ec" providerId="LiveId" clId="{33E70084-AF45-4A9B-9DC9-231F8C020760}" dt="2022-02-26T18:40:33.038" v="7"/>
          <ac:inkMkLst>
            <pc:docMk/>
            <pc:sldMk cId="1929804238" sldId="258"/>
            <ac:inkMk id="21" creationId="{30C6B599-79FD-43F1-9791-04E8CF997C93}"/>
          </ac:inkMkLst>
        </pc:inkChg>
        <pc:inkChg chg="add mod">
          <ac:chgData name="Summer Kenney" userId="28069741fe3c72ec" providerId="LiveId" clId="{33E70084-AF45-4A9B-9DC9-231F8C020760}" dt="2022-02-26T18:40:33.038" v="7"/>
          <ac:inkMkLst>
            <pc:docMk/>
            <pc:sldMk cId="1929804238" sldId="258"/>
            <ac:inkMk id="22" creationId="{A5C6C5EE-0C37-4F1C-8C3F-E90A4E428CA1}"/>
          </ac:inkMkLst>
        </pc:inkChg>
        <pc:inkChg chg="add">
          <ac:chgData name="Summer Kenney" userId="28069741fe3c72ec" providerId="LiveId" clId="{33E70084-AF45-4A9B-9DC9-231F8C020760}" dt="2022-02-26T18:40:34.817" v="8" actId="9405"/>
          <ac:inkMkLst>
            <pc:docMk/>
            <pc:sldMk cId="1929804238" sldId="258"/>
            <ac:inkMk id="24" creationId="{DF1047D4-62B5-4802-ADCE-ACA4323B8CC8}"/>
          </ac:inkMkLst>
        </pc:inkChg>
        <pc:inkChg chg="add">
          <ac:chgData name="Summer Kenney" userId="28069741fe3c72ec" providerId="LiveId" clId="{33E70084-AF45-4A9B-9DC9-231F8C020760}" dt="2022-02-26T18:40:35.962" v="9" actId="9405"/>
          <ac:inkMkLst>
            <pc:docMk/>
            <pc:sldMk cId="1929804238" sldId="258"/>
            <ac:inkMk id="25" creationId="{8386B1F0-57EB-460F-8DAC-E8C3EE74A173}"/>
          </ac:inkMkLst>
        </pc:inkChg>
        <pc:inkChg chg="add">
          <ac:chgData name="Summer Kenney" userId="28069741fe3c72ec" providerId="LiveId" clId="{33E70084-AF45-4A9B-9DC9-231F8C020760}" dt="2022-02-26T18:40:36.426" v="10" actId="9405"/>
          <ac:inkMkLst>
            <pc:docMk/>
            <pc:sldMk cId="1929804238" sldId="258"/>
            <ac:inkMk id="26" creationId="{654DC962-CED7-455D-8921-4715E2CCCE60}"/>
          </ac:inkMkLst>
        </pc:inkChg>
      </pc:sldChg>
      <pc:sldChg chg="modSp mod">
        <pc:chgData name="Summer Kenney" userId="28069741fe3c72ec" providerId="LiveId" clId="{33E70084-AF45-4A9B-9DC9-231F8C020760}" dt="2022-02-26T18:44:35.297" v="36" actId="1076"/>
        <pc:sldMkLst>
          <pc:docMk/>
          <pc:sldMk cId="2203666258" sldId="267"/>
        </pc:sldMkLst>
        <pc:spChg chg="mod">
          <ac:chgData name="Summer Kenney" userId="28069741fe3c72ec" providerId="LiveId" clId="{33E70084-AF45-4A9B-9DC9-231F8C020760}" dt="2022-02-26T18:44:23.455" v="34" actId="255"/>
          <ac:spMkLst>
            <pc:docMk/>
            <pc:sldMk cId="2203666258" sldId="267"/>
            <ac:spMk id="6" creationId="{5C359BA6-D9BB-4F49-A6D9-F98F99181938}"/>
          </ac:spMkLst>
        </pc:spChg>
        <pc:picChg chg="mod">
          <ac:chgData name="Summer Kenney" userId="28069741fe3c72ec" providerId="LiveId" clId="{33E70084-AF45-4A9B-9DC9-231F8C020760}" dt="2022-02-26T18:44:35.297" v="36" actId="1076"/>
          <ac:picMkLst>
            <pc:docMk/>
            <pc:sldMk cId="2203666258" sldId="267"/>
            <ac:picMk id="5" creationId="{BF8C8D62-7572-4909-87B3-42CB7B75EE32}"/>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0:49.772"/>
    </inkml:context>
    <inkml:brush xml:id="br0">
      <inkml:brushProperty name="width" value="0.05" units="cm"/>
      <inkml:brushProperty name="height" value="0.05" units="cm"/>
      <inkml:brushProperty name="color" value="#E71224"/>
    </inkml:brush>
  </inkml:definitions>
  <inkml:trace contextRef="#ctx0" brushRef="#br0">0 0 24575,'0'0'0,"0"0"0,18 3 0,18 7 0,-1 3 0,55 25 0,18 8 0,219 86 0,-49-14 0,-230-99 0,-16-8-1365,-5-2-5461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8:40:34.81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8:40:35.961"/>
    </inkml:context>
    <inkml:brush xml:id="br0">
      <inkml:brushProperty name="width" value="0.05" units="cm"/>
      <inkml:brushProperty name="height" value="0.05" units="cm"/>
      <inkml:brushProperty name="color" value="#E71224"/>
    </inkml:brush>
  </inkml:definitions>
  <inkml:trace contextRef="#ctx0" brushRef="#br0">67 1 24575,'-4'0'0,"-6"0"0,-15 0 0,-2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8:40:36.425"/>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2:51.561"/>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2:52.481"/>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2:52.992"/>
    </inkml:context>
    <inkml:brush xml:id="br0">
      <inkml:brushProperty name="width" value="0.05" units="cm"/>
      <inkml:brushProperty name="height" value="0.05" units="cm"/>
      <inkml:brushProperty name="color" value="#004F8B"/>
    </inkml:brush>
  </inkml:definitions>
  <inkml:trace contextRef="#ctx0" brushRef="#br0">1 0 24575,'4'0'0,"2"5"0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2:53.353"/>
    </inkml:context>
    <inkml:brush xml:id="br0">
      <inkml:brushProperty name="width" value="0.05" units="cm"/>
      <inkml:brushProperty name="height" value="0.05" units="cm"/>
      <inkml:brushProperty name="color" value="#004F8B"/>
    </inkml:brush>
  </inkml:definitions>
  <inkml:trace contextRef="#ctx0" brushRef="#br0">0 0 24575,'0'5'0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2:53.692"/>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2:54.056"/>
    </inkml:context>
    <inkml:brush xml:id="br0">
      <inkml:brushProperty name="width" value="0.05" units="cm"/>
      <inkml:brushProperty name="height" value="0.05" units="cm"/>
      <inkml:brushProperty name="color" value="#004F8B"/>
    </inkml:brush>
  </inkml:definitions>
  <inkml:trace contextRef="#ctx0" brushRef="#br0">1 0 24575,'4'0'0,"6"5"0,2 1-8191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2:54.406"/>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0:50.409"/>
    </inkml:context>
    <inkml:brush xml:id="br0">
      <inkml:brushProperty name="width" value="0.05" units="cm"/>
      <inkml:brushProperty name="height" value="0.05" units="cm"/>
      <inkml:brushProperty name="color" value="#E71224"/>
    </inkml:brush>
  </inkml:definitions>
  <inkml:trace contextRef="#ctx0" brushRef="#br0">574 1 24575,'0'0'0,"-15"15"0,-170 223 0,115-144 0,-220 296-1365,276-372-5461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2:54.952"/>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1:29.596"/>
    </inkml:context>
    <inkml:brush xml:id="br0">
      <inkml:brushProperty name="width" value="0.05" units="cm"/>
      <inkml:brushProperty name="height" value="0.05" units="cm"/>
      <inkml:brushProperty name="color" value="#004F8B"/>
    </inkml:brush>
  </inkml:definitions>
  <inkml:trace contextRef="#ctx0" brushRef="#br0">58 1 24575,'0'25'0,"12"301"0,-43 315 0,6-236 0,12 1207 0,20-1237 0,33 751 0,-39-1114 0,70 799 0,-5 295 0,-66-1100-31,-10 285-1303,8-264-5492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1:30.373"/>
    </inkml:context>
    <inkml:brush xml:id="br0">
      <inkml:brushProperty name="width" value="0.05" units="cm"/>
      <inkml:brushProperty name="height" value="0.05" units="cm"/>
      <inkml:brushProperty name="color" value="#004F8B"/>
    </inkml:brush>
  </inkml:definitions>
  <inkml:trace contextRef="#ctx0" brushRef="#br0">2 204 24575,'-1'1'0,"1"0"0,0 0 0,0 0 0,0 0 0,0 0 0,0 0 0,0 0 0,0 0 0,0 0 0,0 0 0,0-1 0,0 1 0,1 0 0,-1 0 0,0 0 0,1 0 0,-1 0 0,1 0 0,0 1 0,12 21 0,-11-20 0,81 122 0,-6-11 0,104 208 0,45 73 0,-196-346 0,96 139 0,-109-166 0,0-1 0,2 0 0,1-2 0,0 0 0,45 31 0,-60-47 0,0 0 0,-1 0 0,1-1 0,0 0 0,0 1 0,0-2 0,1 1 0,-1-1 0,0 0 0,1 0 0,-1 0 0,1-1 0,-1 1 0,7-2 0,-6 0 0,0 0 0,-1-1 0,1 0 0,0 0 0,-1-1 0,0 1 0,1-1 0,-1 0 0,0-1 0,0 1 0,-1-1 0,8-7 0,20-22 0,-2 0 0,-2-3 0,42-66 0,57-127 0,-117 209 0,159-323 0,30-58 0,-146 297-55,-27 50-382,3 0 0,65-92 1,-76 124-6390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1:50.307"/>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01.122"/>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02.129"/>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02.934"/>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03.337"/>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04.596"/>
    </inkml:context>
    <inkml:brush xml:id="br0">
      <inkml:brushProperty name="width" value="0.05" units="cm"/>
      <inkml:brushProperty name="height" value="0.05" units="cm"/>
      <inkml:brushProperty name="color" value="#004F8B"/>
    </inkml:brush>
  </inkml:definitions>
  <inkml:trace contextRef="#ctx0" brushRef="#br0">1 1 24575,'-1'0'-8191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05.453"/>
    </inkml:context>
    <inkml:brush xml:id="br0">
      <inkml:brushProperty name="width" value="0.05" units="cm"/>
      <inkml:brushProperty name="height" value="0.05" units="cm"/>
      <inkml:brushProperty name="color" value="#004F8B"/>
    </inkml:brush>
  </inkml:definitions>
  <inkml:trace contextRef="#ctx0" brushRef="#br0">0 0 24575,'0'1'-8191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0:59.671"/>
    </inkml:context>
    <inkml:brush xml:id="br0">
      <inkml:brushProperty name="width" value="0.05" units="cm"/>
      <inkml:brushProperty name="height" value="0.05" units="cm"/>
      <inkml:brushProperty name="color" value="#004F8B"/>
    </inkml:brush>
  </inkml:definitions>
  <inkml:trace contextRef="#ctx0" brushRef="#br0">0 1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05.983"/>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06.713"/>
    </inkml:context>
    <inkml:brush xml:id="br0">
      <inkml:brushProperty name="width" value="0.05" units="cm"/>
      <inkml:brushProperty name="height" value="0.05" units="cm"/>
      <inkml:brushProperty name="color" value="#004F8B"/>
    </inkml:brush>
  </inkml:definitions>
  <inkml:trace contextRef="#ctx0" brushRef="#br0">1 1 24575,'4'0'0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07.381"/>
    </inkml:context>
    <inkml:brush xml:id="br0">
      <inkml:brushProperty name="width" value="0.05" units="cm"/>
      <inkml:brushProperty name="height" value="0.05" units="cm"/>
      <inkml:brushProperty name="color" value="#004F8B"/>
    </inkml:brush>
  </inkml:definitions>
  <inkml:trace contextRef="#ctx0" brushRef="#br0">1 1 24575,'0'-1'-8191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09.313"/>
    </inkml:context>
    <inkml:brush xml:id="br0">
      <inkml:brushProperty name="width" value="0.05" units="cm"/>
      <inkml:brushProperty name="height" value="0.05" units="cm"/>
      <inkml:brushProperty name="color" value="#004F8B"/>
    </inkml:brush>
  </inkml:definitions>
  <inkml:trace contextRef="#ctx0" brushRef="#br0">1 0 24575,'0'1'-8191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09.655"/>
    </inkml:context>
    <inkml:brush xml:id="br0">
      <inkml:brushProperty name="width" value="0.05" units="cm"/>
      <inkml:brushProperty name="height" value="0.05" units="cm"/>
      <inkml:brushProperty name="color" value="#004F8B"/>
    </inkml:brush>
  </inkml:definitions>
  <inkml:trace contextRef="#ctx0" brushRef="#br0">1 0 24575,'0'1'-8191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10.169"/>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10.591"/>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11.041"/>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32:11.742"/>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1:00.978"/>
    </inkml:context>
    <inkml:brush xml:id="br0">
      <inkml:brushProperty name="width" value="0.05" units="cm"/>
      <inkml:brushProperty name="height" value="0.05" units="cm"/>
      <inkml:brushProperty name="color" value="#004F8B"/>
    </inkml:brush>
  </inkml:definitions>
  <inkml:trace contextRef="#ctx0" brushRef="#br0">0 1 24575,'0'0'0,"0"0"0,0 0 0,0 0 0,0 0 0,0 0 0,8 14 0,25 29 0,2-2 0,44 39 0,87 66 0,76 77 0,244 283 0,-464-485-1365,-3-6-5461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1:01.459"/>
    </inkml:context>
    <inkml:brush xml:id="br0">
      <inkml:brushProperty name="width" value="0.05" units="cm"/>
      <inkml:brushProperty name="height" value="0.05" units="cm"/>
      <inkml:brushProperty name="color" value="#004F8B"/>
    </inkml:brush>
  </inkml:definitions>
  <inkml:trace contextRef="#ctx0" brushRef="#br0">672 1 24575,'0'0'0,"-19"7"0,-4 6 0,1 0 0,-1 2 0,2 0 0,0 1 0,1 1 0,1 1 0,-21 25 0,-108 152 0,87-104-341,4 2 0,4 2-1,-71 180 1,104-218-6485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1:05.135"/>
    </inkml:context>
    <inkml:brush xml:id="br0">
      <inkml:brushProperty name="width" value="0.05" units="cm"/>
      <inkml:brushProperty name="height" value="0.05" units="cm"/>
      <inkml:brushProperty name="color" value="#004F8B"/>
    </inkml:brush>
  </inkml:definitions>
  <inkml:trace contextRef="#ctx0" brushRef="#br0">1 1 24575,'0'1'0,"1"1"0,-1 0 0,1-1 0,-1 1 0,1 0 0,0-1 0,-1 1 0,1-1 0,0 1 0,0-1 0,0 1 0,0-1 0,1 0 0,-1 0 0,0 0 0,0 1 0,3 0 0,29 19 0,-26-17 0,325 153 0,-87-46 0,-97-30 24,-71-37-718,99 41-1,-144-73-6131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6:21:05.664"/>
    </inkml:context>
    <inkml:brush xml:id="br0">
      <inkml:brushProperty name="width" value="0.05" units="cm"/>
      <inkml:brushProperty name="height" value="0.05" units="cm"/>
      <inkml:brushProperty name="color" value="#004F8B"/>
    </inkml:brush>
  </inkml:definitions>
  <inkml:trace contextRef="#ctx0" brushRef="#br0">674 0 24575,'-45'44'0,"3"2"0,-57 78 0,-115 211 0,33-43 0,105-181-1365,59-82-5461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8:40:31.588"/>
    </inkml:context>
    <inkml:brush xml:id="br0">
      <inkml:brushProperty name="width" value="0.05" units="cm"/>
      <inkml:brushProperty name="height" value="0.05" units="cm"/>
      <inkml:brushProperty name="color" value="#E71224"/>
    </inkml:brush>
  </inkml:definitions>
  <inkml:trace contextRef="#ctx0" brushRef="#br0">0 1 24575,'1'2'0,"-1"1"0,1-1 0,-1 1 0,1-1 0,0 1 0,0-1 0,0 0 0,0 1 0,0-1 0,0 0 0,1 0 0,-1 0 0,1 0 0,3 3 0,30 26 0,-25-23 0,86 63 0,185 102 0,-222-139 0,64 35 0,140 88 0,-152-77 0,44 30 0,-140-102-1365,-4-3-5461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18:40:32.085"/>
    </inkml:context>
    <inkml:brush xml:id="br0">
      <inkml:brushProperty name="width" value="0.05" units="cm"/>
      <inkml:brushProperty name="height" value="0.05" units="cm"/>
      <inkml:brushProperty name="color" value="#E71224"/>
    </inkml:brush>
  </inkml:definitions>
  <inkml:trace contextRef="#ctx0" brushRef="#br0">994 1 24575,'-8'24'0,"-5"20"0,-3-2 0,-1 0 0,-3-1 0,-33 53 0,5-28 0,-71 78 0,-68 50 0,-97 112 0,227-229-682,-92 164-1,126-197-6143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2/26/2022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553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2/26/2022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789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2/26/2022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5145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2/26/2022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033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2/26/2022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4573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2/26/2022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3031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2/26/2022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224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2/26/2022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578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2/26/2022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978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2/26/2022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2737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2/26/2022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04248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2/26/2022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1533964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2.pn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3.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customXml" Target="../ink/ink19.xml"/><Relationship Id="rId3" Type="http://schemas.openxmlformats.org/officeDocument/2006/relationships/customXml" Target="../ink/ink13.xml"/><Relationship Id="rId7" Type="http://schemas.openxmlformats.org/officeDocument/2006/relationships/image" Target="../media/image15.png"/><Relationship Id="rId12"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customXml" Target="../ink/ink18.xml"/><Relationship Id="rId5" Type="http://schemas.openxmlformats.org/officeDocument/2006/relationships/customXml" Target="../ink/ink14.xml"/><Relationship Id="rId10" Type="http://schemas.openxmlformats.org/officeDocument/2006/relationships/customXml" Target="../ink/ink17.xml"/><Relationship Id="rId4" Type="http://schemas.openxmlformats.org/officeDocument/2006/relationships/image" Target="../media/image5.png"/><Relationship Id="rId9" Type="http://schemas.openxmlformats.org/officeDocument/2006/relationships/image" Target="../media/image16.png"/><Relationship Id="rId14" Type="http://schemas.openxmlformats.org/officeDocument/2006/relationships/customXml" Target="../ink/ink20.xml"/></Relationships>
</file>

<file path=ppt/slides/_rels/slide5.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2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21.png"/><Relationship Id="rId18" Type="http://schemas.openxmlformats.org/officeDocument/2006/relationships/customXml" Target="../ink/ink36.xml"/><Relationship Id="rId3" Type="http://schemas.openxmlformats.org/officeDocument/2006/relationships/customXml" Target="../ink/ink23.xml"/><Relationship Id="rId7" Type="http://schemas.openxmlformats.org/officeDocument/2006/relationships/customXml" Target="../ink/ink26.xml"/><Relationship Id="rId12" Type="http://schemas.openxmlformats.org/officeDocument/2006/relationships/customXml" Target="../ink/ink31.xml"/><Relationship Id="rId17" Type="http://schemas.openxmlformats.org/officeDocument/2006/relationships/customXml" Target="../ink/ink35.xml"/><Relationship Id="rId2" Type="http://schemas.openxmlformats.org/officeDocument/2006/relationships/image" Target="../media/image20.png"/><Relationship Id="rId16" Type="http://schemas.openxmlformats.org/officeDocument/2006/relationships/customXml" Target="../ink/ink34.xml"/><Relationship Id="rId20" Type="http://schemas.openxmlformats.org/officeDocument/2006/relationships/customXml" Target="../ink/ink38.xml"/><Relationship Id="rId1" Type="http://schemas.openxmlformats.org/officeDocument/2006/relationships/slideLayout" Target="../slideLayouts/slideLayout2.xml"/><Relationship Id="rId6" Type="http://schemas.openxmlformats.org/officeDocument/2006/relationships/customXml" Target="../ink/ink25.xml"/><Relationship Id="rId11" Type="http://schemas.openxmlformats.org/officeDocument/2006/relationships/customXml" Target="../ink/ink30.xml"/><Relationship Id="rId5" Type="http://schemas.openxmlformats.org/officeDocument/2006/relationships/customXml" Target="../ink/ink24.xml"/><Relationship Id="rId15" Type="http://schemas.openxmlformats.org/officeDocument/2006/relationships/customXml" Target="../ink/ink33.xml"/><Relationship Id="rId10" Type="http://schemas.openxmlformats.org/officeDocument/2006/relationships/customXml" Target="../ink/ink29.xml"/><Relationship Id="rId19" Type="http://schemas.openxmlformats.org/officeDocument/2006/relationships/customXml" Target="../ink/ink37.xml"/><Relationship Id="rId4" Type="http://schemas.openxmlformats.org/officeDocument/2006/relationships/image" Target="../media/image5.png"/><Relationship Id="rId9" Type="http://schemas.openxmlformats.org/officeDocument/2006/relationships/customXml" Target="../ink/ink28.xml"/><Relationship Id="rId14" Type="http://schemas.openxmlformats.org/officeDocument/2006/relationships/customXml" Target="../ink/ink3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7" name="Picture 3">
            <a:extLst>
              <a:ext uri="{FF2B5EF4-FFF2-40B4-BE49-F238E27FC236}">
                <a16:creationId xmlns:a16="http://schemas.microsoft.com/office/drawing/2014/main" id="{0EF774CC-14B3-41B6-83D8-496259890763}"/>
              </a:ext>
            </a:extLst>
          </p:cNvPr>
          <p:cNvPicPr>
            <a:picLocks noChangeAspect="1"/>
          </p:cNvPicPr>
          <p:nvPr/>
        </p:nvPicPr>
        <p:blipFill rotWithShape="1">
          <a:blip r:embed="rId2">
            <a:alphaModFix amt="60000"/>
          </a:blip>
          <a:srcRect b="6250"/>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55C646-84B0-4F21-9CF9-C9E7E0A7F957}"/>
              </a:ext>
            </a:extLst>
          </p:cNvPr>
          <p:cNvSpPr>
            <a:spLocks noGrp="1"/>
          </p:cNvSpPr>
          <p:nvPr>
            <p:ph type="ctrTitle"/>
          </p:nvPr>
        </p:nvSpPr>
        <p:spPr>
          <a:xfrm>
            <a:off x="1804988" y="1442172"/>
            <a:ext cx="8582025" cy="2177328"/>
          </a:xfrm>
        </p:spPr>
        <p:txBody>
          <a:bodyPr anchor="ctr">
            <a:normAutofit/>
          </a:bodyPr>
          <a:lstStyle/>
          <a:p>
            <a:pPr algn="ctr"/>
            <a:r>
              <a:rPr lang="en-US" sz="7200"/>
              <a:t>Cigarette Data Analysis</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a:extLst>
              <a:ext uri="{FF2B5EF4-FFF2-40B4-BE49-F238E27FC236}">
                <a16:creationId xmlns:a16="http://schemas.microsoft.com/office/drawing/2014/main" id="{FED220F3-AAA2-43CF-B985-8EB81BEF9610}"/>
              </a:ext>
            </a:extLst>
          </p:cNvPr>
          <p:cNvSpPr>
            <a:spLocks noGrp="1"/>
          </p:cNvSpPr>
          <p:nvPr>
            <p:ph type="subTitle" idx="1"/>
          </p:nvPr>
        </p:nvSpPr>
        <p:spPr>
          <a:xfrm>
            <a:off x="2566988" y="3962400"/>
            <a:ext cx="7058025" cy="581025"/>
          </a:xfrm>
        </p:spPr>
        <p:txBody>
          <a:bodyPr anchor="ctr">
            <a:normAutofit/>
          </a:bodyPr>
          <a:lstStyle/>
          <a:p>
            <a:pPr algn="ctr"/>
            <a:r>
              <a:rPr lang="en-US">
                <a:solidFill>
                  <a:srgbClr val="FFFFFF"/>
                </a:solidFill>
              </a:rPr>
              <a:t>From 1985-1995</a:t>
            </a:r>
          </a:p>
        </p:txBody>
      </p:sp>
    </p:spTree>
    <p:extLst>
      <p:ext uri="{BB962C8B-B14F-4D97-AF65-F5344CB8AC3E}">
        <p14:creationId xmlns:p14="http://schemas.microsoft.com/office/powerpoint/2010/main" val="3196712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7D6A-4209-4F90-BE84-BE747962D21E}"/>
              </a:ext>
            </a:extLst>
          </p:cNvPr>
          <p:cNvSpPr>
            <a:spLocks noGrp="1"/>
          </p:cNvSpPr>
          <p:nvPr>
            <p:ph type="title"/>
          </p:nvPr>
        </p:nvSpPr>
        <p:spPr/>
        <p:txBody>
          <a:bodyPr>
            <a:normAutofit fontScale="90000"/>
          </a:bodyPr>
          <a:lstStyle/>
          <a:p>
            <a:r>
              <a:rPr lang="en-US" dirty="0"/>
              <a:t>9. </a:t>
            </a:r>
            <a:r>
              <a:rPr lang="en-US" sz="2200" b="0" i="0" dirty="0">
                <a:solidFill>
                  <a:srgbClr val="4A4A4A"/>
                </a:solidFill>
                <a:effectLst/>
                <a:latin typeface="Open Sans" panose="020B0606030504020204" pitchFamily="34" charset="0"/>
              </a:rPr>
              <a:t>You can adjust the price of a pack of cigarettes for inflation by dividing the </a:t>
            </a:r>
            <a:r>
              <a:rPr lang="en-US" sz="2200" b="0" i="0" dirty="0" err="1">
                <a:solidFill>
                  <a:srgbClr val="4A4A4A"/>
                </a:solidFill>
                <a:effectLst/>
                <a:latin typeface="Open Sans" panose="020B0606030504020204" pitchFamily="34" charset="0"/>
              </a:rPr>
              <a:t>avgprs</a:t>
            </a:r>
            <a:r>
              <a:rPr lang="en-US" sz="2200" b="0" i="0" dirty="0">
                <a:solidFill>
                  <a:srgbClr val="4A4A4A"/>
                </a:solidFill>
                <a:effectLst/>
                <a:latin typeface="Open Sans" panose="020B0606030504020204" pitchFamily="34" charset="0"/>
              </a:rPr>
              <a:t> variable by the cpi variable. Create an adjusted price for each row, then re-do your scatter plot and linear regression using this adjusted price.</a:t>
            </a:r>
            <a:endParaRPr lang="en-US" sz="2200" dirty="0"/>
          </a:p>
        </p:txBody>
      </p:sp>
      <p:pic>
        <p:nvPicPr>
          <p:cNvPr id="5" name="Content Placeholder 4" descr="Chart, scatter chart&#10;&#10;Description automatically generated">
            <a:extLst>
              <a:ext uri="{FF2B5EF4-FFF2-40B4-BE49-F238E27FC236}">
                <a16:creationId xmlns:a16="http://schemas.microsoft.com/office/drawing/2014/main" id="{71125F6F-FDBB-4F16-A0ED-E79F70E06A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675" y="2070225"/>
            <a:ext cx="6819899" cy="3814030"/>
          </a:xfrm>
        </p:spPr>
      </p:pic>
      <p:sp>
        <p:nvSpPr>
          <p:cNvPr id="6" name="TextBox 5">
            <a:extLst>
              <a:ext uri="{FF2B5EF4-FFF2-40B4-BE49-F238E27FC236}">
                <a16:creationId xmlns:a16="http://schemas.microsoft.com/office/drawing/2014/main" id="{FB1A0FCC-D88E-4EA6-831B-CECAB0814CE8}"/>
              </a:ext>
            </a:extLst>
          </p:cNvPr>
          <p:cNvSpPr txBox="1"/>
          <p:nvPr/>
        </p:nvSpPr>
        <p:spPr>
          <a:xfrm>
            <a:off x="447675" y="5944904"/>
            <a:ext cx="11296650" cy="738664"/>
          </a:xfrm>
          <a:prstGeom prst="rect">
            <a:avLst/>
          </a:prstGeom>
          <a:noFill/>
        </p:spPr>
        <p:txBody>
          <a:bodyPr wrap="square" rtlCol="0">
            <a:spAutoFit/>
          </a:bodyPr>
          <a:lstStyle/>
          <a:p>
            <a:r>
              <a:rPr lang="en-US" sz="1400" dirty="0"/>
              <a:t>Inflate = Cigarette %&gt;% mutate(inflation = </a:t>
            </a:r>
            <a:r>
              <a:rPr lang="en-US" sz="1400" dirty="0" err="1"/>
              <a:t>avgprs</a:t>
            </a:r>
            <a:r>
              <a:rPr lang="en-US" sz="1400" dirty="0"/>
              <a:t>/cpi)</a:t>
            </a:r>
          </a:p>
          <a:p>
            <a:endParaRPr lang="en-US" sz="1400" dirty="0"/>
          </a:p>
          <a:p>
            <a:r>
              <a:rPr lang="en-US" sz="1400" dirty="0" err="1"/>
              <a:t>ggplot</a:t>
            </a:r>
            <a:r>
              <a:rPr lang="en-US" sz="1400" dirty="0"/>
              <a:t>(</a:t>
            </a:r>
            <a:r>
              <a:rPr lang="en-US" sz="1400" dirty="0" err="1"/>
              <a:t>Inlfate</a:t>
            </a:r>
            <a:r>
              <a:rPr lang="en-US" sz="1400" dirty="0"/>
              <a:t>, </a:t>
            </a:r>
            <a:r>
              <a:rPr lang="en-US" sz="1400" dirty="0" err="1"/>
              <a:t>aes</a:t>
            </a:r>
            <a:r>
              <a:rPr lang="en-US" sz="1400" dirty="0"/>
              <a:t>(x = inflation, y = </a:t>
            </a:r>
            <a:r>
              <a:rPr lang="en-US" sz="1400" dirty="0" err="1"/>
              <a:t>packpc</a:t>
            </a:r>
            <a:r>
              <a:rPr lang="en-US" sz="1400" dirty="0"/>
              <a:t>, color = year)) + </a:t>
            </a:r>
            <a:r>
              <a:rPr lang="en-US" sz="1400" dirty="0" err="1"/>
              <a:t>geom_point</a:t>
            </a:r>
            <a:r>
              <a:rPr lang="en-US" sz="1400" dirty="0"/>
              <a:t>() + </a:t>
            </a:r>
            <a:r>
              <a:rPr lang="en-US" sz="1400" dirty="0" err="1"/>
              <a:t>geom_smooth</a:t>
            </a:r>
            <a:r>
              <a:rPr lang="en-US" sz="1400" dirty="0"/>
              <a:t>(method=</a:t>
            </a:r>
            <a:r>
              <a:rPr lang="en-US" sz="1400" dirty="0" err="1"/>
              <a:t>lm</a:t>
            </a:r>
            <a:r>
              <a:rPr lang="en-US" sz="1400" dirty="0"/>
              <a:t>)</a:t>
            </a:r>
          </a:p>
        </p:txBody>
      </p:sp>
      <p:sp>
        <p:nvSpPr>
          <p:cNvPr id="8" name="Rectangle 1">
            <a:extLst>
              <a:ext uri="{FF2B5EF4-FFF2-40B4-BE49-F238E27FC236}">
                <a16:creationId xmlns:a16="http://schemas.microsoft.com/office/drawing/2014/main" id="{72E88794-B704-4C82-9537-C7C15B1C02D6}"/>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000000"/>
                </a:solidFill>
                <a:effectLst/>
                <a:latin typeface="Lucida Console" panose="020B06090405040202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8A137F7-C769-4C4A-8B67-8F90ECDE09BD}"/>
              </a:ext>
            </a:extLst>
          </p:cNvPr>
          <p:cNvSpPr txBox="1"/>
          <p:nvPr/>
        </p:nvSpPr>
        <p:spPr>
          <a:xfrm>
            <a:off x="8164286" y="2304661"/>
            <a:ext cx="3694922" cy="2862322"/>
          </a:xfrm>
          <a:prstGeom prst="rect">
            <a:avLst/>
          </a:prstGeom>
          <a:noFill/>
        </p:spPr>
        <p:txBody>
          <a:bodyPr wrap="square" rtlCol="0">
            <a:spAutoFit/>
          </a:bodyPr>
          <a:lstStyle/>
          <a:p>
            <a:r>
              <a:rPr lang="en-US" sz="1000" dirty="0"/>
              <a:t>Coefficients:</a:t>
            </a:r>
          </a:p>
          <a:p>
            <a:r>
              <a:rPr lang="en-US" sz="1000" dirty="0"/>
              <a:t>             Estimate Std. Error t value </a:t>
            </a:r>
            <a:r>
              <a:rPr lang="en-US" sz="1000" dirty="0" err="1"/>
              <a:t>Pr</a:t>
            </a:r>
            <a:r>
              <a:rPr lang="en-US" sz="1000" dirty="0"/>
              <a:t>(&gt;|t|)    </a:t>
            </a:r>
          </a:p>
          <a:p>
            <a:r>
              <a:rPr lang="en-US" sz="1000" dirty="0"/>
              <a:t>(Intercept) 211.76821    5.95792   35.54   &lt;2e-16 ***</a:t>
            </a:r>
          </a:p>
          <a:p>
            <a:r>
              <a:rPr lang="en-US" sz="1000" dirty="0"/>
              <a:t>inflation    -0.91640    0.05138  -17.84   &lt;2e-16 ***</a:t>
            </a:r>
          </a:p>
          <a:p>
            <a:r>
              <a:rPr lang="en-US" sz="1000" dirty="0"/>
              <a:t>---</a:t>
            </a:r>
          </a:p>
          <a:p>
            <a:r>
              <a:rPr lang="en-US" sz="1000" dirty="0" err="1"/>
              <a:t>Signif</a:t>
            </a:r>
            <a:r>
              <a:rPr lang="en-US" sz="1000" dirty="0"/>
              <a:t>. codes:  0 ‘***’ 0.001 ‘**’ 0.01 ‘*’ 0.05 ‘.’ 0.1 ‘ ’ 1</a:t>
            </a:r>
          </a:p>
          <a:p>
            <a:endParaRPr lang="en-US" sz="1000" dirty="0"/>
          </a:p>
          <a:p>
            <a:r>
              <a:rPr lang="en-US" sz="1000" dirty="0"/>
              <a:t>Residual standard error: 18.27 on 526 degrees of freedom</a:t>
            </a:r>
          </a:p>
          <a:p>
            <a:r>
              <a:rPr lang="en-US" sz="1000" dirty="0"/>
              <a:t>Multiple R-squared:  0.3769,	Adjusted R-squared:  0.3757 </a:t>
            </a:r>
          </a:p>
          <a:p>
            <a:r>
              <a:rPr lang="en-US" sz="1000" dirty="0"/>
              <a:t>F-statistic: 318.1 on 1 and 526 DF,  p-value: &lt; 2.2e-16</a:t>
            </a:r>
          </a:p>
          <a:p>
            <a:endParaRPr lang="en-US" sz="1400" b="1" dirty="0"/>
          </a:p>
          <a:p>
            <a:r>
              <a:rPr lang="en-US" sz="1400" b="1" dirty="0"/>
              <a:t>Adjusted R-squared:  0.3757 </a:t>
            </a:r>
          </a:p>
          <a:p>
            <a:endParaRPr lang="en-US" sz="1400" b="1" dirty="0"/>
          </a:p>
          <a:p>
            <a:r>
              <a:rPr lang="en-US" sz="1400" b="1" dirty="0"/>
              <a:t>38% of the variability </a:t>
            </a:r>
          </a:p>
          <a:p>
            <a:endParaRPr lang="en-US" sz="1400" b="1" dirty="0"/>
          </a:p>
          <a:p>
            <a:endParaRPr lang="en-US" sz="1000" dirty="0"/>
          </a:p>
        </p:txBody>
      </p:sp>
    </p:spTree>
    <p:extLst>
      <p:ext uri="{BB962C8B-B14F-4D97-AF65-F5344CB8AC3E}">
        <p14:creationId xmlns:p14="http://schemas.microsoft.com/office/powerpoint/2010/main" val="45353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6AE8-0F7E-4956-B8AD-74B34038A911}"/>
              </a:ext>
            </a:extLst>
          </p:cNvPr>
          <p:cNvSpPr>
            <a:spLocks noGrp="1"/>
          </p:cNvSpPr>
          <p:nvPr>
            <p:ph type="title"/>
          </p:nvPr>
        </p:nvSpPr>
        <p:spPr/>
        <p:txBody>
          <a:bodyPr>
            <a:normAutofit/>
          </a:bodyPr>
          <a:lstStyle/>
          <a:p>
            <a:r>
              <a:rPr lang="en-US" dirty="0"/>
              <a:t>10. </a:t>
            </a:r>
            <a:r>
              <a:rPr lang="en-US" sz="2200" b="0" i="0" dirty="0">
                <a:solidFill>
                  <a:srgbClr val="4A4A4A"/>
                </a:solidFill>
                <a:effectLst/>
                <a:latin typeface="Open Sans" panose="020B0606030504020204" pitchFamily="34" charset="0"/>
              </a:rPr>
              <a:t>Use a paired t-test to see if the number of packs per capita in 1995 was significantly different than the number of packs per capita in 1985.</a:t>
            </a:r>
            <a:r>
              <a:rPr lang="en-US" sz="2200" dirty="0"/>
              <a:t> </a:t>
            </a:r>
          </a:p>
        </p:txBody>
      </p:sp>
      <p:sp>
        <p:nvSpPr>
          <p:cNvPr id="3" name="Content Placeholder 2">
            <a:extLst>
              <a:ext uri="{FF2B5EF4-FFF2-40B4-BE49-F238E27FC236}">
                <a16:creationId xmlns:a16="http://schemas.microsoft.com/office/drawing/2014/main" id="{E7FB61F5-C614-4320-8C28-BAEC7D8A838A}"/>
              </a:ext>
            </a:extLst>
          </p:cNvPr>
          <p:cNvSpPr>
            <a:spLocks noGrp="1"/>
          </p:cNvSpPr>
          <p:nvPr>
            <p:ph idx="1"/>
          </p:nvPr>
        </p:nvSpPr>
        <p:spPr>
          <a:xfrm>
            <a:off x="1115568" y="2478023"/>
            <a:ext cx="10168128" cy="3596205"/>
          </a:xfrm>
        </p:spPr>
        <p:txBody>
          <a:bodyPr>
            <a:normAutofit fontScale="40000" lnSpcReduction="20000"/>
          </a:bodyPr>
          <a:lstStyle/>
          <a:p>
            <a:r>
              <a:rPr lang="en-US" sz="4300" b="1" dirty="0"/>
              <a:t>Paired t-test</a:t>
            </a:r>
          </a:p>
          <a:p>
            <a:r>
              <a:rPr lang="en-US" sz="3700" dirty="0"/>
              <a:t>data:  Cigs85$packpc and Cigs95$packpc</a:t>
            </a:r>
          </a:p>
          <a:p>
            <a:r>
              <a:rPr lang="en-US" sz="3700" dirty="0"/>
              <a:t>t = 14.789, df = 47, </a:t>
            </a:r>
            <a:r>
              <a:rPr lang="en-US" sz="3700" b="1" dirty="0"/>
              <a:t>p-value &lt; 2.2e-16</a:t>
            </a:r>
          </a:p>
          <a:p>
            <a:r>
              <a:rPr lang="en-US" sz="3700" dirty="0"/>
              <a:t>alternative hypothesis: true difference in means is not equal to 0</a:t>
            </a:r>
          </a:p>
          <a:p>
            <a:r>
              <a:rPr lang="en-US" sz="3700" dirty="0"/>
              <a:t>95 percent confidence interval:</a:t>
            </a:r>
          </a:p>
          <a:p>
            <a:r>
              <a:rPr lang="en-US" sz="3700" dirty="0"/>
              <a:t> 22.21151 29.20576</a:t>
            </a:r>
          </a:p>
          <a:p>
            <a:r>
              <a:rPr lang="en-US" sz="3700" dirty="0"/>
              <a:t>sample estimates:</a:t>
            </a:r>
          </a:p>
          <a:p>
            <a:r>
              <a:rPr lang="en-US" sz="3700" dirty="0"/>
              <a:t>mean of the differences </a:t>
            </a:r>
          </a:p>
          <a:p>
            <a:r>
              <a:rPr lang="en-US" sz="3700" dirty="0"/>
              <a:t>25.70863 </a:t>
            </a:r>
          </a:p>
          <a:p>
            <a:br>
              <a:rPr lang="en-US" dirty="0"/>
            </a:br>
            <a:endParaRPr lang="en-US" dirty="0"/>
          </a:p>
        </p:txBody>
      </p:sp>
      <p:sp>
        <p:nvSpPr>
          <p:cNvPr id="4" name="TextBox 3">
            <a:extLst>
              <a:ext uri="{FF2B5EF4-FFF2-40B4-BE49-F238E27FC236}">
                <a16:creationId xmlns:a16="http://schemas.microsoft.com/office/drawing/2014/main" id="{9E2E8E18-F4AE-4E2E-8ECA-F533F7CA053C}"/>
              </a:ext>
            </a:extLst>
          </p:cNvPr>
          <p:cNvSpPr txBox="1"/>
          <p:nvPr/>
        </p:nvSpPr>
        <p:spPr>
          <a:xfrm>
            <a:off x="503853" y="5915608"/>
            <a:ext cx="11541967" cy="646331"/>
          </a:xfrm>
          <a:prstGeom prst="rect">
            <a:avLst/>
          </a:prstGeom>
          <a:noFill/>
        </p:spPr>
        <p:txBody>
          <a:bodyPr wrap="square" rtlCol="0">
            <a:spAutoFit/>
          </a:bodyPr>
          <a:lstStyle/>
          <a:p>
            <a:r>
              <a:rPr lang="en-US" dirty="0"/>
              <a:t>1. Cigs85 = Cigarette %&gt;% filter(year== 1985)        Cigs95 = Cigarette %&gt;% filter(year== 1995)</a:t>
            </a:r>
          </a:p>
          <a:p>
            <a:r>
              <a:rPr lang="en-US" dirty="0"/>
              <a:t>2. </a:t>
            </a:r>
            <a:r>
              <a:rPr lang="en-US" dirty="0" err="1"/>
              <a:t>t.test</a:t>
            </a:r>
            <a:r>
              <a:rPr lang="en-US" dirty="0"/>
              <a:t>(Cigs85$packpc,Cigs95$packpc, paired=TRUE)</a:t>
            </a:r>
          </a:p>
        </p:txBody>
      </p:sp>
      <p:sp>
        <p:nvSpPr>
          <p:cNvPr id="5" name="TextBox 4">
            <a:extLst>
              <a:ext uri="{FF2B5EF4-FFF2-40B4-BE49-F238E27FC236}">
                <a16:creationId xmlns:a16="http://schemas.microsoft.com/office/drawing/2014/main" id="{871A844A-8A4C-47A6-BC6A-D3CCC1EB63DA}"/>
              </a:ext>
            </a:extLst>
          </p:cNvPr>
          <p:cNvSpPr txBox="1"/>
          <p:nvPr/>
        </p:nvSpPr>
        <p:spPr>
          <a:xfrm>
            <a:off x="7613780" y="2593910"/>
            <a:ext cx="3825551" cy="369332"/>
          </a:xfrm>
          <a:prstGeom prst="rect">
            <a:avLst/>
          </a:prstGeom>
          <a:noFill/>
        </p:spPr>
        <p:txBody>
          <a:bodyPr wrap="square" rtlCol="0">
            <a:spAutoFit/>
          </a:bodyPr>
          <a:lstStyle/>
          <a:p>
            <a:r>
              <a:rPr lang="en-US"/>
              <a:t> </a:t>
            </a:r>
          </a:p>
        </p:txBody>
      </p:sp>
      <p:sp>
        <p:nvSpPr>
          <p:cNvPr id="6" name="TextBox 5">
            <a:extLst>
              <a:ext uri="{FF2B5EF4-FFF2-40B4-BE49-F238E27FC236}">
                <a16:creationId xmlns:a16="http://schemas.microsoft.com/office/drawing/2014/main" id="{63ABFD46-FF44-4C1D-94B1-586827097F8B}"/>
              </a:ext>
            </a:extLst>
          </p:cNvPr>
          <p:cNvSpPr txBox="1"/>
          <p:nvPr/>
        </p:nvSpPr>
        <p:spPr>
          <a:xfrm>
            <a:off x="7352522" y="2817845"/>
            <a:ext cx="4357396" cy="923330"/>
          </a:xfrm>
          <a:prstGeom prst="rect">
            <a:avLst/>
          </a:prstGeom>
          <a:noFill/>
        </p:spPr>
        <p:txBody>
          <a:bodyPr wrap="square" rtlCol="0">
            <a:spAutoFit/>
          </a:bodyPr>
          <a:lstStyle/>
          <a:p>
            <a:r>
              <a:rPr lang="en-US" dirty="0"/>
              <a:t> P value is &lt; .05 There is a significant difference in the packs per capita of 1985 and 1995.</a:t>
            </a:r>
          </a:p>
        </p:txBody>
      </p:sp>
    </p:spTree>
    <p:extLst>
      <p:ext uri="{BB962C8B-B14F-4D97-AF65-F5344CB8AC3E}">
        <p14:creationId xmlns:p14="http://schemas.microsoft.com/office/powerpoint/2010/main" val="400692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A719-9186-4B7A-A300-CB845BBAD7DF}"/>
              </a:ext>
            </a:extLst>
          </p:cNvPr>
          <p:cNvSpPr>
            <a:spLocks noGrp="1"/>
          </p:cNvSpPr>
          <p:nvPr>
            <p:ph type="title"/>
          </p:nvPr>
        </p:nvSpPr>
        <p:spPr/>
        <p:txBody>
          <a:bodyPr>
            <a:normAutofit fontScale="90000"/>
          </a:bodyPr>
          <a:lstStyle/>
          <a:p>
            <a:r>
              <a:rPr lang="en-US" dirty="0"/>
              <a:t>11. </a:t>
            </a:r>
            <a:r>
              <a:rPr lang="en-US" sz="2200" b="0" i="0" dirty="0">
                <a:solidFill>
                  <a:srgbClr val="4A4A4A"/>
                </a:solidFill>
                <a:effectLst/>
                <a:latin typeface="Open Sans" panose="020B0606030504020204" pitchFamily="34" charset="0"/>
              </a:rPr>
              <a:t>In the process of doing this project, have any questions come to mind that this data set could answer? If so, pick one and do the analysis to find the answer to your question.</a:t>
            </a:r>
            <a:br>
              <a:rPr lang="en-US" b="0" i="0" dirty="0">
                <a:solidFill>
                  <a:srgbClr val="4A4A4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17765174-2191-4715-A9C6-521AC3462D0B}"/>
              </a:ext>
            </a:extLst>
          </p:cNvPr>
          <p:cNvSpPr>
            <a:spLocks noGrp="1"/>
          </p:cNvSpPr>
          <p:nvPr>
            <p:ph idx="1"/>
          </p:nvPr>
        </p:nvSpPr>
        <p:spPr>
          <a:xfrm>
            <a:off x="1115568" y="2478024"/>
            <a:ext cx="3866007" cy="3694176"/>
          </a:xfrm>
        </p:spPr>
        <p:txBody>
          <a:bodyPr>
            <a:normAutofit lnSpcReduction="10000"/>
          </a:bodyPr>
          <a:lstStyle/>
          <a:p>
            <a:r>
              <a:rPr lang="en-US" dirty="0"/>
              <a:t>How does income compare to pack per capita? </a:t>
            </a:r>
          </a:p>
          <a:p>
            <a:r>
              <a:rPr lang="en-US" dirty="0"/>
              <a:t>From an initial glance at the graphed date it looks as though it may be that higher incomes result in lower pack per capita.</a:t>
            </a:r>
          </a:p>
          <a:p>
            <a:pPr marL="0" indent="0">
              <a:buNone/>
            </a:pPr>
            <a:endParaRPr lang="en-US" dirty="0"/>
          </a:p>
        </p:txBody>
      </p:sp>
      <p:pic>
        <p:nvPicPr>
          <p:cNvPr id="5" name="Picture 4" descr="Chart, scatter chart&#10;&#10;Description automatically generated">
            <a:extLst>
              <a:ext uri="{FF2B5EF4-FFF2-40B4-BE49-F238E27FC236}">
                <a16:creationId xmlns:a16="http://schemas.microsoft.com/office/drawing/2014/main" id="{BF8C8D62-7572-4909-87B3-42CB7B75E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410" y="2083649"/>
            <a:ext cx="6388590" cy="4482926"/>
          </a:xfrm>
          <a:prstGeom prst="rect">
            <a:avLst/>
          </a:prstGeom>
        </p:spPr>
      </p:pic>
      <p:sp>
        <p:nvSpPr>
          <p:cNvPr id="6" name="TextBox 5">
            <a:extLst>
              <a:ext uri="{FF2B5EF4-FFF2-40B4-BE49-F238E27FC236}">
                <a16:creationId xmlns:a16="http://schemas.microsoft.com/office/drawing/2014/main" id="{5C359BA6-D9BB-4F49-A6D9-F98F99181938}"/>
              </a:ext>
            </a:extLst>
          </p:cNvPr>
          <p:cNvSpPr txBox="1"/>
          <p:nvPr/>
        </p:nvSpPr>
        <p:spPr>
          <a:xfrm>
            <a:off x="139959" y="6172200"/>
            <a:ext cx="6388590" cy="492443"/>
          </a:xfrm>
          <a:prstGeom prst="rect">
            <a:avLst/>
          </a:prstGeom>
          <a:noFill/>
        </p:spPr>
        <p:txBody>
          <a:bodyPr wrap="square" rtlCol="0">
            <a:spAutoFit/>
          </a:bodyPr>
          <a:lstStyle/>
          <a:p>
            <a:endParaRPr lang="en-US" sz="1200" dirty="0"/>
          </a:p>
          <a:p>
            <a:r>
              <a:rPr lang="en-US" sz="1400" dirty="0" err="1"/>
              <a:t>ggplot</a:t>
            </a:r>
            <a:r>
              <a:rPr lang="en-US" sz="1400" dirty="0"/>
              <a:t>(Cigarette, </a:t>
            </a:r>
            <a:r>
              <a:rPr lang="en-US" sz="1400" dirty="0" err="1"/>
              <a:t>aes</a:t>
            </a:r>
            <a:r>
              <a:rPr lang="en-US" sz="1400" dirty="0"/>
              <a:t>(x = income, y = </a:t>
            </a:r>
            <a:r>
              <a:rPr lang="en-US" sz="1400" dirty="0" err="1"/>
              <a:t>packpc</a:t>
            </a:r>
            <a:r>
              <a:rPr lang="en-US" sz="1400" dirty="0"/>
              <a:t>, color = year)) + </a:t>
            </a:r>
            <a:r>
              <a:rPr lang="en-US" sz="1400" dirty="0" err="1"/>
              <a:t>geom_point</a:t>
            </a:r>
            <a:r>
              <a:rPr lang="en-US" sz="1400" dirty="0"/>
              <a:t>()</a:t>
            </a:r>
          </a:p>
        </p:txBody>
      </p:sp>
    </p:spTree>
    <p:extLst>
      <p:ext uri="{BB962C8B-B14F-4D97-AF65-F5344CB8AC3E}">
        <p14:creationId xmlns:p14="http://schemas.microsoft.com/office/powerpoint/2010/main" val="220366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56F0-81AB-4F1B-931C-8E5C292BC620}"/>
              </a:ext>
            </a:extLst>
          </p:cNvPr>
          <p:cNvSpPr>
            <a:spLocks noGrp="1"/>
          </p:cNvSpPr>
          <p:nvPr>
            <p:ph type="title"/>
          </p:nvPr>
        </p:nvSpPr>
        <p:spPr/>
        <p:txBody>
          <a:bodyPr>
            <a:normAutofit/>
          </a:bodyPr>
          <a:lstStyle/>
          <a:p>
            <a:r>
              <a:rPr lang="en-US" dirty="0"/>
              <a:t>1</a:t>
            </a:r>
            <a:r>
              <a:rPr lang="en-US" sz="2200" dirty="0"/>
              <a:t>. </a:t>
            </a:r>
            <a:r>
              <a:rPr lang="en-US" sz="2200" b="0" i="0" dirty="0">
                <a:solidFill>
                  <a:srgbClr val="4A4A4A"/>
                </a:solidFill>
                <a:effectLst/>
                <a:latin typeface="Open Sans" panose="020B0604020202020204" pitchFamily="34" charset="0"/>
              </a:rPr>
              <a:t>Create a boxplot of the average number of packs per capita by state. </a:t>
            </a:r>
            <a:endParaRPr lang="en-US" dirty="0"/>
          </a:p>
        </p:txBody>
      </p:sp>
      <p:pic>
        <p:nvPicPr>
          <p:cNvPr id="5" name="Content Placeholder 4" descr="Chart, box and whisker chart&#10;&#10;Description automatically generated">
            <a:extLst>
              <a:ext uri="{FF2B5EF4-FFF2-40B4-BE49-F238E27FC236}">
                <a16:creationId xmlns:a16="http://schemas.microsoft.com/office/drawing/2014/main" id="{871657A0-F178-4B32-B8C8-B7F90EE76C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33525"/>
            <a:ext cx="11972925" cy="5095875"/>
          </a:xfrm>
        </p:spPr>
      </p:pic>
    </p:spTree>
    <p:extLst>
      <p:ext uri="{BB962C8B-B14F-4D97-AF65-F5344CB8AC3E}">
        <p14:creationId xmlns:p14="http://schemas.microsoft.com/office/powerpoint/2010/main" val="247059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18B7-3194-4823-9CEB-666769D449B5}"/>
              </a:ext>
            </a:extLst>
          </p:cNvPr>
          <p:cNvSpPr>
            <a:spLocks noGrp="1"/>
          </p:cNvSpPr>
          <p:nvPr>
            <p:ph type="title"/>
          </p:nvPr>
        </p:nvSpPr>
        <p:spPr/>
        <p:txBody>
          <a:bodyPr>
            <a:normAutofit fontScale="90000"/>
          </a:bodyPr>
          <a:lstStyle/>
          <a:p>
            <a:r>
              <a:rPr lang="en-US" dirty="0"/>
              <a:t>2.</a:t>
            </a:r>
            <a:r>
              <a:rPr lang="en-US" sz="4000" b="0" i="0" dirty="0">
                <a:solidFill>
                  <a:srgbClr val="4A4A4A"/>
                </a:solidFill>
                <a:effectLst/>
                <a:latin typeface="Open Sans" panose="020B0604020202020204" pitchFamily="34" charset="0"/>
              </a:rPr>
              <a:t> </a:t>
            </a:r>
            <a:r>
              <a:rPr lang="en-US" sz="2200" b="0" i="0" dirty="0">
                <a:solidFill>
                  <a:srgbClr val="4A4A4A"/>
                </a:solidFill>
                <a:effectLst/>
                <a:latin typeface="Open Sans" panose="020B0604020202020204" pitchFamily="34" charset="0"/>
              </a:rPr>
              <a:t>Which states have the highest number of packs? Which have the lowest?</a:t>
            </a:r>
            <a:br>
              <a:rPr lang="en-US" b="0" i="0" dirty="0">
                <a:solidFill>
                  <a:srgbClr val="4A4A4A"/>
                </a:solidFill>
                <a:effectLst/>
                <a:latin typeface="Open Sans" panose="020B0604020202020204" pitchFamily="34" charset="0"/>
              </a:rPr>
            </a:br>
            <a:endParaRPr lang="en-US" dirty="0"/>
          </a:p>
        </p:txBody>
      </p:sp>
      <p:sp>
        <p:nvSpPr>
          <p:cNvPr id="3" name="Content Placeholder 2">
            <a:extLst>
              <a:ext uri="{FF2B5EF4-FFF2-40B4-BE49-F238E27FC236}">
                <a16:creationId xmlns:a16="http://schemas.microsoft.com/office/drawing/2014/main" id="{186AB375-F6D0-4507-B0E0-8B223B4BF0EB}"/>
              </a:ext>
            </a:extLst>
          </p:cNvPr>
          <p:cNvSpPr>
            <a:spLocks noGrp="1"/>
          </p:cNvSpPr>
          <p:nvPr>
            <p:ph idx="1"/>
          </p:nvPr>
        </p:nvSpPr>
        <p:spPr>
          <a:xfrm>
            <a:off x="142875" y="2201800"/>
            <a:ext cx="5838826" cy="2227326"/>
          </a:xfrm>
        </p:spPr>
        <p:txBody>
          <a:bodyPr/>
          <a:lstStyle/>
          <a:p>
            <a:r>
              <a:rPr lang="en-US" dirty="0"/>
              <a:t>The highest number of packs per capita is KY</a:t>
            </a:r>
          </a:p>
          <a:p>
            <a:r>
              <a:rPr lang="en-US" dirty="0"/>
              <a:t>The lowest number of packs per capita is UT</a:t>
            </a:r>
          </a:p>
        </p:txBody>
      </p:sp>
      <p:pic>
        <p:nvPicPr>
          <p:cNvPr id="5" name="Picture 4" descr="Chart, box and whisker chart&#10;&#10;Description automatically generated">
            <a:extLst>
              <a:ext uri="{FF2B5EF4-FFF2-40B4-BE49-F238E27FC236}">
                <a16:creationId xmlns:a16="http://schemas.microsoft.com/office/drawing/2014/main" id="{40D5BA03-A176-4663-B18B-313A71D94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632" y="2087500"/>
            <a:ext cx="6377493" cy="4126688"/>
          </a:xfrm>
          <a:prstGeom prst="rect">
            <a:avLst/>
          </a:prstGeom>
        </p:spPr>
      </p:pic>
      <p:grpSp>
        <p:nvGrpSpPr>
          <p:cNvPr id="8" name="Group 7">
            <a:extLst>
              <a:ext uri="{FF2B5EF4-FFF2-40B4-BE49-F238E27FC236}">
                <a16:creationId xmlns:a16="http://schemas.microsoft.com/office/drawing/2014/main" id="{48FAF6F6-172D-44F6-B8F3-8CAF30F433E7}"/>
              </a:ext>
            </a:extLst>
          </p:cNvPr>
          <p:cNvGrpSpPr/>
          <p:nvPr/>
        </p:nvGrpSpPr>
        <p:grpSpPr>
          <a:xfrm>
            <a:off x="2459700" y="2803125"/>
            <a:ext cx="360000" cy="276840"/>
            <a:chOff x="2459700" y="2803125"/>
            <a:chExt cx="360000" cy="276840"/>
          </a:xfrm>
        </p:grpSpPr>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F9611FC6-FF82-4C6A-9E43-E4373019EF8B}"/>
                    </a:ext>
                  </a:extLst>
                </p14:cNvPr>
                <p14:cNvContentPartPr/>
                <p14:nvPr/>
              </p14:nvContentPartPr>
              <p14:xfrm>
                <a:off x="2459700" y="2803125"/>
                <a:ext cx="360000" cy="144000"/>
              </p14:xfrm>
            </p:contentPart>
          </mc:Choice>
          <mc:Fallback>
            <p:pic>
              <p:nvPicPr>
                <p:cNvPr id="6" name="Ink 5">
                  <a:extLst>
                    <a:ext uri="{FF2B5EF4-FFF2-40B4-BE49-F238E27FC236}">
                      <a16:creationId xmlns:a16="http://schemas.microsoft.com/office/drawing/2014/main" id="{F9611FC6-FF82-4C6A-9E43-E4373019EF8B}"/>
                    </a:ext>
                  </a:extLst>
                </p:cNvPr>
                <p:cNvPicPr/>
                <p:nvPr/>
              </p:nvPicPr>
              <p:blipFill>
                <a:blip r:embed="rId4"/>
                <a:stretch>
                  <a:fillRect/>
                </a:stretch>
              </p:blipFill>
              <p:spPr>
                <a:xfrm>
                  <a:off x="2450700" y="2794125"/>
                  <a:ext cx="3776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D6A02057-EE15-41A1-AA6B-2E355E44ED0F}"/>
                    </a:ext>
                  </a:extLst>
                </p14:cNvPr>
                <p14:cNvContentPartPr/>
                <p14:nvPr/>
              </p14:nvContentPartPr>
              <p14:xfrm>
                <a:off x="2583180" y="2807805"/>
                <a:ext cx="207000" cy="272160"/>
              </p14:xfrm>
            </p:contentPart>
          </mc:Choice>
          <mc:Fallback>
            <p:pic>
              <p:nvPicPr>
                <p:cNvPr id="7" name="Ink 6">
                  <a:extLst>
                    <a:ext uri="{FF2B5EF4-FFF2-40B4-BE49-F238E27FC236}">
                      <a16:creationId xmlns:a16="http://schemas.microsoft.com/office/drawing/2014/main" id="{D6A02057-EE15-41A1-AA6B-2E355E44ED0F}"/>
                    </a:ext>
                  </a:extLst>
                </p:cNvPr>
                <p:cNvPicPr/>
                <p:nvPr/>
              </p:nvPicPr>
              <p:blipFill>
                <a:blip r:embed="rId6"/>
                <a:stretch>
                  <a:fillRect/>
                </a:stretch>
              </p:blipFill>
              <p:spPr>
                <a:xfrm>
                  <a:off x="2574180" y="2799165"/>
                  <a:ext cx="224640" cy="289800"/>
                </a:xfrm>
                <a:prstGeom prst="rect">
                  <a:avLst/>
                </a:prstGeom>
              </p:spPr>
            </p:pic>
          </mc:Fallback>
        </mc:AlternateContent>
      </p:grpSp>
      <p:grpSp>
        <p:nvGrpSpPr>
          <p:cNvPr id="15" name="Group 14">
            <a:extLst>
              <a:ext uri="{FF2B5EF4-FFF2-40B4-BE49-F238E27FC236}">
                <a16:creationId xmlns:a16="http://schemas.microsoft.com/office/drawing/2014/main" id="{5D427549-BF64-4315-BD35-281A05FF751D}"/>
              </a:ext>
            </a:extLst>
          </p:cNvPr>
          <p:cNvGrpSpPr/>
          <p:nvPr/>
        </p:nvGrpSpPr>
        <p:grpSpPr>
          <a:xfrm>
            <a:off x="2349540" y="3646605"/>
            <a:ext cx="392400" cy="392760"/>
            <a:chOff x="2349540" y="3646605"/>
            <a:chExt cx="392400" cy="392760"/>
          </a:xfrm>
        </p:grpSpPr>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31014A93-4D0E-452C-A8F4-E346D82E03C7}"/>
                    </a:ext>
                  </a:extLst>
                </p14:cNvPr>
                <p14:cNvContentPartPr/>
                <p14:nvPr/>
              </p14:nvContentPartPr>
              <p14:xfrm>
                <a:off x="2431980" y="3742005"/>
                <a:ext cx="360" cy="360"/>
              </p14:xfrm>
            </p:contentPart>
          </mc:Choice>
          <mc:Fallback>
            <p:pic>
              <p:nvPicPr>
                <p:cNvPr id="12" name="Ink 11">
                  <a:extLst>
                    <a:ext uri="{FF2B5EF4-FFF2-40B4-BE49-F238E27FC236}">
                      <a16:creationId xmlns:a16="http://schemas.microsoft.com/office/drawing/2014/main" id="{31014A93-4D0E-452C-A8F4-E346D82E03C7}"/>
                    </a:ext>
                  </a:extLst>
                </p:cNvPr>
                <p:cNvPicPr/>
                <p:nvPr/>
              </p:nvPicPr>
              <p:blipFill>
                <a:blip r:embed="rId8"/>
                <a:stretch>
                  <a:fillRect/>
                </a:stretch>
              </p:blipFill>
              <p:spPr>
                <a:xfrm>
                  <a:off x="2422980" y="373336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0E29C9A4-A781-40C4-A156-E2420043C59D}"/>
                    </a:ext>
                  </a:extLst>
                </p14:cNvPr>
                <p14:cNvContentPartPr/>
                <p14:nvPr/>
              </p14:nvContentPartPr>
              <p14:xfrm>
                <a:off x="2349540" y="3646605"/>
                <a:ext cx="392400" cy="392760"/>
              </p14:xfrm>
            </p:contentPart>
          </mc:Choice>
          <mc:Fallback>
            <p:pic>
              <p:nvPicPr>
                <p:cNvPr id="13" name="Ink 12">
                  <a:extLst>
                    <a:ext uri="{FF2B5EF4-FFF2-40B4-BE49-F238E27FC236}">
                      <a16:creationId xmlns:a16="http://schemas.microsoft.com/office/drawing/2014/main" id="{0E29C9A4-A781-40C4-A156-E2420043C59D}"/>
                    </a:ext>
                  </a:extLst>
                </p:cNvPr>
                <p:cNvPicPr/>
                <p:nvPr/>
              </p:nvPicPr>
              <p:blipFill>
                <a:blip r:embed="rId10"/>
                <a:stretch>
                  <a:fillRect/>
                </a:stretch>
              </p:blipFill>
              <p:spPr>
                <a:xfrm>
                  <a:off x="2340540" y="3637965"/>
                  <a:ext cx="41004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13906368-9548-4D70-BFC4-AB80C58BE672}"/>
                    </a:ext>
                  </a:extLst>
                </p14:cNvPr>
                <p14:cNvContentPartPr/>
                <p14:nvPr/>
              </p14:nvContentPartPr>
              <p14:xfrm>
                <a:off x="2497860" y="3673605"/>
                <a:ext cx="242280" cy="347040"/>
              </p14:xfrm>
            </p:contentPart>
          </mc:Choice>
          <mc:Fallback>
            <p:pic>
              <p:nvPicPr>
                <p:cNvPr id="14" name="Ink 13">
                  <a:extLst>
                    <a:ext uri="{FF2B5EF4-FFF2-40B4-BE49-F238E27FC236}">
                      <a16:creationId xmlns:a16="http://schemas.microsoft.com/office/drawing/2014/main" id="{13906368-9548-4D70-BFC4-AB80C58BE672}"/>
                    </a:ext>
                  </a:extLst>
                </p:cNvPr>
                <p:cNvPicPr/>
                <p:nvPr/>
              </p:nvPicPr>
              <p:blipFill>
                <a:blip r:embed="rId12"/>
                <a:stretch>
                  <a:fillRect/>
                </a:stretch>
              </p:blipFill>
              <p:spPr>
                <a:xfrm>
                  <a:off x="2489220" y="3664965"/>
                  <a:ext cx="259920" cy="364680"/>
                </a:xfrm>
                <a:prstGeom prst="rect">
                  <a:avLst/>
                </a:prstGeom>
              </p:spPr>
            </p:pic>
          </mc:Fallback>
        </mc:AlternateContent>
      </p:grpSp>
      <p:grpSp>
        <p:nvGrpSpPr>
          <p:cNvPr id="18" name="Group 17">
            <a:extLst>
              <a:ext uri="{FF2B5EF4-FFF2-40B4-BE49-F238E27FC236}">
                <a16:creationId xmlns:a16="http://schemas.microsoft.com/office/drawing/2014/main" id="{5D8895B2-368C-4F0D-8557-6CD9BD60DF0A}"/>
              </a:ext>
            </a:extLst>
          </p:cNvPr>
          <p:cNvGrpSpPr/>
          <p:nvPr/>
        </p:nvGrpSpPr>
        <p:grpSpPr>
          <a:xfrm>
            <a:off x="11348460" y="5743245"/>
            <a:ext cx="384840" cy="353520"/>
            <a:chOff x="11348460" y="5743245"/>
            <a:chExt cx="384840" cy="353520"/>
          </a:xfrm>
        </p:grpSpPr>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7751EFD4-A9E1-4C10-B2B1-9487A35A1FFB}"/>
                    </a:ext>
                  </a:extLst>
                </p14:cNvPr>
                <p14:cNvContentPartPr/>
                <p14:nvPr/>
              </p14:nvContentPartPr>
              <p14:xfrm>
                <a:off x="11348460" y="5792925"/>
                <a:ext cx="384840" cy="195480"/>
              </p14:xfrm>
            </p:contentPart>
          </mc:Choice>
          <mc:Fallback>
            <p:pic>
              <p:nvPicPr>
                <p:cNvPr id="16" name="Ink 15">
                  <a:extLst>
                    <a:ext uri="{FF2B5EF4-FFF2-40B4-BE49-F238E27FC236}">
                      <a16:creationId xmlns:a16="http://schemas.microsoft.com/office/drawing/2014/main" id="{7751EFD4-A9E1-4C10-B2B1-9487A35A1FFB}"/>
                    </a:ext>
                  </a:extLst>
                </p:cNvPr>
                <p:cNvPicPr/>
                <p:nvPr/>
              </p:nvPicPr>
              <p:blipFill>
                <a:blip r:embed="rId14"/>
                <a:stretch>
                  <a:fillRect/>
                </a:stretch>
              </p:blipFill>
              <p:spPr>
                <a:xfrm>
                  <a:off x="11339820" y="5784285"/>
                  <a:ext cx="4024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9EECDADD-9CCD-4D49-AD45-064D35723B30}"/>
                    </a:ext>
                  </a:extLst>
                </p14:cNvPr>
                <p14:cNvContentPartPr/>
                <p14:nvPr/>
              </p14:nvContentPartPr>
              <p14:xfrm>
                <a:off x="11450700" y="5743245"/>
                <a:ext cx="242640" cy="353520"/>
              </p14:xfrm>
            </p:contentPart>
          </mc:Choice>
          <mc:Fallback>
            <p:pic>
              <p:nvPicPr>
                <p:cNvPr id="17" name="Ink 16">
                  <a:extLst>
                    <a:ext uri="{FF2B5EF4-FFF2-40B4-BE49-F238E27FC236}">
                      <a16:creationId xmlns:a16="http://schemas.microsoft.com/office/drawing/2014/main" id="{9EECDADD-9CCD-4D49-AD45-064D35723B30}"/>
                    </a:ext>
                  </a:extLst>
                </p:cNvPr>
                <p:cNvPicPr/>
                <p:nvPr/>
              </p:nvPicPr>
              <p:blipFill>
                <a:blip r:embed="rId16"/>
                <a:stretch>
                  <a:fillRect/>
                </a:stretch>
              </p:blipFill>
              <p:spPr>
                <a:xfrm>
                  <a:off x="11441700" y="5734245"/>
                  <a:ext cx="260280" cy="371160"/>
                </a:xfrm>
                <a:prstGeom prst="rect">
                  <a:avLst/>
                </a:prstGeom>
              </p:spPr>
            </p:pic>
          </mc:Fallback>
        </mc:AlternateContent>
      </p:grpSp>
      <p:sp>
        <p:nvSpPr>
          <p:cNvPr id="20" name="TextBox 19">
            <a:extLst>
              <a:ext uri="{FF2B5EF4-FFF2-40B4-BE49-F238E27FC236}">
                <a16:creationId xmlns:a16="http://schemas.microsoft.com/office/drawing/2014/main" id="{45DD5BE8-FF70-4E2D-A4A5-C00B54BC55C5}"/>
              </a:ext>
            </a:extLst>
          </p:cNvPr>
          <p:cNvSpPr txBox="1"/>
          <p:nvPr/>
        </p:nvSpPr>
        <p:spPr>
          <a:xfrm>
            <a:off x="43949" y="5835895"/>
            <a:ext cx="8988084" cy="738664"/>
          </a:xfrm>
          <a:prstGeom prst="rect">
            <a:avLst/>
          </a:prstGeom>
          <a:noFill/>
        </p:spPr>
        <p:txBody>
          <a:bodyPr wrap="square" rtlCol="0">
            <a:spAutoFit/>
          </a:bodyPr>
          <a:lstStyle/>
          <a:p>
            <a:endParaRPr lang="en-US" b="1" dirty="0"/>
          </a:p>
          <a:p>
            <a:r>
              <a:rPr lang="en-US" sz="1200" dirty="0"/>
              <a:t>1. </a:t>
            </a:r>
            <a:r>
              <a:rPr lang="en-US" sz="1200" dirty="0" err="1"/>
              <a:t>ggplot</a:t>
            </a:r>
            <a:r>
              <a:rPr lang="en-US" sz="1200" dirty="0"/>
              <a:t>(Cigarette, </a:t>
            </a:r>
            <a:r>
              <a:rPr lang="en-US" sz="1200" dirty="0" err="1"/>
              <a:t>aes</a:t>
            </a:r>
            <a:r>
              <a:rPr lang="en-US" sz="1200" dirty="0"/>
              <a:t>(x = state, y = </a:t>
            </a:r>
            <a:r>
              <a:rPr lang="en-US" sz="1200" dirty="0" err="1"/>
              <a:t>packpc</a:t>
            </a:r>
            <a:r>
              <a:rPr lang="en-US" sz="1200" dirty="0"/>
              <a:t>)) + </a:t>
            </a:r>
            <a:r>
              <a:rPr lang="en-US" sz="1200" dirty="0" err="1"/>
              <a:t>geom_boxplot</a:t>
            </a:r>
            <a:r>
              <a:rPr lang="en-US" sz="1200" dirty="0"/>
              <a:t>()</a:t>
            </a:r>
          </a:p>
          <a:p>
            <a:r>
              <a:rPr lang="en-US" sz="1200" dirty="0"/>
              <a:t>2. Cigarette %&gt;% </a:t>
            </a:r>
            <a:r>
              <a:rPr lang="en-US" sz="1200" dirty="0" err="1"/>
              <a:t>group_by</a:t>
            </a:r>
            <a:r>
              <a:rPr lang="en-US" sz="1200" dirty="0"/>
              <a:t>(state)%&gt;% </a:t>
            </a:r>
            <a:r>
              <a:rPr lang="en-US" sz="1200" dirty="0" err="1"/>
              <a:t>summarise</a:t>
            </a:r>
            <a:r>
              <a:rPr lang="en-US" sz="1200" dirty="0"/>
              <a:t> (Mean = mean(</a:t>
            </a:r>
            <a:r>
              <a:rPr lang="en-US" sz="1200" dirty="0" err="1"/>
              <a:t>packpc</a:t>
            </a:r>
            <a:r>
              <a:rPr lang="en-US" sz="1200" dirty="0"/>
              <a:t>)) %&gt;% arrange(desc(Mean))</a:t>
            </a:r>
          </a:p>
        </p:txBody>
      </p:sp>
      <p:grpSp>
        <p:nvGrpSpPr>
          <p:cNvPr id="23" name="Group 22">
            <a:extLst>
              <a:ext uri="{FF2B5EF4-FFF2-40B4-BE49-F238E27FC236}">
                <a16:creationId xmlns:a16="http://schemas.microsoft.com/office/drawing/2014/main" id="{80C1B567-D1C6-4549-851C-664634988C8D}"/>
              </a:ext>
            </a:extLst>
          </p:cNvPr>
          <p:cNvGrpSpPr/>
          <p:nvPr/>
        </p:nvGrpSpPr>
        <p:grpSpPr>
          <a:xfrm>
            <a:off x="8098648" y="2686430"/>
            <a:ext cx="513000" cy="489960"/>
            <a:chOff x="8098648" y="2686430"/>
            <a:chExt cx="513000" cy="489960"/>
          </a:xfrm>
        </p:grpSpPr>
        <mc:AlternateContent xmlns:mc="http://schemas.openxmlformats.org/markup-compatibility/2006">
          <mc:Choice xmlns:p14="http://schemas.microsoft.com/office/powerpoint/2010/main" Requires="p14">
            <p:contentPart p14:bwMode="auto" r:id="rId17">
              <p14:nvContentPartPr>
                <p14:cNvPr id="21" name="Ink 20">
                  <a:extLst>
                    <a:ext uri="{FF2B5EF4-FFF2-40B4-BE49-F238E27FC236}">
                      <a16:creationId xmlns:a16="http://schemas.microsoft.com/office/drawing/2014/main" id="{30C6B599-79FD-43F1-9791-04E8CF997C93}"/>
                    </a:ext>
                  </a:extLst>
                </p14:cNvPr>
                <p14:cNvContentPartPr/>
                <p14:nvPr/>
              </p14:nvContentPartPr>
              <p14:xfrm>
                <a:off x="8098648" y="2744030"/>
                <a:ext cx="424440" cy="282240"/>
              </p14:xfrm>
            </p:contentPart>
          </mc:Choice>
          <mc:Fallback>
            <p:pic>
              <p:nvPicPr>
                <p:cNvPr id="21" name="Ink 20">
                  <a:extLst>
                    <a:ext uri="{FF2B5EF4-FFF2-40B4-BE49-F238E27FC236}">
                      <a16:creationId xmlns:a16="http://schemas.microsoft.com/office/drawing/2014/main" id="{30C6B599-79FD-43F1-9791-04E8CF997C93}"/>
                    </a:ext>
                  </a:extLst>
                </p:cNvPr>
                <p:cNvPicPr/>
                <p:nvPr/>
              </p:nvPicPr>
              <p:blipFill>
                <a:blip r:embed="rId18"/>
                <a:stretch>
                  <a:fillRect/>
                </a:stretch>
              </p:blipFill>
              <p:spPr>
                <a:xfrm>
                  <a:off x="8089648" y="2735390"/>
                  <a:ext cx="44208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2" name="Ink 21">
                  <a:extLst>
                    <a:ext uri="{FF2B5EF4-FFF2-40B4-BE49-F238E27FC236}">
                      <a16:creationId xmlns:a16="http://schemas.microsoft.com/office/drawing/2014/main" id="{A5C6C5EE-0C37-4F1C-8C3F-E90A4E428CA1}"/>
                    </a:ext>
                  </a:extLst>
                </p14:cNvPr>
                <p14:cNvContentPartPr/>
                <p14:nvPr/>
              </p14:nvContentPartPr>
              <p14:xfrm>
                <a:off x="8253448" y="2686430"/>
                <a:ext cx="358200" cy="489960"/>
              </p14:xfrm>
            </p:contentPart>
          </mc:Choice>
          <mc:Fallback>
            <p:pic>
              <p:nvPicPr>
                <p:cNvPr id="22" name="Ink 21">
                  <a:extLst>
                    <a:ext uri="{FF2B5EF4-FFF2-40B4-BE49-F238E27FC236}">
                      <a16:creationId xmlns:a16="http://schemas.microsoft.com/office/drawing/2014/main" id="{A5C6C5EE-0C37-4F1C-8C3F-E90A4E428CA1}"/>
                    </a:ext>
                  </a:extLst>
                </p:cNvPr>
                <p:cNvPicPr/>
                <p:nvPr/>
              </p:nvPicPr>
              <p:blipFill>
                <a:blip r:embed="rId20"/>
                <a:stretch>
                  <a:fillRect/>
                </a:stretch>
              </p:blipFill>
              <p:spPr>
                <a:xfrm>
                  <a:off x="8244448" y="2677790"/>
                  <a:ext cx="375840" cy="507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
            <p14:nvContentPartPr>
              <p14:cNvPr id="24" name="Ink 23">
                <a:extLst>
                  <a:ext uri="{FF2B5EF4-FFF2-40B4-BE49-F238E27FC236}">
                    <a16:creationId xmlns:a16="http://schemas.microsoft.com/office/drawing/2014/main" id="{DF1047D4-62B5-4802-ADCE-ACA4323B8CC8}"/>
                  </a:ext>
                </a:extLst>
              </p14:cNvPr>
              <p14:cNvContentPartPr/>
              <p14:nvPr/>
            </p14:nvContentPartPr>
            <p14:xfrm>
              <a:off x="-550712" y="5196710"/>
              <a:ext cx="360" cy="360"/>
            </p14:xfrm>
          </p:contentPart>
        </mc:Choice>
        <mc:Fallback>
          <p:pic>
            <p:nvPicPr>
              <p:cNvPr id="24" name="Ink 23">
                <a:extLst>
                  <a:ext uri="{FF2B5EF4-FFF2-40B4-BE49-F238E27FC236}">
                    <a16:creationId xmlns:a16="http://schemas.microsoft.com/office/drawing/2014/main" id="{DF1047D4-62B5-4802-ADCE-ACA4323B8CC8}"/>
                  </a:ext>
                </a:extLst>
              </p:cNvPr>
              <p:cNvPicPr/>
              <p:nvPr/>
            </p:nvPicPr>
            <p:blipFill>
              <a:blip r:embed="rId22"/>
              <a:stretch>
                <a:fillRect/>
              </a:stretch>
            </p:blipFill>
            <p:spPr>
              <a:xfrm>
                <a:off x="-559352" y="518807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5" name="Ink 24">
                <a:extLst>
                  <a:ext uri="{FF2B5EF4-FFF2-40B4-BE49-F238E27FC236}">
                    <a16:creationId xmlns:a16="http://schemas.microsoft.com/office/drawing/2014/main" id="{8386B1F0-57EB-460F-8DAC-E8C3EE74A173}"/>
                  </a:ext>
                </a:extLst>
              </p14:cNvPr>
              <p14:cNvContentPartPr/>
              <p14:nvPr/>
            </p14:nvContentPartPr>
            <p14:xfrm>
              <a:off x="7057528" y="6335390"/>
              <a:ext cx="24120" cy="360"/>
            </p14:xfrm>
          </p:contentPart>
        </mc:Choice>
        <mc:Fallback>
          <p:pic>
            <p:nvPicPr>
              <p:cNvPr id="25" name="Ink 24">
                <a:extLst>
                  <a:ext uri="{FF2B5EF4-FFF2-40B4-BE49-F238E27FC236}">
                    <a16:creationId xmlns:a16="http://schemas.microsoft.com/office/drawing/2014/main" id="{8386B1F0-57EB-460F-8DAC-E8C3EE74A173}"/>
                  </a:ext>
                </a:extLst>
              </p:cNvPr>
              <p:cNvPicPr/>
              <p:nvPr/>
            </p:nvPicPr>
            <p:blipFill>
              <a:blip r:embed="rId24"/>
              <a:stretch>
                <a:fillRect/>
              </a:stretch>
            </p:blipFill>
            <p:spPr>
              <a:xfrm>
                <a:off x="7048888" y="6326750"/>
                <a:ext cx="41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6" name="Ink 25">
                <a:extLst>
                  <a:ext uri="{FF2B5EF4-FFF2-40B4-BE49-F238E27FC236}">
                    <a16:creationId xmlns:a16="http://schemas.microsoft.com/office/drawing/2014/main" id="{654DC962-CED7-455D-8921-4715E2CCCE60}"/>
                  </a:ext>
                </a:extLst>
              </p14:cNvPr>
              <p14:cNvContentPartPr/>
              <p14:nvPr/>
            </p14:nvContentPartPr>
            <p14:xfrm>
              <a:off x="5990128" y="6316670"/>
              <a:ext cx="360" cy="360"/>
            </p14:xfrm>
          </p:contentPart>
        </mc:Choice>
        <mc:Fallback>
          <p:pic>
            <p:nvPicPr>
              <p:cNvPr id="26" name="Ink 25">
                <a:extLst>
                  <a:ext uri="{FF2B5EF4-FFF2-40B4-BE49-F238E27FC236}">
                    <a16:creationId xmlns:a16="http://schemas.microsoft.com/office/drawing/2014/main" id="{654DC962-CED7-455D-8921-4715E2CCCE60}"/>
                  </a:ext>
                </a:extLst>
              </p:cNvPr>
              <p:cNvPicPr/>
              <p:nvPr/>
            </p:nvPicPr>
            <p:blipFill>
              <a:blip r:embed="rId22"/>
              <a:stretch>
                <a:fillRect/>
              </a:stretch>
            </p:blipFill>
            <p:spPr>
              <a:xfrm>
                <a:off x="5981488" y="6307670"/>
                <a:ext cx="18000" cy="18000"/>
              </a:xfrm>
              <a:prstGeom prst="rect">
                <a:avLst/>
              </a:prstGeom>
            </p:spPr>
          </p:pic>
        </mc:Fallback>
      </mc:AlternateContent>
    </p:spTree>
    <p:extLst>
      <p:ext uri="{BB962C8B-B14F-4D97-AF65-F5344CB8AC3E}">
        <p14:creationId xmlns:p14="http://schemas.microsoft.com/office/powerpoint/2010/main" val="192980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B190-425C-4468-B76A-64190DD6893E}"/>
              </a:ext>
            </a:extLst>
          </p:cNvPr>
          <p:cNvSpPr>
            <a:spLocks noGrp="1"/>
          </p:cNvSpPr>
          <p:nvPr>
            <p:ph type="title"/>
          </p:nvPr>
        </p:nvSpPr>
        <p:spPr/>
        <p:txBody>
          <a:bodyPr>
            <a:normAutofit/>
          </a:bodyPr>
          <a:lstStyle/>
          <a:p>
            <a:r>
              <a:rPr lang="en-US" sz="3600" dirty="0"/>
              <a:t>3</a:t>
            </a:r>
            <a:r>
              <a:rPr lang="en-US" sz="2200" dirty="0"/>
              <a:t>. </a:t>
            </a:r>
            <a:r>
              <a:rPr lang="en-US" sz="2200" b="0" i="0" dirty="0">
                <a:solidFill>
                  <a:srgbClr val="4A4A4A"/>
                </a:solidFill>
                <a:effectLst/>
                <a:latin typeface="Open Sans" panose="020B0606030504020204" pitchFamily="34" charset="0"/>
              </a:rPr>
              <a:t>Find the median over all the states of the number of packs per capita for each year. Plot this median value for the years from 1985 to 1995. </a:t>
            </a:r>
            <a:endParaRPr lang="en-US" sz="2200" dirty="0"/>
          </a:p>
        </p:txBody>
      </p:sp>
      <p:pic>
        <p:nvPicPr>
          <p:cNvPr id="14" name="Content Placeholder 13" descr="Chart, scatter chart&#10;&#10;Description automatically generated">
            <a:extLst>
              <a:ext uri="{FF2B5EF4-FFF2-40B4-BE49-F238E27FC236}">
                <a16:creationId xmlns:a16="http://schemas.microsoft.com/office/drawing/2014/main" id="{8C16FC9B-9F82-4E3D-93ED-0B44DB693B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694" y="2044207"/>
            <a:ext cx="7520473" cy="3544830"/>
          </a:xfr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F40E05F-9C85-4A57-95FB-857D34F6BAA0}"/>
                  </a:ext>
                </a:extLst>
              </p14:cNvPr>
              <p14:cNvContentPartPr/>
              <p14:nvPr/>
            </p14:nvContentPartPr>
            <p14:xfrm>
              <a:off x="1977928" y="1156761"/>
              <a:ext cx="360" cy="360"/>
            </p14:xfrm>
          </p:contentPart>
        </mc:Choice>
        <mc:Fallback>
          <p:pic>
            <p:nvPicPr>
              <p:cNvPr id="4" name="Ink 3">
                <a:extLst>
                  <a:ext uri="{FF2B5EF4-FFF2-40B4-BE49-F238E27FC236}">
                    <a16:creationId xmlns:a16="http://schemas.microsoft.com/office/drawing/2014/main" id="{6F40E05F-9C85-4A57-95FB-857D34F6BAA0}"/>
                  </a:ext>
                </a:extLst>
              </p:cNvPr>
              <p:cNvPicPr/>
              <p:nvPr/>
            </p:nvPicPr>
            <p:blipFill>
              <a:blip r:embed="rId4"/>
              <a:stretch>
                <a:fillRect/>
              </a:stretch>
            </p:blipFill>
            <p:spPr>
              <a:xfrm>
                <a:off x="1968928" y="114776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45838396-2AF9-4750-8543-4052749F4321}"/>
                  </a:ext>
                </a:extLst>
              </p14:cNvPr>
              <p14:cNvContentPartPr/>
              <p14:nvPr/>
            </p14:nvContentPartPr>
            <p14:xfrm>
              <a:off x="1119688" y="951921"/>
              <a:ext cx="360" cy="360"/>
            </p14:xfrm>
          </p:contentPart>
        </mc:Choice>
        <mc:Fallback>
          <p:pic>
            <p:nvPicPr>
              <p:cNvPr id="5" name="Ink 4">
                <a:extLst>
                  <a:ext uri="{FF2B5EF4-FFF2-40B4-BE49-F238E27FC236}">
                    <a16:creationId xmlns:a16="http://schemas.microsoft.com/office/drawing/2014/main" id="{45838396-2AF9-4750-8543-4052749F4321}"/>
                  </a:ext>
                </a:extLst>
              </p:cNvPr>
              <p:cNvPicPr/>
              <p:nvPr/>
            </p:nvPicPr>
            <p:blipFill>
              <a:blip r:embed="rId4"/>
              <a:stretch>
                <a:fillRect/>
              </a:stretch>
            </p:blipFill>
            <p:spPr>
              <a:xfrm>
                <a:off x="1110688" y="94292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3374179-0AE3-413C-8B51-0F8DE172C52A}"/>
                  </a:ext>
                </a:extLst>
              </p14:cNvPr>
              <p14:cNvContentPartPr/>
              <p14:nvPr/>
            </p14:nvContentPartPr>
            <p14:xfrm>
              <a:off x="1240648" y="1017081"/>
              <a:ext cx="3960" cy="1800"/>
            </p14:xfrm>
          </p:contentPart>
        </mc:Choice>
        <mc:Fallback>
          <p:pic>
            <p:nvPicPr>
              <p:cNvPr id="6" name="Ink 5">
                <a:extLst>
                  <a:ext uri="{FF2B5EF4-FFF2-40B4-BE49-F238E27FC236}">
                    <a16:creationId xmlns:a16="http://schemas.microsoft.com/office/drawing/2014/main" id="{13374179-0AE3-413C-8B51-0F8DE172C52A}"/>
                  </a:ext>
                </a:extLst>
              </p:cNvPr>
              <p:cNvPicPr/>
              <p:nvPr/>
            </p:nvPicPr>
            <p:blipFill>
              <a:blip r:embed="rId7"/>
              <a:stretch>
                <a:fillRect/>
              </a:stretch>
            </p:blipFill>
            <p:spPr>
              <a:xfrm>
                <a:off x="1232008" y="1008081"/>
                <a:ext cx="21600" cy="19440"/>
              </a:xfrm>
              <a:prstGeom prst="rect">
                <a:avLst/>
              </a:prstGeom>
            </p:spPr>
          </p:pic>
        </mc:Fallback>
      </mc:AlternateContent>
      <p:grpSp>
        <p:nvGrpSpPr>
          <p:cNvPr id="12" name="Group 11">
            <a:extLst>
              <a:ext uri="{FF2B5EF4-FFF2-40B4-BE49-F238E27FC236}">
                <a16:creationId xmlns:a16="http://schemas.microsoft.com/office/drawing/2014/main" id="{FCBD4A14-EE2A-48E7-A3CF-D6766F915F27}"/>
              </a:ext>
            </a:extLst>
          </p:cNvPr>
          <p:cNvGrpSpPr/>
          <p:nvPr/>
        </p:nvGrpSpPr>
        <p:grpSpPr>
          <a:xfrm>
            <a:off x="1334248" y="1054161"/>
            <a:ext cx="28080" cy="10080"/>
            <a:chOff x="1334248" y="1054161"/>
            <a:chExt cx="28080" cy="1008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2C722E6F-703D-4061-8177-CA3890A6C1B9}"/>
                    </a:ext>
                  </a:extLst>
                </p14:cNvPr>
                <p14:cNvContentPartPr/>
                <p14:nvPr/>
              </p14:nvContentPartPr>
              <p14:xfrm>
                <a:off x="1334248" y="1054161"/>
                <a:ext cx="360" cy="2160"/>
              </p14:xfrm>
            </p:contentPart>
          </mc:Choice>
          <mc:Fallback>
            <p:pic>
              <p:nvPicPr>
                <p:cNvPr id="7" name="Ink 6">
                  <a:extLst>
                    <a:ext uri="{FF2B5EF4-FFF2-40B4-BE49-F238E27FC236}">
                      <a16:creationId xmlns:a16="http://schemas.microsoft.com/office/drawing/2014/main" id="{2C722E6F-703D-4061-8177-CA3890A6C1B9}"/>
                    </a:ext>
                  </a:extLst>
                </p:cNvPr>
                <p:cNvPicPr/>
                <p:nvPr/>
              </p:nvPicPr>
              <p:blipFill>
                <a:blip r:embed="rId9"/>
                <a:stretch>
                  <a:fillRect/>
                </a:stretch>
              </p:blipFill>
              <p:spPr>
                <a:xfrm>
                  <a:off x="1325248" y="1045161"/>
                  <a:ext cx="180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9C9A26CA-DE39-42CF-8740-CE64252667E6}"/>
                    </a:ext>
                  </a:extLst>
                </p14:cNvPr>
                <p14:cNvContentPartPr/>
                <p14:nvPr/>
              </p14:nvContentPartPr>
              <p14:xfrm>
                <a:off x="1361968" y="1063881"/>
                <a:ext cx="360" cy="360"/>
              </p14:xfrm>
            </p:contentPart>
          </mc:Choice>
          <mc:Fallback>
            <p:pic>
              <p:nvPicPr>
                <p:cNvPr id="8" name="Ink 7">
                  <a:extLst>
                    <a:ext uri="{FF2B5EF4-FFF2-40B4-BE49-F238E27FC236}">
                      <a16:creationId xmlns:a16="http://schemas.microsoft.com/office/drawing/2014/main" id="{9C9A26CA-DE39-42CF-8740-CE64252667E6}"/>
                    </a:ext>
                  </a:extLst>
                </p:cNvPr>
                <p:cNvPicPr/>
                <p:nvPr/>
              </p:nvPicPr>
              <p:blipFill>
                <a:blip r:embed="rId4"/>
                <a:stretch>
                  <a:fillRect/>
                </a:stretch>
              </p:blipFill>
              <p:spPr>
                <a:xfrm>
                  <a:off x="1353328" y="1054881"/>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84191670-D6FE-414D-96E5-1FCFCD9EC767}"/>
                  </a:ext>
                </a:extLst>
              </p14:cNvPr>
              <p14:cNvContentPartPr/>
              <p14:nvPr/>
            </p14:nvContentPartPr>
            <p14:xfrm>
              <a:off x="4105168" y="1156761"/>
              <a:ext cx="9720" cy="3960"/>
            </p14:xfrm>
          </p:contentPart>
        </mc:Choice>
        <mc:Fallback>
          <p:pic>
            <p:nvPicPr>
              <p:cNvPr id="9" name="Ink 8">
                <a:extLst>
                  <a:ext uri="{FF2B5EF4-FFF2-40B4-BE49-F238E27FC236}">
                    <a16:creationId xmlns:a16="http://schemas.microsoft.com/office/drawing/2014/main" id="{84191670-D6FE-414D-96E5-1FCFCD9EC767}"/>
                  </a:ext>
                </a:extLst>
              </p:cNvPr>
              <p:cNvPicPr/>
              <p:nvPr/>
            </p:nvPicPr>
            <p:blipFill>
              <a:blip r:embed="rId12"/>
              <a:stretch>
                <a:fillRect/>
              </a:stretch>
            </p:blipFill>
            <p:spPr>
              <a:xfrm>
                <a:off x="4096528" y="1147761"/>
                <a:ext cx="273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C79A584D-908C-4A2A-BE81-813118D188EF}"/>
                  </a:ext>
                </a:extLst>
              </p14:cNvPr>
              <p14:cNvContentPartPr/>
              <p14:nvPr/>
            </p14:nvContentPartPr>
            <p14:xfrm>
              <a:off x="5094448" y="4432041"/>
              <a:ext cx="360" cy="360"/>
            </p14:xfrm>
          </p:contentPart>
        </mc:Choice>
        <mc:Fallback>
          <p:pic>
            <p:nvPicPr>
              <p:cNvPr id="10" name="Ink 9">
                <a:extLst>
                  <a:ext uri="{FF2B5EF4-FFF2-40B4-BE49-F238E27FC236}">
                    <a16:creationId xmlns:a16="http://schemas.microsoft.com/office/drawing/2014/main" id="{C79A584D-908C-4A2A-BE81-813118D188EF}"/>
                  </a:ext>
                </a:extLst>
              </p:cNvPr>
              <p:cNvPicPr/>
              <p:nvPr/>
            </p:nvPicPr>
            <p:blipFill>
              <a:blip r:embed="rId4"/>
              <a:stretch>
                <a:fillRect/>
              </a:stretch>
            </p:blipFill>
            <p:spPr>
              <a:xfrm>
                <a:off x="5085448" y="442304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3402ECF5-0C4A-4667-AB1D-B021A139ADD1}"/>
                  </a:ext>
                </a:extLst>
              </p14:cNvPr>
              <p14:cNvContentPartPr/>
              <p14:nvPr/>
            </p14:nvContentPartPr>
            <p14:xfrm>
              <a:off x="4749208" y="1119681"/>
              <a:ext cx="360" cy="360"/>
            </p14:xfrm>
          </p:contentPart>
        </mc:Choice>
        <mc:Fallback>
          <p:pic>
            <p:nvPicPr>
              <p:cNvPr id="11" name="Ink 10">
                <a:extLst>
                  <a:ext uri="{FF2B5EF4-FFF2-40B4-BE49-F238E27FC236}">
                    <a16:creationId xmlns:a16="http://schemas.microsoft.com/office/drawing/2014/main" id="{3402ECF5-0C4A-4667-AB1D-B021A139ADD1}"/>
                  </a:ext>
                </a:extLst>
              </p:cNvPr>
              <p:cNvPicPr/>
              <p:nvPr/>
            </p:nvPicPr>
            <p:blipFill>
              <a:blip r:embed="rId4"/>
              <a:stretch>
                <a:fillRect/>
              </a:stretch>
            </p:blipFill>
            <p:spPr>
              <a:xfrm>
                <a:off x="4740568" y="1111041"/>
                <a:ext cx="18000" cy="18000"/>
              </a:xfrm>
              <a:prstGeom prst="rect">
                <a:avLst/>
              </a:prstGeom>
            </p:spPr>
          </p:pic>
        </mc:Fallback>
      </mc:AlternateContent>
      <p:sp>
        <p:nvSpPr>
          <p:cNvPr id="15" name="TextBox 14">
            <a:extLst>
              <a:ext uri="{FF2B5EF4-FFF2-40B4-BE49-F238E27FC236}">
                <a16:creationId xmlns:a16="http://schemas.microsoft.com/office/drawing/2014/main" id="{EB7A32AC-9A55-4C69-A756-33DB420FC099}"/>
              </a:ext>
            </a:extLst>
          </p:cNvPr>
          <p:cNvSpPr txBox="1"/>
          <p:nvPr/>
        </p:nvSpPr>
        <p:spPr>
          <a:xfrm>
            <a:off x="485192" y="5589037"/>
            <a:ext cx="11550218" cy="954107"/>
          </a:xfrm>
          <a:prstGeom prst="rect">
            <a:avLst/>
          </a:prstGeom>
          <a:noFill/>
        </p:spPr>
        <p:txBody>
          <a:bodyPr wrap="square" rtlCol="0">
            <a:spAutoFit/>
          </a:bodyPr>
          <a:lstStyle/>
          <a:p>
            <a:r>
              <a:rPr lang="en-US" sz="1400" b="1" dirty="0"/>
              <a:t>Code:</a:t>
            </a:r>
          </a:p>
          <a:p>
            <a:pPr marL="342900" indent="-342900">
              <a:buAutoNum type="arabicPeriod"/>
            </a:pPr>
            <a:r>
              <a:rPr lang="en-US" sz="1400" dirty="0" err="1"/>
              <a:t>MedianPPC</a:t>
            </a:r>
            <a:r>
              <a:rPr lang="en-US" sz="1400" dirty="0"/>
              <a:t> = Cigarette %&gt;% select(</a:t>
            </a:r>
            <a:r>
              <a:rPr lang="en-US" sz="1400" dirty="0" err="1"/>
              <a:t>packpc</a:t>
            </a:r>
            <a:r>
              <a:rPr lang="en-US" sz="1400" dirty="0"/>
              <a:t>, state, year) %&gt;% </a:t>
            </a:r>
            <a:r>
              <a:rPr lang="en-US" sz="1400" dirty="0" err="1"/>
              <a:t>group_by</a:t>
            </a:r>
            <a:r>
              <a:rPr lang="en-US" sz="1400" dirty="0"/>
              <a:t>(year) %&gt;% </a:t>
            </a:r>
            <a:r>
              <a:rPr lang="en-US" sz="1400" dirty="0" err="1"/>
              <a:t>summarise</a:t>
            </a:r>
            <a:r>
              <a:rPr lang="en-US" sz="1400" dirty="0"/>
              <a:t>(</a:t>
            </a:r>
            <a:r>
              <a:rPr lang="en-US" sz="1400" dirty="0" err="1"/>
              <a:t>MedPPC</a:t>
            </a:r>
            <a:r>
              <a:rPr lang="en-US" sz="1400" dirty="0"/>
              <a:t> = median (</a:t>
            </a:r>
            <a:r>
              <a:rPr lang="en-US" sz="1400" dirty="0" err="1"/>
              <a:t>packpc</a:t>
            </a:r>
            <a:r>
              <a:rPr lang="en-US" sz="1400" dirty="0"/>
              <a:t>))</a:t>
            </a:r>
          </a:p>
          <a:p>
            <a:pPr marL="342900" indent="-342900">
              <a:buAutoNum type="arabicPeriod"/>
            </a:pPr>
            <a:endParaRPr lang="en-US" sz="1400" dirty="0"/>
          </a:p>
          <a:p>
            <a:pPr marL="342900" indent="-342900">
              <a:buAutoNum type="arabicPeriod"/>
            </a:pPr>
            <a:r>
              <a:rPr lang="en-US" sz="1400" dirty="0" err="1"/>
              <a:t>ggplot</a:t>
            </a:r>
            <a:r>
              <a:rPr lang="en-US" sz="1400" dirty="0"/>
              <a:t>(</a:t>
            </a:r>
            <a:r>
              <a:rPr lang="en-US" sz="1400" dirty="0" err="1"/>
              <a:t>MedianPPC</a:t>
            </a:r>
            <a:r>
              <a:rPr lang="en-US" sz="1400" dirty="0"/>
              <a:t>, </a:t>
            </a:r>
            <a:r>
              <a:rPr lang="en-US" sz="1400" dirty="0" err="1"/>
              <a:t>aes</a:t>
            </a:r>
            <a:r>
              <a:rPr lang="en-US" sz="1400" dirty="0"/>
              <a:t>(x = year, y = </a:t>
            </a:r>
            <a:r>
              <a:rPr lang="en-US" sz="1400" dirty="0" err="1"/>
              <a:t>MedPPC</a:t>
            </a:r>
            <a:r>
              <a:rPr lang="en-US" sz="1400" dirty="0"/>
              <a:t>)) + </a:t>
            </a:r>
            <a:r>
              <a:rPr lang="en-US" sz="1400" dirty="0" err="1"/>
              <a:t>geom_point</a:t>
            </a:r>
            <a:r>
              <a:rPr lang="en-US" sz="1400" dirty="0"/>
              <a:t>()</a:t>
            </a:r>
          </a:p>
        </p:txBody>
      </p:sp>
    </p:spTree>
    <p:extLst>
      <p:ext uri="{BB962C8B-B14F-4D97-AF65-F5344CB8AC3E}">
        <p14:creationId xmlns:p14="http://schemas.microsoft.com/office/powerpoint/2010/main" val="394454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7193-C4CC-440E-A26C-25074BF42954}"/>
              </a:ext>
            </a:extLst>
          </p:cNvPr>
          <p:cNvSpPr>
            <a:spLocks noGrp="1"/>
          </p:cNvSpPr>
          <p:nvPr>
            <p:ph type="title"/>
          </p:nvPr>
        </p:nvSpPr>
        <p:spPr/>
        <p:txBody>
          <a:bodyPr>
            <a:normAutofit/>
          </a:bodyPr>
          <a:lstStyle/>
          <a:p>
            <a:r>
              <a:rPr lang="en-US" dirty="0"/>
              <a:t>4. </a:t>
            </a:r>
            <a:r>
              <a:rPr lang="en-US" sz="2200" b="0" i="0" dirty="0">
                <a:solidFill>
                  <a:srgbClr val="4A4A4A"/>
                </a:solidFill>
                <a:effectLst/>
                <a:latin typeface="Open Sans" panose="020B0606030504020204" pitchFamily="34" charset="0"/>
              </a:rPr>
              <a:t>What can you say about cigarette usage in these years?</a:t>
            </a:r>
            <a:endParaRPr lang="en-US" sz="2200" dirty="0"/>
          </a:p>
        </p:txBody>
      </p:sp>
      <p:pic>
        <p:nvPicPr>
          <p:cNvPr id="5" name="Content Placeholder 4" descr="Chart, scatter chart&#10;&#10;Description automatically generated">
            <a:extLst>
              <a:ext uri="{FF2B5EF4-FFF2-40B4-BE49-F238E27FC236}">
                <a16:creationId xmlns:a16="http://schemas.microsoft.com/office/drawing/2014/main" id="{96FAFE0A-EFE7-42E0-ACF1-03F8180064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9222" y="2154238"/>
            <a:ext cx="5541168" cy="3694112"/>
          </a:xfrm>
        </p:spPr>
      </p:pic>
      <p:sp>
        <p:nvSpPr>
          <p:cNvPr id="6" name="TextBox 5">
            <a:extLst>
              <a:ext uri="{FF2B5EF4-FFF2-40B4-BE49-F238E27FC236}">
                <a16:creationId xmlns:a16="http://schemas.microsoft.com/office/drawing/2014/main" id="{6835195C-DBA8-414B-B26F-4DF346A22F86}"/>
              </a:ext>
            </a:extLst>
          </p:cNvPr>
          <p:cNvSpPr txBox="1"/>
          <p:nvPr/>
        </p:nvSpPr>
        <p:spPr>
          <a:xfrm>
            <a:off x="400050" y="2390775"/>
            <a:ext cx="5229225" cy="923330"/>
          </a:xfrm>
          <a:prstGeom prst="rect">
            <a:avLst/>
          </a:prstGeom>
          <a:noFill/>
        </p:spPr>
        <p:txBody>
          <a:bodyPr wrap="square" rtlCol="0">
            <a:spAutoFit/>
          </a:bodyPr>
          <a:lstStyle/>
          <a:p>
            <a:r>
              <a:rPr lang="en-US" dirty="0"/>
              <a:t>You can tell by this chart that in the decade from 1985 to 1995 the median packs per capita declined significantly. </a:t>
            </a:r>
          </a:p>
        </p:txBody>
      </p:sp>
      <p:grpSp>
        <p:nvGrpSpPr>
          <p:cNvPr id="9" name="Group 8">
            <a:extLst>
              <a:ext uri="{FF2B5EF4-FFF2-40B4-BE49-F238E27FC236}">
                <a16:creationId xmlns:a16="http://schemas.microsoft.com/office/drawing/2014/main" id="{F4AD6B98-94A1-4053-814A-81544536F912}"/>
              </a:ext>
            </a:extLst>
          </p:cNvPr>
          <p:cNvGrpSpPr/>
          <p:nvPr/>
        </p:nvGrpSpPr>
        <p:grpSpPr>
          <a:xfrm>
            <a:off x="5276700" y="2525205"/>
            <a:ext cx="700920" cy="3290400"/>
            <a:chOff x="5276700" y="2525205"/>
            <a:chExt cx="700920" cy="3290400"/>
          </a:xfrm>
        </p:grpSpPr>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D79A1B74-E506-4A67-B20E-7C4CDF1F3557}"/>
                    </a:ext>
                  </a:extLst>
                </p14:cNvPr>
                <p14:cNvContentPartPr/>
                <p14:nvPr/>
              </p14:nvContentPartPr>
              <p14:xfrm>
                <a:off x="5642460" y="2525205"/>
                <a:ext cx="66960" cy="2435400"/>
              </p14:xfrm>
            </p:contentPart>
          </mc:Choice>
          <mc:Fallback>
            <p:pic>
              <p:nvPicPr>
                <p:cNvPr id="7" name="Ink 6">
                  <a:extLst>
                    <a:ext uri="{FF2B5EF4-FFF2-40B4-BE49-F238E27FC236}">
                      <a16:creationId xmlns:a16="http://schemas.microsoft.com/office/drawing/2014/main" id="{D79A1B74-E506-4A67-B20E-7C4CDF1F3557}"/>
                    </a:ext>
                  </a:extLst>
                </p:cNvPr>
                <p:cNvPicPr/>
                <p:nvPr/>
              </p:nvPicPr>
              <p:blipFill>
                <a:blip r:embed="rId4"/>
                <a:stretch>
                  <a:fillRect/>
                </a:stretch>
              </p:blipFill>
              <p:spPr>
                <a:xfrm>
                  <a:off x="5633820" y="2516565"/>
                  <a:ext cx="84600" cy="2453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5AC85828-4EB2-4606-937E-30E889CCBFCF}"/>
                    </a:ext>
                  </a:extLst>
                </p14:cNvPr>
                <p14:cNvContentPartPr/>
                <p14:nvPr/>
              </p14:nvContentPartPr>
              <p14:xfrm>
                <a:off x="5276700" y="5232405"/>
                <a:ext cx="700920" cy="583200"/>
              </p14:xfrm>
            </p:contentPart>
          </mc:Choice>
          <mc:Fallback>
            <p:pic>
              <p:nvPicPr>
                <p:cNvPr id="8" name="Ink 7">
                  <a:extLst>
                    <a:ext uri="{FF2B5EF4-FFF2-40B4-BE49-F238E27FC236}">
                      <a16:creationId xmlns:a16="http://schemas.microsoft.com/office/drawing/2014/main" id="{5AC85828-4EB2-4606-937E-30E889CCBFCF}"/>
                    </a:ext>
                  </a:extLst>
                </p:cNvPr>
                <p:cNvPicPr/>
                <p:nvPr/>
              </p:nvPicPr>
              <p:blipFill>
                <a:blip r:embed="rId6"/>
                <a:stretch>
                  <a:fillRect/>
                </a:stretch>
              </p:blipFill>
              <p:spPr>
                <a:xfrm>
                  <a:off x="5268060" y="5223405"/>
                  <a:ext cx="718560" cy="600840"/>
                </a:xfrm>
                <a:prstGeom prst="rect">
                  <a:avLst/>
                </a:prstGeom>
              </p:spPr>
            </p:pic>
          </mc:Fallback>
        </mc:AlternateContent>
      </p:grpSp>
    </p:spTree>
    <p:extLst>
      <p:ext uri="{BB962C8B-B14F-4D97-AF65-F5344CB8AC3E}">
        <p14:creationId xmlns:p14="http://schemas.microsoft.com/office/powerpoint/2010/main" val="227478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1F57-2A5C-4A0C-A965-AC84BE1910DE}"/>
              </a:ext>
            </a:extLst>
          </p:cNvPr>
          <p:cNvSpPr>
            <a:spLocks noGrp="1"/>
          </p:cNvSpPr>
          <p:nvPr>
            <p:ph type="title"/>
          </p:nvPr>
        </p:nvSpPr>
        <p:spPr/>
        <p:txBody>
          <a:bodyPr>
            <a:normAutofit fontScale="90000"/>
          </a:bodyPr>
          <a:lstStyle/>
          <a:p>
            <a:r>
              <a:rPr lang="en-US" dirty="0"/>
              <a:t>5. </a:t>
            </a:r>
            <a:r>
              <a:rPr lang="en-US" sz="2200" b="0" i="0" dirty="0">
                <a:solidFill>
                  <a:srgbClr val="4A4A4A"/>
                </a:solidFill>
                <a:effectLst/>
                <a:latin typeface="Open Sans" panose="020B0606030504020204" pitchFamily="34" charset="0"/>
              </a:rPr>
              <a:t>Create a scatter plot of price per pack vs number of packs per capita for all states and years.</a:t>
            </a:r>
            <a:br>
              <a:rPr lang="en-US" sz="2200" b="0" i="0" dirty="0">
                <a:solidFill>
                  <a:srgbClr val="4A4A4A"/>
                </a:solidFill>
                <a:effectLst/>
                <a:latin typeface="Open Sans" panose="020B0606030504020204" pitchFamily="34" charset="0"/>
              </a:rPr>
            </a:br>
            <a:endParaRPr lang="en-US" sz="2200" dirty="0"/>
          </a:p>
        </p:txBody>
      </p:sp>
      <p:pic>
        <p:nvPicPr>
          <p:cNvPr id="23" name="Content Placeholder 22" descr="Chart, scatter chart&#10;&#10;Description automatically generated">
            <a:extLst>
              <a:ext uri="{FF2B5EF4-FFF2-40B4-BE49-F238E27FC236}">
                <a16:creationId xmlns:a16="http://schemas.microsoft.com/office/drawing/2014/main" id="{1FADBFE4-158A-4BF3-8785-23C8F2586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146" y="2168305"/>
            <a:ext cx="6564870" cy="4606624"/>
          </a:xfr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9E2DC4D-BCF4-489D-A2C5-A260074D93BE}"/>
                  </a:ext>
                </a:extLst>
              </p14:cNvPr>
              <p14:cNvContentPartPr/>
              <p14:nvPr/>
            </p14:nvContentPartPr>
            <p14:xfrm>
              <a:off x="2409660" y="1124085"/>
              <a:ext cx="360" cy="360"/>
            </p14:xfrm>
          </p:contentPart>
        </mc:Choice>
        <mc:Fallback>
          <p:pic>
            <p:nvPicPr>
              <p:cNvPr id="4" name="Ink 3">
                <a:extLst>
                  <a:ext uri="{FF2B5EF4-FFF2-40B4-BE49-F238E27FC236}">
                    <a16:creationId xmlns:a16="http://schemas.microsoft.com/office/drawing/2014/main" id="{F9E2DC4D-BCF4-489D-A2C5-A260074D93BE}"/>
                  </a:ext>
                </a:extLst>
              </p:cNvPr>
              <p:cNvPicPr/>
              <p:nvPr/>
            </p:nvPicPr>
            <p:blipFill>
              <a:blip r:embed="rId4"/>
              <a:stretch>
                <a:fillRect/>
              </a:stretch>
            </p:blipFill>
            <p:spPr>
              <a:xfrm>
                <a:off x="2400660" y="111508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D23C8A89-C375-4A14-A728-0C6884043E74}"/>
                  </a:ext>
                </a:extLst>
              </p14:cNvPr>
              <p14:cNvContentPartPr/>
              <p14:nvPr/>
            </p14:nvContentPartPr>
            <p14:xfrm>
              <a:off x="2057220" y="990525"/>
              <a:ext cx="360" cy="360"/>
            </p14:xfrm>
          </p:contentPart>
        </mc:Choice>
        <mc:Fallback>
          <p:pic>
            <p:nvPicPr>
              <p:cNvPr id="5" name="Ink 4">
                <a:extLst>
                  <a:ext uri="{FF2B5EF4-FFF2-40B4-BE49-F238E27FC236}">
                    <a16:creationId xmlns:a16="http://schemas.microsoft.com/office/drawing/2014/main" id="{D23C8A89-C375-4A14-A728-0C6884043E74}"/>
                  </a:ext>
                </a:extLst>
              </p:cNvPr>
              <p:cNvPicPr/>
              <p:nvPr/>
            </p:nvPicPr>
            <p:blipFill>
              <a:blip r:embed="rId4"/>
              <a:stretch>
                <a:fillRect/>
              </a:stretch>
            </p:blipFill>
            <p:spPr>
              <a:xfrm>
                <a:off x="2048220" y="9815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7FC64B82-11A9-4744-8359-2169DD1994DE}"/>
                  </a:ext>
                </a:extLst>
              </p14:cNvPr>
              <p14:cNvContentPartPr/>
              <p14:nvPr/>
            </p14:nvContentPartPr>
            <p14:xfrm>
              <a:off x="1466820" y="1085565"/>
              <a:ext cx="360" cy="360"/>
            </p14:xfrm>
          </p:contentPart>
        </mc:Choice>
        <mc:Fallback>
          <p:pic>
            <p:nvPicPr>
              <p:cNvPr id="6" name="Ink 5">
                <a:extLst>
                  <a:ext uri="{FF2B5EF4-FFF2-40B4-BE49-F238E27FC236}">
                    <a16:creationId xmlns:a16="http://schemas.microsoft.com/office/drawing/2014/main" id="{7FC64B82-11A9-4744-8359-2169DD1994DE}"/>
                  </a:ext>
                </a:extLst>
              </p:cNvPr>
              <p:cNvPicPr/>
              <p:nvPr/>
            </p:nvPicPr>
            <p:blipFill>
              <a:blip r:embed="rId4"/>
              <a:stretch>
                <a:fillRect/>
              </a:stretch>
            </p:blipFill>
            <p:spPr>
              <a:xfrm>
                <a:off x="1457820" y="1076925"/>
                <a:ext cx="18000" cy="18000"/>
              </a:xfrm>
              <a:prstGeom prst="rect">
                <a:avLst/>
              </a:prstGeom>
            </p:spPr>
          </p:pic>
        </mc:Fallback>
      </mc:AlternateContent>
      <p:grpSp>
        <p:nvGrpSpPr>
          <p:cNvPr id="9" name="Group 8">
            <a:extLst>
              <a:ext uri="{FF2B5EF4-FFF2-40B4-BE49-F238E27FC236}">
                <a16:creationId xmlns:a16="http://schemas.microsoft.com/office/drawing/2014/main" id="{C352B46F-5533-4B5D-A852-FF6542DE3B52}"/>
              </a:ext>
            </a:extLst>
          </p:cNvPr>
          <p:cNvGrpSpPr/>
          <p:nvPr/>
        </p:nvGrpSpPr>
        <p:grpSpPr>
          <a:xfrm>
            <a:off x="1352340" y="1085565"/>
            <a:ext cx="360" cy="360"/>
            <a:chOff x="1352340" y="1085565"/>
            <a:chExt cx="360" cy="360"/>
          </a:xfrm>
        </p:grpSpPr>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86DFD803-2C89-42FD-8722-43C59C2CEC20}"/>
                    </a:ext>
                  </a:extLst>
                </p14:cNvPr>
                <p14:cNvContentPartPr/>
                <p14:nvPr/>
              </p14:nvContentPartPr>
              <p14:xfrm>
                <a:off x="1352340" y="1085565"/>
                <a:ext cx="360" cy="360"/>
              </p14:xfrm>
            </p:contentPart>
          </mc:Choice>
          <mc:Fallback>
            <p:pic>
              <p:nvPicPr>
                <p:cNvPr id="7" name="Ink 6">
                  <a:extLst>
                    <a:ext uri="{FF2B5EF4-FFF2-40B4-BE49-F238E27FC236}">
                      <a16:creationId xmlns:a16="http://schemas.microsoft.com/office/drawing/2014/main" id="{86DFD803-2C89-42FD-8722-43C59C2CEC20}"/>
                    </a:ext>
                  </a:extLst>
                </p:cNvPr>
                <p:cNvPicPr/>
                <p:nvPr/>
              </p:nvPicPr>
              <p:blipFill>
                <a:blip r:embed="rId4"/>
                <a:stretch>
                  <a:fillRect/>
                </a:stretch>
              </p:blipFill>
              <p:spPr>
                <a:xfrm>
                  <a:off x="1343700" y="10769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782E1448-622D-4FBB-9D83-55637EA36644}"/>
                    </a:ext>
                  </a:extLst>
                </p14:cNvPr>
                <p14:cNvContentPartPr/>
                <p14:nvPr/>
              </p14:nvContentPartPr>
              <p14:xfrm>
                <a:off x="1352340" y="1085565"/>
                <a:ext cx="360" cy="360"/>
              </p14:xfrm>
            </p:contentPart>
          </mc:Choice>
          <mc:Fallback>
            <p:pic>
              <p:nvPicPr>
                <p:cNvPr id="8" name="Ink 7">
                  <a:extLst>
                    <a:ext uri="{FF2B5EF4-FFF2-40B4-BE49-F238E27FC236}">
                      <a16:creationId xmlns:a16="http://schemas.microsoft.com/office/drawing/2014/main" id="{782E1448-622D-4FBB-9D83-55637EA36644}"/>
                    </a:ext>
                  </a:extLst>
                </p:cNvPr>
                <p:cNvPicPr/>
                <p:nvPr/>
              </p:nvPicPr>
              <p:blipFill>
                <a:blip r:embed="rId4"/>
                <a:stretch>
                  <a:fillRect/>
                </a:stretch>
              </p:blipFill>
              <p:spPr>
                <a:xfrm>
                  <a:off x="1343700" y="107692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AF3EDD23-6119-40AD-8CA2-34B21A537957}"/>
                  </a:ext>
                </a:extLst>
              </p14:cNvPr>
              <p14:cNvContentPartPr/>
              <p14:nvPr/>
            </p14:nvContentPartPr>
            <p14:xfrm>
              <a:off x="1076220" y="1085565"/>
              <a:ext cx="360" cy="360"/>
            </p14:xfrm>
          </p:contentPart>
        </mc:Choice>
        <mc:Fallback>
          <p:pic>
            <p:nvPicPr>
              <p:cNvPr id="10" name="Ink 9">
                <a:extLst>
                  <a:ext uri="{FF2B5EF4-FFF2-40B4-BE49-F238E27FC236}">
                    <a16:creationId xmlns:a16="http://schemas.microsoft.com/office/drawing/2014/main" id="{AF3EDD23-6119-40AD-8CA2-34B21A537957}"/>
                  </a:ext>
                </a:extLst>
              </p:cNvPr>
              <p:cNvPicPr/>
              <p:nvPr/>
            </p:nvPicPr>
            <p:blipFill>
              <a:blip r:embed="rId4"/>
              <a:stretch>
                <a:fillRect/>
              </a:stretch>
            </p:blipFill>
            <p:spPr>
              <a:xfrm>
                <a:off x="1067220" y="10769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21AE95B-BE8F-422F-A062-B50A8BB1366E}"/>
                  </a:ext>
                </a:extLst>
              </p14:cNvPr>
              <p14:cNvContentPartPr/>
              <p14:nvPr/>
            </p14:nvContentPartPr>
            <p14:xfrm>
              <a:off x="1257300" y="1104645"/>
              <a:ext cx="360" cy="360"/>
            </p14:xfrm>
          </p:contentPart>
        </mc:Choice>
        <mc:Fallback>
          <p:pic>
            <p:nvPicPr>
              <p:cNvPr id="11" name="Ink 10">
                <a:extLst>
                  <a:ext uri="{FF2B5EF4-FFF2-40B4-BE49-F238E27FC236}">
                    <a16:creationId xmlns:a16="http://schemas.microsoft.com/office/drawing/2014/main" id="{021AE95B-BE8F-422F-A062-B50A8BB1366E}"/>
                  </a:ext>
                </a:extLst>
              </p:cNvPr>
              <p:cNvPicPr/>
              <p:nvPr/>
            </p:nvPicPr>
            <p:blipFill>
              <a:blip r:embed="rId4"/>
              <a:stretch>
                <a:fillRect/>
              </a:stretch>
            </p:blipFill>
            <p:spPr>
              <a:xfrm>
                <a:off x="1248300" y="10956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EAEBD4C8-F913-411C-A210-44F5F1CAFC95}"/>
                  </a:ext>
                </a:extLst>
              </p14:cNvPr>
              <p14:cNvContentPartPr/>
              <p14:nvPr/>
            </p14:nvContentPartPr>
            <p14:xfrm>
              <a:off x="1809540" y="1085565"/>
              <a:ext cx="360" cy="360"/>
            </p14:xfrm>
          </p:contentPart>
        </mc:Choice>
        <mc:Fallback>
          <p:pic>
            <p:nvPicPr>
              <p:cNvPr id="12" name="Ink 11">
                <a:extLst>
                  <a:ext uri="{FF2B5EF4-FFF2-40B4-BE49-F238E27FC236}">
                    <a16:creationId xmlns:a16="http://schemas.microsoft.com/office/drawing/2014/main" id="{EAEBD4C8-F913-411C-A210-44F5F1CAFC95}"/>
                  </a:ext>
                </a:extLst>
              </p:cNvPr>
              <p:cNvPicPr/>
              <p:nvPr/>
            </p:nvPicPr>
            <p:blipFill>
              <a:blip r:embed="rId4"/>
              <a:stretch>
                <a:fillRect/>
              </a:stretch>
            </p:blipFill>
            <p:spPr>
              <a:xfrm>
                <a:off x="1800900" y="10769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25F4F783-B7CE-46FD-A11D-A4C509B0CCBD}"/>
                  </a:ext>
                </a:extLst>
              </p14:cNvPr>
              <p14:cNvContentPartPr/>
              <p14:nvPr/>
            </p14:nvContentPartPr>
            <p14:xfrm>
              <a:off x="5790780" y="1180965"/>
              <a:ext cx="2160" cy="360"/>
            </p14:xfrm>
          </p:contentPart>
        </mc:Choice>
        <mc:Fallback>
          <p:pic>
            <p:nvPicPr>
              <p:cNvPr id="13" name="Ink 12">
                <a:extLst>
                  <a:ext uri="{FF2B5EF4-FFF2-40B4-BE49-F238E27FC236}">
                    <a16:creationId xmlns:a16="http://schemas.microsoft.com/office/drawing/2014/main" id="{25F4F783-B7CE-46FD-A11D-A4C509B0CCBD}"/>
                  </a:ext>
                </a:extLst>
              </p:cNvPr>
              <p:cNvPicPr/>
              <p:nvPr/>
            </p:nvPicPr>
            <p:blipFill>
              <a:blip r:embed="rId13"/>
              <a:stretch>
                <a:fillRect/>
              </a:stretch>
            </p:blipFill>
            <p:spPr>
              <a:xfrm>
                <a:off x="5782140" y="1172325"/>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27B8D28B-7019-49B2-8E27-8AAEE25B92E4}"/>
                  </a:ext>
                </a:extLst>
              </p14:cNvPr>
              <p14:cNvContentPartPr/>
              <p14:nvPr/>
            </p14:nvContentPartPr>
            <p14:xfrm>
              <a:off x="3952620" y="1171245"/>
              <a:ext cx="360" cy="360"/>
            </p14:xfrm>
          </p:contentPart>
        </mc:Choice>
        <mc:Fallback>
          <p:pic>
            <p:nvPicPr>
              <p:cNvPr id="14" name="Ink 13">
                <a:extLst>
                  <a:ext uri="{FF2B5EF4-FFF2-40B4-BE49-F238E27FC236}">
                    <a16:creationId xmlns:a16="http://schemas.microsoft.com/office/drawing/2014/main" id="{27B8D28B-7019-49B2-8E27-8AAEE25B92E4}"/>
                  </a:ext>
                </a:extLst>
              </p:cNvPr>
              <p:cNvPicPr/>
              <p:nvPr/>
            </p:nvPicPr>
            <p:blipFill>
              <a:blip r:embed="rId4"/>
              <a:stretch>
                <a:fillRect/>
              </a:stretch>
            </p:blipFill>
            <p:spPr>
              <a:xfrm>
                <a:off x="3943620" y="1162245"/>
                <a:ext cx="18000" cy="18000"/>
              </a:xfrm>
              <a:prstGeom prst="rect">
                <a:avLst/>
              </a:prstGeom>
            </p:spPr>
          </p:pic>
        </mc:Fallback>
      </mc:AlternateContent>
      <p:grpSp>
        <p:nvGrpSpPr>
          <p:cNvPr id="21" name="Group 20">
            <a:extLst>
              <a:ext uri="{FF2B5EF4-FFF2-40B4-BE49-F238E27FC236}">
                <a16:creationId xmlns:a16="http://schemas.microsoft.com/office/drawing/2014/main" id="{F534F322-27D3-4C06-8B7C-C87C1C5ECF52}"/>
              </a:ext>
            </a:extLst>
          </p:cNvPr>
          <p:cNvGrpSpPr/>
          <p:nvPr/>
        </p:nvGrpSpPr>
        <p:grpSpPr>
          <a:xfrm>
            <a:off x="1609380" y="904845"/>
            <a:ext cx="360" cy="360"/>
            <a:chOff x="1609380" y="904845"/>
            <a:chExt cx="360" cy="360"/>
          </a:xfrm>
        </p:grpSpPr>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89103EDE-5F03-42A6-A123-0765C1EE54BE}"/>
                    </a:ext>
                  </a:extLst>
                </p14:cNvPr>
                <p14:cNvContentPartPr/>
                <p14:nvPr/>
              </p14:nvContentPartPr>
              <p14:xfrm>
                <a:off x="1609380" y="904845"/>
                <a:ext cx="360" cy="360"/>
              </p14:xfrm>
            </p:contentPart>
          </mc:Choice>
          <mc:Fallback>
            <p:pic>
              <p:nvPicPr>
                <p:cNvPr id="15" name="Ink 14">
                  <a:extLst>
                    <a:ext uri="{FF2B5EF4-FFF2-40B4-BE49-F238E27FC236}">
                      <a16:creationId xmlns:a16="http://schemas.microsoft.com/office/drawing/2014/main" id="{89103EDE-5F03-42A6-A123-0765C1EE54BE}"/>
                    </a:ext>
                  </a:extLst>
                </p:cNvPr>
                <p:cNvPicPr/>
                <p:nvPr/>
              </p:nvPicPr>
              <p:blipFill>
                <a:blip r:embed="rId4"/>
                <a:stretch>
                  <a:fillRect/>
                </a:stretch>
              </p:blipFill>
              <p:spPr>
                <a:xfrm>
                  <a:off x="1600740" y="8958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7EEA233D-56D2-4BA3-9E05-A383FBF7BCC3}"/>
                    </a:ext>
                  </a:extLst>
                </p14:cNvPr>
                <p14:cNvContentPartPr/>
                <p14:nvPr/>
              </p14:nvContentPartPr>
              <p14:xfrm>
                <a:off x="1609380" y="904845"/>
                <a:ext cx="360" cy="360"/>
              </p14:xfrm>
            </p:contentPart>
          </mc:Choice>
          <mc:Fallback>
            <p:pic>
              <p:nvPicPr>
                <p:cNvPr id="16" name="Ink 15">
                  <a:extLst>
                    <a:ext uri="{FF2B5EF4-FFF2-40B4-BE49-F238E27FC236}">
                      <a16:creationId xmlns:a16="http://schemas.microsoft.com/office/drawing/2014/main" id="{7EEA233D-56D2-4BA3-9E05-A383FBF7BCC3}"/>
                    </a:ext>
                  </a:extLst>
                </p:cNvPr>
                <p:cNvPicPr/>
                <p:nvPr/>
              </p:nvPicPr>
              <p:blipFill>
                <a:blip r:embed="rId4"/>
                <a:stretch>
                  <a:fillRect/>
                </a:stretch>
              </p:blipFill>
              <p:spPr>
                <a:xfrm>
                  <a:off x="1600740" y="89584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17" name="Ink 16">
                <a:extLst>
                  <a:ext uri="{FF2B5EF4-FFF2-40B4-BE49-F238E27FC236}">
                    <a16:creationId xmlns:a16="http://schemas.microsoft.com/office/drawing/2014/main" id="{DBE5A636-38ED-4901-B7ED-738A12B22186}"/>
                  </a:ext>
                </a:extLst>
              </p14:cNvPr>
              <p14:cNvContentPartPr/>
              <p14:nvPr/>
            </p14:nvContentPartPr>
            <p14:xfrm>
              <a:off x="1380780" y="1066845"/>
              <a:ext cx="360" cy="360"/>
            </p14:xfrm>
          </p:contentPart>
        </mc:Choice>
        <mc:Fallback>
          <p:pic>
            <p:nvPicPr>
              <p:cNvPr id="17" name="Ink 16">
                <a:extLst>
                  <a:ext uri="{FF2B5EF4-FFF2-40B4-BE49-F238E27FC236}">
                    <a16:creationId xmlns:a16="http://schemas.microsoft.com/office/drawing/2014/main" id="{DBE5A636-38ED-4901-B7ED-738A12B22186}"/>
                  </a:ext>
                </a:extLst>
              </p:cNvPr>
              <p:cNvPicPr/>
              <p:nvPr/>
            </p:nvPicPr>
            <p:blipFill>
              <a:blip r:embed="rId4"/>
              <a:stretch>
                <a:fillRect/>
              </a:stretch>
            </p:blipFill>
            <p:spPr>
              <a:xfrm>
                <a:off x="1372140" y="10578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Ink 17">
                <a:extLst>
                  <a:ext uri="{FF2B5EF4-FFF2-40B4-BE49-F238E27FC236}">
                    <a16:creationId xmlns:a16="http://schemas.microsoft.com/office/drawing/2014/main" id="{772E078A-BB73-417B-8425-B3F21833D091}"/>
                  </a:ext>
                </a:extLst>
              </p14:cNvPr>
              <p14:cNvContentPartPr/>
              <p14:nvPr/>
            </p14:nvContentPartPr>
            <p14:xfrm>
              <a:off x="1314180" y="1676325"/>
              <a:ext cx="360" cy="360"/>
            </p14:xfrm>
          </p:contentPart>
        </mc:Choice>
        <mc:Fallback>
          <p:pic>
            <p:nvPicPr>
              <p:cNvPr id="18" name="Ink 17">
                <a:extLst>
                  <a:ext uri="{FF2B5EF4-FFF2-40B4-BE49-F238E27FC236}">
                    <a16:creationId xmlns:a16="http://schemas.microsoft.com/office/drawing/2014/main" id="{772E078A-BB73-417B-8425-B3F21833D091}"/>
                  </a:ext>
                </a:extLst>
              </p:cNvPr>
              <p:cNvPicPr/>
              <p:nvPr/>
            </p:nvPicPr>
            <p:blipFill>
              <a:blip r:embed="rId4"/>
              <a:stretch>
                <a:fillRect/>
              </a:stretch>
            </p:blipFill>
            <p:spPr>
              <a:xfrm>
                <a:off x="1305540" y="16673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9" name="Ink 18">
                <a:extLst>
                  <a:ext uri="{FF2B5EF4-FFF2-40B4-BE49-F238E27FC236}">
                    <a16:creationId xmlns:a16="http://schemas.microsoft.com/office/drawing/2014/main" id="{15BBAF98-F46D-4C83-8A07-9103C43D93E4}"/>
                  </a:ext>
                </a:extLst>
              </p14:cNvPr>
              <p14:cNvContentPartPr/>
              <p14:nvPr/>
            </p14:nvContentPartPr>
            <p14:xfrm>
              <a:off x="1342980" y="2009685"/>
              <a:ext cx="360" cy="360"/>
            </p14:xfrm>
          </p:contentPart>
        </mc:Choice>
        <mc:Fallback>
          <p:pic>
            <p:nvPicPr>
              <p:cNvPr id="19" name="Ink 18">
                <a:extLst>
                  <a:ext uri="{FF2B5EF4-FFF2-40B4-BE49-F238E27FC236}">
                    <a16:creationId xmlns:a16="http://schemas.microsoft.com/office/drawing/2014/main" id="{15BBAF98-F46D-4C83-8A07-9103C43D93E4}"/>
                  </a:ext>
                </a:extLst>
              </p:cNvPr>
              <p:cNvPicPr/>
              <p:nvPr/>
            </p:nvPicPr>
            <p:blipFill>
              <a:blip r:embed="rId4"/>
              <a:stretch>
                <a:fillRect/>
              </a:stretch>
            </p:blipFill>
            <p:spPr>
              <a:xfrm>
                <a:off x="1334340" y="200068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F77FFFA3-A4FA-4FC1-8D98-9382303FBF25}"/>
                  </a:ext>
                </a:extLst>
              </p14:cNvPr>
              <p14:cNvContentPartPr/>
              <p14:nvPr/>
            </p14:nvContentPartPr>
            <p14:xfrm>
              <a:off x="1362060" y="1018965"/>
              <a:ext cx="360" cy="360"/>
            </p14:xfrm>
          </p:contentPart>
        </mc:Choice>
        <mc:Fallback>
          <p:pic>
            <p:nvPicPr>
              <p:cNvPr id="20" name="Ink 19">
                <a:extLst>
                  <a:ext uri="{FF2B5EF4-FFF2-40B4-BE49-F238E27FC236}">
                    <a16:creationId xmlns:a16="http://schemas.microsoft.com/office/drawing/2014/main" id="{F77FFFA3-A4FA-4FC1-8D98-9382303FBF25}"/>
                  </a:ext>
                </a:extLst>
              </p:cNvPr>
              <p:cNvPicPr/>
              <p:nvPr/>
            </p:nvPicPr>
            <p:blipFill>
              <a:blip r:embed="rId4"/>
              <a:stretch>
                <a:fillRect/>
              </a:stretch>
            </p:blipFill>
            <p:spPr>
              <a:xfrm>
                <a:off x="1353060" y="1010325"/>
                <a:ext cx="18000" cy="18000"/>
              </a:xfrm>
              <a:prstGeom prst="rect">
                <a:avLst/>
              </a:prstGeom>
            </p:spPr>
          </p:pic>
        </mc:Fallback>
      </mc:AlternateContent>
    </p:spTree>
    <p:extLst>
      <p:ext uri="{BB962C8B-B14F-4D97-AF65-F5344CB8AC3E}">
        <p14:creationId xmlns:p14="http://schemas.microsoft.com/office/powerpoint/2010/main" val="414560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6274-28A7-4E17-B104-A0EA4DCEE8ED}"/>
              </a:ext>
            </a:extLst>
          </p:cNvPr>
          <p:cNvSpPr>
            <a:spLocks noGrp="1"/>
          </p:cNvSpPr>
          <p:nvPr>
            <p:ph type="title"/>
          </p:nvPr>
        </p:nvSpPr>
        <p:spPr/>
        <p:txBody>
          <a:bodyPr>
            <a:normAutofit fontScale="90000"/>
          </a:bodyPr>
          <a:lstStyle/>
          <a:p>
            <a:r>
              <a:rPr lang="en-US" i="0" dirty="0">
                <a:solidFill>
                  <a:srgbClr val="4A4A4A"/>
                </a:solidFill>
                <a:effectLst/>
                <a:latin typeface="Open Sans" panose="020B0606030504020204" pitchFamily="34" charset="0"/>
              </a:rPr>
              <a:t>6</a:t>
            </a:r>
            <a:r>
              <a:rPr lang="en-US" sz="2200" i="0" dirty="0">
                <a:solidFill>
                  <a:srgbClr val="4A4A4A"/>
                </a:solidFill>
                <a:effectLst/>
                <a:latin typeface="Open Sans" panose="020B0606030504020204" pitchFamily="34" charset="0"/>
              </a:rPr>
              <a:t>. </a:t>
            </a:r>
            <a:r>
              <a:rPr lang="en-US" sz="2200" b="0" i="0" dirty="0">
                <a:solidFill>
                  <a:srgbClr val="4A4A4A"/>
                </a:solidFill>
                <a:effectLst/>
                <a:latin typeface="Open Sans" panose="020B0606030504020204" pitchFamily="34" charset="0"/>
              </a:rPr>
              <a:t>Are the price and the per capita packs positively correlated, negatively correlated, or uncorrelated? Explain why your answer would be expected.</a:t>
            </a:r>
            <a:br>
              <a:rPr lang="en-US" b="0" i="0" dirty="0">
                <a:solidFill>
                  <a:srgbClr val="4A4A4A"/>
                </a:solidFill>
                <a:effectLst/>
                <a:latin typeface="Open Sans" panose="020B0606030504020204" pitchFamily="34" charset="0"/>
              </a:rPr>
            </a:br>
            <a:endParaRPr lang="en-US" dirty="0"/>
          </a:p>
        </p:txBody>
      </p:sp>
      <p:pic>
        <p:nvPicPr>
          <p:cNvPr id="5" name="Content Placeholder 4" descr="Chart, scatter chart&#10;&#10;Description automatically generated">
            <a:extLst>
              <a:ext uri="{FF2B5EF4-FFF2-40B4-BE49-F238E27FC236}">
                <a16:creationId xmlns:a16="http://schemas.microsoft.com/office/drawing/2014/main" id="{8EA7DA68-023C-4B26-9F9D-0907C5E2CD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9554" y="2163763"/>
            <a:ext cx="5264455" cy="3694112"/>
          </a:xfrm>
        </p:spPr>
      </p:pic>
      <p:sp>
        <p:nvSpPr>
          <p:cNvPr id="6" name="TextBox 5">
            <a:extLst>
              <a:ext uri="{FF2B5EF4-FFF2-40B4-BE49-F238E27FC236}">
                <a16:creationId xmlns:a16="http://schemas.microsoft.com/office/drawing/2014/main" id="{A8D30938-853B-43AA-81F4-7681A0733C14}"/>
              </a:ext>
            </a:extLst>
          </p:cNvPr>
          <p:cNvSpPr txBox="1"/>
          <p:nvPr/>
        </p:nvSpPr>
        <p:spPr>
          <a:xfrm>
            <a:off x="609600" y="2419350"/>
            <a:ext cx="5133975" cy="2308324"/>
          </a:xfrm>
          <a:prstGeom prst="rect">
            <a:avLst/>
          </a:prstGeom>
          <a:noFill/>
        </p:spPr>
        <p:txBody>
          <a:bodyPr wrap="square" rtlCol="0">
            <a:spAutoFit/>
          </a:bodyPr>
          <a:lstStyle/>
          <a:p>
            <a:r>
              <a:rPr lang="en-US" dirty="0"/>
              <a:t>You can observe a negative correlation in the plotted data. As the average price increases, the pack per capita decreases. </a:t>
            </a:r>
          </a:p>
          <a:p>
            <a:endParaRPr lang="en-US" dirty="0"/>
          </a:p>
          <a:p>
            <a:r>
              <a:rPr lang="en-US" dirty="0"/>
              <a:t>This answer is to be expected, because as a product becomes more expensive it makes sense that less people would be able to access it. </a:t>
            </a:r>
          </a:p>
        </p:txBody>
      </p:sp>
      <p:sp>
        <p:nvSpPr>
          <p:cNvPr id="7" name="TextBox 6">
            <a:extLst>
              <a:ext uri="{FF2B5EF4-FFF2-40B4-BE49-F238E27FC236}">
                <a16:creationId xmlns:a16="http://schemas.microsoft.com/office/drawing/2014/main" id="{238D9586-27EC-43A9-9ECD-8601ABC846D1}"/>
              </a:ext>
            </a:extLst>
          </p:cNvPr>
          <p:cNvSpPr txBox="1"/>
          <p:nvPr/>
        </p:nvSpPr>
        <p:spPr>
          <a:xfrm>
            <a:off x="398709" y="6108756"/>
            <a:ext cx="11601846" cy="369332"/>
          </a:xfrm>
          <a:prstGeom prst="rect">
            <a:avLst/>
          </a:prstGeom>
          <a:noFill/>
        </p:spPr>
        <p:txBody>
          <a:bodyPr wrap="square" rtlCol="0">
            <a:spAutoFit/>
          </a:bodyPr>
          <a:lstStyle/>
          <a:p>
            <a:r>
              <a:rPr lang="en-US" b="1" dirty="0"/>
              <a:t>Code: </a:t>
            </a:r>
            <a:r>
              <a:rPr lang="en-US" dirty="0" err="1"/>
              <a:t>ggplot</a:t>
            </a:r>
            <a:r>
              <a:rPr lang="en-US" dirty="0"/>
              <a:t>(Cigarette, </a:t>
            </a:r>
            <a:r>
              <a:rPr lang="en-US" dirty="0" err="1"/>
              <a:t>aes</a:t>
            </a:r>
            <a:r>
              <a:rPr lang="en-US" dirty="0"/>
              <a:t>(x = </a:t>
            </a:r>
            <a:r>
              <a:rPr lang="en-US" dirty="0" err="1"/>
              <a:t>avgprs</a:t>
            </a:r>
            <a:r>
              <a:rPr lang="en-US" dirty="0"/>
              <a:t>, y = </a:t>
            </a:r>
            <a:r>
              <a:rPr lang="en-US" dirty="0" err="1"/>
              <a:t>packpc</a:t>
            </a:r>
            <a:r>
              <a:rPr lang="en-US" dirty="0"/>
              <a:t>)) + </a:t>
            </a:r>
            <a:r>
              <a:rPr lang="en-US" dirty="0" err="1"/>
              <a:t>geom_point</a:t>
            </a:r>
            <a:r>
              <a:rPr lang="en-US" dirty="0"/>
              <a:t>() + </a:t>
            </a:r>
            <a:r>
              <a:rPr lang="en-US" dirty="0" err="1"/>
              <a:t>geom_smooth</a:t>
            </a:r>
            <a:r>
              <a:rPr lang="en-US" dirty="0"/>
              <a:t>(method=</a:t>
            </a:r>
            <a:r>
              <a:rPr lang="en-US" dirty="0" err="1"/>
              <a:t>lm</a:t>
            </a:r>
            <a:r>
              <a:rPr lang="en-US" dirty="0"/>
              <a:t>)</a:t>
            </a:r>
          </a:p>
        </p:txBody>
      </p:sp>
    </p:spTree>
    <p:extLst>
      <p:ext uri="{BB962C8B-B14F-4D97-AF65-F5344CB8AC3E}">
        <p14:creationId xmlns:p14="http://schemas.microsoft.com/office/powerpoint/2010/main" val="1947849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A8DB-266E-4065-9877-C3B7AFD0ABAF}"/>
              </a:ext>
            </a:extLst>
          </p:cNvPr>
          <p:cNvSpPr>
            <a:spLocks noGrp="1"/>
          </p:cNvSpPr>
          <p:nvPr>
            <p:ph type="title"/>
          </p:nvPr>
        </p:nvSpPr>
        <p:spPr/>
        <p:txBody>
          <a:bodyPr>
            <a:normAutofit/>
          </a:bodyPr>
          <a:lstStyle/>
          <a:p>
            <a:r>
              <a:rPr lang="en-US" dirty="0"/>
              <a:t>7. </a:t>
            </a:r>
            <a:r>
              <a:rPr lang="en-US" sz="2000" b="0" i="0" dirty="0">
                <a:solidFill>
                  <a:srgbClr val="4A4A4A"/>
                </a:solidFill>
                <a:effectLst/>
                <a:latin typeface="Open Sans" panose="020B0606030504020204" pitchFamily="34" charset="0"/>
              </a:rPr>
              <a:t>Does the relationship between the two variables change over time?</a:t>
            </a:r>
            <a:endParaRPr lang="en-US" sz="2000" dirty="0"/>
          </a:p>
        </p:txBody>
      </p:sp>
      <p:pic>
        <p:nvPicPr>
          <p:cNvPr id="5" name="Content Placeholder 4" descr="Chart, scatter chart&#10;&#10;Description automatically generated">
            <a:extLst>
              <a:ext uri="{FF2B5EF4-FFF2-40B4-BE49-F238E27FC236}">
                <a16:creationId xmlns:a16="http://schemas.microsoft.com/office/drawing/2014/main" id="{498A1FCA-6453-4083-89E7-7DA6FA9AD4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9632" y="2180402"/>
            <a:ext cx="5679434" cy="3985306"/>
          </a:xfrm>
        </p:spPr>
      </p:pic>
      <p:sp>
        <p:nvSpPr>
          <p:cNvPr id="6" name="TextBox 5">
            <a:extLst>
              <a:ext uri="{FF2B5EF4-FFF2-40B4-BE49-F238E27FC236}">
                <a16:creationId xmlns:a16="http://schemas.microsoft.com/office/drawing/2014/main" id="{F58FDD42-4560-45DA-8F3B-1D0B59CE3046}"/>
              </a:ext>
            </a:extLst>
          </p:cNvPr>
          <p:cNvSpPr txBox="1"/>
          <p:nvPr/>
        </p:nvSpPr>
        <p:spPr>
          <a:xfrm>
            <a:off x="438150" y="2447925"/>
            <a:ext cx="5905500" cy="1200329"/>
          </a:xfrm>
          <a:prstGeom prst="rect">
            <a:avLst/>
          </a:prstGeom>
          <a:noFill/>
        </p:spPr>
        <p:txBody>
          <a:bodyPr wrap="square" rtlCol="0">
            <a:spAutoFit/>
          </a:bodyPr>
          <a:lstStyle/>
          <a:p>
            <a:r>
              <a:rPr lang="en-US" dirty="0"/>
              <a:t>You can observe in the graphed data that throughout the decade there has always been a consistent negative correlation between pack per capita and average price. </a:t>
            </a:r>
          </a:p>
        </p:txBody>
      </p:sp>
      <p:sp>
        <p:nvSpPr>
          <p:cNvPr id="7" name="TextBox 6">
            <a:extLst>
              <a:ext uri="{FF2B5EF4-FFF2-40B4-BE49-F238E27FC236}">
                <a16:creationId xmlns:a16="http://schemas.microsoft.com/office/drawing/2014/main" id="{DF9DBC9D-31A6-4854-9A18-7E78AC65AD2C}"/>
              </a:ext>
            </a:extLst>
          </p:cNvPr>
          <p:cNvSpPr txBox="1"/>
          <p:nvPr/>
        </p:nvSpPr>
        <p:spPr>
          <a:xfrm>
            <a:off x="186613" y="6078527"/>
            <a:ext cx="8304244" cy="276999"/>
          </a:xfrm>
          <a:prstGeom prst="rect">
            <a:avLst/>
          </a:prstGeom>
          <a:noFill/>
        </p:spPr>
        <p:txBody>
          <a:bodyPr wrap="square" rtlCol="0">
            <a:spAutoFit/>
          </a:bodyPr>
          <a:lstStyle/>
          <a:p>
            <a:r>
              <a:rPr lang="en-US" sz="1200" b="1" dirty="0"/>
              <a:t>Code: </a:t>
            </a:r>
            <a:r>
              <a:rPr lang="en-US" sz="1200" dirty="0" err="1"/>
              <a:t>ggplot</a:t>
            </a:r>
            <a:r>
              <a:rPr lang="en-US" sz="1200" dirty="0"/>
              <a:t>(Cigarette, </a:t>
            </a:r>
            <a:r>
              <a:rPr lang="en-US" sz="1200" dirty="0" err="1"/>
              <a:t>aes</a:t>
            </a:r>
            <a:r>
              <a:rPr lang="en-US" sz="1200" dirty="0"/>
              <a:t>(x = </a:t>
            </a:r>
            <a:r>
              <a:rPr lang="en-US" sz="1200" dirty="0" err="1"/>
              <a:t>avgprs</a:t>
            </a:r>
            <a:r>
              <a:rPr lang="en-US" sz="1200" dirty="0"/>
              <a:t>, y = </a:t>
            </a:r>
            <a:r>
              <a:rPr lang="en-US" sz="1200" dirty="0" err="1"/>
              <a:t>packpc</a:t>
            </a:r>
            <a:r>
              <a:rPr lang="en-US" sz="1200" dirty="0"/>
              <a:t>, color = year)) + </a:t>
            </a:r>
            <a:r>
              <a:rPr lang="en-US" sz="1200" dirty="0" err="1"/>
              <a:t>geom_point</a:t>
            </a:r>
            <a:r>
              <a:rPr lang="en-US" sz="1200" dirty="0"/>
              <a:t>() + </a:t>
            </a:r>
            <a:r>
              <a:rPr lang="en-US" sz="1200" dirty="0" err="1"/>
              <a:t>geom_smooth</a:t>
            </a:r>
            <a:r>
              <a:rPr lang="en-US" sz="1200" dirty="0"/>
              <a:t>(method=</a:t>
            </a:r>
            <a:r>
              <a:rPr lang="en-US" sz="1200" dirty="0" err="1"/>
              <a:t>lm</a:t>
            </a:r>
            <a:r>
              <a:rPr lang="en-US" sz="1200" dirty="0"/>
              <a:t>)</a:t>
            </a:r>
          </a:p>
        </p:txBody>
      </p:sp>
    </p:spTree>
    <p:extLst>
      <p:ext uri="{BB962C8B-B14F-4D97-AF65-F5344CB8AC3E}">
        <p14:creationId xmlns:p14="http://schemas.microsoft.com/office/powerpoint/2010/main" val="230584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3CFF-C4EE-49DB-A62B-A822A7D15492}"/>
              </a:ext>
            </a:extLst>
          </p:cNvPr>
          <p:cNvSpPr>
            <a:spLocks noGrp="1"/>
          </p:cNvSpPr>
          <p:nvPr>
            <p:ph type="title"/>
          </p:nvPr>
        </p:nvSpPr>
        <p:spPr/>
        <p:txBody>
          <a:bodyPr>
            <a:normAutofit fontScale="90000"/>
          </a:bodyPr>
          <a:lstStyle/>
          <a:p>
            <a:r>
              <a:rPr lang="en-US" dirty="0"/>
              <a:t>8</a:t>
            </a:r>
            <a:r>
              <a:rPr lang="en-US" sz="2200" dirty="0"/>
              <a:t>. </a:t>
            </a:r>
            <a:r>
              <a:rPr lang="en-US" sz="2200" b="0" i="0" dirty="0">
                <a:solidFill>
                  <a:srgbClr val="4A4A4A"/>
                </a:solidFill>
                <a:effectLst/>
                <a:latin typeface="Open Sans" panose="020B0606030504020204" pitchFamily="34" charset="0"/>
              </a:rPr>
              <a:t>Do a linear regression for these two variables. How much variability does the line explain?</a:t>
            </a:r>
            <a:br>
              <a:rPr lang="en-US" sz="2200" b="0" i="0" dirty="0">
                <a:solidFill>
                  <a:srgbClr val="4A4A4A"/>
                </a:solidFill>
                <a:effectLst/>
                <a:latin typeface="Open Sans" panose="020B0606030504020204" pitchFamily="34" charset="0"/>
              </a:rPr>
            </a:br>
            <a:endParaRPr lang="en-US" sz="2200" dirty="0"/>
          </a:p>
        </p:txBody>
      </p:sp>
      <p:sp>
        <p:nvSpPr>
          <p:cNvPr id="3" name="Content Placeholder 2">
            <a:extLst>
              <a:ext uri="{FF2B5EF4-FFF2-40B4-BE49-F238E27FC236}">
                <a16:creationId xmlns:a16="http://schemas.microsoft.com/office/drawing/2014/main" id="{8AB1B227-BF87-43BD-B946-2435ADA5B695}"/>
              </a:ext>
            </a:extLst>
          </p:cNvPr>
          <p:cNvSpPr>
            <a:spLocks noGrp="1"/>
          </p:cNvSpPr>
          <p:nvPr>
            <p:ph idx="1"/>
          </p:nvPr>
        </p:nvSpPr>
        <p:spPr>
          <a:xfrm>
            <a:off x="419878" y="2304662"/>
            <a:ext cx="5094514" cy="3079102"/>
          </a:xfrm>
        </p:spPr>
        <p:txBody>
          <a:bodyPr>
            <a:normAutofit fontScale="25000" lnSpcReduction="20000"/>
          </a:bodyPr>
          <a:lstStyle/>
          <a:p>
            <a:r>
              <a:rPr lang="en-US" sz="4300" b="1" dirty="0"/>
              <a:t>Coefficients:</a:t>
            </a:r>
          </a:p>
          <a:p>
            <a:r>
              <a:rPr lang="en-US" sz="4300" dirty="0"/>
              <a:t> Estimate Std. Error t value </a:t>
            </a:r>
            <a:r>
              <a:rPr lang="en-US" sz="4300" dirty="0" err="1"/>
              <a:t>Pr</a:t>
            </a:r>
            <a:r>
              <a:rPr lang="en-US" sz="4300" dirty="0"/>
              <a:t>(&gt;|t|)    </a:t>
            </a:r>
          </a:p>
          <a:p>
            <a:r>
              <a:rPr lang="en-US" sz="4300" dirty="0" err="1"/>
              <a:t>avgprs</a:t>
            </a:r>
            <a:r>
              <a:rPr lang="en-US" sz="4300" dirty="0"/>
              <a:t>       -0.40879    0.02468  -16.56   &lt;2e-16 ***</a:t>
            </a:r>
          </a:p>
          <a:p>
            <a:r>
              <a:rPr lang="en-US" sz="4300" dirty="0"/>
              <a:t>---</a:t>
            </a:r>
          </a:p>
          <a:p>
            <a:r>
              <a:rPr lang="en-US" sz="4300" dirty="0" err="1"/>
              <a:t>Signif</a:t>
            </a:r>
            <a:r>
              <a:rPr lang="en-US" sz="4300" dirty="0"/>
              <a:t>. codes:  0 ‘***’ 0.001 ‘**’ 0.01 ‘*’ 0.05 ‘.’ 0.1 ‘ ’ 1</a:t>
            </a:r>
          </a:p>
          <a:p>
            <a:r>
              <a:rPr lang="en-US" sz="4300" dirty="0"/>
              <a:t>Residual standard error: 18.76 on 526 degrees of freedom</a:t>
            </a:r>
          </a:p>
          <a:p>
            <a:r>
              <a:rPr lang="en-US" sz="4300" dirty="0"/>
              <a:t>Multiple R-squared:  0.3427,	</a:t>
            </a:r>
            <a:r>
              <a:rPr lang="en-US" sz="4300" b="1" dirty="0"/>
              <a:t>Adjusted R-squared:  0.3415 </a:t>
            </a:r>
          </a:p>
          <a:p>
            <a:r>
              <a:rPr lang="en-US" sz="4300" dirty="0"/>
              <a:t>F-statistic: 274.3 on 1 and 526 DF,  p-value: &lt; 2.2e-16</a:t>
            </a:r>
          </a:p>
          <a:p>
            <a:r>
              <a:rPr lang="en-US" sz="4300" dirty="0"/>
              <a:t>(Intercept) 167.87737    3.79749   44.21   &lt;2e-16 ***</a:t>
            </a:r>
          </a:p>
          <a:p>
            <a:br>
              <a:rPr lang="en-US" dirty="0"/>
            </a:br>
            <a:br>
              <a:rPr lang="en-US" dirty="0"/>
            </a:br>
            <a:br>
              <a:rPr lang="en-US" dirty="0"/>
            </a:br>
            <a:br>
              <a:rPr lang="en-US" dirty="0"/>
            </a:br>
            <a:br>
              <a:rPr lang="en-US" dirty="0"/>
            </a:br>
            <a:endParaRPr lang="en-US" dirty="0"/>
          </a:p>
        </p:txBody>
      </p:sp>
      <p:sp>
        <p:nvSpPr>
          <p:cNvPr id="5" name="TextBox 4">
            <a:extLst>
              <a:ext uri="{FF2B5EF4-FFF2-40B4-BE49-F238E27FC236}">
                <a16:creationId xmlns:a16="http://schemas.microsoft.com/office/drawing/2014/main" id="{91EC7539-8CF3-4710-AB54-EF0403451A91}"/>
              </a:ext>
            </a:extLst>
          </p:cNvPr>
          <p:cNvSpPr txBox="1"/>
          <p:nvPr/>
        </p:nvSpPr>
        <p:spPr>
          <a:xfrm>
            <a:off x="548951" y="5775544"/>
            <a:ext cx="11094097" cy="369332"/>
          </a:xfrm>
          <a:prstGeom prst="rect">
            <a:avLst/>
          </a:prstGeom>
          <a:noFill/>
        </p:spPr>
        <p:txBody>
          <a:bodyPr wrap="square" rtlCol="0">
            <a:spAutoFit/>
          </a:bodyPr>
          <a:lstStyle/>
          <a:p>
            <a:r>
              <a:rPr lang="en-US" dirty="0"/>
              <a:t>Code: regression = </a:t>
            </a:r>
            <a:r>
              <a:rPr lang="en-US" dirty="0" err="1"/>
              <a:t>lm</a:t>
            </a:r>
            <a:r>
              <a:rPr lang="en-US" dirty="0"/>
              <a:t>(</a:t>
            </a:r>
            <a:r>
              <a:rPr lang="en-US" dirty="0" err="1"/>
              <a:t>packpc~avgprs</a:t>
            </a:r>
            <a:r>
              <a:rPr lang="en-US" dirty="0"/>
              <a:t>, Cigarette) summary(regression)</a:t>
            </a:r>
          </a:p>
        </p:txBody>
      </p:sp>
      <p:sp>
        <p:nvSpPr>
          <p:cNvPr id="7" name="TextBox 6">
            <a:extLst>
              <a:ext uri="{FF2B5EF4-FFF2-40B4-BE49-F238E27FC236}">
                <a16:creationId xmlns:a16="http://schemas.microsoft.com/office/drawing/2014/main" id="{5E0631DF-96A5-4294-80DA-26362BE5F144}"/>
              </a:ext>
            </a:extLst>
          </p:cNvPr>
          <p:cNvSpPr txBox="1"/>
          <p:nvPr/>
        </p:nvSpPr>
        <p:spPr>
          <a:xfrm>
            <a:off x="6503437" y="2463282"/>
            <a:ext cx="5094514" cy="1200329"/>
          </a:xfrm>
          <a:prstGeom prst="rect">
            <a:avLst/>
          </a:prstGeom>
          <a:noFill/>
        </p:spPr>
        <p:txBody>
          <a:bodyPr wrap="square" rtlCol="0">
            <a:spAutoFit/>
          </a:bodyPr>
          <a:lstStyle/>
          <a:p>
            <a:r>
              <a:rPr lang="en-US" sz="1800" b="1" dirty="0"/>
              <a:t>Adjusted R-squared:  0.3415 </a:t>
            </a:r>
          </a:p>
          <a:p>
            <a:endParaRPr lang="en-US" sz="1800" b="1" dirty="0"/>
          </a:p>
          <a:p>
            <a:r>
              <a:rPr lang="en-US" b="1" dirty="0"/>
              <a:t>34% of the variability </a:t>
            </a:r>
            <a:r>
              <a:rPr lang="en-US" sz="1800" b="1" dirty="0"/>
              <a:t> </a:t>
            </a:r>
          </a:p>
          <a:p>
            <a:endParaRPr lang="en-US" dirty="0"/>
          </a:p>
        </p:txBody>
      </p:sp>
    </p:spTree>
    <p:extLst>
      <p:ext uri="{BB962C8B-B14F-4D97-AF65-F5344CB8AC3E}">
        <p14:creationId xmlns:p14="http://schemas.microsoft.com/office/powerpoint/2010/main" val="2448915657"/>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B2F30"/>
      </a:dk2>
      <a:lt2>
        <a:srgbClr val="F0F3F3"/>
      </a:lt2>
      <a:accent1>
        <a:srgbClr val="C34D68"/>
      </a:accent1>
      <a:accent2>
        <a:srgbClr val="B13B87"/>
      </a:accent2>
      <a:accent3>
        <a:srgbClr val="BC4DC3"/>
      </a:accent3>
      <a:accent4>
        <a:srgbClr val="7B3EB3"/>
      </a:accent4>
      <a:accent5>
        <a:srgbClr val="594DC3"/>
      </a:accent5>
      <a:accent6>
        <a:srgbClr val="3B60B1"/>
      </a:accent6>
      <a:hlink>
        <a:srgbClr val="623F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153</TotalTime>
  <Words>976</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Calibri</vt:lpstr>
      <vt:lpstr>Lucida Console</vt:lpstr>
      <vt:lpstr>Neue Haas Grotesk Text Pro</vt:lpstr>
      <vt:lpstr>Open Sans</vt:lpstr>
      <vt:lpstr>AccentBoxVTI</vt:lpstr>
      <vt:lpstr>Cigarette Data Analysis</vt:lpstr>
      <vt:lpstr>1. Create a boxplot of the average number of packs per capita by state. </vt:lpstr>
      <vt:lpstr>2. Which states have the highest number of packs? Which have the lowest? </vt:lpstr>
      <vt:lpstr>3. Find the median over all the states of the number of packs per capita for each year. Plot this median value for the years from 1985 to 1995. </vt:lpstr>
      <vt:lpstr>4. What can you say about cigarette usage in these years?</vt:lpstr>
      <vt:lpstr>5. Create a scatter plot of price per pack vs number of packs per capita for all states and years. </vt:lpstr>
      <vt:lpstr>6. Are the price and the per capita packs positively correlated, negatively correlated, or uncorrelated? Explain why your answer would be expected. </vt:lpstr>
      <vt:lpstr>7. Does the relationship between the two variables change over time?</vt:lpstr>
      <vt:lpstr>8. Do a linear regression for these two variables. How much variability does the line explain? </vt:lpstr>
      <vt:lpstr>9. You can adjust the price of a pack of cigarettes for inflation by dividing the avgprs variable by the cpi variable. Create an adjusted price for each row, then re-do your scatter plot and linear regression using this adjusted price.</vt:lpstr>
      <vt:lpstr>10. Use a paired t-test to see if the number of packs per capita in 1995 was significantly different than the number of packs per capita in 1985. </vt:lpstr>
      <vt:lpstr>11. In the process of doing this project, have any questions come to mind that this data set could answer? If so, pick one and do the analysis to find the answer to your 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Cigarette Data Analysis</dc:title>
  <dc:creator>Summer Kenney</dc:creator>
  <cp:lastModifiedBy>Summer Kenney</cp:lastModifiedBy>
  <cp:revision>1</cp:revision>
  <dcterms:created xsi:type="dcterms:W3CDTF">2022-02-26T16:11:04Z</dcterms:created>
  <dcterms:modified xsi:type="dcterms:W3CDTF">2022-02-26T18:44:39Z</dcterms:modified>
</cp:coreProperties>
</file>