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392" r:id="rId9"/>
    <p:sldId id="277" r:id="rId10"/>
    <p:sldId id="393" r:id="rId11"/>
    <p:sldId id="394" r:id="rId12"/>
    <p:sldId id="268" r:id="rId13"/>
    <p:sldId id="395" r:id="rId14"/>
    <p:sldId id="272" r:id="rId15"/>
    <p:sldId id="28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3725" autoAdjust="0"/>
  </p:normalViewPr>
  <p:slideViewPr>
    <p:cSldViewPr snapToGrid="0">
      <p:cViewPr>
        <p:scale>
          <a:sx n="72" d="100"/>
          <a:sy n="72" d="100"/>
        </p:scale>
        <p:origin x="1013" y="29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77568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54570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11</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European Breakdown DNA Project Plan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Summer Kenney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380689" y="354636"/>
            <a:ext cx="8281987" cy="1253041"/>
          </a:xfrm>
        </p:spPr>
        <p:txBody>
          <a:bodyPr/>
          <a:lstStyle/>
          <a:p>
            <a:r>
              <a:rPr lang="en-US" dirty="0"/>
              <a:t>Team</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33" name="TextBox 32">
            <a:extLst>
              <a:ext uri="{FF2B5EF4-FFF2-40B4-BE49-F238E27FC236}">
                <a16:creationId xmlns:a16="http://schemas.microsoft.com/office/drawing/2014/main" id="{47EC160D-F6E8-548B-4AFE-C0E30C73411D}"/>
              </a:ext>
            </a:extLst>
          </p:cNvPr>
          <p:cNvSpPr txBox="1"/>
          <p:nvPr/>
        </p:nvSpPr>
        <p:spPr>
          <a:xfrm>
            <a:off x="550863" y="1607677"/>
            <a:ext cx="10030051" cy="5909310"/>
          </a:xfrm>
          <a:prstGeom prst="rect">
            <a:avLst/>
          </a:prstGeom>
          <a:noFill/>
        </p:spPr>
        <p:txBody>
          <a:bodyPr wrap="square" rtlCol="0">
            <a:spAutoFit/>
          </a:bodyPr>
          <a:lstStyle/>
          <a:p>
            <a:pPr rtl="0">
              <a:spcBef>
                <a:spcPts val="0"/>
              </a:spcBef>
              <a:spcAft>
                <a:spcPts val="0"/>
              </a:spcAft>
            </a:pPr>
            <a:r>
              <a:rPr lang="en-US" b="1" i="0" u="sng" strike="noStrike" dirty="0">
                <a:effectLst/>
                <a:latin typeface="Arial" panose="020B0604020202020204" pitchFamily="34" charset="0"/>
              </a:rPr>
              <a:t>Personnel Requirements </a:t>
            </a:r>
            <a:endParaRPr lang="en-US" b="0" u="sng" dirty="0">
              <a:effectLst/>
            </a:endParaRPr>
          </a:p>
          <a:p>
            <a:pPr rtl="0">
              <a:spcBef>
                <a:spcPts val="0"/>
              </a:spcBef>
              <a:spcAft>
                <a:spcPts val="0"/>
              </a:spcAft>
            </a:pPr>
            <a:br>
              <a:rPr lang="en-US" sz="1400" b="0" dirty="0">
                <a:effectLst/>
              </a:rPr>
            </a:br>
            <a:r>
              <a:rPr lang="en-US" sz="1400" b="0" i="0" u="none" strike="noStrike" dirty="0">
                <a:effectLst/>
                <a:latin typeface="Arial" panose="020B0604020202020204" pitchFamily="34" charset="0"/>
              </a:rPr>
              <a:t>This project will be conducted in 2 phases and will require 2 separate teams. </a:t>
            </a:r>
            <a:endParaRPr lang="en-US" sz="1400" b="0" dirty="0">
              <a:effectLst/>
            </a:endParaRPr>
          </a:p>
          <a:p>
            <a:pPr rtl="0">
              <a:spcBef>
                <a:spcPts val="0"/>
              </a:spcBef>
              <a:spcAft>
                <a:spcPts val="0"/>
              </a:spcAft>
            </a:pPr>
            <a:br>
              <a:rPr lang="en-US" sz="1400" b="0" u="sng" dirty="0">
                <a:effectLst/>
              </a:rPr>
            </a:br>
            <a:r>
              <a:rPr lang="en-US" sz="1400" b="1" i="0" u="sng" strike="noStrike" dirty="0">
                <a:effectLst/>
                <a:latin typeface="Arial" panose="020B0604020202020204" pitchFamily="34" charset="0"/>
              </a:rPr>
              <a:t>Phase 1 - Data Wrangling and Processing</a:t>
            </a:r>
            <a:endParaRPr lang="en-US" sz="1400" b="0" u="sng" dirty="0">
              <a:effectLst/>
            </a:endParaRPr>
          </a:p>
          <a:p>
            <a:pPr rtl="0">
              <a:spcBef>
                <a:spcPts val="0"/>
              </a:spcBef>
              <a:spcAft>
                <a:spcPts val="0"/>
              </a:spcAft>
            </a:pPr>
            <a:r>
              <a:rPr lang="en-US" sz="1400" b="0" i="0" u="none" strike="noStrike" dirty="0">
                <a:effectLst/>
                <a:latin typeface="Arial" panose="020B0604020202020204" pitchFamily="34" charset="0"/>
              </a:rPr>
              <a:t> </a:t>
            </a:r>
            <a:endParaRPr lang="en-US" sz="1400" b="0" dirty="0">
              <a:effectLst/>
            </a:endParaRPr>
          </a:p>
          <a:p>
            <a:pPr rtl="0">
              <a:spcBef>
                <a:spcPts val="0"/>
              </a:spcBef>
              <a:spcAft>
                <a:spcPts val="0"/>
              </a:spcAft>
            </a:pPr>
            <a:r>
              <a:rPr lang="en-US" sz="1400" b="1" i="0" u="none" strike="noStrike" dirty="0">
                <a:effectLst/>
                <a:latin typeface="Arial" panose="020B0604020202020204" pitchFamily="34" charset="0"/>
              </a:rPr>
              <a:t>Team A</a:t>
            </a:r>
            <a:r>
              <a:rPr lang="en-US" sz="1400" b="0" i="0" u="none" strike="noStrike" dirty="0">
                <a:effectLst/>
                <a:latin typeface="Arial" panose="020B0604020202020204" pitchFamily="34" charset="0"/>
              </a:rPr>
              <a:t>: 2 data scientists adept at data mining and organizing. 2 programmers who are capable of creating useful algorithms. They will be responsible for pulling information from family tree data and finding direct ancestors with EU DNA and classifying them accordingly. Must be able to pay attention to detail and work well at monotonous and exacting tasks </a:t>
            </a:r>
            <a:endParaRPr lang="en-US" sz="1400" b="0" dirty="0">
              <a:effectLst/>
            </a:endParaRPr>
          </a:p>
          <a:p>
            <a:pPr rtl="0">
              <a:spcBef>
                <a:spcPts val="0"/>
              </a:spcBef>
              <a:spcAft>
                <a:spcPts val="0"/>
              </a:spcAft>
            </a:pPr>
            <a:br>
              <a:rPr lang="en-US" sz="1400" b="0" dirty="0">
                <a:effectLst/>
              </a:rPr>
            </a:br>
            <a:r>
              <a:rPr lang="en-US" sz="1400" b="1" i="0" u="none" strike="noStrike" dirty="0">
                <a:effectLst/>
                <a:latin typeface="Arial" panose="020B0604020202020204" pitchFamily="34" charset="0"/>
              </a:rPr>
              <a:t>Team B</a:t>
            </a:r>
            <a:r>
              <a:rPr lang="en-US" sz="1400" b="0" i="0" u="none" strike="noStrike" dirty="0">
                <a:effectLst/>
                <a:latin typeface="Arial" panose="020B0604020202020204" pitchFamily="34" charset="0"/>
              </a:rPr>
              <a:t>: 3 data scientists who are experts at data manipulation. They will be responsible for combing through the large dataset of raw DNA data to find variations and then create groups based off of those variations. Must have keep problem solving skills and feel comfortable with </a:t>
            </a:r>
            <a:endParaRPr lang="en-US" sz="1400" b="0" dirty="0">
              <a:effectLst/>
            </a:endParaRPr>
          </a:p>
          <a:p>
            <a:pPr rtl="0">
              <a:spcBef>
                <a:spcPts val="0"/>
              </a:spcBef>
              <a:spcAft>
                <a:spcPts val="0"/>
              </a:spcAft>
            </a:pPr>
            <a:r>
              <a:rPr lang="en-US" sz="1400" b="0" i="0" u="none" strike="noStrike" dirty="0">
                <a:effectLst/>
                <a:latin typeface="Arial" panose="020B0604020202020204" pitchFamily="34" charset="0"/>
              </a:rPr>
              <a:t>advanced statistics. </a:t>
            </a:r>
          </a:p>
          <a:p>
            <a:pPr rtl="0">
              <a:spcBef>
                <a:spcPts val="0"/>
              </a:spcBef>
              <a:spcAft>
                <a:spcPts val="0"/>
              </a:spcAft>
            </a:pPr>
            <a:endParaRPr lang="en-US" sz="1400" b="0" u="sng" dirty="0">
              <a:effectLst/>
            </a:endParaRPr>
          </a:p>
          <a:p>
            <a:pPr rtl="0">
              <a:spcBef>
                <a:spcPts val="0"/>
              </a:spcBef>
              <a:spcAft>
                <a:spcPts val="0"/>
              </a:spcAft>
            </a:pPr>
            <a:r>
              <a:rPr lang="en-US" sz="1400" b="1" i="0" u="sng" strike="noStrike" dirty="0">
                <a:effectLst/>
                <a:latin typeface="Arial" panose="020B0604020202020204" pitchFamily="34" charset="0"/>
              </a:rPr>
              <a:t>Phase 2 - Cross Analysis </a:t>
            </a:r>
            <a:endParaRPr lang="en-US" sz="1400" b="0" u="sng" dirty="0">
              <a:effectLst/>
            </a:endParaRPr>
          </a:p>
          <a:p>
            <a:pPr rtl="0">
              <a:spcBef>
                <a:spcPts val="0"/>
              </a:spcBef>
              <a:spcAft>
                <a:spcPts val="0"/>
              </a:spcAft>
            </a:pPr>
            <a:br>
              <a:rPr lang="en-US" sz="1400" b="0" dirty="0">
                <a:effectLst/>
              </a:rPr>
            </a:br>
            <a:r>
              <a:rPr lang="en-US" sz="1400" b="1" i="0" u="none" strike="noStrike" dirty="0">
                <a:effectLst/>
                <a:latin typeface="Arial" panose="020B0604020202020204" pitchFamily="34" charset="0"/>
              </a:rPr>
              <a:t>Team A and B: </a:t>
            </a:r>
            <a:r>
              <a:rPr lang="en-US" sz="1400" b="0" i="0" u="none" strike="noStrike" dirty="0">
                <a:effectLst/>
                <a:latin typeface="Arial" panose="020B0604020202020204" pitchFamily="34" charset="0"/>
              </a:rPr>
              <a:t>Here both teams will work together with excellent teamwork and problem-solving skills to apply hypothesis testing to the variant groups and present findings in a clear and meaningful manner. </a:t>
            </a:r>
            <a:endParaRPr lang="en-US" sz="1400" b="0" dirty="0">
              <a:effectLst/>
            </a:endParaRPr>
          </a:p>
          <a:p>
            <a:br>
              <a:rPr lang="en-US" b="0" dirty="0">
                <a:effectLst/>
              </a:rPr>
            </a:br>
            <a:br>
              <a:rPr lang="en-US" b="0" dirty="0">
                <a:effectLst/>
              </a:rPr>
            </a:br>
            <a:br>
              <a:rPr lang="en-US" b="0" dirty="0">
                <a:effectLst/>
              </a:rPr>
            </a:br>
            <a:br>
              <a:rPr lang="en-US" b="0" dirty="0">
                <a:effectLst/>
              </a:rPr>
            </a:br>
            <a:br>
              <a:rPr lang="en-US" b="0" dirty="0">
                <a:effectLst/>
              </a:rPr>
            </a:br>
            <a:endParaRPr lang="en-US" dirty="0"/>
          </a:p>
        </p:txBody>
      </p:sp>
    </p:spTree>
    <p:extLst>
      <p:ext uri="{BB962C8B-B14F-4D97-AF65-F5344CB8AC3E}">
        <p14:creationId xmlns:p14="http://schemas.microsoft.com/office/powerpoint/2010/main" val="210989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1026" name="Picture 2">
            <a:extLst>
              <a:ext uri="{FF2B5EF4-FFF2-40B4-BE49-F238E27FC236}">
                <a16:creationId xmlns:a16="http://schemas.microsoft.com/office/drawing/2014/main" id="{8E5F591F-650F-FE5D-CD20-1E212184841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63885" y="196900"/>
            <a:ext cx="6158204" cy="63541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1BA910-156E-9787-4086-FB4FFB8CD8FF}"/>
              </a:ext>
            </a:extLst>
          </p:cNvPr>
          <p:cNvSpPr txBox="1"/>
          <p:nvPr/>
        </p:nvSpPr>
        <p:spPr>
          <a:xfrm>
            <a:off x="289249" y="1305788"/>
            <a:ext cx="3956179" cy="5355312"/>
          </a:xfrm>
          <a:prstGeom prst="rect">
            <a:avLst/>
          </a:prstGeom>
          <a:noFill/>
        </p:spPr>
        <p:txBody>
          <a:bodyPr wrap="square" rtlCol="0">
            <a:spAutoFit/>
          </a:bodyPr>
          <a:lstStyle/>
          <a:p>
            <a:pPr rtl="0">
              <a:spcBef>
                <a:spcPts val="0"/>
              </a:spcBef>
              <a:spcAft>
                <a:spcPts val="0"/>
              </a:spcAft>
            </a:pPr>
            <a:r>
              <a:rPr lang="en-US" sz="1200" b="0" i="0" u="none" strike="noStrike" dirty="0">
                <a:effectLst/>
                <a:latin typeface="Arial" panose="020B0604020202020204" pitchFamily="34" charset="0"/>
              </a:rPr>
              <a:t>Schedule Breakdown:</a:t>
            </a:r>
          </a:p>
          <a:p>
            <a:pPr rtl="0">
              <a:spcBef>
                <a:spcPts val="0"/>
              </a:spcBef>
              <a:spcAft>
                <a:spcPts val="0"/>
              </a:spcAft>
            </a:pPr>
            <a:endParaRPr lang="en-US" sz="1200" b="0" dirty="0">
              <a:effectLst/>
            </a:endParaRPr>
          </a:p>
          <a:p>
            <a:pPr marL="171450" indent="-171450" rtl="0" fontAlgn="base">
              <a:spcBef>
                <a:spcPts val="0"/>
              </a:spcBef>
              <a:spcAft>
                <a:spcPts val="0"/>
              </a:spcAft>
              <a:buFont typeface="Arial" panose="020B0604020202020204" pitchFamily="34" charset="0"/>
              <a:buChar char="•"/>
            </a:pPr>
            <a:r>
              <a:rPr lang="en-US" sz="1200" b="0" i="0" u="none" strike="noStrike" dirty="0">
                <a:effectLst/>
                <a:latin typeface="Arial" panose="020B0604020202020204" pitchFamily="34" charset="0"/>
              </a:rPr>
              <a:t>All schedules allow for weekend time and since teams are employed if an individual is ill this should not affect overall plan (see mitigating risks for more details).</a:t>
            </a:r>
          </a:p>
          <a:p>
            <a:pPr rtl="0" fontAlgn="base">
              <a:spcBef>
                <a:spcPts val="0"/>
              </a:spcBef>
              <a:spcAft>
                <a:spcPts val="0"/>
              </a:spcAft>
            </a:pPr>
            <a:endParaRPr lang="en-US" sz="1200" b="0" i="0" u="none" strike="noStrike" dirty="0">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200" b="0" i="0" u="none" strike="noStrike" dirty="0">
                <a:effectLst/>
                <a:latin typeface="Arial" panose="020B0604020202020204" pitchFamily="34" charset="0"/>
              </a:rPr>
              <a:t>The first week of July is designated to allow for teams to meet, organize and come up with a game plan. </a:t>
            </a:r>
          </a:p>
          <a:p>
            <a:pPr rtl="0" fontAlgn="base">
              <a:spcBef>
                <a:spcPts val="0"/>
              </a:spcBef>
              <a:spcAft>
                <a:spcPts val="0"/>
              </a:spcAft>
            </a:pPr>
            <a:endParaRPr lang="en-US" sz="1200" b="0" i="0" u="none" strike="noStrike" dirty="0">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200" b="0" i="0" u="none" strike="noStrike" dirty="0">
                <a:effectLst/>
                <a:latin typeface="Arial" panose="020B0604020202020204" pitchFamily="34" charset="0"/>
              </a:rPr>
              <a:t>5 weeks are designated for data cleaning, wrangling and algorithm creation before the halfway point.  This allows for flexibility, trial and error and the absence of a team member due to illness or holiday time. </a:t>
            </a:r>
          </a:p>
          <a:p>
            <a:pPr marL="171450" indent="-171450" rtl="0" fontAlgn="base">
              <a:spcBef>
                <a:spcPts val="0"/>
              </a:spcBef>
              <a:spcAft>
                <a:spcPts val="0"/>
              </a:spcAft>
              <a:buFont typeface="Arial" panose="020B0604020202020204" pitchFamily="34" charset="0"/>
              <a:buChar char="•"/>
            </a:pPr>
            <a:br>
              <a:rPr lang="en-US" sz="1200" b="0" dirty="0">
                <a:effectLst/>
              </a:rPr>
            </a:br>
            <a:r>
              <a:rPr lang="en-US" sz="1200" b="0" i="0" u="none" strike="noStrike" dirty="0">
                <a:effectLst/>
                <a:latin typeface="Arial" panose="020B0604020202020204" pitchFamily="34" charset="0"/>
              </a:rPr>
              <a:t>After 5 weeks all processes should be running smoothly, and data should be nearing completion and ready for the second stage. </a:t>
            </a:r>
          </a:p>
          <a:p>
            <a:pPr marL="171450" indent="-171450" rtl="0" fontAlgn="base">
              <a:spcBef>
                <a:spcPts val="0"/>
              </a:spcBef>
              <a:spcAft>
                <a:spcPts val="0"/>
              </a:spcAft>
              <a:buFont typeface="Arial" panose="020B0604020202020204" pitchFamily="34" charset="0"/>
              <a:buChar char="•"/>
            </a:pPr>
            <a:endParaRPr lang="en-US" sz="1200" b="0" i="0" u="none" strike="noStrike" dirty="0">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200" b="0" i="0" u="none" strike="noStrike" dirty="0">
                <a:effectLst/>
                <a:latin typeface="Arial" panose="020B0604020202020204" pitchFamily="34" charset="0"/>
              </a:rPr>
              <a:t>October 15th - 22nd allows for teams to come together, debrief and get to know one another while creating a game plan for the next step. </a:t>
            </a:r>
          </a:p>
          <a:p>
            <a:pPr rtl="0" fontAlgn="base">
              <a:spcBef>
                <a:spcPts val="0"/>
              </a:spcBef>
              <a:spcAft>
                <a:spcPts val="0"/>
              </a:spcAft>
            </a:pPr>
            <a:endParaRPr lang="en-US" sz="1200" b="0" i="0" u="none" strike="noStrike" dirty="0">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200" b="0" i="0" u="none" strike="noStrike" dirty="0">
                <a:effectLst/>
                <a:latin typeface="Arial" panose="020B0604020202020204" pitchFamily="34" charset="0"/>
              </a:rPr>
              <a:t>5 weeks are allotted for the teams to work together to run hypotheses and create a presentation for their findings. </a:t>
            </a:r>
          </a:p>
          <a:p>
            <a:endParaRPr lang="en-US" dirty="0"/>
          </a:p>
        </p:txBody>
      </p:sp>
    </p:spTree>
    <p:extLst>
      <p:ext uri="{BB962C8B-B14F-4D97-AF65-F5344CB8AC3E}">
        <p14:creationId xmlns:p14="http://schemas.microsoft.com/office/powerpoint/2010/main" val="262463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sz="3600" dirty="0"/>
              <a:t>Assumptions/Limitations/Risks &amp; Mitigation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Assumptions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pPr marL="0" indent="0" rtl="0" fontAlgn="base">
              <a:spcBef>
                <a:spcPts val="0"/>
              </a:spcBef>
              <a:spcAft>
                <a:spcPts val="0"/>
              </a:spcAft>
              <a:buNone/>
            </a:pPr>
            <a:r>
              <a:rPr lang="en-US" sz="1400" b="0" i="0" u="none" strike="noStrike" dirty="0">
                <a:solidFill>
                  <a:schemeClr val="tx1"/>
                </a:solidFill>
                <a:effectLst/>
                <a:latin typeface="Arial" panose="020B0604020202020204" pitchFamily="34" charset="0"/>
              </a:rPr>
              <a:t>Assumptions for this project and timeline include the following:</a:t>
            </a:r>
          </a:p>
          <a:p>
            <a:pPr rtl="0" fontAlgn="base">
              <a:spcBef>
                <a:spcPts val="0"/>
              </a:spcBef>
              <a:spcAft>
                <a:spcPts val="0"/>
              </a:spcAft>
              <a:buFont typeface="+mj-lt"/>
              <a:buAutoNum type="arabicPeriod"/>
            </a:pPr>
            <a:endParaRPr lang="en-US" sz="1400" dirty="0">
              <a:solidFill>
                <a:schemeClr val="tx1"/>
              </a:solidFill>
              <a:latin typeface="Arial" panose="020B0604020202020204" pitchFamily="34" charset="0"/>
            </a:endParaRPr>
          </a:p>
          <a:p>
            <a:pPr rtl="0" fontAlgn="base">
              <a:spcBef>
                <a:spcPts val="0"/>
              </a:spcBef>
              <a:spcAft>
                <a:spcPts val="0"/>
              </a:spcAft>
              <a:buFont typeface="+mj-lt"/>
              <a:buAutoNum type="arabicPeriod"/>
            </a:pPr>
            <a:r>
              <a:rPr lang="en-US" sz="1400" b="0" i="0" u="none" strike="noStrike" dirty="0">
                <a:solidFill>
                  <a:schemeClr val="tx1"/>
                </a:solidFill>
                <a:effectLst/>
                <a:latin typeface="Arial" panose="020B0604020202020204" pitchFamily="34" charset="0"/>
              </a:rPr>
              <a:t>All team members (5 data scientists and 2 programmers) will work full-time during the course of the project. </a:t>
            </a:r>
          </a:p>
          <a:p>
            <a:pPr rtl="0" fontAlgn="base">
              <a:spcBef>
                <a:spcPts val="0"/>
              </a:spcBef>
              <a:spcAft>
                <a:spcPts val="0"/>
              </a:spcAft>
              <a:buFont typeface="+mj-lt"/>
              <a:buAutoNum type="arabicPeriod"/>
            </a:pPr>
            <a:endParaRPr lang="en-US" sz="1400" dirty="0">
              <a:solidFill>
                <a:schemeClr val="tx1"/>
              </a:solidFill>
              <a:latin typeface="Arial" panose="020B0604020202020204" pitchFamily="34" charset="0"/>
            </a:endParaRPr>
          </a:p>
          <a:p>
            <a:pPr rtl="0" fontAlgn="base">
              <a:spcBef>
                <a:spcPts val="0"/>
              </a:spcBef>
              <a:spcAft>
                <a:spcPts val="0"/>
              </a:spcAft>
              <a:buFont typeface="+mj-lt"/>
              <a:buAutoNum type="arabicPeriod"/>
            </a:pPr>
            <a:r>
              <a:rPr lang="en-US" sz="1400" b="0" i="0" u="none" strike="noStrike" dirty="0">
                <a:solidFill>
                  <a:schemeClr val="tx1"/>
                </a:solidFill>
                <a:effectLst/>
                <a:latin typeface="Arial" panose="020B0604020202020204" pitchFamily="34" charset="0"/>
              </a:rPr>
              <a:t>Access to all data will remain open to all team members. </a:t>
            </a:r>
          </a:p>
          <a:p>
            <a:pPr rtl="0" fontAlgn="base">
              <a:spcBef>
                <a:spcPts val="0"/>
              </a:spcBef>
              <a:spcAft>
                <a:spcPts val="0"/>
              </a:spcAft>
              <a:buFont typeface="+mj-lt"/>
              <a:buAutoNum type="arabicPeriod"/>
            </a:pPr>
            <a:endParaRPr lang="en-US" sz="1400" dirty="0">
              <a:solidFill>
                <a:schemeClr val="tx1"/>
              </a:solidFill>
              <a:latin typeface="Arial" panose="020B0604020202020204" pitchFamily="34" charset="0"/>
            </a:endParaRPr>
          </a:p>
          <a:p>
            <a:pPr rtl="0" fontAlgn="base">
              <a:spcBef>
                <a:spcPts val="0"/>
              </a:spcBef>
              <a:spcAft>
                <a:spcPts val="0"/>
              </a:spcAft>
              <a:buFont typeface="+mj-lt"/>
              <a:buAutoNum type="arabicPeriod"/>
            </a:pPr>
            <a:r>
              <a:rPr lang="en-US" sz="1400" b="0" i="0" u="none" strike="noStrike" dirty="0">
                <a:solidFill>
                  <a:schemeClr val="tx1"/>
                </a:solidFill>
                <a:effectLst/>
                <a:latin typeface="Arial" panose="020B0604020202020204" pitchFamily="34" charset="0"/>
              </a:rPr>
              <a:t>Communication with management will be timely and consistent.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limitations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rtl="0" fontAlgn="base">
              <a:spcBef>
                <a:spcPts val="0"/>
              </a:spcBef>
              <a:spcAft>
                <a:spcPts val="0"/>
              </a:spcAft>
              <a:buFont typeface="+mj-lt"/>
              <a:buAutoNum type="arabicPeriod"/>
            </a:pPr>
            <a:r>
              <a:rPr lang="en-US" sz="1400" b="0" i="0" u="none" strike="noStrike" dirty="0">
                <a:solidFill>
                  <a:schemeClr val="tx1"/>
                </a:solidFill>
                <a:effectLst/>
                <a:latin typeface="Arial" panose="020B0604020202020204" pitchFamily="34" charset="0"/>
              </a:rPr>
              <a:t>All team members remain engaged and employed during the course of the program </a:t>
            </a:r>
          </a:p>
          <a:p>
            <a:pPr marL="0" indent="0" rtl="0" fontAlgn="base">
              <a:spcBef>
                <a:spcPts val="0"/>
              </a:spcBef>
              <a:spcAft>
                <a:spcPts val="0"/>
              </a:spcAft>
              <a:buNone/>
            </a:pPr>
            <a:endParaRPr lang="en-US" sz="1400" b="0" i="0" u="none" strike="noStrike" dirty="0">
              <a:solidFill>
                <a:schemeClr val="tx1"/>
              </a:solidFill>
              <a:effectLst/>
              <a:latin typeface="Arial" panose="020B0604020202020204" pitchFamily="34" charset="0"/>
            </a:endParaRPr>
          </a:p>
          <a:p>
            <a:pPr marL="0" indent="0" rtl="0" fontAlgn="base">
              <a:spcBef>
                <a:spcPts val="0"/>
              </a:spcBef>
              <a:spcAft>
                <a:spcPts val="0"/>
              </a:spcAft>
              <a:buNone/>
            </a:pPr>
            <a:r>
              <a:rPr lang="en-US" sz="1400" b="0" i="0" u="none" strike="noStrike" dirty="0">
                <a:solidFill>
                  <a:schemeClr val="tx1"/>
                </a:solidFill>
                <a:effectLst/>
                <a:latin typeface="Arial" panose="020B0604020202020204" pitchFamily="34" charset="0"/>
              </a:rPr>
              <a:t>2. Funding for tools and resources will remain available. </a:t>
            </a:r>
          </a:p>
          <a:p>
            <a:pPr lvl="0"/>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Risk &amp; mitigation</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fontScale="77500" lnSpcReduction="20000"/>
          </a:bodyPr>
          <a:lstStyle/>
          <a:p>
            <a:pPr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Inclement weather causes shutdown of computers. </a:t>
            </a:r>
          </a:p>
          <a:p>
            <a:pPr marL="0" indent="0" rtl="0" fontAlgn="base">
              <a:spcBef>
                <a:spcPts val="0"/>
              </a:spcBef>
              <a:spcAft>
                <a:spcPts val="0"/>
              </a:spcAft>
              <a:buNone/>
            </a:pPr>
            <a:endParaRPr lang="en-US" sz="1800" b="0" i="0" u="none" strike="noStrike" dirty="0">
              <a:solidFill>
                <a:schemeClr val="tx1"/>
              </a:solidFill>
              <a:effectLst/>
              <a:latin typeface="Arial" panose="020B0604020202020204" pitchFamily="34" charset="0"/>
            </a:endParaRPr>
          </a:p>
          <a:p>
            <a:pPr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Illness (especially related to COVID causes team members to remain at home) </a:t>
            </a:r>
          </a:p>
          <a:p>
            <a:pPr marL="0" indent="0" rtl="0" fontAlgn="base">
              <a:spcBef>
                <a:spcPts val="0"/>
              </a:spcBef>
              <a:spcAft>
                <a:spcPts val="0"/>
              </a:spcAft>
              <a:buNone/>
            </a:pPr>
            <a:endParaRPr lang="en-US" sz="1800" b="0" i="0" u="none" strike="noStrike" dirty="0">
              <a:solidFill>
                <a:schemeClr val="tx1"/>
              </a:solidFill>
              <a:effectLst/>
              <a:latin typeface="Arial" panose="020B0604020202020204" pitchFamily="34" charset="0"/>
            </a:endParaRPr>
          </a:p>
          <a:p>
            <a:pPr marL="0" indent="0" rtl="0" fontAlgn="base">
              <a:spcBef>
                <a:spcPts val="0"/>
              </a:spcBef>
              <a:spcAft>
                <a:spcPts val="0"/>
              </a:spcAft>
              <a:buNone/>
            </a:pPr>
            <a:br>
              <a:rPr lang="en-US" b="0" dirty="0">
                <a:solidFill>
                  <a:schemeClr val="tx1"/>
                </a:solidFill>
                <a:effectLst/>
              </a:rPr>
            </a:br>
            <a:r>
              <a:rPr lang="en-US" b="0" dirty="0">
                <a:solidFill>
                  <a:schemeClr val="tx1"/>
                </a:solidFill>
                <a:effectLst/>
              </a:rPr>
              <a:t>1.  </a:t>
            </a:r>
            <a:r>
              <a:rPr lang="en-US" sz="1800" b="0" i="0" u="none" strike="noStrike" dirty="0">
                <a:solidFill>
                  <a:schemeClr val="tx1"/>
                </a:solidFill>
                <a:effectLst/>
                <a:latin typeface="Arial" panose="020B0604020202020204" pitchFamily="34" charset="0"/>
              </a:rPr>
              <a:t>Generator will be installed in the office in case of inclement weather operations can resume as planned. </a:t>
            </a:r>
          </a:p>
          <a:p>
            <a:pPr marL="0" indent="0" rtl="0" fontAlgn="base">
              <a:spcBef>
                <a:spcPts val="0"/>
              </a:spcBef>
              <a:spcAft>
                <a:spcPts val="0"/>
              </a:spcAft>
              <a:buNone/>
            </a:pPr>
            <a:endParaRPr lang="en-US" sz="1800" b="0" i="0" u="none" strike="noStrike" dirty="0">
              <a:solidFill>
                <a:schemeClr val="tx1"/>
              </a:solidFill>
              <a:effectLst/>
              <a:latin typeface="Arial" panose="020B0604020202020204" pitchFamily="34" charset="0"/>
            </a:endParaRPr>
          </a:p>
          <a:p>
            <a:pPr marL="0" indent="0" rtl="0" fontAlgn="base">
              <a:spcBef>
                <a:spcPts val="0"/>
              </a:spcBef>
              <a:spcAft>
                <a:spcPts val="0"/>
              </a:spcAft>
              <a:buNone/>
            </a:pPr>
            <a:r>
              <a:rPr lang="en-US" sz="1800" b="0" i="0" u="none" strike="noStrike" dirty="0">
                <a:solidFill>
                  <a:schemeClr val="tx1"/>
                </a:solidFill>
                <a:effectLst/>
                <a:latin typeface="Arial" panose="020B0604020202020204" pitchFamily="34" charset="0"/>
              </a:rPr>
              <a:t>2. Time off for illness or unforeseen circumstances is worked into the schedule, however, should illness last longer than anticipated we have implementations in place to allow employees to work from home. </a:t>
            </a:r>
          </a:p>
          <a:p>
            <a:pPr lvl="0"/>
            <a:endParaRPr lang="en-US"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142054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Summer Kenney</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pPr rtl="0">
              <a:spcBef>
                <a:spcPts val="0"/>
              </a:spcBef>
              <a:spcAft>
                <a:spcPts val="0"/>
              </a:spcAft>
            </a:pPr>
            <a:r>
              <a:rPr lang="en-US" sz="3200" dirty="0"/>
              <a:t>Executive Summary</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38744"/>
            <a:ext cx="7202876" cy="5244611"/>
          </a:xfrm>
        </p:spPr>
        <p:txBody>
          <a:bodyPr/>
          <a:lstStyle/>
          <a:p>
            <a:pPr indent="457200" rtl="0">
              <a:spcBef>
                <a:spcPts val="0"/>
              </a:spcBef>
              <a:spcAft>
                <a:spcPts val="0"/>
              </a:spcAft>
            </a:pPr>
            <a:r>
              <a:rPr lang="en-US" sz="1600" b="0" i="0" u="none" strike="noStrike" dirty="0">
                <a:solidFill>
                  <a:schemeClr val="tx1"/>
                </a:solidFill>
                <a:effectLst/>
                <a:latin typeface="Arial" panose="020B0604020202020204" pitchFamily="34" charset="0"/>
              </a:rPr>
              <a:t>Ancestry.com has gathered and analyzed DNA from millions of customers across the globe. They have developed algorithms assessing geographical locations based on DNA samples cross tested with ancient sample excavation and other Ancestry members. </a:t>
            </a:r>
          </a:p>
          <a:p>
            <a:pPr indent="457200" rtl="0">
              <a:spcBef>
                <a:spcPts val="0"/>
              </a:spcBef>
              <a:spcAft>
                <a:spcPts val="0"/>
              </a:spcAft>
            </a:pPr>
            <a:endParaRPr lang="en-US" sz="1600" b="0" dirty="0">
              <a:solidFill>
                <a:schemeClr val="tx1"/>
              </a:solidFill>
              <a:effectLst/>
            </a:endParaRPr>
          </a:p>
          <a:p>
            <a:pPr indent="457200" rtl="0">
              <a:spcBef>
                <a:spcPts val="0"/>
              </a:spcBef>
              <a:spcAft>
                <a:spcPts val="0"/>
              </a:spcAft>
            </a:pPr>
            <a:r>
              <a:rPr lang="en-US" sz="1600" b="0" i="0" u="none" strike="noStrike" dirty="0">
                <a:solidFill>
                  <a:schemeClr val="tx1"/>
                </a:solidFill>
                <a:effectLst/>
                <a:latin typeface="Arial" panose="020B0604020202020204" pitchFamily="34" charset="0"/>
              </a:rPr>
              <a:t>An area of difficulty lies with the abundance of DNA samples from the region of Northwestern Europe and the similarity in DNA types, which makes pinpointing an exact geographical point of origin difficult. </a:t>
            </a:r>
          </a:p>
          <a:p>
            <a:pPr indent="457200" rtl="0">
              <a:spcBef>
                <a:spcPts val="0"/>
              </a:spcBef>
              <a:spcAft>
                <a:spcPts val="0"/>
              </a:spcAft>
            </a:pPr>
            <a:endParaRPr lang="en-US" sz="1600" b="0" dirty="0">
              <a:solidFill>
                <a:schemeClr val="tx1"/>
              </a:solidFill>
              <a:effectLst/>
            </a:endParaRPr>
          </a:p>
          <a:p>
            <a:pPr indent="457200" rtl="0">
              <a:spcBef>
                <a:spcPts val="0"/>
              </a:spcBef>
              <a:spcAft>
                <a:spcPts val="0"/>
              </a:spcAft>
            </a:pPr>
            <a:r>
              <a:rPr lang="en-US" sz="1600" b="0" i="0" u="none" strike="noStrike" dirty="0">
                <a:solidFill>
                  <a:schemeClr val="tx1"/>
                </a:solidFill>
                <a:effectLst/>
                <a:latin typeface="Arial" panose="020B0604020202020204" pitchFamily="34" charset="0"/>
              </a:rPr>
              <a:t>This project will gather DNA data from all users that indicate a connection to the Northwestern European Region and compare it with data gathered from completed family trees. In so doing we will be able to compare details in the DNA with confirmed ancestry from specific regions. This will allow Ancestry to be more specific in their classification of origin. An example would be, the ability to pinpoint a customer's background to Belgium instead of the more generic Northwestern Europe. </a:t>
            </a:r>
            <a:endParaRPr lang="en-US" sz="1600" b="0" dirty="0">
              <a:solidFill>
                <a:schemeClr val="tx1"/>
              </a:solidFill>
              <a:effectLst/>
            </a:endParaRPr>
          </a:p>
          <a:p>
            <a:br>
              <a:rPr lang="en-US" dirty="0"/>
            </a:b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84699" y="1991317"/>
            <a:ext cx="1727962" cy="1727962"/>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738360" y="122086"/>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188806" y="4255093"/>
            <a:ext cx="1606194" cy="1606194"/>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Executive Summary Cont.</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10000"/>
          </a:bodyPr>
          <a:lstStyle/>
          <a:p>
            <a:pPr marL="0" indent="0">
              <a:buNone/>
            </a:pPr>
            <a:r>
              <a:rPr lang="en-US" dirty="0"/>
              <a:t> By examining the two components of data available. – the raw DNA collected and the family trees that the customers have created, we can find and test correlations that will allow us to accurately pinpoint more exact geographical locations allowing customers to have a heightened experience.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9461"/>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26382"/>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Business Objectives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1175658"/>
            <a:ext cx="9073911" cy="5331550"/>
          </a:xfrm>
        </p:spPr>
        <p:txBody>
          <a:bodyPr vert="horz" wrap="square" lIns="0" tIns="0" rIns="0" bIns="0" rtlCol="0">
            <a:normAutofit fontScale="85000" lnSpcReduction="10000"/>
          </a:bodyPr>
          <a:lstStyle/>
          <a:p>
            <a:pPr rtl="0" fontAlgn="base">
              <a:spcBef>
                <a:spcPts val="0"/>
              </a:spcBef>
              <a:spcAft>
                <a:spcPts val="0"/>
              </a:spcAft>
              <a:buFont typeface="+mj-lt"/>
              <a:buAutoNum type="arabicPeriod"/>
            </a:pPr>
            <a:br>
              <a:rPr lang="en-US" sz="1800" b="0" dirty="0">
                <a:solidFill>
                  <a:schemeClr val="tx1"/>
                </a:solidFill>
                <a:effectLst/>
              </a:rPr>
            </a:br>
            <a:r>
              <a:rPr lang="en-US" sz="1800" b="0" i="0" u="none" strike="noStrike" dirty="0">
                <a:solidFill>
                  <a:schemeClr val="tx1"/>
                </a:solidFill>
                <a:effectLst/>
                <a:latin typeface="Arial" panose="020B0604020202020204" pitchFamily="34" charset="0"/>
              </a:rPr>
              <a:t>Be able to identify Northwestern European (NE) DNA by the following specific regions:</a:t>
            </a:r>
          </a:p>
          <a:p>
            <a:pPr marL="742950" lvl="1" indent="-285750"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The Netherlands </a:t>
            </a:r>
          </a:p>
          <a:p>
            <a:pPr marL="742950" lvl="1" indent="-285750"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Belgium </a:t>
            </a:r>
          </a:p>
          <a:p>
            <a:pPr marL="742950" lvl="1" indent="-285750"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Luxembourg</a:t>
            </a:r>
          </a:p>
          <a:p>
            <a:pPr marL="742950" lvl="1" indent="-285750"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Northern Switzerland </a:t>
            </a:r>
          </a:p>
          <a:p>
            <a:pPr marL="742950" lvl="1" indent="-285750"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Northern France</a:t>
            </a:r>
          </a:p>
          <a:p>
            <a:pPr marL="742950" lvl="1" indent="-285750"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South Scotland </a:t>
            </a:r>
          </a:p>
          <a:p>
            <a:pPr marL="742950" lvl="1" indent="-285750"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Eastern Wales</a:t>
            </a:r>
          </a:p>
          <a:p>
            <a:pPr marL="742950" lvl="1" indent="-285750" rtl="0" fontAlgn="base">
              <a:spcBef>
                <a:spcPts val="0"/>
              </a:spcBef>
              <a:spcAft>
                <a:spcPts val="0"/>
              </a:spcAft>
              <a:buFont typeface="+mj-lt"/>
              <a:buAutoNum type="arabicPeriod"/>
            </a:pPr>
            <a:r>
              <a:rPr lang="en-US" sz="1800" b="0" i="0" u="none" strike="noStrike" dirty="0">
                <a:solidFill>
                  <a:schemeClr val="tx1"/>
                </a:solidFill>
                <a:effectLst/>
                <a:latin typeface="Arial" panose="020B0604020202020204" pitchFamily="34" charset="0"/>
              </a:rPr>
              <a:t>England (North or South) </a:t>
            </a:r>
          </a:p>
          <a:p>
            <a:pPr rtl="0" fontAlgn="base">
              <a:spcBef>
                <a:spcPts val="0"/>
              </a:spcBef>
              <a:spcAft>
                <a:spcPts val="0"/>
              </a:spcAft>
              <a:buFont typeface="+mj-lt"/>
              <a:buAutoNum type="arabicPeriod" startAt="2"/>
            </a:pPr>
            <a:br>
              <a:rPr lang="en-US" sz="1800" b="0" dirty="0">
                <a:solidFill>
                  <a:schemeClr val="tx1"/>
                </a:solidFill>
                <a:effectLst/>
              </a:rPr>
            </a:br>
            <a:r>
              <a:rPr lang="en-US" sz="1800" b="0" i="0" u="none" strike="noStrike" dirty="0">
                <a:solidFill>
                  <a:schemeClr val="tx1"/>
                </a:solidFill>
                <a:effectLst/>
                <a:latin typeface="Arial" panose="020B0604020202020204" pitchFamily="34" charset="0"/>
              </a:rPr>
              <a:t>The cross-examination of the DNA data with the data from the personal family trees will allow us to create a comprehensive algorithm to assign a sub geographic location with a range of accuracy between 70-85%. </a:t>
            </a:r>
          </a:p>
          <a:p>
            <a:pPr rtl="0" fontAlgn="base">
              <a:spcBef>
                <a:spcPts val="0"/>
              </a:spcBef>
              <a:spcAft>
                <a:spcPts val="0"/>
              </a:spcAft>
              <a:buFont typeface="+mj-lt"/>
              <a:buAutoNum type="arabicPeriod" startAt="3"/>
            </a:pPr>
            <a:br>
              <a:rPr lang="en-US" sz="1800" b="0" dirty="0">
                <a:solidFill>
                  <a:schemeClr val="tx1"/>
                </a:solidFill>
                <a:effectLst/>
              </a:rPr>
            </a:br>
            <a:r>
              <a:rPr lang="en-US" sz="1800" b="0" i="0" u="none" strike="noStrike" dirty="0">
                <a:solidFill>
                  <a:schemeClr val="tx1"/>
                </a:solidFill>
                <a:effectLst/>
                <a:latin typeface="Arial" panose="020B0604020202020204" pitchFamily="34" charset="0"/>
              </a:rPr>
              <a:t>All (NE) DNA will be able to be identified by greatest likelihood into one of the above-mentioned subcategories. </a:t>
            </a:r>
          </a:p>
          <a:p>
            <a:pPr rtl="0" fontAlgn="base">
              <a:spcBef>
                <a:spcPts val="0"/>
              </a:spcBef>
              <a:spcAft>
                <a:spcPts val="0"/>
              </a:spcAft>
              <a:buFont typeface="+mj-lt"/>
              <a:buAutoNum type="arabicPeriod" startAt="4"/>
            </a:pPr>
            <a:br>
              <a:rPr lang="en-US" sz="1800" b="0" dirty="0">
                <a:solidFill>
                  <a:schemeClr val="tx1"/>
                </a:solidFill>
                <a:effectLst/>
              </a:rPr>
            </a:br>
            <a:r>
              <a:rPr lang="en-US" sz="1800" b="0" i="0" u="none" strike="noStrike" dirty="0">
                <a:solidFill>
                  <a:schemeClr val="tx1"/>
                </a:solidFill>
                <a:effectLst/>
                <a:latin typeface="Arial" panose="020B0604020202020204" pitchFamily="34" charset="0"/>
              </a:rPr>
              <a:t>By doing this we will be providing users with a more personalized and unique experience. Giving them a richer understanding of their heritage. </a:t>
            </a:r>
          </a:p>
          <a:p>
            <a:pPr marL="0" indent="0" rtl="0" fontAlgn="base">
              <a:spcBef>
                <a:spcPts val="0"/>
              </a:spcBef>
              <a:spcAft>
                <a:spcPts val="0"/>
              </a:spcAft>
            </a:pPr>
            <a:r>
              <a:rPr lang="en-US" sz="1800" b="0" dirty="0">
                <a:solidFill>
                  <a:schemeClr val="tx1"/>
                </a:solidFill>
                <a:effectLst/>
              </a:rPr>
              <a:t>5, </a:t>
            </a:r>
            <a:br>
              <a:rPr lang="en-US" sz="1800" b="0" dirty="0">
                <a:solidFill>
                  <a:schemeClr val="tx1"/>
                </a:solidFill>
                <a:effectLst/>
              </a:rPr>
            </a:br>
            <a:r>
              <a:rPr lang="en-US" sz="1800" b="0" dirty="0">
                <a:solidFill>
                  <a:schemeClr val="tx1"/>
                </a:solidFill>
                <a:effectLst/>
              </a:rPr>
              <a:t>     </a:t>
            </a:r>
            <a:r>
              <a:rPr lang="en-US" sz="1800" b="0" i="0" u="none" strike="noStrike" dirty="0">
                <a:solidFill>
                  <a:schemeClr val="tx1"/>
                </a:solidFill>
                <a:effectLst/>
                <a:latin typeface="Arial" panose="020B0604020202020204" pitchFamily="34" charset="0"/>
              </a:rPr>
              <a:t>Currently no other DNA website offers such a specific breakdown of European heritage making Ancestry stand apart from the competition. </a:t>
            </a: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9461"/>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26382"/>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Background and Scope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9" y="1175658"/>
            <a:ext cx="9073911" cy="5331550"/>
          </a:xfrm>
        </p:spPr>
        <p:txBody>
          <a:bodyPr vert="horz" wrap="square" lIns="0" tIns="0" rIns="0" bIns="0" rtlCol="0">
            <a:normAutofit lnSpcReduction="10000"/>
          </a:bodyPr>
          <a:lstStyle/>
          <a:p>
            <a:pPr rtl="0">
              <a:spcBef>
                <a:spcPts val="0"/>
              </a:spcBef>
              <a:spcAft>
                <a:spcPts val="0"/>
              </a:spcAft>
            </a:pPr>
            <a:br>
              <a:rPr lang="en-US" b="0" dirty="0">
                <a:effectLst/>
              </a:rPr>
            </a:br>
            <a:r>
              <a:rPr lang="en-US" sz="1800" b="1" i="0" u="none" strike="noStrike" dirty="0">
                <a:solidFill>
                  <a:schemeClr val="tx1"/>
                </a:solidFill>
                <a:effectLst/>
                <a:latin typeface="Arial" panose="020B0604020202020204" pitchFamily="34" charset="0"/>
              </a:rPr>
              <a:t>Background </a:t>
            </a:r>
            <a:endParaRPr lang="en-US" b="0" dirty="0">
              <a:solidFill>
                <a:schemeClr val="tx1"/>
              </a:solidFill>
              <a:effectLst/>
            </a:endParaRPr>
          </a:p>
          <a:p>
            <a:pPr indent="457200" rtl="0">
              <a:spcBef>
                <a:spcPts val="0"/>
              </a:spcBef>
              <a:spcAft>
                <a:spcPts val="0"/>
              </a:spcAft>
            </a:pPr>
            <a:br>
              <a:rPr lang="en-US" b="0" dirty="0">
                <a:solidFill>
                  <a:schemeClr val="tx1"/>
                </a:solidFill>
                <a:effectLst/>
              </a:rPr>
            </a:br>
            <a:r>
              <a:rPr lang="en-US" sz="1800" b="0" i="0" u="none" strike="noStrike" dirty="0">
                <a:solidFill>
                  <a:schemeClr val="tx1"/>
                </a:solidFill>
                <a:effectLst/>
                <a:latin typeface="Arial" panose="020B0604020202020204" pitchFamily="34" charset="0"/>
              </a:rPr>
              <a:t>Ancestry.com now has over 20 million people in their DNA database making them the largest autosomal DNA database by nearly 10 million (</a:t>
            </a:r>
            <a:r>
              <a:rPr lang="en-US" sz="1800" b="0" i="0" u="none" strike="noStrike" dirty="0" err="1">
                <a:solidFill>
                  <a:schemeClr val="tx1"/>
                </a:solidFill>
                <a:effectLst/>
                <a:latin typeface="Arial" panose="020B0604020202020204" pitchFamily="34" charset="0"/>
              </a:rPr>
              <a:t>theDNAGeek</a:t>
            </a:r>
            <a:r>
              <a:rPr lang="en-US" sz="1800" b="0" i="0" u="none" strike="noStrike" dirty="0">
                <a:solidFill>
                  <a:schemeClr val="tx1"/>
                </a:solidFill>
                <a:effectLst/>
                <a:latin typeface="Arial" panose="020B0604020202020204" pitchFamily="34" charset="0"/>
              </a:rPr>
              <a:t>, para.3, 2022). They currently test ethnicity against over 1,700 different regions that include: Africa, Asia, Europe, America, Oceania and West Asia. </a:t>
            </a:r>
            <a:endParaRPr lang="en-US" b="0" dirty="0">
              <a:solidFill>
                <a:schemeClr val="tx1"/>
              </a:solidFill>
              <a:effectLst/>
            </a:endParaRPr>
          </a:p>
          <a:p>
            <a:pPr rtl="0">
              <a:spcBef>
                <a:spcPts val="0"/>
              </a:spcBef>
              <a:spcAft>
                <a:spcPts val="0"/>
              </a:spcAft>
            </a:pPr>
            <a:br>
              <a:rPr lang="en-US" b="0" dirty="0">
                <a:solidFill>
                  <a:schemeClr val="tx1"/>
                </a:solidFill>
                <a:effectLst/>
              </a:rPr>
            </a:br>
            <a:r>
              <a:rPr lang="en-US" sz="1800" b="1" i="0" u="none" strike="noStrike" dirty="0">
                <a:solidFill>
                  <a:schemeClr val="tx1"/>
                </a:solidFill>
                <a:effectLst/>
                <a:latin typeface="Arial" panose="020B0604020202020204" pitchFamily="34" charset="0"/>
              </a:rPr>
              <a:t>Scope</a:t>
            </a:r>
            <a:endParaRPr lang="en-US" b="0" dirty="0">
              <a:solidFill>
                <a:schemeClr val="tx1"/>
              </a:solidFill>
              <a:effectLst/>
            </a:endParaRPr>
          </a:p>
          <a:p>
            <a:pPr rtl="0">
              <a:spcBef>
                <a:spcPts val="0"/>
              </a:spcBef>
              <a:spcAft>
                <a:spcPts val="0"/>
              </a:spcAft>
            </a:pPr>
            <a:br>
              <a:rPr lang="en-US" sz="1800" b="0" dirty="0">
                <a:solidFill>
                  <a:schemeClr val="tx1"/>
                </a:solidFill>
                <a:effectLst/>
              </a:rPr>
            </a:br>
            <a:r>
              <a:rPr lang="en-US" sz="1800" b="0" i="0" u="none" strike="noStrike" dirty="0">
                <a:solidFill>
                  <a:schemeClr val="tx1"/>
                </a:solidFill>
                <a:effectLst/>
                <a:latin typeface="Arial" panose="020B0604020202020204" pitchFamily="34" charset="0"/>
              </a:rPr>
              <a:t>This project will run with the following scope in mind. </a:t>
            </a:r>
            <a:endParaRPr lang="en-US" sz="1800" b="0" dirty="0">
              <a:solidFill>
                <a:schemeClr val="tx1"/>
              </a:solidFill>
              <a:effectLst/>
            </a:endParaRPr>
          </a:p>
          <a:p>
            <a:pPr rtl="0" fontAlgn="base">
              <a:spcBef>
                <a:spcPts val="0"/>
              </a:spcBef>
              <a:spcAft>
                <a:spcPts val="0"/>
              </a:spcAft>
              <a:buFont typeface="+mj-lt"/>
              <a:buAutoNum type="arabicPeriod"/>
            </a:pPr>
            <a:br>
              <a:rPr lang="en-US" sz="1400" b="0" dirty="0">
                <a:solidFill>
                  <a:schemeClr val="tx1"/>
                </a:solidFill>
                <a:effectLst/>
              </a:rPr>
            </a:br>
            <a:r>
              <a:rPr lang="en-US" sz="1400" b="0" i="0" u="none" strike="noStrike" dirty="0">
                <a:solidFill>
                  <a:schemeClr val="tx1"/>
                </a:solidFill>
                <a:effectLst/>
                <a:latin typeface="Arial" panose="020B0604020202020204" pitchFamily="34" charset="0"/>
              </a:rPr>
              <a:t>DNA must have </a:t>
            </a:r>
            <a:r>
              <a:rPr lang="en-US" sz="1500" b="0" i="0" u="none" strike="noStrike" dirty="0">
                <a:solidFill>
                  <a:schemeClr val="tx1"/>
                </a:solidFill>
                <a:effectLst/>
                <a:latin typeface="Arial" panose="020B0604020202020204" pitchFamily="34" charset="0"/>
              </a:rPr>
              <a:t>40% EU DNA to be included in the study. </a:t>
            </a:r>
          </a:p>
          <a:p>
            <a:pPr rtl="0" fontAlgn="base">
              <a:spcBef>
                <a:spcPts val="0"/>
              </a:spcBef>
              <a:spcAft>
                <a:spcPts val="0"/>
              </a:spcAft>
              <a:buFont typeface="+mj-lt"/>
              <a:buAutoNum type="arabicPeriod"/>
            </a:pPr>
            <a:r>
              <a:rPr lang="en-US" sz="1500" b="0" i="0" u="none" strike="noStrike" dirty="0">
                <a:solidFill>
                  <a:schemeClr val="tx1"/>
                </a:solidFill>
                <a:effectLst/>
                <a:latin typeface="Arial" panose="020B0604020202020204" pitchFamily="34" charset="0"/>
              </a:rPr>
              <a:t>Only family trees from members with 40% EU DNA will be studied. </a:t>
            </a:r>
          </a:p>
          <a:p>
            <a:pPr rtl="0" fontAlgn="base">
              <a:spcBef>
                <a:spcPts val="0"/>
              </a:spcBef>
              <a:spcAft>
                <a:spcPts val="0"/>
              </a:spcAft>
              <a:buFont typeface="+mj-lt"/>
              <a:buAutoNum type="arabicPeriod"/>
            </a:pPr>
            <a:r>
              <a:rPr lang="en-US" sz="1500" b="0" i="0" u="none" strike="noStrike" dirty="0">
                <a:solidFill>
                  <a:schemeClr val="tx1"/>
                </a:solidFill>
                <a:effectLst/>
                <a:latin typeface="Arial" panose="020B0604020202020204" pitchFamily="34" charset="0"/>
              </a:rPr>
              <a:t>New data is being added daily. There will be a cut -off date of July 1st 2022 whereby no more new data will be added to the set or considered in the study. </a:t>
            </a:r>
          </a:p>
          <a:p>
            <a:pPr rtl="0" fontAlgn="base">
              <a:spcBef>
                <a:spcPts val="0"/>
              </a:spcBef>
              <a:spcAft>
                <a:spcPts val="0"/>
              </a:spcAft>
              <a:buFont typeface="+mj-lt"/>
              <a:buAutoNum type="arabicPeriod"/>
            </a:pPr>
            <a:r>
              <a:rPr lang="en-US" sz="1500" b="0" i="0" u="none" strike="noStrike" dirty="0">
                <a:solidFill>
                  <a:schemeClr val="tx1"/>
                </a:solidFill>
                <a:effectLst/>
                <a:latin typeface="Arial" panose="020B0604020202020204" pitchFamily="34" charset="0"/>
              </a:rPr>
              <a:t>No new regions other than what was listed in the business objectives will be considered for this project.</a:t>
            </a:r>
          </a:p>
          <a:p>
            <a:pPr rtl="0" fontAlgn="base">
              <a:spcBef>
                <a:spcPts val="0"/>
              </a:spcBef>
              <a:spcAft>
                <a:spcPts val="0"/>
              </a:spcAft>
              <a:buFont typeface="+mj-lt"/>
              <a:buAutoNum type="arabicPeriod"/>
            </a:pPr>
            <a:r>
              <a:rPr lang="en-US" sz="1500" b="0" i="0" u="none" strike="noStrike" dirty="0">
                <a:solidFill>
                  <a:schemeClr val="tx1"/>
                </a:solidFill>
                <a:effectLst/>
                <a:latin typeface="Arial" panose="020B0604020202020204" pitchFamily="34" charset="0"/>
              </a:rPr>
              <a:t>Family Tree study will only include direct ancestors. </a:t>
            </a: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2299003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8C201950-740B-E3CF-2830-275480472C19}"/>
              </a:ext>
            </a:extLst>
          </p:cNvPr>
          <p:cNvSpPr>
            <a:spLocks noGrp="1"/>
          </p:cNvSpPr>
          <p:nvPr>
            <p:ph idx="1"/>
          </p:nvPr>
        </p:nvSpPr>
        <p:spPr>
          <a:xfrm>
            <a:off x="515129" y="852676"/>
            <a:ext cx="3565525" cy="3414425"/>
          </a:xfrm>
        </p:spPr>
        <p:txBody>
          <a:bodyPr anchor="t">
            <a:normAutofit lnSpcReduction="10000"/>
          </a:bodyPr>
          <a:lstStyle/>
          <a:p>
            <a:pPr marL="0" indent="0" rtl="0">
              <a:lnSpc>
                <a:spcPct val="100000"/>
              </a:lnSpc>
              <a:spcBef>
                <a:spcPts val="0"/>
              </a:spcBef>
              <a:spcAft>
                <a:spcPts val="0"/>
              </a:spcAft>
              <a:buNone/>
            </a:pPr>
            <a:r>
              <a:rPr lang="en-US" sz="1600" dirty="0"/>
              <a:t> </a:t>
            </a:r>
            <a:r>
              <a:rPr lang="en-US" sz="2800" b="1" i="0" u="none" strike="noStrike" dirty="0">
                <a:effectLst/>
              </a:rPr>
              <a:t>Functional Requirements</a:t>
            </a:r>
            <a:r>
              <a:rPr lang="en-US" sz="2800" b="0" i="0" u="none" strike="noStrike" dirty="0">
                <a:effectLst/>
              </a:rPr>
              <a:t> </a:t>
            </a:r>
            <a:endParaRPr lang="en-US" sz="2800" b="0" dirty="0">
              <a:effectLst/>
            </a:endParaRPr>
          </a:p>
          <a:p>
            <a:pPr marL="0" indent="0" rtl="0">
              <a:lnSpc>
                <a:spcPct val="100000"/>
              </a:lnSpc>
              <a:spcBef>
                <a:spcPts val="0"/>
              </a:spcBef>
              <a:spcAft>
                <a:spcPts val="0"/>
              </a:spcAft>
              <a:buNone/>
            </a:pPr>
            <a:br>
              <a:rPr lang="en-US" sz="1600" b="0" dirty="0">
                <a:effectLst/>
              </a:rPr>
            </a:br>
            <a:r>
              <a:rPr lang="en-US" sz="1600" b="0" i="0" u="none" strike="noStrike" dirty="0">
                <a:effectLst/>
                <a:latin typeface="Arial" panose="020B0604020202020204" pitchFamily="34" charset="0"/>
              </a:rPr>
              <a:t>The project will work in the following phases:  </a:t>
            </a:r>
          </a:p>
          <a:p>
            <a:pPr marL="0" indent="0" rtl="0">
              <a:lnSpc>
                <a:spcPct val="100000"/>
              </a:lnSpc>
              <a:spcBef>
                <a:spcPts val="0"/>
              </a:spcBef>
              <a:spcAft>
                <a:spcPts val="0"/>
              </a:spcAft>
              <a:buNone/>
            </a:pPr>
            <a:endParaRPr lang="en-US" sz="1600" b="0" dirty="0">
              <a:effectLst/>
            </a:endParaRPr>
          </a:p>
          <a:p>
            <a:pPr rtl="0" fontAlgn="base">
              <a:lnSpc>
                <a:spcPct val="100000"/>
              </a:lnSpc>
              <a:spcBef>
                <a:spcPts val="0"/>
              </a:spcBef>
              <a:spcAft>
                <a:spcPts val="0"/>
              </a:spcAft>
              <a:buFont typeface="+mj-lt"/>
              <a:buAutoNum type="arabicPeriod"/>
            </a:pPr>
            <a:r>
              <a:rPr lang="en-US" sz="1600" b="0" i="0" u="none" strike="noStrike" dirty="0">
                <a:effectLst/>
                <a:latin typeface="Arial" panose="020B0604020202020204" pitchFamily="34" charset="0"/>
              </a:rPr>
              <a:t>Gather DNA raw data and Family Tree Raw data </a:t>
            </a:r>
          </a:p>
          <a:p>
            <a:pPr marL="0" indent="0" rtl="0" fontAlgn="base">
              <a:lnSpc>
                <a:spcPct val="100000"/>
              </a:lnSpc>
              <a:spcBef>
                <a:spcPts val="0"/>
              </a:spcBef>
              <a:spcAft>
                <a:spcPts val="0"/>
              </a:spcAft>
              <a:buNone/>
            </a:pPr>
            <a:endParaRPr lang="en-US" sz="1600" b="0" i="0" u="none" strike="noStrike" dirty="0">
              <a:effectLst/>
              <a:latin typeface="Arial" panose="020B0604020202020204" pitchFamily="34" charset="0"/>
            </a:endParaRPr>
          </a:p>
          <a:p>
            <a:pPr marL="0" indent="0" rtl="0" fontAlgn="base">
              <a:lnSpc>
                <a:spcPct val="100000"/>
              </a:lnSpc>
              <a:spcBef>
                <a:spcPts val="0"/>
              </a:spcBef>
              <a:spcAft>
                <a:spcPts val="0"/>
              </a:spcAft>
              <a:buNone/>
            </a:pPr>
            <a:r>
              <a:rPr lang="en-US" sz="1600" b="0" i="0" u="none" strike="noStrike" dirty="0">
                <a:effectLst/>
                <a:latin typeface="Arial" panose="020B0604020202020204" pitchFamily="34" charset="0"/>
              </a:rPr>
              <a:t>2. Two teams will work together simultaneously on cleaning and wrangling the data using SQL and Jupyter Studio in either R or Python language. </a:t>
            </a:r>
          </a:p>
          <a:p>
            <a:pPr marL="0" indent="0" rtl="0" fontAlgn="base">
              <a:lnSpc>
                <a:spcPct val="100000"/>
              </a:lnSpc>
              <a:spcBef>
                <a:spcPts val="0"/>
              </a:spcBef>
              <a:spcAft>
                <a:spcPts val="0"/>
              </a:spcAft>
              <a:buNone/>
            </a:pPr>
            <a:endParaRPr lang="en-US" sz="1600" dirty="0">
              <a:latin typeface="Arial" panose="020B0604020202020204" pitchFamily="34" charset="0"/>
            </a:endParaRPr>
          </a:p>
          <a:p>
            <a:pPr marL="0" indent="0" rtl="0" fontAlgn="base">
              <a:lnSpc>
                <a:spcPct val="100000"/>
              </a:lnSpc>
              <a:spcBef>
                <a:spcPts val="0"/>
              </a:spcBef>
              <a:spcAft>
                <a:spcPts val="0"/>
              </a:spcAft>
              <a:buNone/>
            </a:pPr>
            <a:endParaRPr lang="en-US" sz="1600" b="0" i="0" u="none" strike="noStrike" dirty="0">
              <a:effectLst/>
              <a:latin typeface="Arial" panose="020B0604020202020204" pitchFamily="34" charset="0"/>
            </a:endParaRPr>
          </a:p>
          <a:p>
            <a:pPr marL="0" indent="0">
              <a:lnSpc>
                <a:spcPct val="100000"/>
              </a:lnSpc>
              <a:buNone/>
            </a:pPr>
            <a:endParaRPr lang="en-US" sz="1600" dirty="0"/>
          </a:p>
        </p:txBody>
      </p:sp>
      <p:pic>
        <p:nvPicPr>
          <p:cNvPr id="15" name="Picture Placeholder 7" descr="Digital Data">
            <a:extLst>
              <a:ext uri="{FF2B5EF4-FFF2-40B4-BE49-F238E27FC236}">
                <a16:creationId xmlns:a16="http://schemas.microsoft.com/office/drawing/2014/main" id="{30A05587-2B62-360B-A53F-5D4C5EF1DEB6}"/>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2" name="Group 21">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23"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8C201950-740B-E3CF-2830-275480472C19}"/>
              </a:ext>
            </a:extLst>
          </p:cNvPr>
          <p:cNvSpPr>
            <a:spLocks noGrp="1"/>
          </p:cNvSpPr>
          <p:nvPr>
            <p:ph idx="1"/>
          </p:nvPr>
        </p:nvSpPr>
        <p:spPr>
          <a:xfrm>
            <a:off x="225560" y="429208"/>
            <a:ext cx="4766317" cy="6428792"/>
          </a:xfrm>
        </p:spPr>
        <p:txBody>
          <a:bodyPr anchor="t">
            <a:normAutofit lnSpcReduction="10000"/>
          </a:bodyPr>
          <a:lstStyle/>
          <a:p>
            <a:pPr marL="0" indent="0" rtl="0" fontAlgn="base">
              <a:lnSpc>
                <a:spcPct val="100000"/>
              </a:lnSpc>
              <a:spcBef>
                <a:spcPts val="0"/>
              </a:spcBef>
              <a:spcAft>
                <a:spcPts val="0"/>
              </a:spcAft>
              <a:buNone/>
            </a:pPr>
            <a:endParaRPr lang="en-US" sz="1800" b="0" i="0" u="none" strike="noStrike" dirty="0">
              <a:solidFill>
                <a:schemeClr val="tx1"/>
              </a:solidFill>
              <a:effectLst/>
              <a:latin typeface="Arial" panose="020B0604020202020204" pitchFamily="34" charset="0"/>
            </a:endParaRPr>
          </a:p>
          <a:p>
            <a:pPr rtl="0">
              <a:spcBef>
                <a:spcPts val="0"/>
              </a:spcBef>
              <a:spcAft>
                <a:spcPts val="0"/>
              </a:spcAft>
            </a:pPr>
            <a:r>
              <a:rPr lang="en-US" sz="1800" b="0" i="0" u="none" strike="noStrike" dirty="0">
                <a:solidFill>
                  <a:schemeClr val="tx1"/>
                </a:solidFill>
                <a:effectLst/>
                <a:latin typeface="Arial" panose="020B0604020202020204" pitchFamily="34" charset="0"/>
              </a:rPr>
              <a:t>Family Tree Data </a:t>
            </a:r>
          </a:p>
          <a:p>
            <a:pPr marL="0" indent="0" rtl="0">
              <a:spcBef>
                <a:spcPts val="0"/>
              </a:spcBef>
              <a:spcAft>
                <a:spcPts val="0"/>
              </a:spcAft>
              <a:buNone/>
            </a:pPr>
            <a:endParaRPr lang="en-US" sz="1400" b="0" dirty="0">
              <a:solidFill>
                <a:schemeClr val="tx1"/>
              </a:solidFill>
              <a:effectLst/>
            </a:endParaRPr>
          </a:p>
          <a:p>
            <a:pPr rtl="0" fontAlgn="base">
              <a:spcBef>
                <a:spcPts val="0"/>
              </a:spcBef>
              <a:spcAft>
                <a:spcPts val="0"/>
              </a:spcAft>
              <a:buFont typeface="+mj-lt"/>
              <a:buAutoNum type="arabicPeriod"/>
            </a:pPr>
            <a:r>
              <a:rPr lang="en-US" sz="1400" b="0" i="0" u="none" strike="noStrike" dirty="0">
                <a:solidFill>
                  <a:schemeClr val="tx1"/>
                </a:solidFill>
                <a:effectLst/>
                <a:latin typeface="Arial" panose="020B0604020202020204" pitchFamily="34" charset="0"/>
              </a:rPr>
              <a:t>The family tree data will be mined for ‘country of birth’ and every country of birth that falls within the previously mentioned scope of EU will be given a numeric value that corresponds to that Country as follows: </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The Netherlands (1)</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Belgium (2)</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Luxembourg (3)</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Northern Switzerland (4)</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Northern France (5)</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South Scotland (6)</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Eastern Wales (7)</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England (North) (8) </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England (South) (9)</a:t>
            </a:r>
          </a:p>
          <a:p>
            <a:pPr marL="457200" lvl="1" indent="0" rtl="0" fontAlgn="base">
              <a:spcBef>
                <a:spcPts val="0"/>
              </a:spcBef>
              <a:spcAft>
                <a:spcPts val="0"/>
              </a:spcAft>
              <a:buNone/>
            </a:pPr>
            <a:endParaRPr lang="en-US" b="0" i="0" u="none" strike="noStrike" dirty="0">
              <a:solidFill>
                <a:schemeClr val="tx1"/>
              </a:solidFill>
              <a:effectLst/>
              <a:latin typeface="Arial" panose="020B0604020202020204" pitchFamily="34" charset="0"/>
            </a:endParaRPr>
          </a:p>
          <a:p>
            <a:pPr rtl="0" fontAlgn="base">
              <a:spcBef>
                <a:spcPts val="0"/>
              </a:spcBef>
              <a:spcAft>
                <a:spcPts val="0"/>
              </a:spcAft>
              <a:buFont typeface="+mj-lt"/>
              <a:buAutoNum type="arabicPeriod"/>
            </a:pPr>
            <a:r>
              <a:rPr lang="en-US" sz="1400" b="0" i="0" u="none" strike="noStrike" dirty="0">
                <a:solidFill>
                  <a:schemeClr val="tx1"/>
                </a:solidFill>
                <a:effectLst/>
                <a:latin typeface="Arial" panose="020B0604020202020204" pitchFamily="34" charset="0"/>
              </a:rPr>
              <a:t>Each customer name will then have a number(s) assigned to them that represents all of the ancestors in their tree with EU heritage. Example: Ellen Williams has a great grandfather and grandmother from Belgium, a mother from Cornwall and 4 direct descendants from France. Her information would look like this: </a:t>
            </a:r>
          </a:p>
          <a:p>
            <a:pPr marL="742950" lvl="1" indent="-285750" rtl="0" fontAlgn="base">
              <a:spcBef>
                <a:spcPts val="0"/>
              </a:spcBef>
              <a:spcAft>
                <a:spcPts val="0"/>
              </a:spcAft>
              <a:buFont typeface="+mj-lt"/>
              <a:buAutoNum type="arabicPeriod"/>
            </a:pPr>
            <a:r>
              <a:rPr lang="en-US" b="0" i="0" u="none" strike="noStrike" dirty="0">
                <a:solidFill>
                  <a:schemeClr val="tx1"/>
                </a:solidFill>
                <a:effectLst/>
                <a:latin typeface="Arial" panose="020B0604020202020204" pitchFamily="34" charset="0"/>
              </a:rPr>
              <a:t>Ellen Williams - 2,2, 9, 5,5,5,5. </a:t>
            </a:r>
          </a:p>
          <a:p>
            <a:pPr marL="0" indent="0">
              <a:buNone/>
            </a:pPr>
            <a:br>
              <a:rPr lang="en-US" b="0" dirty="0">
                <a:effectLst/>
              </a:rPr>
            </a:br>
            <a:endParaRPr lang="en-US" sz="1600" dirty="0"/>
          </a:p>
        </p:txBody>
      </p:sp>
      <p:pic>
        <p:nvPicPr>
          <p:cNvPr id="13" name="Picture Placeholder 11" descr="Data Background">
            <a:extLst>
              <a:ext uri="{FF2B5EF4-FFF2-40B4-BE49-F238E27FC236}">
                <a16:creationId xmlns:a16="http://schemas.microsoft.com/office/drawing/2014/main" id="{EB53DF5D-8CD3-A2A6-808B-22B32A22DD77}"/>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34" name="Group 33">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5"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9" name="Oval 38">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spTree>
    <p:extLst>
      <p:ext uri="{BB962C8B-B14F-4D97-AF65-F5344CB8AC3E}">
        <p14:creationId xmlns:p14="http://schemas.microsoft.com/office/powerpoint/2010/main" val="305154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8C201950-740B-E3CF-2830-275480472C19}"/>
              </a:ext>
            </a:extLst>
          </p:cNvPr>
          <p:cNvSpPr>
            <a:spLocks noGrp="1"/>
          </p:cNvSpPr>
          <p:nvPr>
            <p:ph idx="1"/>
          </p:nvPr>
        </p:nvSpPr>
        <p:spPr>
          <a:xfrm>
            <a:off x="550863" y="196900"/>
            <a:ext cx="3993145" cy="6113412"/>
          </a:xfrm>
        </p:spPr>
        <p:txBody>
          <a:bodyPr anchor="t">
            <a:normAutofit/>
          </a:bodyPr>
          <a:lstStyle/>
          <a:p>
            <a:pPr marL="0" indent="0">
              <a:lnSpc>
                <a:spcPct val="100000"/>
              </a:lnSpc>
              <a:buNone/>
            </a:pPr>
            <a:br>
              <a:rPr lang="en-US" sz="800" b="0" dirty="0">
                <a:effectLst/>
              </a:rPr>
            </a:br>
            <a:endParaRPr lang="en-US" sz="800" dirty="0"/>
          </a:p>
        </p:txBody>
      </p:sp>
      <p:pic>
        <p:nvPicPr>
          <p:cNvPr id="14" name="Picture Placeholder 9" descr="Data Points ">
            <a:extLst>
              <a:ext uri="{FF2B5EF4-FFF2-40B4-BE49-F238E27FC236}">
                <a16:creationId xmlns:a16="http://schemas.microsoft.com/office/drawing/2014/main" id="{F28EDC84-FF10-6115-E0DB-D7370F77737F}"/>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r="1" b="269"/>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46" name="Group 45">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47"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1" name="Oval 50">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8</a:t>
            </a:fld>
            <a:endParaRPr lang="en-US"/>
          </a:p>
        </p:txBody>
      </p:sp>
      <p:sp>
        <p:nvSpPr>
          <p:cNvPr id="21" name="TextBox 20">
            <a:extLst>
              <a:ext uri="{FF2B5EF4-FFF2-40B4-BE49-F238E27FC236}">
                <a16:creationId xmlns:a16="http://schemas.microsoft.com/office/drawing/2014/main" id="{522F610E-1510-C956-02C1-F27CC288EC4B}"/>
              </a:ext>
            </a:extLst>
          </p:cNvPr>
          <p:cNvSpPr txBox="1"/>
          <p:nvPr/>
        </p:nvSpPr>
        <p:spPr>
          <a:xfrm>
            <a:off x="254274" y="33967"/>
            <a:ext cx="4359958" cy="6632585"/>
          </a:xfrm>
          <a:prstGeom prst="rect">
            <a:avLst/>
          </a:prstGeom>
          <a:noFill/>
        </p:spPr>
        <p:txBody>
          <a:bodyPr wrap="square">
            <a:spAutoFit/>
          </a:bodyPr>
          <a:lstStyle/>
          <a:p>
            <a:pPr rtl="0">
              <a:spcBef>
                <a:spcPts val="0"/>
              </a:spcBef>
              <a:spcAft>
                <a:spcPts val="0"/>
              </a:spcAft>
            </a:pPr>
            <a:endParaRPr lang="en-US" sz="1400" b="0" i="0" u="none" strike="noStrike" dirty="0">
              <a:effectLst/>
              <a:latin typeface="Arial" panose="020B0604020202020204" pitchFamily="34" charset="0"/>
            </a:endParaRPr>
          </a:p>
          <a:p>
            <a:pPr rtl="0">
              <a:spcBef>
                <a:spcPts val="0"/>
              </a:spcBef>
              <a:spcAft>
                <a:spcPts val="0"/>
              </a:spcAft>
            </a:pPr>
            <a:r>
              <a:rPr lang="en-US" sz="1400" b="0" i="0" u="none" strike="noStrike" dirty="0">
                <a:effectLst/>
                <a:latin typeface="Arial" panose="020B0604020202020204" pitchFamily="34" charset="0"/>
              </a:rPr>
              <a:t>Raw DNA data </a:t>
            </a:r>
          </a:p>
          <a:p>
            <a:pPr rtl="0">
              <a:spcBef>
                <a:spcPts val="0"/>
              </a:spcBef>
              <a:spcAft>
                <a:spcPts val="0"/>
              </a:spcAft>
            </a:pPr>
            <a:endParaRPr lang="en-US" sz="1400" b="0" dirty="0">
              <a:effectLst/>
            </a:endParaRPr>
          </a:p>
          <a:p>
            <a:pPr rtl="0" fontAlgn="base">
              <a:spcBef>
                <a:spcPts val="0"/>
              </a:spcBef>
              <a:spcAft>
                <a:spcPts val="0"/>
              </a:spcAft>
              <a:buFont typeface="+mj-lt"/>
              <a:buAutoNum type="arabicPeriod"/>
            </a:pPr>
            <a:r>
              <a:rPr lang="en-US" sz="1100" b="0" i="0" u="none" strike="noStrike" dirty="0">
                <a:effectLst/>
                <a:latin typeface="Arial" panose="020B0604020202020204" pitchFamily="34" charset="0"/>
              </a:rPr>
              <a:t> The customer's DNA has already been analyzed and sorted into geographical regions. Our job is to take the DNA sorted EU and look for variances and patterns. </a:t>
            </a:r>
          </a:p>
          <a:p>
            <a:pPr rtl="0" fontAlgn="base">
              <a:spcBef>
                <a:spcPts val="0"/>
              </a:spcBef>
              <a:spcAft>
                <a:spcPts val="0"/>
              </a:spcAft>
            </a:pPr>
            <a:endParaRPr lang="en-US" sz="1100" b="0" i="0" u="none" strike="noStrike" dirty="0">
              <a:effectLst/>
              <a:latin typeface="Arial" panose="020B0604020202020204" pitchFamily="34" charset="0"/>
            </a:endParaRPr>
          </a:p>
          <a:p>
            <a:pPr rtl="0" fontAlgn="base">
              <a:spcBef>
                <a:spcPts val="0"/>
              </a:spcBef>
              <a:spcAft>
                <a:spcPts val="0"/>
              </a:spcAft>
            </a:pPr>
            <a:r>
              <a:rPr lang="en-US" sz="1100" b="0" i="0" u="none" strike="noStrike" dirty="0">
                <a:effectLst/>
                <a:latin typeface="Arial" panose="020B0604020202020204" pitchFamily="34" charset="0"/>
              </a:rPr>
              <a:t>2. The DNA will be grouped according to variances. </a:t>
            </a:r>
          </a:p>
          <a:p>
            <a:pPr rtl="0" fontAlgn="base">
              <a:spcBef>
                <a:spcPts val="0"/>
              </a:spcBef>
              <a:spcAft>
                <a:spcPts val="0"/>
              </a:spcAft>
              <a:buFont typeface="+mj-lt"/>
              <a:buAutoNum type="arabicPeriod"/>
            </a:pPr>
            <a:endParaRPr lang="en-US" sz="1100" dirty="0">
              <a:latin typeface="Arial" panose="020B0604020202020204" pitchFamily="34" charset="0"/>
            </a:endParaRPr>
          </a:p>
          <a:p>
            <a:pPr rtl="0" fontAlgn="base">
              <a:spcBef>
                <a:spcPts val="0"/>
              </a:spcBef>
              <a:spcAft>
                <a:spcPts val="0"/>
              </a:spcAft>
              <a:buFont typeface="+mj-lt"/>
              <a:buAutoNum type="arabicPeriod"/>
            </a:pPr>
            <a:endParaRPr lang="en-US" sz="1100" b="0" i="0" u="none" strike="noStrike" dirty="0">
              <a:effectLst/>
              <a:latin typeface="Arial" panose="020B0604020202020204" pitchFamily="34" charset="0"/>
            </a:endParaRPr>
          </a:p>
          <a:p>
            <a:pPr rtl="0" fontAlgn="base">
              <a:spcBef>
                <a:spcPts val="0"/>
              </a:spcBef>
              <a:spcAft>
                <a:spcPts val="0"/>
              </a:spcAft>
              <a:buFont typeface="+mj-lt"/>
              <a:buAutoNum type="arabicPeriod"/>
            </a:pPr>
            <a:endParaRPr lang="en-US" sz="1100" dirty="0">
              <a:latin typeface="Arial" panose="020B0604020202020204" pitchFamily="34" charset="0"/>
            </a:endParaRPr>
          </a:p>
          <a:p>
            <a:pPr rtl="0">
              <a:spcBef>
                <a:spcPts val="0"/>
              </a:spcBef>
              <a:spcAft>
                <a:spcPts val="0"/>
              </a:spcAft>
            </a:pPr>
            <a:br>
              <a:rPr lang="en-US" sz="1100" b="0" dirty="0">
                <a:effectLst/>
              </a:rPr>
            </a:br>
            <a:r>
              <a:rPr lang="en-US" sz="1600" b="0" i="0" u="none" strike="noStrike" dirty="0">
                <a:effectLst/>
                <a:latin typeface="Arial" panose="020B0604020202020204" pitchFamily="34" charset="0"/>
              </a:rPr>
              <a:t>Cross-Analysis</a:t>
            </a:r>
          </a:p>
          <a:p>
            <a:pPr rtl="0">
              <a:spcBef>
                <a:spcPts val="0"/>
              </a:spcBef>
              <a:spcAft>
                <a:spcPts val="0"/>
              </a:spcAft>
            </a:pPr>
            <a:endParaRPr lang="en-US" sz="1600" b="0" dirty="0">
              <a:effectLst/>
            </a:endParaRPr>
          </a:p>
          <a:p>
            <a:pPr rtl="0" fontAlgn="base">
              <a:spcBef>
                <a:spcPts val="0"/>
              </a:spcBef>
              <a:spcAft>
                <a:spcPts val="0"/>
              </a:spcAft>
              <a:buFont typeface="+mj-lt"/>
              <a:buAutoNum type="arabicPeriod"/>
            </a:pPr>
            <a:r>
              <a:rPr lang="en-US" sz="1100" b="0" i="0" u="none" strike="noStrike" dirty="0">
                <a:effectLst/>
                <a:latin typeface="Arial" panose="020B0604020202020204" pitchFamily="34" charset="0"/>
              </a:rPr>
              <a:t> Compare the separate variance groups with the individual Tree results. Run tests to see patterns and relationships emerge. </a:t>
            </a:r>
          </a:p>
          <a:p>
            <a:pPr rtl="0" fontAlgn="base">
              <a:spcBef>
                <a:spcPts val="0"/>
              </a:spcBef>
              <a:spcAft>
                <a:spcPts val="0"/>
              </a:spcAft>
            </a:pPr>
            <a:endParaRPr lang="en-US" sz="1100" b="0" i="0" u="none" strike="noStrike" dirty="0">
              <a:effectLst/>
              <a:latin typeface="Arial" panose="020B0604020202020204" pitchFamily="34" charset="0"/>
            </a:endParaRPr>
          </a:p>
          <a:p>
            <a:pPr rtl="0" fontAlgn="base">
              <a:spcBef>
                <a:spcPts val="0"/>
              </a:spcBef>
              <a:spcAft>
                <a:spcPts val="0"/>
              </a:spcAft>
            </a:pPr>
            <a:r>
              <a:rPr lang="en-US" sz="1100" b="0" i="0" u="none" strike="noStrike" dirty="0">
                <a:effectLst/>
                <a:latin typeface="Arial" panose="020B0604020202020204" pitchFamily="34" charset="0"/>
              </a:rPr>
              <a:t>2. For example, Variance A has more ‘2’s than any other variance, leading to a hypothesis that Variance A is linked to DNA from Belgium. </a:t>
            </a:r>
          </a:p>
          <a:p>
            <a:pPr rtl="0" fontAlgn="base">
              <a:spcBef>
                <a:spcPts val="0"/>
              </a:spcBef>
              <a:spcAft>
                <a:spcPts val="0"/>
              </a:spcAft>
            </a:pPr>
            <a:endParaRPr lang="en-US" sz="1100" b="0" i="0" u="none" strike="noStrike" dirty="0">
              <a:effectLst/>
              <a:latin typeface="Arial" panose="020B0604020202020204" pitchFamily="34" charset="0"/>
            </a:endParaRPr>
          </a:p>
          <a:p>
            <a:pPr rtl="0" fontAlgn="base">
              <a:spcBef>
                <a:spcPts val="0"/>
              </a:spcBef>
              <a:spcAft>
                <a:spcPts val="0"/>
              </a:spcAft>
            </a:pPr>
            <a:r>
              <a:rPr lang="en-US" sz="1100" b="0" i="0" u="none" strike="noStrike" dirty="0">
                <a:effectLst/>
                <a:latin typeface="Arial" panose="020B0604020202020204" pitchFamily="34" charset="0"/>
              </a:rPr>
              <a:t>3. Run Hypothesis testing on all potential associations. </a:t>
            </a:r>
          </a:p>
          <a:p>
            <a:pPr rtl="0" fontAlgn="base">
              <a:spcBef>
                <a:spcPts val="0"/>
              </a:spcBef>
              <a:spcAft>
                <a:spcPts val="0"/>
              </a:spcAft>
            </a:pPr>
            <a:endParaRPr lang="en-US" sz="1100" b="0" i="0" u="none" strike="noStrike" dirty="0">
              <a:effectLst/>
              <a:latin typeface="Arial" panose="020B0604020202020204" pitchFamily="34" charset="0"/>
            </a:endParaRPr>
          </a:p>
          <a:p>
            <a:pPr rtl="0" fontAlgn="base">
              <a:spcBef>
                <a:spcPts val="0"/>
              </a:spcBef>
              <a:spcAft>
                <a:spcPts val="0"/>
              </a:spcAft>
            </a:pPr>
            <a:r>
              <a:rPr lang="en-US" sz="1100" b="0" i="0" u="none" strike="noStrike" dirty="0">
                <a:effectLst/>
                <a:latin typeface="Arial" panose="020B0604020202020204" pitchFamily="34" charset="0"/>
              </a:rPr>
              <a:t>4. Gather all results that passed hypothesis testing. </a:t>
            </a:r>
          </a:p>
          <a:p>
            <a:pPr rtl="0" fontAlgn="base">
              <a:spcBef>
                <a:spcPts val="0"/>
              </a:spcBef>
              <a:spcAft>
                <a:spcPts val="0"/>
              </a:spcAft>
              <a:buFont typeface="+mj-lt"/>
              <a:buAutoNum type="arabicPeriod"/>
            </a:pPr>
            <a:endParaRPr lang="en-US" sz="1100" dirty="0">
              <a:latin typeface="Arial" panose="020B0604020202020204" pitchFamily="34" charset="0"/>
            </a:endParaRPr>
          </a:p>
          <a:p>
            <a:pPr rtl="0" fontAlgn="base">
              <a:spcBef>
                <a:spcPts val="0"/>
              </a:spcBef>
              <a:spcAft>
                <a:spcPts val="0"/>
              </a:spcAft>
              <a:buFont typeface="+mj-lt"/>
              <a:buAutoNum type="arabicPeriod"/>
            </a:pPr>
            <a:endParaRPr lang="en-US" sz="1100" b="0" i="0" u="none" strike="noStrike" dirty="0">
              <a:effectLst/>
              <a:latin typeface="Arial" panose="020B0604020202020204" pitchFamily="34" charset="0"/>
            </a:endParaRPr>
          </a:p>
          <a:p>
            <a:pPr rtl="0" fontAlgn="base">
              <a:spcBef>
                <a:spcPts val="0"/>
              </a:spcBef>
              <a:spcAft>
                <a:spcPts val="0"/>
              </a:spcAft>
            </a:pPr>
            <a:endParaRPr lang="en-US" sz="1100" b="0" i="0" u="none" strike="noStrike" dirty="0">
              <a:effectLst/>
              <a:latin typeface="Arial" panose="020B0604020202020204" pitchFamily="34" charset="0"/>
            </a:endParaRPr>
          </a:p>
          <a:p>
            <a:pPr rtl="0">
              <a:spcBef>
                <a:spcPts val="0"/>
              </a:spcBef>
              <a:spcAft>
                <a:spcPts val="0"/>
              </a:spcAft>
            </a:pPr>
            <a:br>
              <a:rPr lang="en-US" sz="1100" b="0" dirty="0">
                <a:effectLst/>
              </a:rPr>
            </a:br>
            <a:r>
              <a:rPr lang="en-US" sz="1600" b="0" i="0" u="none" strike="noStrike" dirty="0">
                <a:effectLst/>
                <a:latin typeface="Arial" panose="020B0604020202020204" pitchFamily="34" charset="0"/>
              </a:rPr>
              <a:t>Data Considerations</a:t>
            </a:r>
          </a:p>
          <a:p>
            <a:pPr rtl="0">
              <a:spcBef>
                <a:spcPts val="0"/>
              </a:spcBef>
              <a:spcAft>
                <a:spcPts val="0"/>
              </a:spcAft>
            </a:pPr>
            <a:endParaRPr lang="en-US" sz="1600" b="0" dirty="0">
              <a:effectLst/>
            </a:endParaRPr>
          </a:p>
          <a:p>
            <a:pPr rtl="0" fontAlgn="base">
              <a:spcBef>
                <a:spcPts val="0"/>
              </a:spcBef>
              <a:spcAft>
                <a:spcPts val="0"/>
              </a:spcAft>
              <a:buFont typeface="+mj-lt"/>
              <a:buAutoNum type="arabicPeriod"/>
            </a:pPr>
            <a:r>
              <a:rPr lang="en-US" sz="1100" b="0" i="0" u="none" strike="noStrike" dirty="0">
                <a:effectLst/>
                <a:latin typeface="Arial" panose="020B0604020202020204" pitchFamily="34" charset="0"/>
              </a:rPr>
              <a:t> All team members should familiarize themselves with Ancestry's privacy policies when it comes to handling DNA information. </a:t>
            </a:r>
          </a:p>
          <a:p>
            <a:pPr rtl="0" fontAlgn="base">
              <a:spcBef>
                <a:spcPts val="0"/>
              </a:spcBef>
              <a:spcAft>
                <a:spcPts val="0"/>
              </a:spcAft>
            </a:pPr>
            <a:endParaRPr lang="en-US" sz="1100" b="0" i="0" u="none" strike="noStrike" dirty="0">
              <a:effectLst/>
              <a:latin typeface="Arial" panose="020B0604020202020204" pitchFamily="34" charset="0"/>
            </a:endParaRPr>
          </a:p>
          <a:p>
            <a:pPr rtl="0" fontAlgn="base">
              <a:spcBef>
                <a:spcPts val="0"/>
              </a:spcBef>
              <a:spcAft>
                <a:spcPts val="0"/>
              </a:spcAft>
            </a:pPr>
            <a:r>
              <a:rPr lang="en-US" sz="1100" dirty="0">
                <a:latin typeface="Arial" panose="020B0604020202020204" pitchFamily="34" charset="0"/>
              </a:rPr>
              <a:t>2. </a:t>
            </a:r>
            <a:r>
              <a:rPr lang="en-US" sz="1100" b="0" i="0" u="none" strike="noStrike" dirty="0">
                <a:effectLst/>
                <a:latin typeface="Arial" panose="020B0604020202020204" pitchFamily="34" charset="0"/>
              </a:rPr>
              <a:t>All data is free to use for Ancestry employees as long as they respect the company's policies. </a:t>
            </a:r>
          </a:p>
        </p:txBody>
      </p:sp>
    </p:spTree>
    <p:extLst>
      <p:ext uri="{BB962C8B-B14F-4D97-AF65-F5344CB8AC3E}">
        <p14:creationId xmlns:p14="http://schemas.microsoft.com/office/powerpoint/2010/main" val="422835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sz="1800" dirty="0"/>
              <a:t>Team A Lead</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Programmer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Team A</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365760"/>
          </a:xfrm>
        </p:spPr>
        <p:txBody>
          <a:bodyPr/>
          <a:lstStyle/>
          <a:p>
            <a:r>
              <a:rPr lang="en-US" dirty="0"/>
              <a:t>Programmer </a:t>
            </a:r>
          </a:p>
          <a:p>
            <a:r>
              <a:rPr lang="en-US" dirty="0"/>
              <a:t>Data Scientist </a:t>
            </a:r>
          </a:p>
          <a:p>
            <a:r>
              <a:rPr lang="en-US" dirty="0"/>
              <a:t>Data Scientist </a:t>
            </a:r>
          </a:p>
          <a:p>
            <a:endParaRPr lang="en-US" dirty="0"/>
          </a:p>
          <a:p>
            <a:endParaRPr lang="en-US" dirty="0"/>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Team B Lead</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Data Scientist</a:t>
            </a:r>
          </a:p>
          <a:p>
            <a:endParaRPr lang="en-US" dirty="0"/>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Team B</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Data Scientist </a:t>
            </a:r>
          </a:p>
          <a:p>
            <a:r>
              <a:rPr lang="en-US" dirty="0"/>
              <a:t>Data Scientist </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{A8F7B2A2-25BE-42ED-A928-09F39E236723}tf33713516_win32</Template>
  <TotalTime>88</TotalTime>
  <Words>1588</Words>
  <Application>Microsoft Office PowerPoint</Application>
  <PresentationFormat>Widescreen</PresentationFormat>
  <Paragraphs>189</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European Breakdown DNA Project Plan</vt:lpstr>
      <vt:lpstr>Executive Summary  </vt:lpstr>
      <vt:lpstr>Executive Summary Cont.</vt:lpstr>
      <vt:lpstr>Business Objectives </vt:lpstr>
      <vt:lpstr>Background and Scope</vt:lpstr>
      <vt:lpstr>PowerPoint Presentation</vt:lpstr>
      <vt:lpstr>PowerPoint Presentation</vt:lpstr>
      <vt:lpstr>PowerPoint Presentation</vt:lpstr>
      <vt:lpstr>Team</vt:lpstr>
      <vt:lpstr>Team</vt:lpstr>
      <vt:lpstr>Timeline</vt:lpstr>
      <vt:lpstr>Assumptions/Limitations/Risks &amp; Mitigation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Breakdown DNA Project Plan</dc:title>
  <dc:creator>Summer Kenney</dc:creator>
  <cp:lastModifiedBy>Summer Kenney</cp:lastModifiedBy>
  <cp:revision>1</cp:revision>
  <dcterms:created xsi:type="dcterms:W3CDTF">2022-05-19T17:07:18Z</dcterms:created>
  <dcterms:modified xsi:type="dcterms:W3CDTF">2022-05-19T18:36:12Z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