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2F71-3BC7-40DC-9C31-06C0C26D5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Data-informed way of traveling Rome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24BF4-5A49-44BA-9B1E-5EB8AFE94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914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DA3B-7E39-4B68-A204-288E5C31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C573-3131-4622-BC2E-901403346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Problem Statement: Doing research for travel is a pain, people do not want to spend that much time to search for everything but they fear missing out on the amazing adventure they could be having.</a:t>
            </a:r>
          </a:p>
          <a:p>
            <a:r>
              <a:rPr lang="en-CA" sz="2400" dirty="0"/>
              <a:t>Solution: We provide a easy and automated analysis for the best locations to visit when in Rome. It does not require extensive Googling (Yes, it's a verb!) and documenting in Excel.¶</a:t>
            </a:r>
          </a:p>
        </p:txBody>
      </p:sp>
    </p:spTree>
    <p:extLst>
      <p:ext uri="{BB962C8B-B14F-4D97-AF65-F5344CB8AC3E}">
        <p14:creationId xmlns:p14="http://schemas.microsoft.com/office/powerpoint/2010/main" val="32879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DD79-B40D-43A8-A391-1CFC7A0F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Acquisition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633D3-2538-4A0B-ACCC-8D9F3B7A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b="1" dirty="0" err="1"/>
              <a:t>Nominatim</a:t>
            </a:r>
            <a:r>
              <a:rPr lang="en-CA" sz="2400" dirty="0"/>
              <a:t>: We will use it to convert address to </a:t>
            </a:r>
            <a:r>
              <a:rPr lang="en-CA" sz="2400" dirty="0" err="1"/>
              <a:t>lat</a:t>
            </a:r>
            <a:r>
              <a:rPr lang="en-CA" sz="2400" dirty="0"/>
              <a:t>/long coordinates as the starting point for generating our grid.</a:t>
            </a:r>
          </a:p>
          <a:p>
            <a:r>
              <a:rPr lang="en-CA" sz="2400" b="1" dirty="0"/>
              <a:t>Foursquare API</a:t>
            </a:r>
            <a:r>
              <a:rPr lang="en-CA" sz="2400" dirty="0"/>
              <a:t>: we will extract 50 local food places per each circle, radius = 1/2 length of the square on the grid</a:t>
            </a:r>
          </a:p>
          <a:p>
            <a:r>
              <a:rPr lang="en-CA" sz="2400" b="1" dirty="0"/>
              <a:t>Google API</a:t>
            </a:r>
            <a:r>
              <a:rPr lang="en-CA" sz="2400" dirty="0"/>
              <a:t>: we will extract the user ratings and price level for each of the food places</a:t>
            </a:r>
          </a:p>
        </p:txBody>
      </p:sp>
    </p:spTree>
    <p:extLst>
      <p:ext uri="{BB962C8B-B14F-4D97-AF65-F5344CB8AC3E}">
        <p14:creationId xmlns:p14="http://schemas.microsoft.com/office/powerpoint/2010/main" val="235119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9677-AB36-4306-85DA-8898F58E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6X6 grid (width=1.5km)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CE842-59EA-4EB5-AD1C-71618790D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73" t="22086" r="25964" b="-1500"/>
          <a:stretch/>
        </p:blipFill>
        <p:spPr>
          <a:xfrm>
            <a:off x="2933700" y="2129061"/>
            <a:ext cx="5728162" cy="48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2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C397-85E3-4918-B196-D6FA88FA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Heatmap of locations with &gt;4.5 ratings on Google Maps</a:t>
            </a: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CE0F80BA-7F6E-4833-9200-2F54D000D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060" y="2438400"/>
            <a:ext cx="8076217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0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F11E-85FE-4A7C-B900-7C5220A5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Very weak negative correlation between Price and User-rating</a:t>
            </a:r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3ECAFB-CF38-4D15-8966-FB6B798FB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544" t="26881" r="2554" b="11496"/>
          <a:stretch/>
        </p:blipFill>
        <p:spPr>
          <a:xfrm>
            <a:off x="1129390" y="2526005"/>
            <a:ext cx="8251485" cy="376365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AFCD834-BB7F-4A74-8877-2FA4F3194C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22" t="32687" r="29224" b="11982"/>
          <a:stretch/>
        </p:blipFill>
        <p:spPr>
          <a:xfrm>
            <a:off x="5440641" y="2526005"/>
            <a:ext cx="4514211" cy="317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4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466-1716-4DFD-B04C-9C9FC3B3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 &gt;4.5 Rating Restaurants Based on Location</a:t>
            </a:r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9420431-2D76-42E4-92D4-82E7C9C90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2464723"/>
            <a:ext cx="8005849" cy="4218850"/>
          </a:xfrm>
        </p:spPr>
      </p:pic>
    </p:spTree>
    <p:extLst>
      <p:ext uri="{BB962C8B-B14F-4D97-AF65-F5344CB8AC3E}">
        <p14:creationId xmlns:p14="http://schemas.microsoft.com/office/powerpoint/2010/main" val="271642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1623799-6B7F-41B1-B7B4-F78C2828C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67C15C7-3131-4066-AB4E-483601721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64FD385-BAB9-4368-8D28-0D361A9F5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E6A741B7-D871-4BE0-AE84-6ABD96DF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9" name="Freeform 57">
            <a:extLst>
              <a:ext uri="{FF2B5EF4-FFF2-40B4-BE49-F238E27FC236}">
                <a16:creationId xmlns:a16="http://schemas.microsoft.com/office/drawing/2014/main" id="{9A396EE4-73AE-42F5-B20D-3AC542A5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A05887-E135-471E-BF04-F3572A305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0" name="Freeform 206">
              <a:extLst>
                <a:ext uri="{FF2B5EF4-FFF2-40B4-BE49-F238E27FC236}">
                  <a16:creationId xmlns:a16="http://schemas.microsoft.com/office/drawing/2014/main" id="{2526E7F7-EE92-4AED-8B13-22818008E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211">
              <a:extLst>
                <a:ext uri="{FF2B5EF4-FFF2-40B4-BE49-F238E27FC236}">
                  <a16:creationId xmlns:a16="http://schemas.microsoft.com/office/drawing/2014/main" id="{EDF5FBA7-23EA-4304-96CB-E695B5B12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D9F16C-94B8-4AD0-8D90-B71DD3F55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0466F11-A90E-45E3-8D81-B1073D821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30" r="4003" b="1282"/>
          <a:stretch/>
        </p:blipFill>
        <p:spPr>
          <a:xfrm>
            <a:off x="-231" y="10"/>
            <a:ext cx="12192000" cy="686270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1ADBF54-6108-400F-95E2-9A0C201FB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5" name="Freeform 206">
              <a:extLst>
                <a:ext uri="{FF2B5EF4-FFF2-40B4-BE49-F238E27FC236}">
                  <a16:creationId xmlns:a16="http://schemas.microsoft.com/office/drawing/2014/main" id="{FBF13EAC-FB0E-4EDA-8F28-702CBCD4B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211">
              <a:extLst>
                <a:ext uri="{FF2B5EF4-FFF2-40B4-BE49-F238E27FC236}">
                  <a16:creationId xmlns:a16="http://schemas.microsoft.com/office/drawing/2014/main" id="{D2608C7B-6249-4D85-87C7-A2243843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73D092A-B9DC-4BFD-9B00-F921C2D23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 bwMode="white"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3BC845-95F7-43A9-8448-BF357D33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752" y="1023867"/>
            <a:ext cx="3793678" cy="334964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FF0000"/>
                </a:solidFill>
              </a:rPr>
              <a:t>Red Marker Area:</a:t>
            </a:r>
            <a:br>
              <a:rPr lang="en-CA" sz="1800" dirty="0">
                <a:solidFill>
                  <a:schemeClr val="bg2"/>
                </a:solidFill>
              </a:rPr>
            </a:br>
            <a:r>
              <a:rPr lang="en-CA" sz="1800" dirty="0">
                <a:solidFill>
                  <a:srgbClr val="FF0000"/>
                </a:solidFill>
              </a:rPr>
              <a:t>Middle to high-end restaurants</a:t>
            </a:r>
            <a:br>
              <a:rPr lang="en-CA" sz="1800" dirty="0">
                <a:solidFill>
                  <a:srgbClr val="FF0000"/>
                </a:solidFill>
              </a:rPr>
            </a:br>
            <a:r>
              <a:rPr lang="en-CA" sz="1800" dirty="0">
                <a:solidFill>
                  <a:srgbClr val="FF0000"/>
                </a:solidFill>
              </a:rPr>
              <a:t>Mostly Italian Restaurants</a:t>
            </a:r>
            <a:br>
              <a:rPr lang="en-CA" sz="1800" dirty="0">
                <a:solidFill>
                  <a:srgbClr val="FF0000"/>
                </a:solidFill>
              </a:rPr>
            </a:br>
            <a:br>
              <a:rPr lang="en-CA" sz="1800" dirty="0">
                <a:solidFill>
                  <a:schemeClr val="bg2"/>
                </a:solidFill>
              </a:rPr>
            </a:br>
            <a:r>
              <a:rPr lang="en-CA" sz="1800" dirty="0">
                <a:solidFill>
                  <a:schemeClr val="bg2"/>
                </a:solidFill>
              </a:rPr>
              <a:t>Gray Marker Area:</a:t>
            </a:r>
            <a:br>
              <a:rPr lang="en-CA" sz="1800" dirty="0">
                <a:solidFill>
                  <a:schemeClr val="bg2"/>
                </a:solidFill>
              </a:rPr>
            </a:br>
            <a:r>
              <a:rPr lang="en-CA" sz="1800" dirty="0">
                <a:solidFill>
                  <a:schemeClr val="bg2"/>
                </a:solidFill>
              </a:rPr>
              <a:t>Budget restaurants</a:t>
            </a:r>
            <a:br>
              <a:rPr lang="en-CA" sz="1800" dirty="0">
                <a:solidFill>
                  <a:schemeClr val="bg2"/>
                </a:solidFill>
              </a:rPr>
            </a:br>
            <a:r>
              <a:rPr lang="en-CA" sz="1800" dirty="0">
                <a:solidFill>
                  <a:schemeClr val="bg2"/>
                </a:solidFill>
              </a:rPr>
              <a:t>Mostly Exotic-flavors</a:t>
            </a:r>
            <a:br>
              <a:rPr lang="en-CA" sz="1800" dirty="0">
                <a:solidFill>
                  <a:schemeClr val="bg2"/>
                </a:solidFill>
              </a:rPr>
            </a:br>
            <a:r>
              <a:rPr lang="en-CA" sz="1800" dirty="0">
                <a:solidFill>
                  <a:schemeClr val="bg2"/>
                </a:solidFill>
              </a:rPr>
              <a:t>                  </a:t>
            </a:r>
            <a:br>
              <a:rPr lang="en-CA" sz="1800" dirty="0">
                <a:solidFill>
                  <a:schemeClr val="bg2"/>
                </a:solidFill>
              </a:rPr>
            </a:br>
            <a:r>
              <a:rPr lang="en-CA" sz="1800" dirty="0">
                <a:solidFill>
                  <a:schemeClr val="bg2">
                    <a:lumMod val="50000"/>
                  </a:schemeClr>
                </a:solidFill>
              </a:rPr>
              <a:t>Orange Marker Area:</a:t>
            </a:r>
            <a:br>
              <a:rPr lang="en-CA" sz="1800" dirty="0">
                <a:solidFill>
                  <a:schemeClr val="bg2"/>
                </a:solidFill>
              </a:rPr>
            </a:br>
            <a:r>
              <a:rPr lang="en-CA" sz="1800" dirty="0">
                <a:solidFill>
                  <a:schemeClr val="bg2">
                    <a:lumMod val="50000"/>
                  </a:schemeClr>
                </a:solidFill>
              </a:rPr>
              <a:t>Medium level price range</a:t>
            </a:r>
            <a:br>
              <a:rPr lang="en-CA" sz="1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CA" sz="1800" dirty="0">
                <a:solidFill>
                  <a:schemeClr val="bg2">
                    <a:lumMod val="50000"/>
                  </a:schemeClr>
                </a:solidFill>
              </a:rPr>
              <a:t>Mostly Italian Restaurants</a:t>
            </a:r>
            <a:br>
              <a:rPr lang="en-CA" sz="1800" dirty="0">
                <a:solidFill>
                  <a:schemeClr val="bg2"/>
                </a:solidFill>
              </a:rPr>
            </a:br>
            <a:r>
              <a:rPr lang="en-CA" sz="1800" dirty="0">
                <a:solidFill>
                  <a:schemeClr val="bg2"/>
                </a:solidFill>
              </a:rPr>
              <a:t> </a:t>
            </a:r>
            <a:endParaRPr lang="en-US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42461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226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Corbel</vt:lpstr>
      <vt:lpstr>Feathered</vt:lpstr>
      <vt:lpstr>Data-informed way of traveling Rome</vt:lpstr>
      <vt:lpstr>Introduction</vt:lpstr>
      <vt:lpstr>Data Acquisition </vt:lpstr>
      <vt:lpstr>Creating a 6X6 grid (width=1.5km)</vt:lpstr>
      <vt:lpstr>Heatmap of locations with &gt;4.5 ratings on Google Maps</vt:lpstr>
      <vt:lpstr>Very weak negative correlation between Price and User-rating</vt:lpstr>
      <vt:lpstr>Cluster &gt;4.5 Rating Restaurants Based on Location</vt:lpstr>
      <vt:lpstr>Red Marker Area: Middle to high-end restaurants Mostly Italian Restaurants  Gray Marker Area: Budget restaurants Mostly Exotic-flavors                    Orange Marker Area: Medium level price range Mostly Italian Restaurants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Data-informed way of traveling Rome</dc:title>
  <dc:creator>Fuji Apple</dc:creator>
  <cp:lastModifiedBy>Fuji Apple</cp:lastModifiedBy>
  <cp:revision>1</cp:revision>
  <dcterms:created xsi:type="dcterms:W3CDTF">2020-05-11T08:38:53Z</dcterms:created>
  <dcterms:modified xsi:type="dcterms:W3CDTF">2020-05-11T08:42:10Z</dcterms:modified>
</cp:coreProperties>
</file>