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22"/>
  </p:notesMasterIdLst>
  <p:sldIdLst>
    <p:sldId id="256" r:id="rId4"/>
    <p:sldId id="302" r:id="rId5"/>
    <p:sldId id="261" r:id="rId6"/>
    <p:sldId id="262" r:id="rId7"/>
    <p:sldId id="276" r:id="rId8"/>
    <p:sldId id="279" r:id="rId9"/>
    <p:sldId id="281" r:id="rId10"/>
    <p:sldId id="304" r:id="rId11"/>
    <p:sldId id="263" r:id="rId12"/>
    <p:sldId id="278" r:id="rId13"/>
    <p:sldId id="305" r:id="rId14"/>
    <p:sldId id="306" r:id="rId15"/>
    <p:sldId id="307" r:id="rId16"/>
    <p:sldId id="308" r:id="rId17"/>
    <p:sldId id="310" r:id="rId18"/>
    <p:sldId id="311" r:id="rId19"/>
    <p:sldId id="264" r:id="rId20"/>
    <p:sldId id="272" r:id="rId21"/>
    <p:sldId id="265" r:id="rId23"/>
    <p:sldId id="267" r:id="rId24"/>
    <p:sldId id="314" r:id="rId25"/>
    <p:sldId id="26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F8E"/>
    <a:srgbClr val="3D3C4A"/>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8" d="100"/>
          <a:sy n="58" d="100"/>
        </p:scale>
        <p:origin x="-102" y="-1578"/>
      </p:cViewPr>
      <p:guideLst>
        <p:guide orient="horz" pos="2074"/>
        <p:guide pos="386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75307-0F3C-4A43-8065-E883FF3F7D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EF871-DCFF-401F-AFA6-E4E704D9FD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ea typeface="+mn-ea"/>
                <a:cs typeface="+mn-cs"/>
              </a:rPr>
              <a:t>My First Template</a:t>
            </a:r>
            <a:endParaRPr kumimoji="0" lang="en-US" sz="1200" b="0" i="0" u="none" strike="noStrike" kern="1200" cap="none" spc="0" normalizeH="0" baseline="0" noProof="0" dirty="0">
              <a:ln>
                <a:noFill/>
              </a:ln>
              <a:solidFill>
                <a:prstClr val="black"/>
              </a:solidFill>
              <a:effectLst/>
              <a:uLnTx/>
              <a:uFillTx/>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FF69E4-0013-41C1-B3EE-EE168FA57567}" type="slidenum">
              <a:rPr lang="zh-CN" altLang="en-US" smtClean="0"/>
            </a:fld>
            <a:endParaRPr lang="zh-CN" altLang="en-US"/>
          </a:p>
        </p:txBody>
      </p:sp>
      <p:sp>
        <p:nvSpPr>
          <p:cNvPr id="11" name="矩形 10"/>
          <p:cNvSpPr/>
          <p:nvPr userDrawn="1"/>
        </p:nvSpPr>
        <p:spPr>
          <a:xfrm>
            <a:off x="8096628" y="4439039"/>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srcRect/>
          <a:stretch>
            <a:fillRect/>
          </a:stretch>
        </p:blipFill>
        <p:spPr>
          <a:xfrm>
            <a:off x="1" y="0"/>
            <a:ext cx="12192000" cy="6858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ECECEC"/>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233680"/>
            <a:ext cx="365760" cy="467360"/>
            <a:chOff x="0" y="233680"/>
            <a:chExt cx="365760" cy="467360"/>
          </a:xfrm>
        </p:grpSpPr>
        <p:sp>
          <p:nvSpPr>
            <p:cNvPr id="4" name="矩形 3"/>
            <p:cNvSpPr/>
            <p:nvPr/>
          </p:nvSpPr>
          <p:spPr>
            <a:xfrm>
              <a:off x="0" y="233680"/>
              <a:ext cx="233680" cy="46736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274320" y="233680"/>
              <a:ext cx="91440" cy="46736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FF69E4-0013-41C1-B3EE-EE168FA57567}" type="slidenum">
              <a:rPr lang="zh-CN" altLang="en-US" smtClean="0"/>
            </a:fld>
            <a:endParaRPr lang="zh-CN" altLang="en-US"/>
          </a:p>
        </p:txBody>
      </p:sp>
      <p:sp>
        <p:nvSpPr>
          <p:cNvPr id="11" name="矩形 10"/>
          <p:cNvSpPr/>
          <p:nvPr userDrawn="1"/>
        </p:nvSpPr>
        <p:spPr>
          <a:xfrm>
            <a:off x="8096628" y="4439039"/>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CF2F71-BF46-48B1-882C-C0B5C01B2F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FF69E4-0013-41C1-B3EE-EE168FA575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srcRect/>
          <a:stretch>
            <a:fillRect/>
          </a:stretch>
        </p:blipFill>
        <p:spPr>
          <a:xfrm>
            <a:off x="1"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ECECEC"/>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0" y="233680"/>
            <a:ext cx="365760" cy="467360"/>
            <a:chOff x="0" y="233680"/>
            <a:chExt cx="365760" cy="467360"/>
          </a:xfrm>
        </p:grpSpPr>
        <p:sp>
          <p:nvSpPr>
            <p:cNvPr id="4" name="矩形 3"/>
            <p:cNvSpPr/>
            <p:nvPr/>
          </p:nvSpPr>
          <p:spPr>
            <a:xfrm>
              <a:off x="0" y="233680"/>
              <a:ext cx="233680" cy="467360"/>
            </a:xfrm>
            <a:prstGeom prst="rect">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4"/>
            <p:cNvSpPr/>
            <p:nvPr/>
          </p:nvSpPr>
          <p:spPr>
            <a:xfrm>
              <a:off x="274320" y="233680"/>
              <a:ext cx="91440" cy="467360"/>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F2F71-BF46-48B1-882C-C0B5C01B2F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F69E4-0013-41C1-B3EE-EE168FA575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F2F71-BF46-48B1-882C-C0B5C01B2F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F69E4-0013-41C1-B3EE-EE168FA575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19685"/>
            <a:ext cx="12196445" cy="6840855"/>
          </a:xfrm>
          <a:prstGeom prst="rect">
            <a:avLst/>
          </a:prstGeom>
        </p:spPr>
      </p:pic>
      <p:sp>
        <p:nvSpPr>
          <p:cNvPr id="6" name="文本框 5"/>
          <p:cNvSpPr txBox="1"/>
          <p:nvPr/>
        </p:nvSpPr>
        <p:spPr>
          <a:xfrm>
            <a:off x="1730270" y="2844718"/>
            <a:ext cx="8894750" cy="1014730"/>
          </a:xfrm>
          <a:prstGeom prst="rect">
            <a:avLst/>
          </a:prstGeom>
          <a:noFill/>
        </p:spPr>
        <p:txBody>
          <a:bodyPr wrap="square" rtlCol="0">
            <a:spAutoFit/>
          </a:bodyPr>
          <a:lstStyle/>
          <a:p>
            <a:pPr algn="ctr"/>
            <a:r>
              <a:rPr lang="zh-CN" altLang="en-US" sz="6000" b="1" dirty="0" smtClean="0">
                <a:solidFill>
                  <a:srgbClr val="199F8E"/>
                </a:solidFill>
                <a:latin typeface="方正细谭黑简体" panose="02000000000000000000" pitchFamily="2" charset="-122"/>
                <a:ea typeface="方正细谭黑简体" panose="02000000000000000000" pitchFamily="2" charset="-122"/>
              </a:rPr>
              <a:t>面向</a:t>
            </a:r>
            <a:r>
              <a:rPr lang="en-US" altLang="zh-CN" sz="6000" b="1" dirty="0" smtClean="0">
                <a:solidFill>
                  <a:srgbClr val="199F8E"/>
                </a:solidFill>
                <a:latin typeface="方正细谭黑简体" panose="02000000000000000000" pitchFamily="2" charset="-122"/>
                <a:ea typeface="方正细谭黑简体" panose="02000000000000000000" pitchFamily="2" charset="-122"/>
              </a:rPr>
              <a:t>OBE</a:t>
            </a:r>
            <a:r>
              <a:rPr lang="zh-CN" altLang="en-US" sz="6000" b="1" dirty="0" smtClean="0">
                <a:solidFill>
                  <a:srgbClr val="199F8E"/>
                </a:solidFill>
                <a:latin typeface="方正细谭黑简体" panose="02000000000000000000" pitchFamily="2" charset="-122"/>
                <a:ea typeface="方正细谭黑简体" panose="02000000000000000000" pitchFamily="2" charset="-122"/>
              </a:rPr>
              <a:t>的作业管理系统</a:t>
            </a:r>
            <a:endParaRPr lang="zh-CN" altLang="en-US" sz="6000" b="1" dirty="0" smtClean="0">
              <a:solidFill>
                <a:srgbClr val="199F8E"/>
              </a:solidFill>
              <a:latin typeface="方正细谭黑简体" panose="02000000000000000000" pitchFamily="2" charset="-122"/>
              <a:ea typeface="方正细谭黑简体" panose="02000000000000000000" pitchFamily="2" charset="-122"/>
            </a:endParaRPr>
          </a:p>
        </p:txBody>
      </p:sp>
      <p:sp>
        <p:nvSpPr>
          <p:cNvPr id="7" name="文本框 6"/>
          <p:cNvSpPr txBox="1"/>
          <p:nvPr/>
        </p:nvSpPr>
        <p:spPr>
          <a:xfrm>
            <a:off x="2357336" y="3859356"/>
            <a:ext cx="7478598" cy="460375"/>
          </a:xfrm>
          <a:prstGeom prst="rect">
            <a:avLst/>
          </a:prstGeom>
          <a:noFill/>
        </p:spPr>
        <p:txBody>
          <a:bodyPr wrap="square" rtlCol="0">
            <a:spAutoFit/>
          </a:bodyPr>
          <a:lstStyle/>
          <a:p>
            <a:pPr algn="dist"/>
            <a:r>
              <a:rPr lang="en-US" altLang="zh-CN" sz="2400" dirty="0">
                <a:solidFill>
                  <a:srgbClr val="3D3C4A"/>
                </a:solidFill>
                <a:latin typeface="Agency FB" panose="020B0503020202020204" pitchFamily="34" charset="0"/>
                <a:ea typeface="微软雅黑" panose="020B0503020204020204" pitchFamily="34" charset="-122"/>
              </a:rPr>
              <a:t>OBE ORIENTED JOB MANAGEMENT SYSTEM</a:t>
            </a:r>
            <a:endParaRPr lang="en-US" altLang="zh-CN" sz="2400" dirty="0">
              <a:solidFill>
                <a:srgbClr val="3D3C4A"/>
              </a:solidFill>
              <a:latin typeface="Agency FB" panose="020B0503020202020204" pitchFamily="34" charset="0"/>
              <a:ea typeface="微软雅黑" panose="020B0503020204020204" pitchFamily="34" charset="-122"/>
            </a:endParaRPr>
          </a:p>
        </p:txBody>
      </p:sp>
      <p:sp>
        <p:nvSpPr>
          <p:cNvPr id="8" name="文本框 7"/>
          <p:cNvSpPr txBox="1"/>
          <p:nvPr/>
        </p:nvSpPr>
        <p:spPr>
          <a:xfrm>
            <a:off x="3314709" y="5025140"/>
            <a:ext cx="5339443"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物联网工程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不做正事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小组</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059922" y="1749247"/>
            <a:ext cx="3745584" cy="1198880"/>
          </a:xfrm>
          <a:prstGeom prst="rect">
            <a:avLst/>
          </a:prstGeom>
          <a:noFill/>
        </p:spPr>
        <p:txBody>
          <a:bodyPr wrap="square" rtlCol="0">
            <a:spAutoFit/>
          </a:bodyPr>
          <a:lstStyle/>
          <a:p>
            <a:pPr algn="ctr"/>
            <a:r>
              <a:rPr lang="en-US" altLang="zh-CN" sz="7200" dirty="0" smtClean="0">
                <a:solidFill>
                  <a:srgbClr val="199F8E"/>
                </a:solidFill>
                <a:latin typeface="Agency FB" panose="020B0503020202020204" pitchFamily="34" charset="0"/>
                <a:ea typeface="微软雅黑" panose="020B0503020204020204" pitchFamily="34" charset="-122"/>
              </a:rPr>
              <a:t>2020</a:t>
            </a:r>
            <a:endParaRPr lang="zh-CN" altLang="en-US" sz="7200" dirty="0">
              <a:solidFill>
                <a:srgbClr val="199F8E"/>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前台作业管理系统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片 46"/>
          <p:cNvPicPr>
            <a:picLocks noChangeAspect="1"/>
          </p:cNvPicPr>
          <p:nvPr/>
        </p:nvPicPr>
        <p:blipFill>
          <a:blip r:embed="rId1"/>
          <a:stretch>
            <a:fillRect/>
          </a:stretch>
        </p:blipFill>
        <p:spPr>
          <a:xfrm>
            <a:off x="95885" y="732155"/>
            <a:ext cx="8657590" cy="3901440"/>
          </a:xfrm>
          <a:prstGeom prst="rect">
            <a:avLst/>
          </a:prstGeom>
        </p:spPr>
      </p:pic>
      <p:sp>
        <p:nvSpPr>
          <p:cNvPr id="50" name="文本框 49"/>
          <p:cNvSpPr txBox="1"/>
          <p:nvPr/>
        </p:nvSpPr>
        <p:spPr>
          <a:xfrm>
            <a:off x="9081770" y="1174115"/>
            <a:ext cx="2621915" cy="1938020"/>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学生可以在首页看到老师发布的通知，还有下面是老师布置的作业，页面上有上传作业和查看批阅以及个人设置</a:t>
            </a:r>
            <a:endParaRPr lang="zh-CN" altLang="en-US" sz="2000" dirty="0">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2"/>
          <a:stretch>
            <a:fillRect/>
          </a:stretch>
        </p:blipFill>
        <p:spPr>
          <a:xfrm>
            <a:off x="6457950" y="4588510"/>
            <a:ext cx="5382895" cy="2122805"/>
          </a:xfrm>
          <a:prstGeom prst="rect">
            <a:avLst/>
          </a:prstGeom>
        </p:spPr>
      </p:pic>
      <p:sp>
        <p:nvSpPr>
          <p:cNvPr id="57" name="文本框 56"/>
          <p:cNvSpPr txBox="1"/>
          <p:nvPr/>
        </p:nvSpPr>
        <p:spPr>
          <a:xfrm>
            <a:off x="907415" y="5321935"/>
            <a:ext cx="5135245" cy="398780"/>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修改页面，学生则可以修改姓名以及密码</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前台作业管理系统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33070" y="828675"/>
            <a:ext cx="3710940" cy="3200400"/>
          </a:xfrm>
          <a:prstGeom prst="rect">
            <a:avLst/>
          </a:prstGeom>
        </p:spPr>
      </p:pic>
      <p:pic>
        <p:nvPicPr>
          <p:cNvPr id="3" name="图片 2"/>
          <p:cNvPicPr>
            <a:picLocks noChangeAspect="1"/>
          </p:cNvPicPr>
          <p:nvPr/>
        </p:nvPicPr>
        <p:blipFill>
          <a:blip r:embed="rId2"/>
          <a:stretch>
            <a:fillRect/>
          </a:stretch>
        </p:blipFill>
        <p:spPr>
          <a:xfrm>
            <a:off x="1097280" y="4201795"/>
            <a:ext cx="10248265" cy="2186940"/>
          </a:xfrm>
          <a:prstGeom prst="rect">
            <a:avLst/>
          </a:prstGeom>
        </p:spPr>
      </p:pic>
      <p:sp>
        <p:nvSpPr>
          <p:cNvPr id="50" name="文本框 49"/>
          <p:cNvSpPr txBox="1"/>
          <p:nvPr/>
        </p:nvSpPr>
        <p:spPr>
          <a:xfrm>
            <a:off x="4658360" y="3074035"/>
            <a:ext cx="3110865" cy="1014730"/>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查看批阅可以查看主题课程，截止时间以及老师的评语和得分</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658360" y="1033780"/>
            <a:ext cx="2722245" cy="1014730"/>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上传作业页面可以选择学生已有作业，选择文件然后上传</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前台作业管理系统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63855" y="883285"/>
            <a:ext cx="9204960" cy="2323465"/>
          </a:xfrm>
          <a:prstGeom prst="rect">
            <a:avLst/>
          </a:prstGeom>
        </p:spPr>
      </p:pic>
      <p:pic>
        <p:nvPicPr>
          <p:cNvPr id="3" name="图片 2"/>
          <p:cNvPicPr>
            <a:picLocks noChangeAspect="1"/>
          </p:cNvPicPr>
          <p:nvPr/>
        </p:nvPicPr>
        <p:blipFill>
          <a:blip r:embed="rId2"/>
          <a:stretch>
            <a:fillRect/>
          </a:stretch>
        </p:blipFill>
        <p:spPr>
          <a:xfrm>
            <a:off x="297815" y="3521075"/>
            <a:ext cx="9299575" cy="2339340"/>
          </a:xfrm>
          <a:prstGeom prst="rect">
            <a:avLst/>
          </a:prstGeom>
        </p:spPr>
      </p:pic>
      <p:sp>
        <p:nvSpPr>
          <p:cNvPr id="5" name="文本框 4"/>
          <p:cNvSpPr txBox="1"/>
          <p:nvPr/>
        </p:nvSpPr>
        <p:spPr>
          <a:xfrm>
            <a:off x="9726295" y="984250"/>
            <a:ext cx="2183130" cy="1938020"/>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助教的助教课程里面可以查看助教所助教的课程课程人数、课程名称以及</a:t>
            </a:r>
            <a:r>
              <a:rPr lang="zh-CN" altLang="en-US" sz="2000" dirty="0">
                <a:latin typeface="微软雅黑" panose="020B0503020204020204" pitchFamily="34" charset="-122"/>
                <a:ea typeface="微软雅黑" panose="020B0503020204020204" pitchFamily="34" charset="-122"/>
              </a:rPr>
              <a:t>授课教师的工号</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833610" y="3815080"/>
            <a:ext cx="2183130" cy="1630045"/>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在邀请列表钟可以查看教师是否发送邀请成为助教，可以接受或拒绝</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前台作业管理系统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78815" y="873760"/>
            <a:ext cx="10552430" cy="3176270"/>
          </a:xfrm>
          <a:prstGeom prst="rect">
            <a:avLst/>
          </a:prstGeom>
        </p:spPr>
      </p:pic>
      <p:sp>
        <p:nvSpPr>
          <p:cNvPr id="4" name="文本框 3"/>
          <p:cNvSpPr txBox="1"/>
          <p:nvPr/>
        </p:nvSpPr>
        <p:spPr>
          <a:xfrm>
            <a:off x="2131060" y="4333875"/>
            <a:ext cx="6971030" cy="706755"/>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复用教师的批改作业模块，看以查看到助教课程下的所有作业和所有学生的做题提交情况，以及对作业的批阅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后台</a:t>
            </a:r>
            <a:r>
              <a:rPr lang="zh-CN" altLang="en-US" sz="2400" b="1">
                <a:solidFill>
                  <a:schemeClr val="bg2">
                    <a:lumMod val="25000"/>
                  </a:schemeClr>
                </a:solidFill>
                <a:latin typeface="微软雅黑" panose="020B0503020204020204" pitchFamily="34" charset="-122"/>
                <a:ea typeface="微软雅黑" panose="020B0503020204020204" pitchFamily="34" charset="-122"/>
              </a:rPr>
              <a:t>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52525" y="911225"/>
            <a:ext cx="9886950" cy="3481705"/>
          </a:xfrm>
          <a:prstGeom prst="rect">
            <a:avLst/>
          </a:prstGeom>
        </p:spPr>
      </p:pic>
      <p:sp>
        <p:nvSpPr>
          <p:cNvPr id="6" name="文本框 5"/>
          <p:cNvSpPr txBox="1"/>
          <p:nvPr/>
        </p:nvSpPr>
        <p:spPr>
          <a:xfrm>
            <a:off x="2310765" y="4715510"/>
            <a:ext cx="6971030" cy="1014730"/>
          </a:xfrm>
          <a:prstGeom prst="rect">
            <a:avLst/>
          </a:prstGeom>
          <a:noFill/>
        </p:spPr>
        <p:txBody>
          <a:bodyPr wrap="square" rtlCol="0">
            <a:spAutoFit/>
          </a:bodyPr>
          <a:p>
            <a:pPr algn="ctr">
              <a:spcBef>
                <a:spcPts val="600"/>
              </a:spcBef>
            </a:pPr>
            <a:r>
              <a:rPr lang="zh-CN" altLang="en-US" sz="2000" dirty="0">
                <a:latin typeface="微软雅黑" panose="020B0503020204020204" pitchFamily="34" charset="-122"/>
                <a:ea typeface="微软雅黑" panose="020B0503020204020204" pitchFamily="34" charset="-122"/>
              </a:rPr>
              <a:t>教师首页可以对自己发布的作业，发布的公告以及邀请进行管理，能够进行删除查看管理以及对学生作业提交进行批阅，模块和助教中的学生批阅一样</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后台</a:t>
            </a:r>
            <a:r>
              <a:rPr lang="zh-CN" altLang="en-US" sz="2400" b="1">
                <a:solidFill>
                  <a:schemeClr val="bg2">
                    <a:lumMod val="25000"/>
                  </a:schemeClr>
                </a:solidFill>
                <a:latin typeface="微软雅黑" panose="020B0503020204020204" pitchFamily="34" charset="-122"/>
                <a:ea typeface="微软雅黑" panose="020B0503020204020204" pitchFamily="34" charset="-122"/>
              </a:rPr>
              <a:t>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91030" y="4723765"/>
            <a:ext cx="3059430" cy="1014730"/>
          </a:xfrm>
          <a:prstGeom prst="rect">
            <a:avLst/>
          </a:prstGeom>
          <a:noFill/>
        </p:spPr>
        <p:txBody>
          <a:bodyPr wrap="square" rtlCol="0">
            <a:spAutoFit/>
          </a:bodyPr>
          <a:p>
            <a:pPr algn="ctr">
              <a:spcBef>
                <a:spcPts val="600"/>
              </a:spcBef>
            </a:pPr>
            <a:r>
              <a:rPr lang="zh-CN" altLang="en-US" sz="2000" dirty="0">
                <a:latin typeface="微软雅黑" panose="020B0503020204020204" pitchFamily="34" charset="-122"/>
                <a:ea typeface="微软雅黑" panose="020B0503020204020204" pitchFamily="34" charset="-122"/>
              </a:rPr>
              <a:t>教师可以发布作业以及发布公告，发布时可以选择时间以及课程班级</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69265" y="995680"/>
            <a:ext cx="7443470" cy="3510280"/>
          </a:xfrm>
          <a:prstGeom prst="rect">
            <a:avLst/>
          </a:prstGeom>
        </p:spPr>
      </p:pic>
      <p:pic>
        <p:nvPicPr>
          <p:cNvPr id="5" name="图片 4"/>
          <p:cNvPicPr>
            <a:picLocks noChangeAspect="1"/>
          </p:cNvPicPr>
          <p:nvPr/>
        </p:nvPicPr>
        <p:blipFill>
          <a:blip r:embed="rId2"/>
          <a:stretch>
            <a:fillRect/>
          </a:stretch>
        </p:blipFill>
        <p:spPr>
          <a:xfrm>
            <a:off x="7835900" y="995680"/>
            <a:ext cx="4122420" cy="3073400"/>
          </a:xfrm>
          <a:prstGeom prst="rect">
            <a:avLst/>
          </a:prstGeom>
        </p:spPr>
      </p:pic>
      <p:sp>
        <p:nvSpPr>
          <p:cNvPr id="6" name="文本框 5"/>
          <p:cNvSpPr txBox="1"/>
          <p:nvPr/>
        </p:nvSpPr>
        <p:spPr>
          <a:xfrm>
            <a:off x="8283575" y="4392295"/>
            <a:ext cx="3059430" cy="1322070"/>
          </a:xfrm>
          <a:prstGeom prst="rect">
            <a:avLst/>
          </a:prstGeom>
          <a:noFill/>
        </p:spPr>
        <p:txBody>
          <a:bodyPr wrap="square" rtlCol="0">
            <a:spAutoFit/>
          </a:bodyPr>
          <a:p>
            <a:pPr algn="ctr">
              <a:spcBef>
                <a:spcPts val="600"/>
              </a:spcBef>
            </a:pPr>
            <a:r>
              <a:rPr lang="zh-CN" altLang="en-US" sz="2000" dirty="0">
                <a:latin typeface="微软雅黑" panose="020B0503020204020204" pitchFamily="34" charset="-122"/>
                <a:ea typeface="微软雅黑" panose="020B0503020204020204" pitchFamily="34" charset="-122"/>
              </a:rPr>
              <a:t>教师可以对助教发出邀请，发布后，能够在页面钟查看助教的回复信息是否接收邀请</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40"/>
          <p:cNvSpPr txBox="1"/>
          <p:nvPr/>
        </p:nvSpPr>
        <p:spPr>
          <a:xfrm>
            <a:off x="363855" y="239395"/>
            <a:ext cx="2844800"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后台</a:t>
            </a:r>
            <a:r>
              <a:rPr lang="zh-CN" altLang="en-US" sz="2400" b="1">
                <a:solidFill>
                  <a:schemeClr val="bg2">
                    <a:lumMod val="25000"/>
                  </a:schemeClr>
                </a:solidFill>
                <a:latin typeface="微软雅黑" panose="020B0503020204020204" pitchFamily="34" charset="-122"/>
                <a:ea typeface="微软雅黑" panose="020B0503020204020204" pitchFamily="34" charset="-122"/>
              </a:rPr>
              <a:t>作业管理系统</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211070" y="5191760"/>
            <a:ext cx="6971030" cy="706755"/>
          </a:xfrm>
          <a:prstGeom prst="rect">
            <a:avLst/>
          </a:prstGeom>
          <a:noFill/>
        </p:spPr>
        <p:txBody>
          <a:bodyPr wrap="square" rtlCol="0">
            <a:spAutoFit/>
          </a:bodyPr>
          <a:p>
            <a:pPr>
              <a:spcBef>
                <a:spcPts val="600"/>
              </a:spcBef>
            </a:pPr>
            <a:r>
              <a:rPr lang="zh-CN" altLang="en-US" sz="2000" dirty="0">
                <a:latin typeface="微软雅黑" panose="020B0503020204020204" pitchFamily="34" charset="-122"/>
                <a:ea typeface="微软雅黑" panose="020B0503020204020204" pitchFamily="34" charset="-122"/>
              </a:rPr>
              <a:t>管理员页面则可以对教师、学生、助教、课程以及邀请进行增加，删除，修改，查看，以及批量导入数据</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97560" y="699770"/>
            <a:ext cx="10367010" cy="43192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19685"/>
            <a:ext cx="12196445" cy="6821170"/>
          </a:xfrm>
          <a:prstGeom prst="rect">
            <a:avLst/>
          </a:prstGeom>
        </p:spPr>
      </p:pic>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项目亮点</a:t>
            </a:r>
            <a:endParaRPr lang="zh-CN" altLang="en-US" sz="4800" b="1">
              <a:solidFill>
                <a:srgbClr val="199F8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2185" y="3835791"/>
            <a:ext cx="5027629" cy="368300"/>
          </a:xfrm>
          <a:prstGeom prst="rect">
            <a:avLst/>
          </a:prstGeom>
          <a:noFill/>
        </p:spPr>
        <p:txBody>
          <a:bodyPr wrap="square" rtlCol="0">
            <a:spAutoFit/>
          </a:bodyPr>
          <a:lstStyle/>
          <a:p>
            <a:pPr algn="dist"/>
            <a:r>
              <a:rPr lang="en-US" altLang="zh-CN">
                <a:solidFill>
                  <a:schemeClr val="tx1">
                    <a:lumMod val="75000"/>
                    <a:lumOff val="25000"/>
                  </a:schemeClr>
                </a:solidFill>
                <a:latin typeface="微软雅黑" panose="020B0503020204020204" pitchFamily="34" charset="-122"/>
                <a:ea typeface="微软雅黑" panose="020B0503020204020204" pitchFamily="34" charset="-122"/>
              </a:rPr>
              <a:t>PROJECT </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 HIGHLIGHTS</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出自【趣你的PPT】(微信:qunideppt)：最优质的PPT资源库"/>
          <p:cNvSpPr/>
          <p:nvPr/>
        </p:nvSpPr>
        <p:spPr>
          <a:xfrm>
            <a:off x="1268710" y="2168205"/>
            <a:ext cx="1612996" cy="1612996"/>
          </a:xfrm>
          <a:prstGeom prst="teardrop">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5335" b="0"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27" name="出自【趣你的PPT】(微信:qunideppt)：最优质的PPT资源库"/>
          <p:cNvSpPr/>
          <p:nvPr/>
        </p:nvSpPr>
        <p:spPr>
          <a:xfrm rot="5400000">
            <a:off x="2026237" y="1980680"/>
            <a:ext cx="1086201" cy="1086201"/>
          </a:xfrm>
          <a:prstGeom prst="halfFrame">
            <a:avLst>
              <a:gd name="adj1" fmla="val 4570"/>
              <a:gd name="adj2" fmla="val 3947"/>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47" name="出自【趣你的PPT】(微信:qunideppt)：最优质的PPT资源库"/>
          <p:cNvSpPr>
            <a:spLocks noEditPoints="1"/>
          </p:cNvSpPr>
          <p:nvPr/>
        </p:nvSpPr>
        <p:spPr bwMode="auto">
          <a:xfrm>
            <a:off x="1734287" y="2697160"/>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29" name="出自【趣你的PPT】(微信:qunideppt)：最优质的PPT资源库"/>
          <p:cNvSpPr txBox="1"/>
          <p:nvPr/>
        </p:nvSpPr>
        <p:spPr>
          <a:xfrm>
            <a:off x="838200" y="4154805"/>
            <a:ext cx="2375535" cy="721995"/>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defRPr/>
            </a:pPr>
            <a:r>
              <a:rPr kumimoji="0" lang="zh-CN" altLang="en-US" sz="2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界面整体简洁大方美观</a:t>
            </a:r>
            <a:r>
              <a:rPr kumimoji="0" lang="zh-CN" altLang="en-US" sz="2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，操作性强</a:t>
            </a:r>
            <a:endParaRPr kumimoji="0" lang="zh-CN" altLang="en-US" sz="2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21" name="出自【趣你的PPT】(微信:qunideppt)：最优质的PPT资源库"/>
          <p:cNvSpPr/>
          <p:nvPr/>
        </p:nvSpPr>
        <p:spPr>
          <a:xfrm>
            <a:off x="4938274" y="2168205"/>
            <a:ext cx="1612996" cy="1612996"/>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000" b="0"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28" name="出自【趣你的PPT】(微信:qunideppt)：最优质的PPT资源库"/>
          <p:cNvSpPr/>
          <p:nvPr/>
        </p:nvSpPr>
        <p:spPr>
          <a:xfrm rot="5400000">
            <a:off x="5695801" y="1980680"/>
            <a:ext cx="1086201" cy="1086201"/>
          </a:xfrm>
          <a:prstGeom prst="halfFrame">
            <a:avLst>
              <a:gd name="adj1" fmla="val 4570"/>
              <a:gd name="adj2" fmla="val 3947"/>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49" name="出自【趣你的PPT】(微信:qunideppt)：最优质的PPT资源库"/>
          <p:cNvSpPr>
            <a:spLocks noEditPoints="1"/>
          </p:cNvSpPr>
          <p:nvPr/>
        </p:nvSpPr>
        <p:spPr bwMode="auto">
          <a:xfrm>
            <a:off x="5526451" y="2599087"/>
            <a:ext cx="460856"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35" name="出自【趣你的PPT】(微信:qunideppt)：最优质的PPT资源库"/>
          <p:cNvSpPr txBox="1"/>
          <p:nvPr/>
        </p:nvSpPr>
        <p:spPr>
          <a:xfrm>
            <a:off x="4538345" y="4154805"/>
            <a:ext cx="2375535" cy="721995"/>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defRPr/>
            </a:pPr>
            <a:r>
              <a:rPr kumimoji="0" lang="zh-CN" alt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代码规范，严格缩进，提高代码的可读性</a:t>
            </a:r>
            <a:endParaRPr kumimoji="0" lang="zh-CN" alt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23" name="出自【趣你的PPT】(微信:qunideppt)：最优质的PPT资源库"/>
          <p:cNvSpPr/>
          <p:nvPr/>
        </p:nvSpPr>
        <p:spPr>
          <a:xfrm>
            <a:off x="8607837" y="2168205"/>
            <a:ext cx="1612996" cy="1612996"/>
          </a:xfrm>
          <a:prstGeom prst="teardrop">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5335" b="0"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31" name="出自【趣你的PPT】(微信:qunideppt)：最优质的PPT资源库"/>
          <p:cNvSpPr/>
          <p:nvPr/>
        </p:nvSpPr>
        <p:spPr>
          <a:xfrm rot="5400000">
            <a:off x="9365364" y="1980680"/>
            <a:ext cx="1086201" cy="1086201"/>
          </a:xfrm>
          <a:prstGeom prst="halfFrame">
            <a:avLst>
              <a:gd name="adj1" fmla="val 4570"/>
              <a:gd name="adj2" fmla="val 3947"/>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48" name="出自【趣你的PPT】(微信:qunideppt)：最优质的PPT资源库"/>
          <p:cNvSpPr>
            <a:spLocks noEditPoints="1"/>
          </p:cNvSpPr>
          <p:nvPr/>
        </p:nvSpPr>
        <p:spPr bwMode="auto">
          <a:xfrm>
            <a:off x="9122978" y="2733362"/>
            <a:ext cx="672960" cy="506851"/>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mn-ea"/>
              <a:cs typeface="+mn-cs"/>
            </a:endParaRPr>
          </a:p>
        </p:txBody>
      </p:sp>
      <p:sp>
        <p:nvSpPr>
          <p:cNvPr id="40" name="出自【趣你的PPT】(微信:qunideppt)：最优质的PPT资源库"/>
          <p:cNvSpPr txBox="1"/>
          <p:nvPr/>
        </p:nvSpPr>
        <p:spPr>
          <a:xfrm>
            <a:off x="8058785" y="4154805"/>
            <a:ext cx="2982595" cy="901700"/>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defRPr/>
            </a:pPr>
            <a:r>
              <a:rPr kumimoji="0" lang="zh-CN" alt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使用</a:t>
            </a:r>
            <a:r>
              <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MVC</a:t>
            </a:r>
            <a:r>
              <a:rPr kumimoji="0" lang="zh-CN" alt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rPr>
              <a:t>的模式进行开发，采用分层的思想，从而使我们的系统更灵活，扩展性更好</a:t>
            </a:r>
            <a:endParaRPr kumimoji="0" lang="zh-CN" alt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17" name="文本框 16"/>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19685"/>
            <a:ext cx="12196445" cy="6831330"/>
          </a:xfrm>
          <a:prstGeom prst="rect">
            <a:avLst/>
          </a:prstGeom>
        </p:spPr>
      </p:pic>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收获与总结</a:t>
            </a:r>
            <a:endParaRPr lang="zh-CN" altLang="en-US" sz="4800" b="1">
              <a:solidFill>
                <a:srgbClr val="199F8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2185" y="3835791"/>
            <a:ext cx="5027629" cy="369332"/>
          </a:xfrm>
          <a:prstGeom prst="rect">
            <a:avLst/>
          </a:prstGeom>
          <a:noFill/>
        </p:spPr>
        <p:txBody>
          <a:bodyPr wrap="square" rtlCol="0">
            <a:spAutoFit/>
          </a:bodyPr>
          <a:lstStyle/>
          <a:p>
            <a:pPr algn="dist"/>
            <a:r>
              <a:rPr lang="en-US" altLang="zh-CN">
                <a:solidFill>
                  <a:schemeClr val="tx1">
                    <a:lumMod val="75000"/>
                    <a:lumOff val="25000"/>
                  </a:schemeClr>
                </a:solidFill>
                <a:latin typeface="微软雅黑" panose="020B0503020204020204" pitchFamily="34" charset="-122"/>
                <a:ea typeface="微软雅黑" panose="020B0503020204020204" pitchFamily="34" charset="-122"/>
              </a:rPr>
              <a:t>PLEASE ADD YOUR TITTLE HERE</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21"/>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项目贡献度</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49" name="Group 33"/>
          <p:cNvGrpSpPr/>
          <p:nvPr/>
        </p:nvGrpSpPr>
        <p:grpSpPr>
          <a:xfrm>
            <a:off x="6837872" y="2493351"/>
            <a:ext cx="1558719" cy="1681775"/>
            <a:chOff x="7024786" y="2777801"/>
            <a:chExt cx="1558719" cy="1681775"/>
          </a:xfrm>
        </p:grpSpPr>
        <p:sp>
          <p:nvSpPr>
            <p:cNvPr id="50" name="Freeform 10"/>
            <p:cNvSpPr/>
            <p:nvPr/>
          </p:nvSpPr>
          <p:spPr bwMode="auto">
            <a:xfrm>
              <a:off x="7169817" y="2777801"/>
              <a:ext cx="1413688" cy="1681774"/>
            </a:xfrm>
            <a:custGeom>
              <a:avLst/>
              <a:gdLst>
                <a:gd name="T0" fmla="*/ 0 w 580"/>
                <a:gd name="T1" fmla="*/ 293 h 690"/>
                <a:gd name="T2" fmla="*/ 165 w 580"/>
                <a:gd name="T3" fmla="*/ 690 h 690"/>
                <a:gd name="T4" fmla="*/ 580 w 580"/>
                <a:gd name="T5" fmla="*/ 690 h 690"/>
                <a:gd name="T6" fmla="*/ 294 w 580"/>
                <a:gd name="T7" fmla="*/ 0 h 690"/>
                <a:gd name="T8" fmla="*/ 0 w 580"/>
                <a:gd name="T9" fmla="*/ 293 h 690"/>
              </a:gdLst>
              <a:ahLst/>
              <a:cxnLst>
                <a:cxn ang="0">
                  <a:pos x="T0" y="T1"/>
                </a:cxn>
                <a:cxn ang="0">
                  <a:pos x="T2" y="T3"/>
                </a:cxn>
                <a:cxn ang="0">
                  <a:pos x="T4" y="T5"/>
                </a:cxn>
                <a:cxn ang="0">
                  <a:pos x="T6" y="T7"/>
                </a:cxn>
                <a:cxn ang="0">
                  <a:pos x="T8" y="T9"/>
                </a:cxn>
              </a:cxnLst>
              <a:rect l="0" t="0" r="r" b="b"/>
              <a:pathLst>
                <a:path w="580" h="690">
                  <a:moveTo>
                    <a:pt x="0" y="293"/>
                  </a:moveTo>
                  <a:cubicBezTo>
                    <a:pt x="98" y="398"/>
                    <a:pt x="160" y="537"/>
                    <a:pt x="165" y="690"/>
                  </a:cubicBezTo>
                  <a:cubicBezTo>
                    <a:pt x="580" y="690"/>
                    <a:pt x="580" y="690"/>
                    <a:pt x="580" y="690"/>
                  </a:cubicBezTo>
                  <a:cubicBezTo>
                    <a:pt x="575" y="422"/>
                    <a:pt x="467" y="179"/>
                    <a:pt x="294" y="0"/>
                  </a:cubicBezTo>
                  <a:lnTo>
                    <a:pt x="0" y="293"/>
                  </a:lnTo>
                  <a:close/>
                </a:path>
              </a:pathLst>
            </a:custGeom>
            <a:solidFill>
              <a:srgbClr val="189E8D"/>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1" name="Group 26"/>
            <p:cNvGrpSpPr/>
            <p:nvPr/>
          </p:nvGrpSpPr>
          <p:grpSpPr>
            <a:xfrm>
              <a:off x="7024786" y="3492702"/>
              <a:ext cx="547895" cy="966874"/>
              <a:chOff x="7102475" y="2743201"/>
              <a:chExt cx="593725" cy="1047750"/>
            </a:xfrm>
          </p:grpSpPr>
          <p:sp>
            <p:nvSpPr>
              <p:cNvPr id="52" name="Freeform 16"/>
              <p:cNvSpPr/>
              <p:nvPr/>
            </p:nvSpPr>
            <p:spPr bwMode="auto">
              <a:xfrm>
                <a:off x="7102475" y="2743201"/>
                <a:ext cx="593725" cy="1047750"/>
              </a:xfrm>
              <a:custGeom>
                <a:avLst/>
                <a:gdLst>
                  <a:gd name="T0" fmla="*/ 0 w 225"/>
                  <a:gd name="T1" fmla="*/ 61 h 397"/>
                  <a:gd name="T2" fmla="*/ 139 w 225"/>
                  <a:gd name="T3" fmla="*/ 397 h 397"/>
                  <a:gd name="T4" fmla="*/ 225 w 225"/>
                  <a:gd name="T5" fmla="*/ 397 h 397"/>
                  <a:gd name="T6" fmla="*/ 60 w 225"/>
                  <a:gd name="T7" fmla="*/ 0 h 397"/>
                  <a:gd name="T8" fmla="*/ 0 w 225"/>
                  <a:gd name="T9" fmla="*/ 61 h 397"/>
                </a:gdLst>
                <a:ahLst/>
                <a:cxnLst>
                  <a:cxn ang="0">
                    <a:pos x="T0" y="T1"/>
                  </a:cxn>
                  <a:cxn ang="0">
                    <a:pos x="T2" y="T3"/>
                  </a:cxn>
                  <a:cxn ang="0">
                    <a:pos x="T4" y="T5"/>
                  </a:cxn>
                  <a:cxn ang="0">
                    <a:pos x="T6" y="T7"/>
                  </a:cxn>
                  <a:cxn ang="0">
                    <a:pos x="T8" y="T9"/>
                  </a:cxn>
                </a:cxnLst>
                <a:rect l="0" t="0" r="r" b="b"/>
                <a:pathLst>
                  <a:path w="225" h="397">
                    <a:moveTo>
                      <a:pt x="0" y="61"/>
                    </a:moveTo>
                    <a:cubicBezTo>
                      <a:pt x="82" y="150"/>
                      <a:pt x="134" y="267"/>
                      <a:pt x="139" y="397"/>
                    </a:cubicBezTo>
                    <a:cubicBezTo>
                      <a:pt x="225" y="397"/>
                      <a:pt x="225" y="397"/>
                      <a:pt x="225" y="397"/>
                    </a:cubicBezTo>
                    <a:cubicBezTo>
                      <a:pt x="220" y="244"/>
                      <a:pt x="158" y="105"/>
                      <a:pt x="60" y="0"/>
                    </a:cubicBezTo>
                    <a:lnTo>
                      <a:pt x="0" y="61"/>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3" name="Freeform 17"/>
              <p:cNvSpPr/>
              <p:nvPr/>
            </p:nvSpPr>
            <p:spPr bwMode="auto">
              <a:xfrm>
                <a:off x="7215188" y="3122613"/>
                <a:ext cx="293688" cy="274638"/>
              </a:xfrm>
              <a:custGeom>
                <a:avLst/>
                <a:gdLst>
                  <a:gd name="T0" fmla="*/ 0 w 185"/>
                  <a:gd name="T1" fmla="*/ 151 h 173"/>
                  <a:gd name="T2" fmla="*/ 185 w 185"/>
                  <a:gd name="T3" fmla="*/ 173 h 173"/>
                  <a:gd name="T4" fmla="*/ 111 w 185"/>
                  <a:gd name="T5" fmla="*/ 0 h 173"/>
                  <a:gd name="T6" fmla="*/ 0 w 185"/>
                  <a:gd name="T7" fmla="*/ 151 h 173"/>
                </a:gdLst>
                <a:ahLst/>
                <a:cxnLst>
                  <a:cxn ang="0">
                    <a:pos x="T0" y="T1"/>
                  </a:cxn>
                  <a:cxn ang="0">
                    <a:pos x="T2" y="T3"/>
                  </a:cxn>
                  <a:cxn ang="0">
                    <a:pos x="T4" y="T5"/>
                  </a:cxn>
                  <a:cxn ang="0">
                    <a:pos x="T6" y="T7"/>
                  </a:cxn>
                </a:cxnLst>
                <a:rect l="0" t="0" r="r" b="b"/>
                <a:pathLst>
                  <a:path w="185" h="173">
                    <a:moveTo>
                      <a:pt x="0" y="151"/>
                    </a:moveTo>
                    <a:lnTo>
                      <a:pt x="185" y="173"/>
                    </a:lnTo>
                    <a:lnTo>
                      <a:pt x="111" y="0"/>
                    </a:lnTo>
                    <a:lnTo>
                      <a:pt x="0" y="151"/>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54" name="Group 32"/>
          <p:cNvGrpSpPr/>
          <p:nvPr/>
        </p:nvGrpSpPr>
        <p:grpSpPr>
          <a:xfrm>
            <a:off x="5955965" y="1733036"/>
            <a:ext cx="1680311" cy="1560183"/>
            <a:chOff x="6142879" y="2017486"/>
            <a:chExt cx="1680311" cy="1560183"/>
          </a:xfrm>
        </p:grpSpPr>
        <p:sp>
          <p:nvSpPr>
            <p:cNvPr id="55" name="Freeform 8"/>
            <p:cNvSpPr/>
            <p:nvPr/>
          </p:nvSpPr>
          <p:spPr bwMode="auto">
            <a:xfrm>
              <a:off x="6142879" y="2017486"/>
              <a:ext cx="1680311" cy="1410757"/>
            </a:xfrm>
            <a:custGeom>
              <a:avLst/>
              <a:gdLst>
                <a:gd name="T0" fmla="*/ 0 w 690"/>
                <a:gd name="T1" fmla="*/ 415 h 579"/>
                <a:gd name="T2" fmla="*/ 396 w 690"/>
                <a:gd name="T3" fmla="*/ 579 h 579"/>
                <a:gd name="T4" fmla="*/ 690 w 690"/>
                <a:gd name="T5" fmla="*/ 286 h 579"/>
                <a:gd name="T6" fmla="*/ 0 w 690"/>
                <a:gd name="T7" fmla="*/ 0 h 579"/>
                <a:gd name="T8" fmla="*/ 0 w 690"/>
                <a:gd name="T9" fmla="*/ 415 h 579"/>
              </a:gdLst>
              <a:ahLst/>
              <a:cxnLst>
                <a:cxn ang="0">
                  <a:pos x="T0" y="T1"/>
                </a:cxn>
                <a:cxn ang="0">
                  <a:pos x="T2" y="T3"/>
                </a:cxn>
                <a:cxn ang="0">
                  <a:pos x="T4" y="T5"/>
                </a:cxn>
                <a:cxn ang="0">
                  <a:pos x="T6" y="T7"/>
                </a:cxn>
                <a:cxn ang="0">
                  <a:pos x="T8" y="T9"/>
                </a:cxn>
              </a:cxnLst>
              <a:rect l="0" t="0" r="r" b="b"/>
              <a:pathLst>
                <a:path w="690" h="579">
                  <a:moveTo>
                    <a:pt x="0" y="415"/>
                  </a:moveTo>
                  <a:cubicBezTo>
                    <a:pt x="153" y="420"/>
                    <a:pt x="292" y="481"/>
                    <a:pt x="396" y="579"/>
                  </a:cubicBezTo>
                  <a:cubicBezTo>
                    <a:pt x="690" y="286"/>
                    <a:pt x="690" y="286"/>
                    <a:pt x="690" y="286"/>
                  </a:cubicBezTo>
                  <a:cubicBezTo>
                    <a:pt x="510" y="113"/>
                    <a:pt x="267" y="5"/>
                    <a:pt x="0" y="0"/>
                  </a:cubicBezTo>
                  <a:lnTo>
                    <a:pt x="0" y="415"/>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6" name="Group 25"/>
            <p:cNvGrpSpPr/>
            <p:nvPr/>
          </p:nvGrpSpPr>
          <p:grpSpPr>
            <a:xfrm>
              <a:off x="6142879" y="3029774"/>
              <a:ext cx="963944" cy="547895"/>
              <a:chOff x="6146800" y="2241551"/>
              <a:chExt cx="1044575" cy="593725"/>
            </a:xfrm>
          </p:grpSpPr>
          <p:sp>
            <p:nvSpPr>
              <p:cNvPr id="57" name="Freeform 14"/>
              <p:cNvSpPr/>
              <p:nvPr/>
            </p:nvSpPr>
            <p:spPr bwMode="auto">
              <a:xfrm>
                <a:off x="6146800" y="2241551"/>
                <a:ext cx="1044575" cy="593725"/>
              </a:xfrm>
              <a:custGeom>
                <a:avLst/>
                <a:gdLst>
                  <a:gd name="T0" fmla="*/ 0 w 396"/>
                  <a:gd name="T1" fmla="*/ 86 h 225"/>
                  <a:gd name="T2" fmla="*/ 336 w 396"/>
                  <a:gd name="T3" fmla="*/ 225 h 225"/>
                  <a:gd name="T4" fmla="*/ 396 w 396"/>
                  <a:gd name="T5" fmla="*/ 164 h 225"/>
                  <a:gd name="T6" fmla="*/ 0 w 396"/>
                  <a:gd name="T7" fmla="*/ 0 h 225"/>
                  <a:gd name="T8" fmla="*/ 0 w 396"/>
                  <a:gd name="T9" fmla="*/ 86 h 225"/>
                </a:gdLst>
                <a:ahLst/>
                <a:cxnLst>
                  <a:cxn ang="0">
                    <a:pos x="T0" y="T1"/>
                  </a:cxn>
                  <a:cxn ang="0">
                    <a:pos x="T2" y="T3"/>
                  </a:cxn>
                  <a:cxn ang="0">
                    <a:pos x="T4" y="T5"/>
                  </a:cxn>
                  <a:cxn ang="0">
                    <a:pos x="T6" y="T7"/>
                  </a:cxn>
                  <a:cxn ang="0">
                    <a:pos x="T8" y="T9"/>
                  </a:cxn>
                </a:cxnLst>
                <a:rect l="0" t="0" r="r" b="b"/>
                <a:pathLst>
                  <a:path w="396" h="225">
                    <a:moveTo>
                      <a:pt x="0" y="86"/>
                    </a:moveTo>
                    <a:cubicBezTo>
                      <a:pt x="129" y="90"/>
                      <a:pt x="247" y="142"/>
                      <a:pt x="336" y="225"/>
                    </a:cubicBezTo>
                    <a:cubicBezTo>
                      <a:pt x="396" y="164"/>
                      <a:pt x="396" y="164"/>
                      <a:pt x="396" y="164"/>
                    </a:cubicBezTo>
                    <a:cubicBezTo>
                      <a:pt x="292" y="66"/>
                      <a:pt x="153" y="5"/>
                      <a:pt x="0" y="0"/>
                    </a:cubicBezTo>
                    <a:lnTo>
                      <a:pt x="0" y="86"/>
                    </a:ln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8" name="Freeform 18"/>
              <p:cNvSpPr/>
              <p:nvPr/>
            </p:nvSpPr>
            <p:spPr bwMode="auto">
              <a:xfrm>
                <a:off x="6505575" y="2413001"/>
                <a:ext cx="276225" cy="295275"/>
              </a:xfrm>
              <a:custGeom>
                <a:avLst/>
                <a:gdLst>
                  <a:gd name="T0" fmla="*/ 26 w 174"/>
                  <a:gd name="T1" fmla="*/ 186 h 186"/>
                  <a:gd name="T2" fmla="*/ 174 w 174"/>
                  <a:gd name="T3" fmla="*/ 69 h 186"/>
                  <a:gd name="T4" fmla="*/ 0 w 174"/>
                  <a:gd name="T5" fmla="*/ 0 h 186"/>
                  <a:gd name="T6" fmla="*/ 26 w 174"/>
                  <a:gd name="T7" fmla="*/ 186 h 186"/>
                </a:gdLst>
                <a:ahLst/>
                <a:cxnLst>
                  <a:cxn ang="0">
                    <a:pos x="T0" y="T1"/>
                  </a:cxn>
                  <a:cxn ang="0">
                    <a:pos x="T2" y="T3"/>
                  </a:cxn>
                  <a:cxn ang="0">
                    <a:pos x="T4" y="T5"/>
                  </a:cxn>
                  <a:cxn ang="0">
                    <a:pos x="T6" y="T7"/>
                  </a:cxn>
                </a:cxnLst>
                <a:rect l="0" t="0" r="r" b="b"/>
                <a:pathLst>
                  <a:path w="174" h="186">
                    <a:moveTo>
                      <a:pt x="26" y="186"/>
                    </a:moveTo>
                    <a:lnTo>
                      <a:pt x="174" y="69"/>
                    </a:lnTo>
                    <a:lnTo>
                      <a:pt x="0" y="0"/>
                    </a:lnTo>
                    <a:lnTo>
                      <a:pt x="26" y="186"/>
                    </a:ln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59" name="Group 31"/>
          <p:cNvGrpSpPr/>
          <p:nvPr/>
        </p:nvGrpSpPr>
        <p:grpSpPr>
          <a:xfrm>
            <a:off x="4184828" y="1733036"/>
            <a:ext cx="1680311" cy="1560183"/>
            <a:chOff x="4371742" y="2017486"/>
            <a:chExt cx="1680311" cy="1560183"/>
          </a:xfrm>
        </p:grpSpPr>
        <p:sp>
          <p:nvSpPr>
            <p:cNvPr id="60" name="Freeform 7"/>
            <p:cNvSpPr/>
            <p:nvPr/>
          </p:nvSpPr>
          <p:spPr bwMode="auto">
            <a:xfrm>
              <a:off x="4371742" y="2017486"/>
              <a:ext cx="1680311" cy="1410757"/>
            </a:xfrm>
            <a:custGeom>
              <a:avLst/>
              <a:gdLst>
                <a:gd name="T0" fmla="*/ 293 w 690"/>
                <a:gd name="T1" fmla="*/ 579 h 579"/>
                <a:gd name="T2" fmla="*/ 690 w 690"/>
                <a:gd name="T3" fmla="*/ 415 h 579"/>
                <a:gd name="T4" fmla="*/ 690 w 690"/>
                <a:gd name="T5" fmla="*/ 0 h 579"/>
                <a:gd name="T6" fmla="*/ 0 w 690"/>
                <a:gd name="T7" fmla="*/ 286 h 579"/>
                <a:gd name="T8" fmla="*/ 293 w 690"/>
                <a:gd name="T9" fmla="*/ 579 h 579"/>
              </a:gdLst>
              <a:ahLst/>
              <a:cxnLst>
                <a:cxn ang="0">
                  <a:pos x="T0" y="T1"/>
                </a:cxn>
                <a:cxn ang="0">
                  <a:pos x="T2" y="T3"/>
                </a:cxn>
                <a:cxn ang="0">
                  <a:pos x="T4" y="T5"/>
                </a:cxn>
                <a:cxn ang="0">
                  <a:pos x="T6" y="T7"/>
                </a:cxn>
                <a:cxn ang="0">
                  <a:pos x="T8" y="T9"/>
                </a:cxn>
              </a:cxnLst>
              <a:rect l="0" t="0" r="r" b="b"/>
              <a:pathLst>
                <a:path w="690" h="579">
                  <a:moveTo>
                    <a:pt x="293" y="579"/>
                  </a:moveTo>
                  <a:cubicBezTo>
                    <a:pt x="397" y="481"/>
                    <a:pt x="536" y="420"/>
                    <a:pt x="690" y="415"/>
                  </a:cubicBezTo>
                  <a:cubicBezTo>
                    <a:pt x="690" y="0"/>
                    <a:pt x="690" y="0"/>
                    <a:pt x="690" y="0"/>
                  </a:cubicBezTo>
                  <a:cubicBezTo>
                    <a:pt x="422" y="5"/>
                    <a:pt x="179" y="113"/>
                    <a:pt x="0" y="286"/>
                  </a:cubicBezTo>
                  <a:lnTo>
                    <a:pt x="293" y="579"/>
                  </a:lnTo>
                  <a:close/>
                </a:path>
              </a:pathLst>
            </a:custGeom>
            <a:solidFill>
              <a:srgbClr val="189E8D"/>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61" name="Group 24"/>
            <p:cNvGrpSpPr/>
            <p:nvPr/>
          </p:nvGrpSpPr>
          <p:grpSpPr>
            <a:xfrm>
              <a:off x="5085178" y="3029774"/>
              <a:ext cx="966874" cy="547895"/>
              <a:chOff x="5000625" y="2241551"/>
              <a:chExt cx="1047750" cy="593725"/>
            </a:xfrm>
          </p:grpSpPr>
          <p:sp>
            <p:nvSpPr>
              <p:cNvPr id="62" name="Freeform 13"/>
              <p:cNvSpPr/>
              <p:nvPr/>
            </p:nvSpPr>
            <p:spPr bwMode="auto">
              <a:xfrm>
                <a:off x="5000625" y="2241551"/>
                <a:ext cx="1047750" cy="593725"/>
              </a:xfrm>
              <a:custGeom>
                <a:avLst/>
                <a:gdLst>
                  <a:gd name="T0" fmla="*/ 61 w 397"/>
                  <a:gd name="T1" fmla="*/ 225 h 225"/>
                  <a:gd name="T2" fmla="*/ 397 w 397"/>
                  <a:gd name="T3" fmla="*/ 86 h 225"/>
                  <a:gd name="T4" fmla="*/ 397 w 397"/>
                  <a:gd name="T5" fmla="*/ 0 h 225"/>
                  <a:gd name="T6" fmla="*/ 0 w 397"/>
                  <a:gd name="T7" fmla="*/ 164 h 225"/>
                  <a:gd name="T8" fmla="*/ 61 w 397"/>
                  <a:gd name="T9" fmla="*/ 225 h 225"/>
                </a:gdLst>
                <a:ahLst/>
                <a:cxnLst>
                  <a:cxn ang="0">
                    <a:pos x="T0" y="T1"/>
                  </a:cxn>
                  <a:cxn ang="0">
                    <a:pos x="T2" y="T3"/>
                  </a:cxn>
                  <a:cxn ang="0">
                    <a:pos x="T4" y="T5"/>
                  </a:cxn>
                  <a:cxn ang="0">
                    <a:pos x="T6" y="T7"/>
                  </a:cxn>
                  <a:cxn ang="0">
                    <a:pos x="T8" y="T9"/>
                  </a:cxn>
                </a:cxnLst>
                <a:rect l="0" t="0" r="r" b="b"/>
                <a:pathLst>
                  <a:path w="397" h="225">
                    <a:moveTo>
                      <a:pt x="61" y="225"/>
                    </a:moveTo>
                    <a:cubicBezTo>
                      <a:pt x="149" y="142"/>
                      <a:pt x="267" y="90"/>
                      <a:pt x="397" y="86"/>
                    </a:cubicBezTo>
                    <a:cubicBezTo>
                      <a:pt x="397" y="0"/>
                      <a:pt x="397" y="0"/>
                      <a:pt x="397" y="0"/>
                    </a:cubicBezTo>
                    <a:cubicBezTo>
                      <a:pt x="243" y="5"/>
                      <a:pt x="104" y="66"/>
                      <a:pt x="0" y="164"/>
                    </a:cubicBezTo>
                    <a:lnTo>
                      <a:pt x="61" y="225"/>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Freeform 19"/>
              <p:cNvSpPr/>
              <p:nvPr/>
            </p:nvSpPr>
            <p:spPr bwMode="auto">
              <a:xfrm>
                <a:off x="5375275" y="2420938"/>
                <a:ext cx="271463" cy="295275"/>
              </a:xfrm>
              <a:custGeom>
                <a:avLst/>
                <a:gdLst>
                  <a:gd name="T0" fmla="*/ 150 w 171"/>
                  <a:gd name="T1" fmla="*/ 186 h 186"/>
                  <a:gd name="T2" fmla="*/ 171 w 171"/>
                  <a:gd name="T3" fmla="*/ 0 h 186"/>
                  <a:gd name="T4" fmla="*/ 0 w 171"/>
                  <a:gd name="T5" fmla="*/ 73 h 186"/>
                  <a:gd name="T6" fmla="*/ 150 w 171"/>
                  <a:gd name="T7" fmla="*/ 186 h 186"/>
                </a:gdLst>
                <a:ahLst/>
                <a:cxnLst>
                  <a:cxn ang="0">
                    <a:pos x="T0" y="T1"/>
                  </a:cxn>
                  <a:cxn ang="0">
                    <a:pos x="T2" y="T3"/>
                  </a:cxn>
                  <a:cxn ang="0">
                    <a:pos x="T4" y="T5"/>
                  </a:cxn>
                  <a:cxn ang="0">
                    <a:pos x="T6" y="T7"/>
                  </a:cxn>
                </a:cxnLst>
                <a:rect l="0" t="0" r="r" b="b"/>
                <a:pathLst>
                  <a:path w="171" h="186">
                    <a:moveTo>
                      <a:pt x="150" y="186"/>
                    </a:moveTo>
                    <a:lnTo>
                      <a:pt x="171" y="0"/>
                    </a:lnTo>
                    <a:lnTo>
                      <a:pt x="0" y="73"/>
                    </a:lnTo>
                    <a:lnTo>
                      <a:pt x="150" y="186"/>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64" name="Group 30"/>
          <p:cNvGrpSpPr/>
          <p:nvPr/>
        </p:nvGrpSpPr>
        <p:grpSpPr>
          <a:xfrm>
            <a:off x="3421583" y="2493351"/>
            <a:ext cx="1560184" cy="1681775"/>
            <a:chOff x="3608497" y="2777801"/>
            <a:chExt cx="1560184" cy="1681775"/>
          </a:xfrm>
        </p:grpSpPr>
        <p:sp>
          <p:nvSpPr>
            <p:cNvPr id="65" name="Freeform 6"/>
            <p:cNvSpPr/>
            <p:nvPr/>
          </p:nvSpPr>
          <p:spPr bwMode="auto">
            <a:xfrm>
              <a:off x="3608497" y="2777801"/>
              <a:ext cx="1413688" cy="1681774"/>
            </a:xfrm>
            <a:custGeom>
              <a:avLst/>
              <a:gdLst>
                <a:gd name="T0" fmla="*/ 0 w 580"/>
                <a:gd name="T1" fmla="*/ 690 h 690"/>
                <a:gd name="T2" fmla="*/ 416 w 580"/>
                <a:gd name="T3" fmla="*/ 690 h 690"/>
                <a:gd name="T4" fmla="*/ 580 w 580"/>
                <a:gd name="T5" fmla="*/ 293 h 690"/>
                <a:gd name="T6" fmla="*/ 286 w 580"/>
                <a:gd name="T7" fmla="*/ 0 h 690"/>
                <a:gd name="T8" fmla="*/ 0 w 580"/>
                <a:gd name="T9" fmla="*/ 690 h 690"/>
              </a:gdLst>
              <a:ahLst/>
              <a:cxnLst>
                <a:cxn ang="0">
                  <a:pos x="T0" y="T1"/>
                </a:cxn>
                <a:cxn ang="0">
                  <a:pos x="T2" y="T3"/>
                </a:cxn>
                <a:cxn ang="0">
                  <a:pos x="T4" y="T5"/>
                </a:cxn>
                <a:cxn ang="0">
                  <a:pos x="T6" y="T7"/>
                </a:cxn>
                <a:cxn ang="0">
                  <a:pos x="T8" y="T9"/>
                </a:cxn>
              </a:cxnLst>
              <a:rect l="0" t="0" r="r" b="b"/>
              <a:pathLst>
                <a:path w="580" h="690">
                  <a:moveTo>
                    <a:pt x="0" y="690"/>
                  </a:moveTo>
                  <a:cubicBezTo>
                    <a:pt x="416" y="690"/>
                    <a:pt x="416" y="690"/>
                    <a:pt x="416" y="690"/>
                  </a:cubicBezTo>
                  <a:cubicBezTo>
                    <a:pt x="420" y="537"/>
                    <a:pt x="482" y="398"/>
                    <a:pt x="580" y="293"/>
                  </a:cubicBezTo>
                  <a:cubicBezTo>
                    <a:pt x="286" y="0"/>
                    <a:pt x="286" y="0"/>
                    <a:pt x="286" y="0"/>
                  </a:cubicBezTo>
                  <a:cubicBezTo>
                    <a:pt x="113" y="179"/>
                    <a:pt x="5" y="422"/>
                    <a:pt x="0" y="690"/>
                  </a:cubicBez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66" name="Group 23"/>
            <p:cNvGrpSpPr/>
            <p:nvPr/>
          </p:nvGrpSpPr>
          <p:grpSpPr>
            <a:xfrm>
              <a:off x="4622250" y="3492702"/>
              <a:ext cx="546431" cy="966874"/>
              <a:chOff x="4498975" y="2743201"/>
              <a:chExt cx="592138" cy="1047750"/>
            </a:xfrm>
          </p:grpSpPr>
          <p:sp>
            <p:nvSpPr>
              <p:cNvPr id="67" name="Freeform 12"/>
              <p:cNvSpPr/>
              <p:nvPr/>
            </p:nvSpPr>
            <p:spPr bwMode="auto">
              <a:xfrm>
                <a:off x="4498975" y="2743201"/>
                <a:ext cx="592138" cy="1047750"/>
              </a:xfrm>
              <a:custGeom>
                <a:avLst/>
                <a:gdLst>
                  <a:gd name="T0" fmla="*/ 0 w 224"/>
                  <a:gd name="T1" fmla="*/ 397 h 397"/>
                  <a:gd name="T2" fmla="*/ 85 w 224"/>
                  <a:gd name="T3" fmla="*/ 397 h 397"/>
                  <a:gd name="T4" fmla="*/ 224 w 224"/>
                  <a:gd name="T5" fmla="*/ 61 h 397"/>
                  <a:gd name="T6" fmla="*/ 164 w 224"/>
                  <a:gd name="T7" fmla="*/ 0 h 397"/>
                  <a:gd name="T8" fmla="*/ 0 w 224"/>
                  <a:gd name="T9" fmla="*/ 397 h 397"/>
                </a:gdLst>
                <a:ahLst/>
                <a:cxnLst>
                  <a:cxn ang="0">
                    <a:pos x="T0" y="T1"/>
                  </a:cxn>
                  <a:cxn ang="0">
                    <a:pos x="T2" y="T3"/>
                  </a:cxn>
                  <a:cxn ang="0">
                    <a:pos x="T4" y="T5"/>
                  </a:cxn>
                  <a:cxn ang="0">
                    <a:pos x="T6" y="T7"/>
                  </a:cxn>
                  <a:cxn ang="0">
                    <a:pos x="T8" y="T9"/>
                  </a:cxn>
                </a:cxnLst>
                <a:rect l="0" t="0" r="r" b="b"/>
                <a:pathLst>
                  <a:path w="224" h="397">
                    <a:moveTo>
                      <a:pt x="0" y="397"/>
                    </a:moveTo>
                    <a:cubicBezTo>
                      <a:pt x="85" y="397"/>
                      <a:pt x="85" y="397"/>
                      <a:pt x="85" y="397"/>
                    </a:cubicBezTo>
                    <a:cubicBezTo>
                      <a:pt x="90" y="267"/>
                      <a:pt x="142" y="150"/>
                      <a:pt x="224" y="61"/>
                    </a:cubicBezTo>
                    <a:cubicBezTo>
                      <a:pt x="164" y="0"/>
                      <a:pt x="164" y="0"/>
                      <a:pt x="164" y="0"/>
                    </a:cubicBezTo>
                    <a:cubicBezTo>
                      <a:pt x="66" y="105"/>
                      <a:pt x="4" y="244"/>
                      <a:pt x="0" y="397"/>
                    </a:cubicBez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8" name="Freeform 20"/>
              <p:cNvSpPr/>
              <p:nvPr/>
            </p:nvSpPr>
            <p:spPr bwMode="auto">
              <a:xfrm>
                <a:off x="4662488" y="3149601"/>
                <a:ext cx="295275" cy="274638"/>
              </a:xfrm>
              <a:custGeom>
                <a:avLst/>
                <a:gdLst>
                  <a:gd name="T0" fmla="*/ 0 w 186"/>
                  <a:gd name="T1" fmla="*/ 173 h 173"/>
                  <a:gd name="T2" fmla="*/ 186 w 186"/>
                  <a:gd name="T3" fmla="*/ 148 h 173"/>
                  <a:gd name="T4" fmla="*/ 70 w 186"/>
                  <a:gd name="T5" fmla="*/ 0 h 173"/>
                  <a:gd name="T6" fmla="*/ 0 w 186"/>
                  <a:gd name="T7" fmla="*/ 173 h 173"/>
                </a:gdLst>
                <a:ahLst/>
                <a:cxnLst>
                  <a:cxn ang="0">
                    <a:pos x="T0" y="T1"/>
                  </a:cxn>
                  <a:cxn ang="0">
                    <a:pos x="T2" y="T3"/>
                  </a:cxn>
                  <a:cxn ang="0">
                    <a:pos x="T4" y="T5"/>
                  </a:cxn>
                  <a:cxn ang="0">
                    <a:pos x="T6" y="T7"/>
                  </a:cxn>
                </a:cxnLst>
                <a:rect l="0" t="0" r="r" b="b"/>
                <a:pathLst>
                  <a:path w="186" h="173">
                    <a:moveTo>
                      <a:pt x="0" y="173"/>
                    </a:moveTo>
                    <a:lnTo>
                      <a:pt x="186" y="148"/>
                    </a:lnTo>
                    <a:lnTo>
                      <a:pt x="70" y="0"/>
                    </a:lnTo>
                    <a:lnTo>
                      <a:pt x="0" y="173"/>
                    </a:ln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69" name="Group 3"/>
          <p:cNvGrpSpPr/>
          <p:nvPr/>
        </p:nvGrpSpPr>
        <p:grpSpPr>
          <a:xfrm>
            <a:off x="3421583" y="4264488"/>
            <a:ext cx="1560184" cy="1681774"/>
            <a:chOff x="3608497" y="4548938"/>
            <a:chExt cx="1560184" cy="1681774"/>
          </a:xfrm>
        </p:grpSpPr>
        <p:sp>
          <p:nvSpPr>
            <p:cNvPr id="70" name="Freeform 5"/>
            <p:cNvSpPr/>
            <p:nvPr/>
          </p:nvSpPr>
          <p:spPr bwMode="auto">
            <a:xfrm>
              <a:off x="3608497" y="4548938"/>
              <a:ext cx="1413688" cy="1681774"/>
            </a:xfrm>
            <a:custGeom>
              <a:avLst/>
              <a:gdLst>
                <a:gd name="T0" fmla="*/ 0 w 580"/>
                <a:gd name="T1" fmla="*/ 0 h 690"/>
                <a:gd name="T2" fmla="*/ 286 w 580"/>
                <a:gd name="T3" fmla="*/ 690 h 690"/>
                <a:gd name="T4" fmla="*/ 580 w 580"/>
                <a:gd name="T5" fmla="*/ 397 h 690"/>
                <a:gd name="T6" fmla="*/ 416 w 580"/>
                <a:gd name="T7" fmla="*/ 0 h 690"/>
                <a:gd name="T8" fmla="*/ 0 w 580"/>
                <a:gd name="T9" fmla="*/ 0 h 690"/>
              </a:gdLst>
              <a:ahLst/>
              <a:cxnLst>
                <a:cxn ang="0">
                  <a:pos x="T0" y="T1"/>
                </a:cxn>
                <a:cxn ang="0">
                  <a:pos x="T2" y="T3"/>
                </a:cxn>
                <a:cxn ang="0">
                  <a:pos x="T4" y="T5"/>
                </a:cxn>
                <a:cxn ang="0">
                  <a:pos x="T6" y="T7"/>
                </a:cxn>
                <a:cxn ang="0">
                  <a:pos x="T8" y="T9"/>
                </a:cxn>
              </a:cxnLst>
              <a:rect l="0" t="0" r="r" b="b"/>
              <a:pathLst>
                <a:path w="580" h="690">
                  <a:moveTo>
                    <a:pt x="0" y="0"/>
                  </a:moveTo>
                  <a:cubicBezTo>
                    <a:pt x="5" y="268"/>
                    <a:pt x="113" y="511"/>
                    <a:pt x="286" y="690"/>
                  </a:cubicBezTo>
                  <a:cubicBezTo>
                    <a:pt x="580" y="397"/>
                    <a:pt x="580" y="397"/>
                    <a:pt x="580" y="397"/>
                  </a:cubicBezTo>
                  <a:cubicBezTo>
                    <a:pt x="482" y="292"/>
                    <a:pt x="420" y="153"/>
                    <a:pt x="416" y="0"/>
                  </a:cubicBezTo>
                  <a:lnTo>
                    <a:pt x="0" y="0"/>
                  </a:lnTo>
                  <a:close/>
                </a:path>
              </a:pathLst>
            </a:custGeom>
            <a:solidFill>
              <a:srgbClr val="189E8D"/>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71" name="Group 22"/>
            <p:cNvGrpSpPr/>
            <p:nvPr/>
          </p:nvGrpSpPr>
          <p:grpSpPr>
            <a:xfrm>
              <a:off x="4622250" y="4548938"/>
              <a:ext cx="546431" cy="968339"/>
              <a:chOff x="4498975" y="3887788"/>
              <a:chExt cx="592138" cy="1049338"/>
            </a:xfrm>
          </p:grpSpPr>
          <p:sp>
            <p:nvSpPr>
              <p:cNvPr id="72" name="Freeform 11"/>
              <p:cNvSpPr/>
              <p:nvPr/>
            </p:nvSpPr>
            <p:spPr bwMode="auto">
              <a:xfrm>
                <a:off x="4498975" y="3887788"/>
                <a:ext cx="592138" cy="1049338"/>
              </a:xfrm>
              <a:custGeom>
                <a:avLst/>
                <a:gdLst>
                  <a:gd name="T0" fmla="*/ 0 w 224"/>
                  <a:gd name="T1" fmla="*/ 0 h 397"/>
                  <a:gd name="T2" fmla="*/ 164 w 224"/>
                  <a:gd name="T3" fmla="*/ 397 h 397"/>
                  <a:gd name="T4" fmla="*/ 224 w 224"/>
                  <a:gd name="T5" fmla="*/ 336 h 397"/>
                  <a:gd name="T6" fmla="*/ 85 w 224"/>
                  <a:gd name="T7" fmla="*/ 0 h 397"/>
                  <a:gd name="T8" fmla="*/ 0 w 224"/>
                  <a:gd name="T9" fmla="*/ 0 h 397"/>
                </a:gdLst>
                <a:ahLst/>
                <a:cxnLst>
                  <a:cxn ang="0">
                    <a:pos x="T0" y="T1"/>
                  </a:cxn>
                  <a:cxn ang="0">
                    <a:pos x="T2" y="T3"/>
                  </a:cxn>
                  <a:cxn ang="0">
                    <a:pos x="T4" y="T5"/>
                  </a:cxn>
                  <a:cxn ang="0">
                    <a:pos x="T6" y="T7"/>
                  </a:cxn>
                  <a:cxn ang="0">
                    <a:pos x="T8" y="T9"/>
                  </a:cxn>
                </a:cxnLst>
                <a:rect l="0" t="0" r="r" b="b"/>
                <a:pathLst>
                  <a:path w="224" h="397">
                    <a:moveTo>
                      <a:pt x="0" y="0"/>
                    </a:moveTo>
                    <a:cubicBezTo>
                      <a:pt x="4" y="153"/>
                      <a:pt x="66" y="292"/>
                      <a:pt x="164" y="397"/>
                    </a:cubicBezTo>
                    <a:cubicBezTo>
                      <a:pt x="224" y="336"/>
                      <a:pt x="224" y="336"/>
                      <a:pt x="224" y="336"/>
                    </a:cubicBezTo>
                    <a:cubicBezTo>
                      <a:pt x="142" y="247"/>
                      <a:pt x="90" y="130"/>
                      <a:pt x="85" y="0"/>
                    </a:cubicBezTo>
                    <a:lnTo>
                      <a:pt x="0" y="0"/>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3" name="Freeform 21"/>
              <p:cNvSpPr/>
              <p:nvPr/>
            </p:nvSpPr>
            <p:spPr bwMode="auto">
              <a:xfrm>
                <a:off x="4670425" y="4281488"/>
                <a:ext cx="295275" cy="274638"/>
              </a:xfrm>
              <a:custGeom>
                <a:avLst/>
                <a:gdLst>
                  <a:gd name="T0" fmla="*/ 73 w 186"/>
                  <a:gd name="T1" fmla="*/ 173 h 173"/>
                  <a:gd name="T2" fmla="*/ 186 w 186"/>
                  <a:gd name="T3" fmla="*/ 23 h 173"/>
                  <a:gd name="T4" fmla="*/ 0 w 186"/>
                  <a:gd name="T5" fmla="*/ 0 h 173"/>
                  <a:gd name="T6" fmla="*/ 73 w 186"/>
                  <a:gd name="T7" fmla="*/ 173 h 173"/>
                </a:gdLst>
                <a:ahLst/>
                <a:cxnLst>
                  <a:cxn ang="0">
                    <a:pos x="T0" y="T1"/>
                  </a:cxn>
                  <a:cxn ang="0">
                    <a:pos x="T2" y="T3"/>
                  </a:cxn>
                  <a:cxn ang="0">
                    <a:pos x="T4" y="T5"/>
                  </a:cxn>
                  <a:cxn ang="0">
                    <a:pos x="T6" y="T7"/>
                  </a:cxn>
                </a:cxnLst>
                <a:rect l="0" t="0" r="r" b="b"/>
                <a:pathLst>
                  <a:path w="186" h="173">
                    <a:moveTo>
                      <a:pt x="73" y="173"/>
                    </a:moveTo>
                    <a:lnTo>
                      <a:pt x="186" y="23"/>
                    </a:lnTo>
                    <a:lnTo>
                      <a:pt x="0" y="0"/>
                    </a:lnTo>
                    <a:lnTo>
                      <a:pt x="73" y="173"/>
                    </a:lnTo>
                    <a:close/>
                  </a:path>
                </a:pathLst>
              </a:custGeom>
              <a:solidFill>
                <a:srgbClr val="189E8D">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74" name="Group 34"/>
          <p:cNvGrpSpPr/>
          <p:nvPr/>
        </p:nvGrpSpPr>
        <p:grpSpPr>
          <a:xfrm>
            <a:off x="6837872" y="4264488"/>
            <a:ext cx="1558719" cy="1681774"/>
            <a:chOff x="7024786" y="4548938"/>
            <a:chExt cx="1558719" cy="1681774"/>
          </a:xfrm>
        </p:grpSpPr>
        <p:sp>
          <p:nvSpPr>
            <p:cNvPr id="75" name="Freeform 9"/>
            <p:cNvSpPr/>
            <p:nvPr/>
          </p:nvSpPr>
          <p:spPr bwMode="auto">
            <a:xfrm>
              <a:off x="7169817" y="4548938"/>
              <a:ext cx="1413688" cy="1681774"/>
            </a:xfrm>
            <a:custGeom>
              <a:avLst/>
              <a:gdLst>
                <a:gd name="T0" fmla="*/ 0 w 580"/>
                <a:gd name="T1" fmla="*/ 397 h 690"/>
                <a:gd name="T2" fmla="*/ 294 w 580"/>
                <a:gd name="T3" fmla="*/ 690 h 690"/>
                <a:gd name="T4" fmla="*/ 580 w 580"/>
                <a:gd name="T5" fmla="*/ 0 h 690"/>
                <a:gd name="T6" fmla="*/ 165 w 580"/>
                <a:gd name="T7" fmla="*/ 0 h 690"/>
                <a:gd name="T8" fmla="*/ 0 w 580"/>
                <a:gd name="T9" fmla="*/ 397 h 690"/>
              </a:gdLst>
              <a:ahLst/>
              <a:cxnLst>
                <a:cxn ang="0">
                  <a:pos x="T0" y="T1"/>
                </a:cxn>
                <a:cxn ang="0">
                  <a:pos x="T2" y="T3"/>
                </a:cxn>
                <a:cxn ang="0">
                  <a:pos x="T4" y="T5"/>
                </a:cxn>
                <a:cxn ang="0">
                  <a:pos x="T6" y="T7"/>
                </a:cxn>
                <a:cxn ang="0">
                  <a:pos x="T8" y="T9"/>
                </a:cxn>
              </a:cxnLst>
              <a:rect l="0" t="0" r="r" b="b"/>
              <a:pathLst>
                <a:path w="580" h="690">
                  <a:moveTo>
                    <a:pt x="0" y="397"/>
                  </a:moveTo>
                  <a:cubicBezTo>
                    <a:pt x="294" y="690"/>
                    <a:pt x="294" y="690"/>
                    <a:pt x="294" y="690"/>
                  </a:cubicBezTo>
                  <a:cubicBezTo>
                    <a:pt x="467" y="511"/>
                    <a:pt x="575" y="268"/>
                    <a:pt x="580" y="0"/>
                  </a:cubicBezTo>
                  <a:cubicBezTo>
                    <a:pt x="165" y="0"/>
                    <a:pt x="165" y="0"/>
                    <a:pt x="165" y="0"/>
                  </a:cubicBezTo>
                  <a:cubicBezTo>
                    <a:pt x="160" y="153"/>
                    <a:pt x="99" y="292"/>
                    <a:pt x="0" y="397"/>
                  </a:cubicBez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76" name="Group 27"/>
            <p:cNvGrpSpPr/>
            <p:nvPr/>
          </p:nvGrpSpPr>
          <p:grpSpPr>
            <a:xfrm>
              <a:off x="7024786" y="4548938"/>
              <a:ext cx="547895" cy="968339"/>
              <a:chOff x="7102475" y="3887788"/>
              <a:chExt cx="593725" cy="1049338"/>
            </a:xfrm>
          </p:grpSpPr>
          <p:sp>
            <p:nvSpPr>
              <p:cNvPr id="77" name="Freeform 15"/>
              <p:cNvSpPr/>
              <p:nvPr/>
            </p:nvSpPr>
            <p:spPr bwMode="auto">
              <a:xfrm>
                <a:off x="7102475" y="3887788"/>
                <a:ext cx="593725" cy="1049338"/>
              </a:xfrm>
              <a:custGeom>
                <a:avLst/>
                <a:gdLst>
                  <a:gd name="T0" fmla="*/ 0 w 225"/>
                  <a:gd name="T1" fmla="*/ 336 h 397"/>
                  <a:gd name="T2" fmla="*/ 60 w 225"/>
                  <a:gd name="T3" fmla="*/ 397 h 397"/>
                  <a:gd name="T4" fmla="*/ 225 w 225"/>
                  <a:gd name="T5" fmla="*/ 0 h 397"/>
                  <a:gd name="T6" fmla="*/ 139 w 225"/>
                  <a:gd name="T7" fmla="*/ 0 h 397"/>
                  <a:gd name="T8" fmla="*/ 0 w 225"/>
                  <a:gd name="T9" fmla="*/ 336 h 397"/>
                </a:gdLst>
                <a:ahLst/>
                <a:cxnLst>
                  <a:cxn ang="0">
                    <a:pos x="T0" y="T1"/>
                  </a:cxn>
                  <a:cxn ang="0">
                    <a:pos x="T2" y="T3"/>
                  </a:cxn>
                  <a:cxn ang="0">
                    <a:pos x="T4" y="T5"/>
                  </a:cxn>
                  <a:cxn ang="0">
                    <a:pos x="T6" y="T7"/>
                  </a:cxn>
                  <a:cxn ang="0">
                    <a:pos x="T8" y="T9"/>
                  </a:cxn>
                </a:cxnLst>
                <a:rect l="0" t="0" r="r" b="b"/>
                <a:pathLst>
                  <a:path w="225" h="397">
                    <a:moveTo>
                      <a:pt x="0" y="336"/>
                    </a:moveTo>
                    <a:cubicBezTo>
                      <a:pt x="60" y="397"/>
                      <a:pt x="60" y="397"/>
                      <a:pt x="60" y="397"/>
                    </a:cubicBezTo>
                    <a:cubicBezTo>
                      <a:pt x="159" y="292"/>
                      <a:pt x="220" y="153"/>
                      <a:pt x="225" y="0"/>
                    </a:cubicBezTo>
                    <a:cubicBezTo>
                      <a:pt x="139" y="0"/>
                      <a:pt x="139" y="0"/>
                      <a:pt x="139" y="0"/>
                    </a:cubicBezTo>
                    <a:cubicBezTo>
                      <a:pt x="135" y="130"/>
                      <a:pt x="83" y="247"/>
                      <a:pt x="0" y="336"/>
                    </a:cubicBez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8" name="Freeform 22"/>
              <p:cNvSpPr/>
              <p:nvPr/>
            </p:nvSpPr>
            <p:spPr bwMode="auto">
              <a:xfrm>
                <a:off x="7223125" y="4256088"/>
                <a:ext cx="293688" cy="276225"/>
              </a:xfrm>
              <a:custGeom>
                <a:avLst/>
                <a:gdLst>
                  <a:gd name="T0" fmla="*/ 115 w 185"/>
                  <a:gd name="T1" fmla="*/ 174 h 174"/>
                  <a:gd name="T2" fmla="*/ 185 w 185"/>
                  <a:gd name="T3" fmla="*/ 0 h 174"/>
                  <a:gd name="T4" fmla="*/ 0 w 185"/>
                  <a:gd name="T5" fmla="*/ 26 h 174"/>
                  <a:gd name="T6" fmla="*/ 115 w 185"/>
                  <a:gd name="T7" fmla="*/ 174 h 174"/>
                </a:gdLst>
                <a:ahLst/>
                <a:cxnLst>
                  <a:cxn ang="0">
                    <a:pos x="T0" y="T1"/>
                  </a:cxn>
                  <a:cxn ang="0">
                    <a:pos x="T2" y="T3"/>
                  </a:cxn>
                  <a:cxn ang="0">
                    <a:pos x="T4" y="T5"/>
                  </a:cxn>
                  <a:cxn ang="0">
                    <a:pos x="T6" y="T7"/>
                  </a:cxn>
                </a:cxnLst>
                <a:rect l="0" t="0" r="r" b="b"/>
                <a:pathLst>
                  <a:path w="185" h="174">
                    <a:moveTo>
                      <a:pt x="115" y="174"/>
                    </a:moveTo>
                    <a:lnTo>
                      <a:pt x="185" y="0"/>
                    </a:lnTo>
                    <a:lnTo>
                      <a:pt x="0" y="26"/>
                    </a:lnTo>
                    <a:lnTo>
                      <a:pt x="115" y="174"/>
                    </a:lnTo>
                    <a:close/>
                  </a:path>
                </a:pathLst>
              </a:custGeom>
              <a:solidFill>
                <a:srgbClr val="272727">
                  <a:lumMod val="40000"/>
                  <a:lumOff val="60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sp>
        <p:nvSpPr>
          <p:cNvPr id="79" name="Inhaltsplatzhalter 4"/>
          <p:cNvSpPr txBox="1"/>
          <p:nvPr/>
        </p:nvSpPr>
        <p:spPr>
          <a:xfrm>
            <a:off x="3595607" y="4289328"/>
            <a:ext cx="885242" cy="129222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800" b="1" dirty="0" smtClean="0">
                <a:solidFill>
                  <a:srgbClr val="FFFFFF"/>
                </a:solidFill>
                <a:latin typeface="Calibri" panose="020F0502020204030204"/>
              </a:rPr>
              <a:t>周凌羽：    </a:t>
            </a:r>
            <a:r>
              <a:rPr lang="en-US" altLang="zh-CN" sz="2800" b="1" dirty="0" smtClean="0">
                <a:solidFill>
                  <a:srgbClr val="FFFFFF"/>
                </a:solidFill>
                <a:latin typeface="Calibri" panose="020F0502020204030204"/>
              </a:rPr>
              <a:t>20%</a:t>
            </a:r>
            <a:endParaRPr lang="en-US" altLang="zh-CN" sz="2800" b="1" dirty="0" smtClean="0">
              <a:solidFill>
                <a:srgbClr val="FFFFFF"/>
              </a:solidFill>
              <a:latin typeface="Calibri" panose="020F0502020204030204"/>
            </a:endParaRPr>
          </a:p>
        </p:txBody>
      </p:sp>
      <p:sp>
        <p:nvSpPr>
          <p:cNvPr id="80" name="Inhaltsplatzhalter 4"/>
          <p:cNvSpPr txBox="1"/>
          <p:nvPr/>
        </p:nvSpPr>
        <p:spPr>
          <a:xfrm>
            <a:off x="3643630" y="3075940"/>
            <a:ext cx="950595" cy="89217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400" dirty="0" smtClean="0">
                <a:solidFill>
                  <a:srgbClr val="FFFFFF"/>
                </a:solidFill>
                <a:latin typeface="Calibri" panose="020F0502020204030204"/>
              </a:rPr>
              <a:t>孙卓欣</a:t>
            </a:r>
            <a:endParaRPr lang="zh-CN" altLang="en-US" sz="2400" dirty="0" smtClean="0">
              <a:solidFill>
                <a:srgbClr val="FFFFFF"/>
              </a:solidFill>
              <a:latin typeface="Calibri" panose="020F0502020204030204"/>
            </a:endParaRPr>
          </a:p>
          <a:p>
            <a:pPr marL="0" indent="0" algn="ctr" fontAlgn="base">
              <a:lnSpc>
                <a:spcPct val="100000"/>
              </a:lnSpc>
              <a:spcAft>
                <a:spcPts val="1200"/>
              </a:spcAft>
              <a:buFont typeface="Wingdings" panose="05000000000000000000" pitchFamily="2" charset="2"/>
              <a:buNone/>
            </a:pPr>
            <a:r>
              <a:rPr lang="en-US" altLang="zh-CN" sz="2400" dirty="0" smtClean="0">
                <a:solidFill>
                  <a:srgbClr val="FFFFFF"/>
                </a:solidFill>
                <a:latin typeface="Calibri" panose="020F0502020204030204"/>
              </a:rPr>
              <a:t>15%</a:t>
            </a:r>
            <a:endParaRPr lang="en-US" altLang="zh-CN" sz="2400" dirty="0" smtClean="0">
              <a:solidFill>
                <a:srgbClr val="FFFFFF"/>
              </a:solidFill>
              <a:latin typeface="Calibri" panose="020F0502020204030204"/>
            </a:endParaRPr>
          </a:p>
        </p:txBody>
      </p:sp>
      <p:sp>
        <p:nvSpPr>
          <p:cNvPr id="81" name="Inhaltsplatzhalter 4"/>
          <p:cNvSpPr txBox="1"/>
          <p:nvPr/>
        </p:nvSpPr>
        <p:spPr>
          <a:xfrm>
            <a:off x="4681855" y="1990090"/>
            <a:ext cx="958850" cy="89217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400" b="1" dirty="0" smtClean="0">
                <a:solidFill>
                  <a:srgbClr val="FFFFFF"/>
                </a:solidFill>
                <a:latin typeface="Calibri" panose="020F0502020204030204"/>
              </a:rPr>
              <a:t>罗明岱</a:t>
            </a:r>
            <a:endParaRPr lang="zh-CN" altLang="en-US" sz="2400" b="1" dirty="0" smtClean="0">
              <a:solidFill>
                <a:srgbClr val="FFFFFF"/>
              </a:solidFill>
              <a:latin typeface="Calibri" panose="020F0502020204030204"/>
            </a:endParaRPr>
          </a:p>
          <a:p>
            <a:pPr marL="0" indent="0" algn="ctr" fontAlgn="base">
              <a:lnSpc>
                <a:spcPct val="100000"/>
              </a:lnSpc>
              <a:spcAft>
                <a:spcPts val="1200"/>
              </a:spcAft>
              <a:buFont typeface="Wingdings" panose="05000000000000000000" pitchFamily="2" charset="2"/>
              <a:buNone/>
            </a:pPr>
            <a:r>
              <a:rPr lang="en-US" altLang="zh-CN" sz="2400" b="1" dirty="0" smtClean="0">
                <a:solidFill>
                  <a:srgbClr val="FFFFFF"/>
                </a:solidFill>
                <a:latin typeface="Calibri" panose="020F0502020204030204"/>
              </a:rPr>
              <a:t>15%</a:t>
            </a:r>
            <a:endParaRPr lang="en-US" altLang="zh-CN" sz="2400" b="1" dirty="0" smtClean="0">
              <a:solidFill>
                <a:srgbClr val="FFFFFF"/>
              </a:solidFill>
              <a:latin typeface="Calibri" panose="020F0502020204030204"/>
            </a:endParaRPr>
          </a:p>
        </p:txBody>
      </p:sp>
      <p:sp>
        <p:nvSpPr>
          <p:cNvPr id="82" name="Inhaltsplatzhalter 4"/>
          <p:cNvSpPr txBox="1"/>
          <p:nvPr/>
        </p:nvSpPr>
        <p:spPr>
          <a:xfrm>
            <a:off x="6205855" y="2066925"/>
            <a:ext cx="1007745" cy="73850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400" b="1" dirty="0" smtClean="0">
                <a:solidFill>
                  <a:srgbClr val="FFFFFF"/>
                </a:solidFill>
                <a:latin typeface="Calibri" panose="020F0502020204030204"/>
              </a:rPr>
              <a:t>吴星宇</a:t>
            </a:r>
            <a:r>
              <a:rPr lang="en-US" altLang="zh-CN" sz="2400" b="1" dirty="0" smtClean="0">
                <a:solidFill>
                  <a:srgbClr val="FFFFFF"/>
                </a:solidFill>
                <a:latin typeface="Calibri" panose="020F0502020204030204"/>
              </a:rPr>
              <a:t>17%</a:t>
            </a:r>
            <a:endParaRPr lang="en-US" altLang="zh-CN" sz="2400" b="1" dirty="0" smtClean="0">
              <a:solidFill>
                <a:srgbClr val="FFFFFF"/>
              </a:solidFill>
              <a:latin typeface="Calibri" panose="020F0502020204030204"/>
            </a:endParaRPr>
          </a:p>
        </p:txBody>
      </p:sp>
      <p:sp>
        <p:nvSpPr>
          <p:cNvPr id="83" name="Inhaltsplatzhalter 4"/>
          <p:cNvSpPr txBox="1"/>
          <p:nvPr/>
        </p:nvSpPr>
        <p:spPr>
          <a:xfrm>
            <a:off x="7279640" y="3152775"/>
            <a:ext cx="974725" cy="73850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400" dirty="0" smtClean="0">
                <a:solidFill>
                  <a:srgbClr val="FFFFFF"/>
                </a:solidFill>
                <a:latin typeface="Calibri" panose="020F0502020204030204"/>
              </a:rPr>
              <a:t>黎卓武</a:t>
            </a:r>
            <a:r>
              <a:rPr lang="en-US" altLang="zh-CN" sz="2400" dirty="0" smtClean="0">
                <a:solidFill>
                  <a:srgbClr val="FFFFFF"/>
                </a:solidFill>
                <a:latin typeface="Calibri" panose="020F0502020204030204"/>
              </a:rPr>
              <a:t>18%</a:t>
            </a:r>
            <a:endParaRPr lang="en-US" altLang="zh-CN" sz="2400" dirty="0" smtClean="0">
              <a:solidFill>
                <a:srgbClr val="FFFFFF"/>
              </a:solidFill>
              <a:latin typeface="Calibri" panose="020F0502020204030204"/>
            </a:endParaRPr>
          </a:p>
        </p:txBody>
      </p:sp>
      <p:sp>
        <p:nvSpPr>
          <p:cNvPr id="84" name="Inhaltsplatzhalter 4"/>
          <p:cNvSpPr txBox="1"/>
          <p:nvPr/>
        </p:nvSpPr>
        <p:spPr>
          <a:xfrm>
            <a:off x="7305437" y="4489353"/>
            <a:ext cx="885242" cy="892175"/>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base">
              <a:lnSpc>
                <a:spcPct val="100000"/>
              </a:lnSpc>
              <a:spcAft>
                <a:spcPts val="1200"/>
              </a:spcAft>
              <a:buFont typeface="Wingdings" panose="05000000000000000000" pitchFamily="2" charset="2"/>
              <a:buNone/>
            </a:pPr>
            <a:r>
              <a:rPr lang="zh-CN" altLang="en-US" sz="2400" dirty="0" smtClean="0">
                <a:solidFill>
                  <a:srgbClr val="FFFFFF"/>
                </a:solidFill>
                <a:latin typeface="Calibri" panose="020F0502020204030204"/>
              </a:rPr>
              <a:t>张严</a:t>
            </a:r>
            <a:endParaRPr lang="zh-CN" altLang="en-US" sz="2400" dirty="0" smtClean="0">
              <a:solidFill>
                <a:srgbClr val="FFFFFF"/>
              </a:solidFill>
              <a:latin typeface="Calibri" panose="020F0502020204030204"/>
            </a:endParaRPr>
          </a:p>
          <a:p>
            <a:pPr marL="0" indent="0" algn="ctr" fontAlgn="base">
              <a:lnSpc>
                <a:spcPct val="100000"/>
              </a:lnSpc>
              <a:spcAft>
                <a:spcPts val="1200"/>
              </a:spcAft>
              <a:buFont typeface="Wingdings" panose="05000000000000000000" pitchFamily="2" charset="2"/>
              <a:buNone/>
            </a:pPr>
            <a:r>
              <a:rPr lang="en-US" altLang="zh-CN" sz="2400" dirty="0" smtClean="0">
                <a:solidFill>
                  <a:srgbClr val="FFFFFF"/>
                </a:solidFill>
                <a:latin typeface="Calibri" panose="020F0502020204030204"/>
              </a:rPr>
              <a:t>15%</a:t>
            </a:r>
            <a:endParaRPr lang="en-US" altLang="zh-CN" sz="2400" dirty="0" smtClean="0">
              <a:solidFill>
                <a:srgbClr val="FFFFFF"/>
              </a:solidFill>
              <a:latin typeface="Calibri" panose="020F0502020204030204"/>
            </a:endParaRPr>
          </a:p>
        </p:txBody>
      </p:sp>
      <p:grpSp>
        <p:nvGrpSpPr>
          <p:cNvPr id="85" name="Group 40"/>
          <p:cNvGrpSpPr/>
          <p:nvPr/>
        </p:nvGrpSpPr>
        <p:grpSpPr>
          <a:xfrm>
            <a:off x="5286786" y="3547362"/>
            <a:ext cx="1244600" cy="1244600"/>
            <a:chOff x="10996613" y="1925638"/>
            <a:chExt cx="534987" cy="534988"/>
          </a:xfrm>
          <a:solidFill>
            <a:srgbClr val="000000">
              <a:lumMod val="75000"/>
              <a:lumOff val="25000"/>
            </a:srgbClr>
          </a:solidFill>
        </p:grpSpPr>
        <p:sp>
          <p:nvSpPr>
            <p:cNvPr id="86" name="Freeform 6"/>
            <p:cNvSpPr>
              <a:spLocks noEditPoints="1"/>
            </p:cNvSpPr>
            <p:nvPr/>
          </p:nvSpPr>
          <p:spPr bwMode="auto">
            <a:xfrm>
              <a:off x="10996613" y="1925638"/>
              <a:ext cx="534987" cy="534988"/>
            </a:xfrm>
            <a:custGeom>
              <a:avLst/>
              <a:gdLst>
                <a:gd name="T0" fmla="*/ 1446 w 3370"/>
                <a:gd name="T1" fmla="*/ 543 h 3371"/>
                <a:gd name="T2" fmla="*/ 1099 w 3370"/>
                <a:gd name="T3" fmla="*/ 703 h 3371"/>
                <a:gd name="T4" fmla="*/ 750 w 3370"/>
                <a:gd name="T5" fmla="*/ 523 h 3371"/>
                <a:gd name="T6" fmla="*/ 518 w 3370"/>
                <a:gd name="T7" fmla="*/ 737 h 3371"/>
                <a:gd name="T8" fmla="*/ 710 w 3370"/>
                <a:gd name="T9" fmla="*/ 1069 h 3371"/>
                <a:gd name="T10" fmla="*/ 568 w 3370"/>
                <a:gd name="T11" fmla="*/ 1428 h 3371"/>
                <a:gd name="T12" fmla="*/ 192 w 3370"/>
                <a:gd name="T13" fmla="*/ 1536 h 3371"/>
                <a:gd name="T14" fmla="*/ 524 w 3370"/>
                <a:gd name="T15" fmla="*/ 1916 h 3371"/>
                <a:gd name="T16" fmla="*/ 665 w 3370"/>
                <a:gd name="T17" fmla="*/ 2204 h 3371"/>
                <a:gd name="T18" fmla="*/ 526 w 3370"/>
                <a:gd name="T19" fmla="*/ 2621 h 3371"/>
                <a:gd name="T20" fmla="*/ 749 w 3370"/>
                <a:gd name="T21" fmla="*/ 2861 h 3371"/>
                <a:gd name="T22" fmla="*/ 1044 w 3370"/>
                <a:gd name="T23" fmla="*/ 2666 h 3371"/>
                <a:gd name="T24" fmla="*/ 1325 w 3370"/>
                <a:gd name="T25" fmla="*/ 2773 h 3371"/>
                <a:gd name="T26" fmla="*/ 1519 w 3370"/>
                <a:gd name="T27" fmla="*/ 3167 h 3371"/>
                <a:gd name="T28" fmla="*/ 1851 w 3370"/>
                <a:gd name="T29" fmla="*/ 3167 h 3371"/>
                <a:gd name="T30" fmla="*/ 2048 w 3370"/>
                <a:gd name="T31" fmla="*/ 2773 h 3371"/>
                <a:gd name="T32" fmla="*/ 2351 w 3370"/>
                <a:gd name="T33" fmla="*/ 2666 h 3371"/>
                <a:gd name="T34" fmla="*/ 2631 w 3370"/>
                <a:gd name="T35" fmla="*/ 2854 h 3371"/>
                <a:gd name="T36" fmla="*/ 2676 w 3370"/>
                <a:gd name="T37" fmla="*/ 2370 h 3371"/>
                <a:gd name="T38" fmla="*/ 2743 w 3370"/>
                <a:gd name="T39" fmla="*/ 2123 h 3371"/>
                <a:gd name="T40" fmla="*/ 2870 w 3370"/>
                <a:gd name="T41" fmla="*/ 1902 h 3371"/>
                <a:gd name="T42" fmla="*/ 3181 w 3370"/>
                <a:gd name="T43" fmla="*/ 1529 h 3371"/>
                <a:gd name="T44" fmla="*/ 2803 w 3370"/>
                <a:gd name="T45" fmla="*/ 1421 h 3371"/>
                <a:gd name="T46" fmla="*/ 2659 w 3370"/>
                <a:gd name="T47" fmla="*/ 1063 h 3371"/>
                <a:gd name="T48" fmla="*/ 2849 w 3370"/>
                <a:gd name="T49" fmla="*/ 732 h 3371"/>
                <a:gd name="T50" fmla="*/ 2618 w 3370"/>
                <a:gd name="T51" fmla="*/ 519 h 3371"/>
                <a:gd name="T52" fmla="*/ 2268 w 3370"/>
                <a:gd name="T53" fmla="*/ 700 h 3371"/>
                <a:gd name="T54" fmla="*/ 1913 w 3370"/>
                <a:gd name="T55" fmla="*/ 540 h 3371"/>
                <a:gd name="T56" fmla="*/ 1532 w 3370"/>
                <a:gd name="T57" fmla="*/ 189 h 3371"/>
                <a:gd name="T58" fmla="*/ 1973 w 3370"/>
                <a:gd name="T59" fmla="*/ 60 h 3371"/>
                <a:gd name="T60" fmla="*/ 2233 w 3370"/>
                <a:gd name="T61" fmla="*/ 468 h 3371"/>
                <a:gd name="T62" fmla="*/ 2659 w 3370"/>
                <a:gd name="T63" fmla="*/ 331 h 3371"/>
                <a:gd name="T64" fmla="*/ 3022 w 3370"/>
                <a:gd name="T65" fmla="*/ 652 h 3371"/>
                <a:gd name="T66" fmla="*/ 3005 w 3370"/>
                <a:gd name="T67" fmla="*/ 868 h 3371"/>
                <a:gd name="T68" fmla="*/ 3260 w 3370"/>
                <a:gd name="T69" fmla="*/ 1353 h 3371"/>
                <a:gd name="T70" fmla="*/ 3370 w 3370"/>
                <a:gd name="T71" fmla="*/ 1537 h 3371"/>
                <a:gd name="T72" fmla="*/ 3286 w 3370"/>
                <a:gd name="T73" fmla="*/ 2001 h 3371"/>
                <a:gd name="T74" fmla="*/ 2865 w 3370"/>
                <a:gd name="T75" fmla="*/ 2309 h 3371"/>
                <a:gd name="T76" fmla="*/ 3033 w 3370"/>
                <a:gd name="T77" fmla="*/ 2690 h 3371"/>
                <a:gd name="T78" fmla="*/ 2689 w 3370"/>
                <a:gd name="T79" fmla="*/ 3034 h 3371"/>
                <a:gd name="T80" fmla="*/ 2309 w 3370"/>
                <a:gd name="T81" fmla="*/ 2866 h 3371"/>
                <a:gd name="T82" fmla="*/ 2001 w 3370"/>
                <a:gd name="T83" fmla="*/ 3287 h 3371"/>
                <a:gd name="T84" fmla="*/ 1536 w 3370"/>
                <a:gd name="T85" fmla="*/ 3371 h 3371"/>
                <a:gd name="T86" fmla="*/ 1352 w 3370"/>
                <a:gd name="T87" fmla="*/ 3260 h 3371"/>
                <a:gd name="T88" fmla="*/ 871 w 3370"/>
                <a:gd name="T89" fmla="*/ 3010 h 3371"/>
                <a:gd name="T90" fmla="*/ 656 w 3370"/>
                <a:gd name="T91" fmla="*/ 3026 h 3371"/>
                <a:gd name="T92" fmla="*/ 335 w 3370"/>
                <a:gd name="T93" fmla="*/ 2663 h 3371"/>
                <a:gd name="T94" fmla="*/ 473 w 3370"/>
                <a:gd name="T95" fmla="*/ 2242 h 3371"/>
                <a:gd name="T96" fmla="*/ 60 w 3370"/>
                <a:gd name="T97" fmla="*/ 1988 h 3371"/>
                <a:gd name="T98" fmla="*/ 3 w 3370"/>
                <a:gd name="T99" fmla="*/ 1511 h 3371"/>
                <a:gd name="T100" fmla="*/ 141 w 3370"/>
                <a:gd name="T101" fmla="*/ 1347 h 3371"/>
                <a:gd name="T102" fmla="*/ 344 w 3370"/>
                <a:gd name="T103" fmla="*/ 843 h 3371"/>
                <a:gd name="T104" fmla="*/ 361 w 3370"/>
                <a:gd name="T105" fmla="*/ 629 h 3371"/>
                <a:gd name="T106" fmla="*/ 741 w 3370"/>
                <a:gd name="T107" fmla="*/ 332 h 3371"/>
                <a:gd name="T108" fmla="*/ 1206 w 3370"/>
                <a:gd name="T109" fmla="*/ 440 h 3371"/>
                <a:gd name="T110" fmla="*/ 1409 w 3370"/>
                <a:gd name="T111" fmla="*/ 40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70" h="3371">
                  <a:moveTo>
                    <a:pt x="1532" y="189"/>
                  </a:moveTo>
                  <a:lnTo>
                    <a:pt x="1524" y="192"/>
                  </a:lnTo>
                  <a:lnTo>
                    <a:pt x="1518" y="198"/>
                  </a:lnTo>
                  <a:lnTo>
                    <a:pt x="1513" y="205"/>
                  </a:lnTo>
                  <a:lnTo>
                    <a:pt x="1463" y="503"/>
                  </a:lnTo>
                  <a:lnTo>
                    <a:pt x="1457" y="524"/>
                  </a:lnTo>
                  <a:lnTo>
                    <a:pt x="1446" y="543"/>
                  </a:lnTo>
                  <a:lnTo>
                    <a:pt x="1432" y="558"/>
                  </a:lnTo>
                  <a:lnTo>
                    <a:pt x="1414" y="571"/>
                  </a:lnTo>
                  <a:lnTo>
                    <a:pt x="1394" y="579"/>
                  </a:lnTo>
                  <a:lnTo>
                    <a:pt x="1317" y="602"/>
                  </a:lnTo>
                  <a:lnTo>
                    <a:pt x="1242" y="631"/>
                  </a:lnTo>
                  <a:lnTo>
                    <a:pt x="1169" y="665"/>
                  </a:lnTo>
                  <a:lnTo>
                    <a:pt x="1099" y="703"/>
                  </a:lnTo>
                  <a:lnTo>
                    <a:pt x="1079" y="712"/>
                  </a:lnTo>
                  <a:lnTo>
                    <a:pt x="1058" y="716"/>
                  </a:lnTo>
                  <a:lnTo>
                    <a:pt x="1036" y="715"/>
                  </a:lnTo>
                  <a:lnTo>
                    <a:pt x="1015" y="710"/>
                  </a:lnTo>
                  <a:lnTo>
                    <a:pt x="995" y="699"/>
                  </a:lnTo>
                  <a:lnTo>
                    <a:pt x="753" y="525"/>
                  </a:lnTo>
                  <a:lnTo>
                    <a:pt x="750" y="523"/>
                  </a:lnTo>
                  <a:lnTo>
                    <a:pt x="745" y="522"/>
                  </a:lnTo>
                  <a:lnTo>
                    <a:pt x="741" y="522"/>
                  </a:lnTo>
                  <a:lnTo>
                    <a:pt x="738" y="522"/>
                  </a:lnTo>
                  <a:lnTo>
                    <a:pt x="735" y="523"/>
                  </a:lnTo>
                  <a:lnTo>
                    <a:pt x="732" y="524"/>
                  </a:lnTo>
                  <a:lnTo>
                    <a:pt x="728" y="527"/>
                  </a:lnTo>
                  <a:lnTo>
                    <a:pt x="518" y="737"/>
                  </a:lnTo>
                  <a:lnTo>
                    <a:pt x="514" y="745"/>
                  </a:lnTo>
                  <a:lnTo>
                    <a:pt x="513" y="754"/>
                  </a:lnTo>
                  <a:lnTo>
                    <a:pt x="516" y="762"/>
                  </a:lnTo>
                  <a:lnTo>
                    <a:pt x="691" y="1008"/>
                  </a:lnTo>
                  <a:lnTo>
                    <a:pt x="702" y="1027"/>
                  </a:lnTo>
                  <a:lnTo>
                    <a:pt x="709" y="1048"/>
                  </a:lnTo>
                  <a:lnTo>
                    <a:pt x="710" y="1069"/>
                  </a:lnTo>
                  <a:lnTo>
                    <a:pt x="706" y="1091"/>
                  </a:lnTo>
                  <a:lnTo>
                    <a:pt x="696" y="1111"/>
                  </a:lnTo>
                  <a:lnTo>
                    <a:pt x="658" y="1181"/>
                  </a:lnTo>
                  <a:lnTo>
                    <a:pt x="626" y="1255"/>
                  </a:lnTo>
                  <a:lnTo>
                    <a:pt x="598" y="1329"/>
                  </a:lnTo>
                  <a:lnTo>
                    <a:pt x="576" y="1406"/>
                  </a:lnTo>
                  <a:lnTo>
                    <a:pt x="568" y="1428"/>
                  </a:lnTo>
                  <a:lnTo>
                    <a:pt x="556" y="1445"/>
                  </a:lnTo>
                  <a:lnTo>
                    <a:pt x="540" y="1460"/>
                  </a:lnTo>
                  <a:lnTo>
                    <a:pt x="521" y="1471"/>
                  </a:lnTo>
                  <a:lnTo>
                    <a:pt x="500" y="1477"/>
                  </a:lnTo>
                  <a:lnTo>
                    <a:pt x="206" y="1526"/>
                  </a:lnTo>
                  <a:lnTo>
                    <a:pt x="198" y="1529"/>
                  </a:lnTo>
                  <a:lnTo>
                    <a:pt x="192" y="1536"/>
                  </a:lnTo>
                  <a:lnTo>
                    <a:pt x="190" y="1545"/>
                  </a:lnTo>
                  <a:lnTo>
                    <a:pt x="190" y="1841"/>
                  </a:lnTo>
                  <a:lnTo>
                    <a:pt x="192" y="1850"/>
                  </a:lnTo>
                  <a:lnTo>
                    <a:pt x="198" y="1856"/>
                  </a:lnTo>
                  <a:lnTo>
                    <a:pt x="206" y="1859"/>
                  </a:lnTo>
                  <a:lnTo>
                    <a:pt x="504" y="1910"/>
                  </a:lnTo>
                  <a:lnTo>
                    <a:pt x="524" y="1916"/>
                  </a:lnTo>
                  <a:lnTo>
                    <a:pt x="544" y="1927"/>
                  </a:lnTo>
                  <a:lnTo>
                    <a:pt x="559" y="1942"/>
                  </a:lnTo>
                  <a:lnTo>
                    <a:pt x="571" y="1959"/>
                  </a:lnTo>
                  <a:lnTo>
                    <a:pt x="580" y="1980"/>
                  </a:lnTo>
                  <a:lnTo>
                    <a:pt x="602" y="2057"/>
                  </a:lnTo>
                  <a:lnTo>
                    <a:pt x="631" y="2131"/>
                  </a:lnTo>
                  <a:lnTo>
                    <a:pt x="665" y="2204"/>
                  </a:lnTo>
                  <a:lnTo>
                    <a:pt x="703" y="2274"/>
                  </a:lnTo>
                  <a:lnTo>
                    <a:pt x="713" y="2294"/>
                  </a:lnTo>
                  <a:lnTo>
                    <a:pt x="717" y="2316"/>
                  </a:lnTo>
                  <a:lnTo>
                    <a:pt x="716" y="2337"/>
                  </a:lnTo>
                  <a:lnTo>
                    <a:pt x="710" y="2359"/>
                  </a:lnTo>
                  <a:lnTo>
                    <a:pt x="699" y="2378"/>
                  </a:lnTo>
                  <a:lnTo>
                    <a:pt x="526" y="2621"/>
                  </a:lnTo>
                  <a:lnTo>
                    <a:pt x="523" y="2629"/>
                  </a:lnTo>
                  <a:lnTo>
                    <a:pt x="524" y="2637"/>
                  </a:lnTo>
                  <a:lnTo>
                    <a:pt x="528" y="2646"/>
                  </a:lnTo>
                  <a:lnTo>
                    <a:pt x="738" y="2855"/>
                  </a:lnTo>
                  <a:lnTo>
                    <a:pt x="741" y="2858"/>
                  </a:lnTo>
                  <a:lnTo>
                    <a:pt x="745" y="2860"/>
                  </a:lnTo>
                  <a:lnTo>
                    <a:pt x="749" y="2861"/>
                  </a:lnTo>
                  <a:lnTo>
                    <a:pt x="752" y="2861"/>
                  </a:lnTo>
                  <a:lnTo>
                    <a:pt x="755" y="2861"/>
                  </a:lnTo>
                  <a:lnTo>
                    <a:pt x="759" y="2859"/>
                  </a:lnTo>
                  <a:lnTo>
                    <a:pt x="762" y="2858"/>
                  </a:lnTo>
                  <a:lnTo>
                    <a:pt x="1009" y="2681"/>
                  </a:lnTo>
                  <a:lnTo>
                    <a:pt x="1026" y="2672"/>
                  </a:lnTo>
                  <a:lnTo>
                    <a:pt x="1044" y="2666"/>
                  </a:lnTo>
                  <a:lnTo>
                    <a:pt x="1063" y="2664"/>
                  </a:lnTo>
                  <a:lnTo>
                    <a:pt x="1079" y="2666"/>
                  </a:lnTo>
                  <a:lnTo>
                    <a:pt x="1096" y="2670"/>
                  </a:lnTo>
                  <a:lnTo>
                    <a:pt x="1111" y="2677"/>
                  </a:lnTo>
                  <a:lnTo>
                    <a:pt x="1181" y="2713"/>
                  </a:lnTo>
                  <a:lnTo>
                    <a:pt x="1252" y="2746"/>
                  </a:lnTo>
                  <a:lnTo>
                    <a:pt x="1325" y="2773"/>
                  </a:lnTo>
                  <a:lnTo>
                    <a:pt x="1400" y="2795"/>
                  </a:lnTo>
                  <a:lnTo>
                    <a:pt x="1420" y="2803"/>
                  </a:lnTo>
                  <a:lnTo>
                    <a:pt x="1438" y="2816"/>
                  </a:lnTo>
                  <a:lnTo>
                    <a:pt x="1453" y="2831"/>
                  </a:lnTo>
                  <a:lnTo>
                    <a:pt x="1463" y="2849"/>
                  </a:lnTo>
                  <a:lnTo>
                    <a:pt x="1469" y="2871"/>
                  </a:lnTo>
                  <a:lnTo>
                    <a:pt x="1519" y="3167"/>
                  </a:lnTo>
                  <a:lnTo>
                    <a:pt x="1522" y="3175"/>
                  </a:lnTo>
                  <a:lnTo>
                    <a:pt x="1529" y="3180"/>
                  </a:lnTo>
                  <a:lnTo>
                    <a:pt x="1537" y="3182"/>
                  </a:lnTo>
                  <a:lnTo>
                    <a:pt x="1834" y="3182"/>
                  </a:lnTo>
                  <a:lnTo>
                    <a:pt x="1842" y="3180"/>
                  </a:lnTo>
                  <a:lnTo>
                    <a:pt x="1848" y="3175"/>
                  </a:lnTo>
                  <a:lnTo>
                    <a:pt x="1851" y="3167"/>
                  </a:lnTo>
                  <a:lnTo>
                    <a:pt x="1902" y="2871"/>
                  </a:lnTo>
                  <a:lnTo>
                    <a:pt x="1908" y="2850"/>
                  </a:lnTo>
                  <a:lnTo>
                    <a:pt x="1918" y="2831"/>
                  </a:lnTo>
                  <a:lnTo>
                    <a:pt x="1932" y="2816"/>
                  </a:lnTo>
                  <a:lnTo>
                    <a:pt x="1951" y="2803"/>
                  </a:lnTo>
                  <a:lnTo>
                    <a:pt x="1971" y="2795"/>
                  </a:lnTo>
                  <a:lnTo>
                    <a:pt x="2048" y="2773"/>
                  </a:lnTo>
                  <a:lnTo>
                    <a:pt x="2123" y="2745"/>
                  </a:lnTo>
                  <a:lnTo>
                    <a:pt x="2196" y="2711"/>
                  </a:lnTo>
                  <a:lnTo>
                    <a:pt x="2266" y="2672"/>
                  </a:lnTo>
                  <a:lnTo>
                    <a:pt x="2287" y="2664"/>
                  </a:lnTo>
                  <a:lnTo>
                    <a:pt x="2308" y="2660"/>
                  </a:lnTo>
                  <a:lnTo>
                    <a:pt x="2330" y="2661"/>
                  </a:lnTo>
                  <a:lnTo>
                    <a:pt x="2351" y="2666"/>
                  </a:lnTo>
                  <a:lnTo>
                    <a:pt x="2370" y="2677"/>
                  </a:lnTo>
                  <a:lnTo>
                    <a:pt x="2614" y="2850"/>
                  </a:lnTo>
                  <a:lnTo>
                    <a:pt x="2617" y="2853"/>
                  </a:lnTo>
                  <a:lnTo>
                    <a:pt x="2620" y="2854"/>
                  </a:lnTo>
                  <a:lnTo>
                    <a:pt x="2625" y="2855"/>
                  </a:lnTo>
                  <a:lnTo>
                    <a:pt x="2628" y="2855"/>
                  </a:lnTo>
                  <a:lnTo>
                    <a:pt x="2631" y="2854"/>
                  </a:lnTo>
                  <a:lnTo>
                    <a:pt x="2635" y="2851"/>
                  </a:lnTo>
                  <a:lnTo>
                    <a:pt x="2638" y="2848"/>
                  </a:lnTo>
                  <a:lnTo>
                    <a:pt x="2848" y="2638"/>
                  </a:lnTo>
                  <a:lnTo>
                    <a:pt x="2853" y="2631"/>
                  </a:lnTo>
                  <a:lnTo>
                    <a:pt x="2853" y="2623"/>
                  </a:lnTo>
                  <a:lnTo>
                    <a:pt x="2850" y="2615"/>
                  </a:lnTo>
                  <a:lnTo>
                    <a:pt x="2676" y="2370"/>
                  </a:lnTo>
                  <a:lnTo>
                    <a:pt x="2665" y="2351"/>
                  </a:lnTo>
                  <a:lnTo>
                    <a:pt x="2659" y="2329"/>
                  </a:lnTo>
                  <a:lnTo>
                    <a:pt x="2659" y="2308"/>
                  </a:lnTo>
                  <a:lnTo>
                    <a:pt x="2663" y="2286"/>
                  </a:lnTo>
                  <a:lnTo>
                    <a:pt x="2672" y="2267"/>
                  </a:lnTo>
                  <a:lnTo>
                    <a:pt x="2711" y="2196"/>
                  </a:lnTo>
                  <a:lnTo>
                    <a:pt x="2743" y="2123"/>
                  </a:lnTo>
                  <a:lnTo>
                    <a:pt x="2772" y="2048"/>
                  </a:lnTo>
                  <a:lnTo>
                    <a:pt x="2794" y="1972"/>
                  </a:lnTo>
                  <a:lnTo>
                    <a:pt x="2803" y="1951"/>
                  </a:lnTo>
                  <a:lnTo>
                    <a:pt x="2814" y="1933"/>
                  </a:lnTo>
                  <a:lnTo>
                    <a:pt x="2830" y="1918"/>
                  </a:lnTo>
                  <a:lnTo>
                    <a:pt x="2849" y="1908"/>
                  </a:lnTo>
                  <a:lnTo>
                    <a:pt x="2870" y="1902"/>
                  </a:lnTo>
                  <a:lnTo>
                    <a:pt x="3166" y="1852"/>
                  </a:lnTo>
                  <a:lnTo>
                    <a:pt x="3174" y="1849"/>
                  </a:lnTo>
                  <a:lnTo>
                    <a:pt x="3180" y="1843"/>
                  </a:lnTo>
                  <a:lnTo>
                    <a:pt x="3182" y="1834"/>
                  </a:lnTo>
                  <a:lnTo>
                    <a:pt x="3183" y="1834"/>
                  </a:lnTo>
                  <a:lnTo>
                    <a:pt x="3183" y="1537"/>
                  </a:lnTo>
                  <a:lnTo>
                    <a:pt x="3181" y="1529"/>
                  </a:lnTo>
                  <a:lnTo>
                    <a:pt x="3175" y="1523"/>
                  </a:lnTo>
                  <a:lnTo>
                    <a:pt x="3167" y="1519"/>
                  </a:lnTo>
                  <a:lnTo>
                    <a:pt x="2871" y="1469"/>
                  </a:lnTo>
                  <a:lnTo>
                    <a:pt x="2850" y="1464"/>
                  </a:lnTo>
                  <a:lnTo>
                    <a:pt x="2831" y="1452"/>
                  </a:lnTo>
                  <a:lnTo>
                    <a:pt x="2815" y="1438"/>
                  </a:lnTo>
                  <a:lnTo>
                    <a:pt x="2803" y="1421"/>
                  </a:lnTo>
                  <a:lnTo>
                    <a:pt x="2796" y="1399"/>
                  </a:lnTo>
                  <a:lnTo>
                    <a:pt x="2773" y="1322"/>
                  </a:lnTo>
                  <a:lnTo>
                    <a:pt x="2744" y="1248"/>
                  </a:lnTo>
                  <a:lnTo>
                    <a:pt x="2712" y="1175"/>
                  </a:lnTo>
                  <a:lnTo>
                    <a:pt x="2673" y="1104"/>
                  </a:lnTo>
                  <a:lnTo>
                    <a:pt x="2663" y="1085"/>
                  </a:lnTo>
                  <a:lnTo>
                    <a:pt x="2659" y="1063"/>
                  </a:lnTo>
                  <a:lnTo>
                    <a:pt x="2660" y="1042"/>
                  </a:lnTo>
                  <a:lnTo>
                    <a:pt x="2666" y="1020"/>
                  </a:lnTo>
                  <a:lnTo>
                    <a:pt x="2677" y="1001"/>
                  </a:lnTo>
                  <a:lnTo>
                    <a:pt x="2851" y="757"/>
                  </a:lnTo>
                  <a:lnTo>
                    <a:pt x="2854" y="749"/>
                  </a:lnTo>
                  <a:lnTo>
                    <a:pt x="2853" y="740"/>
                  </a:lnTo>
                  <a:lnTo>
                    <a:pt x="2849" y="732"/>
                  </a:lnTo>
                  <a:lnTo>
                    <a:pt x="2639" y="522"/>
                  </a:lnTo>
                  <a:lnTo>
                    <a:pt x="2635" y="520"/>
                  </a:lnTo>
                  <a:lnTo>
                    <a:pt x="2632" y="518"/>
                  </a:lnTo>
                  <a:lnTo>
                    <a:pt x="2629" y="517"/>
                  </a:lnTo>
                  <a:lnTo>
                    <a:pt x="2626" y="517"/>
                  </a:lnTo>
                  <a:lnTo>
                    <a:pt x="2622" y="517"/>
                  </a:lnTo>
                  <a:lnTo>
                    <a:pt x="2618" y="519"/>
                  </a:lnTo>
                  <a:lnTo>
                    <a:pt x="2615" y="520"/>
                  </a:lnTo>
                  <a:lnTo>
                    <a:pt x="2372" y="695"/>
                  </a:lnTo>
                  <a:lnTo>
                    <a:pt x="2352" y="706"/>
                  </a:lnTo>
                  <a:lnTo>
                    <a:pt x="2332" y="712"/>
                  </a:lnTo>
                  <a:lnTo>
                    <a:pt x="2310" y="713"/>
                  </a:lnTo>
                  <a:lnTo>
                    <a:pt x="2289" y="709"/>
                  </a:lnTo>
                  <a:lnTo>
                    <a:pt x="2268" y="700"/>
                  </a:lnTo>
                  <a:lnTo>
                    <a:pt x="2196" y="661"/>
                  </a:lnTo>
                  <a:lnTo>
                    <a:pt x="2122" y="627"/>
                  </a:lnTo>
                  <a:lnTo>
                    <a:pt x="2045" y="598"/>
                  </a:lnTo>
                  <a:lnTo>
                    <a:pt x="1966" y="576"/>
                  </a:lnTo>
                  <a:lnTo>
                    <a:pt x="1946" y="567"/>
                  </a:lnTo>
                  <a:lnTo>
                    <a:pt x="1928" y="555"/>
                  </a:lnTo>
                  <a:lnTo>
                    <a:pt x="1913" y="540"/>
                  </a:lnTo>
                  <a:lnTo>
                    <a:pt x="1903" y="520"/>
                  </a:lnTo>
                  <a:lnTo>
                    <a:pt x="1896" y="499"/>
                  </a:lnTo>
                  <a:lnTo>
                    <a:pt x="1847" y="205"/>
                  </a:lnTo>
                  <a:lnTo>
                    <a:pt x="1843" y="198"/>
                  </a:lnTo>
                  <a:lnTo>
                    <a:pt x="1837" y="192"/>
                  </a:lnTo>
                  <a:lnTo>
                    <a:pt x="1829" y="189"/>
                  </a:lnTo>
                  <a:lnTo>
                    <a:pt x="1532" y="189"/>
                  </a:lnTo>
                  <a:close/>
                  <a:moveTo>
                    <a:pt x="1531" y="0"/>
                  </a:moveTo>
                  <a:lnTo>
                    <a:pt x="1827" y="0"/>
                  </a:lnTo>
                  <a:lnTo>
                    <a:pt x="1861" y="3"/>
                  </a:lnTo>
                  <a:lnTo>
                    <a:pt x="1892" y="10"/>
                  </a:lnTo>
                  <a:lnTo>
                    <a:pt x="1922" y="24"/>
                  </a:lnTo>
                  <a:lnTo>
                    <a:pt x="1950" y="40"/>
                  </a:lnTo>
                  <a:lnTo>
                    <a:pt x="1973" y="60"/>
                  </a:lnTo>
                  <a:lnTo>
                    <a:pt x="1995" y="84"/>
                  </a:lnTo>
                  <a:lnTo>
                    <a:pt x="2012" y="112"/>
                  </a:lnTo>
                  <a:lnTo>
                    <a:pt x="2024" y="141"/>
                  </a:lnTo>
                  <a:lnTo>
                    <a:pt x="2033" y="174"/>
                  </a:lnTo>
                  <a:lnTo>
                    <a:pt x="2073" y="408"/>
                  </a:lnTo>
                  <a:lnTo>
                    <a:pt x="2153" y="435"/>
                  </a:lnTo>
                  <a:lnTo>
                    <a:pt x="2233" y="468"/>
                  </a:lnTo>
                  <a:lnTo>
                    <a:pt x="2310" y="506"/>
                  </a:lnTo>
                  <a:lnTo>
                    <a:pt x="2506" y="367"/>
                  </a:lnTo>
                  <a:lnTo>
                    <a:pt x="2533" y="349"/>
                  </a:lnTo>
                  <a:lnTo>
                    <a:pt x="2563" y="338"/>
                  </a:lnTo>
                  <a:lnTo>
                    <a:pt x="2594" y="330"/>
                  </a:lnTo>
                  <a:lnTo>
                    <a:pt x="2627" y="328"/>
                  </a:lnTo>
                  <a:lnTo>
                    <a:pt x="2659" y="331"/>
                  </a:lnTo>
                  <a:lnTo>
                    <a:pt x="2691" y="338"/>
                  </a:lnTo>
                  <a:lnTo>
                    <a:pt x="2721" y="350"/>
                  </a:lnTo>
                  <a:lnTo>
                    <a:pt x="2748" y="368"/>
                  </a:lnTo>
                  <a:lnTo>
                    <a:pt x="2773" y="389"/>
                  </a:lnTo>
                  <a:lnTo>
                    <a:pt x="2983" y="599"/>
                  </a:lnTo>
                  <a:lnTo>
                    <a:pt x="3005" y="624"/>
                  </a:lnTo>
                  <a:lnTo>
                    <a:pt x="3022" y="652"/>
                  </a:lnTo>
                  <a:lnTo>
                    <a:pt x="3034" y="682"/>
                  </a:lnTo>
                  <a:lnTo>
                    <a:pt x="3042" y="713"/>
                  </a:lnTo>
                  <a:lnTo>
                    <a:pt x="3044" y="745"/>
                  </a:lnTo>
                  <a:lnTo>
                    <a:pt x="3042" y="776"/>
                  </a:lnTo>
                  <a:lnTo>
                    <a:pt x="3035" y="808"/>
                  </a:lnTo>
                  <a:lnTo>
                    <a:pt x="3023" y="839"/>
                  </a:lnTo>
                  <a:lnTo>
                    <a:pt x="3005" y="868"/>
                  </a:lnTo>
                  <a:lnTo>
                    <a:pt x="2866" y="1062"/>
                  </a:lnTo>
                  <a:lnTo>
                    <a:pt x="2903" y="1137"/>
                  </a:lnTo>
                  <a:lnTo>
                    <a:pt x="2935" y="1213"/>
                  </a:lnTo>
                  <a:lnTo>
                    <a:pt x="2961" y="1292"/>
                  </a:lnTo>
                  <a:lnTo>
                    <a:pt x="3198" y="1332"/>
                  </a:lnTo>
                  <a:lnTo>
                    <a:pt x="3231" y="1340"/>
                  </a:lnTo>
                  <a:lnTo>
                    <a:pt x="3260" y="1353"/>
                  </a:lnTo>
                  <a:lnTo>
                    <a:pt x="3288" y="1370"/>
                  </a:lnTo>
                  <a:lnTo>
                    <a:pt x="3312" y="1391"/>
                  </a:lnTo>
                  <a:lnTo>
                    <a:pt x="3332" y="1416"/>
                  </a:lnTo>
                  <a:lnTo>
                    <a:pt x="3348" y="1442"/>
                  </a:lnTo>
                  <a:lnTo>
                    <a:pt x="3361" y="1473"/>
                  </a:lnTo>
                  <a:lnTo>
                    <a:pt x="3368" y="1505"/>
                  </a:lnTo>
                  <a:lnTo>
                    <a:pt x="3370" y="1537"/>
                  </a:lnTo>
                  <a:lnTo>
                    <a:pt x="3370" y="1834"/>
                  </a:lnTo>
                  <a:lnTo>
                    <a:pt x="3368" y="1867"/>
                  </a:lnTo>
                  <a:lnTo>
                    <a:pt x="3360" y="1899"/>
                  </a:lnTo>
                  <a:lnTo>
                    <a:pt x="3347" y="1929"/>
                  </a:lnTo>
                  <a:lnTo>
                    <a:pt x="3331" y="1956"/>
                  </a:lnTo>
                  <a:lnTo>
                    <a:pt x="3311" y="1981"/>
                  </a:lnTo>
                  <a:lnTo>
                    <a:pt x="3286" y="2001"/>
                  </a:lnTo>
                  <a:lnTo>
                    <a:pt x="3259" y="2019"/>
                  </a:lnTo>
                  <a:lnTo>
                    <a:pt x="3229" y="2031"/>
                  </a:lnTo>
                  <a:lnTo>
                    <a:pt x="3197" y="2039"/>
                  </a:lnTo>
                  <a:lnTo>
                    <a:pt x="2960" y="2079"/>
                  </a:lnTo>
                  <a:lnTo>
                    <a:pt x="2934" y="2157"/>
                  </a:lnTo>
                  <a:lnTo>
                    <a:pt x="2901" y="2234"/>
                  </a:lnTo>
                  <a:lnTo>
                    <a:pt x="2865" y="2309"/>
                  </a:lnTo>
                  <a:lnTo>
                    <a:pt x="3004" y="2504"/>
                  </a:lnTo>
                  <a:lnTo>
                    <a:pt x="3022" y="2533"/>
                  </a:lnTo>
                  <a:lnTo>
                    <a:pt x="3033" y="2564"/>
                  </a:lnTo>
                  <a:lnTo>
                    <a:pt x="3040" y="2594"/>
                  </a:lnTo>
                  <a:lnTo>
                    <a:pt x="3043" y="2627"/>
                  </a:lnTo>
                  <a:lnTo>
                    <a:pt x="3040" y="2659"/>
                  </a:lnTo>
                  <a:lnTo>
                    <a:pt x="3033" y="2690"/>
                  </a:lnTo>
                  <a:lnTo>
                    <a:pt x="3021" y="2719"/>
                  </a:lnTo>
                  <a:lnTo>
                    <a:pt x="3003" y="2747"/>
                  </a:lnTo>
                  <a:lnTo>
                    <a:pt x="2982" y="2773"/>
                  </a:lnTo>
                  <a:lnTo>
                    <a:pt x="2772" y="2983"/>
                  </a:lnTo>
                  <a:lnTo>
                    <a:pt x="2746" y="3004"/>
                  </a:lnTo>
                  <a:lnTo>
                    <a:pt x="2719" y="3022"/>
                  </a:lnTo>
                  <a:lnTo>
                    <a:pt x="2689" y="3034"/>
                  </a:lnTo>
                  <a:lnTo>
                    <a:pt x="2657" y="3041"/>
                  </a:lnTo>
                  <a:lnTo>
                    <a:pt x="2625" y="3044"/>
                  </a:lnTo>
                  <a:lnTo>
                    <a:pt x="2593" y="3041"/>
                  </a:lnTo>
                  <a:lnTo>
                    <a:pt x="2561" y="3034"/>
                  </a:lnTo>
                  <a:lnTo>
                    <a:pt x="2531" y="3022"/>
                  </a:lnTo>
                  <a:lnTo>
                    <a:pt x="2504" y="3005"/>
                  </a:lnTo>
                  <a:lnTo>
                    <a:pt x="2309" y="2866"/>
                  </a:lnTo>
                  <a:lnTo>
                    <a:pt x="2234" y="2902"/>
                  </a:lnTo>
                  <a:lnTo>
                    <a:pt x="2158" y="2933"/>
                  </a:lnTo>
                  <a:lnTo>
                    <a:pt x="2079" y="2961"/>
                  </a:lnTo>
                  <a:lnTo>
                    <a:pt x="2039" y="3198"/>
                  </a:lnTo>
                  <a:lnTo>
                    <a:pt x="2031" y="3229"/>
                  </a:lnTo>
                  <a:lnTo>
                    <a:pt x="2018" y="3260"/>
                  </a:lnTo>
                  <a:lnTo>
                    <a:pt x="2001" y="3287"/>
                  </a:lnTo>
                  <a:lnTo>
                    <a:pt x="1980" y="3311"/>
                  </a:lnTo>
                  <a:lnTo>
                    <a:pt x="1956" y="3332"/>
                  </a:lnTo>
                  <a:lnTo>
                    <a:pt x="1928" y="3348"/>
                  </a:lnTo>
                  <a:lnTo>
                    <a:pt x="1898" y="3361"/>
                  </a:lnTo>
                  <a:lnTo>
                    <a:pt x="1867" y="3369"/>
                  </a:lnTo>
                  <a:lnTo>
                    <a:pt x="1834" y="3371"/>
                  </a:lnTo>
                  <a:lnTo>
                    <a:pt x="1536" y="3371"/>
                  </a:lnTo>
                  <a:lnTo>
                    <a:pt x="1503" y="3369"/>
                  </a:lnTo>
                  <a:lnTo>
                    <a:pt x="1471" y="3361"/>
                  </a:lnTo>
                  <a:lnTo>
                    <a:pt x="1442" y="3348"/>
                  </a:lnTo>
                  <a:lnTo>
                    <a:pt x="1414" y="3332"/>
                  </a:lnTo>
                  <a:lnTo>
                    <a:pt x="1390" y="3311"/>
                  </a:lnTo>
                  <a:lnTo>
                    <a:pt x="1369" y="3287"/>
                  </a:lnTo>
                  <a:lnTo>
                    <a:pt x="1352" y="3260"/>
                  </a:lnTo>
                  <a:lnTo>
                    <a:pt x="1339" y="3229"/>
                  </a:lnTo>
                  <a:lnTo>
                    <a:pt x="1331" y="3198"/>
                  </a:lnTo>
                  <a:lnTo>
                    <a:pt x="1291" y="2961"/>
                  </a:lnTo>
                  <a:lnTo>
                    <a:pt x="1215" y="2934"/>
                  </a:lnTo>
                  <a:lnTo>
                    <a:pt x="1141" y="2904"/>
                  </a:lnTo>
                  <a:lnTo>
                    <a:pt x="1069" y="2869"/>
                  </a:lnTo>
                  <a:lnTo>
                    <a:pt x="871" y="3010"/>
                  </a:lnTo>
                  <a:lnTo>
                    <a:pt x="844" y="3027"/>
                  </a:lnTo>
                  <a:lnTo>
                    <a:pt x="814" y="3039"/>
                  </a:lnTo>
                  <a:lnTo>
                    <a:pt x="783" y="3046"/>
                  </a:lnTo>
                  <a:lnTo>
                    <a:pt x="751" y="3049"/>
                  </a:lnTo>
                  <a:lnTo>
                    <a:pt x="718" y="3046"/>
                  </a:lnTo>
                  <a:lnTo>
                    <a:pt x="686" y="3039"/>
                  </a:lnTo>
                  <a:lnTo>
                    <a:pt x="656" y="3026"/>
                  </a:lnTo>
                  <a:lnTo>
                    <a:pt x="629" y="3009"/>
                  </a:lnTo>
                  <a:lnTo>
                    <a:pt x="603" y="2988"/>
                  </a:lnTo>
                  <a:lnTo>
                    <a:pt x="394" y="2778"/>
                  </a:lnTo>
                  <a:lnTo>
                    <a:pt x="372" y="2752"/>
                  </a:lnTo>
                  <a:lnTo>
                    <a:pt x="355" y="2724"/>
                  </a:lnTo>
                  <a:lnTo>
                    <a:pt x="343" y="2695"/>
                  </a:lnTo>
                  <a:lnTo>
                    <a:pt x="335" y="2663"/>
                  </a:lnTo>
                  <a:lnTo>
                    <a:pt x="333" y="2631"/>
                  </a:lnTo>
                  <a:lnTo>
                    <a:pt x="335" y="2600"/>
                  </a:lnTo>
                  <a:lnTo>
                    <a:pt x="342" y="2569"/>
                  </a:lnTo>
                  <a:lnTo>
                    <a:pt x="354" y="2538"/>
                  </a:lnTo>
                  <a:lnTo>
                    <a:pt x="372" y="2509"/>
                  </a:lnTo>
                  <a:lnTo>
                    <a:pt x="510" y="2317"/>
                  </a:lnTo>
                  <a:lnTo>
                    <a:pt x="473" y="2242"/>
                  </a:lnTo>
                  <a:lnTo>
                    <a:pt x="440" y="2165"/>
                  </a:lnTo>
                  <a:lnTo>
                    <a:pt x="414" y="2087"/>
                  </a:lnTo>
                  <a:lnTo>
                    <a:pt x="174" y="2046"/>
                  </a:lnTo>
                  <a:lnTo>
                    <a:pt x="141" y="2038"/>
                  </a:lnTo>
                  <a:lnTo>
                    <a:pt x="112" y="2026"/>
                  </a:lnTo>
                  <a:lnTo>
                    <a:pt x="84" y="2009"/>
                  </a:lnTo>
                  <a:lnTo>
                    <a:pt x="60" y="1988"/>
                  </a:lnTo>
                  <a:lnTo>
                    <a:pt x="40" y="1963"/>
                  </a:lnTo>
                  <a:lnTo>
                    <a:pt x="23" y="1936"/>
                  </a:lnTo>
                  <a:lnTo>
                    <a:pt x="10" y="1906"/>
                  </a:lnTo>
                  <a:lnTo>
                    <a:pt x="3" y="1874"/>
                  </a:lnTo>
                  <a:lnTo>
                    <a:pt x="0" y="1841"/>
                  </a:lnTo>
                  <a:lnTo>
                    <a:pt x="0" y="1545"/>
                  </a:lnTo>
                  <a:lnTo>
                    <a:pt x="3" y="1511"/>
                  </a:lnTo>
                  <a:lnTo>
                    <a:pt x="10" y="1479"/>
                  </a:lnTo>
                  <a:lnTo>
                    <a:pt x="23" y="1449"/>
                  </a:lnTo>
                  <a:lnTo>
                    <a:pt x="40" y="1423"/>
                  </a:lnTo>
                  <a:lnTo>
                    <a:pt x="60" y="1398"/>
                  </a:lnTo>
                  <a:lnTo>
                    <a:pt x="84" y="1378"/>
                  </a:lnTo>
                  <a:lnTo>
                    <a:pt x="112" y="1360"/>
                  </a:lnTo>
                  <a:lnTo>
                    <a:pt x="141" y="1347"/>
                  </a:lnTo>
                  <a:lnTo>
                    <a:pt x="174" y="1339"/>
                  </a:lnTo>
                  <a:lnTo>
                    <a:pt x="408" y="1300"/>
                  </a:lnTo>
                  <a:lnTo>
                    <a:pt x="434" y="1221"/>
                  </a:lnTo>
                  <a:lnTo>
                    <a:pt x="465" y="1144"/>
                  </a:lnTo>
                  <a:lnTo>
                    <a:pt x="502" y="1069"/>
                  </a:lnTo>
                  <a:lnTo>
                    <a:pt x="360" y="872"/>
                  </a:lnTo>
                  <a:lnTo>
                    <a:pt x="344" y="843"/>
                  </a:lnTo>
                  <a:lnTo>
                    <a:pt x="332" y="812"/>
                  </a:lnTo>
                  <a:lnTo>
                    <a:pt x="325" y="780"/>
                  </a:lnTo>
                  <a:lnTo>
                    <a:pt x="323" y="749"/>
                  </a:lnTo>
                  <a:lnTo>
                    <a:pt x="325" y="717"/>
                  </a:lnTo>
                  <a:lnTo>
                    <a:pt x="333" y="686"/>
                  </a:lnTo>
                  <a:lnTo>
                    <a:pt x="345" y="657"/>
                  </a:lnTo>
                  <a:lnTo>
                    <a:pt x="361" y="629"/>
                  </a:lnTo>
                  <a:lnTo>
                    <a:pt x="383" y="603"/>
                  </a:lnTo>
                  <a:lnTo>
                    <a:pt x="594" y="393"/>
                  </a:lnTo>
                  <a:lnTo>
                    <a:pt x="618" y="372"/>
                  </a:lnTo>
                  <a:lnTo>
                    <a:pt x="646" y="354"/>
                  </a:lnTo>
                  <a:lnTo>
                    <a:pt x="676" y="342"/>
                  </a:lnTo>
                  <a:lnTo>
                    <a:pt x="708" y="335"/>
                  </a:lnTo>
                  <a:lnTo>
                    <a:pt x="741" y="332"/>
                  </a:lnTo>
                  <a:lnTo>
                    <a:pt x="773" y="335"/>
                  </a:lnTo>
                  <a:lnTo>
                    <a:pt x="805" y="342"/>
                  </a:lnTo>
                  <a:lnTo>
                    <a:pt x="835" y="354"/>
                  </a:lnTo>
                  <a:lnTo>
                    <a:pt x="862" y="371"/>
                  </a:lnTo>
                  <a:lnTo>
                    <a:pt x="1056" y="510"/>
                  </a:lnTo>
                  <a:lnTo>
                    <a:pt x="1129" y="473"/>
                  </a:lnTo>
                  <a:lnTo>
                    <a:pt x="1206" y="440"/>
                  </a:lnTo>
                  <a:lnTo>
                    <a:pt x="1284" y="414"/>
                  </a:lnTo>
                  <a:lnTo>
                    <a:pt x="1325" y="174"/>
                  </a:lnTo>
                  <a:lnTo>
                    <a:pt x="1333" y="141"/>
                  </a:lnTo>
                  <a:lnTo>
                    <a:pt x="1347" y="112"/>
                  </a:lnTo>
                  <a:lnTo>
                    <a:pt x="1363" y="84"/>
                  </a:lnTo>
                  <a:lnTo>
                    <a:pt x="1384" y="60"/>
                  </a:lnTo>
                  <a:lnTo>
                    <a:pt x="1409" y="40"/>
                  </a:lnTo>
                  <a:lnTo>
                    <a:pt x="1436" y="24"/>
                  </a:lnTo>
                  <a:lnTo>
                    <a:pt x="1465" y="10"/>
                  </a:lnTo>
                  <a:lnTo>
                    <a:pt x="1497" y="3"/>
                  </a:lnTo>
                  <a:lnTo>
                    <a:pt x="1531"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Freeform 7"/>
            <p:cNvSpPr>
              <a:spLocks noEditPoints="1"/>
            </p:cNvSpPr>
            <p:nvPr/>
          </p:nvSpPr>
          <p:spPr bwMode="auto">
            <a:xfrm>
              <a:off x="11149013" y="2078038"/>
              <a:ext cx="230187" cy="230188"/>
            </a:xfrm>
            <a:custGeom>
              <a:avLst/>
              <a:gdLst>
                <a:gd name="T0" fmla="*/ 613 w 1455"/>
                <a:gd name="T1" fmla="*/ 202 h 1455"/>
                <a:gd name="T2" fmla="*/ 457 w 1455"/>
                <a:gd name="T3" fmla="*/ 264 h 1455"/>
                <a:gd name="T4" fmla="*/ 329 w 1455"/>
                <a:gd name="T5" fmla="*/ 367 h 1455"/>
                <a:gd name="T6" fmla="*/ 238 w 1455"/>
                <a:gd name="T7" fmla="*/ 506 h 1455"/>
                <a:gd name="T8" fmla="*/ 194 w 1455"/>
                <a:gd name="T9" fmla="*/ 668 h 1455"/>
                <a:gd name="T10" fmla="*/ 203 w 1455"/>
                <a:gd name="T11" fmla="*/ 843 h 1455"/>
                <a:gd name="T12" fmla="*/ 264 w 1455"/>
                <a:gd name="T13" fmla="*/ 998 h 1455"/>
                <a:gd name="T14" fmla="*/ 368 w 1455"/>
                <a:gd name="T15" fmla="*/ 1126 h 1455"/>
                <a:gd name="T16" fmla="*/ 506 w 1455"/>
                <a:gd name="T17" fmla="*/ 1216 h 1455"/>
                <a:gd name="T18" fmla="*/ 669 w 1455"/>
                <a:gd name="T19" fmla="*/ 1262 h 1455"/>
                <a:gd name="T20" fmla="*/ 843 w 1455"/>
                <a:gd name="T21" fmla="*/ 1252 h 1455"/>
                <a:gd name="T22" fmla="*/ 999 w 1455"/>
                <a:gd name="T23" fmla="*/ 1191 h 1455"/>
                <a:gd name="T24" fmla="*/ 1126 w 1455"/>
                <a:gd name="T25" fmla="*/ 1087 h 1455"/>
                <a:gd name="T26" fmla="*/ 1217 w 1455"/>
                <a:gd name="T27" fmla="*/ 949 h 1455"/>
                <a:gd name="T28" fmla="*/ 1262 w 1455"/>
                <a:gd name="T29" fmla="*/ 786 h 1455"/>
                <a:gd name="T30" fmla="*/ 1253 w 1455"/>
                <a:gd name="T31" fmla="*/ 612 h 1455"/>
                <a:gd name="T32" fmla="*/ 1191 w 1455"/>
                <a:gd name="T33" fmla="*/ 456 h 1455"/>
                <a:gd name="T34" fmla="*/ 1088 w 1455"/>
                <a:gd name="T35" fmla="*/ 328 h 1455"/>
                <a:gd name="T36" fmla="*/ 950 w 1455"/>
                <a:gd name="T37" fmla="*/ 238 h 1455"/>
                <a:gd name="T38" fmla="*/ 786 w 1455"/>
                <a:gd name="T39" fmla="*/ 193 h 1455"/>
                <a:gd name="T40" fmla="*/ 794 w 1455"/>
                <a:gd name="T41" fmla="*/ 3 h 1455"/>
                <a:gd name="T42" fmla="*/ 981 w 1455"/>
                <a:gd name="T43" fmla="*/ 46 h 1455"/>
                <a:gd name="T44" fmla="*/ 1147 w 1455"/>
                <a:gd name="T45" fmla="*/ 133 h 1455"/>
                <a:gd name="T46" fmla="*/ 1284 w 1455"/>
                <a:gd name="T47" fmla="*/ 259 h 1455"/>
                <a:gd name="T48" fmla="*/ 1385 w 1455"/>
                <a:gd name="T49" fmla="*/ 416 h 1455"/>
                <a:gd name="T50" fmla="*/ 1443 w 1455"/>
                <a:gd name="T51" fmla="*/ 597 h 1455"/>
                <a:gd name="T52" fmla="*/ 1451 w 1455"/>
                <a:gd name="T53" fmla="*/ 793 h 1455"/>
                <a:gd name="T54" fmla="*/ 1409 w 1455"/>
                <a:gd name="T55" fmla="*/ 981 h 1455"/>
                <a:gd name="T56" fmla="*/ 1321 w 1455"/>
                <a:gd name="T57" fmla="*/ 1147 h 1455"/>
                <a:gd name="T58" fmla="*/ 1196 w 1455"/>
                <a:gd name="T59" fmla="*/ 1284 h 1455"/>
                <a:gd name="T60" fmla="*/ 1039 w 1455"/>
                <a:gd name="T61" fmla="*/ 1384 h 1455"/>
                <a:gd name="T62" fmla="*/ 859 w 1455"/>
                <a:gd name="T63" fmla="*/ 1443 h 1455"/>
                <a:gd name="T64" fmla="*/ 662 w 1455"/>
                <a:gd name="T65" fmla="*/ 1452 h 1455"/>
                <a:gd name="T66" fmla="*/ 475 w 1455"/>
                <a:gd name="T67" fmla="*/ 1409 h 1455"/>
                <a:gd name="T68" fmla="*/ 309 w 1455"/>
                <a:gd name="T69" fmla="*/ 1322 h 1455"/>
                <a:gd name="T70" fmla="*/ 171 w 1455"/>
                <a:gd name="T71" fmla="*/ 1196 h 1455"/>
                <a:gd name="T72" fmla="*/ 70 w 1455"/>
                <a:gd name="T73" fmla="*/ 1039 h 1455"/>
                <a:gd name="T74" fmla="*/ 12 w 1455"/>
                <a:gd name="T75" fmla="*/ 858 h 1455"/>
                <a:gd name="T76" fmla="*/ 4 w 1455"/>
                <a:gd name="T77" fmla="*/ 661 h 1455"/>
                <a:gd name="T78" fmla="*/ 46 w 1455"/>
                <a:gd name="T79" fmla="*/ 474 h 1455"/>
                <a:gd name="T80" fmla="*/ 134 w 1455"/>
                <a:gd name="T81" fmla="*/ 308 h 1455"/>
                <a:gd name="T82" fmla="*/ 260 w 1455"/>
                <a:gd name="T83" fmla="*/ 171 h 1455"/>
                <a:gd name="T84" fmla="*/ 416 w 1455"/>
                <a:gd name="T85" fmla="*/ 70 h 1455"/>
                <a:gd name="T86" fmla="*/ 597 w 1455"/>
                <a:gd name="T87" fmla="*/ 12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5" h="1455">
                  <a:moveTo>
                    <a:pt x="727" y="190"/>
                  </a:moveTo>
                  <a:lnTo>
                    <a:pt x="669" y="193"/>
                  </a:lnTo>
                  <a:lnTo>
                    <a:pt x="613" y="202"/>
                  </a:lnTo>
                  <a:lnTo>
                    <a:pt x="558" y="218"/>
                  </a:lnTo>
                  <a:lnTo>
                    <a:pt x="506" y="238"/>
                  </a:lnTo>
                  <a:lnTo>
                    <a:pt x="457" y="264"/>
                  </a:lnTo>
                  <a:lnTo>
                    <a:pt x="410" y="294"/>
                  </a:lnTo>
                  <a:lnTo>
                    <a:pt x="368" y="328"/>
                  </a:lnTo>
                  <a:lnTo>
                    <a:pt x="329" y="367"/>
                  </a:lnTo>
                  <a:lnTo>
                    <a:pt x="294" y="410"/>
                  </a:lnTo>
                  <a:lnTo>
                    <a:pt x="264" y="456"/>
                  </a:lnTo>
                  <a:lnTo>
                    <a:pt x="238" y="506"/>
                  </a:lnTo>
                  <a:lnTo>
                    <a:pt x="218" y="558"/>
                  </a:lnTo>
                  <a:lnTo>
                    <a:pt x="203" y="612"/>
                  </a:lnTo>
                  <a:lnTo>
                    <a:pt x="194" y="668"/>
                  </a:lnTo>
                  <a:lnTo>
                    <a:pt x="191" y="728"/>
                  </a:lnTo>
                  <a:lnTo>
                    <a:pt x="194" y="786"/>
                  </a:lnTo>
                  <a:lnTo>
                    <a:pt x="203" y="843"/>
                  </a:lnTo>
                  <a:lnTo>
                    <a:pt x="218" y="897"/>
                  </a:lnTo>
                  <a:lnTo>
                    <a:pt x="238" y="949"/>
                  </a:lnTo>
                  <a:lnTo>
                    <a:pt x="264" y="998"/>
                  </a:lnTo>
                  <a:lnTo>
                    <a:pt x="294" y="1044"/>
                  </a:lnTo>
                  <a:lnTo>
                    <a:pt x="329" y="1087"/>
                  </a:lnTo>
                  <a:lnTo>
                    <a:pt x="368" y="1126"/>
                  </a:lnTo>
                  <a:lnTo>
                    <a:pt x="410" y="1161"/>
                  </a:lnTo>
                  <a:lnTo>
                    <a:pt x="457" y="1191"/>
                  </a:lnTo>
                  <a:lnTo>
                    <a:pt x="506" y="1216"/>
                  </a:lnTo>
                  <a:lnTo>
                    <a:pt x="558" y="1237"/>
                  </a:lnTo>
                  <a:lnTo>
                    <a:pt x="613" y="1252"/>
                  </a:lnTo>
                  <a:lnTo>
                    <a:pt x="669" y="1262"/>
                  </a:lnTo>
                  <a:lnTo>
                    <a:pt x="727" y="1265"/>
                  </a:lnTo>
                  <a:lnTo>
                    <a:pt x="786" y="1262"/>
                  </a:lnTo>
                  <a:lnTo>
                    <a:pt x="843" y="1252"/>
                  </a:lnTo>
                  <a:lnTo>
                    <a:pt x="897" y="1237"/>
                  </a:lnTo>
                  <a:lnTo>
                    <a:pt x="950" y="1216"/>
                  </a:lnTo>
                  <a:lnTo>
                    <a:pt x="999" y="1191"/>
                  </a:lnTo>
                  <a:lnTo>
                    <a:pt x="1045" y="1161"/>
                  </a:lnTo>
                  <a:lnTo>
                    <a:pt x="1088" y="1126"/>
                  </a:lnTo>
                  <a:lnTo>
                    <a:pt x="1126" y="1087"/>
                  </a:lnTo>
                  <a:lnTo>
                    <a:pt x="1161" y="1044"/>
                  </a:lnTo>
                  <a:lnTo>
                    <a:pt x="1191" y="998"/>
                  </a:lnTo>
                  <a:lnTo>
                    <a:pt x="1217" y="949"/>
                  </a:lnTo>
                  <a:lnTo>
                    <a:pt x="1237" y="897"/>
                  </a:lnTo>
                  <a:lnTo>
                    <a:pt x="1253" y="843"/>
                  </a:lnTo>
                  <a:lnTo>
                    <a:pt x="1262" y="786"/>
                  </a:lnTo>
                  <a:lnTo>
                    <a:pt x="1265" y="728"/>
                  </a:lnTo>
                  <a:lnTo>
                    <a:pt x="1262" y="668"/>
                  </a:lnTo>
                  <a:lnTo>
                    <a:pt x="1253" y="612"/>
                  </a:lnTo>
                  <a:lnTo>
                    <a:pt x="1237" y="558"/>
                  </a:lnTo>
                  <a:lnTo>
                    <a:pt x="1217" y="506"/>
                  </a:lnTo>
                  <a:lnTo>
                    <a:pt x="1191" y="456"/>
                  </a:lnTo>
                  <a:lnTo>
                    <a:pt x="1161" y="410"/>
                  </a:lnTo>
                  <a:lnTo>
                    <a:pt x="1126" y="367"/>
                  </a:lnTo>
                  <a:lnTo>
                    <a:pt x="1088" y="328"/>
                  </a:lnTo>
                  <a:lnTo>
                    <a:pt x="1045" y="294"/>
                  </a:lnTo>
                  <a:lnTo>
                    <a:pt x="999" y="264"/>
                  </a:lnTo>
                  <a:lnTo>
                    <a:pt x="950" y="238"/>
                  </a:lnTo>
                  <a:lnTo>
                    <a:pt x="897" y="218"/>
                  </a:lnTo>
                  <a:lnTo>
                    <a:pt x="843" y="202"/>
                  </a:lnTo>
                  <a:lnTo>
                    <a:pt x="786" y="193"/>
                  </a:lnTo>
                  <a:lnTo>
                    <a:pt x="727" y="190"/>
                  </a:lnTo>
                  <a:close/>
                  <a:moveTo>
                    <a:pt x="727" y="0"/>
                  </a:moveTo>
                  <a:lnTo>
                    <a:pt x="794" y="3"/>
                  </a:lnTo>
                  <a:lnTo>
                    <a:pt x="859" y="12"/>
                  </a:lnTo>
                  <a:lnTo>
                    <a:pt x="921" y="26"/>
                  </a:lnTo>
                  <a:lnTo>
                    <a:pt x="981" y="46"/>
                  </a:lnTo>
                  <a:lnTo>
                    <a:pt x="1039" y="70"/>
                  </a:lnTo>
                  <a:lnTo>
                    <a:pt x="1094" y="99"/>
                  </a:lnTo>
                  <a:lnTo>
                    <a:pt x="1147" y="133"/>
                  </a:lnTo>
                  <a:lnTo>
                    <a:pt x="1196" y="171"/>
                  </a:lnTo>
                  <a:lnTo>
                    <a:pt x="1242" y="213"/>
                  </a:lnTo>
                  <a:lnTo>
                    <a:pt x="1284" y="259"/>
                  </a:lnTo>
                  <a:lnTo>
                    <a:pt x="1321" y="308"/>
                  </a:lnTo>
                  <a:lnTo>
                    <a:pt x="1355" y="360"/>
                  </a:lnTo>
                  <a:lnTo>
                    <a:pt x="1385" y="416"/>
                  </a:lnTo>
                  <a:lnTo>
                    <a:pt x="1409" y="474"/>
                  </a:lnTo>
                  <a:lnTo>
                    <a:pt x="1429" y="534"/>
                  </a:lnTo>
                  <a:lnTo>
                    <a:pt x="1443" y="597"/>
                  </a:lnTo>
                  <a:lnTo>
                    <a:pt x="1451" y="661"/>
                  </a:lnTo>
                  <a:lnTo>
                    <a:pt x="1455" y="728"/>
                  </a:lnTo>
                  <a:lnTo>
                    <a:pt x="1451" y="793"/>
                  </a:lnTo>
                  <a:lnTo>
                    <a:pt x="1443" y="858"/>
                  </a:lnTo>
                  <a:lnTo>
                    <a:pt x="1429" y="920"/>
                  </a:lnTo>
                  <a:lnTo>
                    <a:pt x="1409" y="981"/>
                  </a:lnTo>
                  <a:lnTo>
                    <a:pt x="1385" y="1039"/>
                  </a:lnTo>
                  <a:lnTo>
                    <a:pt x="1355" y="1095"/>
                  </a:lnTo>
                  <a:lnTo>
                    <a:pt x="1321" y="1147"/>
                  </a:lnTo>
                  <a:lnTo>
                    <a:pt x="1284" y="1196"/>
                  </a:lnTo>
                  <a:lnTo>
                    <a:pt x="1242" y="1242"/>
                  </a:lnTo>
                  <a:lnTo>
                    <a:pt x="1196" y="1284"/>
                  </a:lnTo>
                  <a:lnTo>
                    <a:pt x="1147" y="1322"/>
                  </a:lnTo>
                  <a:lnTo>
                    <a:pt x="1094" y="1356"/>
                  </a:lnTo>
                  <a:lnTo>
                    <a:pt x="1039" y="1384"/>
                  </a:lnTo>
                  <a:lnTo>
                    <a:pt x="981" y="1409"/>
                  </a:lnTo>
                  <a:lnTo>
                    <a:pt x="921" y="1428"/>
                  </a:lnTo>
                  <a:lnTo>
                    <a:pt x="859" y="1443"/>
                  </a:lnTo>
                  <a:lnTo>
                    <a:pt x="794" y="1452"/>
                  </a:lnTo>
                  <a:lnTo>
                    <a:pt x="727" y="1455"/>
                  </a:lnTo>
                  <a:lnTo>
                    <a:pt x="662" y="1452"/>
                  </a:lnTo>
                  <a:lnTo>
                    <a:pt x="597" y="1443"/>
                  </a:lnTo>
                  <a:lnTo>
                    <a:pt x="535" y="1428"/>
                  </a:lnTo>
                  <a:lnTo>
                    <a:pt x="475" y="1409"/>
                  </a:lnTo>
                  <a:lnTo>
                    <a:pt x="416" y="1384"/>
                  </a:lnTo>
                  <a:lnTo>
                    <a:pt x="361" y="1356"/>
                  </a:lnTo>
                  <a:lnTo>
                    <a:pt x="309" y="1322"/>
                  </a:lnTo>
                  <a:lnTo>
                    <a:pt x="260" y="1284"/>
                  </a:lnTo>
                  <a:lnTo>
                    <a:pt x="213" y="1242"/>
                  </a:lnTo>
                  <a:lnTo>
                    <a:pt x="171" y="1196"/>
                  </a:lnTo>
                  <a:lnTo>
                    <a:pt x="134" y="1147"/>
                  </a:lnTo>
                  <a:lnTo>
                    <a:pt x="100" y="1095"/>
                  </a:lnTo>
                  <a:lnTo>
                    <a:pt x="70" y="1039"/>
                  </a:lnTo>
                  <a:lnTo>
                    <a:pt x="46" y="981"/>
                  </a:lnTo>
                  <a:lnTo>
                    <a:pt x="26" y="920"/>
                  </a:lnTo>
                  <a:lnTo>
                    <a:pt x="12" y="858"/>
                  </a:lnTo>
                  <a:lnTo>
                    <a:pt x="4" y="793"/>
                  </a:lnTo>
                  <a:lnTo>
                    <a:pt x="0" y="728"/>
                  </a:lnTo>
                  <a:lnTo>
                    <a:pt x="4" y="661"/>
                  </a:lnTo>
                  <a:lnTo>
                    <a:pt x="12" y="597"/>
                  </a:lnTo>
                  <a:lnTo>
                    <a:pt x="26" y="534"/>
                  </a:lnTo>
                  <a:lnTo>
                    <a:pt x="46" y="474"/>
                  </a:lnTo>
                  <a:lnTo>
                    <a:pt x="70" y="416"/>
                  </a:lnTo>
                  <a:lnTo>
                    <a:pt x="100" y="360"/>
                  </a:lnTo>
                  <a:lnTo>
                    <a:pt x="134" y="308"/>
                  </a:lnTo>
                  <a:lnTo>
                    <a:pt x="171" y="259"/>
                  </a:lnTo>
                  <a:lnTo>
                    <a:pt x="213" y="213"/>
                  </a:lnTo>
                  <a:lnTo>
                    <a:pt x="260" y="171"/>
                  </a:lnTo>
                  <a:lnTo>
                    <a:pt x="309" y="133"/>
                  </a:lnTo>
                  <a:lnTo>
                    <a:pt x="361" y="99"/>
                  </a:lnTo>
                  <a:lnTo>
                    <a:pt x="416" y="70"/>
                  </a:lnTo>
                  <a:lnTo>
                    <a:pt x="475" y="46"/>
                  </a:lnTo>
                  <a:lnTo>
                    <a:pt x="535" y="26"/>
                  </a:lnTo>
                  <a:lnTo>
                    <a:pt x="597" y="12"/>
                  </a:lnTo>
                  <a:lnTo>
                    <a:pt x="662" y="3"/>
                  </a:lnTo>
                  <a:lnTo>
                    <a:pt x="727"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88" name="Inhaltsplatzhalter 4"/>
          <p:cNvSpPr txBox="1"/>
          <p:nvPr/>
        </p:nvSpPr>
        <p:spPr>
          <a:xfrm>
            <a:off x="4447530" y="5535482"/>
            <a:ext cx="2923112" cy="430530"/>
          </a:xfrm>
          <a:prstGeom prst="rect">
            <a:avLst/>
          </a:prstGeom>
        </p:spPr>
        <p:txBody>
          <a:bodyPr wrap="square" lIns="0" tIns="0" rIns="0" bIns="0">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defTabSz="914400">
              <a:lnSpc>
                <a:spcPct val="100000"/>
              </a:lnSpc>
              <a:spcAft>
                <a:spcPts val="0"/>
              </a:spcAft>
              <a:buNone/>
              <a:defRPr/>
            </a:pPr>
            <a:r>
              <a:rPr lang="zh-CN" altLang="en-US" sz="2800" dirty="0">
                <a:solidFill>
                  <a:srgbClr val="262626"/>
                </a:solidFill>
                <a:latin typeface="微软雅黑" panose="020B0503020204020204" pitchFamily="34" charset="-122"/>
                <a:ea typeface="微软雅黑" panose="020B0503020204020204" pitchFamily="34" charset="-122"/>
              </a:rPr>
              <a:t>项目分工</a:t>
            </a:r>
            <a:endParaRPr lang="zh-CN" altLang="en-US" sz="2800" dirty="0">
              <a:solidFill>
                <a:srgbClr val="262626"/>
              </a:solidFill>
              <a:latin typeface="微软雅黑" panose="020B0503020204020204" pitchFamily="34" charset="-122"/>
              <a:ea typeface="微软雅黑" panose="020B0503020204020204" pitchFamily="34" charset="-122"/>
            </a:endParaRPr>
          </a:p>
        </p:txBody>
      </p:sp>
      <p:sp>
        <p:nvSpPr>
          <p:cNvPr id="89" name="Inhaltsplatzhalter 4"/>
          <p:cNvSpPr txBox="1"/>
          <p:nvPr/>
        </p:nvSpPr>
        <p:spPr>
          <a:xfrm>
            <a:off x="479374" y="4731024"/>
            <a:ext cx="2894340" cy="110744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整个项目编程实现，完成项目立项，项目编码与实现文档，以及完成最后的</a:t>
            </a:r>
            <a:r>
              <a:rPr lang="en-US" altLang="zh-CN" sz="1800" dirty="0">
                <a:solidFill>
                  <a:srgbClr val="262626"/>
                </a:solidFill>
                <a:latin typeface="微软雅黑" panose="020B0503020204020204" pitchFamily="34" charset="-122"/>
                <a:ea typeface="微软雅黑" panose="020B0503020204020204" pitchFamily="34" charset="-122"/>
              </a:rPr>
              <a:t>ppt</a:t>
            </a:r>
            <a:r>
              <a:rPr lang="zh-CN" altLang="en-US" sz="1800" dirty="0">
                <a:solidFill>
                  <a:srgbClr val="262626"/>
                </a:solidFill>
                <a:latin typeface="微软雅黑" panose="020B0503020204020204" pitchFamily="34" charset="-122"/>
                <a:ea typeface="微软雅黑" panose="020B0503020204020204" pitchFamily="34" charset="-122"/>
              </a:rPr>
              <a:t>制作和项目总结报告</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90" name="Inhaltsplatzhalter 4"/>
          <p:cNvSpPr txBox="1"/>
          <p:nvPr/>
        </p:nvSpPr>
        <p:spPr>
          <a:xfrm>
            <a:off x="498864" y="2877928"/>
            <a:ext cx="2894340" cy="83058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与吴星宇合作分析完成概要设计文档，与小组成员合作完成测试文档相关内容</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91" name="Inhaltsplatzhalter 4"/>
          <p:cNvSpPr txBox="1"/>
          <p:nvPr/>
        </p:nvSpPr>
        <p:spPr>
          <a:xfrm>
            <a:off x="1480466" y="1235394"/>
            <a:ext cx="2894340" cy="83058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与黎卓武合作分析完成详细设计文档，</a:t>
            </a:r>
            <a:r>
              <a:rPr lang="zh-CN" altLang="en-US" sz="1800" dirty="0">
                <a:solidFill>
                  <a:srgbClr val="262626"/>
                </a:solidFill>
                <a:latin typeface="微软雅黑" panose="020B0503020204020204" pitchFamily="34" charset="-122"/>
                <a:ea typeface="微软雅黑" panose="020B0503020204020204" pitchFamily="34" charset="-122"/>
                <a:sym typeface="+mn-ea"/>
              </a:rPr>
              <a:t>与小组成员合作完成测试文档相关内容</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92" name="Inhaltsplatzhalter 4"/>
          <p:cNvSpPr txBox="1"/>
          <p:nvPr/>
        </p:nvSpPr>
        <p:spPr>
          <a:xfrm>
            <a:off x="8430285" y="4731024"/>
            <a:ext cx="2894340" cy="110744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完成整个项目大体的需求分析，</a:t>
            </a:r>
            <a:r>
              <a:rPr lang="zh-CN" altLang="en-US" sz="1800" dirty="0">
                <a:solidFill>
                  <a:srgbClr val="262626"/>
                </a:solidFill>
                <a:latin typeface="微软雅黑" panose="020B0503020204020204" pitchFamily="34" charset="-122"/>
                <a:ea typeface="微软雅黑" panose="020B0503020204020204" pitchFamily="34" charset="-122"/>
                <a:sym typeface="+mn-ea"/>
              </a:rPr>
              <a:t>与小组成员合作完成测试文档相关内容</a:t>
            </a:r>
            <a:endParaRPr lang="zh-CN" altLang="en-US" sz="1800" dirty="0">
              <a:solidFill>
                <a:srgbClr val="262626"/>
              </a:solidFill>
              <a:latin typeface="微软雅黑" panose="020B0503020204020204" pitchFamily="34" charset="-122"/>
              <a:ea typeface="微软雅黑" panose="020B0503020204020204" pitchFamily="34" charset="-122"/>
            </a:endParaRPr>
          </a:p>
          <a:p>
            <a:pPr marL="0" lvl="0" indent="0" defTabSz="914400">
              <a:lnSpc>
                <a:spcPct val="100000"/>
              </a:lnSpc>
              <a:spcAft>
                <a:spcPts val="0"/>
              </a:spcAft>
              <a:buNone/>
              <a:defRPr/>
            </a:pP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93" name="Inhaltsplatzhalter 4"/>
          <p:cNvSpPr txBox="1"/>
          <p:nvPr/>
        </p:nvSpPr>
        <p:spPr>
          <a:xfrm>
            <a:off x="8430285" y="2739498"/>
            <a:ext cx="2894340" cy="110744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与罗明岱合作分析完成详细设计文档，</a:t>
            </a:r>
            <a:r>
              <a:rPr lang="zh-CN" altLang="en-US" sz="1800" dirty="0">
                <a:solidFill>
                  <a:srgbClr val="262626"/>
                </a:solidFill>
                <a:latin typeface="微软雅黑" panose="020B0503020204020204" pitchFamily="34" charset="-122"/>
                <a:ea typeface="微软雅黑" panose="020B0503020204020204" pitchFamily="34" charset="-122"/>
                <a:sym typeface="+mn-ea"/>
              </a:rPr>
              <a:t>与小组成员合作完成测试文档相关内容</a:t>
            </a:r>
            <a:endParaRPr lang="zh-CN" altLang="en-US" sz="1800" dirty="0">
              <a:solidFill>
                <a:srgbClr val="262626"/>
              </a:solidFill>
              <a:latin typeface="微软雅黑" panose="020B0503020204020204" pitchFamily="34" charset="-122"/>
              <a:ea typeface="微软雅黑" panose="020B0503020204020204" pitchFamily="34" charset="-122"/>
            </a:endParaRPr>
          </a:p>
          <a:p>
            <a:pPr marL="0" lvl="0" indent="0" defTabSz="914400">
              <a:lnSpc>
                <a:spcPct val="100000"/>
              </a:lnSpc>
              <a:spcAft>
                <a:spcPts val="0"/>
              </a:spcAft>
              <a:buNone/>
              <a:defRPr/>
            </a:pP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94" name="Inhaltsplatzhalter 4"/>
          <p:cNvSpPr txBox="1"/>
          <p:nvPr/>
        </p:nvSpPr>
        <p:spPr>
          <a:xfrm>
            <a:off x="7635641" y="1235394"/>
            <a:ext cx="2894340" cy="110744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914400">
              <a:lnSpc>
                <a:spcPct val="100000"/>
              </a:lnSpc>
              <a:spcAft>
                <a:spcPts val="0"/>
              </a:spcAft>
              <a:buNone/>
              <a:defRPr/>
            </a:pPr>
            <a:r>
              <a:rPr lang="zh-CN" altLang="en-US" sz="1800" dirty="0">
                <a:solidFill>
                  <a:srgbClr val="262626"/>
                </a:solidFill>
                <a:latin typeface="微软雅黑" panose="020B0503020204020204" pitchFamily="34" charset="-122"/>
                <a:ea typeface="微软雅黑" panose="020B0503020204020204" pitchFamily="34" charset="-122"/>
              </a:rPr>
              <a:t>与孙卓欣合作分析完成概要设计文档，</a:t>
            </a:r>
            <a:r>
              <a:rPr lang="zh-CN" altLang="en-US" sz="1800" dirty="0">
                <a:solidFill>
                  <a:srgbClr val="262626"/>
                </a:solidFill>
                <a:latin typeface="微软雅黑" panose="020B0503020204020204" pitchFamily="34" charset="-122"/>
                <a:ea typeface="微软雅黑" panose="020B0503020204020204" pitchFamily="34" charset="-122"/>
                <a:sym typeface="+mn-ea"/>
              </a:rPr>
              <a:t>与小组成员合作完成测试文档相关内容</a:t>
            </a:r>
            <a:endParaRPr lang="zh-CN" altLang="en-US" sz="1800" dirty="0">
              <a:solidFill>
                <a:srgbClr val="262626"/>
              </a:solidFill>
              <a:latin typeface="微软雅黑" panose="020B0503020204020204" pitchFamily="34" charset="-122"/>
              <a:ea typeface="微软雅黑" panose="020B0503020204020204" pitchFamily="34" charset="-122"/>
            </a:endParaRPr>
          </a:p>
          <a:p>
            <a:pPr marL="0" lvl="0" indent="0" defTabSz="914400">
              <a:lnSpc>
                <a:spcPct val="100000"/>
              </a:lnSpc>
              <a:spcAft>
                <a:spcPts val="0"/>
              </a:spcAft>
              <a:buNone/>
              <a:defRPr/>
            </a:pPr>
            <a:endParaRPr lang="zh-CN" altLang="en-US" sz="18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500" fill="hold"/>
                                        <p:tgtEl>
                                          <p:spTgt spid="85"/>
                                        </p:tgtEl>
                                        <p:attrNameLst>
                                          <p:attrName>ppt_w</p:attrName>
                                        </p:attrNameLst>
                                      </p:cBhvr>
                                      <p:tavLst>
                                        <p:tav tm="0">
                                          <p:val>
                                            <p:fltVal val="0"/>
                                          </p:val>
                                        </p:tav>
                                        <p:tav tm="100000">
                                          <p:val>
                                            <p:strVal val="#ppt_w"/>
                                          </p:val>
                                        </p:tav>
                                      </p:tavLst>
                                    </p:anim>
                                    <p:anim calcmode="lin" valueType="num">
                                      <p:cBhvr>
                                        <p:cTn id="8" dur="500" fill="hold"/>
                                        <p:tgtEl>
                                          <p:spTgt spid="85"/>
                                        </p:tgtEl>
                                        <p:attrNameLst>
                                          <p:attrName>ppt_h</p:attrName>
                                        </p:attrNameLst>
                                      </p:cBhvr>
                                      <p:tavLst>
                                        <p:tav tm="0">
                                          <p:val>
                                            <p:fltVal val="0"/>
                                          </p:val>
                                        </p:tav>
                                        <p:tav tm="100000">
                                          <p:val>
                                            <p:strVal val="#ppt_h"/>
                                          </p:val>
                                        </p:tav>
                                      </p:tavLst>
                                    </p:anim>
                                    <p:anim calcmode="lin" valueType="num">
                                      <p:cBhvr>
                                        <p:cTn id="9" dur="500" fill="hold"/>
                                        <p:tgtEl>
                                          <p:spTgt spid="85"/>
                                        </p:tgtEl>
                                        <p:attrNameLst>
                                          <p:attrName>style.rotation</p:attrName>
                                        </p:attrNameLst>
                                      </p:cBhvr>
                                      <p:tavLst>
                                        <p:tav tm="0">
                                          <p:val>
                                            <p:fltVal val="360"/>
                                          </p:val>
                                        </p:tav>
                                        <p:tav tm="100000">
                                          <p:val>
                                            <p:fltVal val="0"/>
                                          </p:val>
                                        </p:tav>
                                      </p:tavLst>
                                    </p:anim>
                                    <p:animEffect transition="in" filter="fade">
                                      <p:cBhvr>
                                        <p:cTn id="10" dur="500"/>
                                        <p:tgtEl>
                                          <p:spTgt spid="8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barn(outVertical)">
                                      <p:cBhvr>
                                        <p:cTn id="13" dur="500"/>
                                        <p:tgtEl>
                                          <p:spTgt spid="88"/>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 calcmode="lin" valueType="num">
                                      <p:cBhvr>
                                        <p:cTn id="23" dur="500" fill="hold"/>
                                        <p:tgtEl>
                                          <p:spTgt spid="79"/>
                                        </p:tgtEl>
                                        <p:attrNameLst>
                                          <p:attrName>ppt_w</p:attrName>
                                        </p:attrNameLst>
                                      </p:cBhvr>
                                      <p:tavLst>
                                        <p:tav tm="0">
                                          <p:val>
                                            <p:fltVal val="0"/>
                                          </p:val>
                                        </p:tav>
                                        <p:tav tm="100000">
                                          <p:val>
                                            <p:strVal val="#ppt_w"/>
                                          </p:val>
                                        </p:tav>
                                      </p:tavLst>
                                    </p:anim>
                                    <p:anim calcmode="lin" valueType="num">
                                      <p:cBhvr>
                                        <p:cTn id="24" dur="500" fill="hold"/>
                                        <p:tgtEl>
                                          <p:spTgt spid="79"/>
                                        </p:tgtEl>
                                        <p:attrNameLst>
                                          <p:attrName>ppt_h</p:attrName>
                                        </p:attrNameLst>
                                      </p:cBhvr>
                                      <p:tavLst>
                                        <p:tav tm="0">
                                          <p:val>
                                            <p:fltVal val="0"/>
                                          </p:val>
                                        </p:tav>
                                        <p:tav tm="100000">
                                          <p:val>
                                            <p:strVal val="#ppt_h"/>
                                          </p:val>
                                        </p:tav>
                                      </p:tavLst>
                                    </p:anim>
                                    <p:animEffect transition="in" filter="fade">
                                      <p:cBhvr>
                                        <p:cTn id="25" dur="500"/>
                                        <p:tgtEl>
                                          <p:spTgt spid="7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wipe(right)">
                                      <p:cBhvr>
                                        <p:cTn id="28" dur="500"/>
                                        <p:tgtEl>
                                          <p:spTgt spid="89"/>
                                        </p:tgtEl>
                                      </p:cBhvr>
                                    </p:animEffect>
                                  </p:childTnLst>
                                </p:cTn>
                              </p:par>
                            </p:childTnLst>
                          </p:cTn>
                        </p:par>
                        <p:par>
                          <p:cTn id="29" fill="hold">
                            <p:stCondLst>
                              <p:cond delay="1500"/>
                            </p:stCondLst>
                            <p:childTnLst>
                              <p:par>
                                <p:cTn id="30" presetID="53" presetClass="entr" presetSubtype="16"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80"/>
                                        </p:tgtEl>
                                        <p:attrNameLst>
                                          <p:attrName>style.visibility</p:attrName>
                                        </p:attrNameLst>
                                      </p:cBhvr>
                                      <p:to>
                                        <p:strVal val="visible"/>
                                      </p:to>
                                    </p:set>
                                    <p:anim calcmode="lin" valueType="num">
                                      <p:cBhvr>
                                        <p:cTn id="38" dur="500" fill="hold"/>
                                        <p:tgtEl>
                                          <p:spTgt spid="80"/>
                                        </p:tgtEl>
                                        <p:attrNameLst>
                                          <p:attrName>ppt_w</p:attrName>
                                        </p:attrNameLst>
                                      </p:cBhvr>
                                      <p:tavLst>
                                        <p:tav tm="0">
                                          <p:val>
                                            <p:fltVal val="0"/>
                                          </p:val>
                                        </p:tav>
                                        <p:tav tm="100000">
                                          <p:val>
                                            <p:strVal val="#ppt_w"/>
                                          </p:val>
                                        </p:tav>
                                      </p:tavLst>
                                    </p:anim>
                                    <p:anim calcmode="lin" valueType="num">
                                      <p:cBhvr>
                                        <p:cTn id="39" dur="500" fill="hold"/>
                                        <p:tgtEl>
                                          <p:spTgt spid="80"/>
                                        </p:tgtEl>
                                        <p:attrNameLst>
                                          <p:attrName>ppt_h</p:attrName>
                                        </p:attrNameLst>
                                      </p:cBhvr>
                                      <p:tavLst>
                                        <p:tav tm="0">
                                          <p:val>
                                            <p:fltVal val="0"/>
                                          </p:val>
                                        </p:tav>
                                        <p:tav tm="100000">
                                          <p:val>
                                            <p:strVal val="#ppt_h"/>
                                          </p:val>
                                        </p:tav>
                                      </p:tavLst>
                                    </p:anim>
                                    <p:animEffect transition="in" filter="fade">
                                      <p:cBhvr>
                                        <p:cTn id="40" dur="500"/>
                                        <p:tgtEl>
                                          <p:spTgt spid="8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right)">
                                      <p:cBhvr>
                                        <p:cTn id="43" dur="500"/>
                                        <p:tgtEl>
                                          <p:spTgt spid="90"/>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500" fill="hold"/>
                                        <p:tgtEl>
                                          <p:spTgt spid="59"/>
                                        </p:tgtEl>
                                        <p:attrNameLst>
                                          <p:attrName>ppt_w</p:attrName>
                                        </p:attrNameLst>
                                      </p:cBhvr>
                                      <p:tavLst>
                                        <p:tav tm="0">
                                          <p:val>
                                            <p:fltVal val="0"/>
                                          </p:val>
                                        </p:tav>
                                        <p:tav tm="100000">
                                          <p:val>
                                            <p:strVal val="#ppt_w"/>
                                          </p:val>
                                        </p:tav>
                                      </p:tavLst>
                                    </p:anim>
                                    <p:anim calcmode="lin" valueType="num">
                                      <p:cBhvr>
                                        <p:cTn id="48" dur="500" fill="hold"/>
                                        <p:tgtEl>
                                          <p:spTgt spid="59"/>
                                        </p:tgtEl>
                                        <p:attrNameLst>
                                          <p:attrName>ppt_h</p:attrName>
                                        </p:attrNameLst>
                                      </p:cBhvr>
                                      <p:tavLst>
                                        <p:tav tm="0">
                                          <p:val>
                                            <p:fltVal val="0"/>
                                          </p:val>
                                        </p:tav>
                                        <p:tav tm="100000">
                                          <p:val>
                                            <p:strVal val="#ppt_h"/>
                                          </p:val>
                                        </p:tav>
                                      </p:tavLst>
                                    </p:anim>
                                    <p:animEffect transition="in" filter="fade">
                                      <p:cBhvr>
                                        <p:cTn id="49" dur="500"/>
                                        <p:tgtEl>
                                          <p:spTgt spid="59"/>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81"/>
                                        </p:tgtEl>
                                        <p:attrNameLst>
                                          <p:attrName>style.visibility</p:attrName>
                                        </p:attrNameLst>
                                      </p:cBhvr>
                                      <p:to>
                                        <p:strVal val="visible"/>
                                      </p:to>
                                    </p:set>
                                    <p:anim calcmode="lin" valueType="num">
                                      <p:cBhvr>
                                        <p:cTn id="53" dur="500" fill="hold"/>
                                        <p:tgtEl>
                                          <p:spTgt spid="81"/>
                                        </p:tgtEl>
                                        <p:attrNameLst>
                                          <p:attrName>ppt_w</p:attrName>
                                        </p:attrNameLst>
                                      </p:cBhvr>
                                      <p:tavLst>
                                        <p:tav tm="0">
                                          <p:val>
                                            <p:fltVal val="0"/>
                                          </p:val>
                                        </p:tav>
                                        <p:tav tm="100000">
                                          <p:val>
                                            <p:strVal val="#ppt_w"/>
                                          </p:val>
                                        </p:tav>
                                      </p:tavLst>
                                    </p:anim>
                                    <p:anim calcmode="lin" valueType="num">
                                      <p:cBhvr>
                                        <p:cTn id="54" dur="500" fill="hold"/>
                                        <p:tgtEl>
                                          <p:spTgt spid="81"/>
                                        </p:tgtEl>
                                        <p:attrNameLst>
                                          <p:attrName>ppt_h</p:attrName>
                                        </p:attrNameLst>
                                      </p:cBhvr>
                                      <p:tavLst>
                                        <p:tav tm="0">
                                          <p:val>
                                            <p:fltVal val="0"/>
                                          </p:val>
                                        </p:tav>
                                        <p:tav tm="100000">
                                          <p:val>
                                            <p:strVal val="#ppt_h"/>
                                          </p:val>
                                        </p:tav>
                                      </p:tavLst>
                                    </p:anim>
                                    <p:animEffect transition="in" filter="fade">
                                      <p:cBhvr>
                                        <p:cTn id="55" dur="500"/>
                                        <p:tgtEl>
                                          <p:spTgt spid="81"/>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right)">
                                      <p:cBhvr>
                                        <p:cTn id="58" dur="500"/>
                                        <p:tgtEl>
                                          <p:spTgt spid="91"/>
                                        </p:tgtEl>
                                      </p:cBhvr>
                                    </p:animEffect>
                                  </p:childTnLst>
                                </p:cTn>
                              </p:par>
                            </p:childTnLst>
                          </p:cTn>
                        </p:par>
                        <p:par>
                          <p:cTn id="59" fill="hold">
                            <p:stCondLst>
                              <p:cond delay="3500"/>
                            </p:stCondLst>
                            <p:childTnLst>
                              <p:par>
                                <p:cTn id="60" presetID="53" presetClass="entr" presetSubtype="16" fill="hold"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ppt_w</p:attrName>
                                        </p:attrNameLst>
                                      </p:cBhvr>
                                      <p:tavLst>
                                        <p:tav tm="0">
                                          <p:val>
                                            <p:fltVal val="0"/>
                                          </p:val>
                                        </p:tav>
                                        <p:tav tm="100000">
                                          <p:val>
                                            <p:strVal val="#ppt_w"/>
                                          </p:val>
                                        </p:tav>
                                      </p:tavLst>
                                    </p:anim>
                                    <p:anim calcmode="lin" valueType="num">
                                      <p:cBhvr>
                                        <p:cTn id="63" dur="500" fill="hold"/>
                                        <p:tgtEl>
                                          <p:spTgt spid="54"/>
                                        </p:tgtEl>
                                        <p:attrNameLst>
                                          <p:attrName>ppt_h</p:attrName>
                                        </p:attrNameLst>
                                      </p:cBhvr>
                                      <p:tavLst>
                                        <p:tav tm="0">
                                          <p:val>
                                            <p:fltVal val="0"/>
                                          </p:val>
                                        </p:tav>
                                        <p:tav tm="100000">
                                          <p:val>
                                            <p:strVal val="#ppt_h"/>
                                          </p:val>
                                        </p:tav>
                                      </p:tavLst>
                                    </p:anim>
                                    <p:animEffect transition="in" filter="fade">
                                      <p:cBhvr>
                                        <p:cTn id="64" dur="500"/>
                                        <p:tgtEl>
                                          <p:spTgt spid="54"/>
                                        </p:tgtEl>
                                      </p:cBhvr>
                                    </p:animEffect>
                                  </p:childTnLst>
                                </p:cTn>
                              </p:par>
                            </p:childTnLst>
                          </p:cTn>
                        </p:par>
                        <p:par>
                          <p:cTn id="65" fill="hold">
                            <p:stCondLst>
                              <p:cond delay="4000"/>
                            </p:stCondLst>
                            <p:childTnLst>
                              <p:par>
                                <p:cTn id="66" presetID="53" presetClass="entr" presetSubtype="16" fill="hold" grpId="0" nodeType="afterEffect">
                                  <p:stCondLst>
                                    <p:cond delay="0"/>
                                  </p:stCondLst>
                                  <p:childTnLst>
                                    <p:set>
                                      <p:cBhvr>
                                        <p:cTn id="67" dur="1" fill="hold">
                                          <p:stCondLst>
                                            <p:cond delay="0"/>
                                          </p:stCondLst>
                                        </p:cTn>
                                        <p:tgtEl>
                                          <p:spTgt spid="82"/>
                                        </p:tgtEl>
                                        <p:attrNameLst>
                                          <p:attrName>style.visibility</p:attrName>
                                        </p:attrNameLst>
                                      </p:cBhvr>
                                      <p:to>
                                        <p:strVal val="visible"/>
                                      </p:to>
                                    </p:set>
                                    <p:anim calcmode="lin" valueType="num">
                                      <p:cBhvr>
                                        <p:cTn id="68" dur="500" fill="hold"/>
                                        <p:tgtEl>
                                          <p:spTgt spid="82"/>
                                        </p:tgtEl>
                                        <p:attrNameLst>
                                          <p:attrName>ppt_w</p:attrName>
                                        </p:attrNameLst>
                                      </p:cBhvr>
                                      <p:tavLst>
                                        <p:tav tm="0">
                                          <p:val>
                                            <p:fltVal val="0"/>
                                          </p:val>
                                        </p:tav>
                                        <p:tav tm="100000">
                                          <p:val>
                                            <p:strVal val="#ppt_w"/>
                                          </p:val>
                                        </p:tav>
                                      </p:tavLst>
                                    </p:anim>
                                    <p:anim calcmode="lin" valueType="num">
                                      <p:cBhvr>
                                        <p:cTn id="69" dur="500" fill="hold"/>
                                        <p:tgtEl>
                                          <p:spTgt spid="82"/>
                                        </p:tgtEl>
                                        <p:attrNameLst>
                                          <p:attrName>ppt_h</p:attrName>
                                        </p:attrNameLst>
                                      </p:cBhvr>
                                      <p:tavLst>
                                        <p:tav tm="0">
                                          <p:val>
                                            <p:fltVal val="0"/>
                                          </p:val>
                                        </p:tav>
                                        <p:tav tm="100000">
                                          <p:val>
                                            <p:strVal val="#ppt_h"/>
                                          </p:val>
                                        </p:tav>
                                      </p:tavLst>
                                    </p:anim>
                                    <p:animEffect transition="in" filter="fade">
                                      <p:cBhvr>
                                        <p:cTn id="70" dur="500"/>
                                        <p:tgtEl>
                                          <p:spTgt spid="8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animEffect transition="in" filter="wipe(left)">
                                      <p:cBhvr>
                                        <p:cTn id="73" dur="500"/>
                                        <p:tgtEl>
                                          <p:spTgt spid="94"/>
                                        </p:tgtEl>
                                      </p:cBhvr>
                                    </p:animEffect>
                                  </p:childTnLst>
                                </p:cTn>
                              </p:par>
                            </p:childTnLst>
                          </p:cTn>
                        </p:par>
                        <p:par>
                          <p:cTn id="74" fill="hold">
                            <p:stCondLst>
                              <p:cond delay="4500"/>
                            </p:stCondLst>
                            <p:childTnLst>
                              <p:par>
                                <p:cTn id="75" presetID="53" presetClass="entr" presetSubtype="16" fill="hold" nodeType="after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Effect transition="in" filter="fade">
                                      <p:cBhvr>
                                        <p:cTn id="79" dur="500"/>
                                        <p:tgtEl>
                                          <p:spTgt spid="49"/>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83"/>
                                        </p:tgtEl>
                                        <p:attrNameLst>
                                          <p:attrName>style.visibility</p:attrName>
                                        </p:attrNameLst>
                                      </p:cBhvr>
                                      <p:to>
                                        <p:strVal val="visible"/>
                                      </p:to>
                                    </p:set>
                                    <p:anim calcmode="lin" valueType="num">
                                      <p:cBhvr>
                                        <p:cTn id="83" dur="500" fill="hold"/>
                                        <p:tgtEl>
                                          <p:spTgt spid="83"/>
                                        </p:tgtEl>
                                        <p:attrNameLst>
                                          <p:attrName>ppt_w</p:attrName>
                                        </p:attrNameLst>
                                      </p:cBhvr>
                                      <p:tavLst>
                                        <p:tav tm="0">
                                          <p:val>
                                            <p:fltVal val="0"/>
                                          </p:val>
                                        </p:tav>
                                        <p:tav tm="100000">
                                          <p:val>
                                            <p:strVal val="#ppt_w"/>
                                          </p:val>
                                        </p:tav>
                                      </p:tavLst>
                                    </p:anim>
                                    <p:anim calcmode="lin" valueType="num">
                                      <p:cBhvr>
                                        <p:cTn id="84" dur="500" fill="hold"/>
                                        <p:tgtEl>
                                          <p:spTgt spid="83"/>
                                        </p:tgtEl>
                                        <p:attrNameLst>
                                          <p:attrName>ppt_h</p:attrName>
                                        </p:attrNameLst>
                                      </p:cBhvr>
                                      <p:tavLst>
                                        <p:tav tm="0">
                                          <p:val>
                                            <p:fltVal val="0"/>
                                          </p:val>
                                        </p:tav>
                                        <p:tav tm="100000">
                                          <p:val>
                                            <p:strVal val="#ppt_h"/>
                                          </p:val>
                                        </p:tav>
                                      </p:tavLst>
                                    </p:anim>
                                    <p:animEffect transition="in" filter="fade">
                                      <p:cBhvr>
                                        <p:cTn id="85" dur="500"/>
                                        <p:tgtEl>
                                          <p:spTgt spid="8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wipe(left)">
                                      <p:cBhvr>
                                        <p:cTn id="88" dur="500"/>
                                        <p:tgtEl>
                                          <p:spTgt spid="93"/>
                                        </p:tgtEl>
                                      </p:cBhvr>
                                    </p:animEffect>
                                  </p:childTnLst>
                                </p:cTn>
                              </p:par>
                            </p:childTnLst>
                          </p:cTn>
                        </p:par>
                        <p:par>
                          <p:cTn id="89" fill="hold">
                            <p:stCondLst>
                              <p:cond delay="5500"/>
                            </p:stCondLst>
                            <p:childTnLst>
                              <p:par>
                                <p:cTn id="90" presetID="53" presetClass="entr" presetSubtype="16" fill="hold" nodeType="afterEffect">
                                  <p:stCondLst>
                                    <p:cond delay="0"/>
                                  </p:stCondLst>
                                  <p:childTnLst>
                                    <p:set>
                                      <p:cBhvr>
                                        <p:cTn id="91" dur="1" fill="hold">
                                          <p:stCondLst>
                                            <p:cond delay="0"/>
                                          </p:stCondLst>
                                        </p:cTn>
                                        <p:tgtEl>
                                          <p:spTgt spid="74"/>
                                        </p:tgtEl>
                                        <p:attrNameLst>
                                          <p:attrName>style.visibility</p:attrName>
                                        </p:attrNameLst>
                                      </p:cBhvr>
                                      <p:to>
                                        <p:strVal val="visible"/>
                                      </p:to>
                                    </p:set>
                                    <p:anim calcmode="lin" valueType="num">
                                      <p:cBhvr>
                                        <p:cTn id="92" dur="500" fill="hold"/>
                                        <p:tgtEl>
                                          <p:spTgt spid="74"/>
                                        </p:tgtEl>
                                        <p:attrNameLst>
                                          <p:attrName>ppt_w</p:attrName>
                                        </p:attrNameLst>
                                      </p:cBhvr>
                                      <p:tavLst>
                                        <p:tav tm="0">
                                          <p:val>
                                            <p:fltVal val="0"/>
                                          </p:val>
                                        </p:tav>
                                        <p:tav tm="100000">
                                          <p:val>
                                            <p:strVal val="#ppt_w"/>
                                          </p:val>
                                        </p:tav>
                                      </p:tavLst>
                                    </p:anim>
                                    <p:anim calcmode="lin" valueType="num">
                                      <p:cBhvr>
                                        <p:cTn id="93" dur="500" fill="hold"/>
                                        <p:tgtEl>
                                          <p:spTgt spid="74"/>
                                        </p:tgtEl>
                                        <p:attrNameLst>
                                          <p:attrName>ppt_h</p:attrName>
                                        </p:attrNameLst>
                                      </p:cBhvr>
                                      <p:tavLst>
                                        <p:tav tm="0">
                                          <p:val>
                                            <p:fltVal val="0"/>
                                          </p:val>
                                        </p:tav>
                                        <p:tav tm="100000">
                                          <p:val>
                                            <p:strVal val="#ppt_h"/>
                                          </p:val>
                                        </p:tav>
                                      </p:tavLst>
                                    </p:anim>
                                    <p:animEffect transition="in" filter="fade">
                                      <p:cBhvr>
                                        <p:cTn id="94" dur="500"/>
                                        <p:tgtEl>
                                          <p:spTgt spid="74"/>
                                        </p:tgtEl>
                                      </p:cBhvr>
                                    </p:animEffect>
                                  </p:childTnLst>
                                </p:cTn>
                              </p:par>
                            </p:childTnLst>
                          </p:cTn>
                        </p:par>
                        <p:par>
                          <p:cTn id="95" fill="hold">
                            <p:stCondLst>
                              <p:cond delay="6000"/>
                            </p:stCondLst>
                            <p:childTnLst>
                              <p:par>
                                <p:cTn id="96" presetID="53" presetClass="entr" presetSubtype="16" fill="hold" grpId="0" nodeType="afterEffect">
                                  <p:stCondLst>
                                    <p:cond delay="0"/>
                                  </p:stCondLst>
                                  <p:childTnLst>
                                    <p:set>
                                      <p:cBhvr>
                                        <p:cTn id="97" dur="1" fill="hold">
                                          <p:stCondLst>
                                            <p:cond delay="0"/>
                                          </p:stCondLst>
                                        </p:cTn>
                                        <p:tgtEl>
                                          <p:spTgt spid="84"/>
                                        </p:tgtEl>
                                        <p:attrNameLst>
                                          <p:attrName>style.visibility</p:attrName>
                                        </p:attrNameLst>
                                      </p:cBhvr>
                                      <p:to>
                                        <p:strVal val="visible"/>
                                      </p:to>
                                    </p:set>
                                    <p:anim calcmode="lin" valueType="num">
                                      <p:cBhvr>
                                        <p:cTn id="98" dur="500" fill="hold"/>
                                        <p:tgtEl>
                                          <p:spTgt spid="84"/>
                                        </p:tgtEl>
                                        <p:attrNameLst>
                                          <p:attrName>ppt_w</p:attrName>
                                        </p:attrNameLst>
                                      </p:cBhvr>
                                      <p:tavLst>
                                        <p:tav tm="0">
                                          <p:val>
                                            <p:fltVal val="0"/>
                                          </p:val>
                                        </p:tav>
                                        <p:tav tm="100000">
                                          <p:val>
                                            <p:strVal val="#ppt_w"/>
                                          </p:val>
                                        </p:tav>
                                      </p:tavLst>
                                    </p:anim>
                                    <p:anim calcmode="lin" valueType="num">
                                      <p:cBhvr>
                                        <p:cTn id="99" dur="500" fill="hold"/>
                                        <p:tgtEl>
                                          <p:spTgt spid="84"/>
                                        </p:tgtEl>
                                        <p:attrNameLst>
                                          <p:attrName>ppt_h</p:attrName>
                                        </p:attrNameLst>
                                      </p:cBhvr>
                                      <p:tavLst>
                                        <p:tav tm="0">
                                          <p:val>
                                            <p:fltVal val="0"/>
                                          </p:val>
                                        </p:tav>
                                        <p:tav tm="100000">
                                          <p:val>
                                            <p:strVal val="#ppt_h"/>
                                          </p:val>
                                        </p:tav>
                                      </p:tavLst>
                                    </p:anim>
                                    <p:animEffect transition="in" filter="fade">
                                      <p:cBhvr>
                                        <p:cTn id="100" dur="500"/>
                                        <p:tgtEl>
                                          <p:spTgt spid="8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wipe(left)">
                                      <p:cBhvr>
                                        <p:cTn id="10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88" grpId="0"/>
      <p:bldP spid="89" grpId="0"/>
      <p:bldP spid="90" grpId="0"/>
      <p:bldP spid="91" grpId="0"/>
      <p:bldP spid="92" grpId="0"/>
      <p:bldP spid="93" grpId="0"/>
      <p:bldP spid="9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出自【趣你的PPT】(微信:qunideppt)：最优质的PPT资源库"/>
          <p:cNvSpPr/>
          <p:nvPr/>
        </p:nvSpPr>
        <p:spPr bwMode="auto">
          <a:xfrm>
            <a:off x="4471103" y="3570084"/>
            <a:ext cx="1575602" cy="1610213"/>
          </a:xfrm>
          <a:custGeom>
            <a:avLst/>
            <a:gdLst>
              <a:gd name="T0" fmla="*/ 83 w 138"/>
              <a:gd name="T1" fmla="*/ 0 h 141"/>
              <a:gd name="T2" fmla="*/ 60 w 138"/>
              <a:gd name="T3" fmla="*/ 0 h 141"/>
              <a:gd name="T4" fmla="*/ 0 w 138"/>
              <a:gd name="T5" fmla="*/ 61 h 141"/>
              <a:gd name="T6" fmla="*/ 80 w 138"/>
              <a:gd name="T7" fmla="*/ 141 h 141"/>
              <a:gd name="T8" fmla="*/ 138 w 138"/>
              <a:gd name="T9" fmla="*/ 83 h 141"/>
              <a:gd name="T10" fmla="*/ 138 w 138"/>
              <a:gd name="T11" fmla="*/ 56 h 141"/>
              <a:gd name="T12" fmla="*/ 83 w 13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38" h="141">
                <a:moveTo>
                  <a:pt x="83" y="0"/>
                </a:moveTo>
                <a:cubicBezTo>
                  <a:pt x="60" y="0"/>
                  <a:pt x="60" y="0"/>
                  <a:pt x="60" y="0"/>
                </a:cubicBezTo>
                <a:cubicBezTo>
                  <a:pt x="0" y="61"/>
                  <a:pt x="0" y="61"/>
                  <a:pt x="0" y="61"/>
                </a:cubicBezTo>
                <a:cubicBezTo>
                  <a:pt x="80" y="141"/>
                  <a:pt x="80" y="141"/>
                  <a:pt x="80" y="141"/>
                </a:cubicBezTo>
                <a:cubicBezTo>
                  <a:pt x="138" y="83"/>
                  <a:pt x="138" y="83"/>
                  <a:pt x="138" y="83"/>
                </a:cubicBezTo>
                <a:cubicBezTo>
                  <a:pt x="138" y="56"/>
                  <a:pt x="138" y="56"/>
                  <a:pt x="138" y="56"/>
                </a:cubicBezTo>
                <a:cubicBezTo>
                  <a:pt x="108" y="54"/>
                  <a:pt x="85" y="30"/>
                  <a:pt x="83" y="0"/>
                </a:cubicBezTo>
                <a:close/>
              </a:path>
            </a:pathLst>
          </a:custGeom>
          <a:solidFill>
            <a:srgbClr val="404040"/>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6" name="出自【趣你的PPT】(微信:qunideppt)：最优质的PPT资源库"/>
          <p:cNvSpPr/>
          <p:nvPr/>
        </p:nvSpPr>
        <p:spPr bwMode="auto">
          <a:xfrm>
            <a:off x="4448530" y="1890648"/>
            <a:ext cx="1620748" cy="1575602"/>
          </a:xfrm>
          <a:custGeom>
            <a:avLst/>
            <a:gdLst>
              <a:gd name="T0" fmla="*/ 142 w 142"/>
              <a:gd name="T1" fmla="*/ 83 h 138"/>
              <a:gd name="T2" fmla="*/ 142 w 142"/>
              <a:gd name="T3" fmla="*/ 61 h 138"/>
              <a:gd name="T4" fmla="*/ 81 w 142"/>
              <a:gd name="T5" fmla="*/ 0 h 138"/>
              <a:gd name="T6" fmla="*/ 0 w 142"/>
              <a:gd name="T7" fmla="*/ 81 h 138"/>
              <a:gd name="T8" fmla="*/ 58 w 142"/>
              <a:gd name="T9" fmla="*/ 138 h 138"/>
              <a:gd name="T10" fmla="*/ 86 w 142"/>
              <a:gd name="T11" fmla="*/ 138 h 138"/>
              <a:gd name="T12" fmla="*/ 142 w 142"/>
              <a:gd name="T13" fmla="*/ 83 h 138"/>
            </a:gdLst>
            <a:ahLst/>
            <a:cxnLst>
              <a:cxn ang="0">
                <a:pos x="T0" y="T1"/>
              </a:cxn>
              <a:cxn ang="0">
                <a:pos x="T2" y="T3"/>
              </a:cxn>
              <a:cxn ang="0">
                <a:pos x="T4" y="T5"/>
              </a:cxn>
              <a:cxn ang="0">
                <a:pos x="T6" y="T7"/>
              </a:cxn>
              <a:cxn ang="0">
                <a:pos x="T8" y="T9"/>
              </a:cxn>
              <a:cxn ang="0">
                <a:pos x="T10" y="T11"/>
              </a:cxn>
              <a:cxn ang="0">
                <a:pos x="T12" y="T13"/>
              </a:cxn>
            </a:cxnLst>
            <a:rect l="0" t="0" r="r" b="b"/>
            <a:pathLst>
              <a:path w="142" h="138">
                <a:moveTo>
                  <a:pt x="142" y="83"/>
                </a:moveTo>
                <a:cubicBezTo>
                  <a:pt x="142" y="61"/>
                  <a:pt x="142" y="61"/>
                  <a:pt x="142" y="61"/>
                </a:cubicBezTo>
                <a:cubicBezTo>
                  <a:pt x="81" y="0"/>
                  <a:pt x="81" y="0"/>
                  <a:pt x="81" y="0"/>
                </a:cubicBezTo>
                <a:cubicBezTo>
                  <a:pt x="0" y="81"/>
                  <a:pt x="0" y="81"/>
                  <a:pt x="0" y="81"/>
                </a:cubicBezTo>
                <a:cubicBezTo>
                  <a:pt x="58" y="138"/>
                  <a:pt x="58" y="138"/>
                  <a:pt x="58" y="138"/>
                </a:cubicBezTo>
                <a:cubicBezTo>
                  <a:pt x="86" y="138"/>
                  <a:pt x="86" y="138"/>
                  <a:pt x="86" y="138"/>
                </a:cubicBezTo>
                <a:cubicBezTo>
                  <a:pt x="88" y="109"/>
                  <a:pt x="112" y="85"/>
                  <a:pt x="142" y="83"/>
                </a:cubicBezTo>
                <a:close/>
              </a:path>
            </a:pathLst>
          </a:custGeom>
          <a:solidFill>
            <a:srgbClr val="199F8E"/>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7" name="出自【趣你的PPT】(微信:qunideppt)：最优质的PPT资源库"/>
          <p:cNvSpPr/>
          <p:nvPr/>
        </p:nvSpPr>
        <p:spPr bwMode="auto">
          <a:xfrm>
            <a:off x="6161075" y="1878608"/>
            <a:ext cx="1574096" cy="1610213"/>
          </a:xfrm>
          <a:custGeom>
            <a:avLst/>
            <a:gdLst>
              <a:gd name="T0" fmla="*/ 55 w 138"/>
              <a:gd name="T1" fmla="*/ 141 h 141"/>
              <a:gd name="T2" fmla="*/ 78 w 138"/>
              <a:gd name="T3" fmla="*/ 141 h 141"/>
              <a:gd name="T4" fmla="*/ 138 w 138"/>
              <a:gd name="T5" fmla="*/ 80 h 141"/>
              <a:gd name="T6" fmla="*/ 58 w 138"/>
              <a:gd name="T7" fmla="*/ 0 h 141"/>
              <a:gd name="T8" fmla="*/ 0 w 138"/>
              <a:gd name="T9" fmla="*/ 57 h 141"/>
              <a:gd name="T10" fmla="*/ 0 w 138"/>
              <a:gd name="T11" fmla="*/ 85 h 141"/>
              <a:gd name="T12" fmla="*/ 55 w 138"/>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8" h="141">
                <a:moveTo>
                  <a:pt x="55" y="141"/>
                </a:moveTo>
                <a:cubicBezTo>
                  <a:pt x="78" y="141"/>
                  <a:pt x="78" y="141"/>
                  <a:pt x="78" y="141"/>
                </a:cubicBezTo>
                <a:cubicBezTo>
                  <a:pt x="138" y="80"/>
                  <a:pt x="138" y="80"/>
                  <a:pt x="138" y="80"/>
                </a:cubicBezTo>
                <a:cubicBezTo>
                  <a:pt x="58" y="0"/>
                  <a:pt x="58" y="0"/>
                  <a:pt x="58" y="0"/>
                </a:cubicBezTo>
                <a:cubicBezTo>
                  <a:pt x="0" y="57"/>
                  <a:pt x="0" y="57"/>
                  <a:pt x="0" y="57"/>
                </a:cubicBezTo>
                <a:cubicBezTo>
                  <a:pt x="0" y="85"/>
                  <a:pt x="0" y="85"/>
                  <a:pt x="0" y="85"/>
                </a:cubicBezTo>
                <a:cubicBezTo>
                  <a:pt x="30" y="87"/>
                  <a:pt x="53" y="111"/>
                  <a:pt x="55" y="141"/>
                </a:cubicBezTo>
                <a:close/>
              </a:path>
            </a:pathLst>
          </a:custGeom>
          <a:solidFill>
            <a:srgbClr val="404040"/>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8" name="出自【趣你的PPT】(微信:qunideppt)：最优质的PPT资源库"/>
          <p:cNvSpPr/>
          <p:nvPr/>
        </p:nvSpPr>
        <p:spPr bwMode="auto">
          <a:xfrm>
            <a:off x="6136997" y="3580618"/>
            <a:ext cx="1622253" cy="1587640"/>
          </a:xfrm>
          <a:custGeom>
            <a:avLst/>
            <a:gdLst>
              <a:gd name="T0" fmla="*/ 0 w 142"/>
              <a:gd name="T1" fmla="*/ 56 h 139"/>
              <a:gd name="T2" fmla="*/ 0 w 142"/>
              <a:gd name="T3" fmla="*/ 78 h 139"/>
              <a:gd name="T4" fmla="*/ 61 w 142"/>
              <a:gd name="T5" fmla="*/ 139 h 139"/>
              <a:gd name="T6" fmla="*/ 142 w 142"/>
              <a:gd name="T7" fmla="*/ 58 h 139"/>
              <a:gd name="T8" fmla="*/ 84 w 142"/>
              <a:gd name="T9" fmla="*/ 0 h 139"/>
              <a:gd name="T10" fmla="*/ 56 w 142"/>
              <a:gd name="T11" fmla="*/ 0 h 139"/>
              <a:gd name="T12" fmla="*/ 0 w 142"/>
              <a:gd name="T13" fmla="*/ 56 h 139"/>
            </a:gdLst>
            <a:ahLst/>
            <a:cxnLst>
              <a:cxn ang="0">
                <a:pos x="T0" y="T1"/>
              </a:cxn>
              <a:cxn ang="0">
                <a:pos x="T2" y="T3"/>
              </a:cxn>
              <a:cxn ang="0">
                <a:pos x="T4" y="T5"/>
              </a:cxn>
              <a:cxn ang="0">
                <a:pos x="T6" y="T7"/>
              </a:cxn>
              <a:cxn ang="0">
                <a:pos x="T8" y="T9"/>
              </a:cxn>
              <a:cxn ang="0">
                <a:pos x="T10" y="T11"/>
              </a:cxn>
              <a:cxn ang="0">
                <a:pos x="T12" y="T13"/>
              </a:cxn>
            </a:cxnLst>
            <a:rect l="0" t="0" r="r" b="b"/>
            <a:pathLst>
              <a:path w="142" h="139">
                <a:moveTo>
                  <a:pt x="0" y="56"/>
                </a:moveTo>
                <a:cubicBezTo>
                  <a:pt x="0" y="78"/>
                  <a:pt x="0" y="78"/>
                  <a:pt x="0" y="78"/>
                </a:cubicBezTo>
                <a:cubicBezTo>
                  <a:pt x="61" y="139"/>
                  <a:pt x="61" y="139"/>
                  <a:pt x="61" y="139"/>
                </a:cubicBezTo>
                <a:cubicBezTo>
                  <a:pt x="142" y="58"/>
                  <a:pt x="142" y="58"/>
                  <a:pt x="142" y="58"/>
                </a:cubicBezTo>
                <a:cubicBezTo>
                  <a:pt x="84" y="0"/>
                  <a:pt x="84" y="0"/>
                  <a:pt x="84" y="0"/>
                </a:cubicBezTo>
                <a:cubicBezTo>
                  <a:pt x="56" y="0"/>
                  <a:pt x="56" y="0"/>
                  <a:pt x="56" y="0"/>
                </a:cubicBezTo>
                <a:cubicBezTo>
                  <a:pt x="54" y="30"/>
                  <a:pt x="30" y="54"/>
                  <a:pt x="0" y="56"/>
                </a:cubicBezTo>
                <a:close/>
              </a:path>
            </a:pathLst>
          </a:custGeom>
          <a:solidFill>
            <a:srgbClr val="199F8E"/>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9" name="出自【趣你的PPT】(微信:qunideppt)：最优质的PPT资源库"/>
          <p:cNvSpPr txBox="1"/>
          <p:nvPr/>
        </p:nvSpPr>
        <p:spPr>
          <a:xfrm>
            <a:off x="4923766" y="2671222"/>
            <a:ext cx="732790" cy="273685"/>
          </a:xfrm>
          <a:prstGeom prst="rect">
            <a:avLst/>
          </a:prstGeom>
          <a:noFill/>
        </p:spPr>
        <p:txBody>
          <a:bodyPr wrap="none" rtlCol="0">
            <a:spAutoFit/>
          </a:bodyPr>
          <a:lstStyle/>
          <a:p>
            <a:pPr algn="ctr"/>
            <a:r>
              <a:rPr lang="en-US" sz="1190" dirty="0">
                <a:solidFill>
                  <a:schemeClr val="bg1"/>
                </a:solidFill>
                <a:latin typeface="微软雅黑" panose="020B0503020204020204" pitchFamily="34" charset="-122"/>
                <a:ea typeface="微软雅黑" panose="020B0503020204020204" pitchFamily="34" charset="-122"/>
              </a:rPr>
              <a:t>H</a:t>
            </a:r>
            <a:r>
              <a:rPr lang="en-US" sz="1190" dirty="0">
                <a:solidFill>
                  <a:schemeClr val="bg1"/>
                </a:solidFill>
                <a:latin typeface="微软雅黑" panose="020B0503020204020204" pitchFamily="34" charset="-122"/>
                <a:ea typeface="微软雅黑" panose="020B0503020204020204" pitchFamily="34" charset="-122"/>
              </a:rPr>
              <a:t>arvest</a:t>
            </a:r>
            <a:endParaRPr lang="en-US" sz="1190" dirty="0">
              <a:solidFill>
                <a:schemeClr val="bg1"/>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txBox="1"/>
          <p:nvPr/>
        </p:nvSpPr>
        <p:spPr>
          <a:xfrm>
            <a:off x="6497412" y="2694336"/>
            <a:ext cx="73279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Harvest</a:t>
            </a:r>
            <a:endParaRPr lang="id-ID" sz="1190" dirty="0">
              <a:solidFill>
                <a:schemeClr val="bg1"/>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txBox="1"/>
          <p:nvPr/>
        </p:nvSpPr>
        <p:spPr>
          <a:xfrm>
            <a:off x="4923764" y="4375940"/>
            <a:ext cx="73279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Harvest</a:t>
            </a:r>
            <a:endParaRPr lang="id-ID" sz="1190" dirty="0">
              <a:solidFill>
                <a:schemeClr val="bg1"/>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txBox="1"/>
          <p:nvPr/>
        </p:nvSpPr>
        <p:spPr>
          <a:xfrm>
            <a:off x="6497412" y="4399054"/>
            <a:ext cx="73279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Harvest</a:t>
            </a:r>
            <a:endParaRPr lang="id-ID" sz="1190" dirty="0">
              <a:solidFill>
                <a:schemeClr val="bg1"/>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a:spLocks noEditPoints="1"/>
          </p:cNvSpPr>
          <p:nvPr/>
        </p:nvSpPr>
        <p:spPr bwMode="auto">
          <a:xfrm>
            <a:off x="5146309" y="2391835"/>
            <a:ext cx="287704" cy="27938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4" name="出自【趣你的PPT】(微信:qunideppt)：最优质的PPT资源库"/>
          <p:cNvSpPr>
            <a:spLocks noEditPoints="1"/>
          </p:cNvSpPr>
          <p:nvPr/>
        </p:nvSpPr>
        <p:spPr bwMode="auto">
          <a:xfrm>
            <a:off x="6708202" y="4076326"/>
            <a:ext cx="311203" cy="322730"/>
          </a:xfrm>
          <a:custGeom>
            <a:avLst/>
            <a:gdLst>
              <a:gd name="T0" fmla="*/ 32 w 80"/>
              <a:gd name="T1" fmla="*/ 40 h 80"/>
              <a:gd name="T2" fmla="*/ 49 w 80"/>
              <a:gd name="T3" fmla="*/ 58 h 80"/>
              <a:gd name="T4" fmla="*/ 43 w 80"/>
              <a:gd name="T5" fmla="*/ 56 h 80"/>
              <a:gd name="T6" fmla="*/ 67 w 80"/>
              <a:gd name="T7" fmla="*/ 64 h 80"/>
              <a:gd name="T8" fmla="*/ 70 w 80"/>
              <a:gd name="T9" fmla="*/ 64 h 80"/>
              <a:gd name="T10" fmla="*/ 40 w 80"/>
              <a:gd name="T11" fmla="*/ 57 h 80"/>
              <a:gd name="T12" fmla="*/ 38 w 80"/>
              <a:gd name="T13" fmla="*/ 56 h 80"/>
              <a:gd name="T14" fmla="*/ 40 w 80"/>
              <a:gd name="T15" fmla="*/ 77 h 80"/>
              <a:gd name="T16" fmla="*/ 40 w 80"/>
              <a:gd name="T17" fmla="*/ 80 h 80"/>
              <a:gd name="T18" fmla="*/ 23 w 80"/>
              <a:gd name="T19" fmla="*/ 49 h 80"/>
              <a:gd name="T20" fmla="*/ 25 w 80"/>
              <a:gd name="T21" fmla="*/ 43 h 80"/>
              <a:gd name="T22" fmla="*/ 26 w 80"/>
              <a:gd name="T23" fmla="*/ 64 h 80"/>
              <a:gd name="T24" fmla="*/ 27 w 80"/>
              <a:gd name="T25" fmla="*/ 67 h 80"/>
              <a:gd name="T26" fmla="*/ 23 w 80"/>
              <a:gd name="T27" fmla="*/ 40 h 80"/>
              <a:gd name="T28" fmla="*/ 25 w 80"/>
              <a:gd name="T29" fmla="*/ 38 h 80"/>
              <a:gd name="T30" fmla="*/ 3 w 80"/>
              <a:gd name="T31" fmla="*/ 40 h 80"/>
              <a:gd name="T32" fmla="*/ 0 w 80"/>
              <a:gd name="T33" fmla="*/ 40 h 80"/>
              <a:gd name="T34" fmla="*/ 32 w 80"/>
              <a:gd name="T35" fmla="*/ 23 h 80"/>
              <a:gd name="T36" fmla="*/ 38 w 80"/>
              <a:gd name="T37" fmla="*/ 25 h 80"/>
              <a:gd name="T38" fmla="*/ 13 w 80"/>
              <a:gd name="T39" fmla="*/ 16 h 80"/>
              <a:gd name="T40" fmla="*/ 10 w 80"/>
              <a:gd name="T41" fmla="*/ 16 h 80"/>
              <a:gd name="T42" fmla="*/ 40 w 80"/>
              <a:gd name="T43" fmla="*/ 23 h 80"/>
              <a:gd name="T44" fmla="*/ 43 w 80"/>
              <a:gd name="T45" fmla="*/ 25 h 80"/>
              <a:gd name="T46" fmla="*/ 40 w 80"/>
              <a:gd name="T47" fmla="*/ 3 h 80"/>
              <a:gd name="T48" fmla="*/ 40 w 80"/>
              <a:gd name="T49" fmla="*/ 0 h 80"/>
              <a:gd name="T50" fmla="*/ 58 w 80"/>
              <a:gd name="T51" fmla="*/ 32 h 80"/>
              <a:gd name="T52" fmla="*/ 56 w 80"/>
              <a:gd name="T53" fmla="*/ 38 h 80"/>
              <a:gd name="T54" fmla="*/ 53 w 80"/>
              <a:gd name="T55" fmla="*/ 18 h 80"/>
              <a:gd name="T56" fmla="*/ 70 w 80"/>
              <a:gd name="T57" fmla="*/ 16 h 80"/>
              <a:gd name="T58" fmla="*/ 59 w 80"/>
              <a:gd name="T59" fmla="*/ 47 h 80"/>
              <a:gd name="T60" fmla="*/ 53 w 80"/>
              <a:gd name="T61" fmla="*/ 49 h 80"/>
              <a:gd name="T62" fmla="*/ 67 w 80"/>
              <a:gd name="T63" fmla="*/ 31 h 80"/>
              <a:gd name="T64" fmla="*/ 52 w 80"/>
              <a:gd name="T65" fmla="*/ 60 h 80"/>
              <a:gd name="T66" fmla="*/ 53 w 80"/>
              <a:gd name="T67" fmla="*/ 40 h 80"/>
              <a:gd name="T68" fmla="*/ 53 w 80"/>
              <a:gd name="T69" fmla="*/ 40 h 80"/>
              <a:gd name="T70" fmla="*/ 50 w 80"/>
              <a:gd name="T71" fmla="*/ 40 h 80"/>
              <a:gd name="T72" fmla="*/ 44 w 80"/>
              <a:gd name="T73" fmla="*/ 31 h 80"/>
              <a:gd name="T74" fmla="*/ 33 w 80"/>
              <a:gd name="T75" fmla="*/ 33 h 80"/>
              <a:gd name="T76" fmla="*/ 31 w 80"/>
              <a:gd name="T77" fmla="*/ 44 h 80"/>
              <a:gd name="T78" fmla="*/ 40 w 80"/>
              <a:gd name="T79" fmla="*/ 50 h 80"/>
              <a:gd name="T80" fmla="*/ 49 w 80"/>
              <a:gd name="T81" fmla="*/ 31 h 80"/>
              <a:gd name="T82" fmla="*/ 50 w 80"/>
              <a:gd name="T83" fmla="*/ 31 h 80"/>
              <a:gd name="T84" fmla="*/ 40 w 80"/>
              <a:gd name="T85" fmla="*/ 28 h 80"/>
              <a:gd name="T86" fmla="*/ 40 w 80"/>
              <a:gd name="T87" fmla="*/ 28 h 80"/>
              <a:gd name="T88" fmla="*/ 32 w 80"/>
              <a:gd name="T89" fmla="*/ 31 h 80"/>
              <a:gd name="T90" fmla="*/ 28 w 80"/>
              <a:gd name="T91" fmla="*/ 41 h 80"/>
              <a:gd name="T92" fmla="*/ 27 w 80"/>
              <a:gd name="T93" fmla="*/ 40 h 80"/>
              <a:gd name="T94" fmla="*/ 31 w 80"/>
              <a:gd name="T95" fmla="*/ 49 h 80"/>
              <a:gd name="T96" fmla="*/ 32 w 80"/>
              <a:gd name="T97" fmla="*/ 50 h 80"/>
              <a:gd name="T98" fmla="*/ 40 w 80"/>
              <a:gd name="T99" fmla="*/ 53 h 80"/>
              <a:gd name="T100" fmla="*/ 50 w 80"/>
              <a:gd name="T101" fmla="*/ 50 h 80"/>
              <a:gd name="T102" fmla="*/ 49 w 80"/>
              <a:gd name="T103"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80">
                <a:moveTo>
                  <a:pt x="48" y="40"/>
                </a:moveTo>
                <a:cubicBezTo>
                  <a:pt x="48" y="45"/>
                  <a:pt x="45" y="48"/>
                  <a:pt x="40" y="48"/>
                </a:cubicBezTo>
                <a:cubicBezTo>
                  <a:pt x="36" y="48"/>
                  <a:pt x="32" y="45"/>
                  <a:pt x="32" y="40"/>
                </a:cubicBezTo>
                <a:cubicBezTo>
                  <a:pt x="32" y="36"/>
                  <a:pt x="36" y="32"/>
                  <a:pt x="40" y="32"/>
                </a:cubicBezTo>
                <a:cubicBezTo>
                  <a:pt x="45" y="32"/>
                  <a:pt x="48" y="36"/>
                  <a:pt x="48" y="40"/>
                </a:cubicBezTo>
                <a:close/>
                <a:moveTo>
                  <a:pt x="49" y="58"/>
                </a:moveTo>
                <a:cubicBezTo>
                  <a:pt x="49" y="56"/>
                  <a:pt x="49" y="54"/>
                  <a:pt x="49" y="53"/>
                </a:cubicBezTo>
                <a:cubicBezTo>
                  <a:pt x="48" y="53"/>
                  <a:pt x="47" y="53"/>
                  <a:pt x="46" y="53"/>
                </a:cubicBezTo>
                <a:cubicBezTo>
                  <a:pt x="45" y="54"/>
                  <a:pt x="44" y="55"/>
                  <a:pt x="43" y="56"/>
                </a:cubicBezTo>
                <a:cubicBezTo>
                  <a:pt x="47" y="59"/>
                  <a:pt x="51" y="62"/>
                  <a:pt x="55" y="64"/>
                </a:cubicBezTo>
                <a:cubicBezTo>
                  <a:pt x="62" y="68"/>
                  <a:pt x="65" y="68"/>
                  <a:pt x="67" y="67"/>
                </a:cubicBezTo>
                <a:cubicBezTo>
                  <a:pt x="67" y="66"/>
                  <a:pt x="67" y="65"/>
                  <a:pt x="67" y="64"/>
                </a:cubicBezTo>
                <a:cubicBezTo>
                  <a:pt x="67" y="62"/>
                  <a:pt x="66" y="58"/>
                  <a:pt x="63" y="53"/>
                </a:cubicBezTo>
                <a:cubicBezTo>
                  <a:pt x="64" y="53"/>
                  <a:pt x="65" y="53"/>
                  <a:pt x="66" y="52"/>
                </a:cubicBezTo>
                <a:cubicBezTo>
                  <a:pt x="69" y="57"/>
                  <a:pt x="70" y="61"/>
                  <a:pt x="70" y="64"/>
                </a:cubicBezTo>
                <a:cubicBezTo>
                  <a:pt x="70" y="66"/>
                  <a:pt x="70" y="68"/>
                  <a:pt x="69" y="69"/>
                </a:cubicBezTo>
                <a:cubicBezTo>
                  <a:pt x="66" y="71"/>
                  <a:pt x="61" y="71"/>
                  <a:pt x="53" y="67"/>
                </a:cubicBezTo>
                <a:cubicBezTo>
                  <a:pt x="49" y="64"/>
                  <a:pt x="45" y="61"/>
                  <a:pt x="40" y="57"/>
                </a:cubicBezTo>
                <a:cubicBezTo>
                  <a:pt x="38" y="59"/>
                  <a:pt x="36" y="61"/>
                  <a:pt x="35" y="62"/>
                </a:cubicBezTo>
                <a:cubicBezTo>
                  <a:pt x="34" y="61"/>
                  <a:pt x="34" y="60"/>
                  <a:pt x="34" y="59"/>
                </a:cubicBezTo>
                <a:cubicBezTo>
                  <a:pt x="35" y="58"/>
                  <a:pt x="37" y="57"/>
                  <a:pt x="38" y="56"/>
                </a:cubicBezTo>
                <a:cubicBezTo>
                  <a:pt x="37" y="55"/>
                  <a:pt x="36" y="54"/>
                  <a:pt x="35" y="53"/>
                </a:cubicBezTo>
                <a:cubicBezTo>
                  <a:pt x="34" y="53"/>
                  <a:pt x="32" y="53"/>
                  <a:pt x="31" y="53"/>
                </a:cubicBezTo>
                <a:cubicBezTo>
                  <a:pt x="33" y="68"/>
                  <a:pt x="37" y="77"/>
                  <a:pt x="40" y="77"/>
                </a:cubicBezTo>
                <a:cubicBezTo>
                  <a:pt x="43" y="77"/>
                  <a:pt x="45" y="73"/>
                  <a:pt x="47" y="65"/>
                </a:cubicBezTo>
                <a:cubicBezTo>
                  <a:pt x="48" y="66"/>
                  <a:pt x="49" y="66"/>
                  <a:pt x="50" y="67"/>
                </a:cubicBezTo>
                <a:cubicBezTo>
                  <a:pt x="48" y="75"/>
                  <a:pt x="45" y="80"/>
                  <a:pt x="40" y="80"/>
                </a:cubicBezTo>
                <a:cubicBezTo>
                  <a:pt x="34" y="80"/>
                  <a:pt x="30" y="68"/>
                  <a:pt x="28" y="52"/>
                </a:cubicBezTo>
                <a:cubicBezTo>
                  <a:pt x="26" y="52"/>
                  <a:pt x="23" y="52"/>
                  <a:pt x="21" y="52"/>
                </a:cubicBezTo>
                <a:cubicBezTo>
                  <a:pt x="22" y="51"/>
                  <a:pt x="22" y="50"/>
                  <a:pt x="23" y="49"/>
                </a:cubicBezTo>
                <a:cubicBezTo>
                  <a:pt x="24" y="49"/>
                  <a:pt x="26" y="49"/>
                  <a:pt x="28" y="49"/>
                </a:cubicBezTo>
                <a:cubicBezTo>
                  <a:pt x="28" y="48"/>
                  <a:pt x="28" y="47"/>
                  <a:pt x="28" y="46"/>
                </a:cubicBezTo>
                <a:cubicBezTo>
                  <a:pt x="27" y="45"/>
                  <a:pt x="26" y="44"/>
                  <a:pt x="25" y="43"/>
                </a:cubicBezTo>
                <a:cubicBezTo>
                  <a:pt x="18" y="51"/>
                  <a:pt x="13" y="60"/>
                  <a:pt x="13" y="64"/>
                </a:cubicBezTo>
                <a:cubicBezTo>
                  <a:pt x="13" y="65"/>
                  <a:pt x="14" y="66"/>
                  <a:pt x="14" y="67"/>
                </a:cubicBezTo>
                <a:cubicBezTo>
                  <a:pt x="15" y="68"/>
                  <a:pt x="19" y="68"/>
                  <a:pt x="26" y="64"/>
                </a:cubicBezTo>
                <a:cubicBezTo>
                  <a:pt x="26" y="64"/>
                  <a:pt x="27" y="63"/>
                  <a:pt x="28" y="63"/>
                </a:cubicBezTo>
                <a:cubicBezTo>
                  <a:pt x="28" y="64"/>
                  <a:pt x="28" y="65"/>
                  <a:pt x="28" y="66"/>
                </a:cubicBezTo>
                <a:cubicBezTo>
                  <a:pt x="28" y="66"/>
                  <a:pt x="28" y="66"/>
                  <a:pt x="27" y="67"/>
                </a:cubicBezTo>
                <a:cubicBezTo>
                  <a:pt x="20" y="71"/>
                  <a:pt x="15" y="71"/>
                  <a:pt x="12" y="69"/>
                </a:cubicBezTo>
                <a:cubicBezTo>
                  <a:pt x="11" y="68"/>
                  <a:pt x="10" y="66"/>
                  <a:pt x="10" y="64"/>
                </a:cubicBezTo>
                <a:cubicBezTo>
                  <a:pt x="10" y="59"/>
                  <a:pt x="15" y="50"/>
                  <a:pt x="23" y="40"/>
                </a:cubicBezTo>
                <a:cubicBezTo>
                  <a:pt x="22" y="38"/>
                  <a:pt x="20" y="36"/>
                  <a:pt x="19" y="35"/>
                </a:cubicBezTo>
                <a:cubicBezTo>
                  <a:pt x="20" y="34"/>
                  <a:pt x="21" y="34"/>
                  <a:pt x="22" y="34"/>
                </a:cubicBezTo>
                <a:cubicBezTo>
                  <a:pt x="23" y="35"/>
                  <a:pt x="24" y="37"/>
                  <a:pt x="25" y="38"/>
                </a:cubicBezTo>
                <a:cubicBezTo>
                  <a:pt x="26" y="37"/>
                  <a:pt x="27" y="36"/>
                  <a:pt x="28" y="35"/>
                </a:cubicBezTo>
                <a:cubicBezTo>
                  <a:pt x="28" y="34"/>
                  <a:pt x="28" y="32"/>
                  <a:pt x="28" y="31"/>
                </a:cubicBezTo>
                <a:cubicBezTo>
                  <a:pt x="12" y="33"/>
                  <a:pt x="3" y="37"/>
                  <a:pt x="3" y="40"/>
                </a:cubicBezTo>
                <a:cubicBezTo>
                  <a:pt x="3" y="43"/>
                  <a:pt x="8" y="45"/>
                  <a:pt x="15" y="47"/>
                </a:cubicBezTo>
                <a:cubicBezTo>
                  <a:pt x="15" y="48"/>
                  <a:pt x="14" y="49"/>
                  <a:pt x="14" y="50"/>
                </a:cubicBezTo>
                <a:cubicBezTo>
                  <a:pt x="6" y="48"/>
                  <a:pt x="0" y="45"/>
                  <a:pt x="0" y="40"/>
                </a:cubicBezTo>
                <a:cubicBezTo>
                  <a:pt x="0" y="34"/>
                  <a:pt x="13" y="30"/>
                  <a:pt x="28" y="28"/>
                </a:cubicBezTo>
                <a:cubicBezTo>
                  <a:pt x="28" y="26"/>
                  <a:pt x="29" y="23"/>
                  <a:pt x="29" y="21"/>
                </a:cubicBezTo>
                <a:cubicBezTo>
                  <a:pt x="30" y="22"/>
                  <a:pt x="31" y="22"/>
                  <a:pt x="32" y="23"/>
                </a:cubicBezTo>
                <a:cubicBezTo>
                  <a:pt x="32" y="25"/>
                  <a:pt x="31" y="26"/>
                  <a:pt x="31" y="28"/>
                </a:cubicBezTo>
                <a:cubicBezTo>
                  <a:pt x="32" y="28"/>
                  <a:pt x="34" y="28"/>
                  <a:pt x="35" y="28"/>
                </a:cubicBezTo>
                <a:cubicBezTo>
                  <a:pt x="36" y="27"/>
                  <a:pt x="37" y="26"/>
                  <a:pt x="38" y="25"/>
                </a:cubicBezTo>
                <a:cubicBezTo>
                  <a:pt x="34" y="22"/>
                  <a:pt x="30" y="19"/>
                  <a:pt x="26" y="17"/>
                </a:cubicBezTo>
                <a:cubicBezTo>
                  <a:pt x="19" y="13"/>
                  <a:pt x="15" y="13"/>
                  <a:pt x="14" y="14"/>
                </a:cubicBezTo>
                <a:cubicBezTo>
                  <a:pt x="14" y="15"/>
                  <a:pt x="13" y="15"/>
                  <a:pt x="13" y="16"/>
                </a:cubicBezTo>
                <a:cubicBezTo>
                  <a:pt x="13" y="19"/>
                  <a:pt x="15" y="23"/>
                  <a:pt x="18" y="28"/>
                </a:cubicBezTo>
                <a:cubicBezTo>
                  <a:pt x="17" y="28"/>
                  <a:pt x="16" y="28"/>
                  <a:pt x="15" y="28"/>
                </a:cubicBezTo>
                <a:cubicBezTo>
                  <a:pt x="12" y="24"/>
                  <a:pt x="10" y="19"/>
                  <a:pt x="10" y="16"/>
                </a:cubicBezTo>
                <a:cubicBezTo>
                  <a:pt x="10" y="15"/>
                  <a:pt x="11" y="13"/>
                  <a:pt x="12" y="12"/>
                </a:cubicBezTo>
                <a:cubicBezTo>
                  <a:pt x="15" y="9"/>
                  <a:pt x="20" y="10"/>
                  <a:pt x="27" y="14"/>
                </a:cubicBezTo>
                <a:cubicBezTo>
                  <a:pt x="31" y="16"/>
                  <a:pt x="36" y="19"/>
                  <a:pt x="40" y="23"/>
                </a:cubicBezTo>
                <a:cubicBezTo>
                  <a:pt x="42" y="22"/>
                  <a:pt x="44" y="20"/>
                  <a:pt x="46" y="19"/>
                </a:cubicBezTo>
                <a:cubicBezTo>
                  <a:pt x="46" y="20"/>
                  <a:pt x="46" y="21"/>
                  <a:pt x="47" y="22"/>
                </a:cubicBezTo>
                <a:cubicBezTo>
                  <a:pt x="45" y="23"/>
                  <a:pt x="44" y="24"/>
                  <a:pt x="43" y="25"/>
                </a:cubicBezTo>
                <a:cubicBezTo>
                  <a:pt x="44" y="26"/>
                  <a:pt x="45" y="27"/>
                  <a:pt x="45" y="28"/>
                </a:cubicBezTo>
                <a:cubicBezTo>
                  <a:pt x="47" y="28"/>
                  <a:pt x="48" y="28"/>
                  <a:pt x="49" y="28"/>
                </a:cubicBezTo>
                <a:cubicBezTo>
                  <a:pt x="48" y="12"/>
                  <a:pt x="44" y="3"/>
                  <a:pt x="40" y="3"/>
                </a:cubicBezTo>
                <a:cubicBezTo>
                  <a:pt x="38" y="3"/>
                  <a:pt x="35" y="8"/>
                  <a:pt x="33" y="15"/>
                </a:cubicBezTo>
                <a:cubicBezTo>
                  <a:pt x="32" y="15"/>
                  <a:pt x="32" y="14"/>
                  <a:pt x="31" y="14"/>
                </a:cubicBezTo>
                <a:cubicBezTo>
                  <a:pt x="33" y="6"/>
                  <a:pt x="36" y="0"/>
                  <a:pt x="40" y="0"/>
                </a:cubicBezTo>
                <a:cubicBezTo>
                  <a:pt x="47" y="0"/>
                  <a:pt x="51" y="13"/>
                  <a:pt x="52" y="28"/>
                </a:cubicBezTo>
                <a:cubicBezTo>
                  <a:pt x="55" y="28"/>
                  <a:pt x="57" y="29"/>
                  <a:pt x="60" y="29"/>
                </a:cubicBezTo>
                <a:cubicBezTo>
                  <a:pt x="59" y="30"/>
                  <a:pt x="58" y="31"/>
                  <a:pt x="58" y="32"/>
                </a:cubicBezTo>
                <a:cubicBezTo>
                  <a:pt x="56" y="32"/>
                  <a:pt x="54" y="31"/>
                  <a:pt x="53" y="31"/>
                </a:cubicBezTo>
                <a:cubicBezTo>
                  <a:pt x="53" y="32"/>
                  <a:pt x="53" y="34"/>
                  <a:pt x="53" y="35"/>
                </a:cubicBezTo>
                <a:cubicBezTo>
                  <a:pt x="54" y="36"/>
                  <a:pt x="55" y="37"/>
                  <a:pt x="56" y="38"/>
                </a:cubicBezTo>
                <a:cubicBezTo>
                  <a:pt x="63" y="29"/>
                  <a:pt x="67" y="21"/>
                  <a:pt x="67" y="16"/>
                </a:cubicBezTo>
                <a:cubicBezTo>
                  <a:pt x="67" y="15"/>
                  <a:pt x="67" y="15"/>
                  <a:pt x="67" y="14"/>
                </a:cubicBezTo>
                <a:cubicBezTo>
                  <a:pt x="65" y="13"/>
                  <a:pt x="60" y="14"/>
                  <a:pt x="53" y="18"/>
                </a:cubicBezTo>
                <a:cubicBezTo>
                  <a:pt x="53" y="17"/>
                  <a:pt x="52" y="16"/>
                  <a:pt x="52" y="15"/>
                </a:cubicBezTo>
                <a:cubicBezTo>
                  <a:pt x="59" y="11"/>
                  <a:pt x="66" y="9"/>
                  <a:pt x="69" y="12"/>
                </a:cubicBezTo>
                <a:cubicBezTo>
                  <a:pt x="70" y="13"/>
                  <a:pt x="70" y="15"/>
                  <a:pt x="70" y="16"/>
                </a:cubicBezTo>
                <a:cubicBezTo>
                  <a:pt x="70" y="22"/>
                  <a:pt x="65" y="31"/>
                  <a:pt x="58" y="40"/>
                </a:cubicBezTo>
                <a:cubicBezTo>
                  <a:pt x="59" y="42"/>
                  <a:pt x="61" y="44"/>
                  <a:pt x="62" y="46"/>
                </a:cubicBezTo>
                <a:cubicBezTo>
                  <a:pt x="61" y="46"/>
                  <a:pt x="60" y="46"/>
                  <a:pt x="59" y="47"/>
                </a:cubicBezTo>
                <a:cubicBezTo>
                  <a:pt x="58" y="45"/>
                  <a:pt x="57" y="44"/>
                  <a:pt x="56" y="43"/>
                </a:cubicBezTo>
                <a:cubicBezTo>
                  <a:pt x="55" y="44"/>
                  <a:pt x="54" y="45"/>
                  <a:pt x="53" y="46"/>
                </a:cubicBezTo>
                <a:cubicBezTo>
                  <a:pt x="53" y="47"/>
                  <a:pt x="53" y="48"/>
                  <a:pt x="53" y="49"/>
                </a:cubicBezTo>
                <a:cubicBezTo>
                  <a:pt x="68" y="48"/>
                  <a:pt x="77" y="44"/>
                  <a:pt x="77" y="40"/>
                </a:cubicBezTo>
                <a:cubicBezTo>
                  <a:pt x="77" y="38"/>
                  <a:pt x="73" y="35"/>
                  <a:pt x="65" y="33"/>
                </a:cubicBezTo>
                <a:cubicBezTo>
                  <a:pt x="66" y="32"/>
                  <a:pt x="66" y="32"/>
                  <a:pt x="67" y="31"/>
                </a:cubicBezTo>
                <a:cubicBezTo>
                  <a:pt x="75" y="33"/>
                  <a:pt x="80" y="36"/>
                  <a:pt x="80" y="40"/>
                </a:cubicBezTo>
                <a:cubicBezTo>
                  <a:pt x="80" y="47"/>
                  <a:pt x="67" y="51"/>
                  <a:pt x="52" y="52"/>
                </a:cubicBezTo>
                <a:cubicBezTo>
                  <a:pt x="52" y="55"/>
                  <a:pt x="52" y="57"/>
                  <a:pt x="52" y="60"/>
                </a:cubicBezTo>
                <a:cubicBezTo>
                  <a:pt x="51" y="59"/>
                  <a:pt x="50" y="58"/>
                  <a:pt x="49" y="58"/>
                </a:cubicBezTo>
                <a:close/>
                <a:moveTo>
                  <a:pt x="53" y="40"/>
                </a:moveTo>
                <a:cubicBezTo>
                  <a:pt x="53" y="40"/>
                  <a:pt x="53" y="40"/>
                  <a:pt x="53" y="40"/>
                </a:cubicBezTo>
                <a:cubicBezTo>
                  <a:pt x="53" y="41"/>
                  <a:pt x="53" y="41"/>
                  <a:pt x="53" y="41"/>
                </a:cubicBezTo>
                <a:cubicBezTo>
                  <a:pt x="53" y="41"/>
                  <a:pt x="53" y="41"/>
                  <a:pt x="54" y="40"/>
                </a:cubicBezTo>
                <a:cubicBezTo>
                  <a:pt x="53" y="40"/>
                  <a:pt x="53" y="40"/>
                  <a:pt x="53" y="40"/>
                </a:cubicBezTo>
                <a:close/>
                <a:moveTo>
                  <a:pt x="47" y="47"/>
                </a:moveTo>
                <a:cubicBezTo>
                  <a:pt x="48" y="46"/>
                  <a:pt x="49" y="45"/>
                  <a:pt x="50" y="44"/>
                </a:cubicBezTo>
                <a:cubicBezTo>
                  <a:pt x="50" y="43"/>
                  <a:pt x="50" y="42"/>
                  <a:pt x="50" y="40"/>
                </a:cubicBezTo>
                <a:cubicBezTo>
                  <a:pt x="50" y="39"/>
                  <a:pt x="50" y="38"/>
                  <a:pt x="50" y="36"/>
                </a:cubicBezTo>
                <a:cubicBezTo>
                  <a:pt x="49" y="35"/>
                  <a:pt x="48" y="34"/>
                  <a:pt x="47" y="33"/>
                </a:cubicBezTo>
                <a:cubicBezTo>
                  <a:pt x="46" y="32"/>
                  <a:pt x="45" y="32"/>
                  <a:pt x="44" y="31"/>
                </a:cubicBezTo>
                <a:cubicBezTo>
                  <a:pt x="43" y="31"/>
                  <a:pt x="42" y="31"/>
                  <a:pt x="40" y="31"/>
                </a:cubicBezTo>
                <a:cubicBezTo>
                  <a:pt x="39" y="31"/>
                  <a:pt x="38" y="31"/>
                  <a:pt x="36" y="31"/>
                </a:cubicBezTo>
                <a:cubicBezTo>
                  <a:pt x="35" y="32"/>
                  <a:pt x="34" y="32"/>
                  <a:pt x="33" y="33"/>
                </a:cubicBezTo>
                <a:cubicBezTo>
                  <a:pt x="32" y="34"/>
                  <a:pt x="32" y="35"/>
                  <a:pt x="31" y="36"/>
                </a:cubicBezTo>
                <a:cubicBezTo>
                  <a:pt x="31" y="38"/>
                  <a:pt x="31" y="39"/>
                  <a:pt x="31" y="40"/>
                </a:cubicBezTo>
                <a:cubicBezTo>
                  <a:pt x="31" y="42"/>
                  <a:pt x="31" y="43"/>
                  <a:pt x="31" y="44"/>
                </a:cubicBezTo>
                <a:cubicBezTo>
                  <a:pt x="32" y="45"/>
                  <a:pt x="32" y="46"/>
                  <a:pt x="33" y="47"/>
                </a:cubicBezTo>
                <a:cubicBezTo>
                  <a:pt x="34" y="48"/>
                  <a:pt x="35" y="49"/>
                  <a:pt x="36" y="50"/>
                </a:cubicBezTo>
                <a:cubicBezTo>
                  <a:pt x="38" y="50"/>
                  <a:pt x="39" y="50"/>
                  <a:pt x="40" y="50"/>
                </a:cubicBezTo>
                <a:cubicBezTo>
                  <a:pt x="42" y="50"/>
                  <a:pt x="43" y="50"/>
                  <a:pt x="44" y="50"/>
                </a:cubicBezTo>
                <a:cubicBezTo>
                  <a:pt x="45" y="49"/>
                  <a:pt x="46" y="48"/>
                  <a:pt x="47" y="47"/>
                </a:cubicBezTo>
                <a:close/>
                <a:moveTo>
                  <a:pt x="49" y="31"/>
                </a:moveTo>
                <a:cubicBezTo>
                  <a:pt x="49" y="31"/>
                  <a:pt x="49" y="31"/>
                  <a:pt x="49" y="31"/>
                </a:cubicBezTo>
                <a:cubicBezTo>
                  <a:pt x="49" y="31"/>
                  <a:pt x="50" y="32"/>
                  <a:pt x="50" y="32"/>
                </a:cubicBezTo>
                <a:cubicBezTo>
                  <a:pt x="50" y="32"/>
                  <a:pt x="50" y="31"/>
                  <a:pt x="50" y="31"/>
                </a:cubicBezTo>
                <a:cubicBezTo>
                  <a:pt x="49" y="31"/>
                  <a:pt x="49" y="31"/>
                  <a:pt x="49" y="31"/>
                </a:cubicBezTo>
                <a:close/>
                <a:moveTo>
                  <a:pt x="40" y="28"/>
                </a:moveTo>
                <a:cubicBezTo>
                  <a:pt x="40" y="28"/>
                  <a:pt x="40" y="28"/>
                  <a:pt x="40" y="28"/>
                </a:cubicBezTo>
                <a:cubicBezTo>
                  <a:pt x="41" y="28"/>
                  <a:pt x="41" y="28"/>
                  <a:pt x="41" y="28"/>
                </a:cubicBezTo>
                <a:cubicBezTo>
                  <a:pt x="41" y="27"/>
                  <a:pt x="41" y="27"/>
                  <a:pt x="40" y="27"/>
                </a:cubicBezTo>
                <a:cubicBezTo>
                  <a:pt x="40" y="27"/>
                  <a:pt x="40" y="27"/>
                  <a:pt x="40" y="28"/>
                </a:cubicBezTo>
                <a:close/>
                <a:moveTo>
                  <a:pt x="31" y="32"/>
                </a:moveTo>
                <a:cubicBezTo>
                  <a:pt x="31" y="32"/>
                  <a:pt x="31" y="31"/>
                  <a:pt x="31" y="31"/>
                </a:cubicBezTo>
                <a:cubicBezTo>
                  <a:pt x="31" y="31"/>
                  <a:pt x="32" y="31"/>
                  <a:pt x="32" y="31"/>
                </a:cubicBezTo>
                <a:cubicBezTo>
                  <a:pt x="31" y="31"/>
                  <a:pt x="31" y="31"/>
                  <a:pt x="31" y="31"/>
                </a:cubicBezTo>
                <a:cubicBezTo>
                  <a:pt x="31" y="31"/>
                  <a:pt x="31" y="32"/>
                  <a:pt x="31" y="32"/>
                </a:cubicBezTo>
                <a:close/>
                <a:moveTo>
                  <a:pt x="28" y="41"/>
                </a:moveTo>
                <a:cubicBezTo>
                  <a:pt x="28" y="41"/>
                  <a:pt x="28" y="41"/>
                  <a:pt x="28" y="40"/>
                </a:cubicBezTo>
                <a:cubicBezTo>
                  <a:pt x="28" y="40"/>
                  <a:pt x="28" y="40"/>
                  <a:pt x="28" y="40"/>
                </a:cubicBezTo>
                <a:cubicBezTo>
                  <a:pt x="27" y="40"/>
                  <a:pt x="27" y="40"/>
                  <a:pt x="27" y="40"/>
                </a:cubicBezTo>
                <a:cubicBezTo>
                  <a:pt x="27" y="41"/>
                  <a:pt x="27" y="41"/>
                  <a:pt x="28" y="41"/>
                </a:cubicBezTo>
                <a:close/>
                <a:moveTo>
                  <a:pt x="32" y="50"/>
                </a:moveTo>
                <a:cubicBezTo>
                  <a:pt x="32" y="50"/>
                  <a:pt x="31" y="50"/>
                  <a:pt x="31" y="49"/>
                </a:cubicBezTo>
                <a:cubicBezTo>
                  <a:pt x="31" y="49"/>
                  <a:pt x="31" y="49"/>
                  <a:pt x="31" y="49"/>
                </a:cubicBezTo>
                <a:cubicBezTo>
                  <a:pt x="31" y="49"/>
                  <a:pt x="31" y="49"/>
                  <a:pt x="31" y="50"/>
                </a:cubicBezTo>
                <a:cubicBezTo>
                  <a:pt x="31" y="50"/>
                  <a:pt x="31" y="50"/>
                  <a:pt x="32" y="50"/>
                </a:cubicBezTo>
                <a:close/>
                <a:moveTo>
                  <a:pt x="41" y="53"/>
                </a:moveTo>
                <a:cubicBezTo>
                  <a:pt x="41" y="53"/>
                  <a:pt x="41" y="53"/>
                  <a:pt x="40" y="53"/>
                </a:cubicBezTo>
                <a:cubicBezTo>
                  <a:pt x="40" y="53"/>
                  <a:pt x="40" y="53"/>
                  <a:pt x="40" y="53"/>
                </a:cubicBezTo>
                <a:cubicBezTo>
                  <a:pt x="40" y="53"/>
                  <a:pt x="40" y="53"/>
                  <a:pt x="40" y="54"/>
                </a:cubicBezTo>
                <a:cubicBezTo>
                  <a:pt x="41" y="53"/>
                  <a:pt x="41" y="53"/>
                  <a:pt x="41" y="53"/>
                </a:cubicBezTo>
                <a:close/>
                <a:moveTo>
                  <a:pt x="50" y="50"/>
                </a:moveTo>
                <a:cubicBezTo>
                  <a:pt x="50" y="49"/>
                  <a:pt x="50" y="49"/>
                  <a:pt x="50" y="49"/>
                </a:cubicBezTo>
                <a:cubicBezTo>
                  <a:pt x="50" y="49"/>
                  <a:pt x="49" y="49"/>
                  <a:pt x="49" y="49"/>
                </a:cubicBezTo>
                <a:cubicBezTo>
                  <a:pt x="49" y="50"/>
                  <a:pt x="49" y="50"/>
                  <a:pt x="49" y="50"/>
                </a:cubicBezTo>
                <a:cubicBezTo>
                  <a:pt x="49" y="50"/>
                  <a:pt x="49" y="50"/>
                  <a:pt x="50" y="50"/>
                </a:cubicBez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5" name="出自【趣你的PPT】(微信:qunideppt)：最优质的PPT资源库"/>
          <p:cNvSpPr>
            <a:spLocks noEditPoints="1"/>
          </p:cNvSpPr>
          <p:nvPr/>
        </p:nvSpPr>
        <p:spPr bwMode="auto">
          <a:xfrm>
            <a:off x="5144645" y="4059966"/>
            <a:ext cx="291031" cy="315975"/>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6" name="出自【趣你的PPT】(微信:qunideppt)：最优质的PPT资源库"/>
          <p:cNvSpPr>
            <a:spLocks noEditPoints="1"/>
          </p:cNvSpPr>
          <p:nvPr/>
        </p:nvSpPr>
        <p:spPr bwMode="auto">
          <a:xfrm>
            <a:off x="6738246" y="2404047"/>
            <a:ext cx="251118" cy="274400"/>
          </a:xfrm>
          <a:custGeom>
            <a:avLst/>
            <a:gdLst>
              <a:gd name="T0" fmla="*/ 12 w 64"/>
              <a:gd name="T1" fmla="*/ 45 h 67"/>
              <a:gd name="T2" fmla="*/ 12 w 64"/>
              <a:gd name="T3" fmla="*/ 63 h 67"/>
              <a:gd name="T4" fmla="*/ 8 w 64"/>
              <a:gd name="T5" fmla="*/ 67 h 67"/>
              <a:gd name="T6" fmla="*/ 4 w 64"/>
              <a:gd name="T7" fmla="*/ 67 h 67"/>
              <a:gd name="T8" fmla="*/ 0 w 64"/>
              <a:gd name="T9" fmla="*/ 63 h 67"/>
              <a:gd name="T10" fmla="*/ 0 w 64"/>
              <a:gd name="T11" fmla="*/ 45 h 67"/>
              <a:gd name="T12" fmla="*/ 4 w 64"/>
              <a:gd name="T13" fmla="*/ 41 h 67"/>
              <a:gd name="T14" fmla="*/ 8 w 64"/>
              <a:gd name="T15" fmla="*/ 41 h 67"/>
              <a:gd name="T16" fmla="*/ 12 w 64"/>
              <a:gd name="T17" fmla="*/ 45 h 67"/>
              <a:gd name="T18" fmla="*/ 26 w 64"/>
              <a:gd name="T19" fmla="*/ 26 h 67"/>
              <a:gd name="T20" fmla="*/ 21 w 64"/>
              <a:gd name="T21" fmla="*/ 26 h 67"/>
              <a:gd name="T22" fmla="*/ 17 w 64"/>
              <a:gd name="T23" fmla="*/ 30 h 67"/>
              <a:gd name="T24" fmla="*/ 17 w 64"/>
              <a:gd name="T25" fmla="*/ 63 h 67"/>
              <a:gd name="T26" fmla="*/ 21 w 64"/>
              <a:gd name="T27" fmla="*/ 67 h 67"/>
              <a:gd name="T28" fmla="*/ 26 w 64"/>
              <a:gd name="T29" fmla="*/ 67 h 67"/>
              <a:gd name="T30" fmla="*/ 30 w 64"/>
              <a:gd name="T31" fmla="*/ 63 h 67"/>
              <a:gd name="T32" fmla="*/ 30 w 64"/>
              <a:gd name="T33" fmla="*/ 30 h 67"/>
              <a:gd name="T34" fmla="*/ 26 w 64"/>
              <a:gd name="T35" fmla="*/ 26 h 67"/>
              <a:gd name="T36" fmla="*/ 43 w 64"/>
              <a:gd name="T37" fmla="*/ 32 h 67"/>
              <a:gd name="T38" fmla="*/ 39 w 64"/>
              <a:gd name="T39" fmla="*/ 32 h 67"/>
              <a:gd name="T40" fmla="*/ 35 w 64"/>
              <a:gd name="T41" fmla="*/ 36 h 67"/>
              <a:gd name="T42" fmla="*/ 35 w 64"/>
              <a:gd name="T43" fmla="*/ 63 h 67"/>
              <a:gd name="T44" fmla="*/ 39 w 64"/>
              <a:gd name="T45" fmla="*/ 67 h 67"/>
              <a:gd name="T46" fmla="*/ 43 w 64"/>
              <a:gd name="T47" fmla="*/ 67 h 67"/>
              <a:gd name="T48" fmla="*/ 47 w 64"/>
              <a:gd name="T49" fmla="*/ 63 h 67"/>
              <a:gd name="T50" fmla="*/ 47 w 64"/>
              <a:gd name="T51" fmla="*/ 36 h 67"/>
              <a:gd name="T52" fmla="*/ 43 w 64"/>
              <a:gd name="T53" fmla="*/ 32 h 67"/>
              <a:gd name="T54" fmla="*/ 60 w 64"/>
              <a:gd name="T55" fmla="*/ 18 h 67"/>
              <a:gd name="T56" fmla="*/ 56 w 64"/>
              <a:gd name="T57" fmla="*/ 18 h 67"/>
              <a:gd name="T58" fmla="*/ 52 w 64"/>
              <a:gd name="T59" fmla="*/ 22 h 67"/>
              <a:gd name="T60" fmla="*/ 52 w 64"/>
              <a:gd name="T61" fmla="*/ 63 h 67"/>
              <a:gd name="T62" fmla="*/ 56 w 64"/>
              <a:gd name="T63" fmla="*/ 67 h 67"/>
              <a:gd name="T64" fmla="*/ 60 w 64"/>
              <a:gd name="T65" fmla="*/ 67 h 67"/>
              <a:gd name="T66" fmla="*/ 64 w 64"/>
              <a:gd name="T67" fmla="*/ 63 h 67"/>
              <a:gd name="T68" fmla="*/ 64 w 64"/>
              <a:gd name="T69" fmla="*/ 22 h 67"/>
              <a:gd name="T70" fmla="*/ 60 w 64"/>
              <a:gd name="T71" fmla="*/ 18 h 67"/>
              <a:gd name="T72" fmla="*/ 21 w 64"/>
              <a:gd name="T73" fmla="*/ 13 h 67"/>
              <a:gd name="T74" fmla="*/ 41 w 64"/>
              <a:gd name="T75" fmla="*/ 27 h 67"/>
              <a:gd name="T76" fmla="*/ 58 w 64"/>
              <a:gd name="T77" fmla="*/ 5 h 67"/>
              <a:gd name="T78" fmla="*/ 59 w 64"/>
              <a:gd name="T79" fmla="*/ 6 h 67"/>
              <a:gd name="T80" fmla="*/ 60 w 64"/>
              <a:gd name="T81" fmla="*/ 0 h 67"/>
              <a:gd name="T82" fmla="*/ 54 w 64"/>
              <a:gd name="T83" fmla="*/ 3 h 67"/>
              <a:gd name="T84" fmla="*/ 56 w 64"/>
              <a:gd name="T85" fmla="*/ 4 h 67"/>
              <a:gd name="T86" fmla="*/ 40 w 64"/>
              <a:gd name="T87" fmla="*/ 23 h 67"/>
              <a:gd name="T88" fmla="*/ 20 w 64"/>
              <a:gd name="T89" fmla="*/ 9 h 67"/>
              <a:gd name="T90" fmla="*/ 0 w 64"/>
              <a:gd name="T91" fmla="*/ 29 h 67"/>
              <a:gd name="T92" fmla="*/ 2 w 64"/>
              <a:gd name="T93" fmla="*/ 31 h 67"/>
              <a:gd name="T94" fmla="*/ 21 w 64"/>
              <a:gd name="T9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cxnSp>
        <p:nvCxnSpPr>
          <p:cNvPr id="18" name="出自【趣你的PPT】(微信:qunideppt)：最优质的PPT资源库"/>
          <p:cNvCxnSpPr/>
          <p:nvPr/>
        </p:nvCxnSpPr>
        <p:spPr>
          <a:xfrm flipV="1">
            <a:off x="7330901" y="2103112"/>
            <a:ext cx="190698" cy="19069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出自【趣你的PPT】(微信:qunideppt)：最优质的PPT资源库"/>
          <p:cNvCxnSpPr/>
          <p:nvPr/>
        </p:nvCxnSpPr>
        <p:spPr>
          <a:xfrm>
            <a:off x="7520154" y="2103112"/>
            <a:ext cx="508527" cy="0"/>
          </a:xfrm>
          <a:prstGeom prst="straightConnector1">
            <a:avLst/>
          </a:prstGeom>
          <a:ln>
            <a:solidFill>
              <a:srgbClr val="404040"/>
            </a:solidFill>
            <a:tailEnd type="oval"/>
          </a:ln>
        </p:spPr>
        <p:style>
          <a:lnRef idx="1">
            <a:schemeClr val="accent1"/>
          </a:lnRef>
          <a:fillRef idx="0">
            <a:schemeClr val="accent1"/>
          </a:fillRef>
          <a:effectRef idx="0">
            <a:schemeClr val="accent1"/>
          </a:effectRef>
          <a:fontRef idx="minor">
            <a:schemeClr val="tx1"/>
          </a:fontRef>
        </p:style>
      </p:cxnSp>
      <p:cxnSp>
        <p:nvCxnSpPr>
          <p:cNvPr id="20" name="出自【趣你的PPT】(微信:qunideppt)：最优质的PPT资源库"/>
          <p:cNvCxnSpPr/>
          <p:nvPr/>
        </p:nvCxnSpPr>
        <p:spPr>
          <a:xfrm flipH="1" flipV="1">
            <a:off x="4644462" y="2103112"/>
            <a:ext cx="190698" cy="190698"/>
          </a:xfrm>
          <a:prstGeom prst="line">
            <a:avLst/>
          </a:prstGeom>
          <a:ln>
            <a:solidFill>
              <a:srgbClr val="199F8E"/>
            </a:solidFill>
          </a:ln>
        </p:spPr>
        <p:style>
          <a:lnRef idx="1">
            <a:schemeClr val="accent1"/>
          </a:lnRef>
          <a:fillRef idx="0">
            <a:schemeClr val="accent1"/>
          </a:fillRef>
          <a:effectRef idx="0">
            <a:schemeClr val="accent1"/>
          </a:effectRef>
          <a:fontRef idx="minor">
            <a:schemeClr val="tx1"/>
          </a:fontRef>
        </p:style>
      </p:cxnSp>
      <p:cxnSp>
        <p:nvCxnSpPr>
          <p:cNvPr id="21" name="出自【趣你的PPT】(微信:qunideppt)：最优质的PPT资源库"/>
          <p:cNvCxnSpPr/>
          <p:nvPr/>
        </p:nvCxnSpPr>
        <p:spPr>
          <a:xfrm flipH="1">
            <a:off x="4137382" y="2103112"/>
            <a:ext cx="508527" cy="0"/>
          </a:xfrm>
          <a:prstGeom prst="straightConnector1">
            <a:avLst/>
          </a:prstGeom>
          <a:ln>
            <a:solidFill>
              <a:srgbClr val="199F8E"/>
            </a:solidFill>
            <a:tailEnd type="oval"/>
          </a:ln>
        </p:spPr>
        <p:style>
          <a:lnRef idx="1">
            <a:schemeClr val="accent1"/>
          </a:lnRef>
          <a:fillRef idx="0">
            <a:schemeClr val="accent1"/>
          </a:fillRef>
          <a:effectRef idx="0">
            <a:schemeClr val="accent1"/>
          </a:effectRef>
          <a:fontRef idx="minor">
            <a:schemeClr val="tx1"/>
          </a:fontRef>
        </p:style>
      </p:cxnSp>
      <p:cxnSp>
        <p:nvCxnSpPr>
          <p:cNvPr id="22" name="出自【趣你的PPT】(微信:qunideppt)：最优质的PPT资源库"/>
          <p:cNvCxnSpPr/>
          <p:nvPr/>
        </p:nvCxnSpPr>
        <p:spPr>
          <a:xfrm rot="10800000" flipV="1">
            <a:off x="4644462" y="4749212"/>
            <a:ext cx="190698" cy="19069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出自【趣你的PPT】(微信:qunideppt)：最优质的PPT资源库"/>
          <p:cNvCxnSpPr/>
          <p:nvPr/>
        </p:nvCxnSpPr>
        <p:spPr>
          <a:xfrm rot="10800000">
            <a:off x="4137382" y="4939910"/>
            <a:ext cx="508527" cy="0"/>
          </a:xfrm>
          <a:prstGeom prst="straightConnector1">
            <a:avLst/>
          </a:prstGeom>
          <a:ln>
            <a:solidFill>
              <a:srgbClr val="404040"/>
            </a:solidFill>
            <a:tailEnd type="oval"/>
          </a:ln>
        </p:spPr>
        <p:style>
          <a:lnRef idx="1">
            <a:schemeClr val="accent1"/>
          </a:lnRef>
          <a:fillRef idx="0">
            <a:schemeClr val="accent1"/>
          </a:fillRef>
          <a:effectRef idx="0">
            <a:schemeClr val="accent1"/>
          </a:effectRef>
          <a:fontRef idx="minor">
            <a:schemeClr val="tx1"/>
          </a:fontRef>
        </p:style>
      </p:cxnSp>
      <p:cxnSp>
        <p:nvCxnSpPr>
          <p:cNvPr id="24" name="出自【趣你的PPT】(微信:qunideppt)：最优质的PPT资源库"/>
          <p:cNvCxnSpPr/>
          <p:nvPr/>
        </p:nvCxnSpPr>
        <p:spPr>
          <a:xfrm rot="10800000" flipH="1" flipV="1">
            <a:off x="7330901" y="4749212"/>
            <a:ext cx="190698" cy="190698"/>
          </a:xfrm>
          <a:prstGeom prst="line">
            <a:avLst/>
          </a:prstGeom>
          <a:ln>
            <a:solidFill>
              <a:srgbClr val="199F8E"/>
            </a:solidFill>
          </a:ln>
        </p:spPr>
        <p:style>
          <a:lnRef idx="1">
            <a:schemeClr val="accent1"/>
          </a:lnRef>
          <a:fillRef idx="0">
            <a:schemeClr val="accent1"/>
          </a:fillRef>
          <a:effectRef idx="0">
            <a:schemeClr val="accent1"/>
          </a:effectRef>
          <a:fontRef idx="minor">
            <a:schemeClr val="tx1"/>
          </a:fontRef>
        </p:style>
      </p:cxnSp>
      <p:cxnSp>
        <p:nvCxnSpPr>
          <p:cNvPr id="25" name="出自【趣你的PPT】(微信:qunideppt)：最优质的PPT资源库"/>
          <p:cNvCxnSpPr/>
          <p:nvPr/>
        </p:nvCxnSpPr>
        <p:spPr>
          <a:xfrm rot="10800000" flipH="1">
            <a:off x="7520154" y="4939910"/>
            <a:ext cx="508527" cy="0"/>
          </a:xfrm>
          <a:prstGeom prst="straightConnector1">
            <a:avLst/>
          </a:prstGeom>
          <a:ln>
            <a:solidFill>
              <a:srgbClr val="199F8E"/>
            </a:solidFill>
            <a:tailEnd type="oval"/>
          </a:ln>
        </p:spPr>
        <p:style>
          <a:lnRef idx="1">
            <a:schemeClr val="accent1"/>
          </a:lnRef>
          <a:fillRef idx="0">
            <a:schemeClr val="accent1"/>
          </a:fillRef>
          <a:effectRef idx="0">
            <a:schemeClr val="accent1"/>
          </a:effectRef>
          <a:fontRef idx="minor">
            <a:schemeClr val="tx1"/>
          </a:fontRef>
        </p:style>
      </p:cxnSp>
      <p:sp>
        <p:nvSpPr>
          <p:cNvPr id="40" name="出自【趣你的PPT】(微信:qunideppt)：最优质的PPT资源库"/>
          <p:cNvSpPr txBox="1"/>
          <p:nvPr/>
        </p:nvSpPr>
        <p:spPr>
          <a:xfrm>
            <a:off x="8682068" y="1707326"/>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2</a:t>
            </a:r>
            <a:endParaRPr lang="en-US" b="1" dirty="0">
              <a:solidFill>
                <a:srgbClr val="262626"/>
              </a:solidFill>
              <a:latin typeface="微软雅黑" panose="020B0503020204020204" pitchFamily="34" charset="-122"/>
              <a:cs typeface="Arial" panose="020B0604020202020204" pitchFamily="34" charset="0"/>
            </a:endParaRPr>
          </a:p>
        </p:txBody>
      </p:sp>
      <p:sp>
        <p:nvSpPr>
          <p:cNvPr id="43" name="出自【趣你的PPT】(微信:qunideppt)：最优质的PPT资源库"/>
          <p:cNvSpPr txBox="1"/>
          <p:nvPr/>
        </p:nvSpPr>
        <p:spPr>
          <a:xfrm>
            <a:off x="8720168" y="4540309"/>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3</a:t>
            </a:r>
            <a:endParaRPr lang="en-US" b="1" dirty="0">
              <a:solidFill>
                <a:srgbClr val="262626"/>
              </a:solidFill>
              <a:latin typeface="微软雅黑" panose="020B0503020204020204" pitchFamily="34" charset="-122"/>
              <a:cs typeface="Arial" panose="020B0604020202020204" pitchFamily="34" charset="0"/>
            </a:endParaRPr>
          </a:p>
        </p:txBody>
      </p:sp>
      <p:sp>
        <p:nvSpPr>
          <p:cNvPr id="45" name="出自【趣你的PPT】(微信:qunideppt)：最优质的PPT资源库"/>
          <p:cNvSpPr txBox="1"/>
          <p:nvPr/>
        </p:nvSpPr>
        <p:spPr>
          <a:xfrm>
            <a:off x="1507490" y="2026285"/>
            <a:ext cx="2442845" cy="802640"/>
          </a:xfrm>
          <a:prstGeom prst="rect">
            <a:avLst/>
          </a:prstGeom>
          <a:noFill/>
          <a:ln>
            <a:noFill/>
          </a:ln>
        </p:spPr>
        <p:txBody>
          <a:bodyPr lIns="0" tIns="0" rIns="0" bIns="0" anchor="t" anchorCtr="0">
            <a:noAutofit/>
          </a:bodyPr>
          <a:lstStyle/>
          <a:p>
            <a:pPr algn="ctr">
              <a:defRPr/>
            </a:pPr>
            <a:r>
              <a:rPr lang="zh-CN" altLang="en-US" dirty="0">
                <a:latin typeface="微软雅黑" panose="020B0503020204020204" pitchFamily="34" charset="-122"/>
                <a:ea typeface="微软雅黑" panose="020B0503020204020204" pitchFamily="34" charset="-122"/>
                <a:sym typeface="+mn-ea"/>
              </a:rPr>
              <a:t>通过这次团队项目开发收获了团队管理的经验和教训。</a:t>
            </a:r>
            <a:endParaRPr lang="zh-CN" altLang="en-US" dirty="0">
              <a:solidFill>
                <a:srgbClr val="262626"/>
              </a:solidFill>
              <a:latin typeface="微软雅黑" panose="020B0503020204020204" pitchFamily="34" charset="-122"/>
              <a:ea typeface="微软雅黑" panose="020B0503020204020204" pitchFamily="34" charset="-122"/>
            </a:endParaRPr>
          </a:p>
        </p:txBody>
      </p:sp>
      <p:sp>
        <p:nvSpPr>
          <p:cNvPr id="46" name="出自【趣你的PPT】(微信:qunideppt)：最优质的PPT资源库"/>
          <p:cNvSpPr txBox="1"/>
          <p:nvPr/>
        </p:nvSpPr>
        <p:spPr>
          <a:xfrm>
            <a:off x="2048897" y="1703663"/>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1</a:t>
            </a:r>
            <a:endParaRPr lang="en-US" b="1" dirty="0">
              <a:solidFill>
                <a:srgbClr val="262626"/>
              </a:solidFill>
              <a:latin typeface="微软雅黑" panose="020B0503020204020204" pitchFamily="34" charset="-122"/>
              <a:cs typeface="Arial" panose="020B0604020202020204" pitchFamily="34" charset="0"/>
            </a:endParaRPr>
          </a:p>
        </p:txBody>
      </p:sp>
      <p:sp>
        <p:nvSpPr>
          <p:cNvPr id="49" name="出自【趣你的PPT】(微信:qunideppt)：最优质的PPT资源库"/>
          <p:cNvSpPr txBox="1"/>
          <p:nvPr/>
        </p:nvSpPr>
        <p:spPr>
          <a:xfrm>
            <a:off x="2027307" y="4236598"/>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4</a:t>
            </a:r>
            <a:endParaRPr lang="en-US" b="1" dirty="0">
              <a:solidFill>
                <a:srgbClr val="262626"/>
              </a:solidFill>
              <a:latin typeface="微软雅黑" panose="020B0503020204020204" pitchFamily="34" charset="-122"/>
              <a:cs typeface="Arial" panose="020B0604020202020204" pitchFamily="34" charset="0"/>
            </a:endParaRPr>
          </a:p>
        </p:txBody>
      </p:sp>
      <p:sp>
        <p:nvSpPr>
          <p:cNvPr id="30" name="文本框 29"/>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收获与总结</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 name="出自【趣你的PPT】(微信:qunideppt)：最优质的PPT资源库"/>
          <p:cNvSpPr txBox="1"/>
          <p:nvPr/>
        </p:nvSpPr>
        <p:spPr>
          <a:xfrm>
            <a:off x="8315325" y="2029460"/>
            <a:ext cx="2448560" cy="799465"/>
          </a:xfrm>
          <a:prstGeom prst="rect">
            <a:avLst/>
          </a:prstGeom>
          <a:noFill/>
          <a:ln>
            <a:noFill/>
          </a:ln>
        </p:spPr>
        <p:txBody>
          <a:bodyPr lIns="0" tIns="0" rIns="0" bIns="0" anchor="t" anchorCtr="0">
            <a:noAutofit/>
          </a:bodyPr>
          <a:p>
            <a:pPr algn="ctr">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掌握了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MVC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框架开发模式，更好的理解如何进行三层架构开发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 name="出自【趣你的PPT】(微信:qunideppt)：最优质的PPT资源库"/>
          <p:cNvSpPr txBox="1"/>
          <p:nvPr/>
        </p:nvSpPr>
        <p:spPr>
          <a:xfrm>
            <a:off x="8235998" y="4862747"/>
            <a:ext cx="2448330" cy="503868"/>
          </a:xfrm>
          <a:prstGeom prst="rect">
            <a:avLst/>
          </a:prstGeom>
          <a:noFill/>
          <a:ln>
            <a:noFill/>
          </a:ln>
        </p:spPr>
        <p:txBody>
          <a:bodyPr lIns="0" tIns="0" rIns="0" bIns="0" anchor="t" anchorCtr="0">
            <a:noAutofit/>
          </a:bodyPr>
          <a:p>
            <a:pPr algn="ctr"/>
            <a:r>
              <a:rPr lang="zh-CN" altLang="en-US" dirty="0">
                <a:latin typeface="微软雅黑" panose="020B0503020204020204" pitchFamily="34" charset="-122"/>
                <a:ea typeface="微软雅黑" panose="020B0503020204020204" pitchFamily="34" charset="-122"/>
                <a:sym typeface="+mn-ea"/>
              </a:rPr>
              <a:t>积累了一些前端开发的经验和技巧。</a:t>
            </a:r>
            <a:endParaRPr lang="zh-CN" altLang="en-US" dirty="0">
              <a:solidFill>
                <a:srgbClr val="262626"/>
              </a:solidFill>
              <a:latin typeface="微软雅黑" panose="020B0503020204020204" pitchFamily="34" charset="-122"/>
              <a:ea typeface="微软雅黑" panose="020B0503020204020204" pitchFamily="34" charset="-122"/>
            </a:endParaRPr>
          </a:p>
        </p:txBody>
      </p:sp>
      <p:sp>
        <p:nvSpPr>
          <p:cNvPr id="27" name="出自【趣你的PPT】(微信:qunideppt)：最优质的PPT资源库"/>
          <p:cNvSpPr txBox="1"/>
          <p:nvPr/>
        </p:nvSpPr>
        <p:spPr>
          <a:xfrm>
            <a:off x="1385570" y="4606290"/>
            <a:ext cx="2621915" cy="1581150"/>
          </a:xfrm>
          <a:prstGeom prst="rect">
            <a:avLst/>
          </a:prstGeom>
          <a:noFill/>
          <a:ln>
            <a:noFill/>
          </a:ln>
        </p:spPr>
        <p:txBody>
          <a:bodyPr lIns="0" tIns="0" rIns="0" bIns="0" anchor="t" anchorCtr="0">
            <a:noAutofit/>
          </a:bodyPr>
          <a:p>
            <a:pPr algn="ctr">
              <a:defRPr/>
            </a:pPr>
            <a:r>
              <a:rPr lang="zh-CN" altLang="en-US" dirty="0">
                <a:solidFill>
                  <a:srgbClr val="262626"/>
                </a:solidFill>
                <a:latin typeface="微软雅黑" panose="020B0503020204020204" pitchFamily="34" charset="-122"/>
                <a:ea typeface="微软雅黑" panose="020B0503020204020204" pitchFamily="34" charset="-122"/>
              </a:rPr>
              <a:t>项目的开发过程更加理解写好开发文档以及需求分 </a:t>
            </a:r>
            <a:endParaRPr lang="zh-CN" altLang="en-US" dirty="0">
              <a:solidFill>
                <a:srgbClr val="262626"/>
              </a:solidFill>
              <a:latin typeface="微软雅黑" panose="020B0503020204020204" pitchFamily="34" charset="-122"/>
              <a:ea typeface="微软雅黑" panose="020B0503020204020204" pitchFamily="34" charset="-122"/>
            </a:endParaRPr>
          </a:p>
          <a:p>
            <a:pPr algn="ctr">
              <a:defRPr/>
            </a:pPr>
            <a:r>
              <a:rPr lang="zh-CN" altLang="en-US" dirty="0">
                <a:solidFill>
                  <a:srgbClr val="262626"/>
                </a:solidFill>
                <a:latin typeface="微软雅黑" panose="020B0503020204020204" pitchFamily="34" charset="-122"/>
                <a:ea typeface="微软雅黑" panose="020B0503020204020204" pitchFamily="34" charset="-122"/>
              </a:rPr>
              <a:t> 析、数据库分析的重要性，好的文档帮助我们更好的完成项目，减少修改以及重写代码的</a:t>
            </a:r>
            <a:endParaRPr lang="zh-CN" altLang="en-US"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出自【趣你的PPT】(微信:qunideppt)：最优质的PPT资源库"/>
          <p:cNvSpPr/>
          <p:nvPr/>
        </p:nvSpPr>
        <p:spPr bwMode="auto">
          <a:xfrm>
            <a:off x="4471103" y="3570084"/>
            <a:ext cx="1575602" cy="1610213"/>
          </a:xfrm>
          <a:custGeom>
            <a:avLst/>
            <a:gdLst>
              <a:gd name="T0" fmla="*/ 83 w 138"/>
              <a:gd name="T1" fmla="*/ 0 h 141"/>
              <a:gd name="T2" fmla="*/ 60 w 138"/>
              <a:gd name="T3" fmla="*/ 0 h 141"/>
              <a:gd name="T4" fmla="*/ 0 w 138"/>
              <a:gd name="T5" fmla="*/ 61 h 141"/>
              <a:gd name="T6" fmla="*/ 80 w 138"/>
              <a:gd name="T7" fmla="*/ 141 h 141"/>
              <a:gd name="T8" fmla="*/ 138 w 138"/>
              <a:gd name="T9" fmla="*/ 83 h 141"/>
              <a:gd name="T10" fmla="*/ 138 w 138"/>
              <a:gd name="T11" fmla="*/ 56 h 141"/>
              <a:gd name="T12" fmla="*/ 83 w 13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38" h="141">
                <a:moveTo>
                  <a:pt x="83" y="0"/>
                </a:moveTo>
                <a:cubicBezTo>
                  <a:pt x="60" y="0"/>
                  <a:pt x="60" y="0"/>
                  <a:pt x="60" y="0"/>
                </a:cubicBezTo>
                <a:cubicBezTo>
                  <a:pt x="0" y="61"/>
                  <a:pt x="0" y="61"/>
                  <a:pt x="0" y="61"/>
                </a:cubicBezTo>
                <a:cubicBezTo>
                  <a:pt x="80" y="141"/>
                  <a:pt x="80" y="141"/>
                  <a:pt x="80" y="141"/>
                </a:cubicBezTo>
                <a:cubicBezTo>
                  <a:pt x="138" y="83"/>
                  <a:pt x="138" y="83"/>
                  <a:pt x="138" y="83"/>
                </a:cubicBezTo>
                <a:cubicBezTo>
                  <a:pt x="138" y="56"/>
                  <a:pt x="138" y="56"/>
                  <a:pt x="138" y="56"/>
                </a:cubicBezTo>
                <a:cubicBezTo>
                  <a:pt x="108" y="54"/>
                  <a:pt x="85" y="30"/>
                  <a:pt x="83" y="0"/>
                </a:cubicBezTo>
                <a:close/>
              </a:path>
            </a:pathLst>
          </a:custGeom>
          <a:solidFill>
            <a:srgbClr val="404040"/>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6" name="出自【趣你的PPT】(微信:qunideppt)：最优质的PPT资源库"/>
          <p:cNvSpPr/>
          <p:nvPr/>
        </p:nvSpPr>
        <p:spPr bwMode="auto">
          <a:xfrm>
            <a:off x="4448530" y="1890648"/>
            <a:ext cx="1620748" cy="1575602"/>
          </a:xfrm>
          <a:custGeom>
            <a:avLst/>
            <a:gdLst>
              <a:gd name="T0" fmla="*/ 142 w 142"/>
              <a:gd name="T1" fmla="*/ 83 h 138"/>
              <a:gd name="T2" fmla="*/ 142 w 142"/>
              <a:gd name="T3" fmla="*/ 61 h 138"/>
              <a:gd name="T4" fmla="*/ 81 w 142"/>
              <a:gd name="T5" fmla="*/ 0 h 138"/>
              <a:gd name="T6" fmla="*/ 0 w 142"/>
              <a:gd name="T7" fmla="*/ 81 h 138"/>
              <a:gd name="T8" fmla="*/ 58 w 142"/>
              <a:gd name="T9" fmla="*/ 138 h 138"/>
              <a:gd name="T10" fmla="*/ 86 w 142"/>
              <a:gd name="T11" fmla="*/ 138 h 138"/>
              <a:gd name="T12" fmla="*/ 142 w 142"/>
              <a:gd name="T13" fmla="*/ 83 h 138"/>
            </a:gdLst>
            <a:ahLst/>
            <a:cxnLst>
              <a:cxn ang="0">
                <a:pos x="T0" y="T1"/>
              </a:cxn>
              <a:cxn ang="0">
                <a:pos x="T2" y="T3"/>
              </a:cxn>
              <a:cxn ang="0">
                <a:pos x="T4" y="T5"/>
              </a:cxn>
              <a:cxn ang="0">
                <a:pos x="T6" y="T7"/>
              </a:cxn>
              <a:cxn ang="0">
                <a:pos x="T8" y="T9"/>
              </a:cxn>
              <a:cxn ang="0">
                <a:pos x="T10" y="T11"/>
              </a:cxn>
              <a:cxn ang="0">
                <a:pos x="T12" y="T13"/>
              </a:cxn>
            </a:cxnLst>
            <a:rect l="0" t="0" r="r" b="b"/>
            <a:pathLst>
              <a:path w="142" h="138">
                <a:moveTo>
                  <a:pt x="142" y="83"/>
                </a:moveTo>
                <a:cubicBezTo>
                  <a:pt x="142" y="61"/>
                  <a:pt x="142" y="61"/>
                  <a:pt x="142" y="61"/>
                </a:cubicBezTo>
                <a:cubicBezTo>
                  <a:pt x="81" y="0"/>
                  <a:pt x="81" y="0"/>
                  <a:pt x="81" y="0"/>
                </a:cubicBezTo>
                <a:cubicBezTo>
                  <a:pt x="0" y="81"/>
                  <a:pt x="0" y="81"/>
                  <a:pt x="0" y="81"/>
                </a:cubicBezTo>
                <a:cubicBezTo>
                  <a:pt x="58" y="138"/>
                  <a:pt x="58" y="138"/>
                  <a:pt x="58" y="138"/>
                </a:cubicBezTo>
                <a:cubicBezTo>
                  <a:pt x="86" y="138"/>
                  <a:pt x="86" y="138"/>
                  <a:pt x="86" y="138"/>
                </a:cubicBezTo>
                <a:cubicBezTo>
                  <a:pt x="88" y="109"/>
                  <a:pt x="112" y="85"/>
                  <a:pt x="142" y="83"/>
                </a:cubicBezTo>
                <a:close/>
              </a:path>
            </a:pathLst>
          </a:custGeom>
          <a:solidFill>
            <a:srgbClr val="199F8E"/>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7" name="出自【趣你的PPT】(微信:qunideppt)：最优质的PPT资源库"/>
          <p:cNvSpPr/>
          <p:nvPr/>
        </p:nvSpPr>
        <p:spPr bwMode="auto">
          <a:xfrm>
            <a:off x="6161075" y="1878608"/>
            <a:ext cx="1574096" cy="1610213"/>
          </a:xfrm>
          <a:custGeom>
            <a:avLst/>
            <a:gdLst>
              <a:gd name="T0" fmla="*/ 55 w 138"/>
              <a:gd name="T1" fmla="*/ 141 h 141"/>
              <a:gd name="T2" fmla="*/ 78 w 138"/>
              <a:gd name="T3" fmla="*/ 141 h 141"/>
              <a:gd name="T4" fmla="*/ 138 w 138"/>
              <a:gd name="T5" fmla="*/ 80 h 141"/>
              <a:gd name="T6" fmla="*/ 58 w 138"/>
              <a:gd name="T7" fmla="*/ 0 h 141"/>
              <a:gd name="T8" fmla="*/ 0 w 138"/>
              <a:gd name="T9" fmla="*/ 57 h 141"/>
              <a:gd name="T10" fmla="*/ 0 w 138"/>
              <a:gd name="T11" fmla="*/ 85 h 141"/>
              <a:gd name="T12" fmla="*/ 55 w 138"/>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8" h="141">
                <a:moveTo>
                  <a:pt x="55" y="141"/>
                </a:moveTo>
                <a:cubicBezTo>
                  <a:pt x="78" y="141"/>
                  <a:pt x="78" y="141"/>
                  <a:pt x="78" y="141"/>
                </a:cubicBezTo>
                <a:cubicBezTo>
                  <a:pt x="138" y="80"/>
                  <a:pt x="138" y="80"/>
                  <a:pt x="138" y="80"/>
                </a:cubicBezTo>
                <a:cubicBezTo>
                  <a:pt x="58" y="0"/>
                  <a:pt x="58" y="0"/>
                  <a:pt x="58" y="0"/>
                </a:cubicBezTo>
                <a:cubicBezTo>
                  <a:pt x="0" y="57"/>
                  <a:pt x="0" y="57"/>
                  <a:pt x="0" y="57"/>
                </a:cubicBezTo>
                <a:cubicBezTo>
                  <a:pt x="0" y="85"/>
                  <a:pt x="0" y="85"/>
                  <a:pt x="0" y="85"/>
                </a:cubicBezTo>
                <a:cubicBezTo>
                  <a:pt x="30" y="87"/>
                  <a:pt x="53" y="111"/>
                  <a:pt x="55" y="141"/>
                </a:cubicBezTo>
                <a:close/>
              </a:path>
            </a:pathLst>
          </a:custGeom>
          <a:solidFill>
            <a:srgbClr val="404040"/>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8" name="出自【趣你的PPT】(微信:qunideppt)：最优质的PPT资源库"/>
          <p:cNvSpPr/>
          <p:nvPr/>
        </p:nvSpPr>
        <p:spPr bwMode="auto">
          <a:xfrm>
            <a:off x="6136997" y="3580618"/>
            <a:ext cx="1622253" cy="1587640"/>
          </a:xfrm>
          <a:custGeom>
            <a:avLst/>
            <a:gdLst>
              <a:gd name="T0" fmla="*/ 0 w 142"/>
              <a:gd name="T1" fmla="*/ 56 h 139"/>
              <a:gd name="T2" fmla="*/ 0 w 142"/>
              <a:gd name="T3" fmla="*/ 78 h 139"/>
              <a:gd name="T4" fmla="*/ 61 w 142"/>
              <a:gd name="T5" fmla="*/ 139 h 139"/>
              <a:gd name="T6" fmla="*/ 142 w 142"/>
              <a:gd name="T7" fmla="*/ 58 h 139"/>
              <a:gd name="T8" fmla="*/ 84 w 142"/>
              <a:gd name="T9" fmla="*/ 0 h 139"/>
              <a:gd name="T10" fmla="*/ 56 w 142"/>
              <a:gd name="T11" fmla="*/ 0 h 139"/>
              <a:gd name="T12" fmla="*/ 0 w 142"/>
              <a:gd name="T13" fmla="*/ 56 h 139"/>
            </a:gdLst>
            <a:ahLst/>
            <a:cxnLst>
              <a:cxn ang="0">
                <a:pos x="T0" y="T1"/>
              </a:cxn>
              <a:cxn ang="0">
                <a:pos x="T2" y="T3"/>
              </a:cxn>
              <a:cxn ang="0">
                <a:pos x="T4" y="T5"/>
              </a:cxn>
              <a:cxn ang="0">
                <a:pos x="T6" y="T7"/>
              </a:cxn>
              <a:cxn ang="0">
                <a:pos x="T8" y="T9"/>
              </a:cxn>
              <a:cxn ang="0">
                <a:pos x="T10" y="T11"/>
              </a:cxn>
              <a:cxn ang="0">
                <a:pos x="T12" y="T13"/>
              </a:cxn>
            </a:cxnLst>
            <a:rect l="0" t="0" r="r" b="b"/>
            <a:pathLst>
              <a:path w="142" h="139">
                <a:moveTo>
                  <a:pt x="0" y="56"/>
                </a:moveTo>
                <a:cubicBezTo>
                  <a:pt x="0" y="78"/>
                  <a:pt x="0" y="78"/>
                  <a:pt x="0" y="78"/>
                </a:cubicBezTo>
                <a:cubicBezTo>
                  <a:pt x="61" y="139"/>
                  <a:pt x="61" y="139"/>
                  <a:pt x="61" y="139"/>
                </a:cubicBezTo>
                <a:cubicBezTo>
                  <a:pt x="142" y="58"/>
                  <a:pt x="142" y="58"/>
                  <a:pt x="142" y="58"/>
                </a:cubicBezTo>
                <a:cubicBezTo>
                  <a:pt x="84" y="0"/>
                  <a:pt x="84" y="0"/>
                  <a:pt x="84" y="0"/>
                </a:cubicBezTo>
                <a:cubicBezTo>
                  <a:pt x="56" y="0"/>
                  <a:pt x="56" y="0"/>
                  <a:pt x="56" y="0"/>
                </a:cubicBezTo>
                <a:cubicBezTo>
                  <a:pt x="54" y="30"/>
                  <a:pt x="30" y="54"/>
                  <a:pt x="0" y="56"/>
                </a:cubicBezTo>
                <a:close/>
              </a:path>
            </a:pathLst>
          </a:custGeom>
          <a:solidFill>
            <a:srgbClr val="199F8E"/>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9" name="出自【趣你的PPT】(微信:qunideppt)：最优质的PPT资源库"/>
          <p:cNvSpPr txBox="1"/>
          <p:nvPr/>
        </p:nvSpPr>
        <p:spPr>
          <a:xfrm>
            <a:off x="4799941" y="2671222"/>
            <a:ext cx="98044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Insufficient</a:t>
            </a:r>
            <a:endParaRPr lang="en-US" sz="1185" dirty="0">
              <a:solidFill>
                <a:schemeClr val="bg1"/>
              </a:solidFill>
              <a:latin typeface="微软雅黑" panose="020B0503020204020204" pitchFamily="34" charset="-122"/>
              <a:ea typeface="微软雅黑" panose="020B0503020204020204" pitchFamily="34" charset="-122"/>
              <a:sym typeface="+mn-ea"/>
            </a:endParaRPr>
          </a:p>
        </p:txBody>
      </p:sp>
      <p:sp>
        <p:nvSpPr>
          <p:cNvPr id="10" name="出自【趣你的PPT】(微信:qunideppt)：最优质的PPT资源库"/>
          <p:cNvSpPr txBox="1"/>
          <p:nvPr/>
        </p:nvSpPr>
        <p:spPr>
          <a:xfrm>
            <a:off x="6373587" y="2694336"/>
            <a:ext cx="98044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Insufficient</a:t>
            </a:r>
            <a:endParaRPr lang="en-US" sz="1185" dirty="0">
              <a:solidFill>
                <a:schemeClr val="bg1"/>
              </a:solidFill>
              <a:latin typeface="微软雅黑" panose="020B0503020204020204" pitchFamily="34" charset="-122"/>
              <a:ea typeface="微软雅黑" panose="020B0503020204020204" pitchFamily="34" charset="-122"/>
              <a:sym typeface="+mn-ea"/>
            </a:endParaRPr>
          </a:p>
        </p:txBody>
      </p:sp>
      <p:sp>
        <p:nvSpPr>
          <p:cNvPr id="11" name="出自【趣你的PPT】(微信:qunideppt)：最优质的PPT资源库"/>
          <p:cNvSpPr txBox="1"/>
          <p:nvPr/>
        </p:nvSpPr>
        <p:spPr>
          <a:xfrm>
            <a:off x="4799939" y="4375940"/>
            <a:ext cx="98044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Insufficient</a:t>
            </a:r>
            <a:endParaRPr lang="en-US" sz="1185" dirty="0">
              <a:solidFill>
                <a:schemeClr val="bg1"/>
              </a:solidFill>
              <a:latin typeface="微软雅黑" panose="020B0503020204020204" pitchFamily="34" charset="-122"/>
              <a:ea typeface="微软雅黑" panose="020B0503020204020204" pitchFamily="34" charset="-122"/>
              <a:sym typeface="+mn-ea"/>
            </a:endParaRPr>
          </a:p>
        </p:txBody>
      </p:sp>
      <p:sp>
        <p:nvSpPr>
          <p:cNvPr id="12" name="出自【趣你的PPT】(微信:qunideppt)：最优质的PPT资源库"/>
          <p:cNvSpPr txBox="1"/>
          <p:nvPr/>
        </p:nvSpPr>
        <p:spPr>
          <a:xfrm>
            <a:off x="6373587" y="4399054"/>
            <a:ext cx="980440" cy="273685"/>
          </a:xfrm>
          <a:prstGeom prst="rect">
            <a:avLst/>
          </a:prstGeom>
          <a:noFill/>
        </p:spPr>
        <p:txBody>
          <a:bodyPr wrap="none" rtlCol="0">
            <a:spAutoFit/>
          </a:bodyPr>
          <a:lstStyle/>
          <a:p>
            <a:pPr algn="ctr"/>
            <a:r>
              <a:rPr lang="en-US" sz="1185" dirty="0">
                <a:solidFill>
                  <a:schemeClr val="bg1"/>
                </a:solidFill>
                <a:latin typeface="微软雅黑" panose="020B0503020204020204" pitchFamily="34" charset="-122"/>
                <a:ea typeface="微软雅黑" panose="020B0503020204020204" pitchFamily="34" charset="-122"/>
                <a:sym typeface="+mn-ea"/>
              </a:rPr>
              <a:t>Insufficient</a:t>
            </a:r>
            <a:endParaRPr lang="en-US" sz="1185" dirty="0">
              <a:solidFill>
                <a:schemeClr val="bg1"/>
              </a:solidFill>
              <a:latin typeface="微软雅黑" panose="020B0503020204020204" pitchFamily="34" charset="-122"/>
              <a:ea typeface="微软雅黑" panose="020B0503020204020204" pitchFamily="34" charset="-122"/>
              <a:sym typeface="+mn-ea"/>
            </a:endParaRPr>
          </a:p>
        </p:txBody>
      </p:sp>
      <p:sp>
        <p:nvSpPr>
          <p:cNvPr id="13" name="出自【趣你的PPT】(微信:qunideppt)：最优质的PPT资源库"/>
          <p:cNvSpPr>
            <a:spLocks noEditPoints="1"/>
          </p:cNvSpPr>
          <p:nvPr/>
        </p:nvSpPr>
        <p:spPr bwMode="auto">
          <a:xfrm>
            <a:off x="5146309" y="2391835"/>
            <a:ext cx="287704" cy="27938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4" name="出自【趣你的PPT】(微信:qunideppt)：最优质的PPT资源库"/>
          <p:cNvSpPr>
            <a:spLocks noEditPoints="1"/>
          </p:cNvSpPr>
          <p:nvPr/>
        </p:nvSpPr>
        <p:spPr bwMode="auto">
          <a:xfrm>
            <a:off x="6708202" y="4076326"/>
            <a:ext cx="311203" cy="322730"/>
          </a:xfrm>
          <a:custGeom>
            <a:avLst/>
            <a:gdLst>
              <a:gd name="T0" fmla="*/ 32 w 80"/>
              <a:gd name="T1" fmla="*/ 40 h 80"/>
              <a:gd name="T2" fmla="*/ 49 w 80"/>
              <a:gd name="T3" fmla="*/ 58 h 80"/>
              <a:gd name="T4" fmla="*/ 43 w 80"/>
              <a:gd name="T5" fmla="*/ 56 h 80"/>
              <a:gd name="T6" fmla="*/ 67 w 80"/>
              <a:gd name="T7" fmla="*/ 64 h 80"/>
              <a:gd name="T8" fmla="*/ 70 w 80"/>
              <a:gd name="T9" fmla="*/ 64 h 80"/>
              <a:gd name="T10" fmla="*/ 40 w 80"/>
              <a:gd name="T11" fmla="*/ 57 h 80"/>
              <a:gd name="T12" fmla="*/ 38 w 80"/>
              <a:gd name="T13" fmla="*/ 56 h 80"/>
              <a:gd name="T14" fmla="*/ 40 w 80"/>
              <a:gd name="T15" fmla="*/ 77 h 80"/>
              <a:gd name="T16" fmla="*/ 40 w 80"/>
              <a:gd name="T17" fmla="*/ 80 h 80"/>
              <a:gd name="T18" fmla="*/ 23 w 80"/>
              <a:gd name="T19" fmla="*/ 49 h 80"/>
              <a:gd name="T20" fmla="*/ 25 w 80"/>
              <a:gd name="T21" fmla="*/ 43 h 80"/>
              <a:gd name="T22" fmla="*/ 26 w 80"/>
              <a:gd name="T23" fmla="*/ 64 h 80"/>
              <a:gd name="T24" fmla="*/ 27 w 80"/>
              <a:gd name="T25" fmla="*/ 67 h 80"/>
              <a:gd name="T26" fmla="*/ 23 w 80"/>
              <a:gd name="T27" fmla="*/ 40 h 80"/>
              <a:gd name="T28" fmla="*/ 25 w 80"/>
              <a:gd name="T29" fmla="*/ 38 h 80"/>
              <a:gd name="T30" fmla="*/ 3 w 80"/>
              <a:gd name="T31" fmla="*/ 40 h 80"/>
              <a:gd name="T32" fmla="*/ 0 w 80"/>
              <a:gd name="T33" fmla="*/ 40 h 80"/>
              <a:gd name="T34" fmla="*/ 32 w 80"/>
              <a:gd name="T35" fmla="*/ 23 h 80"/>
              <a:gd name="T36" fmla="*/ 38 w 80"/>
              <a:gd name="T37" fmla="*/ 25 h 80"/>
              <a:gd name="T38" fmla="*/ 13 w 80"/>
              <a:gd name="T39" fmla="*/ 16 h 80"/>
              <a:gd name="T40" fmla="*/ 10 w 80"/>
              <a:gd name="T41" fmla="*/ 16 h 80"/>
              <a:gd name="T42" fmla="*/ 40 w 80"/>
              <a:gd name="T43" fmla="*/ 23 h 80"/>
              <a:gd name="T44" fmla="*/ 43 w 80"/>
              <a:gd name="T45" fmla="*/ 25 h 80"/>
              <a:gd name="T46" fmla="*/ 40 w 80"/>
              <a:gd name="T47" fmla="*/ 3 h 80"/>
              <a:gd name="T48" fmla="*/ 40 w 80"/>
              <a:gd name="T49" fmla="*/ 0 h 80"/>
              <a:gd name="T50" fmla="*/ 58 w 80"/>
              <a:gd name="T51" fmla="*/ 32 h 80"/>
              <a:gd name="T52" fmla="*/ 56 w 80"/>
              <a:gd name="T53" fmla="*/ 38 h 80"/>
              <a:gd name="T54" fmla="*/ 53 w 80"/>
              <a:gd name="T55" fmla="*/ 18 h 80"/>
              <a:gd name="T56" fmla="*/ 70 w 80"/>
              <a:gd name="T57" fmla="*/ 16 h 80"/>
              <a:gd name="T58" fmla="*/ 59 w 80"/>
              <a:gd name="T59" fmla="*/ 47 h 80"/>
              <a:gd name="T60" fmla="*/ 53 w 80"/>
              <a:gd name="T61" fmla="*/ 49 h 80"/>
              <a:gd name="T62" fmla="*/ 67 w 80"/>
              <a:gd name="T63" fmla="*/ 31 h 80"/>
              <a:gd name="T64" fmla="*/ 52 w 80"/>
              <a:gd name="T65" fmla="*/ 60 h 80"/>
              <a:gd name="T66" fmla="*/ 53 w 80"/>
              <a:gd name="T67" fmla="*/ 40 h 80"/>
              <a:gd name="T68" fmla="*/ 53 w 80"/>
              <a:gd name="T69" fmla="*/ 40 h 80"/>
              <a:gd name="T70" fmla="*/ 50 w 80"/>
              <a:gd name="T71" fmla="*/ 40 h 80"/>
              <a:gd name="T72" fmla="*/ 44 w 80"/>
              <a:gd name="T73" fmla="*/ 31 h 80"/>
              <a:gd name="T74" fmla="*/ 33 w 80"/>
              <a:gd name="T75" fmla="*/ 33 h 80"/>
              <a:gd name="T76" fmla="*/ 31 w 80"/>
              <a:gd name="T77" fmla="*/ 44 h 80"/>
              <a:gd name="T78" fmla="*/ 40 w 80"/>
              <a:gd name="T79" fmla="*/ 50 h 80"/>
              <a:gd name="T80" fmla="*/ 49 w 80"/>
              <a:gd name="T81" fmla="*/ 31 h 80"/>
              <a:gd name="T82" fmla="*/ 50 w 80"/>
              <a:gd name="T83" fmla="*/ 31 h 80"/>
              <a:gd name="T84" fmla="*/ 40 w 80"/>
              <a:gd name="T85" fmla="*/ 28 h 80"/>
              <a:gd name="T86" fmla="*/ 40 w 80"/>
              <a:gd name="T87" fmla="*/ 28 h 80"/>
              <a:gd name="T88" fmla="*/ 32 w 80"/>
              <a:gd name="T89" fmla="*/ 31 h 80"/>
              <a:gd name="T90" fmla="*/ 28 w 80"/>
              <a:gd name="T91" fmla="*/ 41 h 80"/>
              <a:gd name="T92" fmla="*/ 27 w 80"/>
              <a:gd name="T93" fmla="*/ 40 h 80"/>
              <a:gd name="T94" fmla="*/ 31 w 80"/>
              <a:gd name="T95" fmla="*/ 49 h 80"/>
              <a:gd name="T96" fmla="*/ 32 w 80"/>
              <a:gd name="T97" fmla="*/ 50 h 80"/>
              <a:gd name="T98" fmla="*/ 40 w 80"/>
              <a:gd name="T99" fmla="*/ 53 h 80"/>
              <a:gd name="T100" fmla="*/ 50 w 80"/>
              <a:gd name="T101" fmla="*/ 50 h 80"/>
              <a:gd name="T102" fmla="*/ 49 w 80"/>
              <a:gd name="T103"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80">
                <a:moveTo>
                  <a:pt x="48" y="40"/>
                </a:moveTo>
                <a:cubicBezTo>
                  <a:pt x="48" y="45"/>
                  <a:pt x="45" y="48"/>
                  <a:pt x="40" y="48"/>
                </a:cubicBezTo>
                <a:cubicBezTo>
                  <a:pt x="36" y="48"/>
                  <a:pt x="32" y="45"/>
                  <a:pt x="32" y="40"/>
                </a:cubicBezTo>
                <a:cubicBezTo>
                  <a:pt x="32" y="36"/>
                  <a:pt x="36" y="32"/>
                  <a:pt x="40" y="32"/>
                </a:cubicBezTo>
                <a:cubicBezTo>
                  <a:pt x="45" y="32"/>
                  <a:pt x="48" y="36"/>
                  <a:pt x="48" y="40"/>
                </a:cubicBezTo>
                <a:close/>
                <a:moveTo>
                  <a:pt x="49" y="58"/>
                </a:moveTo>
                <a:cubicBezTo>
                  <a:pt x="49" y="56"/>
                  <a:pt x="49" y="54"/>
                  <a:pt x="49" y="53"/>
                </a:cubicBezTo>
                <a:cubicBezTo>
                  <a:pt x="48" y="53"/>
                  <a:pt x="47" y="53"/>
                  <a:pt x="46" y="53"/>
                </a:cubicBezTo>
                <a:cubicBezTo>
                  <a:pt x="45" y="54"/>
                  <a:pt x="44" y="55"/>
                  <a:pt x="43" y="56"/>
                </a:cubicBezTo>
                <a:cubicBezTo>
                  <a:pt x="47" y="59"/>
                  <a:pt x="51" y="62"/>
                  <a:pt x="55" y="64"/>
                </a:cubicBezTo>
                <a:cubicBezTo>
                  <a:pt x="62" y="68"/>
                  <a:pt x="65" y="68"/>
                  <a:pt x="67" y="67"/>
                </a:cubicBezTo>
                <a:cubicBezTo>
                  <a:pt x="67" y="66"/>
                  <a:pt x="67" y="65"/>
                  <a:pt x="67" y="64"/>
                </a:cubicBezTo>
                <a:cubicBezTo>
                  <a:pt x="67" y="62"/>
                  <a:pt x="66" y="58"/>
                  <a:pt x="63" y="53"/>
                </a:cubicBezTo>
                <a:cubicBezTo>
                  <a:pt x="64" y="53"/>
                  <a:pt x="65" y="53"/>
                  <a:pt x="66" y="52"/>
                </a:cubicBezTo>
                <a:cubicBezTo>
                  <a:pt x="69" y="57"/>
                  <a:pt x="70" y="61"/>
                  <a:pt x="70" y="64"/>
                </a:cubicBezTo>
                <a:cubicBezTo>
                  <a:pt x="70" y="66"/>
                  <a:pt x="70" y="68"/>
                  <a:pt x="69" y="69"/>
                </a:cubicBezTo>
                <a:cubicBezTo>
                  <a:pt x="66" y="71"/>
                  <a:pt x="61" y="71"/>
                  <a:pt x="53" y="67"/>
                </a:cubicBezTo>
                <a:cubicBezTo>
                  <a:pt x="49" y="64"/>
                  <a:pt x="45" y="61"/>
                  <a:pt x="40" y="57"/>
                </a:cubicBezTo>
                <a:cubicBezTo>
                  <a:pt x="38" y="59"/>
                  <a:pt x="36" y="61"/>
                  <a:pt x="35" y="62"/>
                </a:cubicBezTo>
                <a:cubicBezTo>
                  <a:pt x="34" y="61"/>
                  <a:pt x="34" y="60"/>
                  <a:pt x="34" y="59"/>
                </a:cubicBezTo>
                <a:cubicBezTo>
                  <a:pt x="35" y="58"/>
                  <a:pt x="37" y="57"/>
                  <a:pt x="38" y="56"/>
                </a:cubicBezTo>
                <a:cubicBezTo>
                  <a:pt x="37" y="55"/>
                  <a:pt x="36" y="54"/>
                  <a:pt x="35" y="53"/>
                </a:cubicBezTo>
                <a:cubicBezTo>
                  <a:pt x="34" y="53"/>
                  <a:pt x="32" y="53"/>
                  <a:pt x="31" y="53"/>
                </a:cubicBezTo>
                <a:cubicBezTo>
                  <a:pt x="33" y="68"/>
                  <a:pt x="37" y="77"/>
                  <a:pt x="40" y="77"/>
                </a:cubicBezTo>
                <a:cubicBezTo>
                  <a:pt x="43" y="77"/>
                  <a:pt x="45" y="73"/>
                  <a:pt x="47" y="65"/>
                </a:cubicBezTo>
                <a:cubicBezTo>
                  <a:pt x="48" y="66"/>
                  <a:pt x="49" y="66"/>
                  <a:pt x="50" y="67"/>
                </a:cubicBezTo>
                <a:cubicBezTo>
                  <a:pt x="48" y="75"/>
                  <a:pt x="45" y="80"/>
                  <a:pt x="40" y="80"/>
                </a:cubicBezTo>
                <a:cubicBezTo>
                  <a:pt x="34" y="80"/>
                  <a:pt x="30" y="68"/>
                  <a:pt x="28" y="52"/>
                </a:cubicBezTo>
                <a:cubicBezTo>
                  <a:pt x="26" y="52"/>
                  <a:pt x="23" y="52"/>
                  <a:pt x="21" y="52"/>
                </a:cubicBezTo>
                <a:cubicBezTo>
                  <a:pt x="22" y="51"/>
                  <a:pt x="22" y="50"/>
                  <a:pt x="23" y="49"/>
                </a:cubicBezTo>
                <a:cubicBezTo>
                  <a:pt x="24" y="49"/>
                  <a:pt x="26" y="49"/>
                  <a:pt x="28" y="49"/>
                </a:cubicBezTo>
                <a:cubicBezTo>
                  <a:pt x="28" y="48"/>
                  <a:pt x="28" y="47"/>
                  <a:pt x="28" y="46"/>
                </a:cubicBezTo>
                <a:cubicBezTo>
                  <a:pt x="27" y="45"/>
                  <a:pt x="26" y="44"/>
                  <a:pt x="25" y="43"/>
                </a:cubicBezTo>
                <a:cubicBezTo>
                  <a:pt x="18" y="51"/>
                  <a:pt x="13" y="60"/>
                  <a:pt x="13" y="64"/>
                </a:cubicBezTo>
                <a:cubicBezTo>
                  <a:pt x="13" y="65"/>
                  <a:pt x="14" y="66"/>
                  <a:pt x="14" y="67"/>
                </a:cubicBezTo>
                <a:cubicBezTo>
                  <a:pt x="15" y="68"/>
                  <a:pt x="19" y="68"/>
                  <a:pt x="26" y="64"/>
                </a:cubicBezTo>
                <a:cubicBezTo>
                  <a:pt x="26" y="64"/>
                  <a:pt x="27" y="63"/>
                  <a:pt x="28" y="63"/>
                </a:cubicBezTo>
                <a:cubicBezTo>
                  <a:pt x="28" y="64"/>
                  <a:pt x="28" y="65"/>
                  <a:pt x="28" y="66"/>
                </a:cubicBezTo>
                <a:cubicBezTo>
                  <a:pt x="28" y="66"/>
                  <a:pt x="28" y="66"/>
                  <a:pt x="27" y="67"/>
                </a:cubicBezTo>
                <a:cubicBezTo>
                  <a:pt x="20" y="71"/>
                  <a:pt x="15" y="71"/>
                  <a:pt x="12" y="69"/>
                </a:cubicBezTo>
                <a:cubicBezTo>
                  <a:pt x="11" y="68"/>
                  <a:pt x="10" y="66"/>
                  <a:pt x="10" y="64"/>
                </a:cubicBezTo>
                <a:cubicBezTo>
                  <a:pt x="10" y="59"/>
                  <a:pt x="15" y="50"/>
                  <a:pt x="23" y="40"/>
                </a:cubicBezTo>
                <a:cubicBezTo>
                  <a:pt x="22" y="38"/>
                  <a:pt x="20" y="36"/>
                  <a:pt x="19" y="35"/>
                </a:cubicBezTo>
                <a:cubicBezTo>
                  <a:pt x="20" y="34"/>
                  <a:pt x="21" y="34"/>
                  <a:pt x="22" y="34"/>
                </a:cubicBezTo>
                <a:cubicBezTo>
                  <a:pt x="23" y="35"/>
                  <a:pt x="24" y="37"/>
                  <a:pt x="25" y="38"/>
                </a:cubicBezTo>
                <a:cubicBezTo>
                  <a:pt x="26" y="37"/>
                  <a:pt x="27" y="36"/>
                  <a:pt x="28" y="35"/>
                </a:cubicBezTo>
                <a:cubicBezTo>
                  <a:pt x="28" y="34"/>
                  <a:pt x="28" y="32"/>
                  <a:pt x="28" y="31"/>
                </a:cubicBezTo>
                <a:cubicBezTo>
                  <a:pt x="12" y="33"/>
                  <a:pt x="3" y="37"/>
                  <a:pt x="3" y="40"/>
                </a:cubicBezTo>
                <a:cubicBezTo>
                  <a:pt x="3" y="43"/>
                  <a:pt x="8" y="45"/>
                  <a:pt x="15" y="47"/>
                </a:cubicBezTo>
                <a:cubicBezTo>
                  <a:pt x="15" y="48"/>
                  <a:pt x="14" y="49"/>
                  <a:pt x="14" y="50"/>
                </a:cubicBezTo>
                <a:cubicBezTo>
                  <a:pt x="6" y="48"/>
                  <a:pt x="0" y="45"/>
                  <a:pt x="0" y="40"/>
                </a:cubicBezTo>
                <a:cubicBezTo>
                  <a:pt x="0" y="34"/>
                  <a:pt x="13" y="30"/>
                  <a:pt x="28" y="28"/>
                </a:cubicBezTo>
                <a:cubicBezTo>
                  <a:pt x="28" y="26"/>
                  <a:pt x="29" y="23"/>
                  <a:pt x="29" y="21"/>
                </a:cubicBezTo>
                <a:cubicBezTo>
                  <a:pt x="30" y="22"/>
                  <a:pt x="31" y="22"/>
                  <a:pt x="32" y="23"/>
                </a:cubicBezTo>
                <a:cubicBezTo>
                  <a:pt x="32" y="25"/>
                  <a:pt x="31" y="26"/>
                  <a:pt x="31" y="28"/>
                </a:cubicBezTo>
                <a:cubicBezTo>
                  <a:pt x="32" y="28"/>
                  <a:pt x="34" y="28"/>
                  <a:pt x="35" y="28"/>
                </a:cubicBezTo>
                <a:cubicBezTo>
                  <a:pt x="36" y="27"/>
                  <a:pt x="37" y="26"/>
                  <a:pt x="38" y="25"/>
                </a:cubicBezTo>
                <a:cubicBezTo>
                  <a:pt x="34" y="22"/>
                  <a:pt x="30" y="19"/>
                  <a:pt x="26" y="17"/>
                </a:cubicBezTo>
                <a:cubicBezTo>
                  <a:pt x="19" y="13"/>
                  <a:pt x="15" y="13"/>
                  <a:pt x="14" y="14"/>
                </a:cubicBezTo>
                <a:cubicBezTo>
                  <a:pt x="14" y="15"/>
                  <a:pt x="13" y="15"/>
                  <a:pt x="13" y="16"/>
                </a:cubicBezTo>
                <a:cubicBezTo>
                  <a:pt x="13" y="19"/>
                  <a:pt x="15" y="23"/>
                  <a:pt x="18" y="28"/>
                </a:cubicBezTo>
                <a:cubicBezTo>
                  <a:pt x="17" y="28"/>
                  <a:pt x="16" y="28"/>
                  <a:pt x="15" y="28"/>
                </a:cubicBezTo>
                <a:cubicBezTo>
                  <a:pt x="12" y="24"/>
                  <a:pt x="10" y="19"/>
                  <a:pt x="10" y="16"/>
                </a:cubicBezTo>
                <a:cubicBezTo>
                  <a:pt x="10" y="15"/>
                  <a:pt x="11" y="13"/>
                  <a:pt x="12" y="12"/>
                </a:cubicBezTo>
                <a:cubicBezTo>
                  <a:pt x="15" y="9"/>
                  <a:pt x="20" y="10"/>
                  <a:pt x="27" y="14"/>
                </a:cubicBezTo>
                <a:cubicBezTo>
                  <a:pt x="31" y="16"/>
                  <a:pt x="36" y="19"/>
                  <a:pt x="40" y="23"/>
                </a:cubicBezTo>
                <a:cubicBezTo>
                  <a:pt x="42" y="22"/>
                  <a:pt x="44" y="20"/>
                  <a:pt x="46" y="19"/>
                </a:cubicBezTo>
                <a:cubicBezTo>
                  <a:pt x="46" y="20"/>
                  <a:pt x="46" y="21"/>
                  <a:pt x="47" y="22"/>
                </a:cubicBezTo>
                <a:cubicBezTo>
                  <a:pt x="45" y="23"/>
                  <a:pt x="44" y="24"/>
                  <a:pt x="43" y="25"/>
                </a:cubicBezTo>
                <a:cubicBezTo>
                  <a:pt x="44" y="26"/>
                  <a:pt x="45" y="27"/>
                  <a:pt x="45" y="28"/>
                </a:cubicBezTo>
                <a:cubicBezTo>
                  <a:pt x="47" y="28"/>
                  <a:pt x="48" y="28"/>
                  <a:pt x="49" y="28"/>
                </a:cubicBezTo>
                <a:cubicBezTo>
                  <a:pt x="48" y="12"/>
                  <a:pt x="44" y="3"/>
                  <a:pt x="40" y="3"/>
                </a:cubicBezTo>
                <a:cubicBezTo>
                  <a:pt x="38" y="3"/>
                  <a:pt x="35" y="8"/>
                  <a:pt x="33" y="15"/>
                </a:cubicBezTo>
                <a:cubicBezTo>
                  <a:pt x="32" y="15"/>
                  <a:pt x="32" y="14"/>
                  <a:pt x="31" y="14"/>
                </a:cubicBezTo>
                <a:cubicBezTo>
                  <a:pt x="33" y="6"/>
                  <a:pt x="36" y="0"/>
                  <a:pt x="40" y="0"/>
                </a:cubicBezTo>
                <a:cubicBezTo>
                  <a:pt x="47" y="0"/>
                  <a:pt x="51" y="13"/>
                  <a:pt x="52" y="28"/>
                </a:cubicBezTo>
                <a:cubicBezTo>
                  <a:pt x="55" y="28"/>
                  <a:pt x="57" y="29"/>
                  <a:pt x="60" y="29"/>
                </a:cubicBezTo>
                <a:cubicBezTo>
                  <a:pt x="59" y="30"/>
                  <a:pt x="58" y="31"/>
                  <a:pt x="58" y="32"/>
                </a:cubicBezTo>
                <a:cubicBezTo>
                  <a:pt x="56" y="32"/>
                  <a:pt x="54" y="31"/>
                  <a:pt x="53" y="31"/>
                </a:cubicBezTo>
                <a:cubicBezTo>
                  <a:pt x="53" y="32"/>
                  <a:pt x="53" y="34"/>
                  <a:pt x="53" y="35"/>
                </a:cubicBezTo>
                <a:cubicBezTo>
                  <a:pt x="54" y="36"/>
                  <a:pt x="55" y="37"/>
                  <a:pt x="56" y="38"/>
                </a:cubicBezTo>
                <a:cubicBezTo>
                  <a:pt x="63" y="29"/>
                  <a:pt x="67" y="21"/>
                  <a:pt x="67" y="16"/>
                </a:cubicBezTo>
                <a:cubicBezTo>
                  <a:pt x="67" y="15"/>
                  <a:pt x="67" y="15"/>
                  <a:pt x="67" y="14"/>
                </a:cubicBezTo>
                <a:cubicBezTo>
                  <a:pt x="65" y="13"/>
                  <a:pt x="60" y="14"/>
                  <a:pt x="53" y="18"/>
                </a:cubicBezTo>
                <a:cubicBezTo>
                  <a:pt x="53" y="17"/>
                  <a:pt x="52" y="16"/>
                  <a:pt x="52" y="15"/>
                </a:cubicBezTo>
                <a:cubicBezTo>
                  <a:pt x="59" y="11"/>
                  <a:pt x="66" y="9"/>
                  <a:pt x="69" y="12"/>
                </a:cubicBezTo>
                <a:cubicBezTo>
                  <a:pt x="70" y="13"/>
                  <a:pt x="70" y="15"/>
                  <a:pt x="70" y="16"/>
                </a:cubicBezTo>
                <a:cubicBezTo>
                  <a:pt x="70" y="22"/>
                  <a:pt x="65" y="31"/>
                  <a:pt x="58" y="40"/>
                </a:cubicBezTo>
                <a:cubicBezTo>
                  <a:pt x="59" y="42"/>
                  <a:pt x="61" y="44"/>
                  <a:pt x="62" y="46"/>
                </a:cubicBezTo>
                <a:cubicBezTo>
                  <a:pt x="61" y="46"/>
                  <a:pt x="60" y="46"/>
                  <a:pt x="59" y="47"/>
                </a:cubicBezTo>
                <a:cubicBezTo>
                  <a:pt x="58" y="45"/>
                  <a:pt x="57" y="44"/>
                  <a:pt x="56" y="43"/>
                </a:cubicBezTo>
                <a:cubicBezTo>
                  <a:pt x="55" y="44"/>
                  <a:pt x="54" y="45"/>
                  <a:pt x="53" y="46"/>
                </a:cubicBezTo>
                <a:cubicBezTo>
                  <a:pt x="53" y="47"/>
                  <a:pt x="53" y="48"/>
                  <a:pt x="53" y="49"/>
                </a:cubicBezTo>
                <a:cubicBezTo>
                  <a:pt x="68" y="48"/>
                  <a:pt x="77" y="44"/>
                  <a:pt x="77" y="40"/>
                </a:cubicBezTo>
                <a:cubicBezTo>
                  <a:pt x="77" y="38"/>
                  <a:pt x="73" y="35"/>
                  <a:pt x="65" y="33"/>
                </a:cubicBezTo>
                <a:cubicBezTo>
                  <a:pt x="66" y="32"/>
                  <a:pt x="66" y="32"/>
                  <a:pt x="67" y="31"/>
                </a:cubicBezTo>
                <a:cubicBezTo>
                  <a:pt x="75" y="33"/>
                  <a:pt x="80" y="36"/>
                  <a:pt x="80" y="40"/>
                </a:cubicBezTo>
                <a:cubicBezTo>
                  <a:pt x="80" y="47"/>
                  <a:pt x="67" y="51"/>
                  <a:pt x="52" y="52"/>
                </a:cubicBezTo>
                <a:cubicBezTo>
                  <a:pt x="52" y="55"/>
                  <a:pt x="52" y="57"/>
                  <a:pt x="52" y="60"/>
                </a:cubicBezTo>
                <a:cubicBezTo>
                  <a:pt x="51" y="59"/>
                  <a:pt x="50" y="58"/>
                  <a:pt x="49" y="58"/>
                </a:cubicBezTo>
                <a:close/>
                <a:moveTo>
                  <a:pt x="53" y="40"/>
                </a:moveTo>
                <a:cubicBezTo>
                  <a:pt x="53" y="40"/>
                  <a:pt x="53" y="40"/>
                  <a:pt x="53" y="40"/>
                </a:cubicBezTo>
                <a:cubicBezTo>
                  <a:pt x="53" y="41"/>
                  <a:pt x="53" y="41"/>
                  <a:pt x="53" y="41"/>
                </a:cubicBezTo>
                <a:cubicBezTo>
                  <a:pt x="53" y="41"/>
                  <a:pt x="53" y="41"/>
                  <a:pt x="54" y="40"/>
                </a:cubicBezTo>
                <a:cubicBezTo>
                  <a:pt x="53" y="40"/>
                  <a:pt x="53" y="40"/>
                  <a:pt x="53" y="40"/>
                </a:cubicBezTo>
                <a:close/>
                <a:moveTo>
                  <a:pt x="47" y="47"/>
                </a:moveTo>
                <a:cubicBezTo>
                  <a:pt x="48" y="46"/>
                  <a:pt x="49" y="45"/>
                  <a:pt x="50" y="44"/>
                </a:cubicBezTo>
                <a:cubicBezTo>
                  <a:pt x="50" y="43"/>
                  <a:pt x="50" y="42"/>
                  <a:pt x="50" y="40"/>
                </a:cubicBezTo>
                <a:cubicBezTo>
                  <a:pt x="50" y="39"/>
                  <a:pt x="50" y="38"/>
                  <a:pt x="50" y="36"/>
                </a:cubicBezTo>
                <a:cubicBezTo>
                  <a:pt x="49" y="35"/>
                  <a:pt x="48" y="34"/>
                  <a:pt x="47" y="33"/>
                </a:cubicBezTo>
                <a:cubicBezTo>
                  <a:pt x="46" y="32"/>
                  <a:pt x="45" y="32"/>
                  <a:pt x="44" y="31"/>
                </a:cubicBezTo>
                <a:cubicBezTo>
                  <a:pt x="43" y="31"/>
                  <a:pt x="42" y="31"/>
                  <a:pt x="40" y="31"/>
                </a:cubicBezTo>
                <a:cubicBezTo>
                  <a:pt x="39" y="31"/>
                  <a:pt x="38" y="31"/>
                  <a:pt x="36" y="31"/>
                </a:cubicBezTo>
                <a:cubicBezTo>
                  <a:pt x="35" y="32"/>
                  <a:pt x="34" y="32"/>
                  <a:pt x="33" y="33"/>
                </a:cubicBezTo>
                <a:cubicBezTo>
                  <a:pt x="32" y="34"/>
                  <a:pt x="32" y="35"/>
                  <a:pt x="31" y="36"/>
                </a:cubicBezTo>
                <a:cubicBezTo>
                  <a:pt x="31" y="38"/>
                  <a:pt x="31" y="39"/>
                  <a:pt x="31" y="40"/>
                </a:cubicBezTo>
                <a:cubicBezTo>
                  <a:pt x="31" y="42"/>
                  <a:pt x="31" y="43"/>
                  <a:pt x="31" y="44"/>
                </a:cubicBezTo>
                <a:cubicBezTo>
                  <a:pt x="32" y="45"/>
                  <a:pt x="32" y="46"/>
                  <a:pt x="33" y="47"/>
                </a:cubicBezTo>
                <a:cubicBezTo>
                  <a:pt x="34" y="48"/>
                  <a:pt x="35" y="49"/>
                  <a:pt x="36" y="50"/>
                </a:cubicBezTo>
                <a:cubicBezTo>
                  <a:pt x="38" y="50"/>
                  <a:pt x="39" y="50"/>
                  <a:pt x="40" y="50"/>
                </a:cubicBezTo>
                <a:cubicBezTo>
                  <a:pt x="42" y="50"/>
                  <a:pt x="43" y="50"/>
                  <a:pt x="44" y="50"/>
                </a:cubicBezTo>
                <a:cubicBezTo>
                  <a:pt x="45" y="49"/>
                  <a:pt x="46" y="48"/>
                  <a:pt x="47" y="47"/>
                </a:cubicBezTo>
                <a:close/>
                <a:moveTo>
                  <a:pt x="49" y="31"/>
                </a:moveTo>
                <a:cubicBezTo>
                  <a:pt x="49" y="31"/>
                  <a:pt x="49" y="31"/>
                  <a:pt x="49" y="31"/>
                </a:cubicBezTo>
                <a:cubicBezTo>
                  <a:pt x="49" y="31"/>
                  <a:pt x="50" y="32"/>
                  <a:pt x="50" y="32"/>
                </a:cubicBezTo>
                <a:cubicBezTo>
                  <a:pt x="50" y="32"/>
                  <a:pt x="50" y="31"/>
                  <a:pt x="50" y="31"/>
                </a:cubicBezTo>
                <a:cubicBezTo>
                  <a:pt x="49" y="31"/>
                  <a:pt x="49" y="31"/>
                  <a:pt x="49" y="31"/>
                </a:cubicBezTo>
                <a:close/>
                <a:moveTo>
                  <a:pt x="40" y="28"/>
                </a:moveTo>
                <a:cubicBezTo>
                  <a:pt x="40" y="28"/>
                  <a:pt x="40" y="28"/>
                  <a:pt x="40" y="28"/>
                </a:cubicBezTo>
                <a:cubicBezTo>
                  <a:pt x="41" y="28"/>
                  <a:pt x="41" y="28"/>
                  <a:pt x="41" y="28"/>
                </a:cubicBezTo>
                <a:cubicBezTo>
                  <a:pt x="41" y="27"/>
                  <a:pt x="41" y="27"/>
                  <a:pt x="40" y="27"/>
                </a:cubicBezTo>
                <a:cubicBezTo>
                  <a:pt x="40" y="27"/>
                  <a:pt x="40" y="27"/>
                  <a:pt x="40" y="28"/>
                </a:cubicBezTo>
                <a:close/>
                <a:moveTo>
                  <a:pt x="31" y="32"/>
                </a:moveTo>
                <a:cubicBezTo>
                  <a:pt x="31" y="32"/>
                  <a:pt x="31" y="31"/>
                  <a:pt x="31" y="31"/>
                </a:cubicBezTo>
                <a:cubicBezTo>
                  <a:pt x="31" y="31"/>
                  <a:pt x="32" y="31"/>
                  <a:pt x="32" y="31"/>
                </a:cubicBezTo>
                <a:cubicBezTo>
                  <a:pt x="31" y="31"/>
                  <a:pt x="31" y="31"/>
                  <a:pt x="31" y="31"/>
                </a:cubicBezTo>
                <a:cubicBezTo>
                  <a:pt x="31" y="31"/>
                  <a:pt x="31" y="32"/>
                  <a:pt x="31" y="32"/>
                </a:cubicBezTo>
                <a:close/>
                <a:moveTo>
                  <a:pt x="28" y="41"/>
                </a:moveTo>
                <a:cubicBezTo>
                  <a:pt x="28" y="41"/>
                  <a:pt x="28" y="41"/>
                  <a:pt x="28" y="40"/>
                </a:cubicBezTo>
                <a:cubicBezTo>
                  <a:pt x="28" y="40"/>
                  <a:pt x="28" y="40"/>
                  <a:pt x="28" y="40"/>
                </a:cubicBezTo>
                <a:cubicBezTo>
                  <a:pt x="27" y="40"/>
                  <a:pt x="27" y="40"/>
                  <a:pt x="27" y="40"/>
                </a:cubicBezTo>
                <a:cubicBezTo>
                  <a:pt x="27" y="41"/>
                  <a:pt x="27" y="41"/>
                  <a:pt x="28" y="41"/>
                </a:cubicBezTo>
                <a:close/>
                <a:moveTo>
                  <a:pt x="32" y="50"/>
                </a:moveTo>
                <a:cubicBezTo>
                  <a:pt x="32" y="50"/>
                  <a:pt x="31" y="50"/>
                  <a:pt x="31" y="49"/>
                </a:cubicBezTo>
                <a:cubicBezTo>
                  <a:pt x="31" y="49"/>
                  <a:pt x="31" y="49"/>
                  <a:pt x="31" y="49"/>
                </a:cubicBezTo>
                <a:cubicBezTo>
                  <a:pt x="31" y="49"/>
                  <a:pt x="31" y="49"/>
                  <a:pt x="31" y="50"/>
                </a:cubicBezTo>
                <a:cubicBezTo>
                  <a:pt x="31" y="50"/>
                  <a:pt x="31" y="50"/>
                  <a:pt x="32" y="50"/>
                </a:cubicBezTo>
                <a:close/>
                <a:moveTo>
                  <a:pt x="41" y="53"/>
                </a:moveTo>
                <a:cubicBezTo>
                  <a:pt x="41" y="53"/>
                  <a:pt x="41" y="53"/>
                  <a:pt x="40" y="53"/>
                </a:cubicBezTo>
                <a:cubicBezTo>
                  <a:pt x="40" y="53"/>
                  <a:pt x="40" y="53"/>
                  <a:pt x="40" y="53"/>
                </a:cubicBezTo>
                <a:cubicBezTo>
                  <a:pt x="40" y="53"/>
                  <a:pt x="40" y="53"/>
                  <a:pt x="40" y="54"/>
                </a:cubicBezTo>
                <a:cubicBezTo>
                  <a:pt x="41" y="53"/>
                  <a:pt x="41" y="53"/>
                  <a:pt x="41" y="53"/>
                </a:cubicBezTo>
                <a:close/>
                <a:moveTo>
                  <a:pt x="50" y="50"/>
                </a:moveTo>
                <a:cubicBezTo>
                  <a:pt x="50" y="49"/>
                  <a:pt x="50" y="49"/>
                  <a:pt x="50" y="49"/>
                </a:cubicBezTo>
                <a:cubicBezTo>
                  <a:pt x="50" y="49"/>
                  <a:pt x="49" y="49"/>
                  <a:pt x="49" y="49"/>
                </a:cubicBezTo>
                <a:cubicBezTo>
                  <a:pt x="49" y="50"/>
                  <a:pt x="49" y="50"/>
                  <a:pt x="49" y="50"/>
                </a:cubicBezTo>
                <a:cubicBezTo>
                  <a:pt x="49" y="50"/>
                  <a:pt x="49" y="50"/>
                  <a:pt x="50" y="50"/>
                </a:cubicBez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5" name="出自【趣你的PPT】(微信:qunideppt)：最优质的PPT资源库"/>
          <p:cNvSpPr>
            <a:spLocks noEditPoints="1"/>
          </p:cNvSpPr>
          <p:nvPr/>
        </p:nvSpPr>
        <p:spPr bwMode="auto">
          <a:xfrm>
            <a:off x="5144645" y="4059966"/>
            <a:ext cx="291031" cy="315975"/>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sp>
        <p:nvSpPr>
          <p:cNvPr id="16" name="出自【趣你的PPT】(微信:qunideppt)：最优质的PPT资源库"/>
          <p:cNvSpPr>
            <a:spLocks noEditPoints="1"/>
          </p:cNvSpPr>
          <p:nvPr/>
        </p:nvSpPr>
        <p:spPr bwMode="auto">
          <a:xfrm>
            <a:off x="6738246" y="2404047"/>
            <a:ext cx="251118" cy="274400"/>
          </a:xfrm>
          <a:custGeom>
            <a:avLst/>
            <a:gdLst>
              <a:gd name="T0" fmla="*/ 12 w 64"/>
              <a:gd name="T1" fmla="*/ 45 h 67"/>
              <a:gd name="T2" fmla="*/ 12 w 64"/>
              <a:gd name="T3" fmla="*/ 63 h 67"/>
              <a:gd name="T4" fmla="*/ 8 w 64"/>
              <a:gd name="T5" fmla="*/ 67 h 67"/>
              <a:gd name="T6" fmla="*/ 4 w 64"/>
              <a:gd name="T7" fmla="*/ 67 h 67"/>
              <a:gd name="T8" fmla="*/ 0 w 64"/>
              <a:gd name="T9" fmla="*/ 63 h 67"/>
              <a:gd name="T10" fmla="*/ 0 w 64"/>
              <a:gd name="T11" fmla="*/ 45 h 67"/>
              <a:gd name="T12" fmla="*/ 4 w 64"/>
              <a:gd name="T13" fmla="*/ 41 h 67"/>
              <a:gd name="T14" fmla="*/ 8 w 64"/>
              <a:gd name="T15" fmla="*/ 41 h 67"/>
              <a:gd name="T16" fmla="*/ 12 w 64"/>
              <a:gd name="T17" fmla="*/ 45 h 67"/>
              <a:gd name="T18" fmla="*/ 26 w 64"/>
              <a:gd name="T19" fmla="*/ 26 h 67"/>
              <a:gd name="T20" fmla="*/ 21 w 64"/>
              <a:gd name="T21" fmla="*/ 26 h 67"/>
              <a:gd name="T22" fmla="*/ 17 w 64"/>
              <a:gd name="T23" fmla="*/ 30 h 67"/>
              <a:gd name="T24" fmla="*/ 17 w 64"/>
              <a:gd name="T25" fmla="*/ 63 h 67"/>
              <a:gd name="T26" fmla="*/ 21 w 64"/>
              <a:gd name="T27" fmla="*/ 67 h 67"/>
              <a:gd name="T28" fmla="*/ 26 w 64"/>
              <a:gd name="T29" fmla="*/ 67 h 67"/>
              <a:gd name="T30" fmla="*/ 30 w 64"/>
              <a:gd name="T31" fmla="*/ 63 h 67"/>
              <a:gd name="T32" fmla="*/ 30 w 64"/>
              <a:gd name="T33" fmla="*/ 30 h 67"/>
              <a:gd name="T34" fmla="*/ 26 w 64"/>
              <a:gd name="T35" fmla="*/ 26 h 67"/>
              <a:gd name="T36" fmla="*/ 43 w 64"/>
              <a:gd name="T37" fmla="*/ 32 h 67"/>
              <a:gd name="T38" fmla="*/ 39 w 64"/>
              <a:gd name="T39" fmla="*/ 32 h 67"/>
              <a:gd name="T40" fmla="*/ 35 w 64"/>
              <a:gd name="T41" fmla="*/ 36 h 67"/>
              <a:gd name="T42" fmla="*/ 35 w 64"/>
              <a:gd name="T43" fmla="*/ 63 h 67"/>
              <a:gd name="T44" fmla="*/ 39 w 64"/>
              <a:gd name="T45" fmla="*/ 67 h 67"/>
              <a:gd name="T46" fmla="*/ 43 w 64"/>
              <a:gd name="T47" fmla="*/ 67 h 67"/>
              <a:gd name="T48" fmla="*/ 47 w 64"/>
              <a:gd name="T49" fmla="*/ 63 h 67"/>
              <a:gd name="T50" fmla="*/ 47 w 64"/>
              <a:gd name="T51" fmla="*/ 36 h 67"/>
              <a:gd name="T52" fmla="*/ 43 w 64"/>
              <a:gd name="T53" fmla="*/ 32 h 67"/>
              <a:gd name="T54" fmla="*/ 60 w 64"/>
              <a:gd name="T55" fmla="*/ 18 h 67"/>
              <a:gd name="T56" fmla="*/ 56 w 64"/>
              <a:gd name="T57" fmla="*/ 18 h 67"/>
              <a:gd name="T58" fmla="*/ 52 w 64"/>
              <a:gd name="T59" fmla="*/ 22 h 67"/>
              <a:gd name="T60" fmla="*/ 52 w 64"/>
              <a:gd name="T61" fmla="*/ 63 h 67"/>
              <a:gd name="T62" fmla="*/ 56 w 64"/>
              <a:gd name="T63" fmla="*/ 67 h 67"/>
              <a:gd name="T64" fmla="*/ 60 w 64"/>
              <a:gd name="T65" fmla="*/ 67 h 67"/>
              <a:gd name="T66" fmla="*/ 64 w 64"/>
              <a:gd name="T67" fmla="*/ 63 h 67"/>
              <a:gd name="T68" fmla="*/ 64 w 64"/>
              <a:gd name="T69" fmla="*/ 22 h 67"/>
              <a:gd name="T70" fmla="*/ 60 w 64"/>
              <a:gd name="T71" fmla="*/ 18 h 67"/>
              <a:gd name="T72" fmla="*/ 21 w 64"/>
              <a:gd name="T73" fmla="*/ 13 h 67"/>
              <a:gd name="T74" fmla="*/ 41 w 64"/>
              <a:gd name="T75" fmla="*/ 27 h 67"/>
              <a:gd name="T76" fmla="*/ 58 w 64"/>
              <a:gd name="T77" fmla="*/ 5 h 67"/>
              <a:gd name="T78" fmla="*/ 59 w 64"/>
              <a:gd name="T79" fmla="*/ 6 h 67"/>
              <a:gd name="T80" fmla="*/ 60 w 64"/>
              <a:gd name="T81" fmla="*/ 0 h 67"/>
              <a:gd name="T82" fmla="*/ 54 w 64"/>
              <a:gd name="T83" fmla="*/ 3 h 67"/>
              <a:gd name="T84" fmla="*/ 56 w 64"/>
              <a:gd name="T85" fmla="*/ 4 h 67"/>
              <a:gd name="T86" fmla="*/ 40 w 64"/>
              <a:gd name="T87" fmla="*/ 23 h 67"/>
              <a:gd name="T88" fmla="*/ 20 w 64"/>
              <a:gd name="T89" fmla="*/ 9 h 67"/>
              <a:gd name="T90" fmla="*/ 0 w 64"/>
              <a:gd name="T91" fmla="*/ 29 h 67"/>
              <a:gd name="T92" fmla="*/ 2 w 64"/>
              <a:gd name="T93" fmla="*/ 31 h 67"/>
              <a:gd name="T94" fmla="*/ 21 w 64"/>
              <a:gd name="T9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bg1"/>
          </a:solidFill>
          <a:ln>
            <a:noFill/>
          </a:ln>
        </p:spPr>
        <p:txBody>
          <a:bodyPr vert="horz" wrap="square" lIns="99060" tIns="49530" rIns="99060" bIns="49530" numCol="1" anchor="t" anchorCtr="0" compatLnSpc="1"/>
          <a:lstStyle/>
          <a:p>
            <a:endParaRPr lang="en-US" sz="1950" dirty="0">
              <a:latin typeface="微软雅黑" panose="020B0503020204020204" pitchFamily="34" charset="-122"/>
            </a:endParaRPr>
          </a:p>
        </p:txBody>
      </p:sp>
      <p:cxnSp>
        <p:nvCxnSpPr>
          <p:cNvPr id="18" name="出自【趣你的PPT】(微信:qunideppt)：最优质的PPT资源库"/>
          <p:cNvCxnSpPr/>
          <p:nvPr/>
        </p:nvCxnSpPr>
        <p:spPr>
          <a:xfrm flipV="1">
            <a:off x="7330901" y="2103112"/>
            <a:ext cx="190698" cy="19069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出自【趣你的PPT】(微信:qunideppt)：最优质的PPT资源库"/>
          <p:cNvCxnSpPr/>
          <p:nvPr/>
        </p:nvCxnSpPr>
        <p:spPr>
          <a:xfrm>
            <a:off x="7520154" y="2103112"/>
            <a:ext cx="508527" cy="0"/>
          </a:xfrm>
          <a:prstGeom prst="straightConnector1">
            <a:avLst/>
          </a:prstGeom>
          <a:ln>
            <a:solidFill>
              <a:srgbClr val="404040"/>
            </a:solidFill>
            <a:tailEnd type="oval"/>
          </a:ln>
        </p:spPr>
        <p:style>
          <a:lnRef idx="1">
            <a:schemeClr val="accent1"/>
          </a:lnRef>
          <a:fillRef idx="0">
            <a:schemeClr val="accent1"/>
          </a:fillRef>
          <a:effectRef idx="0">
            <a:schemeClr val="accent1"/>
          </a:effectRef>
          <a:fontRef idx="minor">
            <a:schemeClr val="tx1"/>
          </a:fontRef>
        </p:style>
      </p:cxnSp>
      <p:cxnSp>
        <p:nvCxnSpPr>
          <p:cNvPr id="20" name="出自【趣你的PPT】(微信:qunideppt)：最优质的PPT资源库"/>
          <p:cNvCxnSpPr/>
          <p:nvPr/>
        </p:nvCxnSpPr>
        <p:spPr>
          <a:xfrm flipH="1" flipV="1">
            <a:off x="4644462" y="2103112"/>
            <a:ext cx="190698" cy="190698"/>
          </a:xfrm>
          <a:prstGeom prst="line">
            <a:avLst/>
          </a:prstGeom>
          <a:ln>
            <a:solidFill>
              <a:srgbClr val="199F8E"/>
            </a:solidFill>
          </a:ln>
        </p:spPr>
        <p:style>
          <a:lnRef idx="1">
            <a:schemeClr val="accent1"/>
          </a:lnRef>
          <a:fillRef idx="0">
            <a:schemeClr val="accent1"/>
          </a:fillRef>
          <a:effectRef idx="0">
            <a:schemeClr val="accent1"/>
          </a:effectRef>
          <a:fontRef idx="minor">
            <a:schemeClr val="tx1"/>
          </a:fontRef>
        </p:style>
      </p:cxnSp>
      <p:cxnSp>
        <p:nvCxnSpPr>
          <p:cNvPr id="21" name="出自【趣你的PPT】(微信:qunideppt)：最优质的PPT资源库"/>
          <p:cNvCxnSpPr/>
          <p:nvPr/>
        </p:nvCxnSpPr>
        <p:spPr>
          <a:xfrm flipH="1">
            <a:off x="4137382" y="2103112"/>
            <a:ext cx="508527" cy="0"/>
          </a:xfrm>
          <a:prstGeom prst="straightConnector1">
            <a:avLst/>
          </a:prstGeom>
          <a:ln>
            <a:solidFill>
              <a:srgbClr val="199F8E"/>
            </a:solidFill>
            <a:tailEnd type="oval"/>
          </a:ln>
        </p:spPr>
        <p:style>
          <a:lnRef idx="1">
            <a:schemeClr val="accent1"/>
          </a:lnRef>
          <a:fillRef idx="0">
            <a:schemeClr val="accent1"/>
          </a:fillRef>
          <a:effectRef idx="0">
            <a:schemeClr val="accent1"/>
          </a:effectRef>
          <a:fontRef idx="minor">
            <a:schemeClr val="tx1"/>
          </a:fontRef>
        </p:style>
      </p:cxnSp>
      <p:cxnSp>
        <p:nvCxnSpPr>
          <p:cNvPr id="22" name="出自【趣你的PPT】(微信:qunideppt)：最优质的PPT资源库"/>
          <p:cNvCxnSpPr/>
          <p:nvPr/>
        </p:nvCxnSpPr>
        <p:spPr>
          <a:xfrm rot="10800000" flipV="1">
            <a:off x="4644462" y="4749212"/>
            <a:ext cx="190698" cy="19069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出自【趣你的PPT】(微信:qunideppt)：最优质的PPT资源库"/>
          <p:cNvCxnSpPr/>
          <p:nvPr/>
        </p:nvCxnSpPr>
        <p:spPr>
          <a:xfrm rot="10800000">
            <a:off x="4137382" y="4939910"/>
            <a:ext cx="508527" cy="0"/>
          </a:xfrm>
          <a:prstGeom prst="straightConnector1">
            <a:avLst/>
          </a:prstGeom>
          <a:ln>
            <a:solidFill>
              <a:srgbClr val="404040"/>
            </a:solidFill>
            <a:tailEnd type="oval"/>
          </a:ln>
        </p:spPr>
        <p:style>
          <a:lnRef idx="1">
            <a:schemeClr val="accent1"/>
          </a:lnRef>
          <a:fillRef idx="0">
            <a:schemeClr val="accent1"/>
          </a:fillRef>
          <a:effectRef idx="0">
            <a:schemeClr val="accent1"/>
          </a:effectRef>
          <a:fontRef idx="minor">
            <a:schemeClr val="tx1"/>
          </a:fontRef>
        </p:style>
      </p:cxnSp>
      <p:cxnSp>
        <p:nvCxnSpPr>
          <p:cNvPr id="24" name="出自【趣你的PPT】(微信:qunideppt)：最优质的PPT资源库"/>
          <p:cNvCxnSpPr/>
          <p:nvPr/>
        </p:nvCxnSpPr>
        <p:spPr>
          <a:xfrm rot="10800000" flipH="1" flipV="1">
            <a:off x="7330901" y="4749212"/>
            <a:ext cx="190698" cy="190698"/>
          </a:xfrm>
          <a:prstGeom prst="line">
            <a:avLst/>
          </a:prstGeom>
          <a:ln>
            <a:solidFill>
              <a:srgbClr val="199F8E"/>
            </a:solidFill>
          </a:ln>
        </p:spPr>
        <p:style>
          <a:lnRef idx="1">
            <a:schemeClr val="accent1"/>
          </a:lnRef>
          <a:fillRef idx="0">
            <a:schemeClr val="accent1"/>
          </a:fillRef>
          <a:effectRef idx="0">
            <a:schemeClr val="accent1"/>
          </a:effectRef>
          <a:fontRef idx="minor">
            <a:schemeClr val="tx1"/>
          </a:fontRef>
        </p:style>
      </p:cxnSp>
      <p:cxnSp>
        <p:nvCxnSpPr>
          <p:cNvPr id="25" name="出自【趣你的PPT】(微信:qunideppt)：最优质的PPT资源库"/>
          <p:cNvCxnSpPr/>
          <p:nvPr/>
        </p:nvCxnSpPr>
        <p:spPr>
          <a:xfrm rot="10800000" flipH="1">
            <a:off x="7520154" y="4939910"/>
            <a:ext cx="508527" cy="0"/>
          </a:xfrm>
          <a:prstGeom prst="straightConnector1">
            <a:avLst/>
          </a:prstGeom>
          <a:ln>
            <a:solidFill>
              <a:srgbClr val="199F8E"/>
            </a:solidFill>
            <a:tailEnd type="oval"/>
          </a:ln>
        </p:spPr>
        <p:style>
          <a:lnRef idx="1">
            <a:schemeClr val="accent1"/>
          </a:lnRef>
          <a:fillRef idx="0">
            <a:schemeClr val="accent1"/>
          </a:fillRef>
          <a:effectRef idx="0">
            <a:schemeClr val="accent1"/>
          </a:effectRef>
          <a:fontRef idx="minor">
            <a:schemeClr val="tx1"/>
          </a:fontRef>
        </p:style>
      </p:cxnSp>
      <p:sp>
        <p:nvSpPr>
          <p:cNvPr id="40" name="出自【趣你的PPT】(微信:qunideppt)：最优质的PPT资源库"/>
          <p:cNvSpPr txBox="1"/>
          <p:nvPr/>
        </p:nvSpPr>
        <p:spPr>
          <a:xfrm>
            <a:off x="8682068" y="1707326"/>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2</a:t>
            </a:r>
            <a:endParaRPr lang="en-US" b="1" dirty="0">
              <a:solidFill>
                <a:srgbClr val="262626"/>
              </a:solidFill>
              <a:latin typeface="微软雅黑" panose="020B0503020204020204" pitchFamily="34" charset="-122"/>
              <a:cs typeface="Arial" panose="020B0604020202020204" pitchFamily="34" charset="0"/>
            </a:endParaRPr>
          </a:p>
        </p:txBody>
      </p:sp>
      <p:sp>
        <p:nvSpPr>
          <p:cNvPr id="43" name="出自【趣你的PPT】(微信:qunideppt)：最优质的PPT资源库"/>
          <p:cNvSpPr txBox="1"/>
          <p:nvPr/>
        </p:nvSpPr>
        <p:spPr>
          <a:xfrm>
            <a:off x="8720168" y="4540309"/>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3</a:t>
            </a:r>
            <a:endParaRPr lang="en-US" b="1" dirty="0">
              <a:solidFill>
                <a:srgbClr val="262626"/>
              </a:solidFill>
              <a:latin typeface="微软雅黑" panose="020B0503020204020204" pitchFamily="34" charset="-122"/>
              <a:cs typeface="Arial" panose="020B0604020202020204" pitchFamily="34" charset="0"/>
            </a:endParaRPr>
          </a:p>
        </p:txBody>
      </p:sp>
      <p:sp>
        <p:nvSpPr>
          <p:cNvPr id="45" name="出自【趣你的PPT】(微信:qunideppt)：最优质的PPT资源库"/>
          <p:cNvSpPr txBox="1"/>
          <p:nvPr/>
        </p:nvSpPr>
        <p:spPr>
          <a:xfrm>
            <a:off x="1507490" y="2026285"/>
            <a:ext cx="2442845" cy="802640"/>
          </a:xfrm>
          <a:prstGeom prst="rect">
            <a:avLst/>
          </a:prstGeom>
          <a:noFill/>
          <a:ln>
            <a:noFill/>
          </a:ln>
        </p:spPr>
        <p:txBody>
          <a:bodyPr lIns="0" tIns="0" rIns="0" bIns="0" anchor="t" anchorCtr="0">
            <a:noAutofit/>
          </a:bodyPr>
          <a:lstStyle/>
          <a:p>
            <a:pPr algn="ctr">
              <a:defRPr/>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由于表设计缺陷，不断进行代码重写，业务逻辑不断重新构思</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出自【趣你的PPT】(微信:qunideppt)：最优质的PPT资源库"/>
          <p:cNvSpPr txBox="1"/>
          <p:nvPr/>
        </p:nvSpPr>
        <p:spPr>
          <a:xfrm>
            <a:off x="2048897" y="1703663"/>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1</a:t>
            </a:r>
            <a:endParaRPr lang="en-US" b="1" dirty="0">
              <a:solidFill>
                <a:srgbClr val="262626"/>
              </a:solidFill>
              <a:latin typeface="微软雅黑" panose="020B0503020204020204" pitchFamily="34" charset="-122"/>
              <a:cs typeface="Arial" panose="020B0604020202020204" pitchFamily="34" charset="0"/>
            </a:endParaRPr>
          </a:p>
        </p:txBody>
      </p:sp>
      <p:sp>
        <p:nvSpPr>
          <p:cNvPr id="49" name="出自【趣你的PPT】(微信:qunideppt)：最优质的PPT资源库"/>
          <p:cNvSpPr txBox="1"/>
          <p:nvPr/>
        </p:nvSpPr>
        <p:spPr>
          <a:xfrm>
            <a:off x="2027307" y="4236598"/>
            <a:ext cx="1372819" cy="276860"/>
          </a:xfrm>
          <a:prstGeom prst="rect">
            <a:avLst/>
          </a:prstGeom>
          <a:noFill/>
        </p:spPr>
        <p:txBody>
          <a:bodyPr wrap="square" lIns="0" tIns="0" rIns="0" bIns="0" rtlCol="0" anchor="t" anchorCtr="0">
            <a:spAutoFit/>
          </a:bodyPr>
          <a:lstStyle/>
          <a:p>
            <a:pPr algn="ctr"/>
            <a:r>
              <a:rPr lang="en-US" b="1" dirty="0">
                <a:solidFill>
                  <a:srgbClr val="262626"/>
                </a:solidFill>
                <a:latin typeface="微软雅黑" panose="020B0503020204020204" pitchFamily="34" charset="-122"/>
                <a:ea typeface="微软雅黑" panose="020B0503020204020204" pitchFamily="34" charset="-122"/>
                <a:cs typeface="Arial" panose="020B0604020202020204" pitchFamily="34" charset="0"/>
              </a:rPr>
              <a:t>4</a:t>
            </a:r>
            <a:endParaRPr lang="en-US" b="1" dirty="0">
              <a:solidFill>
                <a:srgbClr val="262626"/>
              </a:solidFill>
              <a:latin typeface="微软雅黑" panose="020B0503020204020204" pitchFamily="34" charset="-122"/>
              <a:cs typeface="Arial" panose="020B0604020202020204" pitchFamily="34" charset="0"/>
            </a:endParaRPr>
          </a:p>
        </p:txBody>
      </p:sp>
      <p:sp>
        <p:nvSpPr>
          <p:cNvPr id="30" name="文本框 29"/>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问题与不足</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3" name="出自【趣你的PPT】(微信:qunideppt)：最优质的PPT资源库"/>
          <p:cNvSpPr txBox="1"/>
          <p:nvPr/>
        </p:nvSpPr>
        <p:spPr>
          <a:xfrm>
            <a:off x="1424940" y="4749165"/>
            <a:ext cx="2621915" cy="1581150"/>
          </a:xfrm>
          <a:prstGeom prst="rect">
            <a:avLst/>
          </a:prstGeom>
          <a:noFill/>
          <a:ln>
            <a:noFill/>
          </a:ln>
        </p:spPr>
        <p:txBody>
          <a:bodyPr lIns="0" tIns="0" rIns="0" bIns="0" anchor="t" anchorCtr="0">
            <a:noAutofit/>
          </a:bodyPr>
          <a:p>
            <a:pPr algn="ctr">
              <a:defRPr/>
            </a:pPr>
            <a:r>
              <a:rPr lang="zh-CN" altLang="en-US"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rPr>
              <a:t>平时积累计技术栈不够，到项目开发时临时抱佛脚，在之后学习中才不断了解到</a:t>
            </a:r>
            <a:r>
              <a:rPr lang="en-US" altLang="zh-CN"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rPr>
              <a:t>SSM</a:t>
            </a:r>
            <a:r>
              <a:rPr lang="zh-CN" altLang="en-US"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rPr>
              <a:t>框架开发和</a:t>
            </a:r>
            <a:r>
              <a:rPr lang="en-US" altLang="zh-CN"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rPr>
              <a:t>Springboot+Mybatis</a:t>
            </a:r>
            <a:r>
              <a:rPr lang="zh-CN" altLang="en-US"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rPr>
              <a:t>的便捷</a:t>
            </a:r>
            <a:endParaRPr lang="zh-CN" altLang="en-US" dirty="0">
              <a:solidFill>
                <a:srgbClr val="26262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出自【趣你的PPT】(微信:qunideppt)：最优质的PPT资源库"/>
          <p:cNvSpPr txBox="1"/>
          <p:nvPr/>
        </p:nvSpPr>
        <p:spPr>
          <a:xfrm>
            <a:off x="8235950" y="2029460"/>
            <a:ext cx="2448560" cy="1198245"/>
          </a:xfrm>
          <a:prstGeom prst="rect">
            <a:avLst/>
          </a:prstGeom>
          <a:noFill/>
          <a:ln>
            <a:noFill/>
          </a:ln>
        </p:spPr>
        <p:txBody>
          <a:bodyPr lIns="0" tIns="0" rIns="0" bIns="0" anchor="t" anchorCtr="0">
            <a:noAutofit/>
          </a:bodyPr>
          <a:p>
            <a:pPr algn="ctr">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合作开发小组成员之间的交流少，导致接口的定义出现问题，无法合并代码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出自【趣你的PPT】(微信:qunideppt)：最优质的PPT资源库"/>
          <p:cNvSpPr txBox="1"/>
          <p:nvPr/>
        </p:nvSpPr>
        <p:spPr>
          <a:xfrm>
            <a:off x="8235950" y="4862830"/>
            <a:ext cx="2448560" cy="952500"/>
          </a:xfrm>
          <a:prstGeom prst="rect">
            <a:avLst/>
          </a:prstGeom>
          <a:noFill/>
          <a:ln>
            <a:noFill/>
          </a:ln>
        </p:spPr>
        <p:txBody>
          <a:bodyPr lIns="0" tIns="0" rIns="0" bIns="0" anchor="t" anchorCtr="0">
            <a:noAutofit/>
          </a:bodyPr>
          <a:p>
            <a:pPr algn="ctr"/>
            <a:r>
              <a:rPr lang="zh-CN" altLang="en-US" dirty="0">
                <a:latin typeface="微软雅黑" panose="020B0503020204020204" pitchFamily="34" charset="-122"/>
                <a:ea typeface="微软雅黑" panose="020B0503020204020204" pitchFamily="34" charset="-122"/>
                <a:sym typeface="+mn-ea"/>
              </a:rPr>
              <a:t>测试经验不足，无法进行高效且有效的测试，导致测试浪费时间较多</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19685"/>
            <a:ext cx="12196445" cy="6851015"/>
          </a:xfrm>
          <a:prstGeom prst="rect">
            <a:avLst/>
          </a:prstGeom>
        </p:spPr>
      </p:pic>
      <p:sp>
        <p:nvSpPr>
          <p:cNvPr id="8" name="文本框 7"/>
          <p:cNvSpPr txBox="1"/>
          <p:nvPr/>
        </p:nvSpPr>
        <p:spPr>
          <a:xfrm>
            <a:off x="4639558" y="3692612"/>
            <a:ext cx="2912884" cy="398780"/>
          </a:xfrm>
          <a:prstGeom prst="rect">
            <a:avLst/>
          </a:prstGeom>
          <a:noFill/>
        </p:spPr>
        <p:txBody>
          <a:bodyPr wrap="squar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日期：</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2020-6-22</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223208" y="2552892"/>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THANKS</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2540" y="8890"/>
            <a:ext cx="12196445" cy="6840855"/>
          </a:xfrm>
          <a:prstGeom prst="rect">
            <a:avLst/>
          </a:prstGeom>
        </p:spPr>
      </p:pic>
      <p:sp>
        <p:nvSpPr>
          <p:cNvPr id="9" name="文本框 8"/>
          <p:cNvSpPr txBox="1"/>
          <p:nvPr/>
        </p:nvSpPr>
        <p:spPr>
          <a:xfrm>
            <a:off x="4223208" y="660950"/>
            <a:ext cx="3745584" cy="830997"/>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目录</a:t>
            </a:r>
            <a:endParaRPr lang="zh-CN" altLang="en-US" sz="4800" b="1">
              <a:solidFill>
                <a:srgbClr val="199F8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53319" y="2099821"/>
            <a:ext cx="3462780" cy="521970"/>
          </a:xfrm>
          <a:prstGeom prst="rect">
            <a:avLst/>
          </a:prstGeom>
          <a:noFill/>
        </p:spPr>
        <p:txBody>
          <a:bodyPr wrap="square" rtlCol="0">
            <a:spAutoFit/>
          </a:bodyPr>
          <a:lstStyle/>
          <a:p>
            <a:r>
              <a:rPr lang="zh-CN" altLang="en-US" sz="2800" dirty="0" smtClean="0">
                <a:solidFill>
                  <a:srgbClr val="199F8E"/>
                </a:solidFill>
                <a:latin typeface="微软雅黑" panose="020B0503020204020204" pitchFamily="34" charset="-122"/>
                <a:ea typeface="微软雅黑" panose="020B0503020204020204" pitchFamily="34" charset="-122"/>
              </a:rPr>
              <a:t>项目背景</a:t>
            </a:r>
            <a:endParaRPr lang="zh-CN" altLang="en-US" sz="2800" dirty="0" smtClean="0">
              <a:solidFill>
                <a:srgbClr val="199F8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67743" y="2099821"/>
            <a:ext cx="1891307" cy="523220"/>
          </a:xfrm>
          <a:prstGeom prst="rect">
            <a:avLst/>
          </a:prstGeom>
          <a:noFill/>
        </p:spPr>
        <p:txBody>
          <a:bodyPr wrap="square" rtlCol="0">
            <a:spAutoFit/>
          </a:bodyPr>
          <a:lstStyle/>
          <a:p>
            <a:pPr algn="ctr"/>
            <a:r>
              <a:rPr lang="en-US" altLang="zh-CN" sz="2800" dirty="0" smtClean="0">
                <a:solidFill>
                  <a:srgbClr val="199F8E"/>
                </a:solidFill>
                <a:latin typeface="微软雅黑" panose="020B0503020204020204" pitchFamily="34" charset="-122"/>
                <a:ea typeface="微软雅黑" panose="020B0503020204020204" pitchFamily="34" charset="-122"/>
              </a:rPr>
              <a:t>PART 01</a:t>
            </a:r>
            <a:endParaRPr lang="zh-CN" altLang="en-US" sz="2800" dirty="0">
              <a:solidFill>
                <a:srgbClr val="199F8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58819" y="3230915"/>
            <a:ext cx="3462780" cy="521970"/>
          </a:xfrm>
          <a:prstGeom prst="rect">
            <a:avLst/>
          </a:prstGeom>
          <a:noFill/>
        </p:spPr>
        <p:txBody>
          <a:bodyPr wrap="square" rtlCol="0">
            <a:spAutoFit/>
          </a:bodyPr>
          <a:lstStyle/>
          <a:p>
            <a:r>
              <a:rPr lang="zh-CN" altLang="en-US" sz="2800" dirty="0" smtClean="0">
                <a:solidFill>
                  <a:srgbClr val="199F8E"/>
                </a:solidFill>
                <a:latin typeface="微软雅黑" panose="020B0503020204020204" pitchFamily="34" charset="-122"/>
                <a:ea typeface="微软雅黑" panose="020B0503020204020204" pitchFamily="34" charset="-122"/>
              </a:rPr>
              <a:t>项目设计</a:t>
            </a:r>
            <a:endParaRPr lang="zh-CN" altLang="en-US" sz="2800" dirty="0" smtClean="0">
              <a:solidFill>
                <a:srgbClr val="199F8E"/>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173243" y="3230915"/>
            <a:ext cx="1891307" cy="523220"/>
          </a:xfrm>
          <a:prstGeom prst="rect">
            <a:avLst/>
          </a:prstGeom>
          <a:noFill/>
        </p:spPr>
        <p:txBody>
          <a:bodyPr wrap="square" rtlCol="0">
            <a:spAutoFit/>
          </a:bodyPr>
          <a:lstStyle/>
          <a:p>
            <a:pPr algn="ctr"/>
            <a:r>
              <a:rPr lang="en-US" altLang="zh-CN" sz="2800" dirty="0" smtClean="0">
                <a:solidFill>
                  <a:srgbClr val="199F8E"/>
                </a:solidFill>
                <a:latin typeface="微软雅黑" panose="020B0503020204020204" pitchFamily="34" charset="-122"/>
                <a:ea typeface="微软雅黑" panose="020B0503020204020204" pitchFamily="34" charset="-122"/>
              </a:rPr>
              <a:t>PART 02</a:t>
            </a:r>
            <a:endParaRPr lang="zh-CN" altLang="en-US" sz="2800" dirty="0">
              <a:solidFill>
                <a:srgbClr val="199F8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158819" y="4361354"/>
            <a:ext cx="3462780" cy="521970"/>
          </a:xfrm>
          <a:prstGeom prst="rect">
            <a:avLst/>
          </a:prstGeom>
          <a:noFill/>
        </p:spPr>
        <p:txBody>
          <a:bodyPr wrap="square" rtlCol="0">
            <a:spAutoFit/>
          </a:bodyPr>
          <a:lstStyle/>
          <a:p>
            <a:r>
              <a:rPr lang="zh-CN" altLang="en-US" sz="2800" dirty="0" smtClean="0">
                <a:solidFill>
                  <a:srgbClr val="199F8E"/>
                </a:solidFill>
                <a:latin typeface="微软雅黑" panose="020B0503020204020204" pitchFamily="34" charset="-122"/>
                <a:ea typeface="微软雅黑" panose="020B0503020204020204" pitchFamily="34" charset="-122"/>
              </a:rPr>
              <a:t>项目亮点</a:t>
            </a:r>
            <a:endParaRPr lang="zh-CN" altLang="en-US" sz="2800" dirty="0" smtClean="0">
              <a:solidFill>
                <a:srgbClr val="199F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173243" y="4361354"/>
            <a:ext cx="1891307" cy="523220"/>
          </a:xfrm>
          <a:prstGeom prst="rect">
            <a:avLst/>
          </a:prstGeom>
          <a:noFill/>
        </p:spPr>
        <p:txBody>
          <a:bodyPr wrap="square" rtlCol="0">
            <a:spAutoFit/>
          </a:bodyPr>
          <a:lstStyle/>
          <a:p>
            <a:pPr algn="ctr"/>
            <a:r>
              <a:rPr lang="en-US" altLang="zh-CN" sz="2800" dirty="0" smtClean="0">
                <a:solidFill>
                  <a:srgbClr val="199F8E"/>
                </a:solidFill>
                <a:latin typeface="微软雅黑" panose="020B0503020204020204" pitchFamily="34" charset="-122"/>
                <a:ea typeface="微软雅黑" panose="020B0503020204020204" pitchFamily="34" charset="-122"/>
              </a:rPr>
              <a:t>PART 03</a:t>
            </a:r>
            <a:endParaRPr lang="zh-CN" altLang="en-US" sz="2800" dirty="0">
              <a:solidFill>
                <a:srgbClr val="199F8E"/>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158819" y="5491794"/>
            <a:ext cx="3462780" cy="521970"/>
          </a:xfrm>
          <a:prstGeom prst="rect">
            <a:avLst/>
          </a:prstGeom>
          <a:noFill/>
        </p:spPr>
        <p:txBody>
          <a:bodyPr wrap="square" rtlCol="0">
            <a:spAutoFit/>
          </a:bodyPr>
          <a:lstStyle/>
          <a:p>
            <a:r>
              <a:rPr lang="zh-CN" altLang="en-US" sz="2800" dirty="0" smtClean="0">
                <a:solidFill>
                  <a:srgbClr val="199F8E"/>
                </a:solidFill>
                <a:latin typeface="微软雅黑" panose="020B0503020204020204" pitchFamily="34" charset="-122"/>
                <a:ea typeface="微软雅黑" panose="020B0503020204020204" pitchFamily="34" charset="-122"/>
              </a:rPr>
              <a:t>经验与收获</a:t>
            </a:r>
            <a:endParaRPr lang="zh-CN" altLang="en-US" sz="2800" dirty="0" smtClean="0">
              <a:solidFill>
                <a:srgbClr val="199F8E"/>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173243" y="5491794"/>
            <a:ext cx="1891307" cy="523220"/>
          </a:xfrm>
          <a:prstGeom prst="rect">
            <a:avLst/>
          </a:prstGeom>
          <a:noFill/>
        </p:spPr>
        <p:txBody>
          <a:bodyPr wrap="square" rtlCol="0">
            <a:spAutoFit/>
          </a:bodyPr>
          <a:lstStyle/>
          <a:p>
            <a:pPr algn="ctr"/>
            <a:r>
              <a:rPr lang="en-US" altLang="zh-CN" sz="2800" dirty="0" smtClean="0">
                <a:solidFill>
                  <a:srgbClr val="199F8E"/>
                </a:solidFill>
                <a:latin typeface="微软雅黑" panose="020B0503020204020204" pitchFamily="34" charset="-122"/>
                <a:ea typeface="微软雅黑" panose="020B0503020204020204" pitchFamily="34" charset="-122"/>
              </a:rPr>
              <a:t>PART 04</a:t>
            </a:r>
            <a:endParaRPr lang="zh-CN" altLang="en-US" sz="2800" dirty="0">
              <a:solidFill>
                <a:srgbClr val="199F8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8890"/>
            <a:ext cx="12196445" cy="6840855"/>
          </a:xfrm>
          <a:prstGeom prst="rect">
            <a:avLst/>
          </a:prstGeom>
        </p:spPr>
      </p:pic>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项目背景</a:t>
            </a:r>
            <a:endParaRPr lang="zh-CN" altLang="en-US" sz="4800" b="1">
              <a:solidFill>
                <a:srgbClr val="199F8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2185" y="3835791"/>
            <a:ext cx="5027629" cy="368300"/>
          </a:xfrm>
          <a:prstGeom prst="rect">
            <a:avLst/>
          </a:prstGeom>
          <a:noFill/>
        </p:spPr>
        <p:txBody>
          <a:bodyPr wrap="square" rtlCol="0">
            <a:spAutoFit/>
          </a:bodyPr>
          <a:lstStyle/>
          <a:p>
            <a:pPr algn="dist"/>
            <a:r>
              <a:rPr lang="en-US" altLang="zh-CN">
                <a:latin typeface="微软雅黑" panose="020B0503020204020204" pitchFamily="34" charset="-122"/>
                <a:ea typeface="微软雅黑" panose="020B0503020204020204" pitchFamily="34" charset="-122"/>
              </a:rPr>
              <a:t>PEOJECT BACKGROUND</a:t>
            </a:r>
            <a:endParaRPr lang="en-US" altLang="zh-CN">
              <a:latin typeface="微软雅黑" panose="020B0503020204020204" pitchFamily="34" charset="-122"/>
              <a:ea typeface="微软雅黑" panose="020B0503020204020204" pitchFamily="34" charset="-122"/>
            </a:endParaRP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TextBox 61"/>
          <p:cNvSpPr txBox="1"/>
          <p:nvPr/>
        </p:nvSpPr>
        <p:spPr>
          <a:xfrm>
            <a:off x="6543040" y="4498340"/>
            <a:ext cx="4537075" cy="307340"/>
          </a:xfrm>
          <a:prstGeom prst="rect">
            <a:avLst/>
          </a:prstGeom>
          <a:noFill/>
        </p:spPr>
        <p:txBody>
          <a:bodyPr wrap="square" lIns="0" tIns="0" rIns="0" bIns="0" rtlCol="0">
            <a:sp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工程教育认证通用标准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(2018</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 name="Text Placeholder 2"/>
          <p:cNvSpPr txBox="1"/>
          <p:nvPr/>
        </p:nvSpPr>
        <p:spPr>
          <a:xfrm>
            <a:off x="1203325" y="1720215"/>
            <a:ext cx="5457825" cy="72644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3600" dirty="0">
                <a:solidFill>
                  <a:srgbClr val="199F8E"/>
                </a:solidFill>
                <a:latin typeface="微软雅黑" panose="020B0503020204020204" pitchFamily="34" charset="-122"/>
                <a:ea typeface="微软雅黑" panose="020B0503020204020204" pitchFamily="34" charset="-122"/>
              </a:rPr>
              <a:t> 面向OBE的作业管理系统 </a:t>
            </a:r>
            <a:endParaRPr lang="en-US" altLang="zh-CN" sz="4000" dirty="0">
              <a:solidFill>
                <a:srgbClr val="199F8E"/>
              </a:solidFill>
              <a:latin typeface="Bebas Neue" panose="020B0606020202050201" pitchFamily="34" charset="0"/>
              <a:ea typeface="微软雅黑" panose="020B0503020204020204" pitchFamily="34" charset="-122"/>
            </a:endParaRPr>
          </a:p>
        </p:txBody>
      </p:sp>
      <p:sp>
        <p:nvSpPr>
          <p:cNvPr id="69" name="TextBox 61"/>
          <p:cNvSpPr txBox="1"/>
          <p:nvPr/>
        </p:nvSpPr>
        <p:spPr>
          <a:xfrm>
            <a:off x="1265077" y="2394973"/>
            <a:ext cx="9751269" cy="1623060"/>
          </a:xfrm>
          <a:prstGeom prst="rect">
            <a:avLst/>
          </a:prstGeom>
          <a:noFill/>
        </p:spPr>
        <p:txBody>
          <a:bodyPr wrap="square" lIns="0" tIns="0" rIns="0" bIns="0" rtlCol="0">
            <a:spAutoFit/>
          </a:bodyPr>
          <a:lstStyle/>
          <a:p>
            <a:pPr algn="just">
              <a:lnSpc>
                <a:spcPct val="110000"/>
              </a:lnSpc>
              <a:spcBef>
                <a:spcPct val="0"/>
              </a:spcBef>
              <a:buNone/>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2018年工程教育认证标准指出，“对学生在整个学习过程中的表现进行跟踪与评估，并通过形成性评价保证学生毕业时达到毕业要求”。形成性评价要求在课程教学过程中通过各种方式观察和评价学生的学习状态，发现问题，及时纠正或帮扶，帮助学生达成课程目标。</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0" name="Straight Connector 4"/>
          <p:cNvCxnSpPr/>
          <p:nvPr/>
        </p:nvCxnSpPr>
        <p:spPr>
          <a:xfrm>
            <a:off x="1285396" y="1720248"/>
            <a:ext cx="990600" cy="0"/>
          </a:xfrm>
          <a:prstGeom prst="line">
            <a:avLst/>
          </a:prstGeom>
          <a:ln w="28575">
            <a:solidFill>
              <a:srgbClr val="199F8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选题背景</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出自【趣你的PPT】(微信:qunideppt)：最优质的PPT资源库"/>
          <p:cNvSpPr/>
          <p:nvPr/>
        </p:nvSpPr>
        <p:spPr bwMode="auto">
          <a:xfrm rot="20791526">
            <a:off x="6688287" y="3575798"/>
            <a:ext cx="1849259" cy="1813952"/>
          </a:xfrm>
          <a:custGeom>
            <a:avLst/>
            <a:gdLst>
              <a:gd name="T0" fmla="*/ 0 w 933"/>
              <a:gd name="T1" fmla="*/ 502 h 915"/>
              <a:gd name="T2" fmla="*/ 933 w 933"/>
              <a:gd name="T3" fmla="*/ 207 h 915"/>
              <a:gd name="T4" fmla="*/ 37 w 933"/>
              <a:gd name="T5" fmla="*/ 576 h 915"/>
              <a:gd name="T6" fmla="*/ 527 w 933"/>
              <a:gd name="T7" fmla="*/ 386 h 915"/>
              <a:gd name="T8" fmla="*/ 0 w 933"/>
              <a:gd name="T9" fmla="*/ 502 h 915"/>
            </a:gdLst>
            <a:ahLst/>
            <a:cxnLst>
              <a:cxn ang="0">
                <a:pos x="T0" y="T1"/>
              </a:cxn>
              <a:cxn ang="0">
                <a:pos x="T2" y="T3"/>
              </a:cxn>
              <a:cxn ang="0">
                <a:pos x="T4" y="T5"/>
              </a:cxn>
              <a:cxn ang="0">
                <a:pos x="T6" y="T7"/>
              </a:cxn>
              <a:cxn ang="0">
                <a:pos x="T8" y="T9"/>
              </a:cxn>
            </a:cxnLst>
            <a:rect l="0" t="0" r="r" b="b"/>
            <a:pathLst>
              <a:path w="933" h="915">
                <a:moveTo>
                  <a:pt x="0" y="502"/>
                </a:moveTo>
                <a:cubicBezTo>
                  <a:pt x="0" y="502"/>
                  <a:pt x="238" y="0"/>
                  <a:pt x="933" y="207"/>
                </a:cubicBezTo>
                <a:cubicBezTo>
                  <a:pt x="933" y="207"/>
                  <a:pt x="686" y="915"/>
                  <a:pt x="37" y="576"/>
                </a:cubicBezTo>
                <a:cubicBezTo>
                  <a:pt x="37" y="576"/>
                  <a:pt x="362" y="402"/>
                  <a:pt x="527" y="386"/>
                </a:cubicBezTo>
                <a:cubicBezTo>
                  <a:pt x="527" y="386"/>
                  <a:pt x="151" y="390"/>
                  <a:pt x="0" y="502"/>
                </a:cubicBezTo>
                <a:close/>
              </a:path>
            </a:pathLst>
          </a:custGeom>
          <a:solidFill>
            <a:srgbClr val="404040"/>
          </a:solidFill>
          <a:ln>
            <a:noFill/>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4" name="出自【趣你的PPT】(微信:qunideppt)：最优质的PPT资源库"/>
          <p:cNvSpPr>
            <a:spLocks noChangeAspect="1"/>
          </p:cNvSpPr>
          <p:nvPr/>
        </p:nvSpPr>
        <p:spPr>
          <a:xfrm>
            <a:off x="7010400" y="1755052"/>
            <a:ext cx="251968" cy="251968"/>
          </a:xfrm>
          <a:prstGeom prst="ellipse">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Arial" panose="020B0604020202020204"/>
              <a:ea typeface="微软雅黑" panose="020B0503020204020204" pitchFamily="34" charset="-122"/>
            </a:endParaRPr>
          </a:p>
        </p:txBody>
      </p:sp>
      <p:sp>
        <p:nvSpPr>
          <p:cNvPr id="10" name="出自【趣你的PPT】(微信:qunideppt)：最优质的PPT资源库"/>
          <p:cNvSpPr>
            <a:spLocks noChangeAspect="1"/>
          </p:cNvSpPr>
          <p:nvPr/>
        </p:nvSpPr>
        <p:spPr>
          <a:xfrm>
            <a:off x="4421632" y="1866200"/>
            <a:ext cx="251968" cy="251968"/>
          </a:xfrm>
          <a:prstGeom prst="ellipse">
            <a:avLst/>
          </a:prstGeom>
          <a:solidFill>
            <a:srgbClr val="404040"/>
          </a:solidFill>
          <a:ln>
            <a:noFill/>
          </a:ln>
        </p:spPr>
        <p:txBody>
          <a:bodyPr vert="horz" wrap="square" lIns="121920" tIns="60960" rIns="121920" bIns="60960" numCol="1" anchor="t" anchorCtr="0" compatLnSpc="1"/>
          <a:lstStyle/>
          <a:p>
            <a:endParaRPr lang="en-US" sz="2400">
              <a:solidFill>
                <a:prstClr val="black"/>
              </a:solidFill>
              <a:latin typeface="Arial" panose="020B0604020202020204"/>
              <a:ea typeface="微软雅黑" panose="020B0503020204020204" pitchFamily="34" charset="-122"/>
            </a:endParaRPr>
          </a:p>
        </p:txBody>
      </p:sp>
      <p:sp>
        <p:nvSpPr>
          <p:cNvPr id="12" name="出自【趣你的PPT】(微信:qunideppt)：最优质的PPT资源库"/>
          <p:cNvSpPr>
            <a:spLocks noChangeAspect="1"/>
          </p:cNvSpPr>
          <p:nvPr/>
        </p:nvSpPr>
        <p:spPr>
          <a:xfrm>
            <a:off x="8346991" y="3422395"/>
            <a:ext cx="251968" cy="251968"/>
          </a:xfrm>
          <a:prstGeom prst="ellipse">
            <a:avLst/>
          </a:prstGeom>
          <a:solidFill>
            <a:srgbClr val="404040"/>
          </a:solidFill>
          <a:ln>
            <a:noFill/>
          </a:ln>
        </p:spPr>
        <p:txBody>
          <a:bodyPr vert="horz" wrap="square" lIns="121920" tIns="60960" rIns="121920" bIns="60960" numCol="1" anchor="t" anchorCtr="0" compatLnSpc="1"/>
          <a:lstStyle/>
          <a:p>
            <a:endParaRPr lang="en-US" sz="2400">
              <a:solidFill>
                <a:prstClr val="black"/>
              </a:solidFill>
              <a:latin typeface="Arial" panose="020B0604020202020204"/>
              <a:ea typeface="微软雅黑" panose="020B0503020204020204" pitchFamily="34" charset="-122"/>
            </a:endParaRPr>
          </a:p>
        </p:txBody>
      </p:sp>
      <p:sp>
        <p:nvSpPr>
          <p:cNvPr id="15" name="出自【趣你的PPT】(微信:qunideppt)：最优质的PPT资源库"/>
          <p:cNvSpPr/>
          <p:nvPr/>
        </p:nvSpPr>
        <p:spPr bwMode="auto">
          <a:xfrm>
            <a:off x="5348555" y="4362647"/>
            <a:ext cx="1485605" cy="2495354"/>
          </a:xfrm>
          <a:custGeom>
            <a:avLst/>
            <a:gdLst>
              <a:gd name="T0" fmla="*/ 558 w 679"/>
              <a:gd name="T1" fmla="*/ 887 h 887"/>
              <a:gd name="T2" fmla="*/ 517 w 679"/>
              <a:gd name="T3" fmla="*/ 546 h 887"/>
              <a:gd name="T4" fmla="*/ 669 w 679"/>
              <a:gd name="T5" fmla="*/ 191 h 887"/>
              <a:gd name="T6" fmla="*/ 593 w 679"/>
              <a:gd name="T7" fmla="*/ 207 h 887"/>
              <a:gd name="T8" fmla="*/ 451 w 679"/>
              <a:gd name="T9" fmla="*/ 310 h 887"/>
              <a:gd name="T10" fmla="*/ 331 w 679"/>
              <a:gd name="T11" fmla="*/ 25 h 887"/>
              <a:gd name="T12" fmla="*/ 319 w 679"/>
              <a:gd name="T13" fmla="*/ 214 h 887"/>
              <a:gd name="T14" fmla="*/ 199 w 679"/>
              <a:gd name="T15" fmla="*/ 139 h 887"/>
              <a:gd name="T16" fmla="*/ 110 w 679"/>
              <a:gd name="T17" fmla="*/ 71 h 887"/>
              <a:gd name="T18" fmla="*/ 216 w 679"/>
              <a:gd name="T19" fmla="*/ 311 h 887"/>
              <a:gd name="T20" fmla="*/ 40 w 679"/>
              <a:gd name="T21" fmla="*/ 150 h 887"/>
              <a:gd name="T22" fmla="*/ 37 w 679"/>
              <a:gd name="T23" fmla="*/ 224 h 887"/>
              <a:gd name="T24" fmla="*/ 180 w 679"/>
              <a:gd name="T25" fmla="*/ 388 h 887"/>
              <a:gd name="T26" fmla="*/ 44 w 679"/>
              <a:gd name="T27" fmla="*/ 317 h 887"/>
              <a:gd name="T28" fmla="*/ 85 w 679"/>
              <a:gd name="T29" fmla="*/ 408 h 887"/>
              <a:gd name="T30" fmla="*/ 303 w 679"/>
              <a:gd name="T31" fmla="*/ 668 h 887"/>
              <a:gd name="T32" fmla="*/ 275 w 679"/>
              <a:gd name="T33" fmla="*/ 88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9" h="887">
                <a:moveTo>
                  <a:pt x="558" y="887"/>
                </a:moveTo>
                <a:cubicBezTo>
                  <a:pt x="558" y="887"/>
                  <a:pt x="455" y="806"/>
                  <a:pt x="517" y="546"/>
                </a:cubicBezTo>
                <a:cubicBezTo>
                  <a:pt x="580" y="285"/>
                  <a:pt x="679" y="231"/>
                  <a:pt x="669" y="191"/>
                </a:cubicBezTo>
                <a:cubicBezTo>
                  <a:pt x="660" y="151"/>
                  <a:pt x="609" y="170"/>
                  <a:pt x="593" y="207"/>
                </a:cubicBezTo>
                <a:cubicBezTo>
                  <a:pt x="577" y="243"/>
                  <a:pt x="512" y="323"/>
                  <a:pt x="451" y="310"/>
                </a:cubicBezTo>
                <a:cubicBezTo>
                  <a:pt x="391" y="297"/>
                  <a:pt x="375" y="49"/>
                  <a:pt x="331" y="25"/>
                </a:cubicBezTo>
                <a:cubicBezTo>
                  <a:pt x="287" y="0"/>
                  <a:pt x="302" y="114"/>
                  <a:pt x="319" y="214"/>
                </a:cubicBezTo>
                <a:cubicBezTo>
                  <a:pt x="336" y="313"/>
                  <a:pt x="252" y="258"/>
                  <a:pt x="199" y="139"/>
                </a:cubicBezTo>
                <a:cubicBezTo>
                  <a:pt x="146" y="20"/>
                  <a:pt x="115" y="54"/>
                  <a:pt x="110" y="71"/>
                </a:cubicBezTo>
                <a:cubicBezTo>
                  <a:pt x="104" y="88"/>
                  <a:pt x="225" y="300"/>
                  <a:pt x="216" y="311"/>
                </a:cubicBezTo>
                <a:cubicBezTo>
                  <a:pt x="208" y="321"/>
                  <a:pt x="55" y="145"/>
                  <a:pt x="40" y="150"/>
                </a:cubicBezTo>
                <a:cubicBezTo>
                  <a:pt x="26" y="155"/>
                  <a:pt x="0" y="169"/>
                  <a:pt x="37" y="224"/>
                </a:cubicBezTo>
                <a:cubicBezTo>
                  <a:pt x="73" y="280"/>
                  <a:pt x="187" y="373"/>
                  <a:pt x="180" y="388"/>
                </a:cubicBezTo>
                <a:cubicBezTo>
                  <a:pt x="173" y="404"/>
                  <a:pt x="78" y="319"/>
                  <a:pt x="44" y="317"/>
                </a:cubicBezTo>
                <a:cubicBezTo>
                  <a:pt x="9" y="315"/>
                  <a:pt x="23" y="364"/>
                  <a:pt x="85" y="408"/>
                </a:cubicBezTo>
                <a:cubicBezTo>
                  <a:pt x="147" y="452"/>
                  <a:pt x="298" y="501"/>
                  <a:pt x="303" y="668"/>
                </a:cubicBezTo>
                <a:cubicBezTo>
                  <a:pt x="308" y="835"/>
                  <a:pt x="275" y="887"/>
                  <a:pt x="275" y="887"/>
                </a:cubicBezTo>
              </a:path>
            </a:pathLst>
          </a:custGeom>
          <a:solidFill>
            <a:schemeClr val="tx1">
              <a:lumMod val="25000"/>
              <a:lumOff val="75000"/>
            </a:schemeClr>
          </a:solidFill>
          <a:ln>
            <a:noFill/>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8" name="出自【趣你的PPT】(微信:qunideppt)：最优质的PPT资源库"/>
          <p:cNvSpPr/>
          <p:nvPr/>
        </p:nvSpPr>
        <p:spPr bwMode="auto">
          <a:xfrm rot="677462">
            <a:off x="3585968" y="3330868"/>
            <a:ext cx="1841843" cy="1948104"/>
          </a:xfrm>
          <a:custGeom>
            <a:avLst/>
            <a:gdLst>
              <a:gd name="T0" fmla="*/ 966 w 970"/>
              <a:gd name="T1" fmla="*/ 703 h 1025"/>
              <a:gd name="T2" fmla="*/ 0 w 970"/>
              <a:gd name="T3" fmla="*/ 498 h 1025"/>
              <a:gd name="T4" fmla="*/ 970 w 970"/>
              <a:gd name="T5" fmla="*/ 620 h 1025"/>
              <a:gd name="T6" fmla="*/ 445 w 970"/>
              <a:gd name="T7" fmla="*/ 543 h 1025"/>
              <a:gd name="T8" fmla="*/ 966 w 970"/>
              <a:gd name="T9" fmla="*/ 703 h 1025"/>
            </a:gdLst>
            <a:ahLst/>
            <a:cxnLst>
              <a:cxn ang="0">
                <a:pos x="T0" y="T1"/>
              </a:cxn>
              <a:cxn ang="0">
                <a:pos x="T2" y="T3"/>
              </a:cxn>
              <a:cxn ang="0">
                <a:pos x="T4" y="T5"/>
              </a:cxn>
              <a:cxn ang="0">
                <a:pos x="T6" y="T7"/>
              </a:cxn>
              <a:cxn ang="0">
                <a:pos x="T8" y="T9"/>
              </a:cxn>
            </a:cxnLst>
            <a:rect l="0" t="0" r="r" b="b"/>
            <a:pathLst>
              <a:path w="970" h="1025">
                <a:moveTo>
                  <a:pt x="966" y="703"/>
                </a:moveTo>
                <a:cubicBezTo>
                  <a:pt x="966" y="703"/>
                  <a:pt x="507" y="1025"/>
                  <a:pt x="0" y="498"/>
                </a:cubicBezTo>
                <a:cubicBezTo>
                  <a:pt x="0" y="498"/>
                  <a:pt x="568" y="0"/>
                  <a:pt x="970" y="620"/>
                </a:cubicBezTo>
                <a:cubicBezTo>
                  <a:pt x="970" y="620"/>
                  <a:pt x="598" y="611"/>
                  <a:pt x="445" y="543"/>
                </a:cubicBezTo>
                <a:cubicBezTo>
                  <a:pt x="445" y="543"/>
                  <a:pt x="778" y="726"/>
                  <a:pt x="966" y="703"/>
                </a:cubicBezTo>
                <a:close/>
              </a:path>
            </a:pathLst>
          </a:custGeom>
          <a:solidFill>
            <a:srgbClr val="199F8E"/>
          </a:solidFill>
          <a:ln>
            <a:noFill/>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6" name="出自【趣你的PPT】(微信:qunideppt)：最优质的PPT资源库"/>
          <p:cNvSpPr/>
          <p:nvPr/>
        </p:nvSpPr>
        <p:spPr bwMode="auto">
          <a:xfrm>
            <a:off x="5435159" y="2112127"/>
            <a:ext cx="2660653" cy="2515720"/>
          </a:xfrm>
          <a:custGeom>
            <a:avLst/>
            <a:gdLst>
              <a:gd name="T0" fmla="*/ 388 w 1261"/>
              <a:gd name="T1" fmla="*/ 1185 h 1192"/>
              <a:gd name="T2" fmla="*/ 659 w 1261"/>
              <a:gd name="T3" fmla="*/ 0 h 1192"/>
              <a:gd name="T4" fmla="*/ 490 w 1261"/>
              <a:gd name="T5" fmla="*/ 1192 h 1192"/>
              <a:gd name="T6" fmla="*/ 595 w 1261"/>
              <a:gd name="T7" fmla="*/ 548 h 1192"/>
              <a:gd name="T8" fmla="*/ 388 w 1261"/>
              <a:gd name="T9" fmla="*/ 1185 h 1192"/>
            </a:gdLst>
            <a:ahLst/>
            <a:cxnLst>
              <a:cxn ang="0">
                <a:pos x="T0" y="T1"/>
              </a:cxn>
              <a:cxn ang="0">
                <a:pos x="T2" y="T3"/>
              </a:cxn>
              <a:cxn ang="0">
                <a:pos x="T4" y="T5"/>
              </a:cxn>
              <a:cxn ang="0">
                <a:pos x="T6" y="T7"/>
              </a:cxn>
              <a:cxn ang="0">
                <a:pos x="T8" y="T9"/>
              </a:cxn>
            </a:cxnLst>
            <a:rect l="0" t="0" r="r" b="b"/>
            <a:pathLst>
              <a:path w="1261" h="1192">
                <a:moveTo>
                  <a:pt x="388" y="1185"/>
                </a:moveTo>
                <a:cubicBezTo>
                  <a:pt x="388" y="1185"/>
                  <a:pt x="0" y="615"/>
                  <a:pt x="659" y="0"/>
                </a:cubicBezTo>
                <a:cubicBezTo>
                  <a:pt x="659" y="0"/>
                  <a:pt x="1261" y="710"/>
                  <a:pt x="490" y="1192"/>
                </a:cubicBezTo>
                <a:cubicBezTo>
                  <a:pt x="490" y="1192"/>
                  <a:pt x="508" y="734"/>
                  <a:pt x="595" y="548"/>
                </a:cubicBezTo>
                <a:cubicBezTo>
                  <a:pt x="595" y="548"/>
                  <a:pt x="363" y="953"/>
                  <a:pt x="388" y="1185"/>
                </a:cubicBezTo>
                <a:close/>
              </a:path>
            </a:pathLst>
          </a:custGeom>
          <a:solidFill>
            <a:srgbClr val="199F8E"/>
          </a:solidFill>
          <a:ln>
            <a:noFill/>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9" name="出自【趣你的PPT】(微信:qunideppt)：最优质的PPT资源库"/>
          <p:cNvSpPr/>
          <p:nvPr/>
        </p:nvSpPr>
        <p:spPr bwMode="auto">
          <a:xfrm rot="355503">
            <a:off x="4374809" y="2313210"/>
            <a:ext cx="2120703" cy="2211695"/>
          </a:xfrm>
          <a:custGeom>
            <a:avLst/>
            <a:gdLst>
              <a:gd name="T0" fmla="*/ 594 w 968"/>
              <a:gd name="T1" fmla="*/ 1009 h 1009"/>
              <a:gd name="T2" fmla="*/ 142 w 968"/>
              <a:gd name="T3" fmla="*/ 0 h 1009"/>
              <a:gd name="T4" fmla="*/ 671 w 968"/>
              <a:gd name="T5" fmla="*/ 958 h 1009"/>
              <a:gd name="T6" fmla="*/ 395 w 968"/>
              <a:gd name="T7" fmla="*/ 433 h 1009"/>
              <a:gd name="T8" fmla="*/ 594 w 968"/>
              <a:gd name="T9" fmla="*/ 1009 h 1009"/>
            </a:gdLst>
            <a:ahLst/>
            <a:cxnLst>
              <a:cxn ang="0">
                <a:pos x="T0" y="T1"/>
              </a:cxn>
              <a:cxn ang="0">
                <a:pos x="T2" y="T3"/>
              </a:cxn>
              <a:cxn ang="0">
                <a:pos x="T4" y="T5"/>
              </a:cxn>
              <a:cxn ang="0">
                <a:pos x="T6" y="T7"/>
              </a:cxn>
              <a:cxn ang="0">
                <a:pos x="T8" y="T9"/>
              </a:cxn>
            </a:cxnLst>
            <a:rect l="0" t="0" r="r" b="b"/>
            <a:pathLst>
              <a:path w="968" h="1009">
                <a:moveTo>
                  <a:pt x="594" y="1009"/>
                </a:moveTo>
                <a:cubicBezTo>
                  <a:pt x="594" y="1009"/>
                  <a:pt x="0" y="806"/>
                  <a:pt x="142" y="0"/>
                </a:cubicBezTo>
                <a:cubicBezTo>
                  <a:pt x="142" y="0"/>
                  <a:pt x="968" y="186"/>
                  <a:pt x="671" y="958"/>
                </a:cubicBezTo>
                <a:cubicBezTo>
                  <a:pt x="671" y="958"/>
                  <a:pt x="435" y="615"/>
                  <a:pt x="395" y="433"/>
                </a:cubicBezTo>
                <a:cubicBezTo>
                  <a:pt x="395" y="433"/>
                  <a:pt x="449" y="854"/>
                  <a:pt x="594" y="1009"/>
                </a:cubicBezTo>
                <a:close/>
              </a:path>
            </a:pathLst>
          </a:custGeom>
          <a:solidFill>
            <a:srgbClr val="404040"/>
          </a:solidFill>
          <a:ln>
            <a:noFill/>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1" name="出自【趣你的PPT】(微信:qunideppt)：最优质的PPT资源库"/>
          <p:cNvSpPr>
            <a:spLocks noChangeAspect="1"/>
          </p:cNvSpPr>
          <p:nvPr/>
        </p:nvSpPr>
        <p:spPr>
          <a:xfrm>
            <a:off x="3581400" y="3630338"/>
            <a:ext cx="251968" cy="251968"/>
          </a:xfrm>
          <a:prstGeom prst="ellipse">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0" name="出自【趣你的PPT】(微信:qunideppt)：最优质的PPT资源库"/>
          <p:cNvSpPr/>
          <p:nvPr/>
        </p:nvSpPr>
        <p:spPr>
          <a:xfrm>
            <a:off x="6519333" y="2480272"/>
            <a:ext cx="508883" cy="5088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9" name="出自【趣你的PPT】(微信:qunideppt)：最优质的PPT资源库"/>
          <p:cNvSpPr>
            <a:spLocks noChangeAspect="1" noEditPoints="1"/>
          </p:cNvSpPr>
          <p:nvPr/>
        </p:nvSpPr>
        <p:spPr bwMode="auto">
          <a:xfrm>
            <a:off x="6603821" y="2568995"/>
            <a:ext cx="339908" cy="331438"/>
          </a:xfrm>
          <a:custGeom>
            <a:avLst/>
            <a:gdLst/>
            <a:ahLst/>
            <a:cxnLst>
              <a:cxn ang="0">
                <a:pos x="252" y="234"/>
              </a:cxn>
              <a:cxn ang="0">
                <a:pos x="197" y="105"/>
              </a:cxn>
              <a:cxn ang="0">
                <a:pos x="194" y="98"/>
              </a:cxn>
              <a:cxn ang="0">
                <a:pos x="198" y="55"/>
              </a:cxn>
              <a:cxn ang="0">
                <a:pos x="195" y="42"/>
              </a:cxn>
              <a:cxn ang="0">
                <a:pos x="99" y="0"/>
              </a:cxn>
              <a:cxn ang="0">
                <a:pos x="4" y="42"/>
              </a:cxn>
              <a:cxn ang="0">
                <a:pos x="0" y="55"/>
              </a:cxn>
              <a:cxn ang="0">
                <a:pos x="5" y="98"/>
              </a:cxn>
              <a:cxn ang="0">
                <a:pos x="0" y="112"/>
              </a:cxn>
              <a:cxn ang="0">
                <a:pos x="5" y="155"/>
              </a:cxn>
              <a:cxn ang="0">
                <a:pos x="0" y="169"/>
              </a:cxn>
              <a:cxn ang="0">
                <a:pos x="99" y="243"/>
              </a:cxn>
              <a:cxn ang="0">
                <a:pos x="130" y="238"/>
              </a:cxn>
              <a:cxn ang="0">
                <a:pos x="241" y="246"/>
              </a:cxn>
              <a:cxn ang="0">
                <a:pos x="309" y="285"/>
              </a:cxn>
              <a:cxn ang="0">
                <a:pos x="226" y="151"/>
              </a:cxn>
              <a:cxn ang="0">
                <a:pos x="155" y="221"/>
              </a:cxn>
              <a:cxn ang="0">
                <a:pos x="99" y="11"/>
              </a:cxn>
              <a:cxn ang="0">
                <a:pos x="99" y="61"/>
              </a:cxn>
              <a:cxn ang="0">
                <a:pos x="99" y="11"/>
              </a:cxn>
              <a:cxn ang="0">
                <a:pos x="99" y="80"/>
              </a:cxn>
              <a:cxn ang="0">
                <a:pos x="188" y="83"/>
              </a:cxn>
              <a:cxn ang="0">
                <a:pos x="11" y="83"/>
              </a:cxn>
              <a:cxn ang="0">
                <a:pos x="11" y="114"/>
              </a:cxn>
              <a:cxn ang="0">
                <a:pos x="126" y="137"/>
              </a:cxn>
              <a:cxn ang="0">
                <a:pos x="110" y="175"/>
              </a:cxn>
              <a:cxn ang="0">
                <a:pos x="11" y="141"/>
              </a:cxn>
              <a:cxn ang="0">
                <a:pos x="99" y="233"/>
              </a:cxn>
              <a:cxn ang="0">
                <a:pos x="11" y="171"/>
              </a:cxn>
              <a:cxn ang="0">
                <a:pos x="110" y="195"/>
              </a:cxn>
              <a:cxn ang="0">
                <a:pos x="124" y="231"/>
              </a:cxn>
              <a:cxn ang="0">
                <a:pos x="99" y="233"/>
              </a:cxn>
            </a:cxnLst>
            <a:rect l="0" t="0" r="r" b="b"/>
            <a:pathLst>
              <a:path w="309" h="302">
                <a:moveTo>
                  <a:pt x="309" y="285"/>
                </a:moveTo>
                <a:cubicBezTo>
                  <a:pt x="252" y="234"/>
                  <a:pt x="252" y="234"/>
                  <a:pt x="252" y="234"/>
                </a:cubicBezTo>
                <a:cubicBezTo>
                  <a:pt x="263" y="221"/>
                  <a:pt x="270" y="203"/>
                  <a:pt x="270" y="185"/>
                </a:cubicBezTo>
                <a:cubicBezTo>
                  <a:pt x="270" y="143"/>
                  <a:pt x="238" y="109"/>
                  <a:pt x="197" y="105"/>
                </a:cubicBezTo>
                <a:cubicBezTo>
                  <a:pt x="197" y="104"/>
                  <a:pt x="196" y="102"/>
                  <a:pt x="195" y="100"/>
                </a:cubicBezTo>
                <a:cubicBezTo>
                  <a:pt x="194" y="98"/>
                  <a:pt x="194" y="98"/>
                  <a:pt x="194" y="98"/>
                </a:cubicBezTo>
                <a:cubicBezTo>
                  <a:pt x="197" y="93"/>
                  <a:pt x="198" y="89"/>
                  <a:pt x="198" y="83"/>
                </a:cubicBezTo>
                <a:cubicBezTo>
                  <a:pt x="198" y="55"/>
                  <a:pt x="198" y="55"/>
                  <a:pt x="198" y="55"/>
                </a:cubicBezTo>
                <a:cubicBezTo>
                  <a:pt x="198" y="51"/>
                  <a:pt x="197" y="47"/>
                  <a:pt x="195" y="43"/>
                </a:cubicBezTo>
                <a:cubicBezTo>
                  <a:pt x="195" y="42"/>
                  <a:pt x="195" y="42"/>
                  <a:pt x="195" y="42"/>
                </a:cubicBezTo>
                <a:cubicBezTo>
                  <a:pt x="196" y="40"/>
                  <a:pt x="196" y="38"/>
                  <a:pt x="196" y="36"/>
                </a:cubicBezTo>
                <a:cubicBezTo>
                  <a:pt x="196" y="12"/>
                  <a:pt x="146" y="0"/>
                  <a:pt x="99" y="0"/>
                </a:cubicBezTo>
                <a:cubicBezTo>
                  <a:pt x="52" y="0"/>
                  <a:pt x="2" y="12"/>
                  <a:pt x="2" y="36"/>
                </a:cubicBezTo>
                <a:cubicBezTo>
                  <a:pt x="2" y="38"/>
                  <a:pt x="3" y="40"/>
                  <a:pt x="4" y="42"/>
                </a:cubicBezTo>
                <a:cubicBezTo>
                  <a:pt x="3" y="43"/>
                  <a:pt x="3" y="43"/>
                  <a:pt x="3" y="43"/>
                </a:cubicBezTo>
                <a:cubicBezTo>
                  <a:pt x="1" y="47"/>
                  <a:pt x="0" y="51"/>
                  <a:pt x="0" y="55"/>
                </a:cubicBezTo>
                <a:cubicBezTo>
                  <a:pt x="0" y="83"/>
                  <a:pt x="0" y="83"/>
                  <a:pt x="0" y="83"/>
                </a:cubicBezTo>
                <a:cubicBezTo>
                  <a:pt x="0" y="89"/>
                  <a:pt x="2" y="93"/>
                  <a:pt x="5" y="98"/>
                </a:cubicBezTo>
                <a:cubicBezTo>
                  <a:pt x="4" y="100"/>
                  <a:pt x="4" y="100"/>
                  <a:pt x="4" y="100"/>
                </a:cubicBezTo>
                <a:cubicBezTo>
                  <a:pt x="1" y="104"/>
                  <a:pt x="0" y="108"/>
                  <a:pt x="0" y="112"/>
                </a:cubicBezTo>
                <a:cubicBezTo>
                  <a:pt x="0" y="141"/>
                  <a:pt x="0" y="141"/>
                  <a:pt x="0" y="141"/>
                </a:cubicBezTo>
                <a:cubicBezTo>
                  <a:pt x="0" y="146"/>
                  <a:pt x="2" y="151"/>
                  <a:pt x="5" y="155"/>
                </a:cubicBezTo>
                <a:cubicBezTo>
                  <a:pt x="4" y="157"/>
                  <a:pt x="4" y="157"/>
                  <a:pt x="4" y="157"/>
                </a:cubicBezTo>
                <a:cubicBezTo>
                  <a:pt x="1" y="161"/>
                  <a:pt x="0" y="165"/>
                  <a:pt x="0" y="169"/>
                </a:cubicBezTo>
                <a:cubicBezTo>
                  <a:pt x="0" y="198"/>
                  <a:pt x="0" y="198"/>
                  <a:pt x="0" y="198"/>
                </a:cubicBezTo>
                <a:cubicBezTo>
                  <a:pt x="0" y="223"/>
                  <a:pt x="44" y="243"/>
                  <a:pt x="99" y="243"/>
                </a:cubicBezTo>
                <a:cubicBezTo>
                  <a:pt x="111" y="243"/>
                  <a:pt x="121" y="242"/>
                  <a:pt x="132" y="241"/>
                </a:cubicBezTo>
                <a:cubicBezTo>
                  <a:pt x="131" y="240"/>
                  <a:pt x="130" y="239"/>
                  <a:pt x="130" y="238"/>
                </a:cubicBezTo>
                <a:cubicBezTo>
                  <a:pt x="144" y="254"/>
                  <a:pt x="166" y="265"/>
                  <a:pt x="189" y="265"/>
                </a:cubicBezTo>
                <a:cubicBezTo>
                  <a:pt x="209" y="265"/>
                  <a:pt x="227" y="258"/>
                  <a:pt x="241" y="246"/>
                </a:cubicBezTo>
                <a:cubicBezTo>
                  <a:pt x="291" y="302"/>
                  <a:pt x="291" y="302"/>
                  <a:pt x="291" y="302"/>
                </a:cubicBezTo>
                <a:lnTo>
                  <a:pt x="309" y="285"/>
                </a:lnTo>
                <a:close/>
                <a:moveTo>
                  <a:pt x="156" y="151"/>
                </a:moveTo>
                <a:cubicBezTo>
                  <a:pt x="175" y="131"/>
                  <a:pt x="206" y="131"/>
                  <a:pt x="226" y="151"/>
                </a:cubicBezTo>
                <a:cubicBezTo>
                  <a:pt x="245" y="170"/>
                  <a:pt x="245" y="202"/>
                  <a:pt x="226" y="221"/>
                </a:cubicBezTo>
                <a:cubicBezTo>
                  <a:pt x="206" y="240"/>
                  <a:pt x="175" y="240"/>
                  <a:pt x="155" y="221"/>
                </a:cubicBezTo>
                <a:cubicBezTo>
                  <a:pt x="136" y="201"/>
                  <a:pt x="136" y="170"/>
                  <a:pt x="156" y="151"/>
                </a:cubicBezTo>
                <a:close/>
                <a:moveTo>
                  <a:pt x="99" y="11"/>
                </a:moveTo>
                <a:cubicBezTo>
                  <a:pt x="153" y="11"/>
                  <a:pt x="185" y="25"/>
                  <a:pt x="185" y="36"/>
                </a:cubicBezTo>
                <a:cubicBezTo>
                  <a:pt x="185" y="46"/>
                  <a:pt x="153" y="61"/>
                  <a:pt x="99" y="61"/>
                </a:cubicBezTo>
                <a:cubicBezTo>
                  <a:pt x="46" y="61"/>
                  <a:pt x="13" y="46"/>
                  <a:pt x="13" y="36"/>
                </a:cubicBezTo>
                <a:cubicBezTo>
                  <a:pt x="13" y="25"/>
                  <a:pt x="46" y="11"/>
                  <a:pt x="99" y="11"/>
                </a:cubicBezTo>
                <a:close/>
                <a:moveTo>
                  <a:pt x="11" y="60"/>
                </a:moveTo>
                <a:cubicBezTo>
                  <a:pt x="27" y="73"/>
                  <a:pt x="63" y="80"/>
                  <a:pt x="99" y="80"/>
                </a:cubicBezTo>
                <a:cubicBezTo>
                  <a:pt x="135" y="80"/>
                  <a:pt x="172" y="73"/>
                  <a:pt x="188" y="60"/>
                </a:cubicBezTo>
                <a:cubicBezTo>
                  <a:pt x="188" y="83"/>
                  <a:pt x="188" y="83"/>
                  <a:pt x="188" y="83"/>
                </a:cubicBezTo>
                <a:cubicBezTo>
                  <a:pt x="188" y="100"/>
                  <a:pt x="151" y="118"/>
                  <a:pt x="99" y="118"/>
                </a:cubicBezTo>
                <a:cubicBezTo>
                  <a:pt x="47" y="118"/>
                  <a:pt x="11" y="100"/>
                  <a:pt x="11" y="83"/>
                </a:cubicBezTo>
                <a:lnTo>
                  <a:pt x="11" y="60"/>
                </a:lnTo>
                <a:close/>
                <a:moveTo>
                  <a:pt x="11" y="114"/>
                </a:moveTo>
                <a:cubicBezTo>
                  <a:pt x="27" y="129"/>
                  <a:pt x="60" y="139"/>
                  <a:pt x="99" y="139"/>
                </a:cubicBezTo>
                <a:cubicBezTo>
                  <a:pt x="108" y="139"/>
                  <a:pt x="117" y="138"/>
                  <a:pt x="126" y="137"/>
                </a:cubicBezTo>
                <a:cubicBezTo>
                  <a:pt x="119" y="145"/>
                  <a:pt x="114" y="155"/>
                  <a:pt x="112" y="166"/>
                </a:cubicBezTo>
                <a:cubicBezTo>
                  <a:pt x="111" y="169"/>
                  <a:pt x="110" y="172"/>
                  <a:pt x="110" y="175"/>
                </a:cubicBezTo>
                <a:cubicBezTo>
                  <a:pt x="106" y="175"/>
                  <a:pt x="103" y="176"/>
                  <a:pt x="99" y="176"/>
                </a:cubicBezTo>
                <a:cubicBezTo>
                  <a:pt x="47" y="176"/>
                  <a:pt x="11" y="157"/>
                  <a:pt x="11" y="141"/>
                </a:cubicBezTo>
                <a:lnTo>
                  <a:pt x="11" y="114"/>
                </a:lnTo>
                <a:close/>
                <a:moveTo>
                  <a:pt x="99" y="233"/>
                </a:moveTo>
                <a:cubicBezTo>
                  <a:pt x="47" y="233"/>
                  <a:pt x="11" y="214"/>
                  <a:pt x="11" y="198"/>
                </a:cubicBezTo>
                <a:cubicBezTo>
                  <a:pt x="11" y="171"/>
                  <a:pt x="11" y="171"/>
                  <a:pt x="11" y="171"/>
                </a:cubicBezTo>
                <a:cubicBezTo>
                  <a:pt x="27" y="186"/>
                  <a:pt x="60" y="195"/>
                  <a:pt x="99" y="195"/>
                </a:cubicBezTo>
                <a:cubicBezTo>
                  <a:pt x="103" y="195"/>
                  <a:pt x="107" y="195"/>
                  <a:pt x="110" y="195"/>
                </a:cubicBezTo>
                <a:cubicBezTo>
                  <a:pt x="111" y="205"/>
                  <a:pt x="114" y="214"/>
                  <a:pt x="119" y="222"/>
                </a:cubicBezTo>
                <a:cubicBezTo>
                  <a:pt x="120" y="225"/>
                  <a:pt x="122" y="228"/>
                  <a:pt x="124" y="231"/>
                </a:cubicBezTo>
                <a:cubicBezTo>
                  <a:pt x="116" y="232"/>
                  <a:pt x="108" y="233"/>
                  <a:pt x="99" y="233"/>
                </a:cubicBezTo>
                <a:close/>
                <a:moveTo>
                  <a:pt x="99" y="233"/>
                </a:moveTo>
                <a:cubicBezTo>
                  <a:pt x="99" y="233"/>
                  <a:pt x="99" y="233"/>
                  <a:pt x="99" y="233"/>
                </a:cubicBezTo>
              </a:path>
            </a:pathLst>
          </a:custGeom>
          <a:solidFill>
            <a:srgbClr val="199F8E"/>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1" name="出自【趣你的PPT】(微信:qunideppt)：最优质的PPT资源库"/>
          <p:cNvSpPr/>
          <p:nvPr/>
        </p:nvSpPr>
        <p:spPr>
          <a:xfrm>
            <a:off x="7753811" y="3865372"/>
            <a:ext cx="452928" cy="4529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出自【趣你的PPT】(微信:qunideppt)：最优质的PPT资源库"/>
          <p:cNvSpPr>
            <a:spLocks noEditPoints="1"/>
          </p:cNvSpPr>
          <p:nvPr/>
        </p:nvSpPr>
        <p:spPr bwMode="auto">
          <a:xfrm>
            <a:off x="7852216" y="3950020"/>
            <a:ext cx="256117" cy="283633"/>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404040"/>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2" name="出自【趣你的PPT】(微信:qunideppt)：最优质的PPT资源库"/>
          <p:cNvSpPr/>
          <p:nvPr/>
        </p:nvSpPr>
        <p:spPr>
          <a:xfrm>
            <a:off x="4794280" y="2527132"/>
            <a:ext cx="508883" cy="5088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出自【趣你的PPT】(微信:qunideppt)：最优质的PPT资源库"/>
          <p:cNvSpPr>
            <a:spLocks noEditPoints="1"/>
          </p:cNvSpPr>
          <p:nvPr/>
        </p:nvSpPr>
        <p:spPr bwMode="auto">
          <a:xfrm>
            <a:off x="4893147" y="2646107"/>
            <a:ext cx="311151" cy="270934"/>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rgbClr val="404040"/>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3" name="出自【趣你的PPT】(微信:qunideppt)：最优质的PPT资源库"/>
          <p:cNvSpPr/>
          <p:nvPr/>
        </p:nvSpPr>
        <p:spPr>
          <a:xfrm>
            <a:off x="3867104" y="4010832"/>
            <a:ext cx="452928" cy="4529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出自【趣你的PPT】(微信:qunideppt)：最优质的PPT资源库"/>
          <p:cNvSpPr>
            <a:spLocks noChangeAspect="1" noEditPoints="1"/>
          </p:cNvSpPr>
          <p:nvPr/>
        </p:nvSpPr>
        <p:spPr bwMode="auto">
          <a:xfrm>
            <a:off x="3947328" y="4111947"/>
            <a:ext cx="292480" cy="250699"/>
          </a:xfrm>
          <a:custGeom>
            <a:avLst/>
            <a:gdLst/>
            <a:ahLst/>
            <a:cxnLst>
              <a:cxn ang="0">
                <a:pos x="68" y="53"/>
              </a:cxn>
              <a:cxn ang="0">
                <a:pos x="63" y="58"/>
              </a:cxn>
              <a:cxn ang="0">
                <a:pos x="5" y="58"/>
              </a:cxn>
              <a:cxn ang="0">
                <a:pos x="0" y="53"/>
              </a:cxn>
              <a:cxn ang="0">
                <a:pos x="0" y="4"/>
              </a:cxn>
              <a:cxn ang="0">
                <a:pos x="5" y="0"/>
              </a:cxn>
              <a:cxn ang="0">
                <a:pos x="63" y="0"/>
              </a:cxn>
              <a:cxn ang="0">
                <a:pos x="68" y="4"/>
              </a:cxn>
              <a:cxn ang="0">
                <a:pos x="68" y="53"/>
              </a:cxn>
              <a:cxn ang="0">
                <a:pos x="63" y="14"/>
              </a:cxn>
              <a:cxn ang="0">
                <a:pos x="63" y="10"/>
              </a:cxn>
              <a:cxn ang="0">
                <a:pos x="63" y="4"/>
              </a:cxn>
              <a:cxn ang="0">
                <a:pos x="31" y="4"/>
              </a:cxn>
              <a:cxn ang="0">
                <a:pos x="29" y="9"/>
              </a:cxn>
              <a:cxn ang="0">
                <a:pos x="5" y="9"/>
              </a:cxn>
              <a:cxn ang="0">
                <a:pos x="5" y="14"/>
              </a:cxn>
              <a:cxn ang="0">
                <a:pos x="63" y="14"/>
              </a:cxn>
              <a:cxn ang="0">
                <a:pos x="63" y="53"/>
              </a:cxn>
              <a:cxn ang="0">
                <a:pos x="63" y="48"/>
              </a:cxn>
              <a:cxn ang="0">
                <a:pos x="5" y="48"/>
              </a:cxn>
              <a:cxn ang="0">
                <a:pos x="5" y="53"/>
              </a:cxn>
              <a:cxn ang="0">
                <a:pos x="63" y="53"/>
              </a:cxn>
              <a:cxn ang="0">
                <a:pos x="24" y="7"/>
              </a:cxn>
              <a:cxn ang="0">
                <a:pos x="24" y="2"/>
              </a:cxn>
              <a:cxn ang="0">
                <a:pos x="9" y="2"/>
              </a:cxn>
              <a:cxn ang="0">
                <a:pos x="9" y="7"/>
              </a:cxn>
              <a:cxn ang="0">
                <a:pos x="24" y="7"/>
              </a:cxn>
              <a:cxn ang="0">
                <a:pos x="34" y="17"/>
              </a:cxn>
              <a:cxn ang="0">
                <a:pos x="19" y="31"/>
              </a:cxn>
              <a:cxn ang="0">
                <a:pos x="34" y="46"/>
              </a:cxn>
              <a:cxn ang="0">
                <a:pos x="48" y="31"/>
              </a:cxn>
              <a:cxn ang="0">
                <a:pos x="34" y="17"/>
              </a:cxn>
              <a:cxn ang="0">
                <a:pos x="34" y="41"/>
              </a:cxn>
              <a:cxn ang="0">
                <a:pos x="24" y="31"/>
              </a:cxn>
              <a:cxn ang="0">
                <a:pos x="34" y="21"/>
              </a:cxn>
              <a:cxn ang="0">
                <a:pos x="43" y="31"/>
              </a:cxn>
              <a:cxn ang="0">
                <a:pos x="34" y="41"/>
              </a:cxn>
              <a:cxn ang="0">
                <a:pos x="34" y="25"/>
              </a:cxn>
              <a:cxn ang="0">
                <a:pos x="28" y="31"/>
              </a:cxn>
              <a:cxn ang="0">
                <a:pos x="29" y="32"/>
              </a:cxn>
              <a:cxn ang="0">
                <a:pos x="30" y="31"/>
              </a:cxn>
              <a:cxn ang="0">
                <a:pos x="34" y="27"/>
              </a:cxn>
              <a:cxn ang="0">
                <a:pos x="35" y="26"/>
              </a:cxn>
              <a:cxn ang="0">
                <a:pos x="34" y="25"/>
              </a:cxn>
            </a:cxnLst>
            <a:rect l="0" t="0" r="r" b="b"/>
            <a:pathLst>
              <a:path w="68" h="58">
                <a:moveTo>
                  <a:pt x="68" y="53"/>
                </a:moveTo>
                <a:cubicBezTo>
                  <a:pt x="68" y="56"/>
                  <a:pt x="66" y="58"/>
                  <a:pt x="63" y="58"/>
                </a:cubicBezTo>
                <a:cubicBezTo>
                  <a:pt x="5" y="58"/>
                  <a:pt x="5" y="58"/>
                  <a:pt x="5" y="58"/>
                </a:cubicBezTo>
                <a:cubicBezTo>
                  <a:pt x="2" y="58"/>
                  <a:pt x="0" y="56"/>
                  <a:pt x="0" y="53"/>
                </a:cubicBezTo>
                <a:cubicBezTo>
                  <a:pt x="0" y="4"/>
                  <a:pt x="0" y="4"/>
                  <a:pt x="0" y="4"/>
                </a:cubicBezTo>
                <a:cubicBezTo>
                  <a:pt x="0" y="2"/>
                  <a:pt x="2" y="0"/>
                  <a:pt x="5" y="0"/>
                </a:cubicBezTo>
                <a:cubicBezTo>
                  <a:pt x="63" y="0"/>
                  <a:pt x="63" y="0"/>
                  <a:pt x="63" y="0"/>
                </a:cubicBezTo>
                <a:cubicBezTo>
                  <a:pt x="66" y="0"/>
                  <a:pt x="68" y="2"/>
                  <a:pt x="68" y="4"/>
                </a:cubicBezTo>
                <a:lnTo>
                  <a:pt x="68" y="53"/>
                </a:lnTo>
                <a:close/>
                <a:moveTo>
                  <a:pt x="63" y="14"/>
                </a:moveTo>
                <a:cubicBezTo>
                  <a:pt x="63" y="10"/>
                  <a:pt x="63" y="10"/>
                  <a:pt x="63" y="10"/>
                </a:cubicBezTo>
                <a:cubicBezTo>
                  <a:pt x="63" y="4"/>
                  <a:pt x="63" y="4"/>
                  <a:pt x="63" y="4"/>
                </a:cubicBezTo>
                <a:cubicBezTo>
                  <a:pt x="31" y="4"/>
                  <a:pt x="31" y="4"/>
                  <a:pt x="31" y="4"/>
                </a:cubicBezTo>
                <a:cubicBezTo>
                  <a:pt x="29" y="9"/>
                  <a:pt x="29" y="9"/>
                  <a:pt x="29" y="9"/>
                </a:cubicBezTo>
                <a:cubicBezTo>
                  <a:pt x="5" y="9"/>
                  <a:pt x="5" y="9"/>
                  <a:pt x="5" y="9"/>
                </a:cubicBezTo>
                <a:cubicBezTo>
                  <a:pt x="5" y="14"/>
                  <a:pt x="5" y="14"/>
                  <a:pt x="5" y="14"/>
                </a:cubicBezTo>
                <a:lnTo>
                  <a:pt x="63" y="14"/>
                </a:lnTo>
                <a:close/>
                <a:moveTo>
                  <a:pt x="63" y="53"/>
                </a:moveTo>
                <a:cubicBezTo>
                  <a:pt x="63" y="48"/>
                  <a:pt x="63" y="48"/>
                  <a:pt x="63" y="48"/>
                </a:cubicBezTo>
                <a:cubicBezTo>
                  <a:pt x="5" y="48"/>
                  <a:pt x="5" y="48"/>
                  <a:pt x="5" y="48"/>
                </a:cubicBezTo>
                <a:cubicBezTo>
                  <a:pt x="5" y="53"/>
                  <a:pt x="5" y="53"/>
                  <a:pt x="5" y="53"/>
                </a:cubicBezTo>
                <a:lnTo>
                  <a:pt x="63" y="53"/>
                </a:lnTo>
                <a:close/>
                <a:moveTo>
                  <a:pt x="24" y="7"/>
                </a:moveTo>
                <a:cubicBezTo>
                  <a:pt x="24" y="2"/>
                  <a:pt x="24" y="2"/>
                  <a:pt x="24" y="2"/>
                </a:cubicBezTo>
                <a:cubicBezTo>
                  <a:pt x="9" y="2"/>
                  <a:pt x="9" y="2"/>
                  <a:pt x="9" y="2"/>
                </a:cubicBezTo>
                <a:cubicBezTo>
                  <a:pt x="9" y="7"/>
                  <a:pt x="9" y="7"/>
                  <a:pt x="9" y="7"/>
                </a:cubicBezTo>
                <a:lnTo>
                  <a:pt x="24" y="7"/>
                </a:lnTo>
                <a:close/>
                <a:moveTo>
                  <a:pt x="34" y="17"/>
                </a:moveTo>
                <a:cubicBezTo>
                  <a:pt x="26" y="17"/>
                  <a:pt x="19" y="23"/>
                  <a:pt x="19" y="31"/>
                </a:cubicBezTo>
                <a:cubicBezTo>
                  <a:pt x="19" y="39"/>
                  <a:pt x="26" y="46"/>
                  <a:pt x="34" y="46"/>
                </a:cubicBezTo>
                <a:cubicBezTo>
                  <a:pt x="42" y="46"/>
                  <a:pt x="48" y="39"/>
                  <a:pt x="48" y="31"/>
                </a:cubicBezTo>
                <a:cubicBezTo>
                  <a:pt x="48" y="23"/>
                  <a:pt x="42" y="17"/>
                  <a:pt x="34" y="17"/>
                </a:cubicBezTo>
                <a:close/>
                <a:moveTo>
                  <a:pt x="34" y="41"/>
                </a:moveTo>
                <a:cubicBezTo>
                  <a:pt x="28" y="41"/>
                  <a:pt x="24" y="37"/>
                  <a:pt x="24" y="31"/>
                </a:cubicBezTo>
                <a:cubicBezTo>
                  <a:pt x="24" y="26"/>
                  <a:pt x="28" y="21"/>
                  <a:pt x="34" y="21"/>
                </a:cubicBezTo>
                <a:cubicBezTo>
                  <a:pt x="39" y="21"/>
                  <a:pt x="43" y="26"/>
                  <a:pt x="43" y="31"/>
                </a:cubicBezTo>
                <a:cubicBezTo>
                  <a:pt x="43" y="37"/>
                  <a:pt x="39" y="41"/>
                  <a:pt x="34" y="41"/>
                </a:cubicBezTo>
                <a:close/>
                <a:moveTo>
                  <a:pt x="34" y="25"/>
                </a:moveTo>
                <a:cubicBezTo>
                  <a:pt x="30" y="25"/>
                  <a:pt x="28" y="28"/>
                  <a:pt x="28" y="31"/>
                </a:cubicBezTo>
                <a:cubicBezTo>
                  <a:pt x="28" y="32"/>
                  <a:pt x="28" y="32"/>
                  <a:pt x="29" y="32"/>
                </a:cubicBezTo>
                <a:cubicBezTo>
                  <a:pt x="30" y="32"/>
                  <a:pt x="30" y="32"/>
                  <a:pt x="30" y="31"/>
                </a:cubicBezTo>
                <a:cubicBezTo>
                  <a:pt x="30" y="29"/>
                  <a:pt x="32" y="27"/>
                  <a:pt x="34" y="27"/>
                </a:cubicBezTo>
                <a:cubicBezTo>
                  <a:pt x="34" y="27"/>
                  <a:pt x="35" y="27"/>
                  <a:pt x="35" y="26"/>
                </a:cubicBezTo>
                <a:cubicBezTo>
                  <a:pt x="35" y="26"/>
                  <a:pt x="34" y="25"/>
                  <a:pt x="34" y="25"/>
                </a:cubicBezTo>
                <a:close/>
              </a:path>
            </a:pathLst>
          </a:custGeom>
          <a:solidFill>
            <a:srgbClr val="199F8E"/>
          </a:solidFill>
          <a:ln w="9525">
            <a:noFill/>
            <a:round/>
          </a:ln>
        </p:spPr>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41" name="出自【趣你的PPT】(微信:qunideppt)：最优质的PPT资源库"/>
          <p:cNvSpPr txBox="1"/>
          <p:nvPr/>
        </p:nvSpPr>
        <p:spPr>
          <a:xfrm>
            <a:off x="7390130" y="1273175"/>
            <a:ext cx="2750820" cy="1357630"/>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defRPr/>
            </a:pPr>
            <a:r>
              <a:rPr lang="zh-CN" altLang="en-US" dirty="0">
                <a:latin typeface="微软雅黑" panose="020B0503020204020204" pitchFamily="34" charset="-122"/>
                <a:ea typeface="微软雅黑" panose="020B0503020204020204" pitchFamily="34" charset="-122"/>
                <a:sym typeface="+mn-ea"/>
              </a:rPr>
              <a:t>学生可以在网站上获取教师公告和作业和作业领取，并且更加便捷的完成老师布置的任务。</a:t>
            </a:r>
            <a:endParaRPr kumimoji="0" 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44" name="出自【趣你的PPT】(微信:qunideppt)：最优质的PPT资源库"/>
          <p:cNvSpPr txBox="1"/>
          <p:nvPr/>
        </p:nvSpPr>
        <p:spPr>
          <a:xfrm>
            <a:off x="1600200" y="1229360"/>
            <a:ext cx="2719705" cy="1416685"/>
          </a:xfrm>
          <a:prstGeom prst="rect">
            <a:avLst/>
          </a:prstGeom>
          <a:noFill/>
          <a:ln>
            <a:noFill/>
          </a:ln>
        </p:spPr>
        <p:txBody>
          <a:bodyPr lIns="0" tIns="0" rIns="0" bIns="0" anchor="t" anchorCtr="0">
            <a:noAutofit/>
          </a:bodyPr>
          <a:lstStyle/>
          <a:p>
            <a:pPr indent="0" algn="ctr" fontAlgn="auto">
              <a:lnSpc>
                <a:spcPct val="160000"/>
              </a:lnSpc>
              <a:spcBef>
                <a:spcPts val="600"/>
              </a:spcBef>
              <a:spcAft>
                <a:spcPts val="0"/>
              </a:spcAft>
              <a:buFont typeface="Wingdings" panose="05000000000000000000" charset="0"/>
              <a:buNone/>
            </a:pPr>
            <a:r>
              <a:rPr lang="zh-CN" altLang="en-US" dirty="0">
                <a:latin typeface="微软雅黑" panose="020B0503020204020204" pitchFamily="34" charset="-122"/>
                <a:ea typeface="微软雅黑" panose="020B0503020204020204" pitchFamily="34" charset="-122"/>
                <a:sym typeface="+mn-ea"/>
              </a:rPr>
              <a:t>教师助教借助本系统可以更加直观地统计和发布工程教育认证的目标</a:t>
            </a:r>
            <a:r>
              <a:rPr lang="zh-CN" altLang="da-DK" dirty="0">
                <a:latin typeface="微软雅黑" panose="020B0503020204020204" pitchFamily="34" charset="-122"/>
                <a:ea typeface="微软雅黑" panose="020B0503020204020204" pitchFamily="34" charset="-122"/>
                <a:sym typeface="+mn-ea"/>
              </a:rPr>
              <a:t>。</a:t>
            </a:r>
            <a:endParaRPr kumimoji="0" 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47" name="出自【趣你的PPT】(微信:qunideppt)：最优质的PPT资源库"/>
          <p:cNvSpPr txBox="1"/>
          <p:nvPr/>
        </p:nvSpPr>
        <p:spPr>
          <a:xfrm>
            <a:off x="8723630" y="3441065"/>
            <a:ext cx="2748280" cy="1361440"/>
          </a:xfrm>
          <a:prstGeom prst="rect">
            <a:avLst/>
          </a:prstGeom>
          <a:noFill/>
          <a:ln>
            <a:noFill/>
          </a:ln>
        </p:spPr>
        <p:txBody>
          <a:bodyPr lIns="0" tIns="0" rIns="0" bIns="0" anchor="t" anchorCtr="0">
            <a:noAutofit/>
          </a:bodyPr>
          <a:lstStyle/>
          <a:p>
            <a:pPr indent="0" algn="ctr" fontAlgn="auto">
              <a:lnSpc>
                <a:spcPct val="160000"/>
              </a:lnSpc>
              <a:spcBef>
                <a:spcPts val="600"/>
              </a:spcBef>
              <a:spcAft>
                <a:spcPts val="0"/>
              </a:spcAft>
              <a:buFont typeface="Wingdings" panose="05000000000000000000" charset="0"/>
              <a:buNone/>
            </a:pPr>
            <a:r>
              <a:rPr lang="zh-CN" altLang="en-US" dirty="0">
                <a:solidFill>
                  <a:srgbClr val="3A3939"/>
                </a:solidFill>
                <a:latin typeface="微软雅黑" panose="020B0503020204020204" pitchFamily="34" charset="-122"/>
                <a:ea typeface="微软雅黑" panose="020B0503020204020204" pitchFamily="34" charset="-122"/>
                <a:sym typeface="+mn-ea"/>
              </a:rPr>
              <a:t>系统管理员借助本系统可以规范化管理教师和学生</a:t>
            </a:r>
            <a:r>
              <a:rPr lang="zh-CN" altLang="en-US" dirty="0">
                <a:solidFill>
                  <a:srgbClr val="3A3939"/>
                </a:solidFill>
                <a:latin typeface="微软雅黑" panose="020B0503020204020204" pitchFamily="34" charset="-122"/>
                <a:ea typeface="微软雅黑" panose="020B0503020204020204" pitchFamily="34" charset="-122"/>
                <a:sym typeface="+mn-ea"/>
              </a:rPr>
              <a:t>，发布教学大纲。</a:t>
            </a:r>
            <a:endParaRPr kumimoji="0" 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Lato"/>
              <a:sym typeface="Lato"/>
            </a:endParaRPr>
          </a:p>
        </p:txBody>
      </p:sp>
      <p:sp>
        <p:nvSpPr>
          <p:cNvPr id="50" name="出自【趣你的PPT】(微信:qunideppt)：最优质的PPT资源库"/>
          <p:cNvSpPr txBox="1"/>
          <p:nvPr/>
        </p:nvSpPr>
        <p:spPr>
          <a:xfrm>
            <a:off x="280035" y="3562350"/>
            <a:ext cx="3136900" cy="1520190"/>
          </a:xfrm>
          <a:prstGeom prst="rect">
            <a:avLst/>
          </a:prstGeom>
          <a:noFill/>
          <a:ln>
            <a:noFill/>
          </a:ln>
        </p:spPr>
        <p:txBody>
          <a:bodyPr lIns="0" tIns="0" rIns="0" bIns="0" anchor="t" anchorCtr="0">
            <a:noAutofit/>
          </a:bodyPr>
          <a:lstStyle/>
          <a:p>
            <a:pPr marL="0" marR="0" lvl="0" indent="0" algn="ctr" defTabSz="914400" rtl="0" eaLnBrk="1" fontAlgn="auto" latinLnBrk="0" hangingPunct="1">
              <a:lnSpc>
                <a:spcPct val="120000"/>
              </a:lnSpc>
              <a:spcBef>
                <a:spcPts val="0"/>
              </a:spcBef>
              <a:spcAft>
                <a:spcPts val="600"/>
              </a:spcAft>
              <a:buClrTx/>
              <a:buSzPct val="25000"/>
              <a:buFontTx/>
              <a:buNone/>
              <a:defRP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面向</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OBE</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的形成性管理评价系统</a:t>
            </a:r>
            <a:r>
              <a:rPr lang="zh-CN" altLang="da-DK" dirty="0">
                <a:latin typeface="微软雅黑" panose="020B0503020204020204" pitchFamily="34" charset="-122"/>
                <a:ea typeface="微软雅黑" panose="020B0503020204020204" pitchFamily="34" charset="-122"/>
                <a:cs typeface="微软雅黑" panose="020B0503020204020204" pitchFamily="34" charset="-122"/>
                <a:sym typeface="+mn-ea"/>
              </a:rPr>
              <a:t>是一个在线</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教学辅助</a:t>
            </a:r>
            <a:r>
              <a:rPr lang="zh-CN" altLang="da-DK" dirty="0">
                <a:latin typeface="微软雅黑" panose="020B0503020204020204" pitchFamily="34" charset="-122"/>
                <a:ea typeface="微软雅黑" panose="020B0503020204020204" pitchFamily="34" charset="-122"/>
                <a:cs typeface="微软雅黑" panose="020B0503020204020204" pitchFamily="34" charset="-122"/>
                <a:sym typeface="+mn-ea"/>
              </a:rPr>
              <a:t>网站，</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借助本网站可以更加系统和规范地完成工程认证的目标</a:t>
            </a:r>
            <a:endParaRPr kumimoji="0" lang="en-US"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Lato"/>
            </a:endParaRPr>
          </a:p>
        </p:txBody>
      </p:sp>
      <p:sp>
        <p:nvSpPr>
          <p:cNvPr id="34" name="文本框 33"/>
          <p:cNvSpPr txBox="1"/>
          <p:nvPr/>
        </p:nvSpPr>
        <p:spPr>
          <a:xfrm>
            <a:off x="363812" y="239375"/>
            <a:ext cx="2734987" cy="460375"/>
          </a:xfrm>
          <a:prstGeom prst="rect">
            <a:avLst/>
          </a:prstGeom>
          <a:noFill/>
        </p:spPr>
        <p:txBody>
          <a:bodyPr wrap="square" rtlCol="0">
            <a:spAutoFit/>
          </a:bodyPr>
          <a:lstStyle/>
          <a:p>
            <a:pPr algn="dist"/>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项目定位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出自【趣你的PPT】(微信:qunideppt)：最优质的PPT资源库"/>
          <p:cNvSpPr/>
          <p:nvPr/>
        </p:nvSpPr>
        <p:spPr>
          <a:xfrm rot="16200000">
            <a:off x="2257892" y="3425021"/>
            <a:ext cx="806685" cy="817322"/>
          </a:xfrm>
          <a:prstGeom prst="rightArrow">
            <a:avLst>
              <a:gd name="adj1" fmla="val 69500"/>
              <a:gd name="adj2" fmla="val 50750"/>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4" name="出自【趣你的PPT】(微信:qunideppt)：最优质的PPT资源库"/>
          <p:cNvSpPr/>
          <p:nvPr/>
        </p:nvSpPr>
        <p:spPr>
          <a:xfrm rot="16200000">
            <a:off x="2737055" y="3244626"/>
            <a:ext cx="1167473" cy="817322"/>
          </a:xfrm>
          <a:prstGeom prst="rightArrow">
            <a:avLst>
              <a:gd name="adj1" fmla="val 69500"/>
              <a:gd name="adj2" fmla="val 5075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5" name="出自【趣你的PPT】(微信:qunideppt)：最优质的PPT资源库"/>
          <p:cNvSpPr/>
          <p:nvPr/>
        </p:nvSpPr>
        <p:spPr>
          <a:xfrm rot="16200000">
            <a:off x="3215767" y="3063777"/>
            <a:ext cx="1529171" cy="817322"/>
          </a:xfrm>
          <a:prstGeom prst="rightArrow">
            <a:avLst>
              <a:gd name="adj1" fmla="val 69500"/>
              <a:gd name="adj2" fmla="val 50750"/>
            </a:avLst>
          </a:prstGeom>
          <a:solidFill>
            <a:srgbClr val="19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6" name="出自【趣你的PPT】(微信:qunideppt)：最优质的PPT资源库"/>
          <p:cNvSpPr/>
          <p:nvPr/>
        </p:nvSpPr>
        <p:spPr>
          <a:xfrm rot="16200000">
            <a:off x="3653509" y="2841960"/>
            <a:ext cx="1972802" cy="817322"/>
          </a:xfrm>
          <a:prstGeom prst="rightArrow">
            <a:avLst>
              <a:gd name="adj1" fmla="val 69500"/>
              <a:gd name="adj2" fmla="val 5075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7" name="出自【趣你的PPT】(微信:qunideppt)：最优质的PPT资源库"/>
          <p:cNvSpPr>
            <a:spLocks noEditPoints="1"/>
          </p:cNvSpPr>
          <p:nvPr/>
        </p:nvSpPr>
        <p:spPr bwMode="auto">
          <a:xfrm>
            <a:off x="842880" y="3697427"/>
            <a:ext cx="4275766" cy="1252732"/>
          </a:xfrm>
          <a:custGeom>
            <a:avLst/>
            <a:gdLst>
              <a:gd name="T0" fmla="*/ 5123 w 5292"/>
              <a:gd name="T1" fmla="*/ 605 h 1548"/>
              <a:gd name="T2" fmla="*/ 1810 w 5292"/>
              <a:gd name="T3" fmla="*/ 605 h 1548"/>
              <a:gd name="T4" fmla="*/ 1695 w 5292"/>
              <a:gd name="T5" fmla="*/ 492 h 1548"/>
              <a:gd name="T6" fmla="*/ 1495 w 5292"/>
              <a:gd name="T7" fmla="*/ 492 h 1548"/>
              <a:gd name="T8" fmla="*/ 775 w 5292"/>
              <a:gd name="T9" fmla="*/ 0 h 1548"/>
              <a:gd name="T10" fmla="*/ 0 w 5292"/>
              <a:gd name="T11" fmla="*/ 774 h 1548"/>
              <a:gd name="T12" fmla="*/ 775 w 5292"/>
              <a:gd name="T13" fmla="*/ 1548 h 1548"/>
              <a:gd name="T14" fmla="*/ 1495 w 5292"/>
              <a:gd name="T15" fmla="*/ 1057 h 1548"/>
              <a:gd name="T16" fmla="*/ 1695 w 5292"/>
              <a:gd name="T17" fmla="*/ 1057 h 1548"/>
              <a:gd name="T18" fmla="*/ 1810 w 5292"/>
              <a:gd name="T19" fmla="*/ 944 h 1548"/>
              <a:gd name="T20" fmla="*/ 5123 w 5292"/>
              <a:gd name="T21" fmla="*/ 944 h 1548"/>
              <a:gd name="T22" fmla="*/ 5292 w 5292"/>
              <a:gd name="T23" fmla="*/ 774 h 1548"/>
              <a:gd name="T24" fmla="*/ 5123 w 5292"/>
              <a:gd name="T25" fmla="*/ 605 h 1548"/>
              <a:gd name="T26" fmla="*/ 461 w 5292"/>
              <a:gd name="T27" fmla="*/ 970 h 1548"/>
              <a:gd name="T28" fmla="*/ 266 w 5292"/>
              <a:gd name="T29" fmla="*/ 774 h 1548"/>
              <a:gd name="T30" fmla="*/ 461 w 5292"/>
              <a:gd name="T31" fmla="*/ 579 h 1548"/>
              <a:gd name="T32" fmla="*/ 657 w 5292"/>
              <a:gd name="T33" fmla="*/ 774 h 1548"/>
              <a:gd name="T34" fmla="*/ 461 w 5292"/>
              <a:gd name="T35" fmla="*/ 970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2" h="1548">
                <a:moveTo>
                  <a:pt x="5123" y="605"/>
                </a:moveTo>
                <a:cubicBezTo>
                  <a:pt x="1810" y="605"/>
                  <a:pt x="1810" y="605"/>
                  <a:pt x="1810" y="605"/>
                </a:cubicBezTo>
                <a:cubicBezTo>
                  <a:pt x="1809" y="542"/>
                  <a:pt x="1758" y="492"/>
                  <a:pt x="1695" y="492"/>
                </a:cubicBezTo>
                <a:cubicBezTo>
                  <a:pt x="1495" y="492"/>
                  <a:pt x="1495" y="492"/>
                  <a:pt x="1495" y="492"/>
                </a:cubicBezTo>
                <a:cubicBezTo>
                  <a:pt x="1383" y="204"/>
                  <a:pt x="1102" y="0"/>
                  <a:pt x="775" y="0"/>
                </a:cubicBezTo>
                <a:cubicBezTo>
                  <a:pt x="347" y="0"/>
                  <a:pt x="0" y="347"/>
                  <a:pt x="0" y="774"/>
                </a:cubicBezTo>
                <a:cubicBezTo>
                  <a:pt x="0" y="1202"/>
                  <a:pt x="347" y="1548"/>
                  <a:pt x="775" y="1548"/>
                </a:cubicBezTo>
                <a:cubicBezTo>
                  <a:pt x="1102" y="1548"/>
                  <a:pt x="1383" y="1345"/>
                  <a:pt x="1495" y="1057"/>
                </a:cubicBezTo>
                <a:cubicBezTo>
                  <a:pt x="1695" y="1057"/>
                  <a:pt x="1695" y="1057"/>
                  <a:pt x="1695" y="1057"/>
                </a:cubicBezTo>
                <a:cubicBezTo>
                  <a:pt x="1758" y="1057"/>
                  <a:pt x="1809" y="1006"/>
                  <a:pt x="1810" y="944"/>
                </a:cubicBezTo>
                <a:cubicBezTo>
                  <a:pt x="5123" y="944"/>
                  <a:pt x="5123" y="944"/>
                  <a:pt x="5123" y="944"/>
                </a:cubicBezTo>
                <a:cubicBezTo>
                  <a:pt x="5217" y="944"/>
                  <a:pt x="5292" y="868"/>
                  <a:pt x="5292" y="774"/>
                </a:cubicBezTo>
                <a:cubicBezTo>
                  <a:pt x="5292" y="681"/>
                  <a:pt x="5217" y="605"/>
                  <a:pt x="5123" y="605"/>
                </a:cubicBezTo>
                <a:close/>
                <a:moveTo>
                  <a:pt x="461" y="970"/>
                </a:moveTo>
                <a:cubicBezTo>
                  <a:pt x="353" y="970"/>
                  <a:pt x="266" y="882"/>
                  <a:pt x="266" y="774"/>
                </a:cubicBezTo>
                <a:cubicBezTo>
                  <a:pt x="266" y="666"/>
                  <a:pt x="353" y="579"/>
                  <a:pt x="461" y="579"/>
                </a:cubicBezTo>
                <a:cubicBezTo>
                  <a:pt x="569" y="579"/>
                  <a:pt x="657" y="666"/>
                  <a:pt x="657" y="774"/>
                </a:cubicBezTo>
                <a:cubicBezTo>
                  <a:pt x="657" y="882"/>
                  <a:pt x="569" y="970"/>
                  <a:pt x="461" y="970"/>
                </a:cubicBezTo>
                <a:close/>
              </a:path>
            </a:pathLst>
          </a:custGeom>
          <a:solidFill>
            <a:srgbClr val="404040"/>
          </a:solidFill>
          <a:ln w="12700">
            <a:solidFill>
              <a:schemeClr val="bg1"/>
            </a:solidFill>
          </a:ln>
        </p:spPr>
        <p:txBody>
          <a:bodyPr vert="horz" wrap="square" lIns="121682" tIns="60841" rIns="121682" bIns="60841" numCol="1" anchor="t" anchorCtr="0" compatLnSpc="1"/>
          <a:lstStyle/>
          <a:p>
            <a:endParaRPr lang="en-US" sz="2395" dirty="0">
              <a:latin typeface="微软雅黑" panose="020B0503020204020204" pitchFamily="34" charset="-122"/>
            </a:endParaRPr>
          </a:p>
        </p:txBody>
      </p:sp>
      <p:sp>
        <p:nvSpPr>
          <p:cNvPr id="8" name="出自【趣你的PPT】(微信:qunideppt)：最优质的PPT资源库"/>
          <p:cNvSpPr txBox="1"/>
          <p:nvPr/>
        </p:nvSpPr>
        <p:spPr>
          <a:xfrm>
            <a:off x="2476180" y="3788850"/>
            <a:ext cx="365871" cy="204800"/>
          </a:xfrm>
          <a:prstGeom prst="rect">
            <a:avLst/>
          </a:prstGeom>
          <a:noFill/>
        </p:spPr>
        <p:txBody>
          <a:bodyPr wrap="square" lIns="0" tIns="0" rIns="0" bIns="0" rtlCol="0">
            <a:spAutoFit/>
          </a:bodyPr>
          <a:lstStyle/>
          <a:p>
            <a:pPr algn="ctr"/>
            <a:r>
              <a:rPr lang="en-US" sz="1330" dirty="0">
                <a:solidFill>
                  <a:schemeClr val="bg1"/>
                </a:solidFill>
                <a:latin typeface="微软雅黑" panose="020B0503020204020204" pitchFamily="34" charset="-122"/>
                <a:ea typeface="微软雅黑" panose="020B0503020204020204" pitchFamily="34" charset="-122"/>
              </a:rPr>
              <a:t>10%</a:t>
            </a:r>
            <a:endParaRPr lang="en-US" sz="1330" dirty="0">
              <a:solidFill>
                <a:schemeClr val="bg1"/>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txBox="1"/>
          <p:nvPr/>
        </p:nvSpPr>
        <p:spPr>
          <a:xfrm>
            <a:off x="3135737" y="3422686"/>
            <a:ext cx="365871" cy="204800"/>
          </a:xfrm>
          <a:prstGeom prst="rect">
            <a:avLst/>
          </a:prstGeom>
          <a:noFill/>
        </p:spPr>
        <p:txBody>
          <a:bodyPr wrap="square" lIns="0" tIns="0" rIns="0" bIns="0" rtlCol="0">
            <a:spAutoFit/>
          </a:bodyPr>
          <a:lstStyle/>
          <a:p>
            <a:pPr algn="ctr"/>
            <a:r>
              <a:rPr lang="en-US" sz="1330" dirty="0">
                <a:solidFill>
                  <a:schemeClr val="bg1"/>
                </a:solidFill>
                <a:latin typeface="微软雅黑" panose="020B0503020204020204" pitchFamily="34" charset="-122"/>
                <a:ea typeface="微软雅黑" panose="020B0503020204020204" pitchFamily="34" charset="-122"/>
              </a:rPr>
              <a:t>20%</a:t>
            </a:r>
            <a:endParaRPr lang="en-US" sz="1330" dirty="0">
              <a:solidFill>
                <a:schemeClr val="bg1"/>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txBox="1"/>
          <p:nvPr/>
        </p:nvSpPr>
        <p:spPr>
          <a:xfrm>
            <a:off x="3795295" y="3049272"/>
            <a:ext cx="365871" cy="204800"/>
          </a:xfrm>
          <a:prstGeom prst="rect">
            <a:avLst/>
          </a:prstGeom>
          <a:noFill/>
        </p:spPr>
        <p:txBody>
          <a:bodyPr wrap="square" lIns="0" tIns="0" rIns="0" bIns="0" rtlCol="0">
            <a:spAutoFit/>
          </a:bodyPr>
          <a:lstStyle/>
          <a:p>
            <a:pPr algn="ctr"/>
            <a:r>
              <a:rPr lang="en-US" sz="1330" dirty="0">
                <a:solidFill>
                  <a:schemeClr val="bg1"/>
                </a:solidFill>
                <a:latin typeface="微软雅黑" panose="020B0503020204020204" pitchFamily="34" charset="-122"/>
                <a:ea typeface="微软雅黑" panose="020B0503020204020204" pitchFamily="34" charset="-122"/>
              </a:rPr>
              <a:t>30%</a:t>
            </a:r>
            <a:endParaRPr lang="en-US" sz="1330" dirty="0">
              <a:solidFill>
                <a:schemeClr val="bg1"/>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txBox="1"/>
          <p:nvPr/>
        </p:nvSpPr>
        <p:spPr>
          <a:xfrm>
            <a:off x="4456970" y="2605899"/>
            <a:ext cx="365871" cy="204800"/>
          </a:xfrm>
          <a:prstGeom prst="rect">
            <a:avLst/>
          </a:prstGeom>
          <a:noFill/>
        </p:spPr>
        <p:txBody>
          <a:bodyPr wrap="square" lIns="0" tIns="0" rIns="0" bIns="0" rtlCol="0">
            <a:spAutoFit/>
          </a:bodyPr>
          <a:lstStyle/>
          <a:p>
            <a:pPr algn="ctr"/>
            <a:r>
              <a:rPr lang="en-US" sz="1330" dirty="0">
                <a:solidFill>
                  <a:schemeClr val="bg1"/>
                </a:solidFill>
                <a:latin typeface="微软雅黑" panose="020B0503020204020204" pitchFamily="34" charset="-122"/>
                <a:ea typeface="微软雅黑" panose="020B0503020204020204" pitchFamily="34" charset="-122"/>
              </a:rPr>
              <a:t>40%</a:t>
            </a:r>
            <a:endParaRPr lang="en-US" sz="1330" dirty="0">
              <a:solidFill>
                <a:schemeClr val="bg1"/>
              </a:solidFill>
              <a:latin typeface="微软雅黑" panose="020B0503020204020204" pitchFamily="34" charset="-122"/>
              <a:ea typeface="微软雅黑" panose="020B0503020204020204" pitchFamily="34" charset="-122"/>
            </a:endParaRPr>
          </a:p>
        </p:txBody>
      </p:sp>
      <p:cxnSp>
        <p:nvCxnSpPr>
          <p:cNvPr id="12" name="出自【趣你的PPT】(微信:qunideppt)：最优质的PPT资源库"/>
          <p:cNvCxnSpPr/>
          <p:nvPr/>
        </p:nvCxnSpPr>
        <p:spPr>
          <a:xfrm>
            <a:off x="6136887" y="1879104"/>
            <a:ext cx="0" cy="3650456"/>
          </a:xfrm>
          <a:prstGeom prst="line">
            <a:avLst/>
          </a:prstGeom>
          <a:ln w="9525">
            <a:solidFill>
              <a:srgbClr val="199F8E"/>
            </a:solidFill>
          </a:ln>
        </p:spPr>
        <p:style>
          <a:lnRef idx="1">
            <a:schemeClr val="accent1"/>
          </a:lnRef>
          <a:fillRef idx="0">
            <a:schemeClr val="accent1"/>
          </a:fillRef>
          <a:effectRef idx="0">
            <a:schemeClr val="accent1"/>
          </a:effectRef>
          <a:fontRef idx="minor">
            <a:schemeClr val="tx1"/>
          </a:fontRef>
        </p:style>
      </p:cxnSp>
      <p:sp>
        <p:nvSpPr>
          <p:cNvPr id="17" name="出自【趣你的PPT】(微信:qunideppt)：最优质的PPT资源库"/>
          <p:cNvSpPr/>
          <p:nvPr/>
        </p:nvSpPr>
        <p:spPr>
          <a:xfrm>
            <a:off x="6788450" y="1883442"/>
            <a:ext cx="476122" cy="476122"/>
          </a:xfrm>
          <a:prstGeom prst="ellipse">
            <a:avLst/>
          </a:prstGeom>
          <a:solidFill>
            <a:srgbClr val="199F8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18" name="出自【趣你的PPT】(微信:qunideppt)：最优质的PPT资源库"/>
          <p:cNvSpPr txBox="1"/>
          <p:nvPr/>
        </p:nvSpPr>
        <p:spPr>
          <a:xfrm>
            <a:off x="6835425" y="1990905"/>
            <a:ext cx="373676" cy="276999"/>
          </a:xfrm>
          <a:prstGeom prst="rect">
            <a:avLst/>
          </a:prstGeom>
          <a:noFill/>
        </p:spPr>
        <p:txBody>
          <a:bodyPr wrap="square" lIns="0" tIns="0" rIns="0" bIns="0" rtlCol="0">
            <a:spAutoFit/>
          </a:bodyPr>
          <a:lstStyle>
            <a:defPPr>
              <a:defRPr lang="zh-CN"/>
            </a:defPPr>
            <a:lvl1pPr algn="ctr">
              <a:defRPr b="1">
                <a:solidFill>
                  <a:schemeClr val="bg1"/>
                </a:solidFill>
                <a:latin typeface="微软雅黑" panose="020B0503020204020204" pitchFamily="34" charset="-122"/>
                <a:ea typeface="微软雅黑" panose="020B0503020204020204" pitchFamily="34" charset="-122"/>
              </a:defRPr>
            </a:lvl1pPr>
          </a:lstStyle>
          <a:p>
            <a:r>
              <a:rPr lang="en-US" dirty="0"/>
              <a:t>01</a:t>
            </a:r>
            <a:endParaRPr lang="en-US" dirty="0"/>
          </a:p>
        </p:txBody>
      </p:sp>
      <p:sp>
        <p:nvSpPr>
          <p:cNvPr id="23" name="出自【趣你的PPT】(微信:qunideppt)：最优质的PPT资源库"/>
          <p:cNvSpPr/>
          <p:nvPr/>
        </p:nvSpPr>
        <p:spPr>
          <a:xfrm>
            <a:off x="6788450" y="2899742"/>
            <a:ext cx="476122" cy="476122"/>
          </a:xfrm>
          <a:prstGeom prst="ellipse">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24" name="出自【趣你的PPT】(微信:qunideppt)：最优质的PPT资源库"/>
          <p:cNvSpPr txBox="1"/>
          <p:nvPr/>
        </p:nvSpPr>
        <p:spPr>
          <a:xfrm>
            <a:off x="6835425" y="2999303"/>
            <a:ext cx="373676" cy="276999"/>
          </a:xfrm>
          <a:prstGeom prst="rect">
            <a:avLst/>
          </a:prstGeom>
          <a:noFill/>
        </p:spPr>
        <p:txBody>
          <a:bodyPr wrap="square" lIns="0" tIns="0" rIns="0" bIns="0" rtlCol="0">
            <a:spAutoFit/>
          </a:bodyPr>
          <a:lstStyle/>
          <a:p>
            <a:pPr algn="ctr"/>
            <a:r>
              <a:rPr lang="en-US" b="1" dirty="0">
                <a:solidFill>
                  <a:schemeClr val="bg1"/>
                </a:solidFill>
                <a:latin typeface="微软雅黑" panose="020B0503020204020204" pitchFamily="34" charset="-122"/>
                <a:ea typeface="微软雅黑" panose="020B0503020204020204" pitchFamily="34" charset="-122"/>
              </a:rPr>
              <a:t>02</a:t>
            </a:r>
            <a:endParaRPr lang="en-US" b="1" dirty="0">
              <a:solidFill>
                <a:schemeClr val="bg1"/>
              </a:solidFill>
              <a:latin typeface="微软雅黑" panose="020B0503020204020204" pitchFamily="34" charset="-122"/>
              <a:ea typeface="微软雅黑" panose="020B0503020204020204" pitchFamily="34" charset="-122"/>
            </a:endParaRPr>
          </a:p>
        </p:txBody>
      </p:sp>
      <p:sp>
        <p:nvSpPr>
          <p:cNvPr id="29" name="出自【趣你的PPT】(微信:qunideppt)：最优质的PPT资源库"/>
          <p:cNvSpPr/>
          <p:nvPr/>
        </p:nvSpPr>
        <p:spPr>
          <a:xfrm>
            <a:off x="6788450" y="4932342"/>
            <a:ext cx="476122" cy="476122"/>
          </a:xfrm>
          <a:prstGeom prst="ellipse">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30" name="出自【趣你的PPT】(微信:qunideppt)：最优质的PPT资源库"/>
          <p:cNvSpPr txBox="1"/>
          <p:nvPr/>
        </p:nvSpPr>
        <p:spPr>
          <a:xfrm>
            <a:off x="6851528" y="5029261"/>
            <a:ext cx="373676" cy="276999"/>
          </a:xfrm>
          <a:prstGeom prst="rect">
            <a:avLst/>
          </a:prstGeom>
          <a:noFill/>
        </p:spPr>
        <p:txBody>
          <a:bodyPr wrap="square" lIns="0" tIns="0" rIns="0" bIns="0" rtlCol="0">
            <a:spAutoFit/>
          </a:bodyPr>
          <a:lstStyle>
            <a:defPPr>
              <a:defRPr lang="zh-CN"/>
            </a:defPPr>
            <a:lvl1pPr algn="ctr">
              <a:defRPr b="1">
                <a:solidFill>
                  <a:schemeClr val="bg1"/>
                </a:solidFill>
                <a:latin typeface="微软雅黑" panose="020B0503020204020204" pitchFamily="34" charset="-122"/>
                <a:ea typeface="微软雅黑" panose="020B0503020204020204" pitchFamily="34" charset="-122"/>
              </a:defRPr>
            </a:lvl1pPr>
          </a:lstStyle>
          <a:p>
            <a:r>
              <a:rPr lang="en-US" dirty="0"/>
              <a:t>04</a:t>
            </a:r>
            <a:endParaRPr lang="en-US" dirty="0"/>
          </a:p>
        </p:txBody>
      </p:sp>
      <p:sp>
        <p:nvSpPr>
          <p:cNvPr id="35" name="出自【趣你的PPT】(微信:qunideppt)：最优质的PPT资源库"/>
          <p:cNvSpPr/>
          <p:nvPr/>
        </p:nvSpPr>
        <p:spPr>
          <a:xfrm>
            <a:off x="6788450" y="3916043"/>
            <a:ext cx="476122" cy="476122"/>
          </a:xfrm>
          <a:prstGeom prst="ellipse">
            <a:avLst/>
          </a:prstGeom>
          <a:solidFill>
            <a:srgbClr val="199F8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5" dirty="0">
              <a:latin typeface="微软雅黑" panose="020B0503020204020204" pitchFamily="34" charset="-122"/>
            </a:endParaRPr>
          </a:p>
        </p:txBody>
      </p:sp>
      <p:sp>
        <p:nvSpPr>
          <p:cNvPr id="36" name="出自【趣你的PPT】(微信:qunideppt)：最优质的PPT资源库"/>
          <p:cNvSpPr txBox="1"/>
          <p:nvPr/>
        </p:nvSpPr>
        <p:spPr>
          <a:xfrm>
            <a:off x="6835425" y="4023506"/>
            <a:ext cx="373676" cy="276999"/>
          </a:xfrm>
          <a:prstGeom prst="rect">
            <a:avLst/>
          </a:prstGeom>
          <a:noFill/>
        </p:spPr>
        <p:txBody>
          <a:bodyPr wrap="square" lIns="0" tIns="0" rIns="0" bIns="0" rtlCol="0">
            <a:spAutoFit/>
          </a:bodyPr>
          <a:lstStyle>
            <a:defPPr>
              <a:defRPr lang="zh-CN"/>
            </a:defPPr>
            <a:lvl1pPr algn="ctr">
              <a:defRPr b="1">
                <a:solidFill>
                  <a:schemeClr val="bg1"/>
                </a:solidFill>
                <a:latin typeface="微软雅黑" panose="020B0503020204020204" pitchFamily="34" charset="-122"/>
                <a:ea typeface="微软雅黑" panose="020B0503020204020204" pitchFamily="34" charset="-122"/>
              </a:defRPr>
            </a:lvl1pPr>
          </a:lstStyle>
          <a:p>
            <a:r>
              <a:rPr lang="en-US" dirty="0"/>
              <a:t>03</a:t>
            </a:r>
            <a:endParaRPr lang="en-US" dirty="0"/>
          </a:p>
        </p:txBody>
      </p:sp>
      <p:sp>
        <p:nvSpPr>
          <p:cNvPr id="39" name="出自【趣你的PPT】(微信:qunideppt)：最优质的PPT资源库"/>
          <p:cNvSpPr txBox="1"/>
          <p:nvPr/>
        </p:nvSpPr>
        <p:spPr>
          <a:xfrm>
            <a:off x="7311390" y="1849120"/>
            <a:ext cx="3779520" cy="56070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000" dirty="0">
                <a:solidFill>
                  <a:srgbClr val="262626"/>
                </a:solidFill>
                <a:latin typeface="微软雅黑" panose="020B0503020204020204" pitchFamily="34" charset="-122"/>
                <a:ea typeface="微软雅黑" panose="020B0503020204020204" pitchFamily="34" charset="-122"/>
              </a:rPr>
              <a:t>5</a:t>
            </a:r>
            <a:r>
              <a:rPr lang="zh-CN" altLang="en-US" sz="2000" dirty="0">
                <a:solidFill>
                  <a:srgbClr val="262626"/>
                </a:solidFill>
                <a:latin typeface="微软雅黑" panose="020B0503020204020204" pitchFamily="34" charset="-122"/>
                <a:ea typeface="微软雅黑" panose="020B0503020204020204" pitchFamily="34" charset="-122"/>
              </a:rPr>
              <a:t>月</a:t>
            </a:r>
            <a:r>
              <a:rPr lang="en-US" altLang="zh-CN" sz="2000" dirty="0">
                <a:solidFill>
                  <a:srgbClr val="262626"/>
                </a:solidFill>
                <a:latin typeface="微软雅黑" panose="020B0503020204020204" pitchFamily="34" charset="-122"/>
                <a:ea typeface="微软雅黑" panose="020B0503020204020204" pitchFamily="34" charset="-122"/>
              </a:rPr>
              <a:t>15</a:t>
            </a:r>
            <a:r>
              <a:rPr lang="zh-CN" altLang="en-US" sz="2000" dirty="0">
                <a:solidFill>
                  <a:srgbClr val="262626"/>
                </a:solidFill>
                <a:latin typeface="微软雅黑" panose="020B0503020204020204" pitchFamily="34" charset="-122"/>
                <a:ea typeface="微软雅黑" panose="020B0503020204020204" pitchFamily="34" charset="-122"/>
              </a:rPr>
              <a:t>日，确定项目，确立选题</a:t>
            </a:r>
            <a:endParaRPr lang="zh-CN" altLang="en-US" sz="2000" dirty="0">
              <a:solidFill>
                <a:srgbClr val="262626"/>
              </a:solidFill>
              <a:latin typeface="微软雅黑" panose="020B0503020204020204" pitchFamily="34" charset="-122"/>
              <a:ea typeface="微软雅黑" panose="020B0503020204020204" pitchFamily="34" charset="-122"/>
            </a:endParaRPr>
          </a:p>
        </p:txBody>
      </p:sp>
      <p:sp>
        <p:nvSpPr>
          <p:cNvPr id="37" name="出自【趣你的PPT】(微信:qunideppt)：最优质的PPT资源库"/>
          <p:cNvSpPr txBox="1"/>
          <p:nvPr/>
        </p:nvSpPr>
        <p:spPr>
          <a:xfrm>
            <a:off x="7311390" y="3881755"/>
            <a:ext cx="3779520" cy="56070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1800" dirty="0">
                <a:solidFill>
                  <a:srgbClr val="262626"/>
                </a:solidFill>
                <a:latin typeface="微软雅黑" panose="020B0503020204020204" pitchFamily="34" charset="-122"/>
                <a:ea typeface="微软雅黑" panose="020B0503020204020204" pitchFamily="34" charset="-122"/>
              </a:rPr>
              <a:t>6</a:t>
            </a:r>
            <a:r>
              <a:rPr lang="zh-CN" altLang="en-US" sz="1800" dirty="0">
                <a:solidFill>
                  <a:srgbClr val="262626"/>
                </a:solidFill>
                <a:latin typeface="微软雅黑" panose="020B0503020204020204" pitchFamily="34" charset="-122"/>
                <a:ea typeface="微软雅黑" panose="020B0503020204020204" pitchFamily="34" charset="-122"/>
              </a:rPr>
              <a:t>月</a:t>
            </a:r>
            <a:r>
              <a:rPr lang="en-US" altLang="zh-CN" sz="1800" dirty="0">
                <a:solidFill>
                  <a:srgbClr val="262626"/>
                </a:solidFill>
                <a:latin typeface="微软雅黑" panose="020B0503020204020204" pitchFamily="34" charset="-122"/>
                <a:ea typeface="微软雅黑" panose="020B0503020204020204" pitchFamily="34" charset="-122"/>
              </a:rPr>
              <a:t>11</a:t>
            </a:r>
            <a:r>
              <a:rPr lang="zh-CN" altLang="en-US" sz="1800" dirty="0">
                <a:solidFill>
                  <a:srgbClr val="262626"/>
                </a:solidFill>
                <a:latin typeface="微软雅黑" panose="020B0503020204020204" pitchFamily="34" charset="-122"/>
                <a:ea typeface="微软雅黑" panose="020B0503020204020204" pitchFamily="34" charset="-122"/>
              </a:rPr>
              <a:t>日，完成项目详细设计，并且实现预期大部分功能</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
        <p:nvSpPr>
          <p:cNvPr id="43" name="出自【趣你的PPT】(微信:qunideppt)：最优质的PPT资源库"/>
          <p:cNvSpPr txBox="1"/>
          <p:nvPr/>
        </p:nvSpPr>
        <p:spPr>
          <a:xfrm>
            <a:off x="7311390" y="4887595"/>
            <a:ext cx="3929380" cy="56070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000" dirty="0">
                <a:solidFill>
                  <a:srgbClr val="262626"/>
                </a:solidFill>
                <a:latin typeface="微软雅黑" panose="020B0503020204020204" pitchFamily="34" charset="-122"/>
                <a:ea typeface="微软雅黑" panose="020B0503020204020204" pitchFamily="34" charset="-122"/>
              </a:rPr>
              <a:t>6</a:t>
            </a:r>
            <a:r>
              <a:rPr lang="zh-CN" altLang="en-US" sz="2000" dirty="0">
                <a:solidFill>
                  <a:srgbClr val="262626"/>
                </a:solidFill>
                <a:latin typeface="微软雅黑" panose="020B0503020204020204" pitchFamily="34" charset="-122"/>
                <a:ea typeface="微软雅黑" panose="020B0503020204020204" pitchFamily="34" charset="-122"/>
              </a:rPr>
              <a:t>月</a:t>
            </a:r>
            <a:r>
              <a:rPr lang="en-US" altLang="zh-CN" sz="2000" dirty="0">
                <a:solidFill>
                  <a:srgbClr val="262626"/>
                </a:solidFill>
                <a:latin typeface="微软雅黑" panose="020B0503020204020204" pitchFamily="34" charset="-122"/>
                <a:ea typeface="微软雅黑" panose="020B0503020204020204" pitchFamily="34" charset="-122"/>
              </a:rPr>
              <a:t>22</a:t>
            </a:r>
            <a:r>
              <a:rPr lang="zh-CN" altLang="en-US" sz="2000" dirty="0">
                <a:solidFill>
                  <a:srgbClr val="262626"/>
                </a:solidFill>
                <a:latin typeface="微软雅黑" panose="020B0503020204020204" pitchFamily="34" charset="-122"/>
                <a:ea typeface="微软雅黑" panose="020B0503020204020204" pitchFamily="34" charset="-122"/>
              </a:rPr>
              <a:t>日，基本完成项目的所有需求，并且进行项目答辩</a:t>
            </a:r>
            <a:endParaRPr lang="zh-CN" altLang="en-US" sz="2000" dirty="0">
              <a:solidFill>
                <a:srgbClr val="26262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63812" y="23937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项目进度</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出自【趣你的PPT】(微信:qunideppt)：最优质的PPT资源库"/>
          <p:cNvSpPr txBox="1"/>
          <p:nvPr/>
        </p:nvSpPr>
        <p:spPr>
          <a:xfrm>
            <a:off x="7438390" y="2856230"/>
            <a:ext cx="3802380" cy="560705"/>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1800" dirty="0">
                <a:solidFill>
                  <a:srgbClr val="262626"/>
                </a:solidFill>
                <a:latin typeface="微软雅黑" panose="020B0503020204020204" pitchFamily="34" charset="-122"/>
                <a:ea typeface="微软雅黑" panose="020B0503020204020204" pitchFamily="34" charset="-122"/>
              </a:rPr>
              <a:t>5</a:t>
            </a:r>
            <a:r>
              <a:rPr lang="zh-CN" altLang="en-US" sz="1800" dirty="0">
                <a:solidFill>
                  <a:srgbClr val="262626"/>
                </a:solidFill>
                <a:latin typeface="微软雅黑" panose="020B0503020204020204" pitchFamily="34" charset="-122"/>
                <a:ea typeface="微软雅黑" panose="020B0503020204020204" pitchFamily="34" charset="-122"/>
              </a:rPr>
              <a:t>月</a:t>
            </a:r>
            <a:r>
              <a:rPr lang="en-US" altLang="zh-CN" sz="1800" dirty="0">
                <a:solidFill>
                  <a:srgbClr val="262626"/>
                </a:solidFill>
                <a:latin typeface="微软雅黑" panose="020B0503020204020204" pitchFamily="34" charset="-122"/>
                <a:ea typeface="微软雅黑" panose="020B0503020204020204" pitchFamily="34" charset="-122"/>
              </a:rPr>
              <a:t>20</a:t>
            </a:r>
            <a:r>
              <a:rPr lang="zh-CN" altLang="en-US" sz="1800" dirty="0">
                <a:solidFill>
                  <a:srgbClr val="262626"/>
                </a:solidFill>
                <a:latin typeface="微软雅黑" panose="020B0503020204020204" pitchFamily="34" charset="-122"/>
                <a:ea typeface="微软雅黑" panose="020B0503020204020204" pitchFamily="34" charset="-122"/>
              </a:rPr>
              <a:t>日，</a:t>
            </a:r>
            <a:r>
              <a:rPr lang="zh-CN" altLang="en-US" sz="1800" dirty="0">
                <a:solidFill>
                  <a:srgbClr val="262626"/>
                </a:solidFill>
                <a:latin typeface="微软雅黑" panose="020B0503020204020204" pitchFamily="34" charset="-122"/>
                <a:ea typeface="微软雅黑" panose="020B0503020204020204" pitchFamily="34" charset="-122"/>
                <a:sym typeface="+mn-ea"/>
              </a:rPr>
              <a:t>完成项目的概要设计：各种实体以及功能分析</a:t>
            </a:r>
            <a:r>
              <a:rPr lang="zh-CN" altLang="en-US" sz="1800" dirty="0">
                <a:solidFill>
                  <a:srgbClr val="262626"/>
                </a:solidFill>
                <a:latin typeface="微软雅黑" panose="020B0503020204020204" pitchFamily="34" charset="-122"/>
                <a:ea typeface="微软雅黑" panose="020B0503020204020204" pitchFamily="34" charset="-122"/>
              </a:rPr>
              <a:t>以及数据库的分析</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5" name="文本框 24"/>
          <p:cNvSpPr txBox="1"/>
          <p:nvPr/>
        </p:nvSpPr>
        <p:spPr>
          <a:xfrm>
            <a:off x="354287" y="249535"/>
            <a:ext cx="2734987" cy="460375"/>
          </a:xfrm>
          <a:prstGeom prst="rect">
            <a:avLst/>
          </a:prstGeom>
          <a:noFill/>
        </p:spPr>
        <p:txBody>
          <a:bodyPr wrap="square" rtlCol="0">
            <a:spAutoFit/>
          </a:bodyPr>
          <a:lstStyle/>
          <a:p>
            <a:pPr algn="dist"/>
            <a:r>
              <a:rPr lang="zh-CN" altLang="en-US" sz="2400" b="1">
                <a:solidFill>
                  <a:schemeClr val="bg2">
                    <a:lumMod val="25000"/>
                  </a:schemeClr>
                </a:solidFill>
                <a:latin typeface="微软雅黑" panose="020B0503020204020204" pitchFamily="34" charset="-122"/>
                <a:ea typeface="微软雅黑" panose="020B0503020204020204" pitchFamily="34" charset="-122"/>
              </a:rPr>
              <a:t>项目整体功能图</a:t>
            </a:r>
            <a:endParaRPr lang="zh-CN" altLang="en-US" sz="2400" b="1">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905" y="19685"/>
            <a:ext cx="12196445" cy="6840855"/>
          </a:xfrm>
          <a:prstGeom prst="rect">
            <a:avLst/>
          </a:prstGeom>
        </p:spPr>
      </p:pic>
      <p:sp>
        <p:nvSpPr>
          <p:cNvPr id="6" name="文本框 5"/>
          <p:cNvSpPr txBox="1"/>
          <p:nvPr/>
        </p:nvSpPr>
        <p:spPr>
          <a:xfrm>
            <a:off x="2023620" y="3004794"/>
            <a:ext cx="8144759" cy="829945"/>
          </a:xfrm>
          <a:prstGeom prst="rect">
            <a:avLst/>
          </a:prstGeom>
          <a:noFill/>
        </p:spPr>
        <p:txBody>
          <a:bodyPr wrap="square" rtlCol="0">
            <a:spAutoFit/>
          </a:bodyPr>
          <a:lstStyle/>
          <a:p>
            <a:pPr algn="ctr"/>
            <a:r>
              <a:rPr lang="zh-CN" altLang="en-US" sz="4800" b="1">
                <a:solidFill>
                  <a:srgbClr val="199F8E"/>
                </a:solidFill>
                <a:latin typeface="微软雅黑" panose="020B0503020204020204" pitchFamily="34" charset="-122"/>
                <a:ea typeface="微软雅黑" panose="020B0503020204020204" pitchFamily="34" charset="-122"/>
              </a:rPr>
              <a:t>项目设计</a:t>
            </a:r>
            <a:endParaRPr lang="zh-CN" altLang="en-US" sz="4800" b="1">
              <a:solidFill>
                <a:srgbClr val="199F8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2185" y="3835791"/>
            <a:ext cx="5027629" cy="368300"/>
          </a:xfrm>
          <a:prstGeom prst="rect">
            <a:avLst/>
          </a:prstGeom>
          <a:noFill/>
        </p:spPr>
        <p:txBody>
          <a:bodyPr wrap="square" rtlCol="0">
            <a:spAutoFit/>
          </a:bodyPr>
          <a:lstStyle/>
          <a:p>
            <a:pPr algn="dist"/>
            <a:r>
              <a:rPr lang="en-US" altLang="zh-CN">
                <a:solidFill>
                  <a:schemeClr val="tx1">
                    <a:lumMod val="75000"/>
                    <a:lumOff val="25000"/>
                  </a:schemeClr>
                </a:solidFill>
                <a:latin typeface="微软雅黑" panose="020B0503020204020204" pitchFamily="34" charset="-122"/>
                <a:ea typeface="微软雅黑" panose="020B0503020204020204" pitchFamily="34" charset="-122"/>
              </a:rPr>
              <a:t>PROJECT DESIGN</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223208" y="2173797"/>
            <a:ext cx="3745584" cy="830997"/>
          </a:xfrm>
          <a:prstGeom prst="rect">
            <a:avLst/>
          </a:prstGeom>
          <a:noFill/>
        </p:spPr>
        <p:txBody>
          <a:bodyPr wrap="square" rtlCol="0">
            <a:spAutoFit/>
          </a:bodyPr>
          <a:lstStyle/>
          <a:p>
            <a:pPr algn="ctr"/>
            <a:r>
              <a:rPr lang="en-US" altLang="zh-CN" sz="4800" b="1">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自定义</PresentationFormat>
  <Paragraphs>231</Paragraphs>
  <Slides>22</Slides>
  <Notes>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22</vt:i4>
      </vt:variant>
    </vt:vector>
  </HeadingPairs>
  <TitlesOfParts>
    <vt:vector size="44" baseType="lpstr">
      <vt:lpstr>Arial</vt:lpstr>
      <vt:lpstr>宋体</vt:lpstr>
      <vt:lpstr>Wingdings</vt:lpstr>
      <vt:lpstr>Calibri</vt:lpstr>
      <vt:lpstr>方正细谭黑简体</vt:lpstr>
      <vt:lpstr>黑体</vt:lpstr>
      <vt:lpstr>Agency FB</vt:lpstr>
      <vt:lpstr>微软雅黑</vt:lpstr>
      <vt:lpstr>Calibri Light</vt:lpstr>
      <vt:lpstr>Symbol</vt:lpstr>
      <vt:lpstr>Bebas Neue</vt:lpstr>
      <vt:lpstr>Segoe Print</vt:lpstr>
      <vt:lpstr>Arial</vt:lpstr>
      <vt:lpstr>Lato</vt:lpstr>
      <vt:lpstr>Wingdings</vt:lpstr>
      <vt:lpstr>Yu Gothic UI</vt:lpstr>
      <vt:lpstr>Arial Unicode MS</vt:lpstr>
      <vt:lpstr>等线 Light</vt:lpstr>
      <vt:lpstr>等线</vt:lpstr>
      <vt:lpstr>FontAwesome</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斜线三角形</dc:title>
  <dc:creator>第一PPT</dc:creator>
  <cp:keywords>www.1ppt.com</cp:keywords>
  <dc:description>www.1ppt.com</dc:description>
  <cp:lastModifiedBy>ゞ違鈊灬</cp:lastModifiedBy>
  <cp:revision>78</cp:revision>
  <dcterms:created xsi:type="dcterms:W3CDTF">2017-10-15T08:03:00Z</dcterms:created>
  <dcterms:modified xsi:type="dcterms:W3CDTF">2020-06-20T15:51:36Z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