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C8B255-92D2-48B3-8EC2-4B35F61A7BEF}">
  <a:tblStyle styleId="{57C8B255-92D2-48B3-8EC2-4B35F61A7BE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5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4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use course type (C, B, W) to create course index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use data from registra to evaluate current schedule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5580 and 5581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 apart from the survey data, we also get enrollment information from registra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1478， 1203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half seats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(1) For each course, the correct number of prelims are scheduled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(2) Link decision variables together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(3) Within a course, each prelim is scheduled exactly once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(4) For each course, all prelims cannot be scheduled for the same day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(5) For every night, the number of students taking the prelim cannot exceed the seats capacity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(6) For each course, prelims must be scheduled in proper sequence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(7) For a pair of prelims within a given course, there must be at least three week’s separation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Linear Model Input file: reference worksheet, and overlap matrix only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Combinatorial Model Input file: reference worksheet, overlap matrix, and schedule pattern text file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use course type (C, B, W) to create course index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use data from registra to evaluate current schedule</a:t>
            </a:r>
          </a:p>
        </p:txBody>
      </p:sp>
      <p:sp>
        <p:nvSpPr>
          <p:cNvPr id="839" name="Shape 8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use course type (C, B, W) to create course index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use data from registra to evaluate current schedule</a:t>
            </a:r>
          </a:p>
        </p:txBody>
      </p:sp>
      <p:sp>
        <p:nvSpPr>
          <p:cNvPr id="857" name="Shape 85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Relationship Id="rId3" Type="http://schemas.openxmlformats.org/officeDocument/2006/relationships/image" Target="../media/image0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8031" r="5788" t="2963"/>
          <a:stretch/>
        </p:blipFill>
        <p:spPr>
          <a:xfrm>
            <a:off x="0" y="0"/>
            <a:ext cx="9144001" cy="6864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72186" t="0"/>
          <a:stretch/>
        </p:blipFill>
        <p:spPr>
          <a:xfrm>
            <a:off x="182032" y="402167"/>
            <a:ext cx="1299633" cy="1267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28085" y="1828800"/>
            <a:ext cx="47775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28612" y="3200422"/>
            <a:ext cx="4137024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8259" r="253" t="0"/>
          <a:stretch/>
        </p:blipFill>
        <p:spPr>
          <a:xfrm>
            <a:off x="-8468" y="200377"/>
            <a:ext cx="9144001" cy="666326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72186" t="0"/>
          <a:stretch/>
        </p:blipFill>
        <p:spPr>
          <a:xfrm>
            <a:off x="182032" y="402167"/>
            <a:ext cx="1299633" cy="1267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28085" y="1828800"/>
            <a:ext cx="47775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28612" y="3200422"/>
            <a:ext cx="4137024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ing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3170" r="7961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72186" t="0"/>
          <a:stretch/>
        </p:blipFill>
        <p:spPr>
          <a:xfrm>
            <a:off x="182032" y="402167"/>
            <a:ext cx="1299633" cy="126796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85750" y="1828800"/>
            <a:ext cx="46926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8280" r="0" t="0"/>
          <a:stretch/>
        </p:blipFill>
        <p:spPr>
          <a:xfrm>
            <a:off x="0" y="211665"/>
            <a:ext cx="9144000" cy="66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328085" y="1828800"/>
            <a:ext cx="47775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28612" y="3200422"/>
            <a:ext cx="4137024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72186" t="0"/>
          <a:stretch/>
        </p:blipFill>
        <p:spPr>
          <a:xfrm>
            <a:off x="182032" y="402167"/>
            <a:ext cx="1299633" cy="126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70374" t="0"/>
          <a:stretch/>
        </p:blipFill>
        <p:spPr>
          <a:xfrm>
            <a:off x="182032" y="402167"/>
            <a:ext cx="1384299" cy="12679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0" y="2438400"/>
            <a:ext cx="9144000" cy="2406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0" y="182880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3"/>
              </a:buClr>
              <a:buFont typeface="Helvetica Neue"/>
              <a:buNone/>
              <a:defRPr b="0" i="0" sz="28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70374" t="0"/>
          <a:stretch/>
        </p:blipFill>
        <p:spPr>
          <a:xfrm>
            <a:off x="182032" y="402167"/>
            <a:ext cx="1384299" cy="126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3844"/>
            <a:ext cx="9144000" cy="304415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body"/>
          </p:nvPr>
        </p:nvSpPr>
        <p:spPr>
          <a:xfrm>
            <a:off x="0" y="1219200"/>
            <a:ext cx="9144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accent2"/>
              </a:buClr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0" y="763091"/>
            <a:ext cx="9144000" cy="456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3"/>
              </a:buClr>
              <a:buFont typeface="Helvetica Neue"/>
              <a:buNone/>
              <a:defRPr b="0" i="0" sz="24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Section Header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1" name="Shape 71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0" y="1219200"/>
            <a:ext cx="9144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accent2"/>
              </a:buClr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0" y="763091"/>
            <a:ext cx="9144000" cy="456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3"/>
              </a:buClr>
              <a:buFont typeface="Helvetica Neue"/>
              <a:buNone/>
              <a:defRPr b="0" i="0" sz="24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0" y="3804548"/>
            <a:ext cx="9144000" cy="3044825"/>
          </a:xfrm>
          <a:prstGeom prst="rect">
            <a:avLst/>
          </a:prstGeom>
          <a:solidFill>
            <a:srgbClr val="C7C7CA"/>
          </a:solidFill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46049" l="11104" r="12366" t="22592"/>
          <a:stretch/>
        </p:blipFill>
        <p:spPr>
          <a:xfrm>
            <a:off x="285748" y="393126"/>
            <a:ext cx="2116667" cy="112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0" name="Shape 80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29542" r="-704" t="0"/>
          <a:stretch/>
        </p:blipFill>
        <p:spPr>
          <a:xfrm>
            <a:off x="3871576" y="-157023"/>
            <a:ext cx="1370059" cy="5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285750" y="1752600"/>
            <a:ext cx="8678863" cy="399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85750" y="1066800"/>
            <a:ext cx="8677655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3"/>
              </a:buClr>
              <a:buFont typeface="Helvetica Neue"/>
              <a:buNone/>
              <a:defRPr b="0" i="0" sz="32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304800" y="304800"/>
            <a:ext cx="880533" cy="8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2">
            <a:alphaModFix/>
          </a:blip>
          <a:srcRect b="0" l="29542" r="-704" t="0"/>
          <a:stretch/>
        </p:blipFill>
        <p:spPr>
          <a:xfrm>
            <a:off x="3871576" y="-157023"/>
            <a:ext cx="1370059" cy="5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0" y="759710"/>
            <a:ext cx="9144000" cy="538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3"/>
              </a:buClr>
              <a:buFont typeface="Helvetica Neue"/>
              <a:buNone/>
              <a:defRPr b="0" i="0" sz="32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0" y="1298575"/>
            <a:ext cx="9144000" cy="538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838200" y="2057400"/>
            <a:ext cx="74676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304800" y="304800"/>
            <a:ext cx="880533" cy="8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 amt="50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3"/>
              </a:buClr>
              <a:buFont typeface="Helvetica Neue"/>
              <a:buNone/>
              <a:defRPr b="0" i="0" sz="32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676400" y="685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 5980 M.Eng. Project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066800" y="2133600"/>
            <a:ext cx="6009861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Professor David Shmoys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Students: Yi He, Mingjie Lyu 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Ryan Walker, 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Jingzhuo Xu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-52388"/>
            <a:ext cx="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" y="100011"/>
            <a:ext cx="9524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52412"/>
            <a:ext cx="9524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2743200" y="1288703"/>
            <a:ext cx="38099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Evening Prelims Scheduling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Further: Our own Survey &amp; Result</a:t>
            </a:r>
          </a:p>
        </p:txBody>
      </p:sp>
      <p:sp>
        <p:nvSpPr>
          <p:cNvPr id="320" name="Shape 320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324" name="Shape 324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325" name="Shape 325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28" name="Shape 328"/>
          <p:cNvSpPr txBox="1"/>
          <p:nvPr/>
        </p:nvSpPr>
        <p:spPr>
          <a:xfrm>
            <a:off x="295778" y="936380"/>
            <a:ext cx="855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/>
              <a:t>Pattern Generation: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98900" y="5491550"/>
            <a:ext cx="5894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Based on the feedback, we generated</a:t>
            </a:r>
            <a:r>
              <a:rPr lang="en-US" sz="1800">
                <a:solidFill>
                  <a:schemeClr val="dk1"/>
                </a:solidFill>
              </a:rPr>
              <a:t> prelim patterns, which were directly used as input in our final IP model.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37" y="1544925"/>
            <a:ext cx="60483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Further: Our own Survey &amp; Result</a:t>
            </a:r>
          </a:p>
        </p:txBody>
      </p:sp>
      <p:sp>
        <p:nvSpPr>
          <p:cNvPr id="337" name="Shape 337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341" name="Shape 341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342" name="Shape 342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45" name="Shape 345"/>
          <p:cNvSpPr txBox="1"/>
          <p:nvPr/>
        </p:nvSpPr>
        <p:spPr>
          <a:xfrm>
            <a:off x="647700" y="962875"/>
            <a:ext cx="74355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</a:rPr>
              <a:t>Professors’ None-quantitative preference </a:t>
            </a:r>
            <a:r>
              <a:rPr i="1" lang="en-US" sz="1800">
                <a:solidFill>
                  <a:schemeClr val="dk1"/>
                </a:solidFill>
              </a:rPr>
              <a:t>(Sample)</a:t>
            </a:r>
            <a:r>
              <a:rPr i="1" lang="en-US" sz="2400">
                <a:solidFill>
                  <a:schemeClr val="dk1"/>
                </a:solidFill>
              </a:rPr>
              <a:t>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first prelim should be before the drop deadline.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No prelims immediately before or after long vacations like spring and fall break.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Last prelims shouldn’t be too close to the final.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Two highly correlated large courses shouldn’t have prelims in same evening due to the amount of conflicts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Interval between two prelims should be long enough to fit course progress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Prelims schedule should adjust according to students’ special need like recruitment season and religious holidays.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……..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Course Data Analysis</a:t>
            </a:r>
          </a:p>
        </p:txBody>
      </p:sp>
      <p:sp>
        <p:nvSpPr>
          <p:cNvPr id="352" name="Shape 352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356" name="Shape 356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357" name="Shape 357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60" name="Shape 360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Course 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Generate a unique index for each distinct course.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W - Co-meet: an undergraduate level course and a graduate course that have class and prelim together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C - Cross-list: courses offered by different department that meet together and shares the same course id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B - both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Assumption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Half-term courses: treat them as full-semester courses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Enrollment information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Assign an unique id to each student and each course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Obtain the matrix recording the number of overlaps for any pair of courses.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Course Data Analysis</a:t>
            </a:r>
          </a:p>
        </p:txBody>
      </p:sp>
      <p:sp>
        <p:nvSpPr>
          <p:cNvPr id="367" name="Shape 367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371" name="Shape 371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372" name="Shape 372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75" name="Shape 375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400" u="sng"/>
              <a:t>Evaluating Current Schedule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2014 Fall Semester                                  </a:t>
            </a:r>
            <a:r>
              <a:rPr lang="en-US" sz="1800">
                <a:solidFill>
                  <a:schemeClr val="dk1"/>
                </a:solidFill>
              </a:rPr>
              <a:t>2015 Spring Semester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537575" y="2846650"/>
            <a:ext cx="3936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64" y="2156960"/>
            <a:ext cx="4294936" cy="364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25" y="2150250"/>
            <a:ext cx="4301646" cy="36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Shape 379"/>
          <p:cNvCxnSpPr/>
          <p:nvPr/>
        </p:nvCxnSpPr>
        <p:spPr>
          <a:xfrm>
            <a:off x="519725" y="2949425"/>
            <a:ext cx="3972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4818400" y="2955050"/>
            <a:ext cx="395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81" name="Shape 381"/>
          <p:cNvSpPr txBox="1"/>
          <p:nvPr/>
        </p:nvSpPr>
        <p:spPr>
          <a:xfrm>
            <a:off x="1606450" y="5800975"/>
            <a:ext cx="6393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1,478 Conflicts                                              1,203 Conflicts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Course Data Analysis</a:t>
            </a:r>
          </a:p>
        </p:txBody>
      </p:sp>
      <p:sp>
        <p:nvSpPr>
          <p:cNvPr id="388" name="Shape 388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392" name="Shape 392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393" name="Shape 393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96" name="Shape 396"/>
          <p:cNvSpPr txBox="1"/>
          <p:nvPr/>
        </p:nvSpPr>
        <p:spPr>
          <a:xfrm>
            <a:off x="576575" y="923875"/>
            <a:ext cx="77589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Capacity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The capacity is limited for every time slot.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97" name="Shape 397"/>
          <p:cNvSpPr txBox="1"/>
          <p:nvPr/>
        </p:nvSpPr>
        <p:spPr>
          <a:xfrm>
            <a:off x="5083550" y="4000675"/>
            <a:ext cx="35226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US" sz="1800"/>
              <a:t>Current Capacity Constraint is 3,000 every night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US" sz="1800"/>
              <a:t>There’s a potential to relax this limit to 5,000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174" y="2243275"/>
            <a:ext cx="3905524" cy="94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75" y="2170451"/>
            <a:ext cx="4182449" cy="38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Linear Programming Formulation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410" name="Shape 410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411" name="Shape 411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14" name="Shape 414"/>
          <p:cNvSpPr txBox="1"/>
          <p:nvPr/>
        </p:nvSpPr>
        <p:spPr>
          <a:xfrm>
            <a:off x="930400" y="777250"/>
            <a:ext cx="7267200" cy="5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Decision 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415" name="Shape 4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050" y="1594900"/>
            <a:ext cx="6743549" cy="235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125" y="4558250"/>
            <a:ext cx="6253749" cy="112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Linear Programming Formulation</a:t>
            </a:r>
          </a:p>
        </p:txBody>
      </p:sp>
      <p:sp>
        <p:nvSpPr>
          <p:cNvPr id="423" name="Shape 423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427" name="Shape 427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428" name="Shape 428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31" name="Shape 431"/>
          <p:cNvSpPr txBox="1"/>
          <p:nvPr/>
        </p:nvSpPr>
        <p:spPr>
          <a:xfrm>
            <a:off x="930400" y="777250"/>
            <a:ext cx="7267200" cy="5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Objective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Constraints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432" name="Shape 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150" y="1110462"/>
            <a:ext cx="2705475" cy="6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7050" y="1875625"/>
            <a:ext cx="5625924" cy="41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Linear Model</a:t>
            </a:r>
          </a:p>
        </p:txBody>
      </p:sp>
      <p:sp>
        <p:nvSpPr>
          <p:cNvPr id="440" name="Shape 440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444" name="Shape 444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48" name="Shape 448"/>
          <p:cNvSpPr txBox="1"/>
          <p:nvPr/>
        </p:nvSpPr>
        <p:spPr>
          <a:xfrm>
            <a:off x="576575" y="923875"/>
            <a:ext cx="77589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Model Limitations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The problem was very large, and </a:t>
            </a:r>
            <a:r>
              <a:rPr lang="en-US" sz="1800">
                <a:solidFill>
                  <a:schemeClr val="dk1"/>
                </a:solidFill>
              </a:rPr>
              <a:t>the run time was very long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2 million variables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6 million constraints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So many variables and constraints made it difficult to guarantee all constraints were being enforced correctly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Are we optimizing the right problem?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Is 100 conflicts much better than 300 if the schedule is dramatically different than before?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Lack of flexibility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It is hard to adjust the constraints and objective to satisfy diverse requests from professors. Complexity grows very quickly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455" name="Shape 455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459" name="Shape 459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63" name="Shape 463"/>
          <p:cNvSpPr txBox="1"/>
          <p:nvPr/>
        </p:nvSpPr>
        <p:spPr>
          <a:xfrm>
            <a:off x="930400" y="704625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Model formulation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Decision 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464" name="Shape 4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050" y="1694500"/>
            <a:ext cx="4598799" cy="218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925" y="5339000"/>
            <a:ext cx="5295966" cy="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4049" y="4124788"/>
            <a:ext cx="5205320" cy="110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473" name="Shape 473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477" name="Shape 477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478" name="Shape 478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81" name="Shape 481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Model formulation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Objective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-US" sz="1600"/>
              <a:t>Constraints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482" name="Shape 4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624" y="1767499"/>
            <a:ext cx="2246500" cy="8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49" y="3173924"/>
            <a:ext cx="7727317" cy="27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 Current Scheduling Process</a:t>
            </a:r>
          </a:p>
        </p:txBody>
      </p:sp>
      <p:sp>
        <p:nvSpPr>
          <p:cNvPr id="186" name="Shape 186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190" name="Shape 190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191" name="Shape 191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443935" y="1348504"/>
            <a:ext cx="7671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</a:rPr>
              <a:t>AY1415 Survey results </a:t>
            </a:r>
            <a:r>
              <a:rPr lang="en-US" sz="1800">
                <a:solidFill>
                  <a:schemeClr val="dk1"/>
                </a:solidFill>
              </a:rPr>
              <a:t>(from Cornell Registrar’s Office)</a:t>
            </a:r>
          </a:p>
          <a:p>
            <a:pPr indent="-2476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Did the scheduled evening prelims take place as planned?</a:t>
            </a:r>
          </a:p>
          <a:p>
            <a:pPr indent="-2476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Was the schedule of those evening prelims well timed?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43925" y="2626125"/>
            <a:ext cx="86439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-US" sz="2400" u="sng">
                <a:solidFill>
                  <a:schemeClr val="dk1"/>
                </a:solidFill>
              </a:rPr>
              <a:t>Take away: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Combined with course enrollment data, we found that a larger number of conflicts still exists, though most professors seem to be OK with current schedule.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Current schedule was not very satisfying enough to accommodate course progress and important date like holiday and drop date.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The prelim dates are not well spaced, some too early to semester beginning, some to close to semester end, and some too close to each other.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490" name="Shape 490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494" name="Shape 494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495" name="Shape 495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98" name="Shape 498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Original Schedule Adjusted Plus/Minus 1 Evening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Suppose course has prelims scheduled on e</a:t>
            </a:r>
            <a:r>
              <a:rPr baseline="-25000" lang="en-US" sz="2400"/>
              <a:t>1 </a:t>
            </a:r>
            <a:r>
              <a:rPr lang="en-US" sz="1800"/>
              <a:t> and e</a:t>
            </a:r>
            <a:r>
              <a:rPr baseline="-25000" lang="en-US" sz="240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Now consider the following possible configurations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	</a:t>
            </a:r>
            <a:r>
              <a:rPr lang="en-US" sz="1800" u="sng"/>
              <a:t>Prelim 1</a:t>
            </a:r>
            <a:r>
              <a:rPr lang="en-US" sz="1800"/>
              <a:t>		</a:t>
            </a:r>
            <a:r>
              <a:rPr lang="en-US" sz="1800" u="sng"/>
              <a:t>Prelim 2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  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baseline="-25000" lang="en-US" sz="2400">
                <a:solidFill>
                  <a:schemeClr val="dk1"/>
                </a:solidFill>
              </a:rPr>
              <a:t>1 </a:t>
            </a:r>
            <a:r>
              <a:rPr lang="en-US" sz="1800">
                <a:solidFill>
                  <a:schemeClr val="dk1"/>
                </a:solidFill>
              </a:rPr>
              <a:t>- 1</a:t>
            </a:r>
            <a:r>
              <a:rPr lang="en-US" sz="1800"/>
              <a:t>		   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baseline="-25000" lang="en-US" sz="2400">
                <a:solidFill>
                  <a:schemeClr val="dk1"/>
                </a:solidFill>
              </a:rPr>
              <a:t>2 </a:t>
            </a:r>
            <a:r>
              <a:rPr lang="en-US" sz="1800">
                <a:solidFill>
                  <a:schemeClr val="dk1"/>
                </a:solidFill>
              </a:rPr>
              <a:t>- 1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    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baseline="-25000" lang="en-US" sz="2400">
                <a:solidFill>
                  <a:schemeClr val="dk1"/>
                </a:solidFill>
              </a:rPr>
              <a:t>1</a:t>
            </a:r>
            <a:r>
              <a:rPr lang="en-US" sz="1800"/>
              <a:t>		     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baseline="-25000" lang="en-US" sz="2400">
                <a:solidFill>
                  <a:schemeClr val="dk1"/>
                </a:solidFill>
              </a:rPr>
              <a:t>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  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baseline="-25000" lang="en-US" sz="2400">
                <a:solidFill>
                  <a:schemeClr val="dk1"/>
                </a:solidFill>
              </a:rPr>
              <a:t>1 </a:t>
            </a:r>
            <a:r>
              <a:rPr lang="en-US" sz="1800">
                <a:solidFill>
                  <a:schemeClr val="dk1"/>
                </a:solidFill>
              </a:rPr>
              <a:t>+ 1</a:t>
            </a:r>
            <a:r>
              <a:rPr lang="en-US" sz="1800"/>
              <a:t>		   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baseline="-25000" lang="en-US" sz="2400">
                <a:solidFill>
                  <a:schemeClr val="dk1"/>
                </a:solidFill>
              </a:rPr>
              <a:t>2 </a:t>
            </a:r>
            <a:r>
              <a:rPr lang="en-US" sz="1800">
                <a:solidFill>
                  <a:schemeClr val="dk1"/>
                </a:solidFill>
              </a:rPr>
              <a:t>+ 1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Minor change from original schedule, same spacing kept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505" name="Shape 505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509" name="Shape 509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510" name="Shape 510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13" name="Shape 513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514" name="Shape 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0" y="704625"/>
            <a:ext cx="8124601" cy="50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521" name="Shape 521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525" name="Shape 525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526" name="Shape 526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29" name="Shape 529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530" name="Shape 5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620524"/>
            <a:ext cx="8124598" cy="507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537" name="Shape 537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541" name="Shape 541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542" name="Shape 542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45" name="Shape 545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2014 Fall Semester with Plus/Minus One Evening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</a:t>
            </a:r>
          </a:p>
        </p:txBody>
      </p:sp>
      <p:pic>
        <p:nvPicPr>
          <p:cNvPr id="546" name="Shape 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" y="2150250"/>
            <a:ext cx="4301646" cy="36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7" name="Shape 547"/>
          <p:cNvCxnSpPr/>
          <p:nvPr/>
        </p:nvCxnSpPr>
        <p:spPr>
          <a:xfrm>
            <a:off x="349475" y="2948450"/>
            <a:ext cx="397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548" name="Shape 5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075" y="2150249"/>
            <a:ext cx="4543349" cy="36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9" name="Shape 549"/>
          <p:cNvCxnSpPr/>
          <p:nvPr/>
        </p:nvCxnSpPr>
        <p:spPr>
          <a:xfrm>
            <a:off x="4591250" y="2948450"/>
            <a:ext cx="42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556" name="Shape 556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560" name="Shape 560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561" name="Shape 561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64" name="Shape 564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565" name="Shape 5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730800"/>
            <a:ext cx="8124601" cy="50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572" name="Shape 572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576" name="Shape 576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577" name="Shape 577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80" name="Shape 580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581" name="Shape 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620525"/>
            <a:ext cx="8124601" cy="50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588" name="Shape 588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592" name="Shape 592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593" name="Shape 593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96" name="Shape 596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2015 Spring Semester with Plus/Minus One Evening</a:t>
            </a:r>
            <a:r>
              <a:rPr lang="en-US" sz="1800"/>
              <a:t>                                  </a:t>
            </a:r>
          </a:p>
        </p:txBody>
      </p:sp>
      <p:pic>
        <p:nvPicPr>
          <p:cNvPr id="597" name="Shape 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2173435"/>
            <a:ext cx="4294936" cy="3644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Shape 598"/>
          <p:cNvCxnSpPr/>
          <p:nvPr/>
        </p:nvCxnSpPr>
        <p:spPr>
          <a:xfrm>
            <a:off x="349475" y="2948450"/>
            <a:ext cx="397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599" name="Shape 5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074" y="2173424"/>
            <a:ext cx="4519304" cy="364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Shape 600"/>
          <p:cNvCxnSpPr/>
          <p:nvPr/>
        </p:nvCxnSpPr>
        <p:spPr>
          <a:xfrm>
            <a:off x="4591250" y="2948450"/>
            <a:ext cx="42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607" name="Shape 607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611" name="Shape 611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612" name="Shape 612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15" name="Shape 615"/>
          <p:cNvSpPr txBox="1"/>
          <p:nvPr/>
        </p:nvSpPr>
        <p:spPr>
          <a:xfrm>
            <a:off x="938387" y="620425"/>
            <a:ext cx="7267200" cy="6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-US" sz="2400" u="sng"/>
              <a:t>Original Schedule Plus/Minus 1 Evening Relaxed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Suppose course has prelims scheduled on </a:t>
            </a:r>
            <a:r>
              <a:rPr lang="en-US" sz="1600">
                <a:solidFill>
                  <a:schemeClr val="dk1"/>
                </a:solidFill>
              </a:rPr>
              <a:t>e</a:t>
            </a:r>
            <a:r>
              <a:rPr baseline="-25000" lang="en-US" sz="1800">
                <a:solidFill>
                  <a:schemeClr val="dk1"/>
                </a:solidFill>
              </a:rPr>
              <a:t>1</a:t>
            </a:r>
            <a:r>
              <a:rPr lang="en-US" sz="1800"/>
              <a:t> and </a:t>
            </a:r>
            <a:r>
              <a:rPr lang="en-US" sz="1600">
                <a:solidFill>
                  <a:schemeClr val="dk1"/>
                </a:solidFill>
              </a:rPr>
              <a:t>e</a:t>
            </a:r>
            <a:r>
              <a:rPr baseline="-25000" lang="en-US" sz="1800">
                <a:solidFill>
                  <a:schemeClr val="dk1"/>
                </a:solidFill>
              </a:rPr>
              <a:t>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Now consider the following possible configurations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   </a:t>
            </a:r>
            <a:r>
              <a:rPr lang="en-US" sz="1800" u="sng"/>
              <a:t>Prelim 1</a:t>
            </a:r>
            <a:r>
              <a:rPr lang="en-US" sz="1800"/>
              <a:t>		                       </a:t>
            </a:r>
            <a:r>
              <a:rPr lang="en-US" sz="1800" u="sng"/>
              <a:t>Prelim 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Slightly bigger change from original schedule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16" name="Shape 616"/>
          <p:cNvGraphicFramePr/>
          <p:nvPr/>
        </p:nvGraphicFramePr>
        <p:xfrm>
          <a:off x="1199225" y="2627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{57C8B255-92D2-48B3-8EC2-4B35F61A7BEF}</a:tableStyleId>
              </a:tblPr>
              <a:tblGrid>
                <a:gridCol w="3118275"/>
                <a:gridCol w="3118275"/>
              </a:tblGrid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- 1</a:t>
                      </a:r>
                    </a:p>
                  </a:txBody>
                  <a:tcPr marT="91425" marB="91425" marR="91425" marL="91425"/>
                </a:tc>
              </a:tr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 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- 1</a:t>
                      </a:r>
                    </a:p>
                  </a:txBody>
                  <a:tcPr marT="91425" marB="91425" marR="91425" marL="91425"/>
                </a:tc>
              </a:tr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+ 1</a:t>
                      </a:r>
                    </a:p>
                  </a:txBody>
                  <a:tcPr marT="91425" marB="91425" marR="91425" marL="91425"/>
                </a:tc>
              </a:tr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+ 1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</a:tr>
              <a:tr h="2302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+ 1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e</a:t>
                      </a:r>
                      <a:r>
                        <a:rPr baseline="-25000" lang="en-US" sz="16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+ 1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623" name="Shape 623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627" name="Shape 627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628" name="Shape 628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31" name="Shape 631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0" y="704625"/>
            <a:ext cx="8124601" cy="50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639" name="Shape 639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643" name="Shape 643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644" name="Shape 644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47" name="Shape 647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48" name="Shape 6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704625"/>
            <a:ext cx="8124598" cy="50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 Current Scheduling Process</a:t>
            </a:r>
          </a:p>
        </p:txBody>
      </p:sp>
      <p:sp>
        <p:nvSpPr>
          <p:cNvPr id="202" name="Shape 202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206" name="Shape 206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498895" y="1276270"/>
            <a:ext cx="786708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</a:rPr>
              <a:t>2014-2015 prelim schedule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One-Prelim Courses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000" y="2758899"/>
            <a:ext cx="4570000" cy="29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468" y="2758900"/>
            <a:ext cx="4517243" cy="29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655" name="Shape 655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659" name="Shape 659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660" name="Shape 660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61" name="Shape 661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63" name="Shape 663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2014 Fall Semester with Plus/Minus One Evening (Relaxed)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</a:t>
            </a:r>
          </a:p>
        </p:txBody>
      </p:sp>
      <p:pic>
        <p:nvPicPr>
          <p:cNvPr id="664" name="Shape 6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" y="2150250"/>
            <a:ext cx="4301646" cy="36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Shape 665"/>
          <p:cNvCxnSpPr/>
          <p:nvPr/>
        </p:nvCxnSpPr>
        <p:spPr>
          <a:xfrm>
            <a:off x="349475" y="2948450"/>
            <a:ext cx="397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666" name="Shape 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074" y="2150249"/>
            <a:ext cx="4549331" cy="36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7" name="Shape 667"/>
          <p:cNvCxnSpPr/>
          <p:nvPr/>
        </p:nvCxnSpPr>
        <p:spPr>
          <a:xfrm>
            <a:off x="4591250" y="2948450"/>
            <a:ext cx="42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674" name="Shape 674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678" name="Shape 678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679" name="Shape 679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82" name="Shape 682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83" name="Shape 6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730800"/>
            <a:ext cx="8124601" cy="50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690" name="Shape 690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694" name="Shape 694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695" name="Shape 695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98" name="Shape 698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0" y="704625"/>
            <a:ext cx="8124601" cy="50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706" name="Shape 706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710" name="Shape 710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711" name="Shape 711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14" name="Shape 714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2015 Spring Semester with Plus/Minus One Evening (Relaxed)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</a:t>
            </a:r>
          </a:p>
        </p:txBody>
      </p:sp>
      <p:pic>
        <p:nvPicPr>
          <p:cNvPr id="715" name="Shape 7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2173435"/>
            <a:ext cx="4294936" cy="3644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Shape 716"/>
          <p:cNvCxnSpPr/>
          <p:nvPr/>
        </p:nvCxnSpPr>
        <p:spPr>
          <a:xfrm>
            <a:off x="349475" y="2948450"/>
            <a:ext cx="397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717" name="Shape 7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924" y="2173425"/>
            <a:ext cx="4511900" cy="3644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8" name="Shape 718"/>
          <p:cNvCxnSpPr/>
          <p:nvPr/>
        </p:nvCxnSpPr>
        <p:spPr>
          <a:xfrm>
            <a:off x="4591250" y="2948450"/>
            <a:ext cx="42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725" name="Shape 725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729" name="Shape 729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730" name="Shape 730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31" name="Shape 731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Shape 732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33" name="Shape 733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u="sng"/>
              <a:t>Using Survey Responses as Model Inputs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~50 responses could be used as patterns for each semester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Faculty response guaranteed on of patterns given was chosen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For courses with no faculty response, the set of configurations was the original assignment plus or minus 1 evening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Faculty who responded all had similar preferences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740" name="Shape 740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744" name="Shape 744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745" name="Shape 745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46" name="Shape 74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48" name="Shape 748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49" name="Shape 7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0" y="704625"/>
            <a:ext cx="8124601" cy="50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756" name="Shape 756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760" name="Shape 760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761" name="Shape 761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62" name="Shape 762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64" name="Shape 764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65" name="Shape 7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620525"/>
            <a:ext cx="8124598" cy="50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772" name="Shape 772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776" name="Shape 776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777" name="Shape 777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80" name="Shape 780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2014 Fall Semester with Survey Response or Plus/Minus One Evening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</a:t>
            </a:r>
          </a:p>
        </p:txBody>
      </p:sp>
      <p:pic>
        <p:nvPicPr>
          <p:cNvPr id="781" name="Shape 7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" y="2150250"/>
            <a:ext cx="4301646" cy="36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2" name="Shape 782"/>
          <p:cNvCxnSpPr/>
          <p:nvPr/>
        </p:nvCxnSpPr>
        <p:spPr>
          <a:xfrm>
            <a:off x="349475" y="2948450"/>
            <a:ext cx="397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783" name="Shape 7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075" y="2150249"/>
            <a:ext cx="4522565" cy="36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4" name="Shape 784"/>
          <p:cNvCxnSpPr/>
          <p:nvPr/>
        </p:nvCxnSpPr>
        <p:spPr>
          <a:xfrm>
            <a:off x="4591250" y="2949425"/>
            <a:ext cx="42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791" name="Shape 791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795" name="Shape 795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796" name="Shape 796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99" name="Shape 799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00" name="Shape 8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730800"/>
            <a:ext cx="8124601" cy="50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807" name="Shape 807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811" name="Shape 811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812" name="Shape 812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15" name="Shape 815"/>
          <p:cNvSpPr txBox="1"/>
          <p:nvPr/>
        </p:nvSpPr>
        <p:spPr>
          <a:xfrm>
            <a:off x="938400" y="730800"/>
            <a:ext cx="72672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5" y="637750"/>
            <a:ext cx="8124598" cy="50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 Current Scheduling Process</a:t>
            </a:r>
          </a:p>
        </p:txBody>
      </p:sp>
      <p:sp>
        <p:nvSpPr>
          <p:cNvPr id="219" name="Shape 219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223" name="Shape 223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224" name="Shape 224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7" name="Shape 227"/>
          <p:cNvSpPr txBox="1"/>
          <p:nvPr/>
        </p:nvSpPr>
        <p:spPr>
          <a:xfrm>
            <a:off x="100895" y="704545"/>
            <a:ext cx="786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</a:rPr>
              <a:t>2014-2015 prelim schedule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Two-Prelim Courses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225" y="1833574"/>
            <a:ext cx="6695075" cy="428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823" name="Shape 823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827" name="Shape 827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828" name="Shape 828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31" name="Shape 831"/>
          <p:cNvSpPr txBox="1"/>
          <p:nvPr/>
        </p:nvSpPr>
        <p:spPr>
          <a:xfrm>
            <a:off x="576575" y="923875"/>
            <a:ext cx="77589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2015 Spring Semester with Survey Response or Plus/Minus One Evening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</a:t>
            </a:r>
          </a:p>
        </p:txBody>
      </p:sp>
      <p:pic>
        <p:nvPicPr>
          <p:cNvPr id="832" name="Shape 8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2173435"/>
            <a:ext cx="4294936" cy="3644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3" name="Shape 833"/>
          <p:cNvCxnSpPr/>
          <p:nvPr/>
        </p:nvCxnSpPr>
        <p:spPr>
          <a:xfrm>
            <a:off x="349475" y="2948450"/>
            <a:ext cx="397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834" name="Shape 8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549" y="2173424"/>
            <a:ext cx="4519308" cy="364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5" name="Shape 835"/>
          <p:cNvCxnSpPr/>
          <p:nvPr/>
        </p:nvCxnSpPr>
        <p:spPr>
          <a:xfrm>
            <a:off x="4591250" y="2948450"/>
            <a:ext cx="42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842" name="Shape 842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846" name="Shape 846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847" name="Shape 847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graphicFrame>
        <p:nvGraphicFramePr>
          <p:cNvPr id="850" name="Shape 850"/>
          <p:cNvGraphicFramePr/>
          <p:nvPr/>
        </p:nvGraphicFramePr>
        <p:xfrm>
          <a:off x="1555750" y="1810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{57C8B255-92D2-48B3-8EC2-4B35F61A7BEF}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Original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±1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±1 Relaxed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Survey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Fall 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367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715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Spring 2015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1203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476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397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882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51" name="Shape 851"/>
          <p:cNvSpPr txBox="1"/>
          <p:nvPr/>
        </p:nvSpPr>
        <p:spPr>
          <a:xfrm>
            <a:off x="1769250" y="1124425"/>
            <a:ext cx="5605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Total Number of Conflicts in a Semester</a:t>
            </a:r>
          </a:p>
        </p:txBody>
      </p:sp>
      <p:graphicFrame>
        <p:nvGraphicFramePr>
          <p:cNvPr id="852" name="Shape 852"/>
          <p:cNvGraphicFramePr/>
          <p:nvPr/>
        </p:nvGraphicFramePr>
        <p:xfrm>
          <a:off x="974687" y="40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{57C8B255-92D2-48B3-8EC2-4B35F61A7BEF}</a:tableStyleId>
              </a:tblPr>
              <a:tblGrid>
                <a:gridCol w="1122650"/>
                <a:gridCol w="714750"/>
                <a:gridCol w="831000"/>
                <a:gridCol w="652975"/>
                <a:gridCol w="912875"/>
                <a:gridCol w="661200"/>
                <a:gridCol w="787675"/>
                <a:gridCol w="696225"/>
                <a:gridCol w="815275"/>
              </a:tblGrid>
              <a:tr h="399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Original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±1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±1 Relaxed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Survey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368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Median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Spring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53" name="Shape 853"/>
          <p:cNvSpPr txBox="1"/>
          <p:nvPr/>
        </p:nvSpPr>
        <p:spPr>
          <a:xfrm>
            <a:off x="1769250" y="3415350"/>
            <a:ext cx="5605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Number of Conflicts per Course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860" name="Shape 860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864" name="Shape 864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865" name="Shape 865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66" name="Shape 86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68" name="Shape 868"/>
          <p:cNvSpPr txBox="1"/>
          <p:nvPr/>
        </p:nvSpPr>
        <p:spPr>
          <a:xfrm>
            <a:off x="576575" y="1280926"/>
            <a:ext cx="77589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400" u="sng"/>
              <a:t>Limitations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We have been working with end of the semester enrollments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To what extent does pre-enrollment change things?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We have been working with just two semesters of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How has the number of conflicts changed over the years?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How much does the schedule for a course change in a year?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Need to promote diversity in preferences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Survey results suggest most faculty prefer same slots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New Integer Programming Model</a:t>
            </a:r>
          </a:p>
        </p:txBody>
      </p:sp>
      <p:sp>
        <p:nvSpPr>
          <p:cNvPr id="875" name="Shape 875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879" name="Shape 879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880" name="Shape 880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83" name="Shape 883"/>
          <p:cNvSpPr txBox="1"/>
          <p:nvPr/>
        </p:nvSpPr>
        <p:spPr>
          <a:xfrm>
            <a:off x="468150" y="1642450"/>
            <a:ext cx="82077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400" u="sng"/>
              <a:t>Future Development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 u="sng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Integrate the data collection, data processing, optimizing and result comparing parts; design an interface for this tool.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i="1" lang="en-US" sz="2400" u="sng"/>
              <a:t>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 u="sng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Incentivize professors provide their desired time slots: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Fast responses will guarantee priority when there’s conflicts.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If the professor is willing to provide a more flexible schedule, his/her course could be assigned schedule first.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762000" y="1676400"/>
            <a:ext cx="47775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250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" type="body"/>
          </p:nvPr>
        </p:nvSpPr>
        <p:spPr>
          <a:xfrm>
            <a:off x="1066800" y="1752600"/>
            <a:ext cx="716279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</a:t>
            </a:r>
            <a:r>
              <a:rPr lang="en-US" sz="4000"/>
              <a:t>very</a:t>
            </a: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much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 Current Scheduling Process</a:t>
            </a:r>
          </a:p>
        </p:txBody>
      </p:sp>
      <p:sp>
        <p:nvSpPr>
          <p:cNvPr id="235" name="Shape 235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239" name="Shape 239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240" name="Shape 240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3" name="Shape 243"/>
          <p:cNvSpPr txBox="1"/>
          <p:nvPr/>
        </p:nvSpPr>
        <p:spPr>
          <a:xfrm>
            <a:off x="100895" y="704545"/>
            <a:ext cx="786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</a:rPr>
              <a:t>2014-2015 prelim schedule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Two-Prelim Courses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14" y="1868887"/>
            <a:ext cx="7578373" cy="41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 Current Scheduling Process</a:t>
            </a:r>
          </a:p>
        </p:txBody>
      </p:sp>
      <p:sp>
        <p:nvSpPr>
          <p:cNvPr id="251" name="Shape 251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255" name="Shape 255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256" name="Shape 256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9" name="Shape 259"/>
          <p:cNvSpPr txBox="1"/>
          <p:nvPr/>
        </p:nvSpPr>
        <p:spPr>
          <a:xfrm>
            <a:off x="797050" y="5478225"/>
            <a:ext cx="526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Study of current schedule gave us insight on cause of conflicts and potential for improvements.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67" y="2038280"/>
            <a:ext cx="4360132" cy="316444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905000" y="1747953"/>
            <a:ext cx="500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4500" y="2234858"/>
            <a:ext cx="3990975" cy="300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6140333" y="1781460"/>
            <a:ext cx="776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98895" y="955907"/>
            <a:ext cx="786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</a:rPr>
              <a:t>2014-2015 prelim schedule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Three-Prelim Courses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-13263" y="254833"/>
            <a:ext cx="4572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98895" y="254712"/>
            <a:ext cx="457200" cy="365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011054" y="254832"/>
            <a:ext cx="457200" cy="36569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1" type="ftr"/>
          </p:nvPr>
        </p:nvSpPr>
        <p:spPr>
          <a:xfrm>
            <a:off x="4082933" y="6381328"/>
            <a:ext cx="4114799" cy="3657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274" name="Shape 274"/>
          <p:cNvSpPr/>
          <p:nvPr/>
        </p:nvSpPr>
        <p:spPr>
          <a:xfrm>
            <a:off x="1199216" y="6385808"/>
            <a:ext cx="2834699" cy="362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275" name="Shape 275"/>
          <p:cNvSpPr/>
          <p:nvPr/>
        </p:nvSpPr>
        <p:spPr>
          <a:xfrm>
            <a:off x="-29980" y="6382514"/>
            <a:ext cx="1188600" cy="365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00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>
            <p:ph idx="12" type="sldNum"/>
          </p:nvPr>
        </p:nvSpPr>
        <p:spPr>
          <a:xfrm>
            <a:off x="-14990" y="6370064"/>
            <a:ext cx="1173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8" name="Shape 278"/>
          <p:cNvSpPr txBox="1"/>
          <p:nvPr/>
        </p:nvSpPr>
        <p:spPr>
          <a:xfrm>
            <a:off x="1011050" y="1753000"/>
            <a:ext cx="73245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2400" u="sng">
                <a:solidFill>
                  <a:schemeClr val="dk1"/>
                </a:solidFill>
              </a:rPr>
              <a:t>Goals for the Second Survey: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A bigger sample space.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More detailed questions about professors’ concern.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Learn about professors’ preferred prelim schedule, based on course progress and enrollment conflicts.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To solve the spacing problem, we asked how important professors think it is for their prelims to be equally spaced across the semester.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1454050" y="154718"/>
            <a:ext cx="812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 Current Scheduling Process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Further: Our own Survey &amp; Result</a:t>
            </a:r>
          </a:p>
        </p:txBody>
      </p:sp>
      <p:sp>
        <p:nvSpPr>
          <p:cNvPr id="286" name="Shape 286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290" name="Shape 290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291" name="Shape 291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94" name="Shape 294"/>
          <p:cNvSpPr txBox="1"/>
          <p:nvPr/>
        </p:nvSpPr>
        <p:spPr>
          <a:xfrm>
            <a:off x="498900" y="1066800"/>
            <a:ext cx="6697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rgbClr val="000000"/>
                </a:solidFill>
              </a:rPr>
              <a:t>Professors’ ideal prelim schedule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50" y="2075250"/>
            <a:ext cx="6829474" cy="37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965587" y="5386700"/>
            <a:ext cx="920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Weeks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454050" y="154718"/>
            <a:ext cx="8124662" cy="54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Further: Our own Survey &amp; Result</a:t>
            </a:r>
          </a:p>
        </p:txBody>
      </p:sp>
      <p:sp>
        <p:nvSpPr>
          <p:cNvPr id="303" name="Shape 303"/>
          <p:cNvSpPr/>
          <p:nvPr/>
        </p:nvSpPr>
        <p:spPr>
          <a:xfrm>
            <a:off x="-13263" y="254833"/>
            <a:ext cx="457200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98895" y="254712"/>
            <a:ext cx="457200" cy="3657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011054" y="254832"/>
            <a:ext cx="4572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1" type="ftr"/>
          </p:nvPr>
        </p:nvSpPr>
        <p:spPr>
          <a:xfrm>
            <a:off x="4082933" y="6381328"/>
            <a:ext cx="4114800" cy="365759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Evening Prelim Scheduling Team</a:t>
            </a:r>
          </a:p>
        </p:txBody>
      </p:sp>
      <p:sp>
        <p:nvSpPr>
          <p:cNvPr id="307" name="Shape 307"/>
          <p:cNvSpPr/>
          <p:nvPr/>
        </p:nvSpPr>
        <p:spPr>
          <a:xfrm>
            <a:off x="1199216" y="6385808"/>
            <a:ext cx="2834640" cy="362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Research and Information Engineering</a:t>
            </a:r>
          </a:p>
        </p:txBody>
      </p:sp>
      <p:sp>
        <p:nvSpPr>
          <p:cNvPr id="308" name="Shape 308"/>
          <p:cNvSpPr/>
          <p:nvPr/>
        </p:nvSpPr>
        <p:spPr>
          <a:xfrm>
            <a:off x="-29979" y="6382514"/>
            <a:ext cx="1188719" cy="36575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67260" t="0"/>
          <a:stretch/>
        </p:blipFill>
        <p:spPr>
          <a:xfrm>
            <a:off x="8335475" y="6100996"/>
            <a:ext cx="715860" cy="6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2" type="sldNum"/>
          </p:nvPr>
        </p:nvSpPr>
        <p:spPr>
          <a:xfrm>
            <a:off x="-14991" y="6370064"/>
            <a:ext cx="1173730" cy="38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11" name="Shape 311"/>
          <p:cNvSpPr txBox="1"/>
          <p:nvPr/>
        </p:nvSpPr>
        <p:spPr>
          <a:xfrm>
            <a:off x="498900" y="1119362"/>
            <a:ext cx="897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rgbClr val="000000"/>
                </a:solidFill>
              </a:rPr>
              <a:t>Professors’ ideal prelim schedule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50" y="2130923"/>
            <a:ext cx="6979075" cy="36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77325" y="5403450"/>
            <a:ext cx="920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Weeks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