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57" r:id="rId3"/>
    <p:sldId id="258" r:id="rId4"/>
    <p:sldId id="268" r:id="rId5"/>
    <p:sldId id="259" r:id="rId6"/>
    <p:sldId id="260" r:id="rId7"/>
    <p:sldId id="261" r:id="rId8"/>
    <p:sldId id="262" r:id="rId9"/>
    <p:sldId id="264" r:id="rId10"/>
    <p:sldId id="263" r:id="rId11"/>
    <p:sldId id="269" r:id="rId12"/>
    <p:sldId id="270" r:id="rId13"/>
    <p:sldId id="271" r:id="rId14"/>
    <p:sldId id="272" r:id="rId15"/>
    <p:sldId id="265" r:id="rId16"/>
    <p:sldId id="278" r:id="rId17"/>
    <p:sldId id="273" r:id="rId18"/>
    <p:sldId id="274" r:id="rId19"/>
    <p:sldId id="275" r:id="rId20"/>
    <p:sldId id="276" r:id="rId21"/>
    <p:sldId id="277" r:id="rId22"/>
    <p:sldId id="279"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81"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7FD9D-1032-44BE-BC62-B1439E1F5B0E}" type="datetimeFigureOut">
              <a:rPr lang="en-GB" smtClean="0"/>
              <a:t>10/05/2018</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BCAA2-4314-4859-BA6C-804DD42E6251}" type="slidenum">
              <a:rPr lang="en-GB" smtClean="0"/>
              <a:t>‹#›</a:t>
            </a:fld>
            <a:endParaRPr lang="en-GB"/>
          </a:p>
        </p:txBody>
      </p:sp>
    </p:spTree>
    <p:extLst>
      <p:ext uri="{BB962C8B-B14F-4D97-AF65-F5344CB8AC3E}">
        <p14:creationId xmlns:p14="http://schemas.microsoft.com/office/powerpoint/2010/main" val="358846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手机相机工艺的发展，手机相机的拍照效果越来越好，且价格越来越低。因此，在一些对精度要求不高的应用中，使用手机相机来代替昂贵的数码相机成为可能。手机具有以下两个优点，价格低廉并且效果也不差。在进行量测之前，都要进行相机检校，使用传统的检校场不太现实，因此，简单易用的相机检校方法成为需要。目标：简单，易用，成本低，精度高。</a:t>
            </a:r>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2</a:t>
            </a:fld>
            <a:endParaRPr lang="en-GB"/>
          </a:p>
        </p:txBody>
      </p:sp>
    </p:spTree>
    <p:extLst>
      <p:ext uri="{BB962C8B-B14F-4D97-AF65-F5344CB8AC3E}">
        <p14:creationId xmlns:p14="http://schemas.microsoft.com/office/powerpoint/2010/main" val="189260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3</a:t>
            </a:fld>
            <a:endParaRPr lang="en-GB"/>
          </a:p>
        </p:txBody>
      </p:sp>
    </p:spTree>
    <p:extLst>
      <p:ext uri="{BB962C8B-B14F-4D97-AF65-F5344CB8AC3E}">
        <p14:creationId xmlns:p14="http://schemas.microsoft.com/office/powerpoint/2010/main" val="120334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4</a:t>
            </a:fld>
            <a:endParaRPr lang="en-GB"/>
          </a:p>
        </p:txBody>
      </p:sp>
    </p:spTree>
    <p:extLst>
      <p:ext uri="{BB962C8B-B14F-4D97-AF65-F5344CB8AC3E}">
        <p14:creationId xmlns:p14="http://schemas.microsoft.com/office/powerpoint/2010/main" val="60960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5</a:t>
            </a:fld>
            <a:endParaRPr lang="en-GB"/>
          </a:p>
        </p:txBody>
      </p:sp>
    </p:spTree>
    <p:extLst>
      <p:ext uri="{BB962C8B-B14F-4D97-AF65-F5344CB8AC3E}">
        <p14:creationId xmlns:p14="http://schemas.microsoft.com/office/powerpoint/2010/main" val="351562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6</a:t>
            </a:fld>
            <a:endParaRPr lang="en-GB"/>
          </a:p>
        </p:txBody>
      </p:sp>
    </p:spTree>
    <p:extLst>
      <p:ext uri="{BB962C8B-B14F-4D97-AF65-F5344CB8AC3E}">
        <p14:creationId xmlns:p14="http://schemas.microsoft.com/office/powerpoint/2010/main" val="254457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7</a:t>
            </a:fld>
            <a:endParaRPr lang="en-GB"/>
          </a:p>
        </p:txBody>
      </p:sp>
    </p:spTree>
    <p:extLst>
      <p:ext uri="{BB962C8B-B14F-4D97-AF65-F5344CB8AC3E}">
        <p14:creationId xmlns:p14="http://schemas.microsoft.com/office/powerpoint/2010/main" val="404349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8</a:t>
            </a:fld>
            <a:endParaRPr lang="en-GB"/>
          </a:p>
        </p:txBody>
      </p:sp>
    </p:spTree>
    <p:extLst>
      <p:ext uri="{BB962C8B-B14F-4D97-AF65-F5344CB8AC3E}">
        <p14:creationId xmlns:p14="http://schemas.microsoft.com/office/powerpoint/2010/main" val="1760965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10"/>
          </p:nvPr>
        </p:nvSpPr>
        <p:spPr/>
        <p:txBody>
          <a:bodyPr/>
          <a:lstStyle/>
          <a:p>
            <a:fld id="{734BCAA2-4314-4859-BA6C-804DD42E6251}" type="slidenum">
              <a:rPr lang="en-GB" smtClean="0"/>
              <a:t>9</a:t>
            </a:fld>
            <a:endParaRPr lang="en-GB"/>
          </a:p>
        </p:txBody>
      </p:sp>
    </p:spTree>
    <p:extLst>
      <p:ext uri="{BB962C8B-B14F-4D97-AF65-F5344CB8AC3E}">
        <p14:creationId xmlns:p14="http://schemas.microsoft.com/office/powerpoint/2010/main" val="3229055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C6C38A4-7806-415A-B22E-F179149F1734}" type="datetimeFigureOut">
              <a:rPr lang="en-GB" smtClean="0"/>
              <a:t>10/05/2018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44476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228692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00110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8664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24370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DC6C38A4-7806-415A-B22E-F179149F1734}" type="datetimeFigureOut">
              <a:rPr lang="en-GB" smtClean="0"/>
              <a:t>10/05/2018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866993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DC6C38A4-7806-415A-B22E-F179149F1734}" type="datetimeFigureOut">
              <a:rPr lang="en-GB" smtClean="0"/>
              <a:t>10/05/2018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54786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6C38A4-7806-415A-B22E-F179149F1734}" type="datetimeFigureOut">
              <a:rPr lang="en-GB" smtClean="0"/>
              <a:t>10/05/2018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32267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6C38A4-7806-415A-B22E-F179149F1734}" type="datetimeFigureOut">
              <a:rPr lang="en-GB" smtClean="0"/>
              <a:t>10/05/2018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8275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C6C38A4-7806-415A-B22E-F179149F1734}" type="datetimeFigureOut">
              <a:rPr lang="en-GB" smtClean="0"/>
              <a:t>10/05/2018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283380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C6C38A4-7806-415A-B22E-F179149F1734}" type="datetimeFigureOut">
              <a:rPr lang="en-GB" smtClean="0"/>
              <a:t>10/05/2018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62516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80125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C6C38A4-7806-415A-B22E-F179149F1734}" type="datetimeFigureOut">
              <a:rPr lang="en-GB" smtClean="0"/>
              <a:t>10/05/2018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05652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C6C38A4-7806-415A-B22E-F179149F1734}" type="datetimeFigureOut">
              <a:rPr lang="en-GB" smtClean="0"/>
              <a:t>10/05/2018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176335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C6C38A4-7806-415A-B22E-F179149F1734}" type="datetimeFigureOut">
              <a:rPr lang="en-GB" smtClean="0"/>
              <a:t>10/05/2018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89896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391538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C6C38A4-7806-415A-B22E-F179149F1734}" type="datetimeFigureOut">
              <a:rPr lang="en-GB" smtClean="0"/>
              <a:t>10/05/2018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CD00C8-0BBD-449B-93DE-7FC869F527AA}" type="slidenum">
              <a:rPr lang="en-GB" smtClean="0"/>
              <a:t>‹#›</a:t>
            </a:fld>
            <a:endParaRPr lang="en-GB"/>
          </a:p>
        </p:txBody>
      </p:sp>
    </p:spTree>
    <p:extLst>
      <p:ext uri="{BB962C8B-B14F-4D97-AF65-F5344CB8AC3E}">
        <p14:creationId xmlns:p14="http://schemas.microsoft.com/office/powerpoint/2010/main" val="220818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C6C38A4-7806-415A-B22E-F179149F1734}" type="datetimeFigureOut">
              <a:rPr lang="en-GB" smtClean="0"/>
              <a:t>10/05/2018</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CD00C8-0BBD-449B-93DE-7FC869F527AA}" type="slidenum">
              <a:rPr lang="en-GB" smtClean="0"/>
              <a:t>‹#›</a:t>
            </a:fld>
            <a:endParaRPr lang="en-GB"/>
          </a:p>
        </p:txBody>
      </p:sp>
    </p:spTree>
    <p:extLst>
      <p:ext uri="{BB962C8B-B14F-4D97-AF65-F5344CB8AC3E}">
        <p14:creationId xmlns:p14="http://schemas.microsoft.com/office/powerpoint/2010/main" val="8577249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2984C-D817-4C48-A242-C4D89FEFB75D}"/>
              </a:ext>
            </a:extLst>
          </p:cNvPr>
          <p:cNvSpPr>
            <a:spLocks noGrp="1"/>
          </p:cNvSpPr>
          <p:nvPr>
            <p:ph type="ctrTitle"/>
          </p:nvPr>
        </p:nvSpPr>
        <p:spPr>
          <a:xfrm>
            <a:off x="1241266" y="919787"/>
            <a:ext cx="9709468" cy="2509213"/>
          </a:xfrm>
        </p:spPr>
        <p:txBody>
          <a:bodyPr/>
          <a:lstStyle/>
          <a:p>
            <a:r>
              <a:rPr lang="en-GB" altLang="zh-CN" dirty="0"/>
              <a:t>A</a:t>
            </a:r>
            <a:r>
              <a:rPr lang="zh-CN" altLang="en-US" dirty="0"/>
              <a:t> </a:t>
            </a:r>
            <a:r>
              <a:rPr lang="en-GB" altLang="zh-CN" dirty="0"/>
              <a:t>compact</a:t>
            </a:r>
            <a:r>
              <a:rPr lang="zh-CN" altLang="en-US" dirty="0"/>
              <a:t> </a:t>
            </a:r>
            <a:r>
              <a:rPr lang="en-GB" altLang="zh-CN" dirty="0"/>
              <a:t>method</a:t>
            </a:r>
            <a:r>
              <a:rPr lang="zh-CN" altLang="en-US" dirty="0"/>
              <a:t> </a:t>
            </a:r>
            <a:r>
              <a:rPr lang="en-GB" altLang="zh-CN" dirty="0"/>
              <a:t>for </a:t>
            </a:r>
            <a:br>
              <a:rPr lang="en-GB" altLang="zh-CN" dirty="0"/>
            </a:br>
            <a:r>
              <a:rPr lang="en-GB" altLang="zh-CN" dirty="0"/>
              <a:t>smart-phone </a:t>
            </a:r>
            <a:r>
              <a:rPr lang="en-US" altLang="zh-CN" dirty="0"/>
              <a:t>Camera Calibration</a:t>
            </a:r>
            <a:endParaRPr lang="en-GB" dirty="0"/>
          </a:p>
        </p:txBody>
      </p:sp>
      <p:sp>
        <p:nvSpPr>
          <p:cNvPr id="3" name="副标题 2">
            <a:extLst>
              <a:ext uri="{FF2B5EF4-FFF2-40B4-BE49-F238E27FC236}">
                <a16:creationId xmlns:a16="http://schemas.microsoft.com/office/drawing/2014/main" id="{7B87EADE-BF3D-4487-BB0E-FBA9A5F173CE}"/>
              </a:ext>
            </a:extLst>
          </p:cNvPr>
          <p:cNvSpPr>
            <a:spLocks noGrp="1"/>
          </p:cNvSpPr>
          <p:nvPr>
            <p:ph type="subTitle" idx="1"/>
          </p:nvPr>
        </p:nvSpPr>
        <p:spPr/>
        <p:txBody>
          <a:bodyPr>
            <a:normAutofit fontScale="92500" lnSpcReduction="10000"/>
          </a:bodyPr>
          <a:lstStyle/>
          <a:p>
            <a:r>
              <a:rPr lang="en-GB" dirty="0"/>
              <a:t>Kai </a:t>
            </a:r>
            <a:r>
              <a:rPr lang="en-GB" dirty="0" err="1"/>
              <a:t>zhang</a:t>
            </a:r>
            <a:endParaRPr lang="en-GB" dirty="0"/>
          </a:p>
          <a:p>
            <a:r>
              <a:rPr lang="en-GB" dirty="0"/>
              <a:t>School of remote sensing and information engineering</a:t>
            </a:r>
          </a:p>
          <a:p>
            <a:r>
              <a:rPr lang="en-GB" dirty="0"/>
              <a:t>Wuhan university</a:t>
            </a:r>
          </a:p>
        </p:txBody>
      </p:sp>
    </p:spTree>
    <p:extLst>
      <p:ext uri="{BB962C8B-B14F-4D97-AF65-F5344CB8AC3E}">
        <p14:creationId xmlns:p14="http://schemas.microsoft.com/office/powerpoint/2010/main" val="240362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867DA-929A-4B77-BD22-E1E545216CF3}"/>
              </a:ext>
            </a:extLst>
          </p:cNvPr>
          <p:cNvSpPr>
            <a:spLocks noGrp="1"/>
          </p:cNvSpPr>
          <p:nvPr>
            <p:ph type="title"/>
          </p:nvPr>
        </p:nvSpPr>
        <p:spPr>
          <a:xfrm>
            <a:off x="913149" y="268712"/>
            <a:ext cx="10364451" cy="1596177"/>
          </a:xfrm>
        </p:spPr>
        <p:txBody>
          <a:bodyPr/>
          <a:lstStyle/>
          <a:p>
            <a:r>
              <a:rPr lang="en-GB" dirty="0"/>
              <a:t>methodology</a:t>
            </a:r>
          </a:p>
        </p:txBody>
      </p:sp>
      <p:sp>
        <p:nvSpPr>
          <p:cNvPr id="3" name="内容占位符 2">
            <a:extLst>
              <a:ext uri="{FF2B5EF4-FFF2-40B4-BE49-F238E27FC236}">
                <a16:creationId xmlns:a16="http://schemas.microsoft.com/office/drawing/2014/main" id="{BAB9BC67-C3C4-43F3-BADE-EF11E8FE9B0A}"/>
              </a:ext>
            </a:extLst>
          </p:cNvPr>
          <p:cNvSpPr>
            <a:spLocks noGrp="1"/>
          </p:cNvSpPr>
          <p:nvPr>
            <p:ph sz="quarter" idx="13"/>
          </p:nvPr>
        </p:nvSpPr>
        <p:spPr>
          <a:xfrm>
            <a:off x="1028074" y="2462183"/>
            <a:ext cx="10363826" cy="2530929"/>
          </a:xfrm>
        </p:spPr>
        <p:txBody>
          <a:bodyPr>
            <a:normAutofit lnSpcReduction="10000"/>
          </a:bodyPr>
          <a:lstStyle/>
          <a:p>
            <a:r>
              <a:rPr lang="en-GB" sz="2400" cap="none" dirty="0">
                <a:latin typeface="Times New Roman" panose="02020603050405020304" pitchFamily="18" charset="0"/>
                <a:cs typeface="Times New Roman" panose="02020603050405020304" pitchFamily="18" charset="0"/>
              </a:rPr>
              <a:t>We adopt the plane calibration method to calibrate smartphone camera.</a:t>
            </a:r>
          </a:p>
          <a:p>
            <a:pPr marL="0" indent="0">
              <a:buNone/>
            </a:pPr>
            <a:endParaRPr lang="en-GB" sz="2400" cap="none" dirty="0">
              <a:latin typeface="Times New Roman" panose="02020603050405020304" pitchFamily="18" charset="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We apply bundle adjustment by additional parameters to calculate interior parameters and exterior parameters.</a:t>
            </a:r>
          </a:p>
          <a:p>
            <a:pPr marL="0" indent="0">
              <a:buNone/>
            </a:pPr>
            <a:r>
              <a:rPr lang="en-GB" sz="2400" cap="none" dirty="0">
                <a:cs typeface="Times New Roman" panose="02020603050405020304" pitchFamily="18" charset="0"/>
              </a:rPr>
              <a:t>             </a:t>
            </a:r>
            <a:endParaRPr lang="en-GB" sz="2400" b="0" cap="none" dirty="0">
              <a:cs typeface="Times New Roman" panose="02020603050405020304" pitchFamily="18" charset="0"/>
            </a:endParaRPr>
          </a:p>
          <a:p>
            <a:pPr marL="0" indent="0">
              <a:buNone/>
            </a:pPr>
            <a:endParaRPr lang="en-GB" sz="2400" cap="none" dirty="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01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B9BC67-C3C4-43F3-BADE-EF11E8FE9B0A}"/>
                  </a:ext>
                </a:extLst>
              </p:cNvPr>
              <p:cNvSpPr>
                <a:spLocks noGrp="1"/>
              </p:cNvSpPr>
              <p:nvPr>
                <p:ph sz="quarter" idx="13"/>
              </p:nvPr>
            </p:nvSpPr>
            <p:spPr>
              <a:xfrm>
                <a:off x="914087" y="767441"/>
                <a:ext cx="10363826" cy="5731329"/>
              </a:xfrm>
            </p:spPr>
            <p:txBody>
              <a:bodyPr>
                <a:normAutofit/>
              </a:bodyPr>
              <a:lstStyle/>
              <a:p>
                <a:r>
                  <a:rPr lang="en-GB" sz="2400" cap="none" dirty="0">
                    <a:latin typeface="Times New Roman" panose="02020603050405020304" pitchFamily="18" charset="0"/>
                    <a:cs typeface="Times New Roman" panose="02020603050405020304" pitchFamily="18" charset="0"/>
                  </a:rPr>
                  <a:t>We assume that except the interior and exterior parameters, there are tangent distortion in x and y direction. We use five parameters to express this distortion.</a:t>
                </a:r>
              </a:p>
              <a:p>
                <a14:m>
                  <m:oMath xmlns:m="http://schemas.openxmlformats.org/officeDocument/2006/math">
                    <m:r>
                      <a:rPr lang="en-GB" sz="2400" b="0" i="1" cap="none" smtClean="0">
                        <a:latin typeface="Cambria Math" panose="02040503050406030204" pitchFamily="18" charset="0"/>
                        <a:cs typeface="Times New Roman" panose="02020603050405020304" pitchFamily="18" charset="0"/>
                      </a:rPr>
                      <m:t>𝑑𝑥</m:t>
                    </m:r>
                    <m:r>
                      <a:rPr lang="en-GB" sz="2400" b="0" i="1" cap="none" smtClean="0">
                        <a:latin typeface="Cambria Math" panose="02040503050406030204" pitchFamily="18" charset="0"/>
                        <a:cs typeface="Times New Roman" panose="02020603050405020304" pitchFamily="18" charset="0"/>
                      </a:rPr>
                      <m:t>=</m:t>
                    </m:r>
                    <m:r>
                      <a:rPr lang="en-GB" sz="2400" b="0" i="1" cap="none" smtClean="0">
                        <a:latin typeface="Cambria Math" panose="02040503050406030204" pitchFamily="18" charset="0"/>
                        <a:cs typeface="Times New Roman" panose="02020603050405020304" pitchFamily="18" charset="0"/>
                      </a:rPr>
                      <m:t>𝑥</m:t>
                    </m:r>
                    <m:r>
                      <a:rPr lang="en-GB" sz="2400" b="0" i="1" cap="none" smtClean="0">
                        <a:latin typeface="Cambria Math" panose="02040503050406030204" pitchFamily="18" charset="0"/>
                        <a:cs typeface="Times New Roman" panose="02020603050405020304" pitchFamily="18" charset="0"/>
                      </a:rPr>
                      <m:t>(</m:t>
                    </m:r>
                    <m:sSub>
                      <m:sSubPr>
                        <m:ctrlPr>
                          <a:rPr lang="en-GB" sz="2400" b="0" i="1" cap="none" smtClean="0">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𝑘</m:t>
                        </m:r>
                      </m:e>
                      <m:sub>
                        <m:r>
                          <a:rPr lang="en-GB" sz="2400" b="0" i="1" cap="none" smtClean="0">
                            <a:latin typeface="Cambria Math" panose="02040503050406030204" pitchFamily="18" charset="0"/>
                            <a:cs typeface="Times New Roman" panose="02020603050405020304" pitchFamily="18" charset="0"/>
                          </a:rPr>
                          <m:t>1</m:t>
                        </m:r>
                      </m:sub>
                    </m:sSub>
                    <m:sSup>
                      <m:sSupPr>
                        <m:ctrlPr>
                          <a:rPr lang="en-GB" sz="2400" b="0" i="1" cap="none" smtClean="0">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𝑟</m:t>
                        </m:r>
                      </m:e>
                      <m:sup>
                        <m:r>
                          <a:rPr lang="en-GB" sz="2400" b="0" i="1" cap="none" smtClean="0">
                            <a:latin typeface="Cambria Math" panose="02040503050406030204" pitchFamily="18" charset="0"/>
                            <a:cs typeface="Times New Roman" panose="02020603050405020304" pitchFamily="18" charset="0"/>
                          </a:rPr>
                          <m:t>2</m:t>
                        </m:r>
                      </m:sup>
                    </m:sSup>
                    <m:r>
                      <a:rPr lang="en-GB" sz="2400" b="0" i="1" cap="none" smtClean="0">
                        <a:latin typeface="Cambria Math" panose="02040503050406030204" pitchFamily="18" charset="0"/>
                        <a:cs typeface="Times New Roman" panose="02020603050405020304" pitchFamily="18" charset="0"/>
                      </a:rPr>
                      <m:t>+</m:t>
                    </m:r>
                  </m:oMath>
                </a14:m>
                <a:r>
                  <a:rPr lang="en-GB" sz="240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b="0" i="1" cap="none" smtClean="0">
                            <a:latin typeface="Cambria Math" panose="02040503050406030204" pitchFamily="18" charset="0"/>
                            <a:cs typeface="Times New Roman" panose="02020603050405020304" pitchFamily="18" charset="0"/>
                          </a:rPr>
                          <m:t>2</m:t>
                        </m:r>
                      </m:sub>
                    </m:sSub>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b="0" i="1" cap="none" smtClean="0">
                            <a:latin typeface="Cambria Math" panose="02040503050406030204" pitchFamily="18" charset="0"/>
                            <a:cs typeface="Times New Roman" panose="02020603050405020304" pitchFamily="18" charset="0"/>
                          </a:rPr>
                          <m:t>4</m:t>
                        </m:r>
                      </m:sup>
                    </m:sSup>
                    <m:r>
                      <a:rPr lang="en-GB" sz="2400" b="0" i="1" cap="none" smtClean="0">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b="0" i="1" cap="none" smtClean="0">
                            <a:latin typeface="Cambria Math" panose="02040503050406030204" pitchFamily="18" charset="0"/>
                            <a:cs typeface="Times New Roman" panose="02020603050405020304" pitchFamily="18" charset="0"/>
                          </a:rPr>
                          <m:t>3</m:t>
                        </m:r>
                      </m:sub>
                    </m:sSub>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b="0" i="1" cap="none" smtClean="0">
                            <a:latin typeface="Cambria Math" panose="02040503050406030204" pitchFamily="18" charset="0"/>
                            <a:cs typeface="Times New Roman" panose="02020603050405020304" pitchFamily="18" charset="0"/>
                          </a:rPr>
                          <m:t>6</m:t>
                        </m:r>
                      </m:sup>
                    </m:sSup>
                    <m:r>
                      <a:rPr lang="en-GB" sz="2400" b="0" i="1" cap="none" smtClean="0">
                        <a:latin typeface="Cambria Math" panose="02040503050406030204" pitchFamily="18" charset="0"/>
                        <a:cs typeface="Times New Roman" panose="02020603050405020304" pitchFamily="18" charset="0"/>
                      </a:rPr>
                      <m:t>)+</m:t>
                    </m:r>
                    <m:sSub>
                      <m:sSubPr>
                        <m:ctrlPr>
                          <a:rPr lang="en-GB" sz="2400" b="0" i="1" cap="none" smtClean="0">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𝑝</m:t>
                        </m:r>
                      </m:e>
                      <m:sub>
                        <m:r>
                          <a:rPr lang="en-GB" sz="2400" b="0" i="1" cap="none" smtClean="0">
                            <a:latin typeface="Cambria Math" panose="02040503050406030204" pitchFamily="18" charset="0"/>
                            <a:cs typeface="Times New Roman" panose="02020603050405020304" pitchFamily="18" charset="0"/>
                          </a:rPr>
                          <m:t>1</m:t>
                        </m:r>
                      </m:sub>
                    </m:sSub>
                    <m:d>
                      <m:dPr>
                        <m:ctrlPr>
                          <a:rPr lang="en-GB" sz="2400" b="0" i="1" cap="none" smtClean="0">
                            <a:latin typeface="Cambria Math" panose="02040503050406030204" pitchFamily="18" charset="0"/>
                            <a:cs typeface="Times New Roman" panose="02020603050405020304" pitchFamily="18" charset="0"/>
                          </a:rPr>
                        </m:ctrlPr>
                      </m:dPr>
                      <m:e>
                        <m:sSup>
                          <m:sSupPr>
                            <m:ctrlPr>
                              <a:rPr lang="en-GB" sz="2400" b="0" i="1" cap="none" smtClean="0">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𝑟</m:t>
                            </m:r>
                          </m:e>
                          <m:sup>
                            <m:r>
                              <a:rPr lang="en-GB" sz="2400" b="0" i="1" cap="none" smtClean="0">
                                <a:latin typeface="Cambria Math" panose="02040503050406030204" pitchFamily="18" charset="0"/>
                                <a:cs typeface="Times New Roman" panose="02020603050405020304" pitchFamily="18" charset="0"/>
                              </a:rPr>
                              <m:t>2</m:t>
                            </m:r>
                          </m:sup>
                        </m:sSup>
                        <m:r>
                          <a:rPr lang="en-GB" sz="2400" b="0" i="1" cap="none" smtClean="0">
                            <a:latin typeface="Cambria Math" panose="02040503050406030204" pitchFamily="18" charset="0"/>
                            <a:cs typeface="Times New Roman" panose="02020603050405020304" pitchFamily="18" charset="0"/>
                          </a:rPr>
                          <m:t>+2</m:t>
                        </m:r>
                        <m:sSup>
                          <m:sSupPr>
                            <m:ctrlPr>
                              <a:rPr lang="en-GB" sz="2400" b="0" i="1" cap="none" smtClean="0">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𝑥</m:t>
                            </m:r>
                          </m:e>
                          <m:sup>
                            <m:r>
                              <a:rPr lang="en-GB" sz="2400" b="0" i="1" cap="none" smtClean="0">
                                <a:latin typeface="Cambria Math" panose="02040503050406030204" pitchFamily="18" charset="0"/>
                                <a:cs typeface="Times New Roman" panose="02020603050405020304" pitchFamily="18" charset="0"/>
                              </a:rPr>
                              <m:t>2</m:t>
                            </m:r>
                          </m:sup>
                        </m:sSup>
                      </m:e>
                    </m:d>
                    <m:r>
                      <a:rPr lang="en-GB" sz="2400" b="0" i="1" cap="none" smtClean="0">
                        <a:latin typeface="Cambria Math" panose="02040503050406030204" pitchFamily="18" charset="0"/>
                        <a:cs typeface="Times New Roman" panose="02020603050405020304" pitchFamily="18" charset="0"/>
                      </a:rPr>
                      <m:t>+</m:t>
                    </m:r>
                    <m:sSub>
                      <m:sSubPr>
                        <m:ctrlPr>
                          <a:rPr lang="en-GB" sz="2400" b="0" i="1" cap="none" smtClean="0">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𝑝</m:t>
                        </m:r>
                      </m:e>
                      <m:sub>
                        <m:r>
                          <a:rPr lang="en-GB" sz="2400" b="0" i="1" cap="none" smtClean="0">
                            <a:latin typeface="Cambria Math" panose="02040503050406030204" pitchFamily="18" charset="0"/>
                            <a:cs typeface="Times New Roman" panose="02020603050405020304" pitchFamily="18" charset="0"/>
                          </a:rPr>
                          <m:t>2</m:t>
                        </m:r>
                      </m:sub>
                    </m:sSub>
                    <m:r>
                      <a:rPr lang="en-GB" sz="2400" b="0" i="1" cap="none" smtClean="0">
                        <a:latin typeface="Cambria Math" panose="02040503050406030204" pitchFamily="18" charset="0"/>
                        <a:cs typeface="Times New Roman" panose="02020603050405020304" pitchFamily="18" charset="0"/>
                      </a:rPr>
                      <m:t>𝑥𝑦</m:t>
                    </m:r>
                  </m:oMath>
                </a14:m>
                <a:endParaRPr lang="en-GB" sz="2400" b="0" cap="none" dirty="0">
                  <a:cs typeface="Times New Roman" panose="02020603050405020304" pitchFamily="18" charset="0"/>
                </a:endParaRPr>
              </a:p>
              <a:p>
                <a14:m>
                  <m:oMath xmlns:m="http://schemas.openxmlformats.org/officeDocument/2006/math">
                    <m:r>
                      <a:rPr lang="en-GB" sz="2400" i="1" cap="none">
                        <a:latin typeface="Cambria Math" panose="02040503050406030204" pitchFamily="18" charset="0"/>
                        <a:cs typeface="Times New Roman" panose="02020603050405020304" pitchFamily="18" charset="0"/>
                      </a:rPr>
                      <m:t>𝑑</m:t>
                    </m:r>
                    <m:r>
                      <a:rPr lang="en-GB" sz="2400" b="0" i="1" cap="none" smtClean="0">
                        <a:latin typeface="Cambria Math" panose="02040503050406030204" pitchFamily="18" charset="0"/>
                        <a:cs typeface="Times New Roman" panose="02020603050405020304" pitchFamily="18" charset="0"/>
                      </a:rPr>
                      <m:t>𝑦</m:t>
                    </m:r>
                    <m:r>
                      <a:rPr lang="en-GB" sz="2400" i="1" cap="none">
                        <a:latin typeface="Cambria Math" panose="02040503050406030204" pitchFamily="18" charset="0"/>
                        <a:cs typeface="Times New Roman" panose="02020603050405020304" pitchFamily="18" charset="0"/>
                      </a:rPr>
                      <m:t>=</m:t>
                    </m:r>
                    <m:r>
                      <a:rPr lang="en-GB" sz="2400" b="0" i="1" cap="none" smtClean="0">
                        <a:latin typeface="Cambria Math" panose="02040503050406030204" pitchFamily="18" charset="0"/>
                        <a:cs typeface="Times New Roman" panose="02020603050405020304" pitchFamily="18" charset="0"/>
                      </a:rPr>
                      <m:t>𝑦</m:t>
                    </m:r>
                    <m: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i="1" cap="none">
                            <a:latin typeface="Cambria Math" panose="02040503050406030204" pitchFamily="18" charset="0"/>
                            <a:cs typeface="Times New Roman" panose="02020603050405020304" pitchFamily="18" charset="0"/>
                          </a:rPr>
                          <m:t>1</m:t>
                        </m:r>
                      </m:sub>
                    </m:sSub>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i="1" cap="none">
                            <a:latin typeface="Cambria Math" panose="02040503050406030204" pitchFamily="18" charset="0"/>
                            <a:cs typeface="Times New Roman" panose="02020603050405020304" pitchFamily="18" charset="0"/>
                          </a:rPr>
                          <m:t>2</m:t>
                        </m:r>
                      </m:sup>
                    </m:sSup>
                    <m:r>
                      <a:rPr lang="en-GB" sz="2400" i="1" cap="none">
                        <a:latin typeface="Cambria Math" panose="02040503050406030204" pitchFamily="18" charset="0"/>
                        <a:cs typeface="Times New Roman" panose="02020603050405020304" pitchFamily="18" charset="0"/>
                      </a:rPr>
                      <m:t>+</m:t>
                    </m:r>
                  </m:oMath>
                </a14:m>
                <a:r>
                  <a:rPr lang="en-GB" sz="240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i="1" cap="none">
                            <a:latin typeface="Cambria Math" panose="02040503050406030204" pitchFamily="18" charset="0"/>
                            <a:cs typeface="Times New Roman" panose="02020603050405020304" pitchFamily="18" charset="0"/>
                          </a:rPr>
                          <m:t>2</m:t>
                        </m:r>
                      </m:sub>
                    </m:sSub>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i="1" cap="none">
                            <a:latin typeface="Cambria Math" panose="02040503050406030204" pitchFamily="18" charset="0"/>
                            <a:cs typeface="Times New Roman" panose="02020603050405020304" pitchFamily="18" charset="0"/>
                          </a:rPr>
                          <m:t>4</m:t>
                        </m:r>
                      </m:sup>
                    </m:sSup>
                    <m: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i="1" cap="none">
                            <a:latin typeface="Cambria Math" panose="02040503050406030204" pitchFamily="18" charset="0"/>
                            <a:cs typeface="Times New Roman" panose="02020603050405020304" pitchFamily="18" charset="0"/>
                          </a:rPr>
                          <m:t>3</m:t>
                        </m:r>
                      </m:sub>
                    </m:sSub>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i="1" cap="none">
                            <a:latin typeface="Cambria Math" panose="02040503050406030204" pitchFamily="18" charset="0"/>
                            <a:cs typeface="Times New Roman" panose="02020603050405020304" pitchFamily="18" charset="0"/>
                          </a:rPr>
                          <m:t>6</m:t>
                        </m:r>
                      </m:sup>
                    </m:sSup>
                    <m:r>
                      <a:rPr lang="en-GB" sz="2400" i="1" cap="none">
                        <a:latin typeface="Cambria Math" panose="02040503050406030204" pitchFamily="18" charset="0"/>
                        <a:cs typeface="Times New Roman" panose="02020603050405020304" pitchFamily="18" charset="0"/>
                      </a:rPr>
                      <m:t>)+</m:t>
                    </m:r>
                    <m:sSub>
                      <m:sSubPr>
                        <m:ctrlPr>
                          <a:rPr lang="en-GB" sz="2400" i="1" cap="none" smtClean="0">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𝑝</m:t>
                        </m:r>
                      </m:e>
                      <m:sub>
                        <m:r>
                          <a:rPr lang="en-GB" sz="2400" b="0" i="1" cap="none" smtClean="0">
                            <a:latin typeface="Cambria Math" panose="02040503050406030204" pitchFamily="18" charset="0"/>
                            <a:cs typeface="Times New Roman" panose="02020603050405020304" pitchFamily="18" charset="0"/>
                          </a:rPr>
                          <m:t>2</m:t>
                        </m:r>
                      </m:sub>
                    </m:sSub>
                    <m:d>
                      <m:dPr>
                        <m:ctrlPr>
                          <a:rPr lang="en-GB" sz="2400" i="1" cap="none">
                            <a:latin typeface="Cambria Math" panose="02040503050406030204" pitchFamily="18" charset="0"/>
                            <a:cs typeface="Times New Roman" panose="02020603050405020304" pitchFamily="18" charset="0"/>
                          </a:rPr>
                        </m:ctrlPr>
                      </m:dPr>
                      <m:e>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𝑟</m:t>
                            </m:r>
                          </m:e>
                          <m:sup>
                            <m:r>
                              <a:rPr lang="en-GB" sz="2400" i="1" cap="none">
                                <a:latin typeface="Cambria Math" panose="02040503050406030204" pitchFamily="18" charset="0"/>
                                <a:cs typeface="Times New Roman" panose="02020603050405020304" pitchFamily="18" charset="0"/>
                              </a:rPr>
                              <m:t>2</m:t>
                            </m:r>
                          </m:sup>
                        </m:sSup>
                        <m:r>
                          <a:rPr lang="en-GB" sz="2400" i="1" cap="none">
                            <a:latin typeface="Cambria Math" panose="02040503050406030204" pitchFamily="18" charset="0"/>
                            <a:cs typeface="Times New Roman" panose="02020603050405020304" pitchFamily="18" charset="0"/>
                          </a:rPr>
                          <m:t>+2</m:t>
                        </m:r>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𝑦</m:t>
                            </m:r>
                          </m:e>
                          <m:sup>
                            <m:r>
                              <a:rPr lang="en-GB" sz="2400" i="1" cap="none">
                                <a:latin typeface="Cambria Math" panose="02040503050406030204" pitchFamily="18" charset="0"/>
                                <a:cs typeface="Times New Roman" panose="02020603050405020304" pitchFamily="18" charset="0"/>
                              </a:rPr>
                              <m:t>2</m:t>
                            </m:r>
                          </m:sup>
                        </m:sSup>
                      </m:e>
                    </m:d>
                    <m: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𝑝</m:t>
                        </m:r>
                      </m:e>
                      <m:sub>
                        <m:r>
                          <a:rPr lang="en-GB" sz="2400" b="0" i="1" cap="none" smtClean="0">
                            <a:latin typeface="Cambria Math" panose="02040503050406030204" pitchFamily="18" charset="0"/>
                            <a:cs typeface="Times New Roman" panose="02020603050405020304" pitchFamily="18" charset="0"/>
                          </a:rPr>
                          <m:t>1</m:t>
                        </m:r>
                      </m:sub>
                    </m:sSub>
                    <m:r>
                      <a:rPr lang="en-GB" sz="2400" i="1" cap="none">
                        <a:latin typeface="Cambria Math" panose="02040503050406030204" pitchFamily="18" charset="0"/>
                        <a:cs typeface="Times New Roman" panose="02020603050405020304" pitchFamily="18" charset="0"/>
                      </a:rPr>
                      <m:t>𝑥𝑦</m:t>
                    </m:r>
                  </m:oMath>
                </a14:m>
                <a:endParaRPr lang="en-GB" sz="2400" cap="none" dirty="0">
                  <a:cs typeface="Times New Roman" panose="02020603050405020304" pitchFamily="18" charset="0"/>
                </a:endParaRPr>
              </a:p>
              <a:p>
                <a:pPr marL="0" indent="0">
                  <a:buNone/>
                </a:pPr>
                <a:r>
                  <a:rPr lang="en-GB" sz="2400" cap="none" dirty="0">
                    <a:cs typeface="Times New Roman" panose="02020603050405020304" pitchFamily="18" charset="0"/>
                  </a:rPr>
                  <a:t>Where   </a:t>
                </a:r>
                <a14:m>
                  <m:oMath xmlns:m="http://schemas.openxmlformats.org/officeDocument/2006/math">
                    <m:r>
                      <a:rPr lang="en-GB" sz="2400" b="0" i="1" cap="none" smtClean="0">
                        <a:latin typeface="Cambria Math" panose="02040503050406030204" pitchFamily="18" charset="0"/>
                        <a:cs typeface="Times New Roman" panose="02020603050405020304" pitchFamily="18" charset="0"/>
                      </a:rPr>
                      <m:t>𝑥</m:t>
                    </m:r>
                    <m:r>
                      <a:rPr lang="en-GB" sz="2400" b="0" i="1" cap="none" smtClean="0">
                        <a:latin typeface="Cambria Math" panose="02040503050406030204" pitchFamily="18" charset="0"/>
                        <a:cs typeface="Times New Roman" panose="02020603050405020304" pitchFamily="18" charset="0"/>
                      </a:rPr>
                      <m:t>=</m:t>
                    </m:r>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𝑥</m:t>
                        </m:r>
                      </m:e>
                      <m:sup>
                        <m:r>
                          <a:rPr lang="en-GB" sz="2400" b="0" i="1" cap="none" smtClean="0">
                            <a:latin typeface="Cambria Math" panose="02040503050406030204" pitchFamily="18" charset="0"/>
                            <a:cs typeface="Times New Roman" panose="02020603050405020304" pitchFamily="18" charset="0"/>
                          </a:rPr>
                          <m:t>′</m:t>
                        </m:r>
                      </m:sup>
                    </m:sSup>
                    <m:r>
                      <a:rPr lang="en-GB" sz="2400" b="0" i="1" cap="none" smtClean="0">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𝑥</m:t>
                        </m:r>
                      </m:e>
                      <m:sub>
                        <m:r>
                          <a:rPr lang="en-GB" sz="2400" b="0" i="1" cap="none" smtClean="0">
                            <a:latin typeface="Cambria Math" panose="02040503050406030204" pitchFamily="18" charset="0"/>
                            <a:cs typeface="Times New Roman" panose="02020603050405020304" pitchFamily="18" charset="0"/>
                          </a:rPr>
                          <m:t>0</m:t>
                        </m:r>
                      </m:sub>
                    </m:sSub>
                    <m:r>
                      <a:rPr lang="en-GB" sz="2400" b="0" i="1" cap="none" smtClean="0">
                        <a:latin typeface="Cambria Math" panose="02040503050406030204" pitchFamily="18" charset="0"/>
                        <a:cs typeface="Times New Roman" panose="02020603050405020304" pitchFamily="18" charset="0"/>
                      </a:rPr>
                      <m:t>,  </m:t>
                    </m:r>
                    <m:r>
                      <a:rPr lang="en-GB" sz="2400" b="0" i="1" cap="none" smtClean="0">
                        <a:latin typeface="Cambria Math" panose="02040503050406030204" pitchFamily="18" charset="0"/>
                        <a:cs typeface="Times New Roman" panose="02020603050405020304" pitchFamily="18" charset="0"/>
                      </a:rPr>
                      <m:t>𝑦</m:t>
                    </m:r>
                    <m:r>
                      <a:rPr lang="en-GB" sz="2400" i="1" cap="none">
                        <a:latin typeface="Cambria Math" panose="02040503050406030204" pitchFamily="18" charset="0"/>
                        <a:cs typeface="Times New Roman" panose="02020603050405020304" pitchFamily="18" charset="0"/>
                      </a:rPr>
                      <m:t>=</m:t>
                    </m:r>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𝑦</m:t>
                        </m:r>
                      </m:e>
                      <m:sup>
                        <m:r>
                          <a:rPr lang="en-GB" sz="2400" i="1" cap="none">
                            <a:latin typeface="Cambria Math" panose="02040503050406030204" pitchFamily="18" charset="0"/>
                            <a:cs typeface="Times New Roman" panose="02020603050405020304" pitchFamily="18" charset="0"/>
                          </a:rPr>
                          <m:t>′</m:t>
                        </m:r>
                      </m:sup>
                    </m:sSup>
                    <m: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𝑦</m:t>
                        </m:r>
                      </m:e>
                      <m:sub>
                        <m:r>
                          <a:rPr lang="en-GB" sz="2400" i="1" cap="none">
                            <a:latin typeface="Cambria Math" panose="02040503050406030204" pitchFamily="18" charset="0"/>
                            <a:cs typeface="Times New Roman" panose="02020603050405020304" pitchFamily="18" charset="0"/>
                          </a:rPr>
                          <m:t>0</m:t>
                        </m:r>
                      </m:sub>
                    </m:sSub>
                  </m:oMath>
                </a14:m>
                <a:endParaRPr lang="en-GB" sz="2400" cap="none" dirty="0">
                  <a:cs typeface="Times New Roman" panose="02020603050405020304" pitchFamily="18" charset="0"/>
                </a:endParaRPr>
              </a:p>
              <a:p>
                <a:pPr marL="0" indent="0">
                  <a:buNone/>
                </a:pPr>
                <a:r>
                  <a:rPr lang="en-GB" sz="2400" cap="none" dirty="0">
                    <a:cs typeface="Times New Roman" panose="02020603050405020304" pitchFamily="18" charset="0"/>
                  </a:rPr>
                  <a:t>	 </a:t>
                </a:r>
                <a14:m>
                  <m:oMath xmlns:m="http://schemas.openxmlformats.org/officeDocument/2006/math">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𝑥</m:t>
                        </m:r>
                      </m:e>
                      <m:sup>
                        <m:r>
                          <a:rPr lang="en-GB" sz="2400" i="1" cap="none">
                            <a:latin typeface="Cambria Math" panose="02040503050406030204" pitchFamily="18" charset="0"/>
                            <a:cs typeface="Times New Roman" panose="02020603050405020304" pitchFamily="18" charset="0"/>
                          </a:rPr>
                          <m:t>′</m:t>
                        </m:r>
                      </m:sup>
                    </m:sSup>
                    <m:r>
                      <a:rPr lang="en-GB" sz="2400" i="1" cap="none">
                        <a:latin typeface="Cambria Math" panose="02040503050406030204" pitchFamily="18" charset="0"/>
                        <a:cs typeface="Times New Roman" panose="02020603050405020304" pitchFamily="18" charset="0"/>
                      </a:rPr>
                      <m:t> </m:t>
                    </m:r>
                    <m:r>
                      <m:rPr>
                        <m:sty m:val="p"/>
                      </m:rPr>
                      <a:rPr lang="en-GB" sz="2400" b="0" i="0" cap="none" smtClean="0">
                        <a:latin typeface="Cambria Math" panose="02040503050406030204" pitchFamily="18" charset="0"/>
                        <a:cs typeface="Times New Roman" panose="02020603050405020304" pitchFamily="18" charset="0"/>
                      </a:rPr>
                      <m:t>and</m:t>
                    </m:r>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 </m:t>
                        </m:r>
                        <m:r>
                          <a:rPr lang="en-GB" sz="2400" b="0" i="1" cap="none" smtClean="0">
                            <a:latin typeface="Cambria Math" panose="02040503050406030204" pitchFamily="18" charset="0"/>
                            <a:cs typeface="Times New Roman" panose="02020603050405020304" pitchFamily="18" charset="0"/>
                          </a:rPr>
                          <m:t>𝑦</m:t>
                        </m:r>
                      </m:e>
                      <m:sup>
                        <m:r>
                          <a:rPr lang="en-GB" sz="2400" i="1" cap="none">
                            <a:latin typeface="Cambria Math" panose="02040503050406030204" pitchFamily="18" charset="0"/>
                            <a:cs typeface="Times New Roman" panose="02020603050405020304" pitchFamily="18" charset="0"/>
                          </a:rPr>
                          <m:t>′</m:t>
                        </m:r>
                      </m:sup>
                    </m:sSup>
                    <m:r>
                      <a:rPr lang="en-GB" sz="2400" b="0" i="1" cap="none" smtClean="0">
                        <a:latin typeface="Cambria Math" panose="02040503050406030204" pitchFamily="18" charset="0"/>
                        <a:cs typeface="Times New Roman" panose="02020603050405020304" pitchFamily="18" charset="0"/>
                      </a:rPr>
                      <m:t> </m:t>
                    </m:r>
                    <m:r>
                      <a:rPr lang="en-GB" sz="2400" b="0" i="1" cap="none" smtClean="0">
                        <a:latin typeface="Cambria Math" panose="02040503050406030204" pitchFamily="18" charset="0"/>
                        <a:cs typeface="Times New Roman" panose="02020603050405020304" pitchFamily="18" charset="0"/>
                      </a:rPr>
                      <m:t>𝑎𝑟𝑒</m:t>
                    </m:r>
                    <m:r>
                      <a:rPr lang="en-GB" sz="2400" b="0" i="1" cap="none" smtClean="0">
                        <a:latin typeface="Cambria Math" panose="02040503050406030204" pitchFamily="18" charset="0"/>
                        <a:cs typeface="Times New Roman" panose="02020603050405020304" pitchFamily="18" charset="0"/>
                      </a:rPr>
                      <m:t> </m:t>
                    </m:r>
                    <m:r>
                      <a:rPr lang="en-GB" sz="2400" b="0" i="1" cap="none" smtClean="0">
                        <a:latin typeface="Cambria Math" panose="02040503050406030204" pitchFamily="18" charset="0"/>
                        <a:cs typeface="Times New Roman" panose="02020603050405020304" pitchFamily="18" charset="0"/>
                      </a:rPr>
                      <m:t>𝑚𝑒𝑎𝑠𝑢𝑟𝑒</m:t>
                    </m:r>
                    <m:r>
                      <a:rPr lang="en-GB" sz="2400" b="0" i="1" cap="none" smtClean="0">
                        <a:latin typeface="Cambria Math" panose="02040503050406030204" pitchFamily="18" charset="0"/>
                        <a:cs typeface="Times New Roman" panose="02020603050405020304" pitchFamily="18" charset="0"/>
                      </a:rPr>
                      <m:t> </m:t>
                    </m:r>
                    <m:r>
                      <a:rPr lang="en-GB" sz="2400" b="0" i="1" cap="none" smtClean="0">
                        <a:latin typeface="Cambria Math" panose="02040503050406030204" pitchFamily="18" charset="0"/>
                        <a:cs typeface="Times New Roman" panose="02020603050405020304" pitchFamily="18" charset="0"/>
                      </a:rPr>
                      <m:t>𝑐𝑜𝑜𝑟𝑑𝑖𝑛𝑎𝑡𝑒𝑠</m:t>
                    </m:r>
                  </m:oMath>
                </a14:m>
                <a:r>
                  <a:rPr lang="en-GB" sz="2400" cap="none" dirty="0">
                    <a:cs typeface="Times New Roman" panose="02020603050405020304" pitchFamily="18" charset="0"/>
                  </a:rPr>
                  <a:t>	   </a:t>
                </a:r>
                <a:endParaRPr lang="en-GB" sz="2400" b="0" cap="none" dirty="0">
                  <a:cs typeface="Times New Roman" panose="02020603050405020304" pitchFamily="18" charset="0"/>
                </a:endParaRPr>
              </a:p>
              <a:p>
                <a:pPr marL="0" indent="0">
                  <a:buNone/>
                </a:pPr>
                <a:r>
                  <a:rPr lang="en-GB" sz="2400" cap="none" dirty="0">
                    <a:cs typeface="Times New Roman" panose="02020603050405020304" pitchFamily="18" charset="0"/>
                  </a:rPr>
                  <a:t> 	 </a:t>
                </a:r>
                <a14:m>
                  <m:oMath xmlns:m="http://schemas.openxmlformats.org/officeDocument/2006/math">
                    <m:sSup>
                      <m:sSupPr>
                        <m:ctrlPr>
                          <a:rPr lang="en-GB" sz="2400" i="1" cap="none">
                            <a:latin typeface="Cambria Math" panose="02040503050406030204" pitchFamily="18" charset="0"/>
                            <a:cs typeface="Times New Roman" panose="02020603050405020304" pitchFamily="18" charset="0"/>
                          </a:rPr>
                        </m:ctrlPr>
                      </m:sSupPr>
                      <m:e>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𝑟</m:t>
                            </m:r>
                          </m:e>
                          <m:sup>
                            <m:r>
                              <a:rPr lang="en-GB" sz="2400" b="0" i="1" cap="none" smtClean="0">
                                <a:latin typeface="Cambria Math" panose="02040503050406030204" pitchFamily="18" charset="0"/>
                                <a:cs typeface="Times New Roman" panose="02020603050405020304" pitchFamily="18" charset="0"/>
                              </a:rPr>
                              <m:t>2</m:t>
                            </m:r>
                          </m:sup>
                        </m:sSup>
                        <m:r>
                          <a:rPr lang="en-GB" sz="2400" b="0" i="1" cap="none" smtClean="0">
                            <a:latin typeface="Cambria Math" panose="02040503050406030204" pitchFamily="18" charset="0"/>
                            <a:cs typeface="Times New Roman" panose="02020603050405020304" pitchFamily="18" charset="0"/>
                          </a:rPr>
                          <m:t>=</m:t>
                        </m:r>
                        <m:r>
                          <a:rPr lang="en-GB" sz="2400" i="1" cap="none">
                            <a:latin typeface="Cambria Math" panose="02040503050406030204" pitchFamily="18" charset="0"/>
                            <a:cs typeface="Times New Roman" panose="02020603050405020304" pitchFamily="18" charset="0"/>
                          </a:rPr>
                          <m:t>𝑥</m:t>
                        </m:r>
                      </m:e>
                      <m:sup>
                        <m:r>
                          <a:rPr lang="en-GB" sz="2400" b="0" i="1" cap="none" smtClean="0">
                            <a:latin typeface="Cambria Math" panose="02040503050406030204" pitchFamily="18" charset="0"/>
                            <a:cs typeface="Times New Roman" panose="02020603050405020304" pitchFamily="18" charset="0"/>
                          </a:rPr>
                          <m:t>2</m:t>
                        </m:r>
                      </m:sup>
                    </m:sSup>
                    <m:r>
                      <a:rPr lang="en-GB" sz="2400" b="0" i="1" cap="none" smtClean="0">
                        <a:latin typeface="Cambria Math" panose="02040503050406030204" pitchFamily="18" charset="0"/>
                        <a:cs typeface="Times New Roman" panose="02020603050405020304" pitchFamily="18" charset="0"/>
                      </a:rPr>
                      <m:t>+</m:t>
                    </m:r>
                    <m:sSup>
                      <m:sSupPr>
                        <m:ctrlPr>
                          <a:rPr lang="en-GB" sz="2400" i="1" cap="none">
                            <a:latin typeface="Cambria Math" panose="02040503050406030204" pitchFamily="18" charset="0"/>
                            <a:cs typeface="Times New Roman" panose="02020603050405020304" pitchFamily="18" charset="0"/>
                          </a:rPr>
                        </m:ctrlPr>
                      </m:sSupPr>
                      <m:e>
                        <m:r>
                          <a:rPr lang="en-GB" sz="2400" b="0" i="1" cap="none" smtClean="0">
                            <a:latin typeface="Cambria Math" panose="02040503050406030204" pitchFamily="18" charset="0"/>
                            <a:cs typeface="Times New Roman" panose="02020603050405020304" pitchFamily="18" charset="0"/>
                          </a:rPr>
                          <m:t>𝑦</m:t>
                        </m:r>
                      </m:e>
                      <m:sup>
                        <m:r>
                          <a:rPr lang="en-GB" sz="2400" b="0" i="1" cap="none" smtClean="0">
                            <a:latin typeface="Cambria Math" panose="02040503050406030204" pitchFamily="18" charset="0"/>
                            <a:cs typeface="Times New Roman" panose="02020603050405020304" pitchFamily="18" charset="0"/>
                          </a:rPr>
                          <m:t>2</m:t>
                        </m:r>
                      </m:sup>
                    </m:sSup>
                  </m:oMath>
                </a14:m>
                <a:endParaRPr lang="en-GB" sz="2400" b="0" cap="none" dirty="0">
                  <a:cs typeface="Times New Roman" panose="02020603050405020304" pitchFamily="18" charset="0"/>
                </a:endParaRPr>
              </a:p>
              <a:p>
                <a:pPr marL="0" indent="0">
                  <a:buNone/>
                </a:pPr>
                <a:r>
                  <a:rPr lang="en-GB" sz="2400" b="0" cap="none" dirty="0">
                    <a:cs typeface="Times New Roman" panose="02020603050405020304" pitchFamily="18" charset="0"/>
                  </a:rPr>
                  <a:t>	</a:t>
                </a:r>
                <a:r>
                  <a:rPr lang="en-GB" sz="240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𝑝</m:t>
                        </m:r>
                      </m:e>
                      <m:sub>
                        <m:r>
                          <a:rPr lang="en-GB" sz="2400" i="1" cap="none">
                            <a:latin typeface="Cambria Math" panose="02040503050406030204" pitchFamily="18" charset="0"/>
                            <a:cs typeface="Times New Roman" panose="02020603050405020304" pitchFamily="18" charset="0"/>
                          </a:rPr>
                          <m:t>1</m:t>
                        </m:r>
                      </m:sub>
                    </m:sSub>
                  </m:oMath>
                </a14:m>
                <a:r>
                  <a:rPr lang="en-GB" sz="2400" b="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𝑝</m:t>
                        </m:r>
                      </m:e>
                      <m:sub>
                        <m:r>
                          <a:rPr lang="en-GB" sz="2400" b="0" i="1" cap="none" smtClean="0">
                            <a:latin typeface="Cambria Math" panose="02040503050406030204" pitchFamily="18" charset="0"/>
                            <a:cs typeface="Times New Roman" panose="02020603050405020304" pitchFamily="18" charset="0"/>
                          </a:rPr>
                          <m:t>2</m:t>
                        </m:r>
                      </m:sub>
                    </m:sSub>
                  </m:oMath>
                </a14:m>
                <a:r>
                  <a:rPr lang="en-GB" sz="2400" b="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b="0" i="1" cap="none" smtClean="0">
                            <a:latin typeface="Cambria Math" panose="02040503050406030204" pitchFamily="18" charset="0"/>
                            <a:cs typeface="Times New Roman" panose="02020603050405020304" pitchFamily="18" charset="0"/>
                          </a:rPr>
                          <m:t>𝑘</m:t>
                        </m:r>
                      </m:e>
                      <m:sub>
                        <m:r>
                          <a:rPr lang="en-GB" sz="2400" i="1" cap="none">
                            <a:latin typeface="Cambria Math" panose="02040503050406030204" pitchFamily="18" charset="0"/>
                            <a:cs typeface="Times New Roman" panose="02020603050405020304" pitchFamily="18" charset="0"/>
                          </a:rPr>
                          <m:t>1</m:t>
                        </m:r>
                      </m:sub>
                    </m:sSub>
                  </m:oMath>
                </a14:m>
                <a:r>
                  <a:rPr lang="en-GB" sz="2400" b="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b="0" i="1" cap="none" smtClean="0">
                            <a:latin typeface="Cambria Math" panose="02040503050406030204" pitchFamily="18" charset="0"/>
                            <a:cs typeface="Times New Roman" panose="02020603050405020304" pitchFamily="18" charset="0"/>
                          </a:rPr>
                          <m:t>2</m:t>
                        </m:r>
                      </m:sub>
                    </m:sSub>
                  </m:oMath>
                </a14:m>
                <a:r>
                  <a:rPr lang="en-GB" sz="2400" b="0" cap="none" dirty="0">
                    <a:cs typeface="Times New Roman" panose="02020603050405020304" pitchFamily="18" charset="0"/>
                  </a:rPr>
                  <a:t>, </a:t>
                </a:r>
                <a14:m>
                  <m:oMath xmlns:m="http://schemas.openxmlformats.org/officeDocument/2006/math">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𝑘</m:t>
                        </m:r>
                      </m:e>
                      <m:sub>
                        <m:r>
                          <a:rPr lang="en-GB" sz="2400" b="0" i="1" cap="none" smtClean="0">
                            <a:latin typeface="Cambria Math" panose="02040503050406030204" pitchFamily="18" charset="0"/>
                            <a:cs typeface="Times New Roman" panose="02020603050405020304" pitchFamily="18" charset="0"/>
                          </a:rPr>
                          <m:t>3</m:t>
                        </m:r>
                      </m:sub>
                    </m:sSub>
                  </m:oMath>
                </a14:m>
                <a:r>
                  <a:rPr lang="en-GB" sz="2400" b="0" cap="none" dirty="0">
                    <a:cs typeface="Times New Roman" panose="02020603050405020304" pitchFamily="18" charset="0"/>
                  </a:rPr>
                  <a:t> are parameters.</a:t>
                </a:r>
              </a:p>
              <a:p>
                <a:pPr marL="0" indent="0">
                  <a:buNone/>
                </a:pPr>
                <a:endParaRPr lang="en-GB" sz="2400" cap="none" dirty="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BAB9BC67-C3C4-43F3-BADE-EF11E8FE9B0A}"/>
                  </a:ext>
                </a:extLst>
              </p:cNvPr>
              <p:cNvSpPr>
                <a:spLocks noGrp="1" noRot="1" noChangeAspect="1" noMove="1" noResize="1" noEditPoints="1" noAdjustHandles="1" noChangeArrowheads="1" noChangeShapeType="1" noTextEdit="1"/>
              </p:cNvSpPr>
              <p:nvPr>
                <p:ph sz="quarter" idx="13"/>
              </p:nvPr>
            </p:nvSpPr>
            <p:spPr>
              <a:xfrm>
                <a:off x="914087" y="767441"/>
                <a:ext cx="10363826" cy="5731329"/>
              </a:xfrm>
              <a:blipFill>
                <a:blip r:embed="rId2"/>
                <a:stretch>
                  <a:fillRect l="-941" t="-213"/>
                </a:stretch>
              </a:blipFill>
            </p:spPr>
            <p:txBody>
              <a:bodyPr/>
              <a:lstStyle/>
              <a:p>
                <a:r>
                  <a:rPr lang="en-GB">
                    <a:noFill/>
                  </a:rPr>
                  <a:t> </a:t>
                </a:r>
              </a:p>
            </p:txBody>
          </p:sp>
        </mc:Fallback>
      </mc:AlternateContent>
    </p:spTree>
    <p:extLst>
      <p:ext uri="{BB962C8B-B14F-4D97-AF65-F5344CB8AC3E}">
        <p14:creationId xmlns:p14="http://schemas.microsoft.com/office/powerpoint/2010/main" val="80340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B9BC67-C3C4-43F3-BADE-EF11E8FE9B0A}"/>
                  </a:ext>
                </a:extLst>
              </p:cNvPr>
              <p:cNvSpPr>
                <a:spLocks noGrp="1"/>
              </p:cNvSpPr>
              <p:nvPr>
                <p:ph sz="quarter" idx="13"/>
              </p:nvPr>
            </p:nvSpPr>
            <p:spPr>
              <a:xfrm>
                <a:off x="914087" y="767441"/>
                <a:ext cx="10363826" cy="5731329"/>
              </a:xfrm>
            </p:spPr>
            <p:txBody>
              <a:bodyPr>
                <a:normAutofit/>
              </a:bodyPr>
              <a:lstStyle/>
              <a:p>
                <a:r>
                  <a:rPr lang="en-GB" sz="2400" cap="none" dirty="0">
                    <a:latin typeface="Times New Roman" panose="02020603050405020304" pitchFamily="18" charset="0"/>
                    <a:cs typeface="Times New Roman" panose="02020603050405020304" pitchFamily="18" charset="0"/>
                  </a:rPr>
                  <a:t>The relationship between three-dimension location of a point and its corresponding image coordinates can be defined as: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cap="none"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2400" i="1" cap="none">
                                  <a:latin typeface="Cambria Math" panose="02040503050406030204" pitchFamily="18" charset="0"/>
                                  <a:cs typeface="Times New Roman" panose="02020603050405020304" pitchFamily="18" charset="0"/>
                                </a:rPr>
                              </m:ctrlPr>
                            </m:mPr>
                            <m:mr>
                              <m:e>
                                <m:sSup>
                                  <m:sSupPr>
                                    <m:ctrlPr>
                                      <a:rPr lang="en-GB" sz="2400" i="1" cap="none">
                                        <a:latin typeface="Cambria Math" panose="02040503050406030204" pitchFamily="18" charset="0"/>
                                        <a:cs typeface="Times New Roman" panose="02020603050405020304" pitchFamily="18" charset="0"/>
                                      </a:rPr>
                                    </m:ctrlPr>
                                  </m:sSupPr>
                                  <m:e>
                                    <m:r>
                                      <m:rPr>
                                        <m:brk m:alnAt="7"/>
                                      </m:rPr>
                                      <a:rPr lang="en-GB" sz="2400" i="1" cap="none">
                                        <a:latin typeface="Cambria Math" panose="02040503050406030204" pitchFamily="18" charset="0"/>
                                        <a:cs typeface="Times New Roman" panose="02020603050405020304" pitchFamily="18" charset="0"/>
                                      </a:rPr>
                                      <m:t>𝑥</m:t>
                                    </m:r>
                                  </m:e>
                                  <m:sup>
                                    <m:r>
                                      <a:rPr lang="en-GB" sz="2400" i="1" cap="none">
                                        <a:latin typeface="Cambria Math" panose="02040503050406030204" pitchFamily="18" charset="0"/>
                                        <a:cs typeface="Times New Roman" panose="02020603050405020304" pitchFamily="18" charset="0"/>
                                      </a:rPr>
                                      <m:t>′</m:t>
                                    </m:r>
                                  </m:sup>
                                </m:sSup>
                                <m:r>
                                  <m:rPr>
                                    <m:brk m:alnAt="7"/>
                                  </m:rP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𝑥</m:t>
                                    </m:r>
                                  </m:e>
                                  <m:sub>
                                    <m:r>
                                      <a:rPr lang="en-GB" sz="2400" i="1" cap="none">
                                        <a:latin typeface="Cambria Math" panose="02040503050406030204" pitchFamily="18" charset="0"/>
                                        <a:cs typeface="Times New Roman" panose="02020603050405020304" pitchFamily="18" charset="0"/>
                                      </a:rPr>
                                      <m:t>0</m:t>
                                    </m:r>
                                  </m:sub>
                                </m:sSub>
                              </m:e>
                            </m:mr>
                            <m:mr>
                              <m:e>
                                <m:sSup>
                                  <m:sSupPr>
                                    <m:ctrlPr>
                                      <a:rPr lang="en-GB" sz="2400" i="1" cap="none">
                                        <a:latin typeface="Cambria Math" panose="02040503050406030204" pitchFamily="18" charset="0"/>
                                        <a:cs typeface="Times New Roman" panose="02020603050405020304" pitchFamily="18" charset="0"/>
                                      </a:rPr>
                                    </m:ctrlPr>
                                  </m:sSupPr>
                                  <m:e>
                                    <m:r>
                                      <a:rPr lang="en-GB" sz="2400" i="1" cap="none">
                                        <a:latin typeface="Cambria Math" panose="02040503050406030204" pitchFamily="18" charset="0"/>
                                        <a:cs typeface="Times New Roman" panose="02020603050405020304" pitchFamily="18" charset="0"/>
                                      </a:rPr>
                                      <m:t>𝑦</m:t>
                                    </m:r>
                                  </m:e>
                                  <m:sup>
                                    <m:r>
                                      <a:rPr lang="en-GB" sz="2400" i="1" cap="none">
                                        <a:latin typeface="Cambria Math" panose="02040503050406030204" pitchFamily="18" charset="0"/>
                                        <a:cs typeface="Times New Roman" panose="02020603050405020304" pitchFamily="18" charset="0"/>
                                      </a:rPr>
                                      <m:t>′</m:t>
                                    </m:r>
                                  </m:sup>
                                </m:sSup>
                                <m:r>
                                  <a:rPr lang="en-GB" sz="2400" i="1" cap="none">
                                    <a:latin typeface="Cambria Math" panose="02040503050406030204" pitchFamily="18" charset="0"/>
                                    <a:cs typeface="Times New Roman" panose="02020603050405020304" pitchFamily="18" charset="0"/>
                                  </a:rPr>
                                  <m:t>−</m:t>
                                </m:r>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𝑦</m:t>
                                    </m:r>
                                  </m:e>
                                  <m:sub>
                                    <m:r>
                                      <a:rPr lang="en-GB" sz="2400" i="1" cap="none">
                                        <a:latin typeface="Cambria Math" panose="02040503050406030204" pitchFamily="18" charset="0"/>
                                        <a:cs typeface="Times New Roman" panose="02020603050405020304" pitchFamily="18" charset="0"/>
                                      </a:rPr>
                                      <m:t>0</m:t>
                                    </m:r>
                                  </m:sub>
                                </m:sSub>
                              </m:e>
                            </m:mr>
                            <m:mr>
                              <m:e>
                                <m:r>
                                  <a:rPr lang="en-GB" sz="2400" i="1" cap="none">
                                    <a:latin typeface="Cambria Math" panose="02040503050406030204" pitchFamily="18" charset="0"/>
                                    <a:cs typeface="Times New Roman" panose="02020603050405020304" pitchFamily="18" charset="0"/>
                                  </a:rPr>
                                  <m:t>1</m:t>
                                </m:r>
                              </m:e>
                            </m:mr>
                          </m:m>
                        </m:e>
                      </m:d>
                      <m:r>
                        <a:rPr lang="en-GB" sz="2400" b="0" i="1" cap="none" smtClean="0">
                          <a:latin typeface="Cambria Math" panose="02040503050406030204" pitchFamily="18" charset="0"/>
                          <a:cs typeface="Times New Roman" panose="02020603050405020304" pitchFamily="18" charset="0"/>
                        </a:rPr>
                        <m:t>=</m:t>
                      </m:r>
                      <m:r>
                        <a:rPr lang="en-GB" sz="2400" b="0" i="1" cap="none" smtClean="0">
                          <a:latin typeface="Cambria Math" panose="02040503050406030204" pitchFamily="18" charset="0"/>
                          <a:cs typeface="Times New Roman" panose="02020603050405020304" pitchFamily="18" charset="0"/>
                        </a:rPr>
                        <m:t>𝐴</m:t>
                      </m:r>
                      <m:d>
                        <m:dPr>
                          <m:begChr m:val="["/>
                          <m:endChr m:val="]"/>
                          <m:ctrlPr>
                            <a:rPr lang="en-GB" sz="2400" i="1" cap="none" smtClean="0">
                              <a:latin typeface="Cambria Math" panose="02040503050406030204" pitchFamily="18" charset="0"/>
                              <a:cs typeface="Times New Roman" panose="02020603050405020304" pitchFamily="18" charset="0"/>
                            </a:rPr>
                          </m:ctrlPr>
                        </m:dPr>
                        <m:e>
                          <m:r>
                            <a:rPr lang="en-GB" sz="2400" b="0" i="1" cap="none" smtClean="0">
                              <a:latin typeface="Cambria Math" panose="02040503050406030204" pitchFamily="18" charset="0"/>
                              <a:cs typeface="Times New Roman" panose="02020603050405020304" pitchFamily="18" charset="0"/>
                            </a:rPr>
                            <m:t>𝑅</m:t>
                          </m:r>
                          <m:r>
                            <a:rPr lang="en-GB" sz="2400" b="0" i="1" cap="none" smtClean="0">
                              <a:latin typeface="Cambria Math" panose="02040503050406030204" pitchFamily="18" charset="0"/>
                              <a:cs typeface="Times New Roman" panose="02020603050405020304" pitchFamily="18" charset="0"/>
                            </a:rPr>
                            <m:t>|</m:t>
                          </m:r>
                          <m:r>
                            <a:rPr lang="en-GB" sz="2400" b="0" i="1" cap="none" smtClean="0">
                              <a:latin typeface="Cambria Math" panose="02040503050406030204" pitchFamily="18" charset="0"/>
                              <a:cs typeface="Times New Roman" panose="02020603050405020304" pitchFamily="18" charset="0"/>
                            </a:rPr>
                            <m:t>𝑇</m:t>
                          </m:r>
                        </m:e>
                      </m:d>
                      <m:d>
                        <m:dPr>
                          <m:begChr m:val="["/>
                          <m:endChr m:val="]"/>
                          <m:ctrlPr>
                            <a:rPr lang="en-GB" sz="2400" i="1" cap="none"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2400" i="1" cap="none">
                                  <a:latin typeface="Cambria Math" panose="02040503050406030204" pitchFamily="18" charset="0"/>
                                  <a:cs typeface="Times New Roman" panose="02020603050405020304" pitchFamily="18" charset="0"/>
                                </a:rPr>
                              </m:ctrlPr>
                            </m:mPr>
                            <m:mr>
                              <m:e>
                                <m:eqArr>
                                  <m:eqArrPr>
                                    <m:ctrlPr>
                                      <a:rPr lang="en-GB" sz="2400" i="1" cap="none">
                                        <a:latin typeface="Cambria Math" panose="02040503050406030204" pitchFamily="18" charset="0"/>
                                        <a:cs typeface="Times New Roman" panose="02020603050405020304" pitchFamily="18" charset="0"/>
                                      </a:rPr>
                                    </m:ctrlPr>
                                  </m:eqArrPr>
                                  <m:e>
                                    <m:r>
                                      <a:rPr lang="en-GB" sz="2400" i="1" cap="none">
                                        <a:latin typeface="Cambria Math" panose="02040503050406030204" pitchFamily="18" charset="0"/>
                                        <a:cs typeface="Times New Roman" panose="02020603050405020304" pitchFamily="18" charset="0"/>
                                      </a:rPr>
                                      <m:t>𝑋</m:t>
                                    </m:r>
                                  </m:e>
                                  <m:e>
                                    <m:r>
                                      <a:rPr lang="en-GB" sz="2400" i="1">
                                        <a:latin typeface="Cambria Math" panose="02040503050406030204" pitchFamily="18" charset="0"/>
                                      </a:rPr>
                                      <m:t>𝑌</m:t>
                                    </m:r>
                                  </m:e>
                                </m:eqArr>
                              </m:e>
                            </m:mr>
                            <m:mr>
                              <m:e>
                                <m:eqArr>
                                  <m:eqArrPr>
                                    <m:ctrlPr>
                                      <a:rPr lang="en-GB" sz="2400" i="1" cap="none">
                                        <a:latin typeface="Cambria Math" panose="02040503050406030204" pitchFamily="18" charset="0"/>
                                        <a:cs typeface="Times New Roman" panose="02020603050405020304" pitchFamily="18" charset="0"/>
                                      </a:rPr>
                                    </m:ctrlPr>
                                  </m:eqArrPr>
                                  <m:e>
                                    <m:r>
                                      <a:rPr lang="en-GB" sz="2400" i="1" cap="none">
                                        <a:latin typeface="Cambria Math" panose="02040503050406030204" pitchFamily="18" charset="0"/>
                                        <a:cs typeface="Times New Roman" panose="02020603050405020304" pitchFamily="18" charset="0"/>
                                      </a:rPr>
                                      <m:t>𝑍</m:t>
                                    </m:r>
                                  </m:e>
                                  <m:e>
                                    <m:r>
                                      <a:rPr lang="en-GB" sz="2400" i="1">
                                        <a:latin typeface="Cambria Math" panose="02040503050406030204" pitchFamily="18" charset="0"/>
                                      </a:rPr>
                                      <m:t>1</m:t>
                                    </m:r>
                                  </m:e>
                                </m:eqArr>
                              </m:e>
                            </m:mr>
                          </m:m>
                        </m:e>
                      </m:d>
                      <m:r>
                        <a:rPr lang="en-GB" sz="2400" b="0" i="1" cap="none" smtClean="0">
                          <a:latin typeface="Cambria Math" panose="02040503050406030204" pitchFamily="18" charset="0"/>
                          <a:cs typeface="Times New Roman" panose="02020603050405020304" pitchFamily="18" charset="0"/>
                        </a:rPr>
                        <m:t>+</m:t>
                      </m:r>
                      <m:d>
                        <m:dPr>
                          <m:begChr m:val="["/>
                          <m:endChr m:val="]"/>
                          <m:ctrlPr>
                            <a:rPr lang="en-GB" sz="2400" i="1" cap="none"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2400" i="1" cap="none">
                                  <a:latin typeface="Cambria Math" panose="02040503050406030204" pitchFamily="18" charset="0"/>
                                  <a:cs typeface="Times New Roman" panose="02020603050405020304" pitchFamily="18" charset="0"/>
                                </a:rPr>
                              </m:ctrlPr>
                            </m:mPr>
                            <m:mr>
                              <m:e>
                                <m:r>
                                  <m:rPr>
                                    <m:brk m:alnAt="7"/>
                                  </m:rPr>
                                  <a:rPr lang="en-GB" sz="2400" i="1" cap="none">
                                    <a:latin typeface="Cambria Math" panose="02040503050406030204" pitchFamily="18" charset="0"/>
                                    <a:cs typeface="Times New Roman" panose="02020603050405020304" pitchFamily="18" charset="0"/>
                                  </a:rPr>
                                  <m:t>𝑑</m:t>
                                </m:r>
                                <m:r>
                                  <a:rPr lang="en-GB" sz="2400" i="1" cap="none">
                                    <a:latin typeface="Cambria Math" panose="02040503050406030204" pitchFamily="18" charset="0"/>
                                    <a:cs typeface="Times New Roman" panose="02020603050405020304" pitchFamily="18" charset="0"/>
                                  </a:rPr>
                                  <m:t>𝑥</m:t>
                                </m:r>
                              </m:e>
                            </m:mr>
                            <m:mr>
                              <m:e>
                                <m:r>
                                  <a:rPr lang="en-GB" sz="2400" i="1" cap="none">
                                    <a:latin typeface="Cambria Math" panose="02040503050406030204" pitchFamily="18" charset="0"/>
                                    <a:cs typeface="Times New Roman" panose="02020603050405020304" pitchFamily="18" charset="0"/>
                                  </a:rPr>
                                  <m:t>𝑑𝑦</m:t>
                                </m:r>
                              </m:e>
                            </m:mr>
                            <m:mr>
                              <m:e>
                                <m:r>
                                  <a:rPr lang="en-GB" sz="2400" i="1" cap="none">
                                    <a:latin typeface="Cambria Math" panose="02040503050406030204" pitchFamily="18" charset="0"/>
                                    <a:cs typeface="Times New Roman" panose="02020603050405020304" pitchFamily="18" charset="0"/>
                                  </a:rPr>
                                  <m:t>0</m:t>
                                </m:r>
                              </m:e>
                            </m:mr>
                          </m:m>
                        </m:e>
                      </m:d>
                    </m:oMath>
                  </m:oMathPara>
                </a14:m>
                <a:endParaRPr lang="en-GB" sz="2400" cap="none" dirty="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Where   A is the interior parameters matrix</a:t>
                </a:r>
              </a:p>
              <a:p>
                <a:pPr marL="914400" lvl="2" indent="0">
                  <a:buNone/>
                </a:pPr>
                <a:r>
                  <a:rPr lang="en-GB" sz="2000" cap="none"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GB" sz="2000" i="1" cap="none">
                            <a:latin typeface="Cambria Math" panose="02040503050406030204" pitchFamily="18" charset="0"/>
                            <a:cs typeface="Times New Roman" panose="02020603050405020304" pitchFamily="18" charset="0"/>
                          </a:rPr>
                        </m:ctrlPr>
                      </m:dPr>
                      <m:e>
                        <m:r>
                          <a:rPr lang="en-GB" sz="2000" i="1" cap="none">
                            <a:latin typeface="Cambria Math" panose="02040503050406030204" pitchFamily="18" charset="0"/>
                            <a:cs typeface="Times New Roman" panose="02020603050405020304" pitchFamily="18" charset="0"/>
                          </a:rPr>
                          <m:t>𝑅</m:t>
                        </m:r>
                        <m:r>
                          <a:rPr lang="en-GB" sz="2000" i="1" cap="none">
                            <a:latin typeface="Cambria Math" panose="02040503050406030204" pitchFamily="18" charset="0"/>
                            <a:cs typeface="Times New Roman" panose="02020603050405020304" pitchFamily="18" charset="0"/>
                          </a:rPr>
                          <m:t>|</m:t>
                        </m:r>
                        <m:r>
                          <a:rPr lang="en-GB" sz="2000" i="1" cap="none">
                            <a:latin typeface="Cambria Math" panose="02040503050406030204" pitchFamily="18" charset="0"/>
                            <a:cs typeface="Times New Roman" panose="02020603050405020304" pitchFamily="18" charset="0"/>
                          </a:rPr>
                          <m:t>𝑇</m:t>
                        </m:r>
                      </m:e>
                    </m:d>
                    <m:r>
                      <a:rPr lang="en-GB" sz="2000" b="0" i="1" cap="none" smtClean="0">
                        <a:latin typeface="Cambria Math" panose="02040503050406030204" pitchFamily="18" charset="0"/>
                        <a:cs typeface="Times New Roman" panose="02020603050405020304" pitchFamily="18" charset="0"/>
                      </a:rPr>
                      <m:t> </m:t>
                    </m:r>
                  </m:oMath>
                </a14:m>
                <a:r>
                  <a:rPr lang="en-GB" sz="2400" cap="none" dirty="0">
                    <a:latin typeface="Times New Roman" panose="02020603050405020304" pitchFamily="18" charset="0"/>
                    <a:cs typeface="Times New Roman" panose="02020603050405020304" pitchFamily="18" charset="0"/>
                  </a:rPr>
                  <a:t>is the exterior parameters matrix</a:t>
                </a:r>
              </a:p>
              <a:p>
                <a:pPr marL="914400" lvl="2" indent="0">
                  <a:buNone/>
                </a:pPr>
                <a:endParaRPr lang="en-GB" sz="2400" cap="none" dirty="0">
                  <a:latin typeface="Times New Roman" panose="02020603050405020304" pitchFamily="18" charset="0"/>
                  <a:cs typeface="Times New Roman" panose="02020603050405020304" pitchFamily="18" charset="0"/>
                </a:endParaRPr>
              </a:p>
              <a:p>
                <a:pPr marL="914400" lvl="2" indent="0">
                  <a:buNone/>
                </a:pPr>
                <a:r>
                  <a:rPr lang="en-GB" sz="2400" cap="none" dirty="0">
                    <a:latin typeface="Times New Roman" panose="02020603050405020304" pitchFamily="18" charset="0"/>
                    <a:cs typeface="Times New Roman" panose="02020603050405020304" pitchFamily="18" charset="0"/>
                  </a:rPr>
                  <a:t>There are totally 14 parameters including 3 interior parameters, 6 exterior parameters, 5 distortion coefficients.</a:t>
                </a:r>
              </a:p>
            </p:txBody>
          </p:sp>
        </mc:Choice>
        <mc:Fallback xmlns="">
          <p:sp>
            <p:nvSpPr>
              <p:cNvPr id="3" name="内容占位符 2">
                <a:extLst>
                  <a:ext uri="{FF2B5EF4-FFF2-40B4-BE49-F238E27FC236}">
                    <a16:creationId xmlns:a16="http://schemas.microsoft.com/office/drawing/2014/main" id="{BAB9BC67-C3C4-43F3-BADE-EF11E8FE9B0A}"/>
                  </a:ext>
                </a:extLst>
              </p:cNvPr>
              <p:cNvSpPr>
                <a:spLocks noGrp="1" noRot="1" noChangeAspect="1" noMove="1" noResize="1" noEditPoints="1" noAdjustHandles="1" noChangeArrowheads="1" noChangeShapeType="1" noTextEdit="1"/>
              </p:cNvSpPr>
              <p:nvPr>
                <p:ph sz="quarter" idx="13"/>
              </p:nvPr>
            </p:nvSpPr>
            <p:spPr>
              <a:xfrm>
                <a:off x="914087" y="767441"/>
                <a:ext cx="10363826" cy="5731329"/>
              </a:xfrm>
              <a:blipFill>
                <a:blip r:embed="rId2"/>
                <a:stretch>
                  <a:fillRect l="-824" t="-213"/>
                </a:stretch>
              </a:blipFill>
            </p:spPr>
            <p:txBody>
              <a:bodyPr/>
              <a:lstStyle/>
              <a:p>
                <a:r>
                  <a:rPr lang="en-GB">
                    <a:noFill/>
                  </a:rPr>
                  <a:t> </a:t>
                </a:r>
              </a:p>
            </p:txBody>
          </p:sp>
        </mc:Fallback>
      </mc:AlternateContent>
    </p:spTree>
    <p:extLst>
      <p:ext uri="{BB962C8B-B14F-4D97-AF65-F5344CB8AC3E}">
        <p14:creationId xmlns:p14="http://schemas.microsoft.com/office/powerpoint/2010/main" val="11011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0F7D52B5-7211-4A11-A996-DF922D9E11A2}"/>
                  </a:ext>
                </a:extLst>
              </p:cNvPr>
              <p:cNvSpPr txBox="1">
                <a:spLocks/>
              </p:cNvSpPr>
              <p:nvPr/>
            </p:nvSpPr>
            <p:spPr>
              <a:xfrm>
                <a:off x="1028074" y="718457"/>
                <a:ext cx="11163926" cy="61395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GB" sz="2400" cap="none" dirty="0">
                    <a:latin typeface="Times New Roman" panose="02020603050405020304" pitchFamily="18" charset="0"/>
                    <a:cs typeface="Times New Roman" panose="02020603050405020304" pitchFamily="18" charset="0"/>
                  </a:rPr>
                  <a:t>Take image point coordinates as observed value.</a:t>
                </a:r>
              </a:p>
              <a:p>
                <a:r>
                  <a:rPr lang="en-GB" sz="2400" cap="none" dirty="0">
                    <a:latin typeface="Times New Roman" panose="02020603050405020304" pitchFamily="18" charset="0"/>
                    <a:cs typeface="Times New Roman" panose="02020603050405020304" pitchFamily="18" charset="0"/>
                  </a:rPr>
                  <a:t>Take interior, exterior parameters, object coordinates and distortion coefficients as unknown parameters, then use the adjustment method to iterate and calculate them.</a:t>
                </a:r>
              </a:p>
              <a:p>
                <a14:m>
                  <m:oMath xmlns:m="http://schemas.openxmlformats.org/officeDocument/2006/math">
                    <m:d>
                      <m:dPr>
                        <m:begChr m:val="["/>
                        <m:endChr m:val="]"/>
                        <m:ctrlPr>
                          <a:rPr lang="en-GB" sz="2400" b="0" i="1" cap="none"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2400" i="1" cap="none">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𝑉</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m:t>
                                  </m:r>
                                  <m:r>
                                    <a:rPr lang="en-GB" sz="2400" i="1" cap="none">
                                      <a:latin typeface="Cambria Math" panose="02040503050406030204" pitchFamily="18" charset="0"/>
                                      <a:cs typeface="Times New Roman" panose="02020603050405020304" pitchFamily="18" charset="0"/>
                                    </a:rPr>
                                    <m:t>𝑥</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𝑉</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m:t>
                                  </m:r>
                                  <m:r>
                                    <a:rPr lang="en-GB" sz="2400" i="1" cap="none">
                                      <a:latin typeface="Cambria Math" panose="02040503050406030204" pitchFamily="18" charset="0"/>
                                      <a:cs typeface="Times New Roman" panose="02020603050405020304" pitchFamily="18" charset="0"/>
                                    </a:rPr>
                                    <m:t>𝑦</m:t>
                                  </m:r>
                                </m:sub>
                              </m:sSub>
                            </m:e>
                          </m:mr>
                        </m:m>
                      </m:e>
                    </m:d>
                  </m:oMath>
                </a14:m>
                <a:r>
                  <a:rPr lang="en-GB" sz="2400" cap="none" dirty="0">
                    <a:cs typeface="Times New Roman" panose="02020603050405020304" pitchFamily="18" charset="0"/>
                  </a:rPr>
                  <a:t>= </a:t>
                </a:r>
                <a14:m>
                  <m:oMath xmlns:m="http://schemas.openxmlformats.org/officeDocument/2006/math">
                    <m:d>
                      <m:dPr>
                        <m:begChr m:val="["/>
                        <m:endChr m:val="]"/>
                        <m:ctrlPr>
                          <a:rPr lang="en-GB" sz="2400" i="1" cap="none" dirty="0">
                            <a:latin typeface="Cambria Math" panose="02040503050406030204" pitchFamily="18" charset="0"/>
                            <a:cs typeface="Times New Roman" panose="02020603050405020304" pitchFamily="18" charset="0"/>
                          </a:rPr>
                        </m:ctrlPr>
                      </m:dPr>
                      <m:e>
                        <m:m>
                          <m:mPr>
                            <m:mcs>
                              <m:mc>
                                <m:mcPr>
                                  <m:count m:val="5"/>
                                  <m:mcJc m:val="center"/>
                                </m:mcPr>
                              </m:mc>
                            </m:mcs>
                            <m:ctrlPr>
                              <a:rPr lang="en-GB" sz="2400" i="1" cap="none">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,13</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,14</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,15</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,23</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,24</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,25</m:t>
                                  </m:r>
                                </m:sub>
                              </m:sSub>
                            </m:e>
                          </m:mr>
                        </m:m>
                        <m:r>
                          <a:rPr lang="en-GB" sz="2400" i="1" cap="none">
                            <a:latin typeface="Cambria Math" panose="02040503050406030204" pitchFamily="18" charset="0"/>
                            <a:cs typeface="Times New Roman" panose="02020603050405020304" pitchFamily="18" charset="0"/>
                          </a:rPr>
                          <m:t> </m:t>
                        </m:r>
                        <m:r>
                          <m:rPr>
                            <m:nor/>
                          </m:rPr>
                          <a:rPr lang="en-GB" sz="2400" i="1" cap="none" dirty="0">
                            <a:latin typeface="Cambria Math" panose="02040503050406030204" pitchFamily="18" charset="0"/>
                            <a:cs typeface="Times New Roman" panose="02020603050405020304" pitchFamily="18" charset="0"/>
                          </a:rPr>
                          <m:t> </m:t>
                        </m:r>
                        <m:m>
                          <m:mPr>
                            <m:mcs>
                              <m:mc>
                                <m:mcPr>
                                  <m:count m:val="1"/>
                                  <m:mcJc m:val="center"/>
                                </m:mcPr>
                              </m:mc>
                            </m:mcs>
                            <m:ctrlPr>
                              <a:rPr lang="en-GB" sz="2400" i="1" cap="none" dirty="0">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,16</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,26</m:t>
                                  </m:r>
                                </m:sub>
                              </m:sSub>
                            </m:e>
                          </m:mr>
                        </m:m>
                      </m:e>
                    </m:d>
                    <m:sSub>
                      <m:sSubPr>
                        <m:ctrlPr>
                          <a:rPr lang="en-GB" sz="2400" i="1" cap="none" dirty="0" smtClean="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1</m:t>
                        </m:r>
                      </m:sub>
                    </m:sSub>
                    <m:r>
                      <a:rPr lang="en-GB" sz="2400" b="0" i="1" cap="none" dirty="0" smtClean="0">
                        <a:latin typeface="Cambria Math" panose="02040503050406030204" pitchFamily="18" charset="0"/>
                        <a:cs typeface="Times New Roman" panose="02020603050405020304" pitchFamily="18" charset="0"/>
                      </a:rPr>
                      <m:t>+</m:t>
                    </m:r>
                  </m:oMath>
                </a14:m>
                <a:r>
                  <a:rPr lang="en-GB" sz="2400" cap="none" dirty="0">
                    <a:cs typeface="Times New Roman" panose="02020603050405020304" pitchFamily="18" charset="0"/>
                  </a:rPr>
                  <a:t> </a:t>
                </a:r>
                <a14:m>
                  <m:oMath xmlns:m="http://schemas.openxmlformats.org/officeDocument/2006/math">
                    <m:d>
                      <m:dPr>
                        <m:begChr m:val="["/>
                        <m:endChr m:val="]"/>
                        <m:ctrlPr>
                          <a:rPr lang="en-GB" sz="2400" i="1" cap="none" dirty="0">
                            <a:latin typeface="Cambria Math" panose="02040503050406030204" pitchFamily="18" charset="0"/>
                            <a:cs typeface="Times New Roman" panose="02020603050405020304" pitchFamily="18" charset="0"/>
                          </a:rPr>
                        </m:ctrlPr>
                      </m:dPr>
                      <m:e>
                        <m:m>
                          <m:mPr>
                            <m:mcs>
                              <m:mc>
                                <m:mcPr>
                                  <m:count m:val="3"/>
                                  <m:mcJc m:val="center"/>
                                </m:mcPr>
                              </m:mc>
                            </m:mcs>
                            <m:ctrlPr>
                              <a:rPr lang="en-GB" sz="2400" i="1" cap="none">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,17,</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,18</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,19</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𝑎</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mr>
                        </m:m>
                      </m:e>
                    </m:d>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2</m:t>
                        </m:r>
                      </m:sub>
                    </m:sSub>
                    <m:r>
                      <a:rPr lang="en-GB" sz="2400" b="0" i="1" cap="none" dirty="0" smtClean="0">
                        <a:latin typeface="Cambria Math" panose="02040503050406030204" pitchFamily="18" charset="0"/>
                        <a:cs typeface="Times New Roman" panose="02020603050405020304" pitchFamily="18" charset="0"/>
                      </a:rPr>
                      <m:t>+</m:t>
                    </m:r>
                    <m:d>
                      <m:dPr>
                        <m:begChr m:val="["/>
                        <m:endChr m:val="]"/>
                        <m:ctrlPr>
                          <a:rPr lang="en-GB" sz="2400" i="1" cap="none" dirty="0">
                            <a:latin typeface="Cambria Math" panose="02040503050406030204" pitchFamily="18" charset="0"/>
                            <a:cs typeface="Times New Roman" panose="02020603050405020304" pitchFamily="18" charset="0"/>
                          </a:rPr>
                        </m:ctrlPr>
                      </m:dPr>
                      <m:e>
                        <m:m>
                          <m:mPr>
                            <m:mcs>
                              <m:mc>
                                <m:mcPr>
                                  <m:count m:val="3"/>
                                  <m:mcJc m:val="center"/>
                                </m:mcPr>
                              </m:mc>
                            </m:mcs>
                            <m:ctrlPr>
                              <a:rPr lang="en-GB" sz="2400" i="1" cap="none">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,13</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𝑐</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,23</m:t>
                                  </m:r>
                                </m:sub>
                              </m:sSub>
                            </m:e>
                          </m:mr>
                        </m:m>
                        <m:r>
                          <m:rPr>
                            <m:nor/>
                          </m:rPr>
                          <a:rPr lang="en-GB" sz="2400" cap="none" dirty="0">
                            <a:cs typeface="Times New Roman" panose="02020603050405020304" pitchFamily="18" charset="0"/>
                          </a:rPr>
                          <m:t>  </m:t>
                        </m:r>
                      </m:e>
                    </m:d>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3</m:t>
                        </m:r>
                      </m:sub>
                    </m:sSub>
                    <m:r>
                      <a:rPr lang="en-GB" sz="2400" b="0" i="1" cap="none" dirty="0" smtClean="0">
                        <a:latin typeface="Cambria Math" panose="02040503050406030204" pitchFamily="18" charset="0"/>
                        <a:cs typeface="Times New Roman" panose="02020603050405020304" pitchFamily="18" charset="0"/>
                      </a:rPr>
                      <m:t>+</m:t>
                    </m:r>
                    <m:d>
                      <m:dPr>
                        <m:begChr m:val="["/>
                        <m:endChr m:val="]"/>
                        <m:ctrlPr>
                          <a:rPr lang="en-GB" sz="2400" i="1" cap="none" dirty="0">
                            <a:latin typeface="Cambria Math" panose="02040503050406030204" pitchFamily="18" charset="0"/>
                            <a:cs typeface="Times New Roman" panose="02020603050405020304" pitchFamily="18" charset="0"/>
                          </a:rPr>
                        </m:ctrlPr>
                      </m:dPr>
                      <m:e>
                        <m:m>
                          <m:mPr>
                            <m:mcs>
                              <m:mc>
                                <m:mcPr>
                                  <m:count m:val="5"/>
                                  <m:mcJc m:val="center"/>
                                </m:mcPr>
                              </m:mc>
                            </m:mcs>
                            <m:ctrlPr>
                              <a:rPr lang="en-GB" sz="2400" i="1" cap="none">
                                <a:latin typeface="Cambria Math" panose="02040503050406030204" pitchFamily="18" charset="0"/>
                                <a:cs typeface="Times New Roman" panose="02020603050405020304" pitchFamily="18" charset="0"/>
                              </a:rPr>
                            </m:ctrlPr>
                          </m:mP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,13</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,14</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,15</m:t>
                                  </m:r>
                                </m:sub>
                              </m:sSub>
                            </m:e>
                          </m:mr>
                          <m:mr>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,21</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,22</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,23</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,24</m:t>
                                  </m:r>
                                </m:sub>
                              </m:sSub>
                            </m:e>
                            <m:e>
                              <m:sSub>
                                <m:sSubPr>
                                  <m:ctrlPr>
                                    <a:rPr lang="en-GB" sz="2400" i="1" cap="none">
                                      <a:latin typeface="Cambria Math" panose="02040503050406030204" pitchFamily="18" charset="0"/>
                                      <a:cs typeface="Times New Roman" panose="02020603050405020304" pitchFamily="18" charset="0"/>
                                    </a:rPr>
                                  </m:ctrlPr>
                                </m:sSubPr>
                                <m:e>
                                  <m:r>
                                    <a:rPr lang="en-GB" sz="2400" i="1" cap="none">
                                      <a:latin typeface="Cambria Math" panose="02040503050406030204" pitchFamily="18" charset="0"/>
                                      <a:cs typeface="Times New Roman" panose="02020603050405020304" pitchFamily="18" charset="0"/>
                                    </a:rPr>
                                    <m:t>𝑏</m:t>
                                  </m:r>
                                </m:e>
                                <m:sub>
                                  <m:r>
                                    <a:rPr lang="en-GB" sz="2400" i="1" cap="none">
                                      <a:latin typeface="Cambria Math" panose="02040503050406030204" pitchFamily="18" charset="0"/>
                                      <a:cs typeface="Times New Roman" panose="02020603050405020304" pitchFamily="18" charset="0"/>
                                    </a:rPr>
                                    <m:t>𝑖</m:t>
                                  </m:r>
                                  <m:r>
                                    <a:rPr lang="en-GB" sz="2400" i="1" cap="none">
                                      <a:latin typeface="Cambria Math" panose="02040503050406030204" pitchFamily="18" charset="0"/>
                                      <a:cs typeface="Times New Roman" panose="02020603050405020304" pitchFamily="18" charset="0"/>
                                    </a:rPr>
                                    <m:t>,25</m:t>
                                  </m:r>
                                </m:sub>
                              </m:sSub>
                            </m:e>
                          </m:mr>
                        </m:m>
                      </m:e>
                    </m:d>
                  </m:oMath>
                </a14:m>
                <a:r>
                  <a:rPr lang="en-GB" sz="2400" cap="none" dirty="0">
                    <a:cs typeface="Times New Roman" panose="02020603050405020304" pitchFamily="18" charset="0"/>
                  </a:rPr>
                  <a:t> </a:t>
                </a:r>
                <a14:m>
                  <m:oMath xmlns:m="http://schemas.openxmlformats.org/officeDocument/2006/math">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4</m:t>
                        </m:r>
                      </m:sub>
                    </m:sSub>
                    <m:r>
                      <a:rPr lang="en-GB" sz="2400" b="0" i="1" cap="none" dirty="0" smtClean="0">
                        <a:latin typeface="Cambria Math" panose="02040503050406030204" pitchFamily="18" charset="0"/>
                        <a:cs typeface="Times New Roman" panose="02020603050405020304" pitchFamily="18" charset="0"/>
                      </a:rPr>
                      <m:t>+</m:t>
                    </m:r>
                    <m:d>
                      <m:dPr>
                        <m:begChr m:val="["/>
                        <m:endChr m:val="]"/>
                        <m:ctrlPr>
                          <a:rPr lang="en-GB" sz="2400" b="0" i="1" cap="none" dirty="0" smtClean="0">
                            <a:latin typeface="Cambria Math" panose="02040503050406030204" pitchFamily="18" charset="0"/>
                            <a:cs typeface="Times New Roman" panose="02020603050405020304" pitchFamily="18" charset="0"/>
                          </a:rPr>
                        </m:ctrlPr>
                      </m:dPr>
                      <m:e>
                        <m:m>
                          <m:mPr>
                            <m:mcs>
                              <m:mc>
                                <m:mcPr>
                                  <m:count m:val="1"/>
                                  <m:mcJc m:val="center"/>
                                </m:mcPr>
                              </m:mc>
                            </m:mcs>
                            <m:ctrlPr>
                              <a:rPr lang="en-GB" sz="2400" b="0" i="1" cap="none" dirty="0" smtClean="0">
                                <a:latin typeface="Cambria Math" panose="02040503050406030204" pitchFamily="18" charset="0"/>
                                <a:cs typeface="Times New Roman" panose="02020603050405020304" pitchFamily="18" charset="0"/>
                              </a:rPr>
                            </m:ctrlPr>
                          </m:mPr>
                          <m:mr>
                            <m:e>
                              <m:sSub>
                                <m:sSubPr>
                                  <m:ctrlPr>
                                    <a:rPr lang="en-GB" sz="2400" b="0" i="1" cap="none" dirty="0" smtClean="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𝑥</m:t>
                                  </m:r>
                                </m:e>
                                <m:sub>
                                  <m:r>
                                    <a:rPr lang="en-GB" sz="2400" b="0" i="1" cap="none" dirty="0" smtClean="0">
                                      <a:latin typeface="Cambria Math" panose="02040503050406030204" pitchFamily="18" charset="0"/>
                                      <a:cs typeface="Times New Roman" panose="02020603050405020304" pitchFamily="18" charset="0"/>
                                    </a:rPr>
                                    <m:t>𝑖</m:t>
                                  </m:r>
                                </m:sub>
                              </m:sSub>
                              <m:r>
                                <m:rPr>
                                  <m:brk m:alnAt="7"/>
                                </m:rPr>
                                <a:rPr lang="en-GB" sz="2400" b="0" i="1" cap="none" dirty="0" smtClean="0">
                                  <a:latin typeface="Cambria Math" panose="02040503050406030204" pitchFamily="18" charset="0"/>
                                  <a:cs typeface="Times New Roman" panose="02020603050405020304" pitchFamily="18" charset="0"/>
                                </a:rPr>
                                <m:t>−</m:t>
                              </m:r>
                              <m:sSub>
                                <m:sSubPr>
                                  <m:ctrlPr>
                                    <a:rPr lang="en-GB" sz="2400" i="1" cap="none" dirty="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m:t>
                                  </m:r>
                                  <m:r>
                                    <a:rPr lang="en-GB" sz="2400" i="1" cap="none" dirty="0">
                                      <a:latin typeface="Cambria Math" panose="02040503050406030204" pitchFamily="18" charset="0"/>
                                      <a:cs typeface="Times New Roman" panose="02020603050405020304" pitchFamily="18" charset="0"/>
                                    </a:rPr>
                                    <m:t>𝑥</m:t>
                                  </m:r>
                                </m:e>
                                <m:sub>
                                  <m:r>
                                    <a:rPr lang="en-GB" sz="2400" i="1" cap="none" dirty="0">
                                      <a:latin typeface="Cambria Math" panose="02040503050406030204" pitchFamily="18" charset="0"/>
                                      <a:cs typeface="Times New Roman" panose="02020603050405020304" pitchFamily="18" charset="0"/>
                                    </a:rPr>
                                    <m:t>𝑖</m:t>
                                  </m:r>
                                </m:sub>
                              </m:sSub>
                              <m:r>
                                <a:rPr lang="en-GB" sz="2400" b="0" i="1" cap="none" dirty="0" smtClean="0">
                                  <a:latin typeface="Cambria Math" panose="02040503050406030204" pitchFamily="18" charset="0"/>
                                  <a:cs typeface="Times New Roman" panose="02020603050405020304" pitchFamily="18" charset="0"/>
                                </a:rPr>
                                <m:t>)</m:t>
                              </m:r>
                            </m:e>
                          </m:mr>
                          <m:mr>
                            <m:e>
                              <m:sSub>
                                <m:sSubPr>
                                  <m:ctrlPr>
                                    <a:rPr lang="en-GB" sz="2400" i="1" cap="none" dirty="0" smtClean="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𝑦</m:t>
                                  </m:r>
                                </m:e>
                                <m:sub>
                                  <m:r>
                                    <a:rPr lang="en-GB" sz="2400" i="1" cap="none" dirty="0">
                                      <a:latin typeface="Cambria Math" panose="02040503050406030204" pitchFamily="18" charset="0"/>
                                      <a:cs typeface="Times New Roman" panose="02020603050405020304" pitchFamily="18" charset="0"/>
                                    </a:rPr>
                                    <m:t>𝑖</m:t>
                                  </m:r>
                                </m:sub>
                              </m:sSub>
                              <m:r>
                                <m:rPr>
                                  <m:brk m:alnAt="7"/>
                                </m:rPr>
                                <a:rPr lang="en-GB" sz="2400" i="1" cap="none" dirty="0">
                                  <a:latin typeface="Cambria Math" panose="02040503050406030204" pitchFamily="18" charset="0"/>
                                  <a:cs typeface="Times New Roman" panose="02020603050405020304" pitchFamily="18" charset="0"/>
                                </a:rPr>
                                <m:t>−</m:t>
                              </m:r>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m:t>
                                  </m:r>
                                  <m:r>
                                    <a:rPr lang="en-GB" sz="2400" b="0" i="1" cap="none" dirty="0" smtClean="0">
                                      <a:latin typeface="Cambria Math" panose="02040503050406030204" pitchFamily="18" charset="0"/>
                                      <a:cs typeface="Times New Roman" panose="02020603050405020304" pitchFamily="18" charset="0"/>
                                    </a:rPr>
                                    <m:t>𝑦</m:t>
                                  </m:r>
                                </m:e>
                                <m:sub>
                                  <m:r>
                                    <a:rPr lang="en-GB" sz="2400" i="1" cap="none" dirty="0">
                                      <a:latin typeface="Cambria Math" panose="02040503050406030204" pitchFamily="18" charset="0"/>
                                      <a:cs typeface="Times New Roman" panose="02020603050405020304" pitchFamily="18" charset="0"/>
                                    </a:rPr>
                                    <m:t>𝑖</m:t>
                                  </m:r>
                                </m:sub>
                              </m:sSub>
                              <m:r>
                                <a:rPr lang="en-GB" sz="2400" i="1" cap="none" dirty="0">
                                  <a:latin typeface="Cambria Math" panose="02040503050406030204" pitchFamily="18" charset="0"/>
                                  <a:cs typeface="Times New Roman" panose="02020603050405020304" pitchFamily="18" charset="0"/>
                                </a:rPr>
                                <m:t>)</m:t>
                              </m:r>
                            </m:e>
                          </m:mr>
                        </m:m>
                      </m:e>
                    </m:d>
                  </m:oMath>
                </a14:m>
                <a:endParaRPr lang="en-GB" sz="2400" b="0" i="1" cap="none" dirty="0">
                  <a:latin typeface="Cambria Math" panose="02040503050406030204" pitchFamily="18" charset="0"/>
                  <a:cs typeface="Times New Roman" panose="02020603050405020304" pitchFamily="18" charset="0"/>
                </a:endParaRPr>
              </a:p>
              <a:p>
                <a:r>
                  <a:rPr lang="en-GB" sz="2400" b="0" cap="none" dirty="0" err="1">
                    <a:latin typeface="Times New Roman" panose="02020603050405020304" pitchFamily="18" charset="0"/>
                    <a:cs typeface="Times New Roman" panose="02020603050405020304" pitchFamily="18" charset="0"/>
                  </a:rPr>
                  <a:t>Wher</a:t>
                </a:r>
                <a:r>
                  <a:rPr lang="en-US" altLang="zh-CN" sz="2400" cap="none" dirty="0">
                    <a:latin typeface="Times New Roman" panose="02020603050405020304" pitchFamily="18" charset="0"/>
                    <a:cs typeface="Times New Roman" panose="02020603050405020304" pitchFamily="18" charset="0"/>
                  </a:rPr>
                  <a:t>e</a:t>
                </a:r>
                <a:r>
                  <a:rPr lang="en-GB" altLang="zh-CN" sz="2400" cap="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400" i="1" cap="none" dirty="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1</m:t>
                        </m:r>
                      </m:sub>
                    </m:sSub>
                  </m:oMath>
                </a14:m>
                <a:r>
                  <a:rPr lang="en-GB" sz="2400" b="0" cap="none" dirty="0">
                    <a:latin typeface="Times New Roman" panose="02020603050405020304" pitchFamily="18" charset="0"/>
                    <a:cs typeface="Times New Roman" panose="02020603050405020304" pitchFamily="18" charset="0"/>
                  </a:rPr>
                  <a:t>means </a:t>
                </a:r>
                <a:r>
                  <a:rPr lang="en-GB" sz="2400" cap="none" dirty="0">
                    <a:latin typeface="Times New Roman" panose="02020603050405020304" pitchFamily="18" charset="0"/>
                    <a:cs typeface="Times New Roman" panose="02020603050405020304" pitchFamily="18" charset="0"/>
                  </a:rPr>
                  <a:t>adjusted </a:t>
                </a:r>
                <a:r>
                  <a:rPr lang="en-GB" sz="2400" b="0" cap="none" dirty="0">
                    <a:latin typeface="Times New Roman" panose="02020603050405020304" pitchFamily="18" charset="0"/>
                    <a:cs typeface="Times New Roman" panose="02020603050405020304" pitchFamily="18" charset="0"/>
                  </a:rPr>
                  <a:t>exterior parameters</a:t>
                </a:r>
                <a:r>
                  <a:rPr lang="en-GB" sz="2400" cap="none" dirty="0">
                    <a:latin typeface="Times New Roman" panose="02020603050405020304" pitchFamily="18" charset="0"/>
                    <a:cs typeface="Times New Roman" panose="02020603050405020304" pitchFamily="18" charset="0"/>
                  </a:rPr>
                  <a:t> </a:t>
                </a:r>
              </a:p>
              <a:p>
                <a:pPr marL="914400" lvl="2" indent="0">
                  <a:buNone/>
                </a:pPr>
                <a:r>
                  <a:rPr lang="en-GB" sz="2400" b="0" cap="none" dirty="0">
                    <a:latin typeface="Times New Roman" panose="02020603050405020304" pitchFamily="18" charset="0"/>
                    <a:cs typeface="Times New Roman" panose="02020603050405020304" pitchFamily="18" charset="0"/>
                  </a:rPr>
                  <a:t> </a:t>
                </a:r>
                <a14:m>
                  <m:oMath xmlns:m="http://schemas.openxmlformats.org/officeDocument/2006/math">
                    <m:r>
                      <a:rPr lang="en-GB" sz="2400" b="0" i="0" cap="none" dirty="0" smtClean="0">
                        <a:latin typeface="Cambria Math" panose="02040503050406030204" pitchFamily="18" charset="0"/>
                        <a:cs typeface="Times New Roman" panose="02020603050405020304" pitchFamily="18" charset="0"/>
                      </a:rPr>
                      <m:t>  </m:t>
                    </m:r>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2</m:t>
                        </m:r>
                      </m:sub>
                    </m:sSub>
                  </m:oMath>
                </a14:m>
                <a:r>
                  <a:rPr lang="en-GB" sz="2400" b="0" cap="none" dirty="0">
                    <a:latin typeface="Times New Roman" panose="02020603050405020304" pitchFamily="18" charset="0"/>
                    <a:cs typeface="Times New Roman" panose="02020603050405020304" pitchFamily="18" charset="0"/>
                  </a:rPr>
                  <a:t>means adjusted object coordinates</a:t>
                </a:r>
              </a:p>
              <a:p>
                <a:pPr marL="914400" lvl="2" indent="0">
                  <a:buNone/>
                </a:pPr>
                <a:r>
                  <a:rPr lang="en-GB" sz="2400" cap="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3</m:t>
                        </m:r>
                      </m:sub>
                    </m:sSub>
                  </m:oMath>
                </a14:m>
                <a:r>
                  <a:rPr lang="en-GB" sz="2400" b="0" cap="none" dirty="0">
                    <a:latin typeface="Times New Roman" panose="02020603050405020304" pitchFamily="18" charset="0"/>
                    <a:cs typeface="Times New Roman" panose="02020603050405020304" pitchFamily="18" charset="0"/>
                  </a:rPr>
                  <a:t> means adjusted interior parameters</a:t>
                </a:r>
              </a:p>
              <a:p>
                <a:pPr marL="914400" lvl="2" indent="0">
                  <a:buNone/>
                </a:pPr>
                <a:r>
                  <a:rPr lang="en-GB" sz="2400" cap="none" dirty="0">
                    <a:latin typeface="Times New Roman" panose="02020603050405020304" pitchFamily="18" charset="0"/>
                    <a:cs typeface="Times New Roman" panose="02020603050405020304" pitchFamily="18" charset="0"/>
                  </a:rPr>
                  <a:t> </a:t>
                </a:r>
                <a14:m>
                  <m:oMath xmlns:m="http://schemas.openxmlformats.org/officeDocument/2006/math">
                    <m:r>
                      <a:rPr lang="en-GB" sz="2400" b="0" i="0" cap="none" dirty="0" smtClean="0">
                        <a:latin typeface="Cambria Math" panose="02040503050406030204" pitchFamily="18" charset="0"/>
                        <a:cs typeface="Times New Roman" panose="02020603050405020304" pitchFamily="18" charset="0"/>
                      </a:rPr>
                      <m:t>  </m:t>
                    </m:r>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𝑋</m:t>
                        </m:r>
                      </m:e>
                      <m:sub>
                        <m:r>
                          <a:rPr lang="en-GB" sz="2400" b="0" i="1" cap="none" dirty="0" smtClean="0">
                            <a:latin typeface="Cambria Math" panose="02040503050406030204" pitchFamily="18" charset="0"/>
                            <a:cs typeface="Times New Roman" panose="02020603050405020304" pitchFamily="18" charset="0"/>
                          </a:rPr>
                          <m:t>4</m:t>
                        </m:r>
                      </m:sub>
                    </m:sSub>
                  </m:oMath>
                </a14:m>
                <a:r>
                  <a:rPr lang="en-GB" sz="2400" b="0" cap="none" dirty="0">
                    <a:latin typeface="Times New Roman" panose="02020603050405020304" pitchFamily="18" charset="0"/>
                    <a:cs typeface="Times New Roman" panose="02020603050405020304" pitchFamily="18" charset="0"/>
                  </a:rPr>
                  <a:t> means adjusted distortion parameters</a:t>
                </a:r>
              </a:p>
              <a:p>
                <a:pPr marL="914400" lvl="2" indent="0">
                  <a:buNone/>
                </a:pPr>
                <a:r>
                  <a:rPr lang="en-GB" sz="2400" b="0" cap="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400" i="1" cap="none" dirty="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𝑥</m:t>
                        </m:r>
                      </m:e>
                      <m:sub>
                        <m:r>
                          <a:rPr lang="en-GB" sz="2400" b="0" i="1" cap="none" dirty="0" smtClean="0">
                            <a:latin typeface="Cambria Math" panose="02040503050406030204" pitchFamily="18" charset="0"/>
                            <a:cs typeface="Times New Roman" panose="02020603050405020304" pitchFamily="18" charset="0"/>
                          </a:rPr>
                          <m:t>𝑖</m:t>
                        </m:r>
                      </m:sub>
                    </m:sSub>
                    <m:r>
                      <a:rPr lang="en-GB" sz="2400" b="0" i="1" cap="none" dirty="0" smtClean="0">
                        <a:latin typeface="Cambria Math" panose="02040503050406030204" pitchFamily="18" charset="0"/>
                        <a:cs typeface="Times New Roman" panose="02020603050405020304" pitchFamily="18" charset="0"/>
                      </a:rPr>
                      <m:t>)</m:t>
                    </m:r>
                    <m:r>
                      <m:rPr>
                        <m:nor/>
                      </m:rPr>
                      <a:rPr lang="en-GB" sz="2400" cap="none" dirty="0">
                        <a:latin typeface="Times New Roman" panose="02020603050405020304" pitchFamily="18" charset="0"/>
                        <a:cs typeface="Times New Roman" panose="02020603050405020304" pitchFamily="18" charset="0"/>
                      </a:rPr>
                      <m:t>(</m:t>
                    </m:r>
                    <m:sSub>
                      <m:sSubPr>
                        <m:ctrlPr>
                          <a:rPr lang="en-GB" sz="2400" i="1" cap="none" dirty="0">
                            <a:latin typeface="Cambria Math" panose="02040503050406030204" pitchFamily="18" charset="0"/>
                            <a:cs typeface="Times New Roman" panose="02020603050405020304" pitchFamily="18" charset="0"/>
                          </a:rPr>
                        </m:ctrlPr>
                      </m:sSubPr>
                      <m:e>
                        <m:r>
                          <a:rPr lang="en-GB" sz="2400" b="0" i="1" cap="none" dirty="0" smtClean="0">
                            <a:latin typeface="Cambria Math" panose="02040503050406030204" pitchFamily="18" charset="0"/>
                            <a:cs typeface="Times New Roman" panose="02020603050405020304" pitchFamily="18" charset="0"/>
                          </a:rPr>
                          <m:t>𝑦</m:t>
                        </m:r>
                      </m:e>
                      <m:sub>
                        <m:r>
                          <a:rPr lang="en-GB" sz="2400" i="1" cap="none" dirty="0">
                            <a:latin typeface="Cambria Math" panose="02040503050406030204" pitchFamily="18" charset="0"/>
                            <a:cs typeface="Times New Roman" panose="02020603050405020304" pitchFamily="18" charset="0"/>
                          </a:rPr>
                          <m:t>𝑖</m:t>
                        </m:r>
                      </m:sub>
                    </m:sSub>
                    <m:r>
                      <a:rPr lang="en-GB" sz="2400" i="1" cap="none" dirty="0">
                        <a:latin typeface="Cambria Math" panose="02040503050406030204" pitchFamily="18" charset="0"/>
                        <a:cs typeface="Times New Roman" panose="02020603050405020304" pitchFamily="18" charset="0"/>
                      </a:rPr>
                      <m:t>)</m:t>
                    </m:r>
                  </m:oMath>
                </a14:m>
                <a:r>
                  <a:rPr lang="en-GB" sz="2400" b="0" cap="none" dirty="0">
                    <a:latin typeface="Times New Roman" panose="02020603050405020304" pitchFamily="18" charset="0"/>
                    <a:cs typeface="Times New Roman" panose="02020603050405020304" pitchFamily="18" charset="0"/>
                  </a:rPr>
                  <a:t> means predicted image point coordinates</a:t>
                </a:r>
              </a:p>
            </p:txBody>
          </p:sp>
        </mc:Choice>
        <mc:Fallback xmlns="">
          <p:sp>
            <p:nvSpPr>
              <p:cNvPr id="6" name="内容占位符 2">
                <a:extLst>
                  <a:ext uri="{FF2B5EF4-FFF2-40B4-BE49-F238E27FC236}">
                    <a16:creationId xmlns:a16="http://schemas.microsoft.com/office/drawing/2014/main" id="{0F7D52B5-7211-4A11-A996-DF922D9E11A2}"/>
                  </a:ext>
                </a:extLst>
              </p:cNvPr>
              <p:cNvSpPr txBox="1">
                <a:spLocks noRot="1" noChangeAspect="1" noMove="1" noResize="1" noEditPoints="1" noAdjustHandles="1" noChangeArrowheads="1" noChangeShapeType="1" noTextEdit="1"/>
              </p:cNvSpPr>
              <p:nvPr/>
            </p:nvSpPr>
            <p:spPr>
              <a:xfrm>
                <a:off x="1028074" y="718457"/>
                <a:ext cx="11163926" cy="6139543"/>
              </a:xfrm>
              <a:prstGeom prst="rect">
                <a:avLst/>
              </a:prstGeom>
              <a:blipFill>
                <a:blip r:embed="rId2"/>
                <a:stretch>
                  <a:fillRect l="-765" t="-199" b="-1192"/>
                </a:stretch>
              </a:blipFill>
            </p:spPr>
            <p:txBody>
              <a:bodyPr/>
              <a:lstStyle/>
              <a:p>
                <a:r>
                  <a:rPr lang="en-GB">
                    <a:noFill/>
                  </a:rPr>
                  <a:t> </a:t>
                </a:r>
              </a:p>
            </p:txBody>
          </p:sp>
        </mc:Fallback>
      </mc:AlternateContent>
    </p:spTree>
    <p:extLst>
      <p:ext uri="{BB962C8B-B14F-4D97-AF65-F5344CB8AC3E}">
        <p14:creationId xmlns:p14="http://schemas.microsoft.com/office/powerpoint/2010/main" val="125389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B9BC67-C3C4-43F3-BADE-EF11E8FE9B0A}"/>
              </a:ext>
            </a:extLst>
          </p:cNvPr>
          <p:cNvSpPr>
            <a:spLocks noGrp="1"/>
          </p:cNvSpPr>
          <p:nvPr>
            <p:ph sz="quarter" idx="13"/>
          </p:nvPr>
        </p:nvSpPr>
        <p:spPr>
          <a:xfrm>
            <a:off x="914087" y="1515126"/>
            <a:ext cx="10363826" cy="2530929"/>
          </a:xfrm>
        </p:spPr>
        <p:txBody>
          <a:bodyPr>
            <a:normAutofit/>
          </a:bodyPr>
          <a:lstStyle/>
          <a:p>
            <a:pPr marL="0" indent="0">
              <a:buNone/>
            </a:pPr>
            <a:r>
              <a:rPr lang="en-GB" sz="2400" cap="none" dirty="0">
                <a:cs typeface="Times New Roman" panose="02020603050405020304" pitchFamily="18" charset="0"/>
              </a:rPr>
              <a:t>             </a:t>
            </a:r>
            <a:endParaRPr lang="en-GB" sz="2400" b="0" cap="none" dirty="0">
              <a:cs typeface="Times New Roman" panose="02020603050405020304" pitchFamily="18" charset="0"/>
            </a:endParaRPr>
          </a:p>
          <a:p>
            <a:pPr marL="0" indent="0">
              <a:buNone/>
            </a:pPr>
            <a:endParaRPr lang="en-GB" sz="2400" cap="none" dirty="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8929AE25-8128-473B-A56E-F3FE0FF8F464}"/>
                  </a:ext>
                </a:extLst>
              </p:cNvPr>
              <p:cNvSpPr txBox="1">
                <a:spLocks/>
              </p:cNvSpPr>
              <p:nvPr/>
            </p:nvSpPr>
            <p:spPr>
              <a:xfrm>
                <a:off x="1028074" y="2432957"/>
                <a:ext cx="10363826" cy="2560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GB" sz="2400" cap="none" dirty="0">
                    <a:latin typeface="Times New Roman" panose="02020603050405020304" pitchFamily="18" charset="0"/>
                    <a:cs typeface="Times New Roman" panose="02020603050405020304" pitchFamily="18" charset="0"/>
                  </a:rPr>
                  <a:t>Before adjustment, we set corners coordinates detected by interest operators as the initial value of (</a:t>
                </a:r>
                <a14:m>
                  <m:oMath xmlns:m="http://schemas.openxmlformats.org/officeDocument/2006/math">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𝑥</m:t>
                        </m:r>
                      </m:e>
                      <m:sub>
                        <m:r>
                          <a:rPr lang="en-GB" sz="2400" i="1" cap="none" dirty="0">
                            <a:latin typeface="Cambria Math" panose="02040503050406030204" pitchFamily="18" charset="0"/>
                            <a:cs typeface="Times New Roman" panose="02020603050405020304" pitchFamily="18" charset="0"/>
                          </a:rPr>
                          <m:t>𝑖</m:t>
                        </m:r>
                      </m:sub>
                    </m:sSub>
                    <m:r>
                      <a:rPr lang="en-GB" sz="2400" i="1" cap="none" dirty="0">
                        <a:latin typeface="Cambria Math" panose="02040503050406030204" pitchFamily="18" charset="0"/>
                        <a:cs typeface="Times New Roman" panose="02020603050405020304" pitchFamily="18" charset="0"/>
                      </a:rPr>
                      <m:t>)</m:t>
                    </m:r>
                    <m:r>
                      <m:rPr>
                        <m:nor/>
                      </m:rPr>
                      <a:rPr lang="en-GB" sz="2400" cap="none" dirty="0">
                        <a:latin typeface="Times New Roman" panose="02020603050405020304" pitchFamily="18" charset="0"/>
                        <a:cs typeface="Times New Roman" panose="02020603050405020304" pitchFamily="18" charset="0"/>
                      </a:rPr>
                      <m:t>(</m:t>
                    </m:r>
                    <m:sSub>
                      <m:sSubPr>
                        <m:ctrlPr>
                          <a:rPr lang="en-GB" sz="2400" i="1" cap="none" dirty="0">
                            <a:latin typeface="Cambria Math" panose="02040503050406030204" pitchFamily="18" charset="0"/>
                            <a:cs typeface="Times New Roman" panose="02020603050405020304" pitchFamily="18" charset="0"/>
                          </a:rPr>
                        </m:ctrlPr>
                      </m:sSubPr>
                      <m:e>
                        <m:r>
                          <a:rPr lang="en-GB" sz="2400" i="1" cap="none" dirty="0">
                            <a:latin typeface="Cambria Math" panose="02040503050406030204" pitchFamily="18" charset="0"/>
                            <a:cs typeface="Times New Roman" panose="02020603050405020304" pitchFamily="18" charset="0"/>
                          </a:rPr>
                          <m:t>𝑦</m:t>
                        </m:r>
                      </m:e>
                      <m:sub>
                        <m:r>
                          <a:rPr lang="en-GB" sz="2400" i="1" cap="none" dirty="0">
                            <a:latin typeface="Cambria Math" panose="02040503050406030204" pitchFamily="18" charset="0"/>
                            <a:cs typeface="Times New Roman" panose="02020603050405020304" pitchFamily="18" charset="0"/>
                          </a:rPr>
                          <m:t>𝑖</m:t>
                        </m:r>
                      </m:sub>
                    </m:sSub>
                    <m:r>
                      <a:rPr lang="en-GB" sz="2400" i="1" cap="none" dirty="0">
                        <a:latin typeface="Cambria Math" panose="02040503050406030204" pitchFamily="18" charset="0"/>
                        <a:cs typeface="Times New Roman" panose="02020603050405020304" pitchFamily="18" charset="0"/>
                      </a:rPr>
                      <m:t>)</m:t>
                    </m:r>
                    <m:r>
                      <a:rPr lang="en-GB" sz="2400" b="0" i="0" cap="none" dirty="0" smtClean="0">
                        <a:latin typeface="Cambria Math" panose="02040503050406030204" pitchFamily="18" charset="0"/>
                        <a:cs typeface="Times New Roman" panose="02020603050405020304" pitchFamily="18" charset="0"/>
                      </a:rPr>
                      <m:t> </m:t>
                    </m:r>
                  </m:oMath>
                </a14:m>
                <a:r>
                  <a:rPr lang="en-GB" sz="2400" cap="none" dirty="0">
                    <a:latin typeface="Times New Roman" panose="02020603050405020304" pitchFamily="18" charset="0"/>
                    <a:cs typeface="Times New Roman" panose="02020603050405020304" pitchFamily="18" charset="0"/>
                  </a:rPr>
                  <a:t>so that the iteration could convergence quickly.</a:t>
                </a:r>
              </a:p>
              <a:p>
                <a:r>
                  <a:rPr lang="en-GB" sz="2400" cap="none" dirty="0">
                    <a:latin typeface="Times New Roman" panose="02020603050405020304" pitchFamily="18" charset="0"/>
                    <a:cs typeface="Times New Roman" panose="02020603050405020304" pitchFamily="18" charset="0"/>
                  </a:rPr>
                  <a:t>After adjustment, we could get the interior, exterior, tangent distortion parameters. </a:t>
                </a:r>
                <a:endParaRPr lang="en-GB" sz="2400" cap="none" dirty="0">
                  <a:cs typeface="Times New Roman" panose="02020603050405020304" pitchFamily="18" charset="0"/>
                </a:endParaRPr>
              </a:p>
              <a:p>
                <a:pPr marL="0" indent="0">
                  <a:buFont typeface="Arial" panose="020B0604020202020204" pitchFamily="34" charset="0"/>
                  <a:buNone/>
                </a:pPr>
                <a:endParaRPr lang="en-GB" sz="2400" cap="none" dirty="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p:txBody>
          </p:sp>
        </mc:Choice>
        <mc:Fallback xmlns="">
          <p:sp>
            <p:nvSpPr>
              <p:cNvPr id="6" name="内容占位符 2">
                <a:extLst>
                  <a:ext uri="{FF2B5EF4-FFF2-40B4-BE49-F238E27FC236}">
                    <a16:creationId xmlns:a16="http://schemas.microsoft.com/office/drawing/2014/main" id="{8929AE25-8128-473B-A56E-F3FE0FF8F464}"/>
                  </a:ext>
                </a:extLst>
              </p:cNvPr>
              <p:cNvSpPr txBox="1">
                <a:spLocks noRot="1" noChangeAspect="1" noMove="1" noResize="1" noEditPoints="1" noAdjustHandles="1" noChangeArrowheads="1" noChangeShapeType="1" noTextEdit="1"/>
              </p:cNvSpPr>
              <p:nvPr/>
            </p:nvSpPr>
            <p:spPr>
              <a:xfrm>
                <a:off x="1028074" y="2432957"/>
                <a:ext cx="10363826" cy="2560155"/>
              </a:xfrm>
              <a:prstGeom prst="rect">
                <a:avLst/>
              </a:prstGeom>
              <a:blipFill>
                <a:blip r:embed="rId2"/>
                <a:stretch>
                  <a:fillRect l="-824" t="-476"/>
                </a:stretch>
              </a:blipFill>
            </p:spPr>
            <p:txBody>
              <a:bodyPr/>
              <a:lstStyle/>
              <a:p>
                <a:r>
                  <a:rPr lang="en-GB">
                    <a:noFill/>
                  </a:rPr>
                  <a:t> </a:t>
                </a:r>
              </a:p>
            </p:txBody>
          </p:sp>
        </mc:Fallback>
      </mc:AlternateContent>
    </p:spTree>
    <p:extLst>
      <p:ext uri="{BB962C8B-B14F-4D97-AF65-F5344CB8AC3E}">
        <p14:creationId xmlns:p14="http://schemas.microsoft.com/office/powerpoint/2010/main" val="164723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4AAD6-1F55-481B-B9E3-A15F15A0C3E5}"/>
              </a:ext>
            </a:extLst>
          </p:cNvPr>
          <p:cNvSpPr>
            <a:spLocks noGrp="1"/>
          </p:cNvSpPr>
          <p:nvPr>
            <p:ph type="title"/>
          </p:nvPr>
        </p:nvSpPr>
        <p:spPr/>
        <p:txBody>
          <a:bodyPr/>
          <a:lstStyle/>
          <a:p>
            <a:r>
              <a:rPr lang="en-GB" dirty="0"/>
              <a:t>Experiment and result</a:t>
            </a:r>
          </a:p>
        </p:txBody>
      </p:sp>
      <p:sp>
        <p:nvSpPr>
          <p:cNvPr id="3" name="内容占位符 2">
            <a:extLst>
              <a:ext uri="{FF2B5EF4-FFF2-40B4-BE49-F238E27FC236}">
                <a16:creationId xmlns:a16="http://schemas.microsoft.com/office/drawing/2014/main" id="{96ADCDD2-30B4-4483-B8A3-644ABF54FC6F}"/>
              </a:ext>
            </a:extLst>
          </p:cNvPr>
          <p:cNvSpPr>
            <a:spLocks noGrp="1"/>
          </p:cNvSpPr>
          <p:nvPr>
            <p:ph sz="quarter" idx="13"/>
          </p:nvPr>
        </p:nvSpPr>
        <p:spPr>
          <a:xfrm>
            <a:off x="913774" y="1846546"/>
            <a:ext cx="10363826" cy="4848168"/>
          </a:xfrm>
        </p:spPr>
        <p:txBody>
          <a:bodyPr>
            <a:normAutofit/>
          </a:bodyPr>
          <a:lstStyle/>
          <a:p>
            <a:r>
              <a:rPr lang="en-GB" sz="2400" cap="none" dirty="0">
                <a:latin typeface="Times New Roman" panose="02020603050405020304" pitchFamily="18" charset="0"/>
                <a:cs typeface="Times New Roman" panose="02020603050405020304" pitchFamily="18" charset="0"/>
              </a:rPr>
              <a:t>We use the smartphone to take six photos from different viewpoints. These images have affine transformation relationship.</a:t>
            </a:r>
          </a:p>
          <a:p>
            <a:r>
              <a:rPr lang="en-US" altLang="zh-CN" sz="2400" cap="none" dirty="0">
                <a:latin typeface="Times New Roman" panose="02020603050405020304" pitchFamily="18" charset="0"/>
                <a:cs typeface="Times New Roman" panose="02020603050405020304" pitchFamily="18" charset="0"/>
              </a:rPr>
              <a:t>Experiment details:</a:t>
            </a:r>
          </a:p>
          <a:p>
            <a:pPr marL="0" indent="0">
              <a:buNone/>
            </a:pPr>
            <a:r>
              <a:rPr lang="en-US" altLang="zh-CN" sz="2400" cap="none" dirty="0">
                <a:latin typeface="Times New Roman" panose="02020603050405020304" pitchFamily="18" charset="0"/>
                <a:cs typeface="Times New Roman" panose="02020603050405020304" pitchFamily="18" charset="0"/>
              </a:rPr>
              <a:t>(1)The chessboard </a:t>
            </a:r>
            <a:r>
              <a:rPr lang="en-US" altLang="zh-CN" sz="2400" cap="none" dirty="0" err="1">
                <a:latin typeface="Times New Roman" panose="02020603050405020304" pitchFamily="18" charset="0"/>
                <a:cs typeface="Times New Roman" panose="02020603050405020304" pitchFamily="18" charset="0"/>
              </a:rPr>
              <a:t>gridwidth</a:t>
            </a:r>
            <a:r>
              <a:rPr lang="en-US" altLang="zh-CN" sz="2400" cap="none" dirty="0">
                <a:latin typeface="Times New Roman" panose="02020603050405020304" pitchFamily="18" charset="0"/>
                <a:cs typeface="Times New Roman" panose="02020603050405020304" pitchFamily="18" charset="0"/>
              </a:rPr>
              <a:t> = </a:t>
            </a:r>
            <a:r>
              <a:rPr lang="en-US" altLang="zh-CN" sz="2400" cap="none" dirty="0" err="1">
                <a:latin typeface="Times New Roman" panose="02020603050405020304" pitchFamily="18" charset="0"/>
                <a:cs typeface="Times New Roman" panose="02020603050405020304" pitchFamily="18" charset="0"/>
              </a:rPr>
              <a:t>gridheight</a:t>
            </a:r>
            <a:r>
              <a:rPr lang="en-US" altLang="zh-CN" sz="2400" cap="none" dirty="0">
                <a:latin typeface="Times New Roman" panose="02020603050405020304" pitchFamily="18" charset="0"/>
                <a:cs typeface="Times New Roman" panose="02020603050405020304" pitchFamily="18" charset="0"/>
              </a:rPr>
              <a:t>=14mm</a:t>
            </a:r>
          </a:p>
          <a:p>
            <a:pPr marL="0" indent="0">
              <a:buNone/>
            </a:pPr>
            <a:r>
              <a:rPr lang="en-US" altLang="zh-CN" sz="2400" cap="none" dirty="0">
                <a:latin typeface="Times New Roman" panose="02020603050405020304" pitchFamily="18" charset="0"/>
                <a:cs typeface="Times New Roman" panose="02020603050405020304" pitchFamily="18" charset="0"/>
              </a:rPr>
              <a:t>(2)Smartphone : HUAWEI Honor 6 plus</a:t>
            </a:r>
            <a:endParaRPr lang="en-GB" altLang="zh-C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1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893338-8AC8-4F2D-A367-9928ED28A0CF}"/>
              </a:ext>
            </a:extLst>
          </p:cNvPr>
          <p:cNvSpPr>
            <a:spLocks noGrp="1"/>
          </p:cNvSpPr>
          <p:nvPr>
            <p:ph type="title"/>
          </p:nvPr>
        </p:nvSpPr>
        <p:spPr>
          <a:xfrm>
            <a:off x="702129" y="181627"/>
            <a:ext cx="10233197" cy="1106320"/>
          </a:xfrm>
        </p:spPr>
        <p:txBody>
          <a:bodyPr/>
          <a:lstStyle/>
          <a:p>
            <a:pPr algn="l"/>
            <a:r>
              <a:rPr lang="en-US" altLang="zh-CN" cap="none" dirty="0">
                <a:latin typeface="Times New Roman" panose="02020603050405020304" pitchFamily="18" charset="0"/>
                <a:cs typeface="Times New Roman" panose="02020603050405020304" pitchFamily="18" charset="0"/>
              </a:rPr>
              <a:t>Image 1 Result</a:t>
            </a:r>
            <a:endParaRPr lang="en-GB" cap="none"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8141A2F7-3D0D-43BF-A045-D3B2C7E6199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45297" y="1865609"/>
            <a:ext cx="2875825" cy="3833064"/>
          </a:xfrm>
        </p:spPr>
      </p:pic>
      <p:pic>
        <p:nvPicPr>
          <p:cNvPr id="9" name="图片 8">
            <a:extLst>
              <a:ext uri="{FF2B5EF4-FFF2-40B4-BE49-F238E27FC236}">
                <a16:creationId xmlns:a16="http://schemas.microsoft.com/office/drawing/2014/main" id="{87DE1A39-8844-48CA-8D20-7D1982C6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3" y="1865610"/>
            <a:ext cx="2875825" cy="3833064"/>
          </a:xfrm>
          <a:prstGeom prst="rect">
            <a:avLst/>
          </a:prstGeom>
        </p:spPr>
      </p:pic>
      <p:sp>
        <p:nvSpPr>
          <p:cNvPr id="10" name="矩形 9">
            <a:extLst>
              <a:ext uri="{FF2B5EF4-FFF2-40B4-BE49-F238E27FC236}">
                <a16:creationId xmlns:a16="http://schemas.microsoft.com/office/drawing/2014/main" id="{4DBC11D8-5365-4FEF-BD88-A03F8F13F2B4}"/>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C1951363-7D4F-4768-9FE3-FA674EF55C1B}"/>
              </a:ext>
            </a:extLst>
          </p:cNvPr>
          <p:cNvPicPr>
            <a:picLocks noChangeAspect="1"/>
          </p:cNvPicPr>
          <p:nvPr/>
        </p:nvPicPr>
        <p:blipFill>
          <a:blip r:embed="rId4"/>
          <a:stretch>
            <a:fillRect/>
          </a:stretch>
        </p:blipFill>
        <p:spPr>
          <a:xfrm>
            <a:off x="6467686" y="2322680"/>
            <a:ext cx="4994972" cy="1106320"/>
          </a:xfrm>
          <a:prstGeom prst="rect">
            <a:avLst/>
          </a:prstGeom>
        </p:spPr>
      </p:pic>
      <p:pic>
        <p:nvPicPr>
          <p:cNvPr id="12" name="图片 11">
            <a:extLst>
              <a:ext uri="{FF2B5EF4-FFF2-40B4-BE49-F238E27FC236}">
                <a16:creationId xmlns:a16="http://schemas.microsoft.com/office/drawing/2014/main" id="{8925852B-9A9D-41EB-9A66-D9D2A041A6FF}"/>
              </a:ext>
            </a:extLst>
          </p:cNvPr>
          <p:cNvPicPr>
            <a:picLocks noChangeAspect="1"/>
          </p:cNvPicPr>
          <p:nvPr/>
        </p:nvPicPr>
        <p:blipFill>
          <a:blip r:embed="rId5"/>
          <a:stretch>
            <a:fillRect/>
          </a:stretch>
        </p:blipFill>
        <p:spPr>
          <a:xfrm>
            <a:off x="6592870" y="4254208"/>
            <a:ext cx="5076228" cy="559785"/>
          </a:xfrm>
          <a:prstGeom prst="rect">
            <a:avLst/>
          </a:prstGeom>
        </p:spPr>
      </p:pic>
      <p:sp>
        <p:nvSpPr>
          <p:cNvPr id="13" name="矩形 12">
            <a:extLst>
              <a:ext uri="{FF2B5EF4-FFF2-40B4-BE49-F238E27FC236}">
                <a16:creationId xmlns:a16="http://schemas.microsoft.com/office/drawing/2014/main" id="{3DEDE92E-5816-4548-8151-71B0D2314230}"/>
              </a:ext>
            </a:extLst>
          </p:cNvPr>
          <p:cNvSpPr/>
          <p:nvPr/>
        </p:nvSpPr>
        <p:spPr>
          <a:xfrm>
            <a:off x="6714915" y="5016054"/>
            <a:ext cx="3959738"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0.0739896mm</a:t>
            </a:r>
          </a:p>
        </p:txBody>
      </p:sp>
    </p:spTree>
    <p:extLst>
      <p:ext uri="{BB962C8B-B14F-4D97-AF65-F5344CB8AC3E}">
        <p14:creationId xmlns:p14="http://schemas.microsoft.com/office/powerpoint/2010/main" val="278218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a:extLst>
              <a:ext uri="{FF2B5EF4-FFF2-40B4-BE49-F238E27FC236}">
                <a16:creationId xmlns:a16="http://schemas.microsoft.com/office/drawing/2014/main" id="{5E2FA0EF-4AAC-4996-9806-CAC047C3910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3123" y="1759464"/>
            <a:ext cx="2967712" cy="3955536"/>
          </a:xfrm>
        </p:spPr>
      </p:pic>
      <p:pic>
        <p:nvPicPr>
          <p:cNvPr id="12" name="图片 11">
            <a:extLst>
              <a:ext uri="{FF2B5EF4-FFF2-40B4-BE49-F238E27FC236}">
                <a16:creationId xmlns:a16="http://schemas.microsoft.com/office/drawing/2014/main" id="{4B0D4A42-1F17-4D89-AF38-697E8BF07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478" y="1759464"/>
            <a:ext cx="2967712" cy="3955536"/>
          </a:xfrm>
          <a:prstGeom prst="rect">
            <a:avLst/>
          </a:prstGeom>
        </p:spPr>
      </p:pic>
      <p:sp>
        <p:nvSpPr>
          <p:cNvPr id="16" name="标题 1">
            <a:extLst>
              <a:ext uri="{FF2B5EF4-FFF2-40B4-BE49-F238E27FC236}">
                <a16:creationId xmlns:a16="http://schemas.microsoft.com/office/drawing/2014/main" id="{102BAF0A-CC97-45DF-A550-1999F2CEB27F}"/>
              </a:ext>
            </a:extLst>
          </p:cNvPr>
          <p:cNvSpPr txBox="1">
            <a:spLocks/>
          </p:cNvSpPr>
          <p:nvPr/>
        </p:nvSpPr>
        <p:spPr>
          <a:xfrm>
            <a:off x="702129" y="181627"/>
            <a:ext cx="10233197" cy="11063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cap="none" dirty="0">
                <a:latin typeface="Times New Roman" panose="02020603050405020304" pitchFamily="18" charset="0"/>
                <a:cs typeface="Times New Roman" panose="02020603050405020304" pitchFamily="18" charset="0"/>
              </a:rPr>
              <a:t>Image 2 Result</a:t>
            </a:r>
            <a:endParaRPr lang="en-GB" cap="none"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0BED54B1-1DE0-4908-ACAE-1003CDB823FD}"/>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8D937518-02FF-41B2-9808-EBC1B7F7A73F}"/>
              </a:ext>
            </a:extLst>
          </p:cNvPr>
          <p:cNvPicPr>
            <a:picLocks noChangeAspect="1"/>
          </p:cNvPicPr>
          <p:nvPr/>
        </p:nvPicPr>
        <p:blipFill>
          <a:blip r:embed="rId4"/>
          <a:stretch>
            <a:fillRect/>
          </a:stretch>
        </p:blipFill>
        <p:spPr>
          <a:xfrm>
            <a:off x="6293190" y="2474504"/>
            <a:ext cx="5764166" cy="954496"/>
          </a:xfrm>
          <a:prstGeom prst="rect">
            <a:avLst/>
          </a:prstGeom>
        </p:spPr>
      </p:pic>
      <p:pic>
        <p:nvPicPr>
          <p:cNvPr id="19" name="图片 18">
            <a:extLst>
              <a:ext uri="{FF2B5EF4-FFF2-40B4-BE49-F238E27FC236}">
                <a16:creationId xmlns:a16="http://schemas.microsoft.com/office/drawing/2014/main" id="{8CC6594D-6EAD-4797-8F74-454473F3B670}"/>
              </a:ext>
            </a:extLst>
          </p:cNvPr>
          <p:cNvPicPr>
            <a:picLocks noChangeAspect="1"/>
          </p:cNvPicPr>
          <p:nvPr/>
        </p:nvPicPr>
        <p:blipFill>
          <a:blip r:embed="rId5"/>
          <a:stretch>
            <a:fillRect/>
          </a:stretch>
        </p:blipFill>
        <p:spPr>
          <a:xfrm>
            <a:off x="6422755" y="4131010"/>
            <a:ext cx="5634601" cy="484547"/>
          </a:xfrm>
          <a:prstGeom prst="rect">
            <a:avLst/>
          </a:prstGeom>
        </p:spPr>
      </p:pic>
      <p:sp>
        <p:nvSpPr>
          <p:cNvPr id="20" name="矩形 19">
            <a:extLst>
              <a:ext uri="{FF2B5EF4-FFF2-40B4-BE49-F238E27FC236}">
                <a16:creationId xmlns:a16="http://schemas.microsoft.com/office/drawing/2014/main" id="{5EE2FEB0-654E-4228-9383-3567363706F8}"/>
              </a:ext>
            </a:extLst>
          </p:cNvPr>
          <p:cNvSpPr/>
          <p:nvPr/>
        </p:nvSpPr>
        <p:spPr>
          <a:xfrm>
            <a:off x="6490627" y="5016054"/>
            <a:ext cx="3959738"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0.0643934mm</a:t>
            </a:r>
          </a:p>
        </p:txBody>
      </p:sp>
    </p:spTree>
    <p:extLst>
      <p:ext uri="{BB962C8B-B14F-4D97-AF65-F5344CB8AC3E}">
        <p14:creationId xmlns:p14="http://schemas.microsoft.com/office/powerpoint/2010/main" val="291764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893338-8AC8-4F2D-A367-9928ED28A0CF}"/>
              </a:ext>
            </a:extLst>
          </p:cNvPr>
          <p:cNvSpPr>
            <a:spLocks noGrp="1"/>
          </p:cNvSpPr>
          <p:nvPr>
            <p:ph type="title"/>
          </p:nvPr>
        </p:nvSpPr>
        <p:spPr>
          <a:xfrm>
            <a:off x="701503" y="163287"/>
            <a:ext cx="10364451" cy="1596177"/>
          </a:xfrm>
        </p:spPr>
        <p:txBody>
          <a:bodyPr/>
          <a:lstStyle/>
          <a:p>
            <a:pPr algn="l"/>
            <a:r>
              <a:rPr lang="en-US" altLang="zh-CN" cap="none" dirty="0">
                <a:latin typeface="Times New Roman" panose="02020603050405020304" pitchFamily="18" charset="0"/>
                <a:cs typeface="Times New Roman" panose="02020603050405020304" pitchFamily="18" charset="0"/>
              </a:rPr>
              <a:t>Image 3 Result</a:t>
            </a:r>
            <a:endParaRPr lang="en-GB" cap="none" dirty="0">
              <a:latin typeface="Times New Roman" panose="02020603050405020304" pitchFamily="18" charset="0"/>
              <a:cs typeface="Times New Roman" panose="02020603050405020304" pitchFamily="18" charset="0"/>
            </a:endParaRPr>
          </a:p>
        </p:txBody>
      </p:sp>
      <p:pic>
        <p:nvPicPr>
          <p:cNvPr id="3" name="内容占位符 2">
            <a:extLst>
              <a:ext uri="{FF2B5EF4-FFF2-40B4-BE49-F238E27FC236}">
                <a16:creationId xmlns:a16="http://schemas.microsoft.com/office/drawing/2014/main" id="{7ED09A8A-61A9-44E6-AEA4-4A549F5D3DF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2178" y="1759463"/>
            <a:ext cx="2967712" cy="3955537"/>
          </a:xfrm>
        </p:spPr>
      </p:pic>
      <p:pic>
        <p:nvPicPr>
          <p:cNvPr id="6" name="图片 5">
            <a:extLst>
              <a:ext uri="{FF2B5EF4-FFF2-40B4-BE49-F238E27FC236}">
                <a16:creationId xmlns:a16="http://schemas.microsoft.com/office/drawing/2014/main" id="{A0C5727E-6FA6-4B30-9C26-8E2A58A51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396" y="1759464"/>
            <a:ext cx="2967712" cy="3955536"/>
          </a:xfrm>
          <a:prstGeom prst="rect">
            <a:avLst/>
          </a:prstGeom>
        </p:spPr>
      </p:pic>
      <p:sp>
        <p:nvSpPr>
          <p:cNvPr id="9" name="矩形 8">
            <a:extLst>
              <a:ext uri="{FF2B5EF4-FFF2-40B4-BE49-F238E27FC236}">
                <a16:creationId xmlns:a16="http://schemas.microsoft.com/office/drawing/2014/main" id="{67D901DF-506C-4CFB-BC7C-9DB1A5C44EE2}"/>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C96EA825-FA59-4877-A2BB-2F6925886B88}"/>
              </a:ext>
            </a:extLst>
          </p:cNvPr>
          <p:cNvPicPr>
            <a:picLocks noChangeAspect="1"/>
          </p:cNvPicPr>
          <p:nvPr/>
        </p:nvPicPr>
        <p:blipFill>
          <a:blip r:embed="rId4"/>
          <a:stretch>
            <a:fillRect/>
          </a:stretch>
        </p:blipFill>
        <p:spPr>
          <a:xfrm>
            <a:off x="6455890" y="2422366"/>
            <a:ext cx="5572438" cy="1006634"/>
          </a:xfrm>
          <a:prstGeom prst="rect">
            <a:avLst/>
          </a:prstGeom>
        </p:spPr>
      </p:pic>
      <p:pic>
        <p:nvPicPr>
          <p:cNvPr id="11" name="图片 10">
            <a:extLst>
              <a:ext uri="{FF2B5EF4-FFF2-40B4-BE49-F238E27FC236}">
                <a16:creationId xmlns:a16="http://schemas.microsoft.com/office/drawing/2014/main" id="{A56487F1-EB12-4BF4-A6FC-FE2D73EA0D2C}"/>
              </a:ext>
            </a:extLst>
          </p:cNvPr>
          <p:cNvPicPr>
            <a:picLocks noChangeAspect="1"/>
          </p:cNvPicPr>
          <p:nvPr/>
        </p:nvPicPr>
        <p:blipFill>
          <a:blip r:embed="rId5"/>
          <a:stretch>
            <a:fillRect/>
          </a:stretch>
        </p:blipFill>
        <p:spPr>
          <a:xfrm>
            <a:off x="6422108" y="4301239"/>
            <a:ext cx="5711524" cy="512755"/>
          </a:xfrm>
          <a:prstGeom prst="rect">
            <a:avLst/>
          </a:prstGeom>
        </p:spPr>
      </p:pic>
      <p:sp>
        <p:nvSpPr>
          <p:cNvPr id="12" name="矩形 11">
            <a:extLst>
              <a:ext uri="{FF2B5EF4-FFF2-40B4-BE49-F238E27FC236}">
                <a16:creationId xmlns:a16="http://schemas.microsoft.com/office/drawing/2014/main" id="{47806E5B-0C7C-41E6-8783-AFB3D1832F87}"/>
              </a:ext>
            </a:extLst>
          </p:cNvPr>
          <p:cNvSpPr/>
          <p:nvPr/>
        </p:nvSpPr>
        <p:spPr>
          <a:xfrm>
            <a:off x="6543060" y="5192355"/>
            <a:ext cx="3482043"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0.0649147</a:t>
            </a:r>
          </a:p>
        </p:txBody>
      </p:sp>
    </p:spTree>
    <p:extLst>
      <p:ext uri="{BB962C8B-B14F-4D97-AF65-F5344CB8AC3E}">
        <p14:creationId xmlns:p14="http://schemas.microsoft.com/office/powerpoint/2010/main" val="596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893338-8AC8-4F2D-A367-9928ED28A0CF}"/>
              </a:ext>
            </a:extLst>
          </p:cNvPr>
          <p:cNvSpPr>
            <a:spLocks noGrp="1"/>
          </p:cNvSpPr>
          <p:nvPr>
            <p:ph type="title"/>
          </p:nvPr>
        </p:nvSpPr>
        <p:spPr>
          <a:xfrm>
            <a:off x="701503" y="163287"/>
            <a:ext cx="10364451" cy="1596177"/>
          </a:xfrm>
        </p:spPr>
        <p:txBody>
          <a:bodyPr/>
          <a:lstStyle/>
          <a:p>
            <a:pPr algn="l"/>
            <a:r>
              <a:rPr lang="en-US" altLang="zh-CN" cap="none" dirty="0">
                <a:latin typeface="Times New Roman" panose="02020603050405020304" pitchFamily="18" charset="0"/>
                <a:cs typeface="Times New Roman" panose="02020603050405020304" pitchFamily="18" charset="0"/>
              </a:rPr>
              <a:t>Image 4 Result</a:t>
            </a:r>
            <a:endParaRPr lang="en-GB" cap="none" dirty="0">
              <a:latin typeface="Times New Roman" panose="02020603050405020304" pitchFamily="18" charset="0"/>
              <a:cs typeface="Times New Roman" panose="02020603050405020304" pitchFamily="18" charset="0"/>
            </a:endParaRPr>
          </a:p>
        </p:txBody>
      </p:sp>
      <p:pic>
        <p:nvPicPr>
          <p:cNvPr id="3" name="内容占位符 2">
            <a:extLst>
              <a:ext uri="{FF2B5EF4-FFF2-40B4-BE49-F238E27FC236}">
                <a16:creationId xmlns:a16="http://schemas.microsoft.com/office/drawing/2014/main" id="{7C9C913D-8248-446A-8723-97A8DFE0CF0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03127" y="1759465"/>
            <a:ext cx="2918709" cy="3890222"/>
          </a:xfrm>
        </p:spPr>
      </p:pic>
      <p:pic>
        <p:nvPicPr>
          <p:cNvPr id="6" name="图片 5">
            <a:extLst>
              <a:ext uri="{FF2B5EF4-FFF2-40B4-BE49-F238E27FC236}">
                <a16:creationId xmlns:a16="http://schemas.microsoft.com/office/drawing/2014/main" id="{82850283-3F2A-429C-A2B1-F84BA5DE5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89" y="1759465"/>
            <a:ext cx="2918709" cy="3890222"/>
          </a:xfrm>
          <a:prstGeom prst="rect">
            <a:avLst/>
          </a:prstGeom>
        </p:spPr>
      </p:pic>
      <p:sp>
        <p:nvSpPr>
          <p:cNvPr id="9" name="矩形 8">
            <a:extLst>
              <a:ext uri="{FF2B5EF4-FFF2-40B4-BE49-F238E27FC236}">
                <a16:creationId xmlns:a16="http://schemas.microsoft.com/office/drawing/2014/main" id="{65F1CE05-25E7-4862-911E-175AB15BC675}"/>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EB70D1EB-9820-4C7E-B6F0-FFE49003E243}"/>
              </a:ext>
            </a:extLst>
          </p:cNvPr>
          <p:cNvPicPr>
            <a:picLocks noChangeAspect="1"/>
          </p:cNvPicPr>
          <p:nvPr/>
        </p:nvPicPr>
        <p:blipFill>
          <a:blip r:embed="rId4"/>
          <a:stretch>
            <a:fillRect/>
          </a:stretch>
        </p:blipFill>
        <p:spPr>
          <a:xfrm>
            <a:off x="6370057" y="2467252"/>
            <a:ext cx="5798004" cy="814791"/>
          </a:xfrm>
          <a:prstGeom prst="rect">
            <a:avLst/>
          </a:prstGeom>
        </p:spPr>
      </p:pic>
      <p:pic>
        <p:nvPicPr>
          <p:cNvPr id="10" name="图片 9">
            <a:extLst>
              <a:ext uri="{FF2B5EF4-FFF2-40B4-BE49-F238E27FC236}">
                <a16:creationId xmlns:a16="http://schemas.microsoft.com/office/drawing/2014/main" id="{EB1A78AB-ECC1-4294-AE78-7D17A9D66405}"/>
              </a:ext>
            </a:extLst>
          </p:cNvPr>
          <p:cNvPicPr>
            <a:picLocks noChangeAspect="1"/>
          </p:cNvPicPr>
          <p:nvPr/>
        </p:nvPicPr>
        <p:blipFill>
          <a:blip r:embed="rId5"/>
          <a:stretch>
            <a:fillRect/>
          </a:stretch>
        </p:blipFill>
        <p:spPr>
          <a:xfrm>
            <a:off x="6370057" y="4155642"/>
            <a:ext cx="5771917" cy="514329"/>
          </a:xfrm>
          <a:prstGeom prst="rect">
            <a:avLst/>
          </a:prstGeom>
        </p:spPr>
      </p:pic>
      <p:sp>
        <p:nvSpPr>
          <p:cNvPr id="11" name="矩形 10">
            <a:extLst>
              <a:ext uri="{FF2B5EF4-FFF2-40B4-BE49-F238E27FC236}">
                <a16:creationId xmlns:a16="http://schemas.microsoft.com/office/drawing/2014/main" id="{62F5608B-3267-48D0-B6AC-9CB68CE4EE0E}"/>
              </a:ext>
            </a:extLst>
          </p:cNvPr>
          <p:cNvSpPr/>
          <p:nvPr/>
        </p:nvSpPr>
        <p:spPr>
          <a:xfrm>
            <a:off x="6629214" y="4881461"/>
            <a:ext cx="3882794"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0.070202mm</a:t>
            </a:r>
          </a:p>
        </p:txBody>
      </p:sp>
    </p:spTree>
    <p:extLst>
      <p:ext uri="{BB962C8B-B14F-4D97-AF65-F5344CB8AC3E}">
        <p14:creationId xmlns:p14="http://schemas.microsoft.com/office/powerpoint/2010/main" val="10261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4400" y="2390833"/>
            <a:ext cx="10363826" cy="3424107"/>
          </a:xfrm>
        </p:spPr>
        <p:txBody>
          <a:bodyPr>
            <a:normAutofit/>
          </a:bodyPr>
          <a:lstStyle/>
          <a:p>
            <a:pPr marL="0" indent="0" algn="just">
              <a:buNone/>
            </a:pPr>
            <a:r>
              <a:rPr lang="en-US" altLang="zh-CN" sz="2400" cap="none" dirty="0">
                <a:latin typeface="Times New Roman" panose="02020603050405020304" pitchFamily="18" charset="0"/>
                <a:cs typeface="Times New Roman" panose="02020603050405020304" pitchFamily="18" charset="0"/>
              </a:rPr>
              <a:t>This paper adopts a new camera calibration method to calibrate smartphone camera. The chessboard image is used as a control plane and the corners are defined as control points. This camera calibration method is compact and fast without any professional instruments. It could be implemented by non-professional users. The experiment result demonstrates that the average error is less than 0.1 mm. Therefore, it is possible to use smartphone camera in some applications which need not high accuracy.</a:t>
            </a:r>
            <a:endParaRPr lang="en-GB"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09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893338-8AC8-4F2D-A367-9928ED28A0CF}"/>
              </a:ext>
            </a:extLst>
          </p:cNvPr>
          <p:cNvSpPr>
            <a:spLocks noGrp="1"/>
          </p:cNvSpPr>
          <p:nvPr>
            <p:ph type="title"/>
          </p:nvPr>
        </p:nvSpPr>
        <p:spPr>
          <a:xfrm>
            <a:off x="701503" y="163287"/>
            <a:ext cx="10364451" cy="1596177"/>
          </a:xfrm>
        </p:spPr>
        <p:txBody>
          <a:bodyPr/>
          <a:lstStyle/>
          <a:p>
            <a:pPr algn="l"/>
            <a:r>
              <a:rPr lang="en-US" altLang="zh-CN" cap="none" dirty="0">
                <a:latin typeface="Times New Roman" panose="02020603050405020304" pitchFamily="18" charset="0"/>
                <a:cs typeface="Times New Roman" panose="02020603050405020304" pitchFamily="18" charset="0"/>
              </a:rPr>
              <a:t>Image 5 Result</a:t>
            </a:r>
            <a:endParaRPr lang="en-GB" cap="none" dirty="0">
              <a:latin typeface="Times New Roman" panose="02020603050405020304" pitchFamily="18" charset="0"/>
              <a:cs typeface="Times New Roman" panose="02020603050405020304" pitchFamily="18" charset="0"/>
            </a:endParaRPr>
          </a:p>
        </p:txBody>
      </p:sp>
      <p:pic>
        <p:nvPicPr>
          <p:cNvPr id="3" name="内容占位符 2">
            <a:extLst>
              <a:ext uri="{FF2B5EF4-FFF2-40B4-BE49-F238E27FC236}">
                <a16:creationId xmlns:a16="http://schemas.microsoft.com/office/drawing/2014/main" id="{731E9E57-EFAE-46D5-AB25-8A8107DE1E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34458" y="1759462"/>
            <a:ext cx="2832953" cy="3775923"/>
          </a:xfrm>
        </p:spPr>
      </p:pic>
      <p:pic>
        <p:nvPicPr>
          <p:cNvPr id="6" name="图片 5">
            <a:extLst>
              <a:ext uri="{FF2B5EF4-FFF2-40B4-BE49-F238E27FC236}">
                <a16:creationId xmlns:a16="http://schemas.microsoft.com/office/drawing/2014/main" id="{EBA3B334-CDE8-4332-8FAB-C05FED95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59" y="1759464"/>
            <a:ext cx="2832955" cy="3775924"/>
          </a:xfrm>
          <a:prstGeom prst="rect">
            <a:avLst/>
          </a:prstGeom>
        </p:spPr>
      </p:pic>
      <p:pic>
        <p:nvPicPr>
          <p:cNvPr id="7" name="图片 6">
            <a:extLst>
              <a:ext uri="{FF2B5EF4-FFF2-40B4-BE49-F238E27FC236}">
                <a16:creationId xmlns:a16="http://schemas.microsoft.com/office/drawing/2014/main" id="{291B1A57-A45E-4A60-9460-45B650898B64}"/>
              </a:ext>
            </a:extLst>
          </p:cNvPr>
          <p:cNvPicPr>
            <a:picLocks noChangeAspect="1"/>
          </p:cNvPicPr>
          <p:nvPr/>
        </p:nvPicPr>
        <p:blipFill>
          <a:blip r:embed="rId4"/>
          <a:stretch>
            <a:fillRect/>
          </a:stretch>
        </p:blipFill>
        <p:spPr>
          <a:xfrm>
            <a:off x="6552216" y="2561709"/>
            <a:ext cx="5283625" cy="867291"/>
          </a:xfrm>
          <a:prstGeom prst="rect">
            <a:avLst/>
          </a:prstGeom>
        </p:spPr>
      </p:pic>
      <p:sp>
        <p:nvSpPr>
          <p:cNvPr id="9" name="矩形 8">
            <a:extLst>
              <a:ext uri="{FF2B5EF4-FFF2-40B4-BE49-F238E27FC236}">
                <a16:creationId xmlns:a16="http://schemas.microsoft.com/office/drawing/2014/main" id="{574CED3F-F42D-42D0-8E37-50BEFE7CFFC7}"/>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9D6EBC4-A14D-4526-90F5-43126EA00536}"/>
              </a:ext>
            </a:extLst>
          </p:cNvPr>
          <p:cNvPicPr>
            <a:picLocks noChangeAspect="1"/>
          </p:cNvPicPr>
          <p:nvPr/>
        </p:nvPicPr>
        <p:blipFill>
          <a:blip r:embed="rId5"/>
          <a:stretch>
            <a:fillRect/>
          </a:stretch>
        </p:blipFill>
        <p:spPr>
          <a:xfrm>
            <a:off x="6471809" y="4231244"/>
            <a:ext cx="5454860" cy="406069"/>
          </a:xfrm>
          <a:prstGeom prst="rect">
            <a:avLst/>
          </a:prstGeom>
        </p:spPr>
      </p:pic>
      <p:sp>
        <p:nvSpPr>
          <p:cNvPr id="11" name="矩形 10">
            <a:extLst>
              <a:ext uri="{FF2B5EF4-FFF2-40B4-BE49-F238E27FC236}">
                <a16:creationId xmlns:a16="http://schemas.microsoft.com/office/drawing/2014/main" id="{0947A23E-7C15-47C8-AEDF-EE3E6A41EB2D}"/>
              </a:ext>
            </a:extLst>
          </p:cNvPr>
          <p:cNvSpPr/>
          <p:nvPr/>
        </p:nvSpPr>
        <p:spPr>
          <a:xfrm>
            <a:off x="6471809" y="4813994"/>
            <a:ext cx="3948325"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0.0543511mm</a:t>
            </a:r>
          </a:p>
        </p:txBody>
      </p:sp>
    </p:spTree>
    <p:extLst>
      <p:ext uri="{BB962C8B-B14F-4D97-AF65-F5344CB8AC3E}">
        <p14:creationId xmlns:p14="http://schemas.microsoft.com/office/powerpoint/2010/main" val="74469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7893338-8AC8-4F2D-A367-9928ED28A0CF}"/>
              </a:ext>
            </a:extLst>
          </p:cNvPr>
          <p:cNvSpPr>
            <a:spLocks noGrp="1"/>
          </p:cNvSpPr>
          <p:nvPr>
            <p:ph type="title"/>
          </p:nvPr>
        </p:nvSpPr>
        <p:spPr>
          <a:xfrm>
            <a:off x="701503" y="163287"/>
            <a:ext cx="10364451" cy="1596177"/>
          </a:xfrm>
        </p:spPr>
        <p:txBody>
          <a:bodyPr/>
          <a:lstStyle/>
          <a:p>
            <a:pPr algn="l"/>
            <a:r>
              <a:rPr lang="en-US" altLang="zh-CN" cap="none" dirty="0">
                <a:latin typeface="Times New Roman" panose="02020603050405020304" pitchFamily="18" charset="0"/>
                <a:cs typeface="Times New Roman" panose="02020603050405020304" pitchFamily="18" charset="0"/>
              </a:rPr>
              <a:t>Image 6 Result</a:t>
            </a:r>
            <a:endParaRPr lang="en-GB" cap="none" dirty="0">
              <a:latin typeface="Times New Roman" panose="02020603050405020304" pitchFamily="18" charset="0"/>
              <a:cs typeface="Times New Roman" panose="02020603050405020304" pitchFamily="18" charset="0"/>
            </a:endParaRPr>
          </a:p>
        </p:txBody>
      </p:sp>
      <p:pic>
        <p:nvPicPr>
          <p:cNvPr id="3" name="内容占位符 2">
            <a:extLst>
              <a:ext uri="{FF2B5EF4-FFF2-40B4-BE49-F238E27FC236}">
                <a16:creationId xmlns:a16="http://schemas.microsoft.com/office/drawing/2014/main" id="{32DBD9E1-2449-47FF-951B-B00AE99B0CC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7377" y="1572645"/>
            <a:ext cx="2838358" cy="3783126"/>
          </a:xfrm>
        </p:spPr>
      </p:pic>
      <p:pic>
        <p:nvPicPr>
          <p:cNvPr id="6" name="图片 5">
            <a:extLst>
              <a:ext uri="{FF2B5EF4-FFF2-40B4-BE49-F238E27FC236}">
                <a16:creationId xmlns:a16="http://schemas.microsoft.com/office/drawing/2014/main" id="{0463F780-65F0-4991-8179-66198BF79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861" y="1600741"/>
            <a:ext cx="2838358" cy="3783126"/>
          </a:xfrm>
          <a:prstGeom prst="rect">
            <a:avLst/>
          </a:prstGeom>
        </p:spPr>
      </p:pic>
      <p:pic>
        <p:nvPicPr>
          <p:cNvPr id="7" name="图片 6">
            <a:extLst>
              <a:ext uri="{FF2B5EF4-FFF2-40B4-BE49-F238E27FC236}">
                <a16:creationId xmlns:a16="http://schemas.microsoft.com/office/drawing/2014/main" id="{D4265310-5521-49E5-9CF1-45A87EB75723}"/>
              </a:ext>
            </a:extLst>
          </p:cNvPr>
          <p:cNvPicPr>
            <a:picLocks noChangeAspect="1"/>
          </p:cNvPicPr>
          <p:nvPr/>
        </p:nvPicPr>
        <p:blipFill>
          <a:blip r:embed="rId4"/>
          <a:stretch>
            <a:fillRect/>
          </a:stretch>
        </p:blipFill>
        <p:spPr>
          <a:xfrm>
            <a:off x="6652345" y="2493867"/>
            <a:ext cx="5344202" cy="804504"/>
          </a:xfrm>
          <a:prstGeom prst="rect">
            <a:avLst/>
          </a:prstGeom>
        </p:spPr>
      </p:pic>
      <p:pic>
        <p:nvPicPr>
          <p:cNvPr id="9" name="图片 8">
            <a:extLst>
              <a:ext uri="{FF2B5EF4-FFF2-40B4-BE49-F238E27FC236}">
                <a16:creationId xmlns:a16="http://schemas.microsoft.com/office/drawing/2014/main" id="{CC8F400F-A714-42C1-BC81-C00D1A115031}"/>
              </a:ext>
            </a:extLst>
          </p:cNvPr>
          <p:cNvPicPr>
            <a:picLocks noChangeAspect="1"/>
          </p:cNvPicPr>
          <p:nvPr/>
        </p:nvPicPr>
        <p:blipFill>
          <a:blip r:embed="rId5"/>
          <a:stretch>
            <a:fillRect/>
          </a:stretch>
        </p:blipFill>
        <p:spPr>
          <a:xfrm>
            <a:off x="6567226" y="4121496"/>
            <a:ext cx="5040882" cy="461665"/>
          </a:xfrm>
          <a:prstGeom prst="rect">
            <a:avLst/>
          </a:prstGeom>
        </p:spPr>
      </p:pic>
      <p:sp>
        <p:nvSpPr>
          <p:cNvPr id="10" name="矩形 9">
            <a:extLst>
              <a:ext uri="{FF2B5EF4-FFF2-40B4-BE49-F238E27FC236}">
                <a16:creationId xmlns:a16="http://schemas.microsoft.com/office/drawing/2014/main" id="{BF3AC9D7-3B6F-4BB7-97E0-A7E151ED0604}"/>
              </a:ext>
            </a:extLst>
          </p:cNvPr>
          <p:cNvSpPr/>
          <p:nvPr/>
        </p:nvSpPr>
        <p:spPr>
          <a:xfrm>
            <a:off x="6656614" y="1859339"/>
            <a:ext cx="4806043" cy="2954655"/>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rotation matrix:</a:t>
            </a:r>
          </a:p>
          <a:p>
            <a:endParaRPr lang="en-GB" dirty="0"/>
          </a:p>
          <a:p>
            <a:endParaRPr lang="en-GB" dirty="0"/>
          </a:p>
          <a:p>
            <a:endParaRPr lang="en-GB" dirty="0"/>
          </a:p>
          <a:p>
            <a:endParaRPr lang="en-GB" dirty="0"/>
          </a:p>
          <a:p>
            <a:endParaRPr lang="en-GB" dirty="0"/>
          </a:p>
          <a:p>
            <a:r>
              <a:rPr lang="en-GB" sz="2400" dirty="0">
                <a:latin typeface="Times New Roman" panose="02020603050405020304" pitchFamily="18" charset="0"/>
                <a:cs typeface="Times New Roman" panose="02020603050405020304" pitchFamily="18" charset="0"/>
              </a:rPr>
              <a:t>translation vector:</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15C5060-D96F-4CCD-9CD2-E8CA2DEFA21B}"/>
              </a:ext>
            </a:extLst>
          </p:cNvPr>
          <p:cNvSpPr/>
          <p:nvPr/>
        </p:nvSpPr>
        <p:spPr>
          <a:xfrm>
            <a:off x="6567226" y="4776377"/>
            <a:ext cx="3794437" cy="461665"/>
          </a:xfrm>
          <a:prstGeom prst="rect">
            <a:avLst/>
          </a:prstGeom>
        </p:spPr>
        <p:txBody>
          <a:bodyPr wrap="none">
            <a:spAutoFit/>
          </a:bodyPr>
          <a:lstStyle/>
          <a:p>
            <a:r>
              <a:rPr lang="en-GB" sz="2400" dirty="0">
                <a:latin typeface="Times New Roman" panose="02020603050405020304" pitchFamily="18" charset="0"/>
                <a:cs typeface="Times New Roman" panose="02020603050405020304" pitchFamily="18" charset="0"/>
              </a:rPr>
              <a:t>average error is 0.114672mm</a:t>
            </a:r>
          </a:p>
        </p:txBody>
      </p:sp>
    </p:spTree>
    <p:extLst>
      <p:ext uri="{BB962C8B-B14F-4D97-AF65-F5344CB8AC3E}">
        <p14:creationId xmlns:p14="http://schemas.microsoft.com/office/powerpoint/2010/main" val="32865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68BA97-043F-4F89-AFB2-84C3AD8D9A0A}"/>
              </a:ext>
            </a:extLst>
          </p:cNvPr>
          <p:cNvSpPr>
            <a:spLocks noGrp="1"/>
          </p:cNvSpPr>
          <p:nvPr>
            <p:ph sz="quarter" idx="13"/>
          </p:nvPr>
        </p:nvSpPr>
        <p:spPr>
          <a:xfrm>
            <a:off x="913774" y="865414"/>
            <a:ext cx="10363826" cy="4925785"/>
          </a:xfrm>
        </p:spPr>
        <p:txBody>
          <a:bodyPr>
            <a:normAutofit/>
          </a:bodyPr>
          <a:lstStyle/>
          <a:p>
            <a:r>
              <a:rPr lang="en-GB" sz="2400" cap="none" dirty="0">
                <a:latin typeface="Times New Roman" panose="02020603050405020304" pitchFamily="18" charset="0"/>
                <a:cs typeface="Times New Roman" panose="02020603050405020304" pitchFamily="18" charset="0"/>
              </a:rPr>
              <a:t>intrinsic matrix:</a:t>
            </a:r>
          </a:p>
          <a:p>
            <a:endParaRPr lang="en-GB" sz="2400" cap="none" dirty="0">
              <a:latin typeface="Times New Roman" panose="02020603050405020304" pitchFamily="18" charset="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a:p>
            <a:endParaRPr lang="en-GB" sz="2400" cap="none" dirty="0">
              <a:latin typeface="Times New Roman" panose="02020603050405020304" pitchFamily="18" charset="0"/>
              <a:cs typeface="Times New Roman" panose="02020603050405020304" pitchFamily="18" charset="0"/>
            </a:endParaRPr>
          </a:p>
          <a:p>
            <a:r>
              <a:rPr lang="en-GB" sz="2400" cap="none" dirty="0">
                <a:latin typeface="Times New Roman" panose="02020603050405020304" pitchFamily="18" charset="0"/>
                <a:cs typeface="Times New Roman" panose="02020603050405020304" pitchFamily="18" charset="0"/>
              </a:rPr>
              <a:t>distortion coefficients</a:t>
            </a:r>
          </a:p>
          <a:p>
            <a:endParaRPr lang="en-GB" sz="2400" cap="none"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28DCF71-41C4-4CB6-A2B9-2929096B062F}"/>
              </a:ext>
            </a:extLst>
          </p:cNvPr>
          <p:cNvPicPr>
            <a:picLocks noChangeAspect="1"/>
          </p:cNvPicPr>
          <p:nvPr/>
        </p:nvPicPr>
        <p:blipFill>
          <a:blip r:embed="rId2"/>
          <a:stretch>
            <a:fillRect/>
          </a:stretch>
        </p:blipFill>
        <p:spPr>
          <a:xfrm>
            <a:off x="1029013" y="1449861"/>
            <a:ext cx="7747123" cy="1342324"/>
          </a:xfrm>
          <a:prstGeom prst="rect">
            <a:avLst/>
          </a:prstGeom>
        </p:spPr>
      </p:pic>
      <p:pic>
        <p:nvPicPr>
          <p:cNvPr id="6" name="图片 5">
            <a:extLst>
              <a:ext uri="{FF2B5EF4-FFF2-40B4-BE49-F238E27FC236}">
                <a16:creationId xmlns:a16="http://schemas.microsoft.com/office/drawing/2014/main" id="{C79DCD6F-D721-41CD-873F-F7BB6FB327EB}"/>
              </a:ext>
            </a:extLst>
          </p:cNvPr>
          <p:cNvPicPr>
            <a:picLocks noChangeAspect="1"/>
          </p:cNvPicPr>
          <p:nvPr/>
        </p:nvPicPr>
        <p:blipFill>
          <a:blip r:embed="rId3"/>
          <a:stretch>
            <a:fillRect/>
          </a:stretch>
        </p:blipFill>
        <p:spPr>
          <a:xfrm>
            <a:off x="1029013" y="3633770"/>
            <a:ext cx="3789271" cy="1934273"/>
          </a:xfrm>
          <a:prstGeom prst="rect">
            <a:avLst/>
          </a:prstGeom>
        </p:spPr>
      </p:pic>
    </p:spTree>
    <p:extLst>
      <p:ext uri="{BB962C8B-B14F-4D97-AF65-F5344CB8AC3E}">
        <p14:creationId xmlns:p14="http://schemas.microsoft.com/office/powerpoint/2010/main" val="4280174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B5885-107C-4C30-A03E-5090D41597F5}"/>
              </a:ext>
            </a:extLst>
          </p:cNvPr>
          <p:cNvSpPr>
            <a:spLocks noGrp="1"/>
          </p:cNvSpPr>
          <p:nvPr>
            <p:ph type="title"/>
          </p:nvPr>
        </p:nvSpPr>
        <p:spPr/>
        <p:txBody>
          <a:bodyPr/>
          <a:lstStyle/>
          <a:p>
            <a:r>
              <a:rPr lang="en-GB" dirty="0"/>
              <a:t>conclusion</a:t>
            </a:r>
          </a:p>
        </p:txBody>
      </p:sp>
      <p:sp>
        <p:nvSpPr>
          <p:cNvPr id="3" name="内容占位符 2">
            <a:extLst>
              <a:ext uri="{FF2B5EF4-FFF2-40B4-BE49-F238E27FC236}">
                <a16:creationId xmlns:a16="http://schemas.microsoft.com/office/drawing/2014/main" id="{0C1292BE-6818-4D00-9852-04A39362A9A3}"/>
              </a:ext>
            </a:extLst>
          </p:cNvPr>
          <p:cNvSpPr>
            <a:spLocks noGrp="1"/>
          </p:cNvSpPr>
          <p:nvPr>
            <p:ph sz="quarter" idx="13"/>
          </p:nvPr>
        </p:nvSpPr>
        <p:spPr>
          <a:xfrm>
            <a:off x="914399" y="2057401"/>
            <a:ext cx="10363826" cy="3946070"/>
          </a:xfrm>
        </p:spPr>
        <p:txBody>
          <a:bodyPr>
            <a:normAutofit/>
          </a:bodyPr>
          <a:lstStyle/>
          <a:p>
            <a:r>
              <a:rPr lang="en-GB" sz="2400" cap="none" dirty="0">
                <a:latin typeface="Times New Roman" panose="02020603050405020304" pitchFamily="18" charset="0"/>
                <a:cs typeface="Times New Roman" panose="02020603050405020304" pitchFamily="18" charset="0"/>
              </a:rPr>
              <a:t>This paper adopt a plane calibration method to calibrate smartphone camera.</a:t>
            </a:r>
          </a:p>
          <a:p>
            <a:r>
              <a:rPr lang="en-GB" sz="2400" cap="none" dirty="0">
                <a:latin typeface="Times New Roman" panose="02020603050405020304" pitchFamily="18" charset="0"/>
                <a:cs typeface="Times New Roman" panose="02020603050405020304" pitchFamily="18" charset="0"/>
              </a:rPr>
              <a:t>this method has following advantages:</a:t>
            </a:r>
          </a:p>
          <a:p>
            <a:r>
              <a:rPr lang="en-GB" sz="2400" cap="none" dirty="0">
                <a:latin typeface="Times New Roman" panose="02020603050405020304" pitchFamily="18" charset="0"/>
                <a:cs typeface="Times New Roman" panose="02020603050405020304" pitchFamily="18" charset="0"/>
              </a:rPr>
              <a:t>(1) calibration with high accuracy.</a:t>
            </a:r>
          </a:p>
          <a:p>
            <a:r>
              <a:rPr lang="en-GB" sz="2400" cap="none" dirty="0">
                <a:latin typeface="Times New Roman" panose="02020603050405020304" pitchFamily="18" charset="0"/>
                <a:cs typeface="Times New Roman" panose="02020603050405020304" pitchFamily="18" charset="0"/>
              </a:rPr>
              <a:t>(2) flexibility and robust.</a:t>
            </a:r>
          </a:p>
          <a:p>
            <a:r>
              <a:rPr lang="en-GB" sz="2400" cap="none" dirty="0">
                <a:latin typeface="Times New Roman" panose="02020603050405020304" pitchFamily="18" charset="0"/>
                <a:cs typeface="Times New Roman" panose="02020603050405020304" pitchFamily="18" charset="0"/>
              </a:rPr>
              <a:t>(3) with less cost.</a:t>
            </a:r>
          </a:p>
        </p:txBody>
      </p:sp>
    </p:spTree>
    <p:extLst>
      <p:ext uri="{BB962C8B-B14F-4D97-AF65-F5344CB8AC3E}">
        <p14:creationId xmlns:p14="http://schemas.microsoft.com/office/powerpoint/2010/main" val="195454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3AB17-649C-4A1E-81D8-B685F7D42565}"/>
              </a:ext>
            </a:extLst>
          </p:cNvPr>
          <p:cNvSpPr>
            <a:spLocks noGrp="1"/>
          </p:cNvSpPr>
          <p:nvPr>
            <p:ph type="title"/>
          </p:nvPr>
        </p:nvSpPr>
        <p:spPr>
          <a:xfrm>
            <a:off x="913149" y="214325"/>
            <a:ext cx="10364451" cy="1596177"/>
          </a:xfrm>
        </p:spPr>
        <p:txBody>
          <a:bodyPr/>
          <a:lstStyle/>
          <a:p>
            <a:r>
              <a:rPr lang="en-GB" dirty="0"/>
              <a:t>reference</a:t>
            </a:r>
          </a:p>
        </p:txBody>
      </p:sp>
      <p:sp>
        <p:nvSpPr>
          <p:cNvPr id="3" name="内容占位符 2">
            <a:extLst>
              <a:ext uri="{FF2B5EF4-FFF2-40B4-BE49-F238E27FC236}">
                <a16:creationId xmlns:a16="http://schemas.microsoft.com/office/drawing/2014/main" id="{42B9995A-9FC9-464A-A6D1-ED5186FACFD2}"/>
              </a:ext>
            </a:extLst>
          </p:cNvPr>
          <p:cNvSpPr>
            <a:spLocks noGrp="1"/>
          </p:cNvSpPr>
          <p:nvPr>
            <p:ph sz="quarter" idx="13"/>
          </p:nvPr>
        </p:nvSpPr>
        <p:spPr>
          <a:xfrm>
            <a:off x="913149" y="1779814"/>
            <a:ext cx="10582165" cy="4459669"/>
          </a:xfrm>
        </p:spPr>
        <p:txBody>
          <a:bodyPr>
            <a:normAutofit/>
          </a:bodyPr>
          <a:lstStyle/>
          <a:p>
            <a:r>
              <a:rPr lang="en-GB" cap="none" dirty="0">
                <a:latin typeface="Times New Roman" panose="02020603050405020304" pitchFamily="18" charset="0"/>
                <a:cs typeface="Times New Roman" panose="02020603050405020304" pitchFamily="18" charset="0"/>
              </a:rPr>
              <a:t>[1]Wang H, Shen S, Lu X. Comparison of the camera calibration between photogrammetry and computer vision[C]// International Conference on System Science and Engineering. IEEE, 2012:358-362.</a:t>
            </a:r>
          </a:p>
          <a:p>
            <a:r>
              <a:rPr lang="en-GB" cap="none" dirty="0">
                <a:latin typeface="Times New Roman" panose="02020603050405020304" pitchFamily="18" charset="0"/>
                <a:cs typeface="Times New Roman" panose="02020603050405020304" pitchFamily="18" charset="0"/>
              </a:rPr>
              <a:t>[2]Qi W, Li F, Liu Z. Review on camera calibration[C]// Chinese Control and Decision Conference. 2010:3354-3358.</a:t>
            </a:r>
          </a:p>
          <a:p>
            <a:r>
              <a:rPr lang="en-GB" cap="none" dirty="0">
                <a:latin typeface="Times New Roman" panose="02020603050405020304" pitchFamily="18" charset="0"/>
                <a:cs typeface="Times New Roman" panose="02020603050405020304" pitchFamily="18" charset="0"/>
              </a:rPr>
              <a:t>[3]Zhang Z. A flexible new technique for camera calibration[J]. </a:t>
            </a:r>
            <a:r>
              <a:rPr lang="en-GB" cap="none" dirty="0" err="1">
                <a:latin typeface="Times New Roman" panose="02020603050405020304" pitchFamily="18" charset="0"/>
                <a:cs typeface="Times New Roman" panose="02020603050405020304" pitchFamily="18" charset="0"/>
              </a:rPr>
              <a:t>Tpami</a:t>
            </a:r>
            <a:r>
              <a:rPr lang="en-GB" cap="none" dirty="0">
                <a:latin typeface="Times New Roman" panose="02020603050405020304" pitchFamily="18" charset="0"/>
                <a:cs typeface="Times New Roman" panose="02020603050405020304" pitchFamily="18" charset="0"/>
              </a:rPr>
              <a:t>, 2000, 22(11):1330-1334.</a:t>
            </a:r>
          </a:p>
          <a:p>
            <a:r>
              <a:rPr lang="en-GB" cap="none" dirty="0">
                <a:latin typeface="Times New Roman" panose="02020603050405020304" pitchFamily="18" charset="0"/>
                <a:cs typeface="Times New Roman" panose="02020603050405020304" pitchFamily="18" charset="0"/>
              </a:rPr>
              <a:t>[4]Zhang Z. Camera calibration with one-dimensional objects[C]// European Conference on Computer Vision. Springer Berlin Heidelberg, 2002:161-174.</a:t>
            </a:r>
          </a:p>
          <a:p>
            <a:r>
              <a:rPr lang="en-GB" cap="none" dirty="0">
                <a:latin typeface="Times New Roman" panose="02020603050405020304" pitchFamily="18" charset="0"/>
                <a:cs typeface="Times New Roman" panose="02020603050405020304" pitchFamily="18" charset="0"/>
              </a:rPr>
              <a:t>[5]Ma S D. A self-calibration technique for active vision systems[J]. IEEE Trans Robotics Automat, 1996, 12(1):114-120.</a:t>
            </a:r>
          </a:p>
        </p:txBody>
      </p:sp>
    </p:spTree>
    <p:extLst>
      <p:ext uri="{BB962C8B-B14F-4D97-AF65-F5344CB8AC3E}">
        <p14:creationId xmlns:p14="http://schemas.microsoft.com/office/powerpoint/2010/main" val="61787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a:xfrm>
            <a:off x="750490" y="259288"/>
            <a:ext cx="10364451" cy="1596177"/>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1077059" y="2151348"/>
            <a:ext cx="10940142" cy="4447364"/>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What is camera calibration?</a:t>
            </a:r>
          </a:p>
          <a:p>
            <a:pPr marL="0" indent="0" algn="just">
              <a:buNone/>
            </a:pPr>
            <a:r>
              <a:rPr lang="en-GB" sz="2400" cap="none" dirty="0">
                <a:latin typeface="Times New Roman" panose="02020603050405020304" pitchFamily="18" charset="0"/>
                <a:cs typeface="Times New Roman" panose="02020603050405020304" pitchFamily="18" charset="0"/>
              </a:rPr>
              <a:t>The process of finding the camera parameters when imaging.</a:t>
            </a:r>
          </a:p>
          <a:p>
            <a:pPr marL="0" indent="0" algn="just">
              <a:buNone/>
            </a:pPr>
            <a:r>
              <a:rPr lang="en-GB" sz="2400" cap="none" dirty="0">
                <a:latin typeface="Times New Roman" panose="02020603050405020304" pitchFamily="18" charset="0"/>
                <a:cs typeface="Times New Roman" panose="02020603050405020304" pitchFamily="18" charset="0"/>
              </a:rPr>
              <a:t>It stands for the relationship between the 3-D geometric coordinates of a point and its corresponding coordinates in image.</a:t>
            </a:r>
          </a:p>
        </p:txBody>
      </p:sp>
    </p:spTree>
    <p:extLst>
      <p:ext uri="{BB962C8B-B14F-4D97-AF65-F5344CB8AC3E}">
        <p14:creationId xmlns:p14="http://schemas.microsoft.com/office/powerpoint/2010/main" val="354211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C</a:t>
            </a:r>
            <a:r>
              <a:rPr lang="en-GB" cap="none" dirty="0">
                <a:latin typeface="Times New Roman" panose="02020603050405020304" pitchFamily="18" charset="0"/>
                <a:cs typeface="Times New Roman" panose="02020603050405020304" pitchFamily="18" charset="0"/>
              </a:rPr>
              <a:t>alibration methods</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4399" y="1949961"/>
            <a:ext cx="10363826" cy="4058953"/>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According to the used calibration object, the methods for camera calibration are sorted as [1]:</a:t>
            </a:r>
          </a:p>
          <a:p>
            <a:pPr marL="0" indent="0" algn="just">
              <a:buNone/>
            </a:pPr>
            <a:r>
              <a:rPr lang="en-GB" sz="2400" cap="none" dirty="0">
                <a:latin typeface="Times New Roman" panose="02020603050405020304" pitchFamily="18" charset="0"/>
                <a:cs typeface="Times New Roman" panose="02020603050405020304" pitchFamily="18" charset="0"/>
              </a:rPr>
              <a:t>1 stereo calibration method</a:t>
            </a:r>
          </a:p>
          <a:p>
            <a:pPr marL="0" indent="0" algn="just">
              <a:buNone/>
            </a:pPr>
            <a:r>
              <a:rPr lang="en-GB" sz="2400" cap="none" dirty="0">
                <a:latin typeface="Times New Roman" panose="02020603050405020304" pitchFamily="18" charset="0"/>
                <a:cs typeface="Times New Roman" panose="02020603050405020304" pitchFamily="18" charset="0"/>
              </a:rPr>
              <a:t>2 plane calibration method</a:t>
            </a:r>
          </a:p>
          <a:p>
            <a:pPr marL="0" indent="0" algn="just">
              <a:buNone/>
            </a:pPr>
            <a:r>
              <a:rPr lang="en-GB" sz="2400" cap="none" dirty="0">
                <a:latin typeface="Times New Roman" panose="02020603050405020304" pitchFamily="18" charset="0"/>
                <a:cs typeface="Times New Roman" panose="02020603050405020304" pitchFamily="18" charset="0"/>
              </a:rPr>
              <a:t>3 line calibration method </a:t>
            </a:r>
          </a:p>
          <a:p>
            <a:pPr marL="0" indent="0" algn="just">
              <a:buNone/>
            </a:pPr>
            <a:r>
              <a:rPr lang="en-GB" sz="2400" cap="none" dirty="0">
                <a:latin typeface="Times New Roman" panose="02020603050405020304" pitchFamily="18" charset="0"/>
                <a:cs typeface="Times New Roman" panose="02020603050405020304" pitchFamily="18" charset="0"/>
              </a:rPr>
              <a:t>4 self-calibration method</a:t>
            </a:r>
          </a:p>
        </p:txBody>
      </p:sp>
    </p:spTree>
    <p:extLst>
      <p:ext uri="{BB962C8B-B14F-4D97-AF65-F5344CB8AC3E}">
        <p14:creationId xmlns:p14="http://schemas.microsoft.com/office/powerpoint/2010/main" val="79071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cap="none" dirty="0">
                <a:latin typeface="Times New Roman" panose="02020603050405020304" pitchFamily="18" charset="0"/>
                <a:cs typeface="Times New Roman" panose="02020603050405020304" pitchFamily="18" charset="0"/>
              </a:rPr>
              <a:t>S</a:t>
            </a:r>
            <a:r>
              <a:rPr lang="en-GB" altLang="zh-CN" cap="none" dirty="0" err="1">
                <a:latin typeface="Times New Roman" panose="02020603050405020304" pitchFamily="18" charset="0"/>
                <a:cs typeface="Times New Roman" panose="02020603050405020304" pitchFamily="18" charset="0"/>
              </a:rPr>
              <a:t>tereo</a:t>
            </a:r>
            <a:r>
              <a:rPr lang="en-GB" altLang="zh-CN" cap="none" dirty="0">
                <a:latin typeface="Times New Roman" panose="02020603050405020304" pitchFamily="18" charset="0"/>
                <a:cs typeface="Times New Roman" panose="02020603050405020304" pitchFamily="18" charset="0"/>
              </a:rPr>
              <a:t> calibration method</a:t>
            </a:r>
            <a:endParaRPr lang="en-GB" cap="none"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783771" y="2214694"/>
            <a:ext cx="10494454" cy="4198412"/>
          </a:xfrm>
        </p:spPr>
        <p:txBody>
          <a:bodyPr>
            <a:normAutofit lnSpcReduction="10000"/>
          </a:bodyPr>
          <a:lstStyle/>
          <a:p>
            <a:pPr marL="0" indent="0" algn="just">
              <a:buNone/>
            </a:pPr>
            <a:r>
              <a:rPr lang="en-GB" sz="2400" cap="none" dirty="0">
                <a:latin typeface="Times New Roman" panose="02020603050405020304" pitchFamily="18" charset="0"/>
                <a:cs typeface="Times New Roman" panose="02020603050405020304" pitchFamily="18" charset="0"/>
              </a:rPr>
              <a:t>Observe a calibration object whose geometry in 3-D space is known with very good precision.[2]</a:t>
            </a:r>
          </a:p>
          <a:p>
            <a:pPr marL="0" indent="0" algn="just">
              <a:buNone/>
            </a:pPr>
            <a:r>
              <a:rPr lang="en-GB" sz="2400" cap="none" dirty="0">
                <a:latin typeface="Times New Roman" panose="02020603050405020304" pitchFamily="18" charset="0"/>
                <a:cs typeface="Times New Roman" panose="02020603050405020304" pitchFamily="18" charset="0"/>
              </a:rPr>
              <a:t>Advantages:</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Adaptive to any camera model</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High precision</a:t>
            </a:r>
          </a:p>
          <a:p>
            <a:pPr marL="0" indent="0" algn="just">
              <a:buNone/>
            </a:pPr>
            <a:r>
              <a:rPr lang="en-GB" sz="2400" cap="none" dirty="0">
                <a:latin typeface="Times New Roman" panose="02020603050405020304" pitchFamily="18" charset="0"/>
                <a:cs typeface="Times New Roman" panose="02020603050405020304" pitchFamily="18" charset="0"/>
              </a:rPr>
              <a:t>Disadvantage:</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Specific calibration apparatus.</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Complex.</a:t>
            </a:r>
          </a:p>
          <a:p>
            <a:pPr marL="0" indent="0" algn="just">
              <a:buNone/>
            </a:pPr>
            <a:endParaRPr lang="en-GB"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4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GB" altLang="zh-CN" cap="none" dirty="0">
                <a:latin typeface="Times New Roman" panose="02020603050405020304" pitchFamily="18" charset="0"/>
                <a:cs typeface="Times New Roman" panose="02020603050405020304" pitchFamily="18" charset="0"/>
              </a:rPr>
              <a:t>Plane calibration method</a:t>
            </a:r>
            <a:endParaRPr lang="en-GB" cap="none"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4400" y="2390833"/>
            <a:ext cx="10363826" cy="4058953"/>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Require to observe a planar pattern shown at a few diﬀerent orientations.[3]</a:t>
            </a:r>
          </a:p>
          <a:p>
            <a:pPr marL="0" indent="0" algn="just">
              <a:buNone/>
            </a:pPr>
            <a:r>
              <a:rPr lang="en-GB" sz="2400" cap="none" dirty="0">
                <a:latin typeface="Times New Roman" panose="02020603050405020304" pitchFamily="18" charset="0"/>
                <a:cs typeface="Times New Roman" panose="02020603050405020304" pitchFamily="18" charset="0"/>
              </a:rPr>
              <a:t>Advantage:</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Flexible and robust.</a:t>
            </a:r>
          </a:p>
          <a:p>
            <a:pPr marL="457200" indent="-457200" algn="just">
              <a:buAutoNum type="arabicParenBoth"/>
            </a:pPr>
            <a:r>
              <a:rPr lang="en-GB" sz="2400" cap="none" dirty="0">
                <a:latin typeface="Times New Roman" panose="02020603050405020304" pitchFamily="18" charset="0"/>
                <a:cs typeface="Times New Roman" panose="02020603050405020304" pitchFamily="18" charset="0"/>
              </a:rPr>
              <a:t>Less cost.</a:t>
            </a:r>
          </a:p>
          <a:p>
            <a:pPr marL="0" indent="0" algn="just">
              <a:buNone/>
            </a:pPr>
            <a:r>
              <a:rPr lang="en-GB" sz="2400" cap="none" dirty="0">
                <a:latin typeface="Times New Roman" panose="02020603050405020304" pitchFamily="18" charset="0"/>
                <a:cs typeface="Times New Roman" panose="02020603050405020304" pitchFamily="18" charset="0"/>
              </a:rPr>
              <a:t>Disadvantage:</a:t>
            </a:r>
          </a:p>
          <a:p>
            <a:pPr marL="0" indent="0" algn="just">
              <a:buNone/>
            </a:pPr>
            <a:r>
              <a:rPr lang="en-GB" sz="2400" cap="none" dirty="0">
                <a:latin typeface="Times New Roman" panose="02020603050405020304" pitchFamily="18" charset="0"/>
                <a:cs typeface="Times New Roman" panose="02020603050405020304" pitchFamily="18" charset="0"/>
              </a:rPr>
              <a:t>(1) Not conducive to automated calibration.</a:t>
            </a:r>
          </a:p>
        </p:txBody>
      </p:sp>
    </p:spTree>
    <p:extLst>
      <p:ext uri="{BB962C8B-B14F-4D97-AF65-F5344CB8AC3E}">
        <p14:creationId xmlns:p14="http://schemas.microsoft.com/office/powerpoint/2010/main" val="28825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cap="none" dirty="0">
                <a:latin typeface="Times New Roman" panose="02020603050405020304" pitchFamily="18" charset="0"/>
                <a:cs typeface="Times New Roman" panose="02020603050405020304" pitchFamily="18" charset="0"/>
              </a:rPr>
              <a:t>Line calibration method</a:t>
            </a:r>
            <a:endParaRPr lang="en-GB" cap="none"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4400" y="2613830"/>
            <a:ext cx="10363826" cy="4058953"/>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Observe objects consisting of three or more colinear points with known relative positioning.[4]</a:t>
            </a:r>
          </a:p>
          <a:p>
            <a:pPr marL="0" indent="0" algn="just">
              <a:buNone/>
            </a:pPr>
            <a:r>
              <a:rPr lang="en-GB" sz="2400" cap="none" dirty="0">
                <a:latin typeface="Times New Roman" panose="02020603050405020304" pitchFamily="18" charset="0"/>
                <a:cs typeface="Times New Roman" panose="02020603050405020304" pitchFamily="18" charset="0"/>
              </a:rPr>
              <a:t>Advantage:</a:t>
            </a:r>
          </a:p>
          <a:p>
            <a:pPr marL="0" indent="0" algn="just">
              <a:buNone/>
            </a:pPr>
            <a:r>
              <a:rPr lang="en-GB" sz="2400" cap="none" dirty="0">
                <a:latin typeface="Times New Roman" panose="02020603050405020304" pitchFamily="18" charset="0"/>
                <a:cs typeface="Times New Roman" panose="02020603050405020304" pitchFamily="18" charset="0"/>
              </a:rPr>
              <a:t>Could calibrate the multiple cameras.</a:t>
            </a:r>
          </a:p>
          <a:p>
            <a:pPr marL="0" indent="0" algn="just">
              <a:buNone/>
            </a:pPr>
            <a:r>
              <a:rPr lang="en-GB" sz="2400" cap="none" dirty="0">
                <a:latin typeface="Times New Roman" panose="02020603050405020304" pitchFamily="18" charset="0"/>
                <a:cs typeface="Times New Roman" panose="02020603050405020304" pitchFamily="18" charset="0"/>
              </a:rPr>
              <a:t>Disadvantage:</a:t>
            </a:r>
          </a:p>
          <a:p>
            <a:pPr marL="0" indent="0" algn="just">
              <a:buNone/>
            </a:pPr>
            <a:r>
              <a:rPr lang="en-GB" sz="2400" cap="none" dirty="0">
                <a:latin typeface="Times New Roman" panose="02020603050405020304" pitchFamily="18" charset="0"/>
                <a:cs typeface="Times New Roman" panose="02020603050405020304" pitchFamily="18" charset="0"/>
              </a:rPr>
              <a:t>The fixed point should be seen by all cameras.</a:t>
            </a:r>
          </a:p>
        </p:txBody>
      </p:sp>
    </p:spTree>
    <p:extLst>
      <p:ext uri="{BB962C8B-B14F-4D97-AF65-F5344CB8AC3E}">
        <p14:creationId xmlns:p14="http://schemas.microsoft.com/office/powerpoint/2010/main" val="208581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GB" altLang="zh-CN" cap="none" dirty="0">
                <a:latin typeface="Times New Roman" panose="02020603050405020304" pitchFamily="18" charset="0"/>
                <a:cs typeface="Times New Roman" panose="02020603050405020304" pitchFamily="18" charset="0"/>
              </a:rPr>
              <a:t>Self-calibration method</a:t>
            </a:r>
            <a:endParaRPr lang="en-GB" cap="none"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4400" y="2390833"/>
            <a:ext cx="10363826" cy="4058953"/>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Calibrate camera by image point correspondence.[5]</a:t>
            </a:r>
          </a:p>
          <a:p>
            <a:pPr marL="0" indent="0" algn="just">
              <a:buNone/>
            </a:pPr>
            <a:r>
              <a:rPr lang="en-GB" sz="2400" cap="none" dirty="0">
                <a:latin typeface="Times New Roman" panose="02020603050405020304" pitchFamily="18" charset="0"/>
                <a:cs typeface="Times New Roman" panose="02020603050405020304" pitchFamily="18" charset="0"/>
              </a:rPr>
              <a:t>Advantage:</a:t>
            </a:r>
          </a:p>
          <a:p>
            <a:pPr marL="0" indent="0" algn="just">
              <a:buNone/>
            </a:pPr>
            <a:r>
              <a:rPr lang="en-GB" sz="2400" cap="none" dirty="0">
                <a:latin typeface="Times New Roman" panose="02020603050405020304" pitchFamily="18" charset="0"/>
                <a:cs typeface="Times New Roman" panose="02020603050405020304" pitchFamily="18" charset="0"/>
              </a:rPr>
              <a:t>(1)No need reference objects.</a:t>
            </a:r>
          </a:p>
          <a:p>
            <a:pPr marL="0" indent="0" algn="just">
              <a:buNone/>
            </a:pPr>
            <a:r>
              <a:rPr lang="en-GB" sz="2400" cap="none" dirty="0">
                <a:latin typeface="Times New Roman" panose="02020603050405020304" pitchFamily="18" charset="0"/>
                <a:cs typeface="Times New Roman" panose="02020603050405020304" pitchFamily="18" charset="0"/>
              </a:rPr>
              <a:t>(2)Adaptive to condition when intrinsic parameters are not fixed</a:t>
            </a:r>
          </a:p>
          <a:p>
            <a:pPr marL="0" indent="0" algn="just">
              <a:buNone/>
            </a:pPr>
            <a:r>
              <a:rPr lang="en-GB" sz="2400" cap="none" dirty="0">
                <a:latin typeface="Times New Roman" panose="02020603050405020304" pitchFamily="18" charset="0"/>
                <a:cs typeface="Times New Roman" panose="02020603050405020304" pitchFamily="18" charset="0"/>
              </a:rPr>
              <a:t>Disadvantage:</a:t>
            </a:r>
          </a:p>
          <a:p>
            <a:pPr marL="0" indent="0" algn="just">
              <a:buNone/>
            </a:pPr>
            <a:r>
              <a:rPr lang="en-GB" sz="2400" cap="none" dirty="0">
                <a:latin typeface="Times New Roman" panose="02020603050405020304" pitchFamily="18" charset="0"/>
                <a:cs typeface="Times New Roman" panose="02020603050405020304" pitchFamily="18" charset="0"/>
              </a:rPr>
              <a:t>(1)Less precision.</a:t>
            </a:r>
          </a:p>
          <a:p>
            <a:pPr marL="0" indent="0" algn="just">
              <a:buNone/>
            </a:pPr>
            <a:r>
              <a:rPr lang="en-GB" sz="2400" cap="none" dirty="0">
                <a:latin typeface="Times New Roman" panose="02020603050405020304" pitchFamily="18" charset="0"/>
                <a:cs typeface="Times New Roman" panose="02020603050405020304" pitchFamily="18" charset="0"/>
              </a:rPr>
              <a:t>(2)Complex.</a:t>
            </a:r>
          </a:p>
        </p:txBody>
      </p:sp>
    </p:spTree>
    <p:extLst>
      <p:ext uri="{BB962C8B-B14F-4D97-AF65-F5344CB8AC3E}">
        <p14:creationId xmlns:p14="http://schemas.microsoft.com/office/powerpoint/2010/main" val="393061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FAADC-9939-4EAC-8C73-6390CFBF5E0B}"/>
              </a:ext>
            </a:extLst>
          </p:cNvPr>
          <p:cNvSpPr>
            <a:spLocks noGrp="1"/>
          </p:cNvSpPr>
          <p:nvPr>
            <p:ph type="title"/>
          </p:nvPr>
        </p:nvSpPr>
        <p:spPr>
          <a:xfrm>
            <a:off x="913775" y="244929"/>
            <a:ext cx="10364451" cy="1596177"/>
          </a:xfrm>
        </p:spPr>
        <p:txBody>
          <a:bodyPr/>
          <a:lstStyle/>
          <a:p>
            <a:pPr algn="l"/>
            <a:r>
              <a:rPr lang="en-GB" altLang="zh-CN" cap="none" dirty="0">
                <a:latin typeface="Times New Roman" panose="02020603050405020304" pitchFamily="18" charset="0"/>
                <a:cs typeface="Times New Roman" panose="02020603050405020304" pitchFamily="18" charset="0"/>
              </a:rPr>
              <a:t>Smartphone camera</a:t>
            </a:r>
            <a:endParaRPr lang="en-GB" cap="none"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677930-F9A6-40D5-9BAB-C450F8CE3E63}"/>
              </a:ext>
            </a:extLst>
          </p:cNvPr>
          <p:cNvSpPr>
            <a:spLocks noGrp="1"/>
          </p:cNvSpPr>
          <p:nvPr>
            <p:ph sz="quarter" idx="13"/>
          </p:nvPr>
        </p:nvSpPr>
        <p:spPr>
          <a:xfrm>
            <a:off x="913774" y="1273630"/>
            <a:ext cx="10516226" cy="4849584"/>
          </a:xfrm>
        </p:spPr>
        <p:txBody>
          <a:bodyPr>
            <a:normAutofit/>
          </a:bodyPr>
          <a:lstStyle/>
          <a:p>
            <a:pPr marL="0" indent="0" algn="just">
              <a:buNone/>
            </a:pPr>
            <a:r>
              <a:rPr lang="en-GB" sz="2400" cap="none" dirty="0">
                <a:latin typeface="Times New Roman" panose="02020603050405020304" pitchFamily="18" charset="0"/>
                <a:cs typeface="Times New Roman" panose="02020603050405020304" pitchFamily="18" charset="0"/>
              </a:rPr>
              <a:t>Nowadays, smartphone camera could also have good performance on imaging.</a:t>
            </a:r>
          </a:p>
          <a:p>
            <a:pPr marL="0" indent="0" algn="just">
              <a:buNone/>
            </a:pPr>
            <a:r>
              <a:rPr lang="en-GB" sz="2400" cap="none" dirty="0">
                <a:latin typeface="Times New Roman" panose="02020603050405020304" pitchFamily="18" charset="0"/>
                <a:cs typeface="Times New Roman" panose="02020603050405020304" pitchFamily="18" charset="0"/>
              </a:rPr>
              <a:t>Following is the comparison on camera of several smartphones.</a:t>
            </a:r>
          </a:p>
        </p:txBody>
      </p:sp>
      <p:pic>
        <p:nvPicPr>
          <p:cNvPr id="5" name="图片 4">
            <a:extLst>
              <a:ext uri="{FF2B5EF4-FFF2-40B4-BE49-F238E27FC236}">
                <a16:creationId xmlns:a16="http://schemas.microsoft.com/office/drawing/2014/main" id="{A854EE1E-55D7-4E34-BABA-1859D072B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127" y="2330821"/>
            <a:ext cx="8501745" cy="4527179"/>
          </a:xfrm>
          <a:prstGeom prst="rect">
            <a:avLst/>
          </a:prstGeom>
        </p:spPr>
      </p:pic>
    </p:spTree>
    <p:extLst>
      <p:ext uri="{BB962C8B-B14F-4D97-AF65-F5344CB8AC3E}">
        <p14:creationId xmlns:p14="http://schemas.microsoft.com/office/powerpoint/2010/main" val="2642952849"/>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446</TotalTime>
  <Words>1084</Words>
  <Application>Microsoft Office PowerPoint</Application>
  <PresentationFormat>宽屏</PresentationFormat>
  <Paragraphs>162</Paragraphs>
  <Slides>24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宋体</vt:lpstr>
      <vt:lpstr>Arial</vt:lpstr>
      <vt:lpstr>Calibri</vt:lpstr>
      <vt:lpstr>Cambria Math</vt:lpstr>
      <vt:lpstr>Times New Roman</vt:lpstr>
      <vt:lpstr>Tw Cen MT</vt:lpstr>
      <vt:lpstr>水滴</vt:lpstr>
      <vt:lpstr>A compact method for  smart-phone Camera Calibration</vt:lpstr>
      <vt:lpstr>abstract</vt:lpstr>
      <vt:lpstr>introduction</vt:lpstr>
      <vt:lpstr>Calibration methods</vt:lpstr>
      <vt:lpstr>1、Stereo calibration method</vt:lpstr>
      <vt:lpstr>2、Plane calibration method</vt:lpstr>
      <vt:lpstr>3、Line calibration method</vt:lpstr>
      <vt:lpstr>4、Self-calibration method</vt:lpstr>
      <vt:lpstr>Smartphone camera</vt:lpstr>
      <vt:lpstr>methodology</vt:lpstr>
      <vt:lpstr>PowerPoint 演示文稿</vt:lpstr>
      <vt:lpstr>PowerPoint 演示文稿</vt:lpstr>
      <vt:lpstr>PowerPoint 演示文稿</vt:lpstr>
      <vt:lpstr>PowerPoint 演示文稿</vt:lpstr>
      <vt:lpstr>Experiment and result</vt:lpstr>
      <vt:lpstr>Image 1 Result</vt:lpstr>
      <vt:lpstr>PowerPoint 演示文稿</vt:lpstr>
      <vt:lpstr>Image 3 Result</vt:lpstr>
      <vt:lpstr>Image 4 Result</vt:lpstr>
      <vt:lpstr>Image 5 Result</vt:lpstr>
      <vt:lpstr>Image 6 Result</vt:lpstr>
      <vt:lpstr>PowerPoint 演示文稿</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compact method for  smart-phone Camera Calibration</dc:title>
  <dc:creator>Kai.zhang</dc:creator>
  <cp:lastModifiedBy>Kai.zhang</cp:lastModifiedBy>
  <cp:revision>40</cp:revision>
  <dcterms:created xsi:type="dcterms:W3CDTF">2018-05-07T13:12:42Z</dcterms:created>
  <dcterms:modified xsi:type="dcterms:W3CDTF">2018-05-10T12:14:06Z</dcterms:modified>
</cp:coreProperties>
</file>