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69" r:id="rId3"/>
    <p:sldId id="271" r:id="rId4"/>
    <p:sldId id="258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5" r:id="rId16"/>
    <p:sldId id="281" r:id="rId17"/>
    <p:sldId id="282" r:id="rId18"/>
    <p:sldId id="283" r:id="rId19"/>
    <p:sldId id="284" r:id="rId20"/>
    <p:sldId id="286" r:id="rId21"/>
    <p:sldId id="287" r:id="rId22"/>
    <p:sldId id="288" r:id="rId23"/>
    <p:sldId id="289" r:id="rId24"/>
    <p:sldId id="29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BFD7"/>
    <a:srgbClr val="B48B9E"/>
    <a:srgbClr val="C8DAF7"/>
    <a:srgbClr val="C9E0FF"/>
    <a:srgbClr val="9F3523"/>
    <a:srgbClr val="EF8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94" autoAdjust="0"/>
  </p:normalViewPr>
  <p:slideViewPr>
    <p:cSldViewPr snapToGrid="0">
      <p:cViewPr varScale="1">
        <p:scale>
          <a:sx n="53" d="100"/>
          <a:sy n="53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D8B42-630F-40E4-B520-62EC1843D65A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4E2A7-DD13-41C8-A74E-CBCE0083C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6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Base class </a:t>
            </a:r>
          </a:p>
          <a:p>
            <a:r>
              <a:rPr lang="en-US" altLang="zh-CN" dirty="0"/>
              <a:t>Derived class</a:t>
            </a:r>
          </a:p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4E2A7-DD13-41C8-A74E-CBCE0083C8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11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orthogonal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4E2A7-DD13-41C8-A74E-CBCE0083C85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445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Dielectric</a:t>
            </a:r>
          </a:p>
          <a:p>
            <a:r>
              <a:rPr lang="en-US" altLang="zh-CN" dirty="0"/>
              <a:t>Lambertian</a:t>
            </a:r>
          </a:p>
          <a:p>
            <a:r>
              <a:rPr lang="en-US" altLang="zh-CN" dirty="0"/>
              <a:t>metal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4E2A7-DD13-41C8-A74E-CBCE0083C85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477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Cylinder</a:t>
            </a:r>
          </a:p>
          <a:p>
            <a:r>
              <a:rPr lang="en-US" altLang="zh-CN" dirty="0" err="1"/>
              <a:t>polyhrdron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4E2A7-DD13-41C8-A74E-CBCE0083C85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2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6875-63BA-4B19-865E-F12FBE324443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8713-9A66-4E47-90AB-8CA810A68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8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6875-63BA-4B19-865E-F12FBE324443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8713-9A66-4E47-90AB-8CA810A68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85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6875-63BA-4B19-865E-F12FBE324443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8713-9A66-4E47-90AB-8CA810A68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32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6875-63BA-4B19-865E-F12FBE324443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8713-9A66-4E47-90AB-8CA810A689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579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6875-63BA-4B19-865E-F12FBE324443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8713-9A66-4E47-90AB-8CA810A68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437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6875-63BA-4B19-865E-F12FBE324443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8713-9A66-4E47-90AB-8CA810A68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93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6875-63BA-4B19-865E-F12FBE324443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8713-9A66-4E47-90AB-8CA810A68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98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6875-63BA-4B19-865E-F12FBE324443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8713-9A66-4E47-90AB-8CA810A68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712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6875-63BA-4B19-865E-F12FBE324443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8713-9A66-4E47-90AB-8CA810A68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9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6875-63BA-4B19-865E-F12FBE324443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8713-9A66-4E47-90AB-8CA810A68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6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6875-63BA-4B19-865E-F12FBE324443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8713-9A66-4E47-90AB-8CA810A68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6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6875-63BA-4B19-865E-F12FBE324443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8713-9A66-4E47-90AB-8CA810A68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7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6875-63BA-4B19-865E-F12FBE324443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8713-9A66-4E47-90AB-8CA810A68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22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6875-63BA-4B19-865E-F12FBE324443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8713-9A66-4E47-90AB-8CA810A68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4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6875-63BA-4B19-865E-F12FBE324443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8713-9A66-4E47-90AB-8CA810A68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6875-63BA-4B19-865E-F12FBE324443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8713-9A66-4E47-90AB-8CA810A68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85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6875-63BA-4B19-865E-F12FBE324443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8713-9A66-4E47-90AB-8CA810A68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30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A956875-63BA-4B19-865E-F12FBE324443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4FF8713-9A66-4E47-90AB-8CA810A68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4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2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6.wmf"/><Relationship Id="rId5" Type="http://schemas.openxmlformats.org/officeDocument/2006/relationships/image" Target="../media/image18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7.png"/><Relationship Id="rId9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CD2D-EAAE-42BA-933F-C3D175F5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793" y="829730"/>
            <a:ext cx="8689976" cy="2509213"/>
          </a:xfrm>
        </p:spPr>
        <p:txBody>
          <a:bodyPr>
            <a:normAutofit/>
          </a:bodyPr>
          <a:lstStyle/>
          <a:p>
            <a:r>
              <a:rPr lang="en-US" altLang="zh-CN" sz="6600" dirty="0">
                <a:latin typeface="+mn-lt"/>
                <a:ea typeface="+mn-ea"/>
                <a:cs typeface="+mn-ea"/>
                <a:sym typeface="+mn-lt"/>
              </a:rPr>
              <a:t>Ray Tracer</a:t>
            </a:r>
            <a:endParaRPr lang="zh-CN" altLang="en-US" sz="6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DEA52-BD03-4534-930E-3A9796045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09998"/>
            <a:ext cx="8689976" cy="1371599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ZHANG Kai</a:t>
            </a:r>
          </a:p>
          <a:p>
            <a:r>
              <a:rPr lang="en-US" altLang="zh-CN" dirty="0">
                <a:cs typeface="+mn-ea"/>
                <a:sym typeface="+mn-lt"/>
              </a:rPr>
              <a:t>10/02/2020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51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02A926-E4DB-4BD8-8F65-40225839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99" y="92500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Hit record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4840CE9-8FB8-4984-95EF-335B71DA080D}"/>
              </a:ext>
            </a:extLst>
          </p:cNvPr>
          <p:cNvSpPr/>
          <p:nvPr/>
        </p:nvSpPr>
        <p:spPr>
          <a:xfrm>
            <a:off x="1179071" y="3091775"/>
            <a:ext cx="1338146" cy="67464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Hitable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88F57-A3BA-4479-8C0D-BA964F82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55" y="2512701"/>
            <a:ext cx="2303219" cy="250744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E6E0B6-A6F8-40B8-AD6C-A325914C009F}"/>
              </a:ext>
            </a:extLst>
          </p:cNvPr>
          <p:cNvCxnSpPr>
            <a:cxnSpLocks/>
          </p:cNvCxnSpPr>
          <p:nvPr/>
        </p:nvCxnSpPr>
        <p:spPr>
          <a:xfrm>
            <a:off x="4111260" y="1912805"/>
            <a:ext cx="1905236" cy="1326383"/>
          </a:xfrm>
          <a:prstGeom prst="straightConnector1">
            <a:avLst/>
          </a:prstGeom>
          <a:ln w="28575">
            <a:solidFill>
              <a:srgbClr val="9F3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BDB193-4D9E-4C57-AB9E-17CC83A1F09C}"/>
              </a:ext>
            </a:extLst>
          </p:cNvPr>
          <p:cNvCxnSpPr>
            <a:cxnSpLocks/>
          </p:cNvCxnSpPr>
          <p:nvPr/>
        </p:nvCxnSpPr>
        <p:spPr>
          <a:xfrm>
            <a:off x="3768155" y="2310160"/>
            <a:ext cx="1905236" cy="1326383"/>
          </a:xfrm>
          <a:prstGeom prst="straightConnector1">
            <a:avLst/>
          </a:prstGeom>
          <a:ln w="28575">
            <a:solidFill>
              <a:srgbClr val="9F3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8BFF3E-8DDA-483D-B42A-AE40BC95A763}"/>
              </a:ext>
            </a:extLst>
          </p:cNvPr>
          <p:cNvCxnSpPr>
            <a:cxnSpLocks/>
          </p:cNvCxnSpPr>
          <p:nvPr/>
        </p:nvCxnSpPr>
        <p:spPr>
          <a:xfrm>
            <a:off x="3345546" y="2838455"/>
            <a:ext cx="1905236" cy="1326383"/>
          </a:xfrm>
          <a:prstGeom prst="straightConnector1">
            <a:avLst/>
          </a:prstGeom>
          <a:ln w="28575">
            <a:solidFill>
              <a:srgbClr val="9F35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40325F6-51A6-42E3-B074-0792931CDCA0}"/>
              </a:ext>
            </a:extLst>
          </p:cNvPr>
          <p:cNvSpPr/>
          <p:nvPr/>
        </p:nvSpPr>
        <p:spPr>
          <a:xfrm>
            <a:off x="4659441" y="2912019"/>
            <a:ext cx="122664" cy="122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4079944-9775-43F9-B639-41C6882BA6D5}"/>
              </a:ext>
            </a:extLst>
          </p:cNvPr>
          <p:cNvSpPr/>
          <p:nvPr/>
        </p:nvSpPr>
        <p:spPr>
          <a:xfrm>
            <a:off x="3868463" y="3183832"/>
            <a:ext cx="122664" cy="122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2EE58A-0AFB-42D5-94C6-2A7CED017884}"/>
              </a:ext>
            </a:extLst>
          </p:cNvPr>
          <p:cNvSpPr/>
          <p:nvPr/>
        </p:nvSpPr>
        <p:spPr>
          <a:xfrm>
            <a:off x="4941214" y="3935886"/>
            <a:ext cx="122664" cy="1226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2A901D-77BB-41E8-B92C-D1CA1F2091FF}"/>
              </a:ext>
            </a:extLst>
          </p:cNvPr>
          <p:cNvSpPr txBox="1"/>
          <p:nvPr/>
        </p:nvSpPr>
        <p:spPr>
          <a:xfrm>
            <a:off x="6051127" y="3100049"/>
            <a:ext cx="161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Not intersection</a:t>
            </a:r>
            <a:endParaRPr lang="zh-CN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B9A47D-1653-4552-9C86-6B8DD1B4650B}"/>
              </a:ext>
            </a:extLst>
          </p:cNvPr>
          <p:cNvSpPr txBox="1"/>
          <p:nvPr/>
        </p:nvSpPr>
        <p:spPr>
          <a:xfrm>
            <a:off x="5796362" y="3554074"/>
            <a:ext cx="89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tangent</a:t>
            </a:r>
            <a:endParaRPr lang="zh-CN" altLang="en-US" sz="1400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0EF5AEE-309F-41AB-8FD6-7CE907EC12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609016"/>
              </p:ext>
            </p:extLst>
          </p:nvPr>
        </p:nvGraphicFramePr>
        <p:xfrm>
          <a:off x="6822221" y="2527118"/>
          <a:ext cx="51149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AxMath" r:id="rId4" imgW="2557440" imgH="239040" progId="Equation.AxMath">
                  <p:embed/>
                </p:oleObj>
              </mc:Choice>
              <mc:Fallback>
                <p:oleObj name="AxMath" r:id="rId4" imgW="2557440" imgH="239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22221" y="2527118"/>
                        <a:ext cx="511492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6593798-099A-451A-916C-994B6CE77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762635"/>
              </p:ext>
            </p:extLst>
          </p:nvPr>
        </p:nvGraphicFramePr>
        <p:xfrm>
          <a:off x="7738962" y="3055371"/>
          <a:ext cx="8001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AxMath" r:id="rId6" imgW="400680" imgH="226440" progId="Equation.AxMath">
                  <p:embed/>
                </p:oleObj>
              </mc:Choice>
              <mc:Fallback>
                <p:oleObj name="AxMath" r:id="rId6" imgW="400680" imgH="226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38962" y="3055371"/>
                        <a:ext cx="8001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822776A0-2308-42D4-9B6C-A192E012D3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755471"/>
              </p:ext>
            </p:extLst>
          </p:nvPr>
        </p:nvGraphicFramePr>
        <p:xfrm>
          <a:off x="6815891" y="3501332"/>
          <a:ext cx="8001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AxMath" r:id="rId8" imgW="400680" imgH="226440" progId="Equation.AxMath">
                  <p:embed/>
                </p:oleObj>
              </mc:Choice>
              <mc:Fallback>
                <p:oleObj name="AxMath" r:id="rId8" imgW="400680" imgH="226440" progId="Equation.AxMath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B6593798-099A-451A-916C-994B6CE77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15891" y="3501332"/>
                        <a:ext cx="8001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0837A1A-6915-414A-AC02-F8F3F4E065D5}"/>
              </a:ext>
            </a:extLst>
          </p:cNvPr>
          <p:cNvSpPr txBox="1"/>
          <p:nvPr/>
        </p:nvSpPr>
        <p:spPr>
          <a:xfrm>
            <a:off x="5414496" y="4020567"/>
            <a:ext cx="1243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intersection</a:t>
            </a:r>
            <a:endParaRPr lang="zh-CN" altLang="en-US" sz="1400" dirty="0"/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E04570E5-ED4E-460F-9DB1-2CBB40AAA2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939787"/>
              </p:ext>
            </p:extLst>
          </p:nvPr>
        </p:nvGraphicFramePr>
        <p:xfrm>
          <a:off x="6658009" y="3947442"/>
          <a:ext cx="8001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AxMath" r:id="rId10" imgW="400680" imgH="226440" progId="Equation.AxMath">
                  <p:embed/>
                </p:oleObj>
              </mc:Choice>
              <mc:Fallback>
                <p:oleObj name="AxMath" r:id="rId10" imgW="400680" imgH="226440" progId="Equation.AxMath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822776A0-2308-42D4-9B6C-A192E012D3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58009" y="3947442"/>
                        <a:ext cx="80010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D472A3D2-0B2E-4C64-948E-DA2F3E1FDEA6}"/>
              </a:ext>
            </a:extLst>
          </p:cNvPr>
          <p:cNvSpPr txBox="1"/>
          <p:nvPr/>
        </p:nvSpPr>
        <p:spPr>
          <a:xfrm>
            <a:off x="4986750" y="2307587"/>
            <a:ext cx="161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ray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777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02A926-E4DB-4BD8-8F65-40225839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99" y="92500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antialiasing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87F562-8BDC-4494-8492-FA102A475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30" y="3183053"/>
            <a:ext cx="3174264" cy="203408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FB84673-99EC-4061-A631-3757023A8714}"/>
              </a:ext>
            </a:extLst>
          </p:cNvPr>
          <p:cNvGrpSpPr/>
          <p:nvPr/>
        </p:nvGrpSpPr>
        <p:grpSpPr>
          <a:xfrm>
            <a:off x="1997630" y="3035229"/>
            <a:ext cx="2060019" cy="2060019"/>
            <a:chOff x="5131356" y="1949380"/>
            <a:chExt cx="964644" cy="9646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2E8E46F-6D3F-4559-8B26-D37563A91A17}"/>
                </a:ext>
              </a:extLst>
            </p:cNvPr>
            <p:cNvSpPr/>
            <p:nvPr/>
          </p:nvSpPr>
          <p:spPr>
            <a:xfrm>
              <a:off x="5131356" y="1949380"/>
              <a:ext cx="321548" cy="3215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2009F3-1EF4-44F3-87C5-DAC7F0C4CC98}"/>
                </a:ext>
              </a:extLst>
            </p:cNvPr>
            <p:cNvSpPr/>
            <p:nvPr/>
          </p:nvSpPr>
          <p:spPr>
            <a:xfrm>
              <a:off x="5452904" y="1949380"/>
              <a:ext cx="321548" cy="321548"/>
            </a:xfrm>
            <a:prstGeom prst="rect">
              <a:avLst/>
            </a:prstGeom>
            <a:solidFill>
              <a:srgbClr val="C9E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9C3CEC-3EC8-47ED-9BA8-56825A5DD1BD}"/>
                </a:ext>
              </a:extLst>
            </p:cNvPr>
            <p:cNvSpPr/>
            <p:nvPr/>
          </p:nvSpPr>
          <p:spPr>
            <a:xfrm>
              <a:off x="5774452" y="1949380"/>
              <a:ext cx="321548" cy="3215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050292-F154-41F6-A0BF-D5CEC7AB859A}"/>
                </a:ext>
              </a:extLst>
            </p:cNvPr>
            <p:cNvSpPr/>
            <p:nvPr/>
          </p:nvSpPr>
          <p:spPr>
            <a:xfrm>
              <a:off x="5131356" y="2270928"/>
              <a:ext cx="321548" cy="321548"/>
            </a:xfrm>
            <a:prstGeom prst="rect">
              <a:avLst/>
            </a:prstGeom>
            <a:solidFill>
              <a:srgbClr val="C8DA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067EE8-C204-4988-8723-CD9D121E87C6}"/>
                </a:ext>
              </a:extLst>
            </p:cNvPr>
            <p:cNvSpPr/>
            <p:nvPr/>
          </p:nvSpPr>
          <p:spPr>
            <a:xfrm>
              <a:off x="5452904" y="2270928"/>
              <a:ext cx="321548" cy="321548"/>
            </a:xfrm>
            <a:prstGeom prst="rect">
              <a:avLst/>
            </a:prstGeom>
            <a:solidFill>
              <a:srgbClr val="C3BF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3DE1B0-C327-4C68-9278-9F4A0D8195AB}"/>
                </a:ext>
              </a:extLst>
            </p:cNvPr>
            <p:cNvSpPr/>
            <p:nvPr/>
          </p:nvSpPr>
          <p:spPr>
            <a:xfrm>
              <a:off x="5774452" y="2270928"/>
              <a:ext cx="321548" cy="321548"/>
            </a:xfrm>
            <a:prstGeom prst="rect">
              <a:avLst/>
            </a:prstGeom>
            <a:solidFill>
              <a:srgbClr val="B48B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9ACBD4B-BD04-4DFF-9366-954BCF6E823D}"/>
                </a:ext>
              </a:extLst>
            </p:cNvPr>
            <p:cNvSpPr/>
            <p:nvPr/>
          </p:nvSpPr>
          <p:spPr>
            <a:xfrm>
              <a:off x="5131356" y="2592476"/>
              <a:ext cx="321548" cy="3215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0BE503E-4F3F-45BA-98EA-793B6752ACAA}"/>
                </a:ext>
              </a:extLst>
            </p:cNvPr>
            <p:cNvSpPr/>
            <p:nvPr/>
          </p:nvSpPr>
          <p:spPr>
            <a:xfrm>
              <a:off x="5452904" y="2592476"/>
              <a:ext cx="321548" cy="321548"/>
            </a:xfrm>
            <a:prstGeom prst="rect">
              <a:avLst/>
            </a:prstGeom>
            <a:solidFill>
              <a:srgbClr val="B48B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26F09C4-D95E-46E5-93CB-15C6E327567B}"/>
                </a:ext>
              </a:extLst>
            </p:cNvPr>
            <p:cNvSpPr/>
            <p:nvPr/>
          </p:nvSpPr>
          <p:spPr>
            <a:xfrm>
              <a:off x="5774452" y="2592476"/>
              <a:ext cx="321548" cy="3215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22286E4-7649-4AF6-9AFB-92097A6084E9}"/>
                </a:ext>
              </a:extLst>
            </p:cNvPr>
            <p:cNvCxnSpPr>
              <a:cxnSpLocks/>
            </p:cNvCxnSpPr>
            <p:nvPr/>
          </p:nvCxnSpPr>
          <p:spPr>
            <a:xfrm>
              <a:off x="5610312" y="2205135"/>
              <a:ext cx="0" cy="1784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DF5D804-D8C3-493F-B3E3-EE5AFFA33799}"/>
                </a:ext>
              </a:extLst>
            </p:cNvPr>
            <p:cNvCxnSpPr>
              <a:cxnSpLocks/>
            </p:cNvCxnSpPr>
            <p:nvPr/>
          </p:nvCxnSpPr>
          <p:spPr>
            <a:xfrm>
              <a:off x="5370527" y="2431702"/>
              <a:ext cx="16475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DE96B24-8AF0-48F6-8454-E0F4E010D5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337" y="2436163"/>
              <a:ext cx="15442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B1712F3-AC34-4F79-9391-2C0E5E2C8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3678" y="2512197"/>
              <a:ext cx="0" cy="1612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44D85E-3D52-4499-A09B-F2DB82C4696A}"/>
              </a:ext>
            </a:extLst>
          </p:cNvPr>
          <p:cNvCxnSpPr>
            <a:cxnSpLocks/>
          </p:cNvCxnSpPr>
          <p:nvPr/>
        </p:nvCxnSpPr>
        <p:spPr>
          <a:xfrm>
            <a:off x="4201400" y="4065238"/>
            <a:ext cx="1461032" cy="3315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2E72E08-5F9B-4DDC-93A6-930B36133E9B}"/>
              </a:ext>
            </a:extLst>
          </p:cNvPr>
          <p:cNvSpPr txBox="1"/>
          <p:nvPr/>
        </p:nvSpPr>
        <p:spPr>
          <a:xfrm>
            <a:off x="1543050" y="1950185"/>
            <a:ext cx="864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center pixel’s value is the average number of its surrounding pixels’ 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97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02A926-E4DB-4BD8-8F65-40225839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99" y="92500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Diffuse material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E72E08-5F9B-4DDC-93A6-930B36133E9B}"/>
              </a:ext>
            </a:extLst>
          </p:cNvPr>
          <p:cNvSpPr txBox="1"/>
          <p:nvPr/>
        </p:nvSpPr>
        <p:spPr>
          <a:xfrm>
            <a:off x="1594278" y="1588276"/>
            <a:ext cx="864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FF0000"/>
                </a:solidFill>
              </a:rPr>
              <a:t>Build random reflecting ray</a:t>
            </a:r>
            <a:r>
              <a:rPr lang="en-US" altLang="zh-CN" dirty="0"/>
              <a:t>: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just"/>
            <a:r>
              <a:rPr lang="en-US" altLang="zh-CN" b="1" dirty="0">
                <a:solidFill>
                  <a:srgbClr val="FF0000"/>
                </a:solidFill>
              </a:rPr>
              <a:t>Light attenuation</a:t>
            </a:r>
            <a:r>
              <a:rPr lang="en-US" altLang="zh-CN" dirty="0"/>
              <a:t>: Multiply a value 0.5 (light bouncing rate) to the color to simulate the absorption of the light (light attenuation) when it bounces around diffuse materials.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97AD4-7E69-43E6-BD20-F257A1C35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84" y="2764791"/>
            <a:ext cx="3276190" cy="2485714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F8CC806-7E41-4732-AAC0-D0607AD5D7AB}"/>
              </a:ext>
            </a:extLst>
          </p:cNvPr>
          <p:cNvGrpSpPr/>
          <p:nvPr/>
        </p:nvGrpSpPr>
        <p:grpSpPr>
          <a:xfrm>
            <a:off x="4816243" y="1565010"/>
            <a:ext cx="6225437" cy="3685495"/>
            <a:chOff x="3901843" y="1521921"/>
            <a:chExt cx="6225437" cy="36854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ABBD2C-79E5-4249-9E85-45E324B7F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5151" y="1997491"/>
              <a:ext cx="3571875" cy="3209925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9E85B29-C1A3-4A62-AAE2-8D38291814DC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>
              <a:off x="5856850" y="3602453"/>
              <a:ext cx="2991387" cy="9464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D855E2-C271-47B3-B3AB-E1FE11CAC77C}"/>
                </a:ext>
              </a:extLst>
            </p:cNvPr>
            <p:cNvSpPr/>
            <p:nvPr/>
          </p:nvSpPr>
          <p:spPr>
            <a:xfrm>
              <a:off x="8848237" y="4487601"/>
              <a:ext cx="122664" cy="1226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A277706-99B4-4102-806E-70A71FD76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0235" y="3709071"/>
              <a:ext cx="145706" cy="77853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84EB288-AFC4-4EC4-BC48-BB0C99F9FD61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>
              <a:off x="8970901" y="4548933"/>
              <a:ext cx="715355" cy="8783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195273B-F4D7-439E-B1EF-DD6A7217960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8970901" y="3862873"/>
              <a:ext cx="903966" cy="66692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14F958-BD10-490B-BDB6-952B317DC956}"/>
                </a:ext>
              </a:extLst>
            </p:cNvPr>
            <p:cNvSpPr txBox="1"/>
            <p:nvPr/>
          </p:nvSpPr>
          <p:spPr>
            <a:xfrm>
              <a:off x="5718412" y="3234519"/>
              <a:ext cx="818866" cy="367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solidFill>
                    <a:srgbClr val="FF0000"/>
                  </a:solidFill>
                </a:rPr>
                <a:t>ray</a:t>
              </a:r>
              <a:endParaRPr lang="zh-CN" altLang="en-US" u="sng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34" name="Object 33">
              <a:extLst>
                <a:ext uri="{FF2B5EF4-FFF2-40B4-BE49-F238E27FC236}">
                  <a16:creationId xmlns:a16="http://schemas.microsoft.com/office/drawing/2014/main" id="{86CA260D-EC2B-4637-A555-FD7A8D999F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8926885"/>
                </p:ext>
              </p:extLst>
            </p:nvPr>
          </p:nvGraphicFramePr>
          <p:xfrm>
            <a:off x="8787390" y="3539023"/>
            <a:ext cx="284903" cy="46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AxMath" r:id="rId6" imgW="169200" imgH="279720" progId="Equation.AxMath">
                    <p:embed/>
                  </p:oleObj>
                </mc:Choice>
                <mc:Fallback>
                  <p:oleObj name="AxMath" r:id="rId6" imgW="169200" imgH="27972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787390" y="3539023"/>
                          <a:ext cx="284903" cy="468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>
              <a:extLst>
                <a:ext uri="{FF2B5EF4-FFF2-40B4-BE49-F238E27FC236}">
                  <a16:creationId xmlns:a16="http://schemas.microsoft.com/office/drawing/2014/main" id="{C9C67EC2-04F2-4923-B959-95B4FB30FD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8798664"/>
                </p:ext>
              </p:extLst>
            </p:nvPr>
          </p:nvGraphicFramePr>
          <p:xfrm>
            <a:off x="9669463" y="4359275"/>
            <a:ext cx="249237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AxMath" r:id="rId8" imgW="147960" imgH="279720" progId="Equation.AxMath">
                    <p:embed/>
                  </p:oleObj>
                </mc:Choice>
                <mc:Fallback>
                  <p:oleObj name="AxMath" r:id="rId8" imgW="147960" imgH="279720" progId="Equation.AxMath">
                    <p:embed/>
                    <p:pic>
                      <p:nvPicPr>
                        <p:cNvPr id="34" name="Object 33">
                          <a:extLst>
                            <a:ext uri="{FF2B5EF4-FFF2-40B4-BE49-F238E27FC236}">
                              <a16:creationId xmlns:a16="http://schemas.microsoft.com/office/drawing/2014/main" id="{86CA260D-EC2B-4637-A555-FD7A8D999FD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669463" y="4359275"/>
                          <a:ext cx="249237" cy="4683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>
              <a:extLst>
                <a:ext uri="{FF2B5EF4-FFF2-40B4-BE49-F238E27FC236}">
                  <a16:creationId xmlns:a16="http://schemas.microsoft.com/office/drawing/2014/main" id="{40D08D70-6B73-4BF0-9DB0-C4B56D75D8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5032282"/>
                </p:ext>
              </p:extLst>
            </p:nvPr>
          </p:nvGraphicFramePr>
          <p:xfrm>
            <a:off x="9874867" y="3628717"/>
            <a:ext cx="252413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AxMath" r:id="rId10" imgW="148680" imgH="279720" progId="Equation.AxMath">
                    <p:embed/>
                  </p:oleObj>
                </mc:Choice>
                <mc:Fallback>
                  <p:oleObj name="AxMath" r:id="rId10" imgW="148680" imgH="279720" progId="Equation.AxMath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C9C67EC2-04F2-4923-B959-95B4FB30FD9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874867" y="3628717"/>
                          <a:ext cx="252413" cy="4683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>
              <a:extLst>
                <a:ext uri="{FF2B5EF4-FFF2-40B4-BE49-F238E27FC236}">
                  <a16:creationId xmlns:a16="http://schemas.microsoft.com/office/drawing/2014/main" id="{2ADCC38C-E626-4054-B575-DFFD619F96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4781684"/>
                </p:ext>
              </p:extLst>
            </p:nvPr>
          </p:nvGraphicFramePr>
          <p:xfrm>
            <a:off x="3901843" y="1521921"/>
            <a:ext cx="252413" cy="468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AxMath" r:id="rId12" imgW="148680" imgH="279720" progId="Equation.AxMath">
                    <p:embed/>
                  </p:oleObj>
                </mc:Choice>
                <mc:Fallback>
                  <p:oleObj name="AxMath" r:id="rId12" imgW="148680" imgH="279720" progId="Equation.AxMath">
                    <p:embed/>
                    <p:pic>
                      <p:nvPicPr>
                        <p:cNvPr id="47" name="Object 46">
                          <a:extLst>
                            <a:ext uri="{FF2B5EF4-FFF2-40B4-BE49-F238E27FC236}">
                              <a16:creationId xmlns:a16="http://schemas.microsoft.com/office/drawing/2014/main" id="{40D08D70-6B73-4BF0-9DB0-C4B56D75D8B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901843" y="1521921"/>
                          <a:ext cx="252413" cy="4683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16263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02A926-E4DB-4BD8-8F65-40225839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99" y="92500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Reflect and refract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103" name="Picture 7" descr="Image result for reflect and refract">
            <a:extLst>
              <a:ext uri="{FF2B5EF4-FFF2-40B4-BE49-F238E27FC236}">
                <a16:creationId xmlns:a16="http://schemas.microsoft.com/office/drawing/2014/main" id="{7C7C0F6B-CA2E-4CCB-98BC-6287C2826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17" y="2147531"/>
            <a:ext cx="4676619" cy="38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0EC7C-7705-425E-855D-59FA90CB5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435" y="2147531"/>
            <a:ext cx="4423581" cy="221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40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02A926-E4DB-4BD8-8F65-40225839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99" y="92500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Positional camera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096" name="Group 4095">
            <a:extLst>
              <a:ext uri="{FF2B5EF4-FFF2-40B4-BE49-F238E27FC236}">
                <a16:creationId xmlns:a16="http://schemas.microsoft.com/office/drawing/2014/main" id="{D1B85C06-D66A-4669-A763-62E45057D2F3}"/>
              </a:ext>
            </a:extLst>
          </p:cNvPr>
          <p:cNvGrpSpPr/>
          <p:nvPr/>
        </p:nvGrpSpPr>
        <p:grpSpPr>
          <a:xfrm>
            <a:off x="637269" y="1874970"/>
            <a:ext cx="4695199" cy="2050869"/>
            <a:chOff x="666060" y="2625634"/>
            <a:chExt cx="4695199" cy="205086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113C374-88AC-4389-BC7E-EFA423A64600}"/>
                </a:ext>
              </a:extLst>
            </p:cNvPr>
            <p:cNvGrpSpPr/>
            <p:nvPr/>
          </p:nvGrpSpPr>
          <p:grpSpPr>
            <a:xfrm>
              <a:off x="1324224" y="2625634"/>
              <a:ext cx="4037035" cy="2050869"/>
              <a:chOff x="723332" y="2625634"/>
              <a:chExt cx="4037035" cy="2050869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B3F2763-DF16-46C3-ACA0-8C2EC71EB93C}"/>
                  </a:ext>
                </a:extLst>
              </p:cNvPr>
              <p:cNvCxnSpPr/>
              <p:nvPr/>
            </p:nvCxnSpPr>
            <p:spPr>
              <a:xfrm>
                <a:off x="1481921" y="3547762"/>
                <a:ext cx="2201805" cy="112874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D47E18DD-7F2F-43D4-A1A4-3D42375C1C1F}"/>
                  </a:ext>
                </a:extLst>
              </p:cNvPr>
              <p:cNvSpPr/>
              <p:nvPr/>
            </p:nvSpPr>
            <p:spPr>
              <a:xfrm rot="1076788">
                <a:off x="723332" y="2678373"/>
                <a:ext cx="1379346" cy="1646737"/>
              </a:xfrm>
              <a:prstGeom prst="parallelogram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858CEE3-C840-43E8-B994-02FAC3833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1921" y="3547762"/>
                <a:ext cx="840904" cy="16208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5D9C887-240C-43B6-BF5D-4F1E0AC8E7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8858" y="2625634"/>
                <a:ext cx="451382" cy="77724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84F80F6-BD08-4FA0-9170-71B15DE5B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504259">
                <a:off x="1155862" y="3263646"/>
                <a:ext cx="514286" cy="47619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9BE9AF-B954-4441-9029-1E15D46EBD29}"/>
                  </a:ext>
                </a:extLst>
              </p:cNvPr>
              <p:cNvSpPr txBox="1"/>
              <p:nvPr/>
            </p:nvSpPr>
            <p:spPr>
              <a:xfrm>
                <a:off x="3412530" y="4177975"/>
                <a:ext cx="1347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Look at</a:t>
                </a:r>
                <a:endParaRPr lang="zh-CN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36CC2-7D81-4C2A-952A-548DB507C5CA}"/>
                </a:ext>
              </a:extLst>
            </p:cNvPr>
            <p:cNvSpPr txBox="1"/>
            <p:nvPr/>
          </p:nvSpPr>
          <p:spPr>
            <a:xfrm>
              <a:off x="666060" y="3218208"/>
              <a:ext cx="1347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Look from</a:t>
              </a:r>
              <a:endParaRPr lang="zh-CN" altLang="en-US" dirty="0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477CFFD-ACDC-420C-ACE2-F48F73398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33" y="4668503"/>
            <a:ext cx="6031934" cy="175523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401297-07F7-4698-BCD1-0967AD943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1" y="1591071"/>
            <a:ext cx="2935037" cy="19566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395F36D-38D1-41ED-B519-3877B45C5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0445" y="1602888"/>
            <a:ext cx="2866667" cy="19142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AB0F304-F318-4D57-AC07-FE0D2AAF675F}"/>
              </a:ext>
            </a:extLst>
          </p:cNvPr>
          <p:cNvSpPr txBox="1"/>
          <p:nvPr/>
        </p:nvSpPr>
        <p:spPr>
          <a:xfrm>
            <a:off x="6072875" y="3569124"/>
            <a:ext cx="174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Aperture=2.0</a:t>
            </a:r>
          </a:p>
          <a:p>
            <a:r>
              <a:rPr lang="en-US" altLang="zh-CN" dirty="0"/>
              <a:t>Pos=(2,2,2) </a:t>
            </a:r>
            <a:endParaRPr lang="zh-CN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26263F-6F7B-40B9-9084-0E313E54F2CD}"/>
              </a:ext>
            </a:extLst>
          </p:cNvPr>
          <p:cNvSpPr txBox="1"/>
          <p:nvPr/>
        </p:nvSpPr>
        <p:spPr>
          <a:xfrm>
            <a:off x="9533611" y="3612427"/>
            <a:ext cx="174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Aperture=0.1</a:t>
            </a:r>
          </a:p>
          <a:p>
            <a:r>
              <a:rPr lang="en-US" altLang="zh-CN" dirty="0"/>
              <a:t>Pos=( 2,3,2)</a:t>
            </a:r>
            <a:endParaRPr lang="zh-CN" altLang="en-US" dirty="0"/>
          </a:p>
        </p:txBody>
      </p:sp>
      <p:pic>
        <p:nvPicPr>
          <p:cNvPr id="4097" name="Picture 4096">
            <a:extLst>
              <a:ext uri="{FF2B5EF4-FFF2-40B4-BE49-F238E27FC236}">
                <a16:creationId xmlns:a16="http://schemas.microsoft.com/office/drawing/2014/main" id="{91EAFADE-7BD9-46B1-BCDB-62513865A1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1580" y="4312255"/>
            <a:ext cx="2847619" cy="188571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BA8530A-8A83-4763-9931-728BD97E6173}"/>
              </a:ext>
            </a:extLst>
          </p:cNvPr>
          <p:cNvSpPr txBox="1"/>
          <p:nvPr/>
        </p:nvSpPr>
        <p:spPr>
          <a:xfrm>
            <a:off x="7817820" y="6161241"/>
            <a:ext cx="174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Aperture=0.1</a:t>
            </a:r>
          </a:p>
          <a:p>
            <a:r>
              <a:rPr lang="en-US" altLang="zh-CN" dirty="0"/>
              <a:t>Pos=( 3,3,2)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973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02A926-E4DB-4BD8-8F65-40225839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99" y="92500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Speed up methods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75EA8-7958-4A72-B85A-576C281B8392}"/>
              </a:ext>
            </a:extLst>
          </p:cNvPr>
          <p:cNvSpPr txBox="1"/>
          <p:nvPr/>
        </p:nvSpPr>
        <p:spPr>
          <a:xfrm>
            <a:off x="1397726" y="1975865"/>
            <a:ext cx="762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openMP</a:t>
            </a:r>
            <a:r>
              <a:rPr lang="en-US" altLang="zh-CN" dirty="0"/>
              <a:t> accelerate the calculation by parallel computing. (multi-threads) 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CFBE3-AF6A-44A9-B37C-827C5A79FBED}"/>
              </a:ext>
            </a:extLst>
          </p:cNvPr>
          <p:cNvSpPr txBox="1"/>
          <p:nvPr/>
        </p:nvSpPr>
        <p:spPr>
          <a:xfrm>
            <a:off x="1397726" y="2692815"/>
            <a:ext cx="691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Bounding box methods to reduce the computation cost</a:t>
            </a:r>
            <a:endParaRPr lang="zh-CN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5746EF-42A6-4464-AACD-65E728DDD1DC}"/>
              </a:ext>
            </a:extLst>
          </p:cNvPr>
          <p:cNvGrpSpPr/>
          <p:nvPr/>
        </p:nvGrpSpPr>
        <p:grpSpPr>
          <a:xfrm>
            <a:off x="6176846" y="3907992"/>
            <a:ext cx="2665946" cy="1848390"/>
            <a:chOff x="6387175" y="3642297"/>
            <a:chExt cx="2665946" cy="184839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06992A-91CB-431F-B664-C647199BE973}"/>
                </a:ext>
              </a:extLst>
            </p:cNvPr>
            <p:cNvSpPr/>
            <p:nvPr/>
          </p:nvSpPr>
          <p:spPr>
            <a:xfrm>
              <a:off x="7666828" y="3837805"/>
              <a:ext cx="1386293" cy="138629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6BB627-B2B1-4795-AC61-4FD46CBCA280}"/>
                </a:ext>
              </a:extLst>
            </p:cNvPr>
            <p:cNvSpPr/>
            <p:nvPr/>
          </p:nvSpPr>
          <p:spPr>
            <a:xfrm>
              <a:off x="6387175" y="3642297"/>
              <a:ext cx="1848390" cy="184839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064EA7-5BD5-4E4E-87C4-1402FAD51B65}"/>
                </a:ext>
              </a:extLst>
            </p:cNvPr>
            <p:cNvSpPr/>
            <p:nvPr/>
          </p:nvSpPr>
          <p:spPr>
            <a:xfrm>
              <a:off x="6387175" y="3642297"/>
              <a:ext cx="2665946" cy="18483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CF50D5BA-4F87-4448-9B8F-53F32FF0F57E}"/>
              </a:ext>
            </a:extLst>
          </p:cNvPr>
          <p:cNvSpPr/>
          <p:nvPr/>
        </p:nvSpPr>
        <p:spPr>
          <a:xfrm>
            <a:off x="652580" y="3547590"/>
            <a:ext cx="1848390" cy="18483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A199FD-F78F-4F6E-92DC-F293F7060DBF}"/>
              </a:ext>
            </a:extLst>
          </p:cNvPr>
          <p:cNvSpPr/>
          <p:nvPr/>
        </p:nvSpPr>
        <p:spPr>
          <a:xfrm>
            <a:off x="3057779" y="3837805"/>
            <a:ext cx="1386293" cy="138629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A7B9CC-721A-4B6F-8731-8A410F9796B7}"/>
              </a:ext>
            </a:extLst>
          </p:cNvPr>
          <p:cNvSpPr txBox="1"/>
          <p:nvPr/>
        </p:nvSpPr>
        <p:spPr>
          <a:xfrm>
            <a:off x="1045029" y="5394958"/>
            <a:ext cx="1005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T0(s)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872D8-3BE8-4432-98F1-D46D5FF56BC6}"/>
              </a:ext>
            </a:extLst>
          </p:cNvPr>
          <p:cNvSpPr txBox="1"/>
          <p:nvPr/>
        </p:nvSpPr>
        <p:spPr>
          <a:xfrm>
            <a:off x="3144066" y="5390622"/>
            <a:ext cx="1005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T1(s)</a:t>
            </a:r>
            <a:endParaRPr lang="zh-CN" alt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FA1468F-8475-4E6D-9F27-1279B73D72CA}"/>
              </a:ext>
            </a:extLst>
          </p:cNvPr>
          <p:cNvSpPr/>
          <p:nvPr/>
        </p:nvSpPr>
        <p:spPr>
          <a:xfrm rot="16200000">
            <a:off x="2259713" y="4757231"/>
            <a:ext cx="274635" cy="22729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D2C2DE-D7F9-403B-9270-A8EB33767B77}"/>
              </a:ext>
            </a:extLst>
          </p:cNvPr>
          <p:cNvSpPr txBox="1"/>
          <p:nvPr/>
        </p:nvSpPr>
        <p:spPr>
          <a:xfrm>
            <a:off x="1965957" y="6109054"/>
            <a:ext cx="135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(T0+T1)(s)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A3624-959D-40E5-91D3-EA39BC945A8E}"/>
              </a:ext>
            </a:extLst>
          </p:cNvPr>
          <p:cNvSpPr txBox="1"/>
          <p:nvPr/>
        </p:nvSpPr>
        <p:spPr>
          <a:xfrm>
            <a:off x="6716220" y="5958808"/>
            <a:ext cx="19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T(s)&lt;(T0+T1)(s)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0C266A-D239-41C1-8F75-04AFE7B880AE}"/>
              </a:ext>
            </a:extLst>
          </p:cNvPr>
          <p:cNvSpPr txBox="1"/>
          <p:nvPr/>
        </p:nvSpPr>
        <p:spPr>
          <a:xfrm>
            <a:off x="2172516" y="3441020"/>
            <a:ext cx="1005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Case 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3E84C6-A817-4D8C-8281-C07044195C63}"/>
              </a:ext>
            </a:extLst>
          </p:cNvPr>
          <p:cNvSpPr txBox="1"/>
          <p:nvPr/>
        </p:nvSpPr>
        <p:spPr>
          <a:xfrm>
            <a:off x="6953579" y="3422549"/>
            <a:ext cx="1005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Case 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2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EB03B314-9A77-4B22-9CF2-3FAD96067660}"/>
              </a:ext>
            </a:extLst>
          </p:cNvPr>
          <p:cNvSpPr/>
          <p:nvPr/>
        </p:nvSpPr>
        <p:spPr>
          <a:xfrm>
            <a:off x="951963" y="1078296"/>
            <a:ext cx="4393580" cy="4951141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7745" y="1137135"/>
            <a:ext cx="10351752" cy="2736819"/>
          </a:xfrm>
        </p:spPr>
        <p:txBody>
          <a:bodyPr/>
          <a:lstStyle/>
          <a:p>
            <a:r>
              <a:rPr lang="en-US" altLang="zh-CN" dirty="0"/>
              <a:t>Test results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36995" y="310891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44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02A926-E4DB-4BD8-8F65-40225839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99" y="92500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Sphere and moving sphere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926760-CCB0-4A20-A5EF-68ACD4B3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0" y="2031317"/>
            <a:ext cx="3575305" cy="23875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8116EA-CCC2-4CE9-8E43-7F16FC598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031317"/>
            <a:ext cx="3609254" cy="238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6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02A926-E4DB-4BD8-8F65-40225839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99" y="92500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material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0FAC2-9E0C-48EA-9F69-8F8FAAEB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165" y="1875726"/>
            <a:ext cx="6081670" cy="40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23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02A926-E4DB-4BD8-8F65-40225839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99" y="92500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final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D42C24-677E-4328-91E7-7CCD26D12F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4"/>
          <a:stretch/>
        </p:blipFill>
        <p:spPr>
          <a:xfrm>
            <a:off x="148696" y="1688677"/>
            <a:ext cx="5869128" cy="336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0225FB-557C-48F7-AFC7-610BA4451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31" y="1629047"/>
            <a:ext cx="57150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A72D36-E8F4-4B0E-9243-B06049BBE579}"/>
              </a:ext>
            </a:extLst>
          </p:cNvPr>
          <p:cNvSpPr txBox="1"/>
          <p:nvPr/>
        </p:nvSpPr>
        <p:spPr>
          <a:xfrm>
            <a:off x="7446916" y="5439047"/>
            <a:ext cx="3331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Size:600*400</a:t>
            </a:r>
          </a:p>
          <a:p>
            <a:r>
              <a:rPr lang="en-US" altLang="zh-CN" dirty="0"/>
              <a:t>Time:183s(without OPENMP)</a:t>
            </a:r>
          </a:p>
          <a:p>
            <a:r>
              <a:rPr lang="en-US" altLang="zh-CN" dirty="0"/>
              <a:t>	100s(with OPENMP)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5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586836"/>
            <a:ext cx="11012586" cy="4196179"/>
            <a:chOff x="757282" y="1586836"/>
            <a:chExt cx="11012586" cy="4196179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586836"/>
              <a:ext cx="11012586" cy="4117588"/>
              <a:chOff x="1175743" y="1586836"/>
              <a:chExt cx="10584429" cy="411758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4061877" y="1586836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b="0" dirty="0">
                    <a:latin typeface="+mn-lt"/>
                    <a:ea typeface="+mn-ea"/>
                    <a:sym typeface="+mn-lt"/>
                  </a:rPr>
                  <a:t>Structure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b="0" dirty="0">
                    <a:latin typeface="+mn-lt"/>
                    <a:ea typeface="+mn-ea"/>
                    <a:sym typeface="+mn-lt"/>
                  </a:rPr>
                  <a:t>Functions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b="0" dirty="0">
                    <a:latin typeface="+mn-lt"/>
                    <a:ea typeface="+mn-ea"/>
                    <a:sym typeface="+mn-lt"/>
                  </a:rPr>
                  <a:t>Test Result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b="0" dirty="0">
                    <a:latin typeface="+mn-lt"/>
                    <a:ea typeface="+mn-ea"/>
                    <a:sym typeface="+mn-lt"/>
                  </a:rPr>
                  <a:t>Future plan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1065" y="1700808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646439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36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EB03B314-9A77-4B22-9CF2-3FAD96067660}"/>
              </a:ext>
            </a:extLst>
          </p:cNvPr>
          <p:cNvSpPr/>
          <p:nvPr/>
        </p:nvSpPr>
        <p:spPr>
          <a:xfrm>
            <a:off x="951963" y="1078296"/>
            <a:ext cx="4393580" cy="4951141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7745" y="1137135"/>
            <a:ext cx="10351752" cy="2736819"/>
          </a:xfrm>
        </p:spPr>
        <p:txBody>
          <a:bodyPr/>
          <a:lstStyle/>
          <a:p>
            <a:r>
              <a:rPr lang="en-US" altLang="zh-CN" dirty="0"/>
              <a:t>Future plan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36995" y="310891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8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02A926-E4DB-4BD8-8F65-40225839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99" y="92500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More types of objects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146" name="Picture 2" descr="Image result for ray tracing rectangal">
            <a:extLst>
              <a:ext uri="{FF2B5EF4-FFF2-40B4-BE49-F238E27FC236}">
                <a16:creationId xmlns:a16="http://schemas.microsoft.com/office/drawing/2014/main" id="{51B9D75A-74BE-4B66-B984-EFE1D63DB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98" y="1688677"/>
            <a:ext cx="3962808" cy="394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079241-C168-4AB1-9A91-96211422A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848" y="1812744"/>
            <a:ext cx="4852202" cy="363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2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02A926-E4DB-4BD8-8F65-40225839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99" y="92500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interaction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726BA-441C-40C5-AF87-796F0504A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865" y="1688677"/>
            <a:ext cx="4805570" cy="3898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9708AF-C15B-4488-A768-195792000434}"/>
              </a:ext>
            </a:extLst>
          </p:cNvPr>
          <p:cNvSpPr txBox="1"/>
          <p:nvPr/>
        </p:nvSpPr>
        <p:spPr>
          <a:xfrm>
            <a:off x="835599" y="2155371"/>
            <a:ext cx="2116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Rotation</a:t>
            </a:r>
          </a:p>
          <a:p>
            <a:r>
              <a:rPr lang="en-US" altLang="zh-CN" sz="2800" dirty="0"/>
              <a:t>Translation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1812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02A926-E4DB-4BD8-8F65-40225839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99" y="92500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more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E001A-1454-4CF3-B826-6DE1D0CBFC46}"/>
              </a:ext>
            </a:extLst>
          </p:cNvPr>
          <p:cNvSpPr txBox="1"/>
          <p:nvPr/>
        </p:nvSpPr>
        <p:spPr>
          <a:xfrm>
            <a:off x="991950" y="1493580"/>
            <a:ext cx="7968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/>
              <a:t>Acceleration: </a:t>
            </a:r>
            <a:r>
              <a:rPr lang="en-US" altLang="zh-CN" sz="3200" dirty="0" err="1"/>
              <a:t>openGL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cuda</a:t>
            </a:r>
            <a:r>
              <a:rPr lang="en-US" altLang="zh-CN" sz="3200" dirty="0"/>
              <a:t>,…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/>
              <a:t>More complicated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/>
              <a:t>More types of textures and materials</a:t>
            </a:r>
            <a:endParaRPr lang="zh-CN" altLang="en-US" sz="3200" dirty="0"/>
          </a:p>
        </p:txBody>
      </p:sp>
      <p:pic>
        <p:nvPicPr>
          <p:cNvPr id="13314" name="Picture 2" descr="Image result for scene rendering">
            <a:extLst>
              <a:ext uri="{FF2B5EF4-FFF2-40B4-BE49-F238E27FC236}">
                <a16:creationId xmlns:a16="http://schemas.microsoft.com/office/drawing/2014/main" id="{0B2DFCDE-D2BF-4AD0-943F-F2309A3F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89" y="3386915"/>
            <a:ext cx="4941664" cy="310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scene rendering">
            <a:extLst>
              <a:ext uri="{FF2B5EF4-FFF2-40B4-BE49-F238E27FC236}">
                <a16:creationId xmlns:a16="http://schemas.microsoft.com/office/drawing/2014/main" id="{5309C918-C9CD-443A-AFD0-5B52F693B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5700" b="7816"/>
          <a:stretch/>
        </p:blipFill>
        <p:spPr bwMode="auto">
          <a:xfrm>
            <a:off x="5865223" y="3371347"/>
            <a:ext cx="5334827" cy="33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695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5578-B251-4FA2-846A-16D21CFE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12631"/>
            <a:ext cx="10364451" cy="1596177"/>
          </a:xfrm>
        </p:spPr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81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EB03B314-9A77-4B22-9CF2-3FAD96067660}"/>
              </a:ext>
            </a:extLst>
          </p:cNvPr>
          <p:cNvSpPr/>
          <p:nvPr/>
        </p:nvSpPr>
        <p:spPr>
          <a:xfrm>
            <a:off x="951963" y="1078296"/>
            <a:ext cx="4393580" cy="4951141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7745" y="1137135"/>
            <a:ext cx="10351752" cy="2736819"/>
          </a:xfrm>
        </p:spPr>
        <p:txBody>
          <a:bodyPr/>
          <a:lstStyle/>
          <a:p>
            <a:r>
              <a:rPr lang="en-US" altLang="zh-CN" dirty="0"/>
              <a:t>Structure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36995" y="310891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02A926-E4DB-4BD8-8F65-40225839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99" y="92500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Structure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59E18D-97F1-4EA2-918C-74608CC6564B}"/>
              </a:ext>
            </a:extLst>
          </p:cNvPr>
          <p:cNvSpPr/>
          <p:nvPr/>
        </p:nvSpPr>
        <p:spPr>
          <a:xfrm>
            <a:off x="4589989" y="3358763"/>
            <a:ext cx="1338146" cy="674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vec3</a:t>
            </a:r>
            <a:endParaRPr lang="zh-CN" alt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17D3FA-0E64-4169-B3D0-80FFE5D58D85}"/>
              </a:ext>
            </a:extLst>
          </p:cNvPr>
          <p:cNvSpPr/>
          <p:nvPr/>
        </p:nvSpPr>
        <p:spPr>
          <a:xfrm>
            <a:off x="6088776" y="3358763"/>
            <a:ext cx="1338146" cy="674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ray</a:t>
            </a:r>
            <a:endParaRPr lang="zh-CN" alt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985781-5978-4443-BA85-596B9B812C4B}"/>
              </a:ext>
            </a:extLst>
          </p:cNvPr>
          <p:cNvSpPr/>
          <p:nvPr/>
        </p:nvSpPr>
        <p:spPr>
          <a:xfrm>
            <a:off x="4022147" y="1916012"/>
            <a:ext cx="1338146" cy="6746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Overlap</a:t>
            </a:r>
            <a:endParaRPr lang="zh-CN" alt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E584210-BD94-4445-AFD8-03AA76B9A174}"/>
              </a:ext>
            </a:extLst>
          </p:cNvPr>
          <p:cNvSpPr/>
          <p:nvPr/>
        </p:nvSpPr>
        <p:spPr>
          <a:xfrm>
            <a:off x="6085151" y="1937599"/>
            <a:ext cx="1338146" cy="6746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Camera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B760500-5252-489F-830A-E2549FD9B59B}"/>
              </a:ext>
            </a:extLst>
          </p:cNvPr>
          <p:cNvSpPr/>
          <p:nvPr/>
        </p:nvSpPr>
        <p:spPr>
          <a:xfrm>
            <a:off x="4093833" y="3009804"/>
            <a:ext cx="3524296" cy="1351081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56475E0-ACC2-448C-B973-1B6FDFF04FE6}"/>
              </a:ext>
            </a:extLst>
          </p:cNvPr>
          <p:cNvGrpSpPr/>
          <p:nvPr/>
        </p:nvGrpSpPr>
        <p:grpSpPr>
          <a:xfrm>
            <a:off x="165979" y="1688883"/>
            <a:ext cx="3557238" cy="3263799"/>
            <a:chOff x="164802" y="1248937"/>
            <a:chExt cx="3557238" cy="326379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3573B85-69DB-44FE-AC99-26285ECF0FFA}"/>
                </a:ext>
              </a:extLst>
            </p:cNvPr>
            <p:cNvSpPr/>
            <p:nvPr/>
          </p:nvSpPr>
          <p:spPr>
            <a:xfrm>
              <a:off x="2283214" y="2581493"/>
              <a:ext cx="1338146" cy="67464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Hitable</a:t>
              </a:r>
              <a:endParaRPr lang="zh-CN" alt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A3C1F9-E0F7-4587-8453-D95E6D3ED52C}"/>
                </a:ext>
              </a:extLst>
            </p:cNvPr>
            <p:cNvSpPr/>
            <p:nvPr/>
          </p:nvSpPr>
          <p:spPr>
            <a:xfrm>
              <a:off x="1423813" y="3710812"/>
              <a:ext cx="1338146" cy="67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Sphere</a:t>
              </a:r>
              <a:endParaRPr lang="zh-CN" alt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291FD9A-0718-4D94-847B-35CBCD8C8ADD}"/>
                </a:ext>
              </a:extLst>
            </p:cNvPr>
            <p:cNvSpPr/>
            <p:nvPr/>
          </p:nvSpPr>
          <p:spPr>
            <a:xfrm>
              <a:off x="281276" y="2933926"/>
              <a:ext cx="1338146" cy="67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HitableList</a:t>
              </a:r>
              <a:endParaRPr lang="zh-CN" alt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83F1FD-040B-49EB-BA15-9FEEC9511665}"/>
                </a:ext>
              </a:extLst>
            </p:cNvPr>
            <p:cNvSpPr/>
            <p:nvPr/>
          </p:nvSpPr>
          <p:spPr>
            <a:xfrm>
              <a:off x="1423813" y="1431343"/>
              <a:ext cx="1338146" cy="67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MovingSphere</a:t>
              </a:r>
              <a:endParaRPr lang="zh-CN" alt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30CBED5-30A1-4BB8-A3BE-D7871DEF9D31}"/>
                </a:ext>
              </a:extLst>
            </p:cNvPr>
            <p:cNvSpPr/>
            <p:nvPr/>
          </p:nvSpPr>
          <p:spPr>
            <a:xfrm>
              <a:off x="281276" y="2183154"/>
              <a:ext cx="1338146" cy="67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BVHNode</a:t>
              </a:r>
              <a:endParaRPr lang="zh-CN" alt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B18D45F-0D10-4D79-A21F-6EC35EADA11D}"/>
                </a:ext>
              </a:extLst>
            </p:cNvPr>
            <p:cNvSpPr/>
            <p:nvPr/>
          </p:nvSpPr>
          <p:spPr>
            <a:xfrm>
              <a:off x="164802" y="1248937"/>
              <a:ext cx="3557238" cy="326379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CEA63A-E910-4205-A733-455FF2F8BCE9}"/>
              </a:ext>
            </a:extLst>
          </p:cNvPr>
          <p:cNvGrpSpPr/>
          <p:nvPr/>
        </p:nvGrpSpPr>
        <p:grpSpPr>
          <a:xfrm>
            <a:off x="3861218" y="4733795"/>
            <a:ext cx="4313214" cy="2114807"/>
            <a:chOff x="1862254" y="4665134"/>
            <a:chExt cx="4313214" cy="211480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3A47B83-FC06-4A1C-89B4-F33E5117C3EA}"/>
                </a:ext>
              </a:extLst>
            </p:cNvPr>
            <p:cNvSpPr/>
            <p:nvPr/>
          </p:nvSpPr>
          <p:spPr>
            <a:xfrm>
              <a:off x="4024963" y="4884021"/>
              <a:ext cx="1338146" cy="6746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Material</a:t>
              </a:r>
              <a:endParaRPr lang="zh-CN" alt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6DC2EC5-43C7-4637-B824-67BD5F5849A3}"/>
                </a:ext>
              </a:extLst>
            </p:cNvPr>
            <p:cNvSpPr/>
            <p:nvPr/>
          </p:nvSpPr>
          <p:spPr>
            <a:xfrm>
              <a:off x="2182078" y="5087743"/>
              <a:ext cx="1338146" cy="67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dielectric</a:t>
              </a:r>
              <a:endParaRPr lang="zh-CN" alt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10EC5EC-2010-43FD-9565-055E40D04C68}"/>
                </a:ext>
              </a:extLst>
            </p:cNvPr>
            <p:cNvSpPr/>
            <p:nvPr/>
          </p:nvSpPr>
          <p:spPr>
            <a:xfrm>
              <a:off x="3052967" y="5978390"/>
              <a:ext cx="1338146" cy="67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lambertian</a:t>
              </a:r>
              <a:endParaRPr lang="zh-CN" alt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7D0814E-1BC1-4EB3-981B-8EB75CD1F636}"/>
                </a:ext>
              </a:extLst>
            </p:cNvPr>
            <p:cNvSpPr/>
            <p:nvPr/>
          </p:nvSpPr>
          <p:spPr>
            <a:xfrm>
              <a:off x="4694036" y="5977010"/>
              <a:ext cx="1338146" cy="67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metal</a:t>
              </a:r>
              <a:endParaRPr lang="zh-CN" alt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C0C8A4A-1A59-4125-9B8D-950CFCA9E2EF}"/>
                </a:ext>
              </a:extLst>
            </p:cNvPr>
            <p:cNvSpPr/>
            <p:nvPr/>
          </p:nvSpPr>
          <p:spPr>
            <a:xfrm>
              <a:off x="1862254" y="4665134"/>
              <a:ext cx="4313214" cy="211480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F56F55-4156-4026-AB7F-DBFF800202A5}"/>
              </a:ext>
            </a:extLst>
          </p:cNvPr>
          <p:cNvGrpSpPr/>
          <p:nvPr/>
        </p:nvGrpSpPr>
        <p:grpSpPr>
          <a:xfrm>
            <a:off x="8114285" y="2274923"/>
            <a:ext cx="3660097" cy="2114807"/>
            <a:chOff x="7301552" y="1744035"/>
            <a:chExt cx="3660097" cy="211480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DDD984D-93BF-4CFD-89F6-9264FA44503B}"/>
                </a:ext>
              </a:extLst>
            </p:cNvPr>
            <p:cNvSpPr/>
            <p:nvPr/>
          </p:nvSpPr>
          <p:spPr>
            <a:xfrm>
              <a:off x="7505359" y="2596602"/>
              <a:ext cx="1338146" cy="67464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Texture</a:t>
              </a:r>
              <a:endParaRPr lang="zh-CN" alt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004A200-D9DB-42EA-81C7-BB0E84D39518}"/>
                </a:ext>
              </a:extLst>
            </p:cNvPr>
            <p:cNvSpPr/>
            <p:nvPr/>
          </p:nvSpPr>
          <p:spPr>
            <a:xfrm>
              <a:off x="9406367" y="1846799"/>
              <a:ext cx="1075779" cy="67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checkertexture</a:t>
              </a:r>
              <a:endParaRPr lang="zh-CN" alt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83E18C3-B2B3-45A5-9900-52139FE28054}"/>
                </a:ext>
              </a:extLst>
            </p:cNvPr>
            <p:cNvSpPr/>
            <p:nvPr/>
          </p:nvSpPr>
          <p:spPr>
            <a:xfrm>
              <a:off x="9424328" y="3036163"/>
              <a:ext cx="1176140" cy="67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constanttexture</a:t>
              </a:r>
              <a:endParaRPr lang="zh-CN" alt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6645D5B-46A0-4079-87FB-FC9B4F79C1B3}"/>
                </a:ext>
              </a:extLst>
            </p:cNvPr>
            <p:cNvSpPr/>
            <p:nvPr/>
          </p:nvSpPr>
          <p:spPr>
            <a:xfrm>
              <a:off x="7301552" y="1744035"/>
              <a:ext cx="3660097" cy="2114807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44B3A9-CD1F-4F47-BB51-40C1EBA26E78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1620599" y="2960425"/>
            <a:ext cx="663792" cy="39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F6A4D7-D470-47AE-9A30-FC7DA752E6FB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1620599" y="3358764"/>
            <a:ext cx="663792" cy="3524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29FFB3-8FA6-4C89-970D-D338D5933420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2094063" y="3696088"/>
            <a:ext cx="859401" cy="454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968A86-3BCB-46E5-A643-0C8537477C89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>
            <a:off x="2094063" y="2545938"/>
            <a:ext cx="859401" cy="475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51F2F9C-1984-4B0D-B820-BA9A49A43EE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519188" y="5290007"/>
            <a:ext cx="504739" cy="2037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356078-E303-4C43-803E-66BFAAB03EB5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5765454" y="5627331"/>
            <a:ext cx="927546" cy="3946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B26E250-81F5-4886-A6F1-6A507ABC9F48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6693000" y="5627331"/>
            <a:ext cx="608872" cy="391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ADBDAB-BF50-4B72-8CDA-3B19012ACBC4}"/>
              </a:ext>
            </a:extLst>
          </p:cNvPr>
          <p:cNvCxnSpPr>
            <a:cxnSpLocks/>
          </p:cNvCxnSpPr>
          <p:nvPr/>
        </p:nvCxnSpPr>
        <p:spPr>
          <a:xfrm flipH="1" flipV="1">
            <a:off x="9610228" y="3515464"/>
            <a:ext cx="608872" cy="3914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B910E0-9151-4779-A891-D6F112EB2502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9656238" y="2767881"/>
            <a:ext cx="562862" cy="696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04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02A926-E4DB-4BD8-8F65-40225839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99" y="92500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Structure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67BE49-91DC-4636-99E3-23D0026D73BC}"/>
              </a:ext>
            </a:extLst>
          </p:cNvPr>
          <p:cNvGrpSpPr/>
          <p:nvPr/>
        </p:nvGrpSpPr>
        <p:grpSpPr>
          <a:xfrm>
            <a:off x="5920004" y="1416115"/>
            <a:ext cx="3524296" cy="1351081"/>
            <a:chOff x="4093833" y="3009804"/>
            <a:chExt cx="3524296" cy="135108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259E18D-97F1-4EA2-918C-74608CC6564B}"/>
                </a:ext>
              </a:extLst>
            </p:cNvPr>
            <p:cNvSpPr/>
            <p:nvPr/>
          </p:nvSpPr>
          <p:spPr>
            <a:xfrm>
              <a:off x="4589989" y="3358763"/>
              <a:ext cx="1338146" cy="67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vec3</a:t>
              </a:r>
              <a:endParaRPr lang="zh-CN" alt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F17D3FA-0E64-4169-B3D0-80FFE5D58D85}"/>
                </a:ext>
              </a:extLst>
            </p:cNvPr>
            <p:cNvSpPr/>
            <p:nvPr/>
          </p:nvSpPr>
          <p:spPr>
            <a:xfrm>
              <a:off x="6088776" y="3358763"/>
              <a:ext cx="1338146" cy="67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ray</a:t>
              </a:r>
              <a:endParaRPr lang="zh-CN" alt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B760500-5252-489F-830A-E2549FD9B59B}"/>
                </a:ext>
              </a:extLst>
            </p:cNvPr>
            <p:cNvSpPr/>
            <p:nvPr/>
          </p:nvSpPr>
          <p:spPr>
            <a:xfrm>
              <a:off x="4093833" y="3009804"/>
              <a:ext cx="3524296" cy="1351081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56475E0-ACC2-448C-B973-1B6FDFF04FE6}"/>
              </a:ext>
            </a:extLst>
          </p:cNvPr>
          <p:cNvGrpSpPr/>
          <p:nvPr/>
        </p:nvGrpSpPr>
        <p:grpSpPr>
          <a:xfrm>
            <a:off x="5975687" y="3145084"/>
            <a:ext cx="3557238" cy="3263799"/>
            <a:chOff x="164802" y="1248937"/>
            <a:chExt cx="3557238" cy="326379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3573B85-69DB-44FE-AC99-26285ECF0FFA}"/>
                </a:ext>
              </a:extLst>
            </p:cNvPr>
            <p:cNvSpPr/>
            <p:nvPr/>
          </p:nvSpPr>
          <p:spPr>
            <a:xfrm>
              <a:off x="2283214" y="2581493"/>
              <a:ext cx="1338146" cy="67464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Hitable</a:t>
              </a:r>
              <a:endParaRPr lang="zh-CN" alt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A3C1F9-E0F7-4587-8453-D95E6D3ED52C}"/>
                </a:ext>
              </a:extLst>
            </p:cNvPr>
            <p:cNvSpPr/>
            <p:nvPr/>
          </p:nvSpPr>
          <p:spPr>
            <a:xfrm>
              <a:off x="1423813" y="3710812"/>
              <a:ext cx="1338146" cy="67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Sphere</a:t>
              </a:r>
              <a:endParaRPr lang="zh-CN" alt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291FD9A-0718-4D94-847B-35CBCD8C8ADD}"/>
                </a:ext>
              </a:extLst>
            </p:cNvPr>
            <p:cNvSpPr/>
            <p:nvPr/>
          </p:nvSpPr>
          <p:spPr>
            <a:xfrm>
              <a:off x="281276" y="2933926"/>
              <a:ext cx="1338146" cy="67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HitableList</a:t>
              </a:r>
              <a:endParaRPr lang="zh-CN" alt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83F1FD-040B-49EB-BA15-9FEEC9511665}"/>
                </a:ext>
              </a:extLst>
            </p:cNvPr>
            <p:cNvSpPr/>
            <p:nvPr/>
          </p:nvSpPr>
          <p:spPr>
            <a:xfrm>
              <a:off x="1423813" y="1431343"/>
              <a:ext cx="1338146" cy="67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MovingSphere</a:t>
              </a:r>
              <a:endParaRPr lang="zh-CN" alt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30CBED5-30A1-4BB8-A3BE-D7871DEF9D31}"/>
                </a:ext>
              </a:extLst>
            </p:cNvPr>
            <p:cNvSpPr/>
            <p:nvPr/>
          </p:nvSpPr>
          <p:spPr>
            <a:xfrm>
              <a:off x="281276" y="2183154"/>
              <a:ext cx="1338146" cy="67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BVHNode</a:t>
              </a:r>
              <a:endParaRPr lang="zh-CN" alt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B18D45F-0D10-4D79-A21F-6EC35EADA11D}"/>
                </a:ext>
              </a:extLst>
            </p:cNvPr>
            <p:cNvSpPr/>
            <p:nvPr/>
          </p:nvSpPr>
          <p:spPr>
            <a:xfrm>
              <a:off x="164802" y="1248937"/>
              <a:ext cx="3557238" cy="326379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E8E185C-F78A-45F0-BCF7-DBB72442662F}"/>
              </a:ext>
            </a:extLst>
          </p:cNvPr>
          <p:cNvSpPr txBox="1"/>
          <p:nvPr/>
        </p:nvSpPr>
        <p:spPr>
          <a:xfrm>
            <a:off x="1161576" y="1443107"/>
            <a:ext cx="4400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Basic class: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Basic structure and arithmetic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Linear ray: P=</a:t>
            </a:r>
            <a:r>
              <a:rPr lang="en-US" altLang="zh-CN" sz="2400" dirty="0" err="1"/>
              <a:t>A+t</a:t>
            </a:r>
            <a:r>
              <a:rPr lang="en-US" altLang="zh-CN" sz="2400" dirty="0"/>
              <a:t>*B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EF4B2D-8E5E-4EFC-A344-047A6C75A7D9}"/>
              </a:ext>
            </a:extLst>
          </p:cNvPr>
          <p:cNvSpPr txBox="1"/>
          <p:nvPr/>
        </p:nvSpPr>
        <p:spPr>
          <a:xfrm>
            <a:off x="1161576" y="3951960"/>
            <a:ext cx="4400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Class about hit: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Object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Hit detection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Hit area class</a:t>
            </a:r>
          </a:p>
        </p:txBody>
      </p:sp>
    </p:spTree>
    <p:extLst>
      <p:ext uri="{BB962C8B-B14F-4D97-AF65-F5344CB8AC3E}">
        <p14:creationId xmlns:p14="http://schemas.microsoft.com/office/powerpoint/2010/main" val="405369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02A926-E4DB-4BD8-8F65-40225839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99" y="92500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Structure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CEA63A-E910-4205-A733-455FF2F8BCE9}"/>
              </a:ext>
            </a:extLst>
          </p:cNvPr>
          <p:cNvGrpSpPr/>
          <p:nvPr/>
        </p:nvGrpSpPr>
        <p:grpSpPr>
          <a:xfrm>
            <a:off x="729297" y="1688677"/>
            <a:ext cx="4313214" cy="2114807"/>
            <a:chOff x="1862254" y="4665134"/>
            <a:chExt cx="4313214" cy="211480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3A47B83-FC06-4A1C-89B4-F33E5117C3EA}"/>
                </a:ext>
              </a:extLst>
            </p:cNvPr>
            <p:cNvSpPr/>
            <p:nvPr/>
          </p:nvSpPr>
          <p:spPr>
            <a:xfrm>
              <a:off x="4024963" y="4884021"/>
              <a:ext cx="1338146" cy="6746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Material</a:t>
              </a:r>
              <a:endParaRPr lang="zh-CN" altLang="en-US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6DC2EC5-43C7-4637-B824-67BD5F5849A3}"/>
                </a:ext>
              </a:extLst>
            </p:cNvPr>
            <p:cNvSpPr/>
            <p:nvPr/>
          </p:nvSpPr>
          <p:spPr>
            <a:xfrm>
              <a:off x="2182078" y="5087743"/>
              <a:ext cx="1338146" cy="67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dielectric</a:t>
              </a:r>
              <a:endParaRPr lang="zh-CN" altLang="en-US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10EC5EC-2010-43FD-9565-055E40D04C68}"/>
                </a:ext>
              </a:extLst>
            </p:cNvPr>
            <p:cNvSpPr/>
            <p:nvPr/>
          </p:nvSpPr>
          <p:spPr>
            <a:xfrm>
              <a:off x="3052967" y="5978390"/>
              <a:ext cx="1338146" cy="67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lambertian</a:t>
              </a:r>
              <a:endParaRPr lang="zh-CN" alt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7D0814E-1BC1-4EB3-981B-8EB75CD1F636}"/>
                </a:ext>
              </a:extLst>
            </p:cNvPr>
            <p:cNvSpPr/>
            <p:nvPr/>
          </p:nvSpPr>
          <p:spPr>
            <a:xfrm>
              <a:off x="4694036" y="5977010"/>
              <a:ext cx="1338146" cy="67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metal</a:t>
              </a:r>
              <a:endParaRPr lang="zh-CN" alt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C0C8A4A-1A59-4125-9B8D-950CFCA9E2EF}"/>
                </a:ext>
              </a:extLst>
            </p:cNvPr>
            <p:cNvSpPr/>
            <p:nvPr/>
          </p:nvSpPr>
          <p:spPr>
            <a:xfrm>
              <a:off x="1862254" y="4665134"/>
              <a:ext cx="4313214" cy="211480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F56F55-4156-4026-AB7F-DBFF800202A5}"/>
              </a:ext>
            </a:extLst>
          </p:cNvPr>
          <p:cNvGrpSpPr/>
          <p:nvPr/>
        </p:nvGrpSpPr>
        <p:grpSpPr>
          <a:xfrm>
            <a:off x="6950692" y="4127841"/>
            <a:ext cx="3660097" cy="2114807"/>
            <a:chOff x="7301552" y="1744035"/>
            <a:chExt cx="3660097" cy="211480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DDD984D-93BF-4CFD-89F6-9264FA44503B}"/>
                </a:ext>
              </a:extLst>
            </p:cNvPr>
            <p:cNvSpPr/>
            <p:nvPr/>
          </p:nvSpPr>
          <p:spPr>
            <a:xfrm>
              <a:off x="7505359" y="2596602"/>
              <a:ext cx="1338146" cy="67464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Texture</a:t>
              </a:r>
              <a:endParaRPr lang="zh-CN" alt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004A200-D9DB-42EA-81C7-BB0E84D39518}"/>
                </a:ext>
              </a:extLst>
            </p:cNvPr>
            <p:cNvSpPr/>
            <p:nvPr/>
          </p:nvSpPr>
          <p:spPr>
            <a:xfrm>
              <a:off x="9406367" y="1846799"/>
              <a:ext cx="1075779" cy="67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checkertexture</a:t>
              </a:r>
              <a:endParaRPr lang="zh-CN" alt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83E18C3-B2B3-45A5-9900-52139FE28054}"/>
                </a:ext>
              </a:extLst>
            </p:cNvPr>
            <p:cNvSpPr/>
            <p:nvPr/>
          </p:nvSpPr>
          <p:spPr>
            <a:xfrm>
              <a:off x="9424328" y="3036163"/>
              <a:ext cx="1176140" cy="674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Constant</a:t>
              </a:r>
            </a:p>
            <a:p>
              <a:pPr algn="ctr"/>
              <a:r>
                <a:rPr lang="en-US" altLang="zh-CN" dirty="0"/>
                <a:t>texture</a:t>
              </a:r>
              <a:endParaRPr lang="zh-CN" alt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6645D5B-46A0-4079-87FB-FC9B4F79C1B3}"/>
                </a:ext>
              </a:extLst>
            </p:cNvPr>
            <p:cNvSpPr/>
            <p:nvPr/>
          </p:nvSpPr>
          <p:spPr>
            <a:xfrm>
              <a:off x="7301552" y="1744035"/>
              <a:ext cx="3660097" cy="2114807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4F659BA-4BB1-42FA-9C29-B7488D7278A9}"/>
              </a:ext>
            </a:extLst>
          </p:cNvPr>
          <p:cNvSpPr txBox="1"/>
          <p:nvPr/>
        </p:nvSpPr>
        <p:spPr>
          <a:xfrm>
            <a:off x="6089938" y="1824733"/>
            <a:ext cx="4400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Material class: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Dielectric material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Lambertian material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Metal material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2B941C-CD8F-4142-B685-4400EB0B6908}"/>
              </a:ext>
            </a:extLst>
          </p:cNvPr>
          <p:cNvSpPr txBox="1"/>
          <p:nvPr/>
        </p:nvSpPr>
        <p:spPr>
          <a:xfrm>
            <a:off x="2885904" y="4515195"/>
            <a:ext cx="4400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Texture class: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2D color texture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3D texture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F82F86E-6F3C-44FE-8616-E557C25A7A11}"/>
              </a:ext>
            </a:extLst>
          </p:cNvPr>
          <p:cNvSpPr/>
          <p:nvPr/>
        </p:nvSpPr>
        <p:spPr>
          <a:xfrm rot="10800000">
            <a:off x="5185317" y="2480995"/>
            <a:ext cx="739032" cy="41834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BF1D16F-B5F8-4836-A2A3-F2FF9CA1A98B}"/>
              </a:ext>
            </a:extLst>
          </p:cNvPr>
          <p:cNvSpPr/>
          <p:nvPr/>
        </p:nvSpPr>
        <p:spPr>
          <a:xfrm>
            <a:off x="5806284" y="4899392"/>
            <a:ext cx="739032" cy="418340"/>
          </a:xfrm>
          <a:prstGeom prst="rightArrow">
            <a:avLst/>
          </a:prstGeom>
          <a:solidFill>
            <a:srgbClr val="EF8F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0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02A926-E4DB-4BD8-8F65-40225839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99" y="92500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Structure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985781-5978-4443-BA85-596B9B812C4B}"/>
              </a:ext>
            </a:extLst>
          </p:cNvPr>
          <p:cNvSpPr/>
          <p:nvPr/>
        </p:nvSpPr>
        <p:spPr>
          <a:xfrm>
            <a:off x="7434449" y="1937599"/>
            <a:ext cx="1338146" cy="6746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Overlap</a:t>
            </a:r>
            <a:endParaRPr lang="zh-CN" alt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E584210-BD94-4445-AFD8-03AA76B9A174}"/>
              </a:ext>
            </a:extLst>
          </p:cNvPr>
          <p:cNvSpPr/>
          <p:nvPr/>
        </p:nvSpPr>
        <p:spPr>
          <a:xfrm>
            <a:off x="2293736" y="1937599"/>
            <a:ext cx="1338146" cy="67464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Camera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247B9A-EB83-4055-88B4-8908CFC13DD8}"/>
              </a:ext>
            </a:extLst>
          </p:cNvPr>
          <p:cNvSpPr txBox="1"/>
          <p:nvPr/>
        </p:nvSpPr>
        <p:spPr>
          <a:xfrm>
            <a:off x="1851581" y="3028439"/>
            <a:ext cx="3121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Camera class: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Camera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Orientation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Focus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Aperture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461722-0F99-4879-8EE1-91C10CF78BF7}"/>
              </a:ext>
            </a:extLst>
          </p:cNvPr>
          <p:cNvSpPr txBox="1"/>
          <p:nvPr/>
        </p:nvSpPr>
        <p:spPr>
          <a:xfrm>
            <a:off x="7011990" y="3028439"/>
            <a:ext cx="2901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Overlap class: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Surrounding box of objects</a:t>
            </a:r>
          </a:p>
        </p:txBody>
      </p:sp>
    </p:spTree>
    <p:extLst>
      <p:ext uri="{BB962C8B-B14F-4D97-AF65-F5344CB8AC3E}">
        <p14:creationId xmlns:p14="http://schemas.microsoft.com/office/powerpoint/2010/main" val="377647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EB03B314-9A77-4B22-9CF2-3FAD96067660}"/>
              </a:ext>
            </a:extLst>
          </p:cNvPr>
          <p:cNvSpPr/>
          <p:nvPr/>
        </p:nvSpPr>
        <p:spPr>
          <a:xfrm>
            <a:off x="951963" y="1078296"/>
            <a:ext cx="4393580" cy="4951141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017745" y="1137135"/>
            <a:ext cx="10351752" cy="2736819"/>
          </a:xfrm>
        </p:spPr>
        <p:txBody>
          <a:bodyPr/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2636995" y="310891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1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02A926-E4DB-4BD8-8F65-40225839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99" y="92500"/>
            <a:ext cx="10364451" cy="1596177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Adding objects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66E940-183E-451F-A0EC-D17788774F59}"/>
              </a:ext>
            </a:extLst>
          </p:cNvPr>
          <p:cNvSpPr/>
          <p:nvPr/>
        </p:nvSpPr>
        <p:spPr>
          <a:xfrm>
            <a:off x="945489" y="2113715"/>
            <a:ext cx="1338146" cy="674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Sphere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33E707-7B97-45FD-83F7-7C3524B29E9C}"/>
              </a:ext>
            </a:extLst>
          </p:cNvPr>
          <p:cNvSpPr/>
          <p:nvPr/>
        </p:nvSpPr>
        <p:spPr>
          <a:xfrm>
            <a:off x="945489" y="4953682"/>
            <a:ext cx="1338146" cy="674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Moving</a:t>
            </a:r>
          </a:p>
          <a:p>
            <a:pPr algn="ctr"/>
            <a:r>
              <a:rPr lang="en-US" altLang="zh-CN" dirty="0"/>
              <a:t>Sphere</a:t>
            </a: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384C10-42D2-4692-A361-7F53A4BA0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347411" y="1617226"/>
            <a:ext cx="6539891" cy="159617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A711E2B-6162-4F6B-ABA4-41423434A6D4}"/>
              </a:ext>
            </a:extLst>
          </p:cNvPr>
          <p:cNvGrpSpPr/>
          <p:nvPr/>
        </p:nvGrpSpPr>
        <p:grpSpPr>
          <a:xfrm>
            <a:off x="2813359" y="1398528"/>
            <a:ext cx="2183369" cy="2116336"/>
            <a:chOff x="2813359" y="1398528"/>
            <a:chExt cx="2183369" cy="21163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62D2A40-5BCA-4D2B-96CB-95F19BE78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3359" y="1398528"/>
              <a:ext cx="2183369" cy="2116336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F95F6A-1086-4C78-BC3A-76BCEDD949B8}"/>
                </a:ext>
              </a:extLst>
            </p:cNvPr>
            <p:cNvSpPr/>
            <p:nvPr/>
          </p:nvSpPr>
          <p:spPr>
            <a:xfrm>
              <a:off x="3936380" y="2375170"/>
              <a:ext cx="122664" cy="12266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E7A15E-C985-4669-9B80-AC94A978E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044" y="2439885"/>
              <a:ext cx="731520" cy="553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FEDC0F-D318-4DD2-AABF-B3A908E6D763}"/>
                </a:ext>
              </a:extLst>
            </p:cNvPr>
            <p:cNvSpPr txBox="1"/>
            <p:nvPr/>
          </p:nvSpPr>
          <p:spPr>
            <a:xfrm>
              <a:off x="3539283" y="2146010"/>
              <a:ext cx="731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center</a:t>
              </a:r>
              <a:endParaRPr lang="zh-CN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F8BCD0-F415-4AD1-A1C1-4E9FF3268F5E}"/>
                </a:ext>
              </a:extLst>
            </p:cNvPr>
            <p:cNvSpPr txBox="1"/>
            <p:nvPr/>
          </p:nvSpPr>
          <p:spPr>
            <a:xfrm>
              <a:off x="4096075" y="2370710"/>
              <a:ext cx="731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radius</a:t>
              </a:r>
              <a:endParaRPr lang="zh-CN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5C4980-A430-4C04-9341-47D97FC99221}"/>
                </a:ext>
              </a:extLst>
            </p:cNvPr>
            <p:cNvSpPr txBox="1"/>
            <p:nvPr/>
          </p:nvSpPr>
          <p:spPr>
            <a:xfrm>
              <a:off x="3610765" y="1688677"/>
              <a:ext cx="896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mat_prt</a:t>
              </a:r>
              <a:endParaRPr lang="zh-CN" altLang="en-US" sz="1400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130BCE8-94F2-44FD-816C-6C74645E7A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895" b="50844"/>
          <a:stretch/>
        </p:blipFill>
        <p:spPr>
          <a:xfrm>
            <a:off x="8119353" y="4743712"/>
            <a:ext cx="2557394" cy="110368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E052D12-4A62-4F4C-90A3-9105308460E7}"/>
              </a:ext>
            </a:extLst>
          </p:cNvPr>
          <p:cNvGrpSpPr/>
          <p:nvPr/>
        </p:nvGrpSpPr>
        <p:grpSpPr>
          <a:xfrm>
            <a:off x="2909632" y="4238493"/>
            <a:ext cx="4724400" cy="2133964"/>
            <a:chOff x="2909632" y="4238493"/>
            <a:chExt cx="4724400" cy="213396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0C23412-6E0E-4E3D-AA37-48BAB3F41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9632" y="4238493"/>
              <a:ext cx="4724400" cy="210502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21FD57-0AD3-47B5-AD66-56E9897BA7C3}"/>
                </a:ext>
              </a:extLst>
            </p:cNvPr>
            <p:cNvSpPr txBox="1"/>
            <p:nvPr/>
          </p:nvSpPr>
          <p:spPr>
            <a:xfrm>
              <a:off x="3166397" y="6064680"/>
              <a:ext cx="1539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center0, time0</a:t>
              </a:r>
              <a:endParaRPr lang="zh-CN" alt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11AF3A-7E12-4314-AF8C-54BB1A65F4DE}"/>
                </a:ext>
              </a:extLst>
            </p:cNvPr>
            <p:cNvSpPr txBox="1"/>
            <p:nvPr/>
          </p:nvSpPr>
          <p:spPr>
            <a:xfrm>
              <a:off x="5929122" y="6035741"/>
              <a:ext cx="1539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center1, time1</a:t>
              </a:r>
              <a:endParaRPr lang="zh-CN" altLang="en-US" sz="1400" dirty="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1F265B9-97DC-4168-B845-DB826851A26D}"/>
                </a:ext>
              </a:extLst>
            </p:cNvPr>
            <p:cNvSpPr/>
            <p:nvPr/>
          </p:nvSpPr>
          <p:spPr>
            <a:xfrm>
              <a:off x="4871614" y="5174901"/>
              <a:ext cx="653143" cy="284571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41956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xpthfbh">
      <a:majorFont>
        <a:latin typeface="Arial" panose="020B0602020104020603"/>
        <a:ea typeface="Microsoft YaHei"/>
        <a:cs typeface=""/>
      </a:majorFont>
      <a:minorFont>
        <a:latin typeface="Arial" panose="020B0602020104020603"/>
        <a:ea typeface="Microsoft YaHei"/>
        <a:cs typeface="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1253</TotalTime>
  <Words>341</Words>
  <Application>Microsoft Office PowerPoint</Application>
  <PresentationFormat>Widescreen</PresentationFormat>
  <Paragraphs>142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等线</vt:lpstr>
      <vt:lpstr>Microsoft YaHei</vt:lpstr>
      <vt:lpstr>Arial</vt:lpstr>
      <vt:lpstr>Impact</vt:lpstr>
      <vt:lpstr>Droplet</vt:lpstr>
      <vt:lpstr>AxMath</vt:lpstr>
      <vt:lpstr>Ray Tracer</vt:lpstr>
      <vt:lpstr>PowerPoint Presentation</vt:lpstr>
      <vt:lpstr>Structure</vt:lpstr>
      <vt:lpstr>Structure</vt:lpstr>
      <vt:lpstr>Structure</vt:lpstr>
      <vt:lpstr>Structure</vt:lpstr>
      <vt:lpstr>Structure</vt:lpstr>
      <vt:lpstr>Functions</vt:lpstr>
      <vt:lpstr>Adding objects</vt:lpstr>
      <vt:lpstr>Hit record</vt:lpstr>
      <vt:lpstr>antialiasing</vt:lpstr>
      <vt:lpstr>Diffuse material</vt:lpstr>
      <vt:lpstr>Reflect and refract</vt:lpstr>
      <vt:lpstr>Positional camera</vt:lpstr>
      <vt:lpstr>Speed up methods</vt:lpstr>
      <vt:lpstr>Test results</vt:lpstr>
      <vt:lpstr>Sphere and moving sphere</vt:lpstr>
      <vt:lpstr>material</vt:lpstr>
      <vt:lpstr>final</vt:lpstr>
      <vt:lpstr>Future plan</vt:lpstr>
      <vt:lpstr>More types of objects</vt:lpstr>
      <vt:lpstr>interaction</vt:lpstr>
      <vt:lpstr>more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Tracer</dc:title>
  <dc:creator>z k</dc:creator>
  <cp:lastModifiedBy>z k</cp:lastModifiedBy>
  <cp:revision>44</cp:revision>
  <dcterms:created xsi:type="dcterms:W3CDTF">2020-02-08T14:33:27Z</dcterms:created>
  <dcterms:modified xsi:type="dcterms:W3CDTF">2020-02-10T11:55:25Z</dcterms:modified>
</cp:coreProperties>
</file>