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2"/>
  </p:notesMasterIdLst>
  <p:sldIdLst>
    <p:sldId id="256" r:id="rId2"/>
    <p:sldId id="257" r:id="rId3"/>
    <p:sldId id="258" r:id="rId4"/>
    <p:sldId id="277" r:id="rId5"/>
    <p:sldId id="268" r:id="rId6"/>
    <p:sldId id="269" r:id="rId7"/>
    <p:sldId id="270" r:id="rId8"/>
    <p:sldId id="279" r:id="rId9"/>
    <p:sldId id="260" r:id="rId10"/>
    <p:sldId id="284" r:id="rId11"/>
    <p:sldId id="272" r:id="rId12"/>
    <p:sldId id="273" r:id="rId13"/>
    <p:sldId id="261" r:id="rId14"/>
    <p:sldId id="274" r:id="rId15"/>
    <p:sldId id="275" r:id="rId16"/>
    <p:sldId id="280" r:id="rId17"/>
    <p:sldId id="265" r:id="rId18"/>
    <p:sldId id="263" r:id="rId19"/>
    <p:sldId id="276" r:id="rId20"/>
    <p:sldId id="286" r:id="rId21"/>
    <p:sldId id="287" r:id="rId22"/>
    <p:sldId id="288" r:id="rId23"/>
    <p:sldId id="289" r:id="rId24"/>
    <p:sldId id="290" r:id="rId25"/>
    <p:sldId id="291" r:id="rId26"/>
    <p:sldId id="292" r:id="rId27"/>
    <p:sldId id="293" r:id="rId28"/>
    <p:sldId id="264" r:id="rId29"/>
    <p:sldId id="266" r:id="rId30"/>
    <p:sldId id="28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4F01D7-17E6-C54E-B611-B34BEA6CA347}">
          <p14:sldIdLst>
            <p14:sldId id="256"/>
            <p14:sldId id="257"/>
            <p14:sldId id="258"/>
            <p14:sldId id="277"/>
            <p14:sldId id="268"/>
            <p14:sldId id="269"/>
            <p14:sldId id="270"/>
            <p14:sldId id="279"/>
            <p14:sldId id="260"/>
            <p14:sldId id="284"/>
            <p14:sldId id="272"/>
            <p14:sldId id="273"/>
            <p14:sldId id="261"/>
            <p14:sldId id="274"/>
            <p14:sldId id="275"/>
            <p14:sldId id="280"/>
            <p14:sldId id="265"/>
            <p14:sldId id="263"/>
            <p14:sldId id="276"/>
            <p14:sldId id="286"/>
            <p14:sldId id="287"/>
            <p14:sldId id="288"/>
            <p14:sldId id="289"/>
            <p14:sldId id="290"/>
            <p14:sldId id="291"/>
            <p14:sldId id="292"/>
            <p14:sldId id="293"/>
            <p14:sldId id="264"/>
            <p14:sldId id="266"/>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07"/>
    <p:restoredTop sz="94674"/>
  </p:normalViewPr>
  <p:slideViewPr>
    <p:cSldViewPr snapToGrid="0" snapToObjects="1">
      <p:cViewPr varScale="1">
        <p:scale>
          <a:sx n="65" d="100"/>
          <a:sy n="65" d="100"/>
        </p:scale>
        <p:origin x="76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Wolfpack</a:t>
            </a:r>
            <a:r>
              <a:rPr lang="en-US" baseline="0" dirty="0"/>
              <a:t> </a:t>
            </a:r>
            <a:r>
              <a:rPr lang="en-US" dirty="0"/>
              <a:t>Work Ratio </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Sheet1!$B$1</c:f>
              <c:strCache>
                <c:ptCount val="1"/>
                <c:pt idx="0">
                  <c:v>Work Ratio</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1-8F99-4FDF-B37C-02869EA5843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3-8F99-4FDF-B37C-02869EA5843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5-8F99-4FDF-B37C-02869EA5843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7-8F99-4FDF-B37C-02869EA5843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9-8F99-4FDF-B37C-02869EA5843F}"/>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B-8F99-4FDF-B37C-02869EA5843F}"/>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D-8F99-4FDF-B37C-02869EA5843F}"/>
              </c:ext>
            </c:extLst>
          </c:dPt>
          <c:cat>
            <c:strRef>
              <c:f>Sheet1!$A$2:$A$8</c:f>
              <c:strCache>
                <c:ptCount val="7"/>
                <c:pt idx="0">
                  <c:v>Connor</c:v>
                </c:pt>
                <c:pt idx="1">
                  <c:v>Danny</c:v>
                </c:pt>
                <c:pt idx="2">
                  <c:v>Edward</c:v>
                </c:pt>
                <c:pt idx="3">
                  <c:v>Cindy</c:v>
                </c:pt>
                <c:pt idx="4">
                  <c:v>Hannah</c:v>
                </c:pt>
                <c:pt idx="5">
                  <c:v>Samuel</c:v>
                </c:pt>
                <c:pt idx="6">
                  <c:v>Adrian</c:v>
                </c:pt>
              </c:strCache>
            </c:strRef>
          </c:cat>
          <c:val>
            <c:numRef>
              <c:f>Sheet1!$B$2:$B$8</c:f>
              <c:numCache>
                <c:formatCode>General</c:formatCode>
                <c:ptCount val="7"/>
                <c:pt idx="0">
                  <c:v>0.22</c:v>
                </c:pt>
                <c:pt idx="1">
                  <c:v>0.11</c:v>
                </c:pt>
                <c:pt idx="2">
                  <c:v>0.22</c:v>
                </c:pt>
                <c:pt idx="3">
                  <c:v>0.11</c:v>
                </c:pt>
                <c:pt idx="4">
                  <c:v>0.11</c:v>
                </c:pt>
                <c:pt idx="5">
                  <c:v>0.11</c:v>
                </c:pt>
                <c:pt idx="6">
                  <c:v>0.11</c:v>
                </c:pt>
              </c:numCache>
            </c:numRef>
          </c:val>
          <c:extLst>
            <c:ext xmlns:c16="http://schemas.microsoft.com/office/drawing/2014/chart" uri="{C3380CC4-5D6E-409C-BE32-E72D297353CC}">
              <c16:uniqueId val="{0000000E-8F99-4FDF-B37C-02869EA5843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15FE18-2209-314F-8817-3A09D0DD9ABE}" type="datetimeFigureOut">
              <a:rPr lang="en-US" smtClean="0"/>
              <a:t>7/19/2018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23B6CA-EC31-5D43-B199-924971DB9CB8}" type="slidenum">
              <a:rPr lang="en-US" smtClean="0"/>
              <a:t>‹#›</a:t>
            </a:fld>
            <a:endParaRPr lang="en-US"/>
          </a:p>
        </p:txBody>
      </p:sp>
    </p:spTree>
    <p:extLst>
      <p:ext uri="{BB962C8B-B14F-4D97-AF65-F5344CB8AC3E}">
        <p14:creationId xmlns:p14="http://schemas.microsoft.com/office/powerpoint/2010/main" val="1479394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7/19/2018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7/19/2018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7/19/2018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7/19/2018</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t>7/19/2018</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t>7/19/2018</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7/19/2018</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7/19/2018</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7228077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3.png"/><Relationship Id="rId4" Type="http://schemas.openxmlformats.org/officeDocument/2006/relationships/image" Target="../media/image15.png"/><Relationship Id="rId9"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AdvenShare</a:t>
            </a:r>
            <a:endParaRPr lang="en-US" dirty="0"/>
          </a:p>
        </p:txBody>
      </p:sp>
      <p:sp>
        <p:nvSpPr>
          <p:cNvPr id="3" name="Subtitle 2"/>
          <p:cNvSpPr>
            <a:spLocks noGrp="1"/>
          </p:cNvSpPr>
          <p:nvPr>
            <p:ph type="subTitle" idx="1"/>
          </p:nvPr>
        </p:nvSpPr>
        <p:spPr/>
        <p:txBody>
          <a:bodyPr/>
          <a:lstStyle/>
          <a:p>
            <a:r>
              <a:rPr lang="en-US" dirty="0"/>
              <a:t>Wolfpack </a:t>
            </a:r>
            <a:r>
              <a:rPr lang="zh-CN" altLang="en-US" dirty="0"/>
              <a:t>群狼袭击队</a:t>
            </a:r>
            <a:r>
              <a:rPr lang="en-US" dirty="0"/>
              <a:t> </a:t>
            </a:r>
          </a:p>
          <a:p>
            <a:r>
              <a:rPr lang="en-US" dirty="0"/>
              <a:t>Description </a:t>
            </a:r>
          </a:p>
        </p:txBody>
      </p:sp>
    </p:spTree>
    <p:extLst>
      <p:ext uri="{BB962C8B-B14F-4D97-AF65-F5344CB8AC3E}">
        <p14:creationId xmlns:p14="http://schemas.microsoft.com/office/powerpoint/2010/main" val="672628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Size</a:t>
            </a:r>
          </a:p>
        </p:txBody>
      </p:sp>
      <p:sp>
        <p:nvSpPr>
          <p:cNvPr id="6" name="TextBox 5"/>
          <p:cNvSpPr txBox="1"/>
          <p:nvPr/>
        </p:nvSpPr>
        <p:spPr>
          <a:xfrm>
            <a:off x="5534842" y="2123958"/>
            <a:ext cx="5794419" cy="2308324"/>
          </a:xfrm>
          <a:prstGeom prst="rect">
            <a:avLst/>
          </a:prstGeom>
          <a:noFill/>
        </p:spPr>
        <p:txBody>
          <a:bodyPr wrap="square" rtlCol="0">
            <a:spAutoFit/>
          </a:bodyPr>
          <a:lstStyle/>
          <a:p>
            <a:r>
              <a:rPr lang="en-AU" sz="1600" dirty="0"/>
              <a:t>1.235 Billion International Tourists Worldwide</a:t>
            </a:r>
          </a:p>
          <a:p>
            <a:endParaRPr lang="en-AU" sz="1600" dirty="0"/>
          </a:p>
          <a:p>
            <a:r>
              <a:rPr lang="en-AU" sz="1600" dirty="0"/>
              <a:t>65% of all people use social media</a:t>
            </a:r>
          </a:p>
          <a:p>
            <a:endParaRPr lang="en-AU" sz="1600" dirty="0"/>
          </a:p>
          <a:p>
            <a:r>
              <a:rPr lang="en-AU" sz="1600" dirty="0"/>
              <a:t>USD$30 for the current most popular physical diary option </a:t>
            </a:r>
          </a:p>
          <a:p>
            <a:pPr algn="ctr"/>
            <a:endParaRPr lang="en-AU" sz="1600" dirty="0"/>
          </a:p>
          <a:p>
            <a:pPr algn="ctr"/>
            <a:endParaRPr lang="en-AU" sz="1600" dirty="0"/>
          </a:p>
          <a:p>
            <a:pPr algn="ctr"/>
            <a:endParaRPr lang="en-AU" sz="1600" dirty="0"/>
          </a:p>
          <a:p>
            <a:pPr algn="ctr"/>
            <a:endParaRPr lang="en-AU" sz="1600" dirty="0"/>
          </a:p>
        </p:txBody>
      </p:sp>
    </p:spTree>
    <p:extLst>
      <p:ext uri="{BB962C8B-B14F-4D97-AF65-F5344CB8AC3E}">
        <p14:creationId xmlns:p14="http://schemas.microsoft.com/office/powerpoint/2010/main" val="951558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Industry Characteristics</a:t>
            </a:r>
            <a:br>
              <a:rPr lang="en-US" dirty="0"/>
            </a:br>
            <a:r>
              <a:rPr lang="zh-CN" altLang="en-US" dirty="0"/>
              <a:t>行业</a:t>
            </a:r>
            <a:r>
              <a:rPr lang="en-US" dirty="0"/>
              <a:t>  </a:t>
            </a:r>
          </a:p>
        </p:txBody>
      </p:sp>
      <p:sp>
        <p:nvSpPr>
          <p:cNvPr id="3" name="Content Placeholder 2"/>
          <p:cNvSpPr>
            <a:spLocks noGrp="1"/>
          </p:cNvSpPr>
          <p:nvPr>
            <p:ph idx="1"/>
          </p:nvPr>
        </p:nvSpPr>
        <p:spPr/>
        <p:txBody>
          <a:bodyPr/>
          <a:lstStyle/>
          <a:p>
            <a:r>
              <a:rPr lang="en-AU" dirty="0"/>
              <a:t>Oligopoly</a:t>
            </a:r>
          </a:p>
          <a:p>
            <a:r>
              <a:rPr lang="en-AU" dirty="0"/>
              <a:t>Some competitors</a:t>
            </a:r>
          </a:p>
          <a:p>
            <a:r>
              <a:rPr lang="en-AU" dirty="0"/>
              <a:t>Significant barriers</a:t>
            </a:r>
          </a:p>
          <a:p>
            <a:r>
              <a:rPr lang="en-AU" dirty="0"/>
              <a:t>Potential for product differentiation</a:t>
            </a:r>
          </a:p>
          <a:p>
            <a:r>
              <a:rPr lang="en-AU" dirty="0"/>
              <a:t>Imperfect availability of information </a:t>
            </a:r>
          </a:p>
          <a:p>
            <a:endParaRPr lang="en-US" dirty="0"/>
          </a:p>
        </p:txBody>
      </p:sp>
    </p:spTree>
    <p:extLst>
      <p:ext uri="{BB962C8B-B14F-4D97-AF65-F5344CB8AC3E}">
        <p14:creationId xmlns:p14="http://schemas.microsoft.com/office/powerpoint/2010/main" val="1046216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Industry Characteristics: Porter’s Five Forces</a:t>
            </a:r>
            <a:endParaRPr lang="en-US" dirty="0"/>
          </a:p>
        </p:txBody>
      </p:sp>
      <p:sp>
        <p:nvSpPr>
          <p:cNvPr id="3" name="Content Placeholder 2"/>
          <p:cNvSpPr>
            <a:spLocks noGrp="1"/>
          </p:cNvSpPr>
          <p:nvPr>
            <p:ph idx="1"/>
          </p:nvPr>
        </p:nvSpPr>
        <p:spPr>
          <a:xfrm>
            <a:off x="5102949" y="1383773"/>
            <a:ext cx="6281873" cy="4388746"/>
          </a:xfrm>
        </p:spPr>
        <p:txBody>
          <a:bodyPr/>
          <a:lstStyle/>
          <a:p>
            <a:r>
              <a:rPr lang="en-AU" b="1" dirty="0">
                <a:latin typeface="Calibri" charset="0"/>
                <a:ea typeface="Calibri" charset="0"/>
                <a:cs typeface="Calibri" charset="0"/>
              </a:rPr>
              <a:t>Threat of New Entrants: </a:t>
            </a:r>
            <a:r>
              <a:rPr lang="en-AU" dirty="0">
                <a:latin typeface="Calibri" charset="0"/>
                <a:ea typeface="Calibri" charset="0"/>
                <a:cs typeface="Calibri" charset="0"/>
              </a:rPr>
              <a:t>Tourism industry is very large so many people want to enter </a:t>
            </a:r>
            <a:endParaRPr lang="en-AU" b="1" dirty="0">
              <a:latin typeface="Calibri" charset="0"/>
              <a:ea typeface="Calibri" charset="0"/>
              <a:cs typeface="Calibri" charset="0"/>
            </a:endParaRPr>
          </a:p>
          <a:p>
            <a:r>
              <a:rPr lang="en-AU" b="1" dirty="0">
                <a:latin typeface="Calibri" charset="0"/>
                <a:ea typeface="Calibri" charset="0"/>
                <a:cs typeface="Calibri" charset="0"/>
              </a:rPr>
              <a:t>Bargaining Power of Buyers: </a:t>
            </a:r>
            <a:r>
              <a:rPr lang="en-AU" dirty="0">
                <a:latin typeface="Calibri" charset="0"/>
                <a:ea typeface="Calibri" charset="0"/>
                <a:cs typeface="Calibri" charset="0"/>
              </a:rPr>
              <a:t>High since customers can choose from variety of products for suitable price</a:t>
            </a:r>
            <a:endParaRPr lang="en-AU" b="1" dirty="0">
              <a:latin typeface="Calibri" charset="0"/>
              <a:ea typeface="Calibri" charset="0"/>
              <a:cs typeface="Calibri" charset="0"/>
            </a:endParaRPr>
          </a:p>
          <a:p>
            <a:r>
              <a:rPr lang="en-AU" b="1" dirty="0">
                <a:latin typeface="Calibri" charset="0"/>
                <a:ea typeface="Calibri" charset="0"/>
                <a:cs typeface="Calibri" charset="0"/>
              </a:rPr>
              <a:t>Bargaining Power of Suppliers: </a:t>
            </a:r>
            <a:r>
              <a:rPr lang="en-AU" dirty="0">
                <a:latin typeface="Calibri" charset="0"/>
                <a:ea typeface="Calibri" charset="0"/>
                <a:cs typeface="Calibri" charset="0"/>
              </a:rPr>
              <a:t>Tourism providers </a:t>
            </a:r>
            <a:endParaRPr lang="en-AU" b="1" dirty="0">
              <a:latin typeface="Calibri" charset="0"/>
              <a:ea typeface="Calibri" charset="0"/>
              <a:cs typeface="Calibri" charset="0"/>
            </a:endParaRPr>
          </a:p>
          <a:p>
            <a:r>
              <a:rPr lang="en-AU" b="1" dirty="0">
                <a:latin typeface="Calibri" charset="0"/>
                <a:ea typeface="Calibri" charset="0"/>
                <a:cs typeface="Calibri" charset="0"/>
              </a:rPr>
              <a:t>Threat of Substitute Products: </a:t>
            </a:r>
            <a:r>
              <a:rPr lang="en-AU" dirty="0">
                <a:latin typeface="Calibri" charset="0"/>
                <a:ea typeface="Calibri" charset="0"/>
                <a:cs typeface="Calibri" charset="0"/>
              </a:rPr>
              <a:t>Many available apps </a:t>
            </a:r>
            <a:endParaRPr lang="en-AU" b="1" dirty="0">
              <a:latin typeface="Calibri" charset="0"/>
              <a:ea typeface="Calibri" charset="0"/>
              <a:cs typeface="Calibri" charset="0"/>
            </a:endParaRPr>
          </a:p>
          <a:p>
            <a:r>
              <a:rPr lang="en-AU" b="1" dirty="0">
                <a:latin typeface="Calibri" charset="0"/>
                <a:ea typeface="Calibri" charset="0"/>
                <a:cs typeface="Calibri" charset="0"/>
              </a:rPr>
              <a:t>Threat of Current Competitors: </a:t>
            </a:r>
            <a:r>
              <a:rPr lang="en-AU" dirty="0">
                <a:latin typeface="Calibri" charset="0"/>
                <a:ea typeface="Calibri" charset="0"/>
                <a:cs typeface="Calibri" charset="0"/>
              </a:rPr>
              <a:t>Social media: Facebook, Instagram, Tumblr, travel blogs </a:t>
            </a:r>
            <a:r>
              <a:rPr lang="en-AU" dirty="0" err="1">
                <a:latin typeface="Calibri" charset="0"/>
                <a:ea typeface="Calibri" charset="0"/>
                <a:cs typeface="Calibri" charset="0"/>
              </a:rPr>
              <a:t>etc</a:t>
            </a:r>
            <a:r>
              <a:rPr lang="en-AU" dirty="0">
                <a:latin typeface="Calibri" charset="0"/>
                <a:ea typeface="Calibri" charset="0"/>
                <a:cs typeface="Calibri" charset="0"/>
              </a:rPr>
              <a:t> </a:t>
            </a:r>
            <a:endParaRPr lang="en-AU" b="1" dirty="0">
              <a:latin typeface="Calibri" charset="0"/>
              <a:ea typeface="Calibri" charset="0"/>
              <a:cs typeface="Calibri" charset="0"/>
            </a:endParaRPr>
          </a:p>
          <a:p>
            <a:endParaRPr lang="en-US" dirty="0">
              <a:latin typeface="Calibri" charset="0"/>
              <a:ea typeface="Calibri" charset="0"/>
              <a:cs typeface="Calibri" charset="0"/>
            </a:endParaRPr>
          </a:p>
        </p:txBody>
      </p:sp>
    </p:spTree>
    <p:extLst>
      <p:ext uri="{BB962C8B-B14F-4D97-AF65-F5344CB8AC3E}">
        <p14:creationId xmlns:p14="http://schemas.microsoft.com/office/powerpoint/2010/main" val="38602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Competitor Analysis</a:t>
            </a:r>
            <a:br>
              <a:rPr lang="en-US" dirty="0"/>
            </a:br>
            <a:r>
              <a:rPr lang="zh-CN" altLang="en-US" dirty="0"/>
              <a:t>竞争对手分析</a:t>
            </a:r>
            <a:endParaRPr lang="en-US" dirty="0"/>
          </a:p>
        </p:txBody>
      </p:sp>
      <p:sp>
        <p:nvSpPr>
          <p:cNvPr id="3" name="Content Placeholder 2"/>
          <p:cNvSpPr>
            <a:spLocks noGrp="1"/>
          </p:cNvSpPr>
          <p:nvPr>
            <p:ph idx="1"/>
          </p:nvPr>
        </p:nvSpPr>
        <p:spPr/>
        <p:txBody>
          <a:bodyPr>
            <a:normAutofit/>
          </a:bodyPr>
          <a:lstStyle/>
          <a:p>
            <a:r>
              <a:rPr lang="en-US" dirty="0">
                <a:latin typeface="Calibri" charset="0"/>
                <a:ea typeface="Calibri" charset="0"/>
                <a:cs typeface="Calibri" charset="0"/>
              </a:rPr>
              <a:t>Advantages </a:t>
            </a:r>
            <a:r>
              <a:rPr lang="zh-CN" altLang="en-US" dirty="0"/>
              <a:t>我们的优势</a:t>
            </a:r>
            <a:r>
              <a:rPr lang="en-US" dirty="0">
                <a:latin typeface="Calibri" charset="0"/>
                <a:ea typeface="Calibri" charset="0"/>
                <a:cs typeface="Calibri" charset="0"/>
              </a:rPr>
              <a:t>:</a:t>
            </a:r>
          </a:p>
          <a:p>
            <a:pPr lvl="1"/>
            <a:r>
              <a:rPr lang="en-US" dirty="0">
                <a:latin typeface="Calibri" charset="0"/>
                <a:ea typeface="Calibri" charset="0"/>
                <a:cs typeface="Calibri" charset="0"/>
              </a:rPr>
              <a:t>DIY </a:t>
            </a:r>
          </a:p>
          <a:p>
            <a:pPr lvl="1"/>
            <a:r>
              <a:rPr lang="en-US" dirty="0">
                <a:latin typeface="Calibri" charset="0"/>
                <a:ea typeface="Calibri" charset="0"/>
                <a:cs typeface="Calibri" charset="0"/>
              </a:rPr>
              <a:t>Innovation </a:t>
            </a:r>
          </a:p>
          <a:p>
            <a:pPr lvl="1"/>
            <a:r>
              <a:rPr lang="en-US" dirty="0">
                <a:latin typeface="Calibri" charset="0"/>
                <a:ea typeface="Calibri" charset="0"/>
                <a:cs typeface="Calibri" charset="0"/>
              </a:rPr>
              <a:t>Convenient </a:t>
            </a:r>
          </a:p>
          <a:p>
            <a:pPr lvl="1"/>
            <a:r>
              <a:rPr lang="en-US" dirty="0">
                <a:latin typeface="Calibri" charset="0"/>
                <a:ea typeface="Calibri" charset="0"/>
                <a:cs typeface="Calibri" charset="0"/>
              </a:rPr>
              <a:t>Support for no network use </a:t>
            </a:r>
          </a:p>
          <a:p>
            <a:r>
              <a:rPr lang="en-US" dirty="0">
                <a:latin typeface="Calibri" charset="0"/>
                <a:ea typeface="Calibri" charset="0"/>
                <a:cs typeface="Calibri" charset="0"/>
              </a:rPr>
              <a:t>Disadvantages </a:t>
            </a:r>
            <a:r>
              <a:rPr lang="zh-CN" altLang="en-US" dirty="0"/>
              <a:t>我们的劣势</a:t>
            </a:r>
            <a:r>
              <a:rPr lang="en-US" dirty="0">
                <a:latin typeface="Calibri" charset="0"/>
                <a:ea typeface="Calibri" charset="0"/>
                <a:cs typeface="Calibri" charset="0"/>
              </a:rPr>
              <a:t>:</a:t>
            </a:r>
          </a:p>
          <a:p>
            <a:pPr lvl="1"/>
            <a:r>
              <a:rPr lang="en-US" dirty="0">
                <a:latin typeface="Calibri" charset="0"/>
                <a:ea typeface="Calibri" charset="0"/>
                <a:cs typeface="Calibri" charset="0"/>
              </a:rPr>
              <a:t>No reputation </a:t>
            </a:r>
          </a:p>
          <a:p>
            <a:pPr lvl="1"/>
            <a:r>
              <a:rPr lang="en-US" dirty="0">
                <a:latin typeface="Calibri" charset="0"/>
                <a:ea typeface="Calibri" charset="0"/>
                <a:cs typeface="Calibri" charset="0"/>
              </a:rPr>
              <a:t>Fierce competition </a:t>
            </a:r>
          </a:p>
          <a:p>
            <a:pPr lvl="1"/>
            <a:r>
              <a:rPr lang="en-US" dirty="0">
                <a:latin typeface="Calibri" charset="0"/>
                <a:ea typeface="Calibri" charset="0"/>
                <a:cs typeface="Calibri" charset="0"/>
              </a:rPr>
              <a:t>Existing technical conditions are limited </a:t>
            </a:r>
          </a:p>
          <a:p>
            <a:endParaRPr lang="en-US" dirty="0">
              <a:latin typeface="Calibri" charset="0"/>
              <a:ea typeface="Calibri" charset="0"/>
              <a:cs typeface="Calibri" charset="0"/>
            </a:endParaRPr>
          </a:p>
        </p:txBody>
      </p:sp>
    </p:spTree>
    <p:extLst>
      <p:ext uri="{BB962C8B-B14F-4D97-AF65-F5344CB8AC3E}">
        <p14:creationId xmlns:p14="http://schemas.microsoft.com/office/powerpoint/2010/main" val="1882012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Competitor Analysis </a:t>
            </a:r>
            <a:br>
              <a:rPr lang="en-US" dirty="0"/>
            </a:br>
            <a:r>
              <a:rPr lang="zh-CN" altLang="en-US" dirty="0"/>
              <a:t>竞争对手分析</a:t>
            </a:r>
            <a:r>
              <a:rPr lang="en-US" dirty="0"/>
              <a:t>: </a:t>
            </a:r>
            <a:r>
              <a:rPr lang="en-AU" dirty="0" err="1"/>
              <a:t>Ctrip</a:t>
            </a:r>
            <a:endParaRPr lang="en-US" dirty="0"/>
          </a:p>
        </p:txBody>
      </p:sp>
      <p:sp>
        <p:nvSpPr>
          <p:cNvPr id="3" name="Content Placeholder 2"/>
          <p:cNvSpPr>
            <a:spLocks noGrp="1"/>
          </p:cNvSpPr>
          <p:nvPr>
            <p:ph idx="1"/>
          </p:nvPr>
        </p:nvSpPr>
        <p:spPr/>
        <p:txBody>
          <a:bodyPr/>
          <a:lstStyle/>
          <a:p>
            <a:r>
              <a:rPr lang="en-AU" b="1" dirty="0">
                <a:latin typeface="Calibri" charset="0"/>
                <a:ea typeface="Calibri" charset="0"/>
                <a:cs typeface="Calibri" charset="0"/>
              </a:rPr>
              <a:t>Who: </a:t>
            </a:r>
            <a:r>
              <a:rPr lang="en-AU" dirty="0">
                <a:latin typeface="Calibri" charset="0"/>
                <a:ea typeface="Calibri" charset="0"/>
                <a:cs typeface="Calibri" charset="0"/>
              </a:rPr>
              <a:t>popular and famous travel app in China </a:t>
            </a:r>
          </a:p>
          <a:p>
            <a:r>
              <a:rPr lang="en-AU" b="1" dirty="0">
                <a:latin typeface="Calibri" charset="0"/>
                <a:ea typeface="Calibri" charset="0"/>
                <a:cs typeface="Calibri" charset="0"/>
              </a:rPr>
              <a:t>Where: </a:t>
            </a:r>
            <a:r>
              <a:rPr lang="en-AU" dirty="0">
                <a:latin typeface="Calibri" charset="0"/>
                <a:ea typeface="Calibri" charset="0"/>
                <a:cs typeface="Calibri" charset="0"/>
              </a:rPr>
              <a:t> can be used everywhere</a:t>
            </a:r>
          </a:p>
          <a:p>
            <a:r>
              <a:rPr lang="en-AU" b="1" dirty="0">
                <a:latin typeface="Calibri" charset="0"/>
                <a:ea typeface="Calibri" charset="0"/>
                <a:cs typeface="Calibri" charset="0"/>
              </a:rPr>
              <a:t>Product &amp; Service: </a:t>
            </a:r>
            <a:r>
              <a:rPr lang="en-AU" dirty="0">
                <a:latin typeface="Calibri" charset="0"/>
                <a:ea typeface="Calibri" charset="0"/>
                <a:cs typeface="Calibri" charset="0"/>
              </a:rPr>
              <a:t>book tickets and accommodation, aggregated itinerary view, customer service, discounts, record</a:t>
            </a:r>
          </a:p>
          <a:p>
            <a:r>
              <a:rPr lang="en-AU" b="1" dirty="0">
                <a:latin typeface="Calibri" charset="0"/>
                <a:ea typeface="Calibri" charset="0"/>
                <a:cs typeface="Calibri" charset="0"/>
              </a:rPr>
              <a:t>Customers &amp; Partners: </a:t>
            </a:r>
            <a:r>
              <a:rPr lang="en-AU" dirty="0">
                <a:latin typeface="Calibri" charset="0"/>
                <a:ea typeface="Calibri" charset="0"/>
                <a:cs typeface="Calibri" charset="0"/>
              </a:rPr>
              <a:t>travellers, tourism providers, </a:t>
            </a:r>
            <a:r>
              <a:rPr lang="en-AU" dirty="0" err="1">
                <a:latin typeface="Calibri" charset="0"/>
                <a:ea typeface="Calibri" charset="0"/>
                <a:cs typeface="Calibri" charset="0"/>
              </a:rPr>
              <a:t>AutoNavi</a:t>
            </a:r>
            <a:endParaRPr lang="en-AU" dirty="0">
              <a:latin typeface="Calibri" charset="0"/>
              <a:ea typeface="Calibri" charset="0"/>
              <a:cs typeface="Calibri" charset="0"/>
            </a:endParaRPr>
          </a:p>
          <a:p>
            <a:r>
              <a:rPr lang="en-AU" b="1" dirty="0">
                <a:latin typeface="Calibri" charset="0"/>
                <a:ea typeface="Calibri" charset="0"/>
                <a:cs typeface="Calibri" charset="0"/>
              </a:rPr>
              <a:t>Prices: </a:t>
            </a:r>
            <a:r>
              <a:rPr lang="en-AU" dirty="0">
                <a:latin typeface="Calibri" charset="0"/>
                <a:ea typeface="Calibri" charset="0"/>
                <a:cs typeface="Calibri" charset="0"/>
              </a:rPr>
              <a:t>free service, commission on bookings</a:t>
            </a:r>
          </a:p>
          <a:p>
            <a:r>
              <a:rPr lang="en-AU" b="1" dirty="0">
                <a:latin typeface="Calibri" charset="0"/>
                <a:ea typeface="Calibri" charset="0"/>
                <a:cs typeface="Calibri" charset="0"/>
              </a:rPr>
              <a:t>Distribution channel: </a:t>
            </a:r>
            <a:r>
              <a:rPr lang="en-AU" dirty="0">
                <a:latin typeface="Calibri" charset="0"/>
                <a:ea typeface="Calibri" charset="0"/>
                <a:cs typeface="Calibri" charset="0"/>
              </a:rPr>
              <a:t>Online app (iOS, Android)</a:t>
            </a:r>
          </a:p>
          <a:p>
            <a:r>
              <a:rPr lang="en-AU" b="1" dirty="0">
                <a:latin typeface="Calibri" charset="0"/>
                <a:ea typeface="Calibri" charset="0"/>
                <a:cs typeface="Calibri" charset="0"/>
              </a:rPr>
              <a:t>Advantages: </a:t>
            </a:r>
            <a:r>
              <a:rPr lang="en-AU" dirty="0">
                <a:latin typeface="Calibri" charset="0"/>
                <a:ea typeface="Calibri" charset="0"/>
                <a:cs typeface="Calibri" charset="0"/>
              </a:rPr>
              <a:t>Functional diversity, convenient, discount activities, useful information and advice, reputation </a:t>
            </a:r>
            <a:endParaRPr lang="en-AU" b="1" dirty="0">
              <a:latin typeface="Calibri" charset="0"/>
              <a:ea typeface="Calibri" charset="0"/>
              <a:cs typeface="Calibri" charset="0"/>
            </a:endParaRPr>
          </a:p>
          <a:p>
            <a:endParaRPr lang="en-US" dirty="0">
              <a:latin typeface="Calibri" charset="0"/>
              <a:ea typeface="Calibri" charset="0"/>
              <a:cs typeface="Calibri" charset="0"/>
            </a:endParaRPr>
          </a:p>
        </p:txBody>
      </p:sp>
    </p:spTree>
    <p:extLst>
      <p:ext uri="{BB962C8B-B14F-4D97-AF65-F5344CB8AC3E}">
        <p14:creationId xmlns:p14="http://schemas.microsoft.com/office/powerpoint/2010/main" val="609928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Competitor Analysis</a:t>
            </a:r>
            <a:br>
              <a:rPr lang="en-US" dirty="0"/>
            </a:br>
            <a:r>
              <a:rPr lang="zh-CN" altLang="en-US" dirty="0"/>
              <a:t>竞争对手分析</a:t>
            </a:r>
            <a:r>
              <a:rPr lang="en-US" dirty="0"/>
              <a:t>: </a:t>
            </a:r>
            <a:r>
              <a:rPr lang="en-AU" dirty="0" err="1"/>
              <a:t>traveldiariesapp.com</a:t>
            </a:r>
            <a:endParaRPr lang="en-US" dirty="0"/>
          </a:p>
        </p:txBody>
      </p:sp>
      <p:sp>
        <p:nvSpPr>
          <p:cNvPr id="3" name="Content Placeholder 2"/>
          <p:cNvSpPr>
            <a:spLocks noGrp="1"/>
          </p:cNvSpPr>
          <p:nvPr>
            <p:ph idx="1"/>
          </p:nvPr>
        </p:nvSpPr>
        <p:spPr/>
        <p:txBody>
          <a:bodyPr/>
          <a:lstStyle/>
          <a:p>
            <a:r>
              <a:rPr lang="en-AU" b="1" dirty="0">
                <a:latin typeface="Calibri" charset="0"/>
                <a:ea typeface="Calibri" charset="0"/>
                <a:cs typeface="Calibri" charset="0"/>
              </a:rPr>
              <a:t>Who: </a:t>
            </a:r>
            <a:r>
              <a:rPr lang="en-AU" dirty="0">
                <a:latin typeface="Calibri" charset="0"/>
                <a:ea typeface="Calibri" charset="0"/>
                <a:cs typeface="Calibri" charset="0"/>
              </a:rPr>
              <a:t>Online travel diary creator</a:t>
            </a:r>
            <a:endParaRPr lang="en-AU" b="1" dirty="0">
              <a:latin typeface="Calibri" charset="0"/>
              <a:ea typeface="Calibri" charset="0"/>
              <a:cs typeface="Calibri" charset="0"/>
            </a:endParaRPr>
          </a:p>
          <a:p>
            <a:r>
              <a:rPr lang="en-AU" b="1" dirty="0">
                <a:latin typeface="Calibri" charset="0"/>
                <a:ea typeface="Calibri" charset="0"/>
                <a:cs typeface="Calibri" charset="0"/>
              </a:rPr>
              <a:t>Where: </a:t>
            </a:r>
            <a:r>
              <a:rPr lang="en-AU" dirty="0">
                <a:latin typeface="Calibri" charset="0"/>
                <a:ea typeface="Calibri" charset="0"/>
                <a:cs typeface="Calibri" charset="0"/>
              </a:rPr>
              <a:t>Online</a:t>
            </a:r>
          </a:p>
          <a:p>
            <a:r>
              <a:rPr lang="en-AU" b="1" dirty="0">
                <a:latin typeface="Calibri" charset="0"/>
                <a:ea typeface="Calibri" charset="0"/>
                <a:cs typeface="Calibri" charset="0"/>
              </a:rPr>
              <a:t>Product &amp; Service: </a:t>
            </a:r>
            <a:r>
              <a:rPr lang="en-AU" dirty="0">
                <a:latin typeface="Calibri" charset="0"/>
                <a:ea typeface="Calibri" charset="0"/>
                <a:cs typeface="Calibri" charset="0"/>
              </a:rPr>
              <a:t>Manual diary creation (images, text and maps), publish diaries/blogging, printing physical diaries</a:t>
            </a:r>
          </a:p>
          <a:p>
            <a:r>
              <a:rPr lang="en-AU" b="1" dirty="0">
                <a:latin typeface="Calibri" charset="0"/>
                <a:ea typeface="Calibri" charset="0"/>
                <a:cs typeface="Calibri" charset="0"/>
              </a:rPr>
              <a:t>Customers &amp; Partners: </a:t>
            </a:r>
            <a:r>
              <a:rPr lang="en-AU" dirty="0">
                <a:latin typeface="Calibri" charset="0"/>
                <a:ea typeface="Calibri" charset="0"/>
                <a:cs typeface="Calibri" charset="0"/>
              </a:rPr>
              <a:t>travellers</a:t>
            </a:r>
          </a:p>
          <a:p>
            <a:r>
              <a:rPr lang="en-AU" b="1" dirty="0">
                <a:latin typeface="Calibri" charset="0"/>
                <a:ea typeface="Calibri" charset="0"/>
                <a:cs typeface="Calibri" charset="0"/>
              </a:rPr>
              <a:t>Prices: </a:t>
            </a:r>
            <a:r>
              <a:rPr lang="en-AU" dirty="0">
                <a:latin typeface="Calibri" charset="0"/>
                <a:ea typeface="Calibri" charset="0"/>
                <a:cs typeface="Calibri" charset="0"/>
              </a:rPr>
              <a:t>Diary creation is free, printing physical copy for fee</a:t>
            </a:r>
          </a:p>
          <a:p>
            <a:r>
              <a:rPr lang="en-AU" b="1" dirty="0">
                <a:latin typeface="Calibri" charset="0"/>
                <a:ea typeface="Calibri" charset="0"/>
                <a:cs typeface="Calibri" charset="0"/>
              </a:rPr>
              <a:t>Distribution channel: </a:t>
            </a:r>
            <a:r>
              <a:rPr lang="en-AU" dirty="0">
                <a:latin typeface="Calibri" charset="0"/>
                <a:ea typeface="Calibri" charset="0"/>
                <a:cs typeface="Calibri" charset="0"/>
              </a:rPr>
              <a:t>Online, couriers posting </a:t>
            </a:r>
          </a:p>
          <a:p>
            <a:r>
              <a:rPr lang="en-AU" b="1" dirty="0">
                <a:latin typeface="Calibri" charset="0"/>
                <a:ea typeface="Calibri" charset="0"/>
                <a:cs typeface="Calibri" charset="0"/>
              </a:rPr>
              <a:t>Advantages: </a:t>
            </a:r>
            <a:r>
              <a:rPr lang="en-AU" dirty="0">
                <a:latin typeface="Calibri" charset="0"/>
                <a:ea typeface="Calibri" charset="0"/>
                <a:cs typeface="Calibri" charset="0"/>
              </a:rPr>
              <a:t>Online, convenient, simple UI, free</a:t>
            </a:r>
            <a:endParaRPr lang="en-AU" b="1" dirty="0">
              <a:latin typeface="Calibri" charset="0"/>
              <a:ea typeface="Calibri" charset="0"/>
              <a:cs typeface="Calibri" charset="0"/>
            </a:endParaRPr>
          </a:p>
          <a:p>
            <a:endParaRPr lang="en-US" dirty="0">
              <a:latin typeface="Calibri" charset="0"/>
              <a:ea typeface="Calibri" charset="0"/>
              <a:cs typeface="Calibri" charset="0"/>
            </a:endParaRPr>
          </a:p>
        </p:txBody>
      </p:sp>
    </p:spTree>
    <p:extLst>
      <p:ext uri="{BB962C8B-B14F-4D97-AF65-F5344CB8AC3E}">
        <p14:creationId xmlns:p14="http://schemas.microsoft.com/office/powerpoint/2010/main" val="994358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Strategy </a:t>
            </a:r>
            <a:br>
              <a:rPr lang="en-US" dirty="0"/>
            </a:br>
            <a:r>
              <a:rPr lang="zh-CN" altLang="en-US" dirty="0"/>
              <a:t>市场战略</a:t>
            </a:r>
            <a:endParaRPr lang="en-US" dirty="0"/>
          </a:p>
        </p:txBody>
      </p:sp>
      <p:sp>
        <p:nvSpPr>
          <p:cNvPr id="3" name="Content Placeholder 2"/>
          <p:cNvSpPr>
            <a:spLocks noGrp="1"/>
          </p:cNvSpPr>
          <p:nvPr>
            <p:ph idx="1"/>
          </p:nvPr>
        </p:nvSpPr>
        <p:spPr/>
        <p:txBody>
          <a:bodyPr>
            <a:normAutofit fontScale="92500" lnSpcReduction="10000"/>
          </a:bodyPr>
          <a:lstStyle/>
          <a:p>
            <a:r>
              <a:rPr lang="en-US" dirty="0"/>
              <a:t>Events</a:t>
            </a:r>
          </a:p>
          <a:p>
            <a:pPr lvl="1"/>
            <a:r>
              <a:rPr lang="en-US" dirty="0"/>
              <a:t>Submit your best travel itinerary to win </a:t>
            </a:r>
          </a:p>
          <a:p>
            <a:pPr lvl="2"/>
            <a:r>
              <a:rPr lang="en-US" dirty="0"/>
              <a:t>Get your diary on top of everyone’s feed</a:t>
            </a:r>
          </a:p>
          <a:p>
            <a:pPr lvl="2"/>
            <a:r>
              <a:rPr lang="en-US" dirty="0"/>
              <a:t>Send you on a trip</a:t>
            </a:r>
          </a:p>
          <a:p>
            <a:pPr lvl="2"/>
            <a:r>
              <a:rPr lang="en-US" dirty="0"/>
              <a:t>Pay for the trip you just went on</a:t>
            </a:r>
          </a:p>
          <a:p>
            <a:r>
              <a:rPr lang="en-US" dirty="0"/>
              <a:t>Partnerships</a:t>
            </a:r>
          </a:p>
          <a:p>
            <a:pPr lvl="1"/>
            <a:r>
              <a:rPr lang="en-US" dirty="0"/>
              <a:t>Tourism bloggers/Social media travel influencers</a:t>
            </a:r>
          </a:p>
          <a:p>
            <a:pPr lvl="1"/>
            <a:r>
              <a:rPr lang="en-US" dirty="0"/>
              <a:t>Local tourism providers </a:t>
            </a:r>
          </a:p>
          <a:p>
            <a:pPr lvl="2"/>
            <a:r>
              <a:rPr lang="en-US" dirty="0"/>
              <a:t>Tour guide to create detailed diary of trip – share with travelers</a:t>
            </a:r>
          </a:p>
          <a:p>
            <a:r>
              <a:rPr lang="en-US" dirty="0"/>
              <a:t>Actions</a:t>
            </a:r>
          </a:p>
          <a:p>
            <a:pPr lvl="1"/>
            <a:r>
              <a:rPr lang="en-US" dirty="0"/>
              <a:t>Ability to share diaries to web platform </a:t>
            </a:r>
          </a:p>
          <a:p>
            <a:pPr lvl="2"/>
            <a:r>
              <a:rPr lang="en-US" dirty="0"/>
              <a:t>Allows influencers to publish links to diaries created by us to Facebook/Instagram to showcase potential of </a:t>
            </a:r>
            <a:r>
              <a:rPr lang="en-US" dirty="0" err="1"/>
              <a:t>AdvenShare</a:t>
            </a:r>
            <a:endParaRPr lang="en-US" dirty="0"/>
          </a:p>
          <a:p>
            <a:pPr lvl="1"/>
            <a:r>
              <a:rPr lang="en-US" dirty="0"/>
              <a:t>Reading reviews for competitor apps</a:t>
            </a:r>
          </a:p>
          <a:p>
            <a:pPr lvl="1"/>
            <a:r>
              <a:rPr lang="en-US" dirty="0"/>
              <a:t>Push notifications when switching to airplane mode (or location leaves country) </a:t>
            </a:r>
          </a:p>
          <a:p>
            <a:endParaRPr lang="en-US" dirty="0"/>
          </a:p>
        </p:txBody>
      </p:sp>
    </p:spTree>
    <p:extLst>
      <p:ext uri="{BB962C8B-B14F-4D97-AF65-F5344CB8AC3E}">
        <p14:creationId xmlns:p14="http://schemas.microsoft.com/office/powerpoint/2010/main" val="166745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0"/>
            <a:ext cx="12192000" cy="6857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749146" y="3450305"/>
            <a:ext cx="3498979" cy="2456442"/>
          </a:xfrm>
        </p:spPr>
        <p:txBody>
          <a:bodyPr/>
          <a:lstStyle/>
          <a:p>
            <a:r>
              <a:rPr lang="en-AU" dirty="0"/>
              <a:t>Team Milestones</a:t>
            </a:r>
            <a:br>
              <a:rPr lang="en-AU" dirty="0"/>
            </a:br>
            <a:r>
              <a:rPr lang="zh-CN" altLang="en-US" dirty="0"/>
              <a:t>团队里程碑</a:t>
            </a:r>
            <a:r>
              <a:rPr lang="en-AU" dirty="0"/>
              <a:t> </a:t>
            </a:r>
            <a:endParaRPr lang="en-US" dirty="0"/>
          </a:p>
        </p:txBody>
      </p:sp>
      <p:sp>
        <p:nvSpPr>
          <p:cNvPr id="6" name="Rectangle 5"/>
          <p:cNvSpPr/>
          <p:nvPr/>
        </p:nvSpPr>
        <p:spPr>
          <a:xfrm>
            <a:off x="388549" y="1692808"/>
            <a:ext cx="1815921" cy="79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Initial Business Plan</a:t>
            </a:r>
          </a:p>
          <a:p>
            <a:pPr algn="ctr"/>
            <a:endParaRPr lang="en-AU" dirty="0"/>
          </a:p>
        </p:txBody>
      </p:sp>
      <p:sp>
        <p:nvSpPr>
          <p:cNvPr id="7" name="Rectangle 6"/>
          <p:cNvSpPr/>
          <p:nvPr/>
        </p:nvSpPr>
        <p:spPr>
          <a:xfrm>
            <a:off x="2794752" y="1692808"/>
            <a:ext cx="1815921" cy="79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Market Validation </a:t>
            </a:r>
          </a:p>
        </p:txBody>
      </p:sp>
      <p:sp>
        <p:nvSpPr>
          <p:cNvPr id="8" name="Rectangle 7"/>
          <p:cNvSpPr/>
          <p:nvPr/>
        </p:nvSpPr>
        <p:spPr>
          <a:xfrm>
            <a:off x="5200955" y="1692808"/>
            <a:ext cx="1815921" cy="79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Prototype + Business plan adjustment</a:t>
            </a:r>
          </a:p>
        </p:txBody>
      </p:sp>
      <p:sp>
        <p:nvSpPr>
          <p:cNvPr id="9" name="Rectangle 8"/>
          <p:cNvSpPr/>
          <p:nvPr/>
        </p:nvSpPr>
        <p:spPr>
          <a:xfrm>
            <a:off x="7607158" y="1692808"/>
            <a:ext cx="1815921" cy="79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Finish development of initial prototype</a:t>
            </a:r>
          </a:p>
        </p:txBody>
      </p:sp>
      <p:sp>
        <p:nvSpPr>
          <p:cNvPr id="10" name="Rectangle 9"/>
          <p:cNvSpPr/>
          <p:nvPr/>
        </p:nvSpPr>
        <p:spPr>
          <a:xfrm>
            <a:off x="10013361" y="1551141"/>
            <a:ext cx="1815921" cy="1043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Accelerator + investor application process</a:t>
            </a:r>
          </a:p>
        </p:txBody>
      </p:sp>
      <p:sp>
        <p:nvSpPr>
          <p:cNvPr id="11" name="Rectangle 10"/>
          <p:cNvSpPr/>
          <p:nvPr/>
        </p:nvSpPr>
        <p:spPr>
          <a:xfrm>
            <a:off x="2794746" y="3289857"/>
            <a:ext cx="1815921" cy="7984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Finalise development for version 1</a:t>
            </a:r>
          </a:p>
        </p:txBody>
      </p:sp>
      <p:sp>
        <p:nvSpPr>
          <p:cNvPr id="12" name="Rectangle 11"/>
          <p:cNvSpPr/>
          <p:nvPr/>
        </p:nvSpPr>
        <p:spPr>
          <a:xfrm>
            <a:off x="5200951" y="3279125"/>
            <a:ext cx="1815921" cy="7984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Launch on the Google Play store</a:t>
            </a:r>
          </a:p>
        </p:txBody>
      </p:sp>
      <p:sp>
        <p:nvSpPr>
          <p:cNvPr id="13" name="Rectangle 12"/>
          <p:cNvSpPr/>
          <p:nvPr/>
        </p:nvSpPr>
        <p:spPr>
          <a:xfrm>
            <a:off x="7607156" y="3279125"/>
            <a:ext cx="1815921" cy="7984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Bug Fixes and customer support</a:t>
            </a:r>
          </a:p>
        </p:txBody>
      </p:sp>
      <p:sp>
        <p:nvSpPr>
          <p:cNvPr id="14" name="Rectangle 13"/>
          <p:cNvSpPr/>
          <p:nvPr/>
        </p:nvSpPr>
        <p:spPr>
          <a:xfrm>
            <a:off x="10013361" y="3279125"/>
            <a:ext cx="1815921" cy="7984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Launch on the </a:t>
            </a:r>
            <a:r>
              <a:rPr lang="en-AU" dirty="0" err="1"/>
              <a:t>iOS</a:t>
            </a:r>
            <a:r>
              <a:rPr lang="en-AU" dirty="0"/>
              <a:t> store</a:t>
            </a:r>
          </a:p>
        </p:txBody>
      </p:sp>
      <p:sp>
        <p:nvSpPr>
          <p:cNvPr id="15" name="Rectangle 14"/>
          <p:cNvSpPr/>
          <p:nvPr/>
        </p:nvSpPr>
        <p:spPr>
          <a:xfrm>
            <a:off x="388549" y="4743161"/>
            <a:ext cx="1815921" cy="7984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Begin marketing plan (Facebook)</a:t>
            </a:r>
          </a:p>
        </p:txBody>
      </p:sp>
      <p:sp>
        <p:nvSpPr>
          <p:cNvPr id="16" name="Rectangle 15"/>
          <p:cNvSpPr/>
          <p:nvPr/>
        </p:nvSpPr>
        <p:spPr>
          <a:xfrm>
            <a:off x="388541" y="3292003"/>
            <a:ext cx="1815921" cy="7984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Partnership development</a:t>
            </a:r>
          </a:p>
        </p:txBody>
      </p:sp>
      <p:sp>
        <p:nvSpPr>
          <p:cNvPr id="17" name="Rectangle 16"/>
          <p:cNvSpPr/>
          <p:nvPr/>
        </p:nvSpPr>
        <p:spPr>
          <a:xfrm>
            <a:off x="2829096" y="4743161"/>
            <a:ext cx="1815921" cy="7984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Travel blogger reviews</a:t>
            </a:r>
          </a:p>
        </p:txBody>
      </p:sp>
      <p:sp>
        <p:nvSpPr>
          <p:cNvPr id="18" name="Rectangle 17"/>
          <p:cNvSpPr/>
          <p:nvPr/>
        </p:nvSpPr>
        <p:spPr>
          <a:xfrm>
            <a:off x="5200953" y="4743161"/>
            <a:ext cx="1815921" cy="7984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Bug fixes and review update</a:t>
            </a:r>
          </a:p>
        </p:txBody>
      </p:sp>
      <p:sp>
        <p:nvSpPr>
          <p:cNvPr id="19" name="Rectangle 18"/>
          <p:cNvSpPr/>
          <p:nvPr/>
        </p:nvSpPr>
        <p:spPr>
          <a:xfrm>
            <a:off x="7607157" y="4631544"/>
            <a:ext cx="1815921" cy="10131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Roll out of full services (advertising, book </a:t>
            </a:r>
            <a:r>
              <a:rPr lang="en-AU" dirty="0" err="1"/>
              <a:t>etc</a:t>
            </a:r>
            <a:r>
              <a:rPr lang="en-AU" dirty="0"/>
              <a:t>)</a:t>
            </a:r>
          </a:p>
        </p:txBody>
      </p:sp>
      <p:sp>
        <p:nvSpPr>
          <p:cNvPr id="20" name="Rectangle 19"/>
          <p:cNvSpPr/>
          <p:nvPr/>
        </p:nvSpPr>
        <p:spPr>
          <a:xfrm>
            <a:off x="10013361" y="4743161"/>
            <a:ext cx="1815921" cy="7984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Revenue stream</a:t>
            </a:r>
          </a:p>
        </p:txBody>
      </p:sp>
      <p:sp>
        <p:nvSpPr>
          <p:cNvPr id="21" name="TextBox 20"/>
          <p:cNvSpPr txBox="1"/>
          <p:nvPr/>
        </p:nvSpPr>
        <p:spPr>
          <a:xfrm>
            <a:off x="317713" y="2778995"/>
            <a:ext cx="3773511" cy="369332"/>
          </a:xfrm>
          <a:prstGeom prst="rect">
            <a:avLst/>
          </a:prstGeom>
          <a:noFill/>
        </p:spPr>
        <p:txBody>
          <a:bodyPr wrap="square" rtlCol="0">
            <a:spAutoFit/>
          </a:bodyPr>
          <a:lstStyle/>
          <a:p>
            <a:r>
              <a:rPr lang="en-AU" dirty="0"/>
              <a:t>Phase 2 (pre-seed funding)</a:t>
            </a:r>
          </a:p>
        </p:txBody>
      </p:sp>
      <p:sp>
        <p:nvSpPr>
          <p:cNvPr id="22" name="TextBox 21"/>
          <p:cNvSpPr txBox="1"/>
          <p:nvPr/>
        </p:nvSpPr>
        <p:spPr>
          <a:xfrm>
            <a:off x="317714" y="1323476"/>
            <a:ext cx="3773511" cy="369332"/>
          </a:xfrm>
          <a:prstGeom prst="rect">
            <a:avLst/>
          </a:prstGeom>
          <a:noFill/>
        </p:spPr>
        <p:txBody>
          <a:bodyPr wrap="square" rtlCol="0">
            <a:spAutoFit/>
          </a:bodyPr>
          <a:lstStyle/>
          <a:p>
            <a:r>
              <a:rPr lang="en-AU" dirty="0"/>
              <a:t>Phase 1 (pre-accelerator)</a:t>
            </a:r>
          </a:p>
        </p:txBody>
      </p:sp>
      <p:sp>
        <p:nvSpPr>
          <p:cNvPr id="23" name="TextBox 22"/>
          <p:cNvSpPr txBox="1"/>
          <p:nvPr/>
        </p:nvSpPr>
        <p:spPr>
          <a:xfrm>
            <a:off x="359569" y="4318021"/>
            <a:ext cx="3773511" cy="369332"/>
          </a:xfrm>
          <a:prstGeom prst="rect">
            <a:avLst/>
          </a:prstGeom>
          <a:noFill/>
        </p:spPr>
        <p:txBody>
          <a:bodyPr wrap="square" rtlCol="0">
            <a:spAutoFit/>
          </a:bodyPr>
          <a:lstStyle/>
          <a:p>
            <a:r>
              <a:rPr lang="en-AU" dirty="0"/>
              <a:t>Phase 3 (last path to revenue)</a:t>
            </a:r>
          </a:p>
        </p:txBody>
      </p:sp>
      <p:cxnSp>
        <p:nvCxnSpPr>
          <p:cNvPr id="24" name="Straight Arrow Connector 23"/>
          <p:cNvCxnSpPr>
            <a:stCxn id="8" idx="3"/>
            <a:endCxn id="9" idx="1"/>
          </p:cNvCxnSpPr>
          <p:nvPr/>
        </p:nvCxnSpPr>
        <p:spPr>
          <a:xfrm>
            <a:off x="2204470" y="2092053"/>
            <a:ext cx="590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610667" y="2051270"/>
            <a:ext cx="590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016874" y="2092053"/>
            <a:ext cx="590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9423077" y="2064149"/>
            <a:ext cx="590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204462" y="3674008"/>
            <a:ext cx="59028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10667" y="3674008"/>
            <a:ext cx="59028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016872" y="3620345"/>
            <a:ext cx="59028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423077" y="3620345"/>
            <a:ext cx="59028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204462" y="5155078"/>
            <a:ext cx="59028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610667" y="5125027"/>
            <a:ext cx="59028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016872" y="5155078"/>
            <a:ext cx="59028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9423077" y="5155078"/>
            <a:ext cx="59028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7713" y="356365"/>
            <a:ext cx="11714135" cy="584775"/>
          </a:xfrm>
          <a:prstGeom prst="rect">
            <a:avLst/>
          </a:prstGeom>
          <a:noFill/>
        </p:spPr>
        <p:txBody>
          <a:bodyPr wrap="square" rtlCol="0">
            <a:spAutoFit/>
          </a:bodyPr>
          <a:lstStyle/>
          <a:p>
            <a:r>
              <a:rPr lang="en-US" sz="3200" dirty="0"/>
              <a:t>Team Milestones</a:t>
            </a:r>
            <a:r>
              <a:rPr lang="zh-CN" altLang="en-US" sz="3200" dirty="0"/>
              <a:t> 团队里程碑</a:t>
            </a:r>
            <a:endParaRPr lang="en-US" sz="3200" dirty="0"/>
          </a:p>
        </p:txBody>
      </p:sp>
    </p:spTree>
    <p:extLst>
      <p:ext uri="{BB962C8B-B14F-4D97-AF65-F5344CB8AC3E}">
        <p14:creationId xmlns:p14="http://schemas.microsoft.com/office/powerpoint/2010/main" val="556653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Founder Team </a:t>
            </a:r>
            <a:br>
              <a:rPr lang="en-AU" dirty="0"/>
            </a:br>
            <a:r>
              <a:rPr lang="zh-CN" altLang="en-US" dirty="0"/>
              <a:t>创始人团队</a:t>
            </a:r>
            <a:endParaRPr lang="en-US" dirty="0"/>
          </a:p>
        </p:txBody>
      </p:sp>
      <p:sp>
        <p:nvSpPr>
          <p:cNvPr id="3" name="Content Placeholder 2"/>
          <p:cNvSpPr>
            <a:spLocks noGrp="1"/>
          </p:cNvSpPr>
          <p:nvPr>
            <p:ph idx="1"/>
          </p:nvPr>
        </p:nvSpPr>
        <p:spPr/>
        <p:txBody>
          <a:bodyPr/>
          <a:lstStyle/>
          <a:p>
            <a:r>
              <a:rPr lang="en-US" dirty="0"/>
              <a:t>Founder team analysis and organizational structure </a:t>
            </a:r>
          </a:p>
          <a:p>
            <a:pPr lvl="1"/>
            <a:r>
              <a:rPr lang="en-US" dirty="0"/>
              <a:t>Team composition and division </a:t>
            </a:r>
          </a:p>
          <a:p>
            <a:pPr lvl="1"/>
            <a:r>
              <a:rPr lang="en-US" dirty="0"/>
              <a:t>Team advantages </a:t>
            </a:r>
          </a:p>
          <a:p>
            <a:pPr lvl="1"/>
            <a:r>
              <a:rPr lang="en-US" dirty="0"/>
              <a:t>Team building </a:t>
            </a:r>
          </a:p>
        </p:txBody>
      </p:sp>
    </p:spTree>
    <p:extLst>
      <p:ext uri="{BB962C8B-B14F-4D97-AF65-F5344CB8AC3E}">
        <p14:creationId xmlns:p14="http://schemas.microsoft.com/office/powerpoint/2010/main" val="2103511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Team-</a:t>
            </a:r>
            <a:r>
              <a:rPr lang="zh-CN" altLang="en-US" dirty="0">
                <a:solidFill>
                  <a:schemeClr val="bg1"/>
                </a:solidFill>
              </a:rPr>
              <a:t>团队 </a:t>
            </a:r>
            <a:endParaRPr lang="en-US" dirty="0"/>
          </a:p>
        </p:txBody>
      </p:sp>
      <p:pic>
        <p:nvPicPr>
          <p:cNvPr id="4" name="Content Placeholder 3">
            <a:extLst>
              <a:ext uri="{FF2B5EF4-FFF2-40B4-BE49-F238E27FC236}">
                <a16:creationId xmlns:a16="http://schemas.microsoft.com/office/drawing/2014/main" id="{5FC2251B-E751-419A-8AF7-013BCFB08D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9303" y="803275"/>
            <a:ext cx="5479331" cy="5248275"/>
          </a:xfrm>
          <a:prstGeom prst="rect">
            <a:avLst/>
          </a:prstGeom>
        </p:spPr>
      </p:pic>
    </p:spTree>
    <p:extLst>
      <p:ext uri="{BB962C8B-B14F-4D97-AF65-F5344CB8AC3E}">
        <p14:creationId xmlns:p14="http://schemas.microsoft.com/office/powerpoint/2010/main" val="1872220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&amp; Solution </a:t>
            </a:r>
            <a:br>
              <a:rPr lang="en-US" dirty="0"/>
            </a:br>
            <a:r>
              <a:rPr lang="zh-CN" altLang="en-US" dirty="0"/>
              <a:t>痛点和解决方案</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50444338"/>
              </p:ext>
            </p:extLst>
          </p:nvPr>
        </p:nvGraphicFramePr>
        <p:xfrm>
          <a:off x="4825584" y="704675"/>
          <a:ext cx="6566942" cy="5021568"/>
        </p:xfrm>
        <a:graphic>
          <a:graphicData uri="http://schemas.openxmlformats.org/drawingml/2006/table">
            <a:tbl>
              <a:tblPr firstRow="1" bandRow="1">
                <a:tableStyleId>{5C22544A-7EE6-4342-B048-85BDC9FD1C3A}</a:tableStyleId>
              </a:tblPr>
              <a:tblGrid>
                <a:gridCol w="3283471">
                  <a:extLst>
                    <a:ext uri="{9D8B030D-6E8A-4147-A177-3AD203B41FA5}">
                      <a16:colId xmlns:a16="http://schemas.microsoft.com/office/drawing/2014/main" val="20000"/>
                    </a:ext>
                  </a:extLst>
                </a:gridCol>
                <a:gridCol w="3283471">
                  <a:extLst>
                    <a:ext uri="{9D8B030D-6E8A-4147-A177-3AD203B41FA5}">
                      <a16:colId xmlns:a16="http://schemas.microsoft.com/office/drawing/2014/main" val="20001"/>
                    </a:ext>
                  </a:extLst>
                </a:gridCol>
              </a:tblGrid>
              <a:tr h="735355">
                <a:tc>
                  <a:txBody>
                    <a:bodyPr/>
                    <a:lstStyle/>
                    <a:p>
                      <a:pPr algn="ctr"/>
                      <a:r>
                        <a:rPr lang="en-US" dirty="0">
                          <a:latin typeface="Calibri" charset="0"/>
                          <a:ea typeface="Calibri" charset="0"/>
                          <a:cs typeface="Calibri" charset="0"/>
                        </a:rPr>
                        <a:t>Problem</a:t>
                      </a:r>
                    </a:p>
                  </a:txBody>
                  <a:tcPr/>
                </a:tc>
                <a:tc>
                  <a:txBody>
                    <a:bodyPr/>
                    <a:lstStyle/>
                    <a:p>
                      <a:pPr algn="ctr"/>
                      <a:r>
                        <a:rPr lang="en-US" dirty="0">
                          <a:latin typeface="Calibri" charset="0"/>
                          <a:ea typeface="Calibri" charset="0"/>
                          <a:cs typeface="Calibri" charset="0"/>
                        </a:rPr>
                        <a:t>Solution </a:t>
                      </a:r>
                    </a:p>
                  </a:txBody>
                  <a:tcPr/>
                </a:tc>
                <a:extLst>
                  <a:ext uri="{0D108BD9-81ED-4DB2-BD59-A6C34878D82A}">
                    <a16:rowId xmlns:a16="http://schemas.microsoft.com/office/drawing/2014/main" val="10000"/>
                  </a:ext>
                </a:extLst>
              </a:tr>
              <a:tr h="4286213">
                <a:tc>
                  <a:txBody>
                    <a:bodyPr/>
                    <a:lstStyle/>
                    <a:p>
                      <a:pPr marL="285750" indent="-285750">
                        <a:buFontTx/>
                        <a:buChar char="-"/>
                      </a:pPr>
                      <a:r>
                        <a:rPr lang="en-US" dirty="0">
                          <a:latin typeface="Calibri" charset="0"/>
                          <a:ea typeface="Calibri" charset="0"/>
                          <a:cs typeface="Calibri" charset="0"/>
                        </a:rPr>
                        <a:t>People</a:t>
                      </a:r>
                      <a:r>
                        <a:rPr lang="en-US" baseline="0" dirty="0">
                          <a:latin typeface="Calibri" charset="0"/>
                          <a:ea typeface="Calibri" charset="0"/>
                          <a:cs typeface="Calibri" charset="0"/>
                        </a:rPr>
                        <a:t> want</a:t>
                      </a:r>
                      <a:r>
                        <a:rPr lang="en-US" dirty="0">
                          <a:latin typeface="Calibri" charset="0"/>
                          <a:ea typeface="Calibri" charset="0"/>
                          <a:cs typeface="Calibri" charset="0"/>
                        </a:rPr>
                        <a:t> to remember their travels but</a:t>
                      </a:r>
                      <a:r>
                        <a:rPr lang="en-US" baseline="0" dirty="0">
                          <a:latin typeface="Calibri" charset="0"/>
                          <a:ea typeface="Calibri" charset="0"/>
                          <a:cs typeface="Calibri" charset="0"/>
                        </a:rPr>
                        <a:t> do not have time to keep a hard copy diary </a:t>
                      </a:r>
                    </a:p>
                    <a:p>
                      <a:pPr marL="285750" indent="-285750">
                        <a:buFontTx/>
                        <a:buChar char="-"/>
                      </a:pPr>
                      <a:r>
                        <a:rPr lang="en-US" baseline="0" dirty="0">
                          <a:latin typeface="Calibri" charset="0"/>
                          <a:ea typeface="Calibri" charset="0"/>
                          <a:cs typeface="Calibri" charset="0"/>
                        </a:rPr>
                        <a:t>Can be difficult to collate photos together in a meaningful way to create lasting memories </a:t>
                      </a:r>
                    </a:p>
                    <a:p>
                      <a:pPr marL="285750" indent="-285750">
                        <a:buFontTx/>
                        <a:buChar char="-"/>
                      </a:pPr>
                      <a:endParaRPr lang="en-US" dirty="0">
                        <a:latin typeface="Calibri" charset="0"/>
                        <a:ea typeface="Calibri" charset="0"/>
                        <a:cs typeface="Calibri" charset="0"/>
                      </a:endParaRPr>
                    </a:p>
                    <a:p>
                      <a:pPr marL="285750" indent="-285750">
                        <a:buFontTx/>
                        <a:buChar char="-"/>
                      </a:pPr>
                      <a:r>
                        <a:rPr lang="en-US" dirty="0">
                          <a:latin typeface="Calibri" charset="0"/>
                          <a:ea typeface="Calibri" charset="0"/>
                          <a:cs typeface="Calibri" charset="0"/>
                        </a:rPr>
                        <a:t>Information is spread</a:t>
                      </a:r>
                      <a:r>
                        <a:rPr lang="en-US" baseline="0" dirty="0">
                          <a:latin typeface="Calibri" charset="0"/>
                          <a:ea typeface="Calibri" charset="0"/>
                          <a:cs typeface="Calibri" charset="0"/>
                        </a:rPr>
                        <a:t> across many sources and can be conflicting due to differences with to </a:t>
                      </a:r>
                      <a:endParaRPr lang="en-US" dirty="0">
                        <a:latin typeface="Calibri" charset="0"/>
                        <a:ea typeface="Calibri" charset="0"/>
                        <a:cs typeface="Calibri" charset="0"/>
                      </a:endParaRPr>
                    </a:p>
                  </a:txBody>
                  <a:tcPr/>
                </a:tc>
                <a:tc>
                  <a:txBody>
                    <a:bodyPr/>
                    <a:lstStyle/>
                    <a:p>
                      <a:pPr marL="285750" indent="-285750">
                        <a:buFontTx/>
                        <a:buChar char="-"/>
                      </a:pPr>
                      <a:r>
                        <a:rPr lang="en-US" dirty="0">
                          <a:latin typeface="Calibri" charset="0"/>
                          <a:ea typeface="Calibri" charset="0"/>
                          <a:cs typeface="Calibri" charset="0"/>
                        </a:rPr>
                        <a:t>Diary layout and templates </a:t>
                      </a:r>
                    </a:p>
                    <a:p>
                      <a:pPr marL="285750" indent="-285750">
                        <a:buFontTx/>
                        <a:buChar char="-"/>
                      </a:pPr>
                      <a:r>
                        <a:rPr lang="en-US" dirty="0">
                          <a:latin typeface="Calibri" charset="0"/>
                          <a:ea typeface="Calibri" charset="0"/>
                          <a:cs typeface="Calibri" charset="0"/>
                        </a:rPr>
                        <a:t>Automated Diary Creation</a:t>
                      </a:r>
                    </a:p>
                    <a:p>
                      <a:pPr marL="285750" indent="-285750">
                        <a:buFontTx/>
                        <a:buChar char="-"/>
                      </a:pPr>
                      <a:r>
                        <a:rPr lang="en-US" dirty="0">
                          <a:latin typeface="Calibri" charset="0"/>
                          <a:ea typeface="Calibri" charset="0"/>
                          <a:cs typeface="Calibri" charset="0"/>
                        </a:rPr>
                        <a:t>You</a:t>
                      </a:r>
                      <a:r>
                        <a:rPr lang="en-US" baseline="0" dirty="0">
                          <a:latin typeface="Calibri" charset="0"/>
                          <a:ea typeface="Calibri" charset="0"/>
                          <a:cs typeface="Calibri" charset="0"/>
                        </a:rPr>
                        <a:t> can follow people with similar interests to you so that you can plan and get feedback/ advice based on your preferences </a:t>
                      </a:r>
                      <a:endParaRPr lang="en-US" dirty="0">
                        <a:latin typeface="Calibri" charset="0"/>
                        <a:ea typeface="Calibri" charset="0"/>
                        <a:cs typeface="Calibri" charset="0"/>
                      </a:endParaRPr>
                    </a:p>
                    <a:p>
                      <a:pPr marL="285750" indent="-285750">
                        <a:buFontTx/>
                        <a:buChar char="-"/>
                      </a:pPr>
                      <a:endParaRPr lang="en-US" dirty="0">
                        <a:latin typeface="Calibri" charset="0"/>
                        <a:ea typeface="Calibri" charset="0"/>
                        <a:cs typeface="Calibri" charset="0"/>
                      </a:endParaRPr>
                    </a:p>
                    <a:p>
                      <a:pPr marL="285750" indent="-285750">
                        <a:buFontTx/>
                        <a:buChar char="-"/>
                      </a:pPr>
                      <a:endParaRPr lang="en-US" dirty="0">
                        <a:latin typeface="Calibri" charset="0"/>
                        <a:ea typeface="Calibri" charset="0"/>
                        <a:cs typeface="Calibri"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25392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317713" y="356365"/>
            <a:ext cx="11714135" cy="584775"/>
          </a:xfrm>
          <a:prstGeom prst="rect">
            <a:avLst/>
          </a:prstGeom>
          <a:noFill/>
        </p:spPr>
        <p:txBody>
          <a:bodyPr wrap="square" rtlCol="0">
            <a:spAutoFit/>
          </a:bodyPr>
          <a:lstStyle/>
          <a:p>
            <a:r>
              <a:rPr lang="en-US" sz="3200" dirty="0"/>
              <a:t>Team - </a:t>
            </a:r>
            <a:r>
              <a:rPr lang="zh-CN" altLang="en-US" sz="3200" dirty="0"/>
              <a:t>团队</a:t>
            </a:r>
            <a:endParaRPr lang="en-US" sz="3200" dirty="0"/>
          </a:p>
        </p:txBody>
      </p:sp>
      <p:pic>
        <p:nvPicPr>
          <p:cNvPr id="41" name="Picture 40">
            <a:extLst>
              <a:ext uri="{FF2B5EF4-FFF2-40B4-BE49-F238E27FC236}">
                <a16:creationId xmlns:a16="http://schemas.microsoft.com/office/drawing/2014/main" id="{94067920-D77B-478C-A77B-17AA3169D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184" y="2376055"/>
            <a:ext cx="2105890" cy="2105890"/>
          </a:xfrm>
          <a:prstGeom prst="rect">
            <a:avLst/>
          </a:prstGeom>
        </p:spPr>
      </p:pic>
      <p:sp>
        <p:nvSpPr>
          <p:cNvPr id="42" name="TextBox 41">
            <a:extLst>
              <a:ext uri="{FF2B5EF4-FFF2-40B4-BE49-F238E27FC236}">
                <a16:creationId xmlns:a16="http://schemas.microsoft.com/office/drawing/2014/main" id="{4A3F7263-CAE9-4071-9820-ABF7258653ED}"/>
              </a:ext>
            </a:extLst>
          </p:cNvPr>
          <p:cNvSpPr txBox="1"/>
          <p:nvPr/>
        </p:nvSpPr>
        <p:spPr>
          <a:xfrm>
            <a:off x="1385455" y="1664333"/>
            <a:ext cx="2650084" cy="461665"/>
          </a:xfrm>
          <a:prstGeom prst="rect">
            <a:avLst/>
          </a:prstGeom>
          <a:noFill/>
        </p:spPr>
        <p:txBody>
          <a:bodyPr wrap="none" rtlCol="0">
            <a:spAutoFit/>
          </a:bodyPr>
          <a:lstStyle/>
          <a:p>
            <a:pPr algn="ctr"/>
            <a:r>
              <a:rPr lang="en-US" altLang="zh-CN" sz="2400" u="sng" dirty="0"/>
              <a:t>Connor Cashman</a:t>
            </a:r>
            <a:endParaRPr lang="en-US" sz="2400" u="sng" dirty="0"/>
          </a:p>
        </p:txBody>
      </p:sp>
      <p:sp>
        <p:nvSpPr>
          <p:cNvPr id="43" name="TextBox 42">
            <a:extLst>
              <a:ext uri="{FF2B5EF4-FFF2-40B4-BE49-F238E27FC236}">
                <a16:creationId xmlns:a16="http://schemas.microsoft.com/office/drawing/2014/main" id="{E371D595-3D82-49A9-952D-6650E7AE5E5D}"/>
              </a:ext>
            </a:extLst>
          </p:cNvPr>
          <p:cNvSpPr txBox="1"/>
          <p:nvPr/>
        </p:nvSpPr>
        <p:spPr>
          <a:xfrm>
            <a:off x="4585855" y="1751617"/>
            <a:ext cx="7708649" cy="3354765"/>
          </a:xfrm>
          <a:prstGeom prst="rect">
            <a:avLst/>
          </a:prstGeom>
          <a:noFill/>
        </p:spPr>
        <p:txBody>
          <a:bodyPr wrap="none" rtlCol="0">
            <a:spAutoFit/>
          </a:bodyPr>
          <a:lstStyle/>
          <a:p>
            <a:pPr marL="342900" indent="-342900">
              <a:buFont typeface="Arial" panose="020B0604020202020204" pitchFamily="34" charset="0"/>
              <a:buChar char="•"/>
            </a:pPr>
            <a:r>
              <a:rPr lang="en-GB" sz="2300" dirty="0"/>
              <a:t>Chiefly responsible for the project schedule and </a:t>
            </a:r>
          </a:p>
          <a:p>
            <a:r>
              <a:rPr lang="en-GB" sz="2300" dirty="0"/>
              <a:t>project plan and how progress compares to the plan. </a:t>
            </a:r>
          </a:p>
          <a:p>
            <a:endParaRPr lang="en-GB" sz="500" dirty="0"/>
          </a:p>
          <a:p>
            <a:pPr marL="342900" indent="-342900">
              <a:buFont typeface="Arial" panose="020B0604020202020204" pitchFamily="34" charset="0"/>
              <a:buChar char="•"/>
            </a:pPr>
            <a:r>
              <a:rPr lang="en-GB" sz="2300" dirty="0"/>
              <a:t>The programmer is responsible for turning the </a:t>
            </a:r>
          </a:p>
          <a:p>
            <a:r>
              <a:rPr lang="en-GB" sz="2300" dirty="0"/>
              <a:t>need for system capabilities into something a computer</a:t>
            </a:r>
          </a:p>
          <a:p>
            <a:r>
              <a:rPr lang="en-GB" sz="2300" dirty="0"/>
              <a:t>with actually run. Responsible for realising, as closely </a:t>
            </a:r>
          </a:p>
          <a:p>
            <a:r>
              <a:rPr lang="en-GB" sz="2300" dirty="0"/>
              <a:t>as possible, the requirements and designs developed </a:t>
            </a:r>
          </a:p>
          <a:p>
            <a:r>
              <a:rPr lang="en-GB" sz="2300" dirty="0"/>
              <a:t>by the team. This helps ensure that what the </a:t>
            </a:r>
          </a:p>
          <a:p>
            <a:r>
              <a:rPr lang="en-GB" sz="2300" dirty="0"/>
              <a:t>programmer produces is what the stakeholders </a:t>
            </a:r>
          </a:p>
          <a:p>
            <a:r>
              <a:rPr lang="en-GB" sz="2300" dirty="0"/>
              <a:t>actually want.</a:t>
            </a:r>
            <a:endParaRPr lang="en-US" sz="2300" dirty="0"/>
          </a:p>
        </p:txBody>
      </p:sp>
      <p:sp>
        <p:nvSpPr>
          <p:cNvPr id="44" name="TextBox 43">
            <a:extLst>
              <a:ext uri="{FF2B5EF4-FFF2-40B4-BE49-F238E27FC236}">
                <a16:creationId xmlns:a16="http://schemas.microsoft.com/office/drawing/2014/main" id="{AB6552D6-2C9D-4D55-A0DD-865C76B319DD}"/>
              </a:ext>
            </a:extLst>
          </p:cNvPr>
          <p:cNvSpPr txBox="1"/>
          <p:nvPr/>
        </p:nvSpPr>
        <p:spPr>
          <a:xfrm>
            <a:off x="860984" y="4440313"/>
            <a:ext cx="3592138" cy="461665"/>
          </a:xfrm>
          <a:prstGeom prst="rect">
            <a:avLst/>
          </a:prstGeom>
          <a:noFill/>
        </p:spPr>
        <p:txBody>
          <a:bodyPr wrap="none" rtlCol="0">
            <a:spAutoFit/>
          </a:bodyPr>
          <a:lstStyle/>
          <a:p>
            <a:pPr algn="ctr"/>
            <a:r>
              <a:rPr lang="en-US" altLang="zh-CN" sz="2400" u="sng" dirty="0"/>
              <a:t>Manager &amp; </a:t>
            </a:r>
            <a:r>
              <a:rPr lang="en-US" sz="2400" u="sng" dirty="0"/>
              <a:t>Programmer</a:t>
            </a:r>
          </a:p>
        </p:txBody>
      </p:sp>
    </p:spTree>
    <p:extLst>
      <p:ext uri="{BB962C8B-B14F-4D97-AF65-F5344CB8AC3E}">
        <p14:creationId xmlns:p14="http://schemas.microsoft.com/office/powerpoint/2010/main" val="2609667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F379C7-7FA6-4ED9-A374-613F9AF24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729" y="2317063"/>
            <a:ext cx="1828800" cy="1828800"/>
          </a:xfrm>
          <a:prstGeom prst="rect">
            <a:avLst/>
          </a:prstGeom>
        </p:spPr>
      </p:pic>
      <p:sp>
        <p:nvSpPr>
          <p:cNvPr id="37" name="TextBox 36"/>
          <p:cNvSpPr txBox="1"/>
          <p:nvPr/>
        </p:nvSpPr>
        <p:spPr>
          <a:xfrm>
            <a:off x="317713" y="356365"/>
            <a:ext cx="11714135" cy="584775"/>
          </a:xfrm>
          <a:prstGeom prst="rect">
            <a:avLst/>
          </a:prstGeom>
          <a:noFill/>
        </p:spPr>
        <p:txBody>
          <a:bodyPr wrap="square" rtlCol="0">
            <a:spAutoFit/>
          </a:bodyPr>
          <a:lstStyle/>
          <a:p>
            <a:r>
              <a:rPr lang="en-US" sz="3200" dirty="0"/>
              <a:t>Team - </a:t>
            </a:r>
            <a:r>
              <a:rPr lang="zh-CN" altLang="en-US" sz="3200" dirty="0"/>
              <a:t>团队</a:t>
            </a:r>
            <a:endParaRPr lang="en-US" sz="3200" dirty="0"/>
          </a:p>
        </p:txBody>
      </p:sp>
      <p:sp>
        <p:nvSpPr>
          <p:cNvPr id="42" name="TextBox 41">
            <a:extLst>
              <a:ext uri="{FF2B5EF4-FFF2-40B4-BE49-F238E27FC236}">
                <a16:creationId xmlns:a16="http://schemas.microsoft.com/office/drawing/2014/main" id="{4A3F7263-CAE9-4071-9820-ABF7258653ED}"/>
              </a:ext>
            </a:extLst>
          </p:cNvPr>
          <p:cNvSpPr txBox="1"/>
          <p:nvPr/>
        </p:nvSpPr>
        <p:spPr>
          <a:xfrm>
            <a:off x="1393636" y="1664333"/>
            <a:ext cx="2472986" cy="461665"/>
          </a:xfrm>
          <a:prstGeom prst="rect">
            <a:avLst/>
          </a:prstGeom>
          <a:noFill/>
        </p:spPr>
        <p:txBody>
          <a:bodyPr wrap="none" rtlCol="0">
            <a:spAutoFit/>
          </a:bodyPr>
          <a:lstStyle/>
          <a:p>
            <a:pPr algn="ctr"/>
            <a:r>
              <a:rPr lang="en-US" altLang="zh-CN" sz="2400" u="sng" dirty="0"/>
              <a:t>Edward </a:t>
            </a:r>
            <a:r>
              <a:rPr lang="en-US" altLang="zh-CN" sz="2400" u="sng" dirty="0" err="1"/>
              <a:t>Southall</a:t>
            </a:r>
            <a:endParaRPr lang="en-US" sz="2400" u="sng" dirty="0"/>
          </a:p>
        </p:txBody>
      </p:sp>
      <p:sp>
        <p:nvSpPr>
          <p:cNvPr id="43" name="TextBox 42">
            <a:extLst>
              <a:ext uri="{FF2B5EF4-FFF2-40B4-BE49-F238E27FC236}">
                <a16:creationId xmlns:a16="http://schemas.microsoft.com/office/drawing/2014/main" id="{E371D595-3D82-49A9-952D-6650E7AE5E5D}"/>
              </a:ext>
            </a:extLst>
          </p:cNvPr>
          <p:cNvSpPr txBox="1"/>
          <p:nvPr/>
        </p:nvSpPr>
        <p:spPr>
          <a:xfrm>
            <a:off x="4512622" y="2238920"/>
            <a:ext cx="7470187" cy="2215991"/>
          </a:xfrm>
          <a:prstGeom prst="rect">
            <a:avLst/>
          </a:prstGeom>
          <a:noFill/>
        </p:spPr>
        <p:txBody>
          <a:bodyPr wrap="none" rtlCol="0">
            <a:spAutoFit/>
          </a:bodyPr>
          <a:lstStyle/>
          <a:p>
            <a:pPr marL="342900" indent="-342900">
              <a:buFont typeface="Arial" panose="020B0604020202020204" pitchFamily="34" charset="0"/>
              <a:buChar char="•"/>
            </a:pPr>
            <a:r>
              <a:rPr lang="en-GB" sz="2300" dirty="0"/>
              <a:t>Understands the overall structure of the software </a:t>
            </a:r>
          </a:p>
          <a:p>
            <a:r>
              <a:rPr lang="en-GB" sz="2300" dirty="0"/>
              <a:t>system. Must ensure a modular system and keeps </a:t>
            </a:r>
          </a:p>
          <a:p>
            <a:r>
              <a:rPr lang="en-GB" sz="2300" dirty="0"/>
              <a:t>an eye on the bigger picture. </a:t>
            </a:r>
          </a:p>
          <a:p>
            <a:pPr marL="342900" indent="-342900">
              <a:buFont typeface="Arial" panose="020B0604020202020204" pitchFamily="34" charset="0"/>
              <a:buChar char="•"/>
            </a:pPr>
            <a:r>
              <a:rPr lang="en-GB" sz="2300" dirty="0"/>
              <a:t>As with other roles, part of the build-master's job is </a:t>
            </a:r>
          </a:p>
          <a:p>
            <a:r>
              <a:rPr lang="en-GB" sz="2300" dirty="0"/>
              <a:t>to establish practices for others, and part is to </a:t>
            </a:r>
          </a:p>
          <a:p>
            <a:r>
              <a:rPr lang="en-GB" sz="2300" dirty="0"/>
              <a:t>administer the version and configuration system. </a:t>
            </a:r>
            <a:endParaRPr lang="en-US" sz="2300" u="sng" dirty="0"/>
          </a:p>
        </p:txBody>
      </p:sp>
      <p:sp>
        <p:nvSpPr>
          <p:cNvPr id="44" name="TextBox 43">
            <a:extLst>
              <a:ext uri="{FF2B5EF4-FFF2-40B4-BE49-F238E27FC236}">
                <a16:creationId xmlns:a16="http://schemas.microsoft.com/office/drawing/2014/main" id="{AB6552D6-2C9D-4D55-A0DD-865C76B319DD}"/>
              </a:ext>
            </a:extLst>
          </p:cNvPr>
          <p:cNvSpPr txBox="1"/>
          <p:nvPr/>
        </p:nvSpPr>
        <p:spPr>
          <a:xfrm>
            <a:off x="991379" y="4039413"/>
            <a:ext cx="3277500" cy="830997"/>
          </a:xfrm>
          <a:prstGeom prst="rect">
            <a:avLst/>
          </a:prstGeom>
          <a:noFill/>
        </p:spPr>
        <p:txBody>
          <a:bodyPr wrap="none" rtlCol="0">
            <a:spAutoFit/>
          </a:bodyPr>
          <a:lstStyle/>
          <a:p>
            <a:pPr algn="ctr"/>
            <a:r>
              <a:rPr lang="en-US" sz="2400" u="sng" dirty="0"/>
              <a:t>System Architect &amp; </a:t>
            </a:r>
          </a:p>
          <a:p>
            <a:pPr algn="ctr"/>
            <a:r>
              <a:rPr lang="en-US" sz="2400" u="sng" dirty="0"/>
              <a:t>Configuration Control</a:t>
            </a:r>
          </a:p>
        </p:txBody>
      </p:sp>
    </p:spTree>
    <p:extLst>
      <p:ext uri="{BB962C8B-B14F-4D97-AF65-F5344CB8AC3E}">
        <p14:creationId xmlns:p14="http://schemas.microsoft.com/office/powerpoint/2010/main" val="1371713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84E221-A19B-4089-9D1E-9A31C16DA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184" y="2336738"/>
            <a:ext cx="2142892" cy="2142892"/>
          </a:xfrm>
          <a:prstGeom prst="rect">
            <a:avLst/>
          </a:prstGeom>
        </p:spPr>
      </p:pic>
      <p:sp>
        <p:nvSpPr>
          <p:cNvPr id="37" name="TextBox 36"/>
          <p:cNvSpPr txBox="1"/>
          <p:nvPr/>
        </p:nvSpPr>
        <p:spPr>
          <a:xfrm>
            <a:off x="317713" y="356365"/>
            <a:ext cx="11714135" cy="584775"/>
          </a:xfrm>
          <a:prstGeom prst="rect">
            <a:avLst/>
          </a:prstGeom>
          <a:noFill/>
        </p:spPr>
        <p:txBody>
          <a:bodyPr wrap="square" rtlCol="0">
            <a:spAutoFit/>
          </a:bodyPr>
          <a:lstStyle/>
          <a:p>
            <a:r>
              <a:rPr lang="en-US" sz="3200" dirty="0"/>
              <a:t>Team - </a:t>
            </a:r>
            <a:r>
              <a:rPr lang="zh-CN" altLang="en-US" sz="3200" dirty="0"/>
              <a:t>团队</a:t>
            </a:r>
            <a:endParaRPr lang="en-US" sz="3200" dirty="0"/>
          </a:p>
        </p:txBody>
      </p:sp>
      <p:sp>
        <p:nvSpPr>
          <p:cNvPr id="42" name="TextBox 41">
            <a:extLst>
              <a:ext uri="{FF2B5EF4-FFF2-40B4-BE49-F238E27FC236}">
                <a16:creationId xmlns:a16="http://schemas.microsoft.com/office/drawing/2014/main" id="{4A3F7263-CAE9-4071-9820-ABF7258653ED}"/>
              </a:ext>
            </a:extLst>
          </p:cNvPr>
          <p:cNvSpPr txBox="1"/>
          <p:nvPr/>
        </p:nvSpPr>
        <p:spPr>
          <a:xfrm>
            <a:off x="1845519" y="1664333"/>
            <a:ext cx="1729961" cy="461665"/>
          </a:xfrm>
          <a:prstGeom prst="rect">
            <a:avLst/>
          </a:prstGeom>
          <a:noFill/>
        </p:spPr>
        <p:txBody>
          <a:bodyPr wrap="none" rtlCol="0">
            <a:spAutoFit/>
          </a:bodyPr>
          <a:lstStyle/>
          <a:p>
            <a:pPr algn="ctr"/>
            <a:r>
              <a:rPr lang="en-US" altLang="zh-CN" sz="2400" u="sng" dirty="0"/>
              <a:t>Zhao </a:t>
            </a:r>
            <a:r>
              <a:rPr lang="en-US" altLang="zh-CN" sz="2400" u="sng" dirty="0" err="1"/>
              <a:t>Zihao</a:t>
            </a:r>
            <a:endParaRPr lang="en-US" sz="2400" u="sng" dirty="0"/>
          </a:p>
        </p:txBody>
      </p:sp>
      <p:sp>
        <p:nvSpPr>
          <p:cNvPr id="43" name="TextBox 42">
            <a:extLst>
              <a:ext uri="{FF2B5EF4-FFF2-40B4-BE49-F238E27FC236}">
                <a16:creationId xmlns:a16="http://schemas.microsoft.com/office/drawing/2014/main" id="{E371D595-3D82-49A9-952D-6650E7AE5E5D}"/>
              </a:ext>
            </a:extLst>
          </p:cNvPr>
          <p:cNvSpPr txBox="1"/>
          <p:nvPr/>
        </p:nvSpPr>
        <p:spPr>
          <a:xfrm>
            <a:off x="4585855" y="2654131"/>
            <a:ext cx="7546297" cy="1508105"/>
          </a:xfrm>
          <a:prstGeom prst="rect">
            <a:avLst/>
          </a:prstGeom>
          <a:noFill/>
        </p:spPr>
        <p:txBody>
          <a:bodyPr wrap="none" rtlCol="0">
            <a:spAutoFit/>
          </a:bodyPr>
          <a:lstStyle/>
          <a:p>
            <a:r>
              <a:rPr lang="en-GB" sz="2300" dirty="0"/>
              <a:t>Ensures that quality goals are being met. Produces a </a:t>
            </a:r>
          </a:p>
          <a:p>
            <a:r>
              <a:rPr lang="en-GB" sz="2300" dirty="0"/>
              <a:t>good iteration and test plan and ensures it is executed </a:t>
            </a:r>
          </a:p>
          <a:p>
            <a:r>
              <a:rPr lang="en-GB" sz="2300" dirty="0"/>
              <a:t>at a high standard. Must establish standard practices </a:t>
            </a:r>
          </a:p>
          <a:p>
            <a:r>
              <a:rPr lang="en-GB" sz="2300" dirty="0"/>
              <a:t>and expectations. </a:t>
            </a:r>
            <a:endParaRPr lang="en-US" sz="2300" u="sng" dirty="0"/>
          </a:p>
        </p:txBody>
      </p:sp>
      <p:sp>
        <p:nvSpPr>
          <p:cNvPr id="44" name="TextBox 43">
            <a:extLst>
              <a:ext uri="{FF2B5EF4-FFF2-40B4-BE49-F238E27FC236}">
                <a16:creationId xmlns:a16="http://schemas.microsoft.com/office/drawing/2014/main" id="{AB6552D6-2C9D-4D55-A0DD-865C76B319DD}"/>
              </a:ext>
            </a:extLst>
          </p:cNvPr>
          <p:cNvSpPr txBox="1"/>
          <p:nvPr/>
        </p:nvSpPr>
        <p:spPr>
          <a:xfrm>
            <a:off x="1480837" y="4440313"/>
            <a:ext cx="2352440" cy="461665"/>
          </a:xfrm>
          <a:prstGeom prst="rect">
            <a:avLst/>
          </a:prstGeom>
          <a:noFill/>
        </p:spPr>
        <p:txBody>
          <a:bodyPr wrap="none" rtlCol="0">
            <a:spAutoFit/>
          </a:bodyPr>
          <a:lstStyle/>
          <a:p>
            <a:pPr algn="ctr"/>
            <a:r>
              <a:rPr lang="en-US" altLang="zh-CN" sz="2400" u="sng" dirty="0"/>
              <a:t>Quality Control</a:t>
            </a:r>
            <a:endParaRPr lang="en-US" sz="2400" u="sng" dirty="0"/>
          </a:p>
        </p:txBody>
      </p:sp>
    </p:spTree>
    <p:extLst>
      <p:ext uri="{BB962C8B-B14F-4D97-AF65-F5344CB8AC3E}">
        <p14:creationId xmlns:p14="http://schemas.microsoft.com/office/powerpoint/2010/main" val="3131802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B5D336-88EB-4F30-81E8-9FD2F62BF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378" y="2376055"/>
            <a:ext cx="2139696" cy="2139696"/>
          </a:xfrm>
          <a:prstGeom prst="rect">
            <a:avLst/>
          </a:prstGeom>
        </p:spPr>
      </p:pic>
      <p:sp>
        <p:nvSpPr>
          <p:cNvPr id="37" name="TextBox 36"/>
          <p:cNvSpPr txBox="1"/>
          <p:nvPr/>
        </p:nvSpPr>
        <p:spPr>
          <a:xfrm>
            <a:off x="317713" y="356365"/>
            <a:ext cx="11714135" cy="584775"/>
          </a:xfrm>
          <a:prstGeom prst="rect">
            <a:avLst/>
          </a:prstGeom>
          <a:noFill/>
        </p:spPr>
        <p:txBody>
          <a:bodyPr wrap="square" rtlCol="0">
            <a:spAutoFit/>
          </a:bodyPr>
          <a:lstStyle/>
          <a:p>
            <a:r>
              <a:rPr lang="en-US" sz="3200" dirty="0"/>
              <a:t>Team - </a:t>
            </a:r>
            <a:r>
              <a:rPr lang="zh-CN" altLang="en-US" sz="3200" dirty="0"/>
              <a:t>团队</a:t>
            </a:r>
            <a:endParaRPr lang="en-US" sz="3200" dirty="0"/>
          </a:p>
        </p:txBody>
      </p:sp>
      <p:sp>
        <p:nvSpPr>
          <p:cNvPr id="42" name="TextBox 41">
            <a:extLst>
              <a:ext uri="{FF2B5EF4-FFF2-40B4-BE49-F238E27FC236}">
                <a16:creationId xmlns:a16="http://schemas.microsoft.com/office/drawing/2014/main" id="{4A3F7263-CAE9-4071-9820-ABF7258653ED}"/>
              </a:ext>
            </a:extLst>
          </p:cNvPr>
          <p:cNvSpPr txBox="1"/>
          <p:nvPr/>
        </p:nvSpPr>
        <p:spPr>
          <a:xfrm>
            <a:off x="1747607" y="1664333"/>
            <a:ext cx="1925784" cy="461665"/>
          </a:xfrm>
          <a:prstGeom prst="rect">
            <a:avLst/>
          </a:prstGeom>
          <a:noFill/>
        </p:spPr>
        <p:txBody>
          <a:bodyPr wrap="none" rtlCol="0">
            <a:spAutoFit/>
          </a:bodyPr>
          <a:lstStyle/>
          <a:p>
            <a:pPr algn="ctr"/>
            <a:r>
              <a:rPr lang="en-US" altLang="zh-CN" sz="2400" u="sng" dirty="0"/>
              <a:t>Wang Si Wei</a:t>
            </a:r>
            <a:endParaRPr lang="en-US" sz="2400" u="sng" dirty="0"/>
          </a:p>
        </p:txBody>
      </p:sp>
      <p:sp>
        <p:nvSpPr>
          <p:cNvPr id="43" name="TextBox 42">
            <a:extLst>
              <a:ext uri="{FF2B5EF4-FFF2-40B4-BE49-F238E27FC236}">
                <a16:creationId xmlns:a16="http://schemas.microsoft.com/office/drawing/2014/main" id="{E371D595-3D82-49A9-952D-6650E7AE5E5D}"/>
              </a:ext>
            </a:extLst>
          </p:cNvPr>
          <p:cNvSpPr txBox="1"/>
          <p:nvPr/>
        </p:nvSpPr>
        <p:spPr>
          <a:xfrm>
            <a:off x="4483500" y="2674947"/>
            <a:ext cx="7548348" cy="1508105"/>
          </a:xfrm>
          <a:prstGeom prst="rect">
            <a:avLst/>
          </a:prstGeom>
          <a:noFill/>
        </p:spPr>
        <p:txBody>
          <a:bodyPr wrap="none" rtlCol="0">
            <a:spAutoFit/>
          </a:bodyPr>
          <a:lstStyle/>
          <a:p>
            <a:r>
              <a:rPr lang="en-GB" sz="2300" dirty="0"/>
              <a:t>Creates documentation for the users of the software </a:t>
            </a:r>
          </a:p>
          <a:p>
            <a:r>
              <a:rPr lang="en-GB" sz="2300" dirty="0"/>
              <a:t>system (end users and administration). Documentation</a:t>
            </a:r>
          </a:p>
          <a:p>
            <a:r>
              <a:rPr lang="en-GB" sz="2300" dirty="0"/>
              <a:t>may include user manuals, online help, web based </a:t>
            </a:r>
          </a:p>
          <a:p>
            <a:r>
              <a:rPr lang="en-GB" sz="2300" dirty="0"/>
              <a:t>documents and FAQs and information.</a:t>
            </a:r>
            <a:endParaRPr lang="en-US" sz="2300" u="sng" dirty="0"/>
          </a:p>
        </p:txBody>
      </p:sp>
      <p:sp>
        <p:nvSpPr>
          <p:cNvPr id="44" name="TextBox 43">
            <a:extLst>
              <a:ext uri="{FF2B5EF4-FFF2-40B4-BE49-F238E27FC236}">
                <a16:creationId xmlns:a16="http://schemas.microsoft.com/office/drawing/2014/main" id="{AB6552D6-2C9D-4D55-A0DD-865C76B319DD}"/>
              </a:ext>
            </a:extLst>
          </p:cNvPr>
          <p:cNvSpPr txBox="1"/>
          <p:nvPr/>
        </p:nvSpPr>
        <p:spPr>
          <a:xfrm>
            <a:off x="1126832" y="4440313"/>
            <a:ext cx="3060453" cy="461665"/>
          </a:xfrm>
          <a:prstGeom prst="rect">
            <a:avLst/>
          </a:prstGeom>
          <a:noFill/>
        </p:spPr>
        <p:txBody>
          <a:bodyPr wrap="none" rtlCol="0">
            <a:spAutoFit/>
          </a:bodyPr>
          <a:lstStyle/>
          <a:p>
            <a:pPr algn="ctr"/>
            <a:r>
              <a:rPr lang="en-US" altLang="zh-CN" sz="2400" u="sng" dirty="0"/>
              <a:t>User Documentation</a:t>
            </a:r>
            <a:endParaRPr lang="en-US" sz="2400" u="sng" dirty="0"/>
          </a:p>
        </p:txBody>
      </p:sp>
    </p:spTree>
    <p:extLst>
      <p:ext uri="{BB962C8B-B14F-4D97-AF65-F5344CB8AC3E}">
        <p14:creationId xmlns:p14="http://schemas.microsoft.com/office/powerpoint/2010/main" val="1077096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CA4BC7-3C37-476D-9DB5-6110BB9DE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378" y="2342249"/>
            <a:ext cx="2139696" cy="2139696"/>
          </a:xfrm>
          <a:prstGeom prst="rect">
            <a:avLst/>
          </a:prstGeom>
        </p:spPr>
      </p:pic>
      <p:sp>
        <p:nvSpPr>
          <p:cNvPr id="37" name="TextBox 36"/>
          <p:cNvSpPr txBox="1"/>
          <p:nvPr/>
        </p:nvSpPr>
        <p:spPr>
          <a:xfrm>
            <a:off x="317713" y="356365"/>
            <a:ext cx="11714135" cy="584775"/>
          </a:xfrm>
          <a:prstGeom prst="rect">
            <a:avLst/>
          </a:prstGeom>
          <a:noFill/>
        </p:spPr>
        <p:txBody>
          <a:bodyPr wrap="square" rtlCol="0">
            <a:spAutoFit/>
          </a:bodyPr>
          <a:lstStyle/>
          <a:p>
            <a:r>
              <a:rPr lang="en-US" sz="3200" dirty="0"/>
              <a:t>Team - </a:t>
            </a:r>
            <a:r>
              <a:rPr lang="zh-CN" altLang="en-US" sz="3200" dirty="0"/>
              <a:t>团队</a:t>
            </a:r>
            <a:endParaRPr lang="en-US" sz="3200" dirty="0"/>
          </a:p>
        </p:txBody>
      </p:sp>
      <p:sp>
        <p:nvSpPr>
          <p:cNvPr id="42" name="TextBox 41">
            <a:extLst>
              <a:ext uri="{FF2B5EF4-FFF2-40B4-BE49-F238E27FC236}">
                <a16:creationId xmlns:a16="http://schemas.microsoft.com/office/drawing/2014/main" id="{4A3F7263-CAE9-4071-9820-ABF7258653ED}"/>
              </a:ext>
            </a:extLst>
          </p:cNvPr>
          <p:cNvSpPr txBox="1"/>
          <p:nvPr/>
        </p:nvSpPr>
        <p:spPr>
          <a:xfrm>
            <a:off x="1757353" y="1664333"/>
            <a:ext cx="1906291" cy="461665"/>
          </a:xfrm>
          <a:prstGeom prst="rect">
            <a:avLst/>
          </a:prstGeom>
          <a:noFill/>
        </p:spPr>
        <p:txBody>
          <a:bodyPr wrap="none" rtlCol="0">
            <a:spAutoFit/>
          </a:bodyPr>
          <a:lstStyle/>
          <a:p>
            <a:pPr algn="ctr"/>
            <a:r>
              <a:rPr lang="en-US" altLang="zh-CN" sz="2400" u="sng" dirty="0"/>
              <a:t>Hannah Jury</a:t>
            </a:r>
            <a:endParaRPr lang="en-US" sz="2400" u="sng" dirty="0"/>
          </a:p>
        </p:txBody>
      </p:sp>
      <p:sp>
        <p:nvSpPr>
          <p:cNvPr id="43" name="TextBox 42">
            <a:extLst>
              <a:ext uri="{FF2B5EF4-FFF2-40B4-BE49-F238E27FC236}">
                <a16:creationId xmlns:a16="http://schemas.microsoft.com/office/drawing/2014/main" id="{E371D595-3D82-49A9-952D-6650E7AE5E5D}"/>
              </a:ext>
            </a:extLst>
          </p:cNvPr>
          <p:cNvSpPr txBox="1"/>
          <p:nvPr/>
        </p:nvSpPr>
        <p:spPr>
          <a:xfrm>
            <a:off x="4553947" y="2481073"/>
            <a:ext cx="7638053" cy="1862048"/>
          </a:xfrm>
          <a:prstGeom prst="rect">
            <a:avLst/>
          </a:prstGeom>
          <a:noFill/>
        </p:spPr>
        <p:txBody>
          <a:bodyPr wrap="none" rtlCol="0">
            <a:spAutoFit/>
          </a:bodyPr>
          <a:lstStyle/>
          <a:p>
            <a:r>
              <a:rPr lang="en-GB" sz="2300" dirty="0"/>
              <a:t>Understanding and communication the system </a:t>
            </a:r>
          </a:p>
          <a:p>
            <a:r>
              <a:rPr lang="en-GB" sz="2300" dirty="0"/>
              <a:t>requirements (which define the functional behaviour </a:t>
            </a:r>
          </a:p>
          <a:p>
            <a:r>
              <a:rPr lang="en-GB" sz="2300" dirty="0"/>
              <a:t>and qualities). Identifies the stakeholders, eliciting </a:t>
            </a:r>
          </a:p>
          <a:p>
            <a:r>
              <a:rPr lang="en-GB" sz="2300" dirty="0"/>
              <a:t>requirements, establishing priorities and documenting </a:t>
            </a:r>
          </a:p>
          <a:p>
            <a:r>
              <a:rPr lang="en-GB" sz="2300" dirty="0"/>
              <a:t>progress. </a:t>
            </a:r>
            <a:endParaRPr lang="en-US" sz="2300" u="sng" dirty="0"/>
          </a:p>
        </p:txBody>
      </p:sp>
      <p:sp>
        <p:nvSpPr>
          <p:cNvPr id="44" name="TextBox 43">
            <a:extLst>
              <a:ext uri="{FF2B5EF4-FFF2-40B4-BE49-F238E27FC236}">
                <a16:creationId xmlns:a16="http://schemas.microsoft.com/office/drawing/2014/main" id="{AB6552D6-2C9D-4D55-A0DD-865C76B319DD}"/>
              </a:ext>
            </a:extLst>
          </p:cNvPr>
          <p:cNvSpPr txBox="1"/>
          <p:nvPr/>
        </p:nvSpPr>
        <p:spPr>
          <a:xfrm>
            <a:off x="1025361" y="4440313"/>
            <a:ext cx="3263394" cy="461665"/>
          </a:xfrm>
          <a:prstGeom prst="rect">
            <a:avLst/>
          </a:prstGeom>
          <a:noFill/>
        </p:spPr>
        <p:txBody>
          <a:bodyPr wrap="none" rtlCol="0">
            <a:spAutoFit/>
          </a:bodyPr>
          <a:lstStyle/>
          <a:p>
            <a:pPr algn="ctr"/>
            <a:r>
              <a:rPr lang="en-US" altLang="zh-CN" sz="2400" u="sng" dirty="0"/>
              <a:t>Requirements Analyst</a:t>
            </a:r>
            <a:endParaRPr lang="en-US" sz="2400" u="sng" dirty="0"/>
          </a:p>
        </p:txBody>
      </p:sp>
    </p:spTree>
    <p:extLst>
      <p:ext uri="{BB962C8B-B14F-4D97-AF65-F5344CB8AC3E}">
        <p14:creationId xmlns:p14="http://schemas.microsoft.com/office/powerpoint/2010/main" val="621675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B5B3A05-3618-4452-B08B-E3E13C408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378" y="2300617"/>
            <a:ext cx="2139696" cy="2139696"/>
          </a:xfrm>
          <a:prstGeom prst="rect">
            <a:avLst/>
          </a:prstGeom>
        </p:spPr>
      </p:pic>
      <p:sp>
        <p:nvSpPr>
          <p:cNvPr id="37" name="TextBox 36"/>
          <p:cNvSpPr txBox="1"/>
          <p:nvPr/>
        </p:nvSpPr>
        <p:spPr>
          <a:xfrm>
            <a:off x="317713" y="356365"/>
            <a:ext cx="11714135" cy="584775"/>
          </a:xfrm>
          <a:prstGeom prst="rect">
            <a:avLst/>
          </a:prstGeom>
          <a:noFill/>
        </p:spPr>
        <p:txBody>
          <a:bodyPr wrap="square" rtlCol="0">
            <a:spAutoFit/>
          </a:bodyPr>
          <a:lstStyle/>
          <a:p>
            <a:r>
              <a:rPr lang="en-US" sz="3200" dirty="0"/>
              <a:t>Team - </a:t>
            </a:r>
            <a:r>
              <a:rPr lang="zh-CN" altLang="en-US" sz="3200" dirty="0"/>
              <a:t>团队</a:t>
            </a:r>
            <a:endParaRPr lang="en-US" sz="3200" dirty="0"/>
          </a:p>
        </p:txBody>
      </p:sp>
      <p:sp>
        <p:nvSpPr>
          <p:cNvPr id="42" name="TextBox 41">
            <a:extLst>
              <a:ext uri="{FF2B5EF4-FFF2-40B4-BE49-F238E27FC236}">
                <a16:creationId xmlns:a16="http://schemas.microsoft.com/office/drawing/2014/main" id="{4A3F7263-CAE9-4071-9820-ABF7258653ED}"/>
              </a:ext>
            </a:extLst>
          </p:cNvPr>
          <p:cNvSpPr txBox="1"/>
          <p:nvPr/>
        </p:nvSpPr>
        <p:spPr>
          <a:xfrm>
            <a:off x="1656367" y="1664333"/>
            <a:ext cx="2108270" cy="461665"/>
          </a:xfrm>
          <a:prstGeom prst="rect">
            <a:avLst/>
          </a:prstGeom>
          <a:noFill/>
        </p:spPr>
        <p:txBody>
          <a:bodyPr wrap="none" rtlCol="0">
            <a:spAutoFit/>
          </a:bodyPr>
          <a:lstStyle/>
          <a:p>
            <a:pPr algn="ctr"/>
            <a:r>
              <a:rPr lang="en-US" altLang="zh-CN" sz="2400" u="sng" dirty="0"/>
              <a:t>Samuel Eadie</a:t>
            </a:r>
            <a:endParaRPr lang="en-US" sz="2400" u="sng" dirty="0"/>
          </a:p>
        </p:txBody>
      </p:sp>
      <p:sp>
        <p:nvSpPr>
          <p:cNvPr id="43" name="TextBox 42">
            <a:extLst>
              <a:ext uri="{FF2B5EF4-FFF2-40B4-BE49-F238E27FC236}">
                <a16:creationId xmlns:a16="http://schemas.microsoft.com/office/drawing/2014/main" id="{E371D595-3D82-49A9-952D-6650E7AE5E5D}"/>
              </a:ext>
            </a:extLst>
          </p:cNvPr>
          <p:cNvSpPr txBox="1"/>
          <p:nvPr/>
        </p:nvSpPr>
        <p:spPr>
          <a:xfrm>
            <a:off x="4585855" y="2439441"/>
            <a:ext cx="7586179" cy="1862048"/>
          </a:xfrm>
          <a:prstGeom prst="rect">
            <a:avLst/>
          </a:prstGeom>
          <a:noFill/>
        </p:spPr>
        <p:txBody>
          <a:bodyPr wrap="none" rtlCol="0">
            <a:spAutoFit/>
          </a:bodyPr>
          <a:lstStyle/>
          <a:p>
            <a:r>
              <a:rPr lang="en-GB" sz="2300" dirty="0"/>
              <a:t>Documentation written for developers and maintainers</a:t>
            </a:r>
          </a:p>
          <a:p>
            <a:r>
              <a:rPr lang="en-GB" sz="2300" dirty="0"/>
              <a:t>of a system. Includes formal requirements, design </a:t>
            </a:r>
          </a:p>
          <a:p>
            <a:r>
              <a:rPr lang="en-GB" sz="2300" dirty="0"/>
              <a:t>documents, README files and comments in code. </a:t>
            </a:r>
          </a:p>
          <a:p>
            <a:r>
              <a:rPr lang="en-GB" sz="2300" dirty="0"/>
              <a:t>Also coordinates work of several people to ensure it </a:t>
            </a:r>
          </a:p>
          <a:p>
            <a:r>
              <a:rPr lang="en-GB" sz="2300" dirty="0"/>
              <a:t>is consistent.</a:t>
            </a:r>
            <a:endParaRPr lang="en-US" sz="2300" u="sng" dirty="0"/>
          </a:p>
        </p:txBody>
      </p:sp>
      <p:sp>
        <p:nvSpPr>
          <p:cNvPr id="44" name="TextBox 43">
            <a:extLst>
              <a:ext uri="{FF2B5EF4-FFF2-40B4-BE49-F238E27FC236}">
                <a16:creationId xmlns:a16="http://schemas.microsoft.com/office/drawing/2014/main" id="{AB6552D6-2C9D-4D55-A0DD-865C76B319DD}"/>
              </a:ext>
            </a:extLst>
          </p:cNvPr>
          <p:cNvSpPr txBox="1"/>
          <p:nvPr/>
        </p:nvSpPr>
        <p:spPr>
          <a:xfrm>
            <a:off x="777022" y="4440313"/>
            <a:ext cx="3760068" cy="461665"/>
          </a:xfrm>
          <a:prstGeom prst="rect">
            <a:avLst/>
          </a:prstGeom>
          <a:noFill/>
        </p:spPr>
        <p:txBody>
          <a:bodyPr wrap="none" rtlCol="0">
            <a:spAutoFit/>
          </a:bodyPr>
          <a:lstStyle/>
          <a:p>
            <a:pPr algn="ctr"/>
            <a:r>
              <a:rPr lang="en-US" altLang="zh-CN" sz="2400" u="sng" dirty="0"/>
              <a:t>Technical Documentation</a:t>
            </a:r>
            <a:endParaRPr lang="en-US" sz="2400" u="sng" dirty="0"/>
          </a:p>
        </p:txBody>
      </p:sp>
    </p:spTree>
    <p:extLst>
      <p:ext uri="{BB962C8B-B14F-4D97-AF65-F5344CB8AC3E}">
        <p14:creationId xmlns:p14="http://schemas.microsoft.com/office/powerpoint/2010/main" val="3398729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361A174-62E6-4E37-A9A4-030F4E684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184" y="2376055"/>
            <a:ext cx="2139696" cy="2139696"/>
          </a:xfrm>
          <a:prstGeom prst="rect">
            <a:avLst/>
          </a:prstGeom>
        </p:spPr>
      </p:pic>
      <p:sp>
        <p:nvSpPr>
          <p:cNvPr id="37" name="TextBox 36"/>
          <p:cNvSpPr txBox="1"/>
          <p:nvPr/>
        </p:nvSpPr>
        <p:spPr>
          <a:xfrm>
            <a:off x="317713" y="356365"/>
            <a:ext cx="11714135" cy="584775"/>
          </a:xfrm>
          <a:prstGeom prst="rect">
            <a:avLst/>
          </a:prstGeom>
          <a:noFill/>
        </p:spPr>
        <p:txBody>
          <a:bodyPr wrap="square" rtlCol="0">
            <a:spAutoFit/>
          </a:bodyPr>
          <a:lstStyle/>
          <a:p>
            <a:r>
              <a:rPr lang="en-US" sz="3200" dirty="0"/>
              <a:t>Team - </a:t>
            </a:r>
            <a:r>
              <a:rPr lang="zh-CN" altLang="en-US" sz="3200" dirty="0"/>
              <a:t>团队</a:t>
            </a:r>
            <a:endParaRPr lang="en-US" sz="3200" dirty="0"/>
          </a:p>
        </p:txBody>
      </p:sp>
      <p:sp>
        <p:nvSpPr>
          <p:cNvPr id="42" name="TextBox 41">
            <a:extLst>
              <a:ext uri="{FF2B5EF4-FFF2-40B4-BE49-F238E27FC236}">
                <a16:creationId xmlns:a16="http://schemas.microsoft.com/office/drawing/2014/main" id="{4A3F7263-CAE9-4071-9820-ABF7258653ED}"/>
              </a:ext>
            </a:extLst>
          </p:cNvPr>
          <p:cNvSpPr txBox="1"/>
          <p:nvPr/>
        </p:nvSpPr>
        <p:spPr>
          <a:xfrm>
            <a:off x="1462275" y="1664333"/>
            <a:ext cx="2496453" cy="461665"/>
          </a:xfrm>
          <a:prstGeom prst="rect">
            <a:avLst/>
          </a:prstGeom>
          <a:noFill/>
        </p:spPr>
        <p:txBody>
          <a:bodyPr wrap="none" rtlCol="0">
            <a:spAutoFit/>
          </a:bodyPr>
          <a:lstStyle/>
          <a:p>
            <a:pPr algn="ctr"/>
            <a:r>
              <a:rPr lang="en-US" altLang="zh-CN" sz="2400" u="sng" dirty="0"/>
              <a:t>Adrian </a:t>
            </a:r>
            <a:r>
              <a:rPr lang="en-US" altLang="zh-CN" sz="2400" u="sng" dirty="0" err="1"/>
              <a:t>Rahardjo</a:t>
            </a:r>
            <a:endParaRPr lang="en-US" sz="2400" u="sng" dirty="0"/>
          </a:p>
        </p:txBody>
      </p:sp>
      <p:sp>
        <p:nvSpPr>
          <p:cNvPr id="43" name="TextBox 42">
            <a:extLst>
              <a:ext uri="{FF2B5EF4-FFF2-40B4-BE49-F238E27FC236}">
                <a16:creationId xmlns:a16="http://schemas.microsoft.com/office/drawing/2014/main" id="{E371D595-3D82-49A9-952D-6650E7AE5E5D}"/>
              </a:ext>
            </a:extLst>
          </p:cNvPr>
          <p:cNvSpPr txBox="1"/>
          <p:nvPr/>
        </p:nvSpPr>
        <p:spPr>
          <a:xfrm>
            <a:off x="4533300" y="2851919"/>
            <a:ext cx="7658700" cy="1154162"/>
          </a:xfrm>
          <a:prstGeom prst="rect">
            <a:avLst/>
          </a:prstGeom>
          <a:noFill/>
        </p:spPr>
        <p:txBody>
          <a:bodyPr wrap="none" rtlCol="0">
            <a:spAutoFit/>
          </a:bodyPr>
          <a:lstStyle/>
          <a:p>
            <a:r>
              <a:rPr lang="en-GB" sz="2300" dirty="0"/>
              <a:t>Usability expert who takes usability into consideration. </a:t>
            </a:r>
          </a:p>
          <a:p>
            <a:r>
              <a:rPr lang="en-GB" sz="2300" dirty="0"/>
              <a:t>Responsible for ensuring that usability decisions are </a:t>
            </a:r>
          </a:p>
          <a:p>
            <a:r>
              <a:rPr lang="en-GB" sz="2300" dirty="0"/>
              <a:t>not overlooked. </a:t>
            </a:r>
            <a:endParaRPr lang="en-US" sz="2300" u="sng" dirty="0"/>
          </a:p>
        </p:txBody>
      </p:sp>
      <p:sp>
        <p:nvSpPr>
          <p:cNvPr id="44" name="TextBox 43">
            <a:extLst>
              <a:ext uri="{FF2B5EF4-FFF2-40B4-BE49-F238E27FC236}">
                <a16:creationId xmlns:a16="http://schemas.microsoft.com/office/drawing/2014/main" id="{AB6552D6-2C9D-4D55-A0DD-865C76B319DD}"/>
              </a:ext>
            </a:extLst>
          </p:cNvPr>
          <p:cNvSpPr txBox="1"/>
          <p:nvPr/>
        </p:nvSpPr>
        <p:spPr>
          <a:xfrm>
            <a:off x="1565411" y="4440313"/>
            <a:ext cx="2183290" cy="461665"/>
          </a:xfrm>
          <a:prstGeom prst="rect">
            <a:avLst/>
          </a:prstGeom>
          <a:noFill/>
        </p:spPr>
        <p:txBody>
          <a:bodyPr wrap="none" rtlCol="0">
            <a:spAutoFit/>
          </a:bodyPr>
          <a:lstStyle/>
          <a:p>
            <a:pPr algn="ctr"/>
            <a:r>
              <a:rPr lang="en-US" altLang="zh-CN" sz="2400" u="sng" dirty="0"/>
              <a:t>User Interface</a:t>
            </a:r>
            <a:endParaRPr lang="en-US" sz="2400" u="sng" dirty="0"/>
          </a:p>
        </p:txBody>
      </p:sp>
    </p:spTree>
    <p:extLst>
      <p:ext uri="{BB962C8B-B14F-4D97-AF65-F5344CB8AC3E}">
        <p14:creationId xmlns:p14="http://schemas.microsoft.com/office/powerpoint/2010/main" val="1481896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317713" y="356365"/>
            <a:ext cx="11714135" cy="584775"/>
          </a:xfrm>
          <a:prstGeom prst="rect">
            <a:avLst/>
          </a:prstGeom>
          <a:noFill/>
        </p:spPr>
        <p:txBody>
          <a:bodyPr wrap="square" rtlCol="0">
            <a:spAutoFit/>
          </a:bodyPr>
          <a:lstStyle/>
          <a:p>
            <a:r>
              <a:rPr lang="en-US" sz="3200" dirty="0"/>
              <a:t>Team - </a:t>
            </a:r>
            <a:r>
              <a:rPr lang="zh-CN" altLang="en-US" sz="3200" dirty="0"/>
              <a:t>团队</a:t>
            </a:r>
            <a:endParaRPr lang="en-US" sz="3200" dirty="0"/>
          </a:p>
        </p:txBody>
      </p:sp>
      <p:sp>
        <p:nvSpPr>
          <p:cNvPr id="42" name="TextBox 41">
            <a:extLst>
              <a:ext uri="{FF2B5EF4-FFF2-40B4-BE49-F238E27FC236}">
                <a16:creationId xmlns:a16="http://schemas.microsoft.com/office/drawing/2014/main" id="{4A3F7263-CAE9-4071-9820-ABF7258653ED}"/>
              </a:ext>
            </a:extLst>
          </p:cNvPr>
          <p:cNvSpPr txBox="1"/>
          <p:nvPr/>
        </p:nvSpPr>
        <p:spPr>
          <a:xfrm>
            <a:off x="9350027" y="3359373"/>
            <a:ext cx="1725024" cy="461665"/>
          </a:xfrm>
          <a:prstGeom prst="rect">
            <a:avLst/>
          </a:prstGeom>
          <a:noFill/>
        </p:spPr>
        <p:txBody>
          <a:bodyPr wrap="none" rtlCol="0">
            <a:spAutoFit/>
          </a:bodyPr>
          <a:lstStyle/>
          <a:p>
            <a:pPr algn="ctr"/>
            <a:r>
              <a:rPr lang="en-US" altLang="zh-CN" sz="2400" u="sng" dirty="0"/>
              <a:t>Work Ratio</a:t>
            </a:r>
            <a:endParaRPr lang="en-US" sz="2400" u="sng" dirty="0"/>
          </a:p>
        </p:txBody>
      </p:sp>
      <p:graphicFrame>
        <p:nvGraphicFramePr>
          <p:cNvPr id="8" name="Chart 7">
            <a:extLst>
              <a:ext uri="{FF2B5EF4-FFF2-40B4-BE49-F238E27FC236}">
                <a16:creationId xmlns:a16="http://schemas.microsoft.com/office/drawing/2014/main" id="{524703DB-4F59-4BF9-B87C-4F602742A549}"/>
              </a:ext>
            </a:extLst>
          </p:cNvPr>
          <p:cNvGraphicFramePr/>
          <p:nvPr>
            <p:extLst>
              <p:ext uri="{D42A27DB-BD31-4B8C-83A1-F6EECF244321}">
                <p14:modId xmlns:p14="http://schemas.microsoft.com/office/powerpoint/2010/main" val="1706586848"/>
              </p:ext>
            </p:extLst>
          </p:nvPr>
        </p:nvGraphicFramePr>
        <p:xfrm>
          <a:off x="371527" y="1141031"/>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9" name="Content Placeholder 4">
            <a:extLst>
              <a:ext uri="{FF2B5EF4-FFF2-40B4-BE49-F238E27FC236}">
                <a16:creationId xmlns:a16="http://schemas.microsoft.com/office/drawing/2014/main" id="{5367C686-215F-48B9-8C2C-07D40F32A9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6235" y="3705930"/>
            <a:ext cx="914400" cy="914400"/>
          </a:xfrm>
        </p:spPr>
      </p:pic>
      <p:pic>
        <p:nvPicPr>
          <p:cNvPr id="10" name="Picture 9">
            <a:extLst>
              <a:ext uri="{FF2B5EF4-FFF2-40B4-BE49-F238E27FC236}">
                <a16:creationId xmlns:a16="http://schemas.microsoft.com/office/drawing/2014/main" id="{F528E3E4-B79C-4AD4-AA39-3D2DFCFC8F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5810" y="2680962"/>
            <a:ext cx="914400" cy="914400"/>
          </a:xfrm>
          <a:prstGeom prst="rect">
            <a:avLst/>
          </a:prstGeom>
        </p:spPr>
      </p:pic>
      <p:pic>
        <p:nvPicPr>
          <p:cNvPr id="11" name="Picture 10">
            <a:extLst>
              <a:ext uri="{FF2B5EF4-FFF2-40B4-BE49-F238E27FC236}">
                <a16:creationId xmlns:a16="http://schemas.microsoft.com/office/drawing/2014/main" id="{07F7AA9F-E3B7-4E2F-902E-3B7C2319F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8833" y="4678093"/>
            <a:ext cx="914400" cy="914400"/>
          </a:xfrm>
          <a:prstGeom prst="rect">
            <a:avLst/>
          </a:prstGeom>
        </p:spPr>
      </p:pic>
      <p:pic>
        <p:nvPicPr>
          <p:cNvPr id="12" name="Picture 11">
            <a:extLst>
              <a:ext uri="{FF2B5EF4-FFF2-40B4-BE49-F238E27FC236}">
                <a16:creationId xmlns:a16="http://schemas.microsoft.com/office/drawing/2014/main" id="{6CBD8403-F6FD-4C87-A620-7DA7D2A45E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10420" y="3763693"/>
            <a:ext cx="914400" cy="914400"/>
          </a:xfrm>
          <a:prstGeom prst="rect">
            <a:avLst/>
          </a:prstGeom>
        </p:spPr>
      </p:pic>
      <p:pic>
        <p:nvPicPr>
          <p:cNvPr id="13" name="Picture 12">
            <a:extLst>
              <a:ext uri="{FF2B5EF4-FFF2-40B4-BE49-F238E27FC236}">
                <a16:creationId xmlns:a16="http://schemas.microsoft.com/office/drawing/2014/main" id="{19A99463-709A-40A6-9615-2A30DA42E5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57393" y="1995162"/>
            <a:ext cx="914400" cy="914400"/>
          </a:xfrm>
          <a:prstGeom prst="rect">
            <a:avLst/>
          </a:prstGeom>
        </p:spPr>
      </p:pic>
      <p:pic>
        <p:nvPicPr>
          <p:cNvPr id="14" name="Picture 13">
            <a:extLst>
              <a:ext uri="{FF2B5EF4-FFF2-40B4-BE49-F238E27FC236}">
                <a16:creationId xmlns:a16="http://schemas.microsoft.com/office/drawing/2014/main" id="{5A5C0F32-B29F-4F80-BF4A-FBAE7B2C6E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53609" y="2437475"/>
            <a:ext cx="914400" cy="914400"/>
          </a:xfrm>
          <a:prstGeom prst="rect">
            <a:avLst/>
          </a:prstGeom>
        </p:spPr>
      </p:pic>
      <p:pic>
        <p:nvPicPr>
          <p:cNvPr id="15" name="Picture 14">
            <a:extLst>
              <a:ext uri="{FF2B5EF4-FFF2-40B4-BE49-F238E27FC236}">
                <a16:creationId xmlns:a16="http://schemas.microsoft.com/office/drawing/2014/main" id="{EEF23582-A6DF-4A78-B7D4-ECB4DE2816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2605" y="4648319"/>
            <a:ext cx="914400" cy="914400"/>
          </a:xfrm>
          <a:prstGeom prst="rect">
            <a:avLst/>
          </a:prstGeom>
        </p:spPr>
      </p:pic>
    </p:spTree>
    <p:extLst>
      <p:ext uri="{BB962C8B-B14F-4D97-AF65-F5344CB8AC3E}">
        <p14:creationId xmlns:p14="http://schemas.microsoft.com/office/powerpoint/2010/main" val="3461123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965498644"/>
              </p:ext>
            </p:extLst>
          </p:nvPr>
        </p:nvGraphicFramePr>
        <p:xfrm>
          <a:off x="4866466" y="1160749"/>
          <a:ext cx="6305228" cy="4341150"/>
        </p:xfrm>
        <a:graphic>
          <a:graphicData uri="http://schemas.openxmlformats.org/drawingml/2006/table">
            <a:tbl>
              <a:tblPr>
                <a:tableStyleId>{073A0DAA-6AF3-43AB-8588-CEC1D06C72B9}</a:tableStyleId>
              </a:tblPr>
              <a:tblGrid>
                <a:gridCol w="1576307">
                  <a:extLst>
                    <a:ext uri="{9D8B030D-6E8A-4147-A177-3AD203B41FA5}">
                      <a16:colId xmlns:a16="http://schemas.microsoft.com/office/drawing/2014/main" val="20000"/>
                    </a:ext>
                  </a:extLst>
                </a:gridCol>
                <a:gridCol w="1576307">
                  <a:extLst>
                    <a:ext uri="{9D8B030D-6E8A-4147-A177-3AD203B41FA5}">
                      <a16:colId xmlns:a16="http://schemas.microsoft.com/office/drawing/2014/main" val="20001"/>
                    </a:ext>
                  </a:extLst>
                </a:gridCol>
                <a:gridCol w="1576307">
                  <a:extLst>
                    <a:ext uri="{9D8B030D-6E8A-4147-A177-3AD203B41FA5}">
                      <a16:colId xmlns:a16="http://schemas.microsoft.com/office/drawing/2014/main" val="20002"/>
                    </a:ext>
                  </a:extLst>
                </a:gridCol>
                <a:gridCol w="1576307">
                  <a:extLst>
                    <a:ext uri="{9D8B030D-6E8A-4147-A177-3AD203B41FA5}">
                      <a16:colId xmlns:a16="http://schemas.microsoft.com/office/drawing/2014/main" val="20003"/>
                    </a:ext>
                  </a:extLst>
                </a:gridCol>
              </a:tblGrid>
              <a:tr h="108432">
                <a:tc gridSpan="2">
                  <a:txBody>
                    <a:bodyPr/>
                    <a:lstStyle/>
                    <a:p>
                      <a:pPr algn="ctr" fontAlgn="b"/>
                      <a:r>
                        <a:rPr lang="en-US" sz="1100" b="1" u="none" strike="noStrike" dirty="0">
                          <a:effectLst/>
                        </a:rPr>
                        <a:t>Cost Estimation for the first 3 months</a:t>
                      </a:r>
                      <a:endParaRPr lang="en-US" sz="1100" b="1" i="0" u="none" strike="noStrike" dirty="0">
                        <a:solidFill>
                          <a:srgbClr val="000000"/>
                        </a:solidFill>
                        <a:effectLst/>
                        <a:latin typeface="Calibri" charset="0"/>
                      </a:endParaRPr>
                    </a:p>
                  </a:txBody>
                  <a:tcPr marL="6350" marR="6350" marT="6350" marB="0" anchor="b"/>
                </a:tc>
                <a:tc hMerge="1">
                  <a:txBody>
                    <a:bodyPr/>
                    <a:lstStyle/>
                    <a:p>
                      <a:endParaRPr lang="en-US"/>
                    </a:p>
                  </a:txBody>
                  <a:tcPr/>
                </a:tc>
                <a:tc>
                  <a:txBody>
                    <a:bodyPr/>
                    <a:lstStyle/>
                    <a:p>
                      <a:pPr algn="ctr" fontAlgn="b"/>
                      <a:endParaRPr lang="en-US" sz="1100" b="0" i="0" u="none" strike="noStrike">
                        <a:solidFill>
                          <a:srgbClr val="000000"/>
                        </a:solidFill>
                        <a:effectLst/>
                        <a:latin typeface="Calibri" charset="0"/>
                      </a:endParaRPr>
                    </a:p>
                  </a:txBody>
                  <a:tcPr marL="6350" marR="6350" marT="6350" marB="0" anchor="b"/>
                </a:tc>
                <a:tc>
                  <a:txBody>
                    <a:bodyPr/>
                    <a:lstStyle/>
                    <a:p>
                      <a:pPr algn="ctr" fontAlgn="b"/>
                      <a:endParaRPr lang="en-US" sz="1100" b="0"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0"/>
                  </a:ext>
                </a:extLst>
              </a:tr>
              <a:tr h="449535">
                <a:tc>
                  <a:txBody>
                    <a:bodyPr/>
                    <a:lstStyle/>
                    <a:p>
                      <a:pPr algn="ctr" fontAlgn="b"/>
                      <a:r>
                        <a:rPr lang="en-US" sz="1100" u="none" strike="noStrike">
                          <a:effectLst/>
                        </a:rPr>
                        <a:t>Costs</a:t>
                      </a:r>
                      <a:endParaRPr lang="en-US" sz="1100" b="1"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dirty="0">
                          <a:effectLst/>
                        </a:rPr>
                        <a:t>Estimated spending</a:t>
                      </a:r>
                      <a:endParaRPr lang="en-US" sz="1100" b="1" i="0" u="none" strike="noStrike" dirty="0">
                        <a:solidFill>
                          <a:srgbClr val="000000"/>
                        </a:solidFill>
                        <a:effectLst/>
                        <a:latin typeface="Calibri" charset="0"/>
                      </a:endParaRPr>
                    </a:p>
                  </a:txBody>
                  <a:tcPr marL="6350" marR="6350" marT="6350" marB="0" anchor="b"/>
                </a:tc>
                <a:tc>
                  <a:txBody>
                    <a:bodyPr/>
                    <a:lstStyle/>
                    <a:p>
                      <a:pPr algn="ctr" fontAlgn="b"/>
                      <a:r>
                        <a:rPr lang="en-US" sz="1100" u="none" strike="noStrike">
                          <a:effectLst/>
                        </a:rPr>
                        <a:t>Additional Information</a:t>
                      </a:r>
                      <a:endParaRPr lang="en-US" sz="1100" b="1"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Item Total</a:t>
                      </a:r>
                      <a:endParaRPr lang="en-US" sz="1100" b="1"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1"/>
                  </a:ext>
                </a:extLst>
              </a:tr>
              <a:tr h="250670">
                <a:tc>
                  <a:txBody>
                    <a:bodyPr/>
                    <a:lstStyle/>
                    <a:p>
                      <a:pPr algn="ctr" fontAlgn="b"/>
                      <a:r>
                        <a:rPr lang="en-US" sz="1100" u="none" strike="noStrike">
                          <a:effectLst/>
                        </a:rPr>
                        <a:t>Development</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$1600 per month</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Cost of living for devs</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is-IS" sz="1100" u="none" strike="noStrike">
                          <a:effectLst/>
                        </a:rPr>
                        <a:t>4800</a:t>
                      </a:r>
                      <a:endParaRPr lang="is-IS" sz="1100" b="0"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2"/>
                  </a:ext>
                </a:extLst>
              </a:tr>
              <a:tr h="451205">
                <a:tc>
                  <a:txBody>
                    <a:bodyPr/>
                    <a:lstStyle/>
                    <a:p>
                      <a:pPr algn="ctr" fontAlgn="b"/>
                      <a:r>
                        <a:rPr lang="en-US" sz="1100" u="none" strike="noStrike">
                          <a:effectLst/>
                        </a:rPr>
                        <a:t>Advertising</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$0.27 per user reached</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Targeted facebook ads</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cs-CZ" sz="1100" u="none" strike="noStrike">
                          <a:effectLst/>
                        </a:rPr>
                        <a:t>1890</a:t>
                      </a:r>
                      <a:endParaRPr lang="cs-CZ" sz="1100" b="0"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3"/>
                  </a:ext>
                </a:extLst>
              </a:tr>
              <a:tr h="1090414">
                <a:tc>
                  <a:txBody>
                    <a:bodyPr/>
                    <a:lstStyle/>
                    <a:p>
                      <a:pPr algn="ctr" fontAlgn="b"/>
                      <a:r>
                        <a:rPr lang="en-US" sz="1100" u="none" strike="noStrike">
                          <a:effectLst/>
                        </a:rPr>
                        <a:t>Travel bloggers</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39.99 per blogger</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Offer them a free book of their travel if they use and review our app</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uk-UA" sz="1100" u="none" strike="noStrike">
                          <a:effectLst/>
                        </a:rPr>
                        <a:t>399.9</a:t>
                      </a:r>
                      <a:endParaRPr lang="uk-UA" sz="1100" b="0"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4"/>
                  </a:ext>
                </a:extLst>
              </a:tr>
              <a:tr h="601606">
                <a:tc>
                  <a:txBody>
                    <a:bodyPr/>
                    <a:lstStyle/>
                    <a:p>
                      <a:pPr algn="ctr" fontAlgn="b"/>
                      <a:r>
                        <a:rPr lang="en-US" sz="1100" u="none" strike="noStrike">
                          <a:effectLst/>
                        </a:rPr>
                        <a:t>Partner relationship development</a:t>
                      </a:r>
                      <a:endParaRPr lang="en-US" sz="1100" b="0" i="0" u="none" strike="noStrike">
                        <a:solidFill>
                          <a:srgbClr val="000000"/>
                        </a:solidFill>
                        <a:effectLst/>
                        <a:latin typeface="Calibri" charset="0"/>
                      </a:endParaRPr>
                    </a:p>
                  </a:txBody>
                  <a:tcPr marL="6350" marR="6350" marT="6350" marB="0" anchor="b"/>
                </a:tc>
                <a:tc>
                  <a:txBody>
                    <a:bodyPr/>
                    <a:lstStyle/>
                    <a:p>
                      <a:pPr algn="ctr" fontAlgn="b"/>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Case by case basis</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$2,000</a:t>
                      </a:r>
                      <a:endParaRPr lang="en-US" sz="1100" b="0"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5"/>
                  </a:ext>
                </a:extLst>
              </a:tr>
              <a:tr h="449535">
                <a:tc>
                  <a:txBody>
                    <a:bodyPr/>
                    <a:lstStyle/>
                    <a:p>
                      <a:pPr algn="ctr" fontAlgn="b"/>
                      <a:r>
                        <a:rPr lang="en-US" sz="1100" u="none" strike="noStrike">
                          <a:effectLst/>
                        </a:rPr>
                        <a:t>FireBase</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$25 per month</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Firebase cost for &lt;100k users</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75</a:t>
                      </a:r>
                      <a:endParaRPr lang="en-US" sz="1100" b="0"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6"/>
                  </a:ext>
                </a:extLst>
              </a:tr>
              <a:tr h="449535">
                <a:tc>
                  <a:txBody>
                    <a:bodyPr/>
                    <a:lstStyle/>
                    <a:p>
                      <a:pPr algn="ctr" fontAlgn="b"/>
                      <a:r>
                        <a:rPr lang="en-US" sz="1100" u="none" strike="noStrike">
                          <a:effectLst/>
                        </a:rPr>
                        <a:t>Google Play Store</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$25</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One off publishing fee</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is-IS" sz="1100" u="none" strike="noStrike">
                          <a:effectLst/>
                        </a:rPr>
                        <a:t>25</a:t>
                      </a:r>
                      <a:endParaRPr lang="is-IS" sz="1100" b="0"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7"/>
                  </a:ext>
                </a:extLst>
              </a:tr>
              <a:tr h="250670">
                <a:tc>
                  <a:txBody>
                    <a:bodyPr/>
                    <a:lstStyle/>
                    <a:p>
                      <a:pPr algn="ctr" fontAlgn="b"/>
                      <a:r>
                        <a:rPr lang="en-US" sz="1100" u="none" strike="noStrike">
                          <a:effectLst/>
                        </a:rPr>
                        <a:t>Apple App store</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99</a:t>
                      </a:r>
                      <a:endParaRPr lang="en-US" sz="1100" b="0" i="0" u="none" strike="noStrike">
                        <a:solidFill>
                          <a:srgbClr val="000000"/>
                        </a:solidFill>
                        <a:effectLst/>
                        <a:latin typeface="Calibri" charset="0"/>
                      </a:endParaRPr>
                    </a:p>
                  </a:txBody>
                  <a:tcPr marL="6350" marR="6350" marT="6350" marB="0" anchor="b"/>
                </a:tc>
                <a:tc>
                  <a:txBody>
                    <a:bodyPr/>
                    <a:lstStyle/>
                    <a:p>
                      <a:pPr algn="ctr" fontAlgn="b"/>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cs-CZ" sz="1100" u="none" strike="noStrike" dirty="0">
                          <a:effectLst/>
                        </a:rPr>
                        <a:t>297</a:t>
                      </a:r>
                      <a:endParaRPr lang="cs-CZ" sz="11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8"/>
                  </a:ext>
                </a:extLst>
              </a:tr>
              <a:tr h="141369">
                <a:tc>
                  <a:txBody>
                    <a:bodyPr/>
                    <a:lstStyle/>
                    <a:p>
                      <a:pPr algn="ctr" fontAlgn="b"/>
                      <a:endParaRPr lang="en-US" sz="1100" b="0" i="0" u="none" strike="noStrike">
                        <a:solidFill>
                          <a:srgbClr val="000000"/>
                        </a:solidFill>
                        <a:effectLst/>
                        <a:latin typeface="Calibri" charset="0"/>
                      </a:endParaRPr>
                    </a:p>
                  </a:txBody>
                  <a:tcPr marL="6350" marR="6350" marT="6350" marB="0" anchor="b"/>
                </a:tc>
                <a:tc>
                  <a:txBody>
                    <a:bodyPr/>
                    <a:lstStyle/>
                    <a:p>
                      <a:pPr algn="ctr" fontAlgn="b"/>
                      <a:endParaRPr lang="en-US" sz="1100" b="1" i="0" u="none" strike="noStrike">
                        <a:solidFill>
                          <a:srgbClr val="000000"/>
                        </a:solidFill>
                        <a:effectLst/>
                        <a:latin typeface="Calibri" charset="0"/>
                      </a:endParaRPr>
                    </a:p>
                  </a:txBody>
                  <a:tcPr marL="6350" marR="6350" marT="6350" marB="0" anchor="b"/>
                </a:tc>
                <a:tc>
                  <a:txBody>
                    <a:bodyPr/>
                    <a:lstStyle/>
                    <a:p>
                      <a:pPr algn="ctr" fontAlgn="b"/>
                      <a:r>
                        <a:rPr lang="en-US" sz="1100" b="1" u="none" strike="noStrike" dirty="0">
                          <a:effectLst/>
                        </a:rPr>
                        <a:t>Total Spending</a:t>
                      </a:r>
                      <a:endParaRPr lang="en-US" sz="1100" b="1" i="0" u="none" strike="noStrike" dirty="0">
                        <a:solidFill>
                          <a:srgbClr val="000000"/>
                        </a:solidFill>
                        <a:effectLst/>
                        <a:latin typeface="Calibri" charset="0"/>
                      </a:endParaRPr>
                    </a:p>
                  </a:txBody>
                  <a:tcPr marL="6350" marR="6350" marT="6350" marB="0" anchor="b"/>
                </a:tc>
                <a:tc>
                  <a:txBody>
                    <a:bodyPr/>
                    <a:lstStyle/>
                    <a:p>
                      <a:pPr algn="ctr" fontAlgn="b"/>
                      <a:r>
                        <a:rPr lang="hr-HR" sz="1100" b="1" u="none" strike="noStrike" dirty="0">
                          <a:effectLst/>
                        </a:rPr>
                        <a:t>9486.9</a:t>
                      </a:r>
                      <a:endParaRPr lang="hr-HR" sz="1100" b="1"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9"/>
                  </a:ext>
                </a:extLst>
              </a:tr>
            </a:tbl>
          </a:graphicData>
        </a:graphic>
      </p:graphicFrame>
      <p:sp>
        <p:nvSpPr>
          <p:cNvPr id="9" name="Title 1"/>
          <p:cNvSpPr>
            <a:spLocks noGrp="1"/>
          </p:cNvSpPr>
          <p:nvPr>
            <p:ph type="title"/>
          </p:nvPr>
        </p:nvSpPr>
        <p:spPr>
          <a:xfrm>
            <a:off x="888631" y="2349925"/>
            <a:ext cx="3498979" cy="2456442"/>
          </a:xfrm>
        </p:spPr>
        <p:txBody>
          <a:bodyPr/>
          <a:lstStyle/>
          <a:p>
            <a:r>
              <a:rPr lang="en-AU" dirty="0"/>
              <a:t>Financial Plan </a:t>
            </a:r>
            <a:br>
              <a:rPr lang="en-AU" dirty="0"/>
            </a:br>
            <a:r>
              <a:rPr lang="zh-CN" altLang="en-US" dirty="0"/>
              <a:t> 融资计划 </a:t>
            </a:r>
            <a:br>
              <a:rPr lang="en-AU" dirty="0"/>
            </a:br>
            <a:endParaRPr lang="en-US" dirty="0"/>
          </a:p>
        </p:txBody>
      </p:sp>
    </p:spTree>
    <p:extLst>
      <p:ext uri="{BB962C8B-B14F-4D97-AF65-F5344CB8AC3E}">
        <p14:creationId xmlns:p14="http://schemas.microsoft.com/office/powerpoint/2010/main" val="477294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Teamwork/ Management </a:t>
            </a:r>
            <a:br>
              <a:rPr lang="en-US" dirty="0"/>
            </a:br>
            <a:r>
              <a:rPr lang="zh-CN" altLang="en-US" dirty="0"/>
              <a:t>团队合作与管理</a:t>
            </a:r>
            <a:endParaRPr lang="en-US" dirty="0"/>
          </a:p>
        </p:txBody>
      </p:sp>
      <p:sp>
        <p:nvSpPr>
          <p:cNvPr id="5" name="TextBox 4"/>
          <p:cNvSpPr txBox="1"/>
          <p:nvPr/>
        </p:nvSpPr>
        <p:spPr>
          <a:xfrm>
            <a:off x="4450745" y="3217007"/>
            <a:ext cx="2616200" cy="1200329"/>
          </a:xfrm>
          <a:prstGeom prst="rect">
            <a:avLst/>
          </a:prstGeom>
          <a:noFill/>
        </p:spPr>
        <p:txBody>
          <a:bodyPr wrap="square" rtlCol="0">
            <a:spAutoFit/>
          </a:bodyPr>
          <a:lstStyle/>
          <a:p>
            <a:pPr algn="ctr"/>
            <a:r>
              <a:rPr lang="en-US" b="1" dirty="0">
                <a:solidFill>
                  <a:schemeClr val="accent1">
                    <a:lumMod val="75000"/>
                  </a:schemeClr>
                </a:solidFill>
              </a:rPr>
              <a:t>Week 1</a:t>
            </a:r>
          </a:p>
          <a:p>
            <a:pPr marL="285750" indent="-285750">
              <a:buFont typeface="Arial" charset="0"/>
              <a:buChar char="•"/>
            </a:pPr>
            <a:r>
              <a:rPr lang="en-US" dirty="0">
                <a:solidFill>
                  <a:schemeClr val="accent1">
                    <a:lumMod val="75000"/>
                  </a:schemeClr>
                </a:solidFill>
              </a:rPr>
              <a:t>Formulated team and company</a:t>
            </a:r>
          </a:p>
          <a:p>
            <a:pPr marL="285750" indent="-285750">
              <a:buFont typeface="Arial" charset="0"/>
              <a:buChar char="•"/>
            </a:pPr>
            <a:r>
              <a:rPr lang="en-US" dirty="0">
                <a:solidFill>
                  <a:schemeClr val="accent1">
                    <a:lumMod val="75000"/>
                  </a:schemeClr>
                </a:solidFill>
              </a:rPr>
              <a:t>Created initial idea</a:t>
            </a:r>
          </a:p>
        </p:txBody>
      </p:sp>
      <p:sp>
        <p:nvSpPr>
          <p:cNvPr id="6" name="TextBox 5"/>
          <p:cNvSpPr txBox="1"/>
          <p:nvPr/>
        </p:nvSpPr>
        <p:spPr>
          <a:xfrm>
            <a:off x="6660181" y="1443136"/>
            <a:ext cx="2616200" cy="2031325"/>
          </a:xfrm>
          <a:prstGeom prst="rect">
            <a:avLst/>
          </a:prstGeom>
          <a:noFill/>
        </p:spPr>
        <p:txBody>
          <a:bodyPr wrap="square" rtlCol="0">
            <a:spAutoFit/>
          </a:bodyPr>
          <a:lstStyle/>
          <a:p>
            <a:pPr algn="ctr"/>
            <a:r>
              <a:rPr lang="en-US" b="1" dirty="0">
                <a:solidFill>
                  <a:schemeClr val="accent1">
                    <a:lumMod val="75000"/>
                  </a:schemeClr>
                </a:solidFill>
              </a:rPr>
              <a:t>Week 2</a:t>
            </a:r>
          </a:p>
          <a:p>
            <a:pPr marL="285750" indent="-285750">
              <a:buFont typeface="Arial" charset="0"/>
              <a:buChar char="•"/>
            </a:pPr>
            <a:r>
              <a:rPr lang="en-US" dirty="0">
                <a:solidFill>
                  <a:schemeClr val="accent1">
                    <a:lumMod val="75000"/>
                  </a:schemeClr>
                </a:solidFill>
              </a:rPr>
              <a:t>Created Feature List</a:t>
            </a:r>
          </a:p>
          <a:p>
            <a:pPr marL="285750" indent="-285750">
              <a:buFont typeface="Arial" charset="0"/>
              <a:buChar char="•"/>
            </a:pPr>
            <a:r>
              <a:rPr lang="en-US" dirty="0">
                <a:solidFill>
                  <a:schemeClr val="accent1">
                    <a:lumMod val="75000"/>
                  </a:schemeClr>
                </a:solidFill>
              </a:rPr>
              <a:t>Initial UI Designs</a:t>
            </a:r>
          </a:p>
          <a:p>
            <a:pPr marL="285750" indent="-285750">
              <a:buFont typeface="Arial" charset="0"/>
              <a:buChar char="•"/>
            </a:pPr>
            <a:r>
              <a:rPr lang="en-US" dirty="0">
                <a:solidFill>
                  <a:schemeClr val="accent1">
                    <a:lumMod val="75000"/>
                  </a:schemeClr>
                </a:solidFill>
              </a:rPr>
              <a:t>Built basic app with routing</a:t>
            </a:r>
          </a:p>
          <a:p>
            <a:pPr marL="285750" indent="-285750">
              <a:buFont typeface="Arial" charset="0"/>
              <a:buChar char="•"/>
            </a:pPr>
            <a:r>
              <a:rPr lang="en-US" dirty="0">
                <a:solidFill>
                  <a:schemeClr val="accent1">
                    <a:lumMod val="75000"/>
                  </a:schemeClr>
                </a:solidFill>
              </a:rPr>
              <a:t>Created initial documentation</a:t>
            </a:r>
          </a:p>
        </p:txBody>
      </p:sp>
      <p:sp>
        <p:nvSpPr>
          <p:cNvPr id="7" name="TextBox 6"/>
          <p:cNvSpPr txBox="1"/>
          <p:nvPr/>
        </p:nvSpPr>
        <p:spPr>
          <a:xfrm>
            <a:off x="9746281" y="1166136"/>
            <a:ext cx="2616200" cy="2585323"/>
          </a:xfrm>
          <a:prstGeom prst="rect">
            <a:avLst/>
          </a:prstGeom>
          <a:noFill/>
        </p:spPr>
        <p:txBody>
          <a:bodyPr wrap="square" rtlCol="0">
            <a:spAutoFit/>
          </a:bodyPr>
          <a:lstStyle/>
          <a:p>
            <a:pPr algn="ctr"/>
            <a:r>
              <a:rPr lang="en-US" b="1" dirty="0">
                <a:solidFill>
                  <a:schemeClr val="accent1">
                    <a:lumMod val="75000"/>
                  </a:schemeClr>
                </a:solidFill>
              </a:rPr>
              <a:t>Week 3</a:t>
            </a:r>
          </a:p>
          <a:p>
            <a:pPr marL="285750" indent="-285750">
              <a:buFont typeface="Arial" charset="0"/>
              <a:buChar char="•"/>
            </a:pPr>
            <a:r>
              <a:rPr lang="en-US" dirty="0">
                <a:solidFill>
                  <a:schemeClr val="accent1">
                    <a:lumMod val="75000"/>
                  </a:schemeClr>
                </a:solidFill>
              </a:rPr>
              <a:t>Created plan, discover, my diary, me and chat app tabs</a:t>
            </a:r>
          </a:p>
          <a:p>
            <a:pPr marL="285750" indent="-285750">
              <a:buFont typeface="Arial" charset="0"/>
              <a:buChar char="•"/>
            </a:pPr>
            <a:r>
              <a:rPr lang="en-AU" dirty="0">
                <a:solidFill>
                  <a:schemeClr val="accent1">
                    <a:lumMod val="75000"/>
                  </a:schemeClr>
                </a:solidFill>
              </a:rPr>
              <a:t>Finalised</a:t>
            </a:r>
            <a:r>
              <a:rPr lang="en-US" dirty="0">
                <a:solidFill>
                  <a:schemeClr val="accent1">
                    <a:lumMod val="75000"/>
                  </a:schemeClr>
                </a:solidFill>
              </a:rPr>
              <a:t> design</a:t>
            </a:r>
          </a:p>
          <a:p>
            <a:pPr marL="285750" indent="-285750">
              <a:buFont typeface="Arial" charset="0"/>
              <a:buChar char="•"/>
            </a:pPr>
            <a:r>
              <a:rPr lang="en-US" dirty="0">
                <a:solidFill>
                  <a:schemeClr val="accent1">
                    <a:lumMod val="75000"/>
                  </a:schemeClr>
                </a:solidFill>
              </a:rPr>
              <a:t>Created firebase backend</a:t>
            </a:r>
          </a:p>
          <a:p>
            <a:pPr marL="285750" indent="-285750">
              <a:buFont typeface="Arial" charset="0"/>
              <a:buChar char="•"/>
            </a:pPr>
            <a:r>
              <a:rPr lang="en-US" dirty="0">
                <a:solidFill>
                  <a:schemeClr val="accent1">
                    <a:lumMod val="75000"/>
                  </a:schemeClr>
                </a:solidFill>
              </a:rPr>
              <a:t>Moved documentation to </a:t>
            </a:r>
            <a:r>
              <a:rPr lang="en-US" dirty="0" err="1">
                <a:solidFill>
                  <a:schemeClr val="accent1">
                    <a:lumMod val="75000"/>
                  </a:schemeClr>
                </a:solidFill>
              </a:rPr>
              <a:t>Github</a:t>
            </a:r>
            <a:r>
              <a:rPr lang="en-US" dirty="0">
                <a:solidFill>
                  <a:schemeClr val="accent1">
                    <a:lumMod val="75000"/>
                  </a:schemeClr>
                </a:solidFill>
              </a:rPr>
              <a:t> Wiki</a:t>
            </a:r>
          </a:p>
        </p:txBody>
      </p:sp>
      <p:sp>
        <p:nvSpPr>
          <p:cNvPr id="8" name="TextBox 7"/>
          <p:cNvSpPr txBox="1"/>
          <p:nvPr/>
        </p:nvSpPr>
        <p:spPr>
          <a:xfrm>
            <a:off x="6368081" y="4417336"/>
            <a:ext cx="2616200" cy="1477328"/>
          </a:xfrm>
          <a:prstGeom prst="rect">
            <a:avLst/>
          </a:prstGeom>
          <a:noFill/>
        </p:spPr>
        <p:txBody>
          <a:bodyPr wrap="square" rtlCol="0">
            <a:spAutoFit/>
          </a:bodyPr>
          <a:lstStyle/>
          <a:p>
            <a:pPr algn="ctr"/>
            <a:r>
              <a:rPr lang="en-US" b="1" dirty="0">
                <a:solidFill>
                  <a:schemeClr val="accent1">
                    <a:lumMod val="75000"/>
                  </a:schemeClr>
                </a:solidFill>
              </a:rPr>
              <a:t>Week 4</a:t>
            </a:r>
          </a:p>
          <a:p>
            <a:pPr marL="285750" indent="-285750">
              <a:buFont typeface="Arial" charset="0"/>
              <a:buChar char="•"/>
            </a:pPr>
            <a:r>
              <a:rPr lang="en-US" dirty="0">
                <a:solidFill>
                  <a:schemeClr val="accent1">
                    <a:lumMod val="75000"/>
                  </a:schemeClr>
                </a:solidFill>
              </a:rPr>
              <a:t>Made a business plan</a:t>
            </a:r>
          </a:p>
          <a:p>
            <a:pPr marL="285750" indent="-285750">
              <a:buFont typeface="Arial" charset="0"/>
              <a:buChar char="•"/>
            </a:pPr>
            <a:r>
              <a:rPr lang="en-US" dirty="0">
                <a:solidFill>
                  <a:schemeClr val="accent1">
                    <a:lumMod val="75000"/>
                  </a:schemeClr>
                </a:solidFill>
              </a:rPr>
              <a:t>Made a </a:t>
            </a:r>
            <a:r>
              <a:rPr lang="en-AU" dirty="0">
                <a:solidFill>
                  <a:schemeClr val="accent1">
                    <a:lumMod val="75000"/>
                  </a:schemeClr>
                </a:solidFill>
              </a:rPr>
              <a:t>marketing</a:t>
            </a:r>
            <a:r>
              <a:rPr lang="en-US" dirty="0">
                <a:solidFill>
                  <a:schemeClr val="accent1">
                    <a:lumMod val="75000"/>
                  </a:schemeClr>
                </a:solidFill>
              </a:rPr>
              <a:t> plan</a:t>
            </a:r>
          </a:p>
          <a:p>
            <a:pPr marL="285750" indent="-285750">
              <a:buFont typeface="Arial" charset="0"/>
              <a:buChar char="•"/>
            </a:pPr>
            <a:r>
              <a:rPr lang="en-US" dirty="0">
                <a:solidFill>
                  <a:schemeClr val="accent1">
                    <a:lumMod val="75000"/>
                  </a:schemeClr>
                </a:solidFill>
              </a:rPr>
              <a:t>Analyzed industry</a:t>
            </a:r>
          </a:p>
        </p:txBody>
      </p:sp>
    </p:spTree>
    <p:extLst>
      <p:ext uri="{BB962C8B-B14F-4D97-AF65-F5344CB8AC3E}">
        <p14:creationId xmlns:p14="http://schemas.microsoft.com/office/powerpoint/2010/main" val="31124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Description</a:t>
            </a:r>
            <a:br>
              <a:rPr lang="en-US" dirty="0"/>
            </a:br>
            <a:r>
              <a:rPr lang="zh-CN" altLang="en-US" dirty="0"/>
              <a:t>产品概述</a:t>
            </a:r>
            <a:endParaRPr lang="en-US" dirty="0"/>
          </a:p>
        </p:txBody>
      </p:sp>
      <p:sp>
        <p:nvSpPr>
          <p:cNvPr id="3" name="Content Placeholder 2"/>
          <p:cNvSpPr>
            <a:spLocks noGrp="1"/>
          </p:cNvSpPr>
          <p:nvPr>
            <p:ph idx="1"/>
          </p:nvPr>
        </p:nvSpPr>
        <p:spPr/>
        <p:txBody>
          <a:bodyPr/>
          <a:lstStyle/>
          <a:p>
            <a:r>
              <a:rPr lang="en-US">
                <a:latin typeface="Calibri" charset="0"/>
                <a:ea typeface="Calibri" charset="0"/>
                <a:cs typeface="Calibri" charset="0"/>
              </a:rPr>
              <a:t>A </a:t>
            </a:r>
            <a:r>
              <a:rPr lang="en-US" dirty="0">
                <a:latin typeface="Calibri" charset="0"/>
                <a:ea typeface="Calibri" charset="0"/>
                <a:cs typeface="Calibri" charset="0"/>
              </a:rPr>
              <a:t>more private custom-tailored travel app. Our app has all the information necessary to travel, and adds the ability to automatically generate travel diaries, where people can record all the experiences during the trip and support print services.</a:t>
            </a:r>
          </a:p>
        </p:txBody>
      </p:sp>
    </p:spTree>
    <p:extLst>
      <p:ext uri="{BB962C8B-B14F-4D97-AF65-F5344CB8AC3E}">
        <p14:creationId xmlns:p14="http://schemas.microsoft.com/office/powerpoint/2010/main" val="1601111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 谢谢大家！</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460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Description</a:t>
            </a:r>
          </a:p>
        </p:txBody>
      </p:sp>
      <p:pic>
        <p:nvPicPr>
          <p:cNvPr id="4" name="Picture 3">
            <a:extLst>
              <a:ext uri="{FF2B5EF4-FFF2-40B4-BE49-F238E27FC236}">
                <a16:creationId xmlns:a16="http://schemas.microsoft.com/office/drawing/2014/main" id="{19A3F956-5DEE-4846-A837-83CCE0296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8793" y="3976064"/>
            <a:ext cx="1857023" cy="1371600"/>
          </a:xfrm>
          <a:prstGeom prst="rect">
            <a:avLst/>
          </a:prstGeom>
        </p:spPr>
      </p:pic>
      <p:pic>
        <p:nvPicPr>
          <p:cNvPr id="5" name="Picture 4">
            <a:extLst>
              <a:ext uri="{FF2B5EF4-FFF2-40B4-BE49-F238E27FC236}">
                <a16:creationId xmlns:a16="http://schemas.microsoft.com/office/drawing/2014/main" id="{F2E282B9-5E9A-415F-8EE9-466698E30D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4126" y="1232864"/>
            <a:ext cx="1354667" cy="1371600"/>
          </a:xfrm>
          <a:prstGeom prst="rect">
            <a:avLst/>
          </a:prstGeom>
        </p:spPr>
      </p:pic>
      <p:pic>
        <p:nvPicPr>
          <p:cNvPr id="6" name="Picture 5">
            <a:extLst>
              <a:ext uri="{FF2B5EF4-FFF2-40B4-BE49-F238E27FC236}">
                <a16:creationId xmlns:a16="http://schemas.microsoft.com/office/drawing/2014/main" id="{AC6D21F7-46F9-49F3-B2F8-D60E710B6F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6027" y="1232864"/>
            <a:ext cx="1044222" cy="1371600"/>
          </a:xfrm>
          <a:prstGeom prst="rect">
            <a:avLst/>
          </a:prstGeom>
        </p:spPr>
      </p:pic>
      <p:pic>
        <p:nvPicPr>
          <p:cNvPr id="7" name="Picture 6">
            <a:extLst>
              <a:ext uri="{FF2B5EF4-FFF2-40B4-BE49-F238E27FC236}">
                <a16:creationId xmlns:a16="http://schemas.microsoft.com/office/drawing/2014/main" id="{891E1D6C-0DE2-4421-B904-71D89DBB3C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5325" y="3976064"/>
            <a:ext cx="1828801" cy="1371600"/>
          </a:xfrm>
          <a:prstGeom prst="rect">
            <a:avLst/>
          </a:prstGeom>
        </p:spPr>
      </p:pic>
      <p:pic>
        <p:nvPicPr>
          <p:cNvPr id="8" name="Picture 7">
            <a:extLst>
              <a:ext uri="{FF2B5EF4-FFF2-40B4-BE49-F238E27FC236}">
                <a16:creationId xmlns:a16="http://schemas.microsoft.com/office/drawing/2014/main" id="{7066E439-2279-427A-8712-F6D43218D2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8447" y="1232864"/>
            <a:ext cx="818445" cy="1371600"/>
          </a:xfrm>
          <a:prstGeom prst="rect">
            <a:avLst/>
          </a:prstGeom>
        </p:spPr>
      </p:pic>
      <p:sp>
        <p:nvSpPr>
          <p:cNvPr id="9" name="Rectangle 8">
            <a:extLst>
              <a:ext uri="{FF2B5EF4-FFF2-40B4-BE49-F238E27FC236}">
                <a16:creationId xmlns:a16="http://schemas.microsoft.com/office/drawing/2014/main" id="{ACFA27DD-F1C2-4E63-B396-3D1EC30C63C3}"/>
              </a:ext>
            </a:extLst>
          </p:cNvPr>
          <p:cNvSpPr/>
          <p:nvPr/>
        </p:nvSpPr>
        <p:spPr>
          <a:xfrm>
            <a:off x="5118447" y="2718173"/>
            <a:ext cx="830677" cy="400110"/>
          </a:xfrm>
          <a:prstGeom prst="rect">
            <a:avLst/>
          </a:prstGeom>
        </p:spPr>
        <p:txBody>
          <a:bodyPr wrap="none">
            <a:spAutoFit/>
          </a:bodyPr>
          <a:lstStyle/>
          <a:p>
            <a:pPr algn="ctr"/>
            <a:r>
              <a:rPr lang="en-US" sz="2000" dirty="0">
                <a:latin typeface="Berlin Sans FB" panose="020E0602020502020306" pitchFamily="34" charset="0"/>
              </a:rPr>
              <a:t>PLAN</a:t>
            </a:r>
            <a:endParaRPr lang="en-US" sz="2800" dirty="0"/>
          </a:p>
        </p:txBody>
      </p:sp>
      <p:sp>
        <p:nvSpPr>
          <p:cNvPr id="10" name="Rectangle 9">
            <a:extLst>
              <a:ext uri="{FF2B5EF4-FFF2-40B4-BE49-F238E27FC236}">
                <a16:creationId xmlns:a16="http://schemas.microsoft.com/office/drawing/2014/main" id="{69B5F618-6313-40B2-885B-E6ADFF399B1A}"/>
              </a:ext>
            </a:extLst>
          </p:cNvPr>
          <p:cNvSpPr/>
          <p:nvPr/>
        </p:nvSpPr>
        <p:spPr>
          <a:xfrm>
            <a:off x="10027466" y="2718173"/>
            <a:ext cx="1401346" cy="400110"/>
          </a:xfrm>
          <a:prstGeom prst="rect">
            <a:avLst/>
          </a:prstGeom>
        </p:spPr>
        <p:txBody>
          <a:bodyPr wrap="none">
            <a:spAutoFit/>
          </a:bodyPr>
          <a:lstStyle/>
          <a:p>
            <a:pPr algn="ctr"/>
            <a:r>
              <a:rPr lang="en-US" sz="2000" dirty="0">
                <a:latin typeface="Berlin Sans FB" panose="020E0602020502020306" pitchFamily="34" charset="0"/>
              </a:rPr>
              <a:t>ABOUT ME</a:t>
            </a:r>
            <a:endParaRPr lang="en-US" sz="2800" dirty="0"/>
          </a:p>
        </p:txBody>
      </p:sp>
      <p:sp>
        <p:nvSpPr>
          <p:cNvPr id="11" name="Rectangle 10">
            <a:extLst>
              <a:ext uri="{FF2B5EF4-FFF2-40B4-BE49-F238E27FC236}">
                <a16:creationId xmlns:a16="http://schemas.microsoft.com/office/drawing/2014/main" id="{72F3420C-EC7B-4A58-B31D-6BD1DA847FF4}"/>
              </a:ext>
            </a:extLst>
          </p:cNvPr>
          <p:cNvSpPr/>
          <p:nvPr/>
        </p:nvSpPr>
        <p:spPr>
          <a:xfrm>
            <a:off x="7407657" y="2718173"/>
            <a:ext cx="1327608" cy="400110"/>
          </a:xfrm>
          <a:prstGeom prst="rect">
            <a:avLst/>
          </a:prstGeom>
        </p:spPr>
        <p:txBody>
          <a:bodyPr wrap="none">
            <a:spAutoFit/>
          </a:bodyPr>
          <a:lstStyle/>
          <a:p>
            <a:pPr algn="ctr"/>
            <a:r>
              <a:rPr lang="en-US" sz="2000" dirty="0">
                <a:latin typeface="Berlin Sans FB" panose="020E0602020502020306" pitchFamily="34" charset="0"/>
              </a:rPr>
              <a:t>DISCOVER</a:t>
            </a:r>
            <a:endParaRPr lang="en-US" sz="2800" dirty="0"/>
          </a:p>
        </p:txBody>
      </p:sp>
      <p:sp>
        <p:nvSpPr>
          <p:cNvPr id="12" name="Rectangle 11">
            <a:extLst>
              <a:ext uri="{FF2B5EF4-FFF2-40B4-BE49-F238E27FC236}">
                <a16:creationId xmlns:a16="http://schemas.microsoft.com/office/drawing/2014/main" id="{5ACEA5FF-DC5F-4328-9F49-6AE92F87D06C}"/>
              </a:ext>
            </a:extLst>
          </p:cNvPr>
          <p:cNvSpPr/>
          <p:nvPr/>
        </p:nvSpPr>
        <p:spPr>
          <a:xfrm>
            <a:off x="9266775" y="5532148"/>
            <a:ext cx="821059" cy="400110"/>
          </a:xfrm>
          <a:prstGeom prst="rect">
            <a:avLst/>
          </a:prstGeom>
        </p:spPr>
        <p:txBody>
          <a:bodyPr wrap="none">
            <a:spAutoFit/>
          </a:bodyPr>
          <a:lstStyle/>
          <a:p>
            <a:pPr algn="ctr"/>
            <a:r>
              <a:rPr lang="en-US" sz="2000" dirty="0">
                <a:latin typeface="Berlin Sans FB" panose="020E0602020502020306" pitchFamily="34" charset="0"/>
              </a:rPr>
              <a:t>CHAT</a:t>
            </a:r>
            <a:endParaRPr lang="en-US" sz="2800" dirty="0"/>
          </a:p>
        </p:txBody>
      </p:sp>
      <p:sp>
        <p:nvSpPr>
          <p:cNvPr id="13" name="Rectangle 12">
            <a:extLst>
              <a:ext uri="{FF2B5EF4-FFF2-40B4-BE49-F238E27FC236}">
                <a16:creationId xmlns:a16="http://schemas.microsoft.com/office/drawing/2014/main" id="{A1D635CD-CF08-4CC4-B988-AB3F9C5251A0}"/>
              </a:ext>
            </a:extLst>
          </p:cNvPr>
          <p:cNvSpPr/>
          <p:nvPr/>
        </p:nvSpPr>
        <p:spPr>
          <a:xfrm>
            <a:off x="5825541" y="5532148"/>
            <a:ext cx="1308371" cy="400110"/>
          </a:xfrm>
          <a:prstGeom prst="rect">
            <a:avLst/>
          </a:prstGeom>
        </p:spPr>
        <p:txBody>
          <a:bodyPr wrap="none">
            <a:spAutoFit/>
          </a:bodyPr>
          <a:lstStyle/>
          <a:p>
            <a:pPr algn="ctr"/>
            <a:r>
              <a:rPr lang="en-US" sz="2000" dirty="0">
                <a:latin typeface="Berlin Sans FB" panose="020E0602020502020306" pitchFamily="34" charset="0"/>
              </a:rPr>
              <a:t>MY DIARY</a:t>
            </a:r>
            <a:endParaRPr lang="en-US" sz="2800" dirty="0"/>
          </a:p>
        </p:txBody>
      </p:sp>
    </p:spTree>
    <p:extLst>
      <p:ext uri="{BB962C8B-B14F-4D97-AF65-F5344CB8AC3E}">
        <p14:creationId xmlns:p14="http://schemas.microsoft.com/office/powerpoint/2010/main" val="48965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BE7A4-8FA8-403D-A235-E62378B4AD2D}"/>
              </a:ext>
            </a:extLst>
          </p:cNvPr>
          <p:cNvSpPr>
            <a:spLocks noGrp="1"/>
          </p:cNvSpPr>
          <p:nvPr>
            <p:ph type="title"/>
          </p:nvPr>
        </p:nvSpPr>
        <p:spPr/>
        <p:txBody>
          <a:bodyPr/>
          <a:lstStyle/>
          <a:p>
            <a:r>
              <a:rPr lang="en-AU" dirty="0"/>
              <a:t>Story Board 1: Create Diaries</a:t>
            </a:r>
          </a:p>
        </p:txBody>
      </p:sp>
      <p:pic>
        <p:nvPicPr>
          <p:cNvPr id="5" name="Content Placeholder 4">
            <a:extLst>
              <a:ext uri="{FF2B5EF4-FFF2-40B4-BE49-F238E27FC236}">
                <a16:creationId xmlns:a16="http://schemas.microsoft.com/office/drawing/2014/main" id="{DD1073F5-6932-4EE5-B21E-A3C96C0802B0}"/>
              </a:ext>
            </a:extLst>
          </p:cNvPr>
          <p:cNvPicPr>
            <a:picLocks noGrp="1" noChangeAspect="1"/>
          </p:cNvPicPr>
          <p:nvPr>
            <p:ph idx="1"/>
          </p:nvPr>
        </p:nvPicPr>
        <p:blipFill rotWithShape="1">
          <a:blip r:embed="rId2"/>
          <a:srcRect t="689" r="2417"/>
          <a:stretch/>
        </p:blipFill>
        <p:spPr>
          <a:xfrm>
            <a:off x="5013169" y="842213"/>
            <a:ext cx="6129908" cy="5025401"/>
          </a:xfrm>
          <a:ln w="38100">
            <a:solidFill>
              <a:schemeClr val="tx1"/>
            </a:solidFill>
          </a:ln>
        </p:spPr>
      </p:pic>
    </p:spTree>
    <p:extLst>
      <p:ext uri="{BB962C8B-B14F-4D97-AF65-F5344CB8AC3E}">
        <p14:creationId xmlns:p14="http://schemas.microsoft.com/office/powerpoint/2010/main" val="51212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01C9-55B4-43C4-9F54-CD6964C3DEE3}"/>
              </a:ext>
            </a:extLst>
          </p:cNvPr>
          <p:cNvSpPr>
            <a:spLocks noGrp="1"/>
          </p:cNvSpPr>
          <p:nvPr>
            <p:ph type="title"/>
          </p:nvPr>
        </p:nvSpPr>
        <p:spPr/>
        <p:txBody>
          <a:bodyPr/>
          <a:lstStyle/>
          <a:p>
            <a:r>
              <a:rPr lang="en-AU" dirty="0"/>
              <a:t>Story Board 2: Tourism Providers</a:t>
            </a:r>
          </a:p>
        </p:txBody>
      </p:sp>
      <p:pic>
        <p:nvPicPr>
          <p:cNvPr id="5" name="Content Placeholder 4">
            <a:extLst>
              <a:ext uri="{FF2B5EF4-FFF2-40B4-BE49-F238E27FC236}">
                <a16:creationId xmlns:a16="http://schemas.microsoft.com/office/drawing/2014/main" id="{829433C2-2C28-4C62-8907-B35AEB1BCD8B}"/>
              </a:ext>
            </a:extLst>
          </p:cNvPr>
          <p:cNvPicPr>
            <a:picLocks noGrp="1" noChangeAspect="1"/>
          </p:cNvPicPr>
          <p:nvPr>
            <p:ph idx="1"/>
          </p:nvPr>
        </p:nvPicPr>
        <p:blipFill rotWithShape="1">
          <a:blip r:embed="rId2"/>
          <a:stretch/>
        </p:blipFill>
        <p:spPr>
          <a:xfrm>
            <a:off x="5118100" y="914717"/>
            <a:ext cx="6281738" cy="5025390"/>
          </a:xfrm>
          <a:ln w="38100">
            <a:solidFill>
              <a:schemeClr val="tx1"/>
            </a:solidFill>
          </a:ln>
        </p:spPr>
      </p:pic>
    </p:spTree>
    <p:extLst>
      <p:ext uri="{BB962C8B-B14F-4D97-AF65-F5344CB8AC3E}">
        <p14:creationId xmlns:p14="http://schemas.microsoft.com/office/powerpoint/2010/main" val="92769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E53D-F48A-4658-A751-C1BB55169C5D}"/>
              </a:ext>
            </a:extLst>
          </p:cNvPr>
          <p:cNvSpPr>
            <a:spLocks noGrp="1"/>
          </p:cNvSpPr>
          <p:nvPr>
            <p:ph type="title"/>
          </p:nvPr>
        </p:nvSpPr>
        <p:spPr/>
        <p:txBody>
          <a:bodyPr/>
          <a:lstStyle/>
          <a:p>
            <a:r>
              <a:rPr lang="en-AU" dirty="0"/>
              <a:t>Story Board 3: Plan travel</a:t>
            </a:r>
          </a:p>
        </p:txBody>
      </p:sp>
      <p:pic>
        <p:nvPicPr>
          <p:cNvPr id="5" name="Content Placeholder 4">
            <a:extLst>
              <a:ext uri="{FF2B5EF4-FFF2-40B4-BE49-F238E27FC236}">
                <a16:creationId xmlns:a16="http://schemas.microsoft.com/office/drawing/2014/main" id="{9C20E178-8216-4E7E-902F-17ADC1155572}"/>
              </a:ext>
            </a:extLst>
          </p:cNvPr>
          <p:cNvPicPr>
            <a:picLocks noGrp="1" noChangeAspect="1"/>
          </p:cNvPicPr>
          <p:nvPr>
            <p:ph idx="1"/>
          </p:nvPr>
        </p:nvPicPr>
        <p:blipFill>
          <a:blip r:embed="rId2"/>
          <a:stretch>
            <a:fillRect/>
          </a:stretch>
        </p:blipFill>
        <p:spPr>
          <a:xfrm>
            <a:off x="5118100" y="1164139"/>
            <a:ext cx="6281738" cy="4526546"/>
          </a:xfrm>
          <a:ln w="38100">
            <a:solidFill>
              <a:schemeClr val="tx1"/>
            </a:solidFill>
          </a:ln>
        </p:spPr>
      </p:pic>
    </p:spTree>
    <p:extLst>
      <p:ext uri="{BB962C8B-B14F-4D97-AF65-F5344CB8AC3E}">
        <p14:creationId xmlns:p14="http://schemas.microsoft.com/office/powerpoint/2010/main" val="103589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12192000" cy="6857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6664364"/>
              </p:ext>
            </p:extLst>
          </p:nvPr>
        </p:nvGraphicFramePr>
        <p:xfrm>
          <a:off x="2" y="814725"/>
          <a:ext cx="12191997" cy="6020028"/>
        </p:xfrm>
        <a:graphic>
          <a:graphicData uri="http://schemas.openxmlformats.org/drawingml/2006/table">
            <a:tbl>
              <a:tblPr firstRow="1" bandRow="1"/>
              <a:tblGrid>
                <a:gridCol w="1941096">
                  <a:extLst>
                    <a:ext uri="{9D8B030D-6E8A-4147-A177-3AD203B41FA5}">
                      <a16:colId xmlns:a16="http://schemas.microsoft.com/office/drawing/2014/main" val="20000"/>
                    </a:ext>
                  </a:extLst>
                </a:gridCol>
                <a:gridCol w="1579001">
                  <a:extLst>
                    <a:ext uri="{9D8B030D-6E8A-4147-A177-3AD203B41FA5}">
                      <a16:colId xmlns:a16="http://schemas.microsoft.com/office/drawing/2014/main" val="20001"/>
                    </a:ext>
                  </a:extLst>
                </a:gridCol>
                <a:gridCol w="1760048">
                  <a:extLst>
                    <a:ext uri="{9D8B030D-6E8A-4147-A177-3AD203B41FA5}">
                      <a16:colId xmlns:a16="http://schemas.microsoft.com/office/drawing/2014/main" val="20002"/>
                    </a:ext>
                  </a:extLst>
                </a:gridCol>
                <a:gridCol w="1760048">
                  <a:extLst>
                    <a:ext uri="{9D8B030D-6E8A-4147-A177-3AD203B41FA5}">
                      <a16:colId xmlns:a16="http://schemas.microsoft.com/office/drawing/2014/main" val="20003"/>
                    </a:ext>
                  </a:extLst>
                </a:gridCol>
                <a:gridCol w="1760048">
                  <a:extLst>
                    <a:ext uri="{9D8B030D-6E8A-4147-A177-3AD203B41FA5}">
                      <a16:colId xmlns:a16="http://schemas.microsoft.com/office/drawing/2014/main" val="20004"/>
                    </a:ext>
                  </a:extLst>
                </a:gridCol>
                <a:gridCol w="1760048">
                  <a:extLst>
                    <a:ext uri="{9D8B030D-6E8A-4147-A177-3AD203B41FA5}">
                      <a16:colId xmlns:a16="http://schemas.microsoft.com/office/drawing/2014/main" val="20005"/>
                    </a:ext>
                  </a:extLst>
                </a:gridCol>
                <a:gridCol w="1631708">
                  <a:extLst>
                    <a:ext uri="{9D8B030D-6E8A-4147-A177-3AD203B41FA5}">
                      <a16:colId xmlns:a16="http://schemas.microsoft.com/office/drawing/2014/main" val="20006"/>
                    </a:ext>
                  </a:extLst>
                </a:gridCol>
              </a:tblGrid>
              <a:tr h="401804">
                <a:tc gridSpan="3">
                  <a:txBody>
                    <a:bodyPr/>
                    <a:lstStyle/>
                    <a:p>
                      <a:pPr algn="ctr"/>
                      <a:r>
                        <a:rPr lang="en-US" sz="1800" b="1" dirty="0">
                          <a:solidFill>
                            <a:schemeClr val="bg1"/>
                          </a:solidFill>
                        </a:rPr>
                        <a:t>Infrastructure</a:t>
                      </a:r>
                    </a:p>
                  </a:txBody>
                  <a:tcPr>
                    <a:solidFill>
                      <a:srgbClr val="0070C0"/>
                    </a:solidFill>
                  </a:tcPr>
                </a:tc>
                <a:tc hMerge="1">
                  <a:txBody>
                    <a:bodyPr/>
                    <a:lstStyle/>
                    <a:p>
                      <a:endParaRPr lang="en-US" dirty="0"/>
                    </a:p>
                  </a:txBody>
                  <a:tcPr/>
                </a:tc>
                <a:tc hMerge="1">
                  <a:txBody>
                    <a:bodyPr/>
                    <a:lstStyle/>
                    <a:p>
                      <a:endParaRPr lang="en-US" dirty="0"/>
                    </a:p>
                  </a:txBody>
                  <a:tcPr/>
                </a:tc>
                <a:tc>
                  <a:txBody>
                    <a:bodyPr/>
                    <a:lstStyle/>
                    <a:p>
                      <a:pPr algn="ctr"/>
                      <a:r>
                        <a:rPr lang="en-US" sz="1800" b="1" dirty="0">
                          <a:solidFill>
                            <a:schemeClr val="bg1"/>
                          </a:solidFill>
                        </a:rPr>
                        <a:t>Offer</a:t>
                      </a:r>
                    </a:p>
                  </a:txBody>
                  <a:tcPr>
                    <a:solidFill>
                      <a:srgbClr val="0070C0"/>
                    </a:solidFill>
                  </a:tcPr>
                </a:tc>
                <a:tc gridSpan="3">
                  <a:txBody>
                    <a:bodyPr/>
                    <a:lstStyle/>
                    <a:p>
                      <a:pPr algn="ctr"/>
                      <a:r>
                        <a:rPr lang="en-US" sz="1800" b="1" dirty="0">
                          <a:solidFill>
                            <a:schemeClr val="bg1"/>
                          </a:solidFill>
                        </a:rPr>
                        <a:t>Customers</a:t>
                      </a:r>
                    </a:p>
                  </a:txBody>
                  <a:tcPr>
                    <a:solidFill>
                      <a:srgbClr val="0070C0"/>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555967">
                <a:tc>
                  <a:txBody>
                    <a:bodyPr/>
                    <a:lstStyle/>
                    <a:p>
                      <a:r>
                        <a:rPr lang="en-US" sz="1400" dirty="0"/>
                        <a:t>Core</a:t>
                      </a:r>
                      <a:r>
                        <a:rPr lang="en-US" sz="1400" baseline="0" dirty="0"/>
                        <a:t> Capabilities</a:t>
                      </a:r>
                      <a:endParaRPr lang="en-US" sz="1400" dirty="0"/>
                    </a:p>
                  </a:txBody>
                  <a:tcPr/>
                </a:tc>
                <a:tc>
                  <a:txBody>
                    <a:bodyPr/>
                    <a:lstStyle/>
                    <a:p>
                      <a:r>
                        <a:rPr lang="en-US" sz="1400" dirty="0"/>
                        <a:t>Network</a:t>
                      </a:r>
                    </a:p>
                  </a:txBody>
                  <a:tcPr/>
                </a:tc>
                <a:tc>
                  <a:txBody>
                    <a:bodyPr/>
                    <a:lstStyle/>
                    <a:p>
                      <a:r>
                        <a:rPr lang="en-US" sz="1400" dirty="0"/>
                        <a:t>Value Configuration</a:t>
                      </a:r>
                    </a:p>
                  </a:txBody>
                  <a:tcPr/>
                </a:tc>
                <a:tc>
                  <a:txBody>
                    <a:bodyPr/>
                    <a:lstStyle/>
                    <a:p>
                      <a:r>
                        <a:rPr lang="en-US" sz="1400" dirty="0"/>
                        <a:t>Value Proposition </a:t>
                      </a:r>
                    </a:p>
                  </a:txBody>
                  <a:tcPr/>
                </a:tc>
                <a:tc>
                  <a:txBody>
                    <a:bodyPr/>
                    <a:lstStyle/>
                    <a:p>
                      <a:r>
                        <a:rPr lang="en-US" sz="1400" dirty="0"/>
                        <a:t>Target Customers</a:t>
                      </a:r>
                      <a:r>
                        <a:rPr lang="en-US" sz="1400" baseline="0" dirty="0"/>
                        <a:t> </a:t>
                      </a:r>
                      <a:endParaRPr lang="en-US" sz="1400" dirty="0"/>
                    </a:p>
                  </a:txBody>
                  <a:tcPr/>
                </a:tc>
                <a:tc>
                  <a:txBody>
                    <a:bodyPr/>
                    <a:lstStyle/>
                    <a:p>
                      <a:r>
                        <a:rPr lang="en-US" sz="1400" dirty="0"/>
                        <a:t>Delivery Method </a:t>
                      </a:r>
                    </a:p>
                  </a:txBody>
                  <a:tcPr/>
                </a:tc>
                <a:tc>
                  <a:txBody>
                    <a:bodyPr/>
                    <a:lstStyle/>
                    <a:p>
                      <a:r>
                        <a:rPr lang="en-US" sz="1400" dirty="0"/>
                        <a:t>Customer Relationships</a:t>
                      </a:r>
                      <a:r>
                        <a:rPr lang="en-US" sz="1400" baseline="0" dirty="0"/>
                        <a:t> </a:t>
                      </a:r>
                      <a:endParaRPr lang="en-US" sz="1400" dirty="0"/>
                    </a:p>
                  </a:txBody>
                  <a:tcPr/>
                </a:tc>
                <a:extLst>
                  <a:ext uri="{0D108BD9-81ED-4DB2-BD59-A6C34878D82A}">
                    <a16:rowId xmlns:a16="http://schemas.microsoft.com/office/drawing/2014/main" val="10001"/>
                  </a:ext>
                </a:extLst>
              </a:tr>
              <a:tr h="3055835">
                <a:tc>
                  <a:txBody>
                    <a:bodyPr/>
                    <a:lstStyle/>
                    <a:p>
                      <a:pPr marL="342900" indent="-342900">
                        <a:buFont typeface="Arial" charset="0"/>
                        <a:buChar char="•"/>
                      </a:pPr>
                      <a:r>
                        <a:rPr lang="en-US" sz="1400" dirty="0"/>
                        <a:t>Basic</a:t>
                      </a:r>
                      <a:r>
                        <a:rPr lang="en-US" sz="1400" baseline="0" dirty="0"/>
                        <a:t> </a:t>
                      </a:r>
                      <a:r>
                        <a:rPr lang="en-US" sz="1400" dirty="0"/>
                        <a:t>city info</a:t>
                      </a:r>
                    </a:p>
                    <a:p>
                      <a:pPr marL="342900" indent="-342900">
                        <a:buFont typeface="Arial" charset="0"/>
                        <a:buChar char="•"/>
                      </a:pPr>
                      <a:r>
                        <a:rPr lang="en-US" sz="1400" dirty="0"/>
                        <a:t>Link Travelers to each other</a:t>
                      </a:r>
                    </a:p>
                    <a:p>
                      <a:pPr marL="342900" indent="-342900">
                        <a:buFont typeface="Arial" charset="0"/>
                        <a:buChar char="•"/>
                      </a:pPr>
                      <a:r>
                        <a:rPr lang="en-US" sz="1400" dirty="0"/>
                        <a:t>Automate Diary Creation</a:t>
                      </a:r>
                    </a:p>
                    <a:p>
                      <a:pPr marL="342900" indent="-342900">
                        <a:buFont typeface="Arial" charset="0"/>
                        <a:buChar char="•"/>
                      </a:pPr>
                      <a:r>
                        <a:rPr lang="en-US" sz="1400" dirty="0"/>
                        <a:t>Create online/physical diary</a:t>
                      </a:r>
                    </a:p>
                    <a:p>
                      <a:pPr marL="342900" indent="-342900">
                        <a:buFont typeface="Arial" charset="0"/>
                        <a:buChar char="•"/>
                      </a:pPr>
                      <a:r>
                        <a:rPr lang="en-US" sz="1400" dirty="0"/>
                        <a:t>Recommend tourism services on preference</a:t>
                      </a:r>
                    </a:p>
                    <a:p>
                      <a:pPr marL="342900" indent="-342900">
                        <a:buFont typeface="Arial" charset="0"/>
                        <a:buChar char="•"/>
                      </a:pPr>
                      <a:r>
                        <a:rPr lang="en-US" sz="1400" dirty="0"/>
                        <a:t>Advertise tourism </a:t>
                      </a:r>
                    </a:p>
                  </a:txBody>
                  <a:tcPr/>
                </a:tc>
                <a:tc>
                  <a:txBody>
                    <a:bodyPr/>
                    <a:lstStyle/>
                    <a:p>
                      <a:pPr marL="342900" indent="-342900">
                        <a:buFont typeface="Arial" charset="0"/>
                        <a:buChar char="•"/>
                      </a:pPr>
                      <a:r>
                        <a:rPr lang="en-US" sz="1400" dirty="0"/>
                        <a:t>Travel Agency</a:t>
                      </a:r>
                    </a:p>
                    <a:p>
                      <a:pPr marL="342900" indent="-342900">
                        <a:buFont typeface="Arial" charset="0"/>
                        <a:buChar char="•"/>
                      </a:pPr>
                      <a:r>
                        <a:rPr lang="en-US" sz="1400" dirty="0"/>
                        <a:t>Local Tour Companies</a:t>
                      </a:r>
                    </a:p>
                    <a:p>
                      <a:pPr marL="342900" indent="-342900">
                        <a:buFont typeface="Arial" charset="0"/>
                        <a:buChar char="•"/>
                      </a:pPr>
                      <a:r>
                        <a:rPr lang="en-US" sz="1400" dirty="0"/>
                        <a:t>Government</a:t>
                      </a:r>
                      <a:endParaRPr lang="en-US" sz="1400" b="1" u="sng" dirty="0"/>
                    </a:p>
                    <a:p>
                      <a:endParaRPr lang="en-US" sz="1400" dirty="0"/>
                    </a:p>
                  </a:txBody>
                  <a:tcPr/>
                </a:tc>
                <a:tc>
                  <a:txBody>
                    <a:bodyPr/>
                    <a:lstStyle/>
                    <a:p>
                      <a:pPr marL="342900" indent="-342900">
                        <a:buFont typeface="Arial" charset="0"/>
                        <a:buChar char="•"/>
                      </a:pPr>
                      <a:r>
                        <a:rPr lang="en-US" sz="1400" dirty="0"/>
                        <a:t>Content sharing</a:t>
                      </a:r>
                    </a:p>
                    <a:p>
                      <a:pPr marL="342900" indent="-342900">
                        <a:buFont typeface="Arial" charset="0"/>
                        <a:buChar char="•"/>
                      </a:pPr>
                      <a:r>
                        <a:rPr lang="en-US" sz="1400" dirty="0"/>
                        <a:t>Story curation</a:t>
                      </a:r>
                    </a:p>
                    <a:p>
                      <a:pPr marL="342900" indent="-342900">
                        <a:buFont typeface="Arial" charset="0"/>
                        <a:buChar char="•"/>
                      </a:pPr>
                      <a:r>
                        <a:rPr lang="en-US" sz="1400" dirty="0"/>
                        <a:t>Information Moderation</a:t>
                      </a:r>
                    </a:p>
                    <a:p>
                      <a:pPr marL="342900" indent="-342900">
                        <a:buFont typeface="Arial" charset="0"/>
                        <a:buChar char="•"/>
                      </a:pPr>
                      <a:r>
                        <a:rPr lang="en-US" sz="1400" dirty="0"/>
                        <a:t>Sharing incentives</a:t>
                      </a:r>
                    </a:p>
                    <a:p>
                      <a:pPr marL="342900" indent="-342900">
                        <a:buFont typeface="Arial" charset="0"/>
                        <a:buChar char="•"/>
                      </a:pPr>
                      <a:r>
                        <a:rPr lang="en-US" sz="1400" dirty="0"/>
                        <a:t>Book Process</a:t>
                      </a:r>
                      <a:endParaRPr lang="en-US" sz="1400" b="1" u="sng" dirty="0"/>
                    </a:p>
                    <a:p>
                      <a:endParaRPr lang="en-US" sz="1400" dirty="0"/>
                    </a:p>
                  </a:txBody>
                  <a:tcPr/>
                </a:tc>
                <a:tc>
                  <a:txBody>
                    <a:bodyPr/>
                    <a:lstStyle/>
                    <a:p>
                      <a:pPr marL="342900" indent="-342900">
                        <a:buFont typeface="Arial" charset="0"/>
                        <a:buChar char="•"/>
                      </a:pPr>
                      <a:r>
                        <a:rPr lang="en-US" sz="1400" dirty="0"/>
                        <a:t>Help make memories</a:t>
                      </a:r>
                    </a:p>
                    <a:p>
                      <a:pPr marL="342900" indent="-342900">
                        <a:buFont typeface="Arial" charset="0"/>
                        <a:buChar char="•"/>
                      </a:pPr>
                      <a:r>
                        <a:rPr lang="en-US" sz="1400" dirty="0"/>
                        <a:t>Help keep memories</a:t>
                      </a:r>
                    </a:p>
                    <a:p>
                      <a:pPr marL="342900" indent="-342900">
                        <a:buFont typeface="Arial" charset="0"/>
                        <a:buChar char="•"/>
                      </a:pPr>
                      <a:r>
                        <a:rPr lang="en-US" sz="1400" dirty="0"/>
                        <a:t>Target real-time advertising</a:t>
                      </a:r>
                    </a:p>
                    <a:p>
                      <a:endParaRPr lang="en-US" sz="1400" dirty="0"/>
                    </a:p>
                  </a:txBody>
                  <a:tcPr/>
                </a:tc>
                <a:tc>
                  <a:txBody>
                    <a:bodyPr/>
                    <a:lstStyle/>
                    <a:p>
                      <a:pPr marL="342900" indent="-342900">
                        <a:buFont typeface="Arial" charset="0"/>
                        <a:buChar char="•"/>
                      </a:pPr>
                      <a:r>
                        <a:rPr lang="en-US" sz="1400" dirty="0"/>
                        <a:t>Traveler</a:t>
                      </a:r>
                    </a:p>
                    <a:p>
                      <a:pPr marL="342900" indent="-342900">
                        <a:buFont typeface="Arial" charset="0"/>
                        <a:buChar char="•"/>
                      </a:pPr>
                      <a:r>
                        <a:rPr lang="en-US" sz="1400" dirty="0"/>
                        <a:t>Tourism Businesses</a:t>
                      </a:r>
                    </a:p>
                    <a:p>
                      <a:endParaRPr lang="en-US" sz="1400" dirty="0"/>
                    </a:p>
                  </a:txBody>
                  <a:tcPr/>
                </a:tc>
                <a:tc>
                  <a:txBody>
                    <a:bodyPr/>
                    <a:lstStyle/>
                    <a:p>
                      <a:pPr marL="342900" indent="-342900">
                        <a:buFont typeface="Arial" charset="0"/>
                        <a:buChar char="•"/>
                      </a:pPr>
                      <a:r>
                        <a:rPr lang="en-US" sz="1400" dirty="0"/>
                        <a:t>Local Guide Supply</a:t>
                      </a:r>
                    </a:p>
                    <a:p>
                      <a:pPr marL="342900" indent="-342900">
                        <a:buFont typeface="Arial" charset="0"/>
                        <a:buChar char="•"/>
                      </a:pPr>
                      <a:r>
                        <a:rPr lang="en-US" sz="1400" dirty="0"/>
                        <a:t>Mobile App</a:t>
                      </a:r>
                    </a:p>
                    <a:p>
                      <a:pPr marL="342900" indent="-342900">
                        <a:buFont typeface="Arial" charset="0"/>
                        <a:buChar char="•"/>
                      </a:pPr>
                      <a:r>
                        <a:rPr lang="en-US" sz="1400" dirty="0"/>
                        <a:t>Website</a:t>
                      </a:r>
                    </a:p>
                    <a:p>
                      <a:pPr marL="342900" indent="-342900">
                        <a:buFont typeface="Arial" charset="0"/>
                        <a:buChar char="•"/>
                      </a:pPr>
                      <a:r>
                        <a:rPr lang="en-US" sz="1400" dirty="0"/>
                        <a:t>Print books</a:t>
                      </a:r>
                    </a:p>
                    <a:p>
                      <a:pPr marL="342900" indent="-342900">
                        <a:buFont typeface="Arial" charset="0"/>
                        <a:buChar char="•"/>
                      </a:pPr>
                      <a:r>
                        <a:rPr lang="en-US" sz="1400" dirty="0"/>
                        <a:t>Business Website Portal</a:t>
                      </a:r>
                      <a:endParaRPr lang="en-US" sz="1400" b="1" u="sng" dirty="0"/>
                    </a:p>
                    <a:p>
                      <a:endParaRPr lang="en-US" sz="1400" dirty="0"/>
                    </a:p>
                  </a:txBody>
                  <a:tcPr/>
                </a:tc>
                <a:tc>
                  <a:txBody>
                    <a:bodyPr/>
                    <a:lstStyle/>
                    <a:p>
                      <a:pPr marL="285750" indent="-285750">
                        <a:buFont typeface="Arial" charset="0"/>
                        <a:buChar char="•"/>
                      </a:pPr>
                      <a:r>
                        <a:rPr lang="en-US" sz="1400" dirty="0"/>
                        <a:t>Free base product</a:t>
                      </a:r>
                    </a:p>
                    <a:p>
                      <a:pPr marL="285750" indent="-285750">
                        <a:buFont typeface="Arial" charset="0"/>
                        <a:buChar char="•"/>
                      </a:pPr>
                      <a:r>
                        <a:rPr lang="en-US" sz="1400" dirty="0"/>
                        <a:t>Social Networking Community</a:t>
                      </a:r>
                    </a:p>
                    <a:p>
                      <a:pPr marL="285750" indent="-285750">
                        <a:buFont typeface="Arial" charset="0"/>
                        <a:buChar char="•"/>
                      </a:pPr>
                      <a:r>
                        <a:rPr lang="en-US" sz="1400" dirty="0"/>
                        <a:t>Build large user base</a:t>
                      </a:r>
                    </a:p>
                    <a:p>
                      <a:pPr marL="285750" indent="-285750">
                        <a:buFont typeface="Arial" charset="0"/>
                        <a:buChar char="•"/>
                      </a:pPr>
                      <a:r>
                        <a:rPr lang="en-US" sz="1400" dirty="0"/>
                        <a:t>Partner for special offers</a:t>
                      </a:r>
                    </a:p>
                    <a:p>
                      <a:endParaRPr lang="en-US" sz="1400" dirty="0"/>
                    </a:p>
                  </a:txBody>
                  <a:tcPr/>
                </a:tc>
                <a:extLst>
                  <a:ext uri="{0D108BD9-81ED-4DB2-BD59-A6C34878D82A}">
                    <a16:rowId xmlns:a16="http://schemas.microsoft.com/office/drawing/2014/main" val="10002"/>
                  </a:ext>
                </a:extLst>
              </a:tr>
              <a:tr h="2006422">
                <a:tc gridSpan="3">
                  <a:txBody>
                    <a:bodyPr/>
                    <a:lstStyle/>
                    <a:p>
                      <a:pPr algn="ctr"/>
                      <a:r>
                        <a:rPr lang="en-US" sz="1400" dirty="0"/>
                        <a:t>Cost</a:t>
                      </a:r>
                      <a:r>
                        <a:rPr lang="en-US" sz="1400" baseline="0" dirty="0"/>
                        <a:t> Structure</a:t>
                      </a:r>
                    </a:p>
                    <a:p>
                      <a:pPr marL="342900" indent="-342900">
                        <a:buFont typeface="Arial" charset="0"/>
                        <a:buChar char="•"/>
                      </a:pPr>
                      <a:r>
                        <a:rPr lang="en-US" sz="1400" dirty="0"/>
                        <a:t>Large database costs</a:t>
                      </a:r>
                    </a:p>
                    <a:p>
                      <a:pPr marL="342900" indent="-342900">
                        <a:buFont typeface="Arial" charset="0"/>
                        <a:buChar char="•"/>
                      </a:pPr>
                      <a:r>
                        <a:rPr lang="en-US" sz="1400" dirty="0"/>
                        <a:t>Cloud photo storage</a:t>
                      </a:r>
                    </a:p>
                    <a:p>
                      <a:pPr marL="342900" indent="-342900">
                        <a:buFont typeface="Arial" charset="0"/>
                        <a:buChar char="•"/>
                      </a:pPr>
                      <a:r>
                        <a:rPr lang="en-US" sz="1400" dirty="0"/>
                        <a:t>Initial Travel Bloggers</a:t>
                      </a:r>
                    </a:p>
                    <a:p>
                      <a:pPr marL="342900" indent="-342900">
                        <a:buFont typeface="Arial" charset="0"/>
                        <a:buChar char="•"/>
                      </a:pPr>
                      <a:r>
                        <a:rPr lang="en-US" sz="1400" dirty="0"/>
                        <a:t>Employees</a:t>
                      </a:r>
                    </a:p>
                    <a:p>
                      <a:pPr marL="342900" indent="-342900">
                        <a:buFont typeface="Arial" charset="0"/>
                        <a:buChar char="•"/>
                      </a:pPr>
                      <a:r>
                        <a:rPr lang="en-US" sz="1400" dirty="0"/>
                        <a:t>Marketing</a:t>
                      </a:r>
                    </a:p>
                    <a:p>
                      <a:pPr algn="ctr"/>
                      <a:endParaRPr lang="en-US" sz="1400" dirty="0"/>
                    </a:p>
                  </a:txBody>
                  <a:tcPr/>
                </a:tc>
                <a:tc hMerge="1">
                  <a:txBody>
                    <a:bodyPr/>
                    <a:lstStyle/>
                    <a:p>
                      <a:endParaRPr lang="en-US" sz="1400" dirty="0"/>
                    </a:p>
                  </a:txBody>
                  <a:tcPr/>
                </a:tc>
                <a:tc hMerge="1">
                  <a:txBody>
                    <a:bodyPr/>
                    <a:lstStyle/>
                    <a:p>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rPr>
                        <a:t>Finance </a:t>
                      </a:r>
                    </a:p>
                    <a:p>
                      <a:pPr algn="ctr"/>
                      <a:endParaRPr lang="en-US" sz="1800" dirty="0"/>
                    </a:p>
                  </a:txBody>
                  <a:tcPr>
                    <a:solidFill>
                      <a:srgbClr val="0070C0"/>
                    </a:solidFill>
                  </a:tcPr>
                </a:tc>
                <a:tc gridSpan="3">
                  <a:txBody>
                    <a:bodyPr/>
                    <a:lstStyle/>
                    <a:p>
                      <a:pPr algn="ctr"/>
                      <a:r>
                        <a:rPr lang="en-US" sz="1400" dirty="0"/>
                        <a:t>Revenue Streams</a:t>
                      </a:r>
                      <a:r>
                        <a:rPr lang="en-US" sz="1400" baseline="0" dirty="0"/>
                        <a:t> </a:t>
                      </a:r>
                    </a:p>
                    <a:p>
                      <a:pPr marL="342900" indent="-342900">
                        <a:buFont typeface="Arial" charset="0"/>
                        <a:buChar char="•"/>
                      </a:pPr>
                      <a:r>
                        <a:rPr lang="en-US" sz="1400" dirty="0"/>
                        <a:t>Membership card for travel discounts</a:t>
                      </a:r>
                    </a:p>
                    <a:p>
                      <a:pPr marL="342900" indent="-342900">
                        <a:buFont typeface="Arial" charset="0"/>
                        <a:buChar char="•"/>
                      </a:pPr>
                      <a:r>
                        <a:rPr lang="en-US" sz="1400" dirty="0"/>
                        <a:t>Bloggers pay to increase click rate</a:t>
                      </a:r>
                    </a:p>
                    <a:p>
                      <a:pPr marL="342900" indent="-342900">
                        <a:buFont typeface="Arial" charset="0"/>
                        <a:buChar char="•"/>
                      </a:pPr>
                      <a:r>
                        <a:rPr lang="en-US" sz="1400" dirty="0"/>
                        <a:t>Booking fee</a:t>
                      </a:r>
                    </a:p>
                    <a:p>
                      <a:pPr marL="342900" indent="-342900">
                        <a:buFont typeface="Arial" charset="0"/>
                        <a:buChar char="•"/>
                      </a:pPr>
                      <a:r>
                        <a:rPr lang="en-US" sz="1400" dirty="0"/>
                        <a:t>Create our own tours</a:t>
                      </a:r>
                    </a:p>
                    <a:p>
                      <a:pPr marL="342900" indent="-342900">
                        <a:buFont typeface="Arial" charset="0"/>
                        <a:buChar char="•"/>
                      </a:pPr>
                      <a:r>
                        <a:rPr lang="en-US" sz="1400" dirty="0"/>
                        <a:t>Companies pay to boost stories</a:t>
                      </a:r>
                    </a:p>
                    <a:p>
                      <a:pPr marL="342900" indent="-342900">
                        <a:buFont typeface="Arial" charset="0"/>
                        <a:buChar char="•"/>
                      </a:pPr>
                      <a:r>
                        <a:rPr lang="en-US" sz="1400" dirty="0"/>
                        <a:t>Offer Advertisements</a:t>
                      </a:r>
                    </a:p>
                    <a:p>
                      <a:pPr algn="ctr"/>
                      <a:endParaRPr lang="en-US" sz="1400" dirty="0"/>
                    </a:p>
                  </a:txBody>
                  <a:tcPr/>
                </a:tc>
                <a:tc hMerge="1">
                  <a:txBody>
                    <a:bodyPr/>
                    <a:lstStyle/>
                    <a:p>
                      <a:endParaRPr lang="en-US" sz="1400" dirty="0"/>
                    </a:p>
                  </a:txBody>
                  <a:tcPr/>
                </a:tc>
                <a:tc hMerge="1">
                  <a:txBody>
                    <a:bodyPr/>
                    <a:lstStyle/>
                    <a:p>
                      <a:endParaRPr lang="en-US" sz="1400" dirty="0"/>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325463" y="123986"/>
            <a:ext cx="11714135" cy="584775"/>
          </a:xfrm>
          <a:prstGeom prst="rect">
            <a:avLst/>
          </a:prstGeom>
          <a:noFill/>
        </p:spPr>
        <p:txBody>
          <a:bodyPr wrap="square" rtlCol="0">
            <a:spAutoFit/>
          </a:bodyPr>
          <a:lstStyle/>
          <a:p>
            <a:r>
              <a:rPr lang="en-US" sz="3200" dirty="0"/>
              <a:t>Business Model </a:t>
            </a:r>
            <a:r>
              <a:rPr lang="zh-CN" altLang="en-US" sz="3200" dirty="0"/>
              <a:t>商业模式</a:t>
            </a:r>
            <a:endParaRPr lang="en-US" sz="3200" dirty="0"/>
          </a:p>
        </p:txBody>
      </p:sp>
    </p:spTree>
    <p:extLst>
      <p:ext uri="{BB962C8B-B14F-4D97-AF65-F5344CB8AC3E}">
        <p14:creationId xmlns:p14="http://schemas.microsoft.com/office/powerpoint/2010/main" val="99706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Size</a:t>
            </a:r>
            <a:br>
              <a:rPr lang="en-US" dirty="0"/>
            </a:br>
            <a:r>
              <a:rPr lang="zh-CN" altLang="en-US" dirty="0"/>
              <a:t>市场潜力</a:t>
            </a:r>
            <a:endParaRPr lang="en-US" dirty="0"/>
          </a:p>
        </p:txBody>
      </p:sp>
      <p:sp>
        <p:nvSpPr>
          <p:cNvPr id="3" name="Content Placeholder 2"/>
          <p:cNvSpPr>
            <a:spLocks noGrp="1"/>
          </p:cNvSpPr>
          <p:nvPr>
            <p:ph idx="1"/>
          </p:nvPr>
        </p:nvSpPr>
        <p:spPr>
          <a:xfrm>
            <a:off x="4557932" y="-281354"/>
            <a:ext cx="7634068" cy="7139353"/>
          </a:xfrm>
        </p:spPr>
        <p:txBody>
          <a:bodyPr>
            <a:noAutofit/>
          </a:bodyPr>
          <a:lstStyle/>
          <a:p>
            <a:endParaRPr lang="en-AU" sz="1500" dirty="0">
              <a:latin typeface="Calibri" charset="0"/>
              <a:ea typeface="Calibri" charset="0"/>
              <a:cs typeface="Calibri" charset="0"/>
            </a:endParaRPr>
          </a:p>
          <a:p>
            <a:r>
              <a:rPr lang="en-AU" sz="1500" dirty="0">
                <a:latin typeface="Calibri" charset="0"/>
                <a:ea typeface="Calibri" charset="0"/>
                <a:cs typeface="Calibri" charset="0"/>
              </a:rPr>
              <a:t>Global tourism expenditure: $2.3 trillion USD</a:t>
            </a:r>
          </a:p>
          <a:p>
            <a:r>
              <a:rPr lang="en-AU" sz="1500" dirty="0">
                <a:latin typeface="Calibri" charset="0"/>
                <a:ea typeface="Calibri" charset="0"/>
                <a:cs typeface="Calibri" charset="0"/>
              </a:rPr>
              <a:t>Targeting young demographic (&lt; 30): 15% </a:t>
            </a:r>
          </a:p>
          <a:p>
            <a:r>
              <a:rPr lang="en-AU" sz="1500" dirty="0">
                <a:latin typeface="Calibri" charset="0"/>
                <a:ea typeface="Calibri" charset="0"/>
                <a:cs typeface="Calibri" charset="0"/>
              </a:rPr>
              <a:t>TripAdvisor had 13.4% of internet tourism traffic, leading to $1.48 billion USD revenue in 2016</a:t>
            </a:r>
          </a:p>
          <a:p>
            <a:pPr lvl="1"/>
            <a:r>
              <a:rPr lang="en-AU" sz="1500" dirty="0" err="1">
                <a:latin typeface="Calibri" charset="0"/>
                <a:ea typeface="Calibri" charset="0"/>
                <a:cs typeface="Calibri" charset="0"/>
              </a:rPr>
              <a:t>Hotels.com</a:t>
            </a:r>
            <a:r>
              <a:rPr lang="en-AU" sz="1500" dirty="0">
                <a:latin typeface="Calibri" charset="0"/>
                <a:ea typeface="Calibri" charset="0"/>
                <a:cs typeface="Calibri" charset="0"/>
              </a:rPr>
              <a:t>: 3.9%, Marriot International: 3.7%, </a:t>
            </a:r>
            <a:r>
              <a:rPr lang="en-AU" sz="1500" dirty="0" err="1">
                <a:latin typeface="Calibri" charset="0"/>
                <a:ea typeface="Calibri" charset="0"/>
                <a:cs typeface="Calibri" charset="0"/>
              </a:rPr>
              <a:t>Booking.com</a:t>
            </a:r>
            <a:r>
              <a:rPr lang="en-AU" sz="1500" dirty="0">
                <a:latin typeface="Calibri" charset="0"/>
                <a:ea typeface="Calibri" charset="0"/>
                <a:cs typeface="Calibri" charset="0"/>
              </a:rPr>
              <a:t>: 3.6%, </a:t>
            </a:r>
            <a:r>
              <a:rPr lang="en-AU" sz="1500" dirty="0" err="1">
                <a:latin typeface="Calibri" charset="0"/>
                <a:ea typeface="Calibri" charset="0"/>
                <a:cs typeface="Calibri" charset="0"/>
              </a:rPr>
              <a:t>AirBnb</a:t>
            </a:r>
            <a:r>
              <a:rPr lang="en-AU" sz="1500" dirty="0">
                <a:latin typeface="Calibri" charset="0"/>
                <a:ea typeface="Calibri" charset="0"/>
                <a:cs typeface="Calibri" charset="0"/>
              </a:rPr>
              <a:t>: 3.5%</a:t>
            </a:r>
          </a:p>
          <a:p>
            <a:r>
              <a:rPr lang="en-AU" sz="1500" dirty="0">
                <a:latin typeface="Calibri" charset="0"/>
                <a:ea typeface="Calibri" charset="0"/>
                <a:cs typeface="Calibri" charset="0"/>
              </a:rPr>
              <a:t>6.25% of </a:t>
            </a:r>
            <a:r>
              <a:rPr lang="en-AU" sz="1500" dirty="0" err="1">
                <a:latin typeface="Calibri" charset="0"/>
                <a:ea typeface="Calibri" charset="0"/>
                <a:cs typeface="Calibri" charset="0"/>
              </a:rPr>
              <a:t>Contiki</a:t>
            </a:r>
            <a:r>
              <a:rPr lang="en-AU" sz="1500" dirty="0">
                <a:latin typeface="Calibri" charset="0"/>
                <a:ea typeface="Calibri" charset="0"/>
                <a:cs typeface="Calibri" charset="0"/>
              </a:rPr>
              <a:t> web traffic comes from social media</a:t>
            </a:r>
          </a:p>
          <a:p>
            <a:pPr lvl="1"/>
            <a:r>
              <a:rPr lang="en-AU" sz="1500" dirty="0">
                <a:latin typeface="Calibri" charset="0"/>
                <a:ea typeface="Calibri" charset="0"/>
                <a:cs typeface="Calibri" charset="0"/>
              </a:rPr>
              <a:t>Facebook: 79.42%</a:t>
            </a:r>
          </a:p>
          <a:p>
            <a:pPr lvl="1"/>
            <a:r>
              <a:rPr lang="en-AU" sz="1500" dirty="0" err="1">
                <a:latin typeface="Calibri" charset="0"/>
                <a:ea typeface="Calibri" charset="0"/>
                <a:cs typeface="Calibri" charset="0"/>
              </a:rPr>
              <a:t>Youtube</a:t>
            </a:r>
            <a:r>
              <a:rPr lang="en-AU" sz="1500" dirty="0">
                <a:latin typeface="Calibri" charset="0"/>
                <a:ea typeface="Calibri" charset="0"/>
                <a:cs typeface="Calibri" charset="0"/>
              </a:rPr>
              <a:t>: 15.72%</a:t>
            </a:r>
          </a:p>
          <a:p>
            <a:pPr lvl="1"/>
            <a:r>
              <a:rPr lang="en-AU" sz="1500" dirty="0" err="1">
                <a:latin typeface="Calibri" charset="0"/>
                <a:ea typeface="Calibri" charset="0"/>
                <a:cs typeface="Calibri" charset="0"/>
              </a:rPr>
              <a:t>DailyMotion</a:t>
            </a:r>
            <a:r>
              <a:rPr lang="en-AU" sz="1500" dirty="0">
                <a:latin typeface="Calibri" charset="0"/>
                <a:ea typeface="Calibri" charset="0"/>
                <a:cs typeface="Calibri" charset="0"/>
              </a:rPr>
              <a:t>: 1.70%</a:t>
            </a:r>
          </a:p>
          <a:p>
            <a:pPr lvl="1"/>
            <a:r>
              <a:rPr lang="en-AU" sz="1500" dirty="0">
                <a:latin typeface="Calibri" charset="0"/>
                <a:ea typeface="Calibri" charset="0"/>
                <a:cs typeface="Calibri" charset="0"/>
              </a:rPr>
              <a:t>Reddit: 1.35%</a:t>
            </a:r>
          </a:p>
          <a:p>
            <a:pPr lvl="1"/>
            <a:r>
              <a:rPr lang="en-AU" sz="1500" dirty="0">
                <a:latin typeface="Calibri" charset="0"/>
                <a:ea typeface="Calibri" charset="0"/>
                <a:cs typeface="Calibri" charset="0"/>
              </a:rPr>
              <a:t>Instagram: 0.45%</a:t>
            </a:r>
          </a:p>
          <a:p>
            <a:r>
              <a:rPr lang="en-AU" sz="1500" dirty="0">
                <a:latin typeface="Calibri" charset="0"/>
                <a:ea typeface="Calibri" charset="0"/>
                <a:cs typeface="Calibri" charset="0"/>
              </a:rPr>
              <a:t>2.75% of </a:t>
            </a:r>
            <a:r>
              <a:rPr lang="en-AU" sz="1500" dirty="0" err="1">
                <a:latin typeface="Calibri" charset="0"/>
                <a:ea typeface="Calibri" charset="0"/>
                <a:cs typeface="Calibri" charset="0"/>
              </a:rPr>
              <a:t>TopDeck</a:t>
            </a:r>
            <a:r>
              <a:rPr lang="en-AU" sz="1500" dirty="0">
                <a:latin typeface="Calibri" charset="0"/>
                <a:ea typeface="Calibri" charset="0"/>
                <a:cs typeface="Calibri" charset="0"/>
              </a:rPr>
              <a:t> web traffic comes from social media</a:t>
            </a:r>
          </a:p>
          <a:p>
            <a:pPr lvl="1"/>
            <a:r>
              <a:rPr lang="en-AU" sz="1500" dirty="0">
                <a:latin typeface="Calibri" charset="0"/>
                <a:ea typeface="Calibri" charset="0"/>
                <a:cs typeface="Calibri" charset="0"/>
              </a:rPr>
              <a:t>Facebook: 48.71%</a:t>
            </a:r>
          </a:p>
          <a:p>
            <a:pPr lvl="1"/>
            <a:r>
              <a:rPr lang="en-AU" sz="1500" dirty="0" err="1">
                <a:latin typeface="Calibri" charset="0"/>
                <a:ea typeface="Calibri" charset="0"/>
                <a:cs typeface="Calibri" charset="0"/>
              </a:rPr>
              <a:t>Youtube</a:t>
            </a:r>
            <a:r>
              <a:rPr lang="en-AU" sz="1500" dirty="0">
                <a:latin typeface="Calibri" charset="0"/>
                <a:ea typeface="Calibri" charset="0"/>
                <a:cs typeface="Calibri" charset="0"/>
              </a:rPr>
              <a:t>: 30.70%</a:t>
            </a:r>
          </a:p>
          <a:p>
            <a:pPr lvl="1"/>
            <a:r>
              <a:rPr lang="en-AU" sz="1500" dirty="0">
                <a:latin typeface="Calibri" charset="0"/>
                <a:ea typeface="Calibri" charset="0"/>
                <a:cs typeface="Calibri" charset="0"/>
              </a:rPr>
              <a:t>Twitter: 8.41%</a:t>
            </a:r>
          </a:p>
          <a:p>
            <a:pPr lvl="1"/>
            <a:r>
              <a:rPr lang="en-AU" sz="1500" dirty="0">
                <a:latin typeface="Calibri" charset="0"/>
                <a:ea typeface="Calibri" charset="0"/>
                <a:cs typeface="Calibri" charset="0"/>
              </a:rPr>
              <a:t>LinkedIn: 5.71%</a:t>
            </a:r>
          </a:p>
          <a:p>
            <a:pPr lvl="1"/>
            <a:r>
              <a:rPr lang="en-AU" sz="1500" dirty="0">
                <a:latin typeface="Calibri" charset="0"/>
                <a:ea typeface="Calibri" charset="0"/>
                <a:cs typeface="Calibri" charset="0"/>
              </a:rPr>
              <a:t>Pinterest: 5.04%</a:t>
            </a:r>
          </a:p>
        </p:txBody>
      </p:sp>
    </p:spTree>
    <p:extLst>
      <p:ext uri="{BB962C8B-B14F-4D97-AF65-F5344CB8AC3E}">
        <p14:creationId xmlns:p14="http://schemas.microsoft.com/office/powerpoint/2010/main" val="2062377912"/>
      </p:ext>
    </p:extLst>
  </p:cSld>
  <p:clrMapOvr>
    <a:masterClrMapping/>
  </p:clrMapOvr>
</p:sld>
</file>

<file path=ppt/theme/theme1.xml><?xml version="1.0" encoding="utf-8"?>
<a:theme xmlns:a="http://schemas.openxmlformats.org/drawingml/2006/main" name="Atla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159</TotalTime>
  <Words>1404</Words>
  <Application>Microsoft Office PowerPoint</Application>
  <PresentationFormat>Widescreen</PresentationFormat>
  <Paragraphs>297</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SimSun</vt:lpstr>
      <vt:lpstr>Arial</vt:lpstr>
      <vt:lpstr>Berlin Sans FB</vt:lpstr>
      <vt:lpstr>Calibri</vt:lpstr>
      <vt:lpstr>Calibri Light</vt:lpstr>
      <vt:lpstr>Rockwell</vt:lpstr>
      <vt:lpstr>Wingdings</vt:lpstr>
      <vt:lpstr>Atlas</vt:lpstr>
      <vt:lpstr>AdvenShare</vt:lpstr>
      <vt:lpstr>Problem &amp; Solution  痛点和解决方案</vt:lpstr>
      <vt:lpstr>Product Description 产品概述</vt:lpstr>
      <vt:lpstr>Product Description</vt:lpstr>
      <vt:lpstr>Story Board 1: Create Diaries</vt:lpstr>
      <vt:lpstr>Story Board 2: Tourism Providers</vt:lpstr>
      <vt:lpstr>Story Board 3: Plan travel</vt:lpstr>
      <vt:lpstr>PowerPoint Presentation</vt:lpstr>
      <vt:lpstr>Market Size 市场潜力</vt:lpstr>
      <vt:lpstr>Market Size</vt:lpstr>
      <vt:lpstr>Industry Characteristics 行业  </vt:lpstr>
      <vt:lpstr>Industry Characteristics: Porter’s Five Forces</vt:lpstr>
      <vt:lpstr>Competitor Analysis 竞争对手分析</vt:lpstr>
      <vt:lpstr>Competitor Analysis  竞争对手分析: Ctrip</vt:lpstr>
      <vt:lpstr>Competitor Analysis 竞争对手分析: traveldiariesapp.com</vt:lpstr>
      <vt:lpstr>Marketing Strategy  市场战略</vt:lpstr>
      <vt:lpstr>Team Milestones 团队里程碑 </vt:lpstr>
      <vt:lpstr>Founder Team  创始人团队</vt:lpstr>
      <vt:lpstr>Team-团队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Financial Plan   融资计划  </vt:lpstr>
      <vt:lpstr>Teamwork/ Management  团队合作与管理</vt:lpstr>
      <vt:lpstr>Thank you！ 谢谢大家！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AdvenShare</dc:title>
  <dc:creator>Hannah Jury</dc:creator>
  <cp:lastModifiedBy>Pavilion</cp:lastModifiedBy>
  <cp:revision>17</cp:revision>
  <dcterms:created xsi:type="dcterms:W3CDTF">2018-07-18T00:49:20Z</dcterms:created>
  <dcterms:modified xsi:type="dcterms:W3CDTF">2018-07-18T21:46:20Z</dcterms:modified>
</cp:coreProperties>
</file>