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heme/theme4.xml" ContentType="application/vnd.openxmlformats-officedocument.theme+xml"/>
  <Override PartName="/ppt/tags/tag52.xml" ContentType="application/vnd.openxmlformats-officedocument.presentationml.tags+xml"/>
  <Override PartName="/ppt/notesSlides/notesSlide1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2" r:id="rId3"/>
  </p:sldMasterIdLst>
  <p:notesMasterIdLst>
    <p:notesMasterId r:id="rId30"/>
  </p:notesMasterIdLst>
  <p:sldIdLst>
    <p:sldId id="2147376712" r:id="rId4"/>
    <p:sldId id="2147376735" r:id="rId5"/>
    <p:sldId id="2147376736" r:id="rId6"/>
    <p:sldId id="2147376737" r:id="rId7"/>
    <p:sldId id="2147376743" r:id="rId8"/>
    <p:sldId id="2147376756" r:id="rId9"/>
    <p:sldId id="2147376738" r:id="rId10"/>
    <p:sldId id="2147376744" r:id="rId11"/>
    <p:sldId id="2147376745" r:id="rId12"/>
    <p:sldId id="2147376739" r:id="rId13"/>
    <p:sldId id="2147376746" r:id="rId14"/>
    <p:sldId id="2147376740" r:id="rId15"/>
    <p:sldId id="2147376747" r:id="rId16"/>
    <p:sldId id="2147376750" r:id="rId17"/>
    <p:sldId id="2147376748" r:id="rId18"/>
    <p:sldId id="2147376749" r:id="rId19"/>
    <p:sldId id="2147376742" r:id="rId20"/>
    <p:sldId id="2147376751" r:id="rId21"/>
    <p:sldId id="2147376761" r:id="rId22"/>
    <p:sldId id="2147376753" r:id="rId23"/>
    <p:sldId id="2147376752" r:id="rId24"/>
    <p:sldId id="2147376754" r:id="rId25"/>
    <p:sldId id="2147376758" r:id="rId26"/>
    <p:sldId id="2147376759" r:id="rId27"/>
    <p:sldId id="2147376757" r:id="rId28"/>
    <p:sldId id="2147376760" r:id="rId29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GMENTS" id="{FDC9C2EE-423F-4A9B-92CF-EA11C1FB0CAA}">
          <p14:sldIdLst>
            <p14:sldId id="2147376712"/>
            <p14:sldId id="2147376735"/>
            <p14:sldId id="2147376736"/>
            <p14:sldId id="2147376737"/>
            <p14:sldId id="2147376743"/>
            <p14:sldId id="2147376756"/>
            <p14:sldId id="2147376738"/>
            <p14:sldId id="2147376744"/>
            <p14:sldId id="2147376745"/>
            <p14:sldId id="2147376739"/>
            <p14:sldId id="2147376746"/>
            <p14:sldId id="2147376740"/>
            <p14:sldId id="2147376747"/>
            <p14:sldId id="2147376750"/>
            <p14:sldId id="2147376748"/>
            <p14:sldId id="2147376749"/>
            <p14:sldId id="2147376742"/>
            <p14:sldId id="2147376751"/>
            <p14:sldId id="2147376761"/>
            <p14:sldId id="2147376753"/>
            <p14:sldId id="2147376752"/>
            <p14:sldId id="2147376754"/>
            <p14:sldId id="2147376758"/>
            <p14:sldId id="2147376759"/>
            <p14:sldId id="2147376757"/>
          </p14:sldIdLst>
        </p14:section>
        <p14:section name="最早版本" id="{CC58AD9D-64FC-4708-85D5-D42B8A1A2D12}">
          <p14:sldIdLst>
            <p14:sldId id="21473767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orient="horz" pos="139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4" pos="22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, Elaine" initials="ZE" lastIdx="2" clrIdx="0">
    <p:extLst>
      <p:ext uri="{19B8F6BF-5375-455C-9EA6-DF929625EA0E}">
        <p15:presenceInfo xmlns:p15="http://schemas.microsoft.com/office/powerpoint/2012/main" userId="S::Elaine.Zhao@nike.com::f17bf842-5a91-48e9-ad94-7ce57e980b5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4CE"/>
    <a:srgbClr val="3592B8"/>
    <a:srgbClr val="1882AE"/>
    <a:srgbClr val="0070C0"/>
    <a:srgbClr val="D1D1D1"/>
    <a:srgbClr val="F2F2F2"/>
    <a:srgbClr val="00803B"/>
    <a:srgbClr val="005DA3"/>
    <a:srgbClr val="338DCD"/>
    <a:srgbClr val="004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4926" autoAdjust="0"/>
  </p:normalViewPr>
  <p:slideViewPr>
    <p:cSldViewPr snapToGrid="0">
      <p:cViewPr varScale="1">
        <p:scale>
          <a:sx n="66" d="100"/>
          <a:sy n="66" d="100"/>
        </p:scale>
        <p:origin x="887" y="62"/>
      </p:cViewPr>
      <p:guideLst>
        <p:guide orient="horz" pos="504"/>
        <p:guide orient="horz" pos="1392"/>
        <p:guide pos="1848"/>
        <p:guide pos="22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38137-7E48-4C45-9BCB-E4C8DBC9D4F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B043B-5821-47F2-9CA1-3141724DB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7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B043B-5821-47F2-9CA1-3141724DB0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5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0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2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3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4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5.bin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2DDFB55-4A2A-4946-98CC-1E0C04D022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44590523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2DDFB55-4A2A-4946-98CC-1E0C04D022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1224B64-1E37-4F9F-B9B2-917866F7AFF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Trade Gothic LT Std Cn" panose="020B0606020502020204" pitchFamily="34" charset="0"/>
              <a:ea typeface="DengXian" panose="02010600030101010101" pitchFamily="2" charset="-122"/>
              <a:cs typeface="+mn-cs"/>
              <a:sym typeface="Trade Gothic LT Std Cn" panose="020B06060205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FDF87-E7AC-4EF9-8385-629CAFFA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2546709"/>
            <a:ext cx="10871200" cy="1764584"/>
          </a:xfrm>
          <a:gradFill>
            <a:gsLst>
              <a:gs pos="100000">
                <a:schemeClr val="accent2"/>
              </a:gs>
              <a:gs pos="50000">
                <a:srgbClr val="E0FF6A"/>
              </a:gs>
              <a:gs pos="0">
                <a:srgbClr val="7BFFAC"/>
              </a:gs>
            </a:gsLst>
            <a:lin ang="10800000" scaled="0"/>
          </a:gradFill>
          <a:ln w="12700">
            <a:miter lim="400000"/>
          </a:ln>
        </p:spPr>
        <p:txBody>
          <a:bodyPr vert="horz" lIns="14288" tIns="14288" rIns="14288" bIns="14288" anchor="ctr"/>
          <a:lstStyle>
            <a:lvl1pPr>
              <a:defRPr lang="en-US" sz="6400" b="0" spc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Gill Sans"/>
                <a:cs typeface="Gill Sans"/>
              </a:defRPr>
            </a:lvl1pPr>
          </a:lstStyle>
          <a:p>
            <a:pPr lvl="0" defTabSz="228584" hangingPunct="0">
              <a:spcBef>
                <a:spcPts val="0"/>
              </a:spcBef>
              <a:buSzTx/>
            </a:pPr>
            <a:r>
              <a:rPr lang="en-US" dirty="0"/>
              <a:t>SECTION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311577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2DDFB55-4A2A-4946-98CC-1E0C04D022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56117528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2DDFB55-4A2A-4946-98CC-1E0C04D022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1224B64-1E37-4F9F-B9B2-917866F7AFF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Trade Gothic LT Std Cn" panose="020B0606020502020204" pitchFamily="34" charset="0"/>
              <a:ea typeface="DengXian" panose="02010600030101010101" pitchFamily="2" charset="-122"/>
              <a:cs typeface="+mn-cs"/>
              <a:sym typeface="Trade Gothic LT Std Cn" panose="020B06060205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FDF87-E7AC-4EF9-8385-629CAFFA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2546709"/>
            <a:ext cx="10871200" cy="1764584"/>
          </a:xfrm>
          <a:gradFill>
            <a:gsLst>
              <a:gs pos="100000">
                <a:schemeClr val="accent2"/>
              </a:gs>
              <a:gs pos="50000">
                <a:srgbClr val="E0FF6A"/>
              </a:gs>
              <a:gs pos="0">
                <a:srgbClr val="7BFFAC"/>
              </a:gs>
            </a:gsLst>
            <a:lin ang="10800000" scaled="0"/>
          </a:gradFill>
          <a:ln w="12700">
            <a:miter lim="400000"/>
          </a:ln>
        </p:spPr>
        <p:txBody>
          <a:bodyPr vert="horz" lIns="14288" tIns="14288" rIns="14288" bIns="14288" anchor="ctr"/>
          <a:lstStyle>
            <a:lvl1pPr>
              <a:defRPr lang="en-US" sz="6400" b="0" spc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Gill Sans"/>
                <a:cs typeface="Gill Sans"/>
              </a:defRPr>
            </a:lvl1pPr>
          </a:lstStyle>
          <a:p>
            <a:pPr lvl="0" defTabSz="228584" hangingPunct="0">
              <a:spcBef>
                <a:spcPts val="0"/>
              </a:spcBef>
              <a:buSzTx/>
            </a:pPr>
            <a:r>
              <a:rPr lang="en-US" dirty="0"/>
              <a:t>SECTION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403509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6B0BE9B-1B76-43B1-BFE4-0DDF408BFA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766297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6B0BE9B-1B76-43B1-BFE4-0DDF408BFA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73A40D0-A2E3-4986-B2B6-A9DF776660E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1" i="0" baseline="0" dirty="0">
              <a:solidFill>
                <a:schemeClr val="bg1"/>
              </a:solidFill>
              <a:latin typeface="Trade Gothic for Nike 365 BdCn" panose="020B0806040303020004" pitchFamily="34" charset="0"/>
              <a:sym typeface="Trade Gothic for Nike 365 BdCn" panose="020B08060403030200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BD033-9853-4524-8E53-DB29337AA443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12700">
            <a:miter lim="400000"/>
          </a:ln>
        </p:spPr>
        <p:txBody>
          <a:bodyPr vert="horz" lIns="50800" tIns="50800" rIns="50800" bIns="50800" anchor="ctr">
            <a:noAutofit/>
          </a:bodyPr>
          <a:lstStyle>
            <a:lvl1pPr>
              <a:defRPr lang="en-US" dirty="0">
                <a:latin typeface="+mn-lt"/>
              </a:defRPr>
            </a:lvl1pPr>
          </a:lstStyle>
          <a:p>
            <a:pPr lvl="0"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0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rcial Analy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6B0BE9B-1B76-43B1-BFE4-0DDF408BFA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26961039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6B0BE9B-1B76-43B1-BFE4-0DDF408BFA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73A40D0-A2E3-4986-B2B6-A9DF776660E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1" i="0" baseline="0" dirty="0">
              <a:solidFill>
                <a:schemeClr val="bg1"/>
              </a:solidFill>
              <a:latin typeface="Trade Gothic for Nike 365 BdCn" panose="020B0806040303020004" pitchFamily="34" charset="0"/>
              <a:sym typeface="Trade Gothic for Nike 365 BdCn" panose="020B08060403030200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BD033-9853-4524-8E53-DB29337AA4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ln w="12700">
            <a:miter lim="400000"/>
          </a:ln>
        </p:spPr>
        <p:txBody>
          <a:bodyPr vert="horz" lIns="50800" tIns="50800" rIns="50800" bIns="50800" anchor="ctr">
            <a:noAutofit/>
          </a:bodyPr>
          <a:lstStyle>
            <a:lvl1pPr>
              <a:defRPr lang="en-US" dirty="0">
                <a:latin typeface="+mn-lt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COMMERCIAL ANALYTICS</a:t>
            </a:r>
          </a:p>
        </p:txBody>
      </p:sp>
    </p:spTree>
    <p:extLst>
      <p:ext uri="{BB962C8B-B14F-4D97-AF65-F5344CB8AC3E}">
        <p14:creationId xmlns:p14="http://schemas.microsoft.com/office/powerpoint/2010/main" val="286458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place Analy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6B0BE9B-1B76-43B1-BFE4-0DDF408BFA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81954321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6B0BE9B-1B76-43B1-BFE4-0DDF408BFA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73A40D0-A2E3-4986-B2B6-A9DF776660E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1" i="0" baseline="0" dirty="0">
              <a:solidFill>
                <a:schemeClr val="bg1"/>
              </a:solidFill>
              <a:latin typeface="Trade Gothic for Nike 365 BdCn" panose="020B0806040303020004" pitchFamily="34" charset="0"/>
              <a:sym typeface="Trade Gothic for Nike 365 BdCn" panose="020B08060403030200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BD033-9853-4524-8E53-DB29337AA4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ln w="12700">
            <a:miter lim="400000"/>
          </a:ln>
        </p:spPr>
        <p:txBody>
          <a:bodyPr vert="horz" lIns="50800" tIns="50800" rIns="50800" bIns="50800" anchor="ctr">
            <a:noAutofit/>
          </a:bodyPr>
          <a:lstStyle>
            <a:lvl1pPr>
              <a:defRPr lang="en-US" dirty="0">
                <a:latin typeface="+mn-lt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altLang="zh-CN" dirty="0"/>
              <a:t>MARKETPLACE</a:t>
            </a:r>
            <a:r>
              <a:rPr lang="en-US" dirty="0"/>
              <a:t> ANALYTICS</a:t>
            </a:r>
          </a:p>
        </p:txBody>
      </p:sp>
    </p:spTree>
    <p:extLst>
      <p:ext uri="{BB962C8B-B14F-4D97-AF65-F5344CB8AC3E}">
        <p14:creationId xmlns:p14="http://schemas.microsoft.com/office/powerpoint/2010/main" val="368759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ing 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6B0BE9B-1B76-43B1-BFE4-0DDF408BFA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39167109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6B0BE9B-1B76-43B1-BFE4-0DDF408BFA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73A40D0-A2E3-4986-B2B6-A9DF776660E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1" i="0" baseline="0" dirty="0">
              <a:solidFill>
                <a:schemeClr val="bg1"/>
              </a:solidFill>
              <a:latin typeface="Trade Gothic for Nike 365 BdCn" panose="020B0806040303020004" pitchFamily="34" charset="0"/>
              <a:sym typeface="Trade Gothic for Nike 365 BdCn" panose="020B08060403030200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BD033-9853-4524-8E53-DB29337AA4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ln w="12700">
            <a:miter lim="400000"/>
          </a:ln>
        </p:spPr>
        <p:txBody>
          <a:bodyPr vert="horz" lIns="50800" tIns="50800" rIns="50800" bIns="50800" anchor="ctr">
            <a:noAutofit/>
          </a:bodyPr>
          <a:lstStyle>
            <a:lvl1pPr>
              <a:defRPr lang="en-US" dirty="0">
                <a:latin typeface="+mn-lt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altLang="zh-CN" dirty="0"/>
              <a:t>MARKETING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5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ice of Consu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6B0BE9B-1B76-43B1-BFE4-0DDF408BFA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3745908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6B0BE9B-1B76-43B1-BFE4-0DDF408BFA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73A40D0-A2E3-4986-B2B6-A9DF776660E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1" i="0" baseline="0" dirty="0">
              <a:solidFill>
                <a:schemeClr val="bg1"/>
              </a:solidFill>
              <a:latin typeface="Trade Gothic for Nike 365 BdCn" panose="020B0806040303020004" pitchFamily="34" charset="0"/>
              <a:sym typeface="Trade Gothic for Nike 365 BdCn" panose="020B08060403030200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BD033-9853-4524-8E53-DB29337AA4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ln w="12700">
            <a:miter lim="400000"/>
          </a:ln>
        </p:spPr>
        <p:txBody>
          <a:bodyPr vert="horz" lIns="50800" tIns="50800" rIns="50800" bIns="50800" anchor="ctr">
            <a:noAutofit/>
          </a:bodyPr>
          <a:lstStyle>
            <a:lvl1pPr>
              <a:defRPr lang="en-US" dirty="0">
                <a:latin typeface="+mn-lt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altLang="zh-CN" dirty="0"/>
              <a:t>VOICE OF CONSUMER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5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aled Analy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6B0BE9B-1B76-43B1-BFE4-0DDF408BFA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6955813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6B0BE9B-1B76-43B1-BFE4-0DDF408BFA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73A40D0-A2E3-4986-B2B6-A9DF776660E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1" i="0" baseline="0" dirty="0">
              <a:solidFill>
                <a:schemeClr val="bg1"/>
              </a:solidFill>
              <a:latin typeface="Trade Gothic for Nike 365 BdCn" panose="020B0806040303020004" pitchFamily="34" charset="0"/>
              <a:sym typeface="Trade Gothic for Nike 365 BdCn" panose="020B08060403030200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BD033-9853-4524-8E53-DB29337AA4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ln w="12700">
            <a:miter lim="400000"/>
          </a:ln>
        </p:spPr>
        <p:txBody>
          <a:bodyPr vert="horz" lIns="50800" tIns="50800" rIns="50800" bIns="50800" anchor="ctr">
            <a:noAutofit/>
          </a:bodyPr>
          <a:lstStyle>
            <a:lvl1pPr>
              <a:defRPr lang="en-US" dirty="0">
                <a:latin typeface="+mn-lt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altLang="zh-CN" dirty="0"/>
              <a:t>SCALED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D1F5A9-8122-4485-8029-BD574A55E805}"/>
              </a:ext>
            </a:extLst>
          </p:cNvPr>
          <p:cNvSpPr/>
          <p:nvPr/>
        </p:nvSpPr>
        <p:spPr>
          <a:xfrm>
            <a:off x="-135467" y="-491067"/>
            <a:ext cx="12462933" cy="7840136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0311" tIns="90311" rIns="90311" bIns="90311" numCol="1" spcCol="38100" rtlCol="0" anchor="ctr">
            <a:normAutofit/>
          </a:bodyPr>
          <a:lstStyle/>
          <a:p>
            <a:pPr algn="ctr" defTabSz="1467410" hangingPunct="0"/>
            <a:endParaRPr lang="en-US" sz="5689">
              <a:solidFill>
                <a:srgbClr val="FFFFFF"/>
              </a:solidFill>
              <a:latin typeface="+mn-lt"/>
              <a:sym typeface="Helvetica Light"/>
            </a:endParaRPr>
          </a:p>
        </p:txBody>
      </p:sp>
      <p:sp>
        <p:nvSpPr>
          <p:cNvPr id="6" name="Shape 43">
            <a:extLst>
              <a:ext uri="{FF2B5EF4-FFF2-40B4-BE49-F238E27FC236}">
                <a16:creationId xmlns:a16="http://schemas.microsoft.com/office/drawing/2014/main" id="{3565849F-7F6C-499E-8604-4501190184E5}"/>
              </a:ext>
            </a:extLst>
          </p:cNvPr>
          <p:cNvSpPr/>
          <p:nvPr/>
        </p:nvSpPr>
        <p:spPr>
          <a:xfrm>
            <a:off x="3159669" y="2425947"/>
            <a:ext cx="5872673" cy="2006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19735" extrusionOk="0">
                <a:moveTo>
                  <a:pt x="21286" y="0"/>
                </a:moveTo>
                <a:lnTo>
                  <a:pt x="5715" y="17533"/>
                </a:lnTo>
                <a:cubicBezTo>
                  <a:pt x="4041" y="19421"/>
                  <a:pt x="1406" y="21600"/>
                  <a:pt x="300" y="16988"/>
                </a:cubicBezTo>
                <a:cubicBezTo>
                  <a:pt x="-314" y="14436"/>
                  <a:pt x="68" y="10434"/>
                  <a:pt x="965" y="6767"/>
                </a:cubicBezTo>
                <a:cubicBezTo>
                  <a:pt x="1541" y="4421"/>
                  <a:pt x="2277" y="2281"/>
                  <a:pt x="3016" y="133"/>
                </a:cubicBezTo>
                <a:cubicBezTo>
                  <a:pt x="2603" y="1880"/>
                  <a:pt x="1460" y="7753"/>
                  <a:pt x="2977" y="10628"/>
                </a:cubicBezTo>
                <a:cubicBezTo>
                  <a:pt x="3568" y="11744"/>
                  <a:pt x="4608" y="11863"/>
                  <a:pt x="5894" y="10933"/>
                </a:cubicBezTo>
                <a:cubicBezTo>
                  <a:pt x="5894" y="10933"/>
                  <a:pt x="21286" y="0"/>
                  <a:pt x="21286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5401" tIns="25401" rIns="25401" bIns="25401" anchor="ctr"/>
          <a:lstStyle/>
          <a:p>
            <a:pPr defTabSz="30476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313A2C-6676-4F9F-A388-9FD020358F64}"/>
              </a:ext>
            </a:extLst>
          </p:cNvPr>
          <p:cNvSpPr/>
          <p:nvPr/>
        </p:nvSpPr>
        <p:spPr>
          <a:xfrm>
            <a:off x="-135467" y="-491067"/>
            <a:ext cx="12462933" cy="7840136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0311" tIns="90311" rIns="90311" bIns="90311" numCol="1" spcCol="38100" rtlCol="0" anchor="ctr">
            <a:normAutofit/>
          </a:bodyPr>
          <a:lstStyle/>
          <a:p>
            <a:pPr algn="ctr" defTabSz="1467410" hangingPunct="0"/>
            <a:endParaRPr lang="en-US" sz="5689">
              <a:solidFill>
                <a:srgbClr val="FFFFFF"/>
              </a:solidFill>
              <a:latin typeface="+mn-lt"/>
              <a:sym typeface="Helvetica Light"/>
            </a:endParaRPr>
          </a:p>
        </p:txBody>
      </p:sp>
      <p:sp>
        <p:nvSpPr>
          <p:cNvPr id="7" name="Shape 43">
            <a:extLst>
              <a:ext uri="{FF2B5EF4-FFF2-40B4-BE49-F238E27FC236}">
                <a16:creationId xmlns:a16="http://schemas.microsoft.com/office/drawing/2014/main" id="{6B2DD012-9B7D-4862-9CD5-ABF06E952AAF}"/>
              </a:ext>
            </a:extLst>
          </p:cNvPr>
          <p:cNvSpPr/>
          <p:nvPr/>
        </p:nvSpPr>
        <p:spPr>
          <a:xfrm>
            <a:off x="3159669" y="2425947"/>
            <a:ext cx="5872673" cy="2006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19735" extrusionOk="0">
                <a:moveTo>
                  <a:pt x="21286" y="0"/>
                </a:moveTo>
                <a:lnTo>
                  <a:pt x="5715" y="17533"/>
                </a:lnTo>
                <a:cubicBezTo>
                  <a:pt x="4041" y="19421"/>
                  <a:pt x="1406" y="21600"/>
                  <a:pt x="300" y="16988"/>
                </a:cubicBezTo>
                <a:cubicBezTo>
                  <a:pt x="-314" y="14436"/>
                  <a:pt x="68" y="10434"/>
                  <a:pt x="965" y="6767"/>
                </a:cubicBezTo>
                <a:cubicBezTo>
                  <a:pt x="1541" y="4421"/>
                  <a:pt x="2277" y="2281"/>
                  <a:pt x="3016" y="133"/>
                </a:cubicBezTo>
                <a:cubicBezTo>
                  <a:pt x="2603" y="1880"/>
                  <a:pt x="1460" y="7753"/>
                  <a:pt x="2977" y="10628"/>
                </a:cubicBezTo>
                <a:cubicBezTo>
                  <a:pt x="3568" y="11744"/>
                  <a:pt x="4608" y="11863"/>
                  <a:pt x="5894" y="10933"/>
                </a:cubicBezTo>
                <a:cubicBezTo>
                  <a:pt x="5894" y="10933"/>
                  <a:pt x="21286" y="0"/>
                  <a:pt x="21286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5401" tIns="25401" rIns="25401" bIns="25401" anchor="ctr"/>
          <a:lstStyle/>
          <a:p>
            <a:pPr defTabSz="30476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000" dirty="0"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F5D8C-9ECD-4226-8245-D65D8AE345E2}"/>
              </a:ext>
            </a:extLst>
          </p:cNvPr>
          <p:cNvSpPr/>
          <p:nvPr/>
        </p:nvSpPr>
        <p:spPr>
          <a:xfrm>
            <a:off x="-135467" y="-491067"/>
            <a:ext cx="12462933" cy="7840136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0311" tIns="90311" rIns="90311" bIns="90311" numCol="1" spcCol="38100" rtlCol="0" anchor="ctr">
            <a:normAutofit/>
          </a:bodyPr>
          <a:lstStyle/>
          <a:p>
            <a:pPr algn="ctr" defTabSz="1467410" hangingPunct="0"/>
            <a:endParaRPr lang="en-US" sz="5689">
              <a:solidFill>
                <a:srgbClr val="FFFFFF"/>
              </a:solidFill>
              <a:latin typeface="+mn-lt"/>
              <a:sym typeface="Helvetica Light"/>
            </a:endParaRPr>
          </a:p>
        </p:txBody>
      </p:sp>
      <p:sp>
        <p:nvSpPr>
          <p:cNvPr id="9" name="Shape 43">
            <a:extLst>
              <a:ext uri="{FF2B5EF4-FFF2-40B4-BE49-F238E27FC236}">
                <a16:creationId xmlns:a16="http://schemas.microsoft.com/office/drawing/2014/main" id="{8CF91101-9AED-4FB8-ACAE-6C0A23F6B69E}"/>
              </a:ext>
            </a:extLst>
          </p:cNvPr>
          <p:cNvSpPr/>
          <p:nvPr/>
        </p:nvSpPr>
        <p:spPr>
          <a:xfrm>
            <a:off x="3159669" y="2425947"/>
            <a:ext cx="5872673" cy="2006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19735" extrusionOk="0">
                <a:moveTo>
                  <a:pt x="21286" y="0"/>
                </a:moveTo>
                <a:lnTo>
                  <a:pt x="5715" y="17533"/>
                </a:lnTo>
                <a:cubicBezTo>
                  <a:pt x="4041" y="19421"/>
                  <a:pt x="1406" y="21600"/>
                  <a:pt x="300" y="16988"/>
                </a:cubicBezTo>
                <a:cubicBezTo>
                  <a:pt x="-314" y="14436"/>
                  <a:pt x="68" y="10434"/>
                  <a:pt x="965" y="6767"/>
                </a:cubicBezTo>
                <a:cubicBezTo>
                  <a:pt x="1541" y="4421"/>
                  <a:pt x="2277" y="2281"/>
                  <a:pt x="3016" y="133"/>
                </a:cubicBezTo>
                <a:cubicBezTo>
                  <a:pt x="2603" y="1880"/>
                  <a:pt x="1460" y="7753"/>
                  <a:pt x="2977" y="10628"/>
                </a:cubicBezTo>
                <a:cubicBezTo>
                  <a:pt x="3568" y="11744"/>
                  <a:pt x="4608" y="11863"/>
                  <a:pt x="5894" y="10933"/>
                </a:cubicBezTo>
                <a:cubicBezTo>
                  <a:pt x="5894" y="10933"/>
                  <a:pt x="21286" y="0"/>
                  <a:pt x="21286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5401" tIns="25401" rIns="25401" bIns="25401" anchor="ctr"/>
          <a:lstStyle/>
          <a:p>
            <a:pPr defTabSz="30476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0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F476C6-3CFD-4A06-8EFC-47883934D546}"/>
              </a:ext>
            </a:extLst>
          </p:cNvPr>
          <p:cNvSpPr/>
          <p:nvPr/>
        </p:nvSpPr>
        <p:spPr>
          <a:xfrm>
            <a:off x="-135467" y="-491067"/>
            <a:ext cx="12462933" cy="7840136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0311" tIns="90311" rIns="90311" bIns="90311" numCol="1" spcCol="38100" rtlCol="0" anchor="ctr">
            <a:normAutofit/>
          </a:bodyPr>
          <a:lstStyle/>
          <a:p>
            <a:pPr algn="ctr" defTabSz="1467410" hangingPunct="0"/>
            <a:endParaRPr lang="en-US" sz="5689">
              <a:solidFill>
                <a:srgbClr val="FFFFFF"/>
              </a:solidFill>
              <a:latin typeface="+mn-lt"/>
              <a:sym typeface="Helvetica Light"/>
            </a:endParaRPr>
          </a:p>
        </p:txBody>
      </p:sp>
      <p:sp>
        <p:nvSpPr>
          <p:cNvPr id="11" name="Shape 43">
            <a:extLst>
              <a:ext uri="{FF2B5EF4-FFF2-40B4-BE49-F238E27FC236}">
                <a16:creationId xmlns:a16="http://schemas.microsoft.com/office/drawing/2014/main" id="{E220033C-52B5-4951-98DA-822961E4DC08}"/>
              </a:ext>
            </a:extLst>
          </p:cNvPr>
          <p:cNvSpPr/>
          <p:nvPr/>
        </p:nvSpPr>
        <p:spPr>
          <a:xfrm>
            <a:off x="3159669" y="2425947"/>
            <a:ext cx="5872673" cy="2006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19735" extrusionOk="0">
                <a:moveTo>
                  <a:pt x="21286" y="0"/>
                </a:moveTo>
                <a:lnTo>
                  <a:pt x="5715" y="17533"/>
                </a:lnTo>
                <a:cubicBezTo>
                  <a:pt x="4041" y="19421"/>
                  <a:pt x="1406" y="21600"/>
                  <a:pt x="300" y="16988"/>
                </a:cubicBezTo>
                <a:cubicBezTo>
                  <a:pt x="-314" y="14436"/>
                  <a:pt x="68" y="10434"/>
                  <a:pt x="965" y="6767"/>
                </a:cubicBezTo>
                <a:cubicBezTo>
                  <a:pt x="1541" y="4421"/>
                  <a:pt x="2277" y="2281"/>
                  <a:pt x="3016" y="133"/>
                </a:cubicBezTo>
                <a:cubicBezTo>
                  <a:pt x="2603" y="1880"/>
                  <a:pt x="1460" y="7753"/>
                  <a:pt x="2977" y="10628"/>
                </a:cubicBezTo>
                <a:cubicBezTo>
                  <a:pt x="3568" y="11744"/>
                  <a:pt x="4608" y="11863"/>
                  <a:pt x="5894" y="10933"/>
                </a:cubicBezTo>
                <a:cubicBezTo>
                  <a:pt x="5894" y="10933"/>
                  <a:pt x="21286" y="0"/>
                  <a:pt x="21286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5401" tIns="25401" rIns="25401" bIns="25401" anchor="ctr"/>
          <a:lstStyle/>
          <a:p>
            <a:pPr defTabSz="30476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136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2DDFB55-4A2A-4946-98CC-1E0C04D022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37776215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2DDFB55-4A2A-4946-98CC-1E0C04D022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1224B64-1E37-4F9F-B9B2-917866F7AFF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Trade Gothic LT Std Cn" panose="020B0606020502020204" pitchFamily="34" charset="0"/>
              <a:ea typeface="DengXian" panose="02010600030101010101" pitchFamily="2" charset="-122"/>
              <a:cs typeface="+mn-cs"/>
              <a:sym typeface="Trade Gothic LT Std Cn" panose="020B06060205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FDF87-E7AC-4EF9-8385-629CAFFA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2546709"/>
            <a:ext cx="10871200" cy="1764584"/>
          </a:xfrm>
          <a:gradFill>
            <a:gsLst>
              <a:gs pos="100000">
                <a:schemeClr val="accent2"/>
              </a:gs>
              <a:gs pos="50000">
                <a:srgbClr val="E0FF6A"/>
              </a:gs>
              <a:gs pos="0">
                <a:srgbClr val="7BFFAC"/>
              </a:gs>
            </a:gsLst>
            <a:lin ang="10800000" scaled="0"/>
          </a:gradFill>
          <a:ln w="12700">
            <a:miter lim="400000"/>
          </a:ln>
        </p:spPr>
        <p:txBody>
          <a:bodyPr vert="horz" lIns="14288" tIns="14288" rIns="14288" bIns="14288" anchor="ctr"/>
          <a:lstStyle>
            <a:lvl1pPr>
              <a:defRPr lang="en-US" sz="6400" b="0" spc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Gill Sans"/>
                <a:cs typeface="Gill Sans"/>
              </a:defRPr>
            </a:lvl1pPr>
          </a:lstStyle>
          <a:p>
            <a:pPr lvl="0" defTabSz="228584" hangingPunct="0">
              <a:spcBef>
                <a:spcPts val="0"/>
              </a:spcBef>
              <a:buSzTx/>
            </a:pPr>
            <a:r>
              <a:rPr lang="en-US" dirty="0"/>
              <a:t>SECTION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385389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6B0BE9B-1B76-43B1-BFE4-0DDF408BFA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26149322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6B0BE9B-1B76-43B1-BFE4-0DDF408BFA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73A40D0-A2E3-4986-B2B6-A9DF776660E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1" i="0" baseline="0" dirty="0">
              <a:solidFill>
                <a:schemeClr val="bg1"/>
              </a:solidFill>
              <a:latin typeface="Trade Gothic for Nike 365 BdCn" panose="020B0806040303020004" pitchFamily="34" charset="0"/>
              <a:sym typeface="Trade Gothic for Nike 365 BdCn" panose="020B08060403030200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BD033-9853-4524-8E53-DB29337AA443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12700">
            <a:miter lim="400000"/>
          </a:ln>
        </p:spPr>
        <p:txBody>
          <a:bodyPr vert="horz" lIns="50800" tIns="50800" rIns="50800" bIns="50800" anchor="ctr">
            <a:noAutofit/>
          </a:bodyPr>
          <a:lstStyle>
            <a:lvl1pPr>
              <a:defRPr lang="en-US" dirty="0">
                <a:latin typeface="+mn-lt"/>
              </a:defRPr>
            </a:lvl1pPr>
          </a:lstStyle>
          <a:p>
            <a:pPr lvl="0"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6B0BE9B-1B76-43B1-BFE4-0DDF408BFA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7411144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6B0BE9B-1B76-43B1-BFE4-0DDF408BFA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73A40D0-A2E3-4986-B2B6-A9DF776660E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1" i="0" baseline="0" dirty="0">
              <a:solidFill>
                <a:schemeClr val="bg1"/>
              </a:solidFill>
              <a:latin typeface="Trade Gothic for Nike 365 BdCn" panose="020B0806040303020004" pitchFamily="34" charset="0"/>
              <a:sym typeface="Trade Gothic for Nike 365 BdCn" panose="020B08060403030200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BD033-9853-4524-8E53-DB29337AA443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12700">
            <a:miter lim="400000"/>
          </a:ln>
        </p:spPr>
        <p:txBody>
          <a:bodyPr vert="horz" lIns="50800" tIns="50800" rIns="50800" bIns="50800" anchor="ctr">
            <a:noAutofit/>
          </a:bodyPr>
          <a:lstStyle>
            <a:lvl1pPr>
              <a:defRPr lang="en-US" dirty="0">
                <a:latin typeface="+mn-lt"/>
              </a:defRPr>
            </a:lvl1pPr>
          </a:lstStyle>
          <a:p>
            <a:pPr lvl="0"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rcial Analy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6B0BE9B-1B76-43B1-BFE4-0DDF408BFA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35306783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6B0BE9B-1B76-43B1-BFE4-0DDF408BFA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73A40D0-A2E3-4986-B2B6-A9DF776660E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1" i="0" baseline="0" dirty="0">
              <a:solidFill>
                <a:schemeClr val="bg1"/>
              </a:solidFill>
              <a:latin typeface="Trade Gothic for Nike 365 BdCn" panose="020B0806040303020004" pitchFamily="34" charset="0"/>
              <a:sym typeface="Trade Gothic for Nike 365 BdCn" panose="020B08060403030200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BD033-9853-4524-8E53-DB29337AA4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ln w="12700">
            <a:miter lim="400000"/>
          </a:ln>
        </p:spPr>
        <p:txBody>
          <a:bodyPr vert="horz" lIns="50800" tIns="50800" rIns="50800" bIns="50800" anchor="ctr">
            <a:noAutofit/>
          </a:bodyPr>
          <a:lstStyle>
            <a:lvl1pPr>
              <a:defRPr lang="en-US" dirty="0">
                <a:latin typeface="+mn-lt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COMMERCIAL ANALYTICS</a:t>
            </a:r>
          </a:p>
        </p:txBody>
      </p:sp>
    </p:spTree>
    <p:extLst>
      <p:ext uri="{BB962C8B-B14F-4D97-AF65-F5344CB8AC3E}">
        <p14:creationId xmlns:p14="http://schemas.microsoft.com/office/powerpoint/2010/main" val="12982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place Analy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6B0BE9B-1B76-43B1-BFE4-0DDF408BFA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11635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6B0BE9B-1B76-43B1-BFE4-0DDF408BFA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73A40D0-A2E3-4986-B2B6-A9DF776660E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1" i="0" baseline="0" dirty="0">
              <a:solidFill>
                <a:schemeClr val="bg1"/>
              </a:solidFill>
              <a:latin typeface="Trade Gothic for Nike 365 BdCn" panose="020B0806040303020004" pitchFamily="34" charset="0"/>
              <a:sym typeface="Trade Gothic for Nike 365 BdCn" panose="020B08060403030200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BD033-9853-4524-8E53-DB29337AA4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ln w="12700">
            <a:miter lim="400000"/>
          </a:ln>
        </p:spPr>
        <p:txBody>
          <a:bodyPr vert="horz" lIns="50800" tIns="50800" rIns="50800" bIns="50800" anchor="ctr">
            <a:noAutofit/>
          </a:bodyPr>
          <a:lstStyle>
            <a:lvl1pPr>
              <a:defRPr lang="en-US" dirty="0">
                <a:latin typeface="+mn-lt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altLang="zh-CN" dirty="0"/>
              <a:t>MARKETPLACE</a:t>
            </a:r>
            <a:r>
              <a:rPr lang="en-US" dirty="0"/>
              <a:t> ANALYTICS</a:t>
            </a:r>
          </a:p>
        </p:txBody>
      </p:sp>
    </p:spTree>
    <p:extLst>
      <p:ext uri="{BB962C8B-B14F-4D97-AF65-F5344CB8AC3E}">
        <p14:creationId xmlns:p14="http://schemas.microsoft.com/office/powerpoint/2010/main" val="136700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ing 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6B0BE9B-1B76-43B1-BFE4-0DDF408BFA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0037085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6B0BE9B-1B76-43B1-BFE4-0DDF408BFA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73A40D0-A2E3-4986-B2B6-A9DF776660E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1" i="0" baseline="0" dirty="0">
              <a:solidFill>
                <a:schemeClr val="bg1"/>
              </a:solidFill>
              <a:latin typeface="Trade Gothic for Nike 365 BdCn" panose="020B0806040303020004" pitchFamily="34" charset="0"/>
              <a:sym typeface="Trade Gothic for Nike 365 BdCn" panose="020B08060403030200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BD033-9853-4524-8E53-DB29337AA4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ln w="12700">
            <a:miter lim="400000"/>
          </a:ln>
        </p:spPr>
        <p:txBody>
          <a:bodyPr vert="horz" lIns="50800" tIns="50800" rIns="50800" bIns="50800" anchor="ctr">
            <a:noAutofit/>
          </a:bodyPr>
          <a:lstStyle>
            <a:lvl1pPr>
              <a:defRPr lang="en-US" dirty="0">
                <a:latin typeface="+mn-lt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altLang="zh-CN" dirty="0"/>
              <a:t>MARKETING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2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ice of Consu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6B0BE9B-1B76-43B1-BFE4-0DDF408BFA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70260659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6B0BE9B-1B76-43B1-BFE4-0DDF408BFA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73A40D0-A2E3-4986-B2B6-A9DF776660E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1" i="0" baseline="0" dirty="0">
              <a:solidFill>
                <a:schemeClr val="bg1"/>
              </a:solidFill>
              <a:latin typeface="Trade Gothic for Nike 365 BdCn" panose="020B0806040303020004" pitchFamily="34" charset="0"/>
              <a:sym typeface="Trade Gothic for Nike 365 BdCn" panose="020B08060403030200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BD033-9853-4524-8E53-DB29337AA4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ln w="12700">
            <a:miter lim="400000"/>
          </a:ln>
        </p:spPr>
        <p:txBody>
          <a:bodyPr vert="horz" lIns="50800" tIns="50800" rIns="50800" bIns="50800" anchor="ctr">
            <a:noAutofit/>
          </a:bodyPr>
          <a:lstStyle>
            <a:lvl1pPr>
              <a:defRPr lang="en-US" dirty="0">
                <a:latin typeface="+mn-lt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altLang="zh-CN" dirty="0"/>
              <a:t>VOICE OF CONSUMER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5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aled Analy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6B0BE9B-1B76-43B1-BFE4-0DDF408BFA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79177302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6B0BE9B-1B76-43B1-BFE4-0DDF408BFA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73A40D0-A2E3-4986-B2B6-A9DF776660E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1" i="0" baseline="0" dirty="0">
              <a:solidFill>
                <a:schemeClr val="bg1"/>
              </a:solidFill>
              <a:latin typeface="Trade Gothic for Nike 365 BdCn" panose="020B0806040303020004" pitchFamily="34" charset="0"/>
              <a:sym typeface="Trade Gothic for Nike 365 BdCn" panose="020B08060403030200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BD033-9853-4524-8E53-DB29337AA4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ln w="12700">
            <a:miter lim="400000"/>
          </a:ln>
        </p:spPr>
        <p:txBody>
          <a:bodyPr vert="horz" lIns="50800" tIns="50800" rIns="50800" bIns="50800" anchor="ctr">
            <a:noAutofit/>
          </a:bodyPr>
          <a:lstStyle>
            <a:lvl1pPr>
              <a:defRPr lang="en-US" dirty="0">
                <a:latin typeface="+mn-lt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altLang="zh-CN" dirty="0"/>
              <a:t>SCALED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D1F5A9-8122-4485-8029-BD574A55E805}"/>
              </a:ext>
            </a:extLst>
          </p:cNvPr>
          <p:cNvSpPr/>
          <p:nvPr/>
        </p:nvSpPr>
        <p:spPr>
          <a:xfrm>
            <a:off x="-135467" y="-491067"/>
            <a:ext cx="12462933" cy="7840136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0311" tIns="90311" rIns="90311" bIns="90311" numCol="1" spcCol="38100" rtlCol="0" anchor="ctr">
            <a:normAutofit/>
          </a:bodyPr>
          <a:lstStyle/>
          <a:p>
            <a:pPr algn="ctr" defTabSz="1467410" hangingPunct="0"/>
            <a:endParaRPr lang="en-US" sz="5689">
              <a:solidFill>
                <a:srgbClr val="FFFFFF"/>
              </a:solidFill>
              <a:latin typeface="+mn-lt"/>
              <a:sym typeface="Helvetica Light"/>
            </a:endParaRPr>
          </a:p>
        </p:txBody>
      </p:sp>
      <p:sp>
        <p:nvSpPr>
          <p:cNvPr id="6" name="Shape 43">
            <a:extLst>
              <a:ext uri="{FF2B5EF4-FFF2-40B4-BE49-F238E27FC236}">
                <a16:creationId xmlns:a16="http://schemas.microsoft.com/office/drawing/2014/main" id="{3565849F-7F6C-499E-8604-4501190184E5}"/>
              </a:ext>
            </a:extLst>
          </p:cNvPr>
          <p:cNvSpPr/>
          <p:nvPr/>
        </p:nvSpPr>
        <p:spPr>
          <a:xfrm>
            <a:off x="3159669" y="2425947"/>
            <a:ext cx="5872673" cy="2006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19735" extrusionOk="0">
                <a:moveTo>
                  <a:pt x="21286" y="0"/>
                </a:moveTo>
                <a:lnTo>
                  <a:pt x="5715" y="17533"/>
                </a:lnTo>
                <a:cubicBezTo>
                  <a:pt x="4041" y="19421"/>
                  <a:pt x="1406" y="21600"/>
                  <a:pt x="300" y="16988"/>
                </a:cubicBezTo>
                <a:cubicBezTo>
                  <a:pt x="-314" y="14436"/>
                  <a:pt x="68" y="10434"/>
                  <a:pt x="965" y="6767"/>
                </a:cubicBezTo>
                <a:cubicBezTo>
                  <a:pt x="1541" y="4421"/>
                  <a:pt x="2277" y="2281"/>
                  <a:pt x="3016" y="133"/>
                </a:cubicBezTo>
                <a:cubicBezTo>
                  <a:pt x="2603" y="1880"/>
                  <a:pt x="1460" y="7753"/>
                  <a:pt x="2977" y="10628"/>
                </a:cubicBezTo>
                <a:cubicBezTo>
                  <a:pt x="3568" y="11744"/>
                  <a:pt x="4608" y="11863"/>
                  <a:pt x="5894" y="10933"/>
                </a:cubicBezTo>
                <a:cubicBezTo>
                  <a:pt x="5894" y="10933"/>
                  <a:pt x="21286" y="0"/>
                  <a:pt x="21286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5401" tIns="25401" rIns="25401" bIns="25401" anchor="ctr"/>
          <a:lstStyle/>
          <a:p>
            <a:pPr defTabSz="30476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313A2C-6676-4F9F-A388-9FD020358F64}"/>
              </a:ext>
            </a:extLst>
          </p:cNvPr>
          <p:cNvSpPr/>
          <p:nvPr/>
        </p:nvSpPr>
        <p:spPr>
          <a:xfrm>
            <a:off x="-135467" y="-491067"/>
            <a:ext cx="12462933" cy="7840136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0311" tIns="90311" rIns="90311" bIns="90311" numCol="1" spcCol="38100" rtlCol="0" anchor="ctr">
            <a:normAutofit/>
          </a:bodyPr>
          <a:lstStyle/>
          <a:p>
            <a:pPr algn="ctr" defTabSz="1467410" hangingPunct="0"/>
            <a:endParaRPr lang="en-US" sz="5689">
              <a:solidFill>
                <a:srgbClr val="FFFFFF"/>
              </a:solidFill>
              <a:latin typeface="+mn-lt"/>
              <a:sym typeface="Helvetica Light"/>
            </a:endParaRPr>
          </a:p>
        </p:txBody>
      </p:sp>
      <p:sp>
        <p:nvSpPr>
          <p:cNvPr id="7" name="Shape 43">
            <a:extLst>
              <a:ext uri="{FF2B5EF4-FFF2-40B4-BE49-F238E27FC236}">
                <a16:creationId xmlns:a16="http://schemas.microsoft.com/office/drawing/2014/main" id="{6B2DD012-9B7D-4862-9CD5-ABF06E952AAF}"/>
              </a:ext>
            </a:extLst>
          </p:cNvPr>
          <p:cNvSpPr/>
          <p:nvPr/>
        </p:nvSpPr>
        <p:spPr>
          <a:xfrm>
            <a:off x="3159669" y="2425947"/>
            <a:ext cx="5872673" cy="2006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19735" extrusionOk="0">
                <a:moveTo>
                  <a:pt x="21286" y="0"/>
                </a:moveTo>
                <a:lnTo>
                  <a:pt x="5715" y="17533"/>
                </a:lnTo>
                <a:cubicBezTo>
                  <a:pt x="4041" y="19421"/>
                  <a:pt x="1406" y="21600"/>
                  <a:pt x="300" y="16988"/>
                </a:cubicBezTo>
                <a:cubicBezTo>
                  <a:pt x="-314" y="14436"/>
                  <a:pt x="68" y="10434"/>
                  <a:pt x="965" y="6767"/>
                </a:cubicBezTo>
                <a:cubicBezTo>
                  <a:pt x="1541" y="4421"/>
                  <a:pt x="2277" y="2281"/>
                  <a:pt x="3016" y="133"/>
                </a:cubicBezTo>
                <a:cubicBezTo>
                  <a:pt x="2603" y="1880"/>
                  <a:pt x="1460" y="7753"/>
                  <a:pt x="2977" y="10628"/>
                </a:cubicBezTo>
                <a:cubicBezTo>
                  <a:pt x="3568" y="11744"/>
                  <a:pt x="4608" y="11863"/>
                  <a:pt x="5894" y="10933"/>
                </a:cubicBezTo>
                <a:cubicBezTo>
                  <a:pt x="5894" y="10933"/>
                  <a:pt x="21286" y="0"/>
                  <a:pt x="21286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5401" tIns="25401" rIns="25401" bIns="25401" anchor="ctr"/>
          <a:lstStyle/>
          <a:p>
            <a:pPr defTabSz="30476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000" dirty="0"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F5D8C-9ECD-4226-8245-D65D8AE345E2}"/>
              </a:ext>
            </a:extLst>
          </p:cNvPr>
          <p:cNvSpPr/>
          <p:nvPr/>
        </p:nvSpPr>
        <p:spPr>
          <a:xfrm>
            <a:off x="-135467" y="-491067"/>
            <a:ext cx="12462933" cy="7840136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0311" tIns="90311" rIns="90311" bIns="90311" numCol="1" spcCol="38100" rtlCol="0" anchor="ctr">
            <a:normAutofit/>
          </a:bodyPr>
          <a:lstStyle/>
          <a:p>
            <a:pPr algn="ctr" defTabSz="1467410" hangingPunct="0"/>
            <a:endParaRPr lang="en-US" sz="5689">
              <a:solidFill>
                <a:srgbClr val="FFFFFF"/>
              </a:solidFill>
              <a:latin typeface="+mn-lt"/>
              <a:sym typeface="Helvetica Light"/>
            </a:endParaRPr>
          </a:p>
        </p:txBody>
      </p:sp>
      <p:sp>
        <p:nvSpPr>
          <p:cNvPr id="9" name="Shape 43">
            <a:extLst>
              <a:ext uri="{FF2B5EF4-FFF2-40B4-BE49-F238E27FC236}">
                <a16:creationId xmlns:a16="http://schemas.microsoft.com/office/drawing/2014/main" id="{8CF91101-9AED-4FB8-ACAE-6C0A23F6B69E}"/>
              </a:ext>
            </a:extLst>
          </p:cNvPr>
          <p:cNvSpPr/>
          <p:nvPr/>
        </p:nvSpPr>
        <p:spPr>
          <a:xfrm>
            <a:off x="3159669" y="2425947"/>
            <a:ext cx="5872673" cy="2006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19735" extrusionOk="0">
                <a:moveTo>
                  <a:pt x="21286" y="0"/>
                </a:moveTo>
                <a:lnTo>
                  <a:pt x="5715" y="17533"/>
                </a:lnTo>
                <a:cubicBezTo>
                  <a:pt x="4041" y="19421"/>
                  <a:pt x="1406" y="21600"/>
                  <a:pt x="300" y="16988"/>
                </a:cubicBezTo>
                <a:cubicBezTo>
                  <a:pt x="-314" y="14436"/>
                  <a:pt x="68" y="10434"/>
                  <a:pt x="965" y="6767"/>
                </a:cubicBezTo>
                <a:cubicBezTo>
                  <a:pt x="1541" y="4421"/>
                  <a:pt x="2277" y="2281"/>
                  <a:pt x="3016" y="133"/>
                </a:cubicBezTo>
                <a:cubicBezTo>
                  <a:pt x="2603" y="1880"/>
                  <a:pt x="1460" y="7753"/>
                  <a:pt x="2977" y="10628"/>
                </a:cubicBezTo>
                <a:cubicBezTo>
                  <a:pt x="3568" y="11744"/>
                  <a:pt x="4608" y="11863"/>
                  <a:pt x="5894" y="10933"/>
                </a:cubicBezTo>
                <a:cubicBezTo>
                  <a:pt x="5894" y="10933"/>
                  <a:pt x="21286" y="0"/>
                  <a:pt x="21286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5401" tIns="25401" rIns="25401" bIns="25401" anchor="ctr"/>
          <a:lstStyle/>
          <a:p>
            <a:pPr defTabSz="30476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0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F476C6-3CFD-4A06-8EFC-47883934D546}"/>
              </a:ext>
            </a:extLst>
          </p:cNvPr>
          <p:cNvSpPr/>
          <p:nvPr/>
        </p:nvSpPr>
        <p:spPr>
          <a:xfrm>
            <a:off x="-135467" y="-491067"/>
            <a:ext cx="12462933" cy="7840136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0311" tIns="90311" rIns="90311" bIns="90311" numCol="1" spcCol="38100" rtlCol="0" anchor="ctr">
            <a:normAutofit/>
          </a:bodyPr>
          <a:lstStyle/>
          <a:p>
            <a:pPr algn="ctr" defTabSz="1467410" hangingPunct="0"/>
            <a:endParaRPr lang="en-US" sz="5689">
              <a:solidFill>
                <a:srgbClr val="FFFFFF"/>
              </a:solidFill>
              <a:latin typeface="+mn-lt"/>
              <a:sym typeface="Helvetica Light"/>
            </a:endParaRPr>
          </a:p>
        </p:txBody>
      </p:sp>
      <p:sp>
        <p:nvSpPr>
          <p:cNvPr id="11" name="Shape 43">
            <a:extLst>
              <a:ext uri="{FF2B5EF4-FFF2-40B4-BE49-F238E27FC236}">
                <a16:creationId xmlns:a16="http://schemas.microsoft.com/office/drawing/2014/main" id="{E220033C-52B5-4951-98DA-822961E4DC08}"/>
              </a:ext>
            </a:extLst>
          </p:cNvPr>
          <p:cNvSpPr/>
          <p:nvPr/>
        </p:nvSpPr>
        <p:spPr>
          <a:xfrm>
            <a:off x="3159669" y="2425947"/>
            <a:ext cx="5872673" cy="2006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19735" extrusionOk="0">
                <a:moveTo>
                  <a:pt x="21286" y="0"/>
                </a:moveTo>
                <a:lnTo>
                  <a:pt x="5715" y="17533"/>
                </a:lnTo>
                <a:cubicBezTo>
                  <a:pt x="4041" y="19421"/>
                  <a:pt x="1406" y="21600"/>
                  <a:pt x="300" y="16988"/>
                </a:cubicBezTo>
                <a:cubicBezTo>
                  <a:pt x="-314" y="14436"/>
                  <a:pt x="68" y="10434"/>
                  <a:pt x="965" y="6767"/>
                </a:cubicBezTo>
                <a:cubicBezTo>
                  <a:pt x="1541" y="4421"/>
                  <a:pt x="2277" y="2281"/>
                  <a:pt x="3016" y="133"/>
                </a:cubicBezTo>
                <a:cubicBezTo>
                  <a:pt x="2603" y="1880"/>
                  <a:pt x="1460" y="7753"/>
                  <a:pt x="2977" y="10628"/>
                </a:cubicBezTo>
                <a:cubicBezTo>
                  <a:pt x="3568" y="11744"/>
                  <a:pt x="4608" y="11863"/>
                  <a:pt x="5894" y="10933"/>
                </a:cubicBezTo>
                <a:cubicBezTo>
                  <a:pt x="5894" y="10933"/>
                  <a:pt x="21286" y="0"/>
                  <a:pt x="21286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5401" tIns="25401" rIns="25401" bIns="25401" anchor="ctr"/>
          <a:lstStyle/>
          <a:p>
            <a:pPr defTabSz="30476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771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rcial Analy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6B0BE9B-1B76-43B1-BFE4-0DDF408BFA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71423274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6B0BE9B-1B76-43B1-BFE4-0DDF408BFA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73A40D0-A2E3-4986-B2B6-A9DF776660E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1" i="0" baseline="0" dirty="0">
              <a:solidFill>
                <a:schemeClr val="bg1"/>
              </a:solidFill>
              <a:latin typeface="Trade Gothic for Nike 365 BdCn" panose="020B0806040303020004" pitchFamily="34" charset="0"/>
              <a:sym typeface="Trade Gothic for Nike 365 BdCn" panose="020B08060403030200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BD033-9853-4524-8E53-DB29337AA4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ln w="12700">
            <a:miter lim="400000"/>
          </a:ln>
        </p:spPr>
        <p:txBody>
          <a:bodyPr vert="horz" lIns="50800" tIns="50800" rIns="50800" bIns="50800" anchor="ctr">
            <a:noAutofit/>
          </a:bodyPr>
          <a:lstStyle>
            <a:lvl1pPr>
              <a:defRPr lang="en-US" dirty="0">
                <a:latin typeface="+mn-lt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COMMERCIAL ANALYTICS</a:t>
            </a:r>
          </a:p>
        </p:txBody>
      </p:sp>
    </p:spTree>
    <p:extLst>
      <p:ext uri="{BB962C8B-B14F-4D97-AF65-F5344CB8AC3E}">
        <p14:creationId xmlns:p14="http://schemas.microsoft.com/office/powerpoint/2010/main" val="315805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place Analy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6B0BE9B-1B76-43B1-BFE4-0DDF408BFA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46781176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6B0BE9B-1B76-43B1-BFE4-0DDF408BFA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73A40D0-A2E3-4986-B2B6-A9DF776660E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1" i="0" baseline="0" dirty="0">
              <a:solidFill>
                <a:schemeClr val="bg1"/>
              </a:solidFill>
              <a:latin typeface="Trade Gothic for Nike 365 BdCn" panose="020B0806040303020004" pitchFamily="34" charset="0"/>
              <a:sym typeface="Trade Gothic for Nike 365 BdCn" panose="020B08060403030200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BD033-9853-4524-8E53-DB29337AA4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ln w="12700">
            <a:miter lim="400000"/>
          </a:ln>
        </p:spPr>
        <p:txBody>
          <a:bodyPr vert="horz" lIns="50800" tIns="50800" rIns="50800" bIns="50800" anchor="ctr">
            <a:noAutofit/>
          </a:bodyPr>
          <a:lstStyle>
            <a:lvl1pPr>
              <a:defRPr lang="en-US" dirty="0">
                <a:latin typeface="+mn-lt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altLang="zh-CN" dirty="0"/>
              <a:t>MARKETPLACE</a:t>
            </a:r>
            <a:r>
              <a:rPr lang="en-US" dirty="0"/>
              <a:t> ANALYTICS</a:t>
            </a:r>
          </a:p>
        </p:txBody>
      </p:sp>
    </p:spTree>
    <p:extLst>
      <p:ext uri="{BB962C8B-B14F-4D97-AF65-F5344CB8AC3E}">
        <p14:creationId xmlns:p14="http://schemas.microsoft.com/office/powerpoint/2010/main" val="23245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ing 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6B0BE9B-1B76-43B1-BFE4-0DDF408BFA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2107664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6B0BE9B-1B76-43B1-BFE4-0DDF408BFA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73A40D0-A2E3-4986-B2B6-A9DF776660E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1" i="0" baseline="0" dirty="0">
              <a:solidFill>
                <a:schemeClr val="bg1"/>
              </a:solidFill>
              <a:latin typeface="Trade Gothic for Nike 365 BdCn" panose="020B0806040303020004" pitchFamily="34" charset="0"/>
              <a:sym typeface="Trade Gothic for Nike 365 BdCn" panose="020B08060403030200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BD033-9853-4524-8E53-DB29337AA4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ln w="12700">
            <a:miter lim="400000"/>
          </a:ln>
        </p:spPr>
        <p:txBody>
          <a:bodyPr vert="horz" lIns="50800" tIns="50800" rIns="50800" bIns="50800" anchor="ctr">
            <a:noAutofit/>
          </a:bodyPr>
          <a:lstStyle>
            <a:lvl1pPr>
              <a:defRPr lang="en-US" dirty="0">
                <a:latin typeface="+mn-lt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altLang="zh-CN" dirty="0"/>
              <a:t>MARKETING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6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ice of Consu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6B0BE9B-1B76-43B1-BFE4-0DDF408BFA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74518954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6B0BE9B-1B76-43B1-BFE4-0DDF408BFA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73A40D0-A2E3-4986-B2B6-A9DF776660E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1" i="0" baseline="0" dirty="0">
              <a:solidFill>
                <a:schemeClr val="bg1"/>
              </a:solidFill>
              <a:latin typeface="Trade Gothic for Nike 365 BdCn" panose="020B0806040303020004" pitchFamily="34" charset="0"/>
              <a:sym typeface="Trade Gothic for Nike 365 BdCn" panose="020B08060403030200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BD033-9853-4524-8E53-DB29337AA4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ln w="12700">
            <a:miter lim="400000"/>
          </a:ln>
        </p:spPr>
        <p:txBody>
          <a:bodyPr vert="horz" lIns="50800" tIns="50800" rIns="50800" bIns="50800" anchor="ctr">
            <a:noAutofit/>
          </a:bodyPr>
          <a:lstStyle>
            <a:lvl1pPr>
              <a:defRPr lang="en-US" dirty="0">
                <a:latin typeface="+mn-lt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altLang="zh-CN" dirty="0"/>
              <a:t>VOICE OF CONSUMER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aled Analy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6B0BE9B-1B76-43B1-BFE4-0DDF408BFA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01576579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6B0BE9B-1B76-43B1-BFE4-0DDF408BFA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73A40D0-A2E3-4986-B2B6-A9DF776660E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1" i="0" baseline="0" dirty="0">
              <a:solidFill>
                <a:schemeClr val="bg1"/>
              </a:solidFill>
              <a:latin typeface="Trade Gothic for Nike 365 BdCn" panose="020B0806040303020004" pitchFamily="34" charset="0"/>
              <a:sym typeface="Trade Gothic for Nike 365 BdCn" panose="020B08060403030200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BD033-9853-4524-8E53-DB29337AA4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ln w="12700">
            <a:miter lim="400000"/>
          </a:ln>
        </p:spPr>
        <p:txBody>
          <a:bodyPr vert="horz" lIns="50800" tIns="50800" rIns="50800" bIns="50800" anchor="ctr">
            <a:noAutofit/>
          </a:bodyPr>
          <a:lstStyle>
            <a:lvl1pPr>
              <a:defRPr lang="en-US" dirty="0">
                <a:latin typeface="+mn-lt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altLang="zh-CN" dirty="0"/>
              <a:t>SCALED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0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D1F5A9-8122-4485-8029-BD574A55E805}"/>
              </a:ext>
            </a:extLst>
          </p:cNvPr>
          <p:cNvSpPr/>
          <p:nvPr/>
        </p:nvSpPr>
        <p:spPr>
          <a:xfrm>
            <a:off x="-135467" y="-491067"/>
            <a:ext cx="12462933" cy="7840136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0311" tIns="90311" rIns="90311" bIns="90311" numCol="1" spcCol="38100" rtlCol="0" anchor="ctr">
            <a:normAutofit/>
          </a:bodyPr>
          <a:lstStyle/>
          <a:p>
            <a:pPr algn="ctr" defTabSz="1467410" hangingPunct="0"/>
            <a:endParaRPr lang="en-US" sz="5689">
              <a:solidFill>
                <a:srgbClr val="FFFFFF"/>
              </a:solidFill>
              <a:latin typeface="+mn-lt"/>
              <a:sym typeface="Helvetica Light"/>
            </a:endParaRPr>
          </a:p>
        </p:txBody>
      </p:sp>
      <p:sp>
        <p:nvSpPr>
          <p:cNvPr id="6" name="Shape 43">
            <a:extLst>
              <a:ext uri="{FF2B5EF4-FFF2-40B4-BE49-F238E27FC236}">
                <a16:creationId xmlns:a16="http://schemas.microsoft.com/office/drawing/2014/main" id="{3565849F-7F6C-499E-8604-4501190184E5}"/>
              </a:ext>
            </a:extLst>
          </p:cNvPr>
          <p:cNvSpPr/>
          <p:nvPr/>
        </p:nvSpPr>
        <p:spPr>
          <a:xfrm>
            <a:off x="3159669" y="2425947"/>
            <a:ext cx="5872673" cy="2006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19735" extrusionOk="0">
                <a:moveTo>
                  <a:pt x="21286" y="0"/>
                </a:moveTo>
                <a:lnTo>
                  <a:pt x="5715" y="17533"/>
                </a:lnTo>
                <a:cubicBezTo>
                  <a:pt x="4041" y="19421"/>
                  <a:pt x="1406" y="21600"/>
                  <a:pt x="300" y="16988"/>
                </a:cubicBezTo>
                <a:cubicBezTo>
                  <a:pt x="-314" y="14436"/>
                  <a:pt x="68" y="10434"/>
                  <a:pt x="965" y="6767"/>
                </a:cubicBezTo>
                <a:cubicBezTo>
                  <a:pt x="1541" y="4421"/>
                  <a:pt x="2277" y="2281"/>
                  <a:pt x="3016" y="133"/>
                </a:cubicBezTo>
                <a:cubicBezTo>
                  <a:pt x="2603" y="1880"/>
                  <a:pt x="1460" y="7753"/>
                  <a:pt x="2977" y="10628"/>
                </a:cubicBezTo>
                <a:cubicBezTo>
                  <a:pt x="3568" y="11744"/>
                  <a:pt x="4608" y="11863"/>
                  <a:pt x="5894" y="10933"/>
                </a:cubicBezTo>
                <a:cubicBezTo>
                  <a:pt x="5894" y="10933"/>
                  <a:pt x="21286" y="0"/>
                  <a:pt x="21286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5401" tIns="25401" rIns="25401" bIns="25401" anchor="ctr"/>
          <a:lstStyle/>
          <a:p>
            <a:pPr defTabSz="30476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313A2C-6676-4F9F-A388-9FD020358F64}"/>
              </a:ext>
            </a:extLst>
          </p:cNvPr>
          <p:cNvSpPr/>
          <p:nvPr/>
        </p:nvSpPr>
        <p:spPr>
          <a:xfrm>
            <a:off x="-135467" y="-491067"/>
            <a:ext cx="12462933" cy="7840136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0311" tIns="90311" rIns="90311" bIns="90311" numCol="1" spcCol="38100" rtlCol="0" anchor="ctr">
            <a:normAutofit/>
          </a:bodyPr>
          <a:lstStyle/>
          <a:p>
            <a:pPr algn="ctr" defTabSz="1467410" hangingPunct="0"/>
            <a:endParaRPr lang="en-US" sz="5689">
              <a:solidFill>
                <a:srgbClr val="FFFFFF"/>
              </a:solidFill>
              <a:latin typeface="+mn-lt"/>
              <a:sym typeface="Helvetica Light"/>
            </a:endParaRPr>
          </a:p>
        </p:txBody>
      </p:sp>
      <p:sp>
        <p:nvSpPr>
          <p:cNvPr id="7" name="Shape 43">
            <a:extLst>
              <a:ext uri="{FF2B5EF4-FFF2-40B4-BE49-F238E27FC236}">
                <a16:creationId xmlns:a16="http://schemas.microsoft.com/office/drawing/2014/main" id="{6B2DD012-9B7D-4862-9CD5-ABF06E952AAF}"/>
              </a:ext>
            </a:extLst>
          </p:cNvPr>
          <p:cNvSpPr/>
          <p:nvPr/>
        </p:nvSpPr>
        <p:spPr>
          <a:xfrm>
            <a:off x="3159669" y="2425947"/>
            <a:ext cx="5872673" cy="2006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19735" extrusionOk="0">
                <a:moveTo>
                  <a:pt x="21286" y="0"/>
                </a:moveTo>
                <a:lnTo>
                  <a:pt x="5715" y="17533"/>
                </a:lnTo>
                <a:cubicBezTo>
                  <a:pt x="4041" y="19421"/>
                  <a:pt x="1406" y="21600"/>
                  <a:pt x="300" y="16988"/>
                </a:cubicBezTo>
                <a:cubicBezTo>
                  <a:pt x="-314" y="14436"/>
                  <a:pt x="68" y="10434"/>
                  <a:pt x="965" y="6767"/>
                </a:cubicBezTo>
                <a:cubicBezTo>
                  <a:pt x="1541" y="4421"/>
                  <a:pt x="2277" y="2281"/>
                  <a:pt x="3016" y="133"/>
                </a:cubicBezTo>
                <a:cubicBezTo>
                  <a:pt x="2603" y="1880"/>
                  <a:pt x="1460" y="7753"/>
                  <a:pt x="2977" y="10628"/>
                </a:cubicBezTo>
                <a:cubicBezTo>
                  <a:pt x="3568" y="11744"/>
                  <a:pt x="4608" y="11863"/>
                  <a:pt x="5894" y="10933"/>
                </a:cubicBezTo>
                <a:cubicBezTo>
                  <a:pt x="5894" y="10933"/>
                  <a:pt x="21286" y="0"/>
                  <a:pt x="21286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5401" tIns="25401" rIns="25401" bIns="25401" anchor="ctr"/>
          <a:lstStyle/>
          <a:p>
            <a:pPr defTabSz="30476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000" dirty="0"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F5D8C-9ECD-4226-8245-D65D8AE345E2}"/>
              </a:ext>
            </a:extLst>
          </p:cNvPr>
          <p:cNvSpPr/>
          <p:nvPr/>
        </p:nvSpPr>
        <p:spPr>
          <a:xfrm>
            <a:off x="-135467" y="-491067"/>
            <a:ext cx="12462933" cy="7840136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0311" tIns="90311" rIns="90311" bIns="90311" numCol="1" spcCol="38100" rtlCol="0" anchor="ctr">
            <a:normAutofit/>
          </a:bodyPr>
          <a:lstStyle/>
          <a:p>
            <a:pPr algn="ctr" defTabSz="1467410" hangingPunct="0"/>
            <a:endParaRPr lang="en-US" sz="5689">
              <a:solidFill>
                <a:srgbClr val="FFFFFF"/>
              </a:solidFill>
              <a:latin typeface="+mn-lt"/>
              <a:sym typeface="Helvetica Light"/>
            </a:endParaRPr>
          </a:p>
        </p:txBody>
      </p:sp>
      <p:sp>
        <p:nvSpPr>
          <p:cNvPr id="9" name="Shape 43">
            <a:extLst>
              <a:ext uri="{FF2B5EF4-FFF2-40B4-BE49-F238E27FC236}">
                <a16:creationId xmlns:a16="http://schemas.microsoft.com/office/drawing/2014/main" id="{8CF91101-9AED-4FB8-ACAE-6C0A23F6B69E}"/>
              </a:ext>
            </a:extLst>
          </p:cNvPr>
          <p:cNvSpPr/>
          <p:nvPr/>
        </p:nvSpPr>
        <p:spPr>
          <a:xfrm>
            <a:off x="3159669" y="2425947"/>
            <a:ext cx="5872673" cy="2006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19735" extrusionOk="0">
                <a:moveTo>
                  <a:pt x="21286" y="0"/>
                </a:moveTo>
                <a:lnTo>
                  <a:pt x="5715" y="17533"/>
                </a:lnTo>
                <a:cubicBezTo>
                  <a:pt x="4041" y="19421"/>
                  <a:pt x="1406" y="21600"/>
                  <a:pt x="300" y="16988"/>
                </a:cubicBezTo>
                <a:cubicBezTo>
                  <a:pt x="-314" y="14436"/>
                  <a:pt x="68" y="10434"/>
                  <a:pt x="965" y="6767"/>
                </a:cubicBezTo>
                <a:cubicBezTo>
                  <a:pt x="1541" y="4421"/>
                  <a:pt x="2277" y="2281"/>
                  <a:pt x="3016" y="133"/>
                </a:cubicBezTo>
                <a:cubicBezTo>
                  <a:pt x="2603" y="1880"/>
                  <a:pt x="1460" y="7753"/>
                  <a:pt x="2977" y="10628"/>
                </a:cubicBezTo>
                <a:cubicBezTo>
                  <a:pt x="3568" y="11744"/>
                  <a:pt x="4608" y="11863"/>
                  <a:pt x="5894" y="10933"/>
                </a:cubicBezTo>
                <a:cubicBezTo>
                  <a:pt x="5894" y="10933"/>
                  <a:pt x="21286" y="0"/>
                  <a:pt x="21286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5401" tIns="25401" rIns="25401" bIns="25401" anchor="ctr"/>
          <a:lstStyle/>
          <a:p>
            <a:pPr defTabSz="30476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0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F476C6-3CFD-4A06-8EFC-47883934D546}"/>
              </a:ext>
            </a:extLst>
          </p:cNvPr>
          <p:cNvSpPr/>
          <p:nvPr/>
        </p:nvSpPr>
        <p:spPr>
          <a:xfrm>
            <a:off x="-135467" y="-491067"/>
            <a:ext cx="12462933" cy="7840136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0311" tIns="90311" rIns="90311" bIns="90311" numCol="1" spcCol="38100" rtlCol="0" anchor="ctr">
            <a:normAutofit/>
          </a:bodyPr>
          <a:lstStyle/>
          <a:p>
            <a:pPr algn="ctr" defTabSz="1467410" hangingPunct="0"/>
            <a:endParaRPr lang="en-US" sz="5689">
              <a:solidFill>
                <a:srgbClr val="FFFFFF"/>
              </a:solidFill>
              <a:latin typeface="+mn-lt"/>
              <a:sym typeface="Helvetica Light"/>
            </a:endParaRPr>
          </a:p>
        </p:txBody>
      </p:sp>
      <p:sp>
        <p:nvSpPr>
          <p:cNvPr id="11" name="Shape 43">
            <a:extLst>
              <a:ext uri="{FF2B5EF4-FFF2-40B4-BE49-F238E27FC236}">
                <a16:creationId xmlns:a16="http://schemas.microsoft.com/office/drawing/2014/main" id="{E220033C-52B5-4951-98DA-822961E4DC08}"/>
              </a:ext>
            </a:extLst>
          </p:cNvPr>
          <p:cNvSpPr/>
          <p:nvPr/>
        </p:nvSpPr>
        <p:spPr>
          <a:xfrm>
            <a:off x="3159669" y="2425947"/>
            <a:ext cx="5872673" cy="2006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19735" extrusionOk="0">
                <a:moveTo>
                  <a:pt x="21286" y="0"/>
                </a:moveTo>
                <a:lnTo>
                  <a:pt x="5715" y="17533"/>
                </a:lnTo>
                <a:cubicBezTo>
                  <a:pt x="4041" y="19421"/>
                  <a:pt x="1406" y="21600"/>
                  <a:pt x="300" y="16988"/>
                </a:cubicBezTo>
                <a:cubicBezTo>
                  <a:pt x="-314" y="14436"/>
                  <a:pt x="68" y="10434"/>
                  <a:pt x="965" y="6767"/>
                </a:cubicBezTo>
                <a:cubicBezTo>
                  <a:pt x="1541" y="4421"/>
                  <a:pt x="2277" y="2281"/>
                  <a:pt x="3016" y="133"/>
                </a:cubicBezTo>
                <a:cubicBezTo>
                  <a:pt x="2603" y="1880"/>
                  <a:pt x="1460" y="7753"/>
                  <a:pt x="2977" y="10628"/>
                </a:cubicBezTo>
                <a:cubicBezTo>
                  <a:pt x="3568" y="11744"/>
                  <a:pt x="4608" y="11863"/>
                  <a:pt x="5894" y="10933"/>
                </a:cubicBezTo>
                <a:cubicBezTo>
                  <a:pt x="5894" y="10933"/>
                  <a:pt x="21286" y="0"/>
                  <a:pt x="21286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5401" tIns="25401" rIns="25401" bIns="25401" anchor="ctr"/>
          <a:lstStyle/>
          <a:p>
            <a:pPr defTabSz="30476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883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C Insights &amp; Analy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6B0BE9B-1B76-43B1-BFE4-0DDF408BFA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9513477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6B0BE9B-1B76-43B1-BFE4-0DDF408BFA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73A40D0-A2E3-4986-B2B6-A9DF776660E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1" i="0" baseline="0">
              <a:solidFill>
                <a:schemeClr val="bg1"/>
              </a:solidFill>
              <a:latin typeface="Trade Gothic for Nike 365 BdCn" panose="020B0806040303020004" pitchFamily="34" charset="0"/>
              <a:sym typeface="Trade Gothic for Nike 365 BdCn" panose="020B08060403030200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BD033-9853-4524-8E53-DB29337AA4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ln w="12700">
            <a:miter lim="400000"/>
          </a:ln>
        </p:spPr>
        <p:txBody>
          <a:bodyPr vert="horz" lIns="50800" tIns="50800" rIns="50800" bIns="50800" anchor="ctr">
            <a:no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GC INSIGHTS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151537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ags" Target="../tags/tag21.xml"/><Relationship Id="rId5" Type="http://schemas.openxmlformats.org/officeDocument/2006/relationships/slideLayout" Target="../slideLayouts/slideLayout14.xml"/><Relationship Id="rId10" Type="http://schemas.openxmlformats.org/officeDocument/2006/relationships/tags" Target="../tags/tag20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tags" Target="../tags/tag37.xml"/><Relationship Id="rId5" Type="http://schemas.openxmlformats.org/officeDocument/2006/relationships/slideLayout" Target="../slideLayouts/slideLayout22.xml"/><Relationship Id="rId10" Type="http://schemas.openxmlformats.org/officeDocument/2006/relationships/tags" Target="../tags/tag36.xml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5DEB5EF-C3CA-4C70-8B49-28A1A0E5A147}"/>
              </a:ext>
            </a:extLst>
          </p:cNvPr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444647640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470" imgH="469" progId="TCLayout.ActiveDocument.1">
                  <p:embed/>
                </p:oleObj>
              </mc:Choice>
              <mc:Fallback>
                <p:oleObj name="think-cell Slide" r:id="rId13" imgW="470" imgH="46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5DEB5EF-C3CA-4C70-8B49-28A1A0E5A1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4CFA7263-D4B2-4FE5-9003-53411390EA95}"/>
              </a:ext>
            </a:extLst>
          </p:cNvPr>
          <p:cNvSpPr/>
          <p:nvPr/>
        </p:nvSpPr>
        <p:spPr>
          <a:xfrm>
            <a:off x="37395" y="-290854"/>
            <a:ext cx="136876" cy="79338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100583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Trade Gothic for Nike Bold Condensed"/>
              <a:ea typeface="+mn-ea"/>
              <a:cs typeface="+mn-cs"/>
              <a:sym typeface="Trade Gothic for Nike Bold Condensed"/>
            </a:endParaRPr>
          </a:p>
        </p:txBody>
      </p:sp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660400" y="228600"/>
            <a:ext cx="108712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50800" tIns="50800" rIns="50800" bIns="50800" anchor="ctr">
            <a:noAutofit/>
          </a:bodyPr>
          <a:lstStyle/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660400" y="1369936"/>
            <a:ext cx="10871200" cy="460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7" name="Shape 103">
            <a:extLst>
              <a:ext uri="{FF2B5EF4-FFF2-40B4-BE49-F238E27FC236}">
                <a16:creationId xmlns:a16="http://schemas.microsoft.com/office/drawing/2014/main" id="{0FA69AAB-AFA3-4947-92FA-CAB4B5665183}"/>
              </a:ext>
            </a:extLst>
          </p:cNvPr>
          <p:cNvSpPr/>
          <p:nvPr/>
        </p:nvSpPr>
        <p:spPr>
          <a:xfrm>
            <a:off x="5942597" y="779215"/>
            <a:ext cx="306815" cy="23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8" y="0"/>
                </a:moveTo>
                <a:lnTo>
                  <a:pt x="21600" y="0"/>
                </a:lnTo>
                <a:lnTo>
                  <a:pt x="21186" y="21600"/>
                </a:lnTo>
                <a:lnTo>
                  <a:pt x="0" y="21600"/>
                </a:lnTo>
                <a:lnTo>
                  <a:pt x="418" y="0"/>
                </a:lnTo>
                <a:close/>
              </a:path>
            </a:pathLst>
          </a:custGeom>
          <a:solidFill>
            <a:srgbClr val="BF1E2E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2858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+mn-lt"/>
            </a:endParaRPr>
          </a:p>
        </p:txBody>
      </p:sp>
      <p:sp>
        <p:nvSpPr>
          <p:cNvPr id="30" name="Rectangle 29" hidden="1">
            <a:extLst>
              <a:ext uri="{FF2B5EF4-FFF2-40B4-BE49-F238E27FC236}">
                <a16:creationId xmlns:a16="http://schemas.microsoft.com/office/drawing/2014/main" id="{6E47C09D-54B1-4293-AA5B-6267D06C4EBC}"/>
              </a:ext>
            </a:extLst>
          </p:cNvPr>
          <p:cNvSpPr/>
          <p:nvPr/>
        </p:nvSpPr>
        <p:spPr>
          <a:xfrm>
            <a:off x="37395" y="-290854"/>
            <a:ext cx="136876" cy="79338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100583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Trade Gothic for Nike Bold Condensed"/>
              <a:ea typeface="+mn-ea"/>
              <a:cs typeface="+mn-cs"/>
              <a:sym typeface="Trade Gothic for Nike Bold Condensed"/>
            </a:endParaRPr>
          </a:p>
        </p:txBody>
      </p:sp>
      <p:sp>
        <p:nvSpPr>
          <p:cNvPr id="35" name="Shape 103">
            <a:extLst>
              <a:ext uri="{FF2B5EF4-FFF2-40B4-BE49-F238E27FC236}">
                <a16:creationId xmlns:a16="http://schemas.microsoft.com/office/drawing/2014/main" id="{BFE7B604-D0A9-4C9F-8DAB-6554183ED026}"/>
              </a:ext>
            </a:extLst>
          </p:cNvPr>
          <p:cNvSpPr/>
          <p:nvPr/>
        </p:nvSpPr>
        <p:spPr>
          <a:xfrm>
            <a:off x="5942597" y="779215"/>
            <a:ext cx="306815" cy="23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8" y="0"/>
                </a:moveTo>
                <a:lnTo>
                  <a:pt x="21600" y="0"/>
                </a:lnTo>
                <a:lnTo>
                  <a:pt x="21186" y="21600"/>
                </a:lnTo>
                <a:lnTo>
                  <a:pt x="0" y="21600"/>
                </a:lnTo>
                <a:lnTo>
                  <a:pt x="418" y="0"/>
                </a:lnTo>
                <a:close/>
              </a:path>
            </a:pathLst>
          </a:custGeom>
          <a:solidFill>
            <a:srgbClr val="BF1E2E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2858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+mn-lt"/>
            </a:endParaRPr>
          </a:p>
        </p:txBody>
      </p:sp>
      <p:sp>
        <p:nvSpPr>
          <p:cNvPr id="72" name="Rectangle 71" hidden="1">
            <a:extLst>
              <a:ext uri="{FF2B5EF4-FFF2-40B4-BE49-F238E27FC236}">
                <a16:creationId xmlns:a16="http://schemas.microsoft.com/office/drawing/2014/main" id="{5A33CBA8-D207-47F2-BEAC-0202E794FD49}"/>
              </a:ext>
            </a:extLst>
          </p:cNvPr>
          <p:cNvSpPr/>
          <p:nvPr/>
        </p:nvSpPr>
        <p:spPr>
          <a:xfrm>
            <a:off x="37395" y="-290854"/>
            <a:ext cx="136876" cy="79338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100583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Trade Gothic for Nike Bold Condensed"/>
              <a:ea typeface="+mn-ea"/>
              <a:cs typeface="+mn-cs"/>
              <a:sym typeface="Trade Gothic for Nike Bold Condensed"/>
            </a:endParaRPr>
          </a:p>
        </p:txBody>
      </p:sp>
      <p:sp>
        <p:nvSpPr>
          <p:cNvPr id="76" name="Shape 103">
            <a:extLst>
              <a:ext uri="{FF2B5EF4-FFF2-40B4-BE49-F238E27FC236}">
                <a16:creationId xmlns:a16="http://schemas.microsoft.com/office/drawing/2014/main" id="{E7C5928B-A183-4F49-9E27-24B3DF9DD6F1}"/>
              </a:ext>
            </a:extLst>
          </p:cNvPr>
          <p:cNvSpPr/>
          <p:nvPr/>
        </p:nvSpPr>
        <p:spPr>
          <a:xfrm>
            <a:off x="5942597" y="779215"/>
            <a:ext cx="306815" cy="23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8" y="0"/>
                </a:moveTo>
                <a:lnTo>
                  <a:pt x="21600" y="0"/>
                </a:lnTo>
                <a:lnTo>
                  <a:pt x="21186" y="21600"/>
                </a:lnTo>
                <a:lnTo>
                  <a:pt x="0" y="21600"/>
                </a:lnTo>
                <a:lnTo>
                  <a:pt x="418" y="0"/>
                </a:lnTo>
                <a:close/>
              </a:path>
            </a:pathLst>
          </a:custGeom>
          <a:solidFill>
            <a:srgbClr val="BF1E2E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2858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+mn-lt"/>
            </a:endParaRPr>
          </a:p>
        </p:txBody>
      </p:sp>
      <p:sp>
        <p:nvSpPr>
          <p:cNvPr id="43" name="Rectangle 42" hidden="1">
            <a:extLst>
              <a:ext uri="{FF2B5EF4-FFF2-40B4-BE49-F238E27FC236}">
                <a16:creationId xmlns:a16="http://schemas.microsoft.com/office/drawing/2014/main" id="{B2CFA0D2-5C77-4A6C-BA87-21E002BA4143}"/>
              </a:ext>
            </a:extLst>
          </p:cNvPr>
          <p:cNvSpPr/>
          <p:nvPr/>
        </p:nvSpPr>
        <p:spPr>
          <a:xfrm>
            <a:off x="37395" y="-290854"/>
            <a:ext cx="136876" cy="79338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100583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Trade Gothic for Nike Bold Condensed"/>
              <a:ea typeface="+mn-ea"/>
              <a:cs typeface="+mn-cs"/>
              <a:sym typeface="Trade Gothic for Nike Bold Condensed"/>
            </a:endParaRPr>
          </a:p>
        </p:txBody>
      </p:sp>
      <p:sp>
        <p:nvSpPr>
          <p:cNvPr id="46" name="Shape 103">
            <a:extLst>
              <a:ext uri="{FF2B5EF4-FFF2-40B4-BE49-F238E27FC236}">
                <a16:creationId xmlns:a16="http://schemas.microsoft.com/office/drawing/2014/main" id="{D39B2D75-FF1E-448F-91D3-424EC3969457}"/>
              </a:ext>
            </a:extLst>
          </p:cNvPr>
          <p:cNvSpPr/>
          <p:nvPr/>
        </p:nvSpPr>
        <p:spPr>
          <a:xfrm>
            <a:off x="5942597" y="779215"/>
            <a:ext cx="306815" cy="23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8" y="0"/>
                </a:moveTo>
                <a:lnTo>
                  <a:pt x="21600" y="0"/>
                </a:lnTo>
                <a:lnTo>
                  <a:pt x="21186" y="21600"/>
                </a:lnTo>
                <a:lnTo>
                  <a:pt x="0" y="21600"/>
                </a:lnTo>
                <a:lnTo>
                  <a:pt x="418" y="0"/>
                </a:lnTo>
                <a:close/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2858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+mn-lt"/>
            </a:endParaRPr>
          </a:p>
        </p:txBody>
      </p:sp>
      <p:sp>
        <p:nvSpPr>
          <p:cNvPr id="47" name="Rectangle 46" hidden="1">
            <a:extLst>
              <a:ext uri="{FF2B5EF4-FFF2-40B4-BE49-F238E27FC236}">
                <a16:creationId xmlns:a16="http://schemas.microsoft.com/office/drawing/2014/main" id="{0F5C5EE5-48B3-49C7-96C2-A2AC27827C3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7395" y="-290854"/>
            <a:ext cx="136876" cy="79338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100611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Trade Gothic for Nike 365 BdCn" panose="020B0806040303020004" pitchFamily="34" charset="0"/>
              <a:ea typeface="+mn-ea"/>
              <a:cs typeface="+mn-cs"/>
              <a:sym typeface="Trade Gothic for Nike 365 BdCn" panose="020B08060403030200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2F5400F-536F-4F68-B687-4F7EA43329C6}"/>
              </a:ext>
            </a:extLst>
          </p:cNvPr>
          <p:cNvSpPr/>
          <p:nvPr/>
        </p:nvSpPr>
        <p:spPr>
          <a:xfrm>
            <a:off x="5638800" y="-17580428"/>
            <a:ext cx="914400" cy="914400"/>
          </a:xfrm>
          <a:prstGeom prst="ellipse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97BDD39-E2BA-45A6-B21B-5B84C596BFD8}"/>
              </a:ext>
            </a:extLst>
          </p:cNvPr>
          <p:cNvSpPr/>
          <p:nvPr/>
        </p:nvSpPr>
        <p:spPr>
          <a:xfrm>
            <a:off x="5638800" y="23524029"/>
            <a:ext cx="914400" cy="914400"/>
          </a:xfrm>
          <a:prstGeom prst="ellipse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FD7A8E-F8E2-4C35-8ECC-8255A5DECADE}"/>
              </a:ext>
            </a:extLst>
          </p:cNvPr>
          <p:cNvSpPr/>
          <p:nvPr userDrawn="1"/>
        </p:nvSpPr>
        <p:spPr>
          <a:xfrm>
            <a:off x="4482386" y="-659254"/>
            <a:ext cx="1475567" cy="61254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F739D1-7E74-4C92-9386-A9D1EA38512D}"/>
              </a:ext>
            </a:extLst>
          </p:cNvPr>
          <p:cNvSpPr/>
          <p:nvPr userDrawn="1"/>
        </p:nvSpPr>
        <p:spPr>
          <a:xfrm>
            <a:off x="1" y="-659254"/>
            <a:ext cx="1475567" cy="6125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85AFA4-EFF7-4EC2-AA3B-4BFB6FE3E440}"/>
              </a:ext>
            </a:extLst>
          </p:cNvPr>
          <p:cNvSpPr/>
          <p:nvPr userDrawn="1"/>
        </p:nvSpPr>
        <p:spPr>
          <a:xfrm>
            <a:off x="1494129" y="-659254"/>
            <a:ext cx="1475567" cy="6125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C325C56-6D58-4AC7-9CC6-725AE8C6C527}"/>
              </a:ext>
            </a:extLst>
          </p:cNvPr>
          <p:cNvSpPr/>
          <p:nvPr userDrawn="1"/>
        </p:nvSpPr>
        <p:spPr>
          <a:xfrm>
            <a:off x="2988258" y="-659254"/>
            <a:ext cx="1475567" cy="612548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C258EBA-7D69-465D-BC3E-B23716BB13FA}"/>
              </a:ext>
            </a:extLst>
          </p:cNvPr>
          <p:cNvSpPr/>
          <p:nvPr userDrawn="1"/>
        </p:nvSpPr>
        <p:spPr>
          <a:xfrm>
            <a:off x="1512691" y="-1939109"/>
            <a:ext cx="1475567" cy="1225096"/>
          </a:xfrm>
          <a:prstGeom prst="rect">
            <a:avLst/>
          </a:prstGeom>
          <a:solidFill>
            <a:srgbClr val="222E6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AE847B4-6974-49E6-B183-02E364577DC2}"/>
              </a:ext>
            </a:extLst>
          </p:cNvPr>
          <p:cNvSpPr/>
          <p:nvPr userDrawn="1"/>
        </p:nvSpPr>
        <p:spPr>
          <a:xfrm>
            <a:off x="1305" y="-1939109"/>
            <a:ext cx="1475567" cy="1225096"/>
          </a:xfrm>
          <a:prstGeom prst="rect">
            <a:avLst/>
          </a:prstGeom>
          <a:solidFill>
            <a:srgbClr val="D3DC6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8A66B73-33A0-4906-BF5D-E2ED06271808}"/>
              </a:ext>
            </a:extLst>
          </p:cNvPr>
          <p:cNvSpPr/>
          <p:nvPr userDrawn="1"/>
        </p:nvSpPr>
        <p:spPr>
          <a:xfrm>
            <a:off x="1707012" y="-45707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#2 GREY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701C948-883A-4A32-A9E3-D4A08B20247E}"/>
              </a:ext>
            </a:extLst>
          </p:cNvPr>
          <p:cNvSpPr/>
          <p:nvPr userDrawn="1"/>
        </p:nvSpPr>
        <p:spPr>
          <a:xfrm>
            <a:off x="248397" y="-45707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#1 BLUE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C1F18AA-A9DE-45A0-BBAA-9624D06ABA0B}"/>
              </a:ext>
            </a:extLst>
          </p:cNvPr>
          <p:cNvSpPr/>
          <p:nvPr userDrawn="1"/>
        </p:nvSpPr>
        <p:spPr>
          <a:xfrm>
            <a:off x="3218896" y="-45707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#3 BLACK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24B95B1-8131-4DC2-BCEC-BF99CBAF23EB}"/>
              </a:ext>
            </a:extLst>
          </p:cNvPr>
          <p:cNvSpPr/>
          <p:nvPr userDrawn="1"/>
        </p:nvSpPr>
        <p:spPr>
          <a:xfrm>
            <a:off x="4721902" y="-45707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00467A"/>
                </a:solidFill>
                <a:latin typeface="+mn-lt"/>
              </a:rPr>
              <a:t>#4 WHITE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637B719-4944-4210-9291-6BFE6E2477CA}"/>
              </a:ext>
            </a:extLst>
          </p:cNvPr>
          <p:cNvSpPr/>
          <p:nvPr userDrawn="1"/>
        </p:nvSpPr>
        <p:spPr>
          <a:xfrm>
            <a:off x="248396" y="-1465363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#1 VOLT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E256A02-97B0-4E12-85E5-419C0ED22E16}"/>
              </a:ext>
            </a:extLst>
          </p:cNvPr>
          <p:cNvSpPr/>
          <p:nvPr userDrawn="1"/>
        </p:nvSpPr>
        <p:spPr>
          <a:xfrm>
            <a:off x="6136362" y="-45707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#NEW BLUE</a:t>
            </a:r>
          </a:p>
        </p:txBody>
      </p:sp>
      <p:sp>
        <p:nvSpPr>
          <p:cNvPr id="58" name="Line">
            <a:extLst>
              <a:ext uri="{FF2B5EF4-FFF2-40B4-BE49-F238E27FC236}">
                <a16:creationId xmlns:a16="http://schemas.microsoft.com/office/drawing/2014/main" id="{2FFE0307-0AC2-4846-B324-2618587EE4DF}"/>
              </a:ext>
            </a:extLst>
          </p:cNvPr>
          <p:cNvSpPr/>
          <p:nvPr userDrawn="1"/>
        </p:nvSpPr>
        <p:spPr>
          <a:xfrm>
            <a:off x="217764" y="6434171"/>
            <a:ext cx="11795760" cy="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Avenir Medium"/>
              </a:defRPr>
            </a:pPr>
            <a:endParaRPr/>
          </a:p>
        </p:txBody>
      </p:sp>
      <p:sp>
        <p:nvSpPr>
          <p:cNvPr id="63" name="NIKE CONSUMER INSIGHTS">
            <a:extLst>
              <a:ext uri="{FF2B5EF4-FFF2-40B4-BE49-F238E27FC236}">
                <a16:creationId xmlns:a16="http://schemas.microsoft.com/office/drawing/2014/main" id="{5EDDBBEB-534A-4B84-A188-0D93759EC011}"/>
              </a:ext>
            </a:extLst>
          </p:cNvPr>
          <p:cNvSpPr txBox="1"/>
          <p:nvPr userDrawn="1"/>
        </p:nvSpPr>
        <p:spPr>
          <a:xfrm>
            <a:off x="10514294" y="6449540"/>
            <a:ext cx="2751932" cy="251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1200" spc="180"/>
            </a:pPr>
            <a:r>
              <a:rPr sz="700" dirty="0">
                <a:latin typeface="Avenir Book"/>
                <a:ea typeface="Avenir Book"/>
                <a:cs typeface="Avenir Book"/>
                <a:sym typeface="Avenir Book"/>
              </a:rPr>
              <a:t>NIKE</a:t>
            </a:r>
            <a:r>
              <a:rPr sz="700" dirty="0"/>
              <a:t> </a:t>
            </a:r>
            <a:r>
              <a:rPr sz="700" dirty="0">
                <a:latin typeface="Avenir Book"/>
              </a:rPr>
              <a:t>CONSUMER</a:t>
            </a:r>
            <a:r>
              <a:rPr sz="700" dirty="0"/>
              <a:t> INSIGHTS </a:t>
            </a:r>
          </a:p>
        </p:txBody>
      </p:sp>
      <p:pic>
        <p:nvPicPr>
          <p:cNvPr id="64" name="CI logo RacerBlue.pdf" descr="CI logo RacerBlue.pdf">
            <a:extLst>
              <a:ext uri="{FF2B5EF4-FFF2-40B4-BE49-F238E27FC236}">
                <a16:creationId xmlns:a16="http://schemas.microsoft.com/office/drawing/2014/main" id="{2DEC2DA8-B5DD-449F-B730-4A7DE6391E1C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 r="63819"/>
          <a:stretch>
            <a:fillRect/>
          </a:stretch>
        </p:blipFill>
        <p:spPr>
          <a:xfrm>
            <a:off x="135740" y="54591"/>
            <a:ext cx="1106424" cy="367982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3887D72-FC11-4E7D-BF93-7EF18D89BB14}"/>
              </a:ext>
            </a:extLst>
          </p:cNvPr>
          <p:cNvSpPr/>
          <p:nvPr userDrawn="1"/>
        </p:nvSpPr>
        <p:spPr>
          <a:xfrm>
            <a:off x="10685672" y="-659254"/>
            <a:ext cx="1475567" cy="612548"/>
          </a:xfrm>
          <a:prstGeom prst="rect">
            <a:avLst/>
          </a:prstGeom>
          <a:solidFill>
            <a:srgbClr val="A9DD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278DB6-4EAB-4F6D-B344-150B21D9CECA}"/>
              </a:ext>
            </a:extLst>
          </p:cNvPr>
          <p:cNvSpPr/>
          <p:nvPr userDrawn="1"/>
        </p:nvSpPr>
        <p:spPr>
          <a:xfrm>
            <a:off x="6203287" y="-659254"/>
            <a:ext cx="1475567" cy="612548"/>
          </a:xfrm>
          <a:prstGeom prst="rect">
            <a:avLst/>
          </a:prstGeom>
          <a:solidFill>
            <a:srgbClr val="00467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B5F40C-E6C0-4A90-9B32-968506973D59}"/>
              </a:ext>
            </a:extLst>
          </p:cNvPr>
          <p:cNvSpPr/>
          <p:nvPr userDrawn="1"/>
        </p:nvSpPr>
        <p:spPr>
          <a:xfrm>
            <a:off x="7697415" y="-659254"/>
            <a:ext cx="1475567" cy="612548"/>
          </a:xfrm>
          <a:prstGeom prst="rect">
            <a:avLst/>
          </a:prstGeom>
          <a:solidFill>
            <a:srgbClr val="1882A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C3AA47-69EE-4FE6-99BC-9D5909E99A27}"/>
              </a:ext>
            </a:extLst>
          </p:cNvPr>
          <p:cNvSpPr/>
          <p:nvPr userDrawn="1"/>
        </p:nvSpPr>
        <p:spPr>
          <a:xfrm>
            <a:off x="9191544" y="-659254"/>
            <a:ext cx="1475567" cy="612548"/>
          </a:xfrm>
          <a:prstGeom prst="rect">
            <a:avLst/>
          </a:prstGeom>
          <a:solidFill>
            <a:srgbClr val="27AAE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CF9368-93C9-4C02-BD35-18CB5D06BE9A}"/>
              </a:ext>
            </a:extLst>
          </p:cNvPr>
          <p:cNvSpPr/>
          <p:nvPr userDrawn="1"/>
        </p:nvSpPr>
        <p:spPr>
          <a:xfrm>
            <a:off x="8043468" y="-45707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#2 BLUE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3E6767-928C-478A-9E1B-F38F6FD08522}"/>
              </a:ext>
            </a:extLst>
          </p:cNvPr>
          <p:cNvSpPr/>
          <p:nvPr userDrawn="1"/>
        </p:nvSpPr>
        <p:spPr>
          <a:xfrm>
            <a:off x="6549338" y="-45707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#1 BLUE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959393-8B67-431F-AFC1-2F985964FEF3}"/>
              </a:ext>
            </a:extLst>
          </p:cNvPr>
          <p:cNvSpPr/>
          <p:nvPr userDrawn="1"/>
        </p:nvSpPr>
        <p:spPr>
          <a:xfrm>
            <a:off x="9537596" y="-45707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#3 BLUE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1708FE-8C19-4CE6-B1E1-DAF2D33EA008}"/>
              </a:ext>
            </a:extLst>
          </p:cNvPr>
          <p:cNvSpPr/>
          <p:nvPr userDrawn="1"/>
        </p:nvSpPr>
        <p:spPr>
          <a:xfrm>
            <a:off x="11031724" y="-45707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00467A"/>
                </a:solidFill>
                <a:latin typeface="+mn-lt"/>
              </a:rPr>
              <a:t>#4 BLUE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33C799-49C1-4947-BB6A-624B4437742C}"/>
              </a:ext>
            </a:extLst>
          </p:cNvPr>
          <p:cNvSpPr/>
          <p:nvPr userDrawn="1"/>
        </p:nvSpPr>
        <p:spPr>
          <a:xfrm>
            <a:off x="7697415" y="-1271802"/>
            <a:ext cx="1475567" cy="612548"/>
          </a:xfrm>
          <a:prstGeom prst="rect">
            <a:avLst/>
          </a:prstGeom>
          <a:solidFill>
            <a:srgbClr val="00803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9D85AB-8B79-4371-B5CC-42A9DE9DB8A8}"/>
              </a:ext>
            </a:extLst>
          </p:cNvPr>
          <p:cNvSpPr/>
          <p:nvPr userDrawn="1"/>
        </p:nvSpPr>
        <p:spPr>
          <a:xfrm>
            <a:off x="10685672" y="-1271802"/>
            <a:ext cx="1475567" cy="612548"/>
          </a:xfrm>
          <a:prstGeom prst="rect">
            <a:avLst/>
          </a:prstGeom>
          <a:solidFill>
            <a:srgbClr val="34FF9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C908C9-C97F-4AB2-84A2-90FDFBEA9F85}"/>
              </a:ext>
            </a:extLst>
          </p:cNvPr>
          <p:cNvSpPr/>
          <p:nvPr userDrawn="1"/>
        </p:nvSpPr>
        <p:spPr>
          <a:xfrm>
            <a:off x="9191544" y="-1271802"/>
            <a:ext cx="1475567" cy="612548"/>
          </a:xfrm>
          <a:prstGeom prst="rect">
            <a:avLst/>
          </a:prstGeom>
          <a:solidFill>
            <a:srgbClr val="00DA6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E0A04B-EFAD-4E52-BD0C-170B56B1B01D}"/>
              </a:ext>
            </a:extLst>
          </p:cNvPr>
          <p:cNvSpPr/>
          <p:nvPr userDrawn="1"/>
        </p:nvSpPr>
        <p:spPr>
          <a:xfrm>
            <a:off x="6203287" y="-1271802"/>
            <a:ext cx="1475567" cy="612548"/>
          </a:xfrm>
          <a:prstGeom prst="rect">
            <a:avLst/>
          </a:prstGeom>
          <a:solidFill>
            <a:srgbClr val="00562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0F411F1-87ED-4C2F-9B2D-6B99F4F85312}"/>
              </a:ext>
            </a:extLst>
          </p:cNvPr>
          <p:cNvSpPr/>
          <p:nvPr userDrawn="1"/>
        </p:nvSpPr>
        <p:spPr>
          <a:xfrm>
            <a:off x="8043468" y="-104742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#2 GREEN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D372D7-249B-422B-A489-8567B67AA4DD}"/>
              </a:ext>
            </a:extLst>
          </p:cNvPr>
          <p:cNvSpPr/>
          <p:nvPr userDrawn="1"/>
        </p:nvSpPr>
        <p:spPr>
          <a:xfrm>
            <a:off x="6549338" y="-104742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#1 GREEN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61FD05-030F-4CC2-90FC-43E6AC4DB686}"/>
              </a:ext>
            </a:extLst>
          </p:cNvPr>
          <p:cNvSpPr/>
          <p:nvPr userDrawn="1"/>
        </p:nvSpPr>
        <p:spPr>
          <a:xfrm>
            <a:off x="9537596" y="-104742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#3 GREEN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B1627B1-D4D1-4524-948A-DE1BC39ED9DA}"/>
              </a:ext>
            </a:extLst>
          </p:cNvPr>
          <p:cNvSpPr/>
          <p:nvPr userDrawn="1"/>
        </p:nvSpPr>
        <p:spPr>
          <a:xfrm>
            <a:off x="11031724" y="-104742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005627"/>
                </a:solidFill>
                <a:latin typeface="+mn-lt"/>
              </a:rPr>
              <a:t>#4 GREEN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C7F179F-8E7F-40A2-B2E0-C8062B7A1942}"/>
              </a:ext>
            </a:extLst>
          </p:cNvPr>
          <p:cNvSpPr/>
          <p:nvPr userDrawn="1"/>
        </p:nvSpPr>
        <p:spPr>
          <a:xfrm>
            <a:off x="1723963" y="-144361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#2 BLUE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5018E04-D6F5-45B8-9FAE-9FE96C615566}"/>
              </a:ext>
            </a:extLst>
          </p:cNvPr>
          <p:cNvSpPr/>
          <p:nvPr userDrawn="1"/>
        </p:nvSpPr>
        <p:spPr>
          <a:xfrm>
            <a:off x="7697417" y="-2524650"/>
            <a:ext cx="1475567" cy="1225096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1B133C2-E115-446C-B01B-81A42A227AF2}"/>
              </a:ext>
            </a:extLst>
          </p:cNvPr>
          <p:cNvSpPr/>
          <p:nvPr userDrawn="1"/>
        </p:nvSpPr>
        <p:spPr>
          <a:xfrm>
            <a:off x="9191545" y="-2524650"/>
            <a:ext cx="1475567" cy="12250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B58F319-CA06-4DBC-836F-50F27BE0C2E6}"/>
              </a:ext>
            </a:extLst>
          </p:cNvPr>
          <p:cNvSpPr/>
          <p:nvPr userDrawn="1"/>
        </p:nvSpPr>
        <p:spPr>
          <a:xfrm>
            <a:off x="10685674" y="-2524650"/>
            <a:ext cx="1475567" cy="12250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9C70897-D7FD-45B3-BA3C-26F3CB4466C6}"/>
              </a:ext>
            </a:extLst>
          </p:cNvPr>
          <p:cNvSpPr/>
          <p:nvPr userDrawn="1"/>
        </p:nvSpPr>
        <p:spPr>
          <a:xfrm>
            <a:off x="6203287" y="-2524650"/>
            <a:ext cx="1475567" cy="1225096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D458B7E-775B-4712-8F23-53CAB2535C1B}"/>
              </a:ext>
            </a:extLst>
          </p:cNvPr>
          <p:cNvSpPr/>
          <p:nvPr userDrawn="1"/>
        </p:nvSpPr>
        <p:spPr>
          <a:xfrm>
            <a:off x="6549337" y="-172645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#1 GREY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E111F18-D107-4E2F-8557-579D03B30AE5}"/>
              </a:ext>
            </a:extLst>
          </p:cNvPr>
          <p:cNvSpPr/>
          <p:nvPr userDrawn="1"/>
        </p:nvSpPr>
        <p:spPr>
          <a:xfrm>
            <a:off x="8043466" y="-172645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#2 GREY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DFF25D-971C-4524-ABB2-745DA6EEC57A}"/>
              </a:ext>
            </a:extLst>
          </p:cNvPr>
          <p:cNvSpPr/>
          <p:nvPr userDrawn="1"/>
        </p:nvSpPr>
        <p:spPr>
          <a:xfrm>
            <a:off x="9537594" y="-172645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#3 GREY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A8205BF-D9D0-41FF-8FD7-1FE5B75690C8}"/>
              </a:ext>
            </a:extLst>
          </p:cNvPr>
          <p:cNvSpPr/>
          <p:nvPr userDrawn="1"/>
        </p:nvSpPr>
        <p:spPr>
          <a:xfrm>
            <a:off x="11031721" y="-172645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chemeClr val="bg2"/>
                </a:solidFill>
                <a:latin typeface="+mn-lt"/>
              </a:rPr>
              <a:t>#4 GREY</a:t>
            </a:r>
          </a:p>
        </p:txBody>
      </p:sp>
    </p:spTree>
    <p:extLst>
      <p:ext uri="{BB962C8B-B14F-4D97-AF65-F5344CB8AC3E}">
        <p14:creationId xmlns:p14="http://schemas.microsoft.com/office/powerpoint/2010/main" val="980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9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marL="0" marR="0" indent="0" algn="ctr" defTabSz="412720" rtl="0" eaLnBrk="1" fontAlgn="auto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None/>
        <a:tabLst/>
        <a:defRPr kumimoji="0" lang="en-US" sz="2000" b="1" i="0" u="none" strike="noStrike" cap="none" spc="260" normalizeH="0" baseline="0" dirty="0">
          <a:ln>
            <a:noFill/>
          </a:ln>
          <a:solidFill>
            <a:schemeClr val="tx1">
              <a:lumMod val="75000"/>
              <a:lumOff val="25000"/>
            </a:schemeClr>
          </a:solidFill>
          <a:effectLst/>
          <a:uFillTx/>
          <a:latin typeface="+mn-lt"/>
          <a:ea typeface="+mn-ea"/>
          <a:cs typeface="+mn-cs"/>
          <a:sym typeface="Helvetica Light"/>
        </a:defRPr>
      </a:lvl1pPr>
      <a:lvl2pPr marL="0" marR="0" indent="114292" algn="ctr" defTabSz="41272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584" algn="ctr" defTabSz="41272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874" algn="ctr" defTabSz="41272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167" algn="ctr" defTabSz="41272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458" algn="ctr" defTabSz="41272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750" algn="ctr" defTabSz="41272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040" algn="ctr" defTabSz="41272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332" algn="ctr" defTabSz="41272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17476" marR="0" indent="-317476" algn="l" defTabSz="412720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634952" marR="0" indent="-317476" algn="l" defTabSz="412720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952428" marR="0" indent="-317476" algn="l" defTabSz="412720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269904" marR="0" indent="-317476" algn="l" defTabSz="412720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587380" marR="0" indent="-317476" algn="l" defTabSz="412720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904856" marR="0" indent="-317476" algn="l" defTabSz="412720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222332" marR="0" indent="-317476" algn="l" defTabSz="412720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539811" marR="0" indent="-317476" algn="l" defTabSz="412720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857287" marR="0" indent="-317476" algn="l" defTabSz="412720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r" defTabSz="304776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600" b="1" i="0" u="none" strike="noStrike" cap="none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304776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600" b="1" i="0" u="none" strike="noStrike" cap="none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304776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600" b="1" i="0" u="none" strike="noStrike" cap="none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304776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600" b="1" i="0" u="none" strike="noStrike" cap="none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304776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600" b="1" i="0" u="none" strike="noStrike" cap="none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304776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600" b="1" i="0" u="none" strike="noStrike" cap="none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77788" algn="r" defTabSz="304776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600" b="1" i="0" u="none" strike="noStrike" cap="none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55574" algn="r" defTabSz="304776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600" b="1" i="0" u="none" strike="noStrike" cap="none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533360" algn="r" defTabSz="304776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600" b="1" i="0" u="none" strike="noStrike" cap="none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  <p:extLst>
    <p:ext uri="{27BBF7A9-308A-43DC-89C8-2F10F3537804}">
      <p15:sldGuideLst xmlns:p15="http://schemas.microsoft.com/office/powerpoint/2012/main">
        <p15:guide id="44" pos="5448">
          <p15:clr>
            <a:srgbClr val="F26B43"/>
          </p15:clr>
        </p15:guide>
        <p15:guide id="46" orient="horz" pos="372">
          <p15:clr>
            <a:srgbClr val="F26B43"/>
          </p15:clr>
        </p15:guide>
        <p15:guide id="47" orient="horz" pos="108">
          <p15:clr>
            <a:srgbClr val="F26B43"/>
          </p15:clr>
        </p15:guide>
        <p15:guide id="48" pos="312">
          <p15:clr>
            <a:srgbClr val="F26B43"/>
          </p15:clr>
        </p15:guide>
        <p15:guide id="49" pos="7264">
          <p15:clr>
            <a:srgbClr val="F26B43"/>
          </p15:clr>
        </p15:guide>
        <p15:guide id="53" orient="horz" pos="405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5DEB5EF-C3CA-4C70-8B49-28A1A0E5A147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174234505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470" imgH="469" progId="TCLayout.ActiveDocument.1">
                  <p:embed/>
                </p:oleObj>
              </mc:Choice>
              <mc:Fallback>
                <p:oleObj name="think-cell Slide" r:id="rId12" imgW="470" imgH="46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5DEB5EF-C3CA-4C70-8B49-28A1A0E5A1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4CFA7263-D4B2-4FE5-9003-53411390EA95}"/>
              </a:ext>
            </a:extLst>
          </p:cNvPr>
          <p:cNvSpPr/>
          <p:nvPr/>
        </p:nvSpPr>
        <p:spPr>
          <a:xfrm>
            <a:off x="37395" y="-290854"/>
            <a:ext cx="136876" cy="79338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100583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Trade Gothic for Nike Bold Condensed"/>
              <a:ea typeface="+mn-ea"/>
              <a:cs typeface="+mn-cs"/>
              <a:sym typeface="Trade Gothic for Nike Bold Condensed"/>
            </a:endParaRPr>
          </a:p>
        </p:txBody>
      </p:sp>
      <p:sp>
        <p:nvSpPr>
          <p:cNvPr id="9" name="Shape 9"/>
          <p:cNvSpPr/>
          <p:nvPr/>
        </p:nvSpPr>
        <p:spPr>
          <a:xfrm>
            <a:off x="660403" y="6425327"/>
            <a:ext cx="10853343" cy="51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" y="0"/>
                </a:moveTo>
                <a:lnTo>
                  <a:pt x="21600" y="0"/>
                </a:lnTo>
                <a:lnTo>
                  <a:pt x="21574" y="21600"/>
                </a:lnTo>
                <a:lnTo>
                  <a:pt x="0" y="21600"/>
                </a:lnTo>
                <a:lnTo>
                  <a:pt x="29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50000">
                <a:srgbClr val="E0FF6A"/>
              </a:gs>
              <a:gs pos="0">
                <a:srgbClr val="7BFFAC"/>
              </a:gs>
            </a:gsLst>
            <a:lin ang="10800000" scaled="0"/>
          </a:gra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2858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67" dirty="0">
              <a:latin typeface="+mn-lt"/>
            </a:endParaRPr>
          </a:p>
        </p:txBody>
      </p:sp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660400" y="228600"/>
            <a:ext cx="108712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50800" tIns="50800" rIns="50800" bIns="50800" anchor="ctr">
            <a:noAutofit/>
          </a:bodyPr>
          <a:lstStyle/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660400" y="1369936"/>
            <a:ext cx="10871200" cy="460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6" name="Shape 43">
            <a:extLst>
              <a:ext uri="{FF2B5EF4-FFF2-40B4-BE49-F238E27FC236}">
                <a16:creationId xmlns:a16="http://schemas.microsoft.com/office/drawing/2014/main" id="{6D09F334-1F93-41E1-A9AB-33585A3A50D2}"/>
              </a:ext>
            </a:extLst>
          </p:cNvPr>
          <p:cNvSpPr/>
          <p:nvPr/>
        </p:nvSpPr>
        <p:spPr>
          <a:xfrm>
            <a:off x="117399" y="117399"/>
            <a:ext cx="225632" cy="7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19735" extrusionOk="0">
                <a:moveTo>
                  <a:pt x="21286" y="0"/>
                </a:moveTo>
                <a:lnTo>
                  <a:pt x="5715" y="17533"/>
                </a:lnTo>
                <a:cubicBezTo>
                  <a:pt x="4041" y="19421"/>
                  <a:pt x="1406" y="21600"/>
                  <a:pt x="300" y="16988"/>
                </a:cubicBezTo>
                <a:cubicBezTo>
                  <a:pt x="-314" y="14436"/>
                  <a:pt x="68" y="10434"/>
                  <a:pt x="965" y="6767"/>
                </a:cubicBezTo>
                <a:cubicBezTo>
                  <a:pt x="1541" y="4421"/>
                  <a:pt x="2277" y="2281"/>
                  <a:pt x="3016" y="133"/>
                </a:cubicBezTo>
                <a:cubicBezTo>
                  <a:pt x="2603" y="1880"/>
                  <a:pt x="1460" y="7753"/>
                  <a:pt x="2977" y="10628"/>
                </a:cubicBezTo>
                <a:cubicBezTo>
                  <a:pt x="3568" y="11744"/>
                  <a:pt x="4608" y="11863"/>
                  <a:pt x="5894" y="10933"/>
                </a:cubicBezTo>
                <a:cubicBezTo>
                  <a:pt x="5894" y="10933"/>
                  <a:pt x="21286" y="0"/>
                  <a:pt x="21286" y="0"/>
                </a:cubicBezTo>
                <a:close/>
              </a:path>
            </a:pathLst>
          </a:custGeom>
          <a:solidFill>
            <a:srgbClr val="AAAAAA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2858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+mn-lt"/>
            </a:endParaRPr>
          </a:p>
        </p:txBody>
      </p:sp>
      <p:sp>
        <p:nvSpPr>
          <p:cNvPr id="17" name="Shape 103">
            <a:extLst>
              <a:ext uri="{FF2B5EF4-FFF2-40B4-BE49-F238E27FC236}">
                <a16:creationId xmlns:a16="http://schemas.microsoft.com/office/drawing/2014/main" id="{0FA69AAB-AFA3-4947-92FA-CAB4B5665183}"/>
              </a:ext>
            </a:extLst>
          </p:cNvPr>
          <p:cNvSpPr/>
          <p:nvPr/>
        </p:nvSpPr>
        <p:spPr>
          <a:xfrm>
            <a:off x="5942597" y="779215"/>
            <a:ext cx="306815" cy="23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8" y="0"/>
                </a:moveTo>
                <a:lnTo>
                  <a:pt x="21600" y="0"/>
                </a:lnTo>
                <a:lnTo>
                  <a:pt x="21186" y="21600"/>
                </a:lnTo>
                <a:lnTo>
                  <a:pt x="0" y="21600"/>
                </a:lnTo>
                <a:lnTo>
                  <a:pt x="418" y="0"/>
                </a:lnTo>
                <a:close/>
              </a:path>
            </a:pathLst>
          </a:custGeom>
          <a:solidFill>
            <a:srgbClr val="BF1E2E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2858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+mn-lt"/>
            </a:endParaRPr>
          </a:p>
        </p:txBody>
      </p:sp>
      <p:sp>
        <p:nvSpPr>
          <p:cNvPr id="30" name="Rectangle 29" hidden="1">
            <a:extLst>
              <a:ext uri="{FF2B5EF4-FFF2-40B4-BE49-F238E27FC236}">
                <a16:creationId xmlns:a16="http://schemas.microsoft.com/office/drawing/2014/main" id="{6E47C09D-54B1-4293-AA5B-6267D06C4EBC}"/>
              </a:ext>
            </a:extLst>
          </p:cNvPr>
          <p:cNvSpPr/>
          <p:nvPr/>
        </p:nvSpPr>
        <p:spPr>
          <a:xfrm>
            <a:off x="37395" y="-290854"/>
            <a:ext cx="136876" cy="79338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100583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Trade Gothic for Nike Bold Condensed"/>
              <a:ea typeface="+mn-ea"/>
              <a:cs typeface="+mn-cs"/>
              <a:sym typeface="Trade Gothic for Nike Bold Condensed"/>
            </a:endParaRPr>
          </a:p>
        </p:txBody>
      </p:sp>
      <p:sp>
        <p:nvSpPr>
          <p:cNvPr id="34" name="Shape 43">
            <a:extLst>
              <a:ext uri="{FF2B5EF4-FFF2-40B4-BE49-F238E27FC236}">
                <a16:creationId xmlns:a16="http://schemas.microsoft.com/office/drawing/2014/main" id="{92681AF9-3C25-4A5A-9206-7AA0809A267E}"/>
              </a:ext>
            </a:extLst>
          </p:cNvPr>
          <p:cNvSpPr/>
          <p:nvPr/>
        </p:nvSpPr>
        <p:spPr>
          <a:xfrm>
            <a:off x="117399" y="117399"/>
            <a:ext cx="225632" cy="7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19735" extrusionOk="0">
                <a:moveTo>
                  <a:pt x="21286" y="0"/>
                </a:moveTo>
                <a:lnTo>
                  <a:pt x="5715" y="17533"/>
                </a:lnTo>
                <a:cubicBezTo>
                  <a:pt x="4041" y="19421"/>
                  <a:pt x="1406" y="21600"/>
                  <a:pt x="300" y="16988"/>
                </a:cubicBezTo>
                <a:cubicBezTo>
                  <a:pt x="-314" y="14436"/>
                  <a:pt x="68" y="10434"/>
                  <a:pt x="965" y="6767"/>
                </a:cubicBezTo>
                <a:cubicBezTo>
                  <a:pt x="1541" y="4421"/>
                  <a:pt x="2277" y="2281"/>
                  <a:pt x="3016" y="133"/>
                </a:cubicBezTo>
                <a:cubicBezTo>
                  <a:pt x="2603" y="1880"/>
                  <a:pt x="1460" y="7753"/>
                  <a:pt x="2977" y="10628"/>
                </a:cubicBezTo>
                <a:cubicBezTo>
                  <a:pt x="3568" y="11744"/>
                  <a:pt x="4608" y="11863"/>
                  <a:pt x="5894" y="10933"/>
                </a:cubicBezTo>
                <a:cubicBezTo>
                  <a:pt x="5894" y="10933"/>
                  <a:pt x="21286" y="0"/>
                  <a:pt x="21286" y="0"/>
                </a:cubicBezTo>
                <a:close/>
              </a:path>
            </a:pathLst>
          </a:custGeom>
          <a:solidFill>
            <a:srgbClr val="AAAAAA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2858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+mn-lt"/>
            </a:endParaRPr>
          </a:p>
        </p:txBody>
      </p:sp>
      <p:sp>
        <p:nvSpPr>
          <p:cNvPr id="35" name="Shape 103">
            <a:extLst>
              <a:ext uri="{FF2B5EF4-FFF2-40B4-BE49-F238E27FC236}">
                <a16:creationId xmlns:a16="http://schemas.microsoft.com/office/drawing/2014/main" id="{BFE7B604-D0A9-4C9F-8DAB-6554183ED026}"/>
              </a:ext>
            </a:extLst>
          </p:cNvPr>
          <p:cNvSpPr/>
          <p:nvPr/>
        </p:nvSpPr>
        <p:spPr>
          <a:xfrm>
            <a:off x="5942597" y="779215"/>
            <a:ext cx="306815" cy="23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8" y="0"/>
                </a:moveTo>
                <a:lnTo>
                  <a:pt x="21600" y="0"/>
                </a:lnTo>
                <a:lnTo>
                  <a:pt x="21186" y="21600"/>
                </a:lnTo>
                <a:lnTo>
                  <a:pt x="0" y="21600"/>
                </a:lnTo>
                <a:lnTo>
                  <a:pt x="418" y="0"/>
                </a:lnTo>
                <a:close/>
              </a:path>
            </a:pathLst>
          </a:custGeom>
          <a:solidFill>
            <a:srgbClr val="BF1E2E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2858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+mn-lt"/>
            </a:endParaRPr>
          </a:p>
        </p:txBody>
      </p:sp>
      <p:sp>
        <p:nvSpPr>
          <p:cNvPr id="72" name="Rectangle 71" hidden="1">
            <a:extLst>
              <a:ext uri="{FF2B5EF4-FFF2-40B4-BE49-F238E27FC236}">
                <a16:creationId xmlns:a16="http://schemas.microsoft.com/office/drawing/2014/main" id="{5A33CBA8-D207-47F2-BEAC-0202E794FD49}"/>
              </a:ext>
            </a:extLst>
          </p:cNvPr>
          <p:cNvSpPr/>
          <p:nvPr/>
        </p:nvSpPr>
        <p:spPr>
          <a:xfrm>
            <a:off x="37395" y="-290854"/>
            <a:ext cx="136876" cy="79338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100583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Trade Gothic for Nike Bold Condensed"/>
              <a:ea typeface="+mn-ea"/>
              <a:cs typeface="+mn-cs"/>
              <a:sym typeface="Trade Gothic for Nike Bold Condensed"/>
            </a:endParaRPr>
          </a:p>
        </p:txBody>
      </p:sp>
      <p:sp>
        <p:nvSpPr>
          <p:cNvPr id="75" name="Shape 43">
            <a:extLst>
              <a:ext uri="{FF2B5EF4-FFF2-40B4-BE49-F238E27FC236}">
                <a16:creationId xmlns:a16="http://schemas.microsoft.com/office/drawing/2014/main" id="{93965ACA-7D0B-48F5-9444-47DCA11FF2E6}"/>
              </a:ext>
            </a:extLst>
          </p:cNvPr>
          <p:cNvSpPr/>
          <p:nvPr/>
        </p:nvSpPr>
        <p:spPr>
          <a:xfrm>
            <a:off x="117399" y="117399"/>
            <a:ext cx="225632" cy="7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19735" extrusionOk="0">
                <a:moveTo>
                  <a:pt x="21286" y="0"/>
                </a:moveTo>
                <a:lnTo>
                  <a:pt x="5715" y="17533"/>
                </a:lnTo>
                <a:cubicBezTo>
                  <a:pt x="4041" y="19421"/>
                  <a:pt x="1406" y="21600"/>
                  <a:pt x="300" y="16988"/>
                </a:cubicBezTo>
                <a:cubicBezTo>
                  <a:pt x="-314" y="14436"/>
                  <a:pt x="68" y="10434"/>
                  <a:pt x="965" y="6767"/>
                </a:cubicBezTo>
                <a:cubicBezTo>
                  <a:pt x="1541" y="4421"/>
                  <a:pt x="2277" y="2281"/>
                  <a:pt x="3016" y="133"/>
                </a:cubicBezTo>
                <a:cubicBezTo>
                  <a:pt x="2603" y="1880"/>
                  <a:pt x="1460" y="7753"/>
                  <a:pt x="2977" y="10628"/>
                </a:cubicBezTo>
                <a:cubicBezTo>
                  <a:pt x="3568" y="11744"/>
                  <a:pt x="4608" y="11863"/>
                  <a:pt x="5894" y="10933"/>
                </a:cubicBezTo>
                <a:cubicBezTo>
                  <a:pt x="5894" y="10933"/>
                  <a:pt x="21286" y="0"/>
                  <a:pt x="21286" y="0"/>
                </a:cubicBezTo>
                <a:close/>
              </a:path>
            </a:pathLst>
          </a:custGeom>
          <a:solidFill>
            <a:srgbClr val="AAAAAA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2858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+mn-lt"/>
            </a:endParaRPr>
          </a:p>
        </p:txBody>
      </p:sp>
      <p:sp>
        <p:nvSpPr>
          <p:cNvPr id="76" name="Shape 103">
            <a:extLst>
              <a:ext uri="{FF2B5EF4-FFF2-40B4-BE49-F238E27FC236}">
                <a16:creationId xmlns:a16="http://schemas.microsoft.com/office/drawing/2014/main" id="{E7C5928B-A183-4F49-9E27-24B3DF9DD6F1}"/>
              </a:ext>
            </a:extLst>
          </p:cNvPr>
          <p:cNvSpPr/>
          <p:nvPr/>
        </p:nvSpPr>
        <p:spPr>
          <a:xfrm>
            <a:off x="5942597" y="779215"/>
            <a:ext cx="306815" cy="23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8" y="0"/>
                </a:moveTo>
                <a:lnTo>
                  <a:pt x="21600" y="0"/>
                </a:lnTo>
                <a:lnTo>
                  <a:pt x="21186" y="21600"/>
                </a:lnTo>
                <a:lnTo>
                  <a:pt x="0" y="21600"/>
                </a:lnTo>
                <a:lnTo>
                  <a:pt x="418" y="0"/>
                </a:lnTo>
                <a:close/>
              </a:path>
            </a:pathLst>
          </a:custGeom>
          <a:solidFill>
            <a:srgbClr val="BF1E2E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2858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+mn-lt"/>
            </a:endParaRPr>
          </a:p>
        </p:txBody>
      </p:sp>
      <p:sp>
        <p:nvSpPr>
          <p:cNvPr id="43" name="Rectangle 42" hidden="1">
            <a:extLst>
              <a:ext uri="{FF2B5EF4-FFF2-40B4-BE49-F238E27FC236}">
                <a16:creationId xmlns:a16="http://schemas.microsoft.com/office/drawing/2014/main" id="{B2CFA0D2-5C77-4A6C-BA87-21E002BA4143}"/>
              </a:ext>
            </a:extLst>
          </p:cNvPr>
          <p:cNvSpPr/>
          <p:nvPr/>
        </p:nvSpPr>
        <p:spPr>
          <a:xfrm>
            <a:off x="37395" y="-290854"/>
            <a:ext cx="136876" cy="79338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100583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Trade Gothic for Nike Bold Condensed"/>
              <a:ea typeface="+mn-ea"/>
              <a:cs typeface="+mn-cs"/>
              <a:sym typeface="Trade Gothic for Nike Bold Condensed"/>
            </a:endParaRPr>
          </a:p>
        </p:txBody>
      </p:sp>
      <p:sp>
        <p:nvSpPr>
          <p:cNvPr id="45" name="Shape 43">
            <a:extLst>
              <a:ext uri="{FF2B5EF4-FFF2-40B4-BE49-F238E27FC236}">
                <a16:creationId xmlns:a16="http://schemas.microsoft.com/office/drawing/2014/main" id="{122A109E-68BD-4D2B-A6D8-4D9B03BE7D0D}"/>
              </a:ext>
            </a:extLst>
          </p:cNvPr>
          <p:cNvSpPr/>
          <p:nvPr/>
        </p:nvSpPr>
        <p:spPr>
          <a:xfrm>
            <a:off x="117399" y="117399"/>
            <a:ext cx="225632" cy="7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19735" extrusionOk="0">
                <a:moveTo>
                  <a:pt x="21286" y="0"/>
                </a:moveTo>
                <a:lnTo>
                  <a:pt x="5715" y="17533"/>
                </a:lnTo>
                <a:cubicBezTo>
                  <a:pt x="4041" y="19421"/>
                  <a:pt x="1406" y="21600"/>
                  <a:pt x="300" y="16988"/>
                </a:cubicBezTo>
                <a:cubicBezTo>
                  <a:pt x="-314" y="14436"/>
                  <a:pt x="68" y="10434"/>
                  <a:pt x="965" y="6767"/>
                </a:cubicBezTo>
                <a:cubicBezTo>
                  <a:pt x="1541" y="4421"/>
                  <a:pt x="2277" y="2281"/>
                  <a:pt x="3016" y="133"/>
                </a:cubicBezTo>
                <a:cubicBezTo>
                  <a:pt x="2603" y="1880"/>
                  <a:pt x="1460" y="7753"/>
                  <a:pt x="2977" y="10628"/>
                </a:cubicBezTo>
                <a:cubicBezTo>
                  <a:pt x="3568" y="11744"/>
                  <a:pt x="4608" y="11863"/>
                  <a:pt x="5894" y="10933"/>
                </a:cubicBezTo>
                <a:cubicBezTo>
                  <a:pt x="5894" y="10933"/>
                  <a:pt x="21286" y="0"/>
                  <a:pt x="21286" y="0"/>
                </a:cubicBezTo>
                <a:close/>
              </a:path>
            </a:pathLst>
          </a:custGeom>
          <a:solidFill>
            <a:srgbClr val="AAAAAA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2858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+mn-lt"/>
            </a:endParaRPr>
          </a:p>
        </p:txBody>
      </p:sp>
      <p:sp>
        <p:nvSpPr>
          <p:cNvPr id="46" name="Shape 103">
            <a:extLst>
              <a:ext uri="{FF2B5EF4-FFF2-40B4-BE49-F238E27FC236}">
                <a16:creationId xmlns:a16="http://schemas.microsoft.com/office/drawing/2014/main" id="{D39B2D75-FF1E-448F-91D3-424EC3969457}"/>
              </a:ext>
            </a:extLst>
          </p:cNvPr>
          <p:cNvSpPr/>
          <p:nvPr/>
        </p:nvSpPr>
        <p:spPr>
          <a:xfrm>
            <a:off x="5942597" y="779215"/>
            <a:ext cx="306815" cy="23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8" y="0"/>
                </a:moveTo>
                <a:lnTo>
                  <a:pt x="21600" y="0"/>
                </a:lnTo>
                <a:lnTo>
                  <a:pt x="21186" y="21600"/>
                </a:lnTo>
                <a:lnTo>
                  <a:pt x="0" y="21600"/>
                </a:lnTo>
                <a:lnTo>
                  <a:pt x="418" y="0"/>
                </a:lnTo>
                <a:close/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2858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+mn-lt"/>
            </a:endParaRPr>
          </a:p>
        </p:txBody>
      </p:sp>
      <p:sp>
        <p:nvSpPr>
          <p:cNvPr id="47" name="Rectangle 46" hidden="1">
            <a:extLst>
              <a:ext uri="{FF2B5EF4-FFF2-40B4-BE49-F238E27FC236}">
                <a16:creationId xmlns:a16="http://schemas.microsoft.com/office/drawing/2014/main" id="{0F5C5EE5-48B3-49C7-96C2-A2AC27827C3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7395" y="-290854"/>
            <a:ext cx="136876" cy="79338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100611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Trade Gothic for Nike 365 BdCn" panose="020B0806040303020004" pitchFamily="34" charset="0"/>
              <a:ea typeface="+mn-ea"/>
              <a:cs typeface="+mn-cs"/>
              <a:sym typeface="Trade Gothic for Nike 365 BdCn" panose="020B0806040303020004" pitchFamily="34" charset="0"/>
            </a:endParaRPr>
          </a:p>
        </p:txBody>
      </p:sp>
      <p:sp>
        <p:nvSpPr>
          <p:cNvPr id="48" name="Shape 5">
            <a:extLst>
              <a:ext uri="{FF2B5EF4-FFF2-40B4-BE49-F238E27FC236}">
                <a16:creationId xmlns:a16="http://schemas.microsoft.com/office/drawing/2014/main" id="{16A71DC1-347B-4282-8DD4-50649A408FE1}"/>
              </a:ext>
            </a:extLst>
          </p:cNvPr>
          <p:cNvSpPr/>
          <p:nvPr/>
        </p:nvSpPr>
        <p:spPr>
          <a:xfrm>
            <a:off x="11073162" y="6583763"/>
            <a:ext cx="448540" cy="149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r">
              <a:lnSpc>
                <a:spcPct val="80000"/>
              </a:lnSpc>
              <a:defRPr sz="1400" cap="all" spc="420">
                <a:solidFill>
                  <a:srgbClr val="AAAAAA"/>
                </a:solidFill>
                <a:latin typeface="Trade Gothic LT Std Bold No. 2"/>
                <a:ea typeface="Trade Gothic LT Std Bold No. 2"/>
                <a:cs typeface="Trade Gothic LT Std Bold No. 2"/>
                <a:sym typeface="Trade Gothic LT Std Bold No. 2"/>
              </a:defRPr>
            </a:pPr>
            <a:fld id="{86CB4B4D-7CA3-9044-876B-883B54F8677D}" type="slidenum">
              <a:rPr sz="800" b="1" spc="0" baseline="0">
                <a:latin typeface="+mn-lt"/>
                <a:ea typeface="Trade Gothic for Nike Bold Condensed" charset="0"/>
                <a:cs typeface="Trade Gothic for Nike Bold Condensed" charset="0"/>
              </a:rPr>
              <a:t>‹#›</a:t>
            </a:fld>
            <a:r>
              <a:rPr sz="800" b="1" spc="0" baseline="0" dirty="0">
                <a:latin typeface="+mn-lt"/>
                <a:ea typeface="Trade Gothic for Nike Bold Condensed" charset="0"/>
                <a:cs typeface="Trade Gothic for Nike Bold Condensed" charset="0"/>
              </a:rPr>
              <a:t>￼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2F5400F-536F-4F68-B687-4F7EA43329C6}"/>
              </a:ext>
            </a:extLst>
          </p:cNvPr>
          <p:cNvSpPr/>
          <p:nvPr/>
        </p:nvSpPr>
        <p:spPr>
          <a:xfrm>
            <a:off x="5638800" y="-17580428"/>
            <a:ext cx="914400" cy="914400"/>
          </a:xfrm>
          <a:prstGeom prst="ellipse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97BDD39-E2BA-45A6-B21B-5B84C596BFD8}"/>
              </a:ext>
            </a:extLst>
          </p:cNvPr>
          <p:cNvSpPr/>
          <p:nvPr/>
        </p:nvSpPr>
        <p:spPr>
          <a:xfrm>
            <a:off x="5638800" y="23524029"/>
            <a:ext cx="914400" cy="914400"/>
          </a:xfrm>
          <a:prstGeom prst="ellipse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FD7A8E-F8E2-4C35-8ECC-8255A5DECADE}"/>
              </a:ext>
            </a:extLst>
          </p:cNvPr>
          <p:cNvSpPr/>
          <p:nvPr userDrawn="1"/>
        </p:nvSpPr>
        <p:spPr>
          <a:xfrm>
            <a:off x="4482386" y="-659254"/>
            <a:ext cx="1475567" cy="6125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4" name="Shape 43">
            <a:extLst>
              <a:ext uri="{FF2B5EF4-FFF2-40B4-BE49-F238E27FC236}">
                <a16:creationId xmlns:a16="http://schemas.microsoft.com/office/drawing/2014/main" id="{29CC12E9-C2B5-4CD8-A884-844B5F119892}"/>
              </a:ext>
            </a:extLst>
          </p:cNvPr>
          <p:cNvSpPr/>
          <p:nvPr userDrawn="1"/>
        </p:nvSpPr>
        <p:spPr>
          <a:xfrm>
            <a:off x="117399" y="117399"/>
            <a:ext cx="225632" cy="7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19735" extrusionOk="0">
                <a:moveTo>
                  <a:pt x="21286" y="0"/>
                </a:moveTo>
                <a:lnTo>
                  <a:pt x="5715" y="17533"/>
                </a:lnTo>
                <a:cubicBezTo>
                  <a:pt x="4041" y="19421"/>
                  <a:pt x="1406" y="21600"/>
                  <a:pt x="300" y="16988"/>
                </a:cubicBezTo>
                <a:cubicBezTo>
                  <a:pt x="-314" y="14436"/>
                  <a:pt x="68" y="10434"/>
                  <a:pt x="965" y="6767"/>
                </a:cubicBezTo>
                <a:cubicBezTo>
                  <a:pt x="1541" y="4421"/>
                  <a:pt x="2277" y="2281"/>
                  <a:pt x="3016" y="133"/>
                </a:cubicBezTo>
                <a:cubicBezTo>
                  <a:pt x="2603" y="1880"/>
                  <a:pt x="1460" y="7753"/>
                  <a:pt x="2977" y="10628"/>
                </a:cubicBezTo>
                <a:cubicBezTo>
                  <a:pt x="3568" y="11744"/>
                  <a:pt x="4608" y="11863"/>
                  <a:pt x="5894" y="10933"/>
                </a:cubicBezTo>
                <a:cubicBezTo>
                  <a:pt x="5894" y="10933"/>
                  <a:pt x="21286" y="0"/>
                  <a:pt x="21286" y="0"/>
                </a:cubicBezTo>
                <a:close/>
              </a:path>
            </a:pathLst>
          </a:custGeom>
          <a:solidFill>
            <a:srgbClr val="AAAAAA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2858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+mn-lt"/>
            </a:endParaRPr>
          </a:p>
        </p:txBody>
      </p:sp>
      <p:sp>
        <p:nvSpPr>
          <p:cNvPr id="55" name="Shape 43">
            <a:extLst>
              <a:ext uri="{FF2B5EF4-FFF2-40B4-BE49-F238E27FC236}">
                <a16:creationId xmlns:a16="http://schemas.microsoft.com/office/drawing/2014/main" id="{6F38E35D-4872-44F9-A5D4-E84373863E01}"/>
              </a:ext>
            </a:extLst>
          </p:cNvPr>
          <p:cNvSpPr/>
          <p:nvPr userDrawn="1"/>
        </p:nvSpPr>
        <p:spPr>
          <a:xfrm>
            <a:off x="117399" y="117399"/>
            <a:ext cx="225632" cy="7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19735" extrusionOk="0">
                <a:moveTo>
                  <a:pt x="21286" y="0"/>
                </a:moveTo>
                <a:lnTo>
                  <a:pt x="5715" y="17533"/>
                </a:lnTo>
                <a:cubicBezTo>
                  <a:pt x="4041" y="19421"/>
                  <a:pt x="1406" y="21600"/>
                  <a:pt x="300" y="16988"/>
                </a:cubicBezTo>
                <a:cubicBezTo>
                  <a:pt x="-314" y="14436"/>
                  <a:pt x="68" y="10434"/>
                  <a:pt x="965" y="6767"/>
                </a:cubicBezTo>
                <a:cubicBezTo>
                  <a:pt x="1541" y="4421"/>
                  <a:pt x="2277" y="2281"/>
                  <a:pt x="3016" y="133"/>
                </a:cubicBezTo>
                <a:cubicBezTo>
                  <a:pt x="2603" y="1880"/>
                  <a:pt x="1460" y="7753"/>
                  <a:pt x="2977" y="10628"/>
                </a:cubicBezTo>
                <a:cubicBezTo>
                  <a:pt x="3568" y="11744"/>
                  <a:pt x="4608" y="11863"/>
                  <a:pt x="5894" y="10933"/>
                </a:cubicBezTo>
                <a:cubicBezTo>
                  <a:pt x="5894" y="10933"/>
                  <a:pt x="21286" y="0"/>
                  <a:pt x="21286" y="0"/>
                </a:cubicBezTo>
                <a:close/>
              </a:path>
            </a:pathLst>
          </a:custGeom>
          <a:solidFill>
            <a:srgbClr val="AAAAAA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2858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+mn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F739D1-7E74-4C92-9386-A9D1EA38512D}"/>
              </a:ext>
            </a:extLst>
          </p:cNvPr>
          <p:cNvSpPr/>
          <p:nvPr userDrawn="1"/>
        </p:nvSpPr>
        <p:spPr>
          <a:xfrm>
            <a:off x="1" y="-659254"/>
            <a:ext cx="1475567" cy="6125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85AFA4-EFF7-4EC2-AA3B-4BFB6FE3E440}"/>
              </a:ext>
            </a:extLst>
          </p:cNvPr>
          <p:cNvSpPr/>
          <p:nvPr userDrawn="1"/>
        </p:nvSpPr>
        <p:spPr>
          <a:xfrm>
            <a:off x="1494129" y="-659254"/>
            <a:ext cx="1475567" cy="6125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C325C56-6D58-4AC7-9CC6-725AE8C6C527}"/>
              </a:ext>
            </a:extLst>
          </p:cNvPr>
          <p:cNvSpPr/>
          <p:nvPr userDrawn="1"/>
        </p:nvSpPr>
        <p:spPr>
          <a:xfrm>
            <a:off x="2988258" y="-659254"/>
            <a:ext cx="1475567" cy="612548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C258EBA-7D69-465D-BC3E-B23716BB13FA}"/>
              </a:ext>
            </a:extLst>
          </p:cNvPr>
          <p:cNvSpPr/>
          <p:nvPr userDrawn="1"/>
        </p:nvSpPr>
        <p:spPr>
          <a:xfrm>
            <a:off x="7728177" y="-1271803"/>
            <a:ext cx="1475567" cy="1225096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33F1841-A07F-4029-9B15-99115BE771EB}"/>
              </a:ext>
            </a:extLst>
          </p:cNvPr>
          <p:cNvSpPr/>
          <p:nvPr userDrawn="1"/>
        </p:nvSpPr>
        <p:spPr>
          <a:xfrm>
            <a:off x="9222305" y="-1271803"/>
            <a:ext cx="1475567" cy="12250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AD002A1-DE4E-4F4F-BB1B-8929EA041EA5}"/>
              </a:ext>
            </a:extLst>
          </p:cNvPr>
          <p:cNvSpPr/>
          <p:nvPr userDrawn="1"/>
        </p:nvSpPr>
        <p:spPr>
          <a:xfrm>
            <a:off x="10716434" y="-1271803"/>
            <a:ext cx="1475567" cy="12250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AE847B4-6974-49E6-B183-02E364577DC2}"/>
              </a:ext>
            </a:extLst>
          </p:cNvPr>
          <p:cNvSpPr/>
          <p:nvPr userDrawn="1"/>
        </p:nvSpPr>
        <p:spPr>
          <a:xfrm>
            <a:off x="6234047" y="-1271803"/>
            <a:ext cx="1475567" cy="1225096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8A66B73-33A0-4906-BF5D-E2ED06271808}"/>
              </a:ext>
            </a:extLst>
          </p:cNvPr>
          <p:cNvSpPr/>
          <p:nvPr userDrawn="1"/>
        </p:nvSpPr>
        <p:spPr>
          <a:xfrm>
            <a:off x="1840182" y="-45707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#2 BLUE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701C948-883A-4A32-A9E3-D4A08B20247E}"/>
              </a:ext>
            </a:extLst>
          </p:cNvPr>
          <p:cNvSpPr/>
          <p:nvPr userDrawn="1"/>
        </p:nvSpPr>
        <p:spPr>
          <a:xfrm>
            <a:off x="346052" y="-45707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#1 BLUE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C1F18AA-A9DE-45A0-BBAA-9624D06ABA0B}"/>
              </a:ext>
            </a:extLst>
          </p:cNvPr>
          <p:cNvSpPr/>
          <p:nvPr userDrawn="1"/>
        </p:nvSpPr>
        <p:spPr>
          <a:xfrm>
            <a:off x="3334310" y="-45707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#3 BLUE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24B95B1-8131-4DC2-BCEC-BF99CBAF23EB}"/>
              </a:ext>
            </a:extLst>
          </p:cNvPr>
          <p:cNvSpPr/>
          <p:nvPr userDrawn="1"/>
        </p:nvSpPr>
        <p:spPr>
          <a:xfrm>
            <a:off x="4828438" y="-45707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00467A"/>
                </a:solidFill>
                <a:latin typeface="+mn-lt"/>
              </a:rPr>
              <a:t>#4 BLUE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637B719-4944-4210-9291-6BFE6E2477CA}"/>
              </a:ext>
            </a:extLst>
          </p:cNvPr>
          <p:cNvSpPr/>
          <p:nvPr userDrawn="1"/>
        </p:nvSpPr>
        <p:spPr>
          <a:xfrm>
            <a:off x="6570819" y="-45707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#1 GREY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E256A02-97B0-4E12-85E5-419C0ED22E16}"/>
              </a:ext>
            </a:extLst>
          </p:cNvPr>
          <p:cNvSpPr/>
          <p:nvPr userDrawn="1"/>
        </p:nvSpPr>
        <p:spPr>
          <a:xfrm>
            <a:off x="8064948" y="-45707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#2 GREY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217299E-F5EA-45FE-AD88-D41A5B25A879}"/>
              </a:ext>
            </a:extLst>
          </p:cNvPr>
          <p:cNvSpPr/>
          <p:nvPr userDrawn="1"/>
        </p:nvSpPr>
        <p:spPr>
          <a:xfrm>
            <a:off x="9559076" y="-45707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#3 GREY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1F6F7D5-C5CE-4027-9122-DA5A609E90E2}"/>
              </a:ext>
            </a:extLst>
          </p:cNvPr>
          <p:cNvSpPr/>
          <p:nvPr userDrawn="1"/>
        </p:nvSpPr>
        <p:spPr>
          <a:xfrm>
            <a:off x="11053203" y="-45707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chemeClr val="bg2"/>
                </a:solidFill>
                <a:latin typeface="+mn-lt"/>
              </a:rPr>
              <a:t>#4 GREY</a:t>
            </a:r>
          </a:p>
        </p:txBody>
      </p:sp>
      <p:sp>
        <p:nvSpPr>
          <p:cNvPr id="86" name="Shape 43">
            <a:extLst>
              <a:ext uri="{FF2B5EF4-FFF2-40B4-BE49-F238E27FC236}">
                <a16:creationId xmlns:a16="http://schemas.microsoft.com/office/drawing/2014/main" id="{B2E43F51-6E78-4234-AF40-B1C5E7BD9FD4}"/>
              </a:ext>
            </a:extLst>
          </p:cNvPr>
          <p:cNvSpPr/>
          <p:nvPr userDrawn="1"/>
        </p:nvSpPr>
        <p:spPr>
          <a:xfrm>
            <a:off x="117399" y="117399"/>
            <a:ext cx="225632" cy="7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19735" extrusionOk="0">
                <a:moveTo>
                  <a:pt x="21286" y="0"/>
                </a:moveTo>
                <a:lnTo>
                  <a:pt x="5715" y="17533"/>
                </a:lnTo>
                <a:cubicBezTo>
                  <a:pt x="4041" y="19421"/>
                  <a:pt x="1406" y="21600"/>
                  <a:pt x="300" y="16988"/>
                </a:cubicBezTo>
                <a:cubicBezTo>
                  <a:pt x="-314" y="14436"/>
                  <a:pt x="68" y="10434"/>
                  <a:pt x="965" y="6767"/>
                </a:cubicBezTo>
                <a:cubicBezTo>
                  <a:pt x="1541" y="4421"/>
                  <a:pt x="2277" y="2281"/>
                  <a:pt x="3016" y="133"/>
                </a:cubicBezTo>
                <a:cubicBezTo>
                  <a:pt x="2603" y="1880"/>
                  <a:pt x="1460" y="7753"/>
                  <a:pt x="2977" y="10628"/>
                </a:cubicBezTo>
                <a:cubicBezTo>
                  <a:pt x="3568" y="11744"/>
                  <a:pt x="4608" y="11863"/>
                  <a:pt x="5894" y="10933"/>
                </a:cubicBezTo>
                <a:cubicBezTo>
                  <a:pt x="5894" y="10933"/>
                  <a:pt x="21286" y="0"/>
                  <a:pt x="21286" y="0"/>
                </a:cubicBezTo>
                <a:close/>
              </a:path>
            </a:pathLst>
          </a:custGeom>
          <a:solidFill>
            <a:srgbClr val="AAAAAA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2858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+mn-lt"/>
            </a:endParaRPr>
          </a:p>
        </p:txBody>
      </p:sp>
      <p:sp>
        <p:nvSpPr>
          <p:cNvPr id="87" name="Shape 43">
            <a:extLst>
              <a:ext uri="{FF2B5EF4-FFF2-40B4-BE49-F238E27FC236}">
                <a16:creationId xmlns:a16="http://schemas.microsoft.com/office/drawing/2014/main" id="{D2BE84D6-4A0C-4A39-8373-32BF6175DA50}"/>
              </a:ext>
            </a:extLst>
          </p:cNvPr>
          <p:cNvSpPr/>
          <p:nvPr userDrawn="1"/>
        </p:nvSpPr>
        <p:spPr>
          <a:xfrm>
            <a:off x="117399" y="117399"/>
            <a:ext cx="225632" cy="7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19735" extrusionOk="0">
                <a:moveTo>
                  <a:pt x="21286" y="0"/>
                </a:moveTo>
                <a:lnTo>
                  <a:pt x="5715" y="17533"/>
                </a:lnTo>
                <a:cubicBezTo>
                  <a:pt x="4041" y="19421"/>
                  <a:pt x="1406" y="21600"/>
                  <a:pt x="300" y="16988"/>
                </a:cubicBezTo>
                <a:cubicBezTo>
                  <a:pt x="-314" y="14436"/>
                  <a:pt x="68" y="10434"/>
                  <a:pt x="965" y="6767"/>
                </a:cubicBezTo>
                <a:cubicBezTo>
                  <a:pt x="1541" y="4421"/>
                  <a:pt x="2277" y="2281"/>
                  <a:pt x="3016" y="133"/>
                </a:cubicBezTo>
                <a:cubicBezTo>
                  <a:pt x="2603" y="1880"/>
                  <a:pt x="1460" y="7753"/>
                  <a:pt x="2977" y="10628"/>
                </a:cubicBezTo>
                <a:cubicBezTo>
                  <a:pt x="3568" y="11744"/>
                  <a:pt x="4608" y="11863"/>
                  <a:pt x="5894" y="10933"/>
                </a:cubicBezTo>
                <a:cubicBezTo>
                  <a:pt x="5894" y="10933"/>
                  <a:pt x="21286" y="0"/>
                  <a:pt x="21286" y="0"/>
                </a:cubicBezTo>
                <a:close/>
              </a:path>
            </a:pathLst>
          </a:custGeom>
          <a:solidFill>
            <a:srgbClr val="AAAAAA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2858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67" dirty="0">
              <a:latin typeface="+mn-l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360C7F9-1CB9-465C-8936-416FA8DA9D25}"/>
              </a:ext>
            </a:extLst>
          </p:cNvPr>
          <p:cNvSpPr/>
          <p:nvPr userDrawn="1"/>
        </p:nvSpPr>
        <p:spPr>
          <a:xfrm>
            <a:off x="1494129" y="-1271802"/>
            <a:ext cx="1475567" cy="61254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5D525B0-C5A4-4A80-8F39-45E669F3614F}"/>
              </a:ext>
            </a:extLst>
          </p:cNvPr>
          <p:cNvSpPr/>
          <p:nvPr userDrawn="1"/>
        </p:nvSpPr>
        <p:spPr>
          <a:xfrm>
            <a:off x="4482386" y="-1271802"/>
            <a:ext cx="1475567" cy="6125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8295B85-ACDD-4B19-ADEE-AC4AA5E636C2}"/>
              </a:ext>
            </a:extLst>
          </p:cNvPr>
          <p:cNvSpPr/>
          <p:nvPr userDrawn="1"/>
        </p:nvSpPr>
        <p:spPr>
          <a:xfrm>
            <a:off x="2988258" y="-1271802"/>
            <a:ext cx="1475567" cy="612548"/>
          </a:xfrm>
          <a:prstGeom prst="rect">
            <a:avLst/>
          </a:prstGeom>
          <a:solidFill>
            <a:srgbClr val="00DA6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CF1453F-C14E-4470-8127-82E2256A1641}"/>
              </a:ext>
            </a:extLst>
          </p:cNvPr>
          <p:cNvSpPr/>
          <p:nvPr userDrawn="1"/>
        </p:nvSpPr>
        <p:spPr>
          <a:xfrm>
            <a:off x="1" y="-1271802"/>
            <a:ext cx="1475567" cy="61254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53E3323-F08C-4D45-8E19-B2EFABF5E47E}"/>
              </a:ext>
            </a:extLst>
          </p:cNvPr>
          <p:cNvSpPr/>
          <p:nvPr userDrawn="1"/>
        </p:nvSpPr>
        <p:spPr>
          <a:xfrm>
            <a:off x="1840182" y="-104742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#2 GREEN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19C50AC-F321-4B2B-940F-1D3FA78C4497}"/>
              </a:ext>
            </a:extLst>
          </p:cNvPr>
          <p:cNvSpPr/>
          <p:nvPr userDrawn="1"/>
        </p:nvSpPr>
        <p:spPr>
          <a:xfrm>
            <a:off x="346052" y="-104742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#1 GREEN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EDFAB51-3504-4FF2-998B-485CB4EE96EA}"/>
              </a:ext>
            </a:extLst>
          </p:cNvPr>
          <p:cNvSpPr/>
          <p:nvPr userDrawn="1"/>
        </p:nvSpPr>
        <p:spPr>
          <a:xfrm>
            <a:off x="3334310" y="-104742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#3 GREEN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D2F03CF-B53B-4A5F-8E78-85D7672A32D5}"/>
              </a:ext>
            </a:extLst>
          </p:cNvPr>
          <p:cNvSpPr/>
          <p:nvPr userDrawn="1"/>
        </p:nvSpPr>
        <p:spPr>
          <a:xfrm>
            <a:off x="4828438" y="-104742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005627"/>
                </a:solidFill>
                <a:latin typeface="+mn-lt"/>
              </a:rPr>
              <a:t>#4 GREEN</a:t>
            </a:r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id="{2269743E-0A2B-40E2-B1CD-F0B55434A0A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9769" y="6289594"/>
            <a:ext cx="571817" cy="35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1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marL="0" marR="0" indent="0" algn="ctr" defTabSz="412720" rtl="0" eaLnBrk="1" fontAlgn="auto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None/>
        <a:tabLst/>
        <a:defRPr kumimoji="0" lang="en-US" sz="2000" b="1" i="0" u="none" strike="noStrike" cap="none" spc="260" normalizeH="0" baseline="0" dirty="0">
          <a:ln>
            <a:noFill/>
          </a:ln>
          <a:solidFill>
            <a:schemeClr val="tx1">
              <a:lumMod val="75000"/>
              <a:lumOff val="25000"/>
            </a:schemeClr>
          </a:solidFill>
          <a:effectLst/>
          <a:uFillTx/>
          <a:latin typeface="+mn-lt"/>
          <a:ea typeface="+mn-ea"/>
          <a:cs typeface="+mn-cs"/>
          <a:sym typeface="Helvetica Light"/>
        </a:defRPr>
      </a:lvl1pPr>
      <a:lvl2pPr marL="0" marR="0" indent="114292" algn="ctr" defTabSz="41272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584" algn="ctr" defTabSz="41272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874" algn="ctr" defTabSz="41272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167" algn="ctr" defTabSz="41272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458" algn="ctr" defTabSz="41272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750" algn="ctr" defTabSz="41272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040" algn="ctr" defTabSz="41272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332" algn="ctr" defTabSz="41272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17476" marR="0" indent="-317476" algn="l" defTabSz="412720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634952" marR="0" indent="-317476" algn="l" defTabSz="412720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952428" marR="0" indent="-317476" algn="l" defTabSz="412720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269904" marR="0" indent="-317476" algn="l" defTabSz="412720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587380" marR="0" indent="-317476" algn="l" defTabSz="412720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904856" marR="0" indent="-317476" algn="l" defTabSz="412720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222332" marR="0" indent="-317476" algn="l" defTabSz="412720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539811" marR="0" indent="-317476" algn="l" defTabSz="412720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857287" marR="0" indent="-317476" algn="l" defTabSz="412720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r" defTabSz="304776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600" b="1" i="0" u="none" strike="noStrike" cap="none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304776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600" b="1" i="0" u="none" strike="noStrike" cap="none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304776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600" b="1" i="0" u="none" strike="noStrike" cap="none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304776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600" b="1" i="0" u="none" strike="noStrike" cap="none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304776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600" b="1" i="0" u="none" strike="noStrike" cap="none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304776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600" b="1" i="0" u="none" strike="noStrike" cap="none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77788" algn="r" defTabSz="304776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600" b="1" i="0" u="none" strike="noStrike" cap="none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55574" algn="r" defTabSz="304776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600" b="1" i="0" u="none" strike="noStrike" cap="none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533360" algn="r" defTabSz="304776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600" b="1" i="0" u="none" strike="noStrike" cap="none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  <p:extLst>
    <p:ext uri="{27BBF7A9-308A-43DC-89C8-2F10F3537804}">
      <p15:sldGuideLst xmlns:p15="http://schemas.microsoft.com/office/powerpoint/2012/main">
        <p15:guide id="44" pos="5448">
          <p15:clr>
            <a:srgbClr val="F26B43"/>
          </p15:clr>
        </p15:guide>
        <p15:guide id="46" orient="horz" pos="372">
          <p15:clr>
            <a:srgbClr val="F26B43"/>
          </p15:clr>
        </p15:guide>
        <p15:guide id="47" orient="horz" pos="108">
          <p15:clr>
            <a:srgbClr val="F26B43"/>
          </p15:clr>
        </p15:guide>
        <p15:guide id="48" pos="312">
          <p15:clr>
            <a:srgbClr val="F26B43"/>
          </p15:clr>
        </p15:guide>
        <p15:guide id="49" pos="7264">
          <p15:clr>
            <a:srgbClr val="F26B43"/>
          </p15:clr>
        </p15:guide>
        <p15:guide id="53" orient="horz" pos="405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5DEB5EF-C3CA-4C70-8B49-28A1A0E5A147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790479725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470" imgH="469" progId="TCLayout.ActiveDocument.1">
                  <p:embed/>
                </p:oleObj>
              </mc:Choice>
              <mc:Fallback>
                <p:oleObj name="think-cell Slide" r:id="rId12" imgW="470" imgH="46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5DEB5EF-C3CA-4C70-8B49-28A1A0E5A1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4CFA7263-D4B2-4FE5-9003-53411390EA95}"/>
              </a:ext>
            </a:extLst>
          </p:cNvPr>
          <p:cNvSpPr/>
          <p:nvPr/>
        </p:nvSpPr>
        <p:spPr>
          <a:xfrm>
            <a:off x="37395" y="-290854"/>
            <a:ext cx="136876" cy="79338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100583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Trade Gothic for Nike Bold Condensed"/>
              <a:ea typeface="+mn-ea"/>
              <a:cs typeface="+mn-cs"/>
              <a:sym typeface="Trade Gothic for Nike Bold Condensed"/>
            </a:endParaRPr>
          </a:p>
        </p:txBody>
      </p:sp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660400" y="228600"/>
            <a:ext cx="108712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50800" tIns="50800" rIns="50800" bIns="50800" anchor="ctr">
            <a:noAutofit/>
          </a:bodyPr>
          <a:lstStyle/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660400" y="1369936"/>
            <a:ext cx="10871200" cy="460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7" name="Shape 103">
            <a:extLst>
              <a:ext uri="{FF2B5EF4-FFF2-40B4-BE49-F238E27FC236}">
                <a16:creationId xmlns:a16="http://schemas.microsoft.com/office/drawing/2014/main" id="{0FA69AAB-AFA3-4947-92FA-CAB4B5665183}"/>
              </a:ext>
            </a:extLst>
          </p:cNvPr>
          <p:cNvSpPr/>
          <p:nvPr/>
        </p:nvSpPr>
        <p:spPr>
          <a:xfrm>
            <a:off x="5942597" y="779215"/>
            <a:ext cx="306815" cy="23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8" y="0"/>
                </a:moveTo>
                <a:lnTo>
                  <a:pt x="21600" y="0"/>
                </a:lnTo>
                <a:lnTo>
                  <a:pt x="21186" y="21600"/>
                </a:lnTo>
                <a:lnTo>
                  <a:pt x="0" y="21600"/>
                </a:lnTo>
                <a:lnTo>
                  <a:pt x="418" y="0"/>
                </a:lnTo>
                <a:close/>
              </a:path>
            </a:pathLst>
          </a:custGeom>
          <a:solidFill>
            <a:srgbClr val="BF1E2E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2858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+mn-lt"/>
            </a:endParaRPr>
          </a:p>
        </p:txBody>
      </p:sp>
      <p:sp>
        <p:nvSpPr>
          <p:cNvPr id="30" name="Rectangle 29" hidden="1">
            <a:extLst>
              <a:ext uri="{FF2B5EF4-FFF2-40B4-BE49-F238E27FC236}">
                <a16:creationId xmlns:a16="http://schemas.microsoft.com/office/drawing/2014/main" id="{6E47C09D-54B1-4293-AA5B-6267D06C4EBC}"/>
              </a:ext>
            </a:extLst>
          </p:cNvPr>
          <p:cNvSpPr/>
          <p:nvPr/>
        </p:nvSpPr>
        <p:spPr>
          <a:xfrm>
            <a:off x="37395" y="-290854"/>
            <a:ext cx="136876" cy="79338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100583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Trade Gothic for Nike Bold Condensed"/>
              <a:ea typeface="+mn-ea"/>
              <a:cs typeface="+mn-cs"/>
              <a:sym typeface="Trade Gothic for Nike Bold Condensed"/>
            </a:endParaRPr>
          </a:p>
        </p:txBody>
      </p:sp>
      <p:sp>
        <p:nvSpPr>
          <p:cNvPr id="35" name="Shape 103">
            <a:extLst>
              <a:ext uri="{FF2B5EF4-FFF2-40B4-BE49-F238E27FC236}">
                <a16:creationId xmlns:a16="http://schemas.microsoft.com/office/drawing/2014/main" id="{BFE7B604-D0A9-4C9F-8DAB-6554183ED026}"/>
              </a:ext>
            </a:extLst>
          </p:cNvPr>
          <p:cNvSpPr/>
          <p:nvPr/>
        </p:nvSpPr>
        <p:spPr>
          <a:xfrm>
            <a:off x="5942597" y="779215"/>
            <a:ext cx="306815" cy="23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8" y="0"/>
                </a:moveTo>
                <a:lnTo>
                  <a:pt x="21600" y="0"/>
                </a:lnTo>
                <a:lnTo>
                  <a:pt x="21186" y="21600"/>
                </a:lnTo>
                <a:lnTo>
                  <a:pt x="0" y="21600"/>
                </a:lnTo>
                <a:lnTo>
                  <a:pt x="418" y="0"/>
                </a:lnTo>
                <a:close/>
              </a:path>
            </a:pathLst>
          </a:custGeom>
          <a:solidFill>
            <a:srgbClr val="BF1E2E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2858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+mn-lt"/>
            </a:endParaRPr>
          </a:p>
        </p:txBody>
      </p:sp>
      <p:sp>
        <p:nvSpPr>
          <p:cNvPr id="72" name="Rectangle 71" hidden="1">
            <a:extLst>
              <a:ext uri="{FF2B5EF4-FFF2-40B4-BE49-F238E27FC236}">
                <a16:creationId xmlns:a16="http://schemas.microsoft.com/office/drawing/2014/main" id="{5A33CBA8-D207-47F2-BEAC-0202E794FD49}"/>
              </a:ext>
            </a:extLst>
          </p:cNvPr>
          <p:cNvSpPr/>
          <p:nvPr/>
        </p:nvSpPr>
        <p:spPr>
          <a:xfrm>
            <a:off x="37395" y="-290854"/>
            <a:ext cx="136876" cy="79338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100583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Trade Gothic for Nike Bold Condensed"/>
              <a:ea typeface="+mn-ea"/>
              <a:cs typeface="+mn-cs"/>
              <a:sym typeface="Trade Gothic for Nike Bold Condensed"/>
            </a:endParaRPr>
          </a:p>
        </p:txBody>
      </p:sp>
      <p:sp>
        <p:nvSpPr>
          <p:cNvPr id="76" name="Shape 103">
            <a:extLst>
              <a:ext uri="{FF2B5EF4-FFF2-40B4-BE49-F238E27FC236}">
                <a16:creationId xmlns:a16="http://schemas.microsoft.com/office/drawing/2014/main" id="{E7C5928B-A183-4F49-9E27-24B3DF9DD6F1}"/>
              </a:ext>
            </a:extLst>
          </p:cNvPr>
          <p:cNvSpPr/>
          <p:nvPr/>
        </p:nvSpPr>
        <p:spPr>
          <a:xfrm>
            <a:off x="5942597" y="779215"/>
            <a:ext cx="306815" cy="23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8" y="0"/>
                </a:moveTo>
                <a:lnTo>
                  <a:pt x="21600" y="0"/>
                </a:lnTo>
                <a:lnTo>
                  <a:pt x="21186" y="21600"/>
                </a:lnTo>
                <a:lnTo>
                  <a:pt x="0" y="21600"/>
                </a:lnTo>
                <a:lnTo>
                  <a:pt x="418" y="0"/>
                </a:lnTo>
                <a:close/>
              </a:path>
            </a:pathLst>
          </a:custGeom>
          <a:solidFill>
            <a:srgbClr val="BF1E2E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2858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+mn-lt"/>
            </a:endParaRPr>
          </a:p>
        </p:txBody>
      </p:sp>
      <p:sp>
        <p:nvSpPr>
          <p:cNvPr id="43" name="Rectangle 42" hidden="1">
            <a:extLst>
              <a:ext uri="{FF2B5EF4-FFF2-40B4-BE49-F238E27FC236}">
                <a16:creationId xmlns:a16="http://schemas.microsoft.com/office/drawing/2014/main" id="{B2CFA0D2-5C77-4A6C-BA87-21E002BA4143}"/>
              </a:ext>
            </a:extLst>
          </p:cNvPr>
          <p:cNvSpPr/>
          <p:nvPr/>
        </p:nvSpPr>
        <p:spPr>
          <a:xfrm>
            <a:off x="37395" y="-290854"/>
            <a:ext cx="136876" cy="79338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100583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Trade Gothic for Nike Bold Condensed"/>
              <a:ea typeface="+mn-ea"/>
              <a:cs typeface="+mn-cs"/>
              <a:sym typeface="Trade Gothic for Nike Bold Condensed"/>
            </a:endParaRPr>
          </a:p>
        </p:txBody>
      </p:sp>
      <p:sp>
        <p:nvSpPr>
          <p:cNvPr id="46" name="Shape 103">
            <a:extLst>
              <a:ext uri="{FF2B5EF4-FFF2-40B4-BE49-F238E27FC236}">
                <a16:creationId xmlns:a16="http://schemas.microsoft.com/office/drawing/2014/main" id="{D39B2D75-FF1E-448F-91D3-424EC3969457}"/>
              </a:ext>
            </a:extLst>
          </p:cNvPr>
          <p:cNvSpPr/>
          <p:nvPr/>
        </p:nvSpPr>
        <p:spPr>
          <a:xfrm>
            <a:off x="5942597" y="779215"/>
            <a:ext cx="306815" cy="23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8" y="0"/>
                </a:moveTo>
                <a:lnTo>
                  <a:pt x="21600" y="0"/>
                </a:lnTo>
                <a:lnTo>
                  <a:pt x="21186" y="21600"/>
                </a:lnTo>
                <a:lnTo>
                  <a:pt x="0" y="21600"/>
                </a:lnTo>
                <a:lnTo>
                  <a:pt x="418" y="0"/>
                </a:lnTo>
                <a:close/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2858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latin typeface="+mn-lt"/>
            </a:endParaRPr>
          </a:p>
        </p:txBody>
      </p:sp>
      <p:sp>
        <p:nvSpPr>
          <p:cNvPr id="47" name="Rectangle 46" hidden="1">
            <a:extLst>
              <a:ext uri="{FF2B5EF4-FFF2-40B4-BE49-F238E27FC236}">
                <a16:creationId xmlns:a16="http://schemas.microsoft.com/office/drawing/2014/main" id="{0F5C5EE5-48B3-49C7-96C2-A2AC27827C3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7395" y="-290854"/>
            <a:ext cx="136876" cy="79338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100611" rtl="0" eaLnBrk="1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Trade Gothic for Nike 365 BdCn" panose="020B0806040303020004" pitchFamily="34" charset="0"/>
              <a:ea typeface="+mn-ea"/>
              <a:cs typeface="+mn-cs"/>
              <a:sym typeface="Trade Gothic for Nike 365 BdCn" panose="020B08060403030200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2F5400F-536F-4F68-B687-4F7EA43329C6}"/>
              </a:ext>
            </a:extLst>
          </p:cNvPr>
          <p:cNvSpPr/>
          <p:nvPr/>
        </p:nvSpPr>
        <p:spPr>
          <a:xfrm>
            <a:off x="5638800" y="-17580428"/>
            <a:ext cx="914400" cy="914400"/>
          </a:xfrm>
          <a:prstGeom prst="ellipse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97BDD39-E2BA-45A6-B21B-5B84C596BFD8}"/>
              </a:ext>
            </a:extLst>
          </p:cNvPr>
          <p:cNvSpPr/>
          <p:nvPr/>
        </p:nvSpPr>
        <p:spPr>
          <a:xfrm>
            <a:off x="5638800" y="23524029"/>
            <a:ext cx="914400" cy="914400"/>
          </a:xfrm>
          <a:prstGeom prst="ellipse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7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FD7A8E-F8E2-4C35-8ECC-8255A5DECADE}"/>
              </a:ext>
            </a:extLst>
          </p:cNvPr>
          <p:cNvSpPr/>
          <p:nvPr userDrawn="1"/>
        </p:nvSpPr>
        <p:spPr>
          <a:xfrm>
            <a:off x="4482386" y="-659254"/>
            <a:ext cx="1475567" cy="61254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F739D1-7E74-4C92-9386-A9D1EA38512D}"/>
              </a:ext>
            </a:extLst>
          </p:cNvPr>
          <p:cNvSpPr/>
          <p:nvPr userDrawn="1"/>
        </p:nvSpPr>
        <p:spPr>
          <a:xfrm>
            <a:off x="1" y="-659254"/>
            <a:ext cx="1475567" cy="6125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85AFA4-EFF7-4EC2-AA3B-4BFB6FE3E440}"/>
              </a:ext>
            </a:extLst>
          </p:cNvPr>
          <p:cNvSpPr/>
          <p:nvPr userDrawn="1"/>
        </p:nvSpPr>
        <p:spPr>
          <a:xfrm>
            <a:off x="1494129" y="-659254"/>
            <a:ext cx="1475567" cy="6125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C325C56-6D58-4AC7-9CC6-725AE8C6C527}"/>
              </a:ext>
            </a:extLst>
          </p:cNvPr>
          <p:cNvSpPr/>
          <p:nvPr userDrawn="1"/>
        </p:nvSpPr>
        <p:spPr>
          <a:xfrm>
            <a:off x="2988258" y="-659254"/>
            <a:ext cx="1475567" cy="612548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C258EBA-7D69-465D-BC3E-B23716BB13FA}"/>
              </a:ext>
            </a:extLst>
          </p:cNvPr>
          <p:cNvSpPr/>
          <p:nvPr userDrawn="1"/>
        </p:nvSpPr>
        <p:spPr>
          <a:xfrm>
            <a:off x="1512691" y="-1939109"/>
            <a:ext cx="1475567" cy="1225096"/>
          </a:xfrm>
          <a:prstGeom prst="rect">
            <a:avLst/>
          </a:prstGeom>
          <a:solidFill>
            <a:srgbClr val="222E6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AE847B4-6974-49E6-B183-02E364577DC2}"/>
              </a:ext>
            </a:extLst>
          </p:cNvPr>
          <p:cNvSpPr/>
          <p:nvPr userDrawn="1"/>
        </p:nvSpPr>
        <p:spPr>
          <a:xfrm>
            <a:off x="1305" y="-1939109"/>
            <a:ext cx="1475567" cy="1225096"/>
          </a:xfrm>
          <a:prstGeom prst="rect">
            <a:avLst/>
          </a:prstGeom>
          <a:solidFill>
            <a:srgbClr val="D3DC6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8A66B73-33A0-4906-BF5D-E2ED06271808}"/>
              </a:ext>
            </a:extLst>
          </p:cNvPr>
          <p:cNvSpPr/>
          <p:nvPr userDrawn="1"/>
        </p:nvSpPr>
        <p:spPr>
          <a:xfrm>
            <a:off x="1707012" y="-45707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#2 GREY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701C948-883A-4A32-A9E3-D4A08B20247E}"/>
              </a:ext>
            </a:extLst>
          </p:cNvPr>
          <p:cNvSpPr/>
          <p:nvPr userDrawn="1"/>
        </p:nvSpPr>
        <p:spPr>
          <a:xfrm>
            <a:off x="248397" y="-45707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#1 BLUE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C1F18AA-A9DE-45A0-BBAA-9624D06ABA0B}"/>
              </a:ext>
            </a:extLst>
          </p:cNvPr>
          <p:cNvSpPr/>
          <p:nvPr userDrawn="1"/>
        </p:nvSpPr>
        <p:spPr>
          <a:xfrm>
            <a:off x="3218896" y="-45707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#3 BLACK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24B95B1-8131-4DC2-BCEC-BF99CBAF23EB}"/>
              </a:ext>
            </a:extLst>
          </p:cNvPr>
          <p:cNvSpPr/>
          <p:nvPr userDrawn="1"/>
        </p:nvSpPr>
        <p:spPr>
          <a:xfrm>
            <a:off x="4721902" y="-45707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00467A"/>
                </a:solidFill>
                <a:latin typeface="+mn-lt"/>
              </a:rPr>
              <a:t>#4 WHITE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637B719-4944-4210-9291-6BFE6E2477CA}"/>
              </a:ext>
            </a:extLst>
          </p:cNvPr>
          <p:cNvSpPr/>
          <p:nvPr userDrawn="1"/>
        </p:nvSpPr>
        <p:spPr>
          <a:xfrm>
            <a:off x="248396" y="-1465363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#1 VOLT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E256A02-97B0-4E12-85E5-419C0ED22E16}"/>
              </a:ext>
            </a:extLst>
          </p:cNvPr>
          <p:cNvSpPr/>
          <p:nvPr userDrawn="1"/>
        </p:nvSpPr>
        <p:spPr>
          <a:xfrm>
            <a:off x="6136362" y="-45707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#NEW BLUE</a:t>
            </a:r>
          </a:p>
        </p:txBody>
      </p:sp>
      <p:sp>
        <p:nvSpPr>
          <p:cNvPr id="58" name="Line">
            <a:extLst>
              <a:ext uri="{FF2B5EF4-FFF2-40B4-BE49-F238E27FC236}">
                <a16:creationId xmlns:a16="http://schemas.microsoft.com/office/drawing/2014/main" id="{2FFE0307-0AC2-4846-B324-2618587EE4DF}"/>
              </a:ext>
            </a:extLst>
          </p:cNvPr>
          <p:cNvSpPr/>
          <p:nvPr userDrawn="1"/>
        </p:nvSpPr>
        <p:spPr>
          <a:xfrm>
            <a:off x="217764" y="6434171"/>
            <a:ext cx="11795760" cy="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Avenir Medium"/>
              </a:defRPr>
            </a:pPr>
            <a:endParaRPr/>
          </a:p>
        </p:txBody>
      </p:sp>
      <p:sp>
        <p:nvSpPr>
          <p:cNvPr id="63" name="NIKE CONSUMER INSIGHTS">
            <a:extLst>
              <a:ext uri="{FF2B5EF4-FFF2-40B4-BE49-F238E27FC236}">
                <a16:creationId xmlns:a16="http://schemas.microsoft.com/office/drawing/2014/main" id="{5EDDBBEB-534A-4B84-A188-0D93759EC011}"/>
              </a:ext>
            </a:extLst>
          </p:cNvPr>
          <p:cNvSpPr txBox="1"/>
          <p:nvPr userDrawn="1"/>
        </p:nvSpPr>
        <p:spPr>
          <a:xfrm>
            <a:off x="10514294" y="6449540"/>
            <a:ext cx="2751932" cy="251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1200" spc="180"/>
            </a:pPr>
            <a:r>
              <a:rPr sz="700" dirty="0">
                <a:latin typeface="Avenir Book"/>
                <a:ea typeface="Avenir Book"/>
                <a:cs typeface="Avenir Medium" panose="020B0603020203020204" pitchFamily="34" charset="-78"/>
                <a:sym typeface="Avenir Book"/>
              </a:rPr>
              <a:t>NIKE</a:t>
            </a:r>
            <a:r>
              <a:rPr sz="700" dirty="0"/>
              <a:t> </a:t>
            </a:r>
            <a:r>
              <a:rPr sz="700" dirty="0">
                <a:latin typeface="Avenir Book"/>
              </a:rPr>
              <a:t>CONSUMER</a:t>
            </a:r>
            <a:r>
              <a:rPr sz="700" dirty="0"/>
              <a:t> INSIGHTS </a:t>
            </a:r>
          </a:p>
        </p:txBody>
      </p:sp>
      <p:pic>
        <p:nvPicPr>
          <p:cNvPr id="64" name="CI logo RacerBlue.pdf" descr="CI logo RacerBlue.pdf">
            <a:extLst>
              <a:ext uri="{FF2B5EF4-FFF2-40B4-BE49-F238E27FC236}">
                <a16:creationId xmlns:a16="http://schemas.microsoft.com/office/drawing/2014/main" id="{2DEC2DA8-B5DD-449F-B730-4A7DE6391E1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 r="63819"/>
          <a:stretch>
            <a:fillRect/>
          </a:stretch>
        </p:blipFill>
        <p:spPr>
          <a:xfrm>
            <a:off x="135740" y="54591"/>
            <a:ext cx="1106424" cy="367982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3887D72-FC11-4E7D-BF93-7EF18D89BB14}"/>
              </a:ext>
            </a:extLst>
          </p:cNvPr>
          <p:cNvSpPr/>
          <p:nvPr userDrawn="1"/>
        </p:nvSpPr>
        <p:spPr>
          <a:xfrm>
            <a:off x="10685672" y="-659254"/>
            <a:ext cx="1475567" cy="612548"/>
          </a:xfrm>
          <a:prstGeom prst="rect">
            <a:avLst/>
          </a:prstGeom>
          <a:solidFill>
            <a:srgbClr val="A9DD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278DB6-4EAB-4F6D-B344-150B21D9CECA}"/>
              </a:ext>
            </a:extLst>
          </p:cNvPr>
          <p:cNvSpPr/>
          <p:nvPr userDrawn="1"/>
        </p:nvSpPr>
        <p:spPr>
          <a:xfrm>
            <a:off x="6203287" y="-659254"/>
            <a:ext cx="1475567" cy="612548"/>
          </a:xfrm>
          <a:prstGeom prst="rect">
            <a:avLst/>
          </a:prstGeom>
          <a:solidFill>
            <a:srgbClr val="00467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B5F40C-E6C0-4A90-9B32-968506973D59}"/>
              </a:ext>
            </a:extLst>
          </p:cNvPr>
          <p:cNvSpPr/>
          <p:nvPr userDrawn="1"/>
        </p:nvSpPr>
        <p:spPr>
          <a:xfrm>
            <a:off x="7697415" y="-659254"/>
            <a:ext cx="1475567" cy="612548"/>
          </a:xfrm>
          <a:prstGeom prst="rect">
            <a:avLst/>
          </a:prstGeom>
          <a:solidFill>
            <a:srgbClr val="1882A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C3AA47-69EE-4FE6-99BC-9D5909E99A27}"/>
              </a:ext>
            </a:extLst>
          </p:cNvPr>
          <p:cNvSpPr/>
          <p:nvPr userDrawn="1"/>
        </p:nvSpPr>
        <p:spPr>
          <a:xfrm>
            <a:off x="9191544" y="-659254"/>
            <a:ext cx="1475567" cy="612548"/>
          </a:xfrm>
          <a:prstGeom prst="rect">
            <a:avLst/>
          </a:prstGeom>
          <a:solidFill>
            <a:srgbClr val="27AAE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CF9368-93C9-4C02-BD35-18CB5D06BE9A}"/>
              </a:ext>
            </a:extLst>
          </p:cNvPr>
          <p:cNvSpPr/>
          <p:nvPr userDrawn="1"/>
        </p:nvSpPr>
        <p:spPr>
          <a:xfrm>
            <a:off x="8043468" y="-45707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#2 BLUE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3E6767-928C-478A-9E1B-F38F6FD08522}"/>
              </a:ext>
            </a:extLst>
          </p:cNvPr>
          <p:cNvSpPr/>
          <p:nvPr userDrawn="1"/>
        </p:nvSpPr>
        <p:spPr>
          <a:xfrm>
            <a:off x="6549338" y="-45707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#1 BLUE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959393-8B67-431F-AFC1-2F985964FEF3}"/>
              </a:ext>
            </a:extLst>
          </p:cNvPr>
          <p:cNvSpPr/>
          <p:nvPr userDrawn="1"/>
        </p:nvSpPr>
        <p:spPr>
          <a:xfrm>
            <a:off x="9537596" y="-45707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#3 BLUE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1708FE-8C19-4CE6-B1E1-DAF2D33EA008}"/>
              </a:ext>
            </a:extLst>
          </p:cNvPr>
          <p:cNvSpPr/>
          <p:nvPr userDrawn="1"/>
        </p:nvSpPr>
        <p:spPr>
          <a:xfrm>
            <a:off x="11031724" y="-45707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00467A"/>
                </a:solidFill>
                <a:latin typeface="+mn-lt"/>
              </a:rPr>
              <a:t>#4 BLUE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33C799-49C1-4947-BB6A-624B4437742C}"/>
              </a:ext>
            </a:extLst>
          </p:cNvPr>
          <p:cNvSpPr/>
          <p:nvPr userDrawn="1"/>
        </p:nvSpPr>
        <p:spPr>
          <a:xfrm>
            <a:off x="7697415" y="-1271802"/>
            <a:ext cx="1475567" cy="612548"/>
          </a:xfrm>
          <a:prstGeom prst="rect">
            <a:avLst/>
          </a:prstGeom>
          <a:solidFill>
            <a:srgbClr val="00803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9D85AB-8B79-4371-B5CC-42A9DE9DB8A8}"/>
              </a:ext>
            </a:extLst>
          </p:cNvPr>
          <p:cNvSpPr/>
          <p:nvPr userDrawn="1"/>
        </p:nvSpPr>
        <p:spPr>
          <a:xfrm>
            <a:off x="10685672" y="-1271802"/>
            <a:ext cx="1475567" cy="612548"/>
          </a:xfrm>
          <a:prstGeom prst="rect">
            <a:avLst/>
          </a:prstGeom>
          <a:solidFill>
            <a:srgbClr val="34FF9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C908C9-C97F-4AB2-84A2-90FDFBEA9F85}"/>
              </a:ext>
            </a:extLst>
          </p:cNvPr>
          <p:cNvSpPr/>
          <p:nvPr userDrawn="1"/>
        </p:nvSpPr>
        <p:spPr>
          <a:xfrm>
            <a:off x="9191544" y="-1271802"/>
            <a:ext cx="1475567" cy="612548"/>
          </a:xfrm>
          <a:prstGeom prst="rect">
            <a:avLst/>
          </a:prstGeom>
          <a:solidFill>
            <a:srgbClr val="00DA6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E0A04B-EFAD-4E52-BD0C-170B56B1B01D}"/>
              </a:ext>
            </a:extLst>
          </p:cNvPr>
          <p:cNvSpPr/>
          <p:nvPr userDrawn="1"/>
        </p:nvSpPr>
        <p:spPr>
          <a:xfrm>
            <a:off x="6203287" y="-1271802"/>
            <a:ext cx="1475567" cy="612548"/>
          </a:xfrm>
          <a:prstGeom prst="rect">
            <a:avLst/>
          </a:prstGeom>
          <a:solidFill>
            <a:srgbClr val="00562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0F411F1-87ED-4C2F-9B2D-6B99F4F85312}"/>
              </a:ext>
            </a:extLst>
          </p:cNvPr>
          <p:cNvSpPr/>
          <p:nvPr userDrawn="1"/>
        </p:nvSpPr>
        <p:spPr>
          <a:xfrm>
            <a:off x="8043468" y="-104742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#2 GREEN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D372D7-249B-422B-A489-8567B67AA4DD}"/>
              </a:ext>
            </a:extLst>
          </p:cNvPr>
          <p:cNvSpPr/>
          <p:nvPr userDrawn="1"/>
        </p:nvSpPr>
        <p:spPr>
          <a:xfrm>
            <a:off x="6549338" y="-104742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#1 GREEN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61FD05-030F-4CC2-90FC-43E6AC4DB686}"/>
              </a:ext>
            </a:extLst>
          </p:cNvPr>
          <p:cNvSpPr/>
          <p:nvPr userDrawn="1"/>
        </p:nvSpPr>
        <p:spPr>
          <a:xfrm>
            <a:off x="9537596" y="-104742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#3 GREEN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B1627B1-D4D1-4524-948A-DE1BC39ED9DA}"/>
              </a:ext>
            </a:extLst>
          </p:cNvPr>
          <p:cNvSpPr/>
          <p:nvPr userDrawn="1"/>
        </p:nvSpPr>
        <p:spPr>
          <a:xfrm>
            <a:off x="11031724" y="-104742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005627"/>
                </a:solidFill>
                <a:latin typeface="+mn-lt"/>
              </a:rPr>
              <a:t>#4 GREEN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C7F179F-8E7F-40A2-B2E0-C8062B7A1942}"/>
              </a:ext>
            </a:extLst>
          </p:cNvPr>
          <p:cNvSpPr/>
          <p:nvPr userDrawn="1"/>
        </p:nvSpPr>
        <p:spPr>
          <a:xfrm>
            <a:off x="1723963" y="-144361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#2 BLUE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5018E04-D6F5-45B8-9FAE-9FE96C615566}"/>
              </a:ext>
            </a:extLst>
          </p:cNvPr>
          <p:cNvSpPr/>
          <p:nvPr userDrawn="1"/>
        </p:nvSpPr>
        <p:spPr>
          <a:xfrm>
            <a:off x="7697417" y="-2524650"/>
            <a:ext cx="1475567" cy="1225096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1B133C2-E115-446C-B01B-81A42A227AF2}"/>
              </a:ext>
            </a:extLst>
          </p:cNvPr>
          <p:cNvSpPr/>
          <p:nvPr userDrawn="1"/>
        </p:nvSpPr>
        <p:spPr>
          <a:xfrm>
            <a:off x="9191545" y="-2524650"/>
            <a:ext cx="1475567" cy="12250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B58F319-CA06-4DBC-836F-50F27BE0C2E6}"/>
              </a:ext>
            </a:extLst>
          </p:cNvPr>
          <p:cNvSpPr/>
          <p:nvPr userDrawn="1"/>
        </p:nvSpPr>
        <p:spPr>
          <a:xfrm>
            <a:off x="10685674" y="-2524650"/>
            <a:ext cx="1475567" cy="12250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9C70897-D7FD-45B3-BA3C-26F3CB4466C6}"/>
              </a:ext>
            </a:extLst>
          </p:cNvPr>
          <p:cNvSpPr/>
          <p:nvPr userDrawn="1"/>
        </p:nvSpPr>
        <p:spPr>
          <a:xfrm>
            <a:off x="6203287" y="-2524650"/>
            <a:ext cx="1475567" cy="1225096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1005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D458B7E-775B-4712-8F23-53CAB2535C1B}"/>
              </a:ext>
            </a:extLst>
          </p:cNvPr>
          <p:cNvSpPr/>
          <p:nvPr userDrawn="1"/>
        </p:nvSpPr>
        <p:spPr>
          <a:xfrm>
            <a:off x="6549337" y="-172645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#1 GREY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E111F18-D107-4E2F-8557-579D03B30AE5}"/>
              </a:ext>
            </a:extLst>
          </p:cNvPr>
          <p:cNvSpPr/>
          <p:nvPr userDrawn="1"/>
        </p:nvSpPr>
        <p:spPr>
          <a:xfrm>
            <a:off x="8043466" y="-172645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#2 GREY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DFF25D-971C-4524-ABB2-745DA6EEC57A}"/>
              </a:ext>
            </a:extLst>
          </p:cNvPr>
          <p:cNvSpPr/>
          <p:nvPr userDrawn="1"/>
        </p:nvSpPr>
        <p:spPr>
          <a:xfrm>
            <a:off x="9537594" y="-172645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rgbClr val="FFFFFF"/>
                </a:solidFill>
                <a:latin typeface="+mn-lt"/>
              </a:rPr>
              <a:t>#3 GREY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A8205BF-D9D0-41FF-8FD7-1FE5B75690C8}"/>
              </a:ext>
            </a:extLst>
          </p:cNvPr>
          <p:cNvSpPr/>
          <p:nvPr userDrawn="1"/>
        </p:nvSpPr>
        <p:spPr>
          <a:xfrm>
            <a:off x="11031721" y="-1726457"/>
            <a:ext cx="1129517" cy="336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100583"/>
            <a:r>
              <a:rPr lang="en-US" sz="1600" dirty="0">
                <a:solidFill>
                  <a:schemeClr val="bg2"/>
                </a:solidFill>
                <a:latin typeface="+mn-lt"/>
              </a:rPr>
              <a:t>#4 GREY</a:t>
            </a:r>
          </a:p>
        </p:txBody>
      </p:sp>
    </p:spTree>
    <p:extLst>
      <p:ext uri="{BB962C8B-B14F-4D97-AF65-F5344CB8AC3E}">
        <p14:creationId xmlns:p14="http://schemas.microsoft.com/office/powerpoint/2010/main" val="34291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marL="0" marR="0" indent="0" algn="ctr" defTabSz="412720" rtl="0" eaLnBrk="1" fontAlgn="auto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None/>
        <a:tabLst/>
        <a:defRPr kumimoji="0" lang="en-US" sz="2000" b="1" i="0" u="none" strike="noStrike" cap="none" spc="260" normalizeH="0" baseline="0" dirty="0">
          <a:ln>
            <a:noFill/>
          </a:ln>
          <a:solidFill>
            <a:schemeClr val="tx1">
              <a:lumMod val="75000"/>
              <a:lumOff val="25000"/>
            </a:schemeClr>
          </a:solidFill>
          <a:effectLst/>
          <a:uFillTx/>
          <a:latin typeface="+mn-lt"/>
          <a:ea typeface="+mn-ea"/>
          <a:cs typeface="+mn-cs"/>
          <a:sym typeface="Helvetica Light"/>
        </a:defRPr>
      </a:lvl1pPr>
      <a:lvl2pPr marL="0" marR="0" indent="114292" algn="ctr" defTabSz="41272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584" algn="ctr" defTabSz="41272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874" algn="ctr" defTabSz="41272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167" algn="ctr" defTabSz="41272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458" algn="ctr" defTabSz="41272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750" algn="ctr" defTabSz="41272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040" algn="ctr" defTabSz="41272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332" algn="ctr" defTabSz="41272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17476" marR="0" indent="-317476" algn="l" defTabSz="412720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634952" marR="0" indent="-317476" algn="l" defTabSz="412720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952428" marR="0" indent="-317476" algn="l" defTabSz="412720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269904" marR="0" indent="-317476" algn="l" defTabSz="412720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587380" marR="0" indent="-317476" algn="l" defTabSz="412720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904856" marR="0" indent="-317476" algn="l" defTabSz="412720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222332" marR="0" indent="-317476" algn="l" defTabSz="412720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539811" marR="0" indent="-317476" algn="l" defTabSz="412720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857287" marR="0" indent="-317476" algn="l" defTabSz="412720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r" defTabSz="304776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600" b="1" i="0" u="none" strike="noStrike" cap="none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304776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600" b="1" i="0" u="none" strike="noStrike" cap="none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304776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600" b="1" i="0" u="none" strike="noStrike" cap="none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304776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600" b="1" i="0" u="none" strike="noStrike" cap="none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304776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600" b="1" i="0" u="none" strike="noStrike" cap="none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304776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600" b="1" i="0" u="none" strike="noStrike" cap="none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77788" algn="r" defTabSz="304776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600" b="1" i="0" u="none" strike="noStrike" cap="none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55574" algn="r" defTabSz="304776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600" b="1" i="0" u="none" strike="noStrike" cap="none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533360" algn="r" defTabSz="304776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600" b="1" i="0" u="none" strike="noStrike" cap="none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  <p:extLst>
    <p:ext uri="{27BBF7A9-308A-43DC-89C8-2F10F3537804}">
      <p15:sldGuideLst xmlns:p15="http://schemas.microsoft.com/office/powerpoint/2012/main">
        <p15:guide id="44" pos="5448">
          <p15:clr>
            <a:srgbClr val="F26B43"/>
          </p15:clr>
        </p15:guide>
        <p15:guide id="46" orient="horz" pos="372">
          <p15:clr>
            <a:srgbClr val="F26B43"/>
          </p15:clr>
        </p15:guide>
        <p15:guide id="47" orient="horz" pos="108">
          <p15:clr>
            <a:srgbClr val="F26B43"/>
          </p15:clr>
        </p15:guide>
        <p15:guide id="48" pos="312">
          <p15:clr>
            <a:srgbClr val="F26B43"/>
          </p15:clr>
        </p15:guide>
        <p15:guide id="49" pos="7264">
          <p15:clr>
            <a:srgbClr val="F26B43"/>
          </p15:clr>
        </p15:guide>
        <p15:guide id="53" orient="horz" pos="40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2.png"/><Relationship Id="rId18" Type="http://schemas.openxmlformats.org/officeDocument/2006/relationships/image" Target="../media/image16.svg"/><Relationship Id="rId26" Type="http://schemas.openxmlformats.org/officeDocument/2006/relationships/image" Target="../media/image24.png"/><Relationship Id="rId39" Type="http://schemas.openxmlformats.org/officeDocument/2006/relationships/image" Target="../media/image32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9.png"/><Relationship Id="rId34" Type="http://schemas.openxmlformats.org/officeDocument/2006/relationships/image" Target="../media/image29.png"/><Relationship Id="rId42" Type="http://schemas.openxmlformats.org/officeDocument/2006/relationships/image" Target="../media/image35.png"/><Relationship Id="rId47" Type="http://schemas.openxmlformats.org/officeDocument/2006/relationships/image" Target="../media/image40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microsoft.com/office/2007/relationships/hdphoto" Target="../media/hdphoto5.wdp"/><Relationship Id="rId38" Type="http://schemas.openxmlformats.org/officeDocument/2006/relationships/image" Target="../media/image31.png"/><Relationship Id="rId46" Type="http://schemas.openxmlformats.org/officeDocument/2006/relationships/image" Target="../media/image39.png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microsoft.com/office/2007/relationships/hdphoto" Target="../media/hdphoto3.wdp"/><Relationship Id="rId41" Type="http://schemas.openxmlformats.org/officeDocument/2006/relationships/image" Target="../media/image34.jpeg"/><Relationship Id="rId1" Type="http://schemas.openxmlformats.org/officeDocument/2006/relationships/tags" Target="../tags/tag52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24" Type="http://schemas.openxmlformats.org/officeDocument/2006/relationships/image" Target="../media/image22.png"/><Relationship Id="rId32" Type="http://schemas.openxmlformats.org/officeDocument/2006/relationships/image" Target="../media/image28.png"/><Relationship Id="rId37" Type="http://schemas.microsoft.com/office/2007/relationships/hdphoto" Target="../media/hdphoto7.wdp"/><Relationship Id="rId40" Type="http://schemas.openxmlformats.org/officeDocument/2006/relationships/image" Target="../media/image33.png"/><Relationship Id="rId45" Type="http://schemas.openxmlformats.org/officeDocument/2006/relationships/image" Target="../media/image38.jpeg"/><Relationship Id="rId5" Type="http://schemas.openxmlformats.org/officeDocument/2006/relationships/image" Target="../media/image5.emf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0.png"/><Relationship Id="rId10" Type="http://schemas.openxmlformats.org/officeDocument/2006/relationships/image" Target="../media/image10.png"/><Relationship Id="rId19" Type="http://schemas.openxmlformats.org/officeDocument/2006/relationships/image" Target="../media/image17.png"/><Relationship Id="rId31" Type="http://schemas.microsoft.com/office/2007/relationships/hdphoto" Target="../media/hdphoto4.wdp"/><Relationship Id="rId44" Type="http://schemas.openxmlformats.org/officeDocument/2006/relationships/image" Target="../media/image37.png"/><Relationship Id="rId4" Type="http://schemas.openxmlformats.org/officeDocument/2006/relationships/oleObject" Target="../embeddings/oleObject26.bin"/><Relationship Id="rId9" Type="http://schemas.openxmlformats.org/officeDocument/2006/relationships/image" Target="../media/image9.png"/><Relationship Id="rId14" Type="http://schemas.microsoft.com/office/2007/relationships/hdphoto" Target="../media/hdphoto2.wdp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7.png"/><Relationship Id="rId35" Type="http://schemas.microsoft.com/office/2007/relationships/hdphoto" Target="../media/hdphoto6.wdp"/><Relationship Id="rId43" Type="http://schemas.openxmlformats.org/officeDocument/2006/relationships/image" Target="../media/image36.jpeg"/><Relationship Id="rId48" Type="http://schemas.openxmlformats.org/officeDocument/2006/relationships/image" Target="../media/image4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1.xml"/><Relationship Id="rId5" Type="http://schemas.openxmlformats.org/officeDocument/2006/relationships/image" Target="../media/image55.png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2.xml"/><Relationship Id="rId5" Type="http://schemas.openxmlformats.org/officeDocument/2006/relationships/image" Target="../media/image56.png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oleObject" Target="../embeddings/oleObject37.bin"/><Relationship Id="rId7" Type="http://schemas.openxmlformats.org/officeDocument/2006/relationships/image" Target="../media/image59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4.xml"/><Relationship Id="rId6" Type="http://schemas.openxmlformats.org/officeDocument/2006/relationships/image" Target="../media/image61.png"/><Relationship Id="rId5" Type="http://schemas.openxmlformats.org/officeDocument/2006/relationships/hyperlink" Target="file:///\\shanghai-nas-01\SP.and.A_MI\9.Data%20Exchange\Ruofei\2022\running_ftw_reviews\step_data\%20cluster_result_combine_all_sentiments_no_dup_tag4.xlsx" TargetMode="Externa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5.xml"/><Relationship Id="rId5" Type="http://schemas.openxmlformats.org/officeDocument/2006/relationships/image" Target="../media/image63.png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6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7.xml"/><Relationship Id="rId5" Type="http://schemas.openxmlformats.org/officeDocument/2006/relationships/image" Target="../media/image67.png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8.xml"/><Relationship Id="rId5" Type="http://schemas.openxmlformats.org/officeDocument/2006/relationships/image" Target="../media/image68.png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9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70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3.xml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71.xml"/><Relationship Id="rId4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72.xml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oleObject" Target="../embeddings/oleObject47.bin"/><Relationship Id="rId7" Type="http://schemas.openxmlformats.org/officeDocument/2006/relationships/image" Target="../media/image73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73.xml"/><Relationship Id="rId6" Type="http://schemas.openxmlformats.org/officeDocument/2006/relationships/hyperlink" Target="file:///\\shanghai-nas-01\SP.and.A_MI\9.Data%20Exchange\Ruofei\2022\running_ftw_reviews\&#26029;&#21477;\nike_comment-master\data\%20modeling_comments.txt" TargetMode="External"/><Relationship Id="rId5" Type="http://schemas.openxmlformats.org/officeDocument/2006/relationships/hyperlink" Target="https://huggingface.co/models" TargetMode="External"/><Relationship Id="rId4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74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75.xml"/><Relationship Id="rId5" Type="http://schemas.openxmlformats.org/officeDocument/2006/relationships/image" Target="../media/image77.png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76.xml"/><Relationship Id="rId4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77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4.xml"/><Relationship Id="rId5" Type="http://schemas.openxmlformats.org/officeDocument/2006/relationships/image" Target="../media/image42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5.xml"/><Relationship Id="rId5" Type="http://schemas.openxmlformats.org/officeDocument/2006/relationships/image" Target="../media/image43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8.xml"/><Relationship Id="rId5" Type="http://schemas.openxmlformats.org/officeDocument/2006/relationships/image" Target="../media/image48.png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oleObject" Target="../embeddings/oleObject33.bin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9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0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Object 59" hidden="1">
            <a:extLst>
              <a:ext uri="{FF2B5EF4-FFF2-40B4-BE49-F238E27FC236}">
                <a16:creationId xmlns:a16="http://schemas.microsoft.com/office/drawing/2014/main" id="{B300568F-8B70-4020-9311-98C35CA7654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033502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4" imgH="426" progId="TCLayout.ActiveDocument.1">
                  <p:embed/>
                </p:oleObj>
              </mc:Choice>
              <mc:Fallback>
                <p:oleObj name="think-cell Slide" r:id="rId4" imgW="424" imgH="426" progId="TCLayout.ActiveDocument.1">
                  <p:embed/>
                  <p:pic>
                    <p:nvPicPr>
                      <p:cNvPr id="60" name="Object 59" hidden="1">
                        <a:extLst>
                          <a:ext uri="{FF2B5EF4-FFF2-40B4-BE49-F238E27FC236}">
                            <a16:creationId xmlns:a16="http://schemas.microsoft.com/office/drawing/2014/main" id="{B300568F-8B70-4020-9311-98C35CA765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4" name="Picture 22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6512858-2184-4F96-9367-7FB447BA90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51" y="4810199"/>
            <a:ext cx="2505075" cy="1133475"/>
          </a:xfrm>
          <a:prstGeom prst="rect">
            <a:avLst/>
          </a:prstGeom>
        </p:spPr>
      </p:pic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93602B87-CD05-4892-9112-7CB121E81B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075" y="2545127"/>
            <a:ext cx="2572109" cy="125747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302BC70-5BF0-4EE5-B0DF-127BBDBEF2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257" y="1738092"/>
            <a:ext cx="1924050" cy="571500"/>
          </a:xfrm>
          <a:prstGeom prst="rect">
            <a:avLst/>
          </a:prstGeom>
        </p:spPr>
      </p:pic>
      <p:sp>
        <p:nvSpPr>
          <p:cNvPr id="160" name="Rectangle 159">
            <a:extLst>
              <a:ext uri="{FF2B5EF4-FFF2-40B4-BE49-F238E27FC236}">
                <a16:creationId xmlns:a16="http://schemas.microsoft.com/office/drawing/2014/main" id="{EC254B27-8934-4E9F-A088-F770E7E67D7E}"/>
              </a:ext>
            </a:extLst>
          </p:cNvPr>
          <p:cNvSpPr/>
          <p:nvPr/>
        </p:nvSpPr>
        <p:spPr>
          <a:xfrm>
            <a:off x="2087022" y="3724824"/>
            <a:ext cx="2195645" cy="984446"/>
          </a:xfrm>
          <a:prstGeom prst="rect">
            <a:avLst/>
          </a:prstGeom>
          <a:noFill/>
          <a:ln w="19050" cap="flat">
            <a:solidFill>
              <a:srgbClr val="A9DDF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anchor="ctr">
            <a:noAutofit/>
          </a:bodyPr>
          <a:lstStyle/>
          <a:p>
            <a:pPr algn="ctr" defTabSz="1100639" hangingPunct="0"/>
            <a:endParaRPr lang="en-US" sz="1467" kern="0" dirty="0">
              <a:solidFill>
                <a:srgbClr val="FFFFFF"/>
              </a:solidFill>
              <a:latin typeface="Trade Gothic for Nike 365 BdCn"/>
              <a:sym typeface="Helvetica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D1A15-C372-43BF-BB8D-00C46D61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PRODUCT CLUSTERING METHODOLOGY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C38ECD-E0A8-4BAC-8938-3673F36233A4}"/>
              </a:ext>
            </a:extLst>
          </p:cNvPr>
          <p:cNvSpPr txBox="1"/>
          <p:nvPr/>
        </p:nvSpPr>
        <p:spPr>
          <a:xfrm>
            <a:off x="1277375" y="878087"/>
            <a:ext cx="2399255" cy="6027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1100639" hangingPunct="0">
              <a:lnSpc>
                <a:spcPct val="130000"/>
              </a:lnSpc>
            </a:pPr>
            <a:r>
              <a:rPr lang="en-US" altLang="zh-CN" sz="1400" b="1" kern="0" spc="300" dirty="0">
                <a:solidFill>
                  <a:schemeClr val="tx2"/>
                </a:solidFill>
                <a:latin typeface="Trade Gothic for Nike 365 BdCn"/>
                <a:sym typeface="Helvetica Light"/>
              </a:rPr>
              <a:t>WEB-SCRAPPING</a:t>
            </a:r>
          </a:p>
          <a:p>
            <a:pPr defTabSz="1100639" hangingPunct="0">
              <a:lnSpc>
                <a:spcPct val="130000"/>
              </a:lnSpc>
            </a:pPr>
            <a:r>
              <a:rPr lang="en-US" altLang="zh-CN" sz="1100" b="1" kern="0" spc="300" dirty="0">
                <a:solidFill>
                  <a:schemeClr val="bg1">
                    <a:lumMod val="50000"/>
                  </a:schemeClr>
                </a:solidFill>
                <a:latin typeface="Trade Gothic for Nike 365 BdCn"/>
                <a:sym typeface="Helvetica Light"/>
              </a:rPr>
              <a:t>EXTRACT 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14A3E1-CD9D-4C03-A80B-AF97F735AD39}"/>
              </a:ext>
            </a:extLst>
          </p:cNvPr>
          <p:cNvCxnSpPr>
            <a:cxnSpLocks/>
          </p:cNvCxnSpPr>
          <p:nvPr/>
        </p:nvCxnSpPr>
        <p:spPr>
          <a:xfrm>
            <a:off x="1291635" y="1194574"/>
            <a:ext cx="2099265" cy="0"/>
          </a:xfrm>
          <a:prstGeom prst="line">
            <a:avLst/>
          </a:prstGeom>
          <a:noFill/>
          <a:ln w="19050" cap="flat">
            <a:solidFill>
              <a:srgbClr val="8C8C8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D2CB1D-B3D5-43F8-980A-09D05D37FB44}"/>
              </a:ext>
            </a:extLst>
          </p:cNvPr>
          <p:cNvSpPr txBox="1"/>
          <p:nvPr/>
        </p:nvSpPr>
        <p:spPr>
          <a:xfrm>
            <a:off x="4945502" y="878087"/>
            <a:ext cx="3878799" cy="6027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1100639" hangingPunct="0">
              <a:lnSpc>
                <a:spcPct val="130000"/>
              </a:lnSpc>
            </a:pPr>
            <a:r>
              <a:rPr lang="en-US" altLang="zh-CN" sz="1400" b="1" kern="0" spc="300" dirty="0">
                <a:solidFill>
                  <a:schemeClr val="tx2"/>
                </a:solidFill>
                <a:latin typeface="Trade Gothic for Nike 365 BdCn"/>
                <a:sym typeface="Helvetica Light"/>
              </a:rPr>
              <a:t>NATURAL LANGUAGE PROCESSING</a:t>
            </a:r>
          </a:p>
          <a:p>
            <a:pPr defTabSz="1100639" hangingPunct="0">
              <a:lnSpc>
                <a:spcPct val="130000"/>
              </a:lnSpc>
            </a:pPr>
            <a:r>
              <a:rPr lang="en-US" altLang="zh-CN" sz="1100" b="1" kern="0" spc="300" dirty="0">
                <a:solidFill>
                  <a:schemeClr val="bg1">
                    <a:lumMod val="50000"/>
                  </a:schemeClr>
                </a:solidFill>
                <a:latin typeface="Trade Gothic for Nike 365 BdCn"/>
                <a:sym typeface="Helvetica Light"/>
              </a:rPr>
              <a:t>FEATURE ENGINEERING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E51CA7-E057-4974-B2CB-EF9908477F81}"/>
              </a:ext>
            </a:extLst>
          </p:cNvPr>
          <p:cNvSpPr txBox="1">
            <a:spLocks/>
          </p:cNvSpPr>
          <p:nvPr/>
        </p:nvSpPr>
        <p:spPr>
          <a:xfrm>
            <a:off x="-186057" y="1719916"/>
            <a:ext cx="1424490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indent="-171450" algn="r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defRPr/>
            </a:pPr>
            <a:r>
              <a:rPr lang="en-US" sz="2400" dirty="0">
                <a:solidFill>
                  <a:srgbClr val="27AAE1"/>
                </a:solidFill>
                <a:latin typeface="Trade Gothic for Nike 365 BdCn" panose="020B0806040303020004" pitchFamily="34" charset="0"/>
                <a:sym typeface="Trade Gothic for Nike 365 BdCn" panose="020B0806040303020004" pitchFamily="34" charset="0"/>
              </a:rPr>
              <a:t>25</a:t>
            </a:r>
            <a:r>
              <a:rPr lang="en-US" sz="1400" b="1" dirty="0">
                <a:solidFill>
                  <a:srgbClr val="00467A"/>
                </a:solidFill>
                <a:latin typeface="Trade Gothic for Nike 365 BdCn" panose="020B0806040303020004" pitchFamily="34" charset="0"/>
                <a:cs typeface="Arial" panose="020B0604020202020204" pitchFamily="34" charset="0"/>
                <a:sym typeface="Trade Gothic for Nike 365 BdCn" panose="020B0806040303020004" pitchFamily="34" charset="0"/>
              </a:rPr>
              <a:t> </a:t>
            </a:r>
            <a:endParaRPr lang="en-US" altLang="zh-CN" sz="1400" b="1" dirty="0">
              <a:solidFill>
                <a:schemeClr val="tx2"/>
              </a:solidFill>
              <a:latin typeface="Trade Gothic for Nike 365 BdCn" panose="020B0806040303020004" pitchFamily="34" charset="0"/>
              <a:cs typeface="Arial" panose="020B0604020202020204" pitchFamily="34" charset="0"/>
              <a:sym typeface="Trade Gothic for Nike 365 BdCn" panose="020B0806040303020004" pitchFamily="34" charset="0"/>
            </a:endParaRPr>
          </a:p>
          <a:p>
            <a:pPr indent="-171450" algn="r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defRPr/>
            </a:pPr>
            <a:r>
              <a:rPr lang="en-US" sz="1400" b="1" dirty="0">
                <a:solidFill>
                  <a:schemeClr val="tx2"/>
                </a:solidFill>
                <a:latin typeface="Trade Gothic for Nike 365 BdCn" panose="020B0806040303020004" pitchFamily="34" charset="0"/>
                <a:cs typeface="Arial" panose="020B0604020202020204" pitchFamily="34" charset="0"/>
                <a:sym typeface="Trade Gothic for Nike 365 BdCn" panose="020B0806040303020004" pitchFamily="34" charset="0"/>
              </a:rPr>
              <a:t>FLAGSHIP</a:t>
            </a:r>
          </a:p>
          <a:p>
            <a:pPr indent="-171450" algn="r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defRPr/>
            </a:pPr>
            <a:r>
              <a:rPr lang="en-US" sz="1400" b="1" dirty="0">
                <a:solidFill>
                  <a:schemeClr val="tx2"/>
                </a:solidFill>
                <a:latin typeface="Trade Gothic for Nike 365 BdCn" panose="020B0806040303020004" pitchFamily="34" charset="0"/>
                <a:cs typeface="Arial" panose="020B0604020202020204" pitchFamily="34" charset="0"/>
                <a:sym typeface="Trade Gothic for Nike 365 BdCn" panose="020B0806040303020004" pitchFamily="34" charset="0"/>
              </a:rPr>
              <a:t>STORES </a:t>
            </a:r>
          </a:p>
          <a:p>
            <a:pPr algn="r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defRPr/>
            </a:pPr>
            <a:r>
              <a:rPr lang="en-US" sz="1200" b="1" dirty="0">
                <a:solidFill>
                  <a:schemeClr val="tx2"/>
                </a:solidFill>
                <a:latin typeface="Trade Gothic for Nike 365 BdCn" panose="020B0806040303020004" pitchFamily="34" charset="0"/>
                <a:cs typeface="Arial" panose="020B0604020202020204" pitchFamily="34" charset="0"/>
                <a:sym typeface="Trade Gothic for Nike 365 BdCn" panose="020B0806040303020004" pitchFamily="34" charset="0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A4B87-E5BB-481F-BF70-E0BA47D3B2F9}"/>
              </a:ext>
            </a:extLst>
          </p:cNvPr>
          <p:cNvSpPr txBox="1">
            <a:spLocks/>
          </p:cNvSpPr>
          <p:nvPr/>
        </p:nvSpPr>
        <p:spPr>
          <a:xfrm>
            <a:off x="27162" y="3682192"/>
            <a:ext cx="121127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defRPr/>
            </a:pPr>
            <a:r>
              <a:rPr lang="en-US" sz="1400" b="1" dirty="0">
                <a:solidFill>
                  <a:schemeClr val="accent1"/>
                </a:solidFill>
                <a:latin typeface="Trade Gothic for Nike 365 BdCn" panose="020B0806040303020004" pitchFamily="34" charset="0"/>
                <a:cs typeface="Arial" panose="020B0604020202020204" pitchFamily="34" charset="0"/>
                <a:sym typeface="Trade Gothic for Nike 365 BdCn" panose="020B0806040303020004" pitchFamily="34" charset="0"/>
              </a:rPr>
              <a:t> </a:t>
            </a:r>
            <a:r>
              <a:rPr lang="en-US" sz="2400" dirty="0">
                <a:solidFill>
                  <a:srgbClr val="27AAE1"/>
                </a:solidFill>
                <a:latin typeface="Trade Gothic for Nike 365 BdCn" panose="020B0806040303020004" pitchFamily="34" charset="0"/>
                <a:sym typeface="Trade Gothic for Nike 365 BdCn" panose="020B0806040303020004" pitchFamily="34" charset="0"/>
              </a:rPr>
              <a:t>800+</a:t>
            </a:r>
            <a:endParaRPr lang="en-US" sz="1400" b="1" dirty="0">
              <a:solidFill>
                <a:srgbClr val="27AAE1"/>
              </a:solidFill>
              <a:latin typeface="Trade Gothic for Nike 365 BdCn" panose="020B0806040303020004" pitchFamily="34" charset="0"/>
              <a:cs typeface="Arial" panose="020B0604020202020204" pitchFamily="34" charset="0"/>
              <a:sym typeface="Trade Gothic for Nike 365 BdCn" panose="020B0806040303020004" pitchFamily="34" charset="0"/>
            </a:endParaRPr>
          </a:p>
          <a:p>
            <a:pPr algn="r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defRPr/>
            </a:pPr>
            <a:r>
              <a:rPr lang="en-US" sz="1400" b="1" dirty="0">
                <a:solidFill>
                  <a:schemeClr val="tx2"/>
                </a:solidFill>
                <a:latin typeface="Trade Gothic for Nike 365 BdCn" panose="020B0806040303020004" pitchFamily="34" charset="0"/>
                <a:cs typeface="Arial" panose="020B0604020202020204" pitchFamily="34" charset="0"/>
                <a:sym typeface="Trade Gothic for Nike 365 BdCn" panose="020B0806040303020004" pitchFamily="34" charset="0"/>
              </a:rPr>
              <a:t>TOP STYLES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711DC5-DA53-449E-8024-AE7BF6FA7F9E}"/>
              </a:ext>
            </a:extLst>
          </p:cNvPr>
          <p:cNvSpPr txBox="1">
            <a:spLocks/>
          </p:cNvSpPr>
          <p:nvPr/>
        </p:nvSpPr>
        <p:spPr>
          <a:xfrm>
            <a:off x="0" y="5118066"/>
            <a:ext cx="1211271" cy="11336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indent="-171450" algn="r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defRPr/>
            </a:pPr>
            <a:r>
              <a:rPr lang="en-US" sz="2400" dirty="0">
                <a:solidFill>
                  <a:srgbClr val="27AAE1"/>
                </a:solidFill>
                <a:latin typeface="Trade Gothic for Nike 365 BdCn" panose="020B0806040303020004" pitchFamily="34" charset="0"/>
                <a:sym typeface="Trade Gothic for Nike 365 BdCn" panose="020B0806040303020004" pitchFamily="34" charset="0"/>
              </a:rPr>
              <a:t>911</a:t>
            </a:r>
            <a:r>
              <a:rPr lang="en-US" altLang="zh-CN" sz="2400" dirty="0">
                <a:solidFill>
                  <a:srgbClr val="27AAE1"/>
                </a:solidFill>
                <a:latin typeface="Trade Gothic for Nike 365 BdCn" panose="020B0806040303020004" pitchFamily="34" charset="0"/>
                <a:sym typeface="Trade Gothic for Nike 365 BdCn" panose="020B0806040303020004" pitchFamily="34" charset="0"/>
              </a:rPr>
              <a:t>K</a:t>
            </a:r>
          </a:p>
          <a:p>
            <a:pPr indent="-171450" algn="r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defRPr/>
            </a:pPr>
            <a:r>
              <a:rPr lang="en-US" altLang="zh-CN" sz="1400" b="1" dirty="0">
                <a:solidFill>
                  <a:schemeClr val="tx2"/>
                </a:solidFill>
                <a:latin typeface="Trade Gothic for Nike 365 BdCn" panose="020B0806040303020004" pitchFamily="34" charset="0"/>
                <a:cs typeface="Arial" panose="020B0604020202020204" pitchFamily="34" charset="0"/>
                <a:sym typeface="Trade Gothic for Nike 365 BdCn" panose="020B0806040303020004" pitchFamily="34" charset="0"/>
              </a:rPr>
              <a:t>REVIEWS</a:t>
            </a:r>
          </a:p>
          <a:p>
            <a:pPr indent="-171450" algn="r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Segoe UI" panose="020B0502040204020203" pitchFamily="34" charset="0"/>
              <a:buChar char="​"/>
              <a:defRPr/>
            </a:pPr>
            <a:endParaRPr lang="en-US" altLang="zh-CN" sz="1400" b="1" dirty="0">
              <a:solidFill>
                <a:schemeClr val="tx2"/>
              </a:solidFill>
              <a:latin typeface="Trade Gothic for Nike 365 BdCn" panose="020B0806040303020004" pitchFamily="34" charset="0"/>
              <a:cs typeface="Arial" panose="020B0604020202020204" pitchFamily="34" charset="0"/>
              <a:sym typeface="Trade Gothic for Nike 365 BdCn" panose="020B08060403030200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DA3449-C3AE-445A-8B8F-4F2851F5F3E6}"/>
              </a:ext>
            </a:extLst>
          </p:cNvPr>
          <p:cNvSpPr/>
          <p:nvPr/>
        </p:nvSpPr>
        <p:spPr>
          <a:xfrm>
            <a:off x="1248598" y="1534419"/>
            <a:ext cx="66035" cy="1920240"/>
          </a:xfrm>
          <a:prstGeom prst="rect">
            <a:avLst/>
          </a:prstGeom>
          <a:solidFill>
            <a:srgbClr val="A9DDF3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l" defTabSz="825500"/>
            <a:endParaRPr lang="en-US" sz="1100" dirty="0">
              <a:solidFill>
                <a:schemeClr val="bg1"/>
              </a:solidFill>
              <a:latin typeface="Trade Gothic for Nike 365 BdCn" panose="020B0806040303020004" pitchFamily="34" charset="0"/>
              <a:sym typeface="Trade Gothic for Nike 365 BdCn" panose="020B08060403030200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1F90A0-4052-42CA-9CC9-5914A58E64BF}"/>
              </a:ext>
            </a:extLst>
          </p:cNvPr>
          <p:cNvSpPr/>
          <p:nvPr/>
        </p:nvSpPr>
        <p:spPr>
          <a:xfrm>
            <a:off x="1248598" y="3711032"/>
            <a:ext cx="66035" cy="1005840"/>
          </a:xfrm>
          <a:prstGeom prst="rect">
            <a:avLst/>
          </a:prstGeom>
          <a:solidFill>
            <a:srgbClr val="A9DDF3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l" defTabSz="825500"/>
            <a:endParaRPr lang="en-US" sz="1100" dirty="0">
              <a:solidFill>
                <a:schemeClr val="bg1"/>
              </a:solidFill>
              <a:latin typeface="Trade Gothic for Nike 365 BdCn" panose="020B0806040303020004" pitchFamily="34" charset="0"/>
              <a:sym typeface="Trade Gothic for Nike 365 BdCn" panose="020B0806040303020004" pitchFamily="34" charset="0"/>
            </a:endParaRPr>
          </a:p>
        </p:txBody>
      </p:sp>
      <p:sp>
        <p:nvSpPr>
          <p:cNvPr id="29" name="Shape 43">
            <a:extLst>
              <a:ext uri="{FF2B5EF4-FFF2-40B4-BE49-F238E27FC236}">
                <a16:creationId xmlns:a16="http://schemas.microsoft.com/office/drawing/2014/main" id="{0DDEA381-34D6-4CFD-81D3-CD66208C006A}"/>
              </a:ext>
            </a:extLst>
          </p:cNvPr>
          <p:cNvSpPr>
            <a:spLocks noChangeAspect="1"/>
          </p:cNvSpPr>
          <p:nvPr/>
        </p:nvSpPr>
        <p:spPr>
          <a:xfrm>
            <a:off x="1515290" y="1654373"/>
            <a:ext cx="367308" cy="125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6" h="19735" extrusionOk="0">
                <a:moveTo>
                  <a:pt x="21286" y="0"/>
                </a:moveTo>
                <a:lnTo>
                  <a:pt x="5715" y="17533"/>
                </a:lnTo>
                <a:cubicBezTo>
                  <a:pt x="4041" y="19421"/>
                  <a:pt x="1406" y="21600"/>
                  <a:pt x="300" y="16988"/>
                </a:cubicBezTo>
                <a:cubicBezTo>
                  <a:pt x="-314" y="14436"/>
                  <a:pt x="68" y="10434"/>
                  <a:pt x="965" y="6767"/>
                </a:cubicBezTo>
                <a:cubicBezTo>
                  <a:pt x="1541" y="4421"/>
                  <a:pt x="2277" y="2281"/>
                  <a:pt x="3016" y="133"/>
                </a:cubicBezTo>
                <a:cubicBezTo>
                  <a:pt x="2603" y="1880"/>
                  <a:pt x="1460" y="7753"/>
                  <a:pt x="2977" y="10628"/>
                </a:cubicBezTo>
                <a:cubicBezTo>
                  <a:pt x="3568" y="11744"/>
                  <a:pt x="4608" y="11863"/>
                  <a:pt x="5894" y="10933"/>
                </a:cubicBezTo>
                <a:cubicBezTo>
                  <a:pt x="5894" y="10933"/>
                  <a:pt x="21286" y="0"/>
                  <a:pt x="21286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algn="l" defTabSz="228582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90F11E3-60BA-4D2D-8525-DE12E3DD67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4510" y="2405945"/>
            <a:ext cx="476965" cy="18047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2D4FAF7-5872-4608-9511-70798DE2E5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50043" y="2748036"/>
            <a:ext cx="453699" cy="18904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A136BE2-BD37-44A3-82C6-18DD7D940C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6406" b="91103" l="6418" r="94982">
                        <a14:foregroundMark x1="43407" y1="40925" x2="43407" y2="40925"/>
                        <a14:foregroundMark x1="57993" y1="10676" x2="57993" y2="10676"/>
                        <a14:foregroundMark x1="59510" y1="6406" x2="59510" y2="6406"/>
                        <a14:foregroundMark x1="25204" y1="55694" x2="25204" y2="55694"/>
                        <a14:foregroundMark x1="18786" y1="76868" x2="18786" y2="76868"/>
                        <a14:foregroundMark x1="42357" y1="79537" x2="42357" y2="79537"/>
                        <a14:foregroundMark x1="21004" y1="71352" x2="21004" y2="71352"/>
                        <a14:foregroundMark x1="20070" y1="77758" x2="20070" y2="77758"/>
                        <a14:foregroundMark x1="19487" y1="88612" x2="19487" y2="88612"/>
                        <a14:foregroundMark x1="13886" y1="91637" x2="13886" y2="91637"/>
                        <a14:foregroundMark x1="6651" y1="82028" x2="6651" y2="82028"/>
                        <a14:foregroundMark x1="71062" y1="71708" x2="71062" y2="71708"/>
                        <a14:foregroundMark x1="84714" y1="78114" x2="84714" y2="78114"/>
                        <a14:foregroundMark x1="91132" y1="83808" x2="91132" y2="83808"/>
                        <a14:foregroundMark x1="94982" y1="89858" x2="94982" y2="89858"/>
                        <a14:foregroundMark x1="37456" y1="71352" x2="37690" y2="864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0043" y="2009751"/>
            <a:ext cx="360000" cy="21363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D179A80-F2D5-4B6E-936E-CD144F76EA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587" b="90503" l="6630" r="94199">
                        <a14:foregroundMark x1="7182" y1="22346" x2="7182" y2="22346"/>
                        <a14:foregroundMark x1="27901" y1="6704" x2="27901" y2="6704"/>
                        <a14:foregroundMark x1="43094" y1="6145" x2="43094" y2="6145"/>
                        <a14:foregroundMark x1="44751" y1="8380" x2="44751" y2="8380"/>
                        <a14:foregroundMark x1="29006" y1="8380" x2="29006" y2="8380"/>
                        <a14:foregroundMark x1="28177" y1="7263" x2="28177" y2="7263"/>
                        <a14:foregroundMark x1="28453" y1="6704" x2="28453" y2="6704"/>
                        <a14:foregroundMark x1="90608" y1="70950" x2="90608" y2="70950"/>
                        <a14:foregroundMark x1="94475" y1="77095" x2="94475" y2="77095"/>
                        <a14:foregroundMark x1="87293" y1="90503" x2="87293" y2="90503"/>
                        <a14:foregroundMark x1="45028" y1="69274" x2="45028" y2="69274"/>
                        <a14:foregroundMark x1="57459" y1="73184" x2="57459" y2="73184"/>
                        <a14:foregroundMark x1="35359" y1="68715" x2="35359" y2="68715"/>
                        <a14:foregroundMark x1="16851" y1="69832" x2="16851" y2="698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1142" y="3137322"/>
            <a:ext cx="360000" cy="1610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C2BACDC-19ED-499D-A3B0-AE01FD38023D}"/>
              </a:ext>
            </a:extLst>
          </p:cNvPr>
          <p:cNvSpPr/>
          <p:nvPr/>
        </p:nvSpPr>
        <p:spPr>
          <a:xfrm>
            <a:off x="1348128" y="1534419"/>
            <a:ext cx="674361" cy="1920240"/>
          </a:xfrm>
          <a:prstGeom prst="rect">
            <a:avLst/>
          </a:prstGeom>
          <a:noFill/>
          <a:ln w="19050" cap="flat">
            <a:solidFill>
              <a:srgbClr val="A9DDF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3A8946-A16C-478B-8290-4E327ACAFBD4}"/>
              </a:ext>
            </a:extLst>
          </p:cNvPr>
          <p:cNvSpPr txBox="1"/>
          <p:nvPr/>
        </p:nvSpPr>
        <p:spPr>
          <a:xfrm>
            <a:off x="1341533" y="3724824"/>
            <a:ext cx="712794" cy="988989"/>
          </a:xfrm>
          <a:prstGeom prst="rect">
            <a:avLst/>
          </a:prstGeom>
          <a:noFill/>
          <a:ln w="19050" cap="flat">
            <a:solidFill>
              <a:srgbClr val="A9DDF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tabLst/>
            </a:pPr>
            <a:r>
              <a:rPr lang="en-US" sz="1200" dirty="0">
                <a:latin typeface="Trade Gothic for Nike 365 BdCn" panose="020B0806040303020004" pitchFamily="34" charset="0"/>
                <a:ea typeface="Trade Gothic for Nike 365" charset="0"/>
                <a:cs typeface="Trade Gothic for Nike 365" charset="0"/>
              </a:rPr>
              <a:t>Top 50 SKUs</a:t>
            </a:r>
          </a:p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tabLst/>
            </a:pPr>
            <a:endParaRPr lang="en-US" sz="1200" dirty="0">
              <a:latin typeface="Trade Gothic for Nike 365 BdCn" panose="020B0806040303020004" pitchFamily="34" charset="0"/>
              <a:ea typeface="Trade Gothic for Nike 365" charset="0"/>
              <a:cs typeface="Trade Gothic for Nike 365" charset="0"/>
            </a:endParaRPr>
          </a:p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tabLst/>
            </a:pPr>
            <a:r>
              <a:rPr lang="en-US" sz="1200" dirty="0">
                <a:latin typeface="Trade Gothic for Nike 365 BdCn" panose="020B0806040303020004" pitchFamily="34" charset="0"/>
                <a:ea typeface="Trade Gothic for Nike 365" charset="0"/>
                <a:cs typeface="Trade Gothic for Nike 365" charset="0"/>
              </a:rPr>
              <a:t>&amp;</a:t>
            </a:r>
          </a:p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tabLst/>
            </a:pPr>
            <a:r>
              <a:rPr lang="en-US" sz="1200" dirty="0">
                <a:latin typeface="Trade Gothic for Nike 365 BdCn" panose="020B0806040303020004" pitchFamily="34" charset="0"/>
                <a:ea typeface="Trade Gothic for Nike 365" charset="0"/>
                <a:cs typeface="Trade Gothic for Nike 365" charset="0"/>
              </a:rPr>
              <a:t>Comments &gt;50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DF78B3-9A22-4645-98F6-5665D7C817C5}"/>
              </a:ext>
            </a:extLst>
          </p:cNvPr>
          <p:cNvSpPr txBox="1"/>
          <p:nvPr/>
        </p:nvSpPr>
        <p:spPr>
          <a:xfrm>
            <a:off x="2785998" y="3724824"/>
            <a:ext cx="712794" cy="9889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tabLst/>
            </a:pPr>
            <a:r>
              <a:rPr lang="en-US" sz="1200" dirty="0">
                <a:latin typeface="Trade Gothic for Nike 365 BdCn" panose="020B0806040303020004" pitchFamily="34" charset="0"/>
                <a:ea typeface="Trade Gothic for Nike 365" charset="0"/>
                <a:cs typeface="Trade Gothic for Nike 365" charset="0"/>
              </a:rPr>
              <a:t>Top 30 SKUs</a:t>
            </a:r>
          </a:p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tabLst/>
            </a:pPr>
            <a:endParaRPr lang="en-US" sz="1200" dirty="0">
              <a:latin typeface="Trade Gothic for Nike 365 BdCn" panose="020B0806040303020004" pitchFamily="34" charset="0"/>
              <a:ea typeface="Trade Gothic for Nike 365" charset="0"/>
              <a:cs typeface="Trade Gothic for Nike 365" charset="0"/>
            </a:endParaRPr>
          </a:p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tabLst/>
            </a:pPr>
            <a:r>
              <a:rPr lang="en-US" sz="1200" dirty="0">
                <a:latin typeface="Trade Gothic for Nike 365 BdCn" panose="020B0806040303020004" pitchFamily="34" charset="0"/>
                <a:ea typeface="Trade Gothic for Nike 365" charset="0"/>
                <a:cs typeface="Trade Gothic for Nike 365" charset="0"/>
              </a:rPr>
              <a:t>&amp;</a:t>
            </a:r>
          </a:p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tabLst/>
            </a:pPr>
            <a:r>
              <a:rPr lang="en-US" sz="1200" dirty="0">
                <a:latin typeface="Trade Gothic for Nike 365 BdCn" panose="020B0806040303020004" pitchFamily="34" charset="0"/>
                <a:ea typeface="Trade Gothic for Nike 365" charset="0"/>
                <a:cs typeface="Trade Gothic for Nike 365" charset="0"/>
              </a:rPr>
              <a:t>Comments &gt;50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F54E39-6025-4607-878F-101EBD260CD0}"/>
              </a:ext>
            </a:extLst>
          </p:cNvPr>
          <p:cNvSpPr/>
          <p:nvPr/>
        </p:nvSpPr>
        <p:spPr>
          <a:xfrm>
            <a:off x="2077498" y="1530884"/>
            <a:ext cx="2198710" cy="1920240"/>
          </a:xfrm>
          <a:prstGeom prst="rect">
            <a:avLst/>
          </a:prstGeom>
          <a:noFill/>
          <a:ln w="19050" cap="flat">
            <a:solidFill>
              <a:srgbClr val="A9DDF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63E5E5A-619D-4A67-9388-46267C2B7B27}"/>
              </a:ext>
            </a:extLst>
          </p:cNvPr>
          <p:cNvGrpSpPr/>
          <p:nvPr/>
        </p:nvGrpSpPr>
        <p:grpSpPr>
          <a:xfrm>
            <a:off x="800597" y="941422"/>
            <a:ext cx="445293" cy="445293"/>
            <a:chOff x="920080" y="1157491"/>
            <a:chExt cx="338328" cy="33832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F4EF6E2-D1B6-4927-B637-90FB103BA8E8}"/>
                </a:ext>
              </a:extLst>
            </p:cNvPr>
            <p:cNvSpPr/>
            <p:nvPr/>
          </p:nvSpPr>
          <p:spPr>
            <a:xfrm>
              <a:off x="920080" y="1157491"/>
              <a:ext cx="338328" cy="338328"/>
            </a:xfrm>
            <a:prstGeom prst="ellipse">
              <a:avLst/>
            </a:prstGeom>
            <a:solidFill>
              <a:srgbClr val="414141"/>
            </a:solidFill>
            <a:ln w="12700" cap="flat">
              <a:solidFill>
                <a:schemeClr val="bg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  <p:pic>
          <p:nvPicPr>
            <p:cNvPr id="65" name="Graphic 64" descr="Database outline">
              <a:extLst>
                <a:ext uri="{FF2B5EF4-FFF2-40B4-BE49-F238E27FC236}">
                  <a16:creationId xmlns:a16="http://schemas.microsoft.com/office/drawing/2014/main" id="{2698D04D-DFC1-410C-9EFF-ADD4B957A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59954" y="1188549"/>
              <a:ext cx="266701" cy="266701"/>
            </a:xfrm>
            <a:prstGeom prst="rect">
              <a:avLst/>
            </a:prstGeom>
          </p:spPr>
        </p:pic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7B18E084-675C-42D2-9D7D-DB98AF82AEAF}"/>
              </a:ext>
            </a:extLst>
          </p:cNvPr>
          <p:cNvSpPr/>
          <p:nvPr/>
        </p:nvSpPr>
        <p:spPr>
          <a:xfrm>
            <a:off x="7056608" y="2574927"/>
            <a:ext cx="1005840" cy="202197"/>
          </a:xfrm>
          <a:prstGeom prst="rect">
            <a:avLst/>
          </a:prstGeom>
          <a:solidFill>
            <a:srgbClr val="68C5EA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050" dirty="0">
                <a:solidFill>
                  <a:schemeClr val="bg1"/>
                </a:solidFill>
              </a:rPr>
              <a:t>FEMALE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D163DDF-99D5-41DA-96C7-F21E2DA7B5DA}"/>
              </a:ext>
            </a:extLst>
          </p:cNvPr>
          <p:cNvSpPr/>
          <p:nvPr/>
        </p:nvSpPr>
        <p:spPr>
          <a:xfrm>
            <a:off x="7056608" y="3055771"/>
            <a:ext cx="1005840" cy="202197"/>
          </a:xfrm>
          <a:prstGeom prst="rect">
            <a:avLst/>
          </a:prstGeom>
          <a:solidFill>
            <a:srgbClr val="68C5EA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050" dirty="0">
                <a:solidFill>
                  <a:schemeClr val="bg1"/>
                </a:solidFill>
              </a:rPr>
              <a:t>DESIGN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CAE5254-7DC2-495F-9E64-5F6331861173}"/>
              </a:ext>
            </a:extLst>
          </p:cNvPr>
          <p:cNvSpPr/>
          <p:nvPr/>
        </p:nvSpPr>
        <p:spPr>
          <a:xfrm>
            <a:off x="7056608" y="3475083"/>
            <a:ext cx="1005840" cy="202197"/>
          </a:xfrm>
          <a:prstGeom prst="rect">
            <a:avLst/>
          </a:prstGeom>
          <a:solidFill>
            <a:srgbClr val="68C5EA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chemeClr val="bg1"/>
                </a:solidFill>
              </a:rPr>
              <a:t>COMFORT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563A83C-3838-4D6D-A534-C0574097F003}"/>
              </a:ext>
            </a:extLst>
          </p:cNvPr>
          <p:cNvSpPr/>
          <p:nvPr/>
        </p:nvSpPr>
        <p:spPr>
          <a:xfrm>
            <a:off x="7056608" y="2155837"/>
            <a:ext cx="1005840" cy="317991"/>
          </a:xfrm>
          <a:prstGeom prst="rect">
            <a:avLst/>
          </a:prstGeom>
          <a:solidFill>
            <a:srgbClr val="68C5EA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825500" hangingPunct="0"/>
            <a:r>
              <a:rPr lang="en-US" sz="1050" dirty="0">
                <a:solidFill>
                  <a:schemeClr val="bg1"/>
                </a:solidFill>
              </a:rPr>
              <a:t>FUNCTIONALITY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0D9B805-6D7C-4981-A3E2-30E03613F1FC}"/>
              </a:ext>
            </a:extLst>
          </p:cNvPr>
          <p:cNvSpPr/>
          <p:nvPr/>
        </p:nvSpPr>
        <p:spPr>
          <a:xfrm>
            <a:off x="5403831" y="2895661"/>
            <a:ext cx="424886" cy="168361"/>
          </a:xfrm>
          <a:prstGeom prst="rect">
            <a:avLst/>
          </a:prstGeom>
          <a:noFill/>
          <a:ln w="12700" cap="flat">
            <a:solidFill>
              <a:srgbClr val="68C5EA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624DCE6E-9CC3-4D08-8F08-50E6EC55E414}"/>
              </a:ext>
            </a:extLst>
          </p:cNvPr>
          <p:cNvCxnSpPr>
            <a:cxnSpLocks/>
            <a:stCxn id="85" idx="0"/>
            <a:endCxn id="83" idx="1"/>
          </p:cNvCxnSpPr>
          <p:nvPr/>
        </p:nvCxnSpPr>
        <p:spPr>
          <a:xfrm rot="5400000" flipH="1" flipV="1">
            <a:off x="6226624" y="2065677"/>
            <a:ext cx="219635" cy="1440334"/>
          </a:xfrm>
          <a:prstGeom prst="bentConnector2">
            <a:avLst/>
          </a:prstGeom>
          <a:noFill/>
          <a:ln w="6350" cap="flat">
            <a:solidFill>
              <a:srgbClr val="68C5EA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26E324A-AB49-43BD-A8D3-301B0A867F56}"/>
              </a:ext>
            </a:extLst>
          </p:cNvPr>
          <p:cNvSpPr/>
          <p:nvPr/>
        </p:nvSpPr>
        <p:spPr>
          <a:xfrm>
            <a:off x="6058798" y="3075789"/>
            <a:ext cx="424886" cy="168361"/>
          </a:xfrm>
          <a:prstGeom prst="rect">
            <a:avLst/>
          </a:prstGeom>
          <a:noFill/>
          <a:ln w="12700" cap="flat">
            <a:solidFill>
              <a:srgbClr val="68C5EA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3CFFD93-F0BD-4DDD-BE53-A6B05C74AEB8}"/>
              </a:ext>
            </a:extLst>
          </p:cNvPr>
          <p:cNvSpPr/>
          <p:nvPr/>
        </p:nvSpPr>
        <p:spPr>
          <a:xfrm>
            <a:off x="5454772" y="3208714"/>
            <a:ext cx="516137" cy="168361"/>
          </a:xfrm>
          <a:prstGeom prst="rect">
            <a:avLst/>
          </a:prstGeom>
          <a:noFill/>
          <a:ln w="12700" cap="flat">
            <a:solidFill>
              <a:srgbClr val="68C5EA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D6974B5D-645F-4620-8B71-0A933E2A4AA3}"/>
              </a:ext>
            </a:extLst>
          </p:cNvPr>
          <p:cNvCxnSpPr>
            <a:cxnSpLocks/>
            <a:stCxn id="114" idx="2"/>
            <a:endCxn id="98" idx="1"/>
          </p:cNvCxnSpPr>
          <p:nvPr/>
        </p:nvCxnSpPr>
        <p:spPr>
          <a:xfrm rot="16200000" flipH="1">
            <a:off x="6285171" y="2804744"/>
            <a:ext cx="199107" cy="1343767"/>
          </a:xfrm>
          <a:prstGeom prst="bentConnector2">
            <a:avLst/>
          </a:prstGeom>
          <a:noFill/>
          <a:ln w="6350" cap="flat">
            <a:solidFill>
              <a:srgbClr val="68C5EA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CB01CF1-BC38-4F34-88F2-2053D49135E2}"/>
              </a:ext>
            </a:extLst>
          </p:cNvPr>
          <p:cNvSpPr/>
          <p:nvPr/>
        </p:nvSpPr>
        <p:spPr>
          <a:xfrm>
            <a:off x="5414656" y="3636702"/>
            <a:ext cx="747818" cy="165900"/>
          </a:xfrm>
          <a:prstGeom prst="rect">
            <a:avLst/>
          </a:prstGeom>
          <a:noFill/>
          <a:ln w="12700" cap="flat">
            <a:solidFill>
              <a:srgbClr val="68C5EA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935158AA-2662-4787-8AAA-3583486B431F}"/>
              </a:ext>
            </a:extLst>
          </p:cNvPr>
          <p:cNvCxnSpPr>
            <a:cxnSpLocks/>
            <a:stCxn id="117" idx="2"/>
            <a:endCxn id="98" idx="1"/>
          </p:cNvCxnSpPr>
          <p:nvPr/>
        </p:nvCxnSpPr>
        <p:spPr>
          <a:xfrm rot="5400000" flipH="1" flipV="1">
            <a:off x="6309376" y="3055370"/>
            <a:ext cx="226420" cy="1268043"/>
          </a:xfrm>
          <a:prstGeom prst="bentConnector4">
            <a:avLst>
              <a:gd name="adj1" fmla="val -100963"/>
              <a:gd name="adj2" fmla="val 64744"/>
            </a:avLst>
          </a:prstGeom>
          <a:noFill/>
          <a:ln w="6350" cap="flat">
            <a:solidFill>
              <a:srgbClr val="68C5EA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0160" name="Straight Arrow Connector 220159">
            <a:extLst>
              <a:ext uri="{FF2B5EF4-FFF2-40B4-BE49-F238E27FC236}">
                <a16:creationId xmlns:a16="http://schemas.microsoft.com/office/drawing/2014/main" id="{DF040F88-F95E-4DCD-8DF6-52458FA315CD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6483684" y="3156869"/>
            <a:ext cx="572924" cy="1"/>
          </a:xfrm>
          <a:prstGeom prst="straightConnector1">
            <a:avLst/>
          </a:prstGeom>
          <a:noFill/>
          <a:ln w="6350" cap="flat">
            <a:solidFill>
              <a:srgbClr val="68C5EA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209F8CB-EB17-4D82-8AD9-C07C5ED2A15C}"/>
              </a:ext>
            </a:extLst>
          </p:cNvPr>
          <p:cNvSpPr/>
          <p:nvPr/>
        </p:nvSpPr>
        <p:spPr>
          <a:xfrm>
            <a:off x="6432002" y="2159942"/>
            <a:ext cx="457200" cy="168361"/>
          </a:xfrm>
          <a:prstGeom prst="rect">
            <a:avLst/>
          </a:prstGeom>
          <a:noFill/>
          <a:ln w="12700" cap="flat">
            <a:solidFill>
              <a:srgbClr val="68C5EA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3BE37D1-EC3E-4BD2-A64E-897C0AA410CE}"/>
              </a:ext>
            </a:extLst>
          </p:cNvPr>
          <p:cNvSpPr/>
          <p:nvPr/>
        </p:nvSpPr>
        <p:spPr>
          <a:xfrm>
            <a:off x="5361420" y="5484613"/>
            <a:ext cx="640080" cy="168361"/>
          </a:xfrm>
          <a:prstGeom prst="rect">
            <a:avLst/>
          </a:prstGeom>
          <a:noFill/>
          <a:ln w="12700" cap="flat">
            <a:solidFill>
              <a:srgbClr val="68C5EA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9D7C2DF-22BE-46AD-BAA2-BA876C6E09C7}"/>
              </a:ext>
            </a:extLst>
          </p:cNvPr>
          <p:cNvSpPr/>
          <p:nvPr/>
        </p:nvSpPr>
        <p:spPr>
          <a:xfrm>
            <a:off x="5786871" y="5756814"/>
            <a:ext cx="640080" cy="168361"/>
          </a:xfrm>
          <a:prstGeom prst="rect">
            <a:avLst/>
          </a:prstGeom>
          <a:noFill/>
          <a:ln w="12700" cap="flat">
            <a:solidFill>
              <a:srgbClr val="68C5EA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269D7CC-AA13-4B90-BB0B-AA68F89B440D}"/>
              </a:ext>
            </a:extLst>
          </p:cNvPr>
          <p:cNvCxnSpPr>
            <a:cxnSpLocks/>
            <a:stCxn id="145" idx="0"/>
            <a:endCxn id="153" idx="1"/>
          </p:cNvCxnSpPr>
          <p:nvPr/>
        </p:nvCxnSpPr>
        <p:spPr>
          <a:xfrm rot="5400000" flipH="1" flipV="1">
            <a:off x="5826787" y="4254792"/>
            <a:ext cx="1084495" cy="1375148"/>
          </a:xfrm>
          <a:prstGeom prst="bentConnector2">
            <a:avLst/>
          </a:prstGeom>
          <a:noFill/>
          <a:ln w="6350" cap="flat">
            <a:solidFill>
              <a:srgbClr val="68C5EA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AAC5D63-075E-406D-85E9-5F10657E39E9}"/>
              </a:ext>
            </a:extLst>
          </p:cNvPr>
          <p:cNvSpPr/>
          <p:nvPr/>
        </p:nvSpPr>
        <p:spPr>
          <a:xfrm>
            <a:off x="7056608" y="4299019"/>
            <a:ext cx="1005840" cy="202197"/>
          </a:xfrm>
          <a:prstGeom prst="rect">
            <a:avLst/>
          </a:prstGeom>
          <a:solidFill>
            <a:srgbClr val="68C5EA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050" dirty="0">
                <a:solidFill>
                  <a:schemeClr val="bg1"/>
                </a:solidFill>
              </a:rPr>
              <a:t>OCCASION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AEA24E19-A93E-4986-B367-CFD20EAD4AFE}"/>
              </a:ext>
            </a:extLst>
          </p:cNvPr>
          <p:cNvCxnSpPr>
            <a:cxnSpLocks/>
            <a:stCxn id="146" idx="0"/>
            <a:endCxn id="158" idx="1"/>
          </p:cNvCxnSpPr>
          <p:nvPr/>
        </p:nvCxnSpPr>
        <p:spPr>
          <a:xfrm rot="5400000" flipH="1" flipV="1">
            <a:off x="6088505" y="4788712"/>
            <a:ext cx="986509" cy="949697"/>
          </a:xfrm>
          <a:prstGeom prst="bentConnector2">
            <a:avLst/>
          </a:prstGeom>
          <a:noFill/>
          <a:ln w="6350" cap="flat">
            <a:solidFill>
              <a:srgbClr val="68C5EA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57909EA-7484-4C78-9E76-84483D774C17}"/>
              </a:ext>
            </a:extLst>
          </p:cNvPr>
          <p:cNvSpPr/>
          <p:nvPr/>
        </p:nvSpPr>
        <p:spPr>
          <a:xfrm>
            <a:off x="7056608" y="4669206"/>
            <a:ext cx="1005840" cy="202197"/>
          </a:xfrm>
          <a:prstGeom prst="rect">
            <a:avLst/>
          </a:prstGeom>
          <a:solidFill>
            <a:srgbClr val="68C5EA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050" dirty="0">
                <a:solidFill>
                  <a:schemeClr val="bg1"/>
                </a:solidFill>
              </a:rPr>
              <a:t>IDENTIFICATION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FB63D82-C1E6-4395-9D43-15DBD7D69DB8}"/>
              </a:ext>
            </a:extLst>
          </p:cNvPr>
          <p:cNvSpPr/>
          <p:nvPr/>
        </p:nvSpPr>
        <p:spPr>
          <a:xfrm>
            <a:off x="4994952" y="2143023"/>
            <a:ext cx="472759" cy="169158"/>
          </a:xfrm>
          <a:prstGeom prst="rect">
            <a:avLst/>
          </a:prstGeom>
          <a:noFill/>
          <a:ln w="12700" cap="flat">
            <a:solidFill>
              <a:srgbClr val="68C5EA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26B729E1-DD5B-46DA-B9D1-1143EA32C56D}"/>
              </a:ext>
            </a:extLst>
          </p:cNvPr>
          <p:cNvCxnSpPr>
            <a:cxnSpLocks/>
            <a:stCxn id="165" idx="0"/>
            <a:endCxn id="168" idx="1"/>
          </p:cNvCxnSpPr>
          <p:nvPr/>
        </p:nvCxnSpPr>
        <p:spPr>
          <a:xfrm rot="5400000" flipH="1" flipV="1">
            <a:off x="6059497" y="1145912"/>
            <a:ext cx="168946" cy="1825276"/>
          </a:xfrm>
          <a:prstGeom prst="bentConnector2">
            <a:avLst/>
          </a:prstGeom>
          <a:noFill/>
          <a:ln w="6350" cap="flat">
            <a:solidFill>
              <a:srgbClr val="68C5EA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63F273A-06C8-438C-84EF-91E307DBF46E}"/>
              </a:ext>
            </a:extLst>
          </p:cNvPr>
          <p:cNvSpPr/>
          <p:nvPr/>
        </p:nvSpPr>
        <p:spPr>
          <a:xfrm>
            <a:off x="7056608" y="1885950"/>
            <a:ext cx="1005840" cy="176254"/>
          </a:xfrm>
          <a:prstGeom prst="rect">
            <a:avLst/>
          </a:prstGeom>
          <a:solidFill>
            <a:srgbClr val="68C5EA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050" dirty="0">
                <a:solidFill>
                  <a:schemeClr val="bg1"/>
                </a:solidFill>
              </a:rPr>
              <a:t>PROFILE</a:t>
            </a:r>
            <a:endParaRPr lang="en-US" sz="1050" dirty="0">
              <a:solidFill>
                <a:schemeClr val="bg1"/>
              </a:solidFill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1405C83-7D00-4A99-B84D-894E89C14505}"/>
              </a:ext>
            </a:extLst>
          </p:cNvPr>
          <p:cNvGrpSpPr/>
          <p:nvPr/>
        </p:nvGrpSpPr>
        <p:grpSpPr>
          <a:xfrm>
            <a:off x="4484033" y="931897"/>
            <a:ext cx="445293" cy="445293"/>
            <a:chOff x="3941462" y="1282586"/>
            <a:chExt cx="338328" cy="338328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8B14FA30-B26F-41D3-AA5B-2CD1E7960E90}"/>
                </a:ext>
              </a:extLst>
            </p:cNvPr>
            <p:cNvSpPr/>
            <p:nvPr/>
          </p:nvSpPr>
          <p:spPr>
            <a:xfrm>
              <a:off x="3941462" y="1282586"/>
              <a:ext cx="338328" cy="338328"/>
            </a:xfrm>
            <a:prstGeom prst="ellipse">
              <a:avLst/>
            </a:prstGeom>
            <a:solidFill>
              <a:srgbClr val="414141"/>
            </a:solidFill>
            <a:ln w="12700" cap="flat">
              <a:solidFill>
                <a:schemeClr val="bg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  <p:pic>
          <p:nvPicPr>
            <p:cNvPr id="134" name="Graphic 133" descr="Research with solid fill">
              <a:extLst>
                <a:ext uri="{FF2B5EF4-FFF2-40B4-BE49-F238E27FC236}">
                  <a16:creationId xmlns:a16="http://schemas.microsoft.com/office/drawing/2014/main" id="{3967D2CA-1A10-4F28-8D45-24D305859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992610" y="1338028"/>
              <a:ext cx="236032" cy="236032"/>
            </a:xfrm>
            <a:prstGeom prst="rect">
              <a:avLst/>
            </a:prstGeom>
          </p:spPr>
        </p:pic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CF81110-AE5A-492F-A62A-EF06598ED344}"/>
              </a:ext>
            </a:extLst>
          </p:cNvPr>
          <p:cNvSpPr txBox="1"/>
          <p:nvPr/>
        </p:nvSpPr>
        <p:spPr>
          <a:xfrm>
            <a:off x="9079390" y="878087"/>
            <a:ext cx="3538408" cy="6027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1100639" hangingPunct="0">
              <a:lnSpc>
                <a:spcPct val="130000"/>
              </a:lnSpc>
            </a:pPr>
            <a:r>
              <a:rPr lang="en-US" altLang="zh-CN" sz="1400" b="1" kern="0" spc="300" dirty="0">
                <a:solidFill>
                  <a:schemeClr val="tx2"/>
                </a:solidFill>
                <a:latin typeface="Trade Gothic for Nike 365 BdCn"/>
                <a:sym typeface="Helvetica Light"/>
              </a:rPr>
              <a:t>PRODUCT CLUSTERING</a:t>
            </a:r>
          </a:p>
          <a:p>
            <a:pPr defTabSz="1100639" hangingPunct="0">
              <a:lnSpc>
                <a:spcPct val="130000"/>
              </a:lnSpc>
            </a:pPr>
            <a:r>
              <a:rPr lang="en-US" altLang="zh-CN" sz="1100" b="1" kern="0" spc="300" dirty="0">
                <a:solidFill>
                  <a:schemeClr val="bg1">
                    <a:lumMod val="50000"/>
                  </a:schemeClr>
                </a:solidFill>
                <a:latin typeface="Trade Gothic for Nike 365 BdCn"/>
                <a:sym typeface="Helvetica Light"/>
              </a:rPr>
              <a:t>ALGORITHMETIC INTERPRETATION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65F9BB6-3F41-41B8-9B9D-A426A430E2C6}"/>
              </a:ext>
            </a:extLst>
          </p:cNvPr>
          <p:cNvCxnSpPr/>
          <p:nvPr/>
        </p:nvCxnSpPr>
        <p:spPr>
          <a:xfrm>
            <a:off x="6897591" y="2242038"/>
            <a:ext cx="182880" cy="0"/>
          </a:xfrm>
          <a:prstGeom prst="straightConnector1">
            <a:avLst/>
          </a:prstGeom>
          <a:noFill/>
          <a:ln w="6350" cap="flat">
            <a:solidFill>
              <a:srgbClr val="68C5EA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E12D25A3-EBC2-48DD-A73C-41C84F2A3095}"/>
              </a:ext>
            </a:extLst>
          </p:cNvPr>
          <p:cNvGrpSpPr/>
          <p:nvPr/>
        </p:nvGrpSpPr>
        <p:grpSpPr>
          <a:xfrm>
            <a:off x="8620125" y="931897"/>
            <a:ext cx="445293" cy="445293"/>
            <a:chOff x="8698515" y="1597664"/>
            <a:chExt cx="338328" cy="338328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7622A088-C4A2-456E-B9D1-67A60962B4EE}"/>
                </a:ext>
              </a:extLst>
            </p:cNvPr>
            <p:cNvSpPr/>
            <p:nvPr/>
          </p:nvSpPr>
          <p:spPr>
            <a:xfrm>
              <a:off x="8698515" y="1597664"/>
              <a:ext cx="338328" cy="338328"/>
            </a:xfrm>
            <a:prstGeom prst="ellipse">
              <a:avLst/>
            </a:prstGeom>
            <a:solidFill>
              <a:srgbClr val="414141"/>
            </a:solidFill>
            <a:ln w="12700" cap="flat">
              <a:solidFill>
                <a:schemeClr val="bg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  <p:pic>
          <p:nvPicPr>
            <p:cNvPr id="157" name="Graphic 156" descr="Illustrator outline">
              <a:extLst>
                <a:ext uri="{FF2B5EF4-FFF2-40B4-BE49-F238E27FC236}">
                  <a16:creationId xmlns:a16="http://schemas.microsoft.com/office/drawing/2014/main" id="{710D7EFD-1BDA-4D3B-96E5-BB2EE0E32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731197" y="1624747"/>
              <a:ext cx="272964" cy="27296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5BEAAF2-3F6B-4654-A0C4-A9FBEB0B5E93}"/>
              </a:ext>
            </a:extLst>
          </p:cNvPr>
          <p:cNvSpPr txBox="1"/>
          <p:nvPr/>
        </p:nvSpPr>
        <p:spPr>
          <a:xfrm>
            <a:off x="9012278" y="4629914"/>
            <a:ext cx="3048000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tabLst/>
            </a:pPr>
            <a:r>
              <a:rPr lang="en-US" sz="1000" dirty="0">
                <a:latin typeface="Trade Gothic for Nike 365 BdCn" panose="020B0806040303020004" pitchFamily="34" charset="0"/>
                <a:ea typeface="Trade Gothic for Nike 365" charset="0"/>
                <a:cs typeface="Trade Gothic for Nike 365" charset="0"/>
              </a:rPr>
              <a:t>GROUP THE PRODUCTS ACCORDING TO FEATURE SIMILARITY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ABAE48B-1F8B-4B75-9247-695DA05D7D19}"/>
              </a:ext>
            </a:extLst>
          </p:cNvPr>
          <p:cNvSpPr txBox="1"/>
          <p:nvPr/>
        </p:nvSpPr>
        <p:spPr>
          <a:xfrm>
            <a:off x="9012278" y="1545731"/>
            <a:ext cx="285587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tabLst/>
            </a:pPr>
            <a:r>
              <a:rPr lang="en-US" sz="1000" dirty="0">
                <a:latin typeface="Trade Gothic for Nike 365 BdCn" panose="020B0806040303020004" pitchFamily="34" charset="0"/>
                <a:ea typeface="Trade Gothic for Nike 365" charset="0"/>
                <a:cs typeface="Trade Gothic for Nike 365" charset="0"/>
              </a:rPr>
              <a:t> BASED ON FEATURES FROM THE CONSUMER REVIEWS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BD4D375-B1D7-4D13-B6D2-EE26440267B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4961806"/>
            <a:ext cx="2306513" cy="1134194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EDB6257-F628-4F93-B10D-0C0B4DD5E86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337" y="5466808"/>
            <a:ext cx="1771088" cy="606993"/>
          </a:xfrm>
          <a:prstGeom prst="rect">
            <a:avLst/>
          </a:prstGeom>
        </p:spPr>
      </p:pic>
      <p:pic>
        <p:nvPicPr>
          <p:cNvPr id="226" name="Picture 225" descr="Chart, scatter chart&#10;&#10;Description automatically generated">
            <a:extLst>
              <a:ext uri="{FF2B5EF4-FFF2-40B4-BE49-F238E27FC236}">
                <a16:creationId xmlns:a16="http://schemas.microsoft.com/office/drawing/2014/main" id="{4CABDC39-A582-456B-B96A-3343814A020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25" y="4942114"/>
            <a:ext cx="3371850" cy="1334861"/>
          </a:xfrm>
          <a:prstGeom prst="rect">
            <a:avLst/>
          </a:prstGeom>
        </p:spPr>
      </p:pic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3726693-D27E-4391-B956-34815D8C851E}"/>
              </a:ext>
            </a:extLst>
          </p:cNvPr>
          <p:cNvCxnSpPr>
            <a:cxnSpLocks/>
          </p:cNvCxnSpPr>
          <p:nvPr/>
        </p:nvCxnSpPr>
        <p:spPr>
          <a:xfrm>
            <a:off x="5054010" y="1194574"/>
            <a:ext cx="3080340" cy="0"/>
          </a:xfrm>
          <a:prstGeom prst="line">
            <a:avLst/>
          </a:prstGeom>
          <a:noFill/>
          <a:ln w="19050" cap="flat">
            <a:solidFill>
              <a:srgbClr val="8C8C8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BAA7F09-BD0C-440D-A847-929612BB8EA4}"/>
              </a:ext>
            </a:extLst>
          </p:cNvPr>
          <p:cNvCxnSpPr>
            <a:cxnSpLocks/>
          </p:cNvCxnSpPr>
          <p:nvPr/>
        </p:nvCxnSpPr>
        <p:spPr>
          <a:xfrm>
            <a:off x="9187860" y="1194574"/>
            <a:ext cx="2575515" cy="0"/>
          </a:xfrm>
          <a:prstGeom prst="line">
            <a:avLst/>
          </a:prstGeom>
          <a:noFill/>
          <a:ln w="19050" cap="flat">
            <a:solidFill>
              <a:srgbClr val="8C8C8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7" name="Arrow: Chevron 176">
            <a:extLst>
              <a:ext uri="{FF2B5EF4-FFF2-40B4-BE49-F238E27FC236}">
                <a16:creationId xmlns:a16="http://schemas.microsoft.com/office/drawing/2014/main" id="{14831973-F198-4B34-8AE4-689A1EB991BD}"/>
              </a:ext>
            </a:extLst>
          </p:cNvPr>
          <p:cNvSpPr/>
          <p:nvPr/>
        </p:nvSpPr>
        <p:spPr>
          <a:xfrm rot="5400000">
            <a:off x="1633297" y="3391359"/>
            <a:ext cx="146773" cy="402625"/>
          </a:xfrm>
          <a:prstGeom prst="chevron">
            <a:avLst/>
          </a:prstGeom>
          <a:solidFill>
            <a:srgbClr val="68C5EA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81" name="Arrow: Chevron 180">
            <a:extLst>
              <a:ext uri="{FF2B5EF4-FFF2-40B4-BE49-F238E27FC236}">
                <a16:creationId xmlns:a16="http://schemas.microsoft.com/office/drawing/2014/main" id="{2469E921-1A06-4EA2-A749-43C1FB88D037}"/>
              </a:ext>
            </a:extLst>
          </p:cNvPr>
          <p:cNvSpPr/>
          <p:nvPr/>
        </p:nvSpPr>
        <p:spPr>
          <a:xfrm rot="5400000">
            <a:off x="3128722" y="3372309"/>
            <a:ext cx="146773" cy="402625"/>
          </a:xfrm>
          <a:prstGeom prst="chevron">
            <a:avLst/>
          </a:prstGeom>
          <a:solidFill>
            <a:srgbClr val="68C5EA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87" name="Arrow: Chevron 186">
            <a:extLst>
              <a:ext uri="{FF2B5EF4-FFF2-40B4-BE49-F238E27FC236}">
                <a16:creationId xmlns:a16="http://schemas.microsoft.com/office/drawing/2014/main" id="{9F670761-7192-4592-A0BA-7A3884B98261}"/>
              </a:ext>
            </a:extLst>
          </p:cNvPr>
          <p:cNvSpPr/>
          <p:nvPr/>
        </p:nvSpPr>
        <p:spPr>
          <a:xfrm rot="5400000">
            <a:off x="1633297" y="4658184"/>
            <a:ext cx="146773" cy="402625"/>
          </a:xfrm>
          <a:prstGeom prst="chevron">
            <a:avLst/>
          </a:prstGeom>
          <a:solidFill>
            <a:srgbClr val="68C5EA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EFE99E8-A153-48DC-879A-E68F4C7E6001}"/>
              </a:ext>
            </a:extLst>
          </p:cNvPr>
          <p:cNvGrpSpPr/>
          <p:nvPr/>
        </p:nvGrpSpPr>
        <p:grpSpPr>
          <a:xfrm>
            <a:off x="4464792" y="1604205"/>
            <a:ext cx="511810" cy="4572394"/>
            <a:chOff x="3374515" y="1450174"/>
            <a:chExt cx="740287" cy="4286598"/>
          </a:xfrm>
        </p:grpSpPr>
        <p:sp>
          <p:nvSpPr>
            <p:cNvPr id="173" name="Arrow: Chevron 172">
              <a:extLst>
                <a:ext uri="{FF2B5EF4-FFF2-40B4-BE49-F238E27FC236}">
                  <a16:creationId xmlns:a16="http://schemas.microsoft.com/office/drawing/2014/main" id="{372F254C-17EF-412F-B6A5-91F9B40D1D12}"/>
                </a:ext>
              </a:extLst>
            </p:cNvPr>
            <p:cNvSpPr/>
            <p:nvPr/>
          </p:nvSpPr>
          <p:spPr>
            <a:xfrm>
              <a:off x="3374515" y="1450174"/>
              <a:ext cx="559023" cy="4286598"/>
            </a:xfrm>
            <a:prstGeom prst="chevron">
              <a:avLst/>
            </a:prstGeom>
            <a:solidFill>
              <a:srgbClr val="B3B3B3">
                <a:alpha val="20000"/>
              </a:srgbClr>
            </a:solidFill>
            <a:ln w="12700" cap="flat">
              <a:solidFill>
                <a:schemeClr val="bg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7733" tIns="67733" rIns="67733" bIns="67733" numCol="1" spcCol="38100" rtlCol="0" anchor="ctr">
              <a:noAutofit/>
            </a:bodyPr>
            <a:lstStyle/>
            <a:p>
              <a:pPr algn="ctr" defTabSz="1100639" hangingPunct="0"/>
              <a:endParaRPr lang="en-US" sz="1467" kern="0" dirty="0">
                <a:solidFill>
                  <a:srgbClr val="FFFFFF"/>
                </a:solidFill>
                <a:latin typeface="Trade Gothic for Nike 365 BdCn"/>
                <a:sym typeface="Helvetica Light"/>
              </a:endParaRPr>
            </a:p>
          </p:txBody>
        </p:sp>
        <p:sp>
          <p:nvSpPr>
            <p:cNvPr id="174" name="Arrow: Chevron 173">
              <a:extLst>
                <a:ext uri="{FF2B5EF4-FFF2-40B4-BE49-F238E27FC236}">
                  <a16:creationId xmlns:a16="http://schemas.microsoft.com/office/drawing/2014/main" id="{377F739A-673B-4CDA-85F1-1CAAA1CB29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8863" y="2689808"/>
              <a:ext cx="415939" cy="1642706"/>
            </a:xfrm>
            <a:prstGeom prst="chevron">
              <a:avLst/>
            </a:prstGeom>
            <a:solidFill>
              <a:schemeClr val="accent2"/>
            </a:solidFill>
            <a:ln w="12700" cap="flat">
              <a:solidFill>
                <a:schemeClr val="bg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7733" tIns="67733" rIns="67733" bIns="67733" numCol="1" spcCol="38100" rtlCol="0" anchor="ctr">
              <a:noAutofit/>
            </a:bodyPr>
            <a:lstStyle/>
            <a:p>
              <a:pPr defTabSz="1100639" hangingPunct="0"/>
              <a:endParaRPr lang="en-US" sz="1467" kern="0" dirty="0">
                <a:solidFill>
                  <a:srgbClr val="FFFFFF"/>
                </a:solidFill>
                <a:latin typeface="Trade Gothic for Nike 365 BdCn"/>
                <a:sym typeface="Helvetica Light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56B72BB-9609-4266-90F4-FC43545638F2}"/>
              </a:ext>
            </a:extLst>
          </p:cNvPr>
          <p:cNvGrpSpPr/>
          <p:nvPr/>
        </p:nvGrpSpPr>
        <p:grpSpPr>
          <a:xfrm>
            <a:off x="8092050" y="1594680"/>
            <a:ext cx="511810" cy="4572394"/>
            <a:chOff x="3374515" y="1450174"/>
            <a:chExt cx="740287" cy="4286598"/>
          </a:xfrm>
        </p:grpSpPr>
        <p:sp>
          <p:nvSpPr>
            <p:cNvPr id="192" name="Arrow: Chevron 191">
              <a:extLst>
                <a:ext uri="{FF2B5EF4-FFF2-40B4-BE49-F238E27FC236}">
                  <a16:creationId xmlns:a16="http://schemas.microsoft.com/office/drawing/2014/main" id="{E4AD60E5-7AEC-4BCA-BFEE-44E62C3641B7}"/>
                </a:ext>
              </a:extLst>
            </p:cNvPr>
            <p:cNvSpPr/>
            <p:nvPr/>
          </p:nvSpPr>
          <p:spPr>
            <a:xfrm>
              <a:off x="3374515" y="1450174"/>
              <a:ext cx="559023" cy="4286598"/>
            </a:xfrm>
            <a:prstGeom prst="chevron">
              <a:avLst/>
            </a:prstGeom>
            <a:solidFill>
              <a:srgbClr val="F0F0F0"/>
            </a:solidFill>
            <a:ln w="12700" cap="flat">
              <a:solidFill>
                <a:schemeClr val="bg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7733" tIns="67733" rIns="67733" bIns="67733" numCol="1" spcCol="38100" rtlCol="0" anchor="ctr">
              <a:noAutofit/>
            </a:bodyPr>
            <a:lstStyle/>
            <a:p>
              <a:pPr algn="ctr" defTabSz="1100639" hangingPunct="0"/>
              <a:endParaRPr lang="en-US" sz="1467" kern="0" dirty="0">
                <a:solidFill>
                  <a:srgbClr val="FFFFFF"/>
                </a:solidFill>
                <a:latin typeface="Trade Gothic for Nike 365 BdCn"/>
                <a:sym typeface="Helvetica Light"/>
              </a:endParaRPr>
            </a:p>
          </p:txBody>
        </p:sp>
        <p:sp>
          <p:nvSpPr>
            <p:cNvPr id="193" name="Arrow: Chevron 192">
              <a:extLst>
                <a:ext uri="{FF2B5EF4-FFF2-40B4-BE49-F238E27FC236}">
                  <a16:creationId xmlns:a16="http://schemas.microsoft.com/office/drawing/2014/main" id="{8DF9B333-88B8-4179-B90E-8C61676251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8863" y="2689808"/>
              <a:ext cx="415939" cy="1642706"/>
            </a:xfrm>
            <a:prstGeom prst="chevron">
              <a:avLst/>
            </a:prstGeom>
            <a:solidFill>
              <a:schemeClr val="accent2"/>
            </a:solidFill>
            <a:ln w="12700" cap="flat">
              <a:solidFill>
                <a:schemeClr val="bg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7733" tIns="67733" rIns="67733" bIns="67733" numCol="1" spcCol="38100" rtlCol="0" anchor="ctr">
              <a:noAutofit/>
            </a:bodyPr>
            <a:lstStyle/>
            <a:p>
              <a:pPr defTabSz="1100639" hangingPunct="0"/>
              <a:endParaRPr lang="en-US" sz="1467" kern="0" dirty="0">
                <a:solidFill>
                  <a:srgbClr val="FFFFFF"/>
                </a:solidFill>
                <a:latin typeface="Trade Gothic for Nike 365 BdCn"/>
                <a:sym typeface="Helvetica Ligh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C000E36-8988-4950-AC77-A1D79978394E}"/>
              </a:ext>
            </a:extLst>
          </p:cNvPr>
          <p:cNvGrpSpPr/>
          <p:nvPr/>
        </p:nvGrpSpPr>
        <p:grpSpPr>
          <a:xfrm>
            <a:off x="2101402" y="1587174"/>
            <a:ext cx="2100377" cy="1797089"/>
            <a:chOff x="2215702" y="1587174"/>
            <a:chExt cx="2100377" cy="1797089"/>
          </a:xfrm>
        </p:grpSpPr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6E678F40-1611-48BB-A831-DFF3620E1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3528684" y="1594699"/>
              <a:ext cx="519599" cy="288282"/>
            </a:xfrm>
            <a:prstGeom prst="rect">
              <a:avLst/>
            </a:prstGeom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A6681906-DFCC-4C57-83C2-808033DAA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3007924" y="2421869"/>
              <a:ext cx="236931" cy="283980"/>
            </a:xfrm>
            <a:prstGeom prst="rect">
              <a:avLst/>
            </a:prstGeom>
          </p:spPr>
        </p:pic>
        <p:pic>
          <p:nvPicPr>
            <p:cNvPr id="196" name="Picture 195" descr="Free Download Xtep Logo in SVG, PNG, JPG, EPS, AI Formats">
              <a:extLst>
                <a:ext uri="{FF2B5EF4-FFF2-40B4-BE49-F238E27FC236}">
                  <a16:creationId xmlns:a16="http://schemas.microsoft.com/office/drawing/2014/main" id="{B0C3C0FB-18AB-4D61-A428-97A53C06EE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03" t="34992" r="6676" b="36332"/>
            <a:stretch/>
          </p:blipFill>
          <p:spPr bwMode="auto">
            <a:xfrm>
              <a:off x="2645646" y="2804528"/>
              <a:ext cx="518852" cy="192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7" name="Picture 48" descr="teach beach Opinion logo salomon - iris-corporation.com">
              <a:extLst>
                <a:ext uri="{FF2B5EF4-FFF2-40B4-BE49-F238E27FC236}">
                  <a16:creationId xmlns:a16="http://schemas.microsoft.com/office/drawing/2014/main" id="{84672728-4357-4379-9951-3F3D1934D1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21030" b="8105"/>
            <a:stretch/>
          </p:blipFill>
          <p:spPr bwMode="auto">
            <a:xfrm>
              <a:off x="2293913" y="1817714"/>
              <a:ext cx="560169" cy="186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0B355CAC-1C32-4198-8749-6B3E64413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backgroundRemoval t="9524" b="89286" l="7732" r="94845">
                          <a14:foregroundMark x1="11340" y1="39286" x2="11340" y2="39286"/>
                          <a14:foregroundMark x1="7732" y1="30952" x2="7732" y2="30952"/>
                          <a14:foregroundMark x1="23196" y1="26190" x2="23196" y2="26190"/>
                          <a14:foregroundMark x1="23196" y1="26190" x2="23196" y2="26190"/>
                          <a14:foregroundMark x1="30928" y1="33333" x2="30928" y2="33333"/>
                          <a14:foregroundMark x1="47938" y1="26190" x2="47938" y2="26190"/>
                          <a14:foregroundMark x1="59794" y1="23810" x2="59794" y2="23810"/>
                          <a14:foregroundMark x1="85567" y1="28571" x2="85567" y2="28571"/>
                          <a14:foregroundMark x1="92268" y1="17857" x2="92268" y2="17857"/>
                          <a14:foregroundMark x1="94845" y1="15476" x2="94845" y2="15476"/>
                          <a14:foregroundMark x1="35052" y1="76190" x2="35052" y2="7619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46907" y="1587174"/>
              <a:ext cx="471500" cy="204153"/>
            </a:xfrm>
            <a:prstGeom prst="rect">
              <a:avLst/>
            </a:prstGeom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D190E835-D972-420E-BA40-F10530FCD1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>
              <a:extLst>
                <a:ext uri="{BEBA8EAE-BF5A-486C-A8C5-ECC9F3942E4B}">
                  <a14:imgProps xmlns:a14="http://schemas.microsoft.com/office/drawing/2010/main">
                    <a14:imgLayer r:embed="rId31">
                      <a14:imgEffect>
                        <a14:backgroundRemoval t="13978" b="93011" l="5497" r="94926">
                          <a14:foregroundMark x1="10148" y1="47849" x2="10148" y2="47849"/>
                          <a14:foregroundMark x1="6342" y1="46774" x2="6342" y2="46774"/>
                          <a14:foregroundMark x1="5708" y1="46774" x2="18816" y2="48925"/>
                          <a14:foregroundMark x1="18816" y1="48925" x2="20719" y2="48387"/>
                          <a14:foregroundMark x1="88795" y1="24731" x2="88795" y2="24731"/>
                          <a14:foregroundMark x1="93023" y1="17204" x2="93023" y2="17204"/>
                          <a14:foregroundMark x1="95137" y1="14516" x2="95137" y2="14516"/>
                          <a14:foregroundMark x1="50740" y1="93011" x2="50740" y2="93011"/>
                        </a14:backgroundRemoval>
                      </a14:imgEffect>
                    </a14:imgLayer>
                  </a14:imgProps>
                </a:ext>
              </a:extLst>
            </a:blip>
            <a:srcRect l="1507" t="10508" r="2844"/>
            <a:stretch/>
          </p:blipFill>
          <p:spPr>
            <a:xfrm>
              <a:off x="3956079" y="2676607"/>
              <a:ext cx="360000" cy="119863"/>
            </a:xfrm>
            <a:prstGeom prst="rect">
              <a:avLst/>
            </a:prstGeom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9A6FD674-F64A-4560-B849-4FB0C3AD1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2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7538" b="68844" l="9940" r="89759">
                          <a14:foregroundMark x1="25301" y1="25126" x2="25301" y2="25126"/>
                          <a14:foregroundMark x1="70783" y1="19095" x2="69880" y2="39698"/>
                          <a14:foregroundMark x1="68976" y1="46231" x2="73494" y2="53266"/>
                          <a14:foregroundMark x1="67169" y1="67839" x2="67169" y2="67839"/>
                          <a14:foregroundMark x1="31024" y1="68844" x2="31024" y2="68844"/>
                        </a14:backgroundRemoval>
                      </a14:imgEffect>
                    </a14:imgLayer>
                  </a14:imgProps>
                </a:ext>
              </a:extLst>
            </a:blip>
            <a:srcRect b="24145"/>
            <a:stretch/>
          </p:blipFill>
          <p:spPr>
            <a:xfrm>
              <a:off x="3455049" y="2126095"/>
              <a:ext cx="360000" cy="148121"/>
            </a:xfrm>
            <a:prstGeom prst="rect">
              <a:avLst/>
            </a:prstGeom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9FCB2E46-4101-4BF1-8E33-66AE51EC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BEBA8EAE-BF5A-486C-A8C5-ECC9F3942E4B}">
                  <a14:imgProps xmlns:a14="http://schemas.microsoft.com/office/drawing/2010/main">
                    <a14:imgLayer r:embed="rId35">
                      <a14:imgEffect>
                        <a14:backgroundRemoval t="10000" b="90000" l="10000" r="90000">
                          <a14:foregroundMark x1="18557" y1="66355" x2="18557" y2="66355"/>
                          <a14:foregroundMark x1="35052" y1="74766" x2="35052" y2="74766"/>
                          <a14:foregroundMark x1="55155" y1="77570" x2="55155" y2="77570"/>
                          <a14:foregroundMark x1="71134" y1="76636" x2="71134" y2="7663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51176" y="3147062"/>
              <a:ext cx="360000" cy="179681"/>
            </a:xfrm>
            <a:prstGeom prst="rect">
              <a:avLst/>
            </a:prstGeom>
          </p:spPr>
        </p:pic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C398E653-24E9-4BAE-B527-C94C13C9B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BEBA8EAE-BF5A-486C-A8C5-ECC9F3942E4B}">
                  <a14:imgProps xmlns:a14="http://schemas.microsoft.com/office/drawing/2010/main">
                    <a14:imgLayer r:embed="rId37">
                      <a14:imgEffect>
                        <a14:backgroundRemoval t="3675" b="94751" l="6164" r="94749">
                          <a14:foregroundMark x1="47945" y1="12598" x2="27626" y2="40945"/>
                          <a14:foregroundMark x1="46804" y1="3937" x2="49087" y2="3675"/>
                          <a14:foregroundMark x1="91553" y1="65354" x2="94749" y2="63780"/>
                          <a14:foregroundMark x1="87671" y1="88714" x2="92237" y2="93176"/>
                          <a14:foregroundMark x1="71461" y1="87927" x2="74658" y2="95013"/>
                          <a14:foregroundMark x1="74658" y1="95013" x2="74886" y2="95013"/>
                          <a14:foregroundMark x1="6164" y1="64304" x2="8676" y2="81627"/>
                          <a14:foregroundMark x1="33105" y1="94226" x2="36301" y2="9448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64855" y="1743224"/>
              <a:ext cx="360000" cy="283382"/>
            </a:xfrm>
            <a:prstGeom prst="rect">
              <a:avLst/>
            </a:prstGeom>
          </p:spPr>
        </p:pic>
        <p:pic>
          <p:nvPicPr>
            <p:cNvPr id="204" name="Picture 4" descr="New Balance Logo Vector (.EPS) Free Download">
              <a:extLst>
                <a:ext uri="{FF2B5EF4-FFF2-40B4-BE49-F238E27FC236}">
                  <a16:creationId xmlns:a16="http://schemas.microsoft.com/office/drawing/2014/main" id="{D036D2BE-3439-4F88-B740-EC349E775D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0772" y="2680024"/>
              <a:ext cx="268569" cy="12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B208CE4D-740A-48D2-AC8F-3C656E83A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3372961" y="2531186"/>
              <a:ext cx="349010" cy="219585"/>
            </a:xfrm>
            <a:prstGeom prst="rect">
              <a:avLst/>
            </a:prstGeom>
          </p:spPr>
        </p:pic>
        <p:pic>
          <p:nvPicPr>
            <p:cNvPr id="206" name="Picture 205" descr="On Announces Pricing Of Initial Public Offering | Markets Insider">
              <a:extLst>
                <a:ext uri="{FF2B5EF4-FFF2-40B4-BE49-F238E27FC236}">
                  <a16:creationId xmlns:a16="http://schemas.microsoft.com/office/drawing/2014/main" id="{5257F18D-5D8A-43E8-B27E-837A242C75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85" t="14407" r="14234" b="23567"/>
            <a:stretch/>
          </p:blipFill>
          <p:spPr bwMode="auto">
            <a:xfrm>
              <a:off x="3217451" y="2794464"/>
              <a:ext cx="230463" cy="287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" name="Picture 2" descr="See the source image">
              <a:extLst>
                <a:ext uri="{FF2B5EF4-FFF2-40B4-BE49-F238E27FC236}">
                  <a16:creationId xmlns:a16="http://schemas.microsoft.com/office/drawing/2014/main" id="{9B0A2691-2BB4-4A7E-BB78-4AB540374D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5702" y="2360021"/>
              <a:ext cx="488722" cy="154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" name="Picture 207">
              <a:extLst>
                <a:ext uri="{FF2B5EF4-FFF2-40B4-BE49-F238E27FC236}">
                  <a16:creationId xmlns:a16="http://schemas.microsoft.com/office/drawing/2014/main" id="{1C164C03-BA7C-4C3F-BCE8-AF4B20607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3891800" y="1934242"/>
              <a:ext cx="418100" cy="304542"/>
            </a:xfrm>
            <a:prstGeom prst="rect">
              <a:avLst/>
            </a:prstGeom>
          </p:spPr>
        </p:pic>
        <p:pic>
          <p:nvPicPr>
            <p:cNvPr id="209" name="Picture 10" descr="See the source image">
              <a:extLst>
                <a:ext uri="{FF2B5EF4-FFF2-40B4-BE49-F238E27FC236}">
                  <a16:creationId xmlns:a16="http://schemas.microsoft.com/office/drawing/2014/main" id="{1DC913EE-F44B-450A-B3AD-681108DF6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256" y="2406580"/>
              <a:ext cx="335323" cy="84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14" descr="See the source image">
              <a:extLst>
                <a:ext uri="{FF2B5EF4-FFF2-40B4-BE49-F238E27FC236}">
                  <a16:creationId xmlns:a16="http://schemas.microsoft.com/office/drawing/2014/main" id="{C66D308E-0442-4297-9F3D-983BD38B97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1604" y="3046943"/>
              <a:ext cx="364915" cy="192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16" descr="See the source image">
              <a:extLst>
                <a:ext uri="{FF2B5EF4-FFF2-40B4-BE49-F238E27FC236}">
                  <a16:creationId xmlns:a16="http://schemas.microsoft.com/office/drawing/2014/main" id="{F327096C-522B-4267-A62D-A768BD8B0A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8462" y="2941892"/>
              <a:ext cx="573165" cy="213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9B84D29D-92E5-4AA6-A7F6-640471658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1969" y="3158691"/>
              <a:ext cx="402371" cy="225572"/>
            </a:xfrm>
            <a:prstGeom prst="rect">
              <a:avLst/>
            </a:prstGeom>
          </p:spPr>
        </p:pic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118E022B-A59A-4F87-B3D0-D218D9A0C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3171" y="2061590"/>
              <a:ext cx="371527" cy="200053"/>
            </a:xfrm>
            <a:prstGeom prst="rect">
              <a:avLst/>
            </a:prstGeom>
          </p:spPr>
        </p:pic>
        <p:pic>
          <p:nvPicPr>
            <p:cNvPr id="214" name="Picture 213">
              <a:extLst>
                <a:ext uri="{FF2B5EF4-FFF2-40B4-BE49-F238E27FC236}">
                  <a16:creationId xmlns:a16="http://schemas.microsoft.com/office/drawing/2014/main" id="{C6B4B407-3965-447D-B979-79C71FAC0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008" y="2105249"/>
              <a:ext cx="362001" cy="209579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D2B6CC8-C8F5-4CCB-889C-93279BBD67A9}"/>
              </a:ext>
            </a:extLst>
          </p:cNvPr>
          <p:cNvSpPr/>
          <p:nvPr/>
        </p:nvSpPr>
        <p:spPr>
          <a:xfrm>
            <a:off x="1248598" y="4929567"/>
            <a:ext cx="66035" cy="1188720"/>
          </a:xfrm>
          <a:prstGeom prst="rect">
            <a:avLst/>
          </a:prstGeom>
          <a:solidFill>
            <a:srgbClr val="A9DDF3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l" defTabSz="825500"/>
            <a:endParaRPr lang="en-US" sz="2800" dirty="0">
              <a:solidFill>
                <a:schemeClr val="bg1"/>
              </a:solidFill>
              <a:latin typeface="Trade Gothic for Nike 365 BdCn" panose="020B0806040303020004" pitchFamily="34" charset="0"/>
              <a:sym typeface="Trade Gothic for Nike 365 BdCn" panose="020B0806040303020004" pitchFamily="34" charset="0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90098BD-1CA3-4973-9AC3-078C687B2BEC}"/>
              </a:ext>
            </a:extLst>
          </p:cNvPr>
          <p:cNvGrpSpPr/>
          <p:nvPr/>
        </p:nvGrpSpPr>
        <p:grpSpPr>
          <a:xfrm>
            <a:off x="8768928" y="1483216"/>
            <a:ext cx="183433" cy="327482"/>
            <a:chOff x="4440397" y="2590800"/>
            <a:chExt cx="244149" cy="297711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2D3C3C91-1982-4B02-B821-9B759C3E29F0}"/>
                </a:ext>
              </a:extLst>
            </p:cNvPr>
            <p:cNvSpPr/>
            <p:nvPr/>
          </p:nvSpPr>
          <p:spPr>
            <a:xfrm rot="5400000">
              <a:off x="4441560" y="2645525"/>
              <a:ext cx="297711" cy="188261"/>
            </a:xfrm>
            <a:prstGeom prst="triangle">
              <a:avLst/>
            </a:prstGeom>
            <a:solidFill>
              <a:srgbClr val="D4EEF9"/>
            </a:solidFill>
            <a:ln w="12700" cap="flat">
              <a:solidFill>
                <a:schemeClr val="bg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7E64EF10-C825-45A4-A000-98B7743F5373}"/>
                </a:ext>
              </a:extLst>
            </p:cNvPr>
            <p:cNvSpPr/>
            <p:nvPr/>
          </p:nvSpPr>
          <p:spPr>
            <a:xfrm rot="5400000">
              <a:off x="4392852" y="2675363"/>
              <a:ext cx="223675" cy="128585"/>
            </a:xfrm>
            <a:prstGeom prst="triangle">
              <a:avLst/>
            </a:prstGeom>
            <a:solidFill>
              <a:schemeClr val="accent2"/>
            </a:solidFill>
            <a:ln w="12700" cap="flat">
              <a:solidFill>
                <a:schemeClr val="bg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0411A9C-79AD-4645-A6B4-A6146F3D2036}"/>
              </a:ext>
            </a:extLst>
          </p:cNvPr>
          <p:cNvGrpSpPr/>
          <p:nvPr/>
        </p:nvGrpSpPr>
        <p:grpSpPr>
          <a:xfrm>
            <a:off x="8828022" y="4542103"/>
            <a:ext cx="183433" cy="327482"/>
            <a:chOff x="4440397" y="2590800"/>
            <a:chExt cx="244149" cy="297711"/>
          </a:xfrm>
        </p:grpSpPr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B659DC86-DE15-42BE-9262-8DA0FDA0D3C1}"/>
                </a:ext>
              </a:extLst>
            </p:cNvPr>
            <p:cNvSpPr/>
            <p:nvPr/>
          </p:nvSpPr>
          <p:spPr>
            <a:xfrm rot="5400000">
              <a:off x="4441560" y="2645525"/>
              <a:ext cx="297711" cy="188261"/>
            </a:xfrm>
            <a:prstGeom prst="triangle">
              <a:avLst/>
            </a:prstGeom>
            <a:solidFill>
              <a:srgbClr val="D4EEF9"/>
            </a:solidFill>
            <a:ln w="12700" cap="flat">
              <a:solidFill>
                <a:schemeClr val="bg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B6B461F1-883E-4D08-AB2C-804D385AC265}"/>
                </a:ext>
              </a:extLst>
            </p:cNvPr>
            <p:cNvSpPr/>
            <p:nvPr/>
          </p:nvSpPr>
          <p:spPr>
            <a:xfrm rot="5400000">
              <a:off x="4392852" y="2675363"/>
              <a:ext cx="223675" cy="128585"/>
            </a:xfrm>
            <a:prstGeom prst="triangle">
              <a:avLst/>
            </a:prstGeom>
            <a:solidFill>
              <a:schemeClr val="accent2"/>
            </a:solidFill>
            <a:ln w="12700" cap="flat">
              <a:solidFill>
                <a:schemeClr val="bg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5" name="Circle: Hollow 184">
            <a:extLst>
              <a:ext uri="{FF2B5EF4-FFF2-40B4-BE49-F238E27FC236}">
                <a16:creationId xmlns:a16="http://schemas.microsoft.com/office/drawing/2014/main" id="{E37060C2-299F-42B8-99FB-F47E4C8E1C37}"/>
              </a:ext>
            </a:extLst>
          </p:cNvPr>
          <p:cNvSpPr/>
          <p:nvPr/>
        </p:nvSpPr>
        <p:spPr>
          <a:xfrm>
            <a:off x="9536140" y="2414863"/>
            <a:ext cx="1556175" cy="1518768"/>
          </a:xfrm>
          <a:prstGeom prst="donut">
            <a:avLst>
              <a:gd name="adj" fmla="val 16738"/>
            </a:avLst>
          </a:prstGeom>
          <a:solidFill>
            <a:srgbClr val="A9DDF3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AA4BE77-2E66-4529-8252-A8D966DFB336}"/>
              </a:ext>
            </a:extLst>
          </p:cNvPr>
          <p:cNvGrpSpPr/>
          <p:nvPr/>
        </p:nvGrpSpPr>
        <p:grpSpPr>
          <a:xfrm>
            <a:off x="9919089" y="2788608"/>
            <a:ext cx="790276" cy="771280"/>
            <a:chOff x="4442012" y="2660592"/>
            <a:chExt cx="787400" cy="787400"/>
          </a:xfrm>
        </p:grpSpPr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14732A5E-A821-4B34-9D5B-291CE69762A3}"/>
                </a:ext>
              </a:extLst>
            </p:cNvPr>
            <p:cNvSpPr/>
            <p:nvPr/>
          </p:nvSpPr>
          <p:spPr>
            <a:xfrm>
              <a:off x="4442012" y="2660592"/>
              <a:ext cx="787400" cy="787400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algn="l" defTabSz="825500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A5809032-7D2B-4652-BA38-CAC7D8346349}"/>
                </a:ext>
              </a:extLst>
            </p:cNvPr>
            <p:cNvSpPr/>
            <p:nvPr/>
          </p:nvSpPr>
          <p:spPr>
            <a:xfrm rot="16200000">
              <a:off x="4492409" y="2843759"/>
              <a:ext cx="677832" cy="515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prstTxWarp prst="textCircle">
                <a:avLst/>
              </a:prstTxWarp>
              <a:noAutofit/>
            </a:bodyPr>
            <a:lstStyle/>
            <a:p>
              <a:pPr algn="ctr" defTabSz="825500"/>
              <a:r>
                <a:rPr lang="en-US" sz="900" dirty="0">
                  <a:solidFill>
                    <a:schemeClr val="bg1"/>
                  </a:solidFill>
                </a:rPr>
                <a:t>Comments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4B96B15-6050-4C1C-BD48-09A0DF640BE0}"/>
                </a:ext>
              </a:extLst>
            </p:cNvPr>
            <p:cNvSpPr/>
            <p:nvPr/>
          </p:nvSpPr>
          <p:spPr>
            <a:xfrm>
              <a:off x="4442012" y="2660592"/>
              <a:ext cx="787400" cy="787400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algn="l" defTabSz="825500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65875D3C-0343-4779-BEA1-3F7B16C2253F}"/>
                </a:ext>
              </a:extLst>
            </p:cNvPr>
            <p:cNvSpPr/>
            <p:nvPr/>
          </p:nvSpPr>
          <p:spPr>
            <a:xfrm flipV="1">
              <a:off x="4612811" y="2831391"/>
              <a:ext cx="445804" cy="445804"/>
            </a:xfrm>
            <a:prstGeom prst="ellipse">
              <a:avLst/>
            </a:prstGeom>
            <a:solidFill>
              <a:srgbClr val="005DA3"/>
            </a:solidFill>
            <a:ln w="19050" cap="flat">
              <a:solidFill>
                <a:schemeClr val="bg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algn="l" defTabSz="825500"/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A53E79B9-E51A-48E9-ACC8-CAD8DA81A455}"/>
                </a:ext>
              </a:extLst>
            </p:cNvPr>
            <p:cNvSpPr/>
            <p:nvPr/>
          </p:nvSpPr>
          <p:spPr>
            <a:xfrm>
              <a:off x="4602778" y="3049106"/>
              <a:ext cx="505324" cy="317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7733" tIns="67733" rIns="67733" bIns="67733" numCol="1" spcCol="38100" rtlCol="0" anchor="ctr">
              <a:prstTxWarp prst="textArchDown">
                <a:avLst/>
              </a:prstTxWarp>
              <a:noAutofit/>
            </a:bodyPr>
            <a:lstStyle/>
            <a:p>
              <a:pPr algn="ctr" defTabSz="1100639" hangingPunct="0"/>
              <a:r>
                <a:rPr lang="en-US" sz="900" kern="0" dirty="0">
                  <a:solidFill>
                    <a:schemeClr val="bg1"/>
                  </a:solidFill>
                  <a:latin typeface="Trade Gothic for Nike 365 BdCn"/>
                  <a:sym typeface="Helvetica Light"/>
                </a:rPr>
                <a:t>360 Labels</a:t>
              </a:r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539A893C-B524-495C-801C-B4A88FA5DFA8}"/>
                </a:ext>
              </a:extLst>
            </p:cNvPr>
            <p:cNvGrpSpPr/>
            <p:nvPr/>
          </p:nvGrpSpPr>
          <p:grpSpPr>
            <a:xfrm>
              <a:off x="4669967" y="2952979"/>
              <a:ext cx="359573" cy="196095"/>
              <a:chOff x="3592890" y="2296807"/>
              <a:chExt cx="479646" cy="237022"/>
            </a:xfrm>
            <a:solidFill>
              <a:schemeClr val="bg1"/>
            </a:solidFill>
          </p:grpSpPr>
          <p:grpSp>
            <p:nvGrpSpPr>
              <p:cNvPr id="220" name="Group 15">
                <a:extLst>
                  <a:ext uri="{FF2B5EF4-FFF2-40B4-BE49-F238E27FC236}">
                    <a16:creationId xmlns:a16="http://schemas.microsoft.com/office/drawing/2014/main" id="{74BEE428-D4DB-4A18-98C0-AA7A2DC0BD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592890" y="2296807"/>
                <a:ext cx="479646" cy="237022"/>
                <a:chOff x="0" y="0"/>
                <a:chExt cx="856" cy="423"/>
              </a:xfrm>
              <a:grpFill/>
            </p:grpSpPr>
            <p:sp>
              <p:nvSpPr>
                <p:cNvPr id="223" name="AutoShape 13">
                  <a:extLst>
                    <a:ext uri="{FF2B5EF4-FFF2-40B4-BE49-F238E27FC236}">
                      <a16:creationId xmlns:a16="http://schemas.microsoft.com/office/drawing/2014/main" id="{CB5014B0-B631-417A-9BC0-1ED47BA63D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852" cy="364"/>
                </a:xfrm>
                <a:custGeom>
                  <a:avLst/>
                  <a:gdLst>
                    <a:gd name="T0" fmla="*/ 11080 w 21341"/>
                    <a:gd name="T1" fmla="*/ 17120 h 20641"/>
                    <a:gd name="T2" fmla="*/ 8655 w 21341"/>
                    <a:gd name="T3" fmla="*/ 17341 h 20641"/>
                    <a:gd name="T4" fmla="*/ 8811 w 21341"/>
                    <a:gd name="T5" fmla="*/ 13355 h 20641"/>
                    <a:gd name="T6" fmla="*/ 9632 w 21341"/>
                    <a:gd name="T7" fmla="*/ 10637 h 20641"/>
                    <a:gd name="T8" fmla="*/ 9760 w 21341"/>
                    <a:gd name="T9" fmla="*/ 14683 h 20641"/>
                    <a:gd name="T10" fmla="*/ 11068 w 21341"/>
                    <a:gd name="T11" fmla="*/ 14570 h 20641"/>
                    <a:gd name="T12" fmla="*/ 17790 w 21341"/>
                    <a:gd name="T13" fmla="*/ 9135 h 20641"/>
                    <a:gd name="T14" fmla="*/ 11080 w 21341"/>
                    <a:gd name="T15" fmla="*/ 17120 h 20641"/>
                    <a:gd name="T16" fmla="*/ 20808 w 21341"/>
                    <a:gd name="T17" fmla="*/ 12801 h 20641"/>
                    <a:gd name="T18" fmla="*/ 20027 w 21341"/>
                    <a:gd name="T19" fmla="*/ 4331 h 20641"/>
                    <a:gd name="T20" fmla="*/ 18842 w 21341"/>
                    <a:gd name="T21" fmla="*/ 6081 h 20641"/>
                    <a:gd name="T22" fmla="*/ 16361 w 21341"/>
                    <a:gd name="T23" fmla="*/ 7863 h 20641"/>
                    <a:gd name="T24" fmla="*/ 13509 w 21341"/>
                    <a:gd name="T25" fmla="*/ 4794 h 20641"/>
                    <a:gd name="T26" fmla="*/ 13525 w 21341"/>
                    <a:gd name="T27" fmla="*/ 3188 h 20641"/>
                    <a:gd name="T28" fmla="*/ 13884 w 21341"/>
                    <a:gd name="T29" fmla="*/ 298 h 20641"/>
                    <a:gd name="T30" fmla="*/ 12487 w 21341"/>
                    <a:gd name="T31" fmla="*/ 2059 h 20641"/>
                    <a:gd name="T32" fmla="*/ 8666 w 21341"/>
                    <a:gd name="T33" fmla="*/ 9061 h 20641"/>
                    <a:gd name="T34" fmla="*/ 6167 w 21341"/>
                    <a:gd name="T35" fmla="*/ 11800 h 20641"/>
                    <a:gd name="T36" fmla="*/ 5992 w 21341"/>
                    <a:gd name="T37" fmla="*/ 11660 h 20641"/>
                    <a:gd name="T38" fmla="*/ 954 w 21341"/>
                    <a:gd name="T39" fmla="*/ 13751 h 20641"/>
                    <a:gd name="T40" fmla="*/ 98 w 21341"/>
                    <a:gd name="T41" fmla="*/ 16372 h 20641"/>
                    <a:gd name="T42" fmla="*/ 7751 w 21341"/>
                    <a:gd name="T43" fmla="*/ 20550 h 20641"/>
                    <a:gd name="T44" fmla="*/ 18140 w 21341"/>
                    <a:gd name="T45" fmla="*/ 19145 h 20641"/>
                    <a:gd name="T46" fmla="*/ 21329 w 21341"/>
                    <a:gd name="T47" fmla="*/ 17626 h 20641"/>
                    <a:gd name="T48" fmla="*/ 20808 w 21341"/>
                    <a:gd name="T49" fmla="*/ 12801 h 20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1341" h="20641">
                      <a:moveTo>
                        <a:pt x="11080" y="17120"/>
                      </a:moveTo>
                      <a:cubicBezTo>
                        <a:pt x="10357" y="17980"/>
                        <a:pt x="9211" y="19028"/>
                        <a:pt x="8655" y="17341"/>
                      </a:cubicBezTo>
                      <a:cubicBezTo>
                        <a:pt x="8345" y="16408"/>
                        <a:pt x="8459" y="14836"/>
                        <a:pt x="8811" y="13355"/>
                      </a:cubicBezTo>
                      <a:cubicBezTo>
                        <a:pt x="9034" y="12407"/>
                        <a:pt x="9332" y="11520"/>
                        <a:pt x="9632" y="10637"/>
                      </a:cubicBezTo>
                      <a:cubicBezTo>
                        <a:pt x="9473" y="11343"/>
                        <a:pt x="9041" y="13692"/>
                        <a:pt x="9760" y="14683"/>
                      </a:cubicBezTo>
                      <a:cubicBezTo>
                        <a:pt x="10039" y="15062"/>
                        <a:pt x="10505" y="15019"/>
                        <a:pt x="11068" y="14570"/>
                      </a:cubicBezTo>
                      <a:lnTo>
                        <a:pt x="17790" y="9135"/>
                      </a:lnTo>
                      <a:cubicBezTo>
                        <a:pt x="17790" y="9135"/>
                        <a:pt x="11080" y="17120"/>
                        <a:pt x="11080" y="17120"/>
                      </a:cubicBezTo>
                      <a:close/>
                      <a:moveTo>
                        <a:pt x="20808" y="12801"/>
                      </a:moveTo>
                      <a:cubicBezTo>
                        <a:pt x="20439" y="10902"/>
                        <a:pt x="19923" y="6175"/>
                        <a:pt x="20027" y="4331"/>
                      </a:cubicBezTo>
                      <a:cubicBezTo>
                        <a:pt x="20027" y="4331"/>
                        <a:pt x="19597" y="3726"/>
                        <a:pt x="18842" y="6081"/>
                      </a:cubicBezTo>
                      <a:cubicBezTo>
                        <a:pt x="18087" y="8436"/>
                        <a:pt x="17183" y="8699"/>
                        <a:pt x="16361" y="7863"/>
                      </a:cubicBezTo>
                      <a:cubicBezTo>
                        <a:pt x="15811" y="7304"/>
                        <a:pt x="14559" y="5545"/>
                        <a:pt x="13509" y="4794"/>
                      </a:cubicBezTo>
                      <a:cubicBezTo>
                        <a:pt x="13484" y="4233"/>
                        <a:pt x="13461" y="3419"/>
                        <a:pt x="13525" y="3188"/>
                      </a:cubicBezTo>
                      <a:cubicBezTo>
                        <a:pt x="13624" y="2827"/>
                        <a:pt x="14083" y="885"/>
                        <a:pt x="13884" y="298"/>
                      </a:cubicBezTo>
                      <a:cubicBezTo>
                        <a:pt x="13684" y="-290"/>
                        <a:pt x="13245" y="-154"/>
                        <a:pt x="12487" y="2059"/>
                      </a:cubicBezTo>
                      <a:cubicBezTo>
                        <a:pt x="11728" y="4273"/>
                        <a:pt x="9616" y="7650"/>
                        <a:pt x="8666" y="9061"/>
                      </a:cubicBezTo>
                      <a:cubicBezTo>
                        <a:pt x="8148" y="9831"/>
                        <a:pt x="7039" y="10946"/>
                        <a:pt x="6167" y="11800"/>
                      </a:cubicBezTo>
                      <a:cubicBezTo>
                        <a:pt x="6116" y="11761"/>
                        <a:pt x="6020" y="11660"/>
                        <a:pt x="5992" y="11660"/>
                      </a:cubicBezTo>
                      <a:cubicBezTo>
                        <a:pt x="5791" y="11660"/>
                        <a:pt x="4098" y="14411"/>
                        <a:pt x="954" y="13751"/>
                      </a:cubicBezTo>
                      <a:cubicBezTo>
                        <a:pt x="220" y="13597"/>
                        <a:pt x="-204" y="15650"/>
                        <a:pt x="98" y="16372"/>
                      </a:cubicBezTo>
                      <a:cubicBezTo>
                        <a:pt x="400" y="17093"/>
                        <a:pt x="2867" y="21310"/>
                        <a:pt x="7751" y="20550"/>
                      </a:cubicBezTo>
                      <a:cubicBezTo>
                        <a:pt x="12635" y="19791"/>
                        <a:pt x="16697" y="19297"/>
                        <a:pt x="18140" y="19145"/>
                      </a:cubicBezTo>
                      <a:cubicBezTo>
                        <a:pt x="19583" y="18993"/>
                        <a:pt x="21262" y="18005"/>
                        <a:pt x="21329" y="17626"/>
                      </a:cubicBezTo>
                      <a:cubicBezTo>
                        <a:pt x="21396" y="17245"/>
                        <a:pt x="21178" y="14700"/>
                        <a:pt x="20808" y="1280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ctr" defTabSz="412740" hangingPunct="0"/>
                  <a:endParaRPr lang="nl-NL" sz="2500" kern="0">
                    <a:solidFill>
                      <a:srgbClr val="000000"/>
                    </a:solidFill>
                    <a:latin typeface="Trade Gothic for Nike 365 BdCn"/>
                    <a:sym typeface="Helvetica Light"/>
                  </a:endParaRPr>
                </a:p>
              </p:txBody>
            </p:sp>
            <p:sp>
              <p:nvSpPr>
                <p:cNvPr id="225" name="AutoShape 14">
                  <a:extLst>
                    <a:ext uri="{FF2B5EF4-FFF2-40B4-BE49-F238E27FC236}">
                      <a16:creationId xmlns:a16="http://schemas.microsoft.com/office/drawing/2014/main" id="{2010070B-5ACB-4088-9EC2-E1B6F391B9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304"/>
                  <a:ext cx="856" cy="119"/>
                </a:xfrm>
                <a:custGeom>
                  <a:avLst/>
                  <a:gdLst>
                    <a:gd name="T0" fmla="*/ 21547 w 21567"/>
                    <a:gd name="T1" fmla="*/ 4374 h 21361"/>
                    <a:gd name="T2" fmla="*/ 17378 w 21567"/>
                    <a:gd name="T3" fmla="*/ 9181 h 21361"/>
                    <a:gd name="T4" fmla="*/ 12536 w 21567"/>
                    <a:gd name="T5" fmla="*/ 11104 h 21361"/>
                    <a:gd name="T6" fmla="*/ 7973 w 21567"/>
                    <a:gd name="T7" fmla="*/ 13268 h 21361"/>
                    <a:gd name="T8" fmla="*/ 4762 w 21567"/>
                    <a:gd name="T9" fmla="*/ 12955 h 21361"/>
                    <a:gd name="T10" fmla="*/ 1441 w 21567"/>
                    <a:gd name="T11" fmla="*/ 6295 h 21361"/>
                    <a:gd name="T12" fmla="*/ 0 w 21567"/>
                    <a:gd name="T13" fmla="*/ 0 h 21361"/>
                    <a:gd name="T14" fmla="*/ 1395 w 21567"/>
                    <a:gd name="T15" fmla="*/ 11825 h 21361"/>
                    <a:gd name="T16" fmla="*/ 1495 w 21567"/>
                    <a:gd name="T17" fmla="*/ 9581 h 21361"/>
                    <a:gd name="T18" fmla="*/ 1581 w 21567"/>
                    <a:gd name="T19" fmla="*/ 9721 h 21361"/>
                    <a:gd name="T20" fmla="*/ 1527 w 21567"/>
                    <a:gd name="T21" fmla="*/ 12305 h 21361"/>
                    <a:gd name="T22" fmla="*/ 2230 w 21567"/>
                    <a:gd name="T23" fmla="*/ 14443 h 21361"/>
                    <a:gd name="T24" fmla="*/ 2330 w 21567"/>
                    <a:gd name="T25" fmla="*/ 12197 h 21361"/>
                    <a:gd name="T26" fmla="*/ 2416 w 21567"/>
                    <a:gd name="T27" fmla="*/ 12339 h 21361"/>
                    <a:gd name="T28" fmla="*/ 2364 w 21567"/>
                    <a:gd name="T29" fmla="*/ 14795 h 21361"/>
                    <a:gd name="T30" fmla="*/ 2833 w 21567"/>
                    <a:gd name="T31" fmla="*/ 15912 h 21361"/>
                    <a:gd name="T32" fmla="*/ 3073 w 21567"/>
                    <a:gd name="T33" fmla="*/ 16431 h 21361"/>
                    <a:gd name="T34" fmla="*/ 3180 w 21567"/>
                    <a:gd name="T35" fmla="*/ 14028 h 21361"/>
                    <a:gd name="T36" fmla="*/ 3266 w 21567"/>
                    <a:gd name="T37" fmla="*/ 14171 h 21361"/>
                    <a:gd name="T38" fmla="*/ 3213 w 21567"/>
                    <a:gd name="T39" fmla="*/ 16716 h 21361"/>
                    <a:gd name="T40" fmla="*/ 3923 w 21567"/>
                    <a:gd name="T41" fmla="*/ 18016 h 21361"/>
                    <a:gd name="T42" fmla="*/ 3992 w 21567"/>
                    <a:gd name="T43" fmla="*/ 15489 h 21361"/>
                    <a:gd name="T44" fmla="*/ 4080 w 21567"/>
                    <a:gd name="T45" fmla="*/ 15558 h 21361"/>
                    <a:gd name="T46" fmla="*/ 4068 w 21567"/>
                    <a:gd name="T47" fmla="*/ 18241 h 21361"/>
                    <a:gd name="T48" fmla="*/ 7565 w 21567"/>
                    <a:gd name="T49" fmla="*/ 21038 h 21361"/>
                    <a:gd name="T50" fmla="*/ 15846 w 21567"/>
                    <a:gd name="T51" fmla="*/ 21358 h 21361"/>
                    <a:gd name="T52" fmla="*/ 18769 w 21567"/>
                    <a:gd name="T53" fmla="*/ 20246 h 21361"/>
                    <a:gd name="T54" fmla="*/ 18802 w 21567"/>
                    <a:gd name="T55" fmla="*/ 14599 h 21361"/>
                    <a:gd name="T56" fmla="*/ 18970 w 21567"/>
                    <a:gd name="T57" fmla="*/ 14553 h 21361"/>
                    <a:gd name="T58" fmla="*/ 19060 w 21567"/>
                    <a:gd name="T59" fmla="*/ 19963 h 21361"/>
                    <a:gd name="T60" fmla="*/ 20054 w 21567"/>
                    <a:gd name="T61" fmla="*/ 18623 h 21361"/>
                    <a:gd name="T62" fmla="*/ 20044 w 21567"/>
                    <a:gd name="T63" fmla="*/ 12655 h 21361"/>
                    <a:gd name="T64" fmla="*/ 20211 w 21567"/>
                    <a:gd name="T65" fmla="*/ 12544 h 21361"/>
                    <a:gd name="T66" fmla="*/ 20347 w 21567"/>
                    <a:gd name="T67" fmla="*/ 18092 h 21361"/>
                    <a:gd name="T68" fmla="*/ 21532 w 21567"/>
                    <a:gd name="T69" fmla="*/ 14629 h 21361"/>
                    <a:gd name="T70" fmla="*/ 21547 w 21567"/>
                    <a:gd name="T71" fmla="*/ 4374 h 21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1567" h="21361">
                      <a:moveTo>
                        <a:pt x="21547" y="4374"/>
                      </a:moveTo>
                      <a:cubicBezTo>
                        <a:pt x="20502" y="8338"/>
                        <a:pt x="18130" y="9060"/>
                        <a:pt x="17378" y="9181"/>
                      </a:cubicBezTo>
                      <a:cubicBezTo>
                        <a:pt x="16626" y="9302"/>
                        <a:pt x="13331" y="10803"/>
                        <a:pt x="12536" y="11104"/>
                      </a:cubicBezTo>
                      <a:cubicBezTo>
                        <a:pt x="11742" y="11404"/>
                        <a:pt x="8540" y="13026"/>
                        <a:pt x="7973" y="13268"/>
                      </a:cubicBezTo>
                      <a:cubicBezTo>
                        <a:pt x="7407" y="13508"/>
                        <a:pt x="6207" y="14348"/>
                        <a:pt x="4762" y="12955"/>
                      </a:cubicBezTo>
                      <a:cubicBezTo>
                        <a:pt x="3317" y="11561"/>
                        <a:pt x="2117" y="8220"/>
                        <a:pt x="1441" y="6295"/>
                      </a:cubicBezTo>
                      <a:cubicBezTo>
                        <a:pt x="765" y="4374"/>
                        <a:pt x="0" y="0"/>
                        <a:pt x="0" y="0"/>
                      </a:cubicBezTo>
                      <a:cubicBezTo>
                        <a:pt x="133" y="5403"/>
                        <a:pt x="665" y="9062"/>
                        <a:pt x="1395" y="11825"/>
                      </a:cubicBezTo>
                      <a:lnTo>
                        <a:pt x="1495" y="9581"/>
                      </a:lnTo>
                      <a:lnTo>
                        <a:pt x="1581" y="9721"/>
                      </a:lnTo>
                      <a:lnTo>
                        <a:pt x="1527" y="12305"/>
                      </a:lnTo>
                      <a:cubicBezTo>
                        <a:pt x="1747" y="13082"/>
                        <a:pt x="1982" y="13789"/>
                        <a:pt x="2230" y="14443"/>
                      </a:cubicBezTo>
                      <a:lnTo>
                        <a:pt x="2330" y="12197"/>
                      </a:lnTo>
                      <a:lnTo>
                        <a:pt x="2416" y="12339"/>
                      </a:lnTo>
                      <a:lnTo>
                        <a:pt x="2364" y="14795"/>
                      </a:lnTo>
                      <a:cubicBezTo>
                        <a:pt x="2517" y="15180"/>
                        <a:pt x="2673" y="15554"/>
                        <a:pt x="2833" y="15912"/>
                      </a:cubicBezTo>
                      <a:cubicBezTo>
                        <a:pt x="2913" y="16091"/>
                        <a:pt x="2993" y="16262"/>
                        <a:pt x="3073" y="16431"/>
                      </a:cubicBezTo>
                      <a:lnTo>
                        <a:pt x="3180" y="14028"/>
                      </a:lnTo>
                      <a:lnTo>
                        <a:pt x="3266" y="14171"/>
                      </a:lnTo>
                      <a:lnTo>
                        <a:pt x="3213" y="16716"/>
                      </a:lnTo>
                      <a:cubicBezTo>
                        <a:pt x="3449" y="17195"/>
                        <a:pt x="3685" y="17627"/>
                        <a:pt x="3923" y="18016"/>
                      </a:cubicBezTo>
                      <a:lnTo>
                        <a:pt x="3992" y="15489"/>
                      </a:lnTo>
                      <a:lnTo>
                        <a:pt x="4080" y="15558"/>
                      </a:lnTo>
                      <a:lnTo>
                        <a:pt x="4068" y="18241"/>
                      </a:lnTo>
                      <a:cubicBezTo>
                        <a:pt x="5097" y="19829"/>
                        <a:pt x="6185" y="20639"/>
                        <a:pt x="7565" y="21038"/>
                      </a:cubicBezTo>
                      <a:cubicBezTo>
                        <a:pt x="9503" y="21600"/>
                        <a:pt x="11508" y="21198"/>
                        <a:pt x="15846" y="21358"/>
                      </a:cubicBezTo>
                      <a:cubicBezTo>
                        <a:pt x="17039" y="21403"/>
                        <a:pt x="18000" y="20941"/>
                        <a:pt x="18769" y="20246"/>
                      </a:cubicBezTo>
                      <a:lnTo>
                        <a:pt x="18802" y="14599"/>
                      </a:lnTo>
                      <a:lnTo>
                        <a:pt x="18970" y="14553"/>
                      </a:lnTo>
                      <a:lnTo>
                        <a:pt x="19060" y="19963"/>
                      </a:lnTo>
                      <a:cubicBezTo>
                        <a:pt x="19443" y="19561"/>
                        <a:pt x="19772" y="19101"/>
                        <a:pt x="20054" y="18623"/>
                      </a:cubicBezTo>
                      <a:lnTo>
                        <a:pt x="20044" y="12655"/>
                      </a:lnTo>
                      <a:lnTo>
                        <a:pt x="20211" y="12544"/>
                      </a:lnTo>
                      <a:lnTo>
                        <a:pt x="20347" y="18092"/>
                      </a:lnTo>
                      <a:cubicBezTo>
                        <a:pt x="21175" y="16476"/>
                        <a:pt x="21499" y="14826"/>
                        <a:pt x="21532" y="14629"/>
                      </a:cubicBezTo>
                      <a:cubicBezTo>
                        <a:pt x="21600" y="14229"/>
                        <a:pt x="21547" y="4374"/>
                        <a:pt x="21547" y="437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ctr" defTabSz="412740" hangingPunct="0"/>
                  <a:endParaRPr lang="nl-NL" sz="2500" kern="0">
                    <a:solidFill>
                      <a:srgbClr val="000000"/>
                    </a:solidFill>
                    <a:latin typeface="Trade Gothic for Nike 365 BdCn"/>
                    <a:sym typeface="Helvetica Light"/>
                  </a:endParaRPr>
                </a:p>
              </p:txBody>
            </p:sp>
          </p:grp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F5DDF6CF-6966-488C-9E07-9832D618AD37}"/>
                  </a:ext>
                </a:extLst>
              </p:cNvPr>
              <p:cNvSpPr/>
              <p:nvPr/>
            </p:nvSpPr>
            <p:spPr>
              <a:xfrm>
                <a:off x="3609976" y="2378869"/>
                <a:ext cx="319088" cy="109537"/>
              </a:xfrm>
              <a:prstGeom prst="ellipse">
                <a:avLst/>
              </a:prstGeom>
              <a:grp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67733" tIns="67733" rIns="67733" bIns="67733" numCol="1" spcCol="38100" rtlCol="0" anchor="ctr">
                <a:noAutofit/>
              </a:bodyPr>
              <a:lstStyle/>
              <a:p>
                <a:pPr defTabSz="1100639" hangingPunct="0"/>
                <a:endParaRPr lang="en-US" sz="1467" kern="0" dirty="0">
                  <a:solidFill>
                    <a:srgbClr val="FFFFFF"/>
                  </a:solidFill>
                  <a:latin typeface="Trade Gothic for Nike 365 BdCn"/>
                  <a:sym typeface="Helvetica Light"/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8AAE5F3E-39A1-40C3-A879-9B303B3593E8}"/>
                  </a:ext>
                </a:extLst>
              </p:cNvPr>
              <p:cNvSpPr/>
              <p:nvPr/>
            </p:nvSpPr>
            <p:spPr>
              <a:xfrm>
                <a:off x="3848589" y="2452140"/>
                <a:ext cx="61913" cy="45719"/>
              </a:xfrm>
              <a:prstGeom prst="ellipse">
                <a:avLst/>
              </a:prstGeom>
              <a:grp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67733" tIns="67733" rIns="67733" bIns="67733" numCol="1" spcCol="38100" rtlCol="0" anchor="ctr">
                <a:noAutofit/>
              </a:bodyPr>
              <a:lstStyle/>
              <a:p>
                <a:pPr defTabSz="1100639" hangingPunct="0"/>
                <a:endParaRPr lang="en-US" sz="1467" kern="0" dirty="0">
                  <a:solidFill>
                    <a:srgbClr val="FFFFFF"/>
                  </a:solidFill>
                  <a:latin typeface="Trade Gothic for Nike 365 BdCn"/>
                  <a:sym typeface="Helvetica Light"/>
                </a:endParaRPr>
              </a:p>
            </p:txBody>
          </p:sp>
        </p:grp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A5993CAD-44D8-440B-BF60-A7DD9347ADB9}"/>
              </a:ext>
            </a:extLst>
          </p:cNvPr>
          <p:cNvSpPr txBox="1"/>
          <p:nvPr/>
        </p:nvSpPr>
        <p:spPr>
          <a:xfrm rot="19489759">
            <a:off x="10895078" y="2191393"/>
            <a:ext cx="758172" cy="3177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lvl="0" algn="ctr" defTabSz="815350">
              <a:spcBef>
                <a:spcPts val="600"/>
              </a:spcBef>
              <a:spcAft>
                <a:spcPts val="600"/>
              </a:spcAft>
              <a:defRPr kern="0">
                <a:solidFill>
                  <a:schemeClr val="bg1">
                    <a:lumMod val="50000"/>
                  </a:schemeClr>
                </a:solidFill>
                <a:latin typeface="Trade Gothic for Nike 365 BdCn"/>
                <a:ea typeface="Microsoft YaHei"/>
              </a:defRPr>
            </a:lvl1pPr>
          </a:lstStyle>
          <a:p>
            <a:pPr marL="0" marR="0" lvl="0" indent="0" algn="l" defTabSz="81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27AAE1"/>
                </a:solidFill>
              </a:rPr>
              <a:t>Brand Recognition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27AAE1"/>
              </a:solidFill>
              <a:effectLst/>
              <a:uLnTx/>
              <a:uFillTx/>
              <a:latin typeface="Trade Gothic for Nike 365 BdCn"/>
              <a:ea typeface="Microsoft YaHei"/>
              <a:cs typeface="+mn-cs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E26B3243-2E8C-4B53-A4ED-6808DD127519}"/>
              </a:ext>
            </a:extLst>
          </p:cNvPr>
          <p:cNvSpPr txBox="1"/>
          <p:nvPr/>
        </p:nvSpPr>
        <p:spPr>
          <a:xfrm rot="18081311">
            <a:off x="10499779" y="2075806"/>
            <a:ext cx="701106" cy="29181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lvl="0" algn="ctr" defTabSz="815350">
              <a:spcBef>
                <a:spcPts val="600"/>
              </a:spcBef>
              <a:spcAft>
                <a:spcPts val="600"/>
              </a:spcAft>
              <a:defRPr kern="0">
                <a:solidFill>
                  <a:schemeClr val="bg1">
                    <a:lumMod val="50000"/>
                  </a:schemeClr>
                </a:solidFill>
                <a:latin typeface="Trade Gothic for Nike 365 BdCn"/>
                <a:ea typeface="Microsoft YaHei"/>
              </a:defRPr>
            </a:lvl1pPr>
          </a:lstStyle>
          <a:p>
            <a:pPr marL="0" marR="0" lvl="0" indent="0" algn="ctr" defTabSz="81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27AAE1"/>
                </a:solidFill>
                <a:effectLst/>
                <a:uLnTx/>
                <a:uFillTx/>
                <a:latin typeface="Trade Gothic for Nike 365 BdCn"/>
                <a:ea typeface="Microsoft YaHei"/>
                <a:cs typeface="+mn-cs"/>
              </a:rPr>
              <a:t>Celebrities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2D49773D-EDA3-4FBB-8E9C-D2B7BED5ED14}"/>
              </a:ext>
            </a:extLst>
          </p:cNvPr>
          <p:cNvSpPr txBox="1"/>
          <p:nvPr/>
        </p:nvSpPr>
        <p:spPr>
          <a:xfrm rot="21022242">
            <a:off x="10997980" y="2711767"/>
            <a:ext cx="718374" cy="26201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81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27AAE1"/>
                </a:solidFill>
                <a:effectLst/>
                <a:uLnTx/>
                <a:uFillTx/>
                <a:latin typeface="Trade Gothic for Nike 365 BdCn"/>
                <a:ea typeface="Microsoft YaHei"/>
                <a:cs typeface="+mn-cs"/>
              </a:rPr>
              <a:t>Color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3B83F1F-FD59-4A22-BED9-99A866A2EDE4}"/>
              </a:ext>
            </a:extLst>
          </p:cNvPr>
          <p:cNvSpPr txBox="1"/>
          <p:nvPr/>
        </p:nvSpPr>
        <p:spPr>
          <a:xfrm rot="2708787">
            <a:off x="9147915" y="2244325"/>
            <a:ext cx="718834" cy="298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lvl="0" algn="ctr" defTabSz="815350">
              <a:spcBef>
                <a:spcPts val="600"/>
              </a:spcBef>
              <a:spcAft>
                <a:spcPts val="600"/>
              </a:spcAft>
              <a:defRPr kumimoji="0" sz="11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rade Gothic for Nike 365 BdCn"/>
                <a:ea typeface="Microsoft YaHei"/>
              </a:defRPr>
            </a:lvl1pPr>
          </a:lstStyle>
          <a:p>
            <a:pPr marL="0" marR="0" lvl="0" indent="0" algn="ctr" defTabSz="81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27AAE1"/>
                </a:solidFill>
                <a:effectLst/>
                <a:uLnTx/>
                <a:uFillTx/>
                <a:latin typeface="Trade Gothic for Nike 365 BdCn"/>
                <a:ea typeface="Microsoft YaHei"/>
                <a:cs typeface="+mn-cs"/>
              </a:rPr>
              <a:t>Breathability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35734DD3-73AA-4541-B78C-736D80A1A80A}"/>
              </a:ext>
            </a:extLst>
          </p:cNvPr>
          <p:cNvSpPr txBox="1"/>
          <p:nvPr/>
        </p:nvSpPr>
        <p:spPr>
          <a:xfrm rot="16903937">
            <a:off x="10184543" y="1969011"/>
            <a:ext cx="701106" cy="29181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lvl="0" algn="ctr" defTabSz="815350">
              <a:spcBef>
                <a:spcPts val="600"/>
              </a:spcBef>
              <a:spcAft>
                <a:spcPts val="600"/>
              </a:spcAft>
              <a:defRPr kumimoji="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rade Gothic for Nike 365 BdCn"/>
                <a:ea typeface="Microsoft YaHei"/>
              </a:defRPr>
            </a:lvl1pPr>
          </a:lstStyle>
          <a:p>
            <a:pPr marL="0" marR="0" lvl="0" indent="0" algn="ctr" defTabSz="81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27AAE1"/>
                </a:solidFill>
                <a:effectLst/>
                <a:uLnTx/>
                <a:uFillTx/>
                <a:latin typeface="Trade Gothic for Nike 365 BdCn"/>
                <a:ea typeface="Microsoft YaHei"/>
                <a:cs typeface="+mn-cs"/>
              </a:rPr>
              <a:t>Co-Brand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769F8DF-F012-43DC-ACD0-C28601B19C65}"/>
              </a:ext>
            </a:extLst>
          </p:cNvPr>
          <p:cNvSpPr txBox="1"/>
          <p:nvPr/>
        </p:nvSpPr>
        <p:spPr>
          <a:xfrm>
            <a:off x="11081195" y="2934799"/>
            <a:ext cx="718374" cy="28480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lvl="0" algn="ctr" defTabSz="815350">
              <a:spcBef>
                <a:spcPts val="600"/>
              </a:spcBef>
              <a:spcAft>
                <a:spcPts val="600"/>
              </a:spcAft>
              <a:defRPr kumimoji="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rade Gothic for Nike 365 BdCn"/>
                <a:ea typeface="Microsoft YaHei"/>
              </a:defRPr>
            </a:lvl1pPr>
          </a:lstStyle>
          <a:p>
            <a:pPr marL="0" marR="0" lvl="0" indent="0" algn="ctr" defTabSz="81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27AAE1"/>
                </a:solidFill>
                <a:effectLst/>
                <a:uLnTx/>
                <a:uFillTx/>
                <a:latin typeface="Trade Gothic for Nike 365 BdCn"/>
                <a:ea typeface="Microsoft YaHei"/>
                <a:cs typeface="+mn-cs"/>
              </a:rPr>
              <a:t>Graphic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B7C2A058-2463-432E-8BDF-D20666D555DE}"/>
              </a:ext>
            </a:extLst>
          </p:cNvPr>
          <p:cNvSpPr txBox="1"/>
          <p:nvPr/>
        </p:nvSpPr>
        <p:spPr>
          <a:xfrm rot="622609">
            <a:off x="11029746" y="3184730"/>
            <a:ext cx="718374" cy="28480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lvl="0" algn="ctr" defTabSz="815350">
              <a:spcBef>
                <a:spcPts val="600"/>
              </a:spcBef>
              <a:spcAft>
                <a:spcPts val="600"/>
              </a:spcAft>
              <a:defRPr kumimoji="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rade Gothic for Nike 365 BdCn"/>
                <a:ea typeface="Microsoft YaHei"/>
              </a:defRPr>
            </a:lvl1pPr>
          </a:lstStyle>
          <a:p>
            <a:pPr marL="0" marR="0" lvl="0" indent="0" algn="ctr" defTabSz="81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27AAE1"/>
                </a:solidFill>
              </a:rPr>
              <a:t>Shape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27AAE1"/>
              </a:solidFill>
              <a:effectLst/>
              <a:uLnTx/>
              <a:uFillTx/>
              <a:latin typeface="Trade Gothic for Nike 365 BdCn"/>
              <a:ea typeface="Microsoft YaHei"/>
              <a:cs typeface="+mn-cs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3CF6E89-A7A8-49BC-AE3D-64F4C4FCEABA}"/>
              </a:ext>
            </a:extLst>
          </p:cNvPr>
          <p:cNvSpPr txBox="1"/>
          <p:nvPr/>
        </p:nvSpPr>
        <p:spPr>
          <a:xfrm rot="16200000">
            <a:off x="9731263" y="4039635"/>
            <a:ext cx="701106" cy="29181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lvl="0" algn="ctr" defTabSz="815350">
              <a:spcBef>
                <a:spcPts val="600"/>
              </a:spcBef>
              <a:spcAft>
                <a:spcPts val="600"/>
              </a:spcAft>
              <a:defRPr kumimoji="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rade Gothic for Nike 365 BdCn"/>
                <a:ea typeface="Microsoft YaHei"/>
              </a:defRPr>
            </a:lvl1pPr>
          </a:lstStyle>
          <a:p>
            <a:pPr marL="0" marR="0" lvl="0" indent="0" algn="ctr" defTabSz="81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27AAE1"/>
                </a:solidFill>
                <a:effectLst/>
                <a:uLnTx/>
                <a:uFillTx/>
                <a:latin typeface="Trade Gothic for Nike 365 BdCn"/>
                <a:ea typeface="Microsoft YaHei"/>
                <a:cs typeface="+mn-cs"/>
              </a:rPr>
              <a:t>Stability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1A7A7C81-06A0-4BA1-8B23-C10908D07F74}"/>
              </a:ext>
            </a:extLst>
          </p:cNvPr>
          <p:cNvSpPr txBox="1"/>
          <p:nvPr/>
        </p:nvSpPr>
        <p:spPr>
          <a:xfrm rot="4940762">
            <a:off x="9742335" y="2000131"/>
            <a:ext cx="701555" cy="29181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lvl="0" algn="ctr" defTabSz="815350">
              <a:spcBef>
                <a:spcPts val="600"/>
              </a:spcBef>
              <a:spcAft>
                <a:spcPts val="600"/>
              </a:spcAft>
              <a:defRPr kumimoji="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rade Gothic for Nike 365 BdCn"/>
                <a:ea typeface="Microsoft YaHei"/>
              </a:defRPr>
            </a:lvl1pPr>
          </a:lstStyle>
          <a:p>
            <a:pPr marL="0" marR="0" lvl="0" indent="0" algn="ctr" defTabSz="81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27AAE1"/>
                </a:solidFill>
                <a:effectLst/>
                <a:uLnTx/>
                <a:uFillTx/>
                <a:latin typeface="Trade Gothic for Nike 365 BdCn"/>
                <a:ea typeface="Microsoft YaHei"/>
                <a:cs typeface="+mn-cs"/>
              </a:rPr>
              <a:t>S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27AAE1"/>
                </a:solidFill>
                <a:effectLst/>
                <a:uLnTx/>
                <a:uFillTx/>
                <a:latin typeface="Trade Gothic for Nike 365 BdCn"/>
                <a:ea typeface="Microsoft YaHei"/>
                <a:cs typeface="+mn-cs"/>
              </a:rPr>
              <a:t>oftness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27AAE1"/>
              </a:solidFill>
              <a:effectLst/>
              <a:uLnTx/>
              <a:uFillTx/>
              <a:latin typeface="Trade Gothic for Nike 365 BdCn"/>
              <a:ea typeface="Microsoft YaHei"/>
              <a:cs typeface="+mn-cs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B4DF170D-1E8D-4AB8-81A1-63B6CDA17751}"/>
              </a:ext>
            </a:extLst>
          </p:cNvPr>
          <p:cNvSpPr txBox="1"/>
          <p:nvPr/>
        </p:nvSpPr>
        <p:spPr>
          <a:xfrm rot="3857871">
            <a:off x="9440467" y="2090575"/>
            <a:ext cx="718834" cy="28480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lvl="0" algn="ctr" defTabSz="815350">
              <a:spcBef>
                <a:spcPts val="600"/>
              </a:spcBef>
              <a:spcAft>
                <a:spcPts val="600"/>
              </a:spcAft>
              <a:defRPr kumimoji="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rade Gothic for Nike 365 BdCn"/>
                <a:ea typeface="Microsoft YaHei"/>
              </a:defRPr>
            </a:lvl1pPr>
          </a:lstStyle>
          <a:p>
            <a:pPr marL="0" marR="0" lvl="0" indent="0" algn="ctr" defTabSz="81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27AAE1"/>
                </a:solidFill>
                <a:effectLst/>
                <a:uLnTx/>
                <a:uFillTx/>
                <a:latin typeface="Trade Gothic for Nike 365 BdCn"/>
                <a:ea typeface="Microsoft YaHei"/>
                <a:cs typeface="+mn-cs"/>
              </a:rPr>
              <a:t>Lightness</a:t>
            </a:r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DE05119F-2A1A-45EB-B9E6-8133F4618866}"/>
              </a:ext>
            </a:extLst>
          </p:cNvPr>
          <p:cNvCxnSpPr>
            <a:cxnSpLocks/>
          </p:cNvCxnSpPr>
          <p:nvPr/>
        </p:nvCxnSpPr>
        <p:spPr>
          <a:xfrm>
            <a:off x="8836090" y="3216525"/>
            <a:ext cx="705098" cy="0"/>
          </a:xfrm>
          <a:prstGeom prst="line">
            <a:avLst/>
          </a:prstGeom>
          <a:ln w="19050">
            <a:solidFill>
              <a:srgbClr val="68C5E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D3F653FA-9FBD-401C-8340-D298D924E1F0}"/>
              </a:ext>
            </a:extLst>
          </p:cNvPr>
          <p:cNvCxnSpPr>
            <a:cxnSpLocks/>
          </p:cNvCxnSpPr>
          <p:nvPr/>
        </p:nvCxnSpPr>
        <p:spPr>
          <a:xfrm>
            <a:off x="9032033" y="2402629"/>
            <a:ext cx="606489" cy="373226"/>
          </a:xfrm>
          <a:prstGeom prst="line">
            <a:avLst/>
          </a:prstGeom>
          <a:ln w="19050">
            <a:solidFill>
              <a:srgbClr val="68C5E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3BF04DF6-D377-44A2-A2BA-105245FA80E5}"/>
              </a:ext>
            </a:extLst>
          </p:cNvPr>
          <p:cNvCxnSpPr>
            <a:cxnSpLocks/>
          </p:cNvCxnSpPr>
          <p:nvPr/>
        </p:nvCxnSpPr>
        <p:spPr>
          <a:xfrm flipV="1">
            <a:off x="11018510" y="2528932"/>
            <a:ext cx="605456" cy="307347"/>
          </a:xfrm>
          <a:prstGeom prst="line">
            <a:avLst/>
          </a:prstGeom>
          <a:ln w="19050">
            <a:solidFill>
              <a:srgbClr val="68C5E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295B5C65-5394-4D7F-B1E5-52D83C7139F7}"/>
              </a:ext>
            </a:extLst>
          </p:cNvPr>
          <p:cNvCxnSpPr>
            <a:cxnSpLocks/>
          </p:cNvCxnSpPr>
          <p:nvPr/>
        </p:nvCxnSpPr>
        <p:spPr>
          <a:xfrm>
            <a:off x="11047445" y="3428997"/>
            <a:ext cx="671804" cy="167951"/>
          </a:xfrm>
          <a:prstGeom prst="line">
            <a:avLst/>
          </a:prstGeom>
          <a:ln w="19050">
            <a:solidFill>
              <a:srgbClr val="68C5E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392BCEC9-F4C5-464B-BC2E-89B1894237CD}"/>
              </a:ext>
            </a:extLst>
          </p:cNvPr>
          <p:cNvCxnSpPr>
            <a:cxnSpLocks/>
          </p:cNvCxnSpPr>
          <p:nvPr/>
        </p:nvCxnSpPr>
        <p:spPr>
          <a:xfrm flipV="1">
            <a:off x="10260858" y="1864460"/>
            <a:ext cx="0" cy="556831"/>
          </a:xfrm>
          <a:prstGeom prst="line">
            <a:avLst/>
          </a:prstGeom>
          <a:ln w="19050">
            <a:solidFill>
              <a:srgbClr val="68C5E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F9870DB5-3FF8-4CCA-BC29-24AA0C9A260B}"/>
              </a:ext>
            </a:extLst>
          </p:cNvPr>
          <p:cNvSpPr/>
          <p:nvPr/>
        </p:nvSpPr>
        <p:spPr>
          <a:xfrm rot="2363083">
            <a:off x="9444349" y="3499538"/>
            <a:ext cx="913110" cy="1743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anchor="ctr">
            <a:prstTxWarp prst="textArchDown">
              <a:avLst>
                <a:gd name="adj" fmla="val 644632"/>
              </a:avLst>
            </a:prstTxWarp>
            <a:noAutofit/>
          </a:bodyPr>
          <a:lstStyle/>
          <a:p>
            <a:pPr algn="ctr" defTabSz="1100639" hangingPunct="0"/>
            <a:r>
              <a:rPr lang="en-US" sz="900" kern="0" dirty="0">
                <a:latin typeface="Trade Gothic for Nike 365 BdCn"/>
                <a:sym typeface="Helvetica Light"/>
              </a:rPr>
              <a:t>FUNCTIONALITY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24E42B23-CF13-459F-B7DE-48F61058EED2}"/>
              </a:ext>
            </a:extLst>
          </p:cNvPr>
          <p:cNvSpPr/>
          <p:nvPr/>
        </p:nvSpPr>
        <p:spPr>
          <a:xfrm rot="16200000">
            <a:off x="10251378" y="2869294"/>
            <a:ext cx="891161" cy="5886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anchor="ctr">
            <a:prstTxWarp prst="textArchDown">
              <a:avLst>
                <a:gd name="adj" fmla="val 644632"/>
              </a:avLst>
            </a:prstTxWarp>
            <a:noAutofit/>
          </a:bodyPr>
          <a:lstStyle/>
          <a:p>
            <a:pPr algn="ctr" defTabSz="1100639" hangingPunct="0"/>
            <a:r>
              <a:rPr lang="en-US" sz="900" kern="0" dirty="0">
                <a:latin typeface="Trade Gothic for Nike 365 BdCn"/>
                <a:sym typeface="Helvetica Light"/>
              </a:rPr>
              <a:t>DESIGN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8B4CA71B-CC70-4F43-AD7B-8C09FA456300}"/>
              </a:ext>
            </a:extLst>
          </p:cNvPr>
          <p:cNvSpPr/>
          <p:nvPr/>
        </p:nvSpPr>
        <p:spPr>
          <a:xfrm rot="6065740">
            <a:off x="9443804" y="2888968"/>
            <a:ext cx="644187" cy="2660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anchor="ctr">
            <a:prstTxWarp prst="textArchDown">
              <a:avLst>
                <a:gd name="adj" fmla="val 644632"/>
              </a:avLst>
            </a:prstTxWarp>
            <a:noAutofit/>
          </a:bodyPr>
          <a:lstStyle/>
          <a:p>
            <a:pPr algn="ctr" defTabSz="1100639" hangingPunct="0"/>
            <a:r>
              <a:rPr lang="en-US" altLang="zh-CN" sz="900" kern="0" dirty="0">
                <a:latin typeface="Trade Gothic for Nike 365 BdCn"/>
                <a:sym typeface="Helvetica Light"/>
              </a:rPr>
              <a:t>PRICE</a:t>
            </a:r>
            <a:endParaRPr lang="en-US" sz="900" kern="0" dirty="0">
              <a:latin typeface="Trade Gothic for Nike 365 BdCn"/>
              <a:sym typeface="Helvetica Light"/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CDF20FDA-BA5E-4FD7-B281-7325730DCBBA}"/>
              </a:ext>
            </a:extLst>
          </p:cNvPr>
          <p:cNvSpPr/>
          <p:nvPr/>
        </p:nvSpPr>
        <p:spPr>
          <a:xfrm rot="13873212">
            <a:off x="9881389" y="2525608"/>
            <a:ext cx="337136" cy="5172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prstTxWarp prst="textCircle">
              <a:avLst>
                <a:gd name="adj" fmla="val 18807100"/>
              </a:avLst>
            </a:prstTxWarp>
            <a:noAutofit/>
          </a:bodyPr>
          <a:lstStyle/>
          <a:p>
            <a:pPr algn="ctr" defTabSz="825500"/>
            <a:r>
              <a:rPr lang="en-US" sz="900" dirty="0"/>
              <a:t>COMFORT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D484C6C5-7A7F-49CA-B9B6-237FA2068A20}"/>
              </a:ext>
            </a:extLst>
          </p:cNvPr>
          <p:cNvSpPr/>
          <p:nvPr/>
        </p:nvSpPr>
        <p:spPr>
          <a:xfrm rot="18383334">
            <a:off x="10141854" y="2474670"/>
            <a:ext cx="663955" cy="888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prstTxWarp prst="textCircle">
              <a:avLst>
                <a:gd name="adj" fmla="val 14165859"/>
              </a:avLst>
            </a:prstTxWarp>
            <a:noAutofit/>
          </a:bodyPr>
          <a:lstStyle/>
          <a:p>
            <a:pPr algn="ctr" defTabSz="825500"/>
            <a:r>
              <a:rPr lang="en-US" sz="900" dirty="0"/>
              <a:t>IDENTIFICATION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B1D90E7-33CF-44FF-B840-C940FD39B8B8}"/>
              </a:ext>
            </a:extLst>
          </p:cNvPr>
          <p:cNvSpPr txBox="1"/>
          <p:nvPr/>
        </p:nvSpPr>
        <p:spPr>
          <a:xfrm rot="244650">
            <a:off x="8775115" y="2775954"/>
            <a:ext cx="718374" cy="28480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81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kern="0" dirty="0">
                <a:solidFill>
                  <a:srgbClr val="27AAE1"/>
                </a:solidFill>
                <a:latin typeface="Trade Gothic for Nike 365 BdCn"/>
                <a:ea typeface="Microsoft YaHei"/>
              </a:rPr>
              <a:t>Cost Effectiveness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27AAE1"/>
              </a:solidFill>
              <a:effectLst/>
              <a:uLnTx/>
              <a:uFillTx/>
              <a:latin typeface="Trade Gothic for Nike 365 BdCn"/>
              <a:ea typeface="Microsoft YaHei"/>
              <a:cs typeface="+mn-cs"/>
            </a:endParaRP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496F9882-EDCE-4119-826D-B245F72FDAA0}"/>
              </a:ext>
            </a:extLst>
          </p:cNvPr>
          <p:cNvCxnSpPr>
            <a:cxnSpLocks/>
            <a:endCxn id="185" idx="4"/>
          </p:cNvCxnSpPr>
          <p:nvPr/>
        </p:nvCxnSpPr>
        <p:spPr>
          <a:xfrm flipV="1">
            <a:off x="10314228" y="3933631"/>
            <a:ext cx="0" cy="605709"/>
          </a:xfrm>
          <a:prstGeom prst="line">
            <a:avLst/>
          </a:prstGeom>
          <a:ln w="19050">
            <a:solidFill>
              <a:srgbClr val="68C5E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>
            <a:extLst>
              <a:ext uri="{FF2B5EF4-FFF2-40B4-BE49-F238E27FC236}">
                <a16:creationId xmlns:a16="http://schemas.microsoft.com/office/drawing/2014/main" id="{392B730C-F431-4927-AACD-0670CB27C505}"/>
              </a:ext>
            </a:extLst>
          </p:cNvPr>
          <p:cNvSpPr txBox="1"/>
          <p:nvPr/>
        </p:nvSpPr>
        <p:spPr>
          <a:xfrm rot="18945878">
            <a:off x="8998103" y="3750447"/>
            <a:ext cx="718374" cy="28480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lvl="0" algn="ctr" defTabSz="815350">
              <a:spcBef>
                <a:spcPts val="600"/>
              </a:spcBef>
              <a:spcAft>
                <a:spcPts val="600"/>
              </a:spcAft>
              <a:defRPr kumimoji="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rade Gothic for Nike 365 BdCn"/>
                <a:ea typeface="Microsoft YaHei"/>
              </a:defRPr>
            </a:lvl1pPr>
          </a:lstStyle>
          <a:p>
            <a:pPr marL="0" marR="0" lvl="0" indent="0" algn="ctr" defTabSz="81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27AAE1"/>
                </a:solidFill>
                <a:effectLst/>
                <a:uLnTx/>
                <a:uFillTx/>
                <a:latin typeface="Trade Gothic for Nike 365 BdCn"/>
                <a:ea typeface="Microsoft YaHei"/>
                <a:cs typeface="+mn-cs"/>
              </a:rPr>
              <a:t>Containment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27AAE1"/>
              </a:solidFill>
              <a:effectLst/>
              <a:uLnTx/>
              <a:uFillTx/>
              <a:latin typeface="Trade Gothic for Nike 365 BdCn"/>
              <a:ea typeface="Microsoft YaHei"/>
              <a:cs typeface="+mn-cs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49539CF9-E2B9-40F2-B84D-2BEE49B98553}"/>
              </a:ext>
            </a:extLst>
          </p:cNvPr>
          <p:cNvSpPr txBox="1"/>
          <p:nvPr/>
        </p:nvSpPr>
        <p:spPr>
          <a:xfrm rot="20475717">
            <a:off x="8877923" y="3275036"/>
            <a:ext cx="701108" cy="29181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lvl="0" algn="ctr" defTabSz="815350">
              <a:spcBef>
                <a:spcPts val="600"/>
              </a:spcBef>
              <a:spcAft>
                <a:spcPts val="600"/>
              </a:spcAft>
              <a:defRPr kumimoji="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rade Gothic for Nike 365 BdCn"/>
                <a:ea typeface="Microsoft YaHei"/>
              </a:defRPr>
            </a:lvl1pPr>
          </a:lstStyle>
          <a:p>
            <a:pPr marL="0" marR="0" lvl="0" indent="0" algn="ctr" defTabSz="81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27AAE1"/>
                </a:solidFill>
                <a:effectLst/>
                <a:uLnTx/>
                <a:uFillTx/>
                <a:latin typeface="Trade Gothic for Nike 365 BdCn"/>
                <a:ea typeface="Microsoft YaHei"/>
                <a:cs typeface="+mn-cs"/>
              </a:rPr>
              <a:t>Cushion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583F5E02-4E75-4E54-A343-42A0D6BDFBCF}"/>
              </a:ext>
            </a:extLst>
          </p:cNvPr>
          <p:cNvSpPr txBox="1"/>
          <p:nvPr/>
        </p:nvSpPr>
        <p:spPr>
          <a:xfrm rot="19859723">
            <a:off x="8920218" y="3493367"/>
            <a:ext cx="718374" cy="28480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lvl="0" algn="ctr" defTabSz="815350">
              <a:spcBef>
                <a:spcPts val="600"/>
              </a:spcBef>
              <a:spcAft>
                <a:spcPts val="600"/>
              </a:spcAft>
              <a:defRPr kumimoji="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rade Gothic for Nike 365 BdCn"/>
                <a:ea typeface="Microsoft YaHei"/>
              </a:defRPr>
            </a:lvl1pPr>
          </a:lstStyle>
          <a:p>
            <a:pPr marL="0" marR="0" lvl="0" indent="0" algn="ctr" defTabSz="81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27AAE1"/>
                </a:solidFill>
              </a:rPr>
              <a:t>Rebound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27AAE1"/>
              </a:solidFill>
              <a:effectLst/>
              <a:uLnTx/>
              <a:uFillTx/>
              <a:latin typeface="Trade Gothic for Nike 365 BdCn"/>
              <a:ea typeface="Microsoft YaHei"/>
              <a:cs typeface="+mn-cs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3462ED59-0B69-450E-AA69-0B4317FA2A99}"/>
              </a:ext>
            </a:extLst>
          </p:cNvPr>
          <p:cNvSpPr txBox="1"/>
          <p:nvPr/>
        </p:nvSpPr>
        <p:spPr>
          <a:xfrm rot="18315471">
            <a:off x="9179658" y="3919114"/>
            <a:ext cx="718373" cy="28480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lvl="0" algn="ctr" defTabSz="815350">
              <a:spcBef>
                <a:spcPts val="600"/>
              </a:spcBef>
              <a:spcAft>
                <a:spcPts val="600"/>
              </a:spcAft>
              <a:defRPr kumimoji="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rade Gothic for Nike 365 BdCn"/>
                <a:ea typeface="Microsoft YaHei"/>
              </a:defRPr>
            </a:lvl1pPr>
          </a:lstStyle>
          <a:p>
            <a:pPr marL="0" marR="0" lvl="0" indent="0" algn="ctr" defTabSz="81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27AAE1"/>
                </a:solidFill>
                <a:effectLst/>
                <a:uLnTx/>
                <a:uFillTx/>
                <a:latin typeface="Trade Gothic for Nike 365 BdCn"/>
                <a:ea typeface="Microsoft YaHei"/>
                <a:cs typeface="+mn-cs"/>
              </a:rPr>
              <a:t>Lightweight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E800BBEC-6730-45F6-B305-9325A1BC3EEE}"/>
              </a:ext>
            </a:extLst>
          </p:cNvPr>
          <p:cNvSpPr txBox="1"/>
          <p:nvPr/>
        </p:nvSpPr>
        <p:spPr>
          <a:xfrm rot="17614603">
            <a:off x="9556039" y="3974342"/>
            <a:ext cx="523884" cy="30550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81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27AAE1"/>
                </a:solidFill>
                <a:effectLst/>
                <a:uLnTx/>
                <a:uFillTx/>
                <a:latin typeface="Trade Gothic for Nike 365 BdCn"/>
                <a:ea typeface="Microsoft YaHei"/>
                <a:cs typeface="+mn-cs"/>
              </a:rPr>
              <a:t>Support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02468CC4-FBE2-48BF-9707-0D71FDF5CA1E}"/>
              </a:ext>
            </a:extLst>
          </p:cNvPr>
          <p:cNvSpPr txBox="1"/>
          <p:nvPr/>
        </p:nvSpPr>
        <p:spPr>
          <a:xfrm rot="1060893">
            <a:off x="11021867" y="3582812"/>
            <a:ext cx="589354" cy="15010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lvl="0" algn="ctr" defTabSz="815350">
              <a:spcBef>
                <a:spcPts val="600"/>
              </a:spcBef>
              <a:spcAft>
                <a:spcPts val="600"/>
              </a:spcAft>
              <a:defRPr kumimoji="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rade Gothic for Nike 365 BdCn"/>
                <a:ea typeface="Microsoft YaHei"/>
              </a:defRPr>
            </a:lvl1pPr>
          </a:lstStyle>
          <a:p>
            <a:pPr marL="0" marR="0" lvl="0" indent="0" algn="ctr" defTabSz="81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27AAE1"/>
                </a:solidFill>
                <a:effectLst/>
                <a:uLnTx/>
                <a:uFillTx/>
                <a:latin typeface="Trade Gothic for Nike 365 BdCn"/>
                <a:ea typeface="Microsoft YaHei"/>
                <a:cs typeface="+mn-cs"/>
              </a:rPr>
              <a:t>Running</a:t>
            </a: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6790D37C-49BB-4E70-9316-2624A465FE28}"/>
              </a:ext>
            </a:extLst>
          </p:cNvPr>
          <p:cNvSpPr/>
          <p:nvPr/>
        </p:nvSpPr>
        <p:spPr>
          <a:xfrm rot="18928713">
            <a:off x="10136650" y="3160494"/>
            <a:ext cx="891161" cy="5886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7733" tIns="67733" rIns="67733" bIns="67733" numCol="1" spcCol="38100" rtlCol="0" anchor="ctr">
            <a:prstTxWarp prst="textArchDown">
              <a:avLst>
                <a:gd name="adj" fmla="val 644632"/>
              </a:avLst>
            </a:prstTxWarp>
            <a:noAutofit/>
          </a:bodyPr>
          <a:lstStyle/>
          <a:p>
            <a:pPr algn="ctr" defTabSz="1100639" hangingPunct="0"/>
            <a:r>
              <a:rPr lang="en-US" sz="900" kern="0" dirty="0">
                <a:latin typeface="Trade Gothic for Nike 365 BdCn"/>
                <a:sym typeface="Helvetica Light"/>
              </a:rPr>
              <a:t>OCCASION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9727B36-9321-4E17-960F-BA7F34CB8FD8}"/>
              </a:ext>
            </a:extLst>
          </p:cNvPr>
          <p:cNvSpPr txBox="1"/>
          <p:nvPr/>
        </p:nvSpPr>
        <p:spPr>
          <a:xfrm rot="1684436">
            <a:off x="10910991" y="3756198"/>
            <a:ext cx="589354" cy="15010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lvl="0" algn="ctr" defTabSz="815350">
              <a:spcBef>
                <a:spcPts val="600"/>
              </a:spcBef>
              <a:spcAft>
                <a:spcPts val="600"/>
              </a:spcAft>
              <a:defRPr kumimoji="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rade Gothic for Nike 365 BdCn"/>
                <a:ea typeface="Microsoft YaHei"/>
              </a:defRPr>
            </a:lvl1pPr>
          </a:lstStyle>
          <a:p>
            <a:pPr marL="0" marR="0" lvl="0" indent="0" algn="ctr" defTabSz="81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27AAE1"/>
                </a:solidFill>
              </a:rPr>
              <a:t>Walking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27AAE1"/>
              </a:solidFill>
              <a:effectLst/>
              <a:uLnTx/>
              <a:uFillTx/>
              <a:latin typeface="Trade Gothic for Nike 365 BdCn"/>
              <a:ea typeface="Microsoft YaHei"/>
              <a:cs typeface="+mn-cs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69BF2E8B-A925-4503-AF56-DC9A0DBA8D55}"/>
              </a:ext>
            </a:extLst>
          </p:cNvPr>
          <p:cNvSpPr txBox="1"/>
          <p:nvPr/>
        </p:nvSpPr>
        <p:spPr>
          <a:xfrm rot="5400000">
            <a:off x="10161795" y="4096767"/>
            <a:ext cx="718374" cy="28480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81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27AAE1"/>
                </a:solidFill>
                <a:latin typeface="Trade Gothic for Nike 365 BdCn"/>
                <a:ea typeface="Microsoft YaHei"/>
              </a:rPr>
              <a:t>Mix &amp; Match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27AAE1"/>
              </a:solidFill>
              <a:effectLst/>
              <a:uLnTx/>
              <a:uFillTx/>
              <a:latin typeface="Trade Gothic for Nike 365 BdCn"/>
              <a:ea typeface="Microsoft YaHei"/>
              <a:cs typeface="+mn-cs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655AF2C-4053-4DB5-BBF6-B55F46936297}"/>
              </a:ext>
            </a:extLst>
          </p:cNvPr>
          <p:cNvSpPr txBox="1"/>
          <p:nvPr/>
        </p:nvSpPr>
        <p:spPr>
          <a:xfrm rot="2298089">
            <a:off x="10697380" y="3869987"/>
            <a:ext cx="701106" cy="29181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81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27AAE1"/>
                </a:solidFill>
                <a:latin typeface="Trade Gothic for Nike 365 BdCn"/>
                <a:ea typeface="Microsoft YaHei"/>
              </a:rPr>
              <a:t>Training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27AAE1"/>
              </a:solidFill>
              <a:effectLst/>
              <a:uLnTx/>
              <a:uFillTx/>
              <a:latin typeface="Trade Gothic for Nike 365 BdCn"/>
              <a:ea typeface="Microsoft YaHei"/>
              <a:cs typeface="+mn-cs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DBCBF6D6-18C5-4FF7-A78C-716062CEA009}"/>
              </a:ext>
            </a:extLst>
          </p:cNvPr>
          <p:cNvSpPr txBox="1"/>
          <p:nvPr/>
        </p:nvSpPr>
        <p:spPr>
          <a:xfrm rot="4108557">
            <a:off x="10513878" y="4069040"/>
            <a:ext cx="701106" cy="29181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81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27AAE1"/>
                </a:solidFill>
                <a:latin typeface="Trade Gothic for Nike 365 BdCn"/>
                <a:ea typeface="Microsoft YaHei"/>
              </a:rPr>
              <a:t>…</a:t>
            </a:r>
            <a:r>
              <a:rPr lang="en-US" altLang="zh-CN" sz="900" kern="0" dirty="0">
                <a:solidFill>
                  <a:srgbClr val="27AAE1"/>
                </a:solidFill>
                <a:latin typeface="Trade Gothic for Nike 365 BdCn"/>
                <a:ea typeface="Microsoft YaHei"/>
              </a:rPr>
              <a:t>Other Sports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27AAE1"/>
              </a:solidFill>
              <a:effectLst/>
              <a:uLnTx/>
              <a:uFillTx/>
              <a:latin typeface="Trade Gothic for Nike 365 BdCn"/>
              <a:ea typeface="Microsoft YaHei"/>
              <a:cs typeface="+mn-cs"/>
            </a:endParaRPr>
          </a:p>
        </p:txBody>
      </p: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CAB08712-77AA-415D-8D83-37F2837AF479}"/>
              </a:ext>
            </a:extLst>
          </p:cNvPr>
          <p:cNvCxnSpPr>
            <a:cxnSpLocks/>
          </p:cNvCxnSpPr>
          <p:nvPr/>
        </p:nvCxnSpPr>
        <p:spPr>
          <a:xfrm flipV="1">
            <a:off x="10263969" y="2408746"/>
            <a:ext cx="0" cy="27432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9D388FB7-6376-44DC-8FFC-51A03B96A3EA}"/>
              </a:ext>
            </a:extLst>
          </p:cNvPr>
          <p:cNvCxnSpPr>
            <a:cxnSpLocks/>
          </p:cNvCxnSpPr>
          <p:nvPr/>
        </p:nvCxnSpPr>
        <p:spPr>
          <a:xfrm flipV="1">
            <a:off x="10758196" y="2846874"/>
            <a:ext cx="254176" cy="124923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7E90891D-85F0-49A2-BD76-DB8FB3474423}"/>
              </a:ext>
            </a:extLst>
          </p:cNvPr>
          <p:cNvCxnSpPr>
            <a:cxnSpLocks/>
          </p:cNvCxnSpPr>
          <p:nvPr/>
        </p:nvCxnSpPr>
        <p:spPr>
          <a:xfrm>
            <a:off x="10795519" y="3335692"/>
            <a:ext cx="242596" cy="74644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F7DC30AF-7F4C-4FF4-BC93-BC88408863AC}"/>
              </a:ext>
            </a:extLst>
          </p:cNvPr>
          <p:cNvCxnSpPr>
            <a:cxnSpLocks/>
          </p:cNvCxnSpPr>
          <p:nvPr/>
        </p:nvCxnSpPr>
        <p:spPr>
          <a:xfrm>
            <a:off x="10313437" y="3702696"/>
            <a:ext cx="0" cy="239485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D50B355-FF22-4F5D-B0E8-F0A287A6B8CE}"/>
              </a:ext>
            </a:extLst>
          </p:cNvPr>
          <p:cNvCxnSpPr>
            <a:cxnSpLocks/>
          </p:cNvCxnSpPr>
          <p:nvPr/>
        </p:nvCxnSpPr>
        <p:spPr>
          <a:xfrm>
            <a:off x="9532459" y="3215025"/>
            <a:ext cx="302006" cy="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5464D8F9-35C9-419C-829A-BA9C3EEA9E0E}"/>
              </a:ext>
            </a:extLst>
          </p:cNvPr>
          <p:cNvCxnSpPr>
            <a:cxnSpLocks/>
          </p:cNvCxnSpPr>
          <p:nvPr/>
        </p:nvCxnSpPr>
        <p:spPr>
          <a:xfrm>
            <a:off x="9629194" y="2766525"/>
            <a:ext cx="261257" cy="14929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0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BA56FE4-8F54-48ED-A065-0CE1ACB33C8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856242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EC05429-3F9B-46D6-8BC9-4A86CC7B4C0C}"/>
              </a:ext>
            </a:extLst>
          </p:cNvPr>
          <p:cNvSpPr/>
          <p:nvPr/>
        </p:nvSpPr>
        <p:spPr>
          <a:xfrm>
            <a:off x="660400" y="1059454"/>
            <a:ext cx="7179497" cy="1344698"/>
          </a:xfrm>
          <a:prstGeom prst="rect">
            <a:avLst/>
          </a:prstGeom>
          <a:ln>
            <a:solidFill>
              <a:srgbClr val="74B4C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B41AA-0A5A-4EEF-A110-53B3B0E2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/>
              <a:t>Clustering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F91DA-34F2-4DF3-85DC-7F5156A5F2D0}"/>
              </a:ext>
            </a:extLst>
          </p:cNvPr>
          <p:cNvSpPr txBox="1"/>
          <p:nvPr/>
        </p:nvSpPr>
        <p:spPr>
          <a:xfrm>
            <a:off x="783691" y="1247376"/>
            <a:ext cx="6942476" cy="9688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Bert</a:t>
            </a:r>
            <a:r>
              <a:rPr lang="zh-CN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模型给句子向量化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用余弦相似度给句子聚类，并且给出类的中心语句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zh-CN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每个类里的句子按照离中心语句的远近排序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9507F-0F12-4579-B547-4D66BE270C3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60400" y="2592074"/>
            <a:ext cx="10117191" cy="34182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16ED29-D28D-4E24-AB2E-8B09292E31E5}"/>
              </a:ext>
            </a:extLst>
          </p:cNvPr>
          <p:cNvSpPr txBox="1"/>
          <p:nvPr/>
        </p:nvSpPr>
        <p:spPr>
          <a:xfrm>
            <a:off x="8059651" y="1247376"/>
            <a:ext cx="3067262" cy="990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优化方向</a:t>
            </a:r>
            <a:endParaRPr lang="en-US" altLang="zh-CN" sz="1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sz="1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如何提高类的准确性（离中心语句意思较远的句子如何自动扔掉避免人工）</a:t>
            </a:r>
            <a:endParaRPr lang="en-US" sz="1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sz="1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用分类模型替换聚类（维度</a:t>
            </a:r>
            <a:r>
              <a:rPr lang="en-US" sz="1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sz="1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情感作为标签）</a:t>
            </a:r>
            <a:endParaRPr lang="en-US" sz="1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93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248E93D-2D2D-0E1B-04E4-15F0E1E2D50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25227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9" imgH="411" progId="TCLayout.ActiveDocument.1">
                  <p:embed/>
                </p:oleObj>
              </mc:Choice>
              <mc:Fallback>
                <p:oleObj name="think-cell Slide" r:id="rId3" imgW="409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E548528-F25C-7C62-09E6-4964F3FF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zh-CN" altLang="en-US" dirty="0"/>
              <a:t>代码说明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4FA73-FB86-2060-E7C7-03EF6D9269BC}"/>
              </a:ext>
            </a:extLst>
          </p:cNvPr>
          <p:cNvSpPr txBox="1"/>
          <p:nvPr/>
        </p:nvSpPr>
        <p:spPr>
          <a:xfrm>
            <a:off x="1125415" y="1013265"/>
            <a:ext cx="10577008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代码文件：</a:t>
            </a:r>
            <a:r>
              <a:rPr lang="en-US" sz="1600" dirty="0"/>
              <a:t>Step2Clustering</a:t>
            </a: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Helvetica Neue"/>
              </a:rPr>
              <a:t>结果文件：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\\shanghai-nas-01\SP.and.A_MI\9.Data Exchange\Ruofei\2022\</a:t>
            </a:r>
            <a:r>
              <a:rPr lang="en-US" altLang="zh-CN" sz="1600" dirty="0" err="1">
                <a:solidFill>
                  <a:srgbClr val="000000"/>
                </a:solidFill>
                <a:latin typeface="Helvetica Neue"/>
              </a:rPr>
              <a:t>running_ftw_reviews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\</a:t>
            </a:r>
            <a:r>
              <a:rPr lang="en-US" altLang="zh-CN" sz="1600" dirty="0" err="1">
                <a:solidFill>
                  <a:srgbClr val="000000"/>
                </a:solidFill>
                <a:latin typeface="Helvetica Neue"/>
              </a:rPr>
              <a:t>model_result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\cluster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253330-A334-9181-8BA8-2CE558CA9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415" y="2431940"/>
            <a:ext cx="7003701" cy="235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4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B1B2B80-8044-451E-A63D-EE51D1DB629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23239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975AE87-75B5-4A62-9AF6-4568ADF2C07C}"/>
              </a:ext>
            </a:extLst>
          </p:cNvPr>
          <p:cNvSpPr/>
          <p:nvPr/>
        </p:nvSpPr>
        <p:spPr>
          <a:xfrm>
            <a:off x="187789" y="1325366"/>
            <a:ext cx="5298611" cy="3020603"/>
          </a:xfrm>
          <a:prstGeom prst="rect">
            <a:avLst/>
          </a:prstGeom>
          <a:ln>
            <a:solidFill>
              <a:srgbClr val="74B4C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3E615-E2EB-457F-8059-5B637EE3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Clustering-continue…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C5E41F-C15B-4D1A-B015-DB56E80CF67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87789" y="4843481"/>
            <a:ext cx="7363717" cy="1487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9C3040-0637-4DD9-AACD-8914DF5274E5}"/>
              </a:ext>
            </a:extLst>
          </p:cNvPr>
          <p:cNvSpPr txBox="1"/>
          <p:nvPr/>
        </p:nvSpPr>
        <p:spPr>
          <a:xfrm>
            <a:off x="562615" y="1921192"/>
            <a:ext cx="4564189" cy="20621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sz="1600" b="1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手工挑出来人群，场景，首购复购，精神认同类</a:t>
            </a:r>
            <a:r>
              <a:rPr lang="zh-CN" altLang="en-US" sz="1600" b="1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、进一步提炼关键词，打二级标签</a:t>
            </a:r>
            <a:endParaRPr lang="en-US" altLang="zh-CN" sz="1600" b="1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sz="1600" b="1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合并其他聚类并按照中心语句的关键词机打一级、二级标签</a:t>
            </a:r>
            <a:endParaRPr lang="en-US" altLang="zh-CN" sz="1600" b="1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1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人工审核每个类的质量和一级二级标签，给每个类下一步处理方案打标签</a:t>
            </a:r>
            <a:endParaRPr lang="en-US" altLang="zh-CN" sz="1600" b="1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1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用机器进一步清理优化每个类</a:t>
            </a:r>
            <a:endParaRPr lang="en-US" altLang="zh-CN" sz="1600" b="1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316537-7982-4CFC-A4D5-0FB5A58530D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702157" y="847620"/>
            <a:ext cx="6221859" cy="11969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DBF560-05CE-48E4-9100-7FA8827BF1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325"/>
          <a:stretch/>
        </p:blipFill>
        <p:spPr>
          <a:xfrm>
            <a:off x="5702158" y="2128587"/>
            <a:ext cx="6221857" cy="13782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5D6DCA-C7C3-401B-B69E-792E5B875CE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2058"/>
          <a:stretch/>
        </p:blipFill>
        <p:spPr>
          <a:xfrm>
            <a:off x="5702156" y="3486034"/>
            <a:ext cx="6221859" cy="13782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E94421-56B1-4CB7-99DD-DA913F2435B5}"/>
              </a:ext>
            </a:extLst>
          </p:cNvPr>
          <p:cNvSpPr txBox="1"/>
          <p:nvPr/>
        </p:nvSpPr>
        <p:spPr>
          <a:xfrm>
            <a:off x="8204129" y="5215184"/>
            <a:ext cx="3067262" cy="6281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优化方向</a:t>
            </a:r>
            <a:endParaRPr lang="en-US" altLang="zh-CN" sz="1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1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人工的时间太多，还能有哪些地方可以用机器降低人工成本</a:t>
            </a:r>
            <a:endParaRPr lang="en-US" altLang="zh-CN" sz="1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07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6D2FEF0-F687-F65A-60B9-1631EE1C26F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18876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9" imgH="411" progId="TCLayout.ActiveDocument.1">
                  <p:embed/>
                </p:oleObj>
              </mc:Choice>
              <mc:Fallback>
                <p:oleObj name="think-cell Slide" r:id="rId3" imgW="409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9189309-2CA5-A70B-179C-580304FE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zh-CN" altLang="en-US" dirty="0"/>
              <a:t>代码说明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A05EE-8F21-7F0C-56A9-7E371B803C43}"/>
              </a:ext>
            </a:extLst>
          </p:cNvPr>
          <p:cNvSpPr txBox="1"/>
          <p:nvPr/>
        </p:nvSpPr>
        <p:spPr>
          <a:xfrm>
            <a:off x="1125415" y="1013265"/>
            <a:ext cx="10577008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代码文件：</a:t>
            </a:r>
            <a:r>
              <a:rPr lang="en-US" sz="1600" dirty="0"/>
              <a:t>Part3CorpusTools</a:t>
            </a: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Helvetica Neue"/>
              </a:rPr>
              <a:t>整理后的人群，场景，首购复购，精神认同类文件：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 \\shanghai-nas-01\SP.and.A_MI\9.Data Exchange\Ruofei\2022\</a:t>
            </a:r>
            <a:r>
              <a:rPr lang="en-US" altLang="zh-CN" sz="1600" dirty="0" err="1">
                <a:solidFill>
                  <a:srgbClr val="000000"/>
                </a:solidFill>
                <a:latin typeface="Helvetica Neue"/>
              </a:rPr>
              <a:t>running_ftw_reviews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\</a:t>
            </a:r>
            <a:r>
              <a:rPr lang="zh-CN" altLang="en-US" sz="1600" dirty="0">
                <a:solidFill>
                  <a:srgbClr val="000000"/>
                </a:solidFill>
                <a:latin typeface="Helvetica Neue"/>
              </a:rPr>
              <a:t>场景人群代言复购语料库</a:t>
            </a:r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Helvetica Neue"/>
              </a:rPr>
              <a:t>整理后的全部聚类结果：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  <a:hlinkClick r:id="rId5" action="ppaction://hlinkfile"/>
              </a:rPr>
              <a:t>\\shanghai-nas-01\SP.and.A_MI\9.Data Exchange\Ruofei\2022\</a:t>
            </a:r>
            <a:r>
              <a:rPr lang="en-US" altLang="zh-CN" sz="1600" dirty="0" err="1">
                <a:solidFill>
                  <a:srgbClr val="000000"/>
                </a:solidFill>
                <a:latin typeface="Helvetica Neue"/>
                <a:hlinkClick r:id="rId5" action="ppaction://hlinkfile"/>
              </a:rPr>
              <a:t>running_ftw_reviews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  <a:hlinkClick r:id="rId5" action="ppaction://hlinkfile"/>
              </a:rPr>
              <a:t>\</a:t>
            </a:r>
            <a:r>
              <a:rPr lang="en-US" altLang="zh-CN" sz="1600" dirty="0" err="1">
                <a:solidFill>
                  <a:srgbClr val="000000"/>
                </a:solidFill>
                <a:latin typeface="Helvetica Neue"/>
                <a:hlinkClick r:id="rId5" action="ppaction://hlinkfile"/>
              </a:rPr>
              <a:t>step_data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  <a:hlinkClick r:id="rId5" action="ppaction://hlinkfile"/>
              </a:rPr>
              <a:t>\ cluster_result_combine_all_sentiments_no_dup_tag4.xlsx</a:t>
            </a:r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Helvetica Neue"/>
              </a:rPr>
              <a:t>（这个文件是需要进一步手工整理的，确认每个类有什么问题，通过数字打标标注每个类还需要清理的问题）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B1A5D7-5A8A-866C-E02E-9EAF0142A9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971" y="3413603"/>
            <a:ext cx="4911316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5AF57D-2A75-CD68-A600-AD044810C8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1024" y="3429000"/>
            <a:ext cx="580548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3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7C577C3-7FFC-2A93-3C2B-FFA38C86E64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82176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9" imgH="411" progId="TCLayout.ActiveDocument.1">
                  <p:embed/>
                </p:oleObj>
              </mc:Choice>
              <mc:Fallback>
                <p:oleObj name="think-cell Slide" r:id="rId3" imgW="409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DBA0D0B-757C-A49C-1ECF-D77BE23E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zh-CN" altLang="en-US" dirty="0"/>
              <a:t>人工整理类的问题</a:t>
            </a:r>
            <a:r>
              <a:rPr lang="en-US" altLang="zh-CN" dirty="0"/>
              <a:t>-</a:t>
            </a:r>
            <a:r>
              <a:rPr lang="zh-CN" altLang="en-US" dirty="0"/>
              <a:t>续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EC7A2-D605-297E-D1B9-4F61DE3FA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00" y="1340337"/>
            <a:ext cx="3861140" cy="4720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7AD4DE-5FBC-CC24-3CEE-1905398A33D0}"/>
              </a:ext>
            </a:extLst>
          </p:cNvPr>
          <p:cNvSpPr txBox="1"/>
          <p:nvPr/>
        </p:nvSpPr>
        <p:spPr>
          <a:xfrm>
            <a:off x="660400" y="879202"/>
            <a:ext cx="663191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cluster_result_combine_all_sentiments_no_dup_tag4.xlsx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614E5-341F-ACF9-40D7-C792F493AEE7}"/>
              </a:ext>
            </a:extLst>
          </p:cNvPr>
          <p:cNvSpPr txBox="1"/>
          <p:nvPr/>
        </p:nvSpPr>
        <p:spPr>
          <a:xfrm>
            <a:off x="5208616" y="1876075"/>
            <a:ext cx="5918479" cy="3105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处理级别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：没问题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：人工删掉了尾巴不相干的句子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：一级分类内部需要精调整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：段落里有多种一级分类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：去除、保留含有指定词的句子，格式是去除</a:t>
            </a:r>
            <a:r>
              <a:rPr lang="en-US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保留</a:t>
            </a:r>
            <a:r>
              <a:rPr lang="en-US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由空格拼接的词；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补充其他的一级分类（很轻也很好看</a:t>
            </a:r>
            <a:r>
              <a:rPr lang="en-US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补充好看），格式是补充</a:t>
            </a:r>
            <a:r>
              <a:rPr lang="en-US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空格拼接的一级分类名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：删除该聚类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34DC19-EAAD-459F-8A26-51F787F22160}"/>
              </a:ext>
            </a:extLst>
          </p:cNvPr>
          <p:cNvSpPr txBox="1"/>
          <p:nvPr/>
        </p:nvSpPr>
        <p:spPr>
          <a:xfrm>
            <a:off x="5208616" y="1404047"/>
            <a:ext cx="5215095" cy="274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rgbClr val="FF0000"/>
                </a:solidFill>
                <a:highlight>
                  <a:srgbClr val="FFFF00"/>
                </a:highlight>
                <a:latin typeface="Trade Gothic for Nike 365 BdCn" panose="020B0806040303020004" pitchFamily="34" charset="0"/>
                <a:ea typeface="Trade Gothic for Nike 365" charset="0"/>
                <a:cs typeface="Trade Gothic for Nike 365" charset="0"/>
              </a:rPr>
              <a:t>人工检查和修改的字段主要是一级、二级、处理级别和备注</a:t>
            </a:r>
            <a:endParaRPr lang="en-US" sz="1400" dirty="0">
              <a:solidFill>
                <a:srgbClr val="FF0000"/>
              </a:solidFill>
              <a:highlight>
                <a:srgbClr val="FFFF00"/>
              </a:highlight>
              <a:latin typeface="Trade Gothic for Nike 365 BdCn" panose="020B0806040303020004" pitchFamily="34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CB2B3-80DC-F708-B7A2-5184D2899DD1}"/>
              </a:ext>
            </a:extLst>
          </p:cNvPr>
          <p:cNvSpPr txBox="1"/>
          <p:nvPr/>
        </p:nvSpPr>
        <p:spPr>
          <a:xfrm>
            <a:off x="5208616" y="5367776"/>
            <a:ext cx="6407279" cy="4473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rade Gothic for Nike 365 BdCn" panose="020B0806040303020004" pitchFamily="34" charset="0"/>
                <a:ea typeface="Trade Gothic for Nike 365" charset="0"/>
                <a:cs typeface="Trade Gothic for Nike 365" charset="0"/>
              </a:rPr>
              <a:t>有一个代码文件叫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rade Gothic for Nike 365 BdCn" panose="020B0806040303020004" pitchFamily="34" charset="0"/>
                <a:ea typeface="Trade Gothic for Nike 365" charset="0"/>
                <a:cs typeface="Trade Gothic for Nike 365" charset="0"/>
              </a:rPr>
              <a:t>cluster_tag_12345 </a:t>
            </a:r>
            <a:r>
              <a:rPr lang="zh-CN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rade Gothic for Nike 365 BdCn" panose="020B0806040303020004" pitchFamily="34" charset="0"/>
                <a:ea typeface="Trade Gothic for Nike 365" charset="0"/>
                <a:cs typeface="Trade Gothic for Nike 365" charset="0"/>
              </a:rPr>
              <a:t>是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rade Gothic for Nike 365 BdCn" panose="020B0806040303020004" pitchFamily="34" charset="0"/>
                <a:ea typeface="Trade Gothic for Nike 365" charset="0"/>
                <a:cs typeface="Trade Gothic for Nike 365" charset="0"/>
              </a:rPr>
              <a:t>Doris</a:t>
            </a:r>
            <a:r>
              <a:rPr lang="zh-CN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rade Gothic for Nike 365 BdCn" panose="020B0806040303020004" pitchFamily="34" charset="0"/>
                <a:ea typeface="Trade Gothic for Nike 365" charset="0"/>
                <a:cs typeface="Trade Gothic for Nike 365" charset="0"/>
              </a:rPr>
              <a:t>写的自动打处理级别那一列的代码，质量还可以，可以先跑这个再人眼整理这几列，更高效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Trade Gothic for Nike 365 BdCn" panose="020B0806040303020004" pitchFamily="34" charset="0"/>
              <a:ea typeface="Trade Gothic for Nike 365" charset="0"/>
              <a:cs typeface="Trade Gothic for Nike 3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66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BEB6C7B-3099-CEFD-3F4F-16B145C18A5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76460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9" imgH="411" progId="TCLayout.ActiveDocument.1">
                  <p:embed/>
                </p:oleObj>
              </mc:Choice>
              <mc:Fallback>
                <p:oleObj name="think-cell Slide" r:id="rId3" imgW="409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F21160-22D0-F8F5-D7DE-382EB2EC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zh-CN" altLang="en-US" dirty="0"/>
              <a:t>代码说明</a:t>
            </a:r>
            <a:r>
              <a:rPr lang="en-US" altLang="zh-CN" dirty="0"/>
              <a:t>-</a:t>
            </a:r>
            <a:r>
              <a:rPr lang="zh-CN" altLang="en-US" dirty="0"/>
              <a:t>续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448ED-8A24-5543-22B6-F87341EC528B}"/>
              </a:ext>
            </a:extLst>
          </p:cNvPr>
          <p:cNvSpPr txBox="1"/>
          <p:nvPr/>
        </p:nvSpPr>
        <p:spPr>
          <a:xfrm>
            <a:off x="1125415" y="1013265"/>
            <a:ext cx="10577008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代码文件：</a:t>
            </a:r>
            <a:r>
              <a:rPr lang="en-US" sz="1600" dirty="0"/>
              <a:t>Part4CleanSpecialClusters</a:t>
            </a: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r>
              <a:rPr lang="zh-CN" altLang="en-US" sz="1600" b="1" dirty="0">
                <a:solidFill>
                  <a:srgbClr val="000000"/>
                </a:solidFill>
                <a:latin typeface="Helvetica Neue"/>
              </a:rPr>
              <a:t>输入数据：</a:t>
            </a:r>
            <a:r>
              <a:rPr lang="en-US" altLang="zh-CN" sz="1600" dirty="0" err="1">
                <a:solidFill>
                  <a:srgbClr val="000000"/>
                </a:solidFill>
                <a:latin typeface="Helvetica Neue"/>
              </a:rPr>
              <a:t>r'model_input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\keywords\keywords_sentimental_words.xlsx'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r'</a:t>
            </a:r>
            <a:r>
              <a:rPr lang="zh-CN" altLang="en-US" sz="1600" dirty="0">
                <a:solidFill>
                  <a:srgbClr val="000000"/>
                </a:solidFill>
                <a:latin typeface="Helvetica Neue"/>
              </a:rPr>
              <a:t>场景人群代言复购语料库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latin typeface="Helvetica Neue"/>
              </a:rPr>
              <a:t>场景人群复购精神认同语料库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4.xlsx’</a:t>
            </a:r>
          </a:p>
          <a:p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r>
              <a:rPr lang="zh-CN" altLang="en-US" sz="1600" b="1" dirty="0">
                <a:solidFill>
                  <a:srgbClr val="000000"/>
                </a:solidFill>
                <a:latin typeface="Helvetica Neue"/>
              </a:rPr>
              <a:t>代码功能：</a:t>
            </a:r>
            <a:r>
              <a:rPr lang="zh-CN" altLang="en-US" sz="1600" dirty="0">
                <a:solidFill>
                  <a:srgbClr val="000000"/>
                </a:solidFill>
                <a:latin typeface="Helvetica Neue"/>
              </a:rPr>
              <a:t>给一级标签是场景、人群、精神认同、首购复购的段落打上二级标签</a:t>
            </a:r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endParaRPr lang="en-US" sz="1600" dirty="0"/>
          </a:p>
          <a:p>
            <a:br>
              <a:rPr lang="en-US" sz="1600" dirty="0"/>
            </a:b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7D25F-AB3F-6432-7F42-6D1A23EED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946" y="2779110"/>
            <a:ext cx="7238584" cy="16457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8A42BE-9714-6CF1-72D6-BDEBB7CB9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8238" y="3429000"/>
            <a:ext cx="8033074" cy="14433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C6E76C-7262-B7EF-90E6-0B52971685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946" y="4757080"/>
            <a:ext cx="8423553" cy="147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0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339B0C6-14A2-1A76-B90E-115B059315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849422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9" imgH="411" progId="TCLayout.ActiveDocument.1">
                  <p:embed/>
                </p:oleObj>
              </mc:Choice>
              <mc:Fallback>
                <p:oleObj name="think-cell Slide" r:id="rId3" imgW="409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45D29DC-19E1-4EAC-C01E-20C9B776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zh-CN" altLang="en-US" dirty="0"/>
              <a:t>代码说明</a:t>
            </a:r>
            <a:r>
              <a:rPr lang="en-US" altLang="zh-CN" dirty="0"/>
              <a:t>-</a:t>
            </a:r>
            <a:r>
              <a:rPr lang="zh-CN" altLang="en-US" dirty="0"/>
              <a:t>续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5B660-1A2C-DE46-E8DC-88870B8BCAC6}"/>
              </a:ext>
            </a:extLst>
          </p:cNvPr>
          <p:cNvSpPr txBox="1"/>
          <p:nvPr/>
        </p:nvSpPr>
        <p:spPr>
          <a:xfrm>
            <a:off x="1125415" y="1013265"/>
            <a:ext cx="105770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代码文件：</a:t>
            </a:r>
            <a:r>
              <a:rPr lang="en-US" sz="1600" dirty="0"/>
              <a:t>Part4CleanNormalClusters</a:t>
            </a:r>
          </a:p>
          <a:p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r>
              <a:rPr lang="zh-CN" altLang="en-US" sz="1600" b="1" dirty="0">
                <a:solidFill>
                  <a:srgbClr val="000000"/>
                </a:solidFill>
                <a:latin typeface="Helvetica Neue"/>
              </a:rPr>
              <a:t>输入数据：</a:t>
            </a:r>
            <a:r>
              <a:rPr lang="en-US" altLang="zh-CN" sz="1600" dirty="0" err="1">
                <a:solidFill>
                  <a:srgbClr val="000000"/>
                </a:solidFill>
                <a:latin typeface="Helvetica Neue"/>
              </a:rPr>
              <a:t>r'model_input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\keywords\keywords_sentimental_words.xlsx'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Helvetica Neue"/>
              </a:rPr>
              <a:t>step_data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/cluster_result_combine_all_sentiments_no_dup_tag4.xlsx</a:t>
            </a:r>
          </a:p>
          <a:p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r>
              <a:rPr lang="zh-CN" altLang="en-US" sz="1600" b="1" dirty="0">
                <a:solidFill>
                  <a:srgbClr val="000000"/>
                </a:solidFill>
                <a:latin typeface="Helvetica Neue"/>
              </a:rPr>
              <a:t>输出数据：</a:t>
            </a:r>
            <a:r>
              <a:rPr lang="en-US" altLang="zh-CN" sz="1600" dirty="0" err="1">
                <a:solidFill>
                  <a:srgbClr val="000000"/>
                </a:solidFill>
                <a:latin typeface="Helvetica Neue"/>
              </a:rPr>
              <a:t>model_result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latin typeface="Helvetica Neue"/>
              </a:rPr>
              <a:t>语料库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/corpus_final.xlsx    </a:t>
            </a:r>
            <a:r>
              <a:rPr lang="zh-CN" altLang="en-US" sz="1600" dirty="0">
                <a:solidFill>
                  <a:srgbClr val="FF0000"/>
                </a:solidFill>
                <a:latin typeface="Helvetica Neue"/>
              </a:rPr>
              <a:t>（最后整理好的语料库）</a:t>
            </a:r>
            <a:endParaRPr lang="en-US" altLang="zh-CN" sz="1600" dirty="0">
              <a:solidFill>
                <a:srgbClr val="FF0000"/>
              </a:solidFill>
              <a:latin typeface="Helvetica Neue"/>
            </a:endParaRPr>
          </a:p>
          <a:p>
            <a:endParaRPr lang="en-US" altLang="zh-CN" sz="1600" b="1" dirty="0">
              <a:solidFill>
                <a:srgbClr val="FF0000"/>
              </a:solidFill>
              <a:latin typeface="Helvetica Neue"/>
            </a:endParaRPr>
          </a:p>
          <a:p>
            <a:r>
              <a:rPr lang="zh-CN" altLang="en-US" sz="1600" b="1" dirty="0">
                <a:solidFill>
                  <a:srgbClr val="000000"/>
                </a:solidFill>
                <a:latin typeface="Helvetica Neue"/>
              </a:rPr>
              <a:t>代码功能：</a:t>
            </a:r>
            <a:r>
              <a:rPr lang="zh-CN" altLang="en-US" sz="1600" dirty="0">
                <a:solidFill>
                  <a:srgbClr val="000000"/>
                </a:solidFill>
                <a:latin typeface="Helvetica Neue"/>
              </a:rPr>
              <a:t>根据处理级别和备注，把类的内容做进一步清洗</a:t>
            </a:r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endParaRPr lang="en-US" sz="1600" dirty="0"/>
          </a:p>
          <a:p>
            <a:br>
              <a:rPr lang="en-US" sz="1600" dirty="0"/>
            </a:b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AD298B-FBA4-6E2A-0B2D-66C09D27EC4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173427" y="3595967"/>
            <a:ext cx="9893158" cy="224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3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33A9DB6-1203-4209-B8B2-7C00FD7D93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618016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FFF3518-3EE0-4E41-A15C-3E7E5BE3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Tag Comments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54853-29B2-4C5B-9499-00ED4F2A7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09" y="1285014"/>
            <a:ext cx="11141182" cy="335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0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34BA1E1-D061-E76E-C304-66D4207B9D5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420860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9" imgH="411" progId="TCLayout.ActiveDocument.1">
                  <p:embed/>
                </p:oleObj>
              </mc:Choice>
              <mc:Fallback>
                <p:oleObj name="think-cell Slide" r:id="rId3" imgW="409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30CCC47-0E5C-4A4E-DFDF-37784230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zh-CN" altLang="en-US" dirty="0"/>
              <a:t>代码说明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8DB61F-EC2C-A781-33E7-EAB9232F805D}"/>
              </a:ext>
            </a:extLst>
          </p:cNvPr>
          <p:cNvSpPr txBox="1"/>
          <p:nvPr/>
        </p:nvSpPr>
        <p:spPr>
          <a:xfrm>
            <a:off x="1125415" y="1013265"/>
            <a:ext cx="10577008" cy="32932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代码文件：</a:t>
            </a:r>
            <a:r>
              <a:rPr lang="en-US" sz="1600" dirty="0"/>
              <a:t>Step5.tag_comments</a:t>
            </a:r>
          </a:p>
          <a:p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r>
              <a:rPr lang="zh-CN" altLang="en-US" sz="1600" b="1" dirty="0">
                <a:solidFill>
                  <a:srgbClr val="000000"/>
                </a:solidFill>
                <a:latin typeface="Helvetica Neue"/>
              </a:rPr>
              <a:t>输入数据：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‘</a:t>
            </a:r>
            <a:r>
              <a:rPr lang="en-US" altLang="zh-CN" sz="1600" dirty="0" err="1">
                <a:solidFill>
                  <a:srgbClr val="000000"/>
                </a:solidFill>
                <a:latin typeface="Helvetica Neue"/>
              </a:rPr>
              <a:t>step_data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/comments_dataset.h5’  </a:t>
            </a:r>
            <a:r>
              <a:rPr lang="zh-CN" altLang="en-US" sz="1600" dirty="0">
                <a:solidFill>
                  <a:srgbClr val="000000"/>
                </a:solidFill>
                <a:latin typeface="Helvetica Neue"/>
              </a:rPr>
              <a:t>（原始评论数据）</a:t>
            </a:r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                   </a:t>
            </a:r>
            <a:r>
              <a:rPr lang="en-US" altLang="zh-CN" sz="1600" dirty="0" err="1">
                <a:solidFill>
                  <a:srgbClr val="000000"/>
                </a:solidFill>
                <a:latin typeface="Helvetica Neue"/>
              </a:rPr>
              <a:t>model_result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latin typeface="Helvetica Neue"/>
              </a:rPr>
              <a:t>语料库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/corpus_final_updated.xlsx    </a:t>
            </a:r>
            <a:r>
              <a:rPr lang="zh-CN" altLang="en-US" sz="1600" dirty="0">
                <a:solidFill>
                  <a:srgbClr val="000000"/>
                </a:solidFill>
                <a:latin typeface="Helvetica Neue"/>
              </a:rPr>
              <a:t>整理好的语料库</a:t>
            </a:r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r>
              <a:rPr lang="zh-CN" altLang="en-US" sz="1600" b="1" dirty="0">
                <a:solidFill>
                  <a:srgbClr val="000000"/>
                </a:solidFill>
                <a:latin typeface="Helvetica Neue"/>
              </a:rPr>
              <a:t>输出数据：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\\shanghai-nas-01\SP.and.A_MI\9.Data Exchange\Ruofei\2022\</a:t>
            </a:r>
            <a:r>
              <a:rPr lang="en-US" altLang="zh-CN" sz="1600" dirty="0" err="1">
                <a:solidFill>
                  <a:srgbClr val="000000"/>
                </a:solidFill>
                <a:latin typeface="Helvetica Neue"/>
              </a:rPr>
              <a:t>running_ftw_reviews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\</a:t>
            </a:r>
            <a:r>
              <a:rPr lang="en-US" altLang="zh-CN" sz="1600" dirty="0" err="1">
                <a:solidFill>
                  <a:srgbClr val="000000"/>
                </a:solidFill>
                <a:latin typeface="Helvetica Neue"/>
              </a:rPr>
              <a:t>model_result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\</a:t>
            </a:r>
            <a:r>
              <a:rPr lang="zh-CN" altLang="en-US" sz="1600" dirty="0">
                <a:solidFill>
                  <a:srgbClr val="000000"/>
                </a:solidFill>
                <a:latin typeface="Helvetica Neue"/>
              </a:rPr>
              <a:t>评论标签结果</a:t>
            </a:r>
            <a:endParaRPr lang="en-US" altLang="zh-CN" sz="1600" b="1" dirty="0">
              <a:solidFill>
                <a:srgbClr val="FF0000"/>
              </a:solidFill>
              <a:latin typeface="Helvetica Neue"/>
            </a:endParaRPr>
          </a:p>
          <a:p>
            <a:endParaRPr lang="en-US" altLang="zh-CN" sz="1600" b="1" dirty="0">
              <a:solidFill>
                <a:srgbClr val="000000"/>
              </a:solidFill>
              <a:latin typeface="Helvetica Neue"/>
            </a:endParaRPr>
          </a:p>
          <a:p>
            <a:r>
              <a:rPr lang="zh-CN" altLang="en-US" sz="1600" b="1" dirty="0">
                <a:solidFill>
                  <a:srgbClr val="000000"/>
                </a:solidFill>
                <a:latin typeface="Helvetica Neue"/>
              </a:rPr>
              <a:t>代码功能：</a:t>
            </a:r>
            <a:r>
              <a:rPr lang="zh-CN" altLang="en-US" sz="1600" dirty="0">
                <a:solidFill>
                  <a:srgbClr val="000000"/>
                </a:solidFill>
                <a:latin typeface="Helvetica Neue"/>
              </a:rPr>
              <a:t>根据整理好的语料库，用搜索的方式，给每条评论打标签</a:t>
            </a:r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endParaRPr lang="en-US" sz="1600" dirty="0"/>
          </a:p>
          <a:p>
            <a:br>
              <a:rPr lang="en-US" sz="1600" dirty="0"/>
            </a:b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E1F110-5048-B768-C9FE-60A6B9C89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5064" y="2678329"/>
            <a:ext cx="2539458" cy="3166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FD3B29-C388-DEFD-95F9-3BC129F72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415" y="4018579"/>
            <a:ext cx="8239649" cy="57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8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CC0EB8D-4466-AD04-805C-45C8D66A05C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623109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9" imgH="411" progId="TCLayout.ActiveDocument.1">
                  <p:embed/>
                </p:oleObj>
              </mc:Choice>
              <mc:Fallback>
                <p:oleObj name="think-cell Slide" r:id="rId3" imgW="409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76E980C-01AB-2BD2-FFF6-A6E2EE9A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zh-CN" altLang="en-US" dirty="0"/>
              <a:t>用打好标签的数据计算不同鞋在不同维度上的分数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3AA12-23D1-56FD-A1EB-9D9191DEEE40}"/>
              </a:ext>
            </a:extLst>
          </p:cNvPr>
          <p:cNvSpPr txBox="1"/>
          <p:nvPr/>
        </p:nvSpPr>
        <p:spPr>
          <a:xfrm>
            <a:off x="660400" y="1284572"/>
            <a:ext cx="108712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/>
              <a:t>代码地址和数据结果：</a:t>
            </a:r>
            <a:r>
              <a:rPr lang="en-US" dirty="0"/>
              <a:t>\\shanghai-nas-01\SP.and.A_MI\9.Data Exchange\Ruofei\2022\</a:t>
            </a:r>
            <a:r>
              <a:rPr lang="en-US" dirty="0" err="1"/>
              <a:t>running_ftw_reviews</a:t>
            </a:r>
            <a:r>
              <a:rPr lang="en-US" dirty="0"/>
              <a:t>\</a:t>
            </a:r>
            <a:r>
              <a:rPr lang="en-US" dirty="0" err="1"/>
              <a:t>from_Doris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1F73C1-1B87-46BC-00B5-FD8658A83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079" y="3354532"/>
            <a:ext cx="3758266" cy="2996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F84BC8-8D6E-B2FD-4416-A7C59B859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2211029"/>
            <a:ext cx="8428384" cy="282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6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>
            <a:extLst>
              <a:ext uri="{FF2B5EF4-FFF2-40B4-BE49-F238E27FC236}">
                <a16:creationId xmlns:a16="http://schemas.microsoft.com/office/drawing/2014/main" id="{53E64909-467B-4C6B-ABF0-953CBC1AD56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516065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D0FB8E5-4240-419F-B877-B7F46086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Roadmap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3B23A7-1F16-4CEC-9782-2F9EA1FA2DA1}"/>
              </a:ext>
            </a:extLst>
          </p:cNvPr>
          <p:cNvSpPr/>
          <p:nvPr/>
        </p:nvSpPr>
        <p:spPr>
          <a:xfrm>
            <a:off x="739737" y="1602769"/>
            <a:ext cx="1510301" cy="558800"/>
          </a:xfrm>
          <a:prstGeom prst="rect">
            <a:avLst/>
          </a:prstGeom>
          <a:solidFill>
            <a:srgbClr val="07446B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chemeClr val="bg1"/>
                </a:solidFill>
              </a:rPr>
              <a:t>评论数据采集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62BC8-C36F-43A3-8FC7-A950B9AB39C3}"/>
              </a:ext>
            </a:extLst>
          </p:cNvPr>
          <p:cNvSpPr/>
          <p:nvPr/>
        </p:nvSpPr>
        <p:spPr>
          <a:xfrm>
            <a:off x="739737" y="2697538"/>
            <a:ext cx="1510301" cy="558800"/>
          </a:xfrm>
          <a:prstGeom prst="rect">
            <a:avLst/>
          </a:prstGeom>
          <a:solidFill>
            <a:srgbClr val="07446B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chemeClr val="bg1"/>
                </a:solidFill>
              </a:rPr>
              <a:t>数据质量验证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A0AD0C-DD65-4F94-AC8D-F3F11DBC9052}"/>
              </a:ext>
            </a:extLst>
          </p:cNvPr>
          <p:cNvSpPr/>
          <p:nvPr/>
        </p:nvSpPr>
        <p:spPr>
          <a:xfrm>
            <a:off x="739736" y="3914454"/>
            <a:ext cx="1510301" cy="558800"/>
          </a:xfrm>
          <a:prstGeom prst="rect">
            <a:avLst/>
          </a:prstGeom>
          <a:solidFill>
            <a:srgbClr val="07446B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chemeClr val="bg1"/>
                </a:solidFill>
              </a:rPr>
              <a:t>数据清洗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533AC-2F3C-4A54-A9B1-95D636036E30}"/>
              </a:ext>
            </a:extLst>
          </p:cNvPr>
          <p:cNvSpPr/>
          <p:nvPr/>
        </p:nvSpPr>
        <p:spPr>
          <a:xfrm>
            <a:off x="2835666" y="2697538"/>
            <a:ext cx="1510301" cy="558800"/>
          </a:xfrm>
          <a:prstGeom prst="rect">
            <a:avLst/>
          </a:prstGeom>
          <a:solidFill>
            <a:srgbClr val="07446B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chemeClr val="bg1"/>
                </a:solidFill>
              </a:rPr>
              <a:t>评论情感分析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09F38-7609-4E82-904D-2239BEB37315}"/>
              </a:ext>
            </a:extLst>
          </p:cNvPr>
          <p:cNvSpPr/>
          <p:nvPr/>
        </p:nvSpPr>
        <p:spPr>
          <a:xfrm>
            <a:off x="4750081" y="2697538"/>
            <a:ext cx="1623317" cy="558800"/>
          </a:xfrm>
          <a:prstGeom prst="rect">
            <a:avLst/>
          </a:prstGeom>
          <a:solidFill>
            <a:srgbClr val="07446B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chemeClr val="bg1"/>
                </a:solidFill>
              </a:rPr>
              <a:t>评论聚类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D983B4-3006-4B02-B977-DEAD13532350}"/>
              </a:ext>
            </a:extLst>
          </p:cNvPr>
          <p:cNvSpPr/>
          <p:nvPr/>
        </p:nvSpPr>
        <p:spPr>
          <a:xfrm>
            <a:off x="5643930" y="3571413"/>
            <a:ext cx="1623317" cy="457200"/>
          </a:xfrm>
          <a:prstGeom prst="rect">
            <a:avLst/>
          </a:prstGeom>
          <a:solidFill>
            <a:srgbClr val="74B4CE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chemeClr val="bg1"/>
                </a:solidFill>
              </a:rPr>
              <a:t>聚类清理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B0D26B-EB06-484A-BFC6-67EB588E1978}"/>
              </a:ext>
            </a:extLst>
          </p:cNvPr>
          <p:cNvSpPr/>
          <p:nvPr/>
        </p:nvSpPr>
        <p:spPr>
          <a:xfrm>
            <a:off x="5643930" y="4409613"/>
            <a:ext cx="1623317" cy="457200"/>
          </a:xfrm>
          <a:prstGeom prst="rect">
            <a:avLst/>
          </a:prstGeom>
          <a:solidFill>
            <a:srgbClr val="74B4CE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chemeClr val="bg1"/>
                </a:solidFill>
              </a:rPr>
              <a:t>聚类主题提炼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3EF430-9503-48E7-B0F4-6D5ADA405997}"/>
              </a:ext>
            </a:extLst>
          </p:cNvPr>
          <p:cNvSpPr/>
          <p:nvPr/>
        </p:nvSpPr>
        <p:spPr>
          <a:xfrm>
            <a:off x="5643928" y="5247813"/>
            <a:ext cx="1623317" cy="457200"/>
          </a:xfrm>
          <a:prstGeom prst="rect">
            <a:avLst/>
          </a:prstGeom>
          <a:solidFill>
            <a:srgbClr val="74B4CE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chemeClr val="bg1"/>
                </a:solidFill>
              </a:rPr>
              <a:t>特殊类关键词提取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259E59-C7BC-4E4C-BE14-ECE64FE0584B}"/>
              </a:ext>
            </a:extLst>
          </p:cNvPr>
          <p:cNvSpPr/>
          <p:nvPr/>
        </p:nvSpPr>
        <p:spPr>
          <a:xfrm>
            <a:off x="7311771" y="2697538"/>
            <a:ext cx="1623317" cy="558800"/>
          </a:xfrm>
          <a:prstGeom prst="rect">
            <a:avLst/>
          </a:prstGeom>
          <a:solidFill>
            <a:srgbClr val="07446B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chemeClr val="bg1"/>
                </a:solidFill>
              </a:rPr>
              <a:t>生成标签</a:t>
            </a:r>
            <a:r>
              <a:rPr lang="en-US" altLang="zh-CN" sz="1400" dirty="0">
                <a:solidFill>
                  <a:schemeClr val="bg1"/>
                </a:solidFill>
              </a:rPr>
              <a:t>--</a:t>
            </a:r>
            <a:r>
              <a:rPr lang="zh-CN" altLang="en-US" sz="1400" dirty="0">
                <a:solidFill>
                  <a:schemeClr val="bg1"/>
                </a:solidFill>
              </a:rPr>
              <a:t>语料库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CD27D0-2C8F-4C8F-9ACF-AA6AF3453B3C}"/>
              </a:ext>
            </a:extLst>
          </p:cNvPr>
          <p:cNvSpPr/>
          <p:nvPr/>
        </p:nvSpPr>
        <p:spPr>
          <a:xfrm>
            <a:off x="9685097" y="2697538"/>
            <a:ext cx="1623317" cy="558800"/>
          </a:xfrm>
          <a:prstGeom prst="rect">
            <a:avLst/>
          </a:prstGeom>
          <a:solidFill>
            <a:srgbClr val="07446B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chemeClr val="bg1"/>
                </a:solidFill>
              </a:rPr>
              <a:t>给原始评论打标签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6107D52-4E4A-43F2-BDA5-6B179FF52962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2250038" y="1882169"/>
            <a:ext cx="585628" cy="1094769"/>
          </a:xfrm>
          <a:prstGeom prst="bent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744E07-F279-4202-ABF4-E379F5E2223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250038" y="2976938"/>
            <a:ext cx="585628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673EE8A-053A-4B41-BAE4-144A0626766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250037" y="2976938"/>
            <a:ext cx="585629" cy="1216916"/>
          </a:xfrm>
          <a:prstGeom prst="bent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F46A1E-62C6-4FC1-9987-48E8EF485795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345967" y="2976938"/>
            <a:ext cx="404114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C78F72-F989-4C84-B150-5E506C3F4AAC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6373398" y="2976938"/>
            <a:ext cx="93837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C53F4B-B75D-4AC2-9C64-13551D209CD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935088" y="2976938"/>
            <a:ext cx="75000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8CDFBFF-3EBD-4539-925F-839403738D55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5330998" y="3487080"/>
            <a:ext cx="543675" cy="82190"/>
          </a:xfrm>
          <a:prstGeom prst="bent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164099D-1688-4BA0-982B-4CE0D985D941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4911898" y="3906180"/>
            <a:ext cx="1381875" cy="82190"/>
          </a:xfrm>
          <a:prstGeom prst="bent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AD248FB-797D-4BAA-AB83-677E7207486B}"/>
              </a:ext>
            </a:extLst>
          </p:cNvPr>
          <p:cNvCxnSpPr>
            <a:stCxn id="7" idx="2"/>
            <a:endCxn id="10" idx="1"/>
          </p:cNvCxnSpPr>
          <p:nvPr/>
        </p:nvCxnSpPr>
        <p:spPr>
          <a:xfrm rot="16200000" flipH="1">
            <a:off x="4492797" y="4325281"/>
            <a:ext cx="2220075" cy="82188"/>
          </a:xfrm>
          <a:prstGeom prst="bent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475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72751ED-4846-82B7-54D8-E9897E59013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534329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9" imgH="411" progId="TCLayout.ActiveDocument.1">
                  <p:embed/>
                </p:oleObj>
              </mc:Choice>
              <mc:Fallback>
                <p:oleObj name="think-cell Slide" r:id="rId3" imgW="409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292DBD4-CC56-8D36-2D69-99373767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231" y="2471895"/>
            <a:ext cx="6115538" cy="1390302"/>
          </a:xfrm>
        </p:spPr>
        <p:txBody>
          <a:bodyPr vert="horz"/>
          <a:lstStyle/>
          <a:p>
            <a:r>
              <a:rPr lang="zh-CN" altLang="en-US" sz="4800" dirty="0"/>
              <a:t>附录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2404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31A8F2F-096D-DAC6-CD8A-EBDC57A2CC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834479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9" imgH="411" progId="TCLayout.ActiveDocument.1">
                  <p:embed/>
                </p:oleObj>
              </mc:Choice>
              <mc:Fallback>
                <p:oleObj name="think-cell Slide" r:id="rId3" imgW="409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F7A4231-7316-909C-FB71-D57A82F7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6" y="2411605"/>
            <a:ext cx="2592474" cy="1017395"/>
          </a:xfrm>
        </p:spPr>
        <p:txBody>
          <a:bodyPr vert="horz"/>
          <a:lstStyle/>
          <a:p>
            <a:r>
              <a:rPr lang="zh-CN" altLang="en-US" dirty="0"/>
              <a:t>情感分析算法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A1996-AB6D-3406-144E-2332A14CD69A}"/>
              </a:ext>
            </a:extLst>
          </p:cNvPr>
          <p:cNvSpPr txBox="1"/>
          <p:nvPr/>
        </p:nvSpPr>
        <p:spPr>
          <a:xfrm>
            <a:off x="2371411" y="91251"/>
            <a:ext cx="9445450" cy="63459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Jieba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加载自定义关键字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 positive/negative/neutral 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关键字，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positive/negative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情感词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，避免关键字被分词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定义前缀否定词</a:t>
            </a:r>
            <a:r>
              <a:rPr lang="en-US" sz="1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no_word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([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不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','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不会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' …])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和前缀中性词</a:t>
            </a:r>
            <a:r>
              <a:rPr lang="en-US" sz="1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neu_begin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(['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不知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', '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希望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'…])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段落分词，去停用词和叠字（好评好评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好评）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对每一个段落查找功能性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场景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人群等关键字，根据关键字前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个和后五个词的情感，重新判断段落的分数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关键字分为正负面和中性，正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，中性是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0.5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，负面是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-1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情绪词分为正负面，正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，负面是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-1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情绪分数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离关键字最近的前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位，后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位第一个情绪词的分数做乘法，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如果两个关键字中夹杂了否定词</a:t>
            </a:r>
            <a:r>
              <a:rPr lang="en-US" sz="1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no_word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不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','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不会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','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不太会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'…]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，这个词属于后面关键字的情绪词，分值是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（在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before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中会找到则记录分值为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after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中找到则以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作为标记）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如果只有一个关键词且关键词的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before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没有情感词，</a:t>
            </a:r>
            <a:r>
              <a:rPr lang="en-US" sz="1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noword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还是会给它前面的关键词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如果两个关键字中间只有一个情绪词（非否定词），这个情绪词属于离它最近的关键字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如果两个关键字中间只有一个情绪词（非否定词）且距离一样，默认关键字属于前面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如果两个关键字中没有情绪词，找第一个关键字前面的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位内的情绪词，和第二个关键词后面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位的情绪词，做情绪计算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如果段落以</a:t>
            </a:r>
            <a:r>
              <a:rPr lang="en-US" sz="1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neu_begin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中的词开头，则该段落为中性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如果段落中没有关键词，但是有情绪词，用情绪词的分数，如果有两个情绪词，从末尾读句子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600200" marR="0" lvl="3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碰到正面情绪词，之前正面的就相加，之前是负面的就相乘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600200" marR="0" lvl="3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碰到负面情绪词，之前正面的就相乘，之前负面的如果现在的词在</a:t>
            </a:r>
            <a:r>
              <a:rPr lang="en-US" sz="1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no_word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里就相乘，否则就相加 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（不会觉得很差（为正），差是真差（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-2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））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如果有关键字，没有情绪词，就是关键字自己的分数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中性段落最后按</a:t>
            </a:r>
            <a:r>
              <a:rPr lang="en-US" sz="1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snownlp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的结果算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如果关键词和情绪词之间没有其他的词，在这个情绪词里搜索好，差，如果搜到好，且没有“不”字，就是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，搜到“差”且没有“不”字就是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，（略差，太差，等所有表达差的意思）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难看，不好看，好看既作为关键词又作为情感词，如果是作为情感词，只能是形容外观款式等（解决“不好看真垃圾”，“做工不错但是很难看”（不断句））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Search_dict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：该</a:t>
            </a:r>
            <a:r>
              <a:rPr lang="en-US" sz="1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dict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keys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只能用于形容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中的词（搜索到的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comment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keys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中时，判断当前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sentiment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是否在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中，不在则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comment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不适用）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Neg_after_useless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：特殊词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after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中有否定也不代表反面意思，这些词出现则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after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中出现的</a:t>
            </a:r>
            <a:r>
              <a:rPr lang="en-US" sz="1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neg_comment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都不适用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After_useless_dict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：特殊词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after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遇到特殊否定词则不适用，该</a:t>
            </a:r>
            <a:r>
              <a:rPr lang="en-US" sz="1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dict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keys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不能在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after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中对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sentiment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产生作用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comment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】【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sentiment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】【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sentiment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】【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comment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】情况时，第一个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comment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形容第一个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sentiment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，第二个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comment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形容第二个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sentiment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。计算</a:t>
            </a:r>
            <a:r>
              <a:rPr lang="en-US" sz="1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b_multiscore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时，如果遇到上述情况，则搜到第二个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sentiment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en-US" sz="1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b_flag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=1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，最后计算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score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时若第二个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sentiment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sz="1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a_multiscore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!=0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score=score*</a:t>
            </a:r>
            <a:r>
              <a:rPr lang="en-US" sz="1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a_multiscore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，不再乘</a:t>
            </a:r>
            <a:r>
              <a:rPr lang="en-US" sz="1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b_multiscore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comment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】【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sentiment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】【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sentiment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or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sentiment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】【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sentiment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】【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comment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】时，若两个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sentiment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的情感倾向相同，则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comment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可用于形容两个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sentiment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，否则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comment</a:t>
            </a:r>
            <a:r>
              <a:rPr lang="zh-CN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只能用于形容离它近的那个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sentiment</a:t>
            </a:r>
          </a:p>
        </p:txBody>
      </p:sp>
    </p:spTree>
    <p:extLst>
      <p:ext uri="{BB962C8B-B14F-4D97-AF65-F5344CB8AC3E}">
        <p14:creationId xmlns:p14="http://schemas.microsoft.com/office/powerpoint/2010/main" val="1307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9FC5396-5CCC-5C16-3AB2-2ED68CD32A2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524262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9" imgH="411" progId="TCLayout.ActiveDocument.1">
                  <p:embed/>
                </p:oleObj>
              </mc:Choice>
              <mc:Fallback>
                <p:oleObj name="think-cell Slide" r:id="rId3" imgW="409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EB431BA-4DEE-00EF-F709-9A2FCE70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zh-CN" altLang="en-US" dirty="0"/>
              <a:t>关于断句模型的训练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FC685-BB88-C046-3BB2-33ED0742964B}"/>
              </a:ext>
            </a:extLst>
          </p:cNvPr>
          <p:cNvSpPr txBox="1"/>
          <p:nvPr/>
        </p:nvSpPr>
        <p:spPr>
          <a:xfrm>
            <a:off x="1045029" y="1191959"/>
            <a:ext cx="10871200" cy="35086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400" b="1" dirty="0"/>
              <a:t>预训练语言模型库： </a:t>
            </a:r>
            <a:r>
              <a:rPr lang="en-US" sz="1400" dirty="0">
                <a:hlinkClick r:id="rId5"/>
              </a:rPr>
              <a:t>https://huggingface.co/models</a:t>
            </a:r>
            <a:endParaRPr lang="en-US" sz="1400" dirty="0"/>
          </a:p>
          <a:p>
            <a:r>
              <a:rPr lang="zh-CN" altLang="en-US" sz="1400" b="1" dirty="0"/>
              <a:t>试过的预训练语言模型：</a:t>
            </a:r>
            <a:r>
              <a:rPr lang="en-US" altLang="zh-CN" sz="1400" dirty="0" err="1"/>
              <a:t>hfl</a:t>
            </a:r>
            <a:r>
              <a:rPr lang="en-US" altLang="zh-CN" sz="1400" dirty="0"/>
              <a:t>/</a:t>
            </a:r>
            <a:r>
              <a:rPr lang="en-US" altLang="zh-CN" sz="1400" dirty="0" err="1"/>
              <a:t>chinese-roberta-wwm-ext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hfl</a:t>
            </a:r>
            <a:r>
              <a:rPr lang="en-US" altLang="zh-CN" sz="1400" dirty="0"/>
              <a:t>/</a:t>
            </a:r>
            <a:r>
              <a:rPr lang="en-US" altLang="zh-CN" sz="1400" dirty="0" err="1"/>
              <a:t>chinese-bert-wwm-ext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bert</a:t>
            </a:r>
            <a:r>
              <a:rPr lang="en-US" altLang="zh-CN" sz="1400" dirty="0"/>
              <a:t>-base-Chinese </a:t>
            </a:r>
            <a:r>
              <a:rPr lang="zh-CN" altLang="en-US" sz="1400" dirty="0"/>
              <a:t>差别不是很大</a:t>
            </a:r>
            <a:endParaRPr lang="en-US" sz="1400" dirty="0"/>
          </a:p>
          <a:p>
            <a:endParaRPr lang="en-US" altLang="zh-CN" sz="1400" dirty="0"/>
          </a:p>
          <a:p>
            <a:r>
              <a:rPr lang="zh-CN" altLang="en-US" sz="1400" b="1" dirty="0"/>
              <a:t>断句模型根目录：</a:t>
            </a:r>
            <a:r>
              <a:rPr lang="en-US" altLang="zh-CN" sz="1400" b="1" dirty="0"/>
              <a:t> </a:t>
            </a:r>
            <a:r>
              <a:rPr lang="en-US" altLang="zh-CN" sz="1400" dirty="0"/>
              <a:t>\\shanghai-nas-01\SP.and.A_MI\9.Data Exchange\Ruofei\2022\</a:t>
            </a:r>
            <a:r>
              <a:rPr lang="en-US" altLang="zh-CN" sz="1400" dirty="0" err="1"/>
              <a:t>running_ftw_reviews</a:t>
            </a:r>
            <a:r>
              <a:rPr lang="en-US" altLang="zh-CN" sz="1400" dirty="0"/>
              <a:t>\</a:t>
            </a:r>
            <a:r>
              <a:rPr lang="zh-CN" altLang="en-US" sz="1400" dirty="0"/>
              <a:t>断句</a:t>
            </a:r>
            <a:r>
              <a:rPr lang="en-US" altLang="zh-CN" sz="1400" dirty="0"/>
              <a:t>\</a:t>
            </a:r>
            <a:r>
              <a:rPr lang="en-US" altLang="zh-CN" sz="1400" dirty="0" err="1"/>
              <a:t>nike_comment</a:t>
            </a:r>
            <a:r>
              <a:rPr lang="en-US" altLang="zh-CN" sz="1400" dirty="0"/>
              <a:t>-master</a:t>
            </a:r>
          </a:p>
          <a:p>
            <a:r>
              <a:rPr lang="zh-CN" altLang="en-US" sz="1400" b="1" dirty="0"/>
              <a:t>代码主运行文件</a:t>
            </a:r>
            <a:r>
              <a:rPr lang="en-US" altLang="zh-CN" sz="1400" b="1" dirty="0"/>
              <a:t>: </a:t>
            </a:r>
            <a:r>
              <a:rPr lang="en-US" altLang="zh-CN" sz="1400" dirty="0"/>
              <a:t>main</a:t>
            </a:r>
          </a:p>
          <a:p>
            <a:endParaRPr lang="en-US" altLang="zh-CN" sz="1400" dirty="0"/>
          </a:p>
          <a:p>
            <a:r>
              <a:rPr lang="zh-CN" altLang="en-US" sz="1400" b="1" dirty="0"/>
              <a:t>训练数据：</a:t>
            </a:r>
            <a:r>
              <a:rPr lang="en-US" altLang="zh-CN" sz="1400" b="1" dirty="0"/>
              <a:t> </a:t>
            </a:r>
            <a:r>
              <a:rPr lang="en-US" altLang="zh-CN" sz="1400" dirty="0">
                <a:hlinkClick r:id="rId6" action="ppaction://hlinkfile"/>
              </a:rPr>
              <a:t>\\shanghai-nas-01\SP.and.A_MI\9.Data Exchange\Ruofei\2022\</a:t>
            </a:r>
            <a:r>
              <a:rPr lang="en-US" altLang="zh-CN" sz="1400" dirty="0" err="1">
                <a:hlinkClick r:id="rId6" action="ppaction://hlinkfile"/>
              </a:rPr>
              <a:t>running_ftw_reviews</a:t>
            </a:r>
            <a:r>
              <a:rPr lang="en-US" altLang="zh-CN" sz="1400" dirty="0">
                <a:hlinkClick r:id="rId6" action="ppaction://hlinkfile"/>
              </a:rPr>
              <a:t>\</a:t>
            </a:r>
            <a:r>
              <a:rPr lang="zh-CN" altLang="en-US" sz="1400" dirty="0">
                <a:hlinkClick r:id="rId6" action="ppaction://hlinkfile"/>
              </a:rPr>
              <a:t>断句</a:t>
            </a:r>
            <a:r>
              <a:rPr lang="en-US" altLang="zh-CN" sz="1400" dirty="0">
                <a:hlinkClick r:id="rId6" action="ppaction://hlinkfile"/>
              </a:rPr>
              <a:t>\</a:t>
            </a:r>
            <a:r>
              <a:rPr lang="en-US" altLang="zh-CN" sz="1400" dirty="0" err="1">
                <a:hlinkClick r:id="rId6" action="ppaction://hlinkfile"/>
              </a:rPr>
              <a:t>nike_comment</a:t>
            </a:r>
            <a:r>
              <a:rPr lang="en-US" altLang="zh-CN" sz="1400" dirty="0">
                <a:hlinkClick r:id="rId6" action="ppaction://hlinkfile"/>
              </a:rPr>
              <a:t>-master\data\ modeling_comments.txt</a:t>
            </a:r>
            <a:r>
              <a:rPr lang="en-US" altLang="zh-CN" sz="1400" dirty="0"/>
              <a:t>            </a:t>
            </a:r>
            <a:r>
              <a:rPr lang="zh-CN" altLang="en-US" sz="1400" dirty="0"/>
              <a:t>原始评论的一部分，所有原始评论的标点符号都替换成了</a:t>
            </a:r>
            <a:r>
              <a:rPr lang="en-US" altLang="zh-CN" sz="1400" dirty="0"/>
              <a:t>|</a:t>
            </a:r>
          </a:p>
          <a:p>
            <a:endParaRPr lang="en-US" altLang="zh-CN" sz="1400" dirty="0"/>
          </a:p>
          <a:p>
            <a:r>
              <a:rPr lang="zh-CN" altLang="en-US" sz="1400" b="1" dirty="0"/>
              <a:t>算法的简要说明：</a:t>
            </a:r>
            <a:endParaRPr lang="en-US" altLang="zh-CN" sz="1400" b="1" dirty="0"/>
          </a:p>
          <a:p>
            <a:pPr marL="342900" indent="-342900">
              <a:buAutoNum type="arabicPeriod"/>
            </a:pPr>
            <a:r>
              <a:rPr lang="zh-CN" altLang="en-US" sz="1400" dirty="0"/>
              <a:t>调用预训练模型的</a:t>
            </a:r>
            <a:r>
              <a:rPr lang="en-US" altLang="zh-CN" sz="1400" dirty="0"/>
              <a:t>tokenizer </a:t>
            </a:r>
            <a:r>
              <a:rPr lang="zh-CN" altLang="en-US" sz="1400" dirty="0"/>
              <a:t>给段落（一条评论）编码（</a:t>
            </a:r>
            <a:r>
              <a:rPr lang="en-US" altLang="zh-CN" sz="1400" dirty="0"/>
              <a:t> token ids  input sentence </a:t>
            </a:r>
            <a:r>
              <a:rPr lang="zh-CN" altLang="en-US" sz="1400" dirty="0"/>
              <a:t>） 并且生成每个字的</a:t>
            </a:r>
            <a:r>
              <a:rPr lang="en-US" altLang="zh-CN" sz="1400" dirty="0"/>
              <a:t>label</a:t>
            </a:r>
            <a:r>
              <a:rPr lang="zh-CN" altLang="en-US" sz="1400" dirty="0"/>
              <a:t>，也就是每个字是否要断句的</a:t>
            </a:r>
            <a:r>
              <a:rPr lang="en-US" altLang="zh-CN" sz="1400" dirty="0"/>
              <a:t>0,1</a:t>
            </a:r>
            <a:r>
              <a:rPr lang="zh-CN" altLang="en-US" sz="1400" dirty="0"/>
              <a:t>标签</a:t>
            </a:r>
            <a:endParaRPr lang="en-US" altLang="zh-CN" sz="1400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A67EBD-352D-FC6D-9086-5BA8F84569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0992" y="3955561"/>
            <a:ext cx="5525479" cy="1343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585238-447F-70A8-F220-FD33F28418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0742" y="4471630"/>
            <a:ext cx="7017099" cy="18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0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DC404FD-8A77-639E-8798-50CF2B6C26B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2924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9" imgH="411" progId="TCLayout.ActiveDocument.1">
                  <p:embed/>
                </p:oleObj>
              </mc:Choice>
              <mc:Fallback>
                <p:oleObj name="think-cell Slide" r:id="rId3" imgW="409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26BBB20-217F-F12A-3F6C-B95D0B64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zh-CN" altLang="en-US" dirty="0"/>
              <a:t>关于断句模型的训练</a:t>
            </a:r>
            <a:r>
              <a:rPr lang="en-US" altLang="zh-CN" dirty="0"/>
              <a:t>-</a:t>
            </a:r>
            <a:r>
              <a:rPr lang="zh-CN" altLang="en-US" dirty="0"/>
              <a:t>续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E478B-0797-1A6F-A72E-8C476DC0EEF0}"/>
              </a:ext>
            </a:extLst>
          </p:cNvPr>
          <p:cNvSpPr txBox="1"/>
          <p:nvPr/>
        </p:nvSpPr>
        <p:spPr>
          <a:xfrm>
            <a:off x="1045029" y="1191959"/>
            <a:ext cx="10871200" cy="63094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400" b="1" dirty="0"/>
              <a:t>算法的简要说明：</a:t>
            </a:r>
            <a:endParaRPr lang="en-US" altLang="zh-CN" sz="1400" b="1" dirty="0"/>
          </a:p>
          <a:p>
            <a:pPr marL="342900" indent="-342900">
              <a:buAutoNum type="arabicPeriod"/>
            </a:pPr>
            <a:r>
              <a:rPr lang="zh-CN" altLang="en-US" sz="1400" dirty="0"/>
              <a:t>调用预训练模型的</a:t>
            </a:r>
            <a:r>
              <a:rPr lang="en-US" altLang="zh-CN" sz="1400" dirty="0"/>
              <a:t>tokenizer </a:t>
            </a:r>
            <a:r>
              <a:rPr lang="zh-CN" altLang="en-US" sz="1400" dirty="0"/>
              <a:t>给段落（一条评论）编码（</a:t>
            </a:r>
            <a:r>
              <a:rPr lang="en-US" altLang="zh-CN" sz="1400" dirty="0"/>
              <a:t> token ids  input sentence </a:t>
            </a:r>
            <a:r>
              <a:rPr lang="zh-CN" altLang="en-US" sz="1400" dirty="0"/>
              <a:t>） 并且生成每个字的</a:t>
            </a:r>
            <a:r>
              <a:rPr lang="en-US" altLang="zh-CN" sz="1400" dirty="0"/>
              <a:t>label</a:t>
            </a:r>
            <a:r>
              <a:rPr lang="zh-CN" altLang="en-US" sz="1400" dirty="0"/>
              <a:t>，也就是每个字是否要断句的</a:t>
            </a:r>
            <a:r>
              <a:rPr lang="en-US" altLang="zh-CN" sz="1400" dirty="0"/>
              <a:t>0,1</a:t>
            </a:r>
            <a:r>
              <a:rPr lang="zh-CN" altLang="en-US" sz="1400" dirty="0"/>
              <a:t>标签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调用预训练语言模型，获取原句的</a:t>
            </a:r>
            <a:r>
              <a:rPr lang="en-US" altLang="zh-CN" sz="1400" dirty="0"/>
              <a:t>embeddings </a:t>
            </a:r>
            <a:r>
              <a:rPr lang="zh-CN" altLang="en-US" sz="1400" dirty="0"/>
              <a:t>（包含上下文语义的向量，每一个字是一个</a:t>
            </a:r>
            <a:r>
              <a:rPr lang="en-US" altLang="zh-CN" sz="1400" dirty="0"/>
              <a:t>768</a:t>
            </a:r>
            <a:r>
              <a:rPr lang="zh-CN" altLang="en-US" sz="1400" dirty="0"/>
              <a:t>维的</a:t>
            </a:r>
            <a:r>
              <a:rPr lang="en-US" altLang="zh-CN" sz="1400" dirty="0"/>
              <a:t>vector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Embeddings</a:t>
            </a:r>
            <a:r>
              <a:rPr lang="zh-CN" altLang="en-US" sz="1400" dirty="0"/>
              <a:t>后加一层</a:t>
            </a:r>
            <a:r>
              <a:rPr lang="en-US" altLang="zh-CN" sz="1400" dirty="0"/>
              <a:t>1d convolution</a:t>
            </a:r>
            <a:r>
              <a:rPr lang="zh-CN" altLang="en-US" sz="1400" dirty="0"/>
              <a:t>（</a:t>
            </a:r>
            <a:r>
              <a:rPr lang="en-US" altLang="zh-CN" sz="1400" dirty="0"/>
              <a:t>768</a:t>
            </a:r>
            <a:r>
              <a:rPr lang="zh-CN" altLang="en-US" sz="1400" dirty="0"/>
              <a:t>，</a:t>
            </a:r>
            <a:r>
              <a:rPr lang="en-US" altLang="zh-CN" sz="1400" dirty="0"/>
              <a:t>1</a:t>
            </a:r>
            <a:r>
              <a:rPr lang="zh-CN" altLang="en-US" sz="1400" dirty="0"/>
              <a:t>，</a:t>
            </a:r>
            <a:r>
              <a:rPr lang="en-US" altLang="zh-CN" sz="1400" dirty="0"/>
              <a:t>5</a:t>
            </a:r>
            <a:r>
              <a:rPr lang="zh-CN" altLang="en-US" sz="1400" dirty="0"/>
              <a:t>） </a:t>
            </a:r>
            <a:r>
              <a:rPr lang="en-US" altLang="zh-CN" sz="1400" dirty="0"/>
              <a:t>5 is kernel size, normal is 3 </a:t>
            </a:r>
            <a:r>
              <a:rPr lang="zh-CN" altLang="en-US" sz="1400" dirty="0"/>
              <a:t>， 模型构建完毕，开始训练，得到训练后的模型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模型的存储位置在 </a:t>
            </a:r>
            <a:r>
              <a:rPr lang="en-US" altLang="zh-CN" sz="1400" dirty="0"/>
              <a:t>\\shanghai-nas-01\SP.and.A_MI\9.Data Exchange\Ruofei\2022\</a:t>
            </a:r>
            <a:r>
              <a:rPr lang="en-US" altLang="zh-CN" sz="1400" dirty="0" err="1"/>
              <a:t>running_ftw_reviews</a:t>
            </a:r>
            <a:r>
              <a:rPr lang="en-US" altLang="zh-CN" sz="1400" dirty="0"/>
              <a:t>\</a:t>
            </a:r>
            <a:r>
              <a:rPr lang="zh-CN" altLang="en-US" sz="1400" dirty="0"/>
              <a:t>断句</a:t>
            </a:r>
            <a:r>
              <a:rPr lang="en-US" altLang="zh-CN" sz="1400" dirty="0"/>
              <a:t>\</a:t>
            </a:r>
            <a:r>
              <a:rPr lang="en-US" altLang="zh-CN" sz="1400" dirty="0" err="1"/>
              <a:t>nike_comment</a:t>
            </a:r>
            <a:r>
              <a:rPr lang="en-US" altLang="zh-CN" sz="1400" dirty="0"/>
              <a:t>-master\checkpoint</a:t>
            </a:r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可以直接调用跑好的模型的代码 </a:t>
            </a:r>
            <a:r>
              <a:rPr lang="en-US" altLang="zh-CN" sz="1400" dirty="0"/>
              <a:t>\\shanghai-nas-01\SP.and.A_MI\9.Data Exchange\Ruofei\2022\running_ftw_reviews\my_sentence_cut.py</a:t>
            </a:r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endParaRPr lang="en-US" sz="1400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BDB5E-D369-73C2-7EE1-14973BECA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276" y="2173346"/>
            <a:ext cx="2478592" cy="11347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1CE174-3A35-DC83-C3E9-E0121EED1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9153" y="4289434"/>
            <a:ext cx="4318889" cy="1437905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304FA578-148D-4E5B-D023-F7FC366CC553}"/>
              </a:ext>
            </a:extLst>
          </p:cNvPr>
          <p:cNvSpPr/>
          <p:nvPr/>
        </p:nvSpPr>
        <p:spPr>
          <a:xfrm>
            <a:off x="6096000" y="4289434"/>
            <a:ext cx="3406391" cy="743578"/>
          </a:xfrm>
          <a:prstGeom prst="cloudCallout">
            <a:avLst/>
          </a:prstGeom>
          <a:solidFill>
            <a:srgbClr val="07446B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100" dirty="0">
                <a:solidFill>
                  <a:schemeClr val="bg1"/>
                </a:solidFill>
              </a:rPr>
              <a:t>每一个字对应一个是否断句的</a:t>
            </a:r>
            <a:r>
              <a:rPr lang="en-US" altLang="zh-CN" sz="1100" dirty="0">
                <a:solidFill>
                  <a:schemeClr val="bg1"/>
                </a:solidFill>
              </a:rPr>
              <a:t>probability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23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45BA8BD-1501-77A2-2D32-13E9DAFE6EF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6664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9" imgH="411" progId="TCLayout.ActiveDocument.1">
                  <p:embed/>
                </p:oleObj>
              </mc:Choice>
              <mc:Fallback>
                <p:oleObj name="think-cell Slide" r:id="rId3" imgW="409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086BD5-4158-C119-D5F4-AFC7760D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zh-CN" altLang="en-US" dirty="0"/>
              <a:t>关于断句模型的训练</a:t>
            </a:r>
            <a:r>
              <a:rPr lang="en-US" altLang="zh-CN" dirty="0"/>
              <a:t>-</a:t>
            </a:r>
            <a:r>
              <a:rPr lang="zh-CN" altLang="en-US" dirty="0"/>
              <a:t>续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4603D-C95A-A223-DE5D-9DF770BE7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657" y="1652692"/>
            <a:ext cx="6257925" cy="1362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38142D-C754-5867-1F11-1192C362C0E7}"/>
              </a:ext>
            </a:extLst>
          </p:cNvPr>
          <p:cNvSpPr txBox="1"/>
          <p:nvPr/>
        </p:nvSpPr>
        <p:spPr>
          <a:xfrm>
            <a:off x="1017656" y="1052527"/>
            <a:ext cx="10769059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600" dirty="0"/>
              <a:t>5. </a:t>
            </a:r>
            <a:r>
              <a:rPr lang="zh-CN" altLang="en-US" sz="1600" dirty="0"/>
              <a:t>可以直接调用跑好的模型的代码 </a:t>
            </a:r>
            <a:r>
              <a:rPr lang="en-US" altLang="zh-CN" sz="1600" dirty="0"/>
              <a:t>\\shanghai-nas-01\SP.and.A_MI\9.Data Exchange\Ruofei\2022\running_ftw_reviews\my_sentence_cut.py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2B2A99-7EDA-9C94-43BB-6451F40DCBD4}"/>
              </a:ext>
            </a:extLst>
          </p:cNvPr>
          <p:cNvCxnSpPr>
            <a:cxnSpLocks/>
          </p:cNvCxnSpPr>
          <p:nvPr/>
        </p:nvCxnSpPr>
        <p:spPr>
          <a:xfrm flipV="1">
            <a:off x="4592097" y="2682910"/>
            <a:ext cx="0" cy="42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68DC14-7112-52F4-17F8-A614604DDB3C}"/>
              </a:ext>
            </a:extLst>
          </p:cNvPr>
          <p:cNvSpPr txBox="1"/>
          <p:nvPr/>
        </p:nvSpPr>
        <p:spPr>
          <a:xfrm>
            <a:off x="3667648" y="3135086"/>
            <a:ext cx="1848897" cy="3980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tabLst/>
            </a:pPr>
            <a:r>
              <a:rPr lang="zh-CN" altLang="en-US" sz="1200" dirty="0">
                <a:latin typeface="Trade Gothic for Nike 365 BdCn" panose="020B0806040303020004" pitchFamily="34" charset="0"/>
                <a:ea typeface="Trade Gothic for Nike 365" charset="0"/>
                <a:cs typeface="Trade Gothic for Nike 365" charset="0"/>
              </a:rPr>
              <a:t>获取新句子</a:t>
            </a:r>
            <a:r>
              <a:rPr lang="en-US" altLang="zh-CN" sz="1200" dirty="0">
                <a:latin typeface="Trade Gothic for Nike 365 BdCn" panose="020B0806040303020004" pitchFamily="34" charset="0"/>
                <a:ea typeface="Trade Gothic for Nike 365" charset="0"/>
                <a:cs typeface="Trade Gothic for Nike 365" charset="0"/>
              </a:rPr>
              <a:t>token</a:t>
            </a:r>
            <a:r>
              <a:rPr lang="zh-CN" altLang="en-US" sz="1200" dirty="0">
                <a:latin typeface="Trade Gothic for Nike 365 BdCn" panose="020B0806040303020004" pitchFamily="34" charset="0"/>
                <a:ea typeface="Trade Gothic for Nike 365" charset="0"/>
                <a:cs typeface="Trade Gothic for Nike 365" charset="0"/>
              </a:rPr>
              <a:t>的预训练语言模型</a:t>
            </a:r>
            <a:endParaRPr lang="en-US" sz="1200" dirty="0">
              <a:latin typeface="Trade Gothic for Nike 365 BdCn" panose="020B0806040303020004" pitchFamily="34" charset="0"/>
              <a:ea typeface="Trade Gothic for Nike 365" charset="0"/>
              <a:cs typeface="Trade Gothic for Nike 365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94EE62-00BA-DAD8-0D38-F6CC9EC868D8}"/>
              </a:ext>
            </a:extLst>
          </p:cNvPr>
          <p:cNvCxnSpPr>
            <a:cxnSpLocks/>
          </p:cNvCxnSpPr>
          <p:nvPr/>
        </p:nvCxnSpPr>
        <p:spPr>
          <a:xfrm flipV="1">
            <a:off x="6394103" y="2682910"/>
            <a:ext cx="0" cy="42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0266B8-1F37-F395-E5C1-FB83857D594E}"/>
              </a:ext>
            </a:extLst>
          </p:cNvPr>
          <p:cNvSpPr txBox="1"/>
          <p:nvPr/>
        </p:nvSpPr>
        <p:spPr>
          <a:xfrm>
            <a:off x="5516545" y="3208952"/>
            <a:ext cx="1848897" cy="25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tabLst/>
            </a:pPr>
            <a:r>
              <a:rPr lang="zh-CN" altLang="en-US" sz="1200" dirty="0">
                <a:latin typeface="Trade Gothic for Nike 365 BdCn" panose="020B0806040303020004" pitchFamily="34" charset="0"/>
                <a:ea typeface="Trade Gothic for Nike 365" charset="0"/>
                <a:cs typeface="Trade Gothic for Nike 365" charset="0"/>
              </a:rPr>
              <a:t>断句模型</a:t>
            </a:r>
            <a:endParaRPr lang="en-US" sz="1200" dirty="0">
              <a:latin typeface="Trade Gothic for Nike 365 BdCn" panose="020B0806040303020004" pitchFamily="34" charset="0"/>
              <a:ea typeface="Trade Gothic for Nike 365" charset="0"/>
              <a:cs typeface="Trade Gothic for Nike 3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70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6026048-DCC4-AC38-A388-5587EC08C6E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340571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9" imgH="411" progId="TCLayout.ActiveDocument.1">
                  <p:embed/>
                </p:oleObj>
              </mc:Choice>
              <mc:Fallback>
                <p:oleObj name="think-cell Slide" r:id="rId3" imgW="409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C21A34F-4F47-9EAA-69F6-69F15397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zh-CN" altLang="en-US" dirty="0"/>
              <a:t>聚类的时候用到了</a:t>
            </a:r>
            <a:r>
              <a:rPr lang="en-US" altLang="zh-CN" dirty="0" err="1"/>
              <a:t>bert</a:t>
            </a:r>
            <a:r>
              <a:rPr lang="en-US" altLang="zh-CN" dirty="0"/>
              <a:t>-as-service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2BB355-CFD8-1E94-E008-7666B9D7F6B5}"/>
              </a:ext>
            </a:extLst>
          </p:cNvPr>
          <p:cNvSpPr txBox="1"/>
          <p:nvPr/>
        </p:nvSpPr>
        <p:spPr>
          <a:xfrm>
            <a:off x="1135463" y="1876086"/>
            <a:ext cx="10289513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b="1" dirty="0"/>
              <a:t>Bert-as-service</a:t>
            </a:r>
            <a:r>
              <a:rPr lang="zh-CN" altLang="en-US" b="1" dirty="0"/>
              <a:t>的环境配置和教程可以参考</a:t>
            </a:r>
            <a:r>
              <a:rPr lang="en-US" dirty="0"/>
              <a:t>https://blog.csdn.net/qq_18256855/article/details/123860126?ydreferer=aHR0cHM6Ly93d3cuYmFpZHUuY29tL2xpbms%2FdXJsPWtEMTBkXzRhWTVMWUxxWE5rbFlBaEozc0VDNUpoRVRVNWlfcW5Ec1BnUzc0aUVmN3QtQ1puVUhKSUJldElWdWwxRFZ1VlFKcGtQOGxYNHNBT2lJcElVUThzN2RjYkNiMC05M0pmYzVRcXltJndkPSZlcWlkPWQxYTc2MjJhMDAxN2U0MzAwMDAwMDAwNDY0M2VhN2M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9E15740-61B4-5B3D-861B-816DBC6C8FB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73468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9" imgH="411" progId="TCLayout.ActiveDocument.1">
                  <p:embed/>
                </p:oleObj>
              </mc:Choice>
              <mc:Fallback>
                <p:oleObj name="think-cell Slide" r:id="rId3" imgW="409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2AE2A4D-2AD6-73BF-81F7-5F017232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2021</a:t>
            </a:r>
            <a:r>
              <a:rPr lang="en-US" altLang="zh-CN" dirty="0"/>
              <a:t>-10 </a:t>
            </a:r>
            <a:r>
              <a:rPr lang="zh-CN" altLang="en-US" dirty="0"/>
              <a:t>用燃数的数画</a:t>
            </a:r>
            <a:r>
              <a:rPr lang="en-US" altLang="zh-CN" dirty="0"/>
              <a:t>PPT</a:t>
            </a:r>
            <a:r>
              <a:rPr lang="zh-CN" altLang="en-US" dirty="0"/>
              <a:t>的数据和代码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F985F0-D151-8BA0-8BC7-566732D0262D}"/>
              </a:ext>
            </a:extLst>
          </p:cNvPr>
          <p:cNvSpPr txBox="1"/>
          <p:nvPr/>
        </p:nvSpPr>
        <p:spPr>
          <a:xfrm>
            <a:off x="1268882" y="1255152"/>
            <a:ext cx="1026271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\\shanghai-nas-01\SP.and.A_MI\9.Data Exchange\Ruofei\2021\RUNNING FTW2021-11-10_owen</a:t>
            </a:r>
            <a:r>
              <a:rPr lang="zh-CN" altLang="en-US" dirty="0"/>
              <a:t>时期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2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6EEB186-D50A-98DC-13A1-82BC77E1E4F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0447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9" imgH="411" progId="TCLayout.ActiveDocument.1">
                  <p:embed/>
                </p:oleObj>
              </mc:Choice>
              <mc:Fallback>
                <p:oleObj name="think-cell Slide" r:id="rId3" imgW="409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EE2BAF1-7CB0-4A35-A6DB-5467E6B1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8D7C6E-0782-44A1-A787-096ADBCBA7F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28774" y="113016"/>
            <a:ext cx="10798138" cy="651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2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5CC1D187-4362-4D82-9E89-E42A6357074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917510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27B19B5-6A10-4D94-BACB-1FC6DFAF65C0}"/>
              </a:ext>
            </a:extLst>
          </p:cNvPr>
          <p:cNvSpPr/>
          <p:nvPr/>
        </p:nvSpPr>
        <p:spPr>
          <a:xfrm>
            <a:off x="207623" y="2054830"/>
            <a:ext cx="3994507" cy="2691831"/>
          </a:xfrm>
          <a:prstGeom prst="rect">
            <a:avLst/>
          </a:prstGeom>
          <a:ln>
            <a:solidFill>
              <a:srgbClr val="74B4C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11" name="Picture 10" descr="A white piece of paper&#10;&#10;Description automatically generated with low confidence">
            <a:extLst>
              <a:ext uri="{FF2B5EF4-FFF2-40B4-BE49-F238E27FC236}">
                <a16:creationId xmlns:a16="http://schemas.microsoft.com/office/drawing/2014/main" id="{6493783E-0CB5-4DDD-9A92-CDFD62F44B9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66" y="4172468"/>
            <a:ext cx="7551505" cy="1416668"/>
          </a:xfrm>
          <a:prstGeom prst="rect">
            <a:avLst/>
          </a:prstGeom>
        </p:spPr>
      </p:pic>
      <p:pic>
        <p:nvPicPr>
          <p:cNvPr id="9" name="Picture 8" descr="A white piece of paper&#10;&#10;Description automatically generated with low confidence">
            <a:extLst>
              <a:ext uri="{FF2B5EF4-FFF2-40B4-BE49-F238E27FC236}">
                <a16:creationId xmlns:a16="http://schemas.microsoft.com/office/drawing/2014/main" id="{B9CFC0EC-3E3E-4520-A3E5-A5C16DB31C6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66" y="1401754"/>
            <a:ext cx="7551505" cy="23971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7C3C7A-4D28-4AED-9840-4F16E85E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/>
              <a:t>Data Cleaning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7E771-0BAD-4447-94FC-B88B2B29E9A2}"/>
              </a:ext>
            </a:extLst>
          </p:cNvPr>
          <p:cNvSpPr txBox="1"/>
          <p:nvPr/>
        </p:nvSpPr>
        <p:spPr>
          <a:xfrm>
            <a:off x="428091" y="2600309"/>
            <a:ext cx="3383621" cy="13985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原始评论断</a:t>
            </a:r>
            <a:r>
              <a:rPr lang="zh-CN" altLang="en-US" sz="16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句</a:t>
            </a:r>
            <a:endParaRPr lang="en-US" altLang="zh-CN" sz="1600" b="1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zh-CN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标点符号</a:t>
            </a:r>
            <a:endParaRPr lang="en-US" altLang="zh-CN" sz="1600" b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zh-CN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转折语</a:t>
            </a:r>
            <a:r>
              <a:rPr lang="en-US" altLang="zh-CN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但是、不过、而且）</a:t>
            </a:r>
            <a:endParaRPr lang="en-US" altLang="zh-CN" sz="1600" b="1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1…2…3…4…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zh-CN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句子去叠字、繁体字等操作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9778C-2A98-449B-A88A-1404E9762C80}"/>
              </a:ext>
            </a:extLst>
          </p:cNvPr>
          <p:cNvSpPr txBox="1"/>
          <p:nvPr/>
        </p:nvSpPr>
        <p:spPr>
          <a:xfrm>
            <a:off x="4808305" y="1815479"/>
            <a:ext cx="6873411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/>
              <a:t>优点：1.颜值-耐克家鞋子颜值一如既往的好看，属于跑鞋品牌里的颜值一线。2.科技-这双搭载了全掌碳板，据说推力不错具体跑步效果还要上脚跑一下再评论。鞋面材质比较轻薄，透气性不错。大底才用的是React材质，上脚弹性不错虽然不及ZoomX重量也略重但胜在耐用。3.脚感-上脚走了几步，有一点踩高跷的感觉。这双4cm大厚底本来就高而且后掌设计又非常窄，所以走路的话会感觉有点晃稳定性不够。感觉这双适合中掌或者前掌着地的跑者，后跟跑法除非退步力量和脚踝力量比较强壮的还行，如果大是体重初跑者容易感觉会增加受伤风险。 缺点：1.当竞速鞋穿吧重量有点重，当训练鞋穿吧又有碳板，定位有点尴尬。 </a:t>
            </a:r>
            <a:r>
              <a:rPr lang="en-US" sz="1200" dirty="0" err="1"/>
              <a:t>总结：初步感觉是一双不错的中端竞速跑鞋，重量稍重，缓震出色，适合有一定跑步基础的跑者。具体感受跑一段时间再追评</a:t>
            </a:r>
            <a:r>
              <a:rPr lang="en-US" sz="1200" dirty="0"/>
              <a:t>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E1E14-5872-4BFD-965D-31FB3C3272B6}"/>
              </a:ext>
            </a:extLst>
          </p:cNvPr>
          <p:cNvSpPr txBox="1"/>
          <p:nvPr/>
        </p:nvSpPr>
        <p:spPr>
          <a:xfrm>
            <a:off x="4808305" y="4537481"/>
            <a:ext cx="6692473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/>
              <a:t>Be️🔻</a:t>
            </a:r>
            <a:r>
              <a:rPr lang="en-US" sz="1200" dirty="0" err="1"/>
              <a:t>走起路来很轻快，抓地效</a:t>
            </a:r>
            <a:r>
              <a:rPr lang="en-US" sz="1200" dirty="0"/>
              <a:t>🍑</a:t>
            </a:r>
            <a:r>
              <a:rPr lang="en-US" sz="1200" dirty="0" err="1"/>
              <a:t>果非常好，非常</a:t>
            </a:r>
            <a:r>
              <a:rPr lang="en-US" sz="1200" dirty="0"/>
              <a:t>🏕</a:t>
            </a:r>
            <a:r>
              <a:rPr lang="en-US" sz="1200" dirty="0" err="1"/>
              <a:t>透气，不臭脚！大小</a:t>
            </a:r>
            <a:r>
              <a:rPr lang="en-US" sz="1200" dirty="0"/>
              <a:t>🍾🍾</a:t>
            </a:r>
            <a:r>
              <a:rPr lang="en-US" sz="1200" dirty="0" err="1"/>
              <a:t>正好，外观颜值非️常高。气垫有弹性，非常</a:t>
            </a:r>
            <a:r>
              <a:rPr lang="en-US" sz="1200" dirty="0"/>
              <a:t>🗳🗳</a:t>
            </a:r>
            <a:r>
              <a:rPr lang="en-US" sz="1200" dirty="0" err="1"/>
              <a:t>适合慢跑，有减震的</a:t>
            </a:r>
            <a:r>
              <a:rPr lang="en-US" sz="1200" dirty="0"/>
              <a:t>💫</a:t>
            </a:r>
            <a:r>
              <a:rPr lang="en-US" sz="1200" dirty="0" err="1"/>
              <a:t>效果，除了冬季其他季节穿都很合适。面料️手感柔软细腻，胶粘合度</a:t>
            </a:r>
            <a:r>
              <a:rPr lang="en-US" sz="1200" dirty="0"/>
              <a:t>🍮</a:t>
            </a:r>
            <a:r>
              <a:rPr lang="en-US" sz="1200" dirty="0" err="1"/>
              <a:t>完美，穿的不顶脚。一体化流线型设计，耐克的</a:t>
            </a:r>
            <a:r>
              <a:rPr lang="en-US" sz="1200" dirty="0"/>
              <a:t>🏸</a:t>
            </a:r>
            <a:r>
              <a:rPr lang="en-US" sz="1200" dirty="0" err="1"/>
              <a:t>鞋子非常超值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315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44D7865-6DA9-BF01-84CB-18BB77A55F3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567227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9" imgH="411" progId="TCLayout.ActiveDocument.1">
                  <p:embed/>
                </p:oleObj>
              </mc:Choice>
              <mc:Fallback>
                <p:oleObj name="think-cell Slide" r:id="rId3" imgW="409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A0ED7FA-D783-EAC2-803A-E74BA09E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zh-CN" altLang="en-US" dirty="0"/>
              <a:t>代码说明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78C91C-D475-73A9-9B4D-981217C58999}"/>
              </a:ext>
            </a:extLst>
          </p:cNvPr>
          <p:cNvSpPr txBox="1"/>
          <p:nvPr/>
        </p:nvSpPr>
        <p:spPr>
          <a:xfrm>
            <a:off x="954592" y="1807085"/>
            <a:ext cx="10577008" cy="1077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原始数据：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Helvetica Neue"/>
              </a:rPr>
              <a:t>folder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---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跑鞋评论数据更新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Helvetica Neue"/>
              </a:rPr>
              <a:t>1119   </a:t>
            </a:r>
          </a:p>
          <a:p>
            <a:endParaRPr lang="en-US" altLang="zh-CN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zh-CN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代码文件：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Step1GetSentiment  (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这个版本的代码没有使用断句模型断句，包含断句代码的见下页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Helvetica Neue"/>
              </a:rPr>
              <a:t>PPT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）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3A3211-EB76-D8D5-CE02-AC929EB39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75" y="2884303"/>
            <a:ext cx="5549421" cy="15202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735647-81C8-8573-B064-ECB30AE07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592" y="4516088"/>
            <a:ext cx="4490649" cy="13619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6C42DC-C9A0-3A50-EF6D-90E14A1ECF89}"/>
              </a:ext>
            </a:extLst>
          </p:cNvPr>
          <p:cNvSpPr txBox="1"/>
          <p:nvPr/>
        </p:nvSpPr>
        <p:spPr>
          <a:xfrm>
            <a:off x="7948245" y="6027941"/>
            <a:ext cx="3687746" cy="25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tabLst/>
            </a:pPr>
            <a:r>
              <a:rPr lang="en-US" altLang="zh-CN" sz="1200" dirty="0" err="1">
                <a:highlight>
                  <a:srgbClr val="FFFF00"/>
                </a:highlight>
                <a:latin typeface="Trade Gothic for Nike 365 BdCn" panose="020B0806040303020004" pitchFamily="34" charset="0"/>
                <a:ea typeface="Trade Gothic for Nike 365" charset="0"/>
                <a:cs typeface="Trade Gothic for Nike 365" charset="0"/>
              </a:rPr>
              <a:t>Step_data</a:t>
            </a:r>
            <a:r>
              <a:rPr lang="zh-CN" altLang="en-US" sz="1200" dirty="0">
                <a:highlight>
                  <a:srgbClr val="FFFF00"/>
                </a:highlight>
                <a:latin typeface="Trade Gothic for Nike 365 BdCn" panose="020B0806040303020004" pitchFamily="34" charset="0"/>
                <a:ea typeface="Trade Gothic for Nike 365" charset="0"/>
                <a:cs typeface="Trade Gothic for Nike 365" charset="0"/>
              </a:rPr>
              <a:t>文件夹是中间数据，很大，可以不</a:t>
            </a:r>
            <a:r>
              <a:rPr lang="en-US" altLang="zh-CN" sz="1200" dirty="0">
                <a:highlight>
                  <a:srgbClr val="FFFF00"/>
                </a:highlight>
                <a:latin typeface="Trade Gothic for Nike 365 BdCn" panose="020B0806040303020004" pitchFamily="34" charset="0"/>
                <a:ea typeface="Trade Gothic for Nike 365" charset="0"/>
                <a:cs typeface="Trade Gothic for Nike 365" charset="0"/>
              </a:rPr>
              <a:t>copy</a:t>
            </a:r>
            <a:endParaRPr lang="en-US" sz="1200" dirty="0">
              <a:highlight>
                <a:srgbClr val="FFFF00"/>
              </a:highlight>
              <a:latin typeface="Trade Gothic for Nike 365 BdCn" panose="020B0806040303020004" pitchFamily="34" charset="0"/>
              <a:ea typeface="Trade Gothic for Nike 365" charset="0"/>
              <a:cs typeface="Trade Gothic for Nike 3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19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0D58368-2191-D471-D0BA-4E5F82B7B5E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08808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9" imgH="411" progId="TCLayout.ActiveDocument.1">
                  <p:embed/>
                </p:oleObj>
              </mc:Choice>
              <mc:Fallback>
                <p:oleObj name="think-cell Slide" r:id="rId3" imgW="409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A103258-C35B-C804-17FE-20A46371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zh-CN" altLang="en-US" dirty="0"/>
              <a:t>使用了断句模型的</a:t>
            </a:r>
            <a:r>
              <a:rPr lang="en-US" altLang="zh-CN" dirty="0"/>
              <a:t>Step1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DC959-A385-1CBC-CD81-302A22E7C7E3}"/>
              </a:ext>
            </a:extLst>
          </p:cNvPr>
          <p:cNvSpPr txBox="1"/>
          <p:nvPr/>
        </p:nvSpPr>
        <p:spPr>
          <a:xfrm>
            <a:off x="954592" y="1284571"/>
            <a:ext cx="10577008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代码文件：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Step1GetSentiment_with_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断句模型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Step1</a:t>
            </a:r>
            <a:r>
              <a:rPr lang="zh-CN" altLang="en-US" sz="1600" dirty="0">
                <a:solidFill>
                  <a:srgbClr val="000000"/>
                </a:solidFill>
                <a:latin typeface="Helvetica Neue"/>
              </a:rPr>
              <a:t>的代码只需要再这个和前一页的代码二选一）</a:t>
            </a:r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r>
              <a:rPr lang="zh-CN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代码功能：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Helvetica Neue"/>
              </a:rPr>
              <a:t>利用已经训练好的断句模型实现断句， 把评论字数大于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Helvetica Neue"/>
              </a:rPr>
              <a:t>8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Helvetica Neue"/>
              </a:rPr>
              <a:t>的拿出来用断句模型断一下，然后再继续做情感分析，其他的都跟前页一样</a:t>
            </a:r>
            <a:endParaRPr lang="en-US" altLang="zh-CN" sz="160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Helvetica Neue"/>
              </a:rPr>
              <a:t>注：这个文件运行的时候最好不要开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VPN</a:t>
            </a:r>
            <a:r>
              <a:rPr lang="zh-CN" altLang="en-US" sz="1600" dirty="0">
                <a:solidFill>
                  <a:srgbClr val="000000"/>
                </a:solidFill>
                <a:latin typeface="Helvetica Neue"/>
              </a:rPr>
              <a:t>，在公司的时候没事，我自己家里的</a:t>
            </a:r>
            <a:r>
              <a:rPr lang="en-US" altLang="zh-CN" sz="1600" dirty="0" err="1">
                <a:solidFill>
                  <a:srgbClr val="000000"/>
                </a:solidFill>
                <a:latin typeface="Helvetica Neue"/>
              </a:rPr>
              <a:t>vpn</a:t>
            </a:r>
            <a:r>
              <a:rPr lang="zh-CN" altLang="en-US" sz="1600" dirty="0">
                <a:solidFill>
                  <a:srgbClr val="000000"/>
                </a:solidFill>
                <a:latin typeface="Helvetica Neue"/>
              </a:rPr>
              <a:t>来着不行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7A105E-EB60-1C18-8279-EA72B28F9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173" y="3105181"/>
            <a:ext cx="8976248" cy="27702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3F6787-582E-5DB8-C0E7-DB7A50D13E0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004"/>
          <a:stretch/>
        </p:blipFill>
        <p:spPr>
          <a:xfrm>
            <a:off x="8560776" y="3030189"/>
            <a:ext cx="3539783" cy="243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2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4CFED4D-ED2D-439A-BDCF-84E819949A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03371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99CE62D-8B9A-40AB-994C-6B288D5980EF}"/>
              </a:ext>
            </a:extLst>
          </p:cNvPr>
          <p:cNvSpPr/>
          <p:nvPr/>
        </p:nvSpPr>
        <p:spPr>
          <a:xfrm>
            <a:off x="320638" y="1552614"/>
            <a:ext cx="4179443" cy="4140485"/>
          </a:xfrm>
          <a:prstGeom prst="rect">
            <a:avLst/>
          </a:prstGeom>
          <a:ln>
            <a:solidFill>
              <a:srgbClr val="74B4C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CDFC1-DDDA-49D0-8E23-3F27DDB1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Sentiment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124B2-8F3B-4A44-97AF-31A24C46B7C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628937" y="1552614"/>
            <a:ext cx="7516403" cy="29090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D7AA32-F7B4-4617-95B3-8189CF496477}"/>
              </a:ext>
            </a:extLst>
          </p:cNvPr>
          <p:cNvSpPr txBox="1"/>
          <p:nvPr/>
        </p:nvSpPr>
        <p:spPr>
          <a:xfrm>
            <a:off x="449494" y="1898711"/>
            <a:ext cx="3824555" cy="324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Snownlp</a:t>
            </a:r>
            <a:r>
              <a:rPr lang="zh-CN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情感分数，划分</a:t>
            </a:r>
            <a:r>
              <a:rPr lang="en-US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positive, negative, neutral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利用我们的关键词表</a:t>
            </a:r>
            <a:r>
              <a:rPr lang="en-US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keywords_sentimental_words.xlsx</a:t>
            </a:r>
            <a:r>
              <a:rPr lang="zh-CN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设计算法改进</a:t>
            </a:r>
            <a:r>
              <a:rPr lang="en-US" sz="16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snownlp</a:t>
            </a:r>
            <a:r>
              <a:rPr lang="zh-CN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的情感分析结果</a:t>
            </a:r>
            <a:r>
              <a:rPr lang="en-US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如果一句话里有我们自定义的关键词，那么这句话会被我们的算法重新计算情感；如果没有我们自定义的关键词</a:t>
            </a:r>
            <a:r>
              <a:rPr lang="en-US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那么情感按照</a:t>
            </a:r>
            <a:r>
              <a:rPr lang="en-US" sz="16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snownlp</a:t>
            </a:r>
            <a:r>
              <a:rPr lang="zh-CN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的结果来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zh-CN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算法逻辑主要是关键词（有自身正负分数）</a:t>
            </a:r>
            <a:r>
              <a:rPr lang="en-US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* </a:t>
            </a:r>
            <a:r>
              <a:rPr lang="zh-CN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关键词前后的情感词汇的分数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85D80A-B31D-48A1-ADE8-5455523D2DCC}"/>
              </a:ext>
            </a:extLst>
          </p:cNvPr>
          <p:cNvSpPr txBox="1"/>
          <p:nvPr/>
        </p:nvSpPr>
        <p:spPr>
          <a:xfrm>
            <a:off x="4772775" y="4789638"/>
            <a:ext cx="6631968" cy="4791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2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遗留的问题</a:t>
            </a:r>
            <a:r>
              <a:rPr lang="en-US" sz="12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sz="12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优化方向：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情感分析还在继续优化，还有很多类里面的正负情感混杂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88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4C070DD-2738-EF6E-B9AA-1F2AA2BF58F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94554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9" imgH="411" progId="TCLayout.ActiveDocument.1">
                  <p:embed/>
                </p:oleObj>
              </mc:Choice>
              <mc:Fallback>
                <p:oleObj name="think-cell Slide" r:id="rId3" imgW="409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37AB3C0-7B81-4078-2965-BEB21EBA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zh-CN" altLang="en-US" dirty="0"/>
              <a:t>代码说明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62E767-7629-60D0-4B8D-9717287B9E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62"/>
          <a:stretch/>
        </p:blipFill>
        <p:spPr>
          <a:xfrm>
            <a:off x="1045029" y="3429000"/>
            <a:ext cx="7546312" cy="1165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1286CF-A9AA-6608-4672-81ABAA561149}"/>
              </a:ext>
            </a:extLst>
          </p:cNvPr>
          <p:cNvSpPr txBox="1"/>
          <p:nvPr/>
        </p:nvSpPr>
        <p:spPr>
          <a:xfrm>
            <a:off x="1125415" y="1013265"/>
            <a:ext cx="10577008" cy="20621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0000"/>
                </a:solidFill>
                <a:latin typeface="Helvetica Neue"/>
              </a:rPr>
              <a:t>关键词及情感词文件：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\\shanghai-nas-01\SP.and.A_MI\9.Data Exchange\Ruofei\2022\</a:t>
            </a:r>
            <a:r>
              <a:rPr lang="en-US" altLang="zh-CN" sz="1600" dirty="0" err="1">
                <a:solidFill>
                  <a:srgbClr val="000000"/>
                </a:solidFill>
                <a:latin typeface="Helvetica Neue"/>
              </a:rPr>
              <a:t>running_ftw_reviews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\</a:t>
            </a:r>
            <a:r>
              <a:rPr lang="en-US" altLang="zh-CN" sz="1600" dirty="0" err="1">
                <a:solidFill>
                  <a:srgbClr val="000000"/>
                </a:solidFill>
                <a:latin typeface="Helvetica Neue"/>
              </a:rPr>
              <a:t>model_input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\keywords</a:t>
            </a:r>
            <a:endParaRPr lang="en-US" altLang="zh-CN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zh-CN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代码文件：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Step1GetSentiment</a:t>
            </a:r>
          </a:p>
          <a:p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r>
              <a:rPr lang="zh-CN" altLang="en-US" sz="1600" b="1" dirty="0">
                <a:solidFill>
                  <a:srgbClr val="000000"/>
                </a:solidFill>
                <a:latin typeface="Helvetica Neue"/>
              </a:rPr>
              <a:t>结果文件：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\\shanghai-nas-01\SP.and.A_MI\9.Data Exchange\Ruofei\2022\</a:t>
            </a:r>
            <a:r>
              <a:rPr lang="en-US" altLang="zh-CN" sz="1600" dirty="0" err="1">
                <a:solidFill>
                  <a:srgbClr val="000000"/>
                </a:solidFill>
                <a:latin typeface="Helvetica Neue"/>
              </a:rPr>
              <a:t>running_ftw_reviews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\</a:t>
            </a:r>
            <a:r>
              <a:rPr lang="en-US" altLang="zh-CN" sz="1600" dirty="0" err="1">
                <a:solidFill>
                  <a:srgbClr val="000000"/>
                </a:solidFill>
                <a:latin typeface="Helvetica Neue"/>
              </a:rPr>
              <a:t>model_result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\sentiment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7153FA-5C62-2C16-B0A1-2DCB3D9DA4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029" y="4794326"/>
            <a:ext cx="7194620" cy="16312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64FB26-F5E7-30E3-74ED-289BF026E0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9803" y="4949798"/>
            <a:ext cx="1963335" cy="14757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248CC8-CAE0-2789-2C16-A91E9015AB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8934" y="3366720"/>
            <a:ext cx="2747177" cy="14276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DA7575-6C8F-7C1A-F5AD-047023032319}"/>
              </a:ext>
            </a:extLst>
          </p:cNvPr>
          <p:cNvSpPr/>
          <p:nvPr/>
        </p:nvSpPr>
        <p:spPr>
          <a:xfrm>
            <a:off x="8752114" y="3075368"/>
            <a:ext cx="2950309" cy="324504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3EF386-1056-7D2A-7FC6-3E38083E070E}"/>
              </a:ext>
            </a:extLst>
          </p:cNvPr>
          <p:cNvSpPr txBox="1"/>
          <p:nvPr/>
        </p:nvSpPr>
        <p:spPr>
          <a:xfrm>
            <a:off x="8711920" y="2745339"/>
            <a:ext cx="1165609" cy="25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tabLst/>
            </a:pPr>
            <a:r>
              <a:rPr lang="zh-CN" altLang="en-US" sz="1200" dirty="0">
                <a:latin typeface="Trade Gothic for Nike 365 BdCn" panose="020B0806040303020004" pitchFamily="34" charset="0"/>
                <a:ea typeface="Trade Gothic for Nike 365" charset="0"/>
                <a:cs typeface="Trade Gothic for Nike 365" charset="0"/>
              </a:rPr>
              <a:t>生成的结果</a:t>
            </a:r>
            <a:endParaRPr lang="en-US" sz="1200" dirty="0">
              <a:latin typeface="Trade Gothic for Nike 365 BdCn" panose="020B0806040303020004" pitchFamily="34" charset="0"/>
              <a:ea typeface="Trade Gothic for Nike 365" charset="0"/>
              <a:cs typeface="Trade Gothic for Nike 3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2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7991D86-CC8D-A850-A6D8-EAA7CD64EB3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238184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9" imgH="411" progId="TCLayout.ActiveDocument.1">
                  <p:embed/>
                </p:oleObj>
              </mc:Choice>
              <mc:Fallback>
                <p:oleObj name="think-cell Slide" r:id="rId3" imgW="409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0AB0FBD-7201-7DD9-B618-30D26F7D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zh-CN" altLang="en-US" dirty="0"/>
              <a:t>关于场景、人群、首购复购、精神认同的说明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9239E5-52A8-3837-8447-9CEC958F7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520" y="1605931"/>
            <a:ext cx="10002960" cy="9283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382109-A596-D103-123F-437F9C323892}"/>
              </a:ext>
            </a:extLst>
          </p:cNvPr>
          <p:cNvSpPr txBox="1"/>
          <p:nvPr/>
        </p:nvSpPr>
        <p:spPr>
          <a:xfrm>
            <a:off x="1125415" y="1013265"/>
            <a:ext cx="10577008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600" dirty="0"/>
              <a:t>最先是根据</a:t>
            </a:r>
            <a:r>
              <a:rPr lang="en-US" altLang="zh-CN" sz="1600" dirty="0"/>
              <a:t>step2</a:t>
            </a:r>
            <a:r>
              <a:rPr lang="zh-CN" altLang="en-US" sz="1600" dirty="0"/>
              <a:t>聚类后收集的这些话题的类；</a:t>
            </a:r>
            <a:endParaRPr lang="en-US" altLang="zh-CN" sz="1600" dirty="0"/>
          </a:p>
          <a:p>
            <a:r>
              <a:rPr lang="zh-CN" altLang="en-US" sz="1600" dirty="0"/>
              <a:t>最新版把这些主题写进了关键词，所以在第一步根据关键词打标的时候，就会直接把这些话题的内容先筛选出来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BEB4D7-A653-6C5F-B43B-6C2279E65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231" y="2926021"/>
            <a:ext cx="9477375" cy="26003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FDF765-2B7F-639B-3D0C-2C1B3C894AB1}"/>
              </a:ext>
            </a:extLst>
          </p:cNvPr>
          <p:cNvCxnSpPr/>
          <p:nvPr/>
        </p:nvCxnSpPr>
        <p:spPr>
          <a:xfrm>
            <a:off x="7013749" y="2436928"/>
            <a:ext cx="0" cy="39670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4287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66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d.&lt;/m_strFormatTime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24&quot;&gt;&lt;elem m_fUsage=&quot;2.94169005664425942115E+00&quot;&gt;&lt;m_msothmcolidx val=&quot;0&quot;/&gt;&lt;m_rgb r=&quot;DA&quot; g=&quot;DA&quot; b=&quot;DA&quot;/&gt;&lt;/elem&gt;&lt;elem m_fUsage=&quot;1.00000000000000000000E+00&quot;&gt;&lt;m_msothmcolidx val=&quot;0&quot;/&gt;&lt;m_rgb r=&quot;E3&quot; g=&quot;E3&quot; b=&quot;E3&quot;/&gt;&lt;/elem&gt;&lt;elem m_fUsage=&quot;9.00000000000000022204E-01&quot;&gt;&lt;m_msothmcolidx val=&quot;0&quot;/&gt;&lt;m_rgb r=&quot;32&quot; g=&quot;8C&quot; b=&quot;42&quot;/&gt;&lt;/elem&gt;&lt;elem m_fUsage=&quot;8.17887699000000023553E-01&quot;&gt;&lt;m_msothmcolidx val=&quot;0&quot;/&gt;&lt;m_rgb r=&quot;FF&quot; g=&quot;FF&quot; b=&quot;00&quot;/&gt;&lt;/elem&gt;&lt;elem m_fUsage=&quot;8.10000000000000053291E-01&quot;&gt;&lt;m_msothmcolidx val=&quot;0&quot;/&gt;&lt;m_rgb r=&quot;07&quot; g=&quot;73&quot; b=&quot;49&quot;/&gt;&lt;/elem&gt;&lt;elem m_fUsage=&quot;4.78296900000000135833E-01&quot;&gt;&lt;m_msothmcolidx val=&quot;0&quot;/&gt;&lt;m_rgb r=&quot;00&quot; g=&quot;46&quot; b=&quot;7A&quot;/&gt;&lt;/elem&gt;&lt;elem m_fUsage=&quot;3.79581594482632789234E-01&quot;&gt;&lt;m_msothmcolidx val=&quot;0&quot;/&gt;&lt;m_rgb r=&quot;BD&quot; g=&quot;FE&quot; b=&quot;BA&quot;/&gt;&lt;/elem&gt;&lt;elem m_fUsage=&quot;3.66145359392736235993E-01&quot;&gt;&lt;m_msothmcolidx val=&quot;0&quot;/&gt;&lt;m_rgb r=&quot;C5&quot; g=&quot;DA&quot; b=&quot;35&quot;/&gt;&lt;/elem&gt;&lt;elem m_fUsage=&quot;2.96577741108116355040E-01&quot;&gt;&lt;m_msothmcolidx val=&quot;0&quot;/&gt;&lt;m_rgb r=&quot;DC&quot; g=&quot;EA&quot; b=&quot;AC&quot;/&gt;&lt;/elem&gt;&lt;elem m_fUsage=&quot;2.82429536481000165171E-01&quot;&gt;&lt;m_msothmcolidx val=&quot;0&quot;/&gt;&lt;m_rgb r=&quot;3C&quot; g=&quot;5D&quot; b=&quot;2E&quot;/&gt;&lt;/elem&gt;&lt;elem m_fUsage=&quot;2.13873103969128203206E-01&quot;&gt;&lt;m_msothmcolidx val=&quot;0&quot;/&gt;&lt;m_rgb r=&quot;15&quot; g=&quot;A6&quot; b=&quot;6B&quot;/&gt;&lt;/elem&gt;&lt;elem m_fUsage=&quot;1.85302018885184188735E-01&quot;&gt;&lt;m_msothmcolidx val=&quot;0&quot;/&gt;&lt;m_rgb r=&quot;D2&quot; g=&quot;E0&quot; b=&quot;72&quot;/&gt;&lt;/elem&gt;&lt;elem m_fUsage=&quot;1.50094635296999207030E-01&quot;&gt;&lt;m_msothmcolidx val=&quot;0&quot;/&gt;&lt;m_rgb r=&quot;9C&quot; g=&quot;C0&quot; b=&quot;7A&quot;/&gt;&lt;/elem&gt;&lt;elem m_fUsage=&quot;1.35085171767299283552E-01&quot;&gt;&lt;m_msothmcolidx val=&quot;0&quot;/&gt;&lt;m_rgb r=&quot;66&quot; g=&quot;A1&quot; b=&quot;44&quot;/&gt;&lt;/elem&gt;&lt;elem m_fUsage=&quot;1.21576654590569363523E-01&quot;&gt;&lt;m_msothmcolidx val=&quot;0&quot;/&gt;&lt;m_rgb r=&quot;14&quot; g=&quot;A6&quot; b=&quot;6D&quot;/&gt;&lt;/elem&gt;&lt;elem m_fUsage=&quot;1.09418989131512434110E-01&quot;&gt;&lt;m_msothmcolidx val=&quot;0&quot;/&gt;&lt;m_rgb r=&quot;B1&quot; g=&quot;D8&quot; b=&quot;89&quot;/&gt;&lt;/elem&gt;&lt;elem m_fUsage=&quot;9.84770902183611934744E-02&quot;&gt;&lt;m_msothmcolidx val=&quot;0&quot;/&gt;&lt;m_rgb r=&quot;7D&quot; g=&quot;BF&quot; b=&quot;42&quot;/&gt;&lt;/elem&gt;&lt;elem m_fUsage=&quot;8.86293811965250810658E-02&quot;&gt;&lt;m_msothmcolidx val=&quot;0&quot;/&gt;&lt;m_rgb r=&quot;C8&quot; g=&quot;DA&quot; b=&quot;3A&quot;/&gt;&lt;/elem&gt;&lt;elem m_fUsage=&quot;8.82747056893631587560E-02&quot;&gt;&lt;m_msothmcolidx val=&quot;0&quot;/&gt;&lt;m_rgb r=&quot;F1&quot; g=&quot;CE&quot; b=&quot;63&quot;/&gt;&lt;/elem&gt;&lt;elem m_fUsage=&quot;7.97664430768725701837E-02&quot;&gt;&lt;m_msothmcolidx val=&quot;0&quot;/&gt;&lt;m_rgb r=&quot;2E&quot; g=&quot;8C&quot; b=&quot;40&quot;/&gt;&lt;/elem&gt;&lt;elem m_fUsage=&quot;6.46108188922667886489E-02&quot;&gt;&lt;m_msothmcolidx val=&quot;0&quot;/&gt;&lt;m_rgb r=&quot;73&quot; g=&quot;BF&quot; b=&quot;43&quot;/&gt;&lt;/elem&gt;&lt;elem m_fUsage=&quot;5.81497370030401097840E-02&quot;&gt;&lt;m_msothmcolidx val=&quot;0&quot;/&gt;&lt;m_rgb r=&quot;4E&quot; g=&quot;8C&quot; b=&quot;3F&quot;/&gt;&lt;/elem&gt;&lt;elem m_fUsage=&quot;3.81520424476946215520E-02&quot;&gt;&lt;m_msothmcolidx val=&quot;0&quot;/&gt;&lt;m_rgb r=&quot;5F&quot; g=&quot;9E&quot; b=&quot;6A&quot;/&gt;&lt;/elem&gt;&lt;elem m_fUsage=&quot;3.46008386642463749983E-02&quot;&gt;&lt;m_msothmcolidx val=&quot;0&quot;/&gt;&lt;m_rgb r=&quot;86&quot; g=&quot;BC&quot; b=&quot;B6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YA3hjww7pCXKMqu9InY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YA3hjww7pCXKMqu9InY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YA3hjww7pCXKMqu9InY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YA3hjww7pCXKMqu9InY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YA3hjww7pCXKMqu9InY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HB9Zc1QiGkb4VuGR_33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qczAz0_EZHfgBQTq9M0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YA3hjww7pCXKMqu9InY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YA3hjww7pCXKMqu9InY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YA3hjww7pCXKMqu9InY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HB9Zc1QiGkb4VuGR_33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YA3hjww7pCXKMqu9InY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YA3hjww7pCXKMqu9InY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YA3hjww7pCXKMqu9InY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HB9Zc1QiGkb4VuGR_33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qczAz0_EZHfgBQTq9M0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YA3hjww7pCXKMqu9InY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YA3hjww7pCXKMqu9InY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YA3hjww7pCXKMqu9InY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YA3hjww7pCXKMqu9InY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YA3hjww7pCXKMqu9InY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qczAz0_EZHfgBQTq9M0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YA3hjww7pCXKMqu9InY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YA3hjww7pCXKMqu9InY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YA3hjww7pCXKMqu9InYg"/>
</p:tagLst>
</file>

<file path=ppt/theme/theme1.xml><?xml version="1.0" encoding="utf-8"?>
<a:theme xmlns:a="http://schemas.openxmlformats.org/drawingml/2006/main" name="3_NIKE_GC_DSM_MPA_FY21_v3_20200603">
  <a:themeElements>
    <a:clrScheme name="Custom 3">
      <a:dk1>
        <a:srgbClr val="000000"/>
      </a:dk1>
      <a:lt1>
        <a:srgbClr val="FFFFFF"/>
      </a:lt1>
      <a:dk2>
        <a:srgbClr val="414141"/>
      </a:dk2>
      <a:lt2>
        <a:srgbClr val="8C8C8C"/>
      </a:lt2>
      <a:accent1>
        <a:srgbClr val="102FB3"/>
      </a:accent1>
      <a:accent2>
        <a:srgbClr val="B3B3B3"/>
      </a:accent2>
      <a:accent3>
        <a:srgbClr val="000000"/>
      </a:accent3>
      <a:accent4>
        <a:srgbClr val="FEB200"/>
      </a:accent4>
      <a:accent5>
        <a:srgbClr val="F04923"/>
      </a:accent5>
      <a:accent6>
        <a:srgbClr val="BE1E2C"/>
      </a:accent6>
      <a:hlink>
        <a:srgbClr val="0000FF"/>
      </a:hlink>
      <a:folHlink>
        <a:srgbClr val="FF00FF"/>
      </a:folHlink>
    </a:clrScheme>
    <a:fontScheme name="Nike 365 BdCn">
      <a:majorFont>
        <a:latin typeface="Trade Gothic for Nike 365 BdCn"/>
        <a:ea typeface="Trade Gothic for Nike 365 BdCn"/>
        <a:cs typeface="Helvetica Light"/>
      </a:majorFont>
      <a:minorFont>
        <a:latin typeface="Trade Gothic for Nike 365 BdCn"/>
        <a:ea typeface="Trade Gothic for Nike 365 BdCn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7446B"/>
        </a:solidFill>
        <a:ln w="12700" cap="flat">
          <a:solidFill>
            <a:schemeClr val="bg1"/>
          </a:solidFill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no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100" dirty="0">
            <a:solidFill>
              <a:schemeClr val="bg1"/>
            </a:solidFill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buClrTx/>
          <a:buSzTx/>
          <a:buFontTx/>
          <a:buNone/>
          <a:tabLst/>
          <a:defRPr sz="1200" dirty="0" smtClean="0">
            <a:latin typeface="Trade Gothic for Nike 365 BdCn" panose="020B0806040303020004" pitchFamily="34" charset="0"/>
            <a:ea typeface="Trade Gothic for Nike 365" charset="0"/>
            <a:cs typeface="Trade Gothic for Nike 365" charset="0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IKE_GC_DSM_MPA_FY21_v3_20200603" id="{6ED98F15-E375-4407-93BC-CB5EB7C60D3E}" vid="{7950200C-1622-4C78-AB3F-A61E8ECCE74C}"/>
    </a:ext>
  </a:extLst>
</a:theme>
</file>

<file path=ppt/theme/theme2.xml><?xml version="1.0" encoding="utf-8"?>
<a:theme xmlns:a="http://schemas.openxmlformats.org/drawingml/2006/main" name="4_NIKE_GC_DSM_MPA_FY21_v3_20200603">
  <a:themeElements>
    <a:clrScheme name="NIKE_GC_DSM_MPA_FY21_20200527">
      <a:dk1>
        <a:srgbClr val="000000"/>
      </a:dk1>
      <a:lt1>
        <a:srgbClr val="FFFFFF"/>
      </a:lt1>
      <a:dk2>
        <a:srgbClr val="414141"/>
      </a:dk2>
      <a:lt2>
        <a:srgbClr val="8C8C8C"/>
      </a:lt2>
      <a:accent1>
        <a:srgbClr val="005DA3"/>
      </a:accent1>
      <a:accent2>
        <a:srgbClr val="27AAE1"/>
      </a:accent2>
      <a:accent3>
        <a:srgbClr val="00AB4E"/>
      </a:accent3>
      <a:accent4>
        <a:srgbClr val="FEB200"/>
      </a:accent4>
      <a:accent5>
        <a:srgbClr val="F04923"/>
      </a:accent5>
      <a:accent6>
        <a:srgbClr val="BE1E2C"/>
      </a:accent6>
      <a:hlink>
        <a:srgbClr val="0000FF"/>
      </a:hlink>
      <a:folHlink>
        <a:srgbClr val="FF00FF"/>
      </a:folHlink>
    </a:clrScheme>
    <a:fontScheme name="Nike 365 BdCn">
      <a:majorFont>
        <a:latin typeface="Trade Gothic for Nike 365 BdCn"/>
        <a:ea typeface="Trade Gothic for Nike 365 BdCn"/>
        <a:cs typeface="Helvetica Light"/>
      </a:majorFont>
      <a:minorFont>
        <a:latin typeface="Trade Gothic for Nike 365 BdCn"/>
        <a:ea typeface="Trade Gothic for Nike 365 BdCn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7446B"/>
        </a:solidFill>
        <a:ln w="12700" cap="flat">
          <a:solidFill>
            <a:schemeClr val="bg1"/>
          </a:solidFill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no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100" dirty="0">
            <a:solidFill>
              <a:schemeClr val="bg1"/>
            </a:solidFill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buClrTx/>
          <a:buSzTx/>
          <a:buFontTx/>
          <a:buNone/>
          <a:tabLst/>
          <a:defRPr sz="1200" dirty="0" smtClean="0">
            <a:latin typeface="Trade Gothic for Nike 365 BdCn" panose="020B0806040303020004" pitchFamily="34" charset="0"/>
            <a:ea typeface="Trade Gothic for Nike 365" charset="0"/>
            <a:cs typeface="Trade Gothic for Nike 365" charset="0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IKE_GC_DSM_MPA_FY21_v3_20200603" id="{6ED98F15-E375-4407-93BC-CB5EB7C60D3E}" vid="{7950200C-1622-4C78-AB3F-A61E8ECCE74C}"/>
    </a:ext>
  </a:extLst>
</a:theme>
</file>

<file path=ppt/theme/theme3.xml><?xml version="1.0" encoding="utf-8"?>
<a:theme xmlns:a="http://schemas.openxmlformats.org/drawingml/2006/main" name="5_NIKE_GC_DSM_MPA_FY21_v3_20200603">
  <a:themeElements>
    <a:clrScheme name="Custom 3">
      <a:dk1>
        <a:srgbClr val="000000"/>
      </a:dk1>
      <a:lt1>
        <a:srgbClr val="FFFFFF"/>
      </a:lt1>
      <a:dk2>
        <a:srgbClr val="414141"/>
      </a:dk2>
      <a:lt2>
        <a:srgbClr val="8C8C8C"/>
      </a:lt2>
      <a:accent1>
        <a:srgbClr val="102FB3"/>
      </a:accent1>
      <a:accent2>
        <a:srgbClr val="B3B3B3"/>
      </a:accent2>
      <a:accent3>
        <a:srgbClr val="000000"/>
      </a:accent3>
      <a:accent4>
        <a:srgbClr val="FEB200"/>
      </a:accent4>
      <a:accent5>
        <a:srgbClr val="F04923"/>
      </a:accent5>
      <a:accent6>
        <a:srgbClr val="BE1E2C"/>
      </a:accent6>
      <a:hlink>
        <a:srgbClr val="0000FF"/>
      </a:hlink>
      <a:folHlink>
        <a:srgbClr val="FF00FF"/>
      </a:folHlink>
    </a:clrScheme>
    <a:fontScheme name="Nike 365 BdCn">
      <a:majorFont>
        <a:latin typeface="Trade Gothic for Nike 365 BdCn"/>
        <a:ea typeface="Trade Gothic for Nike 365 BdCn"/>
        <a:cs typeface="Helvetica Light"/>
      </a:majorFont>
      <a:minorFont>
        <a:latin typeface="Trade Gothic for Nike 365 BdCn"/>
        <a:ea typeface="Trade Gothic for Nike 365 BdCn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7446B"/>
        </a:solidFill>
        <a:ln w="12700" cap="flat">
          <a:solidFill>
            <a:schemeClr val="bg1"/>
          </a:solidFill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no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100" dirty="0">
            <a:solidFill>
              <a:schemeClr val="bg1"/>
            </a:solidFill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buClrTx/>
          <a:buSzTx/>
          <a:buFontTx/>
          <a:buNone/>
          <a:tabLst/>
          <a:defRPr sz="1200" dirty="0" smtClean="0">
            <a:latin typeface="Trade Gothic for Nike 365 BdCn" panose="020B0806040303020004" pitchFamily="34" charset="0"/>
            <a:ea typeface="Trade Gothic for Nike 365" charset="0"/>
            <a:cs typeface="Trade Gothic for Nike 365" charset="0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IKE_GC_DSM_MPA_FY21_v3_20200603" id="{6ED98F15-E375-4407-93BC-CB5EB7C60D3E}" vid="{7950200C-1622-4C78-AB3F-A61E8ECCE74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135929</TotalTime>
  <Words>3735</Words>
  <Application>Microsoft Office PowerPoint</Application>
  <PresentationFormat>Widescreen</PresentationFormat>
  <Paragraphs>256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Avenir Book</vt:lpstr>
      <vt:lpstr>DengXian</vt:lpstr>
      <vt:lpstr>Gill Sans</vt:lpstr>
      <vt:lpstr>Helvetica Neue</vt:lpstr>
      <vt:lpstr>Trade Gothic for Nike 365 BdCn</vt:lpstr>
      <vt:lpstr>Trade Gothic for Nike Bold Condensed</vt:lpstr>
      <vt:lpstr>Trade Gothic LT Std Cn</vt:lpstr>
      <vt:lpstr>Calibri</vt:lpstr>
      <vt:lpstr>Courier New</vt:lpstr>
      <vt:lpstr>Segoe UI</vt:lpstr>
      <vt:lpstr>3_NIKE_GC_DSM_MPA_FY21_v3_20200603</vt:lpstr>
      <vt:lpstr>4_NIKE_GC_DSM_MPA_FY21_v3_20200603</vt:lpstr>
      <vt:lpstr>5_NIKE_GC_DSM_MPA_FY21_v3_20200603</vt:lpstr>
      <vt:lpstr>think-cell Slide</vt:lpstr>
      <vt:lpstr>PRODUCT CLUSTERING METHODOLOGY </vt:lpstr>
      <vt:lpstr>Roadmap</vt:lpstr>
      <vt:lpstr>PowerPoint Presentation</vt:lpstr>
      <vt:lpstr>Data Cleaning</vt:lpstr>
      <vt:lpstr>代码说明</vt:lpstr>
      <vt:lpstr>使用了断句模型的Step1</vt:lpstr>
      <vt:lpstr>Sentiment Analysis</vt:lpstr>
      <vt:lpstr>代码说明</vt:lpstr>
      <vt:lpstr>关于场景、人群、首购复购、精神认同的说明</vt:lpstr>
      <vt:lpstr>Clustering</vt:lpstr>
      <vt:lpstr>代码说明</vt:lpstr>
      <vt:lpstr>Clustering-continue…</vt:lpstr>
      <vt:lpstr>代码说明</vt:lpstr>
      <vt:lpstr>人工整理类的问题-续</vt:lpstr>
      <vt:lpstr>代码说明-续</vt:lpstr>
      <vt:lpstr>代码说明-续</vt:lpstr>
      <vt:lpstr>Tag Comments</vt:lpstr>
      <vt:lpstr>代码说明</vt:lpstr>
      <vt:lpstr>用打好标签的数据计算不同鞋在不同维度上的分数</vt:lpstr>
      <vt:lpstr>附录</vt:lpstr>
      <vt:lpstr>情感分析算法</vt:lpstr>
      <vt:lpstr>关于断句模型的训练</vt:lpstr>
      <vt:lpstr>关于断句模型的训练-续</vt:lpstr>
      <vt:lpstr>关于断句模型的训练-续</vt:lpstr>
      <vt:lpstr>聚类的时候用到了bert-as-service</vt:lpstr>
      <vt:lpstr>2021-10 用燃数的数画PPT的数据和代码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Luo, Yang</dc:creator>
  <cp:lastModifiedBy>柚柚 Serena</cp:lastModifiedBy>
  <cp:revision>1887</cp:revision>
  <dcterms:created xsi:type="dcterms:W3CDTF">2021-03-12T06:56:41Z</dcterms:created>
  <dcterms:modified xsi:type="dcterms:W3CDTF">2023-04-20T08:11:27Z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-1331795909</vt:i4>
  </property>
  <property fmtid="{D5CDD505-2E9C-101B-9397-08002B2CF9AE}" pid="3" name="_NewReviewCycle">
    <vt:lpwstr/>
  </property>
  <property fmtid="{D5CDD505-2E9C-101B-9397-08002B2CF9AE}" pid="4" name="_EmailSubject">
    <vt:lpwstr>BB Deck</vt:lpwstr>
  </property>
  <property fmtid="{D5CDD505-2E9C-101B-9397-08002B2CF9AE}" pid="5" name="_AuthorEmail">
    <vt:lpwstr>Shun.Jiang@nike.com</vt:lpwstr>
  </property>
  <property fmtid="{D5CDD505-2E9C-101B-9397-08002B2CF9AE}" pid="6" name="_AuthorEmailDisplayName">
    <vt:lpwstr>Jiang, Shun (ETW FA ESP)</vt:lpwstr>
  </property>
</Properties>
</file>