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04" r:id="rId3"/>
    <p:sldId id="257" r:id="rId4"/>
    <p:sldId id="2934" r:id="rId5"/>
    <p:sldId id="259" r:id="rId6"/>
    <p:sldId id="2909" r:id="rId7"/>
    <p:sldId id="2930" r:id="rId8"/>
    <p:sldId id="2905" r:id="rId9"/>
    <p:sldId id="2906" r:id="rId10"/>
    <p:sldId id="2912" r:id="rId11"/>
    <p:sldId id="2917" r:id="rId12"/>
    <p:sldId id="2923" r:id="rId13"/>
    <p:sldId id="2933" r:id="rId14"/>
    <p:sldId id="1297" r:id="rId15"/>
    <p:sldId id="1094" r:id="rId16"/>
    <p:sldId id="2913" r:id="rId17"/>
    <p:sldId id="2914" r:id="rId18"/>
    <p:sldId id="2915" r:id="rId19"/>
    <p:sldId id="286" r:id="rId20"/>
    <p:sldId id="2919" r:id="rId21"/>
    <p:sldId id="2920" r:id="rId22"/>
    <p:sldId id="1095" r:id="rId23"/>
    <p:sldId id="2910" r:id="rId24"/>
    <p:sldId id="2911" r:id="rId25"/>
    <p:sldId id="2926" r:id="rId26"/>
    <p:sldId id="2928" r:id="rId27"/>
    <p:sldId id="2925" r:id="rId28"/>
    <p:sldId id="2921" r:id="rId29"/>
    <p:sldId id="2931" r:id="rId30"/>
    <p:sldId id="2932" r:id="rId31"/>
    <p:sldId id="1093" r:id="rId32"/>
    <p:sldId id="353" r:id="rId33"/>
    <p:sldId id="2929" r:id="rId34"/>
    <p:sldId id="258"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396F0D"/>
    <a:srgbClr val="EF28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40" autoAdjust="0"/>
    <p:restoredTop sz="94660"/>
  </p:normalViewPr>
  <p:slideViewPr>
    <p:cSldViewPr snapToGrid="0">
      <p:cViewPr varScale="1">
        <p:scale>
          <a:sx n="87" d="100"/>
          <a:sy n="87" d="100"/>
        </p:scale>
        <p:origin x="114"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9CC9E-3D4F-4C28-963A-3A7A37036FC9}" type="datetimeFigureOut">
              <a:rPr lang="zh-CN" altLang="en-US" smtClean="0"/>
              <a:t>2020/9/19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C6503-45A0-4B19-9F24-F1D65162F53A}" type="slidenum">
              <a:rPr lang="zh-CN" altLang="en-US" smtClean="0"/>
              <a:t>‹#›</a:t>
            </a:fld>
            <a:endParaRPr lang="zh-CN" altLang="en-US"/>
          </a:p>
        </p:txBody>
      </p:sp>
    </p:spTree>
    <p:extLst>
      <p:ext uri="{BB962C8B-B14F-4D97-AF65-F5344CB8AC3E}">
        <p14:creationId xmlns:p14="http://schemas.microsoft.com/office/powerpoint/2010/main" val="3495956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1</a:t>
            </a:fld>
            <a:endParaRPr lang="zh-CN" altLang="en-US"/>
          </a:p>
        </p:txBody>
      </p:sp>
    </p:spTree>
    <p:extLst>
      <p:ext uri="{BB962C8B-B14F-4D97-AF65-F5344CB8AC3E}">
        <p14:creationId xmlns:p14="http://schemas.microsoft.com/office/powerpoint/2010/main" val="2101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17</a:t>
            </a:fld>
            <a:endParaRPr lang="zh-CN" altLang="en-US"/>
          </a:p>
        </p:txBody>
      </p:sp>
    </p:spTree>
    <p:extLst>
      <p:ext uri="{BB962C8B-B14F-4D97-AF65-F5344CB8AC3E}">
        <p14:creationId xmlns:p14="http://schemas.microsoft.com/office/powerpoint/2010/main" val="159181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18</a:t>
            </a:fld>
            <a:endParaRPr lang="zh-CN" altLang="en-US"/>
          </a:p>
        </p:txBody>
      </p:sp>
    </p:spTree>
    <p:extLst>
      <p:ext uri="{BB962C8B-B14F-4D97-AF65-F5344CB8AC3E}">
        <p14:creationId xmlns:p14="http://schemas.microsoft.com/office/powerpoint/2010/main" val="1337005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E589B5-A323-444B-9143-B068A09F1935}" type="slidenum">
              <a:rPr lang="zh-CN" altLang="en-US" smtClean="0"/>
              <a:t>19</a:t>
            </a:fld>
            <a:endParaRPr lang="zh-CN" altLang="en-US"/>
          </a:p>
        </p:txBody>
      </p:sp>
    </p:spTree>
    <p:extLst>
      <p:ext uri="{BB962C8B-B14F-4D97-AF65-F5344CB8AC3E}">
        <p14:creationId xmlns:p14="http://schemas.microsoft.com/office/powerpoint/2010/main" val="2166423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22</a:t>
            </a:fld>
            <a:endParaRPr lang="zh-CN" altLang="en-US"/>
          </a:p>
        </p:txBody>
      </p:sp>
    </p:spTree>
    <p:extLst>
      <p:ext uri="{BB962C8B-B14F-4D97-AF65-F5344CB8AC3E}">
        <p14:creationId xmlns:p14="http://schemas.microsoft.com/office/powerpoint/2010/main" val="383561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23</a:t>
            </a:fld>
            <a:endParaRPr lang="zh-CN" altLang="en-US"/>
          </a:p>
        </p:txBody>
      </p:sp>
    </p:spTree>
    <p:extLst>
      <p:ext uri="{BB962C8B-B14F-4D97-AF65-F5344CB8AC3E}">
        <p14:creationId xmlns:p14="http://schemas.microsoft.com/office/powerpoint/2010/main" val="42995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24</a:t>
            </a:fld>
            <a:endParaRPr lang="zh-CN" altLang="en-US"/>
          </a:p>
        </p:txBody>
      </p:sp>
    </p:spTree>
    <p:extLst>
      <p:ext uri="{BB962C8B-B14F-4D97-AF65-F5344CB8AC3E}">
        <p14:creationId xmlns:p14="http://schemas.microsoft.com/office/powerpoint/2010/main" val="268756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25</a:t>
            </a:fld>
            <a:endParaRPr lang="zh-CN" altLang="en-US"/>
          </a:p>
        </p:txBody>
      </p:sp>
    </p:spTree>
    <p:extLst>
      <p:ext uri="{BB962C8B-B14F-4D97-AF65-F5344CB8AC3E}">
        <p14:creationId xmlns:p14="http://schemas.microsoft.com/office/powerpoint/2010/main" val="3618480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28</a:t>
            </a:fld>
            <a:endParaRPr lang="zh-CN" altLang="en-US"/>
          </a:p>
        </p:txBody>
      </p:sp>
    </p:spTree>
    <p:extLst>
      <p:ext uri="{BB962C8B-B14F-4D97-AF65-F5344CB8AC3E}">
        <p14:creationId xmlns:p14="http://schemas.microsoft.com/office/powerpoint/2010/main" val="124376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31</a:t>
            </a:fld>
            <a:endParaRPr lang="zh-CN" altLang="en-US"/>
          </a:p>
        </p:txBody>
      </p:sp>
    </p:spTree>
    <p:extLst>
      <p:ext uri="{BB962C8B-B14F-4D97-AF65-F5344CB8AC3E}">
        <p14:creationId xmlns:p14="http://schemas.microsoft.com/office/powerpoint/2010/main" val="3306660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对比，不难看出，Webpack和Rollup在不同场景下，都能发挥自身优势作用。webpack作为打包工具，但是在定义模块输出的时候，webpack确不支持ESM，webpack插件系统庞大，确实有支持模块级的Tree-Shacking的插件，如webpack-deep-scope-analysis-plugin。但是粒度更细化的，一个模块里面的某个方法，本来如果没有被引用的话也可以去掉的，就不行了....这个时候，就要上rollup了。</a:t>
            </a:r>
            <a:r>
              <a:rPr lang="en-US" altLang="zh-CN"/>
              <a:t>rollup它支持程序流分析，能更加正确的判断项目本身的代码是否有副作用</a:t>
            </a:r>
            <a:r>
              <a:rPr lang="zh-CN" altLang="en-US"/>
              <a:t>，其实就是</a:t>
            </a:r>
            <a:r>
              <a:rPr lang="en-US" altLang="zh-CN"/>
              <a:t>rollup</a:t>
            </a:r>
            <a:r>
              <a:rPr lang="zh-CN" altLang="en-US"/>
              <a:t>的</a:t>
            </a:r>
            <a:r>
              <a:rPr lang="en-US" altLang="zh-CN"/>
              <a:t>tree-shaking</a:t>
            </a:r>
            <a:r>
              <a:rPr lang="zh-CN" altLang="en-US"/>
              <a:t>更干净。所以我们的结论是rollup 比较适合打包 js 的 sdk 或者封装的框架等，例如，vue 源码就是 rollup 打包的。而 webpack 比较适合打包一些应用，例如 SPA 或者同构项目等等。</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3</a:t>
            </a:fld>
            <a:endParaRPr lang="zh-CN" altLang="en-US"/>
          </a:p>
        </p:txBody>
      </p:sp>
    </p:spTree>
    <p:extLst>
      <p:ext uri="{BB962C8B-B14F-4D97-AF65-F5344CB8AC3E}">
        <p14:creationId xmlns:p14="http://schemas.microsoft.com/office/powerpoint/2010/main" val="3971534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33</a:t>
            </a:fld>
            <a:endParaRPr lang="zh-CN" altLang="en-US"/>
          </a:p>
        </p:txBody>
      </p:sp>
    </p:spTree>
    <p:extLst>
      <p:ext uri="{BB962C8B-B14F-4D97-AF65-F5344CB8AC3E}">
        <p14:creationId xmlns:p14="http://schemas.microsoft.com/office/powerpoint/2010/main" val="1760391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34</a:t>
            </a:fld>
            <a:endParaRPr lang="zh-CN" altLang="en-US"/>
          </a:p>
        </p:txBody>
      </p:sp>
    </p:spTree>
    <p:extLst>
      <p:ext uri="{BB962C8B-B14F-4D97-AF65-F5344CB8AC3E}">
        <p14:creationId xmlns:p14="http://schemas.microsoft.com/office/powerpoint/2010/main" val="94005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5</a:t>
            </a:fld>
            <a:endParaRPr lang="zh-CN" altLang="en-US"/>
          </a:p>
        </p:txBody>
      </p:sp>
    </p:spTree>
    <p:extLst>
      <p:ext uri="{BB962C8B-B14F-4D97-AF65-F5344CB8AC3E}">
        <p14:creationId xmlns:p14="http://schemas.microsoft.com/office/powerpoint/2010/main" val="110393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E589B5-A323-444B-9143-B068A09F1935}" type="slidenum">
              <a:rPr lang="zh-CN" altLang="en-US" smtClean="0"/>
              <a:t>6</a:t>
            </a:fld>
            <a:endParaRPr lang="zh-CN" altLang="en-US"/>
          </a:p>
        </p:txBody>
      </p:sp>
    </p:spTree>
    <p:extLst>
      <p:ext uri="{BB962C8B-B14F-4D97-AF65-F5344CB8AC3E}">
        <p14:creationId xmlns:p14="http://schemas.microsoft.com/office/powerpoint/2010/main" val="70193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E589B5-A323-444B-9143-B068A09F1935}" type="slidenum">
              <a:rPr lang="zh-CN" altLang="en-US" smtClean="0"/>
              <a:t>8</a:t>
            </a:fld>
            <a:endParaRPr lang="zh-CN" altLang="en-US"/>
          </a:p>
        </p:txBody>
      </p:sp>
    </p:spTree>
    <p:extLst>
      <p:ext uri="{BB962C8B-B14F-4D97-AF65-F5344CB8AC3E}">
        <p14:creationId xmlns:p14="http://schemas.microsoft.com/office/powerpoint/2010/main" val="31626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9</a:t>
            </a:fld>
            <a:endParaRPr lang="zh-CN" altLang="en-US"/>
          </a:p>
        </p:txBody>
      </p:sp>
    </p:spTree>
    <p:extLst>
      <p:ext uri="{BB962C8B-B14F-4D97-AF65-F5344CB8AC3E}">
        <p14:creationId xmlns:p14="http://schemas.microsoft.com/office/powerpoint/2010/main" val="235270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E589B5-A323-444B-9143-B068A09F1935}" type="slidenum">
              <a:rPr lang="zh-CN" altLang="en-US" smtClean="0"/>
              <a:t>14</a:t>
            </a:fld>
            <a:endParaRPr lang="zh-CN" altLang="en-US"/>
          </a:p>
        </p:txBody>
      </p:sp>
    </p:spTree>
    <p:extLst>
      <p:ext uri="{BB962C8B-B14F-4D97-AF65-F5344CB8AC3E}">
        <p14:creationId xmlns:p14="http://schemas.microsoft.com/office/powerpoint/2010/main" val="88197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15</a:t>
            </a:fld>
            <a:endParaRPr lang="zh-CN" altLang="en-US"/>
          </a:p>
        </p:txBody>
      </p:sp>
    </p:spTree>
    <p:extLst>
      <p:ext uri="{BB962C8B-B14F-4D97-AF65-F5344CB8AC3E}">
        <p14:creationId xmlns:p14="http://schemas.microsoft.com/office/powerpoint/2010/main" val="2804038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16</a:t>
            </a:fld>
            <a:endParaRPr lang="zh-CN" altLang="en-US"/>
          </a:p>
        </p:txBody>
      </p:sp>
    </p:spTree>
    <p:extLst>
      <p:ext uri="{BB962C8B-B14F-4D97-AF65-F5344CB8AC3E}">
        <p14:creationId xmlns:p14="http://schemas.microsoft.com/office/powerpoint/2010/main" val="927775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4112B9-3390-4864-AAE4-1AB598AA1CA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6187" t="47115" b="-1"/>
          <a:stretch/>
        </p:blipFill>
        <p:spPr>
          <a:xfrm rot="16200000" flipH="1">
            <a:off x="-1686108" y="1686109"/>
            <a:ext cx="6858000" cy="3485782"/>
          </a:xfrm>
          <a:prstGeom prst="rect">
            <a:avLst/>
          </a:prstGeom>
        </p:spPr>
      </p:pic>
    </p:spTree>
    <p:extLst>
      <p:ext uri="{BB962C8B-B14F-4D97-AF65-F5344CB8AC3E}">
        <p14:creationId xmlns:p14="http://schemas.microsoft.com/office/powerpoint/2010/main" val="68327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08F1E-950E-4E60-9E04-DE9D808772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5FB977-B83B-41B8-95AE-C7F6A85874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7D21B5-539B-4939-808E-5045AB899686}"/>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57E76394-C20B-41F7-B246-309B1E3F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F46B8E-F6C7-4FEA-A707-7E94E8CF6B39}"/>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1747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7204B3-F42B-457B-A08F-354C67CF5E3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DFF529-AC57-433A-B42D-85B944E80B0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781C7A-01DE-4716-84FC-5BD9CBE64638}"/>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0D78C4BE-8ED3-419C-A21A-7EF7A9A617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75FFD-DB46-4916-850B-6FFFA3B1396A}"/>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50368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s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66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8ED01E-4EE5-45B7-A7F9-52D3408A9B1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8932" t="47115" r="7256" b="-1"/>
          <a:stretch/>
        </p:blipFill>
        <p:spPr>
          <a:xfrm rot="16200000" flipH="1" flipV="1">
            <a:off x="7020109" y="1686109"/>
            <a:ext cx="6858000" cy="3485782"/>
          </a:xfrm>
          <a:prstGeom prst="rect">
            <a:avLst/>
          </a:prstGeom>
        </p:spPr>
      </p:pic>
    </p:spTree>
    <p:extLst>
      <p:ext uri="{BB962C8B-B14F-4D97-AF65-F5344CB8AC3E}">
        <p14:creationId xmlns:p14="http://schemas.microsoft.com/office/powerpoint/2010/main" val="14957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EA9E005-2EA8-4F13-9E11-3E9E5D9080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74" t="60304" r="10805" b="-1642"/>
          <a:stretch/>
        </p:blipFill>
        <p:spPr>
          <a:xfrm flipV="1">
            <a:off x="0" y="3143791"/>
            <a:ext cx="12192000" cy="3714209"/>
          </a:xfrm>
          <a:prstGeom prst="rect">
            <a:avLst/>
          </a:prstGeom>
        </p:spPr>
      </p:pic>
    </p:spTree>
    <p:extLst>
      <p:ext uri="{BB962C8B-B14F-4D97-AF65-F5344CB8AC3E}">
        <p14:creationId xmlns:p14="http://schemas.microsoft.com/office/powerpoint/2010/main" val="2073731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30863-E874-4FDD-A28E-94BFB43AF4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041C78-C500-428E-BD96-57325103524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2E977A2-ED00-4C31-8B36-A81E0DCA85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FD68EEF-0E7A-45CA-9F8B-146F9D651AAA}"/>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F785EEF0-B0BD-464E-9D4A-51E04E3DC3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DD3952-9952-4862-99B4-D4783658990C}"/>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376198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88F5-A678-41C6-A7F5-C33F68FA5E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379A2F-0AB3-4B30-B150-554022AEC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4611DD-FA71-4B24-94DC-254D1D90C97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68D5B-EB59-4C42-A180-0041DA11A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CA2BEE6-7D84-4301-BA1C-A85E1C2F03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8ABF59B-BACE-48B3-8C66-9C54553C74A9}"/>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8" name="页脚占位符 7">
            <a:extLst>
              <a:ext uri="{FF2B5EF4-FFF2-40B4-BE49-F238E27FC236}">
                <a16:creationId xmlns:a16="http://schemas.microsoft.com/office/drawing/2014/main" id="{C1BD1919-85BF-439F-A4D1-A2CD06139F5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44A3FB-01FE-4CB2-BCB8-81C4B78EC18E}"/>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20339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F5837-41E9-4883-95E2-440EDE9608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CE502B-4FD6-486F-857D-B49DCA2A7D76}"/>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4" name="页脚占位符 3">
            <a:extLst>
              <a:ext uri="{FF2B5EF4-FFF2-40B4-BE49-F238E27FC236}">
                <a16:creationId xmlns:a16="http://schemas.microsoft.com/office/drawing/2014/main" id="{72EA74AF-4DC3-4A73-BB10-2CB4C232FA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419C19-3AC1-4DEF-8A20-480C31CAD365}"/>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13591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242B39-4B89-49D3-A42D-E87770B97C7A}"/>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3" name="页脚占位符 2">
            <a:extLst>
              <a:ext uri="{FF2B5EF4-FFF2-40B4-BE49-F238E27FC236}">
                <a16:creationId xmlns:a16="http://schemas.microsoft.com/office/drawing/2014/main" id="{23852875-E091-47CA-9E56-6DB6948D71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600997-684D-4B6F-ACD7-702930490481}"/>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318892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C0A-2E57-4B49-AA8C-108A936526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E4FC68-A622-4D2F-A701-4A78C51C7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3EFFF1B-5DD0-4035-A61A-45E3E735B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D40333E-918E-4C28-B12B-C36E73A13F6B}"/>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00E6BAF7-43BA-4017-B5D2-0D37EA4548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D70A64-142A-4A10-8B19-CDAB24229B59}"/>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99611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A644C-84F6-404C-AE08-509E0CFFA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C8BEC7-7E11-4087-BA5F-1255A70A8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CB1FDA0-CD2A-4167-8717-6130594AE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D2BC55-B400-48E0-B1AD-7DF2EFFDA114}"/>
              </a:ext>
            </a:extLst>
          </p:cNvPr>
          <p:cNvSpPr>
            <a:spLocks noGrp="1"/>
          </p:cNvSpPr>
          <p:nvPr>
            <p:ph type="dt" sz="half" idx="10"/>
          </p:nvPr>
        </p:nvSpPr>
        <p:spPr/>
        <p:txBody>
          <a:bodyPr/>
          <a:lstStyle/>
          <a:p>
            <a:fld id="{6B739126-C6FF-42F4-8612-CBDFEF8D6FC4}" type="datetimeFigureOut">
              <a:rPr lang="zh-CN" altLang="en-US" smtClean="0"/>
              <a:t>2020/9/19</a:t>
            </a:fld>
            <a:endParaRPr lang="zh-CN" altLang="en-US"/>
          </a:p>
        </p:txBody>
      </p:sp>
      <p:sp>
        <p:nvSpPr>
          <p:cNvPr id="6" name="页脚占位符 5">
            <a:extLst>
              <a:ext uri="{FF2B5EF4-FFF2-40B4-BE49-F238E27FC236}">
                <a16:creationId xmlns:a16="http://schemas.microsoft.com/office/drawing/2014/main" id="{8F9319BD-E4AA-427D-A68C-E98B2F710C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352765-FCD9-4AB4-B602-1DA0CE37BC67}"/>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19468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14C4DB-8A06-4513-AE57-BD90EDD19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8B964-14D7-476E-8951-9B0196AAD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B32830-A370-4710-8E08-632E8C05D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39126-C6FF-42F4-8612-CBDFEF8D6FC4}" type="datetimeFigureOut">
              <a:rPr lang="zh-CN" altLang="en-US" smtClean="0"/>
              <a:t>2020/9/19</a:t>
            </a:fld>
            <a:endParaRPr lang="zh-CN" altLang="en-US"/>
          </a:p>
        </p:txBody>
      </p:sp>
      <p:sp>
        <p:nvSpPr>
          <p:cNvPr id="5" name="页脚占位符 4">
            <a:extLst>
              <a:ext uri="{FF2B5EF4-FFF2-40B4-BE49-F238E27FC236}">
                <a16:creationId xmlns:a16="http://schemas.microsoft.com/office/drawing/2014/main" id="{913262A2-7B44-4B92-8A15-1A7C22C6B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185B9C3-466B-49D3-85FA-54A24A313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173830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abeljs.io/docs/plugins/preset-stage-0/" TargetMode="Externa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hyperlink" Target="https://babeljs.io/docs/plugins/preset-stage-3/" TargetMode="External"/><Relationship Id="rId5" Type="http://schemas.openxmlformats.org/officeDocument/2006/relationships/hyperlink" Target="https://babeljs.io/docs/plugins/preset-stage-2/" TargetMode="External"/><Relationship Id="rId4" Type="http://schemas.openxmlformats.org/officeDocument/2006/relationships/hyperlink" Target="https://babeljs.io/docs/plugins/preset-stage-1/" TargetMode="External"/></Relationships>
</file>

<file path=ppt/slides/_rels/slide2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hyperlink" Target="https://juejin.im/post/5a698a316fb9a01c9f5b9ca0" TargetMode="External"/><Relationship Id="rId7" Type="http://schemas.openxmlformats.org/officeDocument/2006/relationships/hyperlink" Target="https://bingyu123.gitee.io/blog/web/advanced/webpack/#_3-webpack%E4%BC%98%E5%8C%96"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www.webpackjs.com/" TargetMode="External"/><Relationship Id="rId5" Type="http://schemas.openxmlformats.org/officeDocument/2006/relationships/hyperlink" Target="https://webpack.wuhaolin.cn/" TargetMode="External"/><Relationship Id="rId4" Type="http://schemas.openxmlformats.org/officeDocument/2006/relationships/hyperlink" Target="https://webpack.js.org/api/loader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4">
            <a:extLst>
              <a:ext uri="{FF2B5EF4-FFF2-40B4-BE49-F238E27FC236}">
                <a16:creationId xmlns:a16="http://schemas.microsoft.com/office/drawing/2014/main" id="{AB135403-2EFF-415F-95C5-575BC6D11760}"/>
              </a:ext>
            </a:extLst>
          </p:cNvPr>
          <p:cNvSpPr txBox="1"/>
          <p:nvPr/>
        </p:nvSpPr>
        <p:spPr>
          <a:xfrm>
            <a:off x="2451299" y="2967335"/>
            <a:ext cx="7724831"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en-US" altLang="zh-CN" sz="5400" b="1" dirty="0">
                <a:solidFill>
                  <a:srgbClr val="1A1A1A"/>
                </a:solidFill>
                <a:latin typeface="微软雅黑" panose="020B0503020204020204" pitchFamily="34" charset="-122"/>
                <a:ea typeface="微软雅黑" panose="020B0503020204020204" pitchFamily="34" charset="-122"/>
                <a:cs typeface="+mn-ea"/>
                <a:sym typeface="FZHei-B01S" panose="02010601030101010101" pitchFamily="2" charset="-122"/>
              </a:rPr>
              <a:t>Webpack</a:t>
            </a:r>
            <a:r>
              <a:rPr kumimoji="1" lang="zh-CN" altLang="en-US" sz="5400" b="1" dirty="0">
                <a:solidFill>
                  <a:srgbClr val="1A1A1A"/>
                </a:solidFill>
                <a:latin typeface="微软雅黑" panose="020B0503020204020204" pitchFamily="34" charset="-122"/>
                <a:ea typeface="微软雅黑" panose="020B0503020204020204" pitchFamily="34" charset="-122"/>
                <a:cs typeface="+mn-ea"/>
                <a:sym typeface="FZHei-B01S" panose="02010601030101010101" pitchFamily="2" charset="-122"/>
              </a:rPr>
              <a:t>初探</a:t>
            </a:r>
            <a:endParaRPr kumimoji="1" lang="en-US" altLang="zh-CN" sz="5400" b="1" dirty="0">
              <a:solidFill>
                <a:srgbClr val="1A1A1A"/>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nvGrpSpPr>
          <p:cNvPr id="18" name="组合 17">
            <a:extLst>
              <a:ext uri="{FF2B5EF4-FFF2-40B4-BE49-F238E27FC236}">
                <a16:creationId xmlns:a16="http://schemas.microsoft.com/office/drawing/2014/main" id="{4D41D1FF-D527-4A3C-B06E-787B6946174C}"/>
              </a:ext>
            </a:extLst>
          </p:cNvPr>
          <p:cNvGrpSpPr/>
          <p:nvPr/>
        </p:nvGrpSpPr>
        <p:grpSpPr>
          <a:xfrm>
            <a:off x="8739717" y="4614448"/>
            <a:ext cx="2378074" cy="436246"/>
            <a:chOff x="4929134" y="3536850"/>
            <a:chExt cx="1783556" cy="327184"/>
          </a:xfrm>
        </p:grpSpPr>
        <p:sp>
          <p:nvSpPr>
            <p:cNvPr id="19" name="圆角矩形 45">
              <a:extLst>
                <a:ext uri="{FF2B5EF4-FFF2-40B4-BE49-F238E27FC236}">
                  <a16:creationId xmlns:a16="http://schemas.microsoft.com/office/drawing/2014/main" id="{8A79E1F4-65AD-4962-87EF-F12E0AFB82FC}"/>
                </a:ext>
              </a:extLst>
            </p:cNvPr>
            <p:cNvSpPr/>
            <p:nvPr/>
          </p:nvSpPr>
          <p:spPr>
            <a:xfrm>
              <a:off x="4929134" y="3536850"/>
              <a:ext cx="1783556" cy="327184"/>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35" dirty="0">
                <a:solidFill>
                  <a:srgbClr val="1A1A1A"/>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TextBox 13">
              <a:extLst>
                <a:ext uri="{FF2B5EF4-FFF2-40B4-BE49-F238E27FC236}">
                  <a16:creationId xmlns:a16="http://schemas.microsoft.com/office/drawing/2014/main" id="{9CAEB43C-DACF-4907-807B-DE1DA1CFBC18}"/>
                </a:ext>
              </a:extLst>
            </p:cNvPr>
            <p:cNvSpPr txBox="1"/>
            <p:nvPr/>
          </p:nvSpPr>
          <p:spPr>
            <a:xfrm>
              <a:off x="5482957" y="3559474"/>
              <a:ext cx="675907" cy="284501"/>
            </a:xfrm>
            <a:prstGeom prst="rect">
              <a:avLst/>
            </a:prstGeom>
            <a:noFill/>
          </p:spPr>
          <p:txBody>
            <a:bodyPr wrap="none" rtlCol="0">
              <a:spAutoFit/>
            </a:bodyPr>
            <a:lstStyle/>
            <a:p>
              <a:pPr algn="ctr"/>
              <a:r>
                <a:rPr lang="zh-CN" altLang="en-US" sz="1865" dirty="0">
                  <a:solidFill>
                    <a:srgbClr val="1A1A1A"/>
                  </a:solidFill>
                  <a:latin typeface="微软雅黑" panose="020B0503020204020204" pitchFamily="34" charset="-122"/>
                  <a:ea typeface="微软雅黑" panose="020B0503020204020204" pitchFamily="34" charset="-122"/>
                  <a:sym typeface="FZHei-B01S" panose="02010601030101010101" pitchFamily="2" charset="-122"/>
                </a:rPr>
                <a:t>夏依睿</a:t>
              </a:r>
            </a:p>
          </p:txBody>
        </p:sp>
      </p:grpSp>
      <p:grpSp>
        <p:nvGrpSpPr>
          <p:cNvPr id="21" name="组合 20">
            <a:extLst>
              <a:ext uri="{FF2B5EF4-FFF2-40B4-BE49-F238E27FC236}">
                <a16:creationId xmlns:a16="http://schemas.microsoft.com/office/drawing/2014/main" id="{59509E8A-D6F6-4815-B0AA-F00DE12335EA}"/>
              </a:ext>
            </a:extLst>
          </p:cNvPr>
          <p:cNvGrpSpPr/>
          <p:nvPr/>
        </p:nvGrpSpPr>
        <p:grpSpPr>
          <a:xfrm>
            <a:off x="10176130" y="644692"/>
            <a:ext cx="1584325" cy="695673"/>
            <a:chOff x="590550" y="915988"/>
            <a:chExt cx="2111374" cy="927100"/>
          </a:xfrm>
          <a:solidFill>
            <a:schemeClr val="accent1"/>
          </a:solidFill>
        </p:grpSpPr>
        <p:sp>
          <p:nvSpPr>
            <p:cNvPr id="22" name="Freeform 5">
              <a:extLst>
                <a:ext uri="{FF2B5EF4-FFF2-40B4-BE49-F238E27FC236}">
                  <a16:creationId xmlns:a16="http://schemas.microsoft.com/office/drawing/2014/main" id="{584C2AF9-6D23-4DD0-BA8A-302E9A6A9836}"/>
                </a:ext>
              </a:extLst>
            </p:cNvPr>
            <p:cNvSpPr>
              <a:spLocks/>
            </p:cNvSpPr>
            <p:nvPr/>
          </p:nvSpPr>
          <p:spPr bwMode="auto">
            <a:xfrm>
              <a:off x="606425" y="1671638"/>
              <a:ext cx="146050" cy="171450"/>
            </a:xfrm>
            <a:custGeom>
              <a:avLst/>
              <a:gdLst>
                <a:gd name="T0" fmla="*/ 105 w 105"/>
                <a:gd name="T1" fmla="*/ 16 h 122"/>
                <a:gd name="T2" fmla="*/ 102 w 105"/>
                <a:gd name="T3" fmla="*/ 18 h 122"/>
                <a:gd name="T4" fmla="*/ 62 w 105"/>
                <a:gd name="T5" fmla="*/ 3 h 122"/>
                <a:gd name="T6" fmla="*/ 3 w 105"/>
                <a:gd name="T7" fmla="*/ 61 h 122"/>
                <a:gd name="T8" fmla="*/ 62 w 105"/>
                <a:gd name="T9" fmla="*/ 119 h 122"/>
                <a:gd name="T10" fmla="*/ 102 w 105"/>
                <a:gd name="T11" fmla="*/ 104 h 122"/>
                <a:gd name="T12" fmla="*/ 105 w 105"/>
                <a:gd name="T13" fmla="*/ 107 h 122"/>
                <a:gd name="T14" fmla="*/ 62 w 105"/>
                <a:gd name="T15" fmla="*/ 122 h 122"/>
                <a:gd name="T16" fmla="*/ 0 w 105"/>
                <a:gd name="T17" fmla="*/ 61 h 122"/>
                <a:gd name="T18" fmla="*/ 62 w 105"/>
                <a:gd name="T19" fmla="*/ 0 h 122"/>
                <a:gd name="T20" fmla="*/ 105 w 105"/>
                <a:gd name="T21" fmla="*/ 1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22">
                  <a:moveTo>
                    <a:pt x="105" y="16"/>
                  </a:moveTo>
                  <a:cubicBezTo>
                    <a:pt x="102" y="18"/>
                    <a:pt x="102" y="18"/>
                    <a:pt x="102" y="18"/>
                  </a:cubicBezTo>
                  <a:cubicBezTo>
                    <a:pt x="92" y="9"/>
                    <a:pt x="78" y="3"/>
                    <a:pt x="62" y="3"/>
                  </a:cubicBezTo>
                  <a:cubicBezTo>
                    <a:pt x="30" y="3"/>
                    <a:pt x="3" y="29"/>
                    <a:pt x="3" y="61"/>
                  </a:cubicBezTo>
                  <a:cubicBezTo>
                    <a:pt x="3" y="93"/>
                    <a:pt x="30" y="119"/>
                    <a:pt x="62" y="119"/>
                  </a:cubicBezTo>
                  <a:cubicBezTo>
                    <a:pt x="78" y="119"/>
                    <a:pt x="92" y="114"/>
                    <a:pt x="102" y="104"/>
                  </a:cubicBezTo>
                  <a:cubicBezTo>
                    <a:pt x="105" y="107"/>
                    <a:pt x="105" y="107"/>
                    <a:pt x="105" y="107"/>
                  </a:cubicBezTo>
                  <a:cubicBezTo>
                    <a:pt x="93" y="116"/>
                    <a:pt x="79" y="122"/>
                    <a:pt x="62" y="122"/>
                  </a:cubicBezTo>
                  <a:cubicBezTo>
                    <a:pt x="28" y="122"/>
                    <a:pt x="0" y="95"/>
                    <a:pt x="0" y="61"/>
                  </a:cubicBezTo>
                  <a:cubicBezTo>
                    <a:pt x="0" y="28"/>
                    <a:pt x="28" y="0"/>
                    <a:pt x="62" y="0"/>
                  </a:cubicBezTo>
                  <a:cubicBezTo>
                    <a:pt x="79" y="0"/>
                    <a:pt x="93" y="6"/>
                    <a:pt x="105" y="16"/>
                  </a:cubicBez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Freeform 6">
              <a:extLst>
                <a:ext uri="{FF2B5EF4-FFF2-40B4-BE49-F238E27FC236}">
                  <a16:creationId xmlns:a16="http://schemas.microsoft.com/office/drawing/2014/main" id="{D7ECC212-D685-41CA-9564-19A8BB48F8AC}"/>
                </a:ext>
              </a:extLst>
            </p:cNvPr>
            <p:cNvSpPr>
              <a:spLocks noEditPoints="1"/>
            </p:cNvSpPr>
            <p:nvPr/>
          </p:nvSpPr>
          <p:spPr bwMode="auto">
            <a:xfrm>
              <a:off x="774700" y="1671638"/>
              <a:ext cx="174625" cy="171450"/>
            </a:xfrm>
            <a:custGeom>
              <a:avLst/>
              <a:gdLst>
                <a:gd name="T0" fmla="*/ 125 w 125"/>
                <a:gd name="T1" fmla="*/ 61 h 122"/>
                <a:gd name="T2" fmla="*/ 62 w 125"/>
                <a:gd name="T3" fmla="*/ 122 h 122"/>
                <a:gd name="T4" fmla="*/ 0 w 125"/>
                <a:gd name="T5" fmla="*/ 61 h 122"/>
                <a:gd name="T6" fmla="*/ 62 w 125"/>
                <a:gd name="T7" fmla="*/ 0 h 122"/>
                <a:gd name="T8" fmla="*/ 125 w 125"/>
                <a:gd name="T9" fmla="*/ 61 h 122"/>
                <a:gd name="T10" fmla="*/ 3 w 125"/>
                <a:gd name="T11" fmla="*/ 61 h 122"/>
                <a:gd name="T12" fmla="*/ 62 w 125"/>
                <a:gd name="T13" fmla="*/ 119 h 122"/>
                <a:gd name="T14" fmla="*/ 122 w 125"/>
                <a:gd name="T15" fmla="*/ 61 h 122"/>
                <a:gd name="T16" fmla="*/ 62 w 125"/>
                <a:gd name="T17" fmla="*/ 4 h 122"/>
                <a:gd name="T18" fmla="*/ 3 w 125"/>
                <a:gd name="T1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2">
                  <a:moveTo>
                    <a:pt x="125" y="61"/>
                  </a:moveTo>
                  <a:cubicBezTo>
                    <a:pt x="125" y="95"/>
                    <a:pt x="97" y="122"/>
                    <a:pt x="62" y="122"/>
                  </a:cubicBezTo>
                  <a:cubicBezTo>
                    <a:pt x="28" y="122"/>
                    <a:pt x="0" y="95"/>
                    <a:pt x="0" y="61"/>
                  </a:cubicBezTo>
                  <a:cubicBezTo>
                    <a:pt x="0" y="28"/>
                    <a:pt x="28" y="0"/>
                    <a:pt x="62" y="0"/>
                  </a:cubicBezTo>
                  <a:cubicBezTo>
                    <a:pt x="97" y="0"/>
                    <a:pt x="125" y="28"/>
                    <a:pt x="125" y="61"/>
                  </a:cubicBezTo>
                  <a:close/>
                  <a:moveTo>
                    <a:pt x="3" y="61"/>
                  </a:moveTo>
                  <a:cubicBezTo>
                    <a:pt x="3" y="93"/>
                    <a:pt x="30" y="119"/>
                    <a:pt x="62" y="119"/>
                  </a:cubicBezTo>
                  <a:cubicBezTo>
                    <a:pt x="95" y="119"/>
                    <a:pt x="122" y="93"/>
                    <a:pt x="122" y="61"/>
                  </a:cubicBezTo>
                  <a:cubicBezTo>
                    <a:pt x="122" y="29"/>
                    <a:pt x="95" y="4"/>
                    <a:pt x="62" y="4"/>
                  </a:cubicBezTo>
                  <a:cubicBezTo>
                    <a:pt x="30" y="4"/>
                    <a:pt x="3" y="29"/>
                    <a:pt x="3" y="61"/>
                  </a:cubicBez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Freeform 7">
              <a:extLst>
                <a:ext uri="{FF2B5EF4-FFF2-40B4-BE49-F238E27FC236}">
                  <a16:creationId xmlns:a16="http://schemas.microsoft.com/office/drawing/2014/main" id="{19F8DCC8-94F6-4543-BD66-63BBB1331DDC}"/>
                </a:ext>
              </a:extLst>
            </p:cNvPr>
            <p:cNvSpPr>
              <a:spLocks/>
            </p:cNvSpPr>
            <p:nvPr/>
          </p:nvSpPr>
          <p:spPr bwMode="auto">
            <a:xfrm>
              <a:off x="992188" y="1671638"/>
              <a:ext cx="163513" cy="171450"/>
            </a:xfrm>
            <a:custGeom>
              <a:avLst/>
              <a:gdLst>
                <a:gd name="T0" fmla="*/ 99 w 103"/>
                <a:gd name="T1" fmla="*/ 108 h 108"/>
                <a:gd name="T2" fmla="*/ 99 w 103"/>
                <a:gd name="T3" fmla="*/ 3 h 108"/>
                <a:gd name="T4" fmla="*/ 51 w 103"/>
                <a:gd name="T5" fmla="*/ 97 h 108"/>
                <a:gd name="T6" fmla="*/ 51 w 103"/>
                <a:gd name="T7" fmla="*/ 97 h 108"/>
                <a:gd name="T8" fmla="*/ 4 w 103"/>
                <a:gd name="T9" fmla="*/ 3 h 108"/>
                <a:gd name="T10" fmla="*/ 4 w 103"/>
                <a:gd name="T11" fmla="*/ 108 h 108"/>
                <a:gd name="T12" fmla="*/ 0 w 103"/>
                <a:gd name="T13" fmla="*/ 108 h 108"/>
                <a:gd name="T14" fmla="*/ 0 w 103"/>
                <a:gd name="T15" fmla="*/ 0 h 108"/>
                <a:gd name="T16" fmla="*/ 6 w 103"/>
                <a:gd name="T17" fmla="*/ 0 h 108"/>
                <a:gd name="T18" fmla="*/ 51 w 103"/>
                <a:gd name="T19" fmla="*/ 89 h 108"/>
                <a:gd name="T20" fmla="*/ 96 w 103"/>
                <a:gd name="T21" fmla="*/ 0 h 108"/>
                <a:gd name="T22" fmla="*/ 103 w 103"/>
                <a:gd name="T23" fmla="*/ 0 h 108"/>
                <a:gd name="T24" fmla="*/ 103 w 103"/>
                <a:gd name="T25" fmla="*/ 108 h 108"/>
                <a:gd name="T26" fmla="*/ 99 w 103"/>
                <a:gd name="T2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08">
                  <a:moveTo>
                    <a:pt x="99" y="108"/>
                  </a:moveTo>
                  <a:lnTo>
                    <a:pt x="99" y="3"/>
                  </a:lnTo>
                  <a:lnTo>
                    <a:pt x="51" y="97"/>
                  </a:lnTo>
                  <a:lnTo>
                    <a:pt x="51" y="97"/>
                  </a:lnTo>
                  <a:lnTo>
                    <a:pt x="4" y="3"/>
                  </a:lnTo>
                  <a:lnTo>
                    <a:pt x="4" y="108"/>
                  </a:lnTo>
                  <a:lnTo>
                    <a:pt x="0" y="108"/>
                  </a:lnTo>
                  <a:lnTo>
                    <a:pt x="0" y="0"/>
                  </a:lnTo>
                  <a:lnTo>
                    <a:pt x="6" y="0"/>
                  </a:lnTo>
                  <a:lnTo>
                    <a:pt x="51" y="89"/>
                  </a:lnTo>
                  <a:lnTo>
                    <a:pt x="96" y="0"/>
                  </a:lnTo>
                  <a:lnTo>
                    <a:pt x="103" y="0"/>
                  </a:lnTo>
                  <a:lnTo>
                    <a:pt x="103" y="108"/>
                  </a:lnTo>
                  <a:lnTo>
                    <a:pt x="99"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Freeform 8">
              <a:extLst>
                <a:ext uri="{FF2B5EF4-FFF2-40B4-BE49-F238E27FC236}">
                  <a16:creationId xmlns:a16="http://schemas.microsoft.com/office/drawing/2014/main" id="{30674B84-C171-47F2-BB8E-8C4A8A90C812}"/>
                </a:ext>
              </a:extLst>
            </p:cNvPr>
            <p:cNvSpPr>
              <a:spLocks noEditPoints="1"/>
            </p:cNvSpPr>
            <p:nvPr/>
          </p:nvSpPr>
          <p:spPr bwMode="auto">
            <a:xfrm>
              <a:off x="1216025" y="1671638"/>
              <a:ext cx="125413" cy="171450"/>
            </a:xfrm>
            <a:custGeom>
              <a:avLst/>
              <a:gdLst>
                <a:gd name="T0" fmla="*/ 42 w 89"/>
                <a:gd name="T1" fmla="*/ 0 h 122"/>
                <a:gd name="T2" fmla="*/ 89 w 89"/>
                <a:gd name="T3" fmla="*/ 40 h 122"/>
                <a:gd name="T4" fmla="*/ 42 w 89"/>
                <a:gd name="T5" fmla="*/ 80 h 122"/>
                <a:gd name="T6" fmla="*/ 4 w 89"/>
                <a:gd name="T7" fmla="*/ 80 h 122"/>
                <a:gd name="T8" fmla="*/ 4 w 89"/>
                <a:gd name="T9" fmla="*/ 122 h 122"/>
                <a:gd name="T10" fmla="*/ 0 w 89"/>
                <a:gd name="T11" fmla="*/ 122 h 122"/>
                <a:gd name="T12" fmla="*/ 0 w 89"/>
                <a:gd name="T13" fmla="*/ 0 h 122"/>
                <a:gd name="T14" fmla="*/ 42 w 89"/>
                <a:gd name="T15" fmla="*/ 0 h 122"/>
                <a:gd name="T16" fmla="*/ 4 w 89"/>
                <a:gd name="T17" fmla="*/ 77 h 122"/>
                <a:gd name="T18" fmla="*/ 42 w 89"/>
                <a:gd name="T19" fmla="*/ 77 h 122"/>
                <a:gd name="T20" fmla="*/ 85 w 89"/>
                <a:gd name="T21" fmla="*/ 40 h 122"/>
                <a:gd name="T22" fmla="*/ 42 w 89"/>
                <a:gd name="T23" fmla="*/ 4 h 122"/>
                <a:gd name="T24" fmla="*/ 4 w 89"/>
                <a:gd name="T25" fmla="*/ 4 h 122"/>
                <a:gd name="T26" fmla="*/ 4 w 89"/>
                <a:gd name="T27" fmla="*/ 7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122">
                  <a:moveTo>
                    <a:pt x="42" y="0"/>
                  </a:moveTo>
                  <a:cubicBezTo>
                    <a:pt x="72" y="0"/>
                    <a:pt x="89" y="15"/>
                    <a:pt x="89" y="40"/>
                  </a:cubicBezTo>
                  <a:cubicBezTo>
                    <a:pt x="89" y="66"/>
                    <a:pt x="72" y="80"/>
                    <a:pt x="42" y="80"/>
                  </a:cubicBezTo>
                  <a:cubicBezTo>
                    <a:pt x="4" y="80"/>
                    <a:pt x="4" y="80"/>
                    <a:pt x="4" y="80"/>
                  </a:cubicBezTo>
                  <a:cubicBezTo>
                    <a:pt x="4" y="122"/>
                    <a:pt x="4" y="122"/>
                    <a:pt x="4" y="122"/>
                  </a:cubicBezTo>
                  <a:cubicBezTo>
                    <a:pt x="0" y="122"/>
                    <a:pt x="0" y="122"/>
                    <a:pt x="0" y="122"/>
                  </a:cubicBezTo>
                  <a:cubicBezTo>
                    <a:pt x="0" y="0"/>
                    <a:pt x="0" y="0"/>
                    <a:pt x="0" y="0"/>
                  </a:cubicBezTo>
                  <a:lnTo>
                    <a:pt x="42" y="0"/>
                  </a:lnTo>
                  <a:close/>
                  <a:moveTo>
                    <a:pt x="4" y="77"/>
                  </a:moveTo>
                  <a:cubicBezTo>
                    <a:pt x="42" y="77"/>
                    <a:pt x="42" y="77"/>
                    <a:pt x="42" y="77"/>
                  </a:cubicBezTo>
                  <a:cubicBezTo>
                    <a:pt x="69" y="77"/>
                    <a:pt x="85" y="63"/>
                    <a:pt x="85" y="40"/>
                  </a:cubicBezTo>
                  <a:cubicBezTo>
                    <a:pt x="85" y="17"/>
                    <a:pt x="69" y="4"/>
                    <a:pt x="42" y="4"/>
                  </a:cubicBezTo>
                  <a:cubicBezTo>
                    <a:pt x="4" y="4"/>
                    <a:pt x="4" y="4"/>
                    <a:pt x="4" y="4"/>
                  </a:cubicBezTo>
                  <a:lnTo>
                    <a:pt x="4" y="77"/>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Freeform 9">
              <a:extLst>
                <a:ext uri="{FF2B5EF4-FFF2-40B4-BE49-F238E27FC236}">
                  <a16:creationId xmlns:a16="http://schemas.microsoft.com/office/drawing/2014/main" id="{229CED33-477C-4809-BD05-C414EFCAB5EA}"/>
                </a:ext>
              </a:extLst>
            </p:cNvPr>
            <p:cNvSpPr>
              <a:spLocks noEditPoints="1"/>
            </p:cNvSpPr>
            <p:nvPr/>
          </p:nvSpPr>
          <p:spPr bwMode="auto">
            <a:xfrm>
              <a:off x="1343025" y="1671638"/>
              <a:ext cx="163513" cy="171450"/>
            </a:xfrm>
            <a:custGeom>
              <a:avLst/>
              <a:gdLst>
                <a:gd name="T0" fmla="*/ 19 w 103"/>
                <a:gd name="T1" fmla="*/ 75 h 108"/>
                <a:gd name="T2" fmla="*/ 4 w 103"/>
                <a:gd name="T3" fmla="*/ 108 h 108"/>
                <a:gd name="T4" fmla="*/ 0 w 103"/>
                <a:gd name="T5" fmla="*/ 108 h 108"/>
                <a:gd name="T6" fmla="*/ 49 w 103"/>
                <a:gd name="T7" fmla="*/ 0 h 108"/>
                <a:gd name="T8" fmla="*/ 53 w 103"/>
                <a:gd name="T9" fmla="*/ 0 h 108"/>
                <a:gd name="T10" fmla="*/ 103 w 103"/>
                <a:gd name="T11" fmla="*/ 108 h 108"/>
                <a:gd name="T12" fmla="*/ 100 w 103"/>
                <a:gd name="T13" fmla="*/ 108 h 108"/>
                <a:gd name="T14" fmla="*/ 85 w 103"/>
                <a:gd name="T15" fmla="*/ 75 h 108"/>
                <a:gd name="T16" fmla="*/ 19 w 103"/>
                <a:gd name="T17" fmla="*/ 75 h 108"/>
                <a:gd name="T18" fmla="*/ 51 w 103"/>
                <a:gd name="T19" fmla="*/ 4 h 108"/>
                <a:gd name="T20" fmla="*/ 20 w 103"/>
                <a:gd name="T21" fmla="*/ 73 h 108"/>
                <a:gd name="T22" fmla="*/ 83 w 103"/>
                <a:gd name="T23" fmla="*/ 73 h 108"/>
                <a:gd name="T24" fmla="*/ 51 w 103"/>
                <a:gd name="T25" fmla="*/ 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8">
                  <a:moveTo>
                    <a:pt x="19" y="75"/>
                  </a:moveTo>
                  <a:lnTo>
                    <a:pt x="4" y="108"/>
                  </a:lnTo>
                  <a:lnTo>
                    <a:pt x="0" y="108"/>
                  </a:lnTo>
                  <a:lnTo>
                    <a:pt x="49" y="0"/>
                  </a:lnTo>
                  <a:lnTo>
                    <a:pt x="53" y="0"/>
                  </a:lnTo>
                  <a:lnTo>
                    <a:pt x="103" y="108"/>
                  </a:lnTo>
                  <a:lnTo>
                    <a:pt x="100" y="108"/>
                  </a:lnTo>
                  <a:lnTo>
                    <a:pt x="85" y="75"/>
                  </a:lnTo>
                  <a:lnTo>
                    <a:pt x="19" y="75"/>
                  </a:lnTo>
                  <a:close/>
                  <a:moveTo>
                    <a:pt x="51" y="4"/>
                  </a:moveTo>
                  <a:lnTo>
                    <a:pt x="20" y="73"/>
                  </a:lnTo>
                  <a:lnTo>
                    <a:pt x="83" y="73"/>
                  </a:lnTo>
                  <a:lnTo>
                    <a:pt x="51" y="4"/>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Freeform 10">
              <a:extLst>
                <a:ext uri="{FF2B5EF4-FFF2-40B4-BE49-F238E27FC236}">
                  <a16:creationId xmlns:a16="http://schemas.microsoft.com/office/drawing/2014/main" id="{215F64E9-6493-430B-B3AB-FD69F2BB27AF}"/>
                </a:ext>
              </a:extLst>
            </p:cNvPr>
            <p:cNvSpPr>
              <a:spLocks/>
            </p:cNvSpPr>
            <p:nvPr/>
          </p:nvSpPr>
          <p:spPr bwMode="auto">
            <a:xfrm>
              <a:off x="1539875" y="1671638"/>
              <a:ext cx="133350" cy="171450"/>
            </a:xfrm>
            <a:custGeom>
              <a:avLst/>
              <a:gdLst>
                <a:gd name="T0" fmla="*/ 80 w 84"/>
                <a:gd name="T1" fmla="*/ 108 h 108"/>
                <a:gd name="T2" fmla="*/ 4 w 84"/>
                <a:gd name="T3" fmla="*/ 4 h 108"/>
                <a:gd name="T4" fmla="*/ 4 w 84"/>
                <a:gd name="T5" fmla="*/ 108 h 108"/>
                <a:gd name="T6" fmla="*/ 0 w 84"/>
                <a:gd name="T7" fmla="*/ 108 h 108"/>
                <a:gd name="T8" fmla="*/ 0 w 84"/>
                <a:gd name="T9" fmla="*/ 0 h 108"/>
                <a:gd name="T10" fmla="*/ 5 w 84"/>
                <a:gd name="T11" fmla="*/ 0 h 108"/>
                <a:gd name="T12" fmla="*/ 82 w 84"/>
                <a:gd name="T13" fmla="*/ 105 h 108"/>
                <a:gd name="T14" fmla="*/ 82 w 84"/>
                <a:gd name="T15" fmla="*/ 0 h 108"/>
                <a:gd name="T16" fmla="*/ 84 w 84"/>
                <a:gd name="T17" fmla="*/ 0 h 108"/>
                <a:gd name="T18" fmla="*/ 84 w 84"/>
                <a:gd name="T19" fmla="*/ 108 h 108"/>
                <a:gd name="T20" fmla="*/ 80 w 84"/>
                <a:gd name="T2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8">
                  <a:moveTo>
                    <a:pt x="80" y="108"/>
                  </a:moveTo>
                  <a:lnTo>
                    <a:pt x="4" y="4"/>
                  </a:lnTo>
                  <a:lnTo>
                    <a:pt x="4" y="108"/>
                  </a:lnTo>
                  <a:lnTo>
                    <a:pt x="0" y="108"/>
                  </a:lnTo>
                  <a:lnTo>
                    <a:pt x="0" y="0"/>
                  </a:lnTo>
                  <a:lnTo>
                    <a:pt x="5" y="0"/>
                  </a:lnTo>
                  <a:lnTo>
                    <a:pt x="82" y="105"/>
                  </a:lnTo>
                  <a:lnTo>
                    <a:pt x="82" y="0"/>
                  </a:lnTo>
                  <a:lnTo>
                    <a:pt x="84" y="0"/>
                  </a:lnTo>
                  <a:lnTo>
                    <a:pt x="84" y="108"/>
                  </a:lnTo>
                  <a:lnTo>
                    <a:pt x="80"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Freeform 11">
              <a:extLst>
                <a:ext uri="{FF2B5EF4-FFF2-40B4-BE49-F238E27FC236}">
                  <a16:creationId xmlns:a16="http://schemas.microsoft.com/office/drawing/2014/main" id="{EF900056-6EB6-4676-A586-053E0583D219}"/>
                </a:ext>
              </a:extLst>
            </p:cNvPr>
            <p:cNvSpPr>
              <a:spLocks/>
            </p:cNvSpPr>
            <p:nvPr/>
          </p:nvSpPr>
          <p:spPr bwMode="auto">
            <a:xfrm>
              <a:off x="1706563" y="1671638"/>
              <a:ext cx="144463" cy="171450"/>
            </a:xfrm>
            <a:custGeom>
              <a:avLst/>
              <a:gdLst>
                <a:gd name="T0" fmla="*/ 48 w 91"/>
                <a:gd name="T1" fmla="*/ 108 h 108"/>
                <a:gd name="T2" fmla="*/ 44 w 91"/>
                <a:gd name="T3" fmla="*/ 108 h 108"/>
                <a:gd name="T4" fmla="*/ 44 w 91"/>
                <a:gd name="T5" fmla="*/ 66 h 108"/>
                <a:gd name="T6" fmla="*/ 0 w 91"/>
                <a:gd name="T7" fmla="*/ 0 h 108"/>
                <a:gd name="T8" fmla="*/ 4 w 91"/>
                <a:gd name="T9" fmla="*/ 0 h 108"/>
                <a:gd name="T10" fmla="*/ 46 w 91"/>
                <a:gd name="T11" fmla="*/ 64 h 108"/>
                <a:gd name="T12" fmla="*/ 88 w 91"/>
                <a:gd name="T13" fmla="*/ 0 h 108"/>
                <a:gd name="T14" fmla="*/ 91 w 91"/>
                <a:gd name="T15" fmla="*/ 0 h 108"/>
                <a:gd name="T16" fmla="*/ 48 w 91"/>
                <a:gd name="T17" fmla="*/ 66 h 108"/>
                <a:gd name="T18" fmla="*/ 48 w 91"/>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8">
                  <a:moveTo>
                    <a:pt x="48" y="108"/>
                  </a:moveTo>
                  <a:lnTo>
                    <a:pt x="44" y="108"/>
                  </a:lnTo>
                  <a:lnTo>
                    <a:pt x="44" y="66"/>
                  </a:lnTo>
                  <a:lnTo>
                    <a:pt x="0" y="0"/>
                  </a:lnTo>
                  <a:lnTo>
                    <a:pt x="4" y="0"/>
                  </a:lnTo>
                  <a:lnTo>
                    <a:pt x="46" y="64"/>
                  </a:lnTo>
                  <a:lnTo>
                    <a:pt x="88" y="0"/>
                  </a:lnTo>
                  <a:lnTo>
                    <a:pt x="91" y="0"/>
                  </a:lnTo>
                  <a:lnTo>
                    <a:pt x="48" y="66"/>
                  </a:lnTo>
                  <a:lnTo>
                    <a:pt x="48"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Freeform 12">
              <a:extLst>
                <a:ext uri="{FF2B5EF4-FFF2-40B4-BE49-F238E27FC236}">
                  <a16:creationId xmlns:a16="http://schemas.microsoft.com/office/drawing/2014/main" id="{1218E92B-0AB9-4EB9-8D31-A951FF79F352}"/>
                </a:ext>
              </a:extLst>
            </p:cNvPr>
            <p:cNvSpPr>
              <a:spLocks/>
            </p:cNvSpPr>
            <p:nvPr/>
          </p:nvSpPr>
          <p:spPr bwMode="auto">
            <a:xfrm>
              <a:off x="1958975" y="1671638"/>
              <a:ext cx="133350" cy="171450"/>
            </a:xfrm>
            <a:custGeom>
              <a:avLst/>
              <a:gdLst>
                <a:gd name="T0" fmla="*/ 79 w 84"/>
                <a:gd name="T1" fmla="*/ 108 h 108"/>
                <a:gd name="T2" fmla="*/ 3 w 84"/>
                <a:gd name="T3" fmla="*/ 4 h 108"/>
                <a:gd name="T4" fmla="*/ 3 w 84"/>
                <a:gd name="T5" fmla="*/ 108 h 108"/>
                <a:gd name="T6" fmla="*/ 0 w 84"/>
                <a:gd name="T7" fmla="*/ 108 h 108"/>
                <a:gd name="T8" fmla="*/ 0 w 84"/>
                <a:gd name="T9" fmla="*/ 0 h 108"/>
                <a:gd name="T10" fmla="*/ 5 w 84"/>
                <a:gd name="T11" fmla="*/ 0 h 108"/>
                <a:gd name="T12" fmla="*/ 80 w 84"/>
                <a:gd name="T13" fmla="*/ 105 h 108"/>
                <a:gd name="T14" fmla="*/ 80 w 84"/>
                <a:gd name="T15" fmla="*/ 0 h 108"/>
                <a:gd name="T16" fmla="*/ 84 w 84"/>
                <a:gd name="T17" fmla="*/ 0 h 108"/>
                <a:gd name="T18" fmla="*/ 84 w 84"/>
                <a:gd name="T19" fmla="*/ 108 h 108"/>
                <a:gd name="T20" fmla="*/ 79 w 84"/>
                <a:gd name="T2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8">
                  <a:moveTo>
                    <a:pt x="79" y="108"/>
                  </a:moveTo>
                  <a:lnTo>
                    <a:pt x="3" y="4"/>
                  </a:lnTo>
                  <a:lnTo>
                    <a:pt x="3" y="108"/>
                  </a:lnTo>
                  <a:lnTo>
                    <a:pt x="0" y="108"/>
                  </a:lnTo>
                  <a:lnTo>
                    <a:pt x="0" y="0"/>
                  </a:lnTo>
                  <a:lnTo>
                    <a:pt x="5" y="0"/>
                  </a:lnTo>
                  <a:lnTo>
                    <a:pt x="80" y="105"/>
                  </a:lnTo>
                  <a:lnTo>
                    <a:pt x="80" y="0"/>
                  </a:lnTo>
                  <a:lnTo>
                    <a:pt x="84" y="0"/>
                  </a:lnTo>
                  <a:lnTo>
                    <a:pt x="84" y="108"/>
                  </a:lnTo>
                  <a:lnTo>
                    <a:pt x="79"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Freeform 13">
              <a:extLst>
                <a:ext uri="{FF2B5EF4-FFF2-40B4-BE49-F238E27FC236}">
                  <a16:creationId xmlns:a16="http://schemas.microsoft.com/office/drawing/2014/main" id="{BFDB1761-746F-4E7C-89F7-15F9BF7C3877}"/>
                </a:ext>
              </a:extLst>
            </p:cNvPr>
            <p:cNvSpPr>
              <a:spLocks noEditPoints="1"/>
            </p:cNvSpPr>
            <p:nvPr/>
          </p:nvSpPr>
          <p:spPr bwMode="auto">
            <a:xfrm>
              <a:off x="2125663" y="1671638"/>
              <a:ext cx="163513" cy="171450"/>
            </a:xfrm>
            <a:custGeom>
              <a:avLst/>
              <a:gdLst>
                <a:gd name="T0" fmla="*/ 19 w 103"/>
                <a:gd name="T1" fmla="*/ 75 h 108"/>
                <a:gd name="T2" fmla="*/ 4 w 103"/>
                <a:gd name="T3" fmla="*/ 108 h 108"/>
                <a:gd name="T4" fmla="*/ 0 w 103"/>
                <a:gd name="T5" fmla="*/ 108 h 108"/>
                <a:gd name="T6" fmla="*/ 50 w 103"/>
                <a:gd name="T7" fmla="*/ 0 h 108"/>
                <a:gd name="T8" fmla="*/ 53 w 103"/>
                <a:gd name="T9" fmla="*/ 0 h 108"/>
                <a:gd name="T10" fmla="*/ 103 w 103"/>
                <a:gd name="T11" fmla="*/ 108 h 108"/>
                <a:gd name="T12" fmla="*/ 99 w 103"/>
                <a:gd name="T13" fmla="*/ 108 h 108"/>
                <a:gd name="T14" fmla="*/ 84 w 103"/>
                <a:gd name="T15" fmla="*/ 75 h 108"/>
                <a:gd name="T16" fmla="*/ 19 w 103"/>
                <a:gd name="T17" fmla="*/ 75 h 108"/>
                <a:gd name="T18" fmla="*/ 51 w 103"/>
                <a:gd name="T19" fmla="*/ 4 h 108"/>
                <a:gd name="T20" fmla="*/ 20 w 103"/>
                <a:gd name="T21" fmla="*/ 73 h 108"/>
                <a:gd name="T22" fmla="*/ 83 w 103"/>
                <a:gd name="T23" fmla="*/ 73 h 108"/>
                <a:gd name="T24" fmla="*/ 51 w 103"/>
                <a:gd name="T25" fmla="*/ 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8">
                  <a:moveTo>
                    <a:pt x="19" y="75"/>
                  </a:moveTo>
                  <a:lnTo>
                    <a:pt x="4" y="108"/>
                  </a:lnTo>
                  <a:lnTo>
                    <a:pt x="0" y="108"/>
                  </a:lnTo>
                  <a:lnTo>
                    <a:pt x="50" y="0"/>
                  </a:lnTo>
                  <a:lnTo>
                    <a:pt x="53" y="0"/>
                  </a:lnTo>
                  <a:lnTo>
                    <a:pt x="103" y="108"/>
                  </a:lnTo>
                  <a:lnTo>
                    <a:pt x="99" y="108"/>
                  </a:lnTo>
                  <a:lnTo>
                    <a:pt x="84" y="75"/>
                  </a:lnTo>
                  <a:lnTo>
                    <a:pt x="19" y="75"/>
                  </a:lnTo>
                  <a:close/>
                  <a:moveTo>
                    <a:pt x="51" y="4"/>
                  </a:moveTo>
                  <a:lnTo>
                    <a:pt x="20" y="73"/>
                  </a:lnTo>
                  <a:lnTo>
                    <a:pt x="83" y="73"/>
                  </a:lnTo>
                  <a:lnTo>
                    <a:pt x="51" y="4"/>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1" name="Freeform 14">
              <a:extLst>
                <a:ext uri="{FF2B5EF4-FFF2-40B4-BE49-F238E27FC236}">
                  <a16:creationId xmlns:a16="http://schemas.microsoft.com/office/drawing/2014/main" id="{EACF8FDE-FD5C-46AB-9CA9-FF541B2C7398}"/>
                </a:ext>
              </a:extLst>
            </p:cNvPr>
            <p:cNvSpPr>
              <a:spLocks/>
            </p:cNvSpPr>
            <p:nvPr/>
          </p:nvSpPr>
          <p:spPr bwMode="auto">
            <a:xfrm>
              <a:off x="2322513" y="1671638"/>
              <a:ext cx="161925" cy="171450"/>
            </a:xfrm>
            <a:custGeom>
              <a:avLst/>
              <a:gdLst>
                <a:gd name="T0" fmla="*/ 99 w 102"/>
                <a:gd name="T1" fmla="*/ 108 h 108"/>
                <a:gd name="T2" fmla="*/ 99 w 102"/>
                <a:gd name="T3" fmla="*/ 3 h 108"/>
                <a:gd name="T4" fmla="*/ 51 w 102"/>
                <a:gd name="T5" fmla="*/ 97 h 108"/>
                <a:gd name="T6" fmla="*/ 51 w 102"/>
                <a:gd name="T7" fmla="*/ 97 h 108"/>
                <a:gd name="T8" fmla="*/ 3 w 102"/>
                <a:gd name="T9" fmla="*/ 3 h 108"/>
                <a:gd name="T10" fmla="*/ 3 w 102"/>
                <a:gd name="T11" fmla="*/ 108 h 108"/>
                <a:gd name="T12" fmla="*/ 0 w 102"/>
                <a:gd name="T13" fmla="*/ 108 h 108"/>
                <a:gd name="T14" fmla="*/ 0 w 102"/>
                <a:gd name="T15" fmla="*/ 0 h 108"/>
                <a:gd name="T16" fmla="*/ 6 w 102"/>
                <a:gd name="T17" fmla="*/ 0 h 108"/>
                <a:gd name="T18" fmla="*/ 51 w 102"/>
                <a:gd name="T19" fmla="*/ 89 h 108"/>
                <a:gd name="T20" fmla="*/ 97 w 102"/>
                <a:gd name="T21" fmla="*/ 0 h 108"/>
                <a:gd name="T22" fmla="*/ 102 w 102"/>
                <a:gd name="T23" fmla="*/ 0 h 108"/>
                <a:gd name="T24" fmla="*/ 102 w 102"/>
                <a:gd name="T25" fmla="*/ 108 h 108"/>
                <a:gd name="T26" fmla="*/ 99 w 102"/>
                <a:gd name="T2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8">
                  <a:moveTo>
                    <a:pt x="99" y="108"/>
                  </a:moveTo>
                  <a:lnTo>
                    <a:pt x="99" y="3"/>
                  </a:lnTo>
                  <a:lnTo>
                    <a:pt x="51" y="97"/>
                  </a:lnTo>
                  <a:lnTo>
                    <a:pt x="51" y="97"/>
                  </a:lnTo>
                  <a:lnTo>
                    <a:pt x="3" y="3"/>
                  </a:lnTo>
                  <a:lnTo>
                    <a:pt x="3" y="108"/>
                  </a:lnTo>
                  <a:lnTo>
                    <a:pt x="0" y="108"/>
                  </a:lnTo>
                  <a:lnTo>
                    <a:pt x="0" y="0"/>
                  </a:lnTo>
                  <a:lnTo>
                    <a:pt x="6" y="0"/>
                  </a:lnTo>
                  <a:lnTo>
                    <a:pt x="51" y="89"/>
                  </a:lnTo>
                  <a:lnTo>
                    <a:pt x="97" y="0"/>
                  </a:lnTo>
                  <a:lnTo>
                    <a:pt x="102" y="0"/>
                  </a:lnTo>
                  <a:lnTo>
                    <a:pt x="102" y="108"/>
                  </a:lnTo>
                  <a:lnTo>
                    <a:pt x="99"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 name="Freeform 15">
              <a:extLst>
                <a:ext uri="{FF2B5EF4-FFF2-40B4-BE49-F238E27FC236}">
                  <a16:creationId xmlns:a16="http://schemas.microsoft.com/office/drawing/2014/main" id="{D731C3BD-8C15-4792-8AFD-8A80B84C5E49}"/>
                </a:ext>
              </a:extLst>
            </p:cNvPr>
            <p:cNvSpPr>
              <a:spLocks/>
            </p:cNvSpPr>
            <p:nvPr/>
          </p:nvSpPr>
          <p:spPr bwMode="auto">
            <a:xfrm>
              <a:off x="2546350" y="1671638"/>
              <a:ext cx="111125" cy="171450"/>
            </a:xfrm>
            <a:custGeom>
              <a:avLst/>
              <a:gdLst>
                <a:gd name="T0" fmla="*/ 3 w 70"/>
                <a:gd name="T1" fmla="*/ 4 h 108"/>
                <a:gd name="T2" fmla="*/ 3 w 70"/>
                <a:gd name="T3" fmla="*/ 51 h 108"/>
                <a:gd name="T4" fmla="*/ 61 w 70"/>
                <a:gd name="T5" fmla="*/ 51 h 108"/>
                <a:gd name="T6" fmla="*/ 61 w 70"/>
                <a:gd name="T7" fmla="*/ 54 h 108"/>
                <a:gd name="T8" fmla="*/ 3 w 70"/>
                <a:gd name="T9" fmla="*/ 54 h 108"/>
                <a:gd name="T10" fmla="*/ 3 w 70"/>
                <a:gd name="T11" fmla="*/ 105 h 108"/>
                <a:gd name="T12" fmla="*/ 70 w 70"/>
                <a:gd name="T13" fmla="*/ 105 h 108"/>
                <a:gd name="T14" fmla="*/ 70 w 70"/>
                <a:gd name="T15" fmla="*/ 108 h 108"/>
                <a:gd name="T16" fmla="*/ 0 w 70"/>
                <a:gd name="T17" fmla="*/ 108 h 108"/>
                <a:gd name="T18" fmla="*/ 0 w 70"/>
                <a:gd name="T19" fmla="*/ 0 h 108"/>
                <a:gd name="T20" fmla="*/ 68 w 70"/>
                <a:gd name="T21" fmla="*/ 0 h 108"/>
                <a:gd name="T22" fmla="*/ 68 w 70"/>
                <a:gd name="T23" fmla="*/ 4 h 108"/>
                <a:gd name="T24" fmla="*/ 3 w 70"/>
                <a:gd name="T25" fmla="*/ 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8">
                  <a:moveTo>
                    <a:pt x="3" y="4"/>
                  </a:moveTo>
                  <a:lnTo>
                    <a:pt x="3" y="51"/>
                  </a:lnTo>
                  <a:lnTo>
                    <a:pt x="61" y="51"/>
                  </a:lnTo>
                  <a:lnTo>
                    <a:pt x="61" y="54"/>
                  </a:lnTo>
                  <a:lnTo>
                    <a:pt x="3" y="54"/>
                  </a:lnTo>
                  <a:lnTo>
                    <a:pt x="3" y="105"/>
                  </a:lnTo>
                  <a:lnTo>
                    <a:pt x="70" y="105"/>
                  </a:lnTo>
                  <a:lnTo>
                    <a:pt x="70" y="108"/>
                  </a:lnTo>
                  <a:lnTo>
                    <a:pt x="0" y="108"/>
                  </a:lnTo>
                  <a:lnTo>
                    <a:pt x="0" y="0"/>
                  </a:lnTo>
                  <a:lnTo>
                    <a:pt x="68" y="0"/>
                  </a:lnTo>
                  <a:lnTo>
                    <a:pt x="68" y="4"/>
                  </a:lnTo>
                  <a:lnTo>
                    <a:pt x="3" y="4"/>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Freeform 16">
              <a:extLst>
                <a:ext uri="{FF2B5EF4-FFF2-40B4-BE49-F238E27FC236}">
                  <a16:creationId xmlns:a16="http://schemas.microsoft.com/office/drawing/2014/main" id="{ED0AE013-EEE4-4BFA-BA4D-FD2981570731}"/>
                </a:ext>
              </a:extLst>
            </p:cNvPr>
            <p:cNvSpPr>
              <a:spLocks/>
            </p:cNvSpPr>
            <p:nvPr/>
          </p:nvSpPr>
          <p:spPr bwMode="auto">
            <a:xfrm>
              <a:off x="590550" y="922338"/>
              <a:ext cx="387350" cy="519113"/>
            </a:xfrm>
            <a:custGeom>
              <a:avLst/>
              <a:gdLst>
                <a:gd name="T0" fmla="*/ 244 w 244"/>
                <a:gd name="T1" fmla="*/ 237 h 327"/>
                <a:gd name="T2" fmla="*/ 244 w 244"/>
                <a:gd name="T3" fmla="*/ 327 h 327"/>
                <a:gd name="T4" fmla="*/ 0 w 244"/>
                <a:gd name="T5" fmla="*/ 327 h 327"/>
                <a:gd name="T6" fmla="*/ 0 w 244"/>
                <a:gd name="T7" fmla="*/ 0 h 327"/>
                <a:gd name="T8" fmla="*/ 109 w 244"/>
                <a:gd name="T9" fmla="*/ 0 h 327"/>
                <a:gd name="T10" fmla="*/ 109 w 244"/>
                <a:gd name="T11" fmla="*/ 237 h 327"/>
                <a:gd name="T12" fmla="*/ 244 w 244"/>
                <a:gd name="T13" fmla="*/ 237 h 327"/>
              </a:gdLst>
              <a:ahLst/>
              <a:cxnLst>
                <a:cxn ang="0">
                  <a:pos x="T0" y="T1"/>
                </a:cxn>
                <a:cxn ang="0">
                  <a:pos x="T2" y="T3"/>
                </a:cxn>
                <a:cxn ang="0">
                  <a:pos x="T4" y="T5"/>
                </a:cxn>
                <a:cxn ang="0">
                  <a:pos x="T6" y="T7"/>
                </a:cxn>
                <a:cxn ang="0">
                  <a:pos x="T8" y="T9"/>
                </a:cxn>
                <a:cxn ang="0">
                  <a:pos x="T10" y="T11"/>
                </a:cxn>
                <a:cxn ang="0">
                  <a:pos x="T12" y="T13"/>
                </a:cxn>
              </a:cxnLst>
              <a:rect l="0" t="0" r="r" b="b"/>
              <a:pathLst>
                <a:path w="244" h="327">
                  <a:moveTo>
                    <a:pt x="244" y="237"/>
                  </a:moveTo>
                  <a:lnTo>
                    <a:pt x="244" y="327"/>
                  </a:lnTo>
                  <a:lnTo>
                    <a:pt x="0" y="327"/>
                  </a:lnTo>
                  <a:lnTo>
                    <a:pt x="0" y="0"/>
                  </a:lnTo>
                  <a:lnTo>
                    <a:pt x="109" y="0"/>
                  </a:lnTo>
                  <a:lnTo>
                    <a:pt x="109" y="237"/>
                  </a:lnTo>
                  <a:lnTo>
                    <a:pt x="244" y="237"/>
                  </a:ln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Freeform 17">
              <a:extLst>
                <a:ext uri="{FF2B5EF4-FFF2-40B4-BE49-F238E27FC236}">
                  <a16:creationId xmlns:a16="http://schemas.microsoft.com/office/drawing/2014/main" id="{2945EAEB-141B-437A-BC5A-978C6DA5D6C5}"/>
                </a:ext>
              </a:extLst>
            </p:cNvPr>
            <p:cNvSpPr>
              <a:spLocks noEditPoints="1"/>
            </p:cNvSpPr>
            <p:nvPr/>
          </p:nvSpPr>
          <p:spPr bwMode="auto">
            <a:xfrm>
              <a:off x="996950" y="915988"/>
              <a:ext cx="568326" cy="531813"/>
            </a:xfrm>
            <a:custGeom>
              <a:avLst/>
              <a:gdLst>
                <a:gd name="T0" fmla="*/ 406 w 406"/>
                <a:gd name="T1" fmla="*/ 189 h 379"/>
                <a:gd name="T2" fmla="*/ 203 w 406"/>
                <a:gd name="T3" fmla="*/ 379 h 379"/>
                <a:gd name="T4" fmla="*/ 0 w 406"/>
                <a:gd name="T5" fmla="*/ 189 h 379"/>
                <a:gd name="T6" fmla="*/ 203 w 406"/>
                <a:gd name="T7" fmla="*/ 0 h 379"/>
                <a:gd name="T8" fmla="*/ 406 w 406"/>
                <a:gd name="T9" fmla="*/ 189 h 379"/>
                <a:gd name="T10" fmla="*/ 125 w 406"/>
                <a:gd name="T11" fmla="*/ 189 h 379"/>
                <a:gd name="T12" fmla="*/ 204 w 406"/>
                <a:gd name="T13" fmla="*/ 277 h 379"/>
                <a:gd name="T14" fmla="*/ 280 w 406"/>
                <a:gd name="T15" fmla="*/ 189 h 379"/>
                <a:gd name="T16" fmla="*/ 204 w 406"/>
                <a:gd name="T17" fmla="*/ 102 h 379"/>
                <a:gd name="T18" fmla="*/ 125 w 406"/>
                <a:gd name="T19" fmla="*/ 18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379">
                  <a:moveTo>
                    <a:pt x="406" y="189"/>
                  </a:moveTo>
                  <a:cubicBezTo>
                    <a:pt x="406" y="298"/>
                    <a:pt x="320" y="379"/>
                    <a:pt x="203" y="379"/>
                  </a:cubicBezTo>
                  <a:cubicBezTo>
                    <a:pt x="85" y="379"/>
                    <a:pt x="0" y="299"/>
                    <a:pt x="0" y="189"/>
                  </a:cubicBezTo>
                  <a:cubicBezTo>
                    <a:pt x="0" y="79"/>
                    <a:pt x="85" y="0"/>
                    <a:pt x="203" y="0"/>
                  </a:cubicBezTo>
                  <a:cubicBezTo>
                    <a:pt x="320" y="0"/>
                    <a:pt x="406" y="80"/>
                    <a:pt x="406" y="189"/>
                  </a:cubicBezTo>
                  <a:close/>
                  <a:moveTo>
                    <a:pt x="125" y="189"/>
                  </a:moveTo>
                  <a:cubicBezTo>
                    <a:pt x="125" y="240"/>
                    <a:pt x="162" y="277"/>
                    <a:pt x="204" y="277"/>
                  </a:cubicBezTo>
                  <a:cubicBezTo>
                    <a:pt x="247" y="277"/>
                    <a:pt x="280" y="240"/>
                    <a:pt x="280" y="189"/>
                  </a:cubicBezTo>
                  <a:cubicBezTo>
                    <a:pt x="280" y="139"/>
                    <a:pt x="247" y="102"/>
                    <a:pt x="204" y="102"/>
                  </a:cubicBezTo>
                  <a:cubicBezTo>
                    <a:pt x="162" y="102"/>
                    <a:pt x="125" y="139"/>
                    <a:pt x="125" y="189"/>
                  </a:cubicBez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Freeform 18">
              <a:extLst>
                <a:ext uri="{FF2B5EF4-FFF2-40B4-BE49-F238E27FC236}">
                  <a16:creationId xmlns:a16="http://schemas.microsoft.com/office/drawing/2014/main" id="{FD7B2B08-7323-424E-846D-B59FC6B7C74F}"/>
                </a:ext>
              </a:extLst>
            </p:cNvPr>
            <p:cNvSpPr>
              <a:spLocks/>
            </p:cNvSpPr>
            <p:nvPr/>
          </p:nvSpPr>
          <p:spPr bwMode="auto">
            <a:xfrm>
              <a:off x="1587499" y="915988"/>
              <a:ext cx="515939" cy="531813"/>
            </a:xfrm>
            <a:custGeom>
              <a:avLst/>
              <a:gdLst>
                <a:gd name="T0" fmla="*/ 362 w 368"/>
                <a:gd name="T1" fmla="*/ 179 h 379"/>
                <a:gd name="T2" fmla="*/ 362 w 368"/>
                <a:gd name="T3" fmla="*/ 332 h 379"/>
                <a:gd name="T4" fmla="*/ 200 w 368"/>
                <a:gd name="T5" fmla="*/ 379 h 379"/>
                <a:gd name="T6" fmla="*/ 0 w 368"/>
                <a:gd name="T7" fmla="*/ 189 h 379"/>
                <a:gd name="T8" fmla="*/ 208 w 368"/>
                <a:gd name="T9" fmla="*/ 0 h 379"/>
                <a:gd name="T10" fmla="*/ 368 w 368"/>
                <a:gd name="T11" fmla="*/ 57 h 379"/>
                <a:gd name="T12" fmla="*/ 299 w 368"/>
                <a:gd name="T13" fmla="*/ 141 h 379"/>
                <a:gd name="T14" fmla="*/ 207 w 368"/>
                <a:gd name="T15" fmla="*/ 102 h 379"/>
                <a:gd name="T16" fmla="*/ 125 w 368"/>
                <a:gd name="T17" fmla="*/ 189 h 379"/>
                <a:gd name="T18" fmla="*/ 208 w 368"/>
                <a:gd name="T19" fmla="*/ 277 h 379"/>
                <a:gd name="T20" fmla="*/ 257 w 368"/>
                <a:gd name="T21" fmla="*/ 265 h 379"/>
                <a:gd name="T22" fmla="*/ 257 w 368"/>
                <a:gd name="T23" fmla="*/ 179 h 379"/>
                <a:gd name="T24" fmla="*/ 362 w 368"/>
                <a:gd name="T25" fmla="*/ 1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8" h="379">
                  <a:moveTo>
                    <a:pt x="362" y="179"/>
                  </a:moveTo>
                  <a:cubicBezTo>
                    <a:pt x="362" y="332"/>
                    <a:pt x="362" y="332"/>
                    <a:pt x="362" y="332"/>
                  </a:cubicBezTo>
                  <a:cubicBezTo>
                    <a:pt x="321" y="359"/>
                    <a:pt x="253" y="379"/>
                    <a:pt x="200" y="379"/>
                  </a:cubicBezTo>
                  <a:cubicBezTo>
                    <a:pt x="84" y="379"/>
                    <a:pt x="0" y="299"/>
                    <a:pt x="0" y="189"/>
                  </a:cubicBezTo>
                  <a:cubicBezTo>
                    <a:pt x="0" y="80"/>
                    <a:pt x="87" y="0"/>
                    <a:pt x="208" y="0"/>
                  </a:cubicBezTo>
                  <a:cubicBezTo>
                    <a:pt x="265" y="0"/>
                    <a:pt x="328" y="23"/>
                    <a:pt x="368" y="57"/>
                  </a:cubicBezTo>
                  <a:cubicBezTo>
                    <a:pt x="299" y="141"/>
                    <a:pt x="299" y="141"/>
                    <a:pt x="299" y="141"/>
                  </a:cubicBezTo>
                  <a:cubicBezTo>
                    <a:pt x="274" y="118"/>
                    <a:pt x="238" y="102"/>
                    <a:pt x="207" y="102"/>
                  </a:cubicBezTo>
                  <a:cubicBezTo>
                    <a:pt x="160" y="102"/>
                    <a:pt x="125" y="139"/>
                    <a:pt x="125" y="189"/>
                  </a:cubicBezTo>
                  <a:cubicBezTo>
                    <a:pt x="125" y="240"/>
                    <a:pt x="160" y="277"/>
                    <a:pt x="208" y="277"/>
                  </a:cubicBezTo>
                  <a:cubicBezTo>
                    <a:pt x="221" y="277"/>
                    <a:pt x="239" y="273"/>
                    <a:pt x="257" y="265"/>
                  </a:cubicBezTo>
                  <a:cubicBezTo>
                    <a:pt x="257" y="179"/>
                    <a:pt x="257" y="179"/>
                    <a:pt x="257" y="179"/>
                  </a:cubicBezTo>
                  <a:lnTo>
                    <a:pt x="362" y="179"/>
                  </a:ln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6" name="Freeform 19">
              <a:extLst>
                <a:ext uri="{FF2B5EF4-FFF2-40B4-BE49-F238E27FC236}">
                  <a16:creationId xmlns:a16="http://schemas.microsoft.com/office/drawing/2014/main" id="{2F4B42CA-6911-4348-AEA8-7E8742B1B80B}"/>
                </a:ext>
              </a:extLst>
            </p:cNvPr>
            <p:cNvSpPr>
              <a:spLocks noEditPoints="1"/>
            </p:cNvSpPr>
            <p:nvPr/>
          </p:nvSpPr>
          <p:spPr bwMode="auto">
            <a:xfrm>
              <a:off x="2133600" y="915988"/>
              <a:ext cx="568324" cy="531813"/>
            </a:xfrm>
            <a:custGeom>
              <a:avLst/>
              <a:gdLst>
                <a:gd name="T0" fmla="*/ 406 w 406"/>
                <a:gd name="T1" fmla="*/ 189 h 379"/>
                <a:gd name="T2" fmla="*/ 203 w 406"/>
                <a:gd name="T3" fmla="*/ 379 h 379"/>
                <a:gd name="T4" fmla="*/ 0 w 406"/>
                <a:gd name="T5" fmla="*/ 189 h 379"/>
                <a:gd name="T6" fmla="*/ 203 w 406"/>
                <a:gd name="T7" fmla="*/ 0 h 379"/>
                <a:gd name="T8" fmla="*/ 406 w 406"/>
                <a:gd name="T9" fmla="*/ 189 h 379"/>
                <a:gd name="T10" fmla="*/ 125 w 406"/>
                <a:gd name="T11" fmla="*/ 189 h 379"/>
                <a:gd name="T12" fmla="*/ 204 w 406"/>
                <a:gd name="T13" fmla="*/ 277 h 379"/>
                <a:gd name="T14" fmla="*/ 280 w 406"/>
                <a:gd name="T15" fmla="*/ 189 h 379"/>
                <a:gd name="T16" fmla="*/ 204 w 406"/>
                <a:gd name="T17" fmla="*/ 102 h 379"/>
                <a:gd name="T18" fmla="*/ 125 w 406"/>
                <a:gd name="T19" fmla="*/ 18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379">
                  <a:moveTo>
                    <a:pt x="406" y="189"/>
                  </a:moveTo>
                  <a:cubicBezTo>
                    <a:pt x="406" y="298"/>
                    <a:pt x="320" y="379"/>
                    <a:pt x="203" y="379"/>
                  </a:cubicBezTo>
                  <a:cubicBezTo>
                    <a:pt x="85" y="379"/>
                    <a:pt x="0" y="299"/>
                    <a:pt x="0" y="189"/>
                  </a:cubicBezTo>
                  <a:cubicBezTo>
                    <a:pt x="0" y="79"/>
                    <a:pt x="85" y="0"/>
                    <a:pt x="203" y="0"/>
                  </a:cubicBezTo>
                  <a:cubicBezTo>
                    <a:pt x="320" y="0"/>
                    <a:pt x="406" y="80"/>
                    <a:pt x="406" y="189"/>
                  </a:cubicBezTo>
                  <a:close/>
                  <a:moveTo>
                    <a:pt x="125" y="189"/>
                  </a:moveTo>
                  <a:cubicBezTo>
                    <a:pt x="125" y="240"/>
                    <a:pt x="162" y="277"/>
                    <a:pt x="204" y="277"/>
                  </a:cubicBezTo>
                  <a:cubicBezTo>
                    <a:pt x="247" y="277"/>
                    <a:pt x="280" y="240"/>
                    <a:pt x="280" y="189"/>
                  </a:cubicBezTo>
                  <a:cubicBezTo>
                    <a:pt x="280" y="139"/>
                    <a:pt x="247" y="102"/>
                    <a:pt x="204" y="102"/>
                  </a:cubicBezTo>
                  <a:cubicBezTo>
                    <a:pt x="162" y="102"/>
                    <a:pt x="125" y="139"/>
                    <a:pt x="125" y="189"/>
                  </a:cubicBez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Tree>
    <p:extLst>
      <p:ext uri="{BB962C8B-B14F-4D97-AF65-F5344CB8AC3E}">
        <p14:creationId xmlns:p14="http://schemas.microsoft.com/office/powerpoint/2010/main" val="353999116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 calcmode="lin" valueType="num">
                                      <p:cBhvr>
                                        <p:cTn id="9" dur="10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5"/>
                                        </p:tgtEl>
                                      </p:cBhvr>
                                    </p:animEffect>
                                  </p:childTnLst>
                                </p:cTn>
                              </p:par>
                            </p:childTnLst>
                          </p:cTn>
                        </p:par>
                        <p:par>
                          <p:cTn id="12" fill="hold">
                            <p:stCondLst>
                              <p:cond delay="180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Effect transition="in" filter="fade">
                                      <p:cBhvr>
                                        <p:cTn id="17" dur="1000"/>
                                        <p:tgtEl>
                                          <p:spTgt spid="18"/>
                                        </p:tgtEl>
                                      </p:cBhvr>
                                    </p:animEffect>
                                  </p:childTnLst>
                                </p:cTn>
                              </p:par>
                            </p:childTnLst>
                          </p:cTn>
                        </p:par>
                        <p:par>
                          <p:cTn id="18" fill="hold">
                            <p:stCondLst>
                              <p:cond delay="2800"/>
                            </p:stCondLst>
                            <p:childTnLst>
                              <p:par>
                                <p:cTn id="19" presetID="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0-#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A557FA7C-C5A7-47F0-AE3E-ED87CAB5FD30}"/>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打包后的代码</a:t>
            </a:r>
          </a:p>
        </p:txBody>
      </p:sp>
      <p:sp>
        <p:nvSpPr>
          <p:cNvPr id="5" name="矩形 1">
            <a:extLst>
              <a:ext uri="{FF2B5EF4-FFF2-40B4-BE49-F238E27FC236}">
                <a16:creationId xmlns:a16="http://schemas.microsoft.com/office/drawing/2014/main" id="{F4FD3AA4-C2A5-4152-BFA1-9C217416F5C6}"/>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Rectangle 1">
            <a:extLst>
              <a:ext uri="{FF2B5EF4-FFF2-40B4-BE49-F238E27FC236}">
                <a16:creationId xmlns:a16="http://schemas.microsoft.com/office/drawing/2014/main" id="{D392650A-7063-4CC8-8639-33F4638E6814}"/>
              </a:ext>
            </a:extLst>
          </p:cNvPr>
          <p:cNvSpPr>
            <a:spLocks noChangeArrowheads="1"/>
          </p:cNvSpPr>
          <p:nvPr/>
        </p:nvSpPr>
        <p:spPr bwMode="auto">
          <a:xfrm>
            <a:off x="144462" y="640913"/>
            <a:ext cx="8525813"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(function(modules)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var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installedModules = {};</a:t>
            </a: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The require function</a:t>
            </a: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function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__webpack_require__(moduleId) {</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Check if module is in cache</a:t>
            </a: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if</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(installedModules[moduleId]) {</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return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installedModules[moduleId].exports;</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没有缓存就创建一个module对象</a:t>
            </a: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var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module = installedModules[moduleId] = {</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i: moduleId,</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l: </a:t>
            </a: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false</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exports: {}</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执行模块文件代码</a:t>
            </a: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modules[moduleId].call(module.exports, module, module.exports, __webpack_require__);</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标志为已经加载</a:t>
            </a: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module.l = </a:t>
            </a: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true</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返回module.export对象</a:t>
            </a:r>
            <a:br>
              <a:rPr kumimoji="0" lang="zh-CN"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br>
            <a:r>
              <a:rPr kumimoji="0" lang="en-US" altLang="zh-CN" sz="1400"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sz="1400"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return </a:t>
            </a: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module.exports;</a:t>
            </a:r>
            <a:br>
              <a:rPr kumimoji="0" lang="zh-CN" altLang="zh-CN" sz="8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45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602C01-67A4-4144-81FE-E3A04B1D1005}"/>
              </a:ext>
            </a:extLst>
          </p:cNvPr>
          <p:cNvSpPr>
            <a:spLocks noChangeArrowheads="1"/>
          </p:cNvSpPr>
          <p:nvPr/>
        </p:nvSpPr>
        <p:spPr bwMode="auto">
          <a:xfrm>
            <a:off x="304800" y="1115627"/>
            <a:ext cx="8821153"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"./moduleLog.js"</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function</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(module, __webpack_exports__, __webpack_require__) {</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"use strict"</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eval(</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"__webpack_require__.r(__webpack_exports__);</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\n</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 harmony default export */ </a:t>
            </a:r>
            <a:endParaRPr kumimoji="0" lang="en-US"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__webpack_exports__[</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default</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 = (function () {</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\r\n</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    document.write(</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this is a test</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\r\n</a:t>
            </a:r>
            <a:endParaRPr kumimoji="0" lang="en-US"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    console.log(</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hot update sucessfully</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\r\n</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037A6"/>
                </a:solidFill>
                <a:effectLst/>
                <a:latin typeface="微软雅黑" panose="020B0503020204020204" pitchFamily="34" charset="-122"/>
                <a:ea typeface="微软雅黑" panose="020B0503020204020204" pitchFamily="34" charset="-122"/>
              </a:rPr>
              <a:t>\n\n</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 sourceURL=webpack:///./moduleLog.js?“</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”./node_modules/css-loader/dist/cjs.js!./style.css“</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033B3"/>
                </a:solidFill>
                <a:effectLst/>
                <a:latin typeface="微软雅黑" panose="020B0503020204020204" pitchFamily="34" charset="-122"/>
                <a:ea typeface="微软雅黑" panose="020B0503020204020204" pitchFamily="34" charset="-122"/>
              </a:rPr>
              <a:t>function</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(module, __webpack_exports__, __webpack_require__) {</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a:ln>
                  <a:noFill/>
                </a:ln>
                <a:solidFill>
                  <a:srgbClr val="067D17"/>
                </a:solidFill>
                <a:effectLst/>
                <a:latin typeface="微软雅黑" panose="020B0503020204020204" pitchFamily="34" charset="-122"/>
                <a:ea typeface="微软雅黑" panose="020B0503020204020204" pitchFamily="34" charset="-122"/>
              </a:rPr>
              <a:t>”use strict“</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eval</a:t>
            </a:r>
            <a:r>
              <a:rPr kumimoji="0" lang="en-US"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r>
              <a:rPr kumimoji="0" lang="zh-CN" altLang="en-US"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太长了省略。。。</a:t>
            </a:r>
            <a:r>
              <a:rPr kumimoji="0" lang="en-US"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b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br>
            <a:r>
              <a:rPr kumimoji="0" lang="zh-CN" altLang="zh-CN" b="0" i="1" u="none" strike="noStrike" cap="none" normalizeH="0" baseline="0" dirty="0">
                <a:ln>
                  <a:noFill/>
                </a:ln>
                <a:solidFill>
                  <a:srgbClr val="8C8C8C"/>
                </a:solidFill>
                <a:effectLst/>
                <a:latin typeface="微软雅黑" panose="020B0503020204020204" pitchFamily="34" charset="-122"/>
                <a:ea typeface="微软雅黑" panose="020B0503020204020204" pitchFamily="34" charset="-122"/>
              </a:rPr>
              <a:t>/***/ </a:t>
            </a: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 </a:t>
            </a:r>
            <a:endParaRPr kumimoji="0" lang="en-US"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rPr>
              <a:t>})</a:t>
            </a:r>
            <a:endParaRPr kumimoji="0" lang="en-US" altLang="zh-CN" b="0" i="0" u="none" strike="noStrike" cap="none" normalizeH="0" baseline="0" dirty="0">
              <a:ln>
                <a:noFill/>
              </a:ln>
              <a:solidFill>
                <a:srgbClr val="080808"/>
              </a:solidFill>
              <a:effectLst/>
              <a:latin typeface="微软雅黑" panose="020B0503020204020204" pitchFamily="34" charset="-122"/>
              <a:ea typeface="微软雅黑" panose="020B0503020204020204" pitchFamily="34" charset="-122"/>
            </a:endParaRPr>
          </a:p>
        </p:txBody>
      </p:sp>
      <p:sp>
        <p:nvSpPr>
          <p:cNvPr id="4" name="文本框 10">
            <a:extLst>
              <a:ext uri="{FF2B5EF4-FFF2-40B4-BE49-F238E27FC236}">
                <a16:creationId xmlns:a16="http://schemas.microsoft.com/office/drawing/2014/main" id="{BDD7FB22-23AF-4D5F-B763-EF0D53FA0861}"/>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打包后的代码</a:t>
            </a:r>
          </a:p>
        </p:txBody>
      </p:sp>
      <p:sp>
        <p:nvSpPr>
          <p:cNvPr id="6" name="矩形 1">
            <a:extLst>
              <a:ext uri="{FF2B5EF4-FFF2-40B4-BE49-F238E27FC236}">
                <a16:creationId xmlns:a16="http://schemas.microsoft.com/office/drawing/2014/main" id="{EB2BD16B-FEBC-485F-920D-0088AFF07F46}"/>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2346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E180F44B-CAAE-4BC8-90BE-0D080DF4C84E}"/>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其他配置</a:t>
            </a:r>
          </a:p>
        </p:txBody>
      </p:sp>
      <p:sp>
        <p:nvSpPr>
          <p:cNvPr id="5" name="矩形 1">
            <a:extLst>
              <a:ext uri="{FF2B5EF4-FFF2-40B4-BE49-F238E27FC236}">
                <a16:creationId xmlns:a16="http://schemas.microsoft.com/office/drawing/2014/main" id="{BAA5BB54-2677-4837-BC35-7DEF820BF589}"/>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 name="文本框 5">
            <a:extLst>
              <a:ext uri="{FF2B5EF4-FFF2-40B4-BE49-F238E27FC236}">
                <a16:creationId xmlns:a16="http://schemas.microsoft.com/office/drawing/2014/main" id="{B0218B5B-D898-4FDF-BB0F-A4833A957512}"/>
              </a:ext>
            </a:extLst>
          </p:cNvPr>
          <p:cNvSpPr txBox="1"/>
          <p:nvPr/>
        </p:nvSpPr>
        <p:spPr>
          <a:xfrm>
            <a:off x="261650" y="750880"/>
            <a:ext cx="6097836" cy="369332"/>
          </a:xfrm>
          <a:prstGeom prst="rect">
            <a:avLst/>
          </a:prstGeom>
          <a:noFill/>
        </p:spPr>
        <p:txBody>
          <a:bodyPr wrap="square">
            <a:spAutoFit/>
          </a:bodyPr>
          <a:lstStyle/>
          <a:p>
            <a:r>
              <a:rPr lang="en-US" altLang="zh-CN" b="1" dirty="0" err="1">
                <a:latin typeface="微软雅黑" panose="020B0503020204020204" pitchFamily="34" charset="-122"/>
                <a:ea typeface="微软雅黑" panose="020B0503020204020204" pitchFamily="34" charset="-122"/>
              </a:rPr>
              <a:t>devtool</a:t>
            </a:r>
            <a:r>
              <a:rPr lang="en-US" altLang="zh-CN" b="1" dirty="0">
                <a:latin typeface="微软雅黑" panose="020B0503020204020204" pitchFamily="34" charset="-122"/>
                <a:ea typeface="微软雅黑" panose="020B0503020204020204" pitchFamily="34" charset="-122"/>
              </a:rPr>
              <a:t>: 'source-map'</a:t>
            </a:r>
            <a:endParaRPr lang="zh-CN" altLang="en-US"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713D8EA-639D-4E31-8F77-0BBFE58FBA84}"/>
              </a:ext>
            </a:extLst>
          </p:cNvPr>
          <p:cNvSpPr txBox="1"/>
          <p:nvPr/>
        </p:nvSpPr>
        <p:spPr>
          <a:xfrm>
            <a:off x="261650" y="2078281"/>
            <a:ext cx="5962880"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watch: true</a:t>
            </a:r>
            <a:endParaRPr lang="zh-CN" altLang="en-US"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FC07842-E10B-45CA-9DB0-46F3426C1235}"/>
              </a:ext>
            </a:extLst>
          </p:cNvPr>
          <p:cNvSpPr txBox="1"/>
          <p:nvPr/>
        </p:nvSpPr>
        <p:spPr>
          <a:xfrm>
            <a:off x="1131983" y="1130167"/>
            <a:ext cx="6097836"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配置 </a:t>
            </a:r>
            <a:r>
              <a:rPr lang="en-US" altLang="zh-CN" dirty="0">
                <a:latin typeface="微软雅黑" panose="020B0503020204020204" pitchFamily="34" charset="-122"/>
                <a:ea typeface="微软雅黑" panose="020B0503020204020204" pitchFamily="34" charset="-122"/>
              </a:rPr>
              <a:t>Webpack </a:t>
            </a:r>
            <a:r>
              <a:rPr lang="zh-CN" altLang="en-US" dirty="0">
                <a:latin typeface="微软雅黑" panose="020B0503020204020204" pitchFamily="34" charset="-122"/>
                <a:ea typeface="微软雅黑" panose="020B0503020204020204" pitchFamily="34" charset="-122"/>
              </a:rPr>
              <a:t>如何生成 </a:t>
            </a:r>
            <a:r>
              <a:rPr lang="en-US" altLang="zh-CN" dirty="0">
                <a:latin typeface="微软雅黑" panose="020B0503020204020204" pitchFamily="34" charset="-122"/>
                <a:ea typeface="微软雅黑" panose="020B0503020204020204" pitchFamily="34" charset="-122"/>
              </a:rPr>
              <a:t>Source Map</a:t>
            </a:r>
            <a:r>
              <a:rPr lang="zh-CN" altLang="en-US" dirty="0">
                <a:latin typeface="微软雅黑" panose="020B0503020204020204" pitchFamily="34" charset="-122"/>
                <a:ea typeface="微软雅黑" panose="020B0503020204020204" pitchFamily="34" charset="-122"/>
              </a:rPr>
              <a:t>，默认值是 </a:t>
            </a:r>
            <a:r>
              <a:rPr lang="en-US" altLang="zh-CN" dirty="0">
                <a:latin typeface="微软雅黑" panose="020B0503020204020204" pitchFamily="34" charset="-122"/>
                <a:ea typeface="微软雅黑" panose="020B0503020204020204" pitchFamily="34" charset="-122"/>
              </a:rPr>
              <a:t>false </a:t>
            </a:r>
            <a:r>
              <a:rPr lang="zh-CN" altLang="en-US" dirty="0">
                <a:latin typeface="微软雅黑" panose="020B0503020204020204" pitchFamily="34" charset="-122"/>
                <a:ea typeface="微软雅黑" panose="020B0503020204020204" pitchFamily="34" charset="-122"/>
              </a:rPr>
              <a:t>即不生成 </a:t>
            </a:r>
            <a:r>
              <a:rPr lang="en-US" altLang="zh-CN" dirty="0">
                <a:latin typeface="微软雅黑" panose="020B0503020204020204" pitchFamily="34" charset="-122"/>
                <a:ea typeface="微软雅黑" panose="020B0503020204020204" pitchFamily="34" charset="-122"/>
              </a:rPr>
              <a:t>Source Map</a:t>
            </a:r>
            <a:r>
              <a:rPr lang="zh-CN" altLang="en-US" dirty="0">
                <a:latin typeface="微软雅黑" panose="020B0503020204020204" pitchFamily="34" charset="-122"/>
                <a:ea typeface="微软雅黑" panose="020B0503020204020204" pitchFamily="34" charset="-122"/>
              </a:rPr>
              <a:t>，想为构建出的代码生成 </a:t>
            </a:r>
            <a:r>
              <a:rPr lang="en-US" altLang="zh-CN" dirty="0">
                <a:latin typeface="微软雅黑" panose="020B0503020204020204" pitchFamily="34" charset="-122"/>
                <a:ea typeface="微软雅黑" panose="020B0503020204020204" pitchFamily="34" charset="-122"/>
              </a:rPr>
              <a:t>Source Map </a:t>
            </a:r>
            <a:r>
              <a:rPr lang="zh-CN" altLang="en-US" dirty="0">
                <a:latin typeface="微软雅黑" panose="020B0503020204020204" pitchFamily="34" charset="-122"/>
                <a:ea typeface="微软雅黑" panose="020B0503020204020204" pitchFamily="34" charset="-122"/>
              </a:rPr>
              <a:t>以方便调试</a:t>
            </a:r>
          </a:p>
        </p:txBody>
      </p:sp>
      <p:sp>
        <p:nvSpPr>
          <p:cNvPr id="12" name="文本框 11">
            <a:extLst>
              <a:ext uri="{FF2B5EF4-FFF2-40B4-BE49-F238E27FC236}">
                <a16:creationId xmlns:a16="http://schemas.microsoft.com/office/drawing/2014/main" id="{4CE7BA8F-1D44-4813-A093-C3198E40429C}"/>
              </a:ext>
            </a:extLst>
          </p:cNvPr>
          <p:cNvSpPr txBox="1"/>
          <p:nvPr/>
        </p:nvSpPr>
        <p:spPr>
          <a:xfrm>
            <a:off x="1131983" y="2591090"/>
            <a:ext cx="6097836" cy="646331"/>
          </a:xfrm>
          <a:prstGeom prst="rect">
            <a:avLst/>
          </a:prstGeom>
          <a:noFill/>
        </p:spPr>
        <p:txBody>
          <a:bodyPr wrap="square">
            <a:spAutoFit/>
          </a:bodyPr>
          <a:lstStyle/>
          <a:p>
            <a:r>
              <a:rPr lang="zh-CN" altLang="en-US" b="0" i="0" dirty="0">
                <a:solidFill>
                  <a:srgbClr val="333333"/>
                </a:solidFill>
                <a:effectLst/>
                <a:latin typeface="微软雅黑" panose="020B0503020204020204" pitchFamily="34" charset="-122"/>
                <a:ea typeface="微软雅黑" panose="020B0503020204020204" pitchFamily="34" charset="-122"/>
              </a:rPr>
              <a:t>监听文件更新，在文件发生变化时重新编译。在使用 </a:t>
            </a:r>
            <a:r>
              <a:rPr lang="en-US" altLang="zh-CN" b="0" i="0" dirty="0">
                <a:solidFill>
                  <a:srgbClr val="333333"/>
                </a:solidFill>
                <a:effectLst/>
                <a:latin typeface="微软雅黑" panose="020B0503020204020204" pitchFamily="34" charset="-122"/>
                <a:ea typeface="微软雅黑" panose="020B0503020204020204" pitchFamily="34" charset="-122"/>
              </a:rPr>
              <a:t>Webpack </a:t>
            </a:r>
            <a:r>
              <a:rPr lang="zh-CN" altLang="en-US" b="0" i="0" dirty="0">
                <a:solidFill>
                  <a:srgbClr val="333333"/>
                </a:solidFill>
                <a:effectLst/>
                <a:latin typeface="微软雅黑" panose="020B0503020204020204" pitchFamily="34" charset="-122"/>
                <a:ea typeface="微软雅黑" panose="020B0503020204020204" pitchFamily="34" charset="-122"/>
              </a:rPr>
              <a:t>时监听模式默认是关闭的</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858AB79-EEB9-4CF0-9297-90457F84D886}"/>
              </a:ext>
            </a:extLst>
          </p:cNvPr>
          <p:cNvSpPr txBox="1"/>
          <p:nvPr/>
        </p:nvSpPr>
        <p:spPr>
          <a:xfrm>
            <a:off x="213184" y="3775014"/>
            <a:ext cx="6097836" cy="2308324"/>
          </a:xfrm>
          <a:prstGeom prst="rect">
            <a:avLst/>
          </a:prstGeom>
          <a:noFill/>
        </p:spPr>
        <p:txBody>
          <a:bodyPr wrap="square">
            <a:spAutoFit/>
          </a:bodyPr>
          <a:lstStyle/>
          <a:p>
            <a:r>
              <a:rPr lang="en-US" altLang="zh-CN" b="1" dirty="0" err="1">
                <a:latin typeface="微软雅黑" panose="020B0503020204020204" pitchFamily="34" charset="-122"/>
                <a:ea typeface="微软雅黑" panose="020B0503020204020204" pitchFamily="34" charset="-122"/>
              </a:rPr>
              <a:t>resolveLoader</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去哪个目录下寻找 </a:t>
            </a:r>
            <a:r>
              <a:rPr lang="en-US" altLang="zh-CN" dirty="0">
                <a:latin typeface="微软雅黑" panose="020B0503020204020204" pitchFamily="34" charset="-122"/>
                <a:ea typeface="微软雅黑" panose="020B0503020204020204" pitchFamily="34" charset="-122"/>
              </a:rPr>
              <a:t>Loader</a:t>
            </a:r>
          </a:p>
          <a:p>
            <a:r>
              <a:rPr lang="en-US" altLang="zh-CN" dirty="0">
                <a:latin typeface="微软雅黑" panose="020B0503020204020204" pitchFamily="34" charset="-122"/>
                <a:ea typeface="微软雅黑" panose="020B0503020204020204" pitchFamily="34" charset="-122"/>
              </a:rPr>
              <a:t>    modules: ['</a:t>
            </a:r>
            <a:r>
              <a:rPr lang="en-US" altLang="zh-CN" dirty="0" err="1">
                <a:latin typeface="微软雅黑" panose="020B0503020204020204" pitchFamily="34" charset="-122"/>
                <a:ea typeface="微软雅黑" panose="020B0503020204020204" pitchFamily="34" charset="-122"/>
              </a:rPr>
              <a:t>node_modules</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入口文件的后缀</a:t>
            </a: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extensions: ['.</a:t>
            </a:r>
            <a:r>
              <a:rPr lang="en-US" altLang="zh-CN" dirty="0" err="1">
                <a:latin typeface="微软雅黑" panose="020B0503020204020204" pitchFamily="34" charset="-122"/>
                <a:ea typeface="微软雅黑" panose="020B0503020204020204" pitchFamily="34" charset="-122"/>
              </a:rPr>
              <a:t>js</a:t>
            </a:r>
            <a:r>
              <a:rPr lang="en-US" altLang="zh-CN" dirty="0">
                <a:latin typeface="微软雅黑" panose="020B0503020204020204" pitchFamily="34" charset="-122"/>
                <a:ea typeface="微软雅黑" panose="020B0503020204020204" pitchFamily="34" charset="-122"/>
              </a:rPr>
              <a:t>', '.json'],</a:t>
            </a:r>
          </a:p>
          <a:p>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指明入口文件位置的字段</a:t>
            </a:r>
          </a:p>
          <a:p>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mainFields</a:t>
            </a:r>
            <a:r>
              <a:rPr lang="en-US" altLang="zh-CN" dirty="0">
                <a:latin typeface="微软雅黑" panose="020B0503020204020204" pitchFamily="34" charset="-122"/>
                <a:ea typeface="微软雅黑" panose="020B0503020204020204" pitchFamily="34" charset="-122"/>
              </a:rPr>
              <a:t>: ['loader', 'main']</a:t>
            </a:r>
          </a:p>
          <a:p>
            <a:r>
              <a:rPr lang="en-US"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86507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A66B90-5689-49CF-831E-D6851C13F362}"/>
              </a:ext>
            </a:extLst>
          </p:cNvPr>
          <p:cNvSpPr txBox="1"/>
          <p:nvPr/>
        </p:nvSpPr>
        <p:spPr>
          <a:xfrm>
            <a:off x="592157" y="1674674"/>
            <a:ext cx="7417106" cy="3477875"/>
          </a:xfrm>
          <a:prstGeom prst="rect">
            <a:avLst/>
          </a:prstGeom>
          <a:noFill/>
        </p:spPr>
        <p:txBody>
          <a:bodyPr wrap="square">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想让源文件加入到构建流程中去被 </a:t>
            </a:r>
            <a:r>
              <a:rPr lang="en-US" altLang="zh-CN" sz="2000" dirty="0">
                <a:latin typeface="微软雅黑" panose="020B0503020204020204" pitchFamily="34" charset="-122"/>
                <a:ea typeface="微软雅黑" panose="020B0503020204020204" pitchFamily="34" charset="-122"/>
              </a:rPr>
              <a:t>Webpack </a:t>
            </a:r>
            <a:r>
              <a:rPr lang="zh-CN" altLang="en-US" sz="2000" dirty="0">
                <a:latin typeface="微软雅黑" panose="020B0503020204020204" pitchFamily="34" charset="-122"/>
                <a:ea typeface="微软雅黑" panose="020B0503020204020204" pitchFamily="34" charset="-122"/>
              </a:rPr>
              <a:t>控制，配置 </a:t>
            </a:r>
            <a:r>
              <a:rPr lang="en-US" altLang="zh-CN" sz="2000" dirty="0">
                <a:latin typeface="微软雅黑" panose="020B0503020204020204" pitchFamily="34" charset="-122"/>
                <a:ea typeface="微软雅黑" panose="020B0503020204020204" pitchFamily="34" charset="-122"/>
              </a:rPr>
              <a:t>entry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想自定义输出文件的位置和名称，配置 </a:t>
            </a:r>
            <a:r>
              <a:rPr lang="en-US" altLang="zh-CN" sz="2000" dirty="0">
                <a:latin typeface="微软雅黑" panose="020B0503020204020204" pitchFamily="34" charset="-122"/>
                <a:ea typeface="微软雅黑" panose="020B0503020204020204" pitchFamily="34" charset="-122"/>
              </a:rPr>
              <a:t>output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想自定义寻找依赖模块时的策略，配置 </a:t>
            </a:r>
            <a:r>
              <a:rPr lang="en-US" altLang="zh-CN" sz="2000" dirty="0">
                <a:latin typeface="微软雅黑" panose="020B0503020204020204" pitchFamily="34" charset="-122"/>
                <a:ea typeface="微软雅黑" panose="020B0503020204020204" pitchFamily="34" charset="-122"/>
              </a:rPr>
              <a:t>resolve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想自定义解析和转换文件的策略，配置 </a:t>
            </a:r>
            <a:r>
              <a:rPr lang="en-US" altLang="zh-CN" sz="2000" dirty="0">
                <a:latin typeface="微软雅黑" panose="020B0503020204020204" pitchFamily="34" charset="-122"/>
                <a:ea typeface="微软雅黑" panose="020B0503020204020204" pitchFamily="34" charset="-122"/>
              </a:rPr>
              <a:t>module</a:t>
            </a:r>
            <a:r>
              <a:rPr lang="zh-CN" altLang="en-US" sz="2000" dirty="0">
                <a:latin typeface="微软雅黑" panose="020B0503020204020204" pitchFamily="34" charset="-122"/>
                <a:ea typeface="微软雅黑" panose="020B0503020204020204" pitchFamily="34" charset="-122"/>
              </a:rPr>
              <a:t>，通常是配置 </a:t>
            </a:r>
            <a:r>
              <a:rPr lang="en-US" altLang="zh-CN" sz="2000" dirty="0" err="1">
                <a:latin typeface="微软雅黑" panose="020B0503020204020204" pitchFamily="34" charset="-122"/>
                <a:ea typeface="微软雅黑" panose="020B0503020204020204" pitchFamily="34" charset="-122"/>
              </a:rPr>
              <a:t>module.rules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里的 </a:t>
            </a:r>
            <a:r>
              <a:rPr lang="en-US" altLang="zh-CN" sz="2000" dirty="0">
                <a:latin typeface="微软雅黑" panose="020B0503020204020204" pitchFamily="34" charset="-122"/>
                <a:ea typeface="微软雅黑" panose="020B0503020204020204" pitchFamily="34" charset="-122"/>
              </a:rPr>
              <a:t>Loader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其它的大部分需求可能要通过 </a:t>
            </a:r>
            <a:r>
              <a:rPr lang="en-US" altLang="zh-CN" sz="2000" dirty="0">
                <a:latin typeface="微软雅黑" panose="020B0503020204020204" pitchFamily="34" charset="-122"/>
                <a:ea typeface="微软雅黑" panose="020B0503020204020204" pitchFamily="34" charset="-122"/>
              </a:rPr>
              <a:t>Plugin </a:t>
            </a:r>
            <a:r>
              <a:rPr lang="zh-CN" altLang="en-US" sz="2000" dirty="0">
                <a:latin typeface="微软雅黑" panose="020B0503020204020204" pitchFamily="34" charset="-122"/>
                <a:ea typeface="微软雅黑" panose="020B0503020204020204" pitchFamily="34" charset="-122"/>
              </a:rPr>
              <a:t>去实现，配置 </a:t>
            </a:r>
            <a:r>
              <a:rPr lang="en-US" altLang="zh-CN" sz="2000" dirty="0">
                <a:latin typeface="微软雅黑" panose="020B0503020204020204" pitchFamily="34" charset="-122"/>
                <a:ea typeface="微软雅黑" panose="020B0503020204020204" pitchFamily="34" charset="-122"/>
              </a:rPr>
              <a:t>plugin</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632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F7720355-D07B-486C-88DE-07CF65CA6D02}"/>
              </a:ext>
            </a:extLst>
          </p:cNvPr>
          <p:cNvGrpSpPr/>
          <p:nvPr/>
        </p:nvGrpSpPr>
        <p:grpSpPr>
          <a:xfrm>
            <a:off x="4081338" y="1771230"/>
            <a:ext cx="4029324" cy="3732437"/>
            <a:chOff x="875420" y="1322766"/>
            <a:chExt cx="4547538" cy="4212468"/>
          </a:xfrm>
        </p:grpSpPr>
        <p:sp>
          <p:nvSpPr>
            <p:cNvPr id="49" name="椭圆 48">
              <a:extLst>
                <a:ext uri="{FF2B5EF4-FFF2-40B4-BE49-F238E27FC236}">
                  <a16:creationId xmlns:a16="http://schemas.microsoft.com/office/drawing/2014/main" id="{D2905BFE-E6CB-4AE1-9963-12248784358C}"/>
                </a:ext>
              </a:extLst>
            </p:cNvPr>
            <p:cNvSpPr/>
            <p:nvPr/>
          </p:nvSpPr>
          <p:spPr bwMode="auto">
            <a:xfrm>
              <a:off x="2276621" y="1322766"/>
              <a:ext cx="1745137" cy="1745137"/>
            </a:xfrm>
            <a:prstGeom prst="ellipse">
              <a:avLst/>
            </a:prstGeom>
            <a:solidFill>
              <a:schemeClr val="accent1">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0" name="椭圆 49">
              <a:extLst>
                <a:ext uri="{FF2B5EF4-FFF2-40B4-BE49-F238E27FC236}">
                  <a16:creationId xmlns:a16="http://schemas.microsoft.com/office/drawing/2014/main" id="{8D5614BE-8743-496F-89B9-8A8F7ED98C2E}"/>
                </a:ext>
              </a:extLst>
            </p:cNvPr>
            <p:cNvSpPr/>
            <p:nvPr/>
          </p:nvSpPr>
          <p:spPr bwMode="auto">
            <a:xfrm>
              <a:off x="875420" y="3790097"/>
              <a:ext cx="1745137" cy="1745137"/>
            </a:xfrm>
            <a:prstGeom prst="ellipse">
              <a:avLst/>
            </a:prstGeom>
            <a:solidFill>
              <a:schemeClr val="accent2"/>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1" name="椭圆 50">
              <a:extLst>
                <a:ext uri="{FF2B5EF4-FFF2-40B4-BE49-F238E27FC236}">
                  <a16:creationId xmlns:a16="http://schemas.microsoft.com/office/drawing/2014/main" id="{F6FBBBDA-2ACA-4AB4-B939-4A7E0B8DD765}"/>
                </a:ext>
              </a:extLst>
            </p:cNvPr>
            <p:cNvSpPr/>
            <p:nvPr/>
          </p:nvSpPr>
          <p:spPr bwMode="auto">
            <a:xfrm>
              <a:off x="3677821" y="3790097"/>
              <a:ext cx="1745137" cy="1745137"/>
            </a:xfrm>
            <a:prstGeom prst="ellipse">
              <a:avLst/>
            </a:prstGeom>
            <a:solidFill>
              <a:schemeClr val="accent3">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2" name="等腰三角形 51">
              <a:extLst>
                <a:ext uri="{FF2B5EF4-FFF2-40B4-BE49-F238E27FC236}">
                  <a16:creationId xmlns:a16="http://schemas.microsoft.com/office/drawing/2014/main" id="{6A886BF8-83A7-4C2E-8863-C7F55EF511FD}"/>
                </a:ext>
              </a:extLst>
            </p:cNvPr>
            <p:cNvSpPr/>
            <p:nvPr/>
          </p:nvSpPr>
          <p:spPr bwMode="auto">
            <a:xfrm>
              <a:off x="1309797" y="1834816"/>
              <a:ext cx="3680230" cy="3172614"/>
            </a:xfrm>
            <a:prstGeom prst="triangle">
              <a:avLst/>
            </a:prstGeom>
            <a:solidFill>
              <a:schemeClr val="bg1"/>
            </a:solidFill>
            <a:ln w="19050">
              <a:solidFill>
                <a:schemeClr val="bg2"/>
              </a:solid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3" name="椭圆 52">
              <a:extLst>
                <a:ext uri="{FF2B5EF4-FFF2-40B4-BE49-F238E27FC236}">
                  <a16:creationId xmlns:a16="http://schemas.microsoft.com/office/drawing/2014/main" id="{5095F520-3CC1-4812-B537-55CC661D9E22}"/>
                </a:ext>
              </a:extLst>
            </p:cNvPr>
            <p:cNvSpPr/>
            <p:nvPr/>
          </p:nvSpPr>
          <p:spPr bwMode="auto">
            <a:xfrm>
              <a:off x="2382070" y="1428215"/>
              <a:ext cx="1534239" cy="1534239"/>
            </a:xfrm>
            <a:prstGeom prst="ellipse">
              <a:avLst/>
            </a:prstGeom>
            <a:solidFill>
              <a:schemeClr val="bg1"/>
            </a:solidFill>
            <a:ln w="57150" cap="flat" cmpd="sng" algn="ctr">
              <a:solidFill>
                <a:schemeClr val="accent1">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4" name="椭圆 53">
              <a:extLst>
                <a:ext uri="{FF2B5EF4-FFF2-40B4-BE49-F238E27FC236}">
                  <a16:creationId xmlns:a16="http://schemas.microsoft.com/office/drawing/2014/main" id="{EEAAD8D4-0AAC-4008-AF53-3988CA3838B4}"/>
                </a:ext>
              </a:extLst>
            </p:cNvPr>
            <p:cNvSpPr/>
            <p:nvPr/>
          </p:nvSpPr>
          <p:spPr bwMode="auto">
            <a:xfrm>
              <a:off x="980869" y="3895546"/>
              <a:ext cx="1534239" cy="1534239"/>
            </a:xfrm>
            <a:prstGeom prst="ellipse">
              <a:avLst/>
            </a:prstGeom>
            <a:solidFill>
              <a:schemeClr val="bg1"/>
            </a:solidFill>
            <a:ln w="57150" cap="flat" cmpd="sng" algn="ctr">
              <a:solidFill>
                <a:schemeClr val="accent2">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5" name="椭圆 54">
              <a:extLst>
                <a:ext uri="{FF2B5EF4-FFF2-40B4-BE49-F238E27FC236}">
                  <a16:creationId xmlns:a16="http://schemas.microsoft.com/office/drawing/2014/main" id="{D5055A05-5FF9-44B6-952F-5C6C60B79E75}"/>
                </a:ext>
              </a:extLst>
            </p:cNvPr>
            <p:cNvSpPr/>
            <p:nvPr/>
          </p:nvSpPr>
          <p:spPr bwMode="auto">
            <a:xfrm>
              <a:off x="3783270" y="3895546"/>
              <a:ext cx="1534239" cy="1534239"/>
            </a:xfrm>
            <a:prstGeom prst="ellipse">
              <a:avLst/>
            </a:prstGeom>
            <a:solidFill>
              <a:schemeClr val="bg1"/>
            </a:solidFill>
            <a:ln w="57150" cap="flat" cmpd="sng" algn="ctr">
              <a:solidFill>
                <a:schemeClr val="accent3">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6" name="椭圆 55">
              <a:extLst>
                <a:ext uri="{FF2B5EF4-FFF2-40B4-BE49-F238E27FC236}">
                  <a16:creationId xmlns:a16="http://schemas.microsoft.com/office/drawing/2014/main" id="{613D36F6-E0E2-4416-8664-5752780E1181}"/>
                </a:ext>
              </a:extLst>
            </p:cNvPr>
            <p:cNvSpPr/>
            <p:nvPr/>
          </p:nvSpPr>
          <p:spPr bwMode="auto">
            <a:xfrm>
              <a:off x="2506007" y="1552152"/>
              <a:ext cx="1286364" cy="1286364"/>
            </a:xfrm>
            <a:prstGeom prst="ellipse">
              <a:avLst/>
            </a:prstGeom>
            <a:solidFill>
              <a:schemeClr val="accent1">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7" name="椭圆 56">
              <a:extLst>
                <a:ext uri="{FF2B5EF4-FFF2-40B4-BE49-F238E27FC236}">
                  <a16:creationId xmlns:a16="http://schemas.microsoft.com/office/drawing/2014/main" id="{E5EDEE16-AB59-47BA-B613-3EAD5715ABC3}"/>
                </a:ext>
              </a:extLst>
            </p:cNvPr>
            <p:cNvSpPr/>
            <p:nvPr/>
          </p:nvSpPr>
          <p:spPr bwMode="auto">
            <a:xfrm>
              <a:off x="1104806" y="4019484"/>
              <a:ext cx="1286364" cy="1286364"/>
            </a:xfrm>
            <a:prstGeom prst="ellipse">
              <a:avLst/>
            </a:prstGeom>
            <a:solidFill>
              <a:schemeClr val="accent2">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8" name="椭圆 57">
              <a:extLst>
                <a:ext uri="{FF2B5EF4-FFF2-40B4-BE49-F238E27FC236}">
                  <a16:creationId xmlns:a16="http://schemas.microsoft.com/office/drawing/2014/main" id="{1B357FD2-E31F-45AB-B103-D6D9D7780391}"/>
                </a:ext>
              </a:extLst>
            </p:cNvPr>
            <p:cNvSpPr/>
            <p:nvPr/>
          </p:nvSpPr>
          <p:spPr bwMode="auto">
            <a:xfrm>
              <a:off x="3907208" y="4019484"/>
              <a:ext cx="1286364" cy="1286364"/>
            </a:xfrm>
            <a:prstGeom prst="ellipse">
              <a:avLst/>
            </a:prstGeom>
            <a:solidFill>
              <a:schemeClr val="accent3">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9" name="任意多边形: 形状 18">
              <a:extLst>
                <a:ext uri="{FF2B5EF4-FFF2-40B4-BE49-F238E27FC236}">
                  <a16:creationId xmlns:a16="http://schemas.microsoft.com/office/drawing/2014/main" id="{415CDE0F-B7EE-437F-8FDE-581B666787B0}"/>
                </a:ext>
              </a:extLst>
            </p:cNvPr>
            <p:cNvSpPr/>
            <p:nvPr/>
          </p:nvSpPr>
          <p:spPr>
            <a:xfrm>
              <a:off x="1561458" y="4476137"/>
              <a:ext cx="373062" cy="37306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0" name="任意多边形: 形状 19">
              <a:extLst>
                <a:ext uri="{FF2B5EF4-FFF2-40B4-BE49-F238E27FC236}">
                  <a16:creationId xmlns:a16="http://schemas.microsoft.com/office/drawing/2014/main" id="{B31A4403-2F68-4B5D-9587-26D807AB6FA6}"/>
                </a:ext>
              </a:extLst>
            </p:cNvPr>
            <p:cNvSpPr/>
            <p:nvPr/>
          </p:nvSpPr>
          <p:spPr>
            <a:xfrm>
              <a:off x="2948100" y="2031938"/>
              <a:ext cx="402178" cy="326794"/>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1" name="任意多边形: 形状 20">
              <a:extLst>
                <a:ext uri="{FF2B5EF4-FFF2-40B4-BE49-F238E27FC236}">
                  <a16:creationId xmlns:a16="http://schemas.microsoft.com/office/drawing/2014/main" id="{D4EFAACB-75BB-4008-B9C5-178AFCEFDEB2}"/>
                </a:ext>
              </a:extLst>
            </p:cNvPr>
            <p:cNvSpPr/>
            <p:nvPr/>
          </p:nvSpPr>
          <p:spPr>
            <a:xfrm>
              <a:off x="4376380" y="4441928"/>
              <a:ext cx="348020" cy="441478"/>
            </a:xfrm>
            <a:custGeom>
              <a:avLst/>
              <a:gdLst/>
              <a:ahLst/>
              <a:cxnLst>
                <a:cxn ang="0">
                  <a:pos x="wd2" y="hd2"/>
                </a:cxn>
                <a:cxn ang="5400000">
                  <a:pos x="wd2" y="hd2"/>
                </a:cxn>
                <a:cxn ang="10800000">
                  <a:pos x="wd2" y="hd2"/>
                </a:cxn>
                <a:cxn ang="16200000">
                  <a:pos x="wd2" y="hd2"/>
                </a:cxn>
              </a:cxnLst>
              <a:rect l="0" t="0" r="r" b="b"/>
              <a:pathLst>
                <a:path w="21600" h="21600" extrusionOk="0">
                  <a:moveTo>
                    <a:pt x="18003" y="6729"/>
                  </a:moveTo>
                  <a:cubicBezTo>
                    <a:pt x="17891" y="6790"/>
                    <a:pt x="17842" y="6883"/>
                    <a:pt x="17842" y="6994"/>
                  </a:cubicBezTo>
                  <a:cubicBezTo>
                    <a:pt x="17842" y="7080"/>
                    <a:pt x="17901" y="7139"/>
                    <a:pt x="18015" y="7191"/>
                  </a:cubicBezTo>
                  <a:cubicBezTo>
                    <a:pt x="18122" y="7230"/>
                    <a:pt x="18344" y="7284"/>
                    <a:pt x="18697" y="7352"/>
                  </a:cubicBezTo>
                  <a:cubicBezTo>
                    <a:pt x="19207" y="7434"/>
                    <a:pt x="19552" y="7540"/>
                    <a:pt x="19715" y="7661"/>
                  </a:cubicBezTo>
                  <a:cubicBezTo>
                    <a:pt x="19899" y="7775"/>
                    <a:pt x="19976" y="7963"/>
                    <a:pt x="19976" y="8220"/>
                  </a:cubicBezTo>
                  <a:cubicBezTo>
                    <a:pt x="19976" y="8479"/>
                    <a:pt x="19851" y="8684"/>
                    <a:pt x="19591" y="8842"/>
                  </a:cubicBezTo>
                  <a:cubicBezTo>
                    <a:pt x="19332" y="8993"/>
                    <a:pt x="18985" y="9069"/>
                    <a:pt x="18546" y="9069"/>
                  </a:cubicBezTo>
                  <a:cubicBezTo>
                    <a:pt x="18091" y="9069"/>
                    <a:pt x="17748" y="8987"/>
                    <a:pt x="17505" y="8826"/>
                  </a:cubicBezTo>
                  <a:cubicBezTo>
                    <a:pt x="17256" y="8660"/>
                    <a:pt x="17122" y="8433"/>
                    <a:pt x="17105" y="8130"/>
                  </a:cubicBezTo>
                  <a:lnTo>
                    <a:pt x="17814" y="8130"/>
                  </a:lnTo>
                  <a:cubicBezTo>
                    <a:pt x="17814" y="8283"/>
                    <a:pt x="17879" y="8395"/>
                    <a:pt x="18015" y="8471"/>
                  </a:cubicBezTo>
                  <a:cubicBezTo>
                    <a:pt x="18132" y="8553"/>
                    <a:pt x="18312" y="8592"/>
                    <a:pt x="18546" y="8592"/>
                  </a:cubicBezTo>
                  <a:cubicBezTo>
                    <a:pt x="18773" y="8592"/>
                    <a:pt x="18957" y="8562"/>
                    <a:pt x="19091" y="8501"/>
                  </a:cubicBezTo>
                  <a:cubicBezTo>
                    <a:pt x="19217" y="8442"/>
                    <a:pt x="19283" y="8356"/>
                    <a:pt x="19283" y="8253"/>
                  </a:cubicBezTo>
                  <a:cubicBezTo>
                    <a:pt x="19283" y="8152"/>
                    <a:pt x="19234" y="8078"/>
                    <a:pt x="19148" y="8024"/>
                  </a:cubicBezTo>
                  <a:cubicBezTo>
                    <a:pt x="19054" y="7973"/>
                    <a:pt x="18860" y="7926"/>
                    <a:pt x="18555" y="7874"/>
                  </a:cubicBezTo>
                  <a:cubicBezTo>
                    <a:pt x="18003" y="7775"/>
                    <a:pt x="17623" y="7669"/>
                    <a:pt x="17440" y="7554"/>
                  </a:cubicBezTo>
                  <a:cubicBezTo>
                    <a:pt x="17256" y="7442"/>
                    <a:pt x="17161" y="7268"/>
                    <a:pt x="17161" y="7024"/>
                  </a:cubicBezTo>
                  <a:cubicBezTo>
                    <a:pt x="17161" y="6759"/>
                    <a:pt x="17278" y="6550"/>
                    <a:pt x="17527" y="6388"/>
                  </a:cubicBezTo>
                  <a:cubicBezTo>
                    <a:pt x="17776" y="6230"/>
                    <a:pt x="18103" y="6154"/>
                    <a:pt x="18524" y="6154"/>
                  </a:cubicBezTo>
                  <a:cubicBezTo>
                    <a:pt x="18919" y="6154"/>
                    <a:pt x="19234" y="6230"/>
                    <a:pt x="19487" y="6397"/>
                  </a:cubicBezTo>
                  <a:cubicBezTo>
                    <a:pt x="19737" y="6563"/>
                    <a:pt x="19868" y="6785"/>
                    <a:pt x="19899" y="7063"/>
                  </a:cubicBezTo>
                  <a:lnTo>
                    <a:pt x="19179" y="7063"/>
                  </a:lnTo>
                  <a:cubicBezTo>
                    <a:pt x="19169" y="6926"/>
                    <a:pt x="19091" y="6820"/>
                    <a:pt x="18967" y="6747"/>
                  </a:cubicBezTo>
                  <a:cubicBezTo>
                    <a:pt x="18832" y="6670"/>
                    <a:pt x="18648" y="6631"/>
                    <a:pt x="18437" y="6631"/>
                  </a:cubicBezTo>
                  <a:cubicBezTo>
                    <a:pt x="18257" y="6631"/>
                    <a:pt x="18103" y="6661"/>
                    <a:pt x="18003" y="6729"/>
                  </a:cubicBezTo>
                  <a:cubicBezTo>
                    <a:pt x="18003" y="6729"/>
                    <a:pt x="18003" y="6729"/>
                    <a:pt x="18003" y="6729"/>
                  </a:cubicBezTo>
                  <a:close/>
                  <a:moveTo>
                    <a:pt x="15761" y="7344"/>
                  </a:moveTo>
                  <a:cubicBezTo>
                    <a:pt x="15665" y="7405"/>
                    <a:pt x="15528" y="7434"/>
                    <a:pt x="15338" y="7434"/>
                  </a:cubicBezTo>
                  <a:lnTo>
                    <a:pt x="14490" y="7434"/>
                  </a:lnTo>
                  <a:lnTo>
                    <a:pt x="14490" y="6707"/>
                  </a:lnTo>
                  <a:lnTo>
                    <a:pt x="15366" y="6707"/>
                  </a:lnTo>
                  <a:cubicBezTo>
                    <a:pt x="15549" y="6707"/>
                    <a:pt x="15675" y="6738"/>
                    <a:pt x="15768" y="6798"/>
                  </a:cubicBezTo>
                  <a:cubicBezTo>
                    <a:pt x="15865" y="6857"/>
                    <a:pt x="15902" y="6950"/>
                    <a:pt x="15902" y="7070"/>
                  </a:cubicBezTo>
                  <a:cubicBezTo>
                    <a:pt x="15902" y="7191"/>
                    <a:pt x="15855" y="7284"/>
                    <a:pt x="15761" y="7344"/>
                  </a:cubicBezTo>
                  <a:cubicBezTo>
                    <a:pt x="15761" y="7344"/>
                    <a:pt x="15761" y="7344"/>
                    <a:pt x="15761" y="7344"/>
                  </a:cubicBezTo>
                  <a:close/>
                  <a:moveTo>
                    <a:pt x="16633" y="6994"/>
                  </a:moveTo>
                  <a:cubicBezTo>
                    <a:pt x="16633" y="6769"/>
                    <a:pt x="16526" y="6579"/>
                    <a:pt x="16326" y="6435"/>
                  </a:cubicBezTo>
                  <a:cubicBezTo>
                    <a:pt x="16124" y="6299"/>
                    <a:pt x="15855" y="6230"/>
                    <a:pt x="15518" y="6230"/>
                  </a:cubicBezTo>
                  <a:lnTo>
                    <a:pt x="13751" y="6230"/>
                  </a:lnTo>
                  <a:lnTo>
                    <a:pt x="13751" y="8993"/>
                  </a:lnTo>
                  <a:lnTo>
                    <a:pt x="14490" y="8993"/>
                  </a:lnTo>
                  <a:lnTo>
                    <a:pt x="14490" y="7904"/>
                  </a:lnTo>
                  <a:lnTo>
                    <a:pt x="15210" y="7904"/>
                  </a:lnTo>
                  <a:cubicBezTo>
                    <a:pt x="15432" y="7904"/>
                    <a:pt x="15577" y="7926"/>
                    <a:pt x="15665" y="7980"/>
                  </a:cubicBezTo>
                  <a:cubicBezTo>
                    <a:pt x="15761" y="8032"/>
                    <a:pt x="15800" y="8122"/>
                    <a:pt x="15800" y="8245"/>
                  </a:cubicBezTo>
                  <a:lnTo>
                    <a:pt x="15806" y="8494"/>
                  </a:lnTo>
                  <a:cubicBezTo>
                    <a:pt x="15806" y="8609"/>
                    <a:pt x="15815" y="8706"/>
                    <a:pt x="15837" y="8805"/>
                  </a:cubicBezTo>
                  <a:cubicBezTo>
                    <a:pt x="15855" y="8895"/>
                    <a:pt x="15865" y="8963"/>
                    <a:pt x="15886" y="8987"/>
                  </a:cubicBezTo>
                  <a:lnTo>
                    <a:pt x="16692" y="8987"/>
                  </a:lnTo>
                  <a:lnTo>
                    <a:pt x="16692" y="8919"/>
                  </a:lnTo>
                  <a:cubicBezTo>
                    <a:pt x="16633" y="8895"/>
                    <a:pt x="16585" y="8864"/>
                    <a:pt x="16575" y="8826"/>
                  </a:cubicBezTo>
                  <a:cubicBezTo>
                    <a:pt x="16547" y="8788"/>
                    <a:pt x="16538" y="8720"/>
                    <a:pt x="16526" y="8638"/>
                  </a:cubicBezTo>
                  <a:lnTo>
                    <a:pt x="16519" y="8184"/>
                  </a:lnTo>
                  <a:cubicBezTo>
                    <a:pt x="16508" y="7963"/>
                    <a:pt x="16401" y="7805"/>
                    <a:pt x="16202" y="7707"/>
                  </a:cubicBezTo>
                  <a:cubicBezTo>
                    <a:pt x="16174" y="7691"/>
                    <a:pt x="16135" y="7685"/>
                    <a:pt x="16086" y="7661"/>
                  </a:cubicBezTo>
                  <a:cubicBezTo>
                    <a:pt x="16163" y="7639"/>
                    <a:pt x="16230" y="7609"/>
                    <a:pt x="16298" y="7579"/>
                  </a:cubicBezTo>
                  <a:cubicBezTo>
                    <a:pt x="16519" y="7456"/>
                    <a:pt x="16633" y="7260"/>
                    <a:pt x="16633" y="6994"/>
                  </a:cubicBezTo>
                  <a:cubicBezTo>
                    <a:pt x="16633" y="6994"/>
                    <a:pt x="16633" y="6994"/>
                    <a:pt x="16633" y="6994"/>
                  </a:cubicBezTo>
                  <a:close/>
                  <a:moveTo>
                    <a:pt x="12311" y="8993"/>
                  </a:moveTo>
                  <a:lnTo>
                    <a:pt x="12311" y="7737"/>
                  </a:lnTo>
                  <a:lnTo>
                    <a:pt x="10936" y="7737"/>
                  </a:lnTo>
                  <a:lnTo>
                    <a:pt x="10936" y="8993"/>
                  </a:lnTo>
                  <a:lnTo>
                    <a:pt x="10200" y="8993"/>
                  </a:lnTo>
                  <a:lnTo>
                    <a:pt x="10200" y="6230"/>
                  </a:lnTo>
                  <a:lnTo>
                    <a:pt x="10936" y="6230"/>
                  </a:lnTo>
                  <a:lnTo>
                    <a:pt x="10936" y="7268"/>
                  </a:lnTo>
                  <a:lnTo>
                    <a:pt x="12311" y="7268"/>
                  </a:lnTo>
                  <a:lnTo>
                    <a:pt x="12311" y="6230"/>
                  </a:lnTo>
                  <a:lnTo>
                    <a:pt x="13033" y="6230"/>
                  </a:lnTo>
                  <a:lnTo>
                    <a:pt x="13033" y="8993"/>
                  </a:lnTo>
                  <a:cubicBezTo>
                    <a:pt x="13033" y="8993"/>
                    <a:pt x="12311" y="8993"/>
                    <a:pt x="12311" y="8993"/>
                  </a:cubicBezTo>
                  <a:close/>
                  <a:moveTo>
                    <a:pt x="16086" y="3348"/>
                  </a:moveTo>
                  <a:lnTo>
                    <a:pt x="16135" y="3271"/>
                  </a:lnTo>
                  <a:lnTo>
                    <a:pt x="17787" y="1111"/>
                  </a:lnTo>
                  <a:lnTo>
                    <a:pt x="17787" y="3348"/>
                  </a:lnTo>
                  <a:cubicBezTo>
                    <a:pt x="17787" y="3348"/>
                    <a:pt x="16086" y="3348"/>
                    <a:pt x="16086" y="3348"/>
                  </a:cubicBezTo>
                  <a:close/>
                  <a:moveTo>
                    <a:pt x="17787" y="5367"/>
                  </a:moveTo>
                  <a:lnTo>
                    <a:pt x="19104" y="5367"/>
                  </a:lnTo>
                  <a:lnTo>
                    <a:pt x="19104" y="4180"/>
                  </a:lnTo>
                  <a:lnTo>
                    <a:pt x="19868" y="4180"/>
                  </a:lnTo>
                  <a:lnTo>
                    <a:pt x="19868" y="3348"/>
                  </a:lnTo>
                  <a:lnTo>
                    <a:pt x="19104" y="3348"/>
                  </a:lnTo>
                  <a:lnTo>
                    <a:pt x="19104" y="0"/>
                  </a:lnTo>
                  <a:lnTo>
                    <a:pt x="17613" y="0"/>
                  </a:lnTo>
                  <a:lnTo>
                    <a:pt x="15106" y="3271"/>
                  </a:lnTo>
                  <a:lnTo>
                    <a:pt x="15106" y="4180"/>
                  </a:lnTo>
                  <a:lnTo>
                    <a:pt x="17787" y="4180"/>
                  </a:lnTo>
                  <a:cubicBezTo>
                    <a:pt x="17787" y="4180"/>
                    <a:pt x="17787" y="5367"/>
                    <a:pt x="17787" y="5367"/>
                  </a:cubicBezTo>
                  <a:close/>
                  <a:moveTo>
                    <a:pt x="14415" y="5367"/>
                  </a:moveTo>
                  <a:lnTo>
                    <a:pt x="9776" y="5367"/>
                  </a:lnTo>
                  <a:lnTo>
                    <a:pt x="9776" y="5360"/>
                  </a:lnTo>
                  <a:cubicBezTo>
                    <a:pt x="9776" y="4876"/>
                    <a:pt x="9929" y="4451"/>
                    <a:pt x="10247" y="4095"/>
                  </a:cubicBezTo>
                  <a:cubicBezTo>
                    <a:pt x="10563" y="3746"/>
                    <a:pt x="11159" y="3340"/>
                    <a:pt x="12024" y="2853"/>
                  </a:cubicBezTo>
                  <a:cubicBezTo>
                    <a:pt x="12410" y="2643"/>
                    <a:pt x="12676" y="2443"/>
                    <a:pt x="12841" y="2271"/>
                  </a:cubicBezTo>
                  <a:cubicBezTo>
                    <a:pt x="13003" y="2089"/>
                    <a:pt x="13081" y="1892"/>
                    <a:pt x="13081" y="1674"/>
                  </a:cubicBezTo>
                  <a:cubicBezTo>
                    <a:pt x="13081" y="1440"/>
                    <a:pt x="12995" y="1243"/>
                    <a:pt x="12820" y="1106"/>
                  </a:cubicBezTo>
                  <a:cubicBezTo>
                    <a:pt x="12648" y="954"/>
                    <a:pt x="12416" y="885"/>
                    <a:pt x="12121" y="885"/>
                  </a:cubicBezTo>
                  <a:cubicBezTo>
                    <a:pt x="11824" y="885"/>
                    <a:pt x="11581" y="976"/>
                    <a:pt x="11419" y="1158"/>
                  </a:cubicBezTo>
                  <a:cubicBezTo>
                    <a:pt x="11235" y="1342"/>
                    <a:pt x="11159" y="1590"/>
                    <a:pt x="11169" y="1892"/>
                  </a:cubicBezTo>
                  <a:lnTo>
                    <a:pt x="9863" y="1892"/>
                  </a:lnTo>
                  <a:cubicBezTo>
                    <a:pt x="9842" y="1317"/>
                    <a:pt x="10038" y="855"/>
                    <a:pt x="10449" y="514"/>
                  </a:cubicBezTo>
                  <a:cubicBezTo>
                    <a:pt x="10851" y="175"/>
                    <a:pt x="11419" y="0"/>
                    <a:pt x="12139" y="0"/>
                  </a:cubicBezTo>
                  <a:cubicBezTo>
                    <a:pt x="12801" y="0"/>
                    <a:pt x="13348" y="159"/>
                    <a:pt x="13779" y="470"/>
                  </a:cubicBezTo>
                  <a:cubicBezTo>
                    <a:pt x="14194" y="786"/>
                    <a:pt x="14415" y="1188"/>
                    <a:pt x="14415" y="1679"/>
                  </a:cubicBezTo>
                  <a:cubicBezTo>
                    <a:pt x="14415" y="2089"/>
                    <a:pt x="14290" y="2430"/>
                    <a:pt x="14051" y="2695"/>
                  </a:cubicBezTo>
                  <a:cubicBezTo>
                    <a:pt x="13810" y="2960"/>
                    <a:pt x="13358" y="3263"/>
                    <a:pt x="12697" y="3595"/>
                  </a:cubicBezTo>
                  <a:cubicBezTo>
                    <a:pt x="12080" y="3907"/>
                    <a:pt x="11668" y="4180"/>
                    <a:pt x="11438" y="4429"/>
                  </a:cubicBezTo>
                  <a:lnTo>
                    <a:pt x="11438" y="4437"/>
                  </a:lnTo>
                  <a:lnTo>
                    <a:pt x="14415" y="4437"/>
                  </a:lnTo>
                  <a:cubicBezTo>
                    <a:pt x="14415" y="4437"/>
                    <a:pt x="14415" y="5367"/>
                    <a:pt x="14415" y="5367"/>
                  </a:cubicBezTo>
                  <a:close/>
                  <a:moveTo>
                    <a:pt x="11045" y="20298"/>
                  </a:moveTo>
                  <a:cubicBezTo>
                    <a:pt x="11045" y="21008"/>
                    <a:pt x="10314" y="21600"/>
                    <a:pt x="9403" y="21600"/>
                  </a:cubicBezTo>
                  <a:cubicBezTo>
                    <a:pt x="8489" y="21600"/>
                    <a:pt x="7750" y="21008"/>
                    <a:pt x="7750" y="20298"/>
                  </a:cubicBezTo>
                  <a:cubicBezTo>
                    <a:pt x="7750" y="19577"/>
                    <a:pt x="8489" y="18995"/>
                    <a:pt x="9403" y="18995"/>
                  </a:cubicBezTo>
                  <a:cubicBezTo>
                    <a:pt x="10314" y="18995"/>
                    <a:pt x="11045" y="19577"/>
                    <a:pt x="11045" y="20298"/>
                  </a:cubicBezTo>
                  <a:cubicBezTo>
                    <a:pt x="11045" y="20298"/>
                    <a:pt x="11045" y="20298"/>
                    <a:pt x="11045" y="20298"/>
                  </a:cubicBezTo>
                  <a:close/>
                  <a:moveTo>
                    <a:pt x="5175" y="20298"/>
                  </a:moveTo>
                  <a:cubicBezTo>
                    <a:pt x="5175" y="21008"/>
                    <a:pt x="4448" y="21600"/>
                    <a:pt x="3541" y="21600"/>
                  </a:cubicBezTo>
                  <a:cubicBezTo>
                    <a:pt x="2625" y="21600"/>
                    <a:pt x="1882" y="21008"/>
                    <a:pt x="1882" y="20298"/>
                  </a:cubicBezTo>
                  <a:cubicBezTo>
                    <a:pt x="1882" y="19577"/>
                    <a:pt x="2625" y="18995"/>
                    <a:pt x="3541" y="18995"/>
                  </a:cubicBezTo>
                  <a:cubicBezTo>
                    <a:pt x="4448" y="18995"/>
                    <a:pt x="5175" y="19577"/>
                    <a:pt x="5175" y="20298"/>
                  </a:cubicBezTo>
                  <a:cubicBezTo>
                    <a:pt x="5175" y="20298"/>
                    <a:pt x="5175" y="20298"/>
                    <a:pt x="5175" y="20298"/>
                  </a:cubicBezTo>
                  <a:close/>
                  <a:moveTo>
                    <a:pt x="21600" y="12006"/>
                  </a:moveTo>
                  <a:cubicBezTo>
                    <a:pt x="21600" y="12259"/>
                    <a:pt x="21339" y="12460"/>
                    <a:pt x="21021" y="12460"/>
                  </a:cubicBezTo>
                  <a:lnTo>
                    <a:pt x="16990" y="12460"/>
                  </a:lnTo>
                  <a:lnTo>
                    <a:pt x="13714" y="18359"/>
                  </a:lnTo>
                  <a:cubicBezTo>
                    <a:pt x="13627" y="18526"/>
                    <a:pt x="13417" y="18624"/>
                    <a:pt x="13184" y="18624"/>
                  </a:cubicBezTo>
                  <a:lnTo>
                    <a:pt x="847" y="18624"/>
                  </a:lnTo>
                  <a:cubicBezTo>
                    <a:pt x="523" y="18624"/>
                    <a:pt x="264" y="18428"/>
                    <a:pt x="264" y="18177"/>
                  </a:cubicBezTo>
                  <a:cubicBezTo>
                    <a:pt x="264" y="17928"/>
                    <a:pt x="523" y="17723"/>
                    <a:pt x="847" y="17723"/>
                  </a:cubicBezTo>
                  <a:lnTo>
                    <a:pt x="12810" y="17723"/>
                  </a:lnTo>
                  <a:lnTo>
                    <a:pt x="16086" y="11824"/>
                  </a:lnTo>
                  <a:cubicBezTo>
                    <a:pt x="16174" y="11657"/>
                    <a:pt x="16384" y="11554"/>
                    <a:pt x="16613" y="11554"/>
                  </a:cubicBezTo>
                  <a:lnTo>
                    <a:pt x="21021" y="11554"/>
                  </a:lnTo>
                  <a:cubicBezTo>
                    <a:pt x="21339" y="11554"/>
                    <a:pt x="21600" y="11758"/>
                    <a:pt x="21600" y="12006"/>
                  </a:cubicBezTo>
                  <a:cubicBezTo>
                    <a:pt x="21600" y="12006"/>
                    <a:pt x="21600" y="12006"/>
                    <a:pt x="21600" y="12006"/>
                  </a:cubicBezTo>
                  <a:close/>
                  <a:moveTo>
                    <a:pt x="3650" y="4466"/>
                  </a:moveTo>
                  <a:cubicBezTo>
                    <a:pt x="5034" y="4466"/>
                    <a:pt x="6147" y="5345"/>
                    <a:pt x="6147" y="6435"/>
                  </a:cubicBezTo>
                  <a:lnTo>
                    <a:pt x="6147" y="9675"/>
                  </a:lnTo>
                  <a:lnTo>
                    <a:pt x="1158" y="9675"/>
                  </a:lnTo>
                  <a:lnTo>
                    <a:pt x="1158" y="6435"/>
                  </a:lnTo>
                  <a:cubicBezTo>
                    <a:pt x="1158" y="5345"/>
                    <a:pt x="2273" y="4466"/>
                    <a:pt x="3650" y="4466"/>
                  </a:cubicBezTo>
                  <a:cubicBezTo>
                    <a:pt x="3650" y="4466"/>
                    <a:pt x="3650" y="4466"/>
                    <a:pt x="3650" y="4466"/>
                  </a:cubicBezTo>
                  <a:close/>
                  <a:moveTo>
                    <a:pt x="10936" y="11113"/>
                  </a:moveTo>
                  <a:lnTo>
                    <a:pt x="5982" y="15080"/>
                  </a:lnTo>
                  <a:cubicBezTo>
                    <a:pt x="4963" y="13984"/>
                    <a:pt x="5059" y="12430"/>
                    <a:pt x="6310" y="11431"/>
                  </a:cubicBezTo>
                  <a:cubicBezTo>
                    <a:pt x="6992" y="10888"/>
                    <a:pt x="7903" y="10585"/>
                    <a:pt x="8872" y="10585"/>
                  </a:cubicBezTo>
                  <a:cubicBezTo>
                    <a:pt x="9620" y="10590"/>
                    <a:pt x="10341" y="10772"/>
                    <a:pt x="10936" y="11113"/>
                  </a:cubicBezTo>
                  <a:cubicBezTo>
                    <a:pt x="10936" y="11113"/>
                    <a:pt x="10936" y="11113"/>
                    <a:pt x="10936" y="11113"/>
                  </a:cubicBezTo>
                  <a:close/>
                  <a:moveTo>
                    <a:pt x="11438" y="15405"/>
                  </a:moveTo>
                  <a:cubicBezTo>
                    <a:pt x="10228" y="16366"/>
                    <a:pt x="8201" y="16481"/>
                    <a:pt x="6809" y="15716"/>
                  </a:cubicBezTo>
                  <a:lnTo>
                    <a:pt x="11765" y="11750"/>
                  </a:lnTo>
                  <a:cubicBezTo>
                    <a:pt x="12784" y="12856"/>
                    <a:pt x="12685" y="14398"/>
                    <a:pt x="11438" y="15405"/>
                  </a:cubicBezTo>
                  <a:cubicBezTo>
                    <a:pt x="11438" y="15405"/>
                    <a:pt x="11438" y="15405"/>
                    <a:pt x="11438" y="15405"/>
                  </a:cubicBezTo>
                  <a:close/>
                  <a:moveTo>
                    <a:pt x="1158" y="14082"/>
                  </a:moveTo>
                  <a:lnTo>
                    <a:pt x="1158" y="10585"/>
                  </a:lnTo>
                  <a:lnTo>
                    <a:pt x="5811" y="10585"/>
                  </a:lnTo>
                  <a:cubicBezTo>
                    <a:pt x="5704" y="10652"/>
                    <a:pt x="5590" y="10720"/>
                    <a:pt x="5493" y="10794"/>
                  </a:cubicBezTo>
                  <a:cubicBezTo>
                    <a:pt x="3821" y="12135"/>
                    <a:pt x="3713" y="14218"/>
                    <a:pt x="5109" y="15670"/>
                  </a:cubicBezTo>
                  <a:cubicBezTo>
                    <a:pt x="4686" y="15913"/>
                    <a:pt x="4187" y="16050"/>
                    <a:pt x="3650" y="16050"/>
                  </a:cubicBezTo>
                  <a:cubicBezTo>
                    <a:pt x="2273" y="16050"/>
                    <a:pt x="1158" y="15170"/>
                    <a:pt x="1158" y="14082"/>
                  </a:cubicBezTo>
                  <a:cubicBezTo>
                    <a:pt x="1158" y="14082"/>
                    <a:pt x="1158" y="14082"/>
                    <a:pt x="1158" y="14082"/>
                  </a:cubicBezTo>
                  <a:close/>
                  <a:moveTo>
                    <a:pt x="3650" y="16958"/>
                  </a:moveTo>
                  <a:cubicBezTo>
                    <a:pt x="4485" y="16958"/>
                    <a:pt x="5271" y="16732"/>
                    <a:pt x="5916" y="16323"/>
                  </a:cubicBezTo>
                  <a:cubicBezTo>
                    <a:pt x="6761" y="16852"/>
                    <a:pt x="7778" y="17155"/>
                    <a:pt x="8872" y="17155"/>
                  </a:cubicBezTo>
                  <a:cubicBezTo>
                    <a:pt x="10151" y="17155"/>
                    <a:pt x="11360" y="16761"/>
                    <a:pt x="12252" y="16041"/>
                  </a:cubicBezTo>
                  <a:cubicBezTo>
                    <a:pt x="14088" y="14573"/>
                    <a:pt x="14067" y="12195"/>
                    <a:pt x="12204" y="10750"/>
                  </a:cubicBezTo>
                  <a:cubicBezTo>
                    <a:pt x="11304" y="10059"/>
                    <a:pt x="10123" y="9675"/>
                    <a:pt x="8872" y="9675"/>
                  </a:cubicBezTo>
                  <a:cubicBezTo>
                    <a:pt x="8326" y="9675"/>
                    <a:pt x="7799" y="9764"/>
                    <a:pt x="7297" y="9902"/>
                  </a:cubicBezTo>
                  <a:lnTo>
                    <a:pt x="7297" y="6435"/>
                  </a:lnTo>
                  <a:cubicBezTo>
                    <a:pt x="7297" y="4846"/>
                    <a:pt x="5667" y="3557"/>
                    <a:pt x="3650" y="3557"/>
                  </a:cubicBezTo>
                  <a:cubicBezTo>
                    <a:pt x="1639" y="3557"/>
                    <a:pt x="0" y="4846"/>
                    <a:pt x="0" y="6435"/>
                  </a:cubicBezTo>
                  <a:lnTo>
                    <a:pt x="0" y="14082"/>
                  </a:lnTo>
                  <a:cubicBezTo>
                    <a:pt x="0" y="15670"/>
                    <a:pt x="1639" y="16958"/>
                    <a:pt x="3650" y="16958"/>
                  </a:cubicBezTo>
                  <a:cubicBezTo>
                    <a:pt x="3650" y="16958"/>
                    <a:pt x="3650" y="16958"/>
                    <a:pt x="3650" y="16958"/>
                  </a:cubicBezTo>
                  <a:close/>
                </a:path>
              </a:pathLst>
            </a:custGeom>
            <a:solidFill>
              <a:srgbClr val="FFFFFF"/>
            </a:solidFill>
            <a:ln w="12700" cap="flat">
              <a:noFill/>
              <a:miter lim="400000"/>
            </a:ln>
            <a:effectLst/>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2" name="任意多边形: 形状 21">
              <a:extLst>
                <a:ext uri="{FF2B5EF4-FFF2-40B4-BE49-F238E27FC236}">
                  <a16:creationId xmlns:a16="http://schemas.microsoft.com/office/drawing/2014/main" id="{2B6F878F-23D1-495C-BE71-4A07A868E46E}"/>
                </a:ext>
              </a:extLst>
            </p:cNvPr>
            <p:cNvSpPr>
              <a:spLocks/>
            </p:cNvSpPr>
            <p:nvPr/>
          </p:nvSpPr>
          <p:spPr>
            <a:xfrm>
              <a:off x="2837108" y="3463792"/>
              <a:ext cx="625608" cy="625608"/>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2">
                <a:lumMod val="50000"/>
              </a:schemeClr>
            </a:solidFill>
            <a:ln w="12700">
              <a:miter lim="400000"/>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sp>
        <p:nvSpPr>
          <p:cNvPr id="34" name="矩形 1">
            <a:extLst>
              <a:ext uri="{FF2B5EF4-FFF2-40B4-BE49-F238E27FC236}">
                <a16:creationId xmlns:a16="http://schemas.microsoft.com/office/drawing/2014/main" id="{0795AE70-59D1-4E4E-8F56-99FDB66769D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iSlíďè">
            <a:extLst>
              <a:ext uri="{FF2B5EF4-FFF2-40B4-BE49-F238E27FC236}">
                <a16:creationId xmlns:a16="http://schemas.microsoft.com/office/drawing/2014/main" id="{54B54C22-5430-43C9-87DD-49CC79473682}"/>
              </a:ext>
            </a:extLst>
          </p:cNvPr>
          <p:cNvSpPr txBox="1"/>
          <p:nvPr/>
        </p:nvSpPr>
        <p:spPr bwMode="auto">
          <a:xfrm>
            <a:off x="2640765" y="5328069"/>
            <a:ext cx="1438709"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ctr" defTabSz="913765" rtl="0" eaLnBrk="1" fontAlgn="auto" latinLnBrk="0" hangingPunct="1">
              <a:spcBef>
                <a:spcPct val="0"/>
              </a:spcBef>
              <a:spcAft>
                <a:spcPts val="0"/>
              </a:spcAft>
              <a:buClrTx/>
              <a:buSzTx/>
              <a:buFontTx/>
              <a:buNone/>
              <a:defRPr/>
            </a:pPr>
            <a:r>
              <a:rPr lang="zh-CN" altLang="en-US" b="1" noProof="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rPr>
              <a:t>韩国人</a:t>
            </a:r>
            <a:endPar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iSlíďè">
            <a:extLst>
              <a:ext uri="{FF2B5EF4-FFF2-40B4-BE49-F238E27FC236}">
                <a16:creationId xmlns:a16="http://schemas.microsoft.com/office/drawing/2014/main" id="{8E2E865D-DF47-4112-A01B-969619B1B7C7}"/>
              </a:ext>
            </a:extLst>
          </p:cNvPr>
          <p:cNvSpPr txBox="1"/>
          <p:nvPr/>
        </p:nvSpPr>
        <p:spPr bwMode="auto">
          <a:xfrm>
            <a:off x="8110661" y="5328705"/>
            <a:ext cx="1438709"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ctr"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美国人</a:t>
            </a:r>
          </a:p>
        </p:txBody>
      </p:sp>
      <p:sp>
        <p:nvSpPr>
          <p:cNvPr id="39" name="iSlíďè">
            <a:extLst>
              <a:ext uri="{FF2B5EF4-FFF2-40B4-BE49-F238E27FC236}">
                <a16:creationId xmlns:a16="http://schemas.microsoft.com/office/drawing/2014/main" id="{A68D019C-A349-4A5A-983A-4CAFAE182706}"/>
              </a:ext>
            </a:extLst>
          </p:cNvPr>
          <p:cNvSpPr txBox="1"/>
          <p:nvPr/>
        </p:nvSpPr>
        <p:spPr bwMode="auto">
          <a:xfrm>
            <a:off x="5336994" y="1382394"/>
            <a:ext cx="1438709"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ctr"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中国人</a:t>
            </a:r>
          </a:p>
        </p:txBody>
      </p:sp>
      <p:sp>
        <p:nvSpPr>
          <p:cNvPr id="40" name="išľíďè">
            <a:extLst>
              <a:ext uri="{FF2B5EF4-FFF2-40B4-BE49-F238E27FC236}">
                <a16:creationId xmlns:a16="http://schemas.microsoft.com/office/drawing/2014/main" id="{31C2119B-39BE-46C2-B408-22D16CC27935}"/>
              </a:ext>
            </a:extLst>
          </p:cNvPr>
          <p:cNvSpPr/>
          <p:nvPr/>
        </p:nvSpPr>
        <p:spPr bwMode="auto">
          <a:xfrm>
            <a:off x="4800886" y="611337"/>
            <a:ext cx="2536640"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gn="ctr">
              <a:lnSpc>
                <a:spcPct val="120000"/>
              </a:lnSpc>
              <a:spcBef>
                <a:spcPct val="0"/>
              </a:spcBef>
              <a:defRPr/>
            </a:pP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我都懂</a:t>
            </a:r>
            <a:endPar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endParaRPr>
          </a:p>
          <a:p>
            <a:pPr lvl="0">
              <a:lnSpc>
                <a:spcPct val="120000"/>
              </a:lnSpc>
              <a:spcBef>
                <a:spcPct val="0"/>
              </a:spcBef>
              <a:defRPr/>
            </a:pPr>
            <a:endPar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41" name="išľíďè">
            <a:extLst>
              <a:ext uri="{FF2B5EF4-FFF2-40B4-BE49-F238E27FC236}">
                <a16:creationId xmlns:a16="http://schemas.microsoft.com/office/drawing/2014/main" id="{A921E504-C96E-4927-89BE-4FDFB1F9F7B4}"/>
              </a:ext>
            </a:extLst>
          </p:cNvPr>
          <p:cNvSpPr/>
          <p:nvPr/>
        </p:nvSpPr>
        <p:spPr bwMode="auto">
          <a:xfrm>
            <a:off x="990827" y="4565259"/>
            <a:ext cx="2536640"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gn="ctr">
              <a:lnSpc>
                <a:spcPct val="120000"/>
              </a:lnSpc>
              <a:spcBef>
                <a:spcPct val="0"/>
              </a:spcBef>
              <a:defRPr/>
            </a:pP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我只懂韩语</a:t>
            </a:r>
          </a:p>
        </p:txBody>
      </p:sp>
      <p:sp>
        <p:nvSpPr>
          <p:cNvPr id="42" name="išľíďè">
            <a:extLst>
              <a:ext uri="{FF2B5EF4-FFF2-40B4-BE49-F238E27FC236}">
                <a16:creationId xmlns:a16="http://schemas.microsoft.com/office/drawing/2014/main" id="{312496A5-123A-4D63-B4F7-19D71B5DD356}"/>
              </a:ext>
            </a:extLst>
          </p:cNvPr>
          <p:cNvSpPr/>
          <p:nvPr/>
        </p:nvSpPr>
        <p:spPr bwMode="auto">
          <a:xfrm>
            <a:off x="8982415" y="4687348"/>
            <a:ext cx="2536640"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gn="ctr">
              <a:lnSpc>
                <a:spcPct val="120000"/>
              </a:lnSpc>
              <a:spcBef>
                <a:spcPct val="0"/>
              </a:spcBef>
              <a:defRPr/>
            </a:pP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我只懂英语</a:t>
            </a:r>
          </a:p>
        </p:txBody>
      </p:sp>
    </p:spTree>
    <p:extLst>
      <p:ext uri="{BB962C8B-B14F-4D97-AF65-F5344CB8AC3E}">
        <p14:creationId xmlns:p14="http://schemas.microsoft.com/office/powerpoint/2010/main" val="131896549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 calcmode="lin" valueType="num">
                                      <p:cBhvr>
                                        <p:cTn id="9" dur="1000" fill="hold"/>
                                        <p:tgtEl>
                                          <p:spTgt spid="48"/>
                                        </p:tgtEl>
                                        <p:attrNameLst>
                                          <p:attrName>style.rotation</p:attrName>
                                        </p:attrNameLst>
                                      </p:cBhvr>
                                      <p:tavLst>
                                        <p:tav tm="0">
                                          <p:val>
                                            <p:fltVal val="90"/>
                                          </p:val>
                                        </p:tav>
                                        <p:tav tm="100000">
                                          <p:val>
                                            <p:fltVal val="0"/>
                                          </p:val>
                                        </p:tav>
                                      </p:tavLst>
                                    </p:anim>
                                    <p:animEffect transition="in" filter="fade">
                                      <p:cBhvr>
                                        <p:cTn id="10" dur="10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down)">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down)">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down)">
                                      <p:cBhvr>
                                        <p:cTn id="4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9" grpId="0"/>
      <p:bldP spid="40" grpId="0"/>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12DF105D-70A5-4798-84FB-9E477A8C699B}"/>
              </a:ext>
            </a:extLst>
          </p:cNvPr>
          <p:cNvSpPr txBox="1">
            <a:spLocks noChangeArrowheads="1"/>
          </p:cNvSpPr>
          <p:nvPr>
            <p:custDataLst>
              <p:tags r:id="rId1"/>
            </p:custDataLst>
          </p:nvPr>
        </p:nvSpPr>
        <p:spPr bwMode="auto">
          <a:xfrm>
            <a:off x="1802137" y="1846001"/>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02</a:t>
            </a:r>
            <a:endParaRPr lang="zh-CN" altLang="en-US"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cxnSp>
        <p:nvCxnSpPr>
          <p:cNvPr id="3" name="直接连接符 2">
            <a:extLst>
              <a:ext uri="{FF2B5EF4-FFF2-40B4-BE49-F238E27FC236}">
                <a16:creationId xmlns:a16="http://schemas.microsoft.com/office/drawing/2014/main" id="{9754B6F5-8DB5-40BF-B965-F76B8A91ADDD}"/>
              </a:ext>
            </a:extLst>
          </p:cNvPr>
          <p:cNvCxnSpPr/>
          <p:nvPr>
            <p:custDataLst>
              <p:tags r:id="rId2"/>
            </p:custDataLst>
          </p:nvPr>
        </p:nvCxnSpPr>
        <p:spPr>
          <a:xfrm>
            <a:off x="5813947" y="3420788"/>
            <a:ext cx="4608005"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 name="文本框 11">
            <a:extLst>
              <a:ext uri="{FF2B5EF4-FFF2-40B4-BE49-F238E27FC236}">
                <a16:creationId xmlns:a16="http://schemas.microsoft.com/office/drawing/2014/main" id="{D4ECDEC0-843B-4B6E-8697-FAB512ECE6AC}"/>
              </a:ext>
            </a:extLst>
          </p:cNvPr>
          <p:cNvSpPr txBox="1">
            <a:spLocks noChangeArrowheads="1"/>
          </p:cNvSpPr>
          <p:nvPr>
            <p:custDataLst>
              <p:tags r:id="rId3"/>
            </p:custDataLst>
          </p:nvPr>
        </p:nvSpPr>
        <p:spPr bwMode="auto">
          <a:xfrm>
            <a:off x="2261071" y="3143791"/>
            <a:ext cx="3286960" cy="5539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章节 </a:t>
            </a:r>
            <a:r>
              <a:rPr lang="en-US" altLang="zh-CN"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PART</a:t>
            </a:r>
            <a:endPar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sp>
        <p:nvSpPr>
          <p:cNvPr id="5" name="矩形 4">
            <a:extLst>
              <a:ext uri="{FF2B5EF4-FFF2-40B4-BE49-F238E27FC236}">
                <a16:creationId xmlns:a16="http://schemas.microsoft.com/office/drawing/2014/main" id="{2AFF519C-C625-4C25-B8A2-592C13EEEAC3}"/>
              </a:ext>
            </a:extLst>
          </p:cNvPr>
          <p:cNvSpPr/>
          <p:nvPr/>
        </p:nvSpPr>
        <p:spPr>
          <a:xfrm>
            <a:off x="5881745" y="2682336"/>
            <a:ext cx="4236916" cy="615553"/>
          </a:xfrm>
          <a:prstGeom prst="rect">
            <a:avLst/>
          </a:prstGeom>
        </p:spPr>
        <p:txBody>
          <a:bodyPr wrap="square" lIns="0" tIns="0" rIns="0" bIns="0">
            <a:spAutoFit/>
          </a:bodyPr>
          <a:lstStyle/>
          <a:p>
            <a:pPr>
              <a:defRPr/>
            </a:pPr>
            <a:r>
              <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Babel</a:t>
            </a: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原理和配置</a:t>
            </a:r>
            <a:endPar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文本占位符 1">
            <a:extLst>
              <a:ext uri="{FF2B5EF4-FFF2-40B4-BE49-F238E27FC236}">
                <a16:creationId xmlns:a16="http://schemas.microsoft.com/office/drawing/2014/main" id="{F41B88D1-0C7D-4B2B-917E-F13389CA3C04}"/>
              </a:ext>
            </a:extLst>
          </p:cNvPr>
          <p:cNvSpPr txBox="1">
            <a:spLocks/>
          </p:cNvSpPr>
          <p:nvPr/>
        </p:nvSpPr>
        <p:spPr>
          <a:xfrm>
            <a:off x="5502574" y="3451574"/>
            <a:ext cx="5669280" cy="19069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0" i="0" dirty="0" err="1">
                <a:solidFill>
                  <a:srgbClr val="4D4D4D"/>
                </a:solidFill>
                <a:effectLst/>
                <a:latin typeface="Microsoft YaHei" panose="020B0503020204020204" pitchFamily="34" charset="-122"/>
                <a:ea typeface="Microsoft YaHei" panose="020B0503020204020204" pitchFamily="34" charset="-122"/>
              </a:rPr>
              <a:t>javascript</a:t>
            </a:r>
            <a:r>
              <a:rPr lang="zh-CN" altLang="en-US" sz="1600" b="0" i="0" dirty="0">
                <a:solidFill>
                  <a:srgbClr val="4D4D4D"/>
                </a:solidFill>
                <a:effectLst/>
                <a:latin typeface="Microsoft YaHei" panose="020B0503020204020204" pitchFamily="34" charset="-122"/>
                <a:ea typeface="Microsoft YaHei" panose="020B0503020204020204" pitchFamily="34" charset="-122"/>
              </a:rPr>
              <a:t>在不断的发展，但是浏览器的发展速度跟不上。以</a:t>
            </a:r>
            <a:r>
              <a:rPr lang="en-US" altLang="zh-CN" sz="1600" b="0" i="0" dirty="0">
                <a:solidFill>
                  <a:srgbClr val="4D4D4D"/>
                </a:solidFill>
                <a:effectLst/>
                <a:latin typeface="Microsoft YaHei" panose="020B0503020204020204" pitchFamily="34" charset="-122"/>
                <a:ea typeface="Microsoft YaHei" panose="020B0503020204020204" pitchFamily="34" charset="-122"/>
              </a:rPr>
              <a:t>es6</a:t>
            </a:r>
            <a:r>
              <a:rPr lang="zh-CN" altLang="en-US" sz="1600" b="0" i="0" dirty="0">
                <a:solidFill>
                  <a:srgbClr val="4D4D4D"/>
                </a:solidFill>
                <a:effectLst/>
                <a:latin typeface="Microsoft YaHei" panose="020B0503020204020204" pitchFamily="34" charset="-122"/>
                <a:ea typeface="Microsoft YaHei" panose="020B0503020204020204" pitchFamily="34" charset="-122"/>
              </a:rPr>
              <a:t>为例，</a:t>
            </a:r>
            <a:r>
              <a:rPr lang="en-US" altLang="zh-CN" sz="1600" b="0" i="0" dirty="0">
                <a:solidFill>
                  <a:srgbClr val="4D4D4D"/>
                </a:solidFill>
                <a:effectLst/>
                <a:latin typeface="Microsoft YaHei" panose="020B0503020204020204" pitchFamily="34" charset="-122"/>
                <a:ea typeface="Microsoft YaHei" panose="020B0503020204020204" pitchFamily="34" charset="-122"/>
              </a:rPr>
              <a:t>es6</a:t>
            </a:r>
            <a:r>
              <a:rPr lang="zh-CN" altLang="en-US" sz="1600" b="0" i="0" dirty="0">
                <a:solidFill>
                  <a:srgbClr val="4D4D4D"/>
                </a:solidFill>
                <a:effectLst/>
                <a:latin typeface="Microsoft YaHei" panose="020B0503020204020204" pitchFamily="34" charset="-122"/>
                <a:ea typeface="Microsoft YaHei" panose="020B0503020204020204" pitchFamily="34" charset="-122"/>
              </a:rPr>
              <a:t>中为</a:t>
            </a:r>
            <a:r>
              <a:rPr lang="en-US" altLang="zh-CN" sz="1600" b="0" i="0" dirty="0" err="1">
                <a:solidFill>
                  <a:srgbClr val="4D4D4D"/>
                </a:solidFill>
                <a:effectLst/>
                <a:latin typeface="Microsoft YaHei" panose="020B0503020204020204" pitchFamily="34" charset="-122"/>
                <a:ea typeface="Microsoft YaHei" panose="020B0503020204020204" pitchFamily="34" charset="-122"/>
              </a:rPr>
              <a:t>javascript</a:t>
            </a:r>
            <a:r>
              <a:rPr lang="zh-CN" altLang="en-US" sz="1600" b="0" i="0" dirty="0">
                <a:solidFill>
                  <a:srgbClr val="4D4D4D"/>
                </a:solidFill>
                <a:effectLst/>
                <a:latin typeface="Microsoft YaHei" panose="020B0503020204020204" pitchFamily="34" charset="-122"/>
                <a:ea typeface="Microsoft YaHei" panose="020B0503020204020204" pitchFamily="34" charset="-122"/>
              </a:rPr>
              <a:t>增加了箭头函数、块级作用域等新的语法和</a:t>
            </a:r>
            <a:r>
              <a:rPr lang="en-US" altLang="zh-CN" sz="1600" b="0" i="0" dirty="0">
                <a:solidFill>
                  <a:srgbClr val="4D4D4D"/>
                </a:solidFill>
                <a:effectLst/>
                <a:latin typeface="Microsoft YaHei" panose="020B0503020204020204" pitchFamily="34" charset="-122"/>
                <a:ea typeface="Microsoft YaHei" panose="020B0503020204020204" pitchFamily="34" charset="-122"/>
              </a:rPr>
              <a:t>Symbol</a:t>
            </a:r>
            <a:r>
              <a:rPr lang="zh-CN" altLang="en-US" sz="1600" b="0" i="0" dirty="0">
                <a:solidFill>
                  <a:srgbClr val="4D4D4D"/>
                </a:solidFill>
                <a:effectLst/>
                <a:latin typeface="Microsoft YaHei" panose="020B0503020204020204" pitchFamily="34" charset="-122"/>
                <a:ea typeface="Microsoft YaHei" panose="020B0503020204020204" pitchFamily="34" charset="-122"/>
              </a:rPr>
              <a:t>、</a:t>
            </a:r>
            <a:r>
              <a:rPr lang="en-US" altLang="zh-CN" sz="1600" b="0" i="0" dirty="0">
                <a:solidFill>
                  <a:srgbClr val="4D4D4D"/>
                </a:solidFill>
                <a:effectLst/>
                <a:latin typeface="Microsoft YaHei" panose="020B0503020204020204" pitchFamily="34" charset="-122"/>
                <a:ea typeface="Microsoft YaHei" panose="020B0503020204020204" pitchFamily="34" charset="-122"/>
              </a:rPr>
              <a:t>Promise</a:t>
            </a:r>
            <a:r>
              <a:rPr lang="zh-CN" altLang="en-US" sz="1600" b="0" i="0" dirty="0">
                <a:solidFill>
                  <a:srgbClr val="4D4D4D"/>
                </a:solidFill>
                <a:effectLst/>
                <a:latin typeface="Microsoft YaHei" panose="020B0503020204020204" pitchFamily="34" charset="-122"/>
                <a:ea typeface="Microsoft YaHei" panose="020B0503020204020204" pitchFamily="34" charset="-122"/>
              </a:rPr>
              <a:t>等新的数据类型，但是这些语法和数据类型并不能够马上被现在的浏览器全部支持，为了能在现有的浏览器上使用</a:t>
            </a:r>
            <a:r>
              <a:rPr lang="en-US" altLang="zh-CN" sz="1600" b="0" i="0" dirty="0" err="1">
                <a:solidFill>
                  <a:srgbClr val="4D4D4D"/>
                </a:solidFill>
                <a:effectLst/>
                <a:latin typeface="Microsoft YaHei" panose="020B0503020204020204" pitchFamily="34" charset="-122"/>
                <a:ea typeface="Microsoft YaHei" panose="020B0503020204020204" pitchFamily="34" charset="-122"/>
              </a:rPr>
              <a:t>js</a:t>
            </a:r>
            <a:r>
              <a:rPr lang="zh-CN" altLang="en-US" sz="1600" b="0" i="0" dirty="0">
                <a:solidFill>
                  <a:srgbClr val="4D4D4D"/>
                </a:solidFill>
                <a:effectLst/>
                <a:latin typeface="Microsoft YaHei" panose="020B0503020204020204" pitchFamily="34" charset="-122"/>
                <a:ea typeface="Microsoft YaHei" panose="020B0503020204020204" pitchFamily="34" charset="-122"/>
              </a:rPr>
              <a:t>新的语法和新的数据类型，就需要使用一个转译器，将</a:t>
            </a:r>
            <a:r>
              <a:rPr lang="en-US" altLang="zh-CN" sz="1600" b="0" i="0" dirty="0" err="1">
                <a:solidFill>
                  <a:srgbClr val="4D4D4D"/>
                </a:solidFill>
                <a:effectLst/>
                <a:latin typeface="Microsoft YaHei" panose="020B0503020204020204" pitchFamily="34" charset="-122"/>
                <a:ea typeface="Microsoft YaHei" panose="020B0503020204020204" pitchFamily="34" charset="-122"/>
              </a:rPr>
              <a:t>javascript</a:t>
            </a:r>
            <a:r>
              <a:rPr lang="zh-CN" altLang="en-US" sz="1600" b="0" i="0" dirty="0">
                <a:solidFill>
                  <a:srgbClr val="4D4D4D"/>
                </a:solidFill>
                <a:effectLst/>
                <a:latin typeface="Microsoft YaHei" panose="020B0503020204020204" pitchFamily="34" charset="-122"/>
                <a:ea typeface="Microsoft YaHei" panose="020B0503020204020204" pitchFamily="34" charset="-122"/>
              </a:rPr>
              <a:t>中新增的特性转为现代浏览器能理解的形式。</a:t>
            </a:r>
            <a:r>
              <a:rPr lang="en-US" altLang="zh-CN" sz="1600" b="0" i="0" dirty="0">
                <a:solidFill>
                  <a:srgbClr val="4D4D4D"/>
                </a:solidFill>
                <a:effectLst/>
                <a:latin typeface="Microsoft YaHei" panose="020B0503020204020204" pitchFamily="34" charset="-122"/>
                <a:ea typeface="Microsoft YaHei" panose="020B0503020204020204" pitchFamily="34" charset="-122"/>
              </a:rPr>
              <a:t>babel</a:t>
            </a:r>
            <a:r>
              <a:rPr lang="zh-CN" altLang="en-US" sz="1600" b="0" i="0" dirty="0">
                <a:solidFill>
                  <a:srgbClr val="4D4D4D"/>
                </a:solidFill>
                <a:effectLst/>
                <a:latin typeface="Microsoft YaHei" panose="020B0503020204020204" pitchFamily="34" charset="-122"/>
                <a:ea typeface="Microsoft YaHei" panose="020B0503020204020204" pitchFamily="34" charset="-122"/>
              </a:rPr>
              <a:t>就是做这个方面的转化工作。</a:t>
            </a:r>
            <a:endParaRPr lang="zh-CN" altLang="en-US" sz="1600" dirty="0"/>
          </a:p>
        </p:txBody>
      </p:sp>
    </p:spTree>
    <p:extLst>
      <p:ext uri="{BB962C8B-B14F-4D97-AF65-F5344CB8AC3E}">
        <p14:creationId xmlns:p14="http://schemas.microsoft.com/office/powerpoint/2010/main" val="242952335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strVal val="4*#ppt_w"/>
                                          </p:val>
                                        </p:tav>
                                        <p:tav tm="100000">
                                          <p:val>
                                            <p:strVal val="#ppt_w"/>
                                          </p:val>
                                        </p:tav>
                                      </p:tavLst>
                                    </p:anim>
                                    <p:anim calcmode="lin" valueType="num">
                                      <p:cBhvr>
                                        <p:cTn id="19"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0">
            <a:extLst>
              <a:ext uri="{FF2B5EF4-FFF2-40B4-BE49-F238E27FC236}">
                <a16:creationId xmlns:a16="http://schemas.microsoft.com/office/drawing/2014/main" id="{C0F7B277-9B31-4A15-ACE5-DA5037C4C640}"/>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引子</a:t>
            </a:r>
          </a:p>
        </p:txBody>
      </p:sp>
      <p:sp>
        <p:nvSpPr>
          <p:cNvPr id="39" name="矩形 1">
            <a:extLst>
              <a:ext uri="{FF2B5EF4-FFF2-40B4-BE49-F238E27FC236}">
                <a16:creationId xmlns:a16="http://schemas.microsoft.com/office/drawing/2014/main" id="{6FF549FA-1FAA-4916-9023-F7CC0698A22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0" name="文本框 39">
            <a:extLst>
              <a:ext uri="{FF2B5EF4-FFF2-40B4-BE49-F238E27FC236}">
                <a16:creationId xmlns:a16="http://schemas.microsoft.com/office/drawing/2014/main" id="{46F88A6E-CF96-4045-BFBB-855454778C12}"/>
              </a:ext>
            </a:extLst>
          </p:cNvPr>
          <p:cNvSpPr txBox="1"/>
          <p:nvPr/>
        </p:nvSpPr>
        <p:spPr>
          <a:xfrm>
            <a:off x="3776030" y="2967335"/>
            <a:ext cx="3384933" cy="461665"/>
          </a:xfrm>
          <a:prstGeom prst="rect">
            <a:avLst/>
          </a:prstGeom>
          <a:noFill/>
        </p:spPr>
        <p:txBody>
          <a:bodyPr wrap="square">
            <a:spAutoFit/>
          </a:bodyPr>
          <a:lstStyle/>
          <a:p>
            <a:pPr marL="285750" indent="-285750">
              <a:buFont typeface="Arial" panose="020B0604020202020204" pitchFamily="34" charset="0"/>
              <a:buChar char="•"/>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如何翻译</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she is cute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2313856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0">
            <a:extLst>
              <a:ext uri="{FF2B5EF4-FFF2-40B4-BE49-F238E27FC236}">
                <a16:creationId xmlns:a16="http://schemas.microsoft.com/office/drawing/2014/main" id="{C0F7B277-9B31-4A15-ACE5-DA5037C4C640}"/>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解析</a:t>
            </a:r>
          </a:p>
        </p:txBody>
      </p:sp>
      <p:sp>
        <p:nvSpPr>
          <p:cNvPr id="39" name="矩形 1">
            <a:extLst>
              <a:ext uri="{FF2B5EF4-FFF2-40B4-BE49-F238E27FC236}">
                <a16:creationId xmlns:a16="http://schemas.microsoft.com/office/drawing/2014/main" id="{6FF549FA-1FAA-4916-9023-F7CC0698A22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7" name="图片 6">
            <a:extLst>
              <a:ext uri="{FF2B5EF4-FFF2-40B4-BE49-F238E27FC236}">
                <a16:creationId xmlns:a16="http://schemas.microsoft.com/office/drawing/2014/main" id="{284CC1F6-3163-4FA0-9053-26EAAE35ACB1}"/>
              </a:ext>
            </a:extLst>
          </p:cNvPr>
          <p:cNvPicPr>
            <a:picLocks noChangeAspect="1"/>
          </p:cNvPicPr>
          <p:nvPr/>
        </p:nvPicPr>
        <p:blipFill>
          <a:blip r:embed="rId3"/>
          <a:stretch>
            <a:fillRect/>
          </a:stretch>
        </p:blipFill>
        <p:spPr>
          <a:xfrm>
            <a:off x="1715339" y="1336589"/>
            <a:ext cx="7648997" cy="4422076"/>
          </a:xfrm>
          <a:prstGeom prst="rect">
            <a:avLst/>
          </a:prstGeom>
        </p:spPr>
      </p:pic>
      <p:sp>
        <p:nvSpPr>
          <p:cNvPr id="6" name="文本框 5">
            <a:extLst>
              <a:ext uri="{FF2B5EF4-FFF2-40B4-BE49-F238E27FC236}">
                <a16:creationId xmlns:a16="http://schemas.microsoft.com/office/drawing/2014/main" id="{5D9A398F-0ED4-42A2-9FC6-4BAB051E4DDF}"/>
              </a:ext>
            </a:extLst>
          </p:cNvPr>
          <p:cNvSpPr txBox="1"/>
          <p:nvPr/>
        </p:nvSpPr>
        <p:spPr>
          <a:xfrm>
            <a:off x="5078505" y="1336589"/>
            <a:ext cx="922664" cy="396583"/>
          </a:xfrm>
          <a:prstGeom prst="rect">
            <a:avLst/>
          </a:prstGeom>
          <a:noFill/>
        </p:spPr>
        <p:txBody>
          <a:bodyPr wrap="square">
            <a:spAutoFit/>
          </a:bodyPr>
          <a:lstStyle/>
          <a:p>
            <a:pPr lvl="0">
              <a:lnSpc>
                <a:spcPct val="120000"/>
              </a:lnSpc>
              <a:spcBef>
                <a:spcPct val="0"/>
              </a:spcBef>
              <a:defRPr/>
            </a:pPr>
            <a:r>
              <a:rPr lang="zh-CN" altLang="en-US" sz="1800" dirty="0">
                <a:latin typeface="微软雅黑" panose="020B0503020204020204" pitchFamily="34" charset="-122"/>
                <a:ea typeface="微软雅黑" panose="020B0503020204020204" pitchFamily="34" charset="-122"/>
                <a:cs typeface="+mn-ea"/>
                <a:sym typeface="FZHei-B01S" panose="02010601030101010101" pitchFamily="2" charset="-122"/>
              </a:rPr>
              <a:t>陈述句</a:t>
            </a:r>
          </a:p>
        </p:txBody>
      </p:sp>
    </p:spTree>
    <p:extLst>
      <p:ext uri="{BB962C8B-B14F-4D97-AF65-F5344CB8AC3E}">
        <p14:creationId xmlns:p14="http://schemas.microsoft.com/office/powerpoint/2010/main" val="342738799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0">
            <a:extLst>
              <a:ext uri="{FF2B5EF4-FFF2-40B4-BE49-F238E27FC236}">
                <a16:creationId xmlns:a16="http://schemas.microsoft.com/office/drawing/2014/main" id="{C0F7B277-9B31-4A15-ACE5-DA5037C4C640}"/>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转换</a:t>
            </a:r>
            <a:r>
              <a:rPr lang="en-US" altLang="zh-CN"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&amp;</a:t>
            </a:r>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生成</a:t>
            </a:r>
          </a:p>
        </p:txBody>
      </p:sp>
      <p:sp>
        <p:nvSpPr>
          <p:cNvPr id="39" name="矩形 1">
            <a:extLst>
              <a:ext uri="{FF2B5EF4-FFF2-40B4-BE49-F238E27FC236}">
                <a16:creationId xmlns:a16="http://schemas.microsoft.com/office/drawing/2014/main" id="{6FF549FA-1FAA-4916-9023-F7CC0698A22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 name="图片 2">
            <a:extLst>
              <a:ext uri="{FF2B5EF4-FFF2-40B4-BE49-F238E27FC236}">
                <a16:creationId xmlns:a16="http://schemas.microsoft.com/office/drawing/2014/main" id="{3BA8C16E-5614-4BC1-AE85-6EF6CB893B65}"/>
              </a:ext>
            </a:extLst>
          </p:cNvPr>
          <p:cNvPicPr>
            <a:picLocks noChangeAspect="1"/>
          </p:cNvPicPr>
          <p:nvPr/>
        </p:nvPicPr>
        <p:blipFill>
          <a:blip r:embed="rId3"/>
          <a:stretch>
            <a:fillRect/>
          </a:stretch>
        </p:blipFill>
        <p:spPr>
          <a:xfrm>
            <a:off x="2511847" y="1212397"/>
            <a:ext cx="5728866" cy="4646138"/>
          </a:xfrm>
          <a:prstGeom prst="rect">
            <a:avLst/>
          </a:prstGeom>
        </p:spPr>
      </p:pic>
      <p:sp>
        <p:nvSpPr>
          <p:cNvPr id="2" name="箭头: 右 1">
            <a:extLst>
              <a:ext uri="{FF2B5EF4-FFF2-40B4-BE49-F238E27FC236}">
                <a16:creationId xmlns:a16="http://schemas.microsoft.com/office/drawing/2014/main" id="{1DAB6790-7328-4F4B-BD38-42FBA8FA7549}"/>
              </a:ext>
            </a:extLst>
          </p:cNvPr>
          <p:cNvSpPr/>
          <p:nvPr/>
        </p:nvSpPr>
        <p:spPr>
          <a:xfrm>
            <a:off x="6096000" y="1344058"/>
            <a:ext cx="1263267" cy="242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8BB34C7-21BD-42C1-AC3F-4B7761D51136}"/>
              </a:ext>
            </a:extLst>
          </p:cNvPr>
          <p:cNvSpPr txBox="1"/>
          <p:nvPr/>
        </p:nvSpPr>
        <p:spPr>
          <a:xfrm>
            <a:off x="7675724" y="1266951"/>
            <a:ext cx="1129977" cy="396583"/>
          </a:xfrm>
          <a:prstGeom prst="rect">
            <a:avLst/>
          </a:prstGeom>
          <a:noFill/>
        </p:spPr>
        <p:txBody>
          <a:bodyPr wrap="square">
            <a:spAutoFit/>
          </a:bodyPr>
          <a:lstStyle/>
          <a:p>
            <a:pPr lvl="0">
              <a:lnSpc>
                <a:spcPct val="120000"/>
              </a:lnSpc>
              <a:spcBef>
                <a:spcPct val="0"/>
              </a:spcBef>
              <a:defRPr/>
            </a:pPr>
            <a:r>
              <a:rPr lang="zh-CN" altLang="en-US" sz="1800" b="1" dirty="0">
                <a:latin typeface="微软雅黑" panose="020B0503020204020204" pitchFamily="34" charset="-122"/>
                <a:ea typeface="微软雅黑" panose="020B0503020204020204" pitchFamily="34" charset="-122"/>
                <a:cs typeface="+mn-ea"/>
                <a:sym typeface="FZHei-B01S" panose="02010601030101010101" pitchFamily="2" charset="-122"/>
              </a:rPr>
              <a:t>她很可爱</a:t>
            </a:r>
          </a:p>
        </p:txBody>
      </p:sp>
      <p:sp>
        <p:nvSpPr>
          <p:cNvPr id="9" name="文本框 8">
            <a:extLst>
              <a:ext uri="{FF2B5EF4-FFF2-40B4-BE49-F238E27FC236}">
                <a16:creationId xmlns:a16="http://schemas.microsoft.com/office/drawing/2014/main" id="{03F598DB-4EC0-4B47-8ECA-D9B7F28E1D11}"/>
              </a:ext>
            </a:extLst>
          </p:cNvPr>
          <p:cNvSpPr txBox="1"/>
          <p:nvPr/>
        </p:nvSpPr>
        <p:spPr>
          <a:xfrm>
            <a:off x="6409063" y="843065"/>
            <a:ext cx="669070" cy="369332"/>
          </a:xfrm>
          <a:prstGeom prst="rect">
            <a:avLst/>
          </a:prstGeom>
          <a:noFill/>
        </p:spPr>
        <p:txBody>
          <a:bodyPr wrap="square">
            <a:spAutoFit/>
          </a:bodyPr>
          <a:lstStyle/>
          <a:p>
            <a:pPr eaLnBrk="1" hangingPunct="1"/>
            <a:r>
              <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生成</a:t>
            </a:r>
          </a:p>
        </p:txBody>
      </p:sp>
    </p:spTree>
    <p:extLst>
      <p:ext uri="{BB962C8B-B14F-4D97-AF65-F5344CB8AC3E}">
        <p14:creationId xmlns:p14="http://schemas.microsoft.com/office/powerpoint/2010/main" val="368775062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千图PPT彼岸天：ID 8661124库_组合 34">
            <a:extLst>
              <a:ext uri="{FF2B5EF4-FFF2-40B4-BE49-F238E27FC236}">
                <a16:creationId xmlns:a16="http://schemas.microsoft.com/office/drawing/2014/main" id="{DB4EDCF9-20D2-4834-8DD7-71B251BBE241}"/>
              </a:ext>
            </a:extLst>
          </p:cNvPr>
          <p:cNvGrpSpPr/>
          <p:nvPr>
            <p:custDataLst>
              <p:tags r:id="rId1"/>
            </p:custDataLst>
          </p:nvPr>
        </p:nvGrpSpPr>
        <p:grpSpPr>
          <a:xfrm>
            <a:off x="2099556" y="4059517"/>
            <a:ext cx="7992888" cy="923250"/>
            <a:chOff x="2099556" y="4059517"/>
            <a:chExt cx="7992888" cy="923250"/>
          </a:xfrm>
        </p:grpSpPr>
        <p:grpSp>
          <p:nvGrpSpPr>
            <p:cNvPr id="6" name="Group 31">
              <a:extLst>
                <a:ext uri="{FF2B5EF4-FFF2-40B4-BE49-F238E27FC236}">
                  <a16:creationId xmlns:a16="http://schemas.microsoft.com/office/drawing/2014/main" id="{82F7E5BF-4073-4914-BF9F-68A7B43FDEB3}"/>
                </a:ext>
              </a:extLst>
            </p:cNvPr>
            <p:cNvGrpSpPr>
              <a:grpSpLocks/>
            </p:cNvGrpSpPr>
            <p:nvPr/>
          </p:nvGrpSpPr>
          <p:grpSpPr bwMode="auto">
            <a:xfrm>
              <a:off x="2099556" y="4059517"/>
              <a:ext cx="2009323" cy="562462"/>
              <a:chOff x="816" y="2304"/>
              <a:chExt cx="1440" cy="448"/>
            </a:xfrm>
          </p:grpSpPr>
          <p:sp>
            <p:nvSpPr>
              <p:cNvPr id="28" name="Freeform: Shape 32">
                <a:extLst>
                  <a:ext uri="{FF2B5EF4-FFF2-40B4-BE49-F238E27FC236}">
                    <a16:creationId xmlns:a16="http://schemas.microsoft.com/office/drawing/2014/main" id="{2E0C3D6D-52CD-49AD-8915-359B360744DF}"/>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C0C0C0"/>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Rectangle 33">
                <a:extLst>
                  <a:ext uri="{FF2B5EF4-FFF2-40B4-BE49-F238E27FC236}">
                    <a16:creationId xmlns:a16="http://schemas.microsoft.com/office/drawing/2014/main" id="{CD8A9458-420E-4D2E-80DB-318851F7C592}"/>
                  </a:ext>
                </a:extLst>
              </p:cNvPr>
              <p:cNvSpPr>
                <a:spLocks/>
              </p:cNvSpPr>
              <p:nvPr/>
            </p:nvSpPr>
            <p:spPr bwMode="gray">
              <a:xfrm>
                <a:off x="816" y="2304"/>
                <a:ext cx="1440" cy="393"/>
              </a:xfrm>
              <a:prstGeom prst="rect">
                <a:avLst/>
              </a:prstGeom>
              <a:solidFill>
                <a:schemeClr val="accent3"/>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normAutofit/>
              </a:bodyPr>
              <a:lstStyle/>
              <a:p>
                <a:pPr algn="ctr"/>
                <a:r>
                  <a:rPr lang="en-US" sz="16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Generat</a:t>
                </a:r>
                <a:r>
                  <a:rPr lang="en-US" altLang="zh-CN" sz="16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o</a:t>
                </a:r>
                <a:r>
                  <a:rPr lang="en-US" sz="16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r</a:t>
                </a:r>
              </a:p>
            </p:txBody>
          </p:sp>
        </p:grpSp>
        <p:sp>
          <p:nvSpPr>
            <p:cNvPr id="13" name="Straight Connector 42">
              <a:extLst>
                <a:ext uri="{FF2B5EF4-FFF2-40B4-BE49-F238E27FC236}">
                  <a16:creationId xmlns:a16="http://schemas.microsoft.com/office/drawing/2014/main" id="{3DC15F03-B45A-4E23-873B-422455A663DC}"/>
                </a:ext>
              </a:extLst>
            </p:cNvPr>
            <p:cNvSpPr>
              <a:spLocks/>
            </p:cNvSpPr>
            <p:nvPr/>
          </p:nvSpPr>
          <p:spPr bwMode="auto">
            <a:xfrm>
              <a:off x="3165278" y="4982767"/>
              <a:ext cx="6927166" cy="0"/>
            </a:xfrm>
            <a:prstGeom prst="line">
              <a:avLst/>
            </a:prstGeom>
            <a:noFill/>
            <a:ln w="38100" cap="rnd">
              <a:solidFill>
                <a:schemeClr val="bg1">
                  <a:lumMod val="50000"/>
                </a:schemeClr>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4" name="千图PPT彼岸天：ID 8661124库_组合 33">
            <a:extLst>
              <a:ext uri="{FF2B5EF4-FFF2-40B4-BE49-F238E27FC236}">
                <a16:creationId xmlns:a16="http://schemas.microsoft.com/office/drawing/2014/main" id="{09F8972B-2159-4DC6-8EA8-E190F2F99AA5}"/>
              </a:ext>
            </a:extLst>
          </p:cNvPr>
          <p:cNvGrpSpPr/>
          <p:nvPr>
            <p:custDataLst>
              <p:tags r:id="rId2"/>
            </p:custDataLst>
          </p:nvPr>
        </p:nvGrpSpPr>
        <p:grpSpPr>
          <a:xfrm>
            <a:off x="2099556" y="2727368"/>
            <a:ext cx="7992888" cy="1332146"/>
            <a:chOff x="2099556" y="2727368"/>
            <a:chExt cx="7992888" cy="1332146"/>
          </a:xfrm>
        </p:grpSpPr>
        <p:grpSp>
          <p:nvGrpSpPr>
            <p:cNvPr id="5" name="Group 28">
              <a:extLst>
                <a:ext uri="{FF2B5EF4-FFF2-40B4-BE49-F238E27FC236}">
                  <a16:creationId xmlns:a16="http://schemas.microsoft.com/office/drawing/2014/main" id="{5713E003-C003-4E2F-A59C-920D52836B65}"/>
                </a:ext>
              </a:extLst>
            </p:cNvPr>
            <p:cNvGrpSpPr>
              <a:grpSpLocks/>
            </p:cNvGrpSpPr>
            <p:nvPr/>
          </p:nvGrpSpPr>
          <p:grpSpPr bwMode="auto">
            <a:xfrm>
              <a:off x="2099556" y="2727368"/>
              <a:ext cx="2009323" cy="562462"/>
              <a:chOff x="816" y="2304"/>
              <a:chExt cx="1440" cy="448"/>
            </a:xfrm>
          </p:grpSpPr>
          <p:sp>
            <p:nvSpPr>
              <p:cNvPr id="30" name="Freeform: Shape 29">
                <a:extLst>
                  <a:ext uri="{FF2B5EF4-FFF2-40B4-BE49-F238E27FC236}">
                    <a16:creationId xmlns:a16="http://schemas.microsoft.com/office/drawing/2014/main" id="{3408ADAD-0E43-4016-9028-5874390F1836}"/>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C0C0C0"/>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1" name="Rectangle 30">
                <a:extLst>
                  <a:ext uri="{FF2B5EF4-FFF2-40B4-BE49-F238E27FC236}">
                    <a16:creationId xmlns:a16="http://schemas.microsoft.com/office/drawing/2014/main" id="{8D8FDB90-922B-4FBF-AF3C-990817B1C84F}"/>
                  </a:ext>
                </a:extLst>
              </p:cNvPr>
              <p:cNvSpPr>
                <a:spLocks/>
              </p:cNvSpPr>
              <p:nvPr/>
            </p:nvSpPr>
            <p:spPr bwMode="gray">
              <a:xfrm>
                <a:off x="816" y="2304"/>
                <a:ext cx="1440" cy="393"/>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normAutofit/>
              </a:bodyPr>
              <a:lstStyle/>
              <a:p>
                <a:pPr algn="ctr"/>
                <a:r>
                  <a:rPr lang="en-US" sz="16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Transformer</a:t>
                </a:r>
              </a:p>
            </p:txBody>
          </p:sp>
        </p:grpSp>
        <p:cxnSp>
          <p:nvCxnSpPr>
            <p:cNvPr id="9" name="Straight Arrow Connector 38">
              <a:extLst>
                <a:ext uri="{FF2B5EF4-FFF2-40B4-BE49-F238E27FC236}">
                  <a16:creationId xmlns:a16="http://schemas.microsoft.com/office/drawing/2014/main" id="{D520CBF3-0B3C-49CA-86AB-EB5A761EF855}"/>
                </a:ext>
              </a:extLst>
            </p:cNvPr>
            <p:cNvCxnSpPr>
              <a:cxnSpLocks noChangeShapeType="1"/>
              <a:stCxn id="30" idx="11"/>
              <a:endCxn id="29" idx="0"/>
            </p:cNvCxnSpPr>
            <p:nvPr/>
          </p:nvCxnSpPr>
          <p:spPr bwMode="gray">
            <a:xfrm>
              <a:off x="3098667" y="3225071"/>
              <a:ext cx="5553" cy="834443"/>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traight Connector 41">
              <a:extLst>
                <a:ext uri="{FF2B5EF4-FFF2-40B4-BE49-F238E27FC236}">
                  <a16:creationId xmlns:a16="http://schemas.microsoft.com/office/drawing/2014/main" id="{C8C75837-843A-40BD-9932-256B8E6FBB47}"/>
                </a:ext>
              </a:extLst>
            </p:cNvPr>
            <p:cNvSpPr>
              <a:spLocks/>
            </p:cNvSpPr>
            <p:nvPr/>
          </p:nvSpPr>
          <p:spPr bwMode="auto">
            <a:xfrm>
              <a:off x="3165278" y="3676522"/>
              <a:ext cx="6927166" cy="0"/>
            </a:xfrm>
            <a:prstGeom prst="line">
              <a:avLst/>
            </a:prstGeom>
            <a:noFill/>
            <a:ln w="38100" cap="rnd">
              <a:solidFill>
                <a:schemeClr val="bg1">
                  <a:lumMod val="50000"/>
                </a:schemeClr>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 name="千图PPT彼岸天：ID 8661124库_组合 1">
            <a:extLst>
              <a:ext uri="{FF2B5EF4-FFF2-40B4-BE49-F238E27FC236}">
                <a16:creationId xmlns:a16="http://schemas.microsoft.com/office/drawing/2014/main" id="{6A29CEFE-412A-44EB-A0A2-A33F86EF7E0D}"/>
              </a:ext>
            </a:extLst>
          </p:cNvPr>
          <p:cNvGrpSpPr/>
          <p:nvPr>
            <p:custDataLst>
              <p:tags r:id="rId3"/>
            </p:custDataLst>
          </p:nvPr>
        </p:nvGrpSpPr>
        <p:grpSpPr>
          <a:xfrm>
            <a:off x="2099556" y="1395221"/>
            <a:ext cx="7992888" cy="1332144"/>
            <a:chOff x="2099556" y="1395221"/>
            <a:chExt cx="7992888" cy="1332144"/>
          </a:xfrm>
        </p:grpSpPr>
        <p:grpSp>
          <p:nvGrpSpPr>
            <p:cNvPr id="4" name="Group 25">
              <a:extLst>
                <a:ext uri="{FF2B5EF4-FFF2-40B4-BE49-F238E27FC236}">
                  <a16:creationId xmlns:a16="http://schemas.microsoft.com/office/drawing/2014/main" id="{C25427D6-894C-4061-974A-0CFC4112C49D}"/>
                </a:ext>
              </a:extLst>
            </p:cNvPr>
            <p:cNvGrpSpPr>
              <a:grpSpLocks/>
            </p:cNvGrpSpPr>
            <p:nvPr/>
          </p:nvGrpSpPr>
          <p:grpSpPr bwMode="auto">
            <a:xfrm>
              <a:off x="2099556" y="1395221"/>
              <a:ext cx="2009323" cy="562462"/>
              <a:chOff x="816" y="2304"/>
              <a:chExt cx="1440" cy="448"/>
            </a:xfrm>
          </p:grpSpPr>
          <p:sp>
            <p:nvSpPr>
              <p:cNvPr id="32" name="Freeform: Shape 26">
                <a:extLst>
                  <a:ext uri="{FF2B5EF4-FFF2-40B4-BE49-F238E27FC236}">
                    <a16:creationId xmlns:a16="http://schemas.microsoft.com/office/drawing/2014/main" id="{4CA2A600-6879-4750-9EC9-C49888BC2212}"/>
                  </a:ext>
                </a:extLst>
              </p:cNvPr>
              <p:cNvSpPr>
                <a:spLocks/>
              </p:cNvSpPr>
              <p:nvPr/>
            </p:nvSpPr>
            <p:spPr bwMode="gray">
              <a:xfrm>
                <a:off x="901" y="2562"/>
                <a:ext cx="1270" cy="190"/>
              </a:xfrm>
              <a:custGeom>
                <a:avLst/>
                <a:gdLst>
                  <a:gd name="T0" fmla="*/ 1120 w 1120"/>
                  <a:gd name="T1" fmla="*/ 252 h 252"/>
                  <a:gd name="T2" fmla="*/ 1116 w 1120"/>
                  <a:gd name="T3" fmla="*/ 250 h 252"/>
                  <a:gd name="T4" fmla="*/ 1100 w 1120"/>
                  <a:gd name="T5" fmla="*/ 246 h 252"/>
                  <a:gd name="T6" fmla="*/ 1074 w 1120"/>
                  <a:gd name="T7" fmla="*/ 240 h 252"/>
                  <a:gd name="T8" fmla="*/ 1038 w 1120"/>
                  <a:gd name="T9" fmla="*/ 232 h 252"/>
                  <a:gd name="T10" fmla="*/ 992 w 1120"/>
                  <a:gd name="T11" fmla="*/ 222 h 252"/>
                  <a:gd name="T12" fmla="*/ 938 w 1120"/>
                  <a:gd name="T13" fmla="*/ 212 h 252"/>
                  <a:gd name="T14" fmla="*/ 876 w 1120"/>
                  <a:gd name="T15" fmla="*/ 204 h 252"/>
                  <a:gd name="T16" fmla="*/ 806 w 1120"/>
                  <a:gd name="T17" fmla="*/ 196 h 252"/>
                  <a:gd name="T18" fmla="*/ 730 w 1120"/>
                  <a:gd name="T19" fmla="*/ 190 h 252"/>
                  <a:gd name="T20" fmla="*/ 646 w 1120"/>
                  <a:gd name="T21" fmla="*/ 184 h 252"/>
                  <a:gd name="T22" fmla="*/ 556 w 1120"/>
                  <a:gd name="T23" fmla="*/ 184 h 252"/>
                  <a:gd name="T24" fmla="*/ 466 w 1120"/>
                  <a:gd name="T25" fmla="*/ 184 h 252"/>
                  <a:gd name="T26" fmla="*/ 384 w 1120"/>
                  <a:gd name="T27" fmla="*/ 190 h 252"/>
                  <a:gd name="T28" fmla="*/ 308 w 1120"/>
                  <a:gd name="T29" fmla="*/ 196 h 252"/>
                  <a:gd name="T30" fmla="*/ 238 w 1120"/>
                  <a:gd name="T31" fmla="*/ 204 h 252"/>
                  <a:gd name="T32" fmla="*/ 178 w 1120"/>
                  <a:gd name="T33" fmla="*/ 212 h 252"/>
                  <a:gd name="T34" fmla="*/ 126 w 1120"/>
                  <a:gd name="T35" fmla="*/ 222 h 252"/>
                  <a:gd name="T36" fmla="*/ 82 w 1120"/>
                  <a:gd name="T37" fmla="*/ 232 h 252"/>
                  <a:gd name="T38" fmla="*/ 46 w 1120"/>
                  <a:gd name="T39" fmla="*/ 240 h 252"/>
                  <a:gd name="T40" fmla="*/ 20 w 1120"/>
                  <a:gd name="T41" fmla="*/ 246 h 252"/>
                  <a:gd name="T42" fmla="*/ 6 w 1120"/>
                  <a:gd name="T43" fmla="*/ 250 h 252"/>
                  <a:gd name="T44" fmla="*/ 0 w 1120"/>
                  <a:gd name="T45" fmla="*/ 252 h 252"/>
                  <a:gd name="T46" fmla="*/ 0 w 1120"/>
                  <a:gd name="T47" fmla="*/ 62 h 252"/>
                  <a:gd name="T48" fmla="*/ 560 w 1120"/>
                  <a:gd name="T49" fmla="*/ 0 h 252"/>
                  <a:gd name="T50" fmla="*/ 1120 w 1120"/>
                  <a:gd name="T51" fmla="*/ 62 h 252"/>
                  <a:gd name="T52" fmla="*/ 1120 w 1120"/>
                  <a:gd name="T53" fmla="*/ 252 h 252"/>
                  <a:gd name="T54" fmla="*/ 1120 w 1120"/>
                  <a:gd name="T5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C0C0C0"/>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Rectangle 27">
                <a:extLst>
                  <a:ext uri="{FF2B5EF4-FFF2-40B4-BE49-F238E27FC236}">
                    <a16:creationId xmlns:a16="http://schemas.microsoft.com/office/drawing/2014/main" id="{05FC0CB2-CE8D-469F-AE63-0FA5F27B258B}"/>
                  </a:ext>
                </a:extLst>
              </p:cNvPr>
              <p:cNvSpPr>
                <a:spLocks/>
              </p:cNvSpPr>
              <p:nvPr/>
            </p:nvSpPr>
            <p:spPr bwMode="gray">
              <a:xfrm>
                <a:off x="816" y="2304"/>
                <a:ext cx="1440" cy="393"/>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norm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Parser</a:t>
                </a:r>
                <a:endParaRPr lang="en-US" sz="16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cxnSp>
          <p:nvCxnSpPr>
            <p:cNvPr id="8" name="Straight Arrow Connector 37">
              <a:extLst>
                <a:ext uri="{FF2B5EF4-FFF2-40B4-BE49-F238E27FC236}">
                  <a16:creationId xmlns:a16="http://schemas.microsoft.com/office/drawing/2014/main" id="{A9568990-B386-4A87-BC20-A038B0EBA2F3}"/>
                </a:ext>
              </a:extLst>
            </p:cNvPr>
            <p:cNvCxnSpPr>
              <a:cxnSpLocks noChangeShapeType="1"/>
              <a:stCxn id="32" idx="11"/>
              <a:endCxn id="31" idx="0"/>
            </p:cNvCxnSpPr>
            <p:nvPr/>
          </p:nvCxnSpPr>
          <p:spPr bwMode="gray">
            <a:xfrm>
              <a:off x="3098667" y="1892922"/>
              <a:ext cx="5553" cy="834443"/>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Straight Connector 40">
              <a:extLst>
                <a:ext uri="{FF2B5EF4-FFF2-40B4-BE49-F238E27FC236}">
                  <a16:creationId xmlns:a16="http://schemas.microsoft.com/office/drawing/2014/main" id="{21CBE0FB-2EEB-4D25-B4A9-361ED369506A}"/>
                </a:ext>
              </a:extLst>
            </p:cNvPr>
            <p:cNvSpPr>
              <a:spLocks/>
            </p:cNvSpPr>
            <p:nvPr/>
          </p:nvSpPr>
          <p:spPr bwMode="auto">
            <a:xfrm>
              <a:off x="3165278" y="2225960"/>
              <a:ext cx="6927166" cy="0"/>
            </a:xfrm>
            <a:prstGeom prst="line">
              <a:avLst/>
            </a:prstGeom>
            <a:noFill/>
            <a:ln w="38100" cap="rnd">
              <a:solidFill>
                <a:schemeClr val="bg1">
                  <a:lumMod val="50000"/>
                </a:schemeClr>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dirty="0">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38" name="išľíďè">
            <a:extLst>
              <a:ext uri="{FF2B5EF4-FFF2-40B4-BE49-F238E27FC236}">
                <a16:creationId xmlns:a16="http://schemas.microsoft.com/office/drawing/2014/main" id="{67D0A620-140E-4687-826B-25A8DD082A7F}"/>
              </a:ext>
            </a:extLst>
          </p:cNvPr>
          <p:cNvSpPr/>
          <p:nvPr/>
        </p:nvSpPr>
        <p:spPr bwMode="auto">
          <a:xfrm>
            <a:off x="4508700" y="1724810"/>
            <a:ext cx="546513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en-US" altLang="zh-CN" sz="1600" dirty="0">
                <a:latin typeface="微软雅黑" panose="020B0503020204020204" pitchFamily="34" charset="-122"/>
                <a:ea typeface="微软雅黑" panose="020B0503020204020204" pitchFamily="34" charset="-122"/>
                <a:cs typeface="+mn-ea"/>
                <a:sym typeface="FZHei-B01S" panose="02010601030101010101" pitchFamily="2" charset="-122"/>
              </a:rPr>
              <a:t>Babel</a:t>
            </a: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会把</a:t>
            </a:r>
            <a:r>
              <a:rPr lang="en-US" altLang="zh-CN" sz="1600" dirty="0" err="1">
                <a:latin typeface="微软雅黑" panose="020B0503020204020204" pitchFamily="34" charset="-122"/>
                <a:ea typeface="微软雅黑" panose="020B0503020204020204" pitchFamily="34" charset="-122"/>
                <a:cs typeface="+mn-ea"/>
                <a:sym typeface="FZHei-B01S" panose="02010601030101010101" pitchFamily="2" charset="-122"/>
              </a:rPr>
              <a:t>js</a:t>
            </a: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代码进行解析生成</a:t>
            </a:r>
            <a:r>
              <a:rPr lang="en-US" altLang="zh-CN" sz="1600" dirty="0">
                <a:latin typeface="微软雅黑" panose="020B0503020204020204" pitchFamily="34" charset="-122"/>
                <a:ea typeface="微软雅黑" panose="020B0503020204020204" pitchFamily="34" charset="-122"/>
                <a:cs typeface="+mn-ea"/>
                <a:sym typeface="FZHei-B01S" panose="02010601030101010101" pitchFamily="2" charset="-122"/>
              </a:rPr>
              <a:t>AST</a:t>
            </a: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（抽象语法树）</a:t>
            </a:r>
          </a:p>
        </p:txBody>
      </p:sp>
      <p:sp>
        <p:nvSpPr>
          <p:cNvPr id="39" name="iSlíďè">
            <a:extLst>
              <a:ext uri="{FF2B5EF4-FFF2-40B4-BE49-F238E27FC236}">
                <a16:creationId xmlns:a16="http://schemas.microsoft.com/office/drawing/2014/main" id="{83C9F050-8B46-48F4-AC46-5A03B23042B5}"/>
              </a:ext>
            </a:extLst>
          </p:cNvPr>
          <p:cNvSpPr txBox="1"/>
          <p:nvPr/>
        </p:nvSpPr>
        <p:spPr bwMode="auto">
          <a:xfrm>
            <a:off x="4518311" y="1391130"/>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lang="zh-CN" altLang="en-US" b="1" noProof="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rPr>
              <a:t>解析</a:t>
            </a:r>
            <a:endPar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0" name="išľíďè">
            <a:extLst>
              <a:ext uri="{FF2B5EF4-FFF2-40B4-BE49-F238E27FC236}">
                <a16:creationId xmlns:a16="http://schemas.microsoft.com/office/drawing/2014/main" id="{507AAB2E-9270-4F3A-ACCD-0DEA367F3E1E}"/>
              </a:ext>
            </a:extLst>
          </p:cNvPr>
          <p:cNvSpPr/>
          <p:nvPr/>
        </p:nvSpPr>
        <p:spPr bwMode="auto">
          <a:xfrm>
            <a:off x="4518311" y="3044514"/>
            <a:ext cx="546513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en-US" altLang="zh-CN" sz="1600" dirty="0">
                <a:latin typeface="微软雅黑" panose="020B0503020204020204" pitchFamily="34" charset="-122"/>
                <a:ea typeface="微软雅黑" panose="020B0503020204020204" pitchFamily="34" charset="-122"/>
                <a:cs typeface="+mn-ea"/>
                <a:sym typeface="FZHei-B01S" panose="02010601030101010101" pitchFamily="2" charset="-122"/>
              </a:rPr>
              <a:t>Babel</a:t>
            </a: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会把上面解析生成的</a:t>
            </a:r>
            <a:r>
              <a:rPr lang="en-US" altLang="zh-CN" sz="1600" dirty="0">
                <a:latin typeface="微软雅黑" panose="020B0503020204020204" pitchFamily="34" charset="-122"/>
                <a:ea typeface="微软雅黑" panose="020B0503020204020204" pitchFamily="34" charset="-122"/>
                <a:cs typeface="+mn-ea"/>
                <a:sym typeface="FZHei-B01S" panose="02010601030101010101" pitchFamily="2" charset="-122"/>
              </a:rPr>
              <a:t>AST</a:t>
            </a: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进行一定规则的转换，生成比如说</a:t>
            </a:r>
            <a:r>
              <a:rPr lang="en-US" altLang="zh-CN" sz="1600" dirty="0">
                <a:latin typeface="微软雅黑" panose="020B0503020204020204" pitchFamily="34" charset="-122"/>
                <a:ea typeface="微软雅黑" panose="020B0503020204020204" pitchFamily="34" charset="-122"/>
                <a:cs typeface="+mn-ea"/>
                <a:sym typeface="FZHei-B01S" panose="02010601030101010101" pitchFamily="2" charset="-122"/>
              </a:rPr>
              <a:t>es5</a:t>
            </a: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的</a:t>
            </a:r>
            <a:r>
              <a:rPr lang="en-US" altLang="zh-CN" sz="1600" dirty="0">
                <a:latin typeface="微软雅黑" panose="020B0503020204020204" pitchFamily="34" charset="-122"/>
                <a:ea typeface="微软雅黑" panose="020B0503020204020204" pitchFamily="34" charset="-122"/>
                <a:cs typeface="+mn-ea"/>
                <a:sym typeface="FZHei-B01S" panose="02010601030101010101" pitchFamily="2" charset="-122"/>
              </a:rPr>
              <a:t>AST</a:t>
            </a:r>
            <a:endPar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41" name="iSlíďè">
            <a:extLst>
              <a:ext uri="{FF2B5EF4-FFF2-40B4-BE49-F238E27FC236}">
                <a16:creationId xmlns:a16="http://schemas.microsoft.com/office/drawing/2014/main" id="{A36B25DA-7BDA-48A1-89AF-D0BA625A31FA}"/>
              </a:ext>
            </a:extLst>
          </p:cNvPr>
          <p:cNvSpPr txBox="1"/>
          <p:nvPr/>
        </p:nvSpPr>
        <p:spPr bwMode="auto">
          <a:xfrm>
            <a:off x="4518311" y="2720685"/>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转换</a:t>
            </a:r>
          </a:p>
        </p:txBody>
      </p:sp>
      <p:sp>
        <p:nvSpPr>
          <p:cNvPr id="42" name="išľíďè">
            <a:extLst>
              <a:ext uri="{FF2B5EF4-FFF2-40B4-BE49-F238E27FC236}">
                <a16:creationId xmlns:a16="http://schemas.microsoft.com/office/drawing/2014/main" id="{E6FF1955-860B-4D72-910A-9514A42142CA}"/>
              </a:ext>
            </a:extLst>
          </p:cNvPr>
          <p:cNvSpPr/>
          <p:nvPr/>
        </p:nvSpPr>
        <p:spPr bwMode="auto">
          <a:xfrm>
            <a:off x="4518311" y="4364218"/>
            <a:ext cx="546513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转换好的</a:t>
            </a:r>
            <a:r>
              <a:rPr lang="en-US" altLang="zh-CN" sz="1600" dirty="0">
                <a:latin typeface="微软雅黑" panose="020B0503020204020204" pitchFamily="34" charset="-122"/>
                <a:ea typeface="微软雅黑" panose="020B0503020204020204" pitchFamily="34" charset="-122"/>
                <a:cs typeface="+mn-ea"/>
                <a:sym typeface="FZHei-B01S" panose="02010601030101010101" pitchFamily="2" charset="-122"/>
              </a:rPr>
              <a:t>AST</a:t>
            </a:r>
            <a:r>
              <a:rPr lang="zh-CN" altLang="en-US" sz="1600" dirty="0">
                <a:latin typeface="微软雅黑" panose="020B0503020204020204" pitchFamily="34" charset="-122"/>
                <a:ea typeface="微软雅黑" panose="020B0503020204020204" pitchFamily="34" charset="-122"/>
                <a:cs typeface="+mn-ea"/>
                <a:sym typeface="FZHei-B01S" panose="02010601030101010101" pitchFamily="2" charset="-122"/>
              </a:rPr>
              <a:t>会通过生成器生成相对应的代码</a:t>
            </a:r>
          </a:p>
        </p:txBody>
      </p:sp>
      <p:sp>
        <p:nvSpPr>
          <p:cNvPr id="43" name="iSlíďè">
            <a:extLst>
              <a:ext uri="{FF2B5EF4-FFF2-40B4-BE49-F238E27FC236}">
                <a16:creationId xmlns:a16="http://schemas.microsoft.com/office/drawing/2014/main" id="{BB38A836-3627-464F-927A-86AA71B7B234}"/>
              </a:ext>
            </a:extLst>
          </p:cNvPr>
          <p:cNvSpPr txBox="1"/>
          <p:nvPr/>
        </p:nvSpPr>
        <p:spPr bwMode="auto">
          <a:xfrm>
            <a:off x="4518311" y="4013022"/>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生成</a:t>
            </a:r>
          </a:p>
        </p:txBody>
      </p:sp>
      <p:sp>
        <p:nvSpPr>
          <p:cNvPr id="36" name="文本框 10">
            <a:extLst>
              <a:ext uri="{FF2B5EF4-FFF2-40B4-BE49-F238E27FC236}">
                <a16:creationId xmlns:a16="http://schemas.microsoft.com/office/drawing/2014/main" id="{33742B0D-9FF8-4C36-826A-22D3EB942C26}"/>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Babel</a:t>
            </a:r>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工作流程</a:t>
            </a:r>
          </a:p>
        </p:txBody>
      </p:sp>
      <p:sp>
        <p:nvSpPr>
          <p:cNvPr id="46" name="矩形 1">
            <a:extLst>
              <a:ext uri="{FF2B5EF4-FFF2-40B4-BE49-F238E27FC236}">
                <a16:creationId xmlns:a16="http://schemas.microsoft.com/office/drawing/2014/main" id="{ECA4C7CC-87CD-479D-833B-D90B58587452}"/>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35240869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down)">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down)">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A557FA7C-C5A7-47F0-AE3E-ED87CAB5FD30}"/>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目标</a:t>
            </a:r>
          </a:p>
        </p:txBody>
      </p:sp>
      <p:sp>
        <p:nvSpPr>
          <p:cNvPr id="5" name="矩形 1">
            <a:extLst>
              <a:ext uri="{FF2B5EF4-FFF2-40B4-BE49-F238E27FC236}">
                <a16:creationId xmlns:a16="http://schemas.microsoft.com/office/drawing/2014/main" id="{F4FD3AA4-C2A5-4152-BFA1-9C217416F5C6}"/>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文本框 6">
            <a:extLst>
              <a:ext uri="{FF2B5EF4-FFF2-40B4-BE49-F238E27FC236}">
                <a16:creationId xmlns:a16="http://schemas.microsoft.com/office/drawing/2014/main" id="{925ED12D-8DE4-493B-B3E3-E2D1B19001AD}"/>
              </a:ext>
            </a:extLst>
          </p:cNvPr>
          <p:cNvSpPr txBox="1"/>
          <p:nvPr/>
        </p:nvSpPr>
        <p:spPr>
          <a:xfrm>
            <a:off x="174625" y="1900537"/>
            <a:ext cx="8528700" cy="3247877"/>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lang="zh-CN" altLang="en-US" sz="2800" dirty="0">
                <a:latin typeface="微软雅黑" panose="020B0503020204020204" pitchFamily="34" charset="-122"/>
                <a:ea typeface="微软雅黑" panose="020B0503020204020204" pitchFamily="34" charset="-122"/>
              </a:rPr>
              <a:t>了解基本的打包机制</a:t>
            </a:r>
          </a:p>
          <a:p>
            <a:pPr>
              <a:lnSpc>
                <a:spcPct val="150000"/>
              </a:lnSpc>
            </a:pPr>
            <a:endParaRPr lang="en-US" altLang="zh-CN"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90204" pitchFamily="34" charset="0"/>
              <a:buChar char="•"/>
            </a:pPr>
            <a:r>
              <a:rPr lang="zh-CN" altLang="en-US" sz="2800" dirty="0">
                <a:latin typeface="微软雅黑" panose="020B0503020204020204" pitchFamily="34" charset="-122"/>
                <a:ea typeface="微软雅黑" panose="020B0503020204020204" pitchFamily="34" charset="-122"/>
              </a:rPr>
              <a:t>了解 </a:t>
            </a:r>
            <a:r>
              <a:rPr lang="en-US" altLang="zh-CN" sz="2800" dirty="0">
                <a:latin typeface="微软雅黑" panose="020B0503020204020204" pitchFamily="34" charset="-122"/>
                <a:ea typeface="微软雅黑" panose="020B0503020204020204" pitchFamily="34" charset="-122"/>
              </a:rPr>
              <a:t>babel</a:t>
            </a:r>
            <a:r>
              <a:rPr lang="zh-CN" altLang="en-US" sz="2800" dirty="0">
                <a:latin typeface="微软雅黑" panose="020B0503020204020204" pitchFamily="34" charset="-122"/>
                <a:ea typeface="微软雅黑" panose="020B0503020204020204" pitchFamily="34" charset="-122"/>
              </a:rPr>
              <a:t>的工作原理和配置</a:t>
            </a:r>
            <a:endParaRPr lang="en-US" altLang="zh-CN"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90204" pitchFamily="34" charset="0"/>
              <a:buChar char="•"/>
            </a:pPr>
            <a:endParaRPr lang="zh-CN" altLang="en-US"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90204" pitchFamily="34" charset="0"/>
              <a:buChar char="•"/>
            </a:pPr>
            <a:r>
              <a:rPr lang="zh-CN" altLang="en-US" sz="2800" dirty="0">
                <a:latin typeface="微软雅黑" panose="020B0503020204020204" pitchFamily="34" charset="-122"/>
                <a:ea typeface="微软雅黑" panose="020B0503020204020204" pitchFamily="34" charset="-122"/>
              </a:rPr>
              <a:t>掌握一些 </a:t>
            </a:r>
            <a:r>
              <a:rPr lang="en-US" altLang="zh-CN" sz="2800" dirty="0" err="1">
                <a:latin typeface="微软雅黑" panose="020B0503020204020204" pitchFamily="34" charset="-122"/>
                <a:ea typeface="微软雅黑" panose="020B0503020204020204" pitchFamily="34" charset="-122"/>
              </a:rPr>
              <a:t>Webpack</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的优化方法</a:t>
            </a:r>
          </a:p>
        </p:txBody>
      </p:sp>
    </p:spTree>
    <p:extLst>
      <p:ext uri="{BB962C8B-B14F-4D97-AF65-F5344CB8AC3E}">
        <p14:creationId xmlns:p14="http://schemas.microsoft.com/office/powerpoint/2010/main" val="403378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D6C334B2-11BD-4594-AC61-A7575E34B540}"/>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Babel</a:t>
            </a:r>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的配置</a:t>
            </a:r>
          </a:p>
        </p:txBody>
      </p:sp>
      <p:sp>
        <p:nvSpPr>
          <p:cNvPr id="5" name="矩形 1">
            <a:extLst>
              <a:ext uri="{FF2B5EF4-FFF2-40B4-BE49-F238E27FC236}">
                <a16:creationId xmlns:a16="http://schemas.microsoft.com/office/drawing/2014/main" id="{9E83167F-A887-44B2-913A-8E5FE8D1284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Rectangle 1">
            <a:extLst>
              <a:ext uri="{FF2B5EF4-FFF2-40B4-BE49-F238E27FC236}">
                <a16:creationId xmlns:a16="http://schemas.microsoft.com/office/drawing/2014/main" id="{40BE1A87-E1CB-41E6-83A7-EB56C6051DE0}"/>
              </a:ext>
            </a:extLst>
          </p:cNvPr>
          <p:cNvSpPr>
            <a:spLocks noChangeArrowheads="1"/>
          </p:cNvSpPr>
          <p:nvPr/>
        </p:nvSpPr>
        <p:spPr bwMode="auto">
          <a:xfrm>
            <a:off x="174625" y="1153687"/>
            <a:ext cx="700223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80808"/>
                </a:solidFill>
                <a:latin typeface="Arial Unicode MS"/>
                <a:ea typeface="JetBrains Mono"/>
              </a:rPr>
              <a:t>//</a:t>
            </a:r>
            <a:r>
              <a:rPr lang="zh-CN" altLang="en-US" sz="2000" dirty="0">
                <a:solidFill>
                  <a:srgbClr val="080808"/>
                </a:solidFill>
                <a:latin typeface="Arial Unicode MS"/>
                <a:ea typeface="JetBrains Mono"/>
              </a:rPr>
              <a:t> </a:t>
            </a:r>
            <a:r>
              <a:rPr lang="en-US" altLang="zh-CN" sz="2000" dirty="0">
                <a:solidFill>
                  <a:srgbClr val="080808"/>
                </a:solidFill>
                <a:latin typeface="Arial Unicode MS"/>
                <a:ea typeface="JetBrains Mono"/>
              </a:rPr>
              <a:t>.</a:t>
            </a:r>
            <a:r>
              <a:rPr lang="en-US" altLang="zh-CN" sz="2000" dirty="0" err="1">
                <a:solidFill>
                  <a:srgbClr val="080808"/>
                </a:solidFill>
                <a:latin typeface="Arial Unicode MS"/>
                <a:ea typeface="JetBrains Mono"/>
              </a:rPr>
              <a:t>babelrc</a:t>
            </a:r>
            <a:r>
              <a:rPr lang="zh-CN" altLang="en-US" sz="2000" dirty="0">
                <a:solidFill>
                  <a:srgbClr val="080808"/>
                </a:solidFill>
                <a:latin typeface="Arial Unicode MS"/>
                <a:ea typeface="JetBrains Mono"/>
              </a:rPr>
              <a:t>文件</a:t>
            </a:r>
            <a:endParaRPr kumimoji="0" lang="en-US" altLang="zh-CN" sz="20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871094"/>
                </a:solidFill>
                <a:effectLst/>
                <a:latin typeface="Arial Unicode MS"/>
                <a:ea typeface="JetBrains Mono"/>
              </a:rPr>
              <a:t>“presets”</a:t>
            </a: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“env”</a:t>
            </a: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871094"/>
                </a:solidFill>
                <a:effectLst/>
                <a:latin typeface="Arial Unicode MS"/>
                <a:ea typeface="JetBrains Mono"/>
              </a:rPr>
              <a:t>“modules”</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033B3"/>
                </a:solidFill>
                <a:effectLst/>
                <a:latin typeface="Arial Unicode MS"/>
                <a:ea typeface="JetBrains Mono"/>
              </a:rPr>
              <a:t>false</a:t>
            </a:r>
            <a:r>
              <a:rPr kumimoji="0" lang="zh-CN" altLang="zh-CN" sz="2000" b="0" i="0" u="none" strike="noStrike" cap="none" normalizeH="0" baseline="0" dirty="0">
                <a:ln>
                  <a:noFill/>
                </a:ln>
                <a:solidFill>
                  <a:srgbClr val="080808"/>
                </a:solidFill>
                <a:effectLst/>
                <a:latin typeface="Arial Unicode MS"/>
                <a:ea typeface="JetBrains Mono"/>
              </a:rPr>
              <a:t>,</a:t>
            </a:r>
            <a:r>
              <a:rPr kumimoji="0" lang="en-US" altLang="zh-CN" sz="2000" b="0" i="0" u="none" strike="noStrike" cap="none" normalizeH="0" baseline="0" dirty="0">
                <a:ln>
                  <a:noFill/>
                </a:ln>
                <a:solidFill>
                  <a:srgbClr val="080808"/>
                </a:solidFill>
                <a:effectLst/>
                <a:latin typeface="Arial Unicode MS"/>
                <a:ea typeface="JetBrains Mono"/>
              </a:rPr>
              <a:t> </a:t>
            </a:r>
            <a:r>
              <a:rPr lang="zh-CN" altLang="en-US" sz="2000" dirty="0">
                <a:solidFill>
                  <a:srgbClr val="080808"/>
                </a:solidFill>
                <a:latin typeface="Arial Unicode MS"/>
                <a:ea typeface="JetBrains Mono"/>
              </a:rPr>
              <a:t> </a:t>
            </a:r>
            <a:r>
              <a:rPr lang="en-US" altLang="zh-CN" sz="2000" dirty="0">
                <a:solidFill>
                  <a:srgbClr val="080808"/>
                </a:solidFill>
                <a:latin typeface="Arial Unicode MS"/>
                <a:ea typeface="JetBrains Mono"/>
              </a:rPr>
              <a:t>//</a:t>
            </a:r>
            <a:r>
              <a:rPr lang="zh-CN" altLang="en-US" sz="2000" dirty="0">
                <a:solidFill>
                  <a:srgbClr val="080808"/>
                </a:solidFill>
                <a:latin typeface="Arial Unicode MS"/>
                <a:ea typeface="JetBrains Mono"/>
              </a:rPr>
              <a:t> 关闭模块转化功能（保留模块语法）</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871094"/>
                </a:solidFill>
                <a:effectLst/>
                <a:latin typeface="Arial Unicode MS"/>
                <a:ea typeface="JetBrains Mono"/>
              </a:rPr>
              <a:t>"targets"</a:t>
            </a: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871094"/>
                </a:solidFill>
                <a:effectLst/>
                <a:latin typeface="Arial Unicode MS"/>
                <a:ea typeface="JetBrains Mono"/>
              </a:rPr>
              <a:t>"browsers"</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"&gt; 1%"</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"last 2 versions"</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"not ie &lt;= 8"</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"stage-2"</a:t>
            </a:r>
            <a:br>
              <a:rPr kumimoji="0" lang="zh-CN" altLang="zh-CN" sz="2000" b="0" i="0" u="none" strike="noStrike" cap="none" normalizeH="0" baseline="0" dirty="0">
                <a:ln>
                  <a:noFill/>
                </a:ln>
                <a:solidFill>
                  <a:srgbClr val="067D17"/>
                </a:solidFill>
                <a:effectLst/>
                <a:latin typeface="Arial Unicode MS"/>
                <a:ea typeface="JetBrains Mono"/>
              </a:rPr>
            </a:br>
            <a:r>
              <a:rPr kumimoji="0" lang="zh-CN" altLang="zh-CN" sz="2000" b="0" i="0" u="none" strike="noStrike" cap="none" normalizeH="0" baseline="0" dirty="0">
                <a:ln>
                  <a:noFill/>
                </a:ln>
                <a:solidFill>
                  <a:srgbClr val="067D17"/>
                </a:solidFill>
                <a:effectLst/>
                <a:latin typeface="Arial Unicode MS"/>
                <a:ea typeface="JetBrains Mono"/>
              </a:rPr>
              <a:t>  </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871094"/>
                </a:solidFill>
                <a:effectLst/>
                <a:latin typeface="Arial Unicode MS"/>
                <a:ea typeface="JetBrains Mono"/>
              </a:rPr>
              <a:t>"plugins"</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"transform-vue-jsx"</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"transform-runtime"</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pic>
        <p:nvPicPr>
          <p:cNvPr id="17" name="图片 16">
            <a:extLst>
              <a:ext uri="{FF2B5EF4-FFF2-40B4-BE49-F238E27FC236}">
                <a16:creationId xmlns:a16="http://schemas.microsoft.com/office/drawing/2014/main" id="{FEBBE253-F50B-4577-BA26-CE497790C77A}"/>
              </a:ext>
            </a:extLst>
          </p:cNvPr>
          <p:cNvPicPr>
            <a:picLocks noChangeAspect="1"/>
          </p:cNvPicPr>
          <p:nvPr/>
        </p:nvPicPr>
        <p:blipFill>
          <a:blip r:embed="rId2"/>
          <a:stretch>
            <a:fillRect/>
          </a:stretch>
        </p:blipFill>
        <p:spPr>
          <a:xfrm>
            <a:off x="857023" y="5069538"/>
            <a:ext cx="3627364" cy="1700327"/>
          </a:xfrm>
          <a:prstGeom prst="rect">
            <a:avLst/>
          </a:prstGeom>
        </p:spPr>
      </p:pic>
    </p:spTree>
    <p:extLst>
      <p:ext uri="{BB962C8B-B14F-4D97-AF65-F5344CB8AC3E}">
        <p14:creationId xmlns:p14="http://schemas.microsoft.com/office/powerpoint/2010/main" val="131899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90D939-0D44-4060-AECB-5317C0894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86" y="4367335"/>
            <a:ext cx="2843844" cy="2370651"/>
          </a:xfrm>
          <a:prstGeom prst="rect">
            <a:avLst/>
          </a:prstGeom>
        </p:spPr>
      </p:pic>
      <p:sp>
        <p:nvSpPr>
          <p:cNvPr id="5" name="文本框 4">
            <a:extLst>
              <a:ext uri="{FF2B5EF4-FFF2-40B4-BE49-F238E27FC236}">
                <a16:creationId xmlns:a16="http://schemas.microsoft.com/office/drawing/2014/main" id="{DB3EE3DE-243A-4FA7-A1A1-1CBA7C10DBF9}"/>
              </a:ext>
            </a:extLst>
          </p:cNvPr>
          <p:cNvSpPr txBox="1"/>
          <p:nvPr/>
        </p:nvSpPr>
        <p:spPr>
          <a:xfrm>
            <a:off x="121186" y="1228014"/>
            <a:ext cx="7634689" cy="3139321"/>
          </a:xfrm>
          <a:prstGeom prst="rect">
            <a:avLst/>
          </a:prstGeom>
          <a:noFill/>
        </p:spPr>
        <p:txBody>
          <a:bodyPr wrap="square">
            <a:spAutoFit/>
          </a:bodyPr>
          <a:lstStyle/>
          <a:p>
            <a:pPr marL="285750" indent="-285750" algn="l">
              <a:buFont typeface="Wingdings" panose="05000000000000000000" pitchFamily="2" charset="2"/>
              <a:buChar char="Ø"/>
            </a:pPr>
            <a:r>
              <a:rPr lang="en-US" altLang="zh-CN" b="0" i="0" u="none" strike="noStrike" dirty="0">
                <a:effectLst/>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stage0</a:t>
            </a:r>
            <a:r>
              <a:rPr lang="zh-CN" altLang="en-US" b="0" i="0" dirty="0">
                <a:effectLst/>
                <a:latin typeface="微软雅黑" panose="020B0503020204020204" pitchFamily="34" charset="-122"/>
                <a:ea typeface="微软雅黑" panose="020B0503020204020204" pitchFamily="34" charset="-122"/>
              </a:rPr>
              <a:t> 只是一个美好激进的想法，有 </a:t>
            </a:r>
            <a:r>
              <a:rPr lang="en-US" altLang="zh-CN" b="0" i="0" dirty="0">
                <a:effectLst/>
                <a:latin typeface="微软雅黑" panose="020B0503020204020204" pitchFamily="34" charset="-122"/>
                <a:ea typeface="微软雅黑" panose="020B0503020204020204" pitchFamily="34" charset="-122"/>
              </a:rPr>
              <a:t>Babel </a:t>
            </a:r>
            <a:r>
              <a:rPr lang="zh-CN" altLang="en-US" b="0" i="0" dirty="0">
                <a:effectLst/>
                <a:latin typeface="微软雅黑" panose="020B0503020204020204" pitchFamily="34" charset="-122"/>
                <a:ea typeface="微软雅黑" panose="020B0503020204020204" pitchFamily="34" charset="-122"/>
              </a:rPr>
              <a:t>插件实现了对这些特性的支持，但是不确定是否会被定为标准；</a:t>
            </a:r>
            <a:endParaRPr lang="en-US" altLang="zh-CN"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endParaRPr lang="zh-CN" altLang="en-US"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r>
              <a:rPr lang="en-US" altLang="zh-CN" b="0" i="0" u="none" strike="noStrike" dirty="0">
                <a:effectLst/>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stage1</a:t>
            </a:r>
            <a:r>
              <a:rPr lang="zh-CN" altLang="en-US" b="0" i="0" dirty="0">
                <a:effectLst/>
                <a:latin typeface="微软雅黑" panose="020B0503020204020204" pitchFamily="34" charset="-122"/>
                <a:ea typeface="微软雅黑" panose="020B0503020204020204" pitchFamily="34" charset="-122"/>
              </a:rPr>
              <a:t> 值得被纳入标准的特性；</a:t>
            </a:r>
            <a:endParaRPr lang="en-US" altLang="zh-CN"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endParaRPr lang="zh-CN" altLang="en-US"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r>
              <a:rPr lang="en-US" altLang="zh-CN" b="0" i="0" u="none" strike="noStrike" dirty="0">
                <a:effectLst/>
                <a:latin typeface="微软雅黑" panose="020B0503020204020204" pitchFamily="34" charset="-122"/>
                <a:ea typeface="微软雅黑" panose="020B0503020204020204" pitchFamily="34" charset="-122"/>
                <a:hlinkClick r:id="rId5">
                  <a:extLst>
                    <a:ext uri="{A12FA001-AC4F-418D-AE19-62706E023703}">
                      <ahyp:hlinkClr xmlns:ahyp="http://schemas.microsoft.com/office/drawing/2018/hyperlinkcolor" val="tx"/>
                    </a:ext>
                  </a:extLst>
                </a:hlinkClick>
              </a:rPr>
              <a:t>stage2</a:t>
            </a:r>
            <a:r>
              <a:rPr lang="zh-CN" altLang="en-US" b="0" i="0" dirty="0">
                <a:effectLst/>
                <a:latin typeface="微软雅黑" panose="020B0503020204020204" pitchFamily="34" charset="-122"/>
                <a:ea typeface="微软雅黑" panose="020B0503020204020204" pitchFamily="34" charset="-122"/>
              </a:rPr>
              <a:t> 该特性规范已经被起草，将会被纳入标准里；</a:t>
            </a:r>
            <a:endParaRPr lang="en-US" altLang="zh-CN"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endParaRPr lang="zh-CN" altLang="en-US"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r>
              <a:rPr lang="en-US" altLang="zh-CN" b="0" i="0" strike="noStrike" dirty="0">
                <a:effectLst/>
                <a:latin typeface="微软雅黑" panose="020B0503020204020204" pitchFamily="34" charset="-122"/>
                <a:ea typeface="微软雅黑" panose="020B0503020204020204" pitchFamily="34" charset="-122"/>
                <a:hlinkClick r:id="rId6">
                  <a:extLst>
                    <a:ext uri="{A12FA001-AC4F-418D-AE19-62706E023703}">
                      <ahyp:hlinkClr xmlns:ahyp="http://schemas.microsoft.com/office/drawing/2018/hyperlinkcolor" val="tx"/>
                    </a:ext>
                  </a:extLst>
                </a:hlinkClick>
              </a:rPr>
              <a:t>stage3</a:t>
            </a:r>
            <a:r>
              <a:rPr lang="zh-CN" altLang="en-US" b="0" i="0" dirty="0">
                <a:effectLst/>
                <a:latin typeface="微软雅黑" panose="020B0503020204020204" pitchFamily="34" charset="-122"/>
                <a:ea typeface="微软雅黑" panose="020B0503020204020204" pitchFamily="34" charset="-122"/>
              </a:rPr>
              <a:t> 该特性规范已经定稿，各大浏览器厂商和 </a:t>
            </a:r>
            <a:r>
              <a:rPr lang="en-US" altLang="zh-CN" b="0" i="0" dirty="0">
                <a:effectLst/>
                <a:latin typeface="微软雅黑" panose="020B0503020204020204" pitchFamily="34" charset="-122"/>
                <a:ea typeface="微软雅黑" panose="020B0503020204020204" pitchFamily="34" charset="-122"/>
              </a:rPr>
              <a:t>Node.js </a:t>
            </a:r>
            <a:r>
              <a:rPr lang="zh-CN" altLang="en-US" b="0" i="0" dirty="0">
                <a:effectLst/>
                <a:latin typeface="微软雅黑" panose="020B0503020204020204" pitchFamily="34" charset="-122"/>
                <a:ea typeface="微软雅黑" panose="020B0503020204020204" pitchFamily="34" charset="-122"/>
              </a:rPr>
              <a:t>社区开始着手实现；</a:t>
            </a:r>
            <a:endParaRPr lang="en-US" altLang="zh-CN"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endParaRPr lang="zh-CN" altLang="en-US" b="0" i="0" dirty="0">
              <a:effectLst/>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r>
              <a:rPr lang="en-US" altLang="zh-CN" b="0" i="0" dirty="0">
                <a:effectLst/>
                <a:latin typeface="微软雅黑" panose="020B0503020204020204" pitchFamily="34" charset="-122"/>
                <a:ea typeface="微软雅黑" panose="020B0503020204020204" pitchFamily="34" charset="-122"/>
              </a:rPr>
              <a:t>stage4 </a:t>
            </a:r>
            <a:r>
              <a:rPr lang="zh-CN" altLang="en-US" b="0" i="0" dirty="0">
                <a:effectLst/>
                <a:latin typeface="微软雅黑" panose="020B0503020204020204" pitchFamily="34" charset="-122"/>
                <a:ea typeface="微软雅黑" panose="020B0503020204020204" pitchFamily="34" charset="-122"/>
              </a:rPr>
              <a:t>在接下来的一年将会加入到标准里去。</a:t>
            </a:r>
          </a:p>
        </p:txBody>
      </p:sp>
      <p:sp>
        <p:nvSpPr>
          <p:cNvPr id="7" name="文本框 10">
            <a:extLst>
              <a:ext uri="{FF2B5EF4-FFF2-40B4-BE49-F238E27FC236}">
                <a16:creationId xmlns:a16="http://schemas.microsoft.com/office/drawing/2014/main" id="{466063CA-6723-4DA1-8D55-C7C74257DCD5}"/>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ECMA</a:t>
            </a:r>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特性</a:t>
            </a:r>
          </a:p>
        </p:txBody>
      </p:sp>
      <p:sp>
        <p:nvSpPr>
          <p:cNvPr id="9" name="矩形 1">
            <a:extLst>
              <a:ext uri="{FF2B5EF4-FFF2-40B4-BE49-F238E27FC236}">
                <a16:creationId xmlns:a16="http://schemas.microsoft.com/office/drawing/2014/main" id="{B9879104-0F68-47A6-B65C-57379EB4F86F}"/>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03748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12DF105D-70A5-4798-84FB-9E477A8C699B}"/>
              </a:ext>
            </a:extLst>
          </p:cNvPr>
          <p:cNvSpPr txBox="1">
            <a:spLocks noChangeArrowheads="1"/>
          </p:cNvSpPr>
          <p:nvPr>
            <p:custDataLst>
              <p:tags r:id="rId1"/>
            </p:custDataLst>
          </p:nvPr>
        </p:nvSpPr>
        <p:spPr bwMode="auto">
          <a:xfrm>
            <a:off x="1802137" y="1846001"/>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03</a:t>
            </a:r>
            <a:endParaRPr lang="zh-CN" altLang="en-US"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cxnSp>
        <p:nvCxnSpPr>
          <p:cNvPr id="3" name="直接连接符 2">
            <a:extLst>
              <a:ext uri="{FF2B5EF4-FFF2-40B4-BE49-F238E27FC236}">
                <a16:creationId xmlns:a16="http://schemas.microsoft.com/office/drawing/2014/main" id="{9754B6F5-8DB5-40BF-B965-F76B8A91ADDD}"/>
              </a:ext>
            </a:extLst>
          </p:cNvPr>
          <p:cNvCxnSpPr/>
          <p:nvPr>
            <p:custDataLst>
              <p:tags r:id="rId2"/>
            </p:custDataLst>
          </p:nvPr>
        </p:nvCxnSpPr>
        <p:spPr>
          <a:xfrm>
            <a:off x="5813947" y="3420788"/>
            <a:ext cx="4608005"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 name="文本框 11">
            <a:extLst>
              <a:ext uri="{FF2B5EF4-FFF2-40B4-BE49-F238E27FC236}">
                <a16:creationId xmlns:a16="http://schemas.microsoft.com/office/drawing/2014/main" id="{D4ECDEC0-843B-4B6E-8697-FAB512ECE6AC}"/>
              </a:ext>
            </a:extLst>
          </p:cNvPr>
          <p:cNvSpPr txBox="1">
            <a:spLocks noChangeArrowheads="1"/>
          </p:cNvSpPr>
          <p:nvPr>
            <p:custDataLst>
              <p:tags r:id="rId3"/>
            </p:custDataLst>
          </p:nvPr>
        </p:nvSpPr>
        <p:spPr bwMode="auto">
          <a:xfrm>
            <a:off x="2261071" y="3143791"/>
            <a:ext cx="3286960" cy="5539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章节 </a:t>
            </a:r>
            <a:r>
              <a:rPr lang="en-US" altLang="zh-CN"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PART</a:t>
            </a:r>
            <a:endPar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sp>
        <p:nvSpPr>
          <p:cNvPr id="5" name="矩形 4">
            <a:extLst>
              <a:ext uri="{FF2B5EF4-FFF2-40B4-BE49-F238E27FC236}">
                <a16:creationId xmlns:a16="http://schemas.microsoft.com/office/drawing/2014/main" id="{2AFF519C-C625-4C25-B8A2-592C13EEEAC3}"/>
              </a:ext>
            </a:extLst>
          </p:cNvPr>
          <p:cNvSpPr/>
          <p:nvPr/>
        </p:nvSpPr>
        <p:spPr>
          <a:xfrm>
            <a:off x="5813947" y="2589791"/>
            <a:ext cx="5846284" cy="830997"/>
          </a:xfrm>
          <a:prstGeom prst="rect">
            <a:avLst/>
          </a:prstGeom>
        </p:spPr>
        <p:txBody>
          <a:bodyPr wrap="square" lIns="0" tIns="0" rIns="0" bIns="0">
            <a:spAutoFit/>
          </a:bodyPr>
          <a:lstStyle/>
          <a:p>
            <a:pPr>
              <a:defRPr/>
            </a:pPr>
            <a:r>
              <a:rPr lang="en-US" altLang="zh-CN" sz="54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Webpack</a:t>
            </a:r>
            <a:r>
              <a:rPr lang="zh-CN" altLang="en-US" sz="54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性能优化</a:t>
            </a:r>
            <a:endParaRPr lang="zh-CN" altLang="en-US" sz="540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65642265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strVal val="4*#ppt_w"/>
                                          </p:val>
                                        </p:tav>
                                        <p:tav tm="100000">
                                          <p:val>
                                            <p:strVal val="#ppt_w"/>
                                          </p:val>
                                        </p:tav>
                                      </p:tavLst>
                                    </p:anim>
                                    <p:anim calcmode="lin" valueType="num">
                                      <p:cBhvr>
                                        <p:cTn id="19"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2DC157B2-613E-4544-851E-43B2FA8FF08B}"/>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优化</a:t>
            </a:r>
            <a:r>
              <a:rPr lang="en-US" altLang="zh-CN" sz="2400" b="1" dirty="0" err="1">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resolve.alias</a:t>
            </a:r>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配置</a:t>
            </a:r>
          </a:p>
        </p:txBody>
      </p:sp>
      <p:sp>
        <p:nvSpPr>
          <p:cNvPr id="8" name="矩形 1">
            <a:extLst>
              <a:ext uri="{FF2B5EF4-FFF2-40B4-BE49-F238E27FC236}">
                <a16:creationId xmlns:a16="http://schemas.microsoft.com/office/drawing/2014/main" id="{9C9169F2-F56F-47D7-B2B9-3ADA224E50C3}"/>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文本框 8">
            <a:extLst>
              <a:ext uri="{FF2B5EF4-FFF2-40B4-BE49-F238E27FC236}">
                <a16:creationId xmlns:a16="http://schemas.microsoft.com/office/drawing/2014/main" id="{16FF93B8-FE16-4F25-A056-58178463F6DE}"/>
              </a:ext>
            </a:extLst>
          </p:cNvPr>
          <p:cNvSpPr txBox="1"/>
          <p:nvPr/>
        </p:nvSpPr>
        <p:spPr>
          <a:xfrm>
            <a:off x="174625" y="781267"/>
            <a:ext cx="7659864" cy="369332"/>
          </a:xfrm>
          <a:prstGeom prst="rect">
            <a:avLst/>
          </a:prstGeom>
          <a:noFill/>
        </p:spPr>
        <p:txBody>
          <a:bodyPr wrap="square">
            <a:spAutoFit/>
          </a:bodyPr>
          <a:lstStyle/>
          <a:p>
            <a:r>
              <a:rPr lang="en-US" altLang="zh-CN" sz="1800" dirty="0" err="1">
                <a:latin typeface="微软雅黑" panose="020B0503020204020204" pitchFamily="34" charset="-122"/>
                <a:ea typeface="微软雅黑" panose="020B0503020204020204" pitchFamily="34" charset="-122"/>
                <a:sym typeface="+mn-ea"/>
              </a:rPr>
              <a:t>resolve.alias</a:t>
            </a:r>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配置项通过别名来将原导入路径映射成一个新的导入路径。</a:t>
            </a:r>
            <a:endParaRPr lang="zh-CN" altLang="en-US" sz="1800" dirty="0">
              <a:latin typeface="微软雅黑" panose="020B0503020204020204" pitchFamily="34" charset="-122"/>
              <a:ea typeface="微软雅黑" panose="020B0503020204020204" pitchFamily="34" charset="-122"/>
            </a:endParaRPr>
          </a:p>
        </p:txBody>
      </p:sp>
      <p:sp>
        <p:nvSpPr>
          <p:cNvPr id="12" name="Rectangle 2">
            <a:extLst>
              <a:ext uri="{FF2B5EF4-FFF2-40B4-BE49-F238E27FC236}">
                <a16:creationId xmlns:a16="http://schemas.microsoft.com/office/drawing/2014/main" id="{11561529-05E8-4DE8-93C7-16D9990F08F7}"/>
              </a:ext>
            </a:extLst>
          </p:cNvPr>
          <p:cNvSpPr>
            <a:spLocks noChangeArrowheads="1"/>
          </p:cNvSpPr>
          <p:nvPr/>
        </p:nvSpPr>
        <p:spPr bwMode="auto">
          <a:xfrm>
            <a:off x="406400" y="2059776"/>
            <a:ext cx="11644136"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871094"/>
                </a:solidFill>
                <a:effectLst/>
                <a:latin typeface="Arial Unicode MS"/>
                <a:ea typeface="JetBrains Mono"/>
              </a:rPr>
              <a:t>resolve</a:t>
            </a: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1" u="none" strike="noStrike" cap="none" normalizeH="0" baseline="0" dirty="0">
                <a:ln>
                  <a:noFill/>
                </a:ln>
                <a:solidFill>
                  <a:srgbClr val="8C8C8C"/>
                </a:solidFill>
                <a:effectLst/>
                <a:latin typeface="Arial Unicode MS"/>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查找</a:t>
            </a:r>
            <a:r>
              <a:rPr kumimoji="0" lang="zh-CN" altLang="zh-CN" sz="2000" b="0" i="1" u="none" strike="noStrike" cap="none" normalizeH="0" baseline="0" dirty="0">
                <a:ln>
                  <a:noFill/>
                </a:ln>
                <a:solidFill>
                  <a:srgbClr val="8C8C8C"/>
                </a:solidFill>
                <a:effectLst/>
                <a:latin typeface="Arial Unicode MS"/>
                <a:ea typeface="JetBrains Mono"/>
              </a:rPr>
              <a:t>module</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的根路径</a:t>
            </a:r>
            <a:b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71094"/>
                </a:solidFill>
                <a:effectLst/>
                <a:latin typeface="Arial Unicode MS"/>
                <a:ea typeface="JetBrains Mono"/>
              </a:rPr>
              <a:t>root</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1" u="none" strike="noStrike" cap="none" normalizeH="0" baseline="0" dirty="0">
                <a:ln>
                  <a:noFill/>
                </a:ln>
                <a:solidFill>
                  <a:srgbClr val="8C8C8C"/>
                </a:solidFill>
                <a:effectLst/>
                <a:latin typeface="Arial Unicode MS"/>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自动扩展文件后缀名</a:t>
            </a:r>
            <a:r>
              <a:rPr kumimoji="0" lang="zh-CN" altLang="zh-CN" sz="2000" b="0" i="1" u="none" strike="noStrike" cap="none" normalizeH="0" baseline="0" dirty="0">
                <a:ln>
                  <a:noFill/>
                </a:ln>
                <a:solidFill>
                  <a:srgbClr val="8C8C8C"/>
                </a:solidFill>
                <a:effectLst/>
                <a:latin typeface="Arial Unicode MS"/>
                <a:ea typeface="JetBrains Mono"/>
              </a:rPr>
              <a:t>,</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后续导入模块可以省略不写后缀名</a:t>
            </a:r>
            <a:b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71094"/>
                </a:solidFill>
                <a:effectLst/>
                <a:latin typeface="Arial Unicode MS"/>
                <a:ea typeface="JetBrains Mono"/>
              </a:rPr>
              <a:t>extensions</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'.js'</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'.vue'</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'.json'</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1" u="none" strike="noStrike" cap="none" normalizeH="0" baseline="0" dirty="0">
                <a:ln>
                  <a:noFill/>
                </a:ln>
                <a:solidFill>
                  <a:srgbClr val="8C8C8C"/>
                </a:solidFill>
                <a:effectLst/>
                <a:latin typeface="Arial Unicode MS"/>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模块别名定义，方便后续直接引用别名，无须多写长长的地址</a:t>
            </a:r>
            <a:b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871094"/>
                </a:solidFill>
                <a:effectLst/>
                <a:latin typeface="Arial Unicode MS"/>
                <a:ea typeface="JetBrains Mono"/>
              </a:rPr>
              <a:t>alias</a:t>
            </a: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'vue$'</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'vue/dist/vue.esm.js'</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0627A"/>
                </a:solidFill>
                <a:effectLst/>
                <a:latin typeface="Arial Unicode MS"/>
                <a:ea typeface="JetBrains Mono"/>
              </a:rPr>
              <a:t>resolve</a:t>
            </a:r>
            <a:r>
              <a:rPr kumimoji="0" lang="zh-CN" altLang="zh-CN" sz="2000" b="0" i="0" u="none" strike="noStrike" cap="none" normalizeH="0" baseline="0" dirty="0">
                <a:ln>
                  <a:noFill/>
                </a:ln>
                <a:solidFill>
                  <a:srgbClr val="080808"/>
                </a:solidFill>
                <a:effectLst/>
                <a:latin typeface="Arial Unicode MS"/>
                <a:ea typeface="JetBrains Mono"/>
              </a:rPr>
              <a:t>(</a:t>
            </a:r>
            <a:r>
              <a:rPr kumimoji="0" lang="zh-CN" altLang="zh-CN" sz="2000" b="0" i="0" u="none" strike="noStrike" cap="none" normalizeH="0" baseline="0" dirty="0">
                <a:ln>
                  <a:noFill/>
                </a:ln>
                <a:solidFill>
                  <a:srgbClr val="067D17"/>
                </a:solidFill>
                <a:effectLst/>
                <a:latin typeface="Arial Unicode MS"/>
                <a:ea typeface="JetBrains Mono"/>
              </a:rPr>
              <a:t>'src'</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172210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2DC157B2-613E-4544-851E-43B2FA8FF08B}"/>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使用</a:t>
            </a:r>
            <a:r>
              <a:rPr lang="en-US" altLang="zh-CN"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Tree-Shaking</a:t>
            </a:r>
            <a:endPar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矩形 1">
            <a:extLst>
              <a:ext uri="{FF2B5EF4-FFF2-40B4-BE49-F238E27FC236}">
                <a16:creationId xmlns:a16="http://schemas.microsoft.com/office/drawing/2014/main" id="{9C9169F2-F56F-47D7-B2B9-3ADA224E50C3}"/>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文本框 8">
            <a:extLst>
              <a:ext uri="{FF2B5EF4-FFF2-40B4-BE49-F238E27FC236}">
                <a16:creationId xmlns:a16="http://schemas.microsoft.com/office/drawing/2014/main" id="{16FF93B8-FE16-4F25-A056-58178463F6DE}"/>
              </a:ext>
            </a:extLst>
          </p:cNvPr>
          <p:cNvSpPr txBox="1"/>
          <p:nvPr/>
        </p:nvSpPr>
        <p:spPr>
          <a:xfrm>
            <a:off x="174625" y="781267"/>
            <a:ext cx="7659864" cy="923330"/>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Tree Shaking 正常工作的前提是，提交给 Webpack 的 JavaScript 代码必须采用了 ES6 的模块化语法，因为 ES6 模块化语法是静态的，可以进行静态分析。</a:t>
            </a:r>
          </a:p>
        </p:txBody>
      </p:sp>
      <p:sp>
        <p:nvSpPr>
          <p:cNvPr id="10" name="文本框 9">
            <a:extLst>
              <a:ext uri="{FF2B5EF4-FFF2-40B4-BE49-F238E27FC236}">
                <a16:creationId xmlns:a16="http://schemas.microsoft.com/office/drawing/2014/main" id="{AE43A818-646D-4565-8A4B-7DCA9772D913}"/>
              </a:ext>
            </a:extLst>
          </p:cNvPr>
          <p:cNvSpPr txBox="1"/>
          <p:nvPr/>
        </p:nvSpPr>
        <p:spPr>
          <a:xfrm>
            <a:off x="174625" y="1995340"/>
            <a:ext cx="6097836" cy="2585323"/>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util.js</a:t>
            </a:r>
            <a:r>
              <a:rPr lang="zh-CN" altLang="en-US" dirty="0">
                <a:latin typeface="微软雅黑" panose="020B0503020204020204" pitchFamily="34" charset="-122"/>
                <a:ea typeface="微软雅黑" panose="020B0503020204020204" pitchFamily="34" charset="-122"/>
              </a:rPr>
              <a:t>文件</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export function </a:t>
            </a:r>
            <a:r>
              <a:rPr lang="en-US" altLang="zh-CN" dirty="0" err="1">
                <a:latin typeface="微软雅黑" panose="020B0503020204020204" pitchFamily="34" charset="-122"/>
                <a:ea typeface="微软雅黑" panose="020B0503020204020204" pitchFamily="34" charset="-122"/>
              </a:rPr>
              <a:t>funcA</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console.log('</a:t>
            </a:r>
            <a:r>
              <a:rPr lang="en-US" altLang="zh-CN" dirty="0" err="1">
                <a:latin typeface="微软雅黑" panose="020B0503020204020204" pitchFamily="34" charset="-122"/>
                <a:ea typeface="微软雅黑" panose="020B0503020204020204" pitchFamily="34" charset="-122"/>
              </a:rPr>
              <a:t>funcA</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export function </a:t>
            </a:r>
            <a:r>
              <a:rPr lang="en-US" altLang="zh-CN" dirty="0" err="1">
                <a:latin typeface="微软雅黑" panose="020B0503020204020204" pitchFamily="34" charset="-122"/>
                <a:ea typeface="微软雅黑" panose="020B0503020204020204" pitchFamily="34" charset="-122"/>
              </a:rPr>
              <a:t>funB</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console.log('</a:t>
            </a:r>
            <a:r>
              <a:rPr lang="en-US" altLang="zh-CN" dirty="0" err="1">
                <a:latin typeface="微软雅黑" panose="020B0503020204020204" pitchFamily="34" charset="-122"/>
                <a:ea typeface="微软雅黑" panose="020B0503020204020204" pitchFamily="34" charset="-122"/>
              </a:rPr>
              <a:t>funcB</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export const a = 'a';</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E24BA57-C289-4DB7-905A-0ABB5018A1EF}"/>
              </a:ext>
            </a:extLst>
          </p:cNvPr>
          <p:cNvSpPr txBox="1"/>
          <p:nvPr/>
        </p:nvSpPr>
        <p:spPr>
          <a:xfrm>
            <a:off x="174625" y="5113659"/>
            <a:ext cx="4066869" cy="1200329"/>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main.js</a:t>
            </a:r>
            <a:r>
              <a:rPr lang="zh-CN" altLang="en-US" dirty="0">
                <a:latin typeface="微软雅黑" panose="020B0503020204020204" pitchFamily="34" charset="-122"/>
                <a:ea typeface="微软雅黑" panose="020B0503020204020204" pitchFamily="34" charset="-122"/>
              </a:rPr>
              <a:t>文件</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import {</a:t>
            </a:r>
            <a:r>
              <a:rPr lang="en-US" altLang="zh-CN" dirty="0" err="1">
                <a:latin typeface="微软雅黑" panose="020B0503020204020204" pitchFamily="34" charset="-122"/>
                <a:ea typeface="微软雅黑" panose="020B0503020204020204" pitchFamily="34" charset="-122"/>
              </a:rPr>
              <a:t>funcA</a:t>
            </a:r>
            <a:r>
              <a:rPr lang="en-US" altLang="zh-CN" dirty="0">
                <a:latin typeface="微软雅黑" panose="020B0503020204020204" pitchFamily="34" charset="-122"/>
                <a:ea typeface="微软雅黑" panose="020B0503020204020204" pitchFamily="34" charset="-122"/>
              </a:rPr>
              <a:t>} from './util.js';</a:t>
            </a:r>
          </a:p>
          <a:p>
            <a:r>
              <a:rPr lang="en-US" altLang="zh-CN" dirty="0" err="1">
                <a:latin typeface="微软雅黑" panose="020B0503020204020204" pitchFamily="34" charset="-122"/>
                <a:ea typeface="微软雅黑" panose="020B0503020204020204" pitchFamily="34" charset="-122"/>
              </a:rPr>
              <a:t>funcA</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6" name="箭头: 右 5">
            <a:extLst>
              <a:ext uri="{FF2B5EF4-FFF2-40B4-BE49-F238E27FC236}">
                <a16:creationId xmlns:a16="http://schemas.microsoft.com/office/drawing/2014/main" id="{18D2B818-3602-4BC1-9A0D-28E7B1844786}"/>
              </a:ext>
            </a:extLst>
          </p:cNvPr>
          <p:cNvSpPr/>
          <p:nvPr/>
        </p:nvSpPr>
        <p:spPr>
          <a:xfrm>
            <a:off x="4472848" y="3833870"/>
            <a:ext cx="1729648" cy="385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C664B05-56E2-4870-B851-3DBECC58ED1F}"/>
              </a:ext>
            </a:extLst>
          </p:cNvPr>
          <p:cNvSpPr txBox="1"/>
          <p:nvPr/>
        </p:nvSpPr>
        <p:spPr>
          <a:xfrm>
            <a:off x="3609997" y="3426836"/>
            <a:ext cx="3671371" cy="523220"/>
          </a:xfrm>
          <a:prstGeom prst="rect">
            <a:avLst/>
          </a:prstGeom>
          <a:noFill/>
        </p:spPr>
        <p:txBody>
          <a:bodyPr wrap="square">
            <a:spAutoFit/>
          </a:bodyPr>
          <a:lstStyle/>
          <a:p>
            <a:r>
              <a:rPr lang="en-US" altLang="zh-CN" sz="1400" b="0" i="0" dirty="0">
                <a:solidFill>
                  <a:srgbClr val="333333"/>
                </a:solidFill>
                <a:effectLst/>
                <a:latin typeface="Consolas" panose="020B0609020204030204" pitchFamily="49" charset="0"/>
              </a:rPr>
              <a:t>webpack --display-used-exports --optimize-minimize</a:t>
            </a:r>
            <a:endParaRPr lang="zh-CN" altLang="en-US" sz="1400" dirty="0"/>
          </a:p>
        </p:txBody>
      </p:sp>
      <p:pic>
        <p:nvPicPr>
          <p:cNvPr id="16" name="图片 15">
            <a:extLst>
              <a:ext uri="{FF2B5EF4-FFF2-40B4-BE49-F238E27FC236}">
                <a16:creationId xmlns:a16="http://schemas.microsoft.com/office/drawing/2014/main" id="{46390F04-8687-4071-AF06-4D40227C05BE}"/>
              </a:ext>
            </a:extLst>
          </p:cNvPr>
          <p:cNvPicPr>
            <a:picLocks noChangeAspect="1"/>
          </p:cNvPicPr>
          <p:nvPr/>
        </p:nvPicPr>
        <p:blipFill>
          <a:blip r:embed="rId3"/>
          <a:stretch>
            <a:fillRect/>
          </a:stretch>
        </p:blipFill>
        <p:spPr>
          <a:xfrm>
            <a:off x="7065347" y="1803536"/>
            <a:ext cx="4952028" cy="2804584"/>
          </a:xfrm>
          <a:prstGeom prst="rect">
            <a:avLst/>
          </a:prstGeom>
        </p:spPr>
      </p:pic>
      <p:sp>
        <p:nvSpPr>
          <p:cNvPr id="21" name="文本框 20">
            <a:extLst>
              <a:ext uri="{FF2B5EF4-FFF2-40B4-BE49-F238E27FC236}">
                <a16:creationId xmlns:a16="http://schemas.microsoft.com/office/drawing/2014/main" id="{35F91E92-889B-4140-ABC7-B2165B7170FD}"/>
              </a:ext>
            </a:extLst>
          </p:cNvPr>
          <p:cNvSpPr txBox="1"/>
          <p:nvPr/>
        </p:nvSpPr>
        <p:spPr>
          <a:xfrm>
            <a:off x="7281368" y="4719497"/>
            <a:ext cx="4242275"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bundle.js</a:t>
            </a:r>
            <a:endParaRPr lang="pt-BR" altLang="zh-CN" dirty="0">
              <a:latin typeface="微软雅黑" panose="020B0503020204020204" pitchFamily="34" charset="-122"/>
              <a:ea typeface="微软雅黑" panose="020B0503020204020204" pitchFamily="34" charset="-122"/>
            </a:endParaRPr>
          </a:p>
          <a:p>
            <a:endParaRPr lang="pt-BR" altLang="zh-CN" dirty="0">
              <a:latin typeface="微软雅黑" panose="020B0503020204020204" pitchFamily="34" charset="-122"/>
              <a:ea typeface="微软雅黑" panose="020B0503020204020204" pitchFamily="34" charset="-122"/>
            </a:endParaRPr>
          </a:p>
          <a:p>
            <a:r>
              <a:rPr lang="pt-BR" altLang="zh-CN" dirty="0">
                <a:latin typeface="微软雅黑" panose="020B0503020204020204" pitchFamily="34" charset="-122"/>
                <a:ea typeface="微软雅黑" panose="020B0503020204020204" pitchFamily="34" charset="-122"/>
              </a:rPr>
              <a:t>function r() {</a:t>
            </a:r>
          </a:p>
          <a:p>
            <a:r>
              <a:rPr lang="pt-BR" altLang="zh-CN" dirty="0">
                <a:latin typeface="微软雅黑" panose="020B0503020204020204" pitchFamily="34" charset="-122"/>
                <a:ea typeface="微软雅黑" panose="020B0503020204020204" pitchFamily="34" charset="-122"/>
              </a:rPr>
              <a:t>  console.log("funcA")</a:t>
            </a:r>
          </a:p>
          <a:p>
            <a:r>
              <a:rPr lang="pt-BR" altLang="zh-CN" dirty="0">
                <a:latin typeface="微软雅黑" panose="020B0503020204020204" pitchFamily="34" charset="-122"/>
                <a:ea typeface="微软雅黑" panose="020B0503020204020204" pitchFamily="34" charset="-122"/>
              </a:rPr>
              <a:t>}</a:t>
            </a:r>
          </a:p>
          <a:p>
            <a:r>
              <a:rPr lang="pt-BR" altLang="zh-CN" dirty="0">
                <a:latin typeface="微软雅黑" panose="020B0503020204020204" pitchFamily="34" charset="-122"/>
                <a:ea typeface="微软雅黑" panose="020B0503020204020204" pitchFamily="34" charset="-122"/>
              </a:rPr>
              <a:t>t.a = r</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61822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2DC157B2-613E-4544-851E-43B2FA8FF08B}"/>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认识</a:t>
            </a:r>
            <a:r>
              <a:rPr lang="en-US" altLang="zh-CN"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Scope Hoisting</a:t>
            </a:r>
            <a:endPar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矩形 1">
            <a:extLst>
              <a:ext uri="{FF2B5EF4-FFF2-40B4-BE49-F238E27FC236}">
                <a16:creationId xmlns:a16="http://schemas.microsoft.com/office/drawing/2014/main" id="{9C9169F2-F56F-47D7-B2B9-3ADA224E50C3}"/>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 name="椭圆 4">
            <a:extLst>
              <a:ext uri="{FF2B5EF4-FFF2-40B4-BE49-F238E27FC236}">
                <a16:creationId xmlns:a16="http://schemas.microsoft.com/office/drawing/2014/main" id="{FA47F12C-20C7-4263-945F-7FEB055E3E2D}"/>
              </a:ext>
            </a:extLst>
          </p:cNvPr>
          <p:cNvSpPr/>
          <p:nvPr/>
        </p:nvSpPr>
        <p:spPr>
          <a:xfrm>
            <a:off x="174625" y="1298397"/>
            <a:ext cx="4419409" cy="17626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export default '</a:t>
            </a:r>
            <a:r>
              <a:rPr lang="en-US" altLang="zh-CN" dirty="0" err="1">
                <a:latin typeface="微软雅黑" panose="020B0503020204020204" pitchFamily="34" charset="-122"/>
                <a:ea typeface="微软雅黑" panose="020B0503020204020204" pitchFamily="34" charset="-122"/>
              </a:rPr>
              <a:t>Hello,Webpack</a:t>
            </a:r>
            <a:r>
              <a:rPr lang="en-US" altLang="zh-CN" dirty="0">
                <a:latin typeface="微软雅黑" panose="020B0503020204020204" pitchFamily="34" charset="-122"/>
                <a:ea typeface="微软雅黑" panose="020B0503020204020204" pitchFamily="34" charset="-122"/>
              </a:rPr>
              <a:t>';</a:t>
            </a:r>
          </a:p>
          <a:p>
            <a:pPr algn="ctr"/>
            <a:endParaRPr lang="zh-CN" altLang="en-US" dirty="0"/>
          </a:p>
        </p:txBody>
      </p:sp>
      <p:sp>
        <p:nvSpPr>
          <p:cNvPr id="6" name="椭圆 5">
            <a:extLst>
              <a:ext uri="{FF2B5EF4-FFF2-40B4-BE49-F238E27FC236}">
                <a16:creationId xmlns:a16="http://schemas.microsoft.com/office/drawing/2014/main" id="{5220364A-412D-4A7B-9B2F-DA39D2F9F41F}"/>
              </a:ext>
            </a:extLst>
          </p:cNvPr>
          <p:cNvSpPr/>
          <p:nvPr/>
        </p:nvSpPr>
        <p:spPr>
          <a:xfrm>
            <a:off x="297455" y="3796905"/>
            <a:ext cx="4296579" cy="21081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rPr>
              <a:t>import str from './util.js';</a:t>
            </a:r>
          </a:p>
          <a:p>
            <a:r>
              <a:rPr lang="en-US" altLang="zh-CN" dirty="0">
                <a:latin typeface="微软雅黑" panose="020B0503020204020204" pitchFamily="34" charset="-122"/>
                <a:ea typeface="微软雅黑" panose="020B0503020204020204" pitchFamily="34" charset="-122"/>
              </a:rPr>
              <a:t>console.log(str);</a:t>
            </a:r>
            <a:endParaRPr lang="zh-CN" altLang="en-US" dirty="0">
              <a:latin typeface="微软雅黑" panose="020B0503020204020204" pitchFamily="34" charset="-122"/>
              <a:ea typeface="微软雅黑" panose="020B0503020204020204" pitchFamily="34" charset="-122"/>
            </a:endParaRPr>
          </a:p>
          <a:p>
            <a:pPr algn="ctr"/>
            <a:endParaRPr lang="zh-CN" altLang="en-US" dirty="0"/>
          </a:p>
        </p:txBody>
      </p:sp>
      <p:sp>
        <p:nvSpPr>
          <p:cNvPr id="12" name="箭头: 右 11">
            <a:extLst>
              <a:ext uri="{FF2B5EF4-FFF2-40B4-BE49-F238E27FC236}">
                <a16:creationId xmlns:a16="http://schemas.microsoft.com/office/drawing/2014/main" id="{EC8ADC21-D3FF-4175-9CEE-3D7E13742E4F}"/>
              </a:ext>
            </a:extLst>
          </p:cNvPr>
          <p:cNvSpPr/>
          <p:nvPr/>
        </p:nvSpPr>
        <p:spPr>
          <a:xfrm>
            <a:off x="3547431" y="3309258"/>
            <a:ext cx="1531344" cy="36790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5849EF3-EC02-43F0-BBFA-A1F28472FA35}"/>
              </a:ext>
            </a:extLst>
          </p:cNvPr>
          <p:cNvSpPr txBox="1"/>
          <p:nvPr/>
        </p:nvSpPr>
        <p:spPr>
          <a:xfrm>
            <a:off x="144463" y="871788"/>
            <a:ext cx="2411450" cy="369332"/>
          </a:xfrm>
          <a:prstGeom prst="rect">
            <a:avLst/>
          </a:prstGeom>
          <a:noFill/>
        </p:spPr>
        <p:txBody>
          <a:bodyPr wrap="square">
            <a:spAutoFit/>
          </a:bodyPr>
          <a:lstStyle/>
          <a:p>
            <a:pPr eaLnBrk="1" hangingPunct="1"/>
            <a:r>
              <a:rPr lang="en-US" altLang="zh-CN" b="0" i="0" dirty="0">
                <a:solidFill>
                  <a:srgbClr val="333333"/>
                </a:solidFill>
                <a:effectLst/>
                <a:latin typeface="Consolas" panose="020B0609020204030204" pitchFamily="49" charset="0"/>
              </a:rPr>
              <a:t>util.js</a:t>
            </a:r>
            <a:endPar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6" name="文本框 15">
            <a:extLst>
              <a:ext uri="{FF2B5EF4-FFF2-40B4-BE49-F238E27FC236}">
                <a16:creationId xmlns:a16="http://schemas.microsoft.com/office/drawing/2014/main" id="{B206F13F-35B5-471D-B9DE-A1CC1901FA7B}"/>
              </a:ext>
            </a:extLst>
          </p:cNvPr>
          <p:cNvSpPr txBox="1"/>
          <p:nvPr/>
        </p:nvSpPr>
        <p:spPr>
          <a:xfrm>
            <a:off x="144463" y="3427573"/>
            <a:ext cx="2235180" cy="369332"/>
          </a:xfrm>
          <a:prstGeom prst="rect">
            <a:avLst/>
          </a:prstGeom>
          <a:noFill/>
        </p:spPr>
        <p:txBody>
          <a:bodyPr wrap="square">
            <a:spAutoFit/>
          </a:bodyPr>
          <a:lstStyle/>
          <a:p>
            <a:pPr eaLnBrk="1" hangingPunct="1"/>
            <a:r>
              <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入口文件：</a:t>
            </a:r>
            <a:r>
              <a:rPr lang="en-US" altLang="zh-CN"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Main</a:t>
            </a:r>
            <a:r>
              <a:rPr lang="en-US" altLang="zh-CN"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.js</a:t>
            </a:r>
            <a:endPar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21" name="图片 20">
            <a:extLst>
              <a:ext uri="{FF2B5EF4-FFF2-40B4-BE49-F238E27FC236}">
                <a16:creationId xmlns:a16="http://schemas.microsoft.com/office/drawing/2014/main" id="{23496DB6-C59E-4E2D-B5C2-5E1D21DAC405}"/>
              </a:ext>
            </a:extLst>
          </p:cNvPr>
          <p:cNvPicPr>
            <a:picLocks noChangeAspect="1"/>
          </p:cNvPicPr>
          <p:nvPr/>
        </p:nvPicPr>
        <p:blipFill>
          <a:blip r:embed="rId3"/>
          <a:stretch>
            <a:fillRect/>
          </a:stretch>
        </p:blipFill>
        <p:spPr>
          <a:xfrm>
            <a:off x="5704942" y="1202182"/>
            <a:ext cx="6078047" cy="2730840"/>
          </a:xfrm>
          <a:prstGeom prst="rect">
            <a:avLst/>
          </a:prstGeom>
        </p:spPr>
      </p:pic>
      <p:pic>
        <p:nvPicPr>
          <p:cNvPr id="23" name="图片 22">
            <a:extLst>
              <a:ext uri="{FF2B5EF4-FFF2-40B4-BE49-F238E27FC236}">
                <a16:creationId xmlns:a16="http://schemas.microsoft.com/office/drawing/2014/main" id="{2819F27D-2B89-445A-8FA2-0DDFC77129EB}"/>
              </a:ext>
            </a:extLst>
          </p:cNvPr>
          <p:cNvPicPr>
            <a:picLocks noChangeAspect="1"/>
          </p:cNvPicPr>
          <p:nvPr/>
        </p:nvPicPr>
        <p:blipFill>
          <a:blip r:embed="rId4"/>
          <a:stretch>
            <a:fillRect/>
          </a:stretch>
        </p:blipFill>
        <p:spPr>
          <a:xfrm>
            <a:off x="5803451" y="4441411"/>
            <a:ext cx="6091094" cy="1883931"/>
          </a:xfrm>
          <a:prstGeom prst="rect">
            <a:avLst/>
          </a:prstGeom>
        </p:spPr>
      </p:pic>
      <p:sp>
        <p:nvSpPr>
          <p:cNvPr id="25" name="文本框 24">
            <a:extLst>
              <a:ext uri="{FF2B5EF4-FFF2-40B4-BE49-F238E27FC236}">
                <a16:creationId xmlns:a16="http://schemas.microsoft.com/office/drawing/2014/main" id="{00FC902E-964D-40E0-A575-46DD7DAF8F33}"/>
              </a:ext>
            </a:extLst>
          </p:cNvPr>
          <p:cNvSpPr txBox="1"/>
          <p:nvPr/>
        </p:nvSpPr>
        <p:spPr>
          <a:xfrm>
            <a:off x="5220201" y="1202182"/>
            <a:ext cx="6097002" cy="276999"/>
          </a:xfrm>
          <a:prstGeom prst="rect">
            <a:avLst/>
          </a:prstGeom>
          <a:noFill/>
        </p:spPr>
        <p:txBody>
          <a:bodyPr wrap="square">
            <a:spAutoFit/>
          </a:bodyPr>
          <a:lstStyle/>
          <a:p>
            <a:r>
              <a:rPr lang="zh-CN" altLang="en-US" sz="1200" b="1" dirty="0">
                <a:solidFill>
                  <a:srgbClr val="FF0000"/>
                </a:solidFill>
                <a:latin typeface="微软雅黑" panose="020B0503020204020204" pitchFamily="34" charset="-122"/>
                <a:ea typeface="微软雅黑" panose="020B0503020204020204" pitchFamily="34" charset="-122"/>
                <a:sym typeface="FZHei-B01S" panose="02010601030101010101" pitchFamily="2" charset="-122"/>
              </a:rPr>
              <a:t>关闭</a:t>
            </a:r>
            <a:endParaRPr lang="zh-CN" altLang="en-US" sz="1200" dirty="0">
              <a:solidFill>
                <a:srgbClr val="FF0000"/>
              </a:solidFill>
            </a:endParaRPr>
          </a:p>
        </p:txBody>
      </p:sp>
      <p:sp>
        <p:nvSpPr>
          <p:cNvPr id="27" name="文本框 26">
            <a:extLst>
              <a:ext uri="{FF2B5EF4-FFF2-40B4-BE49-F238E27FC236}">
                <a16:creationId xmlns:a16="http://schemas.microsoft.com/office/drawing/2014/main" id="{65DB4EC7-C1FB-4393-BAEB-EB4AC65A7500}"/>
              </a:ext>
            </a:extLst>
          </p:cNvPr>
          <p:cNvSpPr txBox="1"/>
          <p:nvPr/>
        </p:nvSpPr>
        <p:spPr>
          <a:xfrm>
            <a:off x="5220201" y="4379890"/>
            <a:ext cx="6097002" cy="276999"/>
          </a:xfrm>
          <a:prstGeom prst="rect">
            <a:avLst/>
          </a:prstGeom>
          <a:noFill/>
        </p:spPr>
        <p:txBody>
          <a:bodyPr wrap="square">
            <a:spAutoFit/>
          </a:bodyPr>
          <a:lstStyle/>
          <a:p>
            <a:r>
              <a:rPr lang="zh-CN" altLang="en-US" sz="1200" b="1" dirty="0">
                <a:solidFill>
                  <a:srgbClr val="FF0000"/>
                </a:solidFill>
                <a:latin typeface="微软雅黑" panose="020B0503020204020204" pitchFamily="34" charset="-122"/>
                <a:ea typeface="微软雅黑" panose="020B0503020204020204" pitchFamily="34" charset="-122"/>
                <a:sym typeface="FZHei-B01S" panose="02010601030101010101" pitchFamily="2" charset="-122"/>
              </a:rPr>
              <a:t>开启</a:t>
            </a:r>
            <a:endParaRPr lang="zh-CN" altLang="en-US" sz="1200" dirty="0">
              <a:solidFill>
                <a:srgbClr val="FF0000"/>
              </a:solidFill>
            </a:endParaRPr>
          </a:p>
        </p:txBody>
      </p:sp>
    </p:spTree>
    <p:extLst>
      <p:ext uri="{BB962C8B-B14F-4D97-AF65-F5344CB8AC3E}">
        <p14:creationId xmlns:p14="http://schemas.microsoft.com/office/powerpoint/2010/main" val="410934041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B4DDD737-0CC0-4F03-8A95-D035DEBE18FA}"/>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使用</a:t>
            </a:r>
            <a:r>
              <a:rPr lang="en-US" altLang="zh-CN"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Scope Hoisting</a:t>
            </a:r>
            <a:endPar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 name="矩形 1">
            <a:extLst>
              <a:ext uri="{FF2B5EF4-FFF2-40B4-BE49-F238E27FC236}">
                <a16:creationId xmlns:a16="http://schemas.microsoft.com/office/drawing/2014/main" id="{3611246D-6653-40C4-A799-53CCC79CF78A}"/>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文本框 8">
            <a:extLst>
              <a:ext uri="{FF2B5EF4-FFF2-40B4-BE49-F238E27FC236}">
                <a16:creationId xmlns:a16="http://schemas.microsoft.com/office/drawing/2014/main" id="{2316AD23-B018-45E9-87D3-283CEDBC3810}"/>
              </a:ext>
            </a:extLst>
          </p:cNvPr>
          <p:cNvSpPr txBox="1"/>
          <p:nvPr/>
        </p:nvSpPr>
        <p:spPr>
          <a:xfrm>
            <a:off x="144463" y="910719"/>
            <a:ext cx="6097836" cy="646331"/>
          </a:xfrm>
          <a:prstGeom prst="rect">
            <a:avLst/>
          </a:prstGeom>
          <a:noFill/>
        </p:spPr>
        <p:txBody>
          <a:bodyPr wrap="square">
            <a:spAutoFit/>
          </a:bodyPr>
          <a:lstStyle/>
          <a:p>
            <a:r>
              <a:rPr lang="zh-CN" altLang="en-US" b="0" i="0" dirty="0">
                <a:effectLst/>
                <a:latin typeface="Helvetica Neue"/>
              </a:rPr>
              <a:t>要在 </a:t>
            </a:r>
            <a:r>
              <a:rPr lang="en-US" altLang="zh-CN" b="0" i="0" dirty="0">
                <a:effectLst/>
                <a:latin typeface="Helvetica Neue"/>
              </a:rPr>
              <a:t>Webpack </a:t>
            </a:r>
            <a:r>
              <a:rPr lang="zh-CN" altLang="en-US" b="0" i="0" dirty="0">
                <a:effectLst/>
                <a:latin typeface="Helvetica Neue"/>
              </a:rPr>
              <a:t>中使用 </a:t>
            </a:r>
            <a:r>
              <a:rPr lang="en-US" altLang="zh-CN" b="0" i="0" dirty="0">
                <a:effectLst/>
                <a:latin typeface="Helvetica Neue"/>
              </a:rPr>
              <a:t>Scope Hoisting </a:t>
            </a:r>
            <a:r>
              <a:rPr lang="zh-CN" altLang="en-US" b="0" i="0" dirty="0">
                <a:effectLst/>
                <a:latin typeface="Helvetica Neue"/>
              </a:rPr>
              <a:t>非常简单，因为这是 </a:t>
            </a:r>
            <a:r>
              <a:rPr lang="en-US" altLang="zh-CN" b="0" i="0" dirty="0">
                <a:effectLst/>
                <a:latin typeface="Helvetica Neue"/>
              </a:rPr>
              <a:t>Webpack </a:t>
            </a:r>
            <a:r>
              <a:rPr lang="zh-CN" altLang="en-US" b="0" i="0" dirty="0">
                <a:effectLst/>
                <a:latin typeface="Helvetica Neue"/>
              </a:rPr>
              <a:t>内置的功能，只需要配置一个插件</a:t>
            </a:r>
            <a:endParaRPr lang="zh-CN" altLang="en-US" dirty="0"/>
          </a:p>
        </p:txBody>
      </p:sp>
      <p:pic>
        <p:nvPicPr>
          <p:cNvPr id="11" name="图片 10">
            <a:extLst>
              <a:ext uri="{FF2B5EF4-FFF2-40B4-BE49-F238E27FC236}">
                <a16:creationId xmlns:a16="http://schemas.microsoft.com/office/drawing/2014/main" id="{F7D2EF60-C680-4683-8DE3-80B3D38D2E86}"/>
              </a:ext>
            </a:extLst>
          </p:cNvPr>
          <p:cNvPicPr>
            <a:picLocks noChangeAspect="1"/>
          </p:cNvPicPr>
          <p:nvPr/>
        </p:nvPicPr>
        <p:blipFill>
          <a:blip r:embed="rId2"/>
          <a:stretch>
            <a:fillRect/>
          </a:stretch>
        </p:blipFill>
        <p:spPr>
          <a:xfrm>
            <a:off x="174625" y="1852043"/>
            <a:ext cx="8352430" cy="4763322"/>
          </a:xfrm>
          <a:prstGeom prst="rect">
            <a:avLst/>
          </a:prstGeom>
        </p:spPr>
      </p:pic>
    </p:spTree>
    <p:extLst>
      <p:ext uri="{BB962C8B-B14F-4D97-AF65-F5344CB8AC3E}">
        <p14:creationId xmlns:p14="http://schemas.microsoft.com/office/powerpoint/2010/main" val="881550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14FDF05F-2244-4356-881A-E5E4D84B990F}"/>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分割代码按需加载</a:t>
            </a:r>
          </a:p>
        </p:txBody>
      </p:sp>
      <p:sp>
        <p:nvSpPr>
          <p:cNvPr id="5" name="矩形 1">
            <a:extLst>
              <a:ext uri="{FF2B5EF4-FFF2-40B4-BE49-F238E27FC236}">
                <a16:creationId xmlns:a16="http://schemas.microsoft.com/office/drawing/2014/main" id="{30C7ED89-FA07-45D4-A569-F2AD62DBA71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文本框 7">
            <a:extLst>
              <a:ext uri="{FF2B5EF4-FFF2-40B4-BE49-F238E27FC236}">
                <a16:creationId xmlns:a16="http://schemas.microsoft.com/office/drawing/2014/main" id="{2926041F-4E04-4332-81A5-04A2E6C1186A}"/>
              </a:ext>
            </a:extLst>
          </p:cNvPr>
          <p:cNvSpPr txBox="1"/>
          <p:nvPr/>
        </p:nvSpPr>
        <p:spPr>
          <a:xfrm>
            <a:off x="174625" y="1081474"/>
            <a:ext cx="8782088" cy="1804945"/>
          </a:xfrm>
          <a:prstGeom prst="rect">
            <a:avLst/>
          </a:prstGeom>
          <a:noFill/>
          <a:ln>
            <a:solidFill>
              <a:srgbClr val="FFC000"/>
            </a:solidFill>
          </a:ln>
        </p:spPr>
        <p:txBody>
          <a:bodyPr wrap="square">
            <a:spAutoFit/>
          </a:bodyPr>
          <a:lstStyle/>
          <a:p>
            <a:r>
              <a:rPr lang="en-US" altLang="zh-CN" dirty="0" err="1">
                <a:latin typeface="微软雅黑" panose="020B0503020204020204" pitchFamily="34" charset="-122"/>
                <a:ea typeface="微软雅黑" panose="020B0503020204020204" pitchFamily="34" charset="-122"/>
              </a:rPr>
              <a:t>window.document.getElementById</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btn</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addEventListener</a:t>
            </a:r>
            <a:r>
              <a:rPr lang="en-US" altLang="zh-CN" dirty="0">
                <a:latin typeface="微软雅黑" panose="020B0503020204020204" pitchFamily="34" charset="-122"/>
                <a:ea typeface="微软雅黑" panose="020B0503020204020204" pitchFamily="34" charset="-122"/>
              </a:rPr>
              <a:t>('click', function () {</a:t>
            </a:r>
          </a:p>
          <a:p>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当按钮被点击后才去加载 </a:t>
            </a:r>
            <a:r>
              <a:rPr lang="en-US" altLang="zh-CN" dirty="0">
                <a:latin typeface="微软雅黑" panose="020B0503020204020204" pitchFamily="34" charset="-122"/>
                <a:ea typeface="微软雅黑" panose="020B0503020204020204" pitchFamily="34" charset="-122"/>
              </a:rPr>
              <a:t>show.js </a:t>
            </a:r>
            <a:r>
              <a:rPr lang="zh-CN" altLang="en-US" dirty="0">
                <a:latin typeface="微软雅黑" panose="020B0503020204020204" pitchFamily="34" charset="-122"/>
                <a:ea typeface="微软雅黑" panose="020B0503020204020204" pitchFamily="34" charset="-122"/>
              </a:rPr>
              <a:t>文件，文件加载成功后执行文件导出的函数</a:t>
            </a: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import(/* </a:t>
            </a:r>
            <a:r>
              <a:rPr lang="en-US" altLang="zh-CN" dirty="0" err="1">
                <a:latin typeface="微软雅黑" panose="020B0503020204020204" pitchFamily="34" charset="-122"/>
                <a:ea typeface="微软雅黑" panose="020B0503020204020204" pitchFamily="34" charset="-122"/>
              </a:rPr>
              <a:t>webpackChunkName</a:t>
            </a:r>
            <a:r>
              <a:rPr lang="en-US" altLang="zh-CN" dirty="0">
                <a:latin typeface="微软雅黑" panose="020B0503020204020204" pitchFamily="34" charset="-122"/>
                <a:ea typeface="微软雅黑" panose="020B0503020204020204" pitchFamily="34" charset="-122"/>
              </a:rPr>
              <a:t>: "show" */ './show').then((show) =&gt; {</a:t>
            </a:r>
          </a:p>
          <a:p>
            <a:r>
              <a:rPr lang="en-US" altLang="zh-CN" dirty="0">
                <a:latin typeface="微软雅黑" panose="020B0503020204020204" pitchFamily="34" charset="-122"/>
                <a:ea typeface="微软雅黑" panose="020B0503020204020204" pitchFamily="34" charset="-122"/>
              </a:rPr>
              <a:t>    show('Webpack');</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EBDB125-156F-4E5E-BA2E-08105DC6FBDD}"/>
              </a:ext>
            </a:extLst>
          </p:cNvPr>
          <p:cNvSpPr txBox="1"/>
          <p:nvPr/>
        </p:nvSpPr>
        <p:spPr>
          <a:xfrm>
            <a:off x="174625" y="3429000"/>
            <a:ext cx="6097836" cy="923330"/>
          </a:xfrm>
          <a:prstGeom prst="rect">
            <a:avLst/>
          </a:prstGeom>
          <a:noFill/>
          <a:ln>
            <a:solidFill>
              <a:srgbClr val="FFC000"/>
            </a:solidFill>
          </a:ln>
        </p:spPr>
        <p:txBody>
          <a:bodyPr wrap="square">
            <a:spAutoFit/>
          </a:bodyPr>
          <a:lstStyle/>
          <a:p>
            <a:r>
              <a:rPr lang="en-US" altLang="zh-CN" dirty="0" err="1">
                <a:latin typeface="微软雅黑" panose="020B0503020204020204" pitchFamily="34" charset="-122"/>
                <a:ea typeface="微软雅黑" panose="020B0503020204020204" pitchFamily="34" charset="-122"/>
              </a:rPr>
              <a:t>module.exports</a:t>
            </a:r>
            <a:r>
              <a:rPr lang="en-US" altLang="zh-CN" dirty="0">
                <a:latin typeface="微软雅黑" panose="020B0503020204020204" pitchFamily="34" charset="-122"/>
                <a:ea typeface="微软雅黑" panose="020B0503020204020204" pitchFamily="34" charset="-122"/>
              </a:rPr>
              <a:t> = function (content) {</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window.alert</a:t>
            </a:r>
            <a:r>
              <a:rPr lang="en-US" altLang="zh-CN" dirty="0">
                <a:latin typeface="微软雅黑" panose="020B0503020204020204" pitchFamily="34" charset="-122"/>
                <a:ea typeface="微软雅黑" panose="020B0503020204020204" pitchFamily="34" charset="-122"/>
              </a:rPr>
              <a:t>('Hello ' + content);</a:t>
            </a:r>
          </a:p>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7FB8427-9FD7-44FD-95AF-7CEE00AAD7C9}"/>
              </a:ext>
            </a:extLst>
          </p:cNvPr>
          <p:cNvSpPr txBox="1"/>
          <p:nvPr/>
        </p:nvSpPr>
        <p:spPr>
          <a:xfrm>
            <a:off x="174625" y="3059668"/>
            <a:ext cx="6097836" cy="369332"/>
          </a:xfrm>
          <a:prstGeom prst="rect">
            <a:avLst/>
          </a:prstGeom>
          <a:noFill/>
        </p:spPr>
        <p:txBody>
          <a:bodyPr wrap="square">
            <a:spAutoFit/>
          </a:bodyPr>
          <a:lstStyle/>
          <a:p>
            <a:pPr eaLnBrk="1" hangingPunct="1"/>
            <a:r>
              <a:rPr lang="en-US" altLang="zh-CN"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Show.js</a:t>
            </a:r>
            <a:endPar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文本框 14">
            <a:extLst>
              <a:ext uri="{FF2B5EF4-FFF2-40B4-BE49-F238E27FC236}">
                <a16:creationId xmlns:a16="http://schemas.microsoft.com/office/drawing/2014/main" id="{B92812BC-8A7B-47CD-A60A-A39512AC5884}"/>
              </a:ext>
            </a:extLst>
          </p:cNvPr>
          <p:cNvSpPr txBox="1"/>
          <p:nvPr/>
        </p:nvSpPr>
        <p:spPr>
          <a:xfrm>
            <a:off x="144463" y="757654"/>
            <a:ext cx="6097836" cy="369332"/>
          </a:xfrm>
          <a:prstGeom prst="rect">
            <a:avLst/>
          </a:prstGeom>
          <a:noFill/>
        </p:spPr>
        <p:txBody>
          <a:bodyPr wrap="square">
            <a:spAutoFit/>
          </a:bodyPr>
          <a:lstStyle/>
          <a:p>
            <a:pPr eaLnBrk="1" hangingPunct="1"/>
            <a:r>
              <a:rPr lang="en-US" altLang="zh-CN"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Main.js</a:t>
            </a:r>
            <a:endPar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19" name="图片 18">
            <a:extLst>
              <a:ext uri="{FF2B5EF4-FFF2-40B4-BE49-F238E27FC236}">
                <a16:creationId xmlns:a16="http://schemas.microsoft.com/office/drawing/2014/main" id="{CCCFF53C-8EB5-4222-B07F-B6F91D18759A}"/>
              </a:ext>
            </a:extLst>
          </p:cNvPr>
          <p:cNvPicPr>
            <a:picLocks noChangeAspect="1"/>
          </p:cNvPicPr>
          <p:nvPr/>
        </p:nvPicPr>
        <p:blipFill>
          <a:blip r:embed="rId2"/>
          <a:stretch>
            <a:fillRect/>
          </a:stretch>
        </p:blipFill>
        <p:spPr>
          <a:xfrm>
            <a:off x="5420572" y="2848476"/>
            <a:ext cx="6771428" cy="4009524"/>
          </a:xfrm>
          <a:prstGeom prst="rect">
            <a:avLst/>
          </a:prstGeom>
        </p:spPr>
      </p:pic>
    </p:spTree>
    <p:extLst>
      <p:ext uri="{BB962C8B-B14F-4D97-AF65-F5344CB8AC3E}">
        <p14:creationId xmlns:p14="http://schemas.microsoft.com/office/powerpoint/2010/main" val="3825493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2DC157B2-613E-4544-851E-43B2FA8FF08B}"/>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开启模块热更新</a:t>
            </a:r>
          </a:p>
        </p:txBody>
      </p:sp>
      <p:sp>
        <p:nvSpPr>
          <p:cNvPr id="8" name="矩形 1">
            <a:extLst>
              <a:ext uri="{FF2B5EF4-FFF2-40B4-BE49-F238E27FC236}">
                <a16:creationId xmlns:a16="http://schemas.microsoft.com/office/drawing/2014/main" id="{9C9169F2-F56F-47D7-B2B9-3ADA224E50C3}"/>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文本框 8">
            <a:extLst>
              <a:ext uri="{FF2B5EF4-FFF2-40B4-BE49-F238E27FC236}">
                <a16:creationId xmlns:a16="http://schemas.microsoft.com/office/drawing/2014/main" id="{16FF93B8-FE16-4F25-A056-58178463F6DE}"/>
              </a:ext>
            </a:extLst>
          </p:cNvPr>
          <p:cNvSpPr txBox="1"/>
          <p:nvPr/>
        </p:nvSpPr>
        <p:spPr>
          <a:xfrm>
            <a:off x="174625" y="880419"/>
            <a:ext cx="7659864" cy="646331"/>
          </a:xfrm>
          <a:prstGeom prst="rect">
            <a:avLst/>
          </a:prstGeom>
          <a:noFill/>
        </p:spPr>
        <p:txBody>
          <a:bodyPr wrap="square">
            <a:spAutoFit/>
          </a:bodyPr>
          <a:lstStyle/>
          <a:p>
            <a:pPr marL="285750" indent="-285750">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通过命令增加参数</a:t>
            </a:r>
            <a:endParaRPr lang="en-US" altLang="zh-CN" sz="1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通过新增</a:t>
            </a:r>
            <a:r>
              <a:rPr lang="en-US" altLang="zh-CN" dirty="0">
                <a:latin typeface="微软雅黑" panose="020B0503020204020204" pitchFamily="34" charset="-122"/>
                <a:ea typeface="微软雅黑" panose="020B0503020204020204" pitchFamily="34" charset="-122"/>
              </a:rPr>
              <a:t>plugin</a:t>
            </a:r>
            <a:r>
              <a:rPr lang="zh-CN" altLang="en-US" dirty="0">
                <a:latin typeface="微软雅黑" panose="020B0503020204020204" pitchFamily="34" charset="-122"/>
                <a:ea typeface="微软雅黑" panose="020B0503020204020204" pitchFamily="34" charset="-122"/>
              </a:rPr>
              <a:t>的方式</a:t>
            </a:r>
            <a:endParaRPr lang="zh-CN" altLang="en-US"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2BEB8E2-F4E8-4404-BEB9-29C952C92F7E}"/>
              </a:ext>
            </a:extLst>
          </p:cNvPr>
          <p:cNvSpPr txBox="1"/>
          <p:nvPr/>
        </p:nvSpPr>
        <p:spPr>
          <a:xfrm>
            <a:off x="4921785" y="1018918"/>
            <a:ext cx="6097836" cy="369332"/>
          </a:xfrm>
          <a:prstGeom prst="rect">
            <a:avLst/>
          </a:prstGeom>
          <a:noFill/>
        </p:spPr>
        <p:txBody>
          <a:bodyPr wrap="square">
            <a:spAutoFit/>
          </a:bodyPr>
          <a:lstStyle/>
          <a:p>
            <a:r>
              <a:rPr lang="en-US" altLang="zh-CN" b="0" i="0" dirty="0">
                <a:solidFill>
                  <a:srgbClr val="333333"/>
                </a:solidFill>
                <a:effectLst/>
                <a:latin typeface="Consolas" panose="020B0609020204030204" pitchFamily="49" charset="0"/>
              </a:rPr>
              <a:t>webpack-dev-server --hot</a:t>
            </a:r>
            <a:endParaRPr lang="zh-CN" altLang="en-US" dirty="0"/>
          </a:p>
        </p:txBody>
      </p:sp>
      <p:pic>
        <p:nvPicPr>
          <p:cNvPr id="4" name="图片 3">
            <a:extLst>
              <a:ext uri="{FF2B5EF4-FFF2-40B4-BE49-F238E27FC236}">
                <a16:creationId xmlns:a16="http://schemas.microsoft.com/office/drawing/2014/main" id="{44444363-654E-49A1-8DC0-C8B48C6DFADB}"/>
              </a:ext>
            </a:extLst>
          </p:cNvPr>
          <p:cNvPicPr>
            <a:picLocks noChangeAspect="1"/>
          </p:cNvPicPr>
          <p:nvPr/>
        </p:nvPicPr>
        <p:blipFill>
          <a:blip r:embed="rId3"/>
          <a:stretch>
            <a:fillRect/>
          </a:stretch>
        </p:blipFill>
        <p:spPr>
          <a:xfrm>
            <a:off x="1380962" y="1519092"/>
            <a:ext cx="6589741" cy="5118245"/>
          </a:xfrm>
          <a:prstGeom prst="rect">
            <a:avLst/>
          </a:prstGeom>
        </p:spPr>
      </p:pic>
    </p:spTree>
    <p:extLst>
      <p:ext uri="{BB962C8B-B14F-4D97-AF65-F5344CB8AC3E}">
        <p14:creationId xmlns:p14="http://schemas.microsoft.com/office/powerpoint/2010/main" val="394076487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F044E9D-FBD1-423D-9530-69CF43F07D0E}"/>
              </a:ext>
            </a:extLst>
          </p:cNvPr>
          <p:cNvPicPr>
            <a:picLocks noChangeAspect="1"/>
          </p:cNvPicPr>
          <p:nvPr/>
        </p:nvPicPr>
        <p:blipFill>
          <a:blip r:embed="rId2"/>
          <a:stretch>
            <a:fillRect/>
          </a:stretch>
        </p:blipFill>
        <p:spPr>
          <a:xfrm>
            <a:off x="369145" y="159028"/>
            <a:ext cx="9936807" cy="6698972"/>
          </a:xfrm>
          <a:prstGeom prst="rect">
            <a:avLst/>
          </a:prstGeom>
        </p:spPr>
      </p:pic>
    </p:spTree>
    <p:extLst>
      <p:ext uri="{BB962C8B-B14F-4D97-AF65-F5344CB8AC3E}">
        <p14:creationId xmlns:p14="http://schemas.microsoft.com/office/powerpoint/2010/main" val="421624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9F4CD1E-C8C5-4F20-B23C-C26C9AA9A425}"/>
              </a:ext>
            </a:extLst>
          </p:cNvPr>
          <p:cNvGrpSpPr/>
          <p:nvPr/>
        </p:nvGrpSpPr>
        <p:grpSpPr>
          <a:xfrm>
            <a:off x="1077524" y="830737"/>
            <a:ext cx="4687630" cy="754711"/>
            <a:chOff x="606286" y="725903"/>
            <a:chExt cx="4444811" cy="715617"/>
          </a:xfrm>
          <a:solidFill>
            <a:schemeClr val="bg1">
              <a:lumMod val="95000"/>
            </a:schemeClr>
          </a:solidFill>
        </p:grpSpPr>
        <p:sp>
          <p:nvSpPr>
            <p:cNvPr id="3" name="矩形 2">
              <a:extLst>
                <a:ext uri="{FF2B5EF4-FFF2-40B4-BE49-F238E27FC236}">
                  <a16:creationId xmlns:a16="http://schemas.microsoft.com/office/drawing/2014/main" id="{94F46BFD-E97E-4CFD-AC36-4C65785B3C9C}"/>
                </a:ext>
              </a:extLst>
            </p:cNvPr>
            <p:cNvSpPr/>
            <p:nvPr/>
          </p:nvSpPr>
          <p:spPr>
            <a:xfrm>
              <a:off x="2288018" y="805415"/>
              <a:ext cx="2763079" cy="6361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795"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sz="3795"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 name="矩形 3">
              <a:extLst>
                <a:ext uri="{FF2B5EF4-FFF2-40B4-BE49-F238E27FC236}">
                  <a16:creationId xmlns:a16="http://schemas.microsoft.com/office/drawing/2014/main" id="{6D25259A-9C6E-41D4-9CE4-D866DA6AC62D}"/>
                </a:ext>
              </a:extLst>
            </p:cNvPr>
            <p:cNvSpPr/>
            <p:nvPr/>
          </p:nvSpPr>
          <p:spPr>
            <a:xfrm>
              <a:off x="606286" y="725903"/>
              <a:ext cx="1818861" cy="715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sz="54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目录</a:t>
              </a:r>
              <a:r>
                <a:rPr lang="en-US" altLang="zh-CN" sz="54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a:t>
              </a:r>
              <a:endParaRPr lang="zh-CN" altLang="en-US" sz="54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4" name="组合 23">
            <a:extLst>
              <a:ext uri="{FF2B5EF4-FFF2-40B4-BE49-F238E27FC236}">
                <a16:creationId xmlns:a16="http://schemas.microsoft.com/office/drawing/2014/main" id="{6A8522C4-A929-4F3A-A0B7-1AF718EE8148}"/>
              </a:ext>
            </a:extLst>
          </p:cNvPr>
          <p:cNvGrpSpPr/>
          <p:nvPr/>
        </p:nvGrpSpPr>
        <p:grpSpPr>
          <a:xfrm>
            <a:off x="1077524" y="2395940"/>
            <a:ext cx="9186630" cy="3009269"/>
            <a:chOff x="1077524" y="2613125"/>
            <a:chExt cx="9186630" cy="2375083"/>
          </a:xfrm>
        </p:grpSpPr>
        <p:grpSp>
          <p:nvGrpSpPr>
            <p:cNvPr id="5" name="组合 4">
              <a:extLst>
                <a:ext uri="{FF2B5EF4-FFF2-40B4-BE49-F238E27FC236}">
                  <a16:creationId xmlns:a16="http://schemas.microsoft.com/office/drawing/2014/main" id="{184CA7C6-BD64-4851-A811-026C435D0295}"/>
                </a:ext>
              </a:extLst>
            </p:cNvPr>
            <p:cNvGrpSpPr/>
            <p:nvPr/>
          </p:nvGrpSpPr>
          <p:grpSpPr>
            <a:xfrm>
              <a:off x="1077526" y="2613125"/>
              <a:ext cx="4087665" cy="743465"/>
              <a:chOff x="2959441" y="1911542"/>
              <a:chExt cx="3875932" cy="704952"/>
            </a:xfrm>
          </p:grpSpPr>
          <p:sp>
            <p:nvSpPr>
              <p:cNvPr id="6" name="文本框 30">
                <a:extLst>
                  <a:ext uri="{FF2B5EF4-FFF2-40B4-BE49-F238E27FC236}">
                    <a16:creationId xmlns:a16="http://schemas.microsoft.com/office/drawing/2014/main" id="{F13188A3-FA20-4DB2-AA06-A1C0EE211830}"/>
                  </a:ext>
                </a:extLst>
              </p:cNvPr>
              <p:cNvSpPr txBox="1"/>
              <p:nvPr/>
            </p:nvSpPr>
            <p:spPr>
              <a:xfrm>
                <a:off x="3697925" y="2041338"/>
                <a:ext cx="3137448" cy="554483"/>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基本打包机制</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矩形 7">
                <a:extLst>
                  <a:ext uri="{FF2B5EF4-FFF2-40B4-BE49-F238E27FC236}">
                    <a16:creationId xmlns:a16="http://schemas.microsoft.com/office/drawing/2014/main" id="{8EAF8C4B-0A7B-4B71-8D9A-7A4DA08FB917}"/>
                  </a:ext>
                </a:extLst>
              </p:cNvPr>
              <p:cNvSpPr/>
              <p:nvPr/>
            </p:nvSpPr>
            <p:spPr>
              <a:xfrm>
                <a:off x="2959441" y="1911542"/>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01</a:t>
                </a:r>
                <a:endParaRPr lang="zh-CN" altLang="en-US"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11" name="组合 10">
              <a:extLst>
                <a:ext uri="{FF2B5EF4-FFF2-40B4-BE49-F238E27FC236}">
                  <a16:creationId xmlns:a16="http://schemas.microsoft.com/office/drawing/2014/main" id="{5610D34E-9805-4FE7-A944-6A5287609DB5}"/>
                </a:ext>
              </a:extLst>
            </p:cNvPr>
            <p:cNvGrpSpPr/>
            <p:nvPr/>
          </p:nvGrpSpPr>
          <p:grpSpPr>
            <a:xfrm>
              <a:off x="5692440" y="2670668"/>
              <a:ext cx="4200707" cy="743464"/>
              <a:chOff x="2992107" y="2900384"/>
              <a:chExt cx="3983116" cy="704952"/>
            </a:xfrm>
          </p:grpSpPr>
          <p:sp>
            <p:nvSpPr>
              <p:cNvPr id="12" name="文本框 36">
                <a:extLst>
                  <a:ext uri="{FF2B5EF4-FFF2-40B4-BE49-F238E27FC236}">
                    <a16:creationId xmlns:a16="http://schemas.microsoft.com/office/drawing/2014/main" id="{547B2DEF-5E86-46D7-90DD-52809A2C0D45}"/>
                  </a:ext>
                </a:extLst>
              </p:cNvPr>
              <p:cNvSpPr txBox="1"/>
              <p:nvPr/>
            </p:nvSpPr>
            <p:spPr>
              <a:xfrm>
                <a:off x="3698385" y="3011963"/>
                <a:ext cx="3276838" cy="437629"/>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Babel</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原理和配置</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3" name="矩形 12">
                <a:extLst>
                  <a:ext uri="{FF2B5EF4-FFF2-40B4-BE49-F238E27FC236}">
                    <a16:creationId xmlns:a16="http://schemas.microsoft.com/office/drawing/2014/main" id="{867D634E-755C-4F85-8337-8F0E7C7EDFB8}"/>
                  </a:ext>
                </a:extLst>
              </p:cNvPr>
              <p:cNvSpPr/>
              <p:nvPr/>
            </p:nvSpPr>
            <p:spPr>
              <a:xfrm>
                <a:off x="2992107" y="2900384"/>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02</a:t>
                </a:r>
                <a:endParaRPr lang="zh-CN" altLang="en-US"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16" name="组合 15">
              <a:extLst>
                <a:ext uri="{FF2B5EF4-FFF2-40B4-BE49-F238E27FC236}">
                  <a16:creationId xmlns:a16="http://schemas.microsoft.com/office/drawing/2014/main" id="{AABF8E73-752E-4C95-A8FD-92E0D89356BA}"/>
                </a:ext>
              </a:extLst>
            </p:cNvPr>
            <p:cNvGrpSpPr/>
            <p:nvPr/>
          </p:nvGrpSpPr>
          <p:grpSpPr>
            <a:xfrm>
              <a:off x="1077524" y="3973312"/>
              <a:ext cx="4580950" cy="1014896"/>
              <a:chOff x="2959902" y="3771910"/>
              <a:chExt cx="4343658" cy="962324"/>
            </a:xfrm>
          </p:grpSpPr>
          <p:sp>
            <p:nvSpPr>
              <p:cNvPr id="17" name="文本框 41">
                <a:extLst>
                  <a:ext uri="{FF2B5EF4-FFF2-40B4-BE49-F238E27FC236}">
                    <a16:creationId xmlns:a16="http://schemas.microsoft.com/office/drawing/2014/main" id="{281FB4B1-3B77-4286-87B6-5225507FB299}"/>
                  </a:ext>
                </a:extLst>
              </p:cNvPr>
              <p:cNvSpPr txBox="1"/>
              <p:nvPr/>
            </p:nvSpPr>
            <p:spPr>
              <a:xfrm>
                <a:off x="3698385" y="3928074"/>
                <a:ext cx="3605175" cy="80616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Webpack</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性能优化</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a:p>
                <a:pPr>
                  <a:defRPr/>
                </a:pP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a:extLst>
                  <a:ext uri="{FF2B5EF4-FFF2-40B4-BE49-F238E27FC236}">
                    <a16:creationId xmlns:a16="http://schemas.microsoft.com/office/drawing/2014/main" id="{F9A3A60E-D14C-4C08-8CBC-900C03693A94}"/>
                  </a:ext>
                </a:extLst>
              </p:cNvPr>
              <p:cNvSpPr/>
              <p:nvPr/>
            </p:nvSpPr>
            <p:spPr>
              <a:xfrm>
                <a:off x="2959902" y="3771910"/>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02</a:t>
                </a:r>
                <a:endParaRPr lang="zh-CN" altLang="en-US"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1" name="组合 20">
              <a:extLst>
                <a:ext uri="{FF2B5EF4-FFF2-40B4-BE49-F238E27FC236}">
                  <a16:creationId xmlns:a16="http://schemas.microsoft.com/office/drawing/2014/main" id="{3D83077A-9FCA-4C9E-BAE6-C4F0451C73F6}"/>
                </a:ext>
              </a:extLst>
            </p:cNvPr>
            <p:cNvGrpSpPr/>
            <p:nvPr/>
          </p:nvGrpSpPr>
          <p:grpSpPr>
            <a:xfrm>
              <a:off x="5658474" y="3973314"/>
              <a:ext cx="4605680" cy="743464"/>
              <a:chOff x="2959902" y="4686315"/>
              <a:chExt cx="4367106" cy="704952"/>
            </a:xfrm>
          </p:grpSpPr>
          <p:sp>
            <p:nvSpPr>
              <p:cNvPr id="22" name="文本框 46">
                <a:extLst>
                  <a:ext uri="{FF2B5EF4-FFF2-40B4-BE49-F238E27FC236}">
                    <a16:creationId xmlns:a16="http://schemas.microsoft.com/office/drawing/2014/main" id="{B7377E5C-C350-4213-8C73-018A38CF37AD}"/>
                  </a:ext>
                </a:extLst>
              </p:cNvPr>
              <p:cNvSpPr txBox="1"/>
              <p:nvPr/>
            </p:nvSpPr>
            <p:spPr>
              <a:xfrm>
                <a:off x="3698386" y="4836783"/>
                <a:ext cx="3628622" cy="437629"/>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构建工具</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sp>
            <p:nvSpPr>
              <p:cNvPr id="23" name="矩形 22">
                <a:extLst>
                  <a:ext uri="{FF2B5EF4-FFF2-40B4-BE49-F238E27FC236}">
                    <a16:creationId xmlns:a16="http://schemas.microsoft.com/office/drawing/2014/main" id="{33923F81-6FD0-4593-9E48-598112231C53}"/>
                  </a:ext>
                </a:extLst>
              </p:cNvPr>
              <p:cNvSpPr/>
              <p:nvPr/>
            </p:nvSpPr>
            <p:spPr>
              <a:xfrm>
                <a:off x="2959902" y="4686315"/>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40080" indent="-182880"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955" indent="-554355"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04</a:t>
                </a:r>
                <a:endParaRPr lang="zh-CN" altLang="en-US" sz="3375"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Tree>
    <p:extLst>
      <p:ext uri="{BB962C8B-B14F-4D97-AF65-F5344CB8AC3E}">
        <p14:creationId xmlns:p14="http://schemas.microsoft.com/office/powerpoint/2010/main" val="359915345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8832D0-5480-4D12-A352-83E839C3B747}"/>
              </a:ext>
            </a:extLst>
          </p:cNvPr>
          <p:cNvPicPr>
            <a:picLocks noChangeAspect="1"/>
          </p:cNvPicPr>
          <p:nvPr/>
        </p:nvPicPr>
        <p:blipFill>
          <a:blip r:embed="rId2"/>
          <a:stretch>
            <a:fillRect/>
          </a:stretch>
        </p:blipFill>
        <p:spPr>
          <a:xfrm>
            <a:off x="599033" y="1339397"/>
            <a:ext cx="7723809" cy="2371429"/>
          </a:xfrm>
          <a:prstGeom prst="rect">
            <a:avLst/>
          </a:prstGeom>
        </p:spPr>
      </p:pic>
      <p:sp>
        <p:nvSpPr>
          <p:cNvPr id="2" name="文本框 10">
            <a:extLst>
              <a:ext uri="{FF2B5EF4-FFF2-40B4-BE49-F238E27FC236}">
                <a16:creationId xmlns:a16="http://schemas.microsoft.com/office/drawing/2014/main" id="{7E326A80-BC48-459B-869B-E1C065395ADF}"/>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修改文件内容</a:t>
            </a:r>
          </a:p>
        </p:txBody>
      </p:sp>
      <p:sp>
        <p:nvSpPr>
          <p:cNvPr id="6" name="矩形 1">
            <a:extLst>
              <a:ext uri="{FF2B5EF4-FFF2-40B4-BE49-F238E27FC236}">
                <a16:creationId xmlns:a16="http://schemas.microsoft.com/office/drawing/2014/main" id="{A5B1FCCF-9C27-42D4-AD48-2E4B16E22135}"/>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8" name="图片 7">
            <a:extLst>
              <a:ext uri="{FF2B5EF4-FFF2-40B4-BE49-F238E27FC236}">
                <a16:creationId xmlns:a16="http://schemas.microsoft.com/office/drawing/2014/main" id="{53BE4A23-9512-4918-BC3E-68C6B30B0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432" y="4908989"/>
            <a:ext cx="7810500" cy="962025"/>
          </a:xfrm>
          <a:prstGeom prst="rect">
            <a:avLst/>
          </a:prstGeom>
        </p:spPr>
      </p:pic>
    </p:spTree>
    <p:extLst>
      <p:ext uri="{BB962C8B-B14F-4D97-AF65-F5344CB8AC3E}">
        <p14:creationId xmlns:p14="http://schemas.microsoft.com/office/powerpoint/2010/main" val="226492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12DF105D-70A5-4798-84FB-9E477A8C699B}"/>
              </a:ext>
            </a:extLst>
          </p:cNvPr>
          <p:cNvSpPr txBox="1">
            <a:spLocks noChangeArrowheads="1"/>
          </p:cNvSpPr>
          <p:nvPr>
            <p:custDataLst>
              <p:tags r:id="rId1"/>
            </p:custDataLst>
          </p:nvPr>
        </p:nvSpPr>
        <p:spPr bwMode="auto">
          <a:xfrm>
            <a:off x="1802137" y="1846001"/>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04</a:t>
            </a:r>
            <a:endParaRPr lang="zh-CN" altLang="en-US"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cxnSp>
        <p:nvCxnSpPr>
          <p:cNvPr id="3" name="直接连接符 2">
            <a:extLst>
              <a:ext uri="{FF2B5EF4-FFF2-40B4-BE49-F238E27FC236}">
                <a16:creationId xmlns:a16="http://schemas.microsoft.com/office/drawing/2014/main" id="{9754B6F5-8DB5-40BF-B965-F76B8A91ADDD}"/>
              </a:ext>
            </a:extLst>
          </p:cNvPr>
          <p:cNvCxnSpPr/>
          <p:nvPr>
            <p:custDataLst>
              <p:tags r:id="rId2"/>
            </p:custDataLst>
          </p:nvPr>
        </p:nvCxnSpPr>
        <p:spPr>
          <a:xfrm>
            <a:off x="5813947" y="3420788"/>
            <a:ext cx="4608005"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 name="文本框 11">
            <a:extLst>
              <a:ext uri="{FF2B5EF4-FFF2-40B4-BE49-F238E27FC236}">
                <a16:creationId xmlns:a16="http://schemas.microsoft.com/office/drawing/2014/main" id="{D4ECDEC0-843B-4B6E-8697-FAB512ECE6AC}"/>
              </a:ext>
            </a:extLst>
          </p:cNvPr>
          <p:cNvSpPr txBox="1">
            <a:spLocks noChangeArrowheads="1"/>
          </p:cNvSpPr>
          <p:nvPr>
            <p:custDataLst>
              <p:tags r:id="rId3"/>
            </p:custDataLst>
          </p:nvPr>
        </p:nvSpPr>
        <p:spPr bwMode="auto">
          <a:xfrm>
            <a:off x="2261071" y="3143791"/>
            <a:ext cx="3286960" cy="5539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章节 </a:t>
            </a:r>
            <a:r>
              <a:rPr lang="en-US" altLang="zh-CN"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PART</a:t>
            </a:r>
            <a:endPar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sp>
        <p:nvSpPr>
          <p:cNvPr id="5" name="矩形 4">
            <a:extLst>
              <a:ext uri="{FF2B5EF4-FFF2-40B4-BE49-F238E27FC236}">
                <a16:creationId xmlns:a16="http://schemas.microsoft.com/office/drawing/2014/main" id="{2AFF519C-C625-4C25-B8A2-592C13EEEAC3}"/>
              </a:ext>
            </a:extLst>
          </p:cNvPr>
          <p:cNvSpPr/>
          <p:nvPr/>
        </p:nvSpPr>
        <p:spPr>
          <a:xfrm>
            <a:off x="6096000" y="2598003"/>
            <a:ext cx="4236916" cy="677108"/>
          </a:xfrm>
          <a:prstGeom prst="rect">
            <a:avLst/>
          </a:prstGeom>
        </p:spPr>
        <p:txBody>
          <a:bodyPr wrap="square" lIns="0" tIns="0" rIns="0" bIns="0">
            <a:spAutoFit/>
          </a:bodyPr>
          <a:lstStyle/>
          <a:p>
            <a:pPr>
              <a:defRPr/>
            </a:pPr>
            <a:r>
              <a:rPr lang="zh-CN" altLang="en-US" sz="44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构建工具选择</a:t>
            </a:r>
            <a:endParaRPr lang="zh-CN" altLang="en-US" sz="440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28181881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strVal val="4*#ppt_w"/>
                                          </p:val>
                                        </p:tav>
                                        <p:tav tm="100000">
                                          <p:val>
                                            <p:strVal val="#ppt_w"/>
                                          </p:val>
                                        </p:tav>
                                      </p:tavLst>
                                    </p:anim>
                                    <p:anim calcmode="lin" valueType="num">
                                      <p:cBhvr>
                                        <p:cTn id="19"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Webpack VS Rollup</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a:p>
        </p:txBody>
      </p:sp>
      <p:grpSp>
        <p:nvGrpSpPr>
          <p:cNvPr id="5" name="6b724148-1469-474b-af26-c2bcadae53f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748798"/>
            <a:ext cx="10864215" cy="3823543"/>
            <a:chOff x="660400" y="1748798"/>
            <a:chExt cx="10864215" cy="3823543"/>
          </a:xfrm>
        </p:grpSpPr>
        <p:grpSp>
          <p:nvGrpSpPr>
            <p:cNvPr id="6" name="íṡḻiḋe"/>
            <p:cNvGrpSpPr/>
            <p:nvPr/>
          </p:nvGrpSpPr>
          <p:grpSpPr>
            <a:xfrm>
              <a:off x="3848100" y="2349000"/>
              <a:ext cx="4495801" cy="2470974"/>
              <a:chOff x="3848101" y="2174463"/>
              <a:chExt cx="4495801" cy="2470974"/>
            </a:xfrm>
          </p:grpSpPr>
          <p:sp>
            <p:nvSpPr>
              <p:cNvPr id="23" name="î$lïďê"/>
              <p:cNvSpPr/>
              <p:nvPr/>
            </p:nvSpPr>
            <p:spPr>
              <a:xfrm>
                <a:off x="5873728" y="2174463"/>
                <a:ext cx="2470174" cy="2470974"/>
              </a:xfrm>
              <a:custGeom>
                <a:avLst/>
                <a:gdLst>
                  <a:gd name="connsiteX0" fmla="*/ 1484938 w 2970838"/>
                  <a:gd name="connsiteY0" fmla="*/ 0 h 2971800"/>
                  <a:gd name="connsiteX1" fmla="*/ 2970838 w 2970838"/>
                  <a:gd name="connsiteY1" fmla="*/ 1485900 h 2971800"/>
                  <a:gd name="connsiteX2" fmla="*/ 1484938 w 2970838"/>
                  <a:gd name="connsiteY2" fmla="*/ 2971800 h 2971800"/>
                  <a:gd name="connsiteX3" fmla="*/ 6710 w 2970838"/>
                  <a:gd name="connsiteY3" fmla="*/ 1637825 h 2971800"/>
                  <a:gd name="connsiteX4" fmla="*/ 0 w 2970838"/>
                  <a:gd name="connsiteY4" fmla="*/ 1504951 h 2971800"/>
                  <a:gd name="connsiteX5" fmla="*/ 533765 w 2970838"/>
                  <a:gd name="connsiteY5" fmla="*/ 1504951 h 2971800"/>
                  <a:gd name="connsiteX6" fmla="*/ 537719 w 2970838"/>
                  <a:gd name="connsiteY6" fmla="*/ 1583250 h 2971800"/>
                  <a:gd name="connsiteX7" fmla="*/ 1484938 w 2970838"/>
                  <a:gd name="connsiteY7" fmla="*/ 2438035 h 2971800"/>
                  <a:gd name="connsiteX8" fmla="*/ 2437073 w 2970838"/>
                  <a:gd name="connsiteY8" fmla="*/ 1485900 h 2971800"/>
                  <a:gd name="connsiteX9" fmla="*/ 1484938 w 2970838"/>
                  <a:gd name="connsiteY9" fmla="*/ 533765 h 2971800"/>
                  <a:gd name="connsiteX10" fmla="*/ 811677 w 2970838"/>
                  <a:gd name="connsiteY10" fmla="*/ 812639 h 2971800"/>
                  <a:gd name="connsiteX11" fmla="*/ 745820 w 2970838"/>
                  <a:gd name="connsiteY11" fmla="*/ 892459 h 2971800"/>
                  <a:gd name="connsiteX12" fmla="*/ 366414 w 2970838"/>
                  <a:gd name="connsiteY12" fmla="*/ 509846 h 2971800"/>
                  <a:gd name="connsiteX13" fmla="*/ 434248 w 2970838"/>
                  <a:gd name="connsiteY13" fmla="*/ 435210 h 2971800"/>
                  <a:gd name="connsiteX14" fmla="*/ 1484938 w 2970838"/>
                  <a:gd name="connsiteY14"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0838" h="2971800">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ïṡļïde"/>
              <p:cNvSpPr/>
              <p:nvPr/>
            </p:nvSpPr>
            <p:spPr>
              <a:xfrm flipV="1">
                <a:off x="3848101" y="2174463"/>
                <a:ext cx="2470974" cy="2470974"/>
              </a:xfrm>
              <a:custGeom>
                <a:avLst/>
                <a:gdLst>
                  <a:gd name="connsiteX0" fmla="*/ 1485900 w 2971800"/>
                  <a:gd name="connsiteY0" fmla="*/ 2971800 h 2971800"/>
                  <a:gd name="connsiteX1" fmla="*/ 2971800 w 2971800"/>
                  <a:gd name="connsiteY1" fmla="*/ 1485900 h 2971800"/>
                  <a:gd name="connsiteX2" fmla="*/ 2970838 w 2971800"/>
                  <a:gd name="connsiteY2" fmla="*/ 1466849 h 2971800"/>
                  <a:gd name="connsiteX3" fmla="*/ 2437073 w 2971800"/>
                  <a:gd name="connsiteY3" fmla="*/ 1466849 h 2971800"/>
                  <a:gd name="connsiteX4" fmla="*/ 2438035 w 2971800"/>
                  <a:gd name="connsiteY4" fmla="*/ 1485900 h 2971800"/>
                  <a:gd name="connsiteX5" fmla="*/ 1485900 w 2971800"/>
                  <a:gd name="connsiteY5" fmla="*/ 2438035 h 2971800"/>
                  <a:gd name="connsiteX6" fmla="*/ 533765 w 2971800"/>
                  <a:gd name="connsiteY6" fmla="*/ 1485900 h 2971800"/>
                  <a:gd name="connsiteX7" fmla="*/ 1485900 w 2971800"/>
                  <a:gd name="connsiteY7" fmla="*/ 533765 h 2971800"/>
                  <a:gd name="connsiteX8" fmla="*/ 2159161 w 2971800"/>
                  <a:gd name="connsiteY8" fmla="*/ 812639 h 2971800"/>
                  <a:gd name="connsiteX9" fmla="*/ 2207859 w 2971800"/>
                  <a:gd name="connsiteY9" fmla="*/ 871662 h 2971800"/>
                  <a:gd name="connsiteX10" fmla="*/ 2586355 w 2971800"/>
                  <a:gd name="connsiteY10" fmla="*/ 489966 h 2971800"/>
                  <a:gd name="connsiteX11" fmla="*/ 2536590 w 2971800"/>
                  <a:gd name="connsiteY11" fmla="*/ 435210 h 2971800"/>
                  <a:gd name="connsiteX12" fmla="*/ 1485900 w 2971800"/>
                  <a:gd name="connsiteY12" fmla="*/ 0 h 2971800"/>
                  <a:gd name="connsiteX13" fmla="*/ 0 w 2971800"/>
                  <a:gd name="connsiteY13" fmla="*/ 1485900 h 2971800"/>
                  <a:gd name="connsiteX14" fmla="*/ 1485900 w 2971800"/>
                  <a:gd name="connsiteY14"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1800" h="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î$ľïďê"/>
            <p:cNvSpPr/>
            <p:nvPr/>
          </p:nvSpPr>
          <p:spPr bwMode="auto">
            <a:xfrm>
              <a:off x="660400" y="2136396"/>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1400" dirty="0">
                  <a:latin typeface="微软雅黑" panose="020B0503020204020204" pitchFamily="34" charset="-122"/>
                  <a:ea typeface="微软雅黑" panose="020B0503020204020204" pitchFamily="34" charset="-122"/>
                </a:rPr>
                <a:t>Webpack 有一个智能解析器，几乎可以处理任何第三方库</a:t>
              </a:r>
            </a:p>
          </p:txBody>
        </p:sp>
        <p:sp>
          <p:nvSpPr>
            <p:cNvPr id="8" name="îŝlíḋê"/>
            <p:cNvSpPr txBox="1"/>
            <p:nvPr/>
          </p:nvSpPr>
          <p:spPr bwMode="auto">
            <a:xfrm>
              <a:off x="660400" y="1748798"/>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lang="en-US" altLang="zh-CN" b="1" dirty="0">
                  <a:latin typeface="微软雅黑" panose="020B0503020204020204" pitchFamily="34" charset="-122"/>
                  <a:ea typeface="微软雅黑" panose="020B0503020204020204" pitchFamily="34" charset="-122"/>
                  <a:sym typeface="+mn-ea"/>
                </a:rPr>
                <a:t>智能解析</a:t>
              </a:r>
              <a:endParaRPr lang="en-US" altLang="zh-CN" sz="1800" b="1" dirty="0">
                <a:latin typeface="微软雅黑" panose="020B0503020204020204" pitchFamily="34" charset="-122"/>
                <a:ea typeface="微软雅黑" panose="020B0503020204020204" pitchFamily="34" charset="-122"/>
              </a:endParaRPr>
            </a:p>
          </p:txBody>
        </p:sp>
        <p:sp>
          <p:nvSpPr>
            <p:cNvPr id="9" name="išlîďê"/>
            <p:cNvSpPr/>
            <p:nvPr/>
          </p:nvSpPr>
          <p:spPr bwMode="auto">
            <a:xfrm>
              <a:off x="660400" y="3575669"/>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1600" dirty="0">
                  <a:latin typeface="微软雅黑" panose="020B0503020204020204" pitchFamily="34" charset="-122"/>
                  <a:ea typeface="微软雅黑" panose="020B0503020204020204" pitchFamily="34" charset="-122"/>
                </a:rPr>
                <a:t>loader 转换器可以将各种类型的资源转换成 JavaScript 模块</a:t>
              </a:r>
            </a:p>
          </p:txBody>
        </p:sp>
        <p:sp>
          <p:nvSpPr>
            <p:cNvPr id="10" name="isľíde"/>
            <p:cNvSpPr txBox="1"/>
            <p:nvPr/>
          </p:nvSpPr>
          <p:spPr bwMode="auto">
            <a:xfrm>
              <a:off x="660400" y="3188071"/>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lang="en-US" altLang="zh-CN" sz="1800" b="1" dirty="0"/>
                <a:t>Loader</a:t>
              </a:r>
            </a:p>
          </p:txBody>
        </p:sp>
        <p:sp>
          <p:nvSpPr>
            <p:cNvPr id="11" name="ïśļîḋê"/>
            <p:cNvSpPr/>
            <p:nvPr/>
          </p:nvSpPr>
          <p:spPr bwMode="auto">
            <a:xfrm>
              <a:off x="660400" y="5014942"/>
              <a:ext cx="30956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zh-CN" altLang="en-US" sz="1600" dirty="0">
                  <a:latin typeface="微软雅黑" panose="020B0503020204020204" pitchFamily="34" charset="-122"/>
                  <a:ea typeface="微软雅黑" panose="020B0503020204020204" pitchFamily="34" charset="-122"/>
                </a:rPr>
                <a:t>通过插件</a:t>
              </a:r>
              <a:r>
                <a:rPr lang="en-US" altLang="zh-CN" sz="1600" dirty="0">
                  <a:latin typeface="微软雅黑" panose="020B0503020204020204" pitchFamily="34" charset="-122"/>
                  <a:ea typeface="微软雅黑" panose="020B0503020204020204" pitchFamily="34" charset="-122"/>
                </a:rPr>
                <a:t>来满足各式各样的需求</a:t>
              </a:r>
            </a:p>
          </p:txBody>
        </p:sp>
        <p:sp>
          <p:nvSpPr>
            <p:cNvPr id="12" name="ï$ḻiḋé"/>
            <p:cNvSpPr txBox="1"/>
            <p:nvPr/>
          </p:nvSpPr>
          <p:spPr bwMode="auto">
            <a:xfrm>
              <a:off x="660400" y="4627344"/>
              <a:ext cx="30956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eaLnBrk="1" hangingPunct="1">
                <a:lnSpc>
                  <a:spcPct val="100000"/>
                </a:lnSpc>
                <a:spcBef>
                  <a:spcPct val="0"/>
                </a:spcBef>
                <a:buFontTx/>
                <a:buNone/>
              </a:pPr>
              <a:r>
                <a:rPr lang="en-US" altLang="zh-CN" sz="1800" b="1" dirty="0"/>
                <a:t>插件系统</a:t>
              </a:r>
            </a:p>
          </p:txBody>
        </p:sp>
        <p:cxnSp>
          <p:nvCxnSpPr>
            <p:cNvPr id="13" name="直接连接符 12"/>
            <p:cNvCxnSpPr/>
            <p:nvPr/>
          </p:nvCxnSpPr>
          <p:spPr>
            <a:xfrm>
              <a:off x="762995" y="2940933"/>
              <a:ext cx="27535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62995" y="4380206"/>
              <a:ext cx="275355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5" name="îsľïḋè"/>
            <p:cNvSpPr/>
            <p:nvPr/>
          </p:nvSpPr>
          <p:spPr bwMode="auto">
            <a:xfrm>
              <a:off x="8616000" y="2136396"/>
              <a:ext cx="29029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lnSpc>
                  <a:spcPct val="130000"/>
                </a:lnSpc>
              </a:pPr>
              <a:r>
                <a:rPr lang="en-US" altLang="zh-CN" sz="1600" dirty="0">
                  <a:latin typeface="微软雅黑" panose="020B0503020204020204" pitchFamily="34" charset="-122"/>
                  <a:ea typeface="微软雅黑" panose="020B0503020204020204" pitchFamily="34" charset="-122"/>
                </a:rPr>
                <a:t>采用 es6 原生的模块机制进行模块的打包构建</a:t>
              </a:r>
              <a:r>
                <a:rPr lang="zh-CN" altLang="en-US" sz="1600" dirty="0">
                  <a:latin typeface="微软雅黑" panose="020B0503020204020204" pitchFamily="34" charset="-122"/>
                  <a:ea typeface="微软雅黑" panose="020B0503020204020204" pitchFamily="34" charset="-122"/>
                </a:rPr>
                <a:t>，能输出</a:t>
              </a:r>
              <a:r>
                <a:rPr lang="en-US" altLang="zh-CN" sz="1600" dirty="0">
                  <a:latin typeface="微软雅黑" panose="020B0503020204020204" pitchFamily="34" charset="-122"/>
                  <a:ea typeface="微软雅黑" panose="020B0503020204020204" pitchFamily="34" charset="-122"/>
                </a:rPr>
                <a:t>ESM</a:t>
              </a:r>
              <a:r>
                <a:rPr lang="zh-CN" altLang="en-US" sz="1600" dirty="0">
                  <a:latin typeface="微软雅黑" panose="020B0503020204020204" pitchFamily="34" charset="-122"/>
                  <a:ea typeface="微软雅黑" panose="020B0503020204020204" pitchFamily="34" charset="-122"/>
                </a:rPr>
                <a:t>模块</a:t>
              </a:r>
            </a:p>
          </p:txBody>
        </p:sp>
        <p:sp>
          <p:nvSpPr>
            <p:cNvPr id="16" name="ïsḻiďé"/>
            <p:cNvSpPr txBox="1"/>
            <p:nvPr/>
          </p:nvSpPr>
          <p:spPr bwMode="auto">
            <a:xfrm>
              <a:off x="8616000" y="1748798"/>
              <a:ext cx="29029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latin typeface="微软雅黑" panose="020B0503020204020204" pitchFamily="34" charset="-122"/>
                  <a:ea typeface="微软雅黑" panose="020B0503020204020204" pitchFamily="34" charset="-122"/>
                </a:rPr>
                <a:t>导出ES模块</a:t>
              </a:r>
              <a:r>
                <a:rPr lang="zh-CN" altLang="en-US" sz="1800" b="1" dirty="0">
                  <a:latin typeface="微软雅黑" panose="020B0503020204020204" pitchFamily="34" charset="-122"/>
                  <a:ea typeface="微软雅黑" panose="020B0503020204020204" pitchFamily="34" charset="-122"/>
                </a:rPr>
                <a:t>包</a:t>
              </a:r>
            </a:p>
          </p:txBody>
        </p:sp>
        <p:sp>
          <p:nvSpPr>
            <p:cNvPr id="17" name="ïšļîḋe"/>
            <p:cNvSpPr/>
            <p:nvPr/>
          </p:nvSpPr>
          <p:spPr bwMode="auto">
            <a:xfrm>
              <a:off x="8616000" y="3575669"/>
              <a:ext cx="290290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30000"/>
                </a:lnSpc>
              </a:pPr>
              <a:endParaRPr lang="en-US" altLang="zh-CN" sz="1600" dirty="0"/>
            </a:p>
          </p:txBody>
        </p:sp>
        <p:sp>
          <p:nvSpPr>
            <p:cNvPr id="18" name="ï$1íďé"/>
            <p:cNvSpPr txBox="1"/>
            <p:nvPr/>
          </p:nvSpPr>
          <p:spPr bwMode="auto">
            <a:xfrm>
              <a:off x="8621715" y="3390636"/>
              <a:ext cx="29029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latin typeface="微软雅黑" panose="020B0503020204020204" pitchFamily="34" charset="-122"/>
                  <a:ea typeface="微软雅黑" panose="020B0503020204020204" pitchFamily="34" charset="-122"/>
                </a:rPr>
                <a:t>支持程序流分析</a:t>
              </a:r>
            </a:p>
          </p:txBody>
        </p:sp>
        <p:cxnSp>
          <p:nvCxnSpPr>
            <p:cNvPr id="21" name="直接连接符 20"/>
            <p:cNvCxnSpPr/>
            <p:nvPr/>
          </p:nvCxnSpPr>
          <p:spPr>
            <a:xfrm>
              <a:off x="8782848" y="3285103"/>
              <a:ext cx="258215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27" name="图片 26"/>
          <p:cNvPicPr>
            <a:picLocks noChangeAspect="1"/>
          </p:cNvPicPr>
          <p:nvPr/>
        </p:nvPicPr>
        <p:blipFill>
          <a:blip r:embed="rId4"/>
          <a:stretch>
            <a:fillRect/>
          </a:stretch>
        </p:blipFill>
        <p:spPr>
          <a:xfrm>
            <a:off x="4638675" y="3139440"/>
            <a:ext cx="889000" cy="889000"/>
          </a:xfrm>
          <a:prstGeom prst="rect">
            <a:avLst/>
          </a:prstGeom>
        </p:spPr>
      </p:pic>
      <p:pic>
        <p:nvPicPr>
          <p:cNvPr id="28" name="图片 27"/>
          <p:cNvPicPr>
            <a:picLocks noChangeAspect="1"/>
          </p:cNvPicPr>
          <p:nvPr/>
        </p:nvPicPr>
        <p:blipFill>
          <a:blip r:embed="rId5"/>
          <a:stretch>
            <a:fillRect/>
          </a:stretch>
        </p:blipFill>
        <p:spPr>
          <a:xfrm>
            <a:off x="6609715" y="3094355"/>
            <a:ext cx="998855" cy="979170"/>
          </a:xfrm>
          <a:prstGeom prst="rect">
            <a:avLst/>
          </a:prstGeom>
        </p:spPr>
      </p:pic>
      <p:sp>
        <p:nvSpPr>
          <p:cNvPr id="29" name="文本框 28"/>
          <p:cNvSpPr txBox="1"/>
          <p:nvPr/>
        </p:nvSpPr>
        <p:spPr>
          <a:xfrm>
            <a:off x="763270" y="5965190"/>
            <a:ext cx="10375900" cy="368300"/>
          </a:xfrm>
          <a:prstGeom prst="rect">
            <a:avLst/>
          </a:prstGeom>
          <a:noFill/>
        </p:spPr>
        <p:txBody>
          <a:bodyPr wrap="square" rtlCol="0" anchor="t">
            <a:spAutoFit/>
          </a:bodyPr>
          <a:lstStyle/>
          <a:p>
            <a:r>
              <a:rPr lang="zh-CN" altLang="en-US" b="1" dirty="0">
                <a:latin typeface="微软雅黑" panose="020B0503020204020204" pitchFamily="34" charset="-122"/>
                <a:ea typeface="微软雅黑" panose="020B0503020204020204" pitchFamily="34" charset="-122"/>
              </a:rPr>
              <a:t>结论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在开发应用时使用 Webpack，开发库时使用 Rollup</a:t>
            </a:r>
          </a:p>
        </p:txBody>
      </p:sp>
      <p:sp>
        <p:nvSpPr>
          <p:cNvPr id="30" name="文本框 29"/>
          <p:cNvSpPr txBox="1"/>
          <p:nvPr/>
        </p:nvSpPr>
        <p:spPr>
          <a:xfrm>
            <a:off x="8782050" y="3876040"/>
            <a:ext cx="2903220" cy="1889760"/>
          </a:xfrm>
          <a:prstGeom prst="rect">
            <a:avLst/>
          </a:prstGeom>
          <a:noFill/>
        </p:spPr>
        <p:txBody>
          <a:bodyPr wrap="square" rtlCol="0" anchor="t">
            <a:spAutoFit/>
          </a:bodyPr>
          <a:lstStyle/>
          <a:p>
            <a:pPr algn="l">
              <a:lnSpc>
                <a:spcPct val="130000"/>
              </a:lnSpc>
            </a:pPr>
            <a:r>
              <a:rPr lang="en-US" altLang="zh-CN" dirty="0">
                <a:latin typeface="微软雅黑" panose="020B0503020204020204" pitchFamily="34" charset="-122"/>
                <a:ea typeface="微软雅黑" panose="020B0503020204020204" pitchFamily="34" charset="-122"/>
                <a:sym typeface="+mn-ea"/>
              </a:rPr>
              <a:t>Rollup通过对代码的静态分析，分析出冗余代码，在最终的打包文件中将这些冗余代码删除掉，进一步缩小代码体积</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2DC157B2-613E-4544-851E-43B2FA8FF08B}"/>
              </a:ext>
            </a:extLst>
          </p:cNvPr>
          <p:cNvSpPr txBox="1">
            <a:spLocks noChangeArrowheads="1"/>
          </p:cNvSpPr>
          <p:nvPr/>
        </p:nvSpPr>
        <p:spPr bwMode="auto">
          <a:xfrm>
            <a:off x="174625" y="220663"/>
            <a:ext cx="3372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学习资料</a:t>
            </a:r>
          </a:p>
        </p:txBody>
      </p:sp>
      <p:sp>
        <p:nvSpPr>
          <p:cNvPr id="8" name="矩形 1">
            <a:extLst>
              <a:ext uri="{FF2B5EF4-FFF2-40B4-BE49-F238E27FC236}">
                <a16:creationId xmlns:a16="http://schemas.microsoft.com/office/drawing/2014/main" id="{9C9169F2-F56F-47D7-B2B9-3ADA224E50C3}"/>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 name="文本框 5">
            <a:extLst>
              <a:ext uri="{FF2B5EF4-FFF2-40B4-BE49-F238E27FC236}">
                <a16:creationId xmlns:a16="http://schemas.microsoft.com/office/drawing/2014/main" id="{EF78D974-E316-4C7B-86A3-4C6B07D89088}"/>
              </a:ext>
            </a:extLst>
          </p:cNvPr>
          <p:cNvSpPr txBox="1"/>
          <p:nvPr/>
        </p:nvSpPr>
        <p:spPr>
          <a:xfrm>
            <a:off x="371819" y="1215898"/>
            <a:ext cx="6097836" cy="1289905"/>
          </a:xfrm>
          <a:prstGeom prst="rect">
            <a:avLst/>
          </a:prstGeom>
          <a:noFill/>
        </p:spPr>
        <p:txBody>
          <a:bodyPr wrap="square">
            <a:spAutoFit/>
          </a:bodyPr>
          <a:lstStyle/>
          <a:p>
            <a:pPr marL="171450" indent="-171450">
              <a:lnSpc>
                <a:spcPct val="150000"/>
              </a:lnSpc>
              <a:buFont typeface="Arial" panose="020B0604020202090204" pitchFamily="34" charset="0"/>
              <a:buChar char="•"/>
            </a:pPr>
            <a:r>
              <a:rPr lang="en-US" altLang="zh-CN" sz="1800" dirty="0">
                <a:latin typeface="微软雅黑" panose="020B0503020204020204" pitchFamily="34" charset="-122"/>
                <a:ea typeface="微软雅黑" panose="020B0503020204020204" pitchFamily="34" charset="-122"/>
                <a:hlinkClick r:id="rId3"/>
              </a:rPr>
              <a:t>https://juejin.im/post/5a698a316fb9a01c9f5b9ca0</a:t>
            </a:r>
            <a:endParaRPr lang="en-US" altLang="zh-CN" sz="18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90204" pitchFamily="34" charset="0"/>
              <a:buChar char="•"/>
            </a:pPr>
            <a:r>
              <a:rPr lang="en-US" altLang="zh-CN" sz="1800" dirty="0">
                <a:latin typeface="微软雅黑" panose="020B0503020204020204" pitchFamily="34" charset="-122"/>
                <a:ea typeface="微软雅黑" panose="020B0503020204020204" pitchFamily="34" charset="-122"/>
                <a:hlinkClick r:id="rId4"/>
              </a:rPr>
              <a:t>https://webpack.js.org/api/loaders</a:t>
            </a:r>
            <a:endParaRPr lang="en-US" altLang="zh-CN" sz="18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90204" pitchFamily="34" charset="0"/>
              <a:buChar char="•"/>
            </a:pPr>
            <a:endParaRPr lang="en-US" altLang="zh-CN" sz="18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4C9E903-D2A2-4E61-A4F9-EC3CBDFB2AE9}"/>
              </a:ext>
            </a:extLst>
          </p:cNvPr>
          <p:cNvSpPr txBox="1"/>
          <p:nvPr/>
        </p:nvSpPr>
        <p:spPr>
          <a:xfrm>
            <a:off x="371819" y="846566"/>
            <a:ext cx="6097836" cy="369332"/>
          </a:xfrm>
          <a:prstGeom prst="rect">
            <a:avLst/>
          </a:prstGeom>
          <a:noFill/>
        </p:spPr>
        <p:txBody>
          <a:bodyPr wrap="square">
            <a:spAutoFit/>
          </a:bodyPr>
          <a:lstStyle/>
          <a:p>
            <a:pPr eaLnBrk="1" hangingPunct="1"/>
            <a:r>
              <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手把手撸一个</a:t>
            </a:r>
            <a:r>
              <a:rPr lang="en-US" altLang="zh-CN"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webpack-loader</a:t>
            </a:r>
            <a:endPar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 name="文本框 10">
            <a:extLst>
              <a:ext uri="{FF2B5EF4-FFF2-40B4-BE49-F238E27FC236}">
                <a16:creationId xmlns:a16="http://schemas.microsoft.com/office/drawing/2014/main" id="{4C14880F-2F34-400A-8B7D-0F39101BFC48}"/>
              </a:ext>
            </a:extLst>
          </p:cNvPr>
          <p:cNvSpPr txBox="1"/>
          <p:nvPr/>
        </p:nvSpPr>
        <p:spPr>
          <a:xfrm>
            <a:off x="371819" y="3244334"/>
            <a:ext cx="6097836" cy="369332"/>
          </a:xfrm>
          <a:prstGeom prst="rect">
            <a:avLst/>
          </a:prstGeom>
          <a:noFill/>
        </p:spPr>
        <p:txBody>
          <a:bodyPr wrap="square">
            <a:spAutoFit/>
          </a:bodyPr>
          <a:lstStyle/>
          <a:p>
            <a:pPr eaLnBrk="1" hangingPunct="1"/>
            <a:r>
              <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深入浅出</a:t>
            </a:r>
            <a:r>
              <a:rPr lang="en-US" altLang="zh-CN"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webpack</a:t>
            </a:r>
            <a:endParaRPr lang="zh-CN" altLang="en-US" sz="18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2" name="文本框 11">
            <a:extLst>
              <a:ext uri="{FF2B5EF4-FFF2-40B4-BE49-F238E27FC236}">
                <a16:creationId xmlns:a16="http://schemas.microsoft.com/office/drawing/2014/main" id="{28E305CE-91DC-4EE9-94B0-E5F8ADD6BE5E}"/>
              </a:ext>
            </a:extLst>
          </p:cNvPr>
          <p:cNvSpPr txBox="1"/>
          <p:nvPr/>
        </p:nvSpPr>
        <p:spPr>
          <a:xfrm>
            <a:off x="371819" y="3988240"/>
            <a:ext cx="7207786"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hlinkClick r:id="rId5"/>
              </a:rPr>
              <a:t>https://webpack.wuhaolin.cn/</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hlinkClick r:id="rId6"/>
              </a:rPr>
              <a:t>https://www.webpackjs.com/</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hlinkClick r:id="rId7"/>
              </a:rPr>
              <a:t>https://bingyu123.gitee.io/blog/web/advanced/webpack/#_3-webpack%E4%BC%98%E5%8C%96</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42607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8">
            <a:extLst>
              <a:ext uri="{FF2B5EF4-FFF2-40B4-BE49-F238E27FC236}">
                <a16:creationId xmlns:a16="http://schemas.microsoft.com/office/drawing/2014/main" id="{F1185B48-F0D6-4919-8EC9-1A81CB300A29}"/>
              </a:ext>
            </a:extLst>
          </p:cNvPr>
          <p:cNvSpPr txBox="1"/>
          <p:nvPr/>
        </p:nvSpPr>
        <p:spPr>
          <a:xfrm>
            <a:off x="2359248" y="2967335"/>
            <a:ext cx="8225155"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zh-CN" altLang="en-US" sz="5400" b="1"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FZHei-B01S" panose="02010601030101010101" pitchFamily="2" charset="-122"/>
              </a:rPr>
              <a:t>感 谢 您 的 观 看</a:t>
            </a:r>
          </a:p>
        </p:txBody>
      </p:sp>
      <p:grpSp>
        <p:nvGrpSpPr>
          <p:cNvPr id="21" name="组合 20">
            <a:extLst>
              <a:ext uri="{FF2B5EF4-FFF2-40B4-BE49-F238E27FC236}">
                <a16:creationId xmlns:a16="http://schemas.microsoft.com/office/drawing/2014/main" id="{59509E8A-D6F6-4815-B0AA-F00DE12335EA}"/>
              </a:ext>
            </a:extLst>
          </p:cNvPr>
          <p:cNvGrpSpPr/>
          <p:nvPr/>
        </p:nvGrpSpPr>
        <p:grpSpPr>
          <a:xfrm>
            <a:off x="9958416" y="644692"/>
            <a:ext cx="1584325" cy="695673"/>
            <a:chOff x="590550" y="915988"/>
            <a:chExt cx="2111374" cy="927100"/>
          </a:xfrm>
          <a:solidFill>
            <a:schemeClr val="accent1"/>
          </a:solidFill>
        </p:grpSpPr>
        <p:sp>
          <p:nvSpPr>
            <p:cNvPr id="22" name="Freeform 5">
              <a:extLst>
                <a:ext uri="{FF2B5EF4-FFF2-40B4-BE49-F238E27FC236}">
                  <a16:creationId xmlns:a16="http://schemas.microsoft.com/office/drawing/2014/main" id="{584C2AF9-6D23-4DD0-BA8A-302E9A6A9836}"/>
                </a:ext>
              </a:extLst>
            </p:cNvPr>
            <p:cNvSpPr>
              <a:spLocks/>
            </p:cNvSpPr>
            <p:nvPr/>
          </p:nvSpPr>
          <p:spPr bwMode="auto">
            <a:xfrm>
              <a:off x="606425" y="1671638"/>
              <a:ext cx="146050" cy="171450"/>
            </a:xfrm>
            <a:custGeom>
              <a:avLst/>
              <a:gdLst>
                <a:gd name="T0" fmla="*/ 105 w 105"/>
                <a:gd name="T1" fmla="*/ 16 h 122"/>
                <a:gd name="T2" fmla="*/ 102 w 105"/>
                <a:gd name="T3" fmla="*/ 18 h 122"/>
                <a:gd name="T4" fmla="*/ 62 w 105"/>
                <a:gd name="T5" fmla="*/ 3 h 122"/>
                <a:gd name="T6" fmla="*/ 3 w 105"/>
                <a:gd name="T7" fmla="*/ 61 h 122"/>
                <a:gd name="T8" fmla="*/ 62 w 105"/>
                <a:gd name="T9" fmla="*/ 119 h 122"/>
                <a:gd name="T10" fmla="*/ 102 w 105"/>
                <a:gd name="T11" fmla="*/ 104 h 122"/>
                <a:gd name="T12" fmla="*/ 105 w 105"/>
                <a:gd name="T13" fmla="*/ 107 h 122"/>
                <a:gd name="T14" fmla="*/ 62 w 105"/>
                <a:gd name="T15" fmla="*/ 122 h 122"/>
                <a:gd name="T16" fmla="*/ 0 w 105"/>
                <a:gd name="T17" fmla="*/ 61 h 122"/>
                <a:gd name="T18" fmla="*/ 62 w 105"/>
                <a:gd name="T19" fmla="*/ 0 h 122"/>
                <a:gd name="T20" fmla="*/ 105 w 105"/>
                <a:gd name="T21" fmla="*/ 1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22">
                  <a:moveTo>
                    <a:pt x="105" y="16"/>
                  </a:moveTo>
                  <a:cubicBezTo>
                    <a:pt x="102" y="18"/>
                    <a:pt x="102" y="18"/>
                    <a:pt x="102" y="18"/>
                  </a:cubicBezTo>
                  <a:cubicBezTo>
                    <a:pt x="92" y="9"/>
                    <a:pt x="78" y="3"/>
                    <a:pt x="62" y="3"/>
                  </a:cubicBezTo>
                  <a:cubicBezTo>
                    <a:pt x="30" y="3"/>
                    <a:pt x="3" y="29"/>
                    <a:pt x="3" y="61"/>
                  </a:cubicBezTo>
                  <a:cubicBezTo>
                    <a:pt x="3" y="93"/>
                    <a:pt x="30" y="119"/>
                    <a:pt x="62" y="119"/>
                  </a:cubicBezTo>
                  <a:cubicBezTo>
                    <a:pt x="78" y="119"/>
                    <a:pt x="92" y="114"/>
                    <a:pt x="102" y="104"/>
                  </a:cubicBezTo>
                  <a:cubicBezTo>
                    <a:pt x="105" y="107"/>
                    <a:pt x="105" y="107"/>
                    <a:pt x="105" y="107"/>
                  </a:cubicBezTo>
                  <a:cubicBezTo>
                    <a:pt x="93" y="116"/>
                    <a:pt x="79" y="122"/>
                    <a:pt x="62" y="122"/>
                  </a:cubicBezTo>
                  <a:cubicBezTo>
                    <a:pt x="28" y="122"/>
                    <a:pt x="0" y="95"/>
                    <a:pt x="0" y="61"/>
                  </a:cubicBezTo>
                  <a:cubicBezTo>
                    <a:pt x="0" y="28"/>
                    <a:pt x="28" y="0"/>
                    <a:pt x="62" y="0"/>
                  </a:cubicBezTo>
                  <a:cubicBezTo>
                    <a:pt x="79" y="0"/>
                    <a:pt x="93" y="6"/>
                    <a:pt x="105" y="16"/>
                  </a:cubicBez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Freeform 6">
              <a:extLst>
                <a:ext uri="{FF2B5EF4-FFF2-40B4-BE49-F238E27FC236}">
                  <a16:creationId xmlns:a16="http://schemas.microsoft.com/office/drawing/2014/main" id="{D7ECC212-D685-41CA-9564-19A8BB48F8AC}"/>
                </a:ext>
              </a:extLst>
            </p:cNvPr>
            <p:cNvSpPr>
              <a:spLocks noEditPoints="1"/>
            </p:cNvSpPr>
            <p:nvPr/>
          </p:nvSpPr>
          <p:spPr bwMode="auto">
            <a:xfrm>
              <a:off x="774700" y="1671638"/>
              <a:ext cx="174625" cy="171450"/>
            </a:xfrm>
            <a:custGeom>
              <a:avLst/>
              <a:gdLst>
                <a:gd name="T0" fmla="*/ 125 w 125"/>
                <a:gd name="T1" fmla="*/ 61 h 122"/>
                <a:gd name="T2" fmla="*/ 62 w 125"/>
                <a:gd name="T3" fmla="*/ 122 h 122"/>
                <a:gd name="T4" fmla="*/ 0 w 125"/>
                <a:gd name="T5" fmla="*/ 61 h 122"/>
                <a:gd name="T6" fmla="*/ 62 w 125"/>
                <a:gd name="T7" fmla="*/ 0 h 122"/>
                <a:gd name="T8" fmla="*/ 125 w 125"/>
                <a:gd name="T9" fmla="*/ 61 h 122"/>
                <a:gd name="T10" fmla="*/ 3 w 125"/>
                <a:gd name="T11" fmla="*/ 61 h 122"/>
                <a:gd name="T12" fmla="*/ 62 w 125"/>
                <a:gd name="T13" fmla="*/ 119 h 122"/>
                <a:gd name="T14" fmla="*/ 122 w 125"/>
                <a:gd name="T15" fmla="*/ 61 h 122"/>
                <a:gd name="T16" fmla="*/ 62 w 125"/>
                <a:gd name="T17" fmla="*/ 4 h 122"/>
                <a:gd name="T18" fmla="*/ 3 w 125"/>
                <a:gd name="T1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2">
                  <a:moveTo>
                    <a:pt x="125" y="61"/>
                  </a:moveTo>
                  <a:cubicBezTo>
                    <a:pt x="125" y="95"/>
                    <a:pt x="97" y="122"/>
                    <a:pt x="62" y="122"/>
                  </a:cubicBezTo>
                  <a:cubicBezTo>
                    <a:pt x="28" y="122"/>
                    <a:pt x="0" y="95"/>
                    <a:pt x="0" y="61"/>
                  </a:cubicBezTo>
                  <a:cubicBezTo>
                    <a:pt x="0" y="28"/>
                    <a:pt x="28" y="0"/>
                    <a:pt x="62" y="0"/>
                  </a:cubicBezTo>
                  <a:cubicBezTo>
                    <a:pt x="97" y="0"/>
                    <a:pt x="125" y="28"/>
                    <a:pt x="125" y="61"/>
                  </a:cubicBezTo>
                  <a:close/>
                  <a:moveTo>
                    <a:pt x="3" y="61"/>
                  </a:moveTo>
                  <a:cubicBezTo>
                    <a:pt x="3" y="93"/>
                    <a:pt x="30" y="119"/>
                    <a:pt x="62" y="119"/>
                  </a:cubicBezTo>
                  <a:cubicBezTo>
                    <a:pt x="95" y="119"/>
                    <a:pt x="122" y="93"/>
                    <a:pt x="122" y="61"/>
                  </a:cubicBezTo>
                  <a:cubicBezTo>
                    <a:pt x="122" y="29"/>
                    <a:pt x="95" y="4"/>
                    <a:pt x="62" y="4"/>
                  </a:cubicBezTo>
                  <a:cubicBezTo>
                    <a:pt x="30" y="4"/>
                    <a:pt x="3" y="29"/>
                    <a:pt x="3" y="61"/>
                  </a:cubicBez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Freeform 7">
              <a:extLst>
                <a:ext uri="{FF2B5EF4-FFF2-40B4-BE49-F238E27FC236}">
                  <a16:creationId xmlns:a16="http://schemas.microsoft.com/office/drawing/2014/main" id="{19F8DCC8-94F6-4543-BD66-63BBB1331DDC}"/>
                </a:ext>
              </a:extLst>
            </p:cNvPr>
            <p:cNvSpPr>
              <a:spLocks/>
            </p:cNvSpPr>
            <p:nvPr/>
          </p:nvSpPr>
          <p:spPr bwMode="auto">
            <a:xfrm>
              <a:off x="992188" y="1671638"/>
              <a:ext cx="163513" cy="171450"/>
            </a:xfrm>
            <a:custGeom>
              <a:avLst/>
              <a:gdLst>
                <a:gd name="T0" fmla="*/ 99 w 103"/>
                <a:gd name="T1" fmla="*/ 108 h 108"/>
                <a:gd name="T2" fmla="*/ 99 w 103"/>
                <a:gd name="T3" fmla="*/ 3 h 108"/>
                <a:gd name="T4" fmla="*/ 51 w 103"/>
                <a:gd name="T5" fmla="*/ 97 h 108"/>
                <a:gd name="T6" fmla="*/ 51 w 103"/>
                <a:gd name="T7" fmla="*/ 97 h 108"/>
                <a:gd name="T8" fmla="*/ 4 w 103"/>
                <a:gd name="T9" fmla="*/ 3 h 108"/>
                <a:gd name="T10" fmla="*/ 4 w 103"/>
                <a:gd name="T11" fmla="*/ 108 h 108"/>
                <a:gd name="T12" fmla="*/ 0 w 103"/>
                <a:gd name="T13" fmla="*/ 108 h 108"/>
                <a:gd name="T14" fmla="*/ 0 w 103"/>
                <a:gd name="T15" fmla="*/ 0 h 108"/>
                <a:gd name="T16" fmla="*/ 6 w 103"/>
                <a:gd name="T17" fmla="*/ 0 h 108"/>
                <a:gd name="T18" fmla="*/ 51 w 103"/>
                <a:gd name="T19" fmla="*/ 89 h 108"/>
                <a:gd name="T20" fmla="*/ 96 w 103"/>
                <a:gd name="T21" fmla="*/ 0 h 108"/>
                <a:gd name="T22" fmla="*/ 103 w 103"/>
                <a:gd name="T23" fmla="*/ 0 h 108"/>
                <a:gd name="T24" fmla="*/ 103 w 103"/>
                <a:gd name="T25" fmla="*/ 108 h 108"/>
                <a:gd name="T26" fmla="*/ 99 w 103"/>
                <a:gd name="T2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08">
                  <a:moveTo>
                    <a:pt x="99" y="108"/>
                  </a:moveTo>
                  <a:lnTo>
                    <a:pt x="99" y="3"/>
                  </a:lnTo>
                  <a:lnTo>
                    <a:pt x="51" y="97"/>
                  </a:lnTo>
                  <a:lnTo>
                    <a:pt x="51" y="97"/>
                  </a:lnTo>
                  <a:lnTo>
                    <a:pt x="4" y="3"/>
                  </a:lnTo>
                  <a:lnTo>
                    <a:pt x="4" y="108"/>
                  </a:lnTo>
                  <a:lnTo>
                    <a:pt x="0" y="108"/>
                  </a:lnTo>
                  <a:lnTo>
                    <a:pt x="0" y="0"/>
                  </a:lnTo>
                  <a:lnTo>
                    <a:pt x="6" y="0"/>
                  </a:lnTo>
                  <a:lnTo>
                    <a:pt x="51" y="89"/>
                  </a:lnTo>
                  <a:lnTo>
                    <a:pt x="96" y="0"/>
                  </a:lnTo>
                  <a:lnTo>
                    <a:pt x="103" y="0"/>
                  </a:lnTo>
                  <a:lnTo>
                    <a:pt x="103" y="108"/>
                  </a:lnTo>
                  <a:lnTo>
                    <a:pt x="99"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Freeform 8">
              <a:extLst>
                <a:ext uri="{FF2B5EF4-FFF2-40B4-BE49-F238E27FC236}">
                  <a16:creationId xmlns:a16="http://schemas.microsoft.com/office/drawing/2014/main" id="{30674B84-C171-47F2-BB8E-8C4A8A90C812}"/>
                </a:ext>
              </a:extLst>
            </p:cNvPr>
            <p:cNvSpPr>
              <a:spLocks noEditPoints="1"/>
            </p:cNvSpPr>
            <p:nvPr/>
          </p:nvSpPr>
          <p:spPr bwMode="auto">
            <a:xfrm>
              <a:off x="1216025" y="1671638"/>
              <a:ext cx="125413" cy="171450"/>
            </a:xfrm>
            <a:custGeom>
              <a:avLst/>
              <a:gdLst>
                <a:gd name="T0" fmla="*/ 42 w 89"/>
                <a:gd name="T1" fmla="*/ 0 h 122"/>
                <a:gd name="T2" fmla="*/ 89 w 89"/>
                <a:gd name="T3" fmla="*/ 40 h 122"/>
                <a:gd name="T4" fmla="*/ 42 w 89"/>
                <a:gd name="T5" fmla="*/ 80 h 122"/>
                <a:gd name="T6" fmla="*/ 4 w 89"/>
                <a:gd name="T7" fmla="*/ 80 h 122"/>
                <a:gd name="T8" fmla="*/ 4 w 89"/>
                <a:gd name="T9" fmla="*/ 122 h 122"/>
                <a:gd name="T10" fmla="*/ 0 w 89"/>
                <a:gd name="T11" fmla="*/ 122 h 122"/>
                <a:gd name="T12" fmla="*/ 0 w 89"/>
                <a:gd name="T13" fmla="*/ 0 h 122"/>
                <a:gd name="T14" fmla="*/ 42 w 89"/>
                <a:gd name="T15" fmla="*/ 0 h 122"/>
                <a:gd name="T16" fmla="*/ 4 w 89"/>
                <a:gd name="T17" fmla="*/ 77 h 122"/>
                <a:gd name="T18" fmla="*/ 42 w 89"/>
                <a:gd name="T19" fmla="*/ 77 h 122"/>
                <a:gd name="T20" fmla="*/ 85 w 89"/>
                <a:gd name="T21" fmla="*/ 40 h 122"/>
                <a:gd name="T22" fmla="*/ 42 w 89"/>
                <a:gd name="T23" fmla="*/ 4 h 122"/>
                <a:gd name="T24" fmla="*/ 4 w 89"/>
                <a:gd name="T25" fmla="*/ 4 h 122"/>
                <a:gd name="T26" fmla="*/ 4 w 89"/>
                <a:gd name="T27" fmla="*/ 7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122">
                  <a:moveTo>
                    <a:pt x="42" y="0"/>
                  </a:moveTo>
                  <a:cubicBezTo>
                    <a:pt x="72" y="0"/>
                    <a:pt x="89" y="15"/>
                    <a:pt x="89" y="40"/>
                  </a:cubicBezTo>
                  <a:cubicBezTo>
                    <a:pt x="89" y="66"/>
                    <a:pt x="72" y="80"/>
                    <a:pt x="42" y="80"/>
                  </a:cubicBezTo>
                  <a:cubicBezTo>
                    <a:pt x="4" y="80"/>
                    <a:pt x="4" y="80"/>
                    <a:pt x="4" y="80"/>
                  </a:cubicBezTo>
                  <a:cubicBezTo>
                    <a:pt x="4" y="122"/>
                    <a:pt x="4" y="122"/>
                    <a:pt x="4" y="122"/>
                  </a:cubicBezTo>
                  <a:cubicBezTo>
                    <a:pt x="0" y="122"/>
                    <a:pt x="0" y="122"/>
                    <a:pt x="0" y="122"/>
                  </a:cubicBezTo>
                  <a:cubicBezTo>
                    <a:pt x="0" y="0"/>
                    <a:pt x="0" y="0"/>
                    <a:pt x="0" y="0"/>
                  </a:cubicBezTo>
                  <a:lnTo>
                    <a:pt x="42" y="0"/>
                  </a:lnTo>
                  <a:close/>
                  <a:moveTo>
                    <a:pt x="4" y="77"/>
                  </a:moveTo>
                  <a:cubicBezTo>
                    <a:pt x="42" y="77"/>
                    <a:pt x="42" y="77"/>
                    <a:pt x="42" y="77"/>
                  </a:cubicBezTo>
                  <a:cubicBezTo>
                    <a:pt x="69" y="77"/>
                    <a:pt x="85" y="63"/>
                    <a:pt x="85" y="40"/>
                  </a:cubicBezTo>
                  <a:cubicBezTo>
                    <a:pt x="85" y="17"/>
                    <a:pt x="69" y="4"/>
                    <a:pt x="42" y="4"/>
                  </a:cubicBezTo>
                  <a:cubicBezTo>
                    <a:pt x="4" y="4"/>
                    <a:pt x="4" y="4"/>
                    <a:pt x="4" y="4"/>
                  </a:cubicBezTo>
                  <a:lnTo>
                    <a:pt x="4" y="77"/>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Freeform 9">
              <a:extLst>
                <a:ext uri="{FF2B5EF4-FFF2-40B4-BE49-F238E27FC236}">
                  <a16:creationId xmlns:a16="http://schemas.microsoft.com/office/drawing/2014/main" id="{229CED33-477C-4809-BD05-C414EFCAB5EA}"/>
                </a:ext>
              </a:extLst>
            </p:cNvPr>
            <p:cNvSpPr>
              <a:spLocks noEditPoints="1"/>
            </p:cNvSpPr>
            <p:nvPr/>
          </p:nvSpPr>
          <p:spPr bwMode="auto">
            <a:xfrm>
              <a:off x="1343025" y="1671638"/>
              <a:ext cx="163513" cy="171450"/>
            </a:xfrm>
            <a:custGeom>
              <a:avLst/>
              <a:gdLst>
                <a:gd name="T0" fmla="*/ 19 w 103"/>
                <a:gd name="T1" fmla="*/ 75 h 108"/>
                <a:gd name="T2" fmla="*/ 4 w 103"/>
                <a:gd name="T3" fmla="*/ 108 h 108"/>
                <a:gd name="T4" fmla="*/ 0 w 103"/>
                <a:gd name="T5" fmla="*/ 108 h 108"/>
                <a:gd name="T6" fmla="*/ 49 w 103"/>
                <a:gd name="T7" fmla="*/ 0 h 108"/>
                <a:gd name="T8" fmla="*/ 53 w 103"/>
                <a:gd name="T9" fmla="*/ 0 h 108"/>
                <a:gd name="T10" fmla="*/ 103 w 103"/>
                <a:gd name="T11" fmla="*/ 108 h 108"/>
                <a:gd name="T12" fmla="*/ 100 w 103"/>
                <a:gd name="T13" fmla="*/ 108 h 108"/>
                <a:gd name="T14" fmla="*/ 85 w 103"/>
                <a:gd name="T15" fmla="*/ 75 h 108"/>
                <a:gd name="T16" fmla="*/ 19 w 103"/>
                <a:gd name="T17" fmla="*/ 75 h 108"/>
                <a:gd name="T18" fmla="*/ 51 w 103"/>
                <a:gd name="T19" fmla="*/ 4 h 108"/>
                <a:gd name="T20" fmla="*/ 20 w 103"/>
                <a:gd name="T21" fmla="*/ 73 h 108"/>
                <a:gd name="T22" fmla="*/ 83 w 103"/>
                <a:gd name="T23" fmla="*/ 73 h 108"/>
                <a:gd name="T24" fmla="*/ 51 w 103"/>
                <a:gd name="T25" fmla="*/ 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8">
                  <a:moveTo>
                    <a:pt x="19" y="75"/>
                  </a:moveTo>
                  <a:lnTo>
                    <a:pt x="4" y="108"/>
                  </a:lnTo>
                  <a:lnTo>
                    <a:pt x="0" y="108"/>
                  </a:lnTo>
                  <a:lnTo>
                    <a:pt x="49" y="0"/>
                  </a:lnTo>
                  <a:lnTo>
                    <a:pt x="53" y="0"/>
                  </a:lnTo>
                  <a:lnTo>
                    <a:pt x="103" y="108"/>
                  </a:lnTo>
                  <a:lnTo>
                    <a:pt x="100" y="108"/>
                  </a:lnTo>
                  <a:lnTo>
                    <a:pt x="85" y="75"/>
                  </a:lnTo>
                  <a:lnTo>
                    <a:pt x="19" y="75"/>
                  </a:lnTo>
                  <a:close/>
                  <a:moveTo>
                    <a:pt x="51" y="4"/>
                  </a:moveTo>
                  <a:lnTo>
                    <a:pt x="20" y="73"/>
                  </a:lnTo>
                  <a:lnTo>
                    <a:pt x="83" y="73"/>
                  </a:lnTo>
                  <a:lnTo>
                    <a:pt x="51" y="4"/>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Freeform 10">
              <a:extLst>
                <a:ext uri="{FF2B5EF4-FFF2-40B4-BE49-F238E27FC236}">
                  <a16:creationId xmlns:a16="http://schemas.microsoft.com/office/drawing/2014/main" id="{215F64E9-6493-430B-B3AB-FD69F2BB27AF}"/>
                </a:ext>
              </a:extLst>
            </p:cNvPr>
            <p:cNvSpPr>
              <a:spLocks/>
            </p:cNvSpPr>
            <p:nvPr/>
          </p:nvSpPr>
          <p:spPr bwMode="auto">
            <a:xfrm>
              <a:off x="1539875" y="1671638"/>
              <a:ext cx="133350" cy="171450"/>
            </a:xfrm>
            <a:custGeom>
              <a:avLst/>
              <a:gdLst>
                <a:gd name="T0" fmla="*/ 80 w 84"/>
                <a:gd name="T1" fmla="*/ 108 h 108"/>
                <a:gd name="T2" fmla="*/ 4 w 84"/>
                <a:gd name="T3" fmla="*/ 4 h 108"/>
                <a:gd name="T4" fmla="*/ 4 w 84"/>
                <a:gd name="T5" fmla="*/ 108 h 108"/>
                <a:gd name="T6" fmla="*/ 0 w 84"/>
                <a:gd name="T7" fmla="*/ 108 h 108"/>
                <a:gd name="T8" fmla="*/ 0 w 84"/>
                <a:gd name="T9" fmla="*/ 0 h 108"/>
                <a:gd name="T10" fmla="*/ 5 w 84"/>
                <a:gd name="T11" fmla="*/ 0 h 108"/>
                <a:gd name="T12" fmla="*/ 82 w 84"/>
                <a:gd name="T13" fmla="*/ 105 h 108"/>
                <a:gd name="T14" fmla="*/ 82 w 84"/>
                <a:gd name="T15" fmla="*/ 0 h 108"/>
                <a:gd name="T16" fmla="*/ 84 w 84"/>
                <a:gd name="T17" fmla="*/ 0 h 108"/>
                <a:gd name="T18" fmla="*/ 84 w 84"/>
                <a:gd name="T19" fmla="*/ 108 h 108"/>
                <a:gd name="T20" fmla="*/ 80 w 84"/>
                <a:gd name="T2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8">
                  <a:moveTo>
                    <a:pt x="80" y="108"/>
                  </a:moveTo>
                  <a:lnTo>
                    <a:pt x="4" y="4"/>
                  </a:lnTo>
                  <a:lnTo>
                    <a:pt x="4" y="108"/>
                  </a:lnTo>
                  <a:lnTo>
                    <a:pt x="0" y="108"/>
                  </a:lnTo>
                  <a:lnTo>
                    <a:pt x="0" y="0"/>
                  </a:lnTo>
                  <a:lnTo>
                    <a:pt x="5" y="0"/>
                  </a:lnTo>
                  <a:lnTo>
                    <a:pt x="82" y="105"/>
                  </a:lnTo>
                  <a:lnTo>
                    <a:pt x="82" y="0"/>
                  </a:lnTo>
                  <a:lnTo>
                    <a:pt x="84" y="0"/>
                  </a:lnTo>
                  <a:lnTo>
                    <a:pt x="84" y="108"/>
                  </a:lnTo>
                  <a:lnTo>
                    <a:pt x="80"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Freeform 11">
              <a:extLst>
                <a:ext uri="{FF2B5EF4-FFF2-40B4-BE49-F238E27FC236}">
                  <a16:creationId xmlns:a16="http://schemas.microsoft.com/office/drawing/2014/main" id="{EF900056-6EB6-4676-A586-053E0583D219}"/>
                </a:ext>
              </a:extLst>
            </p:cNvPr>
            <p:cNvSpPr>
              <a:spLocks/>
            </p:cNvSpPr>
            <p:nvPr/>
          </p:nvSpPr>
          <p:spPr bwMode="auto">
            <a:xfrm>
              <a:off x="1706563" y="1671638"/>
              <a:ext cx="144463" cy="171450"/>
            </a:xfrm>
            <a:custGeom>
              <a:avLst/>
              <a:gdLst>
                <a:gd name="T0" fmla="*/ 48 w 91"/>
                <a:gd name="T1" fmla="*/ 108 h 108"/>
                <a:gd name="T2" fmla="*/ 44 w 91"/>
                <a:gd name="T3" fmla="*/ 108 h 108"/>
                <a:gd name="T4" fmla="*/ 44 w 91"/>
                <a:gd name="T5" fmla="*/ 66 h 108"/>
                <a:gd name="T6" fmla="*/ 0 w 91"/>
                <a:gd name="T7" fmla="*/ 0 h 108"/>
                <a:gd name="T8" fmla="*/ 4 w 91"/>
                <a:gd name="T9" fmla="*/ 0 h 108"/>
                <a:gd name="T10" fmla="*/ 46 w 91"/>
                <a:gd name="T11" fmla="*/ 64 h 108"/>
                <a:gd name="T12" fmla="*/ 88 w 91"/>
                <a:gd name="T13" fmla="*/ 0 h 108"/>
                <a:gd name="T14" fmla="*/ 91 w 91"/>
                <a:gd name="T15" fmla="*/ 0 h 108"/>
                <a:gd name="T16" fmla="*/ 48 w 91"/>
                <a:gd name="T17" fmla="*/ 66 h 108"/>
                <a:gd name="T18" fmla="*/ 48 w 91"/>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8">
                  <a:moveTo>
                    <a:pt x="48" y="108"/>
                  </a:moveTo>
                  <a:lnTo>
                    <a:pt x="44" y="108"/>
                  </a:lnTo>
                  <a:lnTo>
                    <a:pt x="44" y="66"/>
                  </a:lnTo>
                  <a:lnTo>
                    <a:pt x="0" y="0"/>
                  </a:lnTo>
                  <a:lnTo>
                    <a:pt x="4" y="0"/>
                  </a:lnTo>
                  <a:lnTo>
                    <a:pt x="46" y="64"/>
                  </a:lnTo>
                  <a:lnTo>
                    <a:pt x="88" y="0"/>
                  </a:lnTo>
                  <a:lnTo>
                    <a:pt x="91" y="0"/>
                  </a:lnTo>
                  <a:lnTo>
                    <a:pt x="48" y="66"/>
                  </a:lnTo>
                  <a:lnTo>
                    <a:pt x="48"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Freeform 12">
              <a:extLst>
                <a:ext uri="{FF2B5EF4-FFF2-40B4-BE49-F238E27FC236}">
                  <a16:creationId xmlns:a16="http://schemas.microsoft.com/office/drawing/2014/main" id="{1218E92B-0AB9-4EB9-8D31-A951FF79F352}"/>
                </a:ext>
              </a:extLst>
            </p:cNvPr>
            <p:cNvSpPr>
              <a:spLocks/>
            </p:cNvSpPr>
            <p:nvPr/>
          </p:nvSpPr>
          <p:spPr bwMode="auto">
            <a:xfrm>
              <a:off x="1958975" y="1671638"/>
              <a:ext cx="133350" cy="171450"/>
            </a:xfrm>
            <a:custGeom>
              <a:avLst/>
              <a:gdLst>
                <a:gd name="T0" fmla="*/ 79 w 84"/>
                <a:gd name="T1" fmla="*/ 108 h 108"/>
                <a:gd name="T2" fmla="*/ 3 w 84"/>
                <a:gd name="T3" fmla="*/ 4 h 108"/>
                <a:gd name="T4" fmla="*/ 3 w 84"/>
                <a:gd name="T5" fmla="*/ 108 h 108"/>
                <a:gd name="T6" fmla="*/ 0 w 84"/>
                <a:gd name="T7" fmla="*/ 108 h 108"/>
                <a:gd name="T8" fmla="*/ 0 w 84"/>
                <a:gd name="T9" fmla="*/ 0 h 108"/>
                <a:gd name="T10" fmla="*/ 5 w 84"/>
                <a:gd name="T11" fmla="*/ 0 h 108"/>
                <a:gd name="T12" fmla="*/ 80 w 84"/>
                <a:gd name="T13" fmla="*/ 105 h 108"/>
                <a:gd name="T14" fmla="*/ 80 w 84"/>
                <a:gd name="T15" fmla="*/ 0 h 108"/>
                <a:gd name="T16" fmla="*/ 84 w 84"/>
                <a:gd name="T17" fmla="*/ 0 h 108"/>
                <a:gd name="T18" fmla="*/ 84 w 84"/>
                <a:gd name="T19" fmla="*/ 108 h 108"/>
                <a:gd name="T20" fmla="*/ 79 w 84"/>
                <a:gd name="T2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8">
                  <a:moveTo>
                    <a:pt x="79" y="108"/>
                  </a:moveTo>
                  <a:lnTo>
                    <a:pt x="3" y="4"/>
                  </a:lnTo>
                  <a:lnTo>
                    <a:pt x="3" y="108"/>
                  </a:lnTo>
                  <a:lnTo>
                    <a:pt x="0" y="108"/>
                  </a:lnTo>
                  <a:lnTo>
                    <a:pt x="0" y="0"/>
                  </a:lnTo>
                  <a:lnTo>
                    <a:pt x="5" y="0"/>
                  </a:lnTo>
                  <a:lnTo>
                    <a:pt x="80" y="105"/>
                  </a:lnTo>
                  <a:lnTo>
                    <a:pt x="80" y="0"/>
                  </a:lnTo>
                  <a:lnTo>
                    <a:pt x="84" y="0"/>
                  </a:lnTo>
                  <a:lnTo>
                    <a:pt x="84" y="108"/>
                  </a:lnTo>
                  <a:lnTo>
                    <a:pt x="79"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Freeform 13">
              <a:extLst>
                <a:ext uri="{FF2B5EF4-FFF2-40B4-BE49-F238E27FC236}">
                  <a16:creationId xmlns:a16="http://schemas.microsoft.com/office/drawing/2014/main" id="{BFDB1761-746F-4E7C-89F7-15F9BF7C3877}"/>
                </a:ext>
              </a:extLst>
            </p:cNvPr>
            <p:cNvSpPr>
              <a:spLocks noEditPoints="1"/>
            </p:cNvSpPr>
            <p:nvPr/>
          </p:nvSpPr>
          <p:spPr bwMode="auto">
            <a:xfrm>
              <a:off x="2125663" y="1671638"/>
              <a:ext cx="163513" cy="171450"/>
            </a:xfrm>
            <a:custGeom>
              <a:avLst/>
              <a:gdLst>
                <a:gd name="T0" fmla="*/ 19 w 103"/>
                <a:gd name="T1" fmla="*/ 75 h 108"/>
                <a:gd name="T2" fmla="*/ 4 w 103"/>
                <a:gd name="T3" fmla="*/ 108 h 108"/>
                <a:gd name="T4" fmla="*/ 0 w 103"/>
                <a:gd name="T5" fmla="*/ 108 h 108"/>
                <a:gd name="T6" fmla="*/ 50 w 103"/>
                <a:gd name="T7" fmla="*/ 0 h 108"/>
                <a:gd name="T8" fmla="*/ 53 w 103"/>
                <a:gd name="T9" fmla="*/ 0 h 108"/>
                <a:gd name="T10" fmla="*/ 103 w 103"/>
                <a:gd name="T11" fmla="*/ 108 h 108"/>
                <a:gd name="T12" fmla="*/ 99 w 103"/>
                <a:gd name="T13" fmla="*/ 108 h 108"/>
                <a:gd name="T14" fmla="*/ 84 w 103"/>
                <a:gd name="T15" fmla="*/ 75 h 108"/>
                <a:gd name="T16" fmla="*/ 19 w 103"/>
                <a:gd name="T17" fmla="*/ 75 h 108"/>
                <a:gd name="T18" fmla="*/ 51 w 103"/>
                <a:gd name="T19" fmla="*/ 4 h 108"/>
                <a:gd name="T20" fmla="*/ 20 w 103"/>
                <a:gd name="T21" fmla="*/ 73 h 108"/>
                <a:gd name="T22" fmla="*/ 83 w 103"/>
                <a:gd name="T23" fmla="*/ 73 h 108"/>
                <a:gd name="T24" fmla="*/ 51 w 103"/>
                <a:gd name="T25" fmla="*/ 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8">
                  <a:moveTo>
                    <a:pt x="19" y="75"/>
                  </a:moveTo>
                  <a:lnTo>
                    <a:pt x="4" y="108"/>
                  </a:lnTo>
                  <a:lnTo>
                    <a:pt x="0" y="108"/>
                  </a:lnTo>
                  <a:lnTo>
                    <a:pt x="50" y="0"/>
                  </a:lnTo>
                  <a:lnTo>
                    <a:pt x="53" y="0"/>
                  </a:lnTo>
                  <a:lnTo>
                    <a:pt x="103" y="108"/>
                  </a:lnTo>
                  <a:lnTo>
                    <a:pt x="99" y="108"/>
                  </a:lnTo>
                  <a:lnTo>
                    <a:pt x="84" y="75"/>
                  </a:lnTo>
                  <a:lnTo>
                    <a:pt x="19" y="75"/>
                  </a:lnTo>
                  <a:close/>
                  <a:moveTo>
                    <a:pt x="51" y="4"/>
                  </a:moveTo>
                  <a:lnTo>
                    <a:pt x="20" y="73"/>
                  </a:lnTo>
                  <a:lnTo>
                    <a:pt x="83" y="73"/>
                  </a:lnTo>
                  <a:lnTo>
                    <a:pt x="51" y="4"/>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1" name="Freeform 14">
              <a:extLst>
                <a:ext uri="{FF2B5EF4-FFF2-40B4-BE49-F238E27FC236}">
                  <a16:creationId xmlns:a16="http://schemas.microsoft.com/office/drawing/2014/main" id="{EACF8FDE-FD5C-46AB-9CA9-FF541B2C7398}"/>
                </a:ext>
              </a:extLst>
            </p:cNvPr>
            <p:cNvSpPr>
              <a:spLocks/>
            </p:cNvSpPr>
            <p:nvPr/>
          </p:nvSpPr>
          <p:spPr bwMode="auto">
            <a:xfrm>
              <a:off x="2322513" y="1671638"/>
              <a:ext cx="161925" cy="171450"/>
            </a:xfrm>
            <a:custGeom>
              <a:avLst/>
              <a:gdLst>
                <a:gd name="T0" fmla="*/ 99 w 102"/>
                <a:gd name="T1" fmla="*/ 108 h 108"/>
                <a:gd name="T2" fmla="*/ 99 w 102"/>
                <a:gd name="T3" fmla="*/ 3 h 108"/>
                <a:gd name="T4" fmla="*/ 51 w 102"/>
                <a:gd name="T5" fmla="*/ 97 h 108"/>
                <a:gd name="T6" fmla="*/ 51 w 102"/>
                <a:gd name="T7" fmla="*/ 97 h 108"/>
                <a:gd name="T8" fmla="*/ 3 w 102"/>
                <a:gd name="T9" fmla="*/ 3 h 108"/>
                <a:gd name="T10" fmla="*/ 3 w 102"/>
                <a:gd name="T11" fmla="*/ 108 h 108"/>
                <a:gd name="T12" fmla="*/ 0 w 102"/>
                <a:gd name="T13" fmla="*/ 108 h 108"/>
                <a:gd name="T14" fmla="*/ 0 w 102"/>
                <a:gd name="T15" fmla="*/ 0 h 108"/>
                <a:gd name="T16" fmla="*/ 6 w 102"/>
                <a:gd name="T17" fmla="*/ 0 h 108"/>
                <a:gd name="T18" fmla="*/ 51 w 102"/>
                <a:gd name="T19" fmla="*/ 89 h 108"/>
                <a:gd name="T20" fmla="*/ 97 w 102"/>
                <a:gd name="T21" fmla="*/ 0 h 108"/>
                <a:gd name="T22" fmla="*/ 102 w 102"/>
                <a:gd name="T23" fmla="*/ 0 h 108"/>
                <a:gd name="T24" fmla="*/ 102 w 102"/>
                <a:gd name="T25" fmla="*/ 108 h 108"/>
                <a:gd name="T26" fmla="*/ 99 w 102"/>
                <a:gd name="T2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8">
                  <a:moveTo>
                    <a:pt x="99" y="108"/>
                  </a:moveTo>
                  <a:lnTo>
                    <a:pt x="99" y="3"/>
                  </a:lnTo>
                  <a:lnTo>
                    <a:pt x="51" y="97"/>
                  </a:lnTo>
                  <a:lnTo>
                    <a:pt x="51" y="97"/>
                  </a:lnTo>
                  <a:lnTo>
                    <a:pt x="3" y="3"/>
                  </a:lnTo>
                  <a:lnTo>
                    <a:pt x="3" y="108"/>
                  </a:lnTo>
                  <a:lnTo>
                    <a:pt x="0" y="108"/>
                  </a:lnTo>
                  <a:lnTo>
                    <a:pt x="0" y="0"/>
                  </a:lnTo>
                  <a:lnTo>
                    <a:pt x="6" y="0"/>
                  </a:lnTo>
                  <a:lnTo>
                    <a:pt x="51" y="89"/>
                  </a:lnTo>
                  <a:lnTo>
                    <a:pt x="97" y="0"/>
                  </a:lnTo>
                  <a:lnTo>
                    <a:pt x="102" y="0"/>
                  </a:lnTo>
                  <a:lnTo>
                    <a:pt x="102" y="108"/>
                  </a:lnTo>
                  <a:lnTo>
                    <a:pt x="99" y="108"/>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 name="Freeform 15">
              <a:extLst>
                <a:ext uri="{FF2B5EF4-FFF2-40B4-BE49-F238E27FC236}">
                  <a16:creationId xmlns:a16="http://schemas.microsoft.com/office/drawing/2014/main" id="{D731C3BD-8C15-4792-8AFD-8A80B84C5E49}"/>
                </a:ext>
              </a:extLst>
            </p:cNvPr>
            <p:cNvSpPr>
              <a:spLocks/>
            </p:cNvSpPr>
            <p:nvPr/>
          </p:nvSpPr>
          <p:spPr bwMode="auto">
            <a:xfrm>
              <a:off x="2546350" y="1671638"/>
              <a:ext cx="111125" cy="171450"/>
            </a:xfrm>
            <a:custGeom>
              <a:avLst/>
              <a:gdLst>
                <a:gd name="T0" fmla="*/ 3 w 70"/>
                <a:gd name="T1" fmla="*/ 4 h 108"/>
                <a:gd name="T2" fmla="*/ 3 w 70"/>
                <a:gd name="T3" fmla="*/ 51 h 108"/>
                <a:gd name="T4" fmla="*/ 61 w 70"/>
                <a:gd name="T5" fmla="*/ 51 h 108"/>
                <a:gd name="T6" fmla="*/ 61 w 70"/>
                <a:gd name="T7" fmla="*/ 54 h 108"/>
                <a:gd name="T8" fmla="*/ 3 w 70"/>
                <a:gd name="T9" fmla="*/ 54 h 108"/>
                <a:gd name="T10" fmla="*/ 3 w 70"/>
                <a:gd name="T11" fmla="*/ 105 h 108"/>
                <a:gd name="T12" fmla="*/ 70 w 70"/>
                <a:gd name="T13" fmla="*/ 105 h 108"/>
                <a:gd name="T14" fmla="*/ 70 w 70"/>
                <a:gd name="T15" fmla="*/ 108 h 108"/>
                <a:gd name="T16" fmla="*/ 0 w 70"/>
                <a:gd name="T17" fmla="*/ 108 h 108"/>
                <a:gd name="T18" fmla="*/ 0 w 70"/>
                <a:gd name="T19" fmla="*/ 0 h 108"/>
                <a:gd name="T20" fmla="*/ 68 w 70"/>
                <a:gd name="T21" fmla="*/ 0 h 108"/>
                <a:gd name="T22" fmla="*/ 68 w 70"/>
                <a:gd name="T23" fmla="*/ 4 h 108"/>
                <a:gd name="T24" fmla="*/ 3 w 70"/>
                <a:gd name="T25" fmla="*/ 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8">
                  <a:moveTo>
                    <a:pt x="3" y="4"/>
                  </a:moveTo>
                  <a:lnTo>
                    <a:pt x="3" y="51"/>
                  </a:lnTo>
                  <a:lnTo>
                    <a:pt x="61" y="51"/>
                  </a:lnTo>
                  <a:lnTo>
                    <a:pt x="61" y="54"/>
                  </a:lnTo>
                  <a:lnTo>
                    <a:pt x="3" y="54"/>
                  </a:lnTo>
                  <a:lnTo>
                    <a:pt x="3" y="105"/>
                  </a:lnTo>
                  <a:lnTo>
                    <a:pt x="70" y="105"/>
                  </a:lnTo>
                  <a:lnTo>
                    <a:pt x="70" y="108"/>
                  </a:lnTo>
                  <a:lnTo>
                    <a:pt x="0" y="108"/>
                  </a:lnTo>
                  <a:lnTo>
                    <a:pt x="0" y="0"/>
                  </a:lnTo>
                  <a:lnTo>
                    <a:pt x="68" y="0"/>
                  </a:lnTo>
                  <a:lnTo>
                    <a:pt x="68" y="4"/>
                  </a:lnTo>
                  <a:lnTo>
                    <a:pt x="3" y="4"/>
                  </a:lnTo>
                  <a:close/>
                </a:path>
              </a:pathLst>
            </a:custGeom>
            <a:grpFill/>
            <a:ln w="6350">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Freeform 16">
              <a:extLst>
                <a:ext uri="{FF2B5EF4-FFF2-40B4-BE49-F238E27FC236}">
                  <a16:creationId xmlns:a16="http://schemas.microsoft.com/office/drawing/2014/main" id="{ED0AE013-EEE4-4BFA-BA4D-FD2981570731}"/>
                </a:ext>
              </a:extLst>
            </p:cNvPr>
            <p:cNvSpPr>
              <a:spLocks/>
            </p:cNvSpPr>
            <p:nvPr/>
          </p:nvSpPr>
          <p:spPr bwMode="auto">
            <a:xfrm>
              <a:off x="590550" y="922338"/>
              <a:ext cx="387350" cy="519113"/>
            </a:xfrm>
            <a:custGeom>
              <a:avLst/>
              <a:gdLst>
                <a:gd name="T0" fmla="*/ 244 w 244"/>
                <a:gd name="T1" fmla="*/ 237 h 327"/>
                <a:gd name="T2" fmla="*/ 244 w 244"/>
                <a:gd name="T3" fmla="*/ 327 h 327"/>
                <a:gd name="T4" fmla="*/ 0 w 244"/>
                <a:gd name="T5" fmla="*/ 327 h 327"/>
                <a:gd name="T6" fmla="*/ 0 w 244"/>
                <a:gd name="T7" fmla="*/ 0 h 327"/>
                <a:gd name="T8" fmla="*/ 109 w 244"/>
                <a:gd name="T9" fmla="*/ 0 h 327"/>
                <a:gd name="T10" fmla="*/ 109 w 244"/>
                <a:gd name="T11" fmla="*/ 237 h 327"/>
                <a:gd name="T12" fmla="*/ 244 w 244"/>
                <a:gd name="T13" fmla="*/ 237 h 327"/>
              </a:gdLst>
              <a:ahLst/>
              <a:cxnLst>
                <a:cxn ang="0">
                  <a:pos x="T0" y="T1"/>
                </a:cxn>
                <a:cxn ang="0">
                  <a:pos x="T2" y="T3"/>
                </a:cxn>
                <a:cxn ang="0">
                  <a:pos x="T4" y="T5"/>
                </a:cxn>
                <a:cxn ang="0">
                  <a:pos x="T6" y="T7"/>
                </a:cxn>
                <a:cxn ang="0">
                  <a:pos x="T8" y="T9"/>
                </a:cxn>
                <a:cxn ang="0">
                  <a:pos x="T10" y="T11"/>
                </a:cxn>
                <a:cxn ang="0">
                  <a:pos x="T12" y="T13"/>
                </a:cxn>
              </a:cxnLst>
              <a:rect l="0" t="0" r="r" b="b"/>
              <a:pathLst>
                <a:path w="244" h="327">
                  <a:moveTo>
                    <a:pt x="244" y="237"/>
                  </a:moveTo>
                  <a:lnTo>
                    <a:pt x="244" y="327"/>
                  </a:lnTo>
                  <a:lnTo>
                    <a:pt x="0" y="327"/>
                  </a:lnTo>
                  <a:lnTo>
                    <a:pt x="0" y="0"/>
                  </a:lnTo>
                  <a:lnTo>
                    <a:pt x="109" y="0"/>
                  </a:lnTo>
                  <a:lnTo>
                    <a:pt x="109" y="237"/>
                  </a:lnTo>
                  <a:lnTo>
                    <a:pt x="244" y="237"/>
                  </a:ln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Freeform 17">
              <a:extLst>
                <a:ext uri="{FF2B5EF4-FFF2-40B4-BE49-F238E27FC236}">
                  <a16:creationId xmlns:a16="http://schemas.microsoft.com/office/drawing/2014/main" id="{2945EAEB-141B-437A-BC5A-978C6DA5D6C5}"/>
                </a:ext>
              </a:extLst>
            </p:cNvPr>
            <p:cNvSpPr>
              <a:spLocks noEditPoints="1"/>
            </p:cNvSpPr>
            <p:nvPr/>
          </p:nvSpPr>
          <p:spPr bwMode="auto">
            <a:xfrm>
              <a:off x="996950" y="915988"/>
              <a:ext cx="568325" cy="531813"/>
            </a:xfrm>
            <a:custGeom>
              <a:avLst/>
              <a:gdLst>
                <a:gd name="T0" fmla="*/ 406 w 406"/>
                <a:gd name="T1" fmla="*/ 189 h 379"/>
                <a:gd name="T2" fmla="*/ 203 w 406"/>
                <a:gd name="T3" fmla="*/ 379 h 379"/>
                <a:gd name="T4" fmla="*/ 0 w 406"/>
                <a:gd name="T5" fmla="*/ 189 h 379"/>
                <a:gd name="T6" fmla="*/ 203 w 406"/>
                <a:gd name="T7" fmla="*/ 0 h 379"/>
                <a:gd name="T8" fmla="*/ 406 w 406"/>
                <a:gd name="T9" fmla="*/ 189 h 379"/>
                <a:gd name="T10" fmla="*/ 125 w 406"/>
                <a:gd name="T11" fmla="*/ 189 h 379"/>
                <a:gd name="T12" fmla="*/ 204 w 406"/>
                <a:gd name="T13" fmla="*/ 277 h 379"/>
                <a:gd name="T14" fmla="*/ 280 w 406"/>
                <a:gd name="T15" fmla="*/ 189 h 379"/>
                <a:gd name="T16" fmla="*/ 204 w 406"/>
                <a:gd name="T17" fmla="*/ 102 h 379"/>
                <a:gd name="T18" fmla="*/ 125 w 406"/>
                <a:gd name="T19" fmla="*/ 18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379">
                  <a:moveTo>
                    <a:pt x="406" y="189"/>
                  </a:moveTo>
                  <a:cubicBezTo>
                    <a:pt x="406" y="298"/>
                    <a:pt x="320" y="379"/>
                    <a:pt x="203" y="379"/>
                  </a:cubicBezTo>
                  <a:cubicBezTo>
                    <a:pt x="85" y="379"/>
                    <a:pt x="0" y="299"/>
                    <a:pt x="0" y="189"/>
                  </a:cubicBezTo>
                  <a:cubicBezTo>
                    <a:pt x="0" y="79"/>
                    <a:pt x="85" y="0"/>
                    <a:pt x="203" y="0"/>
                  </a:cubicBezTo>
                  <a:cubicBezTo>
                    <a:pt x="320" y="0"/>
                    <a:pt x="406" y="80"/>
                    <a:pt x="406" y="189"/>
                  </a:cubicBezTo>
                  <a:close/>
                  <a:moveTo>
                    <a:pt x="125" y="189"/>
                  </a:moveTo>
                  <a:cubicBezTo>
                    <a:pt x="125" y="240"/>
                    <a:pt x="162" y="277"/>
                    <a:pt x="204" y="277"/>
                  </a:cubicBezTo>
                  <a:cubicBezTo>
                    <a:pt x="247" y="277"/>
                    <a:pt x="280" y="240"/>
                    <a:pt x="280" y="189"/>
                  </a:cubicBezTo>
                  <a:cubicBezTo>
                    <a:pt x="280" y="139"/>
                    <a:pt x="247" y="102"/>
                    <a:pt x="204" y="102"/>
                  </a:cubicBezTo>
                  <a:cubicBezTo>
                    <a:pt x="162" y="102"/>
                    <a:pt x="125" y="139"/>
                    <a:pt x="125" y="189"/>
                  </a:cubicBez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5" name="Freeform 18">
              <a:extLst>
                <a:ext uri="{FF2B5EF4-FFF2-40B4-BE49-F238E27FC236}">
                  <a16:creationId xmlns:a16="http://schemas.microsoft.com/office/drawing/2014/main" id="{FD7B2B08-7323-424E-846D-B59FC6B7C74F}"/>
                </a:ext>
              </a:extLst>
            </p:cNvPr>
            <p:cNvSpPr>
              <a:spLocks/>
            </p:cNvSpPr>
            <p:nvPr/>
          </p:nvSpPr>
          <p:spPr bwMode="auto">
            <a:xfrm>
              <a:off x="1587499" y="915988"/>
              <a:ext cx="515939" cy="531813"/>
            </a:xfrm>
            <a:custGeom>
              <a:avLst/>
              <a:gdLst>
                <a:gd name="T0" fmla="*/ 362 w 368"/>
                <a:gd name="T1" fmla="*/ 179 h 379"/>
                <a:gd name="T2" fmla="*/ 362 w 368"/>
                <a:gd name="T3" fmla="*/ 332 h 379"/>
                <a:gd name="T4" fmla="*/ 200 w 368"/>
                <a:gd name="T5" fmla="*/ 379 h 379"/>
                <a:gd name="T6" fmla="*/ 0 w 368"/>
                <a:gd name="T7" fmla="*/ 189 h 379"/>
                <a:gd name="T8" fmla="*/ 208 w 368"/>
                <a:gd name="T9" fmla="*/ 0 h 379"/>
                <a:gd name="T10" fmla="*/ 368 w 368"/>
                <a:gd name="T11" fmla="*/ 57 h 379"/>
                <a:gd name="T12" fmla="*/ 299 w 368"/>
                <a:gd name="T13" fmla="*/ 141 h 379"/>
                <a:gd name="T14" fmla="*/ 207 w 368"/>
                <a:gd name="T15" fmla="*/ 102 h 379"/>
                <a:gd name="T16" fmla="*/ 125 w 368"/>
                <a:gd name="T17" fmla="*/ 189 h 379"/>
                <a:gd name="T18" fmla="*/ 208 w 368"/>
                <a:gd name="T19" fmla="*/ 277 h 379"/>
                <a:gd name="T20" fmla="*/ 257 w 368"/>
                <a:gd name="T21" fmla="*/ 265 h 379"/>
                <a:gd name="T22" fmla="*/ 257 w 368"/>
                <a:gd name="T23" fmla="*/ 179 h 379"/>
                <a:gd name="T24" fmla="*/ 362 w 368"/>
                <a:gd name="T25" fmla="*/ 1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8" h="379">
                  <a:moveTo>
                    <a:pt x="362" y="179"/>
                  </a:moveTo>
                  <a:cubicBezTo>
                    <a:pt x="362" y="332"/>
                    <a:pt x="362" y="332"/>
                    <a:pt x="362" y="332"/>
                  </a:cubicBezTo>
                  <a:cubicBezTo>
                    <a:pt x="321" y="359"/>
                    <a:pt x="253" y="379"/>
                    <a:pt x="200" y="379"/>
                  </a:cubicBezTo>
                  <a:cubicBezTo>
                    <a:pt x="84" y="379"/>
                    <a:pt x="0" y="299"/>
                    <a:pt x="0" y="189"/>
                  </a:cubicBezTo>
                  <a:cubicBezTo>
                    <a:pt x="0" y="80"/>
                    <a:pt x="87" y="0"/>
                    <a:pt x="208" y="0"/>
                  </a:cubicBezTo>
                  <a:cubicBezTo>
                    <a:pt x="265" y="0"/>
                    <a:pt x="328" y="23"/>
                    <a:pt x="368" y="57"/>
                  </a:cubicBezTo>
                  <a:cubicBezTo>
                    <a:pt x="299" y="141"/>
                    <a:pt x="299" y="141"/>
                    <a:pt x="299" y="141"/>
                  </a:cubicBezTo>
                  <a:cubicBezTo>
                    <a:pt x="274" y="118"/>
                    <a:pt x="238" y="102"/>
                    <a:pt x="207" y="102"/>
                  </a:cubicBezTo>
                  <a:cubicBezTo>
                    <a:pt x="160" y="102"/>
                    <a:pt x="125" y="139"/>
                    <a:pt x="125" y="189"/>
                  </a:cubicBezTo>
                  <a:cubicBezTo>
                    <a:pt x="125" y="240"/>
                    <a:pt x="160" y="277"/>
                    <a:pt x="208" y="277"/>
                  </a:cubicBezTo>
                  <a:cubicBezTo>
                    <a:pt x="221" y="277"/>
                    <a:pt x="239" y="273"/>
                    <a:pt x="257" y="265"/>
                  </a:cubicBezTo>
                  <a:cubicBezTo>
                    <a:pt x="257" y="179"/>
                    <a:pt x="257" y="179"/>
                    <a:pt x="257" y="179"/>
                  </a:cubicBezTo>
                  <a:lnTo>
                    <a:pt x="362" y="179"/>
                  </a:ln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6" name="Freeform 19">
              <a:extLst>
                <a:ext uri="{FF2B5EF4-FFF2-40B4-BE49-F238E27FC236}">
                  <a16:creationId xmlns:a16="http://schemas.microsoft.com/office/drawing/2014/main" id="{2F4B42CA-6911-4348-AEA8-7E8742B1B80B}"/>
                </a:ext>
              </a:extLst>
            </p:cNvPr>
            <p:cNvSpPr>
              <a:spLocks noEditPoints="1"/>
            </p:cNvSpPr>
            <p:nvPr/>
          </p:nvSpPr>
          <p:spPr bwMode="auto">
            <a:xfrm>
              <a:off x="2133600" y="915988"/>
              <a:ext cx="568324" cy="531813"/>
            </a:xfrm>
            <a:custGeom>
              <a:avLst/>
              <a:gdLst>
                <a:gd name="T0" fmla="*/ 406 w 406"/>
                <a:gd name="T1" fmla="*/ 189 h 379"/>
                <a:gd name="T2" fmla="*/ 203 w 406"/>
                <a:gd name="T3" fmla="*/ 379 h 379"/>
                <a:gd name="T4" fmla="*/ 0 w 406"/>
                <a:gd name="T5" fmla="*/ 189 h 379"/>
                <a:gd name="T6" fmla="*/ 203 w 406"/>
                <a:gd name="T7" fmla="*/ 0 h 379"/>
                <a:gd name="T8" fmla="*/ 406 w 406"/>
                <a:gd name="T9" fmla="*/ 189 h 379"/>
                <a:gd name="T10" fmla="*/ 125 w 406"/>
                <a:gd name="T11" fmla="*/ 189 h 379"/>
                <a:gd name="T12" fmla="*/ 204 w 406"/>
                <a:gd name="T13" fmla="*/ 277 h 379"/>
                <a:gd name="T14" fmla="*/ 280 w 406"/>
                <a:gd name="T15" fmla="*/ 189 h 379"/>
                <a:gd name="T16" fmla="*/ 204 w 406"/>
                <a:gd name="T17" fmla="*/ 102 h 379"/>
                <a:gd name="T18" fmla="*/ 125 w 406"/>
                <a:gd name="T19" fmla="*/ 18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379">
                  <a:moveTo>
                    <a:pt x="406" y="189"/>
                  </a:moveTo>
                  <a:cubicBezTo>
                    <a:pt x="406" y="298"/>
                    <a:pt x="320" y="379"/>
                    <a:pt x="203" y="379"/>
                  </a:cubicBezTo>
                  <a:cubicBezTo>
                    <a:pt x="85" y="379"/>
                    <a:pt x="0" y="299"/>
                    <a:pt x="0" y="189"/>
                  </a:cubicBezTo>
                  <a:cubicBezTo>
                    <a:pt x="0" y="79"/>
                    <a:pt x="85" y="0"/>
                    <a:pt x="203" y="0"/>
                  </a:cubicBezTo>
                  <a:cubicBezTo>
                    <a:pt x="320" y="0"/>
                    <a:pt x="406" y="80"/>
                    <a:pt x="406" y="189"/>
                  </a:cubicBezTo>
                  <a:close/>
                  <a:moveTo>
                    <a:pt x="125" y="189"/>
                  </a:moveTo>
                  <a:cubicBezTo>
                    <a:pt x="125" y="240"/>
                    <a:pt x="162" y="277"/>
                    <a:pt x="204" y="277"/>
                  </a:cubicBezTo>
                  <a:cubicBezTo>
                    <a:pt x="247" y="277"/>
                    <a:pt x="280" y="240"/>
                    <a:pt x="280" y="189"/>
                  </a:cubicBezTo>
                  <a:cubicBezTo>
                    <a:pt x="280" y="139"/>
                    <a:pt x="247" y="102"/>
                    <a:pt x="204" y="102"/>
                  </a:cubicBezTo>
                  <a:cubicBezTo>
                    <a:pt x="162" y="102"/>
                    <a:pt x="125" y="139"/>
                    <a:pt x="125" y="189"/>
                  </a:cubicBezTo>
                  <a:close/>
                </a:path>
              </a:pathLst>
            </a:custGeom>
            <a:grp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pPr defTabSz="1219170"/>
              <a:endParaRPr lang="zh-CN" altLang="en-US" sz="2400" dirty="0">
                <a:solidFill>
                  <a:srgbClr val="152F7D"/>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Tree>
    <p:extLst>
      <p:ext uri="{BB962C8B-B14F-4D97-AF65-F5344CB8AC3E}">
        <p14:creationId xmlns:p14="http://schemas.microsoft.com/office/powerpoint/2010/main" val="42558366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by="(-#ppt_w*2)" calcmode="lin" valueType="num">
                                      <p:cBhvr rctx="PPT">
                                        <p:cTn id="7" dur="500" autoRev="1" fill="hold">
                                          <p:stCondLst>
                                            <p:cond delay="0"/>
                                          </p:stCondLst>
                                        </p:cTn>
                                        <p:tgtEl>
                                          <p:spTgt spid="16"/>
                                        </p:tgtEl>
                                        <p:attrNameLst>
                                          <p:attrName>ppt_w</p:attrName>
                                        </p:attrNameLst>
                                      </p:cBhvr>
                                    </p:anim>
                                    <p:anim by="(#ppt_w*0.50)" calcmode="lin" valueType="num">
                                      <p:cBhvr>
                                        <p:cTn id="8" dur="500" decel="50000" autoRev="1" fill="hold">
                                          <p:stCondLst>
                                            <p:cond delay="0"/>
                                          </p:stCondLst>
                                        </p:cTn>
                                        <p:tgtEl>
                                          <p:spTgt spid="16"/>
                                        </p:tgtEl>
                                        <p:attrNameLst>
                                          <p:attrName>ppt_x</p:attrName>
                                        </p:attrNameLst>
                                      </p:cBhvr>
                                    </p:anim>
                                    <p:anim from="(-#ppt_h/2)" to="(#ppt_y)" calcmode="lin" valueType="num">
                                      <p:cBhvr>
                                        <p:cTn id="9" dur="1000" fill="hold">
                                          <p:stCondLst>
                                            <p:cond delay="0"/>
                                          </p:stCondLst>
                                        </p:cTn>
                                        <p:tgtEl>
                                          <p:spTgt spid="16"/>
                                        </p:tgtEl>
                                        <p:attrNameLst>
                                          <p:attrName>ppt_y</p:attrName>
                                        </p:attrNameLst>
                                      </p:cBhvr>
                                    </p:anim>
                                    <p:animRot by="21600000">
                                      <p:cBhvr>
                                        <p:cTn id="10" dur="1000" fill="hold">
                                          <p:stCondLst>
                                            <p:cond delay="0"/>
                                          </p:stCondLst>
                                        </p:cTn>
                                        <p:tgtEl>
                                          <p:spTgt spid="16"/>
                                        </p:tgtEl>
                                        <p:attrNameLst>
                                          <p:attrName>r</p:attrName>
                                        </p:attrNameLst>
                                      </p:cBhvr>
                                    </p:animRot>
                                  </p:childTnLst>
                                </p:cTn>
                              </p:par>
                            </p:childTnLst>
                          </p:cTn>
                        </p:par>
                        <p:par>
                          <p:cTn id="11" fill="hold">
                            <p:stCondLst>
                              <p:cond delay="1500"/>
                            </p:stCondLst>
                            <p:childTnLst>
                              <p:par>
                                <p:cTn id="12" presetID="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0-#ppt_w/2"/>
                                          </p:val>
                                        </p:tav>
                                        <p:tav tm="100000">
                                          <p:val>
                                            <p:strVal val="#ppt_x"/>
                                          </p:val>
                                        </p:tav>
                                      </p:tavLst>
                                    </p:anim>
                                    <p:anim calcmode="lin" valueType="num">
                                      <p:cBhvr additive="base">
                                        <p:cTn id="15"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83F6C38-E1E5-486B-BE56-47C326A58EE2}"/>
              </a:ext>
            </a:extLst>
          </p:cNvPr>
          <p:cNvPicPr>
            <a:picLocks noChangeAspect="1"/>
          </p:cNvPicPr>
          <p:nvPr/>
        </p:nvPicPr>
        <p:blipFill>
          <a:blip r:embed="rId2"/>
          <a:stretch>
            <a:fillRect/>
          </a:stretch>
        </p:blipFill>
        <p:spPr>
          <a:xfrm>
            <a:off x="0" y="4482532"/>
            <a:ext cx="8379025" cy="2375468"/>
          </a:xfrm>
          <a:prstGeom prst="rect">
            <a:avLst/>
          </a:prstGeom>
        </p:spPr>
      </p:pic>
      <p:sp>
        <p:nvSpPr>
          <p:cNvPr id="5" name="文本框 10">
            <a:extLst>
              <a:ext uri="{FF2B5EF4-FFF2-40B4-BE49-F238E27FC236}">
                <a16:creationId xmlns:a16="http://schemas.microsoft.com/office/drawing/2014/main" id="{9D74BE70-4673-47C7-852B-7F569FA28540}"/>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模块化演化</a:t>
            </a:r>
          </a:p>
        </p:txBody>
      </p:sp>
      <p:sp>
        <p:nvSpPr>
          <p:cNvPr id="7" name="矩形 1">
            <a:extLst>
              <a:ext uri="{FF2B5EF4-FFF2-40B4-BE49-F238E27FC236}">
                <a16:creationId xmlns:a16="http://schemas.microsoft.com/office/drawing/2014/main" id="{05A75D02-6EBD-4419-B713-66308060CD1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文本框 10">
            <a:extLst>
              <a:ext uri="{FF2B5EF4-FFF2-40B4-BE49-F238E27FC236}">
                <a16:creationId xmlns:a16="http://schemas.microsoft.com/office/drawing/2014/main" id="{9D0306D9-BE35-4F8B-9029-7520E1841067}"/>
              </a:ext>
            </a:extLst>
          </p:cNvPr>
          <p:cNvSpPr txBox="1">
            <a:spLocks noChangeArrowheads="1"/>
          </p:cNvSpPr>
          <p:nvPr/>
        </p:nvSpPr>
        <p:spPr bwMode="auto">
          <a:xfrm>
            <a:off x="174624" y="868822"/>
            <a:ext cx="4397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AMD</a:t>
            </a:r>
            <a:r>
              <a:rPr lang="zh-CN" altLang="en-US" sz="20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：异步加载模块</a:t>
            </a:r>
          </a:p>
        </p:txBody>
      </p:sp>
      <p:sp>
        <p:nvSpPr>
          <p:cNvPr id="11" name="文本框 10">
            <a:extLst>
              <a:ext uri="{FF2B5EF4-FFF2-40B4-BE49-F238E27FC236}">
                <a16:creationId xmlns:a16="http://schemas.microsoft.com/office/drawing/2014/main" id="{5A2C7E5B-0675-49AB-9574-40683C4CEA8B}"/>
              </a:ext>
            </a:extLst>
          </p:cNvPr>
          <p:cNvSpPr txBox="1">
            <a:spLocks noChangeArrowheads="1"/>
          </p:cNvSpPr>
          <p:nvPr/>
        </p:nvSpPr>
        <p:spPr bwMode="auto">
          <a:xfrm>
            <a:off x="174624" y="2105832"/>
            <a:ext cx="4397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COMMONJS</a:t>
            </a:r>
            <a:r>
              <a:rPr lang="zh-CN" altLang="en-US" sz="20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a:t>
            </a:r>
          </a:p>
        </p:txBody>
      </p:sp>
      <p:sp>
        <p:nvSpPr>
          <p:cNvPr id="13" name="文本框 10">
            <a:extLst>
              <a:ext uri="{FF2B5EF4-FFF2-40B4-BE49-F238E27FC236}">
                <a16:creationId xmlns:a16="http://schemas.microsoft.com/office/drawing/2014/main" id="{ED85251F-330D-40D7-A3D0-E676B4F2FBF9}"/>
              </a:ext>
            </a:extLst>
          </p:cNvPr>
          <p:cNvSpPr txBox="1">
            <a:spLocks noChangeArrowheads="1"/>
          </p:cNvSpPr>
          <p:nvPr/>
        </p:nvSpPr>
        <p:spPr bwMode="auto">
          <a:xfrm>
            <a:off x="199760" y="3294182"/>
            <a:ext cx="4397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ES6</a:t>
            </a:r>
            <a:r>
              <a:rPr lang="zh-CN" altLang="en-US" sz="20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：官方</a:t>
            </a:r>
          </a:p>
        </p:txBody>
      </p:sp>
      <p:sp>
        <p:nvSpPr>
          <p:cNvPr id="14" name="išľíďè">
            <a:extLst>
              <a:ext uri="{FF2B5EF4-FFF2-40B4-BE49-F238E27FC236}">
                <a16:creationId xmlns:a16="http://schemas.microsoft.com/office/drawing/2014/main" id="{D3702297-2A72-4CE3-BA94-062F2B9F4BEE}"/>
              </a:ext>
            </a:extLst>
          </p:cNvPr>
          <p:cNvSpPr/>
          <p:nvPr/>
        </p:nvSpPr>
        <p:spPr bwMode="auto">
          <a:xfrm>
            <a:off x="1093758" y="1217388"/>
            <a:ext cx="7389230" cy="8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通过</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define</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定义模块，接受模块</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id</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，依赖和函数或者对象三个参数。</a:t>
            </a:r>
          </a:p>
        </p:txBody>
      </p:sp>
      <p:sp>
        <p:nvSpPr>
          <p:cNvPr id="15" name="išľíďè">
            <a:extLst>
              <a:ext uri="{FF2B5EF4-FFF2-40B4-BE49-F238E27FC236}">
                <a16:creationId xmlns:a16="http://schemas.microsoft.com/office/drawing/2014/main" id="{D39C31E1-A898-4A99-8721-9B2BC15B07AF}"/>
              </a:ext>
            </a:extLst>
          </p:cNvPr>
          <p:cNvSpPr/>
          <p:nvPr/>
        </p:nvSpPr>
        <p:spPr bwMode="auto">
          <a:xfrm>
            <a:off x="1093758" y="2471613"/>
            <a:ext cx="7389230" cy="8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通过</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require</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函数进行引入，通过</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export</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将其导出。</a:t>
            </a:r>
          </a:p>
        </p:txBody>
      </p:sp>
      <p:sp>
        <p:nvSpPr>
          <p:cNvPr id="16" name="išľíďè">
            <a:extLst>
              <a:ext uri="{FF2B5EF4-FFF2-40B4-BE49-F238E27FC236}">
                <a16:creationId xmlns:a16="http://schemas.microsoft.com/office/drawing/2014/main" id="{8ABAB488-E0D1-44FB-B218-623BDBD83BF5}"/>
              </a:ext>
            </a:extLst>
          </p:cNvPr>
          <p:cNvSpPr/>
          <p:nvPr/>
        </p:nvSpPr>
        <p:spPr bwMode="auto">
          <a:xfrm>
            <a:off x="1093758" y="3896225"/>
            <a:ext cx="7389230" cy="8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Import</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导入，</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export</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导出</a:t>
            </a:r>
          </a:p>
        </p:txBody>
      </p:sp>
    </p:spTree>
    <p:extLst>
      <p:ext uri="{BB962C8B-B14F-4D97-AF65-F5344CB8AC3E}">
        <p14:creationId xmlns:p14="http://schemas.microsoft.com/office/powerpoint/2010/main" val="99139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12DF105D-70A5-4798-84FB-9E477A8C699B}"/>
              </a:ext>
            </a:extLst>
          </p:cNvPr>
          <p:cNvSpPr txBox="1">
            <a:spLocks noChangeArrowheads="1"/>
          </p:cNvSpPr>
          <p:nvPr>
            <p:custDataLst>
              <p:tags r:id="rId1"/>
            </p:custDataLst>
          </p:nvPr>
        </p:nvSpPr>
        <p:spPr bwMode="auto">
          <a:xfrm>
            <a:off x="1802137" y="1846001"/>
            <a:ext cx="4204827" cy="306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01</a:t>
            </a:r>
            <a:endParaRPr lang="zh-CN" altLang="en-US" sz="19897"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cxnSp>
        <p:nvCxnSpPr>
          <p:cNvPr id="3" name="直接连接符 2">
            <a:extLst>
              <a:ext uri="{FF2B5EF4-FFF2-40B4-BE49-F238E27FC236}">
                <a16:creationId xmlns:a16="http://schemas.microsoft.com/office/drawing/2014/main" id="{9754B6F5-8DB5-40BF-B965-F76B8A91ADDD}"/>
              </a:ext>
            </a:extLst>
          </p:cNvPr>
          <p:cNvCxnSpPr>
            <a:cxnSpLocks/>
          </p:cNvCxnSpPr>
          <p:nvPr>
            <p:custDataLst>
              <p:tags r:id="rId2"/>
            </p:custDataLst>
          </p:nvPr>
        </p:nvCxnSpPr>
        <p:spPr>
          <a:xfrm flipV="1">
            <a:off x="5339061" y="3420788"/>
            <a:ext cx="5328402" cy="8212"/>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 name="文本框 11">
            <a:extLst>
              <a:ext uri="{FF2B5EF4-FFF2-40B4-BE49-F238E27FC236}">
                <a16:creationId xmlns:a16="http://schemas.microsoft.com/office/drawing/2014/main" id="{D4ECDEC0-843B-4B6E-8697-FAB512ECE6AC}"/>
              </a:ext>
            </a:extLst>
          </p:cNvPr>
          <p:cNvSpPr txBox="1">
            <a:spLocks noChangeArrowheads="1"/>
          </p:cNvSpPr>
          <p:nvPr>
            <p:custDataLst>
              <p:tags r:id="rId3"/>
            </p:custDataLst>
          </p:nvPr>
        </p:nvSpPr>
        <p:spPr bwMode="auto">
          <a:xfrm>
            <a:off x="2261071" y="3143791"/>
            <a:ext cx="3286960" cy="5539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章节 </a:t>
            </a:r>
            <a:r>
              <a:rPr lang="en-US" altLang="zh-CN"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rPr>
              <a:t>PART</a:t>
            </a:r>
            <a:endParaRPr lang="zh-CN" altLang="en-US" sz="3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FZHei-B01S" panose="02010601030101010101" pitchFamily="2" charset="-122"/>
            </a:endParaRPr>
          </a:p>
        </p:txBody>
      </p:sp>
      <p:sp>
        <p:nvSpPr>
          <p:cNvPr id="5" name="矩形 4">
            <a:extLst>
              <a:ext uri="{FF2B5EF4-FFF2-40B4-BE49-F238E27FC236}">
                <a16:creationId xmlns:a16="http://schemas.microsoft.com/office/drawing/2014/main" id="{2AFF519C-C625-4C25-B8A2-592C13EEEAC3}"/>
              </a:ext>
            </a:extLst>
          </p:cNvPr>
          <p:cNvSpPr/>
          <p:nvPr/>
        </p:nvSpPr>
        <p:spPr>
          <a:xfrm>
            <a:off x="5548031" y="2666736"/>
            <a:ext cx="4591868" cy="615553"/>
          </a:xfrm>
          <a:prstGeom prst="rect">
            <a:avLst/>
          </a:prstGeom>
        </p:spPr>
        <p:txBody>
          <a:bodyPr wrap="square" lIns="0" tIns="0" rIns="0" bIns="0">
            <a:spAutoFit/>
          </a:bodyPr>
          <a:lstStyle/>
          <a:p>
            <a:pPr>
              <a:defRPr/>
            </a:pPr>
            <a:r>
              <a:rPr lang="en-US" altLang="zh-CN" sz="40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Webpack</a:t>
            </a: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打包机制</a:t>
            </a:r>
            <a:endPar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 name="文本占位符 1">
            <a:extLst>
              <a:ext uri="{FF2B5EF4-FFF2-40B4-BE49-F238E27FC236}">
                <a16:creationId xmlns:a16="http://schemas.microsoft.com/office/drawing/2014/main" id="{99AB532F-AF9D-4A9C-912C-78CF07AB679C}"/>
              </a:ext>
            </a:extLst>
          </p:cNvPr>
          <p:cNvSpPr txBox="1">
            <a:spLocks/>
          </p:cNvSpPr>
          <p:nvPr/>
        </p:nvSpPr>
        <p:spPr>
          <a:xfrm>
            <a:off x="5502574" y="3451574"/>
            <a:ext cx="5669280" cy="19069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latin typeface="微软雅黑" panose="020B0503020204020204" pitchFamily="34" charset="-122"/>
                <a:ea typeface="微软雅黑" panose="020B0503020204020204" pitchFamily="34" charset="-122"/>
              </a:rPr>
              <a:t>本质上，webpack 是一个现代 JavaScript 应用程序的静态模块打包器(module bundler)。当 webpack 处理应用程序时，它会递归地构建一个依赖关系图(dependency graph)，其中包含应用程序需要的每个模块，然后将所有这些模块打包成一个或多个 bundle。</a:t>
            </a:r>
          </a:p>
        </p:txBody>
      </p:sp>
    </p:spTree>
    <p:extLst>
      <p:ext uri="{BB962C8B-B14F-4D97-AF65-F5344CB8AC3E}">
        <p14:creationId xmlns:p14="http://schemas.microsoft.com/office/powerpoint/2010/main" val="250907014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strVal val="4*#ppt_w"/>
                                          </p:val>
                                        </p:tav>
                                        <p:tav tm="100000">
                                          <p:val>
                                            <p:strVal val="#ppt_w"/>
                                          </p:val>
                                        </p:tav>
                                      </p:tavLst>
                                    </p:anim>
                                    <p:anim calcmode="lin" valueType="num">
                                      <p:cBhvr>
                                        <p:cTn id="19"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B34EA147-841D-4FEF-8B9C-06DB5AEAA9F6}"/>
              </a:ext>
            </a:extLst>
          </p:cNvPr>
          <p:cNvGrpSpPr/>
          <p:nvPr/>
        </p:nvGrpSpPr>
        <p:grpSpPr>
          <a:xfrm>
            <a:off x="6260326" y="913254"/>
            <a:ext cx="551035" cy="5042909"/>
            <a:chOff x="6806244" y="185829"/>
            <a:chExt cx="621904" cy="5882759"/>
          </a:xfrm>
        </p:grpSpPr>
        <p:grpSp>
          <p:nvGrpSpPr>
            <p:cNvPr id="64" name="组合 63">
              <a:extLst>
                <a:ext uri="{FF2B5EF4-FFF2-40B4-BE49-F238E27FC236}">
                  <a16:creationId xmlns:a16="http://schemas.microsoft.com/office/drawing/2014/main" id="{420E5359-8EB0-421C-961C-FC5DF21A9BF9}"/>
                </a:ext>
              </a:extLst>
            </p:cNvPr>
            <p:cNvGrpSpPr/>
            <p:nvPr/>
          </p:nvGrpSpPr>
          <p:grpSpPr>
            <a:xfrm>
              <a:off x="6806244" y="3118048"/>
              <a:ext cx="621904" cy="621904"/>
              <a:chOff x="6132004" y="1552154"/>
              <a:chExt cx="959568" cy="959568"/>
            </a:xfrm>
          </p:grpSpPr>
          <p:sp>
            <p:nvSpPr>
              <p:cNvPr id="71" name="椭圆 70">
                <a:extLst>
                  <a:ext uri="{FF2B5EF4-FFF2-40B4-BE49-F238E27FC236}">
                    <a16:creationId xmlns:a16="http://schemas.microsoft.com/office/drawing/2014/main" id="{652A6968-7D4E-4404-85BA-1705E9467CB6}"/>
                  </a:ext>
                </a:extLst>
              </p:cNvPr>
              <p:cNvSpPr/>
              <p:nvPr/>
            </p:nvSpPr>
            <p:spPr bwMode="auto">
              <a:xfrm>
                <a:off x="6132004" y="1552154"/>
                <a:ext cx="959568" cy="959568"/>
              </a:xfrm>
              <a:prstGeom prst="ellipse">
                <a:avLst/>
              </a:prstGeom>
              <a:noFill/>
              <a:ln w="9525">
                <a:solidFill>
                  <a:schemeClr val="accent2"/>
                </a:solid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72" name="椭圆 71">
                <a:extLst>
                  <a:ext uri="{FF2B5EF4-FFF2-40B4-BE49-F238E27FC236}">
                    <a16:creationId xmlns:a16="http://schemas.microsoft.com/office/drawing/2014/main" id="{FCC06EE7-F74E-4C0F-B0EB-F86534A93541}"/>
                  </a:ext>
                </a:extLst>
              </p:cNvPr>
              <p:cNvSpPr/>
              <p:nvPr/>
            </p:nvSpPr>
            <p:spPr bwMode="auto">
              <a:xfrm>
                <a:off x="6200476" y="1620626"/>
                <a:ext cx="822624" cy="822624"/>
              </a:xfrm>
              <a:prstGeom prst="ellipse">
                <a:avLst/>
              </a:prstGeom>
              <a:solidFill>
                <a:schemeClr val="accent2"/>
              </a:solidFill>
              <a:ln w="19050">
                <a:noFill/>
                <a:round/>
                <a:headEnd/>
                <a:tailEnd/>
              </a:ln>
            </p:spPr>
            <p:txBody>
              <a:bodyPr vert="horz" wrap="none" lIns="91440" tIns="45720" rIns="91440" bIns="45720" anchor="ctr" anchorCtr="1" compatLnSpc="1">
                <a:prstTxWarp prst="textNoShape">
                  <a:avLst/>
                </a:prstTxWarp>
                <a:normAutofit fontScale="62500" lnSpcReduction="20000"/>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02</a:t>
                </a:r>
              </a:p>
            </p:txBody>
          </p:sp>
        </p:grpSp>
        <p:grpSp>
          <p:nvGrpSpPr>
            <p:cNvPr id="65" name="组合 64">
              <a:extLst>
                <a:ext uri="{FF2B5EF4-FFF2-40B4-BE49-F238E27FC236}">
                  <a16:creationId xmlns:a16="http://schemas.microsoft.com/office/drawing/2014/main" id="{31EF2233-67CF-47B0-9E0F-8C3F5C0BE791}"/>
                </a:ext>
              </a:extLst>
            </p:cNvPr>
            <p:cNvGrpSpPr/>
            <p:nvPr/>
          </p:nvGrpSpPr>
          <p:grpSpPr>
            <a:xfrm>
              <a:off x="6806244" y="185829"/>
              <a:ext cx="621904" cy="621904"/>
              <a:chOff x="6132004" y="-1068631"/>
              <a:chExt cx="959568" cy="959567"/>
            </a:xfrm>
          </p:grpSpPr>
          <p:sp>
            <p:nvSpPr>
              <p:cNvPr id="69" name="椭圆 68">
                <a:extLst>
                  <a:ext uri="{FF2B5EF4-FFF2-40B4-BE49-F238E27FC236}">
                    <a16:creationId xmlns:a16="http://schemas.microsoft.com/office/drawing/2014/main" id="{059B9FAA-C1CF-46D5-B72D-34A6656ACFA8}"/>
                  </a:ext>
                </a:extLst>
              </p:cNvPr>
              <p:cNvSpPr/>
              <p:nvPr/>
            </p:nvSpPr>
            <p:spPr bwMode="auto">
              <a:xfrm>
                <a:off x="6132004" y="-1068631"/>
                <a:ext cx="959568" cy="959567"/>
              </a:xfrm>
              <a:prstGeom prst="ellipse">
                <a:avLst/>
              </a:prstGeom>
              <a:noFill/>
              <a:ln w="12700" cap="flat" cmpd="sng" algn="ctr">
                <a:solidFill>
                  <a:schemeClr val="accent1">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70" name="椭圆 69">
                <a:extLst>
                  <a:ext uri="{FF2B5EF4-FFF2-40B4-BE49-F238E27FC236}">
                    <a16:creationId xmlns:a16="http://schemas.microsoft.com/office/drawing/2014/main" id="{A5FDACB9-97E1-45E6-9144-663E6B5032E7}"/>
                  </a:ext>
                </a:extLst>
              </p:cNvPr>
              <p:cNvSpPr/>
              <p:nvPr/>
            </p:nvSpPr>
            <p:spPr bwMode="auto">
              <a:xfrm>
                <a:off x="6200476" y="-1000159"/>
                <a:ext cx="822623" cy="822622"/>
              </a:xfrm>
              <a:prstGeom prst="ellipse">
                <a:avLst/>
              </a:prstGeom>
              <a:solidFill>
                <a:schemeClr val="accent1">
                  <a:lumMod val="100000"/>
                </a:schemeClr>
              </a:solidFill>
              <a:ln w="19050">
                <a:noFill/>
                <a:round/>
                <a:headEnd/>
                <a:tailEnd/>
              </a:ln>
            </p:spPr>
            <p:txBody>
              <a:bodyPr vert="horz" wrap="none" lIns="91440" tIns="45720" rIns="91440" bIns="45720" anchor="ctr" anchorCtr="1" compatLnSpc="1">
                <a:prstTxWarp prst="textNoShape">
                  <a:avLst/>
                </a:prstTxWarp>
                <a:normAutofit fontScale="62500" lnSpcReduction="20000"/>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01</a:t>
                </a:r>
              </a:p>
            </p:txBody>
          </p:sp>
        </p:grpSp>
        <p:grpSp>
          <p:nvGrpSpPr>
            <p:cNvPr id="66" name="组合 65">
              <a:extLst>
                <a:ext uri="{FF2B5EF4-FFF2-40B4-BE49-F238E27FC236}">
                  <a16:creationId xmlns:a16="http://schemas.microsoft.com/office/drawing/2014/main" id="{1780C660-E870-4F3F-9DB0-E95BE49D7323}"/>
                </a:ext>
              </a:extLst>
            </p:cNvPr>
            <p:cNvGrpSpPr/>
            <p:nvPr/>
          </p:nvGrpSpPr>
          <p:grpSpPr>
            <a:xfrm>
              <a:off x="6806244" y="5446684"/>
              <a:ext cx="621904" cy="621904"/>
              <a:chOff x="6132004" y="3072185"/>
              <a:chExt cx="959568" cy="959568"/>
            </a:xfrm>
          </p:grpSpPr>
          <p:sp>
            <p:nvSpPr>
              <p:cNvPr id="67" name="椭圆 66">
                <a:extLst>
                  <a:ext uri="{FF2B5EF4-FFF2-40B4-BE49-F238E27FC236}">
                    <a16:creationId xmlns:a16="http://schemas.microsoft.com/office/drawing/2014/main" id="{54318C6D-020C-48A2-86B3-47F4816736B7}"/>
                  </a:ext>
                </a:extLst>
              </p:cNvPr>
              <p:cNvSpPr/>
              <p:nvPr/>
            </p:nvSpPr>
            <p:spPr bwMode="auto">
              <a:xfrm>
                <a:off x="6132004" y="3072185"/>
                <a:ext cx="959568" cy="959568"/>
              </a:xfrm>
              <a:prstGeom prst="ellipse">
                <a:avLst/>
              </a:prstGeom>
              <a:noFill/>
              <a:ln w="12700" cap="flat" cmpd="sng" algn="ctr">
                <a:solidFill>
                  <a:schemeClr val="accent3">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8" name="椭圆 67">
                <a:extLst>
                  <a:ext uri="{FF2B5EF4-FFF2-40B4-BE49-F238E27FC236}">
                    <a16:creationId xmlns:a16="http://schemas.microsoft.com/office/drawing/2014/main" id="{61FC6273-1779-44E9-8EEE-2020E1E0BCDB}"/>
                  </a:ext>
                </a:extLst>
              </p:cNvPr>
              <p:cNvSpPr/>
              <p:nvPr/>
            </p:nvSpPr>
            <p:spPr bwMode="auto">
              <a:xfrm>
                <a:off x="6200476" y="3161924"/>
                <a:ext cx="822623" cy="822623"/>
              </a:xfrm>
              <a:prstGeom prst="ellipse">
                <a:avLst/>
              </a:prstGeom>
              <a:solidFill>
                <a:schemeClr val="accent3">
                  <a:lumMod val="100000"/>
                </a:schemeClr>
              </a:solidFill>
              <a:ln w="19050">
                <a:noFill/>
                <a:round/>
                <a:headEnd/>
                <a:tailEnd/>
              </a:ln>
            </p:spPr>
            <p:txBody>
              <a:bodyPr vert="horz" wrap="none" lIns="91440" tIns="45720" rIns="91440" bIns="45720" anchor="ctr" anchorCtr="1" compatLnSpc="1">
                <a:prstTxWarp prst="textNoShape">
                  <a:avLst/>
                </a:prstTxWarp>
                <a:normAutofit fontScale="62500" lnSpcReduction="20000"/>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03</a:t>
                </a:r>
              </a:p>
            </p:txBody>
          </p:sp>
        </p:grpSp>
      </p:grpSp>
      <p:sp>
        <p:nvSpPr>
          <p:cNvPr id="73" name="išľíďè">
            <a:extLst>
              <a:ext uri="{FF2B5EF4-FFF2-40B4-BE49-F238E27FC236}">
                <a16:creationId xmlns:a16="http://schemas.microsoft.com/office/drawing/2014/main" id="{B368F633-BF0A-4A04-9A9D-64B57653C15A}"/>
              </a:ext>
            </a:extLst>
          </p:cNvPr>
          <p:cNvSpPr/>
          <p:nvPr/>
        </p:nvSpPr>
        <p:spPr bwMode="auto">
          <a:xfrm>
            <a:off x="7224306" y="1385608"/>
            <a:ext cx="3444933" cy="8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配置模块的入口，可抽象成输入，</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Webpack </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执行构建的第一步将从入口开始搜寻及递归解析出所有入口依赖的模块。</a:t>
            </a:r>
          </a:p>
        </p:txBody>
      </p:sp>
      <p:sp>
        <p:nvSpPr>
          <p:cNvPr id="74" name="iSlíďè">
            <a:extLst>
              <a:ext uri="{FF2B5EF4-FFF2-40B4-BE49-F238E27FC236}">
                <a16:creationId xmlns:a16="http://schemas.microsoft.com/office/drawing/2014/main" id="{BEF2E813-967E-4880-93EC-7393CC744B17}"/>
              </a:ext>
            </a:extLst>
          </p:cNvPr>
          <p:cNvSpPr txBox="1"/>
          <p:nvPr/>
        </p:nvSpPr>
        <p:spPr bwMode="auto">
          <a:xfrm>
            <a:off x="7344622" y="908497"/>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Autofit/>
          </a:bodyPr>
          <a:lstStyle/>
          <a:p>
            <a:pPr marL="0" marR="0" lvl="0" indent="0" algn="l" defTabSz="913765" rtl="0" eaLnBrk="1" fontAlgn="auto" latinLnBrk="0" hangingPunct="1">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Entry</a:t>
            </a:r>
            <a:endParaRPr kumimoji="0" lang="zh-CN" altLang="en-US" sz="24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5" name="išľíďè">
            <a:extLst>
              <a:ext uri="{FF2B5EF4-FFF2-40B4-BE49-F238E27FC236}">
                <a16:creationId xmlns:a16="http://schemas.microsoft.com/office/drawing/2014/main" id="{32819461-DB3D-40D3-B896-B5C71F65A831}"/>
              </a:ext>
            </a:extLst>
          </p:cNvPr>
          <p:cNvSpPr/>
          <p:nvPr/>
        </p:nvSpPr>
        <p:spPr bwMode="auto">
          <a:xfrm>
            <a:off x="7224306" y="3797584"/>
            <a:ext cx="3444933" cy="8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配置如何输出最终想要的代码。</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output </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是一个 </a:t>
            </a:r>
            <a:r>
              <a:rPr lang="en-US" altLang="zh-CN" dirty="0">
                <a:latin typeface="微软雅黑" panose="020B0503020204020204" pitchFamily="34" charset="-122"/>
                <a:ea typeface="微软雅黑" panose="020B0503020204020204" pitchFamily="34" charset="-122"/>
                <a:cs typeface="+mn-ea"/>
                <a:sym typeface="FZHei-B01S" panose="02010601030101010101" pitchFamily="2" charset="-122"/>
              </a:rPr>
              <a:t>object</a:t>
            </a:r>
            <a:r>
              <a:rPr lang="zh-CN" altLang="en-US" dirty="0">
                <a:latin typeface="微软雅黑" panose="020B0503020204020204" pitchFamily="34" charset="-122"/>
                <a:ea typeface="微软雅黑" panose="020B0503020204020204" pitchFamily="34" charset="-122"/>
                <a:cs typeface="+mn-ea"/>
                <a:sym typeface="FZHei-B01S" panose="02010601030101010101" pitchFamily="2" charset="-122"/>
              </a:rPr>
              <a:t>，里面包含一系列配置项，下面分别介绍它们。</a:t>
            </a:r>
          </a:p>
        </p:txBody>
      </p:sp>
      <p:sp>
        <p:nvSpPr>
          <p:cNvPr id="76" name="iSlíďè">
            <a:extLst>
              <a:ext uri="{FF2B5EF4-FFF2-40B4-BE49-F238E27FC236}">
                <a16:creationId xmlns:a16="http://schemas.microsoft.com/office/drawing/2014/main" id="{17683327-6302-40B1-882B-D86A014272DC}"/>
              </a:ext>
            </a:extLst>
          </p:cNvPr>
          <p:cNvSpPr txBox="1"/>
          <p:nvPr/>
        </p:nvSpPr>
        <p:spPr bwMode="auto">
          <a:xfrm>
            <a:off x="7344622" y="3426856"/>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lang="en-US" altLang="zh-CN" b="1"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Output</a:t>
            </a:r>
            <a:endParaRPr kumimoji="0" lang="zh-CN" altLang="en-US"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7" name="išľíďè">
            <a:extLst>
              <a:ext uri="{FF2B5EF4-FFF2-40B4-BE49-F238E27FC236}">
                <a16:creationId xmlns:a16="http://schemas.microsoft.com/office/drawing/2014/main" id="{58DE3CFD-15BF-495B-96FD-CD3FA6D4C638}"/>
              </a:ext>
            </a:extLst>
          </p:cNvPr>
          <p:cNvSpPr/>
          <p:nvPr/>
        </p:nvSpPr>
        <p:spPr bwMode="auto">
          <a:xfrm>
            <a:off x="7395277" y="5609226"/>
            <a:ext cx="3444933"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dirty="0">
                <a:latin typeface="微软雅黑" panose="020B0503020204020204" pitchFamily="34" charset="-122"/>
                <a:ea typeface="微软雅黑" panose="020B0503020204020204" pitchFamily="34" charset="-122"/>
              </a:rPr>
              <a:t>配置如何处理模块</a:t>
            </a:r>
            <a:r>
              <a:rPr lang="zh-CN" altLang="en-US" dirty="0"/>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78" name="iSlíďè">
            <a:extLst>
              <a:ext uri="{FF2B5EF4-FFF2-40B4-BE49-F238E27FC236}">
                <a16:creationId xmlns:a16="http://schemas.microsoft.com/office/drawing/2014/main" id="{104E8AA1-9475-4214-B241-71FE1DA98EB5}"/>
              </a:ext>
            </a:extLst>
          </p:cNvPr>
          <p:cNvSpPr txBox="1"/>
          <p:nvPr/>
        </p:nvSpPr>
        <p:spPr bwMode="auto">
          <a:xfrm>
            <a:off x="7344622" y="5338408"/>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module</a:t>
            </a:r>
            <a:endParaRPr kumimoji="0" lang="zh-CN" altLang="en-US"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文本框 10">
            <a:extLst>
              <a:ext uri="{FF2B5EF4-FFF2-40B4-BE49-F238E27FC236}">
                <a16:creationId xmlns:a16="http://schemas.microsoft.com/office/drawing/2014/main" id="{9AC392D3-0AFE-4AA1-A231-B7FADFDD3B0A}"/>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基本配置</a:t>
            </a:r>
          </a:p>
        </p:txBody>
      </p:sp>
      <p:sp>
        <p:nvSpPr>
          <p:cNvPr id="34" name="矩形 1">
            <a:extLst>
              <a:ext uri="{FF2B5EF4-FFF2-40B4-BE49-F238E27FC236}">
                <a16:creationId xmlns:a16="http://schemas.microsoft.com/office/drawing/2014/main" id="{0795AE70-59D1-4E4E-8F56-99FDB66769D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4" name="图片 3">
            <a:extLst>
              <a:ext uri="{FF2B5EF4-FFF2-40B4-BE49-F238E27FC236}">
                <a16:creationId xmlns:a16="http://schemas.microsoft.com/office/drawing/2014/main" id="{40D2E2C2-C3D0-4E2A-AAF6-9A37362D50DC}"/>
              </a:ext>
            </a:extLst>
          </p:cNvPr>
          <p:cNvPicPr>
            <a:picLocks noChangeAspect="1"/>
          </p:cNvPicPr>
          <p:nvPr/>
        </p:nvPicPr>
        <p:blipFill>
          <a:blip r:embed="rId3"/>
          <a:stretch>
            <a:fillRect/>
          </a:stretch>
        </p:blipFill>
        <p:spPr>
          <a:xfrm>
            <a:off x="481981" y="881745"/>
            <a:ext cx="4894249" cy="5548894"/>
          </a:xfrm>
          <a:prstGeom prst="rect">
            <a:avLst/>
          </a:prstGeom>
        </p:spPr>
      </p:pic>
    </p:spTree>
    <p:extLst>
      <p:ext uri="{BB962C8B-B14F-4D97-AF65-F5344CB8AC3E}">
        <p14:creationId xmlns:p14="http://schemas.microsoft.com/office/powerpoint/2010/main" val="276455738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down)">
                                      <p:cBhvr>
                                        <p:cTn id="14" dur="500"/>
                                        <p:tgtEl>
                                          <p:spTgt spid="7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down)">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down)">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down)">
                                      <p:cBhvr>
                                        <p:cTn id="29" dur="500"/>
                                        <p:tgtEl>
                                          <p:spTgt spid="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down)">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wipe(down)">
                                      <p:cBhvr>
                                        <p:cTn id="3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6" grpId="0"/>
      <p:bldP spid="77" grpId="0"/>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000CEC-916F-4EF7-A407-891E50BEA255}"/>
              </a:ext>
            </a:extLst>
          </p:cNvPr>
          <p:cNvPicPr>
            <a:picLocks noChangeAspect="1"/>
          </p:cNvPicPr>
          <p:nvPr/>
        </p:nvPicPr>
        <p:blipFill>
          <a:blip r:embed="rId2"/>
          <a:stretch>
            <a:fillRect/>
          </a:stretch>
        </p:blipFill>
        <p:spPr>
          <a:xfrm>
            <a:off x="1366091" y="809721"/>
            <a:ext cx="8272076" cy="5238557"/>
          </a:xfrm>
          <a:prstGeom prst="rect">
            <a:avLst/>
          </a:prstGeom>
        </p:spPr>
      </p:pic>
    </p:spTree>
    <p:extLst>
      <p:ext uri="{BB962C8B-B14F-4D97-AF65-F5344CB8AC3E}">
        <p14:creationId xmlns:p14="http://schemas.microsoft.com/office/powerpoint/2010/main" val="332792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燕尾形 27">
            <a:extLst>
              <a:ext uri="{FF2B5EF4-FFF2-40B4-BE49-F238E27FC236}">
                <a16:creationId xmlns:a16="http://schemas.microsoft.com/office/drawing/2014/main" id="{FAFD2F00-38D1-44F9-A01E-0154376D262A}"/>
              </a:ext>
            </a:extLst>
          </p:cNvPr>
          <p:cNvSpPr/>
          <p:nvPr/>
        </p:nvSpPr>
        <p:spPr>
          <a:xfrm>
            <a:off x="1540420" y="3334611"/>
            <a:ext cx="2208245" cy="288032"/>
          </a:xfrm>
          <a:prstGeom prst="chevron">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8" name="燕尾形 28">
            <a:extLst>
              <a:ext uri="{FF2B5EF4-FFF2-40B4-BE49-F238E27FC236}">
                <a16:creationId xmlns:a16="http://schemas.microsoft.com/office/drawing/2014/main" id="{A95F717A-4465-4614-9DDF-631F0472DFD5}"/>
              </a:ext>
            </a:extLst>
          </p:cNvPr>
          <p:cNvSpPr/>
          <p:nvPr/>
        </p:nvSpPr>
        <p:spPr>
          <a:xfrm>
            <a:off x="3988692" y="3334611"/>
            <a:ext cx="2208245" cy="288032"/>
          </a:xfrm>
          <a:prstGeom prst="chevron">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9" name="燕尾形 29">
            <a:extLst>
              <a:ext uri="{FF2B5EF4-FFF2-40B4-BE49-F238E27FC236}">
                <a16:creationId xmlns:a16="http://schemas.microsoft.com/office/drawing/2014/main" id="{283B7509-7A75-467C-8F86-C5E23D7C6E96}"/>
              </a:ext>
            </a:extLst>
          </p:cNvPr>
          <p:cNvSpPr/>
          <p:nvPr/>
        </p:nvSpPr>
        <p:spPr>
          <a:xfrm>
            <a:off x="6457068" y="3334611"/>
            <a:ext cx="2208245" cy="288032"/>
          </a:xfrm>
          <a:prstGeom prst="chevron">
            <a:avLst/>
          </a:prstGeom>
          <a:solidFill>
            <a:schemeClr val="accent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0" name="燕尾形 30">
            <a:extLst>
              <a:ext uri="{FF2B5EF4-FFF2-40B4-BE49-F238E27FC236}">
                <a16:creationId xmlns:a16="http://schemas.microsoft.com/office/drawing/2014/main" id="{8411AD36-9798-4247-A29F-1ABA4AB18161}"/>
              </a:ext>
            </a:extLst>
          </p:cNvPr>
          <p:cNvSpPr/>
          <p:nvPr/>
        </p:nvSpPr>
        <p:spPr>
          <a:xfrm>
            <a:off x="8925444" y="3334611"/>
            <a:ext cx="2208245" cy="288032"/>
          </a:xfrm>
          <a:prstGeom prst="chevron">
            <a:avLst/>
          </a:pr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išľíďè">
            <a:extLst>
              <a:ext uri="{FF2B5EF4-FFF2-40B4-BE49-F238E27FC236}">
                <a16:creationId xmlns:a16="http://schemas.microsoft.com/office/drawing/2014/main" id="{E705BCDB-4480-4DA4-8EAC-A31FF9B0D935}"/>
              </a:ext>
            </a:extLst>
          </p:cNvPr>
          <p:cNvSpPr/>
          <p:nvPr/>
        </p:nvSpPr>
        <p:spPr bwMode="auto">
          <a:xfrm>
            <a:off x="1397769" y="1994175"/>
            <a:ext cx="2366235" cy="123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gn="ctr">
              <a:lnSpc>
                <a:spcPct val="120000"/>
              </a:lnSpc>
              <a:spcBef>
                <a:spcPct val="0"/>
              </a:spcBef>
              <a:defRPr/>
            </a:pPr>
            <a:r>
              <a:rPr lang="zh-CN" altLang="en-US" sz="2000" dirty="0">
                <a:latin typeface="微软雅黑" panose="020B0503020204020204" pitchFamily="34" charset="-122"/>
                <a:ea typeface="微软雅黑" panose="020B0503020204020204" pitchFamily="34" charset="-122"/>
                <a:cs typeface="+mn-ea"/>
                <a:sym typeface="FZHei-B01S" panose="02010601030101010101" pitchFamily="2" charset="-122"/>
              </a:rPr>
              <a:t>利用</a:t>
            </a:r>
            <a:r>
              <a:rPr lang="en-US" altLang="zh-CN" sz="2000" dirty="0">
                <a:latin typeface="微软雅黑" panose="020B0503020204020204" pitchFamily="34" charset="-122"/>
                <a:ea typeface="微软雅黑" panose="020B0503020204020204" pitchFamily="34" charset="-122"/>
                <a:cs typeface="+mn-ea"/>
                <a:sym typeface="FZHei-B01S" panose="02010601030101010101" pitchFamily="2" charset="-122"/>
              </a:rPr>
              <a:t>loader</a:t>
            </a:r>
            <a:r>
              <a:rPr lang="zh-CN" altLang="en-US" sz="2000" dirty="0">
                <a:latin typeface="微软雅黑" panose="020B0503020204020204" pitchFamily="34" charset="-122"/>
                <a:ea typeface="微软雅黑" panose="020B0503020204020204" pitchFamily="34" charset="-122"/>
                <a:cs typeface="+mn-ea"/>
                <a:sym typeface="FZHei-B01S" panose="02010601030101010101" pitchFamily="2" charset="-122"/>
              </a:rPr>
              <a:t>完成代码转换，并生成单个文件的依赖</a:t>
            </a:r>
          </a:p>
        </p:txBody>
      </p:sp>
      <p:sp>
        <p:nvSpPr>
          <p:cNvPr id="70" name="iSlíďè">
            <a:extLst>
              <a:ext uri="{FF2B5EF4-FFF2-40B4-BE49-F238E27FC236}">
                <a16:creationId xmlns:a16="http://schemas.microsoft.com/office/drawing/2014/main" id="{A059ED7F-D5D2-49DF-AA51-E2599D2C8DC8}"/>
              </a:ext>
            </a:extLst>
          </p:cNvPr>
          <p:cNvSpPr txBox="1"/>
          <p:nvPr/>
        </p:nvSpPr>
        <p:spPr bwMode="auto">
          <a:xfrm>
            <a:off x="1768887" y="1551259"/>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Dependency</a:t>
            </a:r>
            <a:endParaRPr kumimoji="0" lang="zh-CN" altLang="en-US"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1" name="išľíďè">
            <a:extLst>
              <a:ext uri="{FF2B5EF4-FFF2-40B4-BE49-F238E27FC236}">
                <a16:creationId xmlns:a16="http://schemas.microsoft.com/office/drawing/2014/main" id="{1FA689BC-E606-4B9D-A871-9462DC0A1DCA}"/>
              </a:ext>
            </a:extLst>
          </p:cNvPr>
          <p:cNvSpPr/>
          <p:nvPr/>
        </p:nvSpPr>
        <p:spPr bwMode="auto">
          <a:xfrm>
            <a:off x="3970370" y="4501214"/>
            <a:ext cx="2536640" cy="1139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gn="ctr">
              <a:lnSpc>
                <a:spcPct val="120000"/>
              </a:lnSpc>
              <a:spcBef>
                <a:spcPct val="0"/>
              </a:spcBef>
              <a:defRPr/>
            </a:pPr>
            <a:r>
              <a:rPr lang="zh-CN" altLang="en-US" sz="2000" dirty="0">
                <a:latin typeface="微软雅黑" panose="020B0503020204020204" pitchFamily="34" charset="-122"/>
                <a:ea typeface="微软雅黑" panose="020B0503020204020204" pitchFamily="34" charset="-122"/>
                <a:cs typeface="+mn-ea"/>
                <a:sym typeface="FZHei-B01S" panose="02010601030101010101" pitchFamily="2" charset="-122"/>
              </a:rPr>
              <a:t>从入口开始递归分析，并生成依赖图</a:t>
            </a:r>
          </a:p>
        </p:txBody>
      </p:sp>
      <p:sp>
        <p:nvSpPr>
          <p:cNvPr id="72" name="iSlíďè">
            <a:extLst>
              <a:ext uri="{FF2B5EF4-FFF2-40B4-BE49-F238E27FC236}">
                <a16:creationId xmlns:a16="http://schemas.microsoft.com/office/drawing/2014/main" id="{7475ACA1-28B8-49ED-BF56-B78EFAD465A4}"/>
              </a:ext>
            </a:extLst>
          </p:cNvPr>
          <p:cNvSpPr txBox="1"/>
          <p:nvPr/>
        </p:nvSpPr>
        <p:spPr bwMode="auto">
          <a:xfrm>
            <a:off x="3834655" y="4127423"/>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ctr"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Graph</a:t>
            </a:r>
            <a:endParaRPr kumimoji="0" lang="zh-CN" altLang="en-US"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3" name="išľíďè">
            <a:extLst>
              <a:ext uri="{FF2B5EF4-FFF2-40B4-BE49-F238E27FC236}">
                <a16:creationId xmlns:a16="http://schemas.microsoft.com/office/drawing/2014/main" id="{65A3F509-C45D-40DA-9FEF-AB41CD2DC0C1}"/>
              </a:ext>
            </a:extLst>
          </p:cNvPr>
          <p:cNvSpPr/>
          <p:nvPr/>
        </p:nvSpPr>
        <p:spPr bwMode="auto">
          <a:xfrm>
            <a:off x="6196937" y="1998578"/>
            <a:ext cx="2536640" cy="105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20000"/>
              </a:lnSpc>
            </a:pPr>
            <a:r>
              <a:rPr lang="zh-CN" altLang="en-US" sz="2000" dirty="0">
                <a:latin typeface="微软雅黑" panose="020B0503020204020204" pitchFamily="34" charset="-122"/>
                <a:ea typeface="微软雅黑" panose="020B0503020204020204" pitchFamily="34" charset="-122"/>
                <a:sym typeface="+mn-ea"/>
              </a:rPr>
              <a:t>将各个引用模块打包为一个立即执行函数</a:t>
            </a:r>
          </a:p>
        </p:txBody>
      </p:sp>
      <p:sp>
        <p:nvSpPr>
          <p:cNvPr id="74" name="iSlíďè">
            <a:extLst>
              <a:ext uri="{FF2B5EF4-FFF2-40B4-BE49-F238E27FC236}">
                <a16:creationId xmlns:a16="http://schemas.microsoft.com/office/drawing/2014/main" id="{E6B15897-63DB-427F-9070-D8057F04F7D6}"/>
              </a:ext>
            </a:extLst>
          </p:cNvPr>
          <p:cNvSpPr txBox="1"/>
          <p:nvPr/>
        </p:nvSpPr>
        <p:spPr bwMode="auto">
          <a:xfrm>
            <a:off x="6293969" y="1551259"/>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ctr" defTabSz="913765"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Code</a:t>
            </a:r>
          </a:p>
        </p:txBody>
      </p:sp>
      <p:sp>
        <p:nvSpPr>
          <p:cNvPr id="75" name="išľíďè">
            <a:extLst>
              <a:ext uri="{FF2B5EF4-FFF2-40B4-BE49-F238E27FC236}">
                <a16:creationId xmlns:a16="http://schemas.microsoft.com/office/drawing/2014/main" id="{DBAD5A30-DD7C-40F1-8F2F-DFF484FA9888}"/>
              </a:ext>
            </a:extLst>
          </p:cNvPr>
          <p:cNvSpPr/>
          <p:nvPr/>
        </p:nvSpPr>
        <p:spPr bwMode="auto">
          <a:xfrm>
            <a:off x="8917608" y="4501214"/>
            <a:ext cx="2536640" cy="1139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gn="ctr">
              <a:lnSpc>
                <a:spcPct val="120000"/>
              </a:lnSpc>
              <a:spcBef>
                <a:spcPct val="0"/>
              </a:spcBef>
              <a:defRPr/>
            </a:pPr>
            <a:r>
              <a:rPr lang="zh-CN" altLang="en-US" sz="2000" dirty="0">
                <a:latin typeface="微软雅黑" panose="020B0503020204020204" pitchFamily="34" charset="-122"/>
                <a:ea typeface="微软雅黑" panose="020B0503020204020204" pitchFamily="34" charset="-122"/>
                <a:cs typeface="+mn-ea"/>
                <a:sym typeface="FZHei-B01S" panose="02010601030101010101" pitchFamily="2" charset="-122"/>
              </a:rPr>
              <a:t>将最终的</a:t>
            </a:r>
            <a:r>
              <a:rPr lang="en-US" altLang="zh-CN" sz="2000" dirty="0">
                <a:latin typeface="微软雅黑" panose="020B0503020204020204" pitchFamily="34" charset="-122"/>
                <a:ea typeface="微软雅黑" panose="020B0503020204020204" pitchFamily="34" charset="-122"/>
                <a:cs typeface="+mn-ea"/>
                <a:sym typeface="FZHei-B01S" panose="02010601030101010101" pitchFamily="2" charset="-122"/>
              </a:rPr>
              <a:t>bundle</a:t>
            </a:r>
            <a:r>
              <a:rPr lang="zh-CN" altLang="en-US" sz="2000" dirty="0">
                <a:latin typeface="微软雅黑" panose="020B0503020204020204" pitchFamily="34" charset="-122"/>
                <a:ea typeface="微软雅黑" panose="020B0503020204020204" pitchFamily="34" charset="-122"/>
                <a:cs typeface="+mn-ea"/>
                <a:sym typeface="FZHei-B01S" panose="02010601030101010101" pitchFamily="2" charset="-122"/>
              </a:rPr>
              <a:t>文件写入</a:t>
            </a:r>
            <a:r>
              <a:rPr lang="en-US" altLang="zh-CN" sz="2000" dirty="0">
                <a:latin typeface="微软雅黑" panose="020B0503020204020204" pitchFamily="34" charset="-122"/>
                <a:ea typeface="微软雅黑" panose="020B0503020204020204" pitchFamily="34" charset="-122"/>
                <a:cs typeface="+mn-ea"/>
                <a:sym typeface="FZHei-B01S" panose="02010601030101010101" pitchFamily="2" charset="-122"/>
              </a:rPr>
              <a:t>bundle.js</a:t>
            </a:r>
            <a:r>
              <a:rPr lang="zh-CN" altLang="en-US" sz="2000" dirty="0">
                <a:latin typeface="微软雅黑" panose="020B0503020204020204" pitchFamily="34" charset="-122"/>
                <a:ea typeface="微软雅黑" panose="020B0503020204020204" pitchFamily="34" charset="-122"/>
                <a:cs typeface="+mn-ea"/>
                <a:sym typeface="FZHei-B01S" panose="02010601030101010101" pitchFamily="2" charset="-122"/>
              </a:rPr>
              <a:t>中</a:t>
            </a:r>
          </a:p>
        </p:txBody>
      </p:sp>
      <p:sp>
        <p:nvSpPr>
          <p:cNvPr id="76" name="iSlíďè">
            <a:extLst>
              <a:ext uri="{FF2B5EF4-FFF2-40B4-BE49-F238E27FC236}">
                <a16:creationId xmlns:a16="http://schemas.microsoft.com/office/drawing/2014/main" id="{297B381D-FB86-4B09-AE61-7159786F3637}"/>
              </a:ext>
            </a:extLst>
          </p:cNvPr>
          <p:cNvSpPr txBox="1"/>
          <p:nvPr/>
        </p:nvSpPr>
        <p:spPr bwMode="auto">
          <a:xfrm>
            <a:off x="9258418" y="4127423"/>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r>
              <a:rPr lang="en-US" altLang="zh-CN" b="1" noProof="0"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rPr>
              <a:t>B</a:t>
            </a:r>
            <a:r>
              <a:rPr kumimoji="0" lang="en-US" altLang="zh-CN"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undle</a:t>
            </a:r>
            <a:endParaRPr kumimoji="0" lang="zh-CN" altLang="en-US"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文本框 10">
            <a:extLst>
              <a:ext uri="{FF2B5EF4-FFF2-40B4-BE49-F238E27FC236}">
                <a16:creationId xmlns:a16="http://schemas.microsoft.com/office/drawing/2014/main" id="{8BEB6028-396D-4DBC-B4F2-EF26DE6D7287}"/>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rPr>
              <a:t>基本打包模型</a:t>
            </a:r>
          </a:p>
        </p:txBody>
      </p:sp>
      <p:sp>
        <p:nvSpPr>
          <p:cNvPr id="23" name="矩形 1">
            <a:extLst>
              <a:ext uri="{FF2B5EF4-FFF2-40B4-BE49-F238E27FC236}">
                <a16:creationId xmlns:a16="http://schemas.microsoft.com/office/drawing/2014/main" id="{8AA6F6F7-D36C-4F01-B306-56E332444B8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42050162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0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40000">
                                          <p:cBhvr additive="base">
                                            <p:cTn id="7" dur="500" fill="hold"/>
                                            <p:tgtEl>
                                              <p:spTgt spid="57"/>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0000">
                                      <p:stCondLst>
                                        <p:cond delay="250"/>
                                      </p:stCondLst>
                                      <p:childTnLst>
                                        <p:set>
                                          <p:cBhvr>
                                            <p:cTn id="10" dur="1" fill="hold">
                                              <p:stCondLst>
                                                <p:cond delay="0"/>
                                              </p:stCondLst>
                                            </p:cTn>
                                            <p:tgtEl>
                                              <p:spTgt spid="58"/>
                                            </p:tgtEl>
                                            <p:attrNameLst>
                                              <p:attrName>style.visibility</p:attrName>
                                            </p:attrNameLst>
                                          </p:cBhvr>
                                          <p:to>
                                            <p:strVal val="visible"/>
                                          </p:to>
                                        </p:set>
                                        <p:anim calcmode="lin" valueType="num" p14:bounceEnd="40000">
                                          <p:cBhvr additive="base">
                                            <p:cTn id="11" dur="500" fill="hold"/>
                                            <p:tgtEl>
                                              <p:spTgt spid="58"/>
                                            </p:tgtEl>
                                            <p:attrNameLst>
                                              <p:attrName>ppt_x</p:attrName>
                                            </p:attrNameLst>
                                          </p:cBhvr>
                                          <p:tavLst>
                                            <p:tav tm="0">
                                              <p:val>
                                                <p:strVal val="0-#ppt_w/2"/>
                                              </p:val>
                                            </p:tav>
                                            <p:tav tm="100000">
                                              <p:val>
                                                <p:strVal val="#ppt_x"/>
                                              </p:val>
                                            </p:tav>
                                          </p:tavLst>
                                        </p:anim>
                                        <p:anim calcmode="lin" valueType="num" p14:bounceEnd="40000">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0000">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14:bounceEnd="40000">
                                          <p:cBhvr additive="base">
                                            <p:cTn id="15" dur="500" fill="hold"/>
                                            <p:tgtEl>
                                              <p:spTgt spid="59"/>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750"/>
                                      </p:stCondLst>
                                      <p:childTnLst>
                                        <p:set>
                                          <p:cBhvr>
                                            <p:cTn id="18" dur="1" fill="hold">
                                              <p:stCondLst>
                                                <p:cond delay="0"/>
                                              </p:stCondLst>
                                            </p:cTn>
                                            <p:tgtEl>
                                              <p:spTgt spid="60"/>
                                            </p:tgtEl>
                                            <p:attrNameLst>
                                              <p:attrName>style.visibility</p:attrName>
                                            </p:attrNameLst>
                                          </p:cBhvr>
                                          <p:to>
                                            <p:strVal val="visible"/>
                                          </p:to>
                                        </p:set>
                                        <p:anim calcmode="lin" valueType="num" p14:bounceEnd="40000">
                                          <p:cBhvr additive="base">
                                            <p:cTn id="19" dur="500" fill="hold"/>
                                            <p:tgtEl>
                                              <p:spTgt spid="60"/>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down)">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wipe(down)">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down)">
                                          <p:cBhvr>
                                            <p:cTn id="40" dur="5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down)">
                                          <p:cBhvr>
                                            <p:cTn id="45" dur="500"/>
                                            <p:tgtEl>
                                              <p:spTgt spid="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down)">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wipe(down)">
                                          <p:cBhvr>
                                            <p:cTn id="55" dur="500"/>
                                            <p:tgtEl>
                                              <p:spTgt spid="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down)">
                                          <p:cBhvr>
                                            <p:cTn id="6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9" grpId="0"/>
          <p:bldP spid="70" grpId="0"/>
          <p:bldP spid="71" grpId="0"/>
          <p:bldP spid="72" grpId="0"/>
          <p:bldP spid="73" grpId="0"/>
          <p:bldP spid="74" grpId="0"/>
          <p:bldP spid="75" grpId="0"/>
          <p:bldP spid="7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0-#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0-#ppt_w/2"/>
                                              </p:val>
                                            </p:tav>
                                            <p:tav tm="100000">
                                              <p:val>
                                                <p:strVal val="#ppt_x"/>
                                              </p:val>
                                            </p:tav>
                                          </p:tavLst>
                                        </p:anim>
                                        <p:anim calcmode="lin" valueType="num">
                                          <p:cBhvr additive="base">
                                            <p:cTn id="16" dur="50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0-#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down)">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wipe(down)">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down)">
                                          <p:cBhvr>
                                            <p:cTn id="40" dur="5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down)">
                                          <p:cBhvr>
                                            <p:cTn id="45" dur="500"/>
                                            <p:tgtEl>
                                              <p:spTgt spid="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down)">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wipe(down)">
                                          <p:cBhvr>
                                            <p:cTn id="55" dur="500"/>
                                            <p:tgtEl>
                                              <p:spTgt spid="7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down)">
                                          <p:cBhvr>
                                            <p:cTn id="6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9" grpId="0"/>
          <p:bldP spid="70" grpId="0"/>
          <p:bldP spid="71" grpId="0"/>
          <p:bldP spid="72" grpId="0"/>
          <p:bldP spid="73" grpId="0"/>
          <p:bldP spid="74" grpId="0"/>
          <p:bldP spid="75" grpId="0"/>
          <p:bldP spid="7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0">
            <a:extLst>
              <a:ext uri="{FF2B5EF4-FFF2-40B4-BE49-F238E27FC236}">
                <a16:creationId xmlns:a16="http://schemas.microsoft.com/office/drawing/2014/main" id="{2DC157B2-613E-4544-851E-43B2FA8FF08B}"/>
              </a:ext>
            </a:extLst>
          </p:cNvPr>
          <p:cNvSpPr txBox="1">
            <a:spLocks noChangeArrowheads="1"/>
          </p:cNvSpPr>
          <p:nvPr/>
        </p:nvSpPr>
        <p:spPr bwMode="auto">
          <a:xfrm>
            <a:off x="144462" y="190501"/>
            <a:ext cx="32046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a:r>
              <a:rPr lang="en-US" altLang="zh-CN" sz="2400" b="1" i="0" dirty="0">
                <a:solidFill>
                  <a:srgbClr val="333333"/>
                </a:solidFill>
                <a:effectLst/>
                <a:latin typeface="微软雅黑" panose="020B0503020204020204" pitchFamily="34" charset="-122"/>
                <a:ea typeface="微软雅黑" panose="020B0503020204020204" pitchFamily="34" charset="-122"/>
              </a:rPr>
              <a:t>Webpack</a:t>
            </a:r>
            <a:r>
              <a:rPr lang="zh-CN" altLang="en-US" sz="2400" b="1" i="0" dirty="0">
                <a:solidFill>
                  <a:srgbClr val="333333"/>
                </a:solidFill>
                <a:effectLst/>
                <a:latin typeface="微软雅黑" panose="020B0503020204020204" pitchFamily="34" charset="-122"/>
                <a:ea typeface="微软雅黑" panose="020B0503020204020204" pitchFamily="34" charset="-122"/>
              </a:rPr>
              <a:t>打包流程</a:t>
            </a:r>
          </a:p>
        </p:txBody>
      </p:sp>
      <p:sp>
        <p:nvSpPr>
          <p:cNvPr id="8" name="矩形 1">
            <a:extLst>
              <a:ext uri="{FF2B5EF4-FFF2-40B4-BE49-F238E27FC236}">
                <a16:creationId xmlns:a16="http://schemas.microsoft.com/office/drawing/2014/main" id="{9C9169F2-F56F-47D7-B2B9-3ADA224E50C3}"/>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文本框 8">
            <a:extLst>
              <a:ext uri="{FF2B5EF4-FFF2-40B4-BE49-F238E27FC236}">
                <a16:creationId xmlns:a16="http://schemas.microsoft.com/office/drawing/2014/main" id="{E0741E70-6A29-4045-8849-F5114C0B0934}"/>
              </a:ext>
            </a:extLst>
          </p:cNvPr>
          <p:cNvSpPr txBox="1"/>
          <p:nvPr/>
        </p:nvSpPr>
        <p:spPr>
          <a:xfrm>
            <a:off x="760163" y="1031096"/>
            <a:ext cx="11060935" cy="4801314"/>
          </a:xfrm>
          <a:prstGeom prst="rect">
            <a:avLst/>
          </a:prstGeom>
          <a:noFill/>
        </p:spPr>
        <p:txBody>
          <a:bodyPr wrap="square">
            <a:spAutoFit/>
          </a:bodyPr>
          <a:lstStyle/>
          <a:p>
            <a:pPr algn="l">
              <a:buFont typeface="+mj-lt"/>
              <a:buAutoNum type="arabicPeriod"/>
            </a:pPr>
            <a:r>
              <a:rPr lang="zh-CN" altLang="en-US" b="0" i="0" dirty="0">
                <a:solidFill>
                  <a:srgbClr val="333333"/>
                </a:solidFill>
                <a:effectLst/>
                <a:latin typeface="微软雅黑" panose="020B0503020204020204" pitchFamily="34" charset="-122"/>
                <a:ea typeface="微软雅黑" panose="020B0503020204020204" pitchFamily="34" charset="-122"/>
              </a:rPr>
              <a:t>初始化参数：从配置文件和 </a:t>
            </a:r>
            <a:r>
              <a:rPr lang="en-US" altLang="zh-CN" b="0" i="0" dirty="0">
                <a:solidFill>
                  <a:srgbClr val="333333"/>
                </a:solidFill>
                <a:effectLst/>
                <a:latin typeface="微软雅黑" panose="020B0503020204020204" pitchFamily="34" charset="-122"/>
                <a:ea typeface="微软雅黑" panose="020B0503020204020204" pitchFamily="34" charset="-122"/>
              </a:rPr>
              <a:t>Shell </a:t>
            </a:r>
            <a:r>
              <a:rPr lang="zh-CN" altLang="en-US" b="0" i="0" dirty="0">
                <a:solidFill>
                  <a:srgbClr val="333333"/>
                </a:solidFill>
                <a:effectLst/>
                <a:latin typeface="微软雅黑" panose="020B0503020204020204" pitchFamily="34" charset="-122"/>
                <a:ea typeface="微软雅黑" panose="020B0503020204020204" pitchFamily="34" charset="-122"/>
              </a:rPr>
              <a:t>语句中读取与合并参数，得出最终的参数；</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b="0" i="0" dirty="0">
                <a:solidFill>
                  <a:srgbClr val="333333"/>
                </a:solidFill>
                <a:effectLst/>
                <a:latin typeface="微软雅黑" panose="020B0503020204020204" pitchFamily="34" charset="-122"/>
                <a:ea typeface="微软雅黑" panose="020B0503020204020204" pitchFamily="34" charset="-122"/>
              </a:rPr>
              <a:t>开始编译：用上一步得到的参数初始化 </a:t>
            </a:r>
            <a:r>
              <a:rPr lang="en-US" altLang="zh-CN" b="0" i="0" dirty="0">
                <a:solidFill>
                  <a:srgbClr val="333333"/>
                </a:solidFill>
                <a:effectLst/>
                <a:latin typeface="微软雅黑" panose="020B0503020204020204" pitchFamily="34" charset="-122"/>
                <a:ea typeface="微软雅黑" panose="020B0503020204020204" pitchFamily="34" charset="-122"/>
              </a:rPr>
              <a:t>Compiler </a:t>
            </a:r>
            <a:r>
              <a:rPr lang="zh-CN" altLang="en-US" b="0" i="0" dirty="0">
                <a:solidFill>
                  <a:srgbClr val="333333"/>
                </a:solidFill>
                <a:effectLst/>
                <a:latin typeface="微软雅黑" panose="020B0503020204020204" pitchFamily="34" charset="-122"/>
                <a:ea typeface="微软雅黑" panose="020B0503020204020204" pitchFamily="34" charset="-122"/>
              </a:rPr>
              <a:t>对象，加载所有配置的插件，执行对象的 </a:t>
            </a:r>
            <a:r>
              <a:rPr lang="en-US" altLang="zh-CN" b="0" i="0" dirty="0">
                <a:solidFill>
                  <a:srgbClr val="333333"/>
                </a:solidFill>
                <a:effectLst/>
                <a:latin typeface="微软雅黑" panose="020B0503020204020204" pitchFamily="34" charset="-122"/>
                <a:ea typeface="微软雅黑" panose="020B0503020204020204" pitchFamily="34" charset="-122"/>
              </a:rPr>
              <a:t>run </a:t>
            </a:r>
            <a:r>
              <a:rPr lang="zh-CN" altLang="en-US" b="0" i="0" dirty="0">
                <a:solidFill>
                  <a:srgbClr val="333333"/>
                </a:solidFill>
                <a:effectLst/>
                <a:latin typeface="微软雅黑" panose="020B0503020204020204" pitchFamily="34" charset="-122"/>
                <a:ea typeface="微软雅黑" panose="020B0503020204020204" pitchFamily="34" charset="-122"/>
              </a:rPr>
              <a:t>方法开始执行编译；</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b="0" i="0" dirty="0">
                <a:solidFill>
                  <a:srgbClr val="333333"/>
                </a:solidFill>
                <a:effectLst/>
                <a:latin typeface="微软雅黑" panose="020B0503020204020204" pitchFamily="34" charset="-122"/>
                <a:ea typeface="微软雅黑" panose="020B0503020204020204" pitchFamily="34" charset="-122"/>
              </a:rPr>
              <a:t>确定入口：根据配置中的 </a:t>
            </a:r>
            <a:r>
              <a:rPr lang="en-US" altLang="zh-CN" b="0" i="0" dirty="0">
                <a:solidFill>
                  <a:srgbClr val="333333"/>
                </a:solidFill>
                <a:effectLst/>
                <a:latin typeface="微软雅黑" panose="020B0503020204020204" pitchFamily="34" charset="-122"/>
                <a:ea typeface="微软雅黑" panose="020B0503020204020204" pitchFamily="34" charset="-122"/>
              </a:rPr>
              <a:t>entry </a:t>
            </a:r>
            <a:r>
              <a:rPr lang="zh-CN" altLang="en-US" b="0" i="0" dirty="0">
                <a:solidFill>
                  <a:srgbClr val="333333"/>
                </a:solidFill>
                <a:effectLst/>
                <a:latin typeface="微软雅黑" panose="020B0503020204020204" pitchFamily="34" charset="-122"/>
                <a:ea typeface="微软雅黑" panose="020B0503020204020204" pitchFamily="34" charset="-122"/>
              </a:rPr>
              <a:t>找出所有的入口文件；</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b="0" i="0" dirty="0">
                <a:solidFill>
                  <a:srgbClr val="333333"/>
                </a:solidFill>
                <a:effectLst/>
                <a:latin typeface="微软雅黑" panose="020B0503020204020204" pitchFamily="34" charset="-122"/>
                <a:ea typeface="微软雅黑" panose="020B0503020204020204" pitchFamily="34" charset="-122"/>
              </a:rPr>
              <a:t>编译模块：从入口文件出发，调用所有配置的 </a:t>
            </a:r>
            <a:r>
              <a:rPr lang="en-US" altLang="zh-CN" b="0" i="0" dirty="0">
                <a:solidFill>
                  <a:srgbClr val="333333"/>
                </a:solidFill>
                <a:effectLst/>
                <a:latin typeface="微软雅黑" panose="020B0503020204020204" pitchFamily="34" charset="-122"/>
                <a:ea typeface="微软雅黑" panose="020B0503020204020204" pitchFamily="34" charset="-122"/>
              </a:rPr>
              <a:t>Loader </a:t>
            </a:r>
            <a:r>
              <a:rPr lang="zh-CN" altLang="en-US" b="0" i="0" dirty="0">
                <a:solidFill>
                  <a:srgbClr val="333333"/>
                </a:solidFill>
                <a:effectLst/>
                <a:latin typeface="微软雅黑" panose="020B0503020204020204" pitchFamily="34" charset="-122"/>
                <a:ea typeface="微软雅黑" panose="020B0503020204020204" pitchFamily="34" charset="-122"/>
              </a:rPr>
              <a:t>对模块进行翻译，再找出该模块依赖的模块，再递归本步骤直到所有入口依赖的文件都经过了本步骤的处理；</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b="0" i="0" dirty="0">
                <a:solidFill>
                  <a:srgbClr val="333333"/>
                </a:solidFill>
                <a:effectLst/>
                <a:latin typeface="微软雅黑" panose="020B0503020204020204" pitchFamily="34" charset="-122"/>
                <a:ea typeface="微软雅黑" panose="020B0503020204020204" pitchFamily="34" charset="-122"/>
              </a:rPr>
              <a:t>完成模块编译：在经过第</a:t>
            </a:r>
            <a:r>
              <a:rPr lang="en-US" altLang="zh-CN" b="0" i="0" dirty="0">
                <a:solidFill>
                  <a:srgbClr val="333333"/>
                </a:solidFill>
                <a:effectLst/>
                <a:latin typeface="微软雅黑" panose="020B0503020204020204" pitchFamily="34" charset="-122"/>
                <a:ea typeface="微软雅黑" panose="020B0503020204020204" pitchFamily="34" charset="-122"/>
              </a:rPr>
              <a:t>4</a:t>
            </a:r>
            <a:r>
              <a:rPr lang="zh-CN" altLang="en-US" b="0" i="0" dirty="0">
                <a:solidFill>
                  <a:srgbClr val="333333"/>
                </a:solidFill>
                <a:effectLst/>
                <a:latin typeface="微软雅黑" panose="020B0503020204020204" pitchFamily="34" charset="-122"/>
                <a:ea typeface="微软雅黑" panose="020B0503020204020204" pitchFamily="34" charset="-122"/>
              </a:rPr>
              <a:t>步使用 </a:t>
            </a:r>
            <a:r>
              <a:rPr lang="en-US" altLang="zh-CN" b="0" i="0" dirty="0">
                <a:solidFill>
                  <a:srgbClr val="333333"/>
                </a:solidFill>
                <a:effectLst/>
                <a:latin typeface="微软雅黑" panose="020B0503020204020204" pitchFamily="34" charset="-122"/>
                <a:ea typeface="微软雅黑" panose="020B0503020204020204" pitchFamily="34" charset="-122"/>
              </a:rPr>
              <a:t>Loader </a:t>
            </a:r>
            <a:r>
              <a:rPr lang="zh-CN" altLang="en-US" b="0" i="0" dirty="0">
                <a:solidFill>
                  <a:srgbClr val="333333"/>
                </a:solidFill>
                <a:effectLst/>
                <a:latin typeface="微软雅黑" panose="020B0503020204020204" pitchFamily="34" charset="-122"/>
                <a:ea typeface="微软雅黑" panose="020B0503020204020204" pitchFamily="34" charset="-122"/>
              </a:rPr>
              <a:t>翻译完所有模块后，得到了每个模块被翻译后的最终内容以及它们之间的依赖关系；</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b="0" i="0" dirty="0">
                <a:solidFill>
                  <a:srgbClr val="333333"/>
                </a:solidFill>
                <a:effectLst/>
                <a:latin typeface="微软雅黑" panose="020B0503020204020204" pitchFamily="34" charset="-122"/>
                <a:ea typeface="微软雅黑" panose="020B0503020204020204" pitchFamily="34" charset="-122"/>
              </a:rPr>
              <a:t>输出资源：根据入口和模块之间的依赖关系，组装成一个个包含多个模块的 </a:t>
            </a:r>
            <a:r>
              <a:rPr lang="en-US" altLang="zh-CN" b="0" i="0" dirty="0">
                <a:solidFill>
                  <a:srgbClr val="333333"/>
                </a:solidFill>
                <a:effectLst/>
                <a:latin typeface="微软雅黑" panose="020B0503020204020204" pitchFamily="34" charset="-122"/>
                <a:ea typeface="微软雅黑" panose="020B0503020204020204" pitchFamily="34" charset="-122"/>
              </a:rPr>
              <a:t>Chunk</a:t>
            </a:r>
            <a:r>
              <a:rPr lang="zh-CN" altLang="en-US" b="0" i="0" dirty="0">
                <a:solidFill>
                  <a:srgbClr val="333333"/>
                </a:solidFill>
                <a:effectLst/>
                <a:latin typeface="微软雅黑" panose="020B0503020204020204" pitchFamily="34" charset="-122"/>
                <a:ea typeface="微软雅黑" panose="020B0503020204020204" pitchFamily="34" charset="-122"/>
              </a:rPr>
              <a:t>，再把每个 </a:t>
            </a:r>
            <a:r>
              <a:rPr lang="en-US" altLang="zh-CN" b="0" i="0" dirty="0">
                <a:solidFill>
                  <a:srgbClr val="333333"/>
                </a:solidFill>
                <a:effectLst/>
                <a:latin typeface="微软雅黑" panose="020B0503020204020204" pitchFamily="34" charset="-122"/>
                <a:ea typeface="微软雅黑" panose="020B0503020204020204" pitchFamily="34" charset="-122"/>
              </a:rPr>
              <a:t>Chunk </a:t>
            </a:r>
            <a:r>
              <a:rPr lang="zh-CN" altLang="en-US" b="0" i="0" dirty="0">
                <a:solidFill>
                  <a:srgbClr val="333333"/>
                </a:solidFill>
                <a:effectLst/>
                <a:latin typeface="微软雅黑" panose="020B0503020204020204" pitchFamily="34" charset="-122"/>
                <a:ea typeface="微软雅黑" panose="020B0503020204020204" pitchFamily="34" charset="-122"/>
              </a:rPr>
              <a:t>转换成一个单独的文件加入到输出列表，这步是可以修改输出内容的最后机会；</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endParaRPr lang="zh-CN" altLang="en-US" b="0" i="0" dirty="0">
              <a:solidFill>
                <a:srgbClr val="333333"/>
              </a:solidFill>
              <a:effectLst/>
              <a:latin typeface="微软雅黑" panose="020B0503020204020204" pitchFamily="34" charset="-122"/>
              <a:ea typeface="微软雅黑" panose="020B0503020204020204" pitchFamily="34" charset="-122"/>
            </a:endParaRPr>
          </a:p>
          <a:p>
            <a:pPr algn="l">
              <a:buFont typeface="+mj-lt"/>
              <a:buAutoNum type="arabicPeriod"/>
            </a:pPr>
            <a:r>
              <a:rPr lang="zh-CN" altLang="en-US" b="0" i="0" dirty="0">
                <a:solidFill>
                  <a:srgbClr val="333333"/>
                </a:solidFill>
                <a:effectLst/>
                <a:latin typeface="微软雅黑" panose="020B0503020204020204" pitchFamily="34" charset="-122"/>
                <a:ea typeface="微软雅黑" panose="020B0503020204020204" pitchFamily="34" charset="-122"/>
              </a:rPr>
              <a:t>输出完成：在确定好输出内容后，根据配置确定输出的路径和文件名，把文件内容写入到文件系统。</a:t>
            </a:r>
          </a:p>
        </p:txBody>
      </p:sp>
    </p:spTree>
    <p:extLst>
      <p:ext uri="{BB962C8B-B14F-4D97-AF65-F5344CB8AC3E}">
        <p14:creationId xmlns:p14="http://schemas.microsoft.com/office/powerpoint/2010/main" val="213640993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1229-6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17.xml><?xml version="1.0" encoding="utf-8"?>
<p:tagLst xmlns:a="http://schemas.openxmlformats.org/drawingml/2006/main" xmlns:r="http://schemas.openxmlformats.org/officeDocument/2006/relationships" xmlns:p="http://schemas.openxmlformats.org/presentationml/2006/main">
  <p:tag name="ISLIDE.DIAGRAM" val="6b724148-1469-474b-af26-c2bcadae53f8"/>
</p:tagLst>
</file>

<file path=ppt/tags/tag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1052">
      <a:dk1>
        <a:sysClr val="windowText" lastClr="000000"/>
      </a:dk1>
      <a:lt1>
        <a:sysClr val="window" lastClr="FFFFFF"/>
      </a:lt1>
      <a:dk2>
        <a:srgbClr val="44546A"/>
      </a:dk2>
      <a:lt2>
        <a:srgbClr val="E7E6E6"/>
      </a:lt2>
      <a:accent1>
        <a:srgbClr val="61BDCD"/>
      </a:accent1>
      <a:accent2>
        <a:srgbClr val="414141"/>
      </a:accent2>
      <a:accent3>
        <a:srgbClr val="F1E72A"/>
      </a:accent3>
      <a:accent4>
        <a:srgbClr val="414141"/>
      </a:accent4>
      <a:accent5>
        <a:srgbClr val="61BDCD"/>
      </a:accent5>
      <a:accent6>
        <a:srgbClr val="414141"/>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2169</Words>
  <Application>Microsoft Office PowerPoint</Application>
  <PresentationFormat>宽屏</PresentationFormat>
  <Paragraphs>233</Paragraphs>
  <Slides>34</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 Unicode MS</vt:lpstr>
      <vt:lpstr>Helvetica Neue</vt:lpstr>
      <vt:lpstr>等线</vt:lpstr>
      <vt:lpstr>等线 Light</vt:lpstr>
      <vt:lpstr>宋体</vt:lpstr>
      <vt:lpstr>Microsoft YaHei</vt:lpstr>
      <vt:lpstr>Microsoft YaHei</vt:lpstr>
      <vt:lpstr>Arial</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Webpack VS Rollup</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xia yirui</cp:lastModifiedBy>
  <cp:revision>86</cp:revision>
  <dcterms:created xsi:type="dcterms:W3CDTF">2018-06-14T06:37:52Z</dcterms:created>
  <dcterms:modified xsi:type="dcterms:W3CDTF">2020-09-19T03:16:33Z</dcterms:modified>
</cp:coreProperties>
</file>