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71" r:id="rId4"/>
    <p:sldId id="275" r:id="rId5"/>
    <p:sldId id="276" r:id="rId6"/>
    <p:sldId id="257" r:id="rId7"/>
    <p:sldId id="262" r:id="rId8"/>
    <p:sldId id="272" r:id="rId9"/>
    <p:sldId id="273" r:id="rId10"/>
    <p:sldId id="258" r:id="rId11"/>
    <p:sldId id="266" r:id="rId12"/>
    <p:sldId id="263" r:id="rId13"/>
    <p:sldId id="274" r:id="rId14"/>
    <p:sldId id="259" r:id="rId15"/>
    <p:sldId id="265" r:id="rId16"/>
    <p:sldId id="270" r:id="rId17"/>
    <p:sldId id="264" r:id="rId18"/>
    <p:sldId id="26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758"/>
    <a:srgbClr val="90CAFA"/>
    <a:srgbClr val="FF6600"/>
    <a:srgbClr val="50BFB8"/>
    <a:srgbClr val="FFFF66"/>
    <a:srgbClr val="8BB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8" autoAdjust="0"/>
    <p:restoredTop sz="94560" autoAdjust="0"/>
  </p:normalViewPr>
  <p:slideViewPr>
    <p:cSldViewPr>
      <p:cViewPr>
        <p:scale>
          <a:sx n="100" d="100"/>
          <a:sy n="100" d="100"/>
        </p:scale>
        <p:origin x="-444" y="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D6912-3657-4A0D-B05D-28E23A8D8956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D331-A2D0-44DB-9E76-CB98B5047C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9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톰켓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JSP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안드로이드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스튜듀오</a:t>
            </a:r>
            <a:r>
              <a:rPr lang="ko-KR" altLang="en-US" baseline="0" dirty="0" smtClean="0"/>
              <a:t> 에서 호출에서 사용 </a:t>
            </a:r>
            <a:r>
              <a:rPr lang="en-US" altLang="ko-KR" baseline="0" dirty="0" smtClean="0"/>
              <a:t>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D331-A2D0-44DB-9E76-CB98B5047CE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5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5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6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7308305" y="-193275"/>
            <a:ext cx="1980220" cy="792088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>
                    <a:lumMod val="65000"/>
                    <a:alpha val="2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>
            <a:off x="8506283" y="-724569"/>
            <a:ext cx="782241" cy="2692554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>
                    <a:lumMod val="65000"/>
                    <a:alpha val="2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-216024" y="4797152"/>
            <a:ext cx="971600" cy="2764562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>
                    <a:lumMod val="65000"/>
                    <a:alpha val="2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599950" y="5661248"/>
            <a:ext cx="2435646" cy="1368152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>
                    <a:lumMod val="65000"/>
                    <a:alpha val="20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9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84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5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8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9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4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469E9-A322-4EC6-ACC9-8C0ECBECA3DD}" type="datetimeFigureOut">
              <a:rPr lang="ko-KR" altLang="en-US" smtClean="0"/>
              <a:pPr/>
              <a:t>2017-03-26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C645-9FE2-44FD-A689-A61629C638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4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14744" y="2361074"/>
            <a:ext cx="542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itchFamily="82" charset="0"/>
                <a:ea typeface="HY견고딕" pitchFamily="18" charset="-127"/>
              </a:rPr>
              <a:t>Dice Poker</a:t>
            </a:r>
            <a:endParaRPr lang="ko-KR" altLang="en-US" sz="7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itchFamily="82" charset="0"/>
              <a:ea typeface="HY견고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549700"/>
            <a:ext cx="3995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조원  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:  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천호영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-UI&amp;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편집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채용욱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-UI&amp;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편집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이희석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-UI&amp;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코딩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유한결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-UI&amp;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코딩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&amp;DB  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장용선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-DB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김동학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-DB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6057" y="4000504"/>
            <a:ext cx="406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팀명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:   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슈</a:t>
            </a:r>
            <a:r>
              <a:rPr lang="ko-KR" altLang="en-US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ko-KR" altLang="en-US" sz="32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즈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5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196290" y="3050150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193118" y="3986254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189946" y="4850350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86774" y="5786454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83602" y="2114046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1"/>
          <p:cNvSpPr txBox="1"/>
          <p:nvPr/>
        </p:nvSpPr>
        <p:spPr>
          <a:xfrm>
            <a:off x="6907729" y="2428219"/>
            <a:ext cx="1387374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Nothing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6936759" y="3343031"/>
            <a:ext cx="1272652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A pair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18" name="제목 2"/>
          <p:cNvSpPr txBox="1">
            <a:spLocks/>
          </p:cNvSpPr>
          <p:nvPr/>
        </p:nvSpPr>
        <p:spPr>
          <a:xfrm>
            <a:off x="-285784" y="3286124"/>
            <a:ext cx="2643206" cy="1142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en-US" altLang="ko-KR" sz="3600" dirty="0" err="1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DicePoker</a:t>
            </a:r>
            <a:endParaRPr lang="en-US" altLang="ko-KR" sz="3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  <a:p>
            <a:pPr algn="r">
              <a:spcBef>
                <a:spcPct val="0"/>
              </a:spcBef>
              <a:defRPr/>
            </a:pPr>
            <a:r>
              <a:rPr lang="en-US" altLang="ko-KR" sz="36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Rule</a:t>
            </a:r>
            <a:endParaRPr lang="ko-KR" altLang="en-US" sz="3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26" name="TextBox 45"/>
          <p:cNvSpPr txBox="1"/>
          <p:nvPr/>
        </p:nvSpPr>
        <p:spPr>
          <a:xfrm>
            <a:off x="6776196" y="4209036"/>
            <a:ext cx="1704231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Two pairs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27" name="TextBox 46"/>
          <p:cNvSpPr txBox="1"/>
          <p:nvPr/>
        </p:nvSpPr>
        <p:spPr>
          <a:xfrm>
            <a:off x="6715140" y="5119278"/>
            <a:ext cx="2148463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Three of a kind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pic>
        <p:nvPicPr>
          <p:cNvPr id="4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15" y="235743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256" y="235743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2095" y="235743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3934" y="235743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6248" y="2357430"/>
            <a:ext cx="47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6314" y="3286124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57818" y="3286124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0694" y="414338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4101" y="414338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19589" y="414338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57752" y="414338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9124" y="5072074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7299" y="5072074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5473" y="5072074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직사각형 29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9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196290" y="3050150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193118" y="3986254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189946" y="4850350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86774" y="5786454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183602" y="2114046"/>
            <a:ext cx="468000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2"/>
          <p:cNvSpPr txBox="1">
            <a:spLocks/>
          </p:cNvSpPr>
          <p:nvPr/>
        </p:nvSpPr>
        <p:spPr>
          <a:xfrm>
            <a:off x="-285784" y="3286124"/>
            <a:ext cx="2643206" cy="11428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lang="en-US" altLang="ko-KR" sz="3600" dirty="0" err="1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DicePoker</a:t>
            </a:r>
            <a:endParaRPr lang="en-US" altLang="ko-KR" sz="3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  <a:p>
            <a:pPr algn="r">
              <a:spcBef>
                <a:spcPct val="0"/>
              </a:spcBef>
              <a:defRPr/>
            </a:pPr>
            <a:r>
              <a:rPr lang="en-US" altLang="ko-KR" sz="36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Rule</a:t>
            </a:r>
            <a:endParaRPr lang="ko-KR" altLang="en-US" sz="3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4" y="235743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538" y="235743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9042" y="235743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2050" y="2357430"/>
            <a:ext cx="47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0" y="3286124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3286124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93405" y="5105415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29190" y="5105415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64975" y="5105415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1"/>
          <p:cNvSpPr txBox="1"/>
          <p:nvPr/>
        </p:nvSpPr>
        <p:spPr>
          <a:xfrm>
            <a:off x="6929454" y="2428868"/>
            <a:ext cx="2155783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A high straight</a:t>
            </a:r>
          </a:p>
        </p:txBody>
      </p:sp>
      <p:sp>
        <p:nvSpPr>
          <p:cNvPr id="31" name="TextBox 15"/>
          <p:cNvSpPr txBox="1"/>
          <p:nvPr/>
        </p:nvSpPr>
        <p:spPr>
          <a:xfrm>
            <a:off x="6730522" y="3376198"/>
            <a:ext cx="1975541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A full house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32" name="TextBox 45"/>
          <p:cNvSpPr txBox="1"/>
          <p:nvPr/>
        </p:nvSpPr>
        <p:spPr>
          <a:xfrm>
            <a:off x="6786578" y="4233454"/>
            <a:ext cx="2143140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Four of a kind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33" name="TextBox 46"/>
          <p:cNvSpPr txBox="1"/>
          <p:nvPr/>
        </p:nvSpPr>
        <p:spPr>
          <a:xfrm>
            <a:off x="6652727" y="5162148"/>
            <a:ext cx="2276991" cy="46166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ko-KR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Five of a kind</a:t>
            </a:r>
            <a:endParaRPr lang="ko-KR" altLang="en-US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70546" y="2357430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1103" y="3286124"/>
            <a:ext cx="47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1807" y="3286124"/>
            <a:ext cx="47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38857" y="3286124"/>
            <a:ext cx="4762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3372" y="4214818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1063" y="4214818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4" y="4214818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6446" y="4214818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00760" y="5105415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0" y="5105415"/>
            <a:ext cx="466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직사각형 59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9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860032" y="2564904"/>
            <a:ext cx="0" cy="12433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8061" y="2361074"/>
            <a:ext cx="35484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Content 3</a:t>
            </a:r>
          </a:p>
          <a:p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		</a:t>
            </a:r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기</a:t>
            </a:r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능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2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755576" y="1628799"/>
            <a:ext cx="6408711" cy="3312369"/>
            <a:chOff x="1474912" y="1196751"/>
            <a:chExt cx="6408711" cy="3312369"/>
          </a:xfrm>
        </p:grpSpPr>
        <p:cxnSp>
          <p:nvCxnSpPr>
            <p:cNvPr id="4" name="직선 연결선 3"/>
            <p:cNvCxnSpPr>
              <a:cxnSpLocks/>
            </p:cNvCxnSpPr>
            <p:nvPr/>
          </p:nvCxnSpPr>
          <p:spPr>
            <a:xfrm>
              <a:off x="2411317" y="2845678"/>
              <a:ext cx="5329035" cy="0"/>
            </a:xfrm>
            <a:prstGeom prst="line">
              <a:avLst/>
            </a:prstGeom>
            <a:ln w="25400">
              <a:solidFill>
                <a:srgbClr val="615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>
              <a:cxnSpLocks/>
            </p:cNvCxnSpPr>
            <p:nvPr/>
          </p:nvCxnSpPr>
          <p:spPr>
            <a:xfrm>
              <a:off x="2267301" y="3390482"/>
              <a:ext cx="5473051" cy="0"/>
            </a:xfrm>
            <a:prstGeom prst="line">
              <a:avLst/>
            </a:prstGeom>
            <a:ln w="25400">
              <a:solidFill>
                <a:srgbClr val="615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>
              <a:cxnSpLocks/>
            </p:cNvCxnSpPr>
            <p:nvPr/>
          </p:nvCxnSpPr>
          <p:spPr>
            <a:xfrm>
              <a:off x="2195293" y="3935286"/>
              <a:ext cx="5545059" cy="0"/>
            </a:xfrm>
            <a:prstGeom prst="line">
              <a:avLst/>
            </a:prstGeom>
            <a:ln w="25400">
              <a:solidFill>
                <a:srgbClr val="615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2195293" y="4480092"/>
              <a:ext cx="5545059" cy="0"/>
            </a:xfrm>
            <a:prstGeom prst="line">
              <a:avLst/>
            </a:prstGeom>
            <a:ln w="25400">
              <a:solidFill>
                <a:srgbClr val="615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</p:cNvCxnSpPr>
            <p:nvPr/>
          </p:nvCxnSpPr>
          <p:spPr>
            <a:xfrm>
              <a:off x="2230525" y="2300874"/>
              <a:ext cx="5509827" cy="0"/>
            </a:xfrm>
            <a:prstGeom prst="line">
              <a:avLst/>
            </a:prstGeom>
            <a:ln w="25400">
              <a:solidFill>
                <a:srgbClr val="615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30525" y="1756070"/>
              <a:ext cx="5509827" cy="0"/>
            </a:xfrm>
            <a:prstGeom prst="line">
              <a:avLst/>
            </a:prstGeom>
            <a:ln w="25400">
              <a:solidFill>
                <a:srgbClr val="615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230525" y="1211266"/>
              <a:ext cx="5509827" cy="0"/>
            </a:xfrm>
            <a:prstGeom prst="line">
              <a:avLst/>
            </a:prstGeom>
            <a:ln w="25400">
              <a:solidFill>
                <a:srgbClr val="61575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814037" y="1311268"/>
              <a:ext cx="3125373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spcBef>
                  <a:spcPct val="0"/>
                </a:spcBef>
                <a:defRPr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defRPr>
              </a:lvl1pPr>
            </a:lstStyle>
            <a:p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게임 시작</a:t>
              </a:r>
              <a:r>
                <a:rPr lang="en-US" altLang="ko-KR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-&gt;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새 </a:t>
              </a:r>
              <a:r>
                <a:rPr lang="en-US" altLang="ko-KR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Activity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endPara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14036" y="2949202"/>
              <a:ext cx="456553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spcBef>
                  <a:spcPct val="0"/>
                </a:spcBef>
                <a:defRPr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룰 소개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족보 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4036" y="3495180"/>
              <a:ext cx="4565533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spcBef>
                  <a:spcPct val="0"/>
                </a:spcBef>
                <a:defRPr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defRPr>
              </a:lvl1pPr>
            </a:lstStyle>
            <a:p>
              <a:r>
                <a:rPr lang="ko-KR" altLang="en-US" dirty="0" err="1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예약후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 게임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종료시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 메뉴로</a:t>
              </a:r>
              <a:endPara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4036" y="4041158"/>
              <a:ext cx="4709548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spcBef>
                  <a:spcPct val="0"/>
                </a:spcBef>
                <a:defRPr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상점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족보 보기</a:t>
              </a:r>
              <a:r>
                <a:rPr lang="en-US" altLang="ko-KR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Keep </a:t>
              </a:r>
              <a:r>
                <a:rPr lang="ko-KR" altLang="en-US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체크 박스 </a:t>
              </a:r>
              <a:endParaRPr lang="en-US" altLang="ko-KR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6" name="한쪽 모서리가 둥근 사각형 15"/>
            <p:cNvSpPr/>
            <p:nvPr/>
          </p:nvSpPr>
          <p:spPr>
            <a:xfrm rot="16200000">
              <a:off x="1272809" y="1398856"/>
              <a:ext cx="1700353" cy="1296144"/>
            </a:xfrm>
            <a:prstGeom prst="round1Rect">
              <a:avLst>
                <a:gd name="adj" fmla="val 7960"/>
              </a:avLst>
            </a:prstGeom>
            <a:solidFill>
              <a:srgbClr val="615758"/>
            </a:solidFill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ko-KR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7" name="한쪽 모서리가 둥근 사각형 16"/>
            <p:cNvSpPr/>
            <p:nvPr/>
          </p:nvSpPr>
          <p:spPr>
            <a:xfrm rot="16200000" flipH="1">
              <a:off x="1292120" y="3030182"/>
              <a:ext cx="1661730" cy="1296146"/>
            </a:xfrm>
            <a:prstGeom prst="round1Rect">
              <a:avLst>
                <a:gd name="adj" fmla="val 7960"/>
              </a:avLst>
            </a:prstGeom>
            <a:solidFill>
              <a:srgbClr val="615758"/>
            </a:solidFill>
            <a:ln>
              <a:noFill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ko-KR" altLang="en-US" sz="2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04231" y="1338109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배달의민족 주아" pitchFamily="18" charset="-127"/>
                  <a:ea typeface="배달의민족 주아" pitchFamily="18" charset="-127"/>
                </a:rPr>
                <a:t>게임시작</a:t>
              </a:r>
              <a:endParaRPr lang="ko-KR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04231" y="2959516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배달의민족 주아" pitchFamily="18" charset="-127"/>
                  <a:ea typeface="배달의민족 주아" pitchFamily="18" charset="-127"/>
                </a:rPr>
                <a:t>도전과제</a:t>
              </a:r>
              <a:endParaRPr lang="ko-KR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04231" y="3499985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배달의민족 주아" pitchFamily="18" charset="-127"/>
                  <a:ea typeface="배달의민족 주아" pitchFamily="18" charset="-127"/>
                </a:rPr>
                <a:t>나가기</a:t>
              </a:r>
              <a:endParaRPr lang="ko-KR" altLang="en-US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04231" y="4040454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배달의민족 주아" pitchFamily="18" charset="-127"/>
                  <a:ea typeface="배달의민족 주아" pitchFamily="18" charset="-127"/>
                </a:rPr>
                <a:t>기     타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04231" y="1878578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배달의민족 주아" pitchFamily="18" charset="-127"/>
                  <a:ea typeface="배달의민족 주아" pitchFamily="18" charset="-127"/>
                </a:rPr>
                <a:t>로 그 인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4231" y="2419047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배달의민족 주아" pitchFamily="18" charset="-127"/>
                  <a:ea typeface="배달의민족 주아" pitchFamily="18" charset="-127"/>
                </a:rPr>
                <a:t>내 정보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4037" y="1857246"/>
              <a:ext cx="4565532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spcBef>
                  <a:spcPct val="0"/>
                </a:spcBef>
                <a:defRPr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defRPr>
              </a:lvl1pPr>
            </a:lstStyle>
            <a:p>
              <a:r>
                <a:rPr lang="ko-KR" altLang="en-US" dirty="0" err="1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오라클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r>
                <a:rPr lang="en-US" altLang="ko-KR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DB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연동 으로 저장 </a:t>
              </a:r>
              <a:endPara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14036" y="2403224"/>
              <a:ext cx="50695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spcBef>
                  <a:spcPct val="0"/>
                </a:spcBef>
                <a:defRPr>
                  <a:ln w="19050" cmpd="sng"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  <a:prstDash val="solid"/>
                  </a:ln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n-ea"/>
                  <a:cs typeface="Tahoma" pitchFamily="34" charset="0"/>
                </a:defRPr>
              </a:lvl1pPr>
            </a:lstStyle>
            <a:p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네임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전적</a:t>
              </a:r>
              <a:r>
                <a:rPr lang="en-US" altLang="ko-KR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계급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(</a:t>
              </a:r>
              <a:r>
                <a:rPr lang="ko-KR" altLang="en-US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칭호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), </a:t>
              </a:r>
              <a:r>
                <a:rPr lang="ko-KR" altLang="en-US" dirty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소지 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골드</a:t>
              </a:r>
              <a:r>
                <a:rPr lang="en-US" altLang="ko-KR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(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스타</a:t>
              </a:r>
              <a:r>
                <a:rPr lang="en-US" altLang="ko-KR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), 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보유 아이템</a:t>
              </a:r>
              <a:r>
                <a:rPr lang="ko-KR" altLang="en-US" dirty="0" smtClean="0">
                  <a:solidFill>
                    <a:schemeClr val="bg1"/>
                  </a:solidFill>
                  <a:latin typeface="배달의민족 주아" pitchFamily="18" charset="-127"/>
                  <a:ea typeface="배달의민족 주아" pitchFamily="18" charset="-127"/>
                </a:rPr>
                <a:t> </a:t>
              </a:r>
              <a:endParaRPr lang="ko-KR" altLang="en-US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업데이트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도넛 7"/>
          <p:cNvSpPr/>
          <p:nvPr/>
        </p:nvSpPr>
        <p:spPr>
          <a:xfrm>
            <a:off x="5214694" y="4055412"/>
            <a:ext cx="2572016" cy="2516860"/>
          </a:xfrm>
          <a:prstGeom prst="donut">
            <a:avLst>
              <a:gd name="adj" fmla="val 10136"/>
            </a:avLst>
          </a:prstGeom>
          <a:solidFill>
            <a:schemeClr val="bg1"/>
          </a:solidFill>
          <a:ln>
            <a:solidFill>
              <a:srgbClr val="61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도넛 8"/>
          <p:cNvSpPr/>
          <p:nvPr/>
        </p:nvSpPr>
        <p:spPr>
          <a:xfrm>
            <a:off x="3626776" y="1500174"/>
            <a:ext cx="2088232" cy="2088232"/>
          </a:xfrm>
          <a:prstGeom prst="donut">
            <a:avLst>
              <a:gd name="adj" fmla="val 10136"/>
            </a:avLst>
          </a:prstGeom>
          <a:solidFill>
            <a:schemeClr val="bg1"/>
          </a:solidFill>
          <a:ln>
            <a:solidFill>
              <a:srgbClr val="61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5526547" y="4887255"/>
            <a:ext cx="2012090" cy="95410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데이터 베이스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톰켓</a:t>
            </a:r>
            <a:r>
              <a:rPr lang="ko-KR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</a:t>
            </a:r>
            <a:r>
              <a:rPr lang="ko-KR" altLang="en-US" sz="28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웹서버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3988239" y="2087262"/>
            <a:ext cx="1386918" cy="95410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모   델</a:t>
            </a:r>
            <a:endParaRPr lang="en-US" altLang="ko-KR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Dice VO</a:t>
            </a:r>
          </a:p>
        </p:txBody>
      </p:sp>
      <p:sp>
        <p:nvSpPr>
          <p:cNvPr id="15" name="도넛 14"/>
          <p:cNvSpPr/>
          <p:nvPr/>
        </p:nvSpPr>
        <p:spPr>
          <a:xfrm>
            <a:off x="117833" y="1500174"/>
            <a:ext cx="2088232" cy="2088232"/>
          </a:xfrm>
          <a:prstGeom prst="donut">
            <a:avLst>
              <a:gd name="adj" fmla="val 10136"/>
            </a:avLst>
          </a:prstGeom>
          <a:solidFill>
            <a:schemeClr val="bg1"/>
          </a:solidFill>
          <a:ln>
            <a:solidFill>
              <a:srgbClr val="61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도넛 15"/>
          <p:cNvSpPr/>
          <p:nvPr/>
        </p:nvSpPr>
        <p:spPr>
          <a:xfrm>
            <a:off x="6937935" y="1500174"/>
            <a:ext cx="2088232" cy="2088232"/>
          </a:xfrm>
          <a:prstGeom prst="donut">
            <a:avLst>
              <a:gd name="adj" fmla="val 10136"/>
            </a:avLst>
          </a:prstGeom>
          <a:solidFill>
            <a:schemeClr val="bg1"/>
          </a:solidFill>
          <a:ln>
            <a:solidFill>
              <a:srgbClr val="61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57158" y="2069650"/>
            <a:ext cx="1677062" cy="95410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Dice Main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Dice menu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229807" y="2082670"/>
            <a:ext cx="1578637" cy="954107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컨트롤러</a:t>
            </a:r>
            <a:endParaRPr lang="en-US" altLang="ko-KR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Dice DAO</a:t>
            </a:r>
            <a:endParaRPr lang="ko-KR" altLang="en-US" sz="28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2643174" y="2426840"/>
            <a:ext cx="500066" cy="3571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6143636" y="2498278"/>
            <a:ext cx="500066" cy="3571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2749053">
            <a:off x="5500694" y="3429000"/>
            <a:ext cx="500066" cy="3571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 rot="13522301">
            <a:off x="5128917" y="3688555"/>
            <a:ext cx="500066" cy="3571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7716216">
            <a:off x="7117869" y="3657958"/>
            <a:ext cx="500066" cy="3571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8722441">
            <a:off x="7479560" y="3912885"/>
            <a:ext cx="500066" cy="35719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도넛 61"/>
          <p:cNvSpPr/>
          <p:nvPr/>
        </p:nvSpPr>
        <p:spPr>
          <a:xfrm>
            <a:off x="2774650" y="917270"/>
            <a:ext cx="1440160" cy="1440160"/>
          </a:xfrm>
          <a:prstGeom prst="donut">
            <a:avLst/>
          </a:prstGeom>
          <a:solidFill>
            <a:schemeClr val="bg1"/>
          </a:solidFill>
          <a:ln>
            <a:solidFill>
              <a:srgbClr val="615758"/>
            </a:solidFill>
          </a:ln>
          <a:effectLst>
            <a:outerShdw sx="1000" sy="1000" algn="t" rotWithShape="0">
              <a:prstClr val="black"/>
            </a:outerShdw>
          </a:effectLst>
          <a:scene3d>
            <a:camera prst="orthographicFront"/>
            <a:lightRig rig="soft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>
                  <a:alpha val="65000"/>
                </a:schemeClr>
              </a:solidFill>
              <a:effectLst>
                <a:glow rad="63500">
                  <a:schemeClr val="bg1">
                    <a:alpha val="35000"/>
                  </a:schemeClr>
                </a:glo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8" name="도넛 57"/>
          <p:cNvSpPr/>
          <p:nvPr/>
        </p:nvSpPr>
        <p:spPr>
          <a:xfrm>
            <a:off x="3604209" y="2857496"/>
            <a:ext cx="1440160" cy="1440160"/>
          </a:xfrm>
          <a:prstGeom prst="donut">
            <a:avLst/>
          </a:prstGeom>
          <a:solidFill>
            <a:schemeClr val="bg1"/>
          </a:solidFill>
          <a:ln>
            <a:solidFill>
              <a:srgbClr val="615758"/>
            </a:solidFill>
          </a:ln>
          <a:effectLst>
            <a:outerShdw sx="1000" sy="1000" algn="t" rotWithShape="0">
              <a:prstClr val="black"/>
            </a:outerShdw>
          </a:effectLst>
          <a:scene3d>
            <a:camera prst="orthographicFront"/>
            <a:lightRig rig="soft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>
                  <a:alpha val="65000"/>
                </a:schemeClr>
              </a:solidFill>
              <a:effectLst>
                <a:glow rad="63500">
                  <a:schemeClr val="bg1">
                    <a:alpha val="35000"/>
                  </a:schemeClr>
                </a:glo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sp>
        <p:nvSpPr>
          <p:cNvPr id="55" name="도넛 54"/>
          <p:cNvSpPr/>
          <p:nvPr/>
        </p:nvSpPr>
        <p:spPr>
          <a:xfrm>
            <a:off x="2722111" y="4929198"/>
            <a:ext cx="1440160" cy="1440160"/>
          </a:xfrm>
          <a:prstGeom prst="donut">
            <a:avLst/>
          </a:prstGeom>
          <a:solidFill>
            <a:schemeClr val="bg1"/>
          </a:solidFill>
          <a:ln>
            <a:solidFill>
              <a:srgbClr val="615758"/>
            </a:solidFill>
          </a:ln>
          <a:effectLst>
            <a:outerShdw sx="1000" sy="1000" algn="t" rotWithShape="0">
              <a:prstClr val="black"/>
            </a:outerShdw>
          </a:effectLst>
          <a:scene3d>
            <a:camera prst="orthographicFront"/>
            <a:lightRig rig="soft" dir="t"/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>
                  <a:alpha val="65000"/>
                </a:schemeClr>
              </a:solidFill>
              <a:effectLst>
                <a:glow rad="63500">
                  <a:schemeClr val="bg1">
                    <a:alpha val="35000"/>
                  </a:schemeClr>
                </a:glow>
              </a:effectLst>
              <a:latin typeface="다음_SemiBold" pitchFamily="2" charset="-127"/>
              <a:ea typeface="다음_SemiBold" pitchFamily="2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rot="5400000" flipH="1" flipV="1">
            <a:off x="1699285" y="1801871"/>
            <a:ext cx="1070820" cy="10404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rot="10800000">
            <a:off x="1643043" y="4357694"/>
            <a:ext cx="1061069" cy="105758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70155" y="3677439"/>
            <a:ext cx="15160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9"/>
          <p:cNvSpPr txBox="1"/>
          <p:nvPr/>
        </p:nvSpPr>
        <p:spPr>
          <a:xfrm>
            <a:off x="4234280" y="87597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2000" b="1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상점</a:t>
            </a:r>
            <a:r>
              <a:rPr lang="ko-KR" altLang="en-US" sz="2000" b="1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 기능</a:t>
            </a:r>
          </a:p>
        </p:txBody>
      </p:sp>
      <p:sp>
        <p:nvSpPr>
          <p:cNvPr id="45" name="TextBox 21"/>
          <p:cNvSpPr txBox="1"/>
          <p:nvPr/>
        </p:nvSpPr>
        <p:spPr>
          <a:xfrm>
            <a:off x="4234279" y="4969090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2000" b="1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배팅 기능</a:t>
            </a:r>
            <a:endParaRPr lang="ko-KR" altLang="en-US" sz="2000" b="1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46" name="TextBox 22"/>
          <p:cNvSpPr txBox="1"/>
          <p:nvPr/>
        </p:nvSpPr>
        <p:spPr>
          <a:xfrm>
            <a:off x="4522312" y="1214422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· </a:t>
            </a:r>
            <a:r>
              <a:rPr lang="ko-KR" altLang="en-US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배경화면 및</a:t>
            </a:r>
            <a:r>
              <a:rPr lang="en-US" altLang="ko-KR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 </a:t>
            </a:r>
            <a:r>
              <a:rPr lang="ko-KR" altLang="en-US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주사위 스킨 구입기능</a:t>
            </a:r>
          </a:p>
        </p:txBody>
      </p:sp>
      <p:sp>
        <p:nvSpPr>
          <p:cNvPr id="47" name="TextBox 24"/>
          <p:cNvSpPr txBox="1"/>
          <p:nvPr/>
        </p:nvSpPr>
        <p:spPr>
          <a:xfrm>
            <a:off x="5143504" y="3143248"/>
            <a:ext cx="348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·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랜덤 데이터 베이스</a:t>
            </a: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CPU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 </a:t>
            </a: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1:1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대전</a:t>
            </a:r>
            <a:endParaRPr lang="en-US" altLang="ko-KR" sz="20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48" name="TextBox 25"/>
          <p:cNvSpPr txBox="1"/>
          <p:nvPr/>
        </p:nvSpPr>
        <p:spPr>
          <a:xfrm>
            <a:off x="4432301" y="5357826"/>
            <a:ext cx="27126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·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판돈 올리기</a:t>
            </a:r>
            <a:endParaRPr lang="en-US" altLang="ko-KR" sz="2000" dirty="0" smtClean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·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족보에 따라서 판돈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계산</a:t>
            </a:r>
            <a:endParaRPr lang="en-US" altLang="ko-KR" sz="20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50" name="TextBox 29"/>
          <p:cNvSpPr txBox="1"/>
          <p:nvPr/>
        </p:nvSpPr>
        <p:spPr>
          <a:xfrm>
            <a:off x="-357222" y="3214686"/>
            <a:ext cx="4000528" cy="92333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Ver1.0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51" name="TextBox 30"/>
          <p:cNvSpPr txBox="1"/>
          <p:nvPr/>
        </p:nvSpPr>
        <p:spPr>
          <a:xfrm>
            <a:off x="4536825" y="1547812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· </a:t>
            </a:r>
            <a:r>
              <a:rPr lang="ko-KR" altLang="en-US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칭호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예</a:t>
            </a:r>
            <a:r>
              <a:rPr lang="en-US" altLang="ko-KR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) 100</a:t>
            </a:r>
            <a:r>
              <a:rPr lang="ko-KR" altLang="en-US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승</a:t>
            </a:r>
            <a:r>
              <a:rPr lang="en-US" altLang="ko-KR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!,</a:t>
            </a:r>
            <a:r>
              <a:rPr lang="ko-KR" altLang="en-US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 도박마스터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일  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70" name="TextBox 30"/>
          <p:cNvSpPr txBox="1"/>
          <p:nvPr/>
        </p:nvSpPr>
        <p:spPr>
          <a:xfrm>
            <a:off x="5143504" y="3483769"/>
            <a:ext cx="4108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· </a:t>
            </a:r>
            <a:r>
              <a:rPr lang="ko-KR" altLang="en-US" sz="2000" b="1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기능 주사위 </a:t>
            </a:r>
            <a:r>
              <a:rPr lang="en-US" altLang="ko-KR" sz="2000" b="1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KEEP(HOLD) &amp; RE-Roll</a:t>
            </a: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 </a:t>
            </a:r>
            <a:endParaRPr lang="ko-KR" altLang="en-US" sz="20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23" name="TextBox 28"/>
          <p:cNvSpPr txBox="1"/>
          <p:nvPr/>
        </p:nvSpPr>
        <p:spPr>
          <a:xfrm>
            <a:off x="4559300" y="1928802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·</a:t>
            </a:r>
            <a:r>
              <a:rPr lang="ko-KR" altLang="en-US" sz="20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 게임 룰에 적용할 수 있는 </a:t>
            </a:r>
            <a:r>
              <a:rPr lang="ko-KR" altLang="en-US" sz="2000" dirty="0" err="1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보이스</a:t>
            </a:r>
            <a:endParaRPr lang="en-US" altLang="ko-KR" sz="2000" dirty="0" smtClean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  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예</a:t>
            </a: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)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주사위 바꾸기</a:t>
            </a: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,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한번 더 던지기 등</a:t>
            </a:r>
            <a:endParaRPr lang="ko-KR" altLang="en-US" sz="20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24" name="TextBox 30"/>
          <p:cNvSpPr txBox="1"/>
          <p:nvPr/>
        </p:nvSpPr>
        <p:spPr>
          <a:xfrm>
            <a:off x="5149739" y="3824290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·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족보 확인 </a:t>
            </a:r>
            <a:r>
              <a:rPr lang="ko-KR" altLang="en-US" sz="20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기능</a:t>
            </a:r>
            <a:endParaRPr lang="ko-KR" altLang="en-US" sz="20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5000628" y="2808226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ko-KR" altLang="en-US" sz="2000" b="1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메인 게임</a:t>
            </a:r>
            <a:endParaRPr lang="ko-KR" altLang="en-US" sz="2000" b="1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업데이트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2910" y="935164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게임 메인 </a:t>
            </a:r>
            <a:r>
              <a:rPr lang="en-US" altLang="ko-KR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UI</a:t>
            </a:r>
          </a:p>
        </p:txBody>
      </p:sp>
      <p:pic>
        <p:nvPicPr>
          <p:cNvPr id="1027" name="Picture 3" descr="C:\Users\stu\Documents\카카오톡 받은 파일\KakaoTalk_20170308_103932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90688"/>
            <a:ext cx="7991439" cy="4500594"/>
          </a:xfrm>
          <a:prstGeom prst="rect">
            <a:avLst/>
          </a:prstGeom>
          <a:noFill/>
          <a:ln w="28575">
            <a:solidFill>
              <a:srgbClr val="615758"/>
            </a:solidFill>
          </a:ln>
        </p:spPr>
      </p:pic>
      <p:sp>
        <p:nvSpPr>
          <p:cNvPr id="27" name="TextBox 26"/>
          <p:cNvSpPr txBox="1"/>
          <p:nvPr/>
        </p:nvSpPr>
        <p:spPr>
          <a:xfrm>
            <a:off x="2285984" y="2071678"/>
            <a:ext cx="4929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Dice Poker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860032" y="2564904"/>
            <a:ext cx="0" cy="12433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8061" y="2361074"/>
            <a:ext cx="36093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Content 4</a:t>
            </a:r>
          </a:p>
          <a:p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 </a:t>
            </a:r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</a:t>
            </a:r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시  연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0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18061" y="2361074"/>
            <a:ext cx="2326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End~~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860032" y="2564904"/>
            <a:ext cx="0" cy="12433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18061" y="2361074"/>
            <a:ext cx="39356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Content 1</a:t>
            </a:r>
          </a:p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	</a:t>
            </a:r>
            <a:r>
              <a:rPr lang="ko-KR" altLang="en-US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860032" y="2564904"/>
            <a:ext cx="0" cy="12433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2681790" y="1772816"/>
            <a:ext cx="521119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0000" bIns="180000" rtlCol="0" anchor="ctr"/>
          <a:lstStyle/>
          <a:p>
            <a:pPr>
              <a:spcBef>
                <a:spcPct val="0"/>
              </a:spcBef>
            </a:pPr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새로운 분야에 도전 </a:t>
            </a:r>
            <a:r>
              <a:rPr lang="ko-KR" altLang="en-US" sz="2400" dirty="0" err="1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할때</a:t>
            </a:r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 스트레스 </a:t>
            </a:r>
            <a:endParaRPr lang="en-US" altLang="ko-KR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ko-KR" altLang="en-US" sz="16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비전공자의 눈물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681790" y="3140968"/>
            <a:ext cx="521119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0000" bIns="180000" rtlCol="0" anchor="ctr"/>
          <a:lstStyle/>
          <a:p>
            <a:pPr lvl="0">
              <a:spcBef>
                <a:spcPct val="0"/>
              </a:spcBef>
            </a:pPr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게임을 매우 </a:t>
            </a: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좋아함</a:t>
            </a:r>
            <a:r>
              <a:rPr lang="en-US" altLang="ko-KR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(</a:t>
            </a:r>
            <a:r>
              <a:rPr lang="ko-KR" altLang="en-US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조장</a:t>
            </a:r>
            <a:r>
              <a:rPr lang="en-US" altLang="ko-KR" sz="2400" dirty="0" smtClean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)</a:t>
            </a:r>
            <a:endParaRPr lang="en-US" altLang="ko-KR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  <a:p>
            <a:pPr lvl="0">
              <a:spcBef>
                <a:spcPct val="0"/>
              </a:spcBef>
            </a:pPr>
            <a:r>
              <a:rPr lang="ko-KR" altLang="en-US" sz="16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최대한 둘을 엮어서 오래 버티자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681790" y="4509120"/>
            <a:ext cx="5211198" cy="86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80000" bIns="180000" rtlCol="0" anchor="ctr"/>
          <a:lstStyle/>
          <a:p>
            <a:pPr lvl="0">
              <a:spcBef>
                <a:spcPct val="0"/>
              </a:spcBef>
            </a:pPr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자신에 좀더 </a:t>
            </a:r>
            <a:r>
              <a:rPr lang="ko-KR" altLang="en-US" sz="2400" dirty="0" err="1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재밌는</a:t>
            </a:r>
            <a:r>
              <a:rPr lang="ko-KR" altLang="en-US" sz="24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 동기부여</a:t>
            </a:r>
            <a:endParaRPr lang="en-US" altLang="ko-KR" sz="24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  <a:cs typeface="Tahoma" pitchFamily="34" charset="0"/>
            </a:endParaRPr>
          </a:p>
          <a:p>
            <a:pPr lvl="0">
              <a:spcBef>
                <a:spcPct val="0"/>
              </a:spcBef>
            </a:pPr>
            <a:r>
              <a:rPr lang="ko-KR" altLang="en-US" sz="1600" dirty="0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  <a:cs typeface="Tahoma" pitchFamily="34" charset="0"/>
              </a:rPr>
              <a:t>같이 노력해 봅시다</a:t>
            </a:r>
          </a:p>
        </p:txBody>
      </p:sp>
      <p:cxnSp>
        <p:nvCxnSpPr>
          <p:cNvPr id="36" name="직선 연결선 35"/>
          <p:cNvCxnSpPr/>
          <p:nvPr/>
        </p:nvCxnSpPr>
        <p:spPr>
          <a:xfrm flipH="1" flipV="1">
            <a:off x="1979713" y="2761166"/>
            <a:ext cx="3566509" cy="33311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1979712" y="4093436"/>
            <a:ext cx="2765340" cy="55644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 flipV="1">
            <a:off x="1979713" y="5517234"/>
            <a:ext cx="2637154" cy="11897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2627785" y="1606611"/>
            <a:ext cx="34231" cy="1390343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591512" y="3136307"/>
            <a:ext cx="36272" cy="1403720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627784" y="4691643"/>
            <a:ext cx="21413" cy="1391461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953831" y="2743200"/>
            <a:ext cx="2399827" cy="34504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4301970" y="4119834"/>
            <a:ext cx="2756856" cy="33422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4361823" y="5477854"/>
            <a:ext cx="2991835" cy="51276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75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2" y="1192891"/>
            <a:ext cx="3753605" cy="34919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20" y="3575746"/>
            <a:ext cx="2700000" cy="26826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20" y="691855"/>
            <a:ext cx="2700000" cy="2372990"/>
          </a:xfrm>
          <a:prstGeom prst="rect">
            <a:avLst/>
          </a:prstGeom>
        </p:spPr>
      </p:pic>
      <p:sp>
        <p:nvSpPr>
          <p:cNvPr id="6" name="사각형: 둥근 모서리 5"/>
          <p:cNvSpPr/>
          <p:nvPr/>
        </p:nvSpPr>
        <p:spPr>
          <a:xfrm>
            <a:off x="2099733" y="4312356"/>
            <a:ext cx="448734" cy="28222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6" idx="0"/>
            <a:endCxn id="5" idx="1"/>
          </p:cNvCxnSpPr>
          <p:nvPr/>
        </p:nvCxnSpPr>
        <p:spPr>
          <a:xfrm flipV="1">
            <a:off x="2324100" y="1878350"/>
            <a:ext cx="3085520" cy="243400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/>
          <p:cNvSpPr/>
          <p:nvPr/>
        </p:nvSpPr>
        <p:spPr>
          <a:xfrm>
            <a:off x="3067785" y="4312356"/>
            <a:ext cx="448734" cy="282222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3"/>
            <a:endCxn id="4" idx="1"/>
          </p:cNvCxnSpPr>
          <p:nvPr/>
        </p:nvCxnSpPr>
        <p:spPr>
          <a:xfrm>
            <a:off x="3516519" y="4453468"/>
            <a:ext cx="1893101" cy="4636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595536"/>
            <a:ext cx="3176736" cy="553998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defRPr sz="8800" i="1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손글씨 붓" pitchFamily="66" charset="-127"/>
                <a:ea typeface="나눔손글씨 붓" pitchFamily="66" charset="-127"/>
                <a:cs typeface="Tahoma" pitchFamily="34" charset="0"/>
              </a:defRPr>
            </a:lvl1pPr>
          </a:lstStyle>
          <a:p>
            <a:r>
              <a:rPr lang="ko-KR" altLang="en-US" sz="3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개인 프로젝트</a:t>
            </a:r>
            <a:endParaRPr lang="ko-KR" altLang="en-US" sz="3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24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228649" y="5424380"/>
            <a:ext cx="653472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600" dirty="0">
              <a:ln w="19050" cmpd="sng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ea"/>
              <a:cs typeface="Tahom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595536"/>
            <a:ext cx="3176736" cy="553998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spcBef>
                <a:spcPct val="0"/>
              </a:spcBef>
              <a:defRPr sz="8800" i="1">
                <a:ln w="19050" cmpd="sng"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손글씨 붓" pitchFamily="66" charset="-127"/>
                <a:ea typeface="나눔손글씨 붓" pitchFamily="66" charset="-127"/>
                <a:cs typeface="Tahoma" pitchFamily="34" charset="0"/>
              </a:defRPr>
            </a:lvl1pPr>
          </a:lstStyle>
          <a:p>
            <a:r>
              <a:rPr lang="ko-KR" altLang="en-US" sz="3000" smtClean="0"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개인 프로젝트</a:t>
            </a:r>
            <a:endParaRPr lang="ko-KR" altLang="en-US" sz="3000" dirty="0"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061550"/>
            <a:ext cx="6289785" cy="55454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738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업데이트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35" name="Shape 110" descr="Background pointer shape in timeline graphic"/>
          <p:cNvSpPr/>
          <p:nvPr/>
        </p:nvSpPr>
        <p:spPr>
          <a:xfrm>
            <a:off x="340933" y="3095520"/>
            <a:ext cx="1872300" cy="745500"/>
          </a:xfrm>
          <a:prstGeom prst="homePlate">
            <a:avLst>
              <a:gd name="adj" fmla="val 50000"/>
            </a:avLst>
          </a:prstGeom>
          <a:solidFill>
            <a:srgbClr val="61575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Shape 111"/>
          <p:cNvSpPr txBox="1">
            <a:spLocks/>
          </p:cNvSpPr>
          <p:nvPr/>
        </p:nvSpPr>
        <p:spPr>
          <a:xfrm>
            <a:off x="340923" y="3233070"/>
            <a:ext cx="14555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Lato"/>
                <a:sym typeface="Lato"/>
              </a:rPr>
              <a:t>2017.03.10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Lato"/>
              <a:sym typeface="Lato"/>
            </a:endParaRPr>
          </a:p>
        </p:txBody>
      </p:sp>
      <p:grpSp>
        <p:nvGrpSpPr>
          <p:cNvPr id="37" name="Shape 112"/>
          <p:cNvGrpSpPr/>
          <p:nvPr/>
        </p:nvGrpSpPr>
        <p:grpSpPr>
          <a:xfrm>
            <a:off x="969269" y="2487685"/>
            <a:ext cx="198899" cy="593656"/>
            <a:chOff x="777446" y="1610215"/>
            <a:chExt cx="198899" cy="593656"/>
          </a:xfrm>
        </p:grpSpPr>
        <p:cxnSp>
          <p:nvCxnSpPr>
            <p:cNvPr id="38" name="Shape 11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19050" cap="flat" cmpd="sng">
              <a:solidFill>
                <a:srgbClr val="61575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" name="Shape 114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15758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Shape 116" descr="Background pointer shape in timeline graphic"/>
          <p:cNvSpPr/>
          <p:nvPr/>
        </p:nvSpPr>
        <p:spPr>
          <a:xfrm>
            <a:off x="1817053" y="309552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61575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Shape 117"/>
          <p:cNvSpPr txBox="1">
            <a:spLocks/>
          </p:cNvSpPr>
          <p:nvPr/>
        </p:nvSpPr>
        <p:spPr>
          <a:xfrm>
            <a:off x="2126316" y="323307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Lato"/>
                <a:sym typeface="Lato"/>
              </a:rPr>
              <a:t>2017.03.15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Lato"/>
              <a:sym typeface="Lato"/>
            </a:endParaRPr>
          </a:p>
        </p:txBody>
      </p:sp>
      <p:grpSp>
        <p:nvGrpSpPr>
          <p:cNvPr id="42" name="Shape 118"/>
          <p:cNvGrpSpPr/>
          <p:nvPr/>
        </p:nvGrpSpPr>
        <p:grpSpPr>
          <a:xfrm>
            <a:off x="2684632" y="3849690"/>
            <a:ext cx="198899" cy="593655"/>
            <a:chOff x="2223534" y="2938957"/>
            <a:chExt cx="198899" cy="593655"/>
          </a:xfrm>
        </p:grpSpPr>
        <p:cxnSp>
          <p:nvCxnSpPr>
            <p:cNvPr id="43" name="Shape 119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w="19050" cap="flat" cmpd="sng">
              <a:solidFill>
                <a:srgbClr val="61575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Shape 120"/>
            <p:cNvSpPr/>
            <p:nvPr/>
          </p:nvSpPr>
          <p:spPr>
            <a:xfrm rot="10800000" flipH="1">
              <a:off x="2223534" y="3333713"/>
              <a:ext cx="198899" cy="19889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15758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5" name="Shape 122" descr="Background pointer shape in timeline graphic"/>
          <p:cNvSpPr/>
          <p:nvPr/>
        </p:nvSpPr>
        <p:spPr>
          <a:xfrm>
            <a:off x="3471973" y="309552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61575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Shape 123"/>
          <p:cNvSpPr txBox="1">
            <a:spLocks/>
          </p:cNvSpPr>
          <p:nvPr/>
        </p:nvSpPr>
        <p:spPr>
          <a:xfrm>
            <a:off x="3767754" y="323307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Lato"/>
                <a:sym typeface="Lato"/>
              </a:rPr>
              <a:t>2017.03.17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Lato"/>
              <a:sym typeface="Lato"/>
            </a:endParaRPr>
          </a:p>
        </p:txBody>
      </p:sp>
      <p:grpSp>
        <p:nvGrpSpPr>
          <p:cNvPr id="47" name="Shape 124"/>
          <p:cNvGrpSpPr/>
          <p:nvPr/>
        </p:nvGrpSpPr>
        <p:grpSpPr>
          <a:xfrm>
            <a:off x="4319544" y="2490860"/>
            <a:ext cx="198899" cy="593656"/>
            <a:chOff x="3918083" y="1610215"/>
            <a:chExt cx="198899" cy="593656"/>
          </a:xfrm>
        </p:grpSpPr>
        <p:cxnSp>
          <p:nvCxnSpPr>
            <p:cNvPr id="48" name="Shape 12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19050" cap="flat" cmpd="sng">
              <a:solidFill>
                <a:srgbClr val="61575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" name="Shape 126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15758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0" name="Shape 128" descr="Background pointer shape in timeline graphic"/>
          <p:cNvSpPr/>
          <p:nvPr/>
        </p:nvSpPr>
        <p:spPr>
          <a:xfrm>
            <a:off x="5126893" y="309552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61575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Shape 129"/>
          <p:cNvSpPr txBox="1">
            <a:spLocks/>
          </p:cNvSpPr>
          <p:nvPr/>
        </p:nvSpPr>
        <p:spPr>
          <a:xfrm>
            <a:off x="5416699" y="323307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Lato"/>
                <a:sym typeface="Lato"/>
              </a:rPr>
              <a:t>2017.03.22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Lato"/>
              <a:sym typeface="Lato"/>
            </a:endParaRPr>
          </a:p>
        </p:txBody>
      </p:sp>
      <p:grpSp>
        <p:nvGrpSpPr>
          <p:cNvPr id="52" name="Shape 130"/>
          <p:cNvGrpSpPr/>
          <p:nvPr/>
        </p:nvGrpSpPr>
        <p:grpSpPr>
          <a:xfrm>
            <a:off x="5973069" y="3849765"/>
            <a:ext cx="198899" cy="593655"/>
            <a:chOff x="5958946" y="2938957"/>
            <a:chExt cx="198899" cy="593655"/>
          </a:xfrm>
        </p:grpSpPr>
        <p:cxnSp>
          <p:nvCxnSpPr>
            <p:cNvPr id="53" name="Shape 131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w="19050" cap="flat" cmpd="sng">
              <a:solidFill>
                <a:srgbClr val="61575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Shape 132"/>
            <p:cNvSpPr/>
            <p:nvPr/>
          </p:nvSpPr>
          <p:spPr>
            <a:xfrm rot="10800000" flipH="1">
              <a:off x="5958946" y="3333713"/>
              <a:ext cx="198899" cy="19889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615758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5" name="Shape 134" descr="Background pointer shape in timeline graphic"/>
          <p:cNvSpPr/>
          <p:nvPr/>
        </p:nvSpPr>
        <p:spPr>
          <a:xfrm>
            <a:off x="6781813" y="3095520"/>
            <a:ext cx="2051100" cy="745500"/>
          </a:xfrm>
          <a:prstGeom prst="chevron">
            <a:avLst>
              <a:gd name="adj" fmla="val 50000"/>
            </a:avLst>
          </a:prstGeom>
          <a:solidFill>
            <a:srgbClr val="615758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75" tIns="121875" rIns="121875" bIns="12187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Shape 135"/>
          <p:cNvSpPr txBox="1">
            <a:spLocks/>
          </p:cNvSpPr>
          <p:nvPr/>
        </p:nvSpPr>
        <p:spPr>
          <a:xfrm>
            <a:off x="7111511" y="3233070"/>
            <a:ext cx="1315499" cy="47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주아" pitchFamily="18" charset="-127"/>
                <a:ea typeface="배달의민족 주아" pitchFamily="18" charset="-127"/>
                <a:cs typeface="Lato"/>
                <a:sym typeface="Lato"/>
              </a:rPr>
              <a:t>2017.03.24</a:t>
            </a:r>
            <a:endParaRPr kumimoji="0" lang="en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배달의민족 주아" pitchFamily="18" charset="-127"/>
              <a:ea typeface="배달의민족 주아" pitchFamily="18" charset="-127"/>
              <a:cs typeface="Lato"/>
              <a:sym typeface="Lato"/>
            </a:endParaRPr>
          </a:p>
        </p:txBody>
      </p:sp>
      <p:cxnSp>
        <p:nvCxnSpPr>
          <p:cNvPr id="58" name="Shape 137"/>
          <p:cNvCxnSpPr/>
          <p:nvPr/>
        </p:nvCxnSpPr>
        <p:spPr>
          <a:xfrm>
            <a:off x="7769270" y="2526641"/>
            <a:ext cx="0" cy="554700"/>
          </a:xfrm>
          <a:prstGeom prst="straightConnector1">
            <a:avLst/>
          </a:prstGeom>
          <a:noFill/>
          <a:ln w="19050" cap="flat" cmpd="sng">
            <a:solidFill>
              <a:srgbClr val="61575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Shape 138"/>
          <p:cNvSpPr/>
          <p:nvPr/>
        </p:nvSpPr>
        <p:spPr>
          <a:xfrm>
            <a:off x="7669807" y="2487685"/>
            <a:ext cx="198899" cy="198899"/>
          </a:xfrm>
          <a:prstGeom prst="ellipse">
            <a:avLst/>
          </a:prstGeom>
          <a:solidFill>
            <a:schemeClr val="bg1"/>
          </a:solidFill>
          <a:ln w="25400">
            <a:solidFill>
              <a:srgbClr val="615758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5720" y="1357298"/>
            <a:ext cx="185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및 데이터베이스 연동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571868" y="1357298"/>
            <a:ext cx="185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UI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수정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기능 추가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58016" y="1285860"/>
            <a:ext cx="200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최종 점검 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프로그램 테스트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857356" y="4643446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Android 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기능 추가</a:t>
            </a:r>
            <a:endParaRPr lang="en-US" altLang="ko-KR" sz="24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57818" y="4714884"/>
            <a:ext cx="185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테이블 추가</a:t>
            </a:r>
            <a:r>
              <a:rPr lang="en-US" altLang="ko-KR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, </a:t>
            </a:r>
            <a:r>
              <a:rPr lang="ko-KR" altLang="en-US" sz="2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itchFamily="18" charset="-127"/>
                <a:ea typeface="배달의민족 주아" pitchFamily="18" charset="-127"/>
              </a:rPr>
              <a:t>소스코드 추가 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2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4860032" y="2564904"/>
            <a:ext cx="0" cy="124330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18061" y="2361074"/>
            <a:ext cx="40575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Content 2</a:t>
            </a:r>
          </a:p>
          <a:p>
            <a:r>
              <a: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itchFamily="18" charset="-127"/>
                <a:ea typeface="배달의민족 주아" pitchFamily="18" charset="-127"/>
              </a:rPr>
              <a:t>  Dice Poker</a:t>
            </a:r>
            <a:endParaRPr lang="ko-KR" altLang="en-US" sz="6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7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1691640" y="1418602"/>
            <a:ext cx="6309361" cy="79272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>
            <a:off x="1923592" y="1245853"/>
            <a:ext cx="9797" cy="5378882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1933389" y="6201754"/>
            <a:ext cx="6358259" cy="67167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8223155" y="1245853"/>
            <a:ext cx="19595" cy="4989484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38" y="1555566"/>
            <a:ext cx="6085040" cy="450743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시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02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>
            <a:cxnSpLocks/>
          </p:cNvCxnSpPr>
          <p:nvPr/>
        </p:nvCxnSpPr>
        <p:spPr>
          <a:xfrm flipH="1">
            <a:off x="1691640" y="1418602"/>
            <a:ext cx="6309361" cy="79272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cxnSpLocks/>
          </p:cNvCxnSpPr>
          <p:nvPr/>
        </p:nvCxnSpPr>
        <p:spPr>
          <a:xfrm>
            <a:off x="1923592" y="1245853"/>
            <a:ext cx="9797" cy="5378882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>
            <a:off x="1933389" y="6201754"/>
            <a:ext cx="6358259" cy="67167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cxnSpLocks/>
          </p:cNvCxnSpPr>
          <p:nvPr/>
        </p:nvCxnSpPr>
        <p:spPr>
          <a:xfrm>
            <a:off x="8223155" y="1245853"/>
            <a:ext cx="19595" cy="4989484"/>
          </a:xfrm>
          <a:prstGeom prst="line">
            <a:avLst/>
          </a:prstGeom>
          <a:ln w="53975" cmpd="dbl"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85000"/>
                  </a:schemeClr>
                </a:gs>
                <a:gs pos="100000">
                  <a:schemeClr val="tx1">
                    <a:lumMod val="50000"/>
                    <a:lumOff val="5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700" y="1555200"/>
            <a:ext cx="6085800" cy="4564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23528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선정 동기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2152" y="307504"/>
            <a:ext cx="2016224" cy="288032"/>
          </a:xfrm>
          <a:prstGeom prst="rect">
            <a:avLst/>
          </a:prstGeom>
          <a:solidFill>
            <a:srgbClr val="615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Dice Poker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0776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기  능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829400" y="307504"/>
            <a:ext cx="20162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배달의민족 주아" pitchFamily="18" charset="-127"/>
                <a:ea typeface="배달의민족 주아" pitchFamily="18" charset="-127"/>
              </a:rPr>
              <a:t>업데이트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63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338</Words>
  <Application>Microsoft Office PowerPoint</Application>
  <PresentationFormat>화면 슬라이드 쇼(4:3)</PresentationFormat>
  <Paragraphs>132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StonePot</cp:lastModifiedBy>
  <cp:revision>61</cp:revision>
  <dcterms:created xsi:type="dcterms:W3CDTF">2013-02-14T12:52:53Z</dcterms:created>
  <dcterms:modified xsi:type="dcterms:W3CDTF">2017-03-26T12:39:48Z</dcterms:modified>
</cp:coreProperties>
</file>