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921"/>
    <p:restoredTop sz="94618"/>
  </p:normalViewPr>
  <p:slideViewPr>
    <p:cSldViewPr snapToGrid="0">
      <p:cViewPr varScale="1">
        <p:scale>
          <a:sx n="124" d="100"/>
          <a:sy n="124" d="100"/>
        </p:scale>
        <p:origin x="1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49" y="920633"/>
            <a:ext cx="8123100" cy="10580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Data Visualization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90300"/>
            <a:ext cx="8273954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David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Sasson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lv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M.S. Candidate, Health 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Science</a:t>
            </a:r>
          </a:p>
          <a:p>
            <a:pPr marL="0" lvl="0" indent="0"/>
            <a:r>
              <a:rPr lang="en-US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davidsasson.info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10449" y="1978730"/>
            <a:ext cx="3999905" cy="106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  <a:sym typeface="Roboto Light"/>
              </a:rPr>
              <a:t>NUS-MIT DATATHON 2018</a:t>
            </a:r>
            <a:endParaRPr sz="2400" dirty="0">
              <a:solidFill>
                <a:schemeClr val="dk2"/>
              </a:solidFill>
              <a:latin typeface="Arial" charset="0"/>
              <a:ea typeface="Arial" charset="0"/>
              <a:cs typeface="Arial" charset="0"/>
              <a:sym typeface="Roboto Light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30" y="3269670"/>
            <a:ext cx="2667806" cy="1687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 simplify less important information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Chart elements like gridlines, axis labels, colors, etc. can all be simplified to highlight what is most relevant.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You may be able to eliminate gridlines or reserve colors for isolating individual data series and not for differentiating between all of the series being presented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625" y="2877275"/>
            <a:ext cx="2620725" cy="18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175" y="2877263"/>
            <a:ext cx="2809884" cy="1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Do be creative with your legends and labels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Some Possibilities: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Label lines individually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Rotate bars if the category names are long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Put value labels on bars to preserve the clean lines of the bar lengths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54" y="2646025"/>
            <a:ext cx="2938150" cy="23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450" y="2754238"/>
            <a:ext cx="2621803" cy="20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 utilize a hierarchy 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For all charts, make sure the data is organized and intuitive. Consider ordering all data alphabetically, by value or sequence.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2" name="Shape 132" descr="Blog Images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425" y="2029000"/>
            <a:ext cx="7321375" cy="3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 ask others for opinions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Even if you don’t run a full usability test for your charts, have a fresh set of eyes look at what you’ve done and give you feedback.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You may be surprised by what is confusing to others.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Don’t use 3D effects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Studies show that 3D effects reduce comprehension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Blow apart effects make it hard to compare elements and judge areas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00" y="2726200"/>
            <a:ext cx="3125658" cy="20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9550"/>
            <a:ext cx="44672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Don't use more than (about) six colors.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Arial" charset="0"/>
                <a:ea typeface="Arial" charset="0"/>
                <a:cs typeface="Arial" charset="0"/>
              </a:rPr>
              <a:t>Using color categories that are relatively universal makes it easier to see differences between colors.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Arial" charset="0"/>
                <a:ea typeface="Arial" charset="0"/>
                <a:cs typeface="Arial" charset="0"/>
              </a:rPr>
              <a:t>The more colors you need, the harder it is to do this.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Arial" charset="0"/>
                <a:ea typeface="Arial" charset="0"/>
                <a:cs typeface="Arial" charset="0"/>
              </a:rPr>
              <a:t>But different colors should be used for different categories (e.g., male/female), not different values in a range (e.g., age, temperature).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Arial" charset="0"/>
                <a:ea typeface="Arial" charset="0"/>
                <a:cs typeface="Arial" charset="0"/>
              </a:rPr>
              <a:t>If you want color to show a numerical value, use a range that goes from white to a highly saturated 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latin typeface="Arial" charset="0"/>
                <a:ea typeface="Arial" charset="0"/>
                <a:cs typeface="Arial" charset="0"/>
              </a:rPr>
              <a:t>Some people have color blindness.</a:t>
            </a:r>
            <a:endParaRPr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650" y="2650650"/>
            <a:ext cx="1852391" cy="22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650" y="3238775"/>
            <a:ext cx="2656425" cy="16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Don’t change style midway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Comparison is critical, and our visual system can detect anomalies in patterns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Try keeping chart styles consistent across a series so differences can be seen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2113650"/>
            <a:ext cx="7181600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Don’t make people do “visual math”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62749"/>
            <a:ext cx="356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If the chart makes it hard to understand an important relationship between variables,</a:t>
            </a:r>
            <a:r>
              <a:rPr lang="en" b="1" dirty="0">
                <a:latin typeface="Arial" charset="0"/>
                <a:ea typeface="Arial" charset="0"/>
                <a:cs typeface="Arial" charset="0"/>
              </a:rPr>
              <a:t> do the extra calculation and visualize that as well.</a:t>
            </a:r>
            <a:endParaRPr b="1"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Our visual processing system is not well suited to comparing these types of visual areas. 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50" y="982850"/>
            <a:ext cx="399102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Don’t overload the chart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00" y="2008000"/>
            <a:ext cx="4216750" cy="213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950" y="1208822"/>
            <a:ext cx="3568000" cy="330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311700" y="724750"/>
            <a:ext cx="8520600" cy="10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Introduction to ggplot2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311700" y="1893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/dsasson48/</a:t>
            </a: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dataviz</a:t>
            </a:r>
            <a:endParaRPr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goo.gl</a:t>
            </a:r>
            <a:r>
              <a:rPr lang="en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GXQUbz</a:t>
            </a:r>
            <a:endParaRPr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00925" y="3269025"/>
            <a:ext cx="75324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You should have 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http</a:t>
            </a: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cran.r-project.org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" sz="1600" dirty="0" err="1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tudio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rstudio.com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), and </a:t>
            </a: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MIMIC (http://</a:t>
            </a:r>
            <a:r>
              <a:rPr lang="en-US" sz="1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mimic.physionet.org</a:t>
            </a:r>
            <a:r>
              <a:rPr lang="en-US" sz="1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/) </a:t>
            </a:r>
            <a:r>
              <a:rPr lang="en-US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installed</a:t>
            </a:r>
            <a:r>
              <a:rPr lang="en" sz="1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0925" y="4292925"/>
            <a:ext cx="79416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THERE ARE NO DUMB QUESTIONS—PLEASE ASK TO MAKE THIS A FUN WORKSHOP </a:t>
            </a:r>
            <a:r>
              <a:rPr lang="en-US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</a:t>
            </a:r>
            <a:endParaRPr lang="en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Today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What is Data </a:t>
            </a:r>
            <a:r>
              <a:rPr lang="en" dirty="0" err="1" smtClean="0">
                <a:latin typeface="Arial" charset="0"/>
                <a:ea typeface="Arial" charset="0"/>
                <a:cs typeface="Arial" charset="0"/>
              </a:rPr>
              <a:t>Viz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10 Commandments of Data </a:t>
            </a:r>
            <a:r>
              <a:rPr lang="en" dirty="0" err="1">
                <a:latin typeface="Arial" charset="0"/>
                <a:ea typeface="Arial" charset="0"/>
                <a:cs typeface="Arial" charset="0"/>
              </a:rPr>
              <a:t>Viz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Introduction to ggplot2 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Application to MIMIC / Health Data </a:t>
            </a:r>
            <a:r>
              <a:rPr lang="en" dirty="0" err="1" smtClean="0">
                <a:latin typeface="Arial" charset="0"/>
                <a:ea typeface="Arial" charset="0"/>
                <a:cs typeface="Arial" charset="0"/>
              </a:rPr>
              <a:t>Viz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Practice Problems (time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permitting)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What is Data Visualization?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method of encoding quantitative, relational, or spatial information into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images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taps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into 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visual 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system – an enormously powerful pattern-finding device – which can reveal structure in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in a compelling and accessible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way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Why do we need it?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Visualization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an important means of understanding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effective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visualizations can improve comprehension and often do so more quickly than other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methods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It’s difficult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hard </a:t>
            </a:r>
            <a:r>
              <a:rPr lang="en" dirty="0">
                <a:latin typeface="Arial" charset="0"/>
                <a:ea typeface="Arial" charset="0"/>
                <a:cs typeface="Arial" charset="0"/>
              </a:rPr>
              <a:t>to get a good idea of trends and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patterns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r>
              <a:rPr lang="en" dirty="0">
                <a:latin typeface="Arial" charset="0"/>
                <a:ea typeface="Arial" charset="0"/>
                <a:cs typeface="Arial" charset="0"/>
              </a:rPr>
              <a:t>Some statistical methods are designed to summarize your data in various ways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mean, median, standard deviation,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etc. </a:t>
            </a:r>
          </a:p>
          <a:p>
            <a:r>
              <a:rPr lang="en" dirty="0" smtClean="0">
                <a:latin typeface="Arial" charset="0"/>
                <a:ea typeface="Arial" charset="0"/>
                <a:cs typeface="Arial" charset="0"/>
              </a:rPr>
              <a:t>But sometimes it's just nice to be able to "see" hundreds or thousands of raw data points all at once, without any summary statistics.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Why do we need Health Data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Viz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?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data has grown, particularly in the clinical domain, visualization has become increasingly important for the purposes of presentation and 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exploration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As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a presentation tool, well-chosen visual representations can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help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engage readers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reduce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effort required to understand work. 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As a tool for exploration, a few simple visualizations can go a long way toward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understanding what your data "looks" like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what biases it may contain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and how best to proceed with exploratory analyses.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Understand your audience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Graphs can be used for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our own exploratory data analysis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should be easy, quick, and informative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little details like the aesthetics of the overall image are less important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to convey a message to experts. 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example: when performing regression, using a Q-Q plot to assess homoscedastic residuals 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b="1" dirty="0">
                <a:latin typeface="Arial" charset="0"/>
                <a:ea typeface="Arial" charset="0"/>
                <a:cs typeface="Arial" charset="0"/>
              </a:rPr>
              <a:t>to help tell a story to a general audience</a:t>
            </a:r>
            <a:r>
              <a:rPr lang="en" sz="1600" dirty="0">
                <a:latin typeface="Arial" charset="0"/>
                <a:ea typeface="Arial" charset="0"/>
                <a:cs typeface="Arial" charset="0"/>
              </a:rPr>
              <a:t> 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600" dirty="0">
                <a:latin typeface="Arial" charset="0"/>
                <a:ea typeface="Arial" charset="0"/>
                <a:cs typeface="Arial" charset="0"/>
              </a:rPr>
              <a:t>These are designed to convey specific information about some data in order to support some view. 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 smtClean="0">
                <a:latin typeface="Arial" charset="0"/>
                <a:ea typeface="Arial" charset="0"/>
                <a:cs typeface="Arial" charset="0"/>
              </a:rPr>
              <a:t>Although </a:t>
            </a:r>
            <a:r>
              <a:rPr lang="en" sz="1600" dirty="0">
                <a:latin typeface="Arial" charset="0"/>
                <a:ea typeface="Arial" charset="0"/>
                <a:cs typeface="Arial" charset="0"/>
              </a:rPr>
              <a:t>data can seem objective, the way you present such information is extremely subjective</a:t>
            </a:r>
            <a:r>
              <a:rPr lang="en" sz="1600" dirty="0" smtClean="0">
                <a:latin typeface="Arial" charset="0"/>
                <a:ea typeface="Arial" charset="0"/>
                <a:cs typeface="Arial" charset="0"/>
              </a:rPr>
              <a:t>!</a:t>
            </a:r>
            <a:endParaRPr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Caveat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The key to a good visualization is that it lets the data speak for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itself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The addition of extra fluff (shadows, 3D, extravagant colors) eclipses what the graph is actually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showing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A good visualization is </a:t>
            </a:r>
            <a:r>
              <a:rPr lang="en" dirty="0" smtClean="0">
                <a:latin typeface="Arial" charset="0"/>
                <a:ea typeface="Arial" charset="0"/>
                <a:cs typeface="Arial" charset="0"/>
              </a:rPr>
              <a:t>minimal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It is also faithful to the data, and doesn't misrepresent it by modifying axes or colors the wrong way.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Data visualization is as much of an art as it is a science. 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331125" y="1449025"/>
            <a:ext cx="104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Do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2094675"/>
            <a:ext cx="487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Use the full axis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Simplify less important information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Be creative with legends and labels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Utilize a hierarchy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Ask others for opinions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15050" y="1521975"/>
            <a:ext cx="12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Don’t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0" y="2094675"/>
            <a:ext cx="487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 charset="0"/>
                <a:ea typeface="Arial" charset="0"/>
                <a:cs typeface="Arial" charset="0"/>
              </a:rPr>
              <a:t>Use 3D effects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 charset="0"/>
                <a:ea typeface="Arial" charset="0"/>
                <a:cs typeface="Arial" charset="0"/>
              </a:rPr>
              <a:t>Use more than six colors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 charset="0"/>
                <a:ea typeface="Arial" charset="0"/>
                <a:cs typeface="Arial" charset="0"/>
              </a:rPr>
              <a:t>Change visual style 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 charset="0"/>
                <a:ea typeface="Arial" charset="0"/>
                <a:cs typeface="Arial" charset="0"/>
              </a:rPr>
              <a:t>Make people do visual math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Arial" charset="0"/>
                <a:ea typeface="Arial" charset="0"/>
                <a:cs typeface="Arial" charset="0"/>
              </a:rPr>
              <a:t>Overload the chart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30294" y="626450"/>
            <a:ext cx="70834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cap="all" dirty="0">
                <a:latin typeface="Arial" charset="0"/>
                <a:ea typeface="Arial" charset="0"/>
                <a:cs typeface="Arial" charset="0"/>
              </a:rPr>
              <a:t>The 10 Commandments of Data </a:t>
            </a:r>
            <a:r>
              <a:rPr lang="en" b="1" i="1" cap="all" dirty="0" err="1">
                <a:latin typeface="Arial" charset="0"/>
                <a:ea typeface="Arial" charset="0"/>
                <a:cs typeface="Arial" charset="0"/>
              </a:rPr>
              <a:t>Viz</a:t>
            </a:r>
            <a:endParaRPr b="1" i="1" cap="all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charset="0"/>
                <a:ea typeface="Arial" charset="0"/>
                <a:cs typeface="Arial" charset="0"/>
              </a:rPr>
              <a:t>Do use the full axis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3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 charset="0"/>
                <a:ea typeface="Arial" charset="0"/>
                <a:cs typeface="Arial" charset="0"/>
              </a:rPr>
              <a:t>Avoid Distortion!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 charset="0"/>
                <a:ea typeface="Arial" charset="0"/>
                <a:cs typeface="Arial" charset="0"/>
              </a:rPr>
              <a:t>For bar charts, the numerical axis (often the y axis) must start at zero.  </a:t>
            </a:r>
            <a:endParaRPr>
              <a:latin typeface="Arial" charset="0"/>
              <a:ea typeface="Arial" charset="0"/>
              <a:cs typeface="Arial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 charset="0"/>
                <a:ea typeface="Arial" charset="0"/>
                <a:cs typeface="Arial" charset="0"/>
              </a:rPr>
              <a:t>Our eyes are very sensitive to the area of bars, and we draw inaccurate conclusions when those bars are truncated. </a:t>
            </a:r>
            <a:endParaRPr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49" y="2614025"/>
            <a:ext cx="2938800" cy="21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125" y="2531300"/>
            <a:ext cx="1645150" cy="23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939</Words>
  <Application>Microsoft Macintosh PowerPoint</Application>
  <PresentationFormat>On-screen Show (16:9)</PresentationFormat>
  <Paragraphs>97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Proxima Nova</vt:lpstr>
      <vt:lpstr>Roboto Light</vt:lpstr>
      <vt:lpstr>Wingdings</vt:lpstr>
      <vt:lpstr>Arial</vt:lpstr>
      <vt:lpstr>Spearmint</vt:lpstr>
      <vt:lpstr>Data Visualization</vt:lpstr>
      <vt:lpstr>Today</vt:lpstr>
      <vt:lpstr>What is Data Visualization?</vt:lpstr>
      <vt:lpstr>Why do we need it?</vt:lpstr>
      <vt:lpstr>Why do we need Health Data Viz?</vt:lpstr>
      <vt:lpstr>Understand your audience</vt:lpstr>
      <vt:lpstr>Caveat</vt:lpstr>
      <vt:lpstr>Do</vt:lpstr>
      <vt:lpstr>Do use the full axis</vt:lpstr>
      <vt:lpstr>Do simplify less important information</vt:lpstr>
      <vt:lpstr>Do be creative with your legends and labels</vt:lpstr>
      <vt:lpstr>Do utilize a hierarchy </vt:lpstr>
      <vt:lpstr>Do ask others for opinions</vt:lpstr>
      <vt:lpstr>Don’t use 3D effects</vt:lpstr>
      <vt:lpstr>Don't use more than (about) six colors.</vt:lpstr>
      <vt:lpstr>Don’t change style midway</vt:lpstr>
      <vt:lpstr>Don’t make people do “visual math”</vt:lpstr>
      <vt:lpstr>Don’t overload the chart</vt:lpstr>
      <vt:lpstr>Introduction to ggplot2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David Sasson</cp:lastModifiedBy>
  <cp:revision>8</cp:revision>
  <dcterms:modified xsi:type="dcterms:W3CDTF">2018-07-03T15:45:37Z</dcterms:modified>
</cp:coreProperties>
</file>