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88" r:id="rId4"/>
    <p:sldId id="281" r:id="rId5"/>
    <p:sldId id="282" r:id="rId6"/>
    <p:sldId id="284" r:id="rId7"/>
    <p:sldId id="262" r:id="rId8"/>
    <p:sldId id="287" r:id="rId9"/>
    <p:sldId id="289" r:id="rId10"/>
    <p:sldId id="290" r:id="rId11"/>
    <p:sldId id="28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1"/>
            <p14:sldId id="288"/>
            <p14:sldId id="281"/>
            <p14:sldId id="282"/>
            <p14:sldId id="284"/>
            <p14:sldId id="262"/>
            <p14:sldId id="287"/>
            <p14:sldId id="289"/>
            <p14:sldId id="290"/>
            <p14:sldId id="28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4" d="100"/>
          <a:sy n="74" d="100"/>
        </p:scale>
        <p:origin x="-180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Indicative characters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Associative charactors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Pictographic characters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Pictographic characters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Indicative characters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Associative charactors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6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flat and high pitch  microwave ding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妈，叮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low to high: what? 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go down first and go up: well, uh huh: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我，你，好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falling tone (angry tone) - go all the way down: No!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不，是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59832" y="2492896"/>
            <a:ext cx="5616624" cy="1470025"/>
          </a:xfrm>
        </p:spPr>
        <p:txBody>
          <a:bodyPr>
            <a:normAutofit/>
          </a:bodyPr>
          <a:lstStyle/>
          <a:p>
            <a:r>
              <a:rPr lang="en-GB" sz="4800" smtClean="0">
                <a:solidFill>
                  <a:schemeClr val="accent1">
                    <a:lumMod val="75000"/>
                  </a:schemeClr>
                </a:solidFill>
              </a:rPr>
              <a:t>Mandarin Beginner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3717032"/>
            <a:ext cx="4714056" cy="2520280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+mn-lt"/>
              </a:rPr>
              <a:t>Dandan Lyu</a:t>
            </a:r>
            <a:endParaRPr lang="en-US" sz="2400" dirty="0" smtClean="0">
              <a:solidFill>
                <a:schemeClr val="tx2"/>
              </a:solidFill>
              <a:latin typeface="+mn-lt"/>
            </a:endParaRPr>
          </a:p>
          <a:p>
            <a:r>
              <a:rPr lang="en-US" sz="2400" smtClean="0">
                <a:solidFill>
                  <a:schemeClr val="tx2"/>
                </a:solidFill>
                <a:latin typeface="+mn-lt"/>
              </a:rPr>
              <a:t>2017.05.16</a:t>
            </a:r>
          </a:p>
          <a:p>
            <a:endParaRPr lang="en-GB" sz="2400">
              <a:solidFill>
                <a:schemeClr val="tx2"/>
              </a:solidFill>
              <a:latin typeface="+mn-lt"/>
            </a:endParaRPr>
          </a:p>
          <a:p>
            <a:endParaRPr lang="en-US" sz="2400" smtClean="0">
              <a:solidFill>
                <a:schemeClr val="tx2"/>
              </a:solidFill>
              <a:latin typeface="+mn-lt"/>
            </a:endParaRPr>
          </a:p>
          <a:p>
            <a:r>
              <a:rPr lang="en-GB" sz="1800" smtClean="0">
                <a:solidFill>
                  <a:schemeClr val="tx2"/>
                </a:solidFill>
                <a:latin typeface="+mn-lt"/>
              </a:rPr>
              <a:t>summerlyu1993@gmail.com</a:t>
            </a:r>
            <a:endParaRPr lang="en-US" sz="1800" smtClean="0">
              <a:solidFill>
                <a:schemeClr val="tx2"/>
              </a:solidFill>
              <a:latin typeface="+mn-lt"/>
            </a:endParaRPr>
          </a:p>
          <a:p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26" name="Picture 2" descr="https://confluence.uk.jpmorgan.com/confluence/download/attachments/567503518/NextGen%2520RGB%2520300dpi.jpg?version=1&amp;modificationDate=1493637895000&amp;api=v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016"/>
            <a:ext cx="5112568" cy="143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3648" y="264442"/>
            <a:ext cx="64982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40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Associative charactors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77" y="1547824"/>
            <a:ext cx="2968428" cy="339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50" y="1547826"/>
            <a:ext cx="2960550" cy="339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7418" y="519784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Forest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108" y="5205522"/>
            <a:ext cx="129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rest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2016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0600" y="3048000"/>
            <a:ext cx="4343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New Work</a:t>
            </a:r>
            <a:endParaRPr lang="en-US" sz="5400" dirty="0"/>
          </a:p>
        </p:txBody>
      </p:sp>
      <p:pic>
        <p:nvPicPr>
          <p:cNvPr id="5122" name="img809363" descr="9c4df188-5653-4246-9da5-10e08ba0c5d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2" y="980729"/>
            <a:ext cx="8842673" cy="48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988840"/>
            <a:ext cx="8077200" cy="3816424"/>
          </a:xfrm>
        </p:spPr>
        <p:txBody>
          <a:bodyPr>
            <a:normAutofit/>
          </a:bodyPr>
          <a:lstStyle/>
          <a:p>
            <a:r>
              <a:rPr lang="en-GB" smtClean="0"/>
              <a:t>How are you</a:t>
            </a:r>
            <a:endParaRPr lang="en-US" dirty="0"/>
          </a:p>
          <a:p>
            <a:r>
              <a:rPr lang="en-GB" smtClean="0"/>
              <a:t>What’s your name</a:t>
            </a:r>
            <a:endParaRPr lang="en-GB"/>
          </a:p>
          <a:p>
            <a:r>
              <a:rPr lang="en-GB" smtClean="0"/>
              <a:t>What are Tones</a:t>
            </a:r>
            <a:endParaRPr lang="en-US" altLang="ja-JP" smtClean="0"/>
          </a:p>
          <a:p>
            <a:r>
              <a:rPr lang="en-GB" smtClean="0"/>
              <a:t>Numbers</a:t>
            </a:r>
            <a:endParaRPr lang="zh-CN" altLang="en-US" smtClean="0"/>
          </a:p>
          <a:p>
            <a:r>
              <a:rPr lang="en-GB" smtClean="0"/>
              <a:t>Characters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4177" y="542556"/>
            <a:ext cx="2952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Content</a:t>
            </a:r>
            <a:endParaRPr lang="en-US" sz="5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988840"/>
            <a:ext cx="8077200" cy="3904936"/>
          </a:xfrm>
        </p:spPr>
        <p:txBody>
          <a:bodyPr>
            <a:normAutofit/>
          </a:bodyPr>
          <a:lstStyle/>
          <a:p>
            <a:r>
              <a:rPr lang="en-US" smtClean="0"/>
              <a:t>Nǐ </a:t>
            </a:r>
            <a:r>
              <a:rPr lang="zh-CN" altLang="en-US" smtClean="0"/>
              <a:t>你</a:t>
            </a:r>
            <a:r>
              <a:rPr lang="en-GB" altLang="ja-JP" smtClean="0"/>
              <a:t>(</a:t>
            </a:r>
            <a:r>
              <a:rPr lang="en-GB" altLang="ja-JP"/>
              <a:t>You), </a:t>
            </a:r>
            <a:r>
              <a:rPr lang="en-US" smtClean="0"/>
              <a:t>Wǒ </a:t>
            </a:r>
            <a:r>
              <a:rPr lang="zh-CN" altLang="en-US" smtClean="0"/>
              <a:t>我</a:t>
            </a:r>
            <a:r>
              <a:rPr lang="en-GB" altLang="ja-JP" smtClean="0"/>
              <a:t>(</a:t>
            </a:r>
            <a:r>
              <a:rPr lang="en-GB" altLang="ja-JP"/>
              <a:t>I), </a:t>
            </a:r>
            <a:r>
              <a:rPr lang="en-US" smtClean="0"/>
              <a:t>Tā </a:t>
            </a:r>
            <a:r>
              <a:rPr lang="zh-CN" altLang="en-US" smtClean="0"/>
              <a:t>他 </a:t>
            </a:r>
            <a:r>
              <a:rPr lang="en-GB" altLang="ja-JP" smtClean="0"/>
              <a:t>(</a:t>
            </a:r>
            <a:r>
              <a:rPr lang="en-GB" altLang="ja-JP"/>
              <a:t>He), </a:t>
            </a:r>
            <a:r>
              <a:rPr lang="en-US" smtClean="0"/>
              <a:t>Tā </a:t>
            </a:r>
            <a:r>
              <a:rPr lang="zh-CN" altLang="en-US" smtClean="0"/>
              <a:t>她</a:t>
            </a:r>
            <a:r>
              <a:rPr lang="en-GB" altLang="ja-JP" smtClean="0"/>
              <a:t>(</a:t>
            </a:r>
            <a:r>
              <a:rPr lang="en-US" altLang="ja-JP"/>
              <a:t>S</a:t>
            </a:r>
            <a:r>
              <a:rPr lang="en-US"/>
              <a:t>he)</a:t>
            </a:r>
            <a:endParaRPr lang="en-US" dirty="0"/>
          </a:p>
          <a:p>
            <a:r>
              <a:rPr lang="en-US"/>
              <a:t>Nǐ </a:t>
            </a:r>
            <a:r>
              <a:rPr lang="en-US" smtClean="0"/>
              <a:t>hǎo </a:t>
            </a:r>
            <a:r>
              <a:rPr lang="zh-CN" altLang="en-US" smtClean="0"/>
              <a:t>你好</a:t>
            </a:r>
            <a:r>
              <a:rPr lang="en-GB" altLang="ja-JP" smtClean="0"/>
              <a:t>(Hello</a:t>
            </a:r>
            <a:r>
              <a:rPr lang="en-US" smtClean="0"/>
              <a:t>)</a:t>
            </a:r>
            <a:endParaRPr lang="en-GB"/>
          </a:p>
          <a:p>
            <a:r>
              <a:rPr lang="en-US" smtClean="0"/>
              <a:t>Xièxiè </a:t>
            </a:r>
            <a:r>
              <a:rPr lang="ja-JP" altLang="en-US" smtClean="0"/>
              <a:t>谢谢 </a:t>
            </a:r>
            <a:r>
              <a:rPr lang="en-GB" altLang="ja-JP" smtClean="0"/>
              <a:t>(Thank you)</a:t>
            </a:r>
            <a:endParaRPr lang="en-US" altLang="ja-JP" smtClean="0"/>
          </a:p>
          <a:p>
            <a:r>
              <a:rPr lang="en-US"/>
              <a:t>Bùyòng </a:t>
            </a:r>
            <a:r>
              <a:rPr lang="en-US" smtClean="0"/>
              <a:t>xiè </a:t>
            </a:r>
            <a:r>
              <a:rPr lang="zh-CN" altLang="en-US" smtClean="0"/>
              <a:t>不用谢 </a:t>
            </a:r>
            <a:r>
              <a:rPr lang="en-GB" altLang="zh-CN" smtClean="0"/>
              <a:t>(You are welcomed)</a:t>
            </a:r>
            <a:endParaRPr lang="zh-CN" altLang="en-US" smtClean="0"/>
          </a:p>
          <a:p>
            <a:r>
              <a:rPr lang="en-US" smtClean="0"/>
              <a:t>Zàijiàn </a:t>
            </a:r>
            <a:r>
              <a:rPr lang="zh-CN" altLang="en-US" smtClean="0"/>
              <a:t>再见 </a:t>
            </a:r>
            <a:r>
              <a:rPr lang="en-GB" altLang="zh-CN" smtClean="0"/>
              <a:t>(Goodbye)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542556"/>
            <a:ext cx="4745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How are you?</a:t>
            </a:r>
            <a:endParaRPr lang="en-US" sz="5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9762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03648" y="3271964"/>
            <a:ext cx="6781800" cy="30166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600" smtClean="0">
                <a:latin typeface="Antique Olive CompactPS" panose="020B0904030504030204" pitchFamily="34" charset="0"/>
              </a:rPr>
              <a:t>我 叫 </a:t>
            </a:r>
            <a:r>
              <a:rPr lang="zh-CN" altLang="en-US" sz="3600" u="sng" smtClean="0">
                <a:latin typeface="Antique Olive CompactPS" panose="020B0904030504030204" pitchFamily="34" charset="0"/>
              </a:rPr>
              <a:t>吕 丹丹</a:t>
            </a:r>
            <a:endParaRPr lang="en-US" altLang="zh-CN" sz="3600" u="sng" smtClean="0">
              <a:latin typeface="Antique Olive CompactPS" panose="020B0904030504030204" pitchFamily="34" charset="0"/>
            </a:endParaRPr>
          </a:p>
          <a:p>
            <a:r>
              <a:rPr lang="en-US" sz="3600">
                <a:latin typeface="+mj-lt"/>
              </a:rPr>
              <a:t>Wǒ jiào </a:t>
            </a:r>
            <a:r>
              <a:rPr lang="en-US" sz="3600" smtClean="0">
                <a:latin typeface="+mj-lt"/>
              </a:rPr>
              <a:t>Lǚ dāndān</a:t>
            </a:r>
          </a:p>
          <a:p>
            <a:endParaRPr lang="en-US" sz="3600" u="sng">
              <a:latin typeface="+mj-lt"/>
            </a:endParaRPr>
          </a:p>
          <a:p>
            <a:r>
              <a:rPr lang="en-US" sz="3600" u="sng" smtClean="0">
                <a:latin typeface="+mj-lt"/>
              </a:rPr>
              <a:t>Link</a:t>
            </a:r>
            <a:r>
              <a:rPr lang="zh-CN" altLang="en-US" sz="3600" u="sng" smtClean="0">
                <a:latin typeface="+mj-lt"/>
              </a:rPr>
              <a:t>： </a:t>
            </a:r>
            <a:endParaRPr lang="en-US" sz="3600" u="sng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-1101389"/>
            <a:ext cx="7765662" cy="16476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691" y="1714915"/>
            <a:ext cx="75725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What’s your name ?</a:t>
            </a:r>
            <a:endParaRPr lang="en-US" sz="5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73710" y="1049647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Tone is one of the most important components in Chinese. There </a:t>
            </a:r>
            <a:r>
              <a:rPr lang="en-US"/>
              <a:t>are 4 </a:t>
            </a:r>
            <a:r>
              <a:rPr lang="en-US" smtClean="0"/>
              <a:t>tones</a:t>
            </a:r>
            <a:r>
              <a:rPr lang="zh-CN" altLang="en-US" smtClean="0"/>
              <a:t>： </a:t>
            </a:r>
            <a:r>
              <a:rPr lang="en-US" smtClean="0"/>
              <a:t>Flat tone</a:t>
            </a:r>
            <a:r>
              <a:rPr lang="en-GB" smtClean="0"/>
              <a:t>, </a:t>
            </a:r>
            <a:r>
              <a:rPr lang="zh-CN" altLang="en-US" smtClean="0"/>
              <a:t> </a:t>
            </a:r>
            <a:r>
              <a:rPr lang="en-US" altLang="zh-CN" smtClean="0"/>
              <a:t>Rising</a:t>
            </a:r>
            <a:r>
              <a:rPr lang="en-US" smtClean="0"/>
              <a:t> tone, Descending Ascending tone</a:t>
            </a:r>
            <a:r>
              <a:rPr lang="en-GB" smtClean="0"/>
              <a:t>, </a:t>
            </a:r>
            <a:r>
              <a:rPr lang="en-US" smtClean="0"/>
              <a:t>Falling tone</a:t>
            </a:r>
            <a:r>
              <a:rPr lang="zh-CN" altLang="en-US"/>
              <a:t>： </a:t>
            </a:r>
            <a:endParaRPr lang="en-US"/>
          </a:p>
        </p:txBody>
      </p:sp>
      <p:pic>
        <p:nvPicPr>
          <p:cNvPr id="2054" name="Picture 6" descr="Image result for mandarin four tone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46910"/>
            <a:ext cx="5360001" cy="17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andarin four to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7072"/>
            <a:ext cx="4608512" cy="23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87330" y="-27384"/>
            <a:ext cx="75725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What are tones</a:t>
            </a:r>
            <a:endParaRPr lang="en-US" sz="5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560470" y="-3457925"/>
            <a:ext cx="2895600" cy="68610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7330" y="-27384"/>
            <a:ext cx="75725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Numbers</a:t>
            </a:r>
            <a:endParaRPr lang="en-US" sz="5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35980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Gesture with pronouciation </a:t>
            </a:r>
          </a:p>
          <a:p>
            <a:r>
              <a:rPr lang="en-US"/>
              <a:t>0 - ring </a:t>
            </a:r>
          </a:p>
          <a:p>
            <a:r>
              <a:rPr lang="en-US"/>
              <a:t>1 - first syllable of evening</a:t>
            </a:r>
          </a:p>
          <a:p>
            <a:r>
              <a:rPr lang="en-US"/>
              <a:t>2 - Are - curl tongue </a:t>
            </a:r>
          </a:p>
          <a:p>
            <a:r>
              <a:rPr lang="en-US"/>
              <a:t>3 - Sandy - First syllable San</a:t>
            </a:r>
          </a:p>
          <a:p>
            <a:r>
              <a:rPr lang="en-US"/>
              <a:t>4 - Snake - S</a:t>
            </a:r>
          </a:p>
          <a:p>
            <a:r>
              <a:rPr lang="en-US"/>
              <a:t>5 - Imaging the wind is blowing</a:t>
            </a:r>
          </a:p>
          <a:p>
            <a:r>
              <a:rPr lang="en-US"/>
              <a:t>6 - Leo - but pronounce it really fast</a:t>
            </a:r>
          </a:p>
          <a:p>
            <a:r>
              <a:rPr lang="en-US"/>
              <a:t>7 - Chili number - Chi </a:t>
            </a:r>
          </a:p>
          <a:p>
            <a:r>
              <a:rPr lang="en-US"/>
              <a:t>8 - Blow trumpet - </a:t>
            </a:r>
            <a:r>
              <a:rPr lang="zh-CN" altLang="en-US"/>
              <a:t>喇叭</a:t>
            </a:r>
            <a:endParaRPr lang="en-US"/>
          </a:p>
          <a:p>
            <a:r>
              <a:rPr lang="en-US"/>
              <a:t>9 - Falling than raising</a:t>
            </a:r>
          </a:p>
          <a:p>
            <a:r>
              <a:rPr lang="en-US"/>
              <a:t>10 - Shrimp - Sh</a:t>
            </a:r>
          </a:p>
          <a:p>
            <a:endParaRPr lang="en-US"/>
          </a:p>
        </p:txBody>
      </p:sp>
      <p:pic>
        <p:nvPicPr>
          <p:cNvPr id="1026" name="Picture 2" descr="Image result for chinese count with gestur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4232821" cy="28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5974317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483768" y="313127"/>
            <a:ext cx="4536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Characters</a:t>
            </a:r>
            <a:endParaRPr lang="en-US" sz="5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3648" y="264442"/>
            <a:ext cx="64982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40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Pictographic characters</a:t>
            </a:r>
          </a:p>
        </p:txBody>
      </p:sp>
      <p:pic>
        <p:nvPicPr>
          <p:cNvPr id="2050" name="img27375" descr="c516eac4-f34f-49a2-8263-963e2f2b48f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28092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3648" y="264442"/>
            <a:ext cx="64982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40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Indicative characters</a:t>
            </a:r>
          </a:p>
        </p:txBody>
      </p:sp>
      <p:pic>
        <p:nvPicPr>
          <p:cNvPr id="3074" name="img466949" descr="5b179b1b-8873-4f9a-82e0-08f1c00d246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94" y="1772816"/>
            <a:ext cx="780627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2016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331</Words>
  <Application>Microsoft Office PowerPoint</Application>
  <PresentationFormat>On-screen Show (4:3)</PresentationFormat>
  <Paragraphs>86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Training</vt:lpstr>
      <vt:lpstr>Mandarin Beginner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Work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2017-05-15T08:34:06Z</dcterms:created>
  <dcterms:modified xsi:type="dcterms:W3CDTF">2017-05-16T08:14:51Z</dcterms:modified>
</cp:coreProperties>
</file>