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56" r:id="rId5"/>
    <p:sldId id="257" r:id="rId6"/>
    <p:sldId id="258" r:id="rId7"/>
    <p:sldId id="262" r:id="rId8"/>
    <p:sldId id="263" r:id="rId9"/>
    <p:sldId id="264" r:id="rId10"/>
    <p:sldId id="265" r:id="rId11"/>
    <p:sldId id="259"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1" d="100"/>
          <a:sy n="71" d="100"/>
        </p:scale>
        <p:origin x="7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sz="5400" dirty="0"/>
              <a:t>BLOCKCHAIN TECHNOLOGY</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err="1"/>
              <a:t>Summiya</a:t>
            </a:r>
            <a:r>
              <a:rPr lang="en-US" b="1" dirty="0"/>
              <a:t> </a:t>
            </a:r>
            <a:r>
              <a:rPr lang="en-US" b="1" dirty="0" err="1"/>
              <a:t>Saif</a:t>
            </a:r>
            <a:r>
              <a:rPr lang="en-US" b="1" dirty="0"/>
              <a:t> (2212143)</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E531-2880-4C4A-BE90-F763B7D6CB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732B75-BE2B-4811-89F2-7F8FBD0B489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5E220D-D126-4CC0-9025-E1E0991ABE51}"/>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BC2E1F4-2DE4-4B0E-9830-BA353C8F0070}"/>
              </a:ext>
            </a:extLst>
          </p:cNvPr>
          <p:cNvSpPr/>
          <p:nvPr/>
        </p:nvSpPr>
        <p:spPr>
          <a:xfrm>
            <a:off x="3693395" y="760104"/>
            <a:ext cx="2686954" cy="674352"/>
          </a:xfrm>
          <a:prstGeom prst="rect">
            <a:avLst/>
          </a:prstGeom>
        </p:spPr>
        <p:txBody>
          <a:bodyPr wrap="none">
            <a:spAutoFit/>
          </a:bodyPr>
          <a:lstStyle/>
          <a:p>
            <a:pPr>
              <a:lnSpc>
                <a:spcPct val="115000"/>
              </a:lnSpc>
              <a:spcBef>
                <a:spcPts val="2400"/>
              </a:spcBef>
            </a:pPr>
            <a:r>
              <a:rPr lang="en-US" sz="3600" b="1" dirty="0">
                <a:solidFill>
                  <a:schemeClr val="bg1"/>
                </a:solidFill>
              </a:rPr>
              <a:t>Conclusion</a:t>
            </a:r>
            <a:endParaRPr lang="en-US" sz="8000" b="1" kern="0" dirty="0">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sp>
        <p:nvSpPr>
          <p:cNvPr id="6" name="Rectangle 5">
            <a:extLst>
              <a:ext uri="{FF2B5EF4-FFF2-40B4-BE49-F238E27FC236}">
                <a16:creationId xmlns:a16="http://schemas.microsoft.com/office/drawing/2014/main" id="{04C722D7-542F-4EF6-83A7-36E7741A76B5}"/>
              </a:ext>
            </a:extLst>
          </p:cNvPr>
          <p:cNvSpPr/>
          <p:nvPr/>
        </p:nvSpPr>
        <p:spPr>
          <a:xfrm>
            <a:off x="3702079" y="1848267"/>
            <a:ext cx="8147021" cy="3693319"/>
          </a:xfrm>
          <a:prstGeom prst="rect">
            <a:avLst/>
          </a:prstGeom>
        </p:spPr>
        <p:txBody>
          <a:bodyPr wrap="square">
            <a:spAutoFit/>
          </a:bodyPr>
          <a:lstStyle/>
          <a:p>
            <a:pPr marL="285750" indent="-285750" algn="just">
              <a:lnSpc>
                <a:spcPct val="100000"/>
              </a:lnSpc>
              <a:buFont typeface="Arial" panose="020B0604020202020204" pitchFamily="34" charset="0"/>
              <a:buChar char="•"/>
            </a:pPr>
            <a:r>
              <a:rPr lang="en-US" sz="2000" dirty="0">
                <a:solidFill>
                  <a:schemeClr val="bg1"/>
                </a:solidFill>
              </a:rPr>
              <a:t>Blockchain could be applied to a variety of fields far beyond Bitcoin</a:t>
            </a:r>
          </a:p>
          <a:p>
            <a:pPr marL="285750" indent="-285750" algn="just">
              <a:lnSpc>
                <a:spcPct val="100000"/>
              </a:lnSpc>
              <a:buFont typeface="Arial" panose="020B0604020202020204" pitchFamily="34" charset="0"/>
              <a:buChar char="•"/>
            </a:pPr>
            <a:endParaRPr lang="en-US" sz="2000" dirty="0">
              <a:solidFill>
                <a:schemeClr val="bg1"/>
              </a:solidFill>
            </a:endParaRPr>
          </a:p>
          <a:p>
            <a:pPr marL="285750" indent="-285750" algn="just">
              <a:lnSpc>
                <a:spcPct val="100000"/>
              </a:lnSpc>
              <a:buFont typeface="Arial" panose="020B0604020202020204" pitchFamily="34" charset="0"/>
              <a:buChar char="•"/>
            </a:pPr>
            <a:r>
              <a:rPr lang="en-US" sz="2000" dirty="0">
                <a:solidFill>
                  <a:schemeClr val="bg1"/>
                </a:solidFill>
              </a:rPr>
              <a:t>Blockchain has shown its potential for transforming the traditional industry with its key characteristics: </a:t>
            </a:r>
            <a:r>
              <a:rPr lang="en-US" sz="2000" dirty="0" err="1">
                <a:solidFill>
                  <a:schemeClr val="bg1"/>
                </a:solidFill>
              </a:rPr>
              <a:t>decentralisation</a:t>
            </a:r>
            <a:r>
              <a:rPr lang="en-US" sz="2000" dirty="0">
                <a:solidFill>
                  <a:schemeClr val="bg1"/>
                </a:solidFill>
              </a:rPr>
              <a:t>, persistency, anonymity and auditability</a:t>
            </a:r>
          </a:p>
          <a:p>
            <a:pPr algn="just">
              <a:lnSpc>
                <a:spcPct val="100000"/>
              </a:lnSpc>
            </a:pPr>
            <a:endParaRPr lang="en-US" sz="2000" dirty="0">
              <a:solidFill>
                <a:schemeClr val="bg1"/>
              </a:solidFill>
            </a:endParaRPr>
          </a:p>
          <a:p>
            <a:pPr marL="285750" indent="-285750" algn="just">
              <a:buFont typeface="Arial" panose="020B0604020202020204" pitchFamily="34" charset="0"/>
              <a:buChar char="•"/>
            </a:pPr>
            <a:r>
              <a:rPr lang="en-US" sz="2000" dirty="0">
                <a:solidFill>
                  <a:schemeClr val="bg1"/>
                </a:solidFill>
              </a:rPr>
              <a:t>The blockchain technology is acquiring immense attention from public and private sectors, more smart contract-based applications would be put into use.</a:t>
            </a:r>
          </a:p>
          <a:p>
            <a:r>
              <a:rPr lang="en-US" b="1" dirty="0">
                <a:solidFill>
                  <a:schemeClr val="bg1"/>
                </a:solidFill>
              </a:rPr>
              <a:t> </a:t>
            </a:r>
            <a:endParaRPr lang="en-US" dirty="0">
              <a:solidFill>
                <a:schemeClr val="bg1"/>
              </a:solidFill>
            </a:endParaRPr>
          </a:p>
          <a:p>
            <a:pPr marL="285750" indent="-285750" algn="just">
              <a:lnSpc>
                <a:spcPct val="100000"/>
              </a:lnSpc>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516226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04706" y="764373"/>
            <a:ext cx="8787294" cy="1474330"/>
          </a:xfrm>
        </p:spPr>
        <p:txBody>
          <a:bodyPr>
            <a:normAutofit/>
          </a:bodyPr>
          <a:lstStyle/>
          <a:p>
            <a:pPr algn="ctr"/>
            <a:r>
              <a:rPr lang="en-US" dirty="0"/>
              <a:t>Introduction to blockchain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896036"/>
            <a:ext cx="7454077" cy="4322650"/>
          </a:xfrm>
        </p:spPr>
        <p:txBody>
          <a:bodyPr>
            <a:normAutofit fontScale="92500" lnSpcReduction="10000"/>
          </a:bodyPr>
          <a:lstStyle/>
          <a:p>
            <a:pPr algn="just">
              <a:lnSpc>
                <a:spcPct val="100000"/>
              </a:lnSpc>
            </a:pPr>
            <a:r>
              <a:rPr lang="en-US" dirty="0"/>
              <a:t>Blockchain was first proposed in 2008 and implemented in 2009</a:t>
            </a:r>
          </a:p>
          <a:p>
            <a:pPr algn="just">
              <a:lnSpc>
                <a:spcPct val="100000"/>
              </a:lnSpc>
            </a:pPr>
            <a:r>
              <a:rPr lang="en-US" dirty="0"/>
              <a:t>Blockchain could be regarded as a public ledger, in which all committed transactions are stored in a chain of blocks.</a:t>
            </a:r>
          </a:p>
          <a:p>
            <a:pPr algn="just">
              <a:lnSpc>
                <a:spcPct val="100000"/>
              </a:lnSpc>
            </a:pPr>
            <a:r>
              <a:rPr lang="en-US" dirty="0"/>
              <a:t>Blockchain can work in a </a:t>
            </a:r>
            <a:r>
              <a:rPr lang="en-US" dirty="0" err="1"/>
              <a:t>decentralised</a:t>
            </a:r>
            <a:r>
              <a:rPr lang="en-US" dirty="0"/>
              <a:t> environment, which is enabled by integrating several core technologies such as cryptographic hash, digital signature (based on asymmetric cryptography) and distributed consensus mechanism</a:t>
            </a:r>
          </a:p>
          <a:p>
            <a:pPr algn="just">
              <a:lnSpc>
                <a:spcPct val="100000"/>
              </a:lnSpc>
            </a:pPr>
            <a:r>
              <a:rPr lang="en-US" dirty="0"/>
              <a:t>Bitcoin is the most famous application of blockchain, blockchain can be applied into diverse applications far beyond cryptocurrencies</a:t>
            </a:r>
            <a:endParaRPr lang="en-US" sz="2000" dirty="0"/>
          </a:p>
        </p:txBody>
      </p:sp>
      <p:pic>
        <p:nvPicPr>
          <p:cNvPr id="1026" name="Picture 2" descr="Blockchain Facts: What Is It, How It Works, and How It Can Be Used">
            <a:extLst>
              <a:ext uri="{FF2B5EF4-FFF2-40B4-BE49-F238E27FC236}">
                <a16:creationId xmlns:a16="http://schemas.microsoft.com/office/drawing/2014/main" id="{6B8BEC68-0B09-4581-84B3-705E4A781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3" t="19607" r="55010" b="20392"/>
          <a:stretch/>
        </p:blipFill>
        <p:spPr bwMode="auto">
          <a:xfrm>
            <a:off x="0" y="1385949"/>
            <a:ext cx="3443091" cy="358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976E-2761-4833-95B0-5A91015C03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05C720-7A46-454B-AC90-4D636BD775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581266-861F-4A39-AC0B-EDFC61168389}"/>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5C96ED3-4C9E-48B3-9466-3BEAA6F13958}"/>
              </a:ext>
            </a:extLst>
          </p:cNvPr>
          <p:cNvSpPr/>
          <p:nvPr/>
        </p:nvSpPr>
        <p:spPr>
          <a:xfrm>
            <a:off x="3736059" y="639315"/>
            <a:ext cx="4557658" cy="688458"/>
          </a:xfrm>
          <a:prstGeom prst="rect">
            <a:avLst/>
          </a:prstGeom>
        </p:spPr>
        <p:txBody>
          <a:bodyPr wrap="none">
            <a:spAutoFit/>
          </a:bodyPr>
          <a:lstStyle/>
          <a:p>
            <a:pPr>
              <a:lnSpc>
                <a:spcPct val="115000"/>
              </a:lnSpc>
              <a:spcBef>
                <a:spcPts val="2400"/>
              </a:spcBef>
            </a:pPr>
            <a:r>
              <a:rPr lang="en-US" sz="3600" b="1" kern="0" dirty="0">
                <a:solidFill>
                  <a:srgbClr val="000000"/>
                </a:solidFill>
                <a:latin typeface="Calibri" panose="020F0502020204030204" pitchFamily="34" charset="0"/>
                <a:ea typeface="Calibri" panose="020F0502020204030204" pitchFamily="34" charset="0"/>
                <a:cs typeface="Cambria" panose="02040503050406030204" pitchFamily="18" charset="0"/>
              </a:rPr>
              <a:t>Blockchain Technology</a:t>
            </a:r>
            <a:endParaRPr lang="en-US" sz="2800" b="1" kern="0" dirty="0">
              <a:solidFill>
                <a:srgbClr val="366091"/>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 name="Rectangle 6">
            <a:extLst>
              <a:ext uri="{FF2B5EF4-FFF2-40B4-BE49-F238E27FC236}">
                <a16:creationId xmlns:a16="http://schemas.microsoft.com/office/drawing/2014/main" id="{D221841A-7A8A-429B-BBDB-104790C064BD}"/>
              </a:ext>
            </a:extLst>
          </p:cNvPr>
          <p:cNvSpPr/>
          <p:nvPr/>
        </p:nvSpPr>
        <p:spPr>
          <a:xfrm>
            <a:off x="3736059" y="1452831"/>
            <a:ext cx="7962882" cy="1754326"/>
          </a:xfrm>
          <a:prstGeom prst="rect">
            <a:avLst/>
          </a:prstGeom>
        </p:spPr>
        <p:txBody>
          <a:bodyPr wrap="square">
            <a:spAutoFit/>
          </a:bodyPr>
          <a:lstStyle/>
          <a:p>
            <a:pPr marL="285750" indent="-285750" algn="just">
              <a:lnSpc>
                <a:spcPct val="100000"/>
              </a:lnSpc>
              <a:buFont typeface="Wingdings" panose="05000000000000000000" pitchFamily="2" charset="2"/>
              <a:buChar char="§"/>
            </a:pPr>
            <a:r>
              <a:rPr lang="en-US" dirty="0">
                <a:solidFill>
                  <a:schemeClr val="bg1"/>
                </a:solidFill>
              </a:rPr>
              <a:t>The blockchain is a sequence of blocks, which holds a complete list of transaction records like conventional public ledger.</a:t>
            </a:r>
          </a:p>
          <a:p>
            <a:pPr marL="285750" indent="-285750" algn="just">
              <a:lnSpc>
                <a:spcPct val="100000"/>
              </a:lnSpc>
              <a:buFont typeface="Wingdings" panose="05000000000000000000" pitchFamily="2" charset="2"/>
              <a:buChar char="§"/>
            </a:pPr>
            <a:endParaRPr lang="en-US" dirty="0">
              <a:solidFill>
                <a:schemeClr val="bg1"/>
              </a:solidFill>
            </a:endParaRPr>
          </a:p>
          <a:p>
            <a:pPr marL="285750" indent="-285750" algn="just">
              <a:lnSpc>
                <a:spcPct val="100000"/>
              </a:lnSpc>
              <a:buFont typeface="Wingdings" panose="05000000000000000000" pitchFamily="2" charset="2"/>
              <a:buChar char="§"/>
            </a:pPr>
            <a:r>
              <a:rPr lang="en-US" dirty="0">
                <a:solidFill>
                  <a:schemeClr val="bg1"/>
                </a:solidFill>
              </a:rPr>
              <a:t>Each block points to the immediately previous block via a reference that is essentially a hash value of the previous block called parent block. </a:t>
            </a:r>
          </a:p>
        </p:txBody>
      </p:sp>
      <p:pic>
        <p:nvPicPr>
          <p:cNvPr id="8" name="Picture 7">
            <a:extLst>
              <a:ext uri="{FF2B5EF4-FFF2-40B4-BE49-F238E27FC236}">
                <a16:creationId xmlns:a16="http://schemas.microsoft.com/office/drawing/2014/main" id="{9365451C-8618-4854-B143-28FBE13AF431}"/>
              </a:ext>
            </a:extLst>
          </p:cNvPr>
          <p:cNvPicPr/>
          <p:nvPr/>
        </p:nvPicPr>
        <p:blipFill rotWithShape="1">
          <a:blip r:embed="rId3"/>
          <a:srcRect l="2564" t="33352" r="8333" b="37286"/>
          <a:stretch/>
        </p:blipFill>
        <p:spPr bwMode="auto">
          <a:xfrm>
            <a:off x="3736059" y="3522333"/>
            <a:ext cx="8178035" cy="2571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3380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66F6-3D6B-4A73-86A6-2F013E0AAF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24BC54-87B1-4CF4-A0BE-29AAFA610EF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42510CF-2DC6-4620-9906-457D8337D172}"/>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6170E1E-FBE4-49E3-A56A-3B3FBD603895}"/>
              </a:ext>
            </a:extLst>
          </p:cNvPr>
          <p:cNvSpPr/>
          <p:nvPr/>
        </p:nvSpPr>
        <p:spPr>
          <a:xfrm>
            <a:off x="3988182" y="902099"/>
            <a:ext cx="1220206" cy="688458"/>
          </a:xfrm>
          <a:prstGeom prst="rect">
            <a:avLst/>
          </a:prstGeom>
        </p:spPr>
        <p:txBody>
          <a:bodyPr wrap="none">
            <a:spAutoFit/>
          </a:bodyPr>
          <a:lstStyle/>
          <a:p>
            <a:pPr>
              <a:lnSpc>
                <a:spcPct val="115000"/>
              </a:lnSpc>
              <a:spcBef>
                <a:spcPts val="2400"/>
              </a:spcBef>
            </a:pPr>
            <a:r>
              <a:rPr lang="en-US" sz="3600" b="1" kern="0" dirty="0">
                <a:solidFill>
                  <a:srgbClr val="000000"/>
                </a:solidFill>
                <a:latin typeface="Calibri" panose="020F0502020204030204" pitchFamily="34" charset="0"/>
                <a:ea typeface="Calibri" panose="020F0502020204030204" pitchFamily="34" charset="0"/>
                <a:cs typeface="Cambria" panose="02040503050406030204" pitchFamily="18" charset="0"/>
              </a:rPr>
              <a:t>Block</a:t>
            </a:r>
            <a:endParaRPr lang="en-US" sz="2800" b="1" kern="0" dirty="0">
              <a:solidFill>
                <a:srgbClr val="366091"/>
              </a:solidFill>
              <a:latin typeface="Cambria" panose="02040503050406030204" pitchFamily="18" charset="0"/>
              <a:ea typeface="Cambria" panose="02040503050406030204" pitchFamily="18" charset="0"/>
              <a:cs typeface="Cambria" panose="02040503050406030204" pitchFamily="18" charset="0"/>
            </a:endParaRPr>
          </a:p>
        </p:txBody>
      </p:sp>
      <p:sp>
        <p:nvSpPr>
          <p:cNvPr id="6" name="Rectangle 5">
            <a:extLst>
              <a:ext uri="{FF2B5EF4-FFF2-40B4-BE49-F238E27FC236}">
                <a16:creationId xmlns:a16="http://schemas.microsoft.com/office/drawing/2014/main" id="{EB4FAB62-1D1A-4632-B3E4-55F3B78E5A8C}"/>
              </a:ext>
            </a:extLst>
          </p:cNvPr>
          <p:cNvSpPr/>
          <p:nvPr/>
        </p:nvSpPr>
        <p:spPr>
          <a:xfrm>
            <a:off x="3827929" y="1590557"/>
            <a:ext cx="7897905" cy="923330"/>
          </a:xfrm>
          <a:prstGeom prst="rect">
            <a:avLst/>
          </a:prstGeom>
        </p:spPr>
        <p:txBody>
          <a:bodyPr wrap="square">
            <a:spAutoFit/>
          </a:bodyPr>
          <a:lstStyle/>
          <a:p>
            <a:pPr marL="285750" indent="-285750" algn="just">
              <a:buFont typeface="Wingdings" panose="05000000000000000000" pitchFamily="2" charset="2"/>
              <a:buChar char="§"/>
            </a:pPr>
            <a:r>
              <a:rPr lang="en-US" dirty="0">
                <a:solidFill>
                  <a:schemeClr val="bg1"/>
                </a:solidFill>
              </a:rPr>
              <a:t>A block consists of the block header and the block body. In particular, the block header includes: </a:t>
            </a:r>
          </a:p>
          <a:p>
            <a:pPr marL="285750" indent="-285750" algn="just">
              <a:lnSpc>
                <a:spcPct val="100000"/>
              </a:lnSpc>
              <a:buFont typeface="Wingdings" panose="05000000000000000000" pitchFamily="2" charset="2"/>
              <a:buChar char="§"/>
            </a:pPr>
            <a:endParaRPr lang="en-US" dirty="0">
              <a:solidFill>
                <a:schemeClr val="bg1"/>
              </a:solidFill>
            </a:endParaRPr>
          </a:p>
        </p:txBody>
      </p:sp>
      <p:pic>
        <p:nvPicPr>
          <p:cNvPr id="7" name="Picture 6">
            <a:extLst>
              <a:ext uri="{FF2B5EF4-FFF2-40B4-BE49-F238E27FC236}">
                <a16:creationId xmlns:a16="http://schemas.microsoft.com/office/drawing/2014/main" id="{769406BD-164D-449F-8278-97AD2BD0BA66}"/>
              </a:ext>
            </a:extLst>
          </p:cNvPr>
          <p:cNvPicPr/>
          <p:nvPr/>
        </p:nvPicPr>
        <p:blipFill rotWithShape="1">
          <a:blip r:embed="rId3"/>
          <a:srcRect l="33013" t="47606" r="37340" b="22462"/>
          <a:stretch/>
        </p:blipFill>
        <p:spPr bwMode="auto">
          <a:xfrm>
            <a:off x="3827929" y="2276535"/>
            <a:ext cx="7992035" cy="42856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9766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065C-5FB9-446F-B636-FE27ECF4BB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4C422-8553-4EE2-97A6-BEF4602470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B5FE60-D9F7-4233-8EB7-2812B6E1B84C}"/>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F2D4A86-105A-4546-B5C9-6A54A5E0A544}"/>
              </a:ext>
            </a:extLst>
          </p:cNvPr>
          <p:cNvSpPr/>
          <p:nvPr/>
        </p:nvSpPr>
        <p:spPr>
          <a:xfrm>
            <a:off x="3795760" y="764373"/>
            <a:ext cx="3776996" cy="674672"/>
          </a:xfrm>
          <a:prstGeom prst="rect">
            <a:avLst/>
          </a:prstGeom>
        </p:spPr>
        <p:txBody>
          <a:bodyPr wrap="none">
            <a:spAutoFit/>
          </a:bodyPr>
          <a:lstStyle/>
          <a:p>
            <a:pPr>
              <a:lnSpc>
                <a:spcPct val="115000"/>
              </a:lnSpc>
              <a:spcBef>
                <a:spcPts val="2400"/>
              </a:spcBef>
            </a:pPr>
            <a:r>
              <a:rPr lang="en-US" sz="3600" b="1" dirty="0">
                <a:solidFill>
                  <a:schemeClr val="bg1"/>
                </a:solidFill>
              </a:rPr>
              <a:t>Digital signature</a:t>
            </a:r>
            <a:endParaRPr lang="en-US" sz="4800" b="1" kern="0" dirty="0">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pic>
        <p:nvPicPr>
          <p:cNvPr id="6" name="Picture 5">
            <a:extLst>
              <a:ext uri="{FF2B5EF4-FFF2-40B4-BE49-F238E27FC236}">
                <a16:creationId xmlns:a16="http://schemas.microsoft.com/office/drawing/2014/main" id="{A410CB35-027A-41C3-8469-C166BAABC1E3}"/>
              </a:ext>
            </a:extLst>
          </p:cNvPr>
          <p:cNvPicPr/>
          <p:nvPr/>
        </p:nvPicPr>
        <p:blipFill rotWithShape="1">
          <a:blip r:embed="rId3"/>
          <a:srcRect l="22116" t="32497" r="26602" b="42133"/>
          <a:stretch/>
        </p:blipFill>
        <p:spPr bwMode="auto">
          <a:xfrm>
            <a:off x="3482788" y="3085259"/>
            <a:ext cx="8296835" cy="3476906"/>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E8CEED3-BA6B-4896-96DA-F5C4A440D4B5}"/>
              </a:ext>
            </a:extLst>
          </p:cNvPr>
          <p:cNvSpPr/>
          <p:nvPr/>
        </p:nvSpPr>
        <p:spPr>
          <a:xfrm>
            <a:off x="3599329" y="1631685"/>
            <a:ext cx="8045824" cy="1200329"/>
          </a:xfrm>
          <a:prstGeom prst="rect">
            <a:avLst/>
          </a:prstGeom>
        </p:spPr>
        <p:txBody>
          <a:bodyPr wrap="square">
            <a:spAutoFit/>
          </a:bodyPr>
          <a:lstStyle/>
          <a:p>
            <a:pPr marL="285750" indent="-285750" algn="just">
              <a:buFont typeface="Wingdings" panose="05000000000000000000" pitchFamily="2" charset="2"/>
              <a:buChar char="§"/>
            </a:pPr>
            <a:r>
              <a:rPr lang="en-US" dirty="0">
                <a:solidFill>
                  <a:schemeClr val="bg1"/>
                </a:solidFill>
              </a:rPr>
              <a:t>Each user owns a pair of private key and public key. The private key is used to sign the transactions. The digital signed transactions are spread throughout the whole network and then are accessed by public keys, which are visible to everyone in the network. </a:t>
            </a:r>
          </a:p>
        </p:txBody>
      </p:sp>
    </p:spTree>
    <p:extLst>
      <p:ext uri="{BB962C8B-B14F-4D97-AF65-F5344CB8AC3E}">
        <p14:creationId xmlns:p14="http://schemas.microsoft.com/office/powerpoint/2010/main" val="542681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57F7-6E4B-4DED-81DA-5031B2F52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6E1D7-3880-4A38-9EE0-F523E2F337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62C3224-0C8A-47CE-A5D2-A04F942B03C3}"/>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46231C7-14EA-4F6F-9E0E-3F7281E7D6C6}"/>
              </a:ext>
            </a:extLst>
          </p:cNvPr>
          <p:cNvSpPr/>
          <p:nvPr/>
        </p:nvSpPr>
        <p:spPr>
          <a:xfrm>
            <a:off x="3815067" y="764373"/>
            <a:ext cx="8004898" cy="674352"/>
          </a:xfrm>
          <a:prstGeom prst="rect">
            <a:avLst/>
          </a:prstGeom>
        </p:spPr>
        <p:txBody>
          <a:bodyPr wrap="square">
            <a:spAutoFit/>
          </a:bodyPr>
          <a:lstStyle/>
          <a:p>
            <a:pPr>
              <a:lnSpc>
                <a:spcPct val="115000"/>
              </a:lnSpc>
              <a:spcBef>
                <a:spcPts val="2400"/>
              </a:spcBef>
            </a:pPr>
            <a:r>
              <a:rPr lang="en-US" sz="3600" b="1" dirty="0">
                <a:solidFill>
                  <a:schemeClr val="bg1"/>
                </a:solidFill>
              </a:rPr>
              <a:t>Key characteristics of blockchain </a:t>
            </a:r>
            <a:endParaRPr lang="en-US" sz="4800" b="1" kern="0" dirty="0">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pic>
        <p:nvPicPr>
          <p:cNvPr id="4098" name="Picture 2" descr="Characteristics of blockchain | Download Scientific Diagram">
            <a:extLst>
              <a:ext uri="{FF2B5EF4-FFF2-40B4-BE49-F238E27FC236}">
                <a16:creationId xmlns:a16="http://schemas.microsoft.com/office/drawing/2014/main" id="{CAA06C31-EFC8-439D-9D8B-939C74B5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0"/>
            <a:ext cx="8763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45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CCC5-1066-4107-B495-2543C22C289A}"/>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289D7F06-2BE2-4F44-8195-85A998222430}"/>
              </a:ext>
            </a:extLst>
          </p:cNvPr>
          <p:cNvGraphicFramePr>
            <a:graphicFrameLocks noGrp="1"/>
          </p:cNvGraphicFramePr>
          <p:nvPr>
            <p:ph idx="1"/>
          </p:nvPr>
        </p:nvGraphicFramePr>
        <p:xfrm>
          <a:off x="3238500" y="3098893"/>
          <a:ext cx="5715000" cy="2212467"/>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1781290997"/>
                    </a:ext>
                  </a:extLst>
                </a:gridCol>
                <a:gridCol w="1428750">
                  <a:extLst>
                    <a:ext uri="{9D8B030D-6E8A-4147-A177-3AD203B41FA5}">
                      <a16:colId xmlns:a16="http://schemas.microsoft.com/office/drawing/2014/main" val="1599097876"/>
                    </a:ext>
                  </a:extLst>
                </a:gridCol>
                <a:gridCol w="1713230">
                  <a:extLst>
                    <a:ext uri="{9D8B030D-6E8A-4147-A177-3AD203B41FA5}">
                      <a16:colId xmlns:a16="http://schemas.microsoft.com/office/drawing/2014/main" val="2523738261"/>
                    </a:ext>
                  </a:extLst>
                </a:gridCol>
                <a:gridCol w="1430020">
                  <a:extLst>
                    <a:ext uri="{9D8B030D-6E8A-4147-A177-3AD203B41FA5}">
                      <a16:colId xmlns:a16="http://schemas.microsoft.com/office/drawing/2014/main" val="1488149162"/>
                    </a:ext>
                  </a:extLst>
                </a:gridCol>
              </a:tblGrid>
              <a:tr h="0">
                <a:tc>
                  <a:txBody>
                    <a:bodyPr/>
                    <a:lstStyle/>
                    <a:p>
                      <a:pPr marL="0" marR="0" algn="ctr">
                        <a:lnSpc>
                          <a:spcPct val="115000"/>
                        </a:lnSpc>
                        <a:spcBef>
                          <a:spcPts val="0"/>
                        </a:spcBef>
                        <a:spcAft>
                          <a:spcPts val="0"/>
                        </a:spcAft>
                      </a:pPr>
                      <a:r>
                        <a:rPr lang="en-US" sz="1100">
                          <a:effectLst/>
                        </a:rPr>
                        <a:t>Property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Public blockchain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Consortium blockchain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Private blockchain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0225410"/>
                  </a:ext>
                </a:extLst>
              </a:tr>
              <a:tr h="0">
                <a:tc>
                  <a:txBody>
                    <a:bodyPr/>
                    <a:lstStyle/>
                    <a:p>
                      <a:pPr marL="0" marR="0" algn="ctr">
                        <a:lnSpc>
                          <a:spcPct val="115000"/>
                        </a:lnSpc>
                        <a:spcBef>
                          <a:spcPts val="0"/>
                        </a:spcBef>
                        <a:spcAft>
                          <a:spcPts val="0"/>
                        </a:spcAft>
                      </a:pPr>
                      <a:r>
                        <a:rPr lang="en-US" sz="1100">
                          <a:effectLst/>
                        </a:rPr>
                        <a:t>Consensus determination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All miners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Selected set of nodes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One organisation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8198271"/>
                  </a:ext>
                </a:extLst>
              </a:tr>
              <a:tr h="0">
                <a:tc>
                  <a:txBody>
                    <a:bodyPr/>
                    <a:lstStyle/>
                    <a:p>
                      <a:pPr marL="0" marR="0" algn="ctr">
                        <a:lnSpc>
                          <a:spcPct val="115000"/>
                        </a:lnSpc>
                        <a:spcBef>
                          <a:spcPts val="0"/>
                        </a:spcBef>
                        <a:spcAft>
                          <a:spcPts val="0"/>
                        </a:spcAft>
                      </a:pPr>
                      <a:r>
                        <a:rPr lang="en-US" sz="1100">
                          <a:effectLst/>
                        </a:rPr>
                        <a:t>Read permission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Public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Could be public or resisted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Could be public or resisted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3304297"/>
                  </a:ext>
                </a:extLst>
              </a:tr>
              <a:tr h="0">
                <a:tc>
                  <a:txBody>
                    <a:bodyPr/>
                    <a:lstStyle/>
                    <a:p>
                      <a:pPr marL="0" marR="0" algn="ctr">
                        <a:lnSpc>
                          <a:spcPct val="115000"/>
                        </a:lnSpc>
                        <a:spcBef>
                          <a:spcPts val="0"/>
                        </a:spcBef>
                        <a:spcAft>
                          <a:spcPts val="0"/>
                        </a:spcAft>
                      </a:pPr>
                      <a:r>
                        <a:rPr lang="en-US" sz="1100">
                          <a:effectLst/>
                        </a:rPr>
                        <a:t>Immutability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Nearly impossible to tamper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Could be tampered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Could be tempared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3242875"/>
                  </a:ext>
                </a:extLst>
              </a:tr>
              <a:tr h="0">
                <a:tc>
                  <a:txBody>
                    <a:bodyPr/>
                    <a:lstStyle/>
                    <a:p>
                      <a:pPr marL="0" marR="0" algn="ctr">
                        <a:lnSpc>
                          <a:spcPct val="115000"/>
                        </a:lnSpc>
                        <a:spcBef>
                          <a:spcPts val="0"/>
                        </a:spcBef>
                        <a:spcAft>
                          <a:spcPts val="0"/>
                        </a:spcAft>
                      </a:pPr>
                      <a:r>
                        <a:rPr lang="en-US" sz="1100">
                          <a:effectLst/>
                        </a:rPr>
                        <a:t>Efficiency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2737902"/>
                  </a:ext>
                </a:extLst>
              </a:tr>
              <a:tr h="0">
                <a:tc>
                  <a:txBody>
                    <a:bodyPr/>
                    <a:lstStyle/>
                    <a:p>
                      <a:pPr marL="0" marR="0" algn="ctr">
                        <a:lnSpc>
                          <a:spcPct val="115000"/>
                        </a:lnSpc>
                        <a:spcBef>
                          <a:spcPts val="0"/>
                        </a:spcBef>
                        <a:spcAft>
                          <a:spcPts val="0"/>
                        </a:spcAft>
                      </a:pPr>
                      <a:r>
                        <a:rPr lang="en-US" sz="1100">
                          <a:effectLst/>
                        </a:rPr>
                        <a:t>Centralised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Partial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0893779"/>
                  </a:ext>
                </a:extLst>
              </a:tr>
              <a:tr h="0">
                <a:tc>
                  <a:txBody>
                    <a:bodyPr/>
                    <a:lstStyle/>
                    <a:p>
                      <a:pPr marL="0" marR="0" algn="ctr">
                        <a:lnSpc>
                          <a:spcPct val="115000"/>
                        </a:lnSpc>
                        <a:spcBef>
                          <a:spcPts val="0"/>
                        </a:spcBef>
                        <a:spcAft>
                          <a:spcPts val="0"/>
                        </a:spcAft>
                      </a:pPr>
                      <a:r>
                        <a:rPr lang="en-US" sz="1100">
                          <a:effectLst/>
                        </a:rPr>
                        <a:t>Consensus process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Permissionless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Permissioned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Permissioned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8844405"/>
                  </a:ext>
                </a:extLst>
              </a:tr>
              <a:tr h="0">
                <a:tc>
                  <a:txBody>
                    <a:bodyPr/>
                    <a:lstStyle/>
                    <a:p>
                      <a:pPr marL="0" marR="0" algn="ctr">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32821176"/>
                  </a:ext>
                </a:extLst>
              </a:tr>
            </a:tbl>
          </a:graphicData>
        </a:graphic>
      </p:graphicFrame>
      <p:pic>
        <p:nvPicPr>
          <p:cNvPr id="4" name="Picture 3">
            <a:extLst>
              <a:ext uri="{FF2B5EF4-FFF2-40B4-BE49-F238E27FC236}">
                <a16:creationId xmlns:a16="http://schemas.microsoft.com/office/drawing/2014/main" id="{D4E7A7B3-7988-4025-B4D7-58193A250B9B}"/>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E4FDCA4-3620-4A33-BAA1-F8437029207D}"/>
              </a:ext>
            </a:extLst>
          </p:cNvPr>
          <p:cNvSpPr/>
          <p:nvPr/>
        </p:nvSpPr>
        <p:spPr>
          <a:xfrm>
            <a:off x="3801620" y="639315"/>
            <a:ext cx="7608173" cy="674352"/>
          </a:xfrm>
          <a:prstGeom prst="rect">
            <a:avLst/>
          </a:prstGeom>
        </p:spPr>
        <p:txBody>
          <a:bodyPr wrap="none">
            <a:spAutoFit/>
          </a:bodyPr>
          <a:lstStyle/>
          <a:p>
            <a:pPr>
              <a:lnSpc>
                <a:spcPct val="115000"/>
              </a:lnSpc>
              <a:spcBef>
                <a:spcPts val="2400"/>
              </a:spcBef>
            </a:pPr>
            <a:r>
              <a:rPr lang="en-US" sz="3600" b="1" dirty="0">
                <a:solidFill>
                  <a:schemeClr val="bg1"/>
                </a:solidFill>
              </a:rPr>
              <a:t>Taxonomy of blockchain systems</a:t>
            </a:r>
            <a:endParaRPr lang="en-US" sz="8000" b="1" kern="0" dirty="0">
              <a:solidFill>
                <a:schemeClr val="bg1"/>
              </a:solidFill>
              <a:latin typeface="Cambria" panose="02040503050406030204" pitchFamily="18" charset="0"/>
              <a:ea typeface="Cambria" panose="02040503050406030204" pitchFamily="18" charset="0"/>
              <a:cs typeface="Cambria" panose="02040503050406030204" pitchFamily="18" charset="0"/>
            </a:endParaRPr>
          </a:p>
        </p:txBody>
      </p:sp>
      <p:pic>
        <p:nvPicPr>
          <p:cNvPr id="8" name="Picture 7">
            <a:extLst>
              <a:ext uri="{FF2B5EF4-FFF2-40B4-BE49-F238E27FC236}">
                <a16:creationId xmlns:a16="http://schemas.microsoft.com/office/drawing/2014/main" id="{FF9E2A57-2430-4240-B639-13CD098A74A2}"/>
              </a:ext>
            </a:extLst>
          </p:cNvPr>
          <p:cNvPicPr>
            <a:picLocks noChangeAspect="1"/>
          </p:cNvPicPr>
          <p:nvPr/>
        </p:nvPicPr>
        <p:blipFill rotWithShape="1">
          <a:blip r:embed="rId3"/>
          <a:srcRect l="29049" t="48259" r="26563" b="17607"/>
          <a:stretch/>
        </p:blipFill>
        <p:spPr>
          <a:xfrm>
            <a:off x="3576918" y="2639659"/>
            <a:ext cx="8256494" cy="4069375"/>
          </a:xfrm>
          <a:prstGeom prst="rect">
            <a:avLst/>
          </a:prstGeom>
        </p:spPr>
      </p:pic>
      <p:sp>
        <p:nvSpPr>
          <p:cNvPr id="9" name="Rectangle 8">
            <a:extLst>
              <a:ext uri="{FF2B5EF4-FFF2-40B4-BE49-F238E27FC236}">
                <a16:creationId xmlns:a16="http://schemas.microsoft.com/office/drawing/2014/main" id="{827A5BDF-069A-4113-A5E4-BBB43D1592A3}"/>
              </a:ext>
            </a:extLst>
          </p:cNvPr>
          <p:cNvSpPr/>
          <p:nvPr/>
        </p:nvSpPr>
        <p:spPr>
          <a:xfrm>
            <a:off x="3801619" y="1353393"/>
            <a:ext cx="7870427" cy="923330"/>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bg1"/>
                </a:solidFill>
              </a:rPr>
              <a:t>Current blockchain systems can be roughly </a:t>
            </a:r>
            <a:r>
              <a:rPr lang="en-US" dirty="0" err="1">
                <a:solidFill>
                  <a:schemeClr val="bg1"/>
                </a:solidFill>
              </a:rPr>
              <a:t>categorised</a:t>
            </a:r>
            <a:r>
              <a:rPr lang="en-US" dirty="0">
                <a:solidFill>
                  <a:schemeClr val="bg1"/>
                </a:solidFill>
              </a:rPr>
              <a:t> into three types: public blockchain, private blockchain and consortium blockchain.</a:t>
            </a:r>
          </a:p>
        </p:txBody>
      </p:sp>
    </p:spTree>
    <p:extLst>
      <p:ext uri="{BB962C8B-B14F-4D97-AF65-F5344CB8AC3E}">
        <p14:creationId xmlns:p14="http://schemas.microsoft.com/office/powerpoint/2010/main" val="2536783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2112-57BC-4FEA-9609-803AC3E815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FDF04-241B-4BB9-A069-6169F320FF4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DA37FDC-F49C-4292-A0D7-F6A66691A24D}"/>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pic>
        <p:nvPicPr>
          <p:cNvPr id="2050" name="Picture 2" descr="Applications of Blockchain Technology | by Kalyanicynixit | Medium">
            <a:extLst>
              <a:ext uri="{FF2B5EF4-FFF2-40B4-BE49-F238E27FC236}">
                <a16:creationId xmlns:a16="http://schemas.microsoft.com/office/drawing/2014/main" id="{0D9F6793-EC95-4203-9476-3E2FA74FC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956"/>
            <a:ext cx="12192000" cy="6837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934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2414-49BD-4BF2-B51F-CA6994B002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00DA31-877E-4DE6-8739-69CAA311EC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8C41BD0-F86B-4FB1-AC04-8B3537E408F8}"/>
              </a:ext>
            </a:extLst>
          </p:cNvPr>
          <p:cNvPicPr>
            <a:picLocks noChangeAspect="1"/>
          </p:cNvPicPr>
          <p:nvPr/>
        </p:nvPicPr>
        <p:blipFill rotWithShape="1">
          <a:blip r:embed="rId2"/>
          <a:srcRect l="23750" t="21752" r="9559" b="12530"/>
          <a:stretch/>
        </p:blipFill>
        <p:spPr>
          <a:xfrm>
            <a:off x="0" y="0"/>
            <a:ext cx="12192000" cy="6858000"/>
          </a:xfrm>
          <a:prstGeom prst="rect">
            <a:avLst/>
          </a:prstGeom>
        </p:spPr>
      </p:pic>
      <p:pic>
        <p:nvPicPr>
          <p:cNvPr id="3074" name="Picture 2" descr="Real Life Applications of Blockchain Technology - LearnDay Inc.">
            <a:extLst>
              <a:ext uri="{FF2B5EF4-FFF2-40B4-BE49-F238E27FC236}">
                <a16:creationId xmlns:a16="http://schemas.microsoft.com/office/drawing/2014/main" id="{EB05CE95-2573-45A5-94DB-299750FB4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073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359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Century Gothic</vt:lpstr>
      <vt:lpstr>Wingdings</vt:lpstr>
      <vt:lpstr>Vapor Trail</vt:lpstr>
      <vt:lpstr>BLOCKCHAIN TECHNOLOGY</vt:lpstr>
      <vt:lpstr>Introduction to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2023-01-04T13:53:20Z</dcterms:created>
  <dcterms:modified xsi:type="dcterms:W3CDTF">2023-01-04T14:45:33Z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