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74" r:id="rId2"/>
    <p:sldId id="257" r:id="rId3"/>
    <p:sldId id="265" r:id="rId4"/>
    <p:sldId id="261" r:id="rId5"/>
    <p:sldId id="262" r:id="rId6"/>
    <p:sldId id="264" r:id="rId7"/>
    <p:sldId id="263" r:id="rId8"/>
    <p:sldId id="275" r:id="rId9"/>
    <p:sldId id="276" r:id="rId10"/>
    <p:sldId id="277" r:id="rId11"/>
    <p:sldId id="266" r:id="rId12"/>
    <p:sldId id="267" r:id="rId13"/>
    <p:sldId id="268" r:id="rId14"/>
    <p:sldId id="269" r:id="rId15"/>
    <p:sldId id="278" r:id="rId16"/>
    <p:sldId id="279" r:id="rId17"/>
    <p:sldId id="280" r:id="rId18"/>
    <p:sldId id="281" r:id="rId19"/>
    <p:sldId id="270" r:id="rId20"/>
    <p:sldId id="271" r:id="rId21"/>
    <p:sldId id="272" r:id="rId22"/>
    <p:sldId id="273" r:id="rId23"/>
    <p:sldId id="282" r:id="rId24"/>
    <p:sldId id="283" r:id="rId25"/>
    <p:sldId id="284" r:id="rId26"/>
    <p:sldId id="258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641BA3-7930-CBDA-38B4-B1EA8A239875}" v="7" dt="2025-04-16T12:28:14.822"/>
    <p1510:client id="{40E808C1-D325-B61A-3D1F-509D2E6824DA}" v="3519" dt="2025-04-16T11:47:45.8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8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works.com/pages/network-monitoring-visualization-in-the-browser#how-to-create-a-network-monitoring-visualization" TargetMode="External"/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yWorks/yfiles-for-html-demos" TargetMode="External"/><Relationship Id="rId5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C6D65-076C-CBB7-7497-E0EFD04CC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D30683-48EE-4D8F-0CC6-3D85604C4619}"/>
              </a:ext>
            </a:extLst>
          </p:cNvPr>
          <p:cNvSpPr txBox="1"/>
          <p:nvPr/>
        </p:nvSpPr>
        <p:spPr>
          <a:xfrm>
            <a:off x="2980508" y="1715382"/>
            <a:ext cx="6526787" cy="212365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4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Summoner desktop app design &amp; user experience</a:t>
            </a:r>
            <a:endParaRPr lang="en-US" dirty="0">
              <a:solidFill>
                <a:schemeClr val="bg2">
                  <a:lumMod val="49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E14042-11EB-AB7A-E644-801C9B71937C}"/>
              </a:ext>
            </a:extLst>
          </p:cNvPr>
          <p:cNvSpPr txBox="1"/>
          <p:nvPr/>
        </p:nvSpPr>
        <p:spPr>
          <a:xfrm>
            <a:off x="4842633" y="4698381"/>
            <a:ext cx="2817775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Draft by Remy </a:t>
            </a:r>
            <a:r>
              <a:rPr lang="en-US" sz="1600" err="1">
                <a:solidFill>
                  <a:schemeClr val="bg2">
                    <a:lumMod val="49000"/>
                  </a:schemeClr>
                </a:solidFill>
                <a:latin typeface="Consolas"/>
              </a:rPr>
              <a:t>Tuyeras</a:t>
            </a:r>
            <a:endParaRPr lang="en-US" sz="1600" dirty="0">
              <a:solidFill>
                <a:schemeClr val="bg2">
                  <a:lumMod val="49000"/>
                </a:schemeClr>
              </a:solidFill>
              <a:latin typeface="Consolas"/>
            </a:endParaRPr>
          </a:p>
          <a:p>
            <a:pPr algn="ctr"/>
            <a:r>
              <a:rPr lang="en-US" sz="1600" dirty="0">
                <a:solidFill>
                  <a:schemeClr val="bg2">
                    <a:lumMod val="49000"/>
                  </a:schemeClr>
                </a:solidFill>
                <a:latin typeface="Consolas"/>
              </a:rPr>
              <a:t>04/2025</a:t>
            </a:r>
          </a:p>
        </p:txBody>
      </p:sp>
    </p:spTree>
    <p:extLst>
      <p:ext uri="{BB962C8B-B14F-4D97-AF65-F5344CB8AC3E}">
        <p14:creationId xmlns:p14="http://schemas.microsoft.com/office/powerpoint/2010/main" val="19840315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81AA0-8A38-771F-813D-01BDB96D1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12CCF8-2BD4-5E69-7E63-AC1E71BAE38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20E0B69-8266-2419-2C02-77F3BB2BB96A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reports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F96FC40A-26C8-AF98-8241-1FC406586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4065554-7ECA-B1ED-6C44-E17493F4C5A5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656475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038321-46F1-97EB-EDF8-E61EA8789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E3E08E8-F466-3FE8-F2AC-FD52170648B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D5418C6-F444-3588-1193-2714DEA597BD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F4531E8-E641-E4C9-10DF-72A66DFE9AFF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444810-5988-0E0A-C65C-92550100CB3C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4391A3A-58AC-C33B-B8EB-D69A89686911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DE0BD9E-51D0-A234-DDF2-5C7A122D4B85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D784573A-B5F9-BFE9-EC64-01410713B8F5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D517B8D-E751-C441-BCA6-DCA2972E9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2797" y="5168900"/>
            <a:ext cx="339482" cy="418123"/>
          </a:xfrm>
          <a:prstGeom prst="rect">
            <a:avLst/>
          </a:prstGeom>
        </p:spPr>
      </p:pic>
      <p:pic>
        <p:nvPicPr>
          <p:cNvPr id="7" name="Picture 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A9EEEDA-148E-564F-9BED-6F71F0BA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216853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8DD33-3781-2D19-BCF5-923C07EE9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884F1EC-064F-CCBE-0F1C-DEDB18AAF7FF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3C10615-9E1C-6FB9-5DF9-0DBEBB49B1EC}"/>
              </a:ext>
            </a:extLst>
          </p:cNvPr>
          <p:cNvSpPr/>
          <p:nvPr/>
        </p:nvSpPr>
        <p:spPr>
          <a:xfrm>
            <a:off x="2530228" y="2872150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Agent_129484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66B47B6-3619-DE68-02A3-E538698D1C26}"/>
              </a:ext>
            </a:extLst>
          </p:cNvPr>
          <p:cNvSpPr/>
          <p:nvPr/>
        </p:nvSpPr>
        <p:spPr>
          <a:xfrm>
            <a:off x="2546823" y="3228552"/>
            <a:ext cx="5216769" cy="2930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Agent_23040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CBD3364-5DB8-B7CC-696F-0DF5BCE612A8}"/>
              </a:ext>
            </a:extLst>
          </p:cNvPr>
          <p:cNvSpPr/>
          <p:nvPr/>
        </p:nvSpPr>
        <p:spPr>
          <a:xfrm>
            <a:off x="2538231" y="3574592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Agent_1bob3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4445B56-BBC8-A9F5-AEA3-2290B894015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68BA76B-A80F-E0F5-C859-089065A7EC77}"/>
              </a:ext>
            </a:extLst>
          </p:cNvPr>
          <p:cNvSpPr/>
          <p:nvPr/>
        </p:nvSpPr>
        <p:spPr>
          <a:xfrm>
            <a:off x="6079638" y="4419809"/>
            <a:ext cx="1683368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Launch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FECBFA2-D095-A7E3-A0BC-DEBCBA2C7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2359" y="4581804"/>
            <a:ext cx="339482" cy="41812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18B7FF-2AE3-F146-65B2-01727929AFC7}"/>
              </a:ext>
            </a:extLst>
          </p:cNvPr>
          <p:cNvSpPr/>
          <p:nvPr/>
        </p:nvSpPr>
        <p:spPr>
          <a:xfrm>
            <a:off x="8042661" y="286791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4E2C4E2-C46A-B9C9-8E08-757F782D0231}"/>
              </a:ext>
            </a:extLst>
          </p:cNvPr>
          <p:cNvSpPr/>
          <p:nvPr/>
        </p:nvSpPr>
        <p:spPr>
          <a:xfrm>
            <a:off x="8042660" y="321960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3BA9491-B56B-2CE7-9C3F-17E607B59995}"/>
              </a:ext>
            </a:extLst>
          </p:cNvPr>
          <p:cNvSpPr/>
          <p:nvPr/>
        </p:nvSpPr>
        <p:spPr>
          <a:xfrm>
            <a:off x="8042660" y="3571297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1" name="Graphic 10" descr="Close with solid fill">
            <a:extLst>
              <a:ext uri="{FF2B5EF4-FFF2-40B4-BE49-F238E27FC236}">
                <a16:creationId xmlns:a16="http://schemas.microsoft.com/office/drawing/2014/main" id="{0FBA7B11-62B5-A6C1-0B76-D446125A61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68" y="2874107"/>
            <a:ext cx="289170" cy="279401"/>
          </a:xfrm>
          <a:prstGeom prst="rect">
            <a:avLst/>
          </a:prstGeom>
        </p:spPr>
      </p:pic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79C4DBC5-0118-EECE-54B4-3BDA2EC93A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61568" y="3577491"/>
            <a:ext cx="289170" cy="27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102F1E-D31E-B897-50BD-A9EF9254DE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7128" y="3712342"/>
            <a:ext cx="339482" cy="41812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7228A68-21E3-701C-4E43-486DF4100A2E}"/>
              </a:ext>
            </a:extLst>
          </p:cNvPr>
          <p:cNvSpPr txBox="1"/>
          <p:nvPr/>
        </p:nvSpPr>
        <p:spPr>
          <a:xfrm>
            <a:off x="8551836" y="4735158"/>
            <a:ext cx="3498946" cy="147732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Clients are run locally (for now) and will connect to specific servers or roam our server registry according to coded rules and policies.</a:t>
            </a:r>
            <a:endParaRPr lang="en-US" b="1" dirty="0">
              <a:solidFill>
                <a:srgbClr val="C00000"/>
              </a:solidFill>
              <a:ea typeface="+mn-lt"/>
              <a:cs typeface="+mn-l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0460C67-D44C-CC5C-0197-2563C75F7C1E}"/>
              </a:ext>
            </a:extLst>
          </p:cNvPr>
          <p:cNvCxnSpPr>
            <a:cxnSpLocks/>
          </p:cNvCxnSpPr>
          <p:nvPr/>
        </p:nvCxnSpPr>
        <p:spPr>
          <a:xfrm flipH="1" flipV="1">
            <a:off x="7841983" y="4787156"/>
            <a:ext cx="717272" cy="3963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Picture 3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D64CF1B-BC7B-EAA2-BC07-A3426C28AD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52163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CC695-1939-12CF-F317-BFEC683C2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2F61ED-9416-ADE5-0F24-3682537FBDE3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2EC8198-9BE4-F5EE-F0C9-07113F5C2FA0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CAE55B-EDDA-5B52-3708-9FB9AB32E87C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70E4F03-367D-F318-8D5D-97ECF45E7DE8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B45B823-9E85-6172-A4BC-C8516FE4E37C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BFC14F9-F97E-0E4D-EE74-5799EC91705C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F5888EB-281B-C585-9D09-EB4E53A04A33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2DE21-F698-8575-E330-3C6AE00FD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259" y="3605823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87BECFED-3C42-5664-9717-E89D5BC50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777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C4F0D-D2B4-349C-7B2D-B3BFB54A5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C0C477B-04A3-5F21-6848-BF97427989B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B166E0B-2CD9-750D-AEE6-7DF63A8FD3E6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1EC94AC-0AFB-9C38-3968-56C52BFD1A44}"/>
              </a:ext>
            </a:extLst>
          </p:cNvPr>
          <p:cNvSpPr/>
          <p:nvPr/>
        </p:nvSpPr>
        <p:spPr>
          <a:xfrm>
            <a:off x="3878382" y="4708768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C350942-7A1D-FE54-112C-872FF7BE6D9C}"/>
              </a:ext>
            </a:extLst>
          </p:cNvPr>
          <p:cNvSpPr/>
          <p:nvPr/>
        </p:nvSpPr>
        <p:spPr>
          <a:xfrm>
            <a:off x="3878382" y="5392614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Foes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A5A9CCE-DDC6-1C7A-F22C-9C3B26B97A71}"/>
              </a:ext>
            </a:extLst>
          </p:cNvPr>
          <p:cNvSpPr/>
          <p:nvPr/>
        </p:nvSpPr>
        <p:spPr>
          <a:xfrm>
            <a:off x="6301151" y="470876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 Requests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33CECB-F9CE-DA69-BB5C-11C44AEBC9B2}"/>
              </a:ext>
            </a:extLst>
          </p:cNvPr>
          <p:cNvSpPr/>
          <p:nvPr/>
        </p:nvSpPr>
        <p:spPr>
          <a:xfrm>
            <a:off x="6301150" y="5392613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 for action</a:t>
            </a:r>
          </a:p>
        </p:txBody>
      </p:sp>
      <p:pic>
        <p:nvPicPr>
          <p:cNvPr id="22" name="Picture 21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C7A3BE38-F4B5-1565-7141-734C15ECA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2235" y="5031765"/>
            <a:ext cx="333375" cy="428625"/>
          </a:xfrm>
          <a:prstGeom prst="rect">
            <a:avLst/>
          </a:prstGeom>
        </p:spPr>
      </p:pic>
      <p:pic>
        <p:nvPicPr>
          <p:cNvPr id="23" name="Picture 22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16C3ABE8-4F23-B763-807A-81EA8333576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37" r="45513" b="1968"/>
          <a:stretch/>
        </p:blipFill>
        <p:spPr>
          <a:xfrm>
            <a:off x="2432538" y="2679817"/>
            <a:ext cx="3331323" cy="1819921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24820D2D-B8D8-B67C-B37B-09424D293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9345" y="2373923"/>
            <a:ext cx="2539156" cy="195384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CF3B0977-D911-3EEA-79D2-3B7429C989A8}"/>
              </a:ext>
            </a:extLst>
          </p:cNvPr>
          <p:cNvSpPr txBox="1"/>
          <p:nvPr/>
        </p:nvSpPr>
        <p:spPr>
          <a:xfrm>
            <a:off x="8390472" y="531067"/>
            <a:ext cx="37123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Interactive window with hovering features giving information on any server nodes visited by any agent (launched at least once)</a:t>
            </a:r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8CB2DD1-B688-D224-1048-BF060E81242C}"/>
              </a:ext>
            </a:extLst>
          </p:cNvPr>
          <p:cNvSpPr txBox="1"/>
          <p:nvPr/>
        </p:nvSpPr>
        <p:spPr>
          <a:xfrm>
            <a:off x="383586" y="2025759"/>
            <a:ext cx="3712306" cy="369332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Sum of all the user's wallets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8702E43-27C3-AA31-F1A0-F17595A9D312}"/>
              </a:ext>
            </a:extLst>
          </p:cNvPr>
          <p:cNvCxnSpPr>
            <a:cxnSpLocks/>
          </p:cNvCxnSpPr>
          <p:nvPr/>
        </p:nvCxnSpPr>
        <p:spPr>
          <a:xfrm flipH="1">
            <a:off x="8936136" y="1744688"/>
            <a:ext cx="336273" cy="9225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6E1EEED-3B6E-7BC4-D511-A07BA5A3F861}"/>
              </a:ext>
            </a:extLst>
          </p:cNvPr>
          <p:cNvCxnSpPr>
            <a:cxnSpLocks/>
          </p:cNvCxnSpPr>
          <p:nvPr/>
        </p:nvCxnSpPr>
        <p:spPr>
          <a:xfrm>
            <a:off x="3049408" y="2399226"/>
            <a:ext cx="699266" cy="5806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F0615E2-0D75-E258-A556-6FAD609B6A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ED3C363-1A64-9F25-BD1D-6B1F98CB188D}"/>
              </a:ext>
            </a:extLst>
          </p:cNvPr>
          <p:cNvSpPr txBox="1"/>
          <p:nvPr/>
        </p:nvSpPr>
        <p:spPr>
          <a:xfrm>
            <a:off x="533400" y="6553200"/>
            <a:ext cx="509778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hlinkClick r:id="rId6"/>
              </a:rPr>
              <a:t>https://github.com/yWorks/yfiles-for-html-demos</a:t>
            </a:r>
            <a:r>
              <a:rPr lang="en-US" sz="1400" dirty="0"/>
              <a:t> </a:t>
            </a:r>
          </a:p>
        </p:txBody>
      </p:sp>
      <p:pic>
        <p:nvPicPr>
          <p:cNvPr id="40" name="Picture 39" descr="A black and white logo&#10;&#10;AI-generated content may be incorrect.">
            <a:extLst>
              <a:ext uri="{FF2B5EF4-FFF2-40B4-BE49-F238E27FC236}">
                <a16:creationId xmlns:a16="http://schemas.microsoft.com/office/drawing/2014/main" id="{942CA157-8B65-9C65-EF86-AB5F1972E4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109" y="6326506"/>
            <a:ext cx="636759" cy="52822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77E3F6BC-5893-E735-7882-7427CB45B897}"/>
              </a:ext>
            </a:extLst>
          </p:cNvPr>
          <p:cNvSpPr txBox="1"/>
          <p:nvPr/>
        </p:nvSpPr>
        <p:spPr>
          <a:xfrm>
            <a:off x="4541520" y="6423660"/>
            <a:ext cx="748284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dirty="0">
                <a:hlinkClick r:id="rId8"/>
              </a:rPr>
              <a:t>https://www.yworks.com/pages/network-monitoring-visualization-in-the-browser#how-to-create-a-network-monitoring-visualization</a:t>
            </a:r>
            <a:r>
              <a:rPr lang="en-US" sz="1100" dirty="0"/>
              <a:t> 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72E53A-248A-8E3D-442D-37D440B904A3}"/>
              </a:ext>
            </a:extLst>
          </p:cNvPr>
          <p:cNvSpPr txBox="1"/>
          <p:nvPr/>
        </p:nvSpPr>
        <p:spPr>
          <a:xfrm>
            <a:off x="9106568" y="4864368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Sensitive decisions requiring user's authorization (if configured by user as such)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D37BCE7-2828-5F6F-C587-835A2EB5974F}"/>
              </a:ext>
            </a:extLst>
          </p:cNvPr>
          <p:cNvCxnSpPr>
            <a:cxnSpLocks/>
          </p:cNvCxnSpPr>
          <p:nvPr/>
        </p:nvCxnSpPr>
        <p:spPr>
          <a:xfrm flipH="1">
            <a:off x="8422016" y="5536325"/>
            <a:ext cx="666778" cy="779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3491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2AB50-1B32-1E2B-9BAE-718E28AF6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A77DBC-A51A-47C6-0208-9C45E42C84B2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C0443FE-58C3-0BBC-9FB3-D007048E97CD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Friends</a:t>
            </a:r>
            <a:endParaRPr lang="en-US" dirty="0"/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B67B1E5-2682-CB06-F3D1-1538AD0B8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EB1D82-7AC1-ABD5-ABDB-16E437AA5EDF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101920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535C7-F724-B239-11D8-466BC1C38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D7D37C9-81A5-551B-87CC-D1DE2802792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7A12F02-80A6-61BB-5A24-4779029A5CED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Foes</a:t>
            </a:r>
            <a:endParaRPr lang="en-US" dirty="0"/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779E477E-897A-B2A8-5540-9130B8FCF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36C5AB-3809-051E-0E87-2B4F970AF109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3926133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EC536E-CB6D-6DF7-9685-280E2013C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88B383E-C290-5204-112C-AACDF0021E55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F4E30C3-A107-51A4-9552-5F62B777A546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Friend Requests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2608818-8FD4-3467-4E91-FFDA4748E4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BA9C4A4-0308-3EB2-A245-DA8844DE8788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8780291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C2B42D-3FF8-AE7B-BFC2-D37842F8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154C52E-31EE-B51F-4577-58E0C6F489E0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B253E9-8988-B46F-932B-2FFEB2CCDAA9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Requests for action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2DCDD843-A6A9-5F16-5754-36726DF99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E3D9F6-52B1-A9C6-B5C2-F1C939426C04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EBCCB3-7651-B549-FD03-A68FE42A373B}"/>
              </a:ext>
            </a:extLst>
          </p:cNvPr>
          <p:cNvSpPr txBox="1"/>
          <p:nvPr/>
        </p:nvSpPr>
        <p:spPr>
          <a:xfrm>
            <a:off x="4237388" y="4468128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Sensitive decisions requiring user's authorization (if configured by user as such)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857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EF98B-3D1D-B8E8-DC7B-EC900FD5C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217D73E-67CA-18C3-3AE8-CB6199F80C3F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8DE5C5-FAAE-44F4-BDC4-F6F7967ED8A6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C4406E-CA8A-1437-5582-80882442DF1D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95667A0-C395-D344-03CE-2ED130B31B8D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175DD8F-6D7E-35C1-D4C9-11A09438A18A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4B9362-D4B8-448C-5AF9-E5CE4C49708C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A165DFB-597B-F5CD-1474-3AB60D73840B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17671D3-9F9E-377A-F085-1D0D74FD7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0490" y="4426438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D8EA839-7F10-21D9-C718-36064D1403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24312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D2927-DC73-8699-5A53-CD4A24593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3738CA6-D3A8-5965-4B04-E23667CB1AC0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9BE7207-4B58-A779-0B5B-75FCFB70B264}"/>
              </a:ext>
            </a:extLst>
          </p:cNvPr>
          <p:cNvSpPr/>
          <p:nvPr/>
        </p:nvSpPr>
        <p:spPr>
          <a:xfrm>
            <a:off x="5157916" y="4638500"/>
            <a:ext cx="2105681" cy="36287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login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3AB827E-7562-6553-A4F7-A86889CC1EF5}"/>
              </a:ext>
            </a:extLst>
          </p:cNvPr>
          <p:cNvSpPr/>
          <p:nvPr/>
        </p:nvSpPr>
        <p:spPr>
          <a:xfrm>
            <a:off x="4437816" y="3414991"/>
            <a:ext cx="3612026" cy="4263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SuperJo30459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404DB9C-9405-C37E-65F5-F9088FA6DF20}"/>
              </a:ext>
            </a:extLst>
          </p:cNvPr>
          <p:cNvSpPr/>
          <p:nvPr/>
        </p:nvSpPr>
        <p:spPr>
          <a:xfrm>
            <a:off x="4428046" y="4030452"/>
            <a:ext cx="3612026" cy="42631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b="1" dirty="0">
                <a:solidFill>
                  <a:schemeClr val="tx1"/>
                </a:solidFill>
              </a:rPr>
              <a:t>************</a:t>
            </a:r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366C66B-CA88-56B2-E901-A23E49CF0FE2}"/>
              </a:ext>
            </a:extLst>
          </p:cNvPr>
          <p:cNvCxnSpPr>
            <a:cxnSpLocks/>
          </p:cNvCxnSpPr>
          <p:nvPr/>
        </p:nvCxnSpPr>
        <p:spPr>
          <a:xfrm flipH="1" flipV="1">
            <a:off x="7596839" y="3999886"/>
            <a:ext cx="815748" cy="2716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8A69818-CF3A-F6F3-13F0-3174D2987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08557A-B0BC-92E8-66E5-7ECDC6D6D027}"/>
              </a:ext>
            </a:extLst>
          </p:cNvPr>
          <p:cNvSpPr txBox="1"/>
          <p:nvPr/>
        </p:nvSpPr>
        <p:spPr>
          <a:xfrm>
            <a:off x="8418965" y="3741024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First register on website (username and password will be stored in SQL database). Desktop GUI is available to anyone, but login can only be done if proper payment/registration has been processed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A603451-EE49-F5DB-047B-BA880D006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090" y="4946209"/>
            <a:ext cx="339482" cy="418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9445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CECEF-ED84-411C-0119-44922A2C3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AB67281-4561-A92A-62FE-F96A1C464DA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8EF22B8-2359-D6F4-EAB1-9799CD988393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35512A8-846C-957E-B60A-4B54811B9110}"/>
              </a:ext>
            </a:extLst>
          </p:cNvPr>
          <p:cNvSpPr/>
          <p:nvPr/>
        </p:nvSpPr>
        <p:spPr>
          <a:xfrm>
            <a:off x="2256690" y="2722358"/>
            <a:ext cx="2735383" cy="30284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Protocol options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8805B9A-EAB7-6399-4F17-105B95BFA4B8}"/>
              </a:ext>
            </a:extLst>
          </p:cNvPr>
          <p:cNvSpPr/>
          <p:nvPr/>
        </p:nvSpPr>
        <p:spPr>
          <a:xfrm>
            <a:off x="5206997" y="2741895"/>
            <a:ext cx="2188307" cy="27353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Restrictions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59A5B119-5127-C5BD-549C-5833617F1B97}"/>
              </a:ext>
            </a:extLst>
          </p:cNvPr>
          <p:cNvSpPr/>
          <p:nvPr/>
        </p:nvSpPr>
        <p:spPr>
          <a:xfrm>
            <a:off x="7610226" y="2741894"/>
            <a:ext cx="2188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 agents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C9C3F38-F5EE-5D55-9625-13C96DC1EEBE}"/>
              </a:ext>
            </a:extLst>
          </p:cNvPr>
          <p:cNvSpPr/>
          <p:nvPr/>
        </p:nvSpPr>
        <p:spPr>
          <a:xfrm>
            <a:off x="9351738" y="3187041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37E9383-7988-9B97-655D-8C62D39AAB33}"/>
              </a:ext>
            </a:extLst>
          </p:cNvPr>
          <p:cNvSpPr/>
          <p:nvPr/>
        </p:nvSpPr>
        <p:spPr>
          <a:xfrm>
            <a:off x="9351737" y="353873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BB00A2-D12D-4562-D8CA-D63967A68243}"/>
              </a:ext>
            </a:extLst>
          </p:cNvPr>
          <p:cNvSpPr/>
          <p:nvPr/>
        </p:nvSpPr>
        <p:spPr>
          <a:xfrm>
            <a:off x="9351737" y="389042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Graphic 12" descr="Close with solid fill">
            <a:extLst>
              <a:ext uri="{FF2B5EF4-FFF2-40B4-BE49-F238E27FC236}">
                <a16:creationId xmlns:a16="http://schemas.microsoft.com/office/drawing/2014/main" id="{8A368770-FF6F-2B4C-C2EF-5768B34955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645" y="3193235"/>
            <a:ext cx="289170" cy="279401"/>
          </a:xfrm>
          <a:prstGeom prst="rect">
            <a:avLst/>
          </a:prstGeom>
        </p:spPr>
      </p:pic>
      <p:pic>
        <p:nvPicPr>
          <p:cNvPr id="15" name="Graphic 14" descr="Close with solid fill">
            <a:extLst>
              <a:ext uri="{FF2B5EF4-FFF2-40B4-BE49-F238E27FC236}">
                <a16:creationId xmlns:a16="http://schemas.microsoft.com/office/drawing/2014/main" id="{3589EF18-50D7-00EA-C75F-31632125ED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645" y="3896619"/>
            <a:ext cx="289170" cy="2794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7FDB8F3-9686-29A0-E704-1AB46AA05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6205" y="4031470"/>
            <a:ext cx="339482" cy="418123"/>
          </a:xfrm>
          <a:prstGeom prst="rect">
            <a:avLst/>
          </a:prstGeom>
        </p:spPr>
      </p:pic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AD20E84-7CD8-368F-CCEE-6F360412E792}"/>
              </a:ext>
            </a:extLst>
          </p:cNvPr>
          <p:cNvSpPr/>
          <p:nvPr/>
        </p:nvSpPr>
        <p:spPr>
          <a:xfrm>
            <a:off x="6977814" y="3314041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4B501D7-04DF-2247-A6CE-A40BE00CD9C2}"/>
              </a:ext>
            </a:extLst>
          </p:cNvPr>
          <p:cNvSpPr/>
          <p:nvPr/>
        </p:nvSpPr>
        <p:spPr>
          <a:xfrm>
            <a:off x="6977813" y="3665733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8E77204-0C99-1398-1925-2ADD609C8D3C}"/>
              </a:ext>
            </a:extLst>
          </p:cNvPr>
          <p:cNvSpPr/>
          <p:nvPr/>
        </p:nvSpPr>
        <p:spPr>
          <a:xfrm>
            <a:off x="6977813" y="4017425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1" name="Graphic 30" descr="Close with solid fill">
            <a:extLst>
              <a:ext uri="{FF2B5EF4-FFF2-40B4-BE49-F238E27FC236}">
                <a16:creationId xmlns:a16="http://schemas.microsoft.com/office/drawing/2014/main" id="{1BCBFB8D-271C-354E-A6D7-C521C18DD0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721" y="3671926"/>
            <a:ext cx="289170" cy="279401"/>
          </a:xfrm>
          <a:prstGeom prst="rect">
            <a:avLst/>
          </a:prstGeom>
        </p:spPr>
      </p:pic>
      <p:pic>
        <p:nvPicPr>
          <p:cNvPr id="34" name="Graphic 33" descr="Close with solid fill">
            <a:extLst>
              <a:ext uri="{FF2B5EF4-FFF2-40B4-BE49-F238E27FC236}">
                <a16:creationId xmlns:a16="http://schemas.microsoft.com/office/drawing/2014/main" id="{6397A804-3DD9-EF6B-CE5E-6EF813798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96721" y="4023619"/>
            <a:ext cx="289170" cy="27940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7F84FE3-C3E9-E01B-E7E8-B3C1D42F87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9281" y="3826316"/>
            <a:ext cx="339482" cy="418123"/>
          </a:xfrm>
          <a:prstGeom prst="rect">
            <a:avLst/>
          </a:prstGeom>
        </p:spPr>
      </p:pic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C2DA02C-F169-DD8A-8430-94401A52D7D5}"/>
              </a:ext>
            </a:extLst>
          </p:cNvPr>
          <p:cNvSpPr/>
          <p:nvPr/>
        </p:nvSpPr>
        <p:spPr>
          <a:xfrm>
            <a:off x="4564814" y="3265194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5AD11C6D-A948-1085-D380-21892C719DDD}"/>
              </a:ext>
            </a:extLst>
          </p:cNvPr>
          <p:cNvSpPr/>
          <p:nvPr/>
        </p:nvSpPr>
        <p:spPr>
          <a:xfrm>
            <a:off x="4564813" y="3616886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B1489F92-E134-A5E2-43EA-84154A0CE003}"/>
              </a:ext>
            </a:extLst>
          </p:cNvPr>
          <p:cNvSpPr/>
          <p:nvPr/>
        </p:nvSpPr>
        <p:spPr>
          <a:xfrm>
            <a:off x="4564813" y="3968578"/>
            <a:ext cx="310026" cy="289544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39" name="Graphic 38" descr="Close with solid fill">
            <a:extLst>
              <a:ext uri="{FF2B5EF4-FFF2-40B4-BE49-F238E27FC236}">
                <a16:creationId xmlns:a16="http://schemas.microsoft.com/office/drawing/2014/main" id="{850052C9-3ACE-4495-4630-8528CD97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721" y="3271387"/>
            <a:ext cx="289170" cy="279401"/>
          </a:xfrm>
          <a:prstGeom prst="rect">
            <a:avLst/>
          </a:prstGeom>
        </p:spPr>
      </p:pic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448CC3A-9FAC-83BD-3861-14D18D7E25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83721" y="3974772"/>
            <a:ext cx="289170" cy="279401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78C8E04-5BC3-1E5C-6789-DDF47DD660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6281" y="3367161"/>
            <a:ext cx="339482" cy="41812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3D0EA633-27BB-E7FD-004F-8871A616A1B5}"/>
              </a:ext>
            </a:extLst>
          </p:cNvPr>
          <p:cNvSpPr txBox="1"/>
          <p:nvPr/>
        </p:nvSpPr>
        <p:spPr>
          <a:xfrm>
            <a:off x="2916174" y="316338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Allow /quit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278CB64-DDFB-607A-6AE3-76C8880B93FE}"/>
              </a:ext>
            </a:extLst>
          </p:cNvPr>
          <p:cNvSpPr txBox="1"/>
          <p:nvPr/>
        </p:nvSpPr>
        <p:spPr>
          <a:xfrm>
            <a:off x="2916173" y="3573695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Allow JSON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7FE3CD61-5C17-3BE6-A952-7B835BC9D1E5}"/>
              </a:ext>
            </a:extLst>
          </p:cNvPr>
          <p:cNvSpPr txBox="1"/>
          <p:nvPr/>
        </p:nvSpPr>
        <p:spPr>
          <a:xfrm>
            <a:off x="2916173" y="3925386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Async.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342B1C-855C-5011-0243-0B02997CACEE}"/>
              </a:ext>
            </a:extLst>
          </p:cNvPr>
          <p:cNvSpPr txBox="1"/>
          <p:nvPr/>
        </p:nvSpPr>
        <p:spPr>
          <a:xfrm>
            <a:off x="5475711" y="3261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Friends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7B8E62-61F7-8A0B-451A-76380822EB16}"/>
              </a:ext>
            </a:extLst>
          </p:cNvPr>
          <p:cNvSpPr txBox="1"/>
          <p:nvPr/>
        </p:nvSpPr>
        <p:spPr>
          <a:xfrm>
            <a:off x="5475711" y="3642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Foes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427760A-AF2F-A680-18CF-C27BE75D5E15}"/>
              </a:ext>
            </a:extLst>
          </p:cNvPr>
          <p:cNvSpPr txBox="1"/>
          <p:nvPr/>
        </p:nvSpPr>
        <p:spPr>
          <a:xfrm>
            <a:off x="5475711" y="4023078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Encrypted</a:t>
            </a:r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E0209E62-65BD-16F0-E631-43666BC35232}"/>
              </a:ext>
            </a:extLst>
          </p:cNvPr>
          <p:cNvSpPr/>
          <p:nvPr/>
        </p:nvSpPr>
        <p:spPr>
          <a:xfrm>
            <a:off x="7610227" y="3249894"/>
            <a:ext cx="1621692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Agent_129484</a:t>
            </a:r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4F98A028-8B10-ED9B-7572-0DB54C3A7C4C}"/>
              </a:ext>
            </a:extLst>
          </p:cNvPr>
          <p:cNvSpPr/>
          <p:nvPr/>
        </p:nvSpPr>
        <p:spPr>
          <a:xfrm>
            <a:off x="7626822" y="3606296"/>
            <a:ext cx="1611923" cy="29307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Agent_23040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797DA411-BA1E-3827-6D69-6FC3652EEEC3}"/>
              </a:ext>
            </a:extLst>
          </p:cNvPr>
          <p:cNvSpPr/>
          <p:nvPr/>
        </p:nvSpPr>
        <p:spPr>
          <a:xfrm>
            <a:off x="7618230" y="3952336"/>
            <a:ext cx="1621692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Agent_1bob3</a:t>
            </a:r>
            <a:endParaRPr lang="en-US" dirty="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FF0210BE-6E07-8366-C1EA-2E4F4B04E08A}"/>
              </a:ext>
            </a:extLst>
          </p:cNvPr>
          <p:cNvSpPr/>
          <p:nvPr/>
        </p:nvSpPr>
        <p:spPr>
          <a:xfrm>
            <a:off x="6880715" y="4878963"/>
            <a:ext cx="2640752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marL="285750" indent="-285750" algn="ctr">
              <a:buFont typeface="Wingdings"/>
              <a:buChar char="Ø"/>
            </a:pPr>
            <a:r>
              <a:rPr lang="en-US" dirty="0">
                <a:solidFill>
                  <a:schemeClr val="bg1"/>
                </a:solidFill>
              </a:rPr>
              <a:t>Create server</a:t>
            </a:r>
          </a:p>
        </p:txBody>
      </p:sp>
      <p:pic>
        <p:nvPicPr>
          <p:cNvPr id="57" name="Picture 56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C4B92AE5-4D3F-1E89-4223-F54C04F48F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08927" y="5066079"/>
            <a:ext cx="333375" cy="438150"/>
          </a:xfrm>
          <a:prstGeom prst="rect">
            <a:avLst/>
          </a:prstGeom>
        </p:spPr>
      </p:pic>
      <p:pic>
        <p:nvPicPr>
          <p:cNvPr id="59" name="Picture 5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E005271-3D97-06A6-B4AA-2B5EE6201C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6595017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0A49B-329B-2CED-931F-C18810D93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8EFFC42-BF19-2388-0D27-7ED0001CC5C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865E14-3FB9-C0E2-18A9-0FBCFE24309D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B87531B-2359-B537-9DFA-89EEEE35A8F6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384A22-89D3-B86A-2674-7F7DDE766EFA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6C5F4C6-6F77-78BD-DD93-3C95F046322B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42AB935-3E00-1263-8EA9-340E24625C68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3759FD9-CCD6-3A50-4FDB-C08E257A2929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EEF092-835C-9807-8AF5-381F803486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797" y="3488592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FDCDF4C-BB8B-2A76-90DC-3E474545CC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326792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3D986-FC62-67C6-7980-A67625C3C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050C8E1-7632-5FC0-6F64-0837F3EF4851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4406C92-17BC-3859-2047-11D8DCDABFA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00E78DF-B7EA-D467-62EA-D4CC4C6B8212}"/>
              </a:ext>
            </a:extLst>
          </p:cNvPr>
          <p:cNvSpPr/>
          <p:nvPr/>
        </p:nvSpPr>
        <p:spPr>
          <a:xfrm>
            <a:off x="5050690" y="457199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reports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474DAE5-1F3D-63B1-7FBA-407265687DA7}"/>
              </a:ext>
            </a:extLst>
          </p:cNvPr>
          <p:cNvSpPr/>
          <p:nvPr/>
        </p:nvSpPr>
        <p:spPr>
          <a:xfrm>
            <a:off x="5050688" y="368299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83732BA-FAEA-3AE0-0FD3-52B98B81005A}"/>
              </a:ext>
            </a:extLst>
          </p:cNvPr>
          <p:cNvSpPr/>
          <p:nvPr/>
        </p:nvSpPr>
        <p:spPr>
          <a:xfrm>
            <a:off x="5050688" y="275492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&amp; storage</a:t>
            </a:r>
            <a:endParaRPr lang="en-US" dirty="0"/>
          </a:p>
        </p:txBody>
      </p:sp>
      <p:pic>
        <p:nvPicPr>
          <p:cNvPr id="22" name="Picture 21" descr="A hand with a finger pointing up&#10;&#10;AI-generated content may be incorrect.">
            <a:extLst>
              <a:ext uri="{FF2B5EF4-FFF2-40B4-BE49-F238E27FC236}">
                <a16:creationId xmlns:a16="http://schemas.microsoft.com/office/drawing/2014/main" id="{DD534516-0ED9-EE4D-9B47-EF98A19DB7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543" y="4894996"/>
            <a:ext cx="333375" cy="428625"/>
          </a:xfrm>
          <a:prstGeom prst="rect">
            <a:avLst/>
          </a:prstGeom>
        </p:spPr>
      </p:pic>
      <p:pic>
        <p:nvPicPr>
          <p:cNvPr id="7" name="Picture 6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DBA35E5-50D4-199F-0961-377D92BB23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73544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8D9DB-2007-59DE-E3B5-2687D960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62A0A94-5FE4-6D52-989C-17E6F1D7F372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36543E0-08C2-8C98-8036-AC83873E500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 &amp; storage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F31DF866-4E73-1EA4-0E80-27E9C2037A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A12C76-319B-8615-7BF8-04BF6387AED3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8069869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67CF1-93F5-3202-9D3B-B59ABA3FE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752625-3F78-B10E-F92B-1121D5D3606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96D8C87-B28C-CB9A-22E1-E21263B84735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Statistics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4C2B852-1E64-A86A-359E-7BFE61518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BADFF1-1599-8BD0-B8D3-B058838482D8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228636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617EB-77E6-7B0F-092E-28381A0E5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94B803-48B4-482F-A64C-4034FD6BE903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493AAC-3F29-BB79-740A-9475ECE8EAF7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Log reports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C93541EE-8E18-9E9D-D8FF-1D9E894AF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B475A0C-BCE9-BB08-5212-55524EC9FA0B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1628528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5E317-6E99-35B9-B09C-9FBA4957E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94477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3C1F1-471E-6852-EAFA-339A20665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217551-3A33-431A-9DD5-57F7F200D5B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51C7C9-435F-E966-D347-5DA377CCB536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8E03AFF-E61B-F241-486B-096BE14E1398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FAE5DD9-800C-9EFA-F025-0710451A27BE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9196025-FFD0-23DA-71BF-921140115A4A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2DCE608-04D6-5A54-6838-20636F4286DE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E37B699-FCDB-0A71-0652-DF54E1E3053C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2F8D37D-7C91-7B64-BB18-86BFAB0B1F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3605823"/>
            <a:ext cx="339482" cy="418123"/>
          </a:xfrm>
          <a:prstGeom prst="rect">
            <a:avLst/>
          </a:prstGeom>
        </p:spPr>
      </p:pic>
      <p:pic>
        <p:nvPicPr>
          <p:cNvPr id="8" name="Picture 7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18156F9D-74FE-A91E-E358-2C10607B5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EB995C-3615-4D18-32F9-D57FD674F395}"/>
              </a:ext>
            </a:extLst>
          </p:cNvPr>
          <p:cNvCxnSpPr>
            <a:cxnSpLocks/>
          </p:cNvCxnSpPr>
          <p:nvPr/>
        </p:nvCxnSpPr>
        <p:spPr>
          <a:xfrm flipH="1" flipV="1">
            <a:off x="7101539" y="5409586"/>
            <a:ext cx="686208" cy="32498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98C27F5-E814-EBF2-12B7-46BC4861E711}"/>
              </a:ext>
            </a:extLst>
          </p:cNvPr>
          <p:cNvSpPr/>
          <p:nvPr/>
        </p:nvSpPr>
        <p:spPr>
          <a:xfrm>
            <a:off x="7760675" y="402707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Newsfeed</a:t>
            </a:r>
            <a:endParaRPr lang="en-US" dirty="0"/>
          </a:p>
        </p:txBody>
      </p:sp>
      <p:sp>
        <p:nvSpPr>
          <p:cNvPr id="20" name="TextBox 13">
            <a:extLst>
              <a:ext uri="{FF2B5EF4-FFF2-40B4-BE49-F238E27FC236}">
                <a16:creationId xmlns:a16="http://schemas.microsoft.com/office/drawing/2014/main" id="{DACB2F94-A097-8436-4C67-5F0547E08A6D}"/>
              </a:ext>
            </a:extLst>
          </p:cNvPr>
          <p:cNvSpPr txBox="1"/>
          <p:nvPr/>
        </p:nvSpPr>
        <p:spPr>
          <a:xfrm>
            <a:off x="7786505" y="5112624"/>
            <a:ext cx="4192366" cy="1477328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Adding a feature should be equivalent to adding a folder in the code (modular logic). Window and button layout should dynamically readjust (e.g. screen size, varying number of buttons)</a:t>
            </a:r>
          </a:p>
        </p:txBody>
      </p:sp>
    </p:spTree>
    <p:extLst>
      <p:ext uri="{BB962C8B-B14F-4D97-AF65-F5344CB8AC3E}">
        <p14:creationId xmlns:p14="http://schemas.microsoft.com/office/powerpoint/2010/main" val="2812667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E8C098-0945-2A58-C4FC-732256A5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BC4B6F7-55D8-B3A5-B983-A67C8D1C3D56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088B58A-6696-9B54-1DBB-3497741A8A7A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1F3470D-E275-2973-A876-76E3DDD71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1669" y="2371726"/>
            <a:ext cx="857739" cy="68824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64E254A-45E8-2398-68CD-A2916D404AB0}"/>
              </a:ext>
            </a:extLst>
          </p:cNvPr>
          <p:cNvSpPr/>
          <p:nvPr/>
        </p:nvSpPr>
        <p:spPr>
          <a:xfrm>
            <a:off x="6428151" y="427892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device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5AF51E-CC64-56CA-DCD7-568C43C42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5664" y="3258283"/>
            <a:ext cx="2179516" cy="178728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14A371D-06CC-045E-AA63-05129693C62F}"/>
              </a:ext>
            </a:extLst>
          </p:cNvPr>
          <p:cNvSpPr/>
          <p:nvPr/>
        </p:nvSpPr>
        <p:spPr>
          <a:xfrm>
            <a:off x="6428151" y="3428996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google drive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DF18740-6254-1E2F-4277-AFF8EE861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1584" y="4634064"/>
            <a:ext cx="339482" cy="418123"/>
          </a:xfrm>
          <a:prstGeom prst="rect">
            <a:avLst/>
          </a:prstGeom>
        </p:spPr>
      </p:pic>
      <p:pic>
        <p:nvPicPr>
          <p:cNvPr id="12" name="Picture 11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AE6D42F1-6170-D8F2-DB0D-AA80262C52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822845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C053B-4F88-751F-D77C-E11CC37D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204E454-1E18-FE4A-0008-10AB5897B83E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ea typeface="+mn-lt"/>
                <a:cs typeface="+mn-lt"/>
              </a:rPr>
              <a:t> 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01DFA25-F8F9-2EE5-00D5-55A581BD25A2}"/>
              </a:ext>
            </a:extLst>
          </p:cNvPr>
          <p:cNvSpPr/>
          <p:nvPr/>
        </p:nvSpPr>
        <p:spPr>
          <a:xfrm>
            <a:off x="2530228" y="2872150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app.py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68453D3-9E56-ACDB-1065-670B5D49F4AA}"/>
              </a:ext>
            </a:extLst>
          </p:cNvPr>
          <p:cNvSpPr/>
          <p:nvPr/>
        </p:nvSpPr>
        <p:spPr>
          <a:xfrm>
            <a:off x="2546823" y="3209601"/>
            <a:ext cx="5217946" cy="32002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tooling.py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9863214-18FD-87D9-F576-3A49C3787A67}"/>
              </a:ext>
            </a:extLst>
          </p:cNvPr>
          <p:cNvSpPr/>
          <p:nvPr/>
        </p:nvSpPr>
        <p:spPr>
          <a:xfrm>
            <a:off x="2538231" y="3574592"/>
            <a:ext cx="5236307" cy="283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Feature.py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C8763A-1413-BAAD-2437-2141DB07A50B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4271C91-A24A-FA60-3ED0-358BE86850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3" y="2870811"/>
            <a:ext cx="317654" cy="280932"/>
          </a:xfrm>
          <a:prstGeom prst="rect">
            <a:avLst/>
          </a:prstGeom>
        </p:spPr>
      </p:pic>
      <p:pic>
        <p:nvPicPr>
          <p:cNvPr id="8" name="Graphic 7" descr="Checkmark with solid fill">
            <a:extLst>
              <a:ext uri="{FF2B5EF4-FFF2-40B4-BE49-F238E27FC236}">
                <a16:creationId xmlns:a16="http://schemas.microsoft.com/office/drawing/2014/main" id="{3CA0A00F-F58E-F0B0-AF77-9D9AFEB297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2" y="3219678"/>
            <a:ext cx="317654" cy="280932"/>
          </a:xfrm>
          <a:prstGeom prst="rect">
            <a:avLst/>
          </a:prstGeom>
        </p:spPr>
      </p:pic>
      <p:pic>
        <p:nvPicPr>
          <p:cNvPr id="16" name="Graphic 15" descr="Checkmark with solid fill">
            <a:extLst>
              <a:ext uri="{FF2B5EF4-FFF2-40B4-BE49-F238E27FC236}">
                <a16:creationId xmlns:a16="http://schemas.microsoft.com/office/drawing/2014/main" id="{8571438C-90FD-365E-4F94-53613BD73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79881" y="3541003"/>
            <a:ext cx="317654" cy="280932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FCE7077-A386-BABB-C8BE-2DBF2BA8C68F}"/>
              </a:ext>
            </a:extLst>
          </p:cNvPr>
          <p:cNvSpPr/>
          <p:nvPr/>
        </p:nvSpPr>
        <p:spPr>
          <a:xfrm>
            <a:off x="6099176" y="5592117"/>
            <a:ext cx="1683368" cy="362873"/>
          </a:xfrm>
          <a:prstGeom prst="roundRect">
            <a:avLst/>
          </a:prstGeom>
          <a:solidFill>
            <a:srgbClr val="00B050"/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+ Add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862C790-6023-C8DF-B18F-2D9806ECFE59}"/>
              </a:ext>
            </a:extLst>
          </p:cNvPr>
          <p:cNvSpPr/>
          <p:nvPr/>
        </p:nvSpPr>
        <p:spPr>
          <a:xfrm>
            <a:off x="3861431" y="4157452"/>
            <a:ext cx="3905103" cy="3383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app.py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4AE183C-2E59-F623-4137-210C187075EC}"/>
              </a:ext>
            </a:extLst>
          </p:cNvPr>
          <p:cNvSpPr/>
          <p:nvPr/>
        </p:nvSpPr>
        <p:spPr>
          <a:xfrm>
            <a:off x="3870612" y="4579766"/>
            <a:ext cx="3895921" cy="338389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dist="508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dirty="0">
                <a:solidFill>
                  <a:schemeClr val="tx1"/>
                </a:solidFill>
              </a:rPr>
              <a:t>283rm7xf3ygf74d7mhezdh23eh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C21C3F-2421-8A5B-B1CB-CA08F5AFA30E}"/>
              </a:ext>
            </a:extLst>
          </p:cNvPr>
          <p:cNvSpPr txBox="1"/>
          <p:nvPr/>
        </p:nvSpPr>
        <p:spPr>
          <a:xfrm>
            <a:off x="2290943" y="4143566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Agent name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DC67EF-B66D-7339-BE66-234B66F5C941}"/>
              </a:ext>
            </a:extLst>
          </p:cNvPr>
          <p:cNvSpPr txBox="1"/>
          <p:nvPr/>
        </p:nvSpPr>
        <p:spPr>
          <a:xfrm>
            <a:off x="2290942" y="4565879"/>
            <a:ext cx="15129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CAST key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E6C10E-40E4-E3D4-68F2-F9495E6DB727}"/>
              </a:ext>
            </a:extLst>
          </p:cNvPr>
          <p:cNvSpPr/>
          <p:nvPr/>
        </p:nvSpPr>
        <p:spPr>
          <a:xfrm>
            <a:off x="203621" y="1717498"/>
            <a:ext cx="2188307" cy="537306"/>
          </a:xfrm>
          <a:prstGeom prst="roundRect">
            <a:avLst/>
          </a:prstGeom>
          <a:solidFill>
            <a:srgbClr val="F2F2F2">
              <a:alpha val="50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device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3CFEED19-4964-25C1-3D4F-AEF115357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1898" y="5754112"/>
            <a:ext cx="339482" cy="418123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DE9A307-DDC6-5E78-0860-C259FC9ED7C3}"/>
              </a:ext>
            </a:extLst>
          </p:cNvPr>
          <p:cNvCxnSpPr>
            <a:cxnSpLocks/>
          </p:cNvCxnSpPr>
          <p:nvPr/>
        </p:nvCxnSpPr>
        <p:spPr>
          <a:xfrm flipH="1">
            <a:off x="7834685" y="5173924"/>
            <a:ext cx="600042" cy="570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C2F442-826C-BC30-6665-061E1EC44305}"/>
              </a:ext>
            </a:extLst>
          </p:cNvPr>
          <p:cNvSpPr txBox="1"/>
          <p:nvPr/>
        </p:nvSpPr>
        <p:spPr>
          <a:xfrm>
            <a:off x="8445086" y="4203356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Register agent under an 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ID </a:t>
            </a:r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on our platform (agent is not added until the upload to the registry is confirmed and completed). This operation can also be done on our website.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3" name="Picture 32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8A9A3D4-9F54-0575-9266-87F04D72B5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74FBDC34-917F-1F74-B0C4-2EBD0F818618}"/>
              </a:ext>
            </a:extLst>
          </p:cNvPr>
          <p:cNvSpPr txBox="1"/>
          <p:nvPr/>
        </p:nvSpPr>
        <p:spPr>
          <a:xfrm>
            <a:off x="8300305" y="1345855"/>
            <a:ext cx="22264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File valid for our SDK (parsed correctly) and compatible with our app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606D1F7-4215-68A1-FC0D-7AA967469B7B}"/>
              </a:ext>
            </a:extLst>
          </p:cNvPr>
          <p:cNvCxnSpPr>
            <a:cxnSpLocks/>
          </p:cNvCxnSpPr>
          <p:nvPr/>
        </p:nvCxnSpPr>
        <p:spPr>
          <a:xfrm flipH="1">
            <a:off x="8444284" y="2583123"/>
            <a:ext cx="653382" cy="3727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4595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AA8AC-6F0F-BC82-05D3-EC094FD11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CCAFC3-CEBB-2FCA-EEEC-92A99268940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8DE2E19-A3CC-B8B8-913D-8A6FD5C8D6F8}"/>
              </a:ext>
            </a:extLst>
          </p:cNvPr>
          <p:cNvSpPr/>
          <p:nvPr/>
        </p:nvSpPr>
        <p:spPr>
          <a:xfrm>
            <a:off x="2608383" y="3223845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Import an agent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FC74F41-92CC-AF8B-486A-32A61A7BD152}"/>
              </a:ext>
            </a:extLst>
          </p:cNvPr>
          <p:cNvSpPr/>
          <p:nvPr/>
        </p:nvSpPr>
        <p:spPr>
          <a:xfrm>
            <a:off x="2608383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07543C3-4E3D-1367-4FE2-7FECD6AE441F}"/>
              </a:ext>
            </a:extLst>
          </p:cNvPr>
          <p:cNvSpPr/>
          <p:nvPr/>
        </p:nvSpPr>
        <p:spPr>
          <a:xfrm>
            <a:off x="5246075" y="3165230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Management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F60340-5BB4-88C2-EFBF-5825569216E4}"/>
              </a:ext>
            </a:extLst>
          </p:cNvPr>
          <p:cNvSpPr/>
          <p:nvPr/>
        </p:nvSpPr>
        <p:spPr>
          <a:xfrm>
            <a:off x="5246075" y="403469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Hosting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7F2266-EE74-2338-3579-1C97EDF657CB}"/>
              </a:ext>
            </a:extLst>
          </p:cNvPr>
          <p:cNvSpPr/>
          <p:nvPr/>
        </p:nvSpPr>
        <p:spPr>
          <a:xfrm>
            <a:off x="2608383" y="4845537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Launch an agent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9E7C4D9-A0AC-14A0-C803-C4528D983F93}"/>
              </a:ext>
            </a:extLst>
          </p:cNvPr>
          <p:cNvSpPr/>
          <p:nvPr/>
        </p:nvSpPr>
        <p:spPr>
          <a:xfrm>
            <a:off x="7766536" y="316522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Performance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D508FAA-7042-6E8E-6452-E1439255EA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259" y="4426438"/>
            <a:ext cx="339482" cy="418123"/>
          </a:xfrm>
          <a:prstGeom prst="rect">
            <a:avLst/>
          </a:prstGeom>
        </p:spPr>
      </p:pic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A52B1257-FA74-F4FB-8FBC-488B60F91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8268" y="1412060"/>
            <a:ext cx="5676900" cy="142875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92559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3BE31-76AF-1443-A9B3-836C37E25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E2873B-EB7E-5EDA-FF15-A4DA1B022D47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A59E484-26E6-B84D-1E82-A3AD4BECB92F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Build an agent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2A7EF28-788B-9C93-160C-1769D03FC4FD}"/>
              </a:ext>
            </a:extLst>
          </p:cNvPr>
          <p:cNvSpPr/>
          <p:nvPr/>
        </p:nvSpPr>
        <p:spPr>
          <a:xfrm>
            <a:off x="2581428" y="3278221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saved agents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593DA77-0E97-FDE0-D078-DC3AE1A614A3}"/>
              </a:ext>
            </a:extLst>
          </p:cNvPr>
          <p:cNvSpPr/>
          <p:nvPr/>
        </p:nvSpPr>
        <p:spPr>
          <a:xfrm>
            <a:off x="2581427" y="4187112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templates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0E98CF-49AF-A741-444B-F77A1E45B615}"/>
              </a:ext>
            </a:extLst>
          </p:cNvPr>
          <p:cNvSpPr/>
          <p:nvPr/>
        </p:nvSpPr>
        <p:spPr>
          <a:xfrm>
            <a:off x="6868824" y="2883449"/>
            <a:ext cx="2188307" cy="5373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reports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BEE939-7225-EDEF-07C0-BA4B08F76F0B}"/>
              </a:ext>
            </a:extLst>
          </p:cNvPr>
          <p:cNvCxnSpPr/>
          <p:nvPr/>
        </p:nvCxnSpPr>
        <p:spPr>
          <a:xfrm flipV="1">
            <a:off x="2008223" y="4670633"/>
            <a:ext cx="547548" cy="429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6A7F5F-A2FB-4856-D9A6-A5E81EFD2FF6}"/>
              </a:ext>
            </a:extLst>
          </p:cNvPr>
          <p:cNvCxnSpPr>
            <a:cxnSpLocks/>
          </p:cNvCxnSpPr>
          <p:nvPr/>
        </p:nvCxnSpPr>
        <p:spPr>
          <a:xfrm>
            <a:off x="2136753" y="3053176"/>
            <a:ext cx="419017" cy="1944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0210585-920B-DAAC-8A0D-68C6A2072621}"/>
              </a:ext>
            </a:extLst>
          </p:cNvPr>
          <p:cNvCxnSpPr>
            <a:cxnSpLocks/>
          </p:cNvCxnSpPr>
          <p:nvPr/>
        </p:nvCxnSpPr>
        <p:spPr>
          <a:xfrm flipH="1">
            <a:off x="9092444" y="2281996"/>
            <a:ext cx="600042" cy="57085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8EE6F0F-5D97-56AE-5AEF-C0DCB8AE1B40}"/>
              </a:ext>
            </a:extLst>
          </p:cNvPr>
          <p:cNvSpPr txBox="1"/>
          <p:nvPr/>
        </p:nvSpPr>
        <p:spPr>
          <a:xfrm>
            <a:off x="540485" y="1825550"/>
            <a:ext cx="3712306" cy="1200329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Duplicate, mutate, and recombine agents using existing ones.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This functionality is available through our premium API services.</a:t>
            </a:r>
            <a:endParaRPr lang="en-US" b="1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57ECBE-30FD-4654-4F75-610D5EC390E0}"/>
              </a:ext>
            </a:extLst>
          </p:cNvPr>
          <p:cNvSpPr txBox="1"/>
          <p:nvPr/>
        </p:nvSpPr>
        <p:spPr>
          <a:xfrm>
            <a:off x="421135" y="5139791"/>
            <a:ext cx="3712306" cy="92333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Build agents from a set of generic features (learned from data collected across the platform).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45263AF-A8D4-8432-827C-477E56E93FAB}"/>
              </a:ext>
            </a:extLst>
          </p:cNvPr>
          <p:cNvSpPr txBox="1"/>
          <p:nvPr/>
        </p:nvSpPr>
        <p:spPr>
          <a:xfrm>
            <a:off x="8169664" y="531067"/>
            <a:ext cx="3712306" cy="1754326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solidFill>
              <a:srgbClr val="C00000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rgbClr val="C00000"/>
                </a:solidFill>
                <a:ea typeface="+mn-lt"/>
                <a:cs typeface="+mn-lt"/>
              </a:rPr>
              <a:t>User interactions may have revealed gaps in an agent’s ability to effectively respond to requests from other agents.</a:t>
            </a:r>
            <a:r>
              <a:rPr lang="en-US" dirty="0">
                <a:solidFill>
                  <a:srgbClr val="C00000"/>
                </a:solidFill>
              </a:rPr>
              <a:t> </a:t>
            </a:r>
            <a:r>
              <a:rPr lang="en-US" b="1" dirty="0">
                <a:solidFill>
                  <a:srgbClr val="C00000"/>
                </a:solidFill>
                <a:ea typeface="+mn-lt"/>
                <a:cs typeface="+mn-lt"/>
              </a:rPr>
              <a:t>This functionality is available through our premium API services.</a:t>
            </a:r>
            <a:endParaRPr lang="en-US" b="1" dirty="0">
              <a:ea typeface="+mn-lt"/>
              <a:cs typeface="+mn-lt"/>
            </a:endParaRP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4E7E9BF-1147-4388-68DB-FFCBEA2BB9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812607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370387-4749-38C3-EF0F-BC90C89F2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0F3702-198B-C9DE-9F3F-1E9E447A120B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889A9B0-FB35-48B3-8B7A-1BCD70B66ECC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saved agents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431EF8DE-FE02-21B5-2E0E-E6C88D5A31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E8B69D-9E1C-DBEE-E41E-1CEBA10811D0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5587085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7E3952-0815-4924-95DD-DA76ABDA3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7F95DDA-09A7-BCD6-513F-914EC3C5BFAC}"/>
              </a:ext>
            </a:extLst>
          </p:cNvPr>
          <p:cNvSpPr/>
          <p:nvPr/>
        </p:nvSpPr>
        <p:spPr>
          <a:xfrm>
            <a:off x="1826846" y="1348154"/>
            <a:ext cx="8538307" cy="4943230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  <a:effectLst>
            <a:outerShdw blurRad="63500" dist="165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0D49DFB-2D90-9B8C-1FDC-92BAEBC504F9}"/>
              </a:ext>
            </a:extLst>
          </p:cNvPr>
          <p:cNvSpPr/>
          <p:nvPr/>
        </p:nvSpPr>
        <p:spPr>
          <a:xfrm>
            <a:off x="205152" y="1084382"/>
            <a:ext cx="2188307" cy="537306"/>
          </a:xfrm>
          <a:prstGeom prst="roundRect">
            <a:avLst/>
          </a:prstGeom>
          <a:solidFill>
            <a:srgbClr val="F2F2F2">
              <a:alpha val="51000"/>
            </a:srgbClr>
          </a:solidFill>
          <a:ln>
            <a:solidFill>
              <a:schemeClr val="bg1"/>
            </a:solidFill>
          </a:ln>
          <a:effectLst>
            <a:outerShdw blurRad="38100" dist="50800" dir="2880000">
              <a:srgbClr val="000000">
                <a:alpha val="24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From templates</a:t>
            </a:r>
          </a:p>
        </p:txBody>
      </p:sp>
      <p:pic>
        <p:nvPicPr>
          <p:cNvPr id="19" name="Picture 18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AAA6D80-E9A6-B61E-7DA3-D8A95DBBE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575" y="1346932"/>
            <a:ext cx="3104337" cy="8100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C02983-C0A3-E9DE-6F88-2D5F4434C21E}"/>
              </a:ext>
            </a:extLst>
          </p:cNvPr>
          <p:cNvSpPr txBox="1"/>
          <p:nvPr/>
        </p:nvSpPr>
        <p:spPr>
          <a:xfrm>
            <a:off x="2202180" y="3301037"/>
            <a:ext cx="7787640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dirty="0">
                <a:solidFill>
                  <a:schemeClr val="accent5">
                    <a:lumMod val="76000"/>
                  </a:schemeClr>
                </a:solidFill>
                <a:latin typeface="Consolas"/>
              </a:rPr>
              <a:t>[Content to be added]</a:t>
            </a:r>
          </a:p>
        </p:txBody>
      </p:sp>
    </p:spTree>
    <p:extLst>
      <p:ext uri="{BB962C8B-B14F-4D97-AF65-F5344CB8AC3E}">
        <p14:creationId xmlns:p14="http://schemas.microsoft.com/office/powerpoint/2010/main" val="238450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26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765</cp:revision>
  <dcterms:created xsi:type="dcterms:W3CDTF">2025-04-16T01:53:46Z</dcterms:created>
  <dcterms:modified xsi:type="dcterms:W3CDTF">2025-04-16T12:28:35Z</dcterms:modified>
</cp:coreProperties>
</file>