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4C4AE0-742F-4840-8429-7FC9330DC019}">
          <p14:sldIdLst>
            <p14:sldId id="256"/>
            <p14:sldId id="257"/>
            <p14:sldId id="258"/>
            <p14:sldId id="26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E508BA-02C5-4EB2-B441-3876EC871435}" v="35" dt="2024-08-18T01:04:10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esi\Downloads\FlexTrade-%20O%20A%20Adesin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esi\Downloads\FlexTrade-%20O%20A%20Adesin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[FlexTrade- O A Adesina.xlsx]Analysis!Case 4a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aseline="0"/>
              <a:t>Yearly Check out progress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Analysis!$B$169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Analysis!$A$170:$A$174</c:f>
              <c:strCach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strCache>
            </c:strRef>
          </c:cat>
          <c:val>
            <c:numRef>
              <c:f>Analysis!$B$170:$B$174</c:f>
              <c:numCache>
                <c:formatCode>General</c:formatCode>
                <c:ptCount val="4"/>
                <c:pt idx="0">
                  <c:v>13718</c:v>
                </c:pt>
                <c:pt idx="1">
                  <c:v>12833</c:v>
                </c:pt>
                <c:pt idx="2">
                  <c:v>11681</c:v>
                </c:pt>
                <c:pt idx="3">
                  <c:v>9872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EC-4A58-ABD0-14CBE58E05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8857711"/>
        <c:axId val="1528856751"/>
      </c:lineChart>
      <c:catAx>
        <c:axId val="1528857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8856751"/>
        <c:crosses val="autoZero"/>
        <c:auto val="1"/>
        <c:lblAlgn val="ctr"/>
        <c:lblOffset val="100"/>
        <c:noMultiLvlLbl val="0"/>
      </c:catAx>
      <c:valAx>
        <c:axId val="15288567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8857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[FlexTrade- O A Adesina.xlsx]Analysis!Case 5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Feedback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Analysis!$B$290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Analysis!$A$291:$A$301</c:f>
              <c:strCache>
                <c:ptCount val="10"/>
                <c:pt idx="0">
                  <c:v>The app crashed during my session.</c:v>
                </c:pt>
                <c:pt idx="1">
                  <c:v>I encountered a bug when adding items to the cart.</c:v>
                </c:pt>
                <c:pt idx="2">
                  <c:v>Smooth and hassle-free shopping experience.</c:v>
                </c:pt>
                <c:pt idx="3">
                  <c:v>Excellent customer support experience.</c:v>
                </c:pt>
                <c:pt idx="4">
                  <c:v>I would recommend this app to my friends.</c:v>
                </c:pt>
                <c:pt idx="5">
                  <c:v>The prices are competitive.</c:v>
                </c:pt>
                <c:pt idx="6">
                  <c:v>Great selection of products.</c:v>
                </c:pt>
                <c:pt idx="7">
                  <c:v>I found the app very user-friendly.</c:v>
                </c:pt>
                <c:pt idx="8">
                  <c:v>The search feature is not working properly.</c:v>
                </c:pt>
                <c:pt idx="9">
                  <c:v>The checkout process needs improvement.</c:v>
                </c:pt>
              </c:strCache>
            </c:strRef>
          </c:cat>
          <c:val>
            <c:numRef>
              <c:f>Analysis!$B$291:$B$301</c:f>
              <c:numCache>
                <c:formatCode>General</c:formatCode>
                <c:ptCount val="10"/>
                <c:pt idx="0">
                  <c:v>94</c:v>
                </c:pt>
                <c:pt idx="1">
                  <c:v>95</c:v>
                </c:pt>
                <c:pt idx="2">
                  <c:v>96</c:v>
                </c:pt>
                <c:pt idx="3">
                  <c:v>98</c:v>
                </c:pt>
                <c:pt idx="4">
                  <c:v>100</c:v>
                </c:pt>
                <c:pt idx="5">
                  <c:v>100</c:v>
                </c:pt>
                <c:pt idx="6">
                  <c:v>101</c:v>
                </c:pt>
                <c:pt idx="7">
                  <c:v>105</c:v>
                </c:pt>
                <c:pt idx="8">
                  <c:v>105</c:v>
                </c:pt>
                <c:pt idx="9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E3-4408-9173-651EB2128B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29457487"/>
        <c:axId val="1529465647"/>
      </c:barChart>
      <c:catAx>
        <c:axId val="1529457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9465647"/>
        <c:crosses val="autoZero"/>
        <c:auto val="1"/>
        <c:lblAlgn val="ctr"/>
        <c:lblOffset val="100"/>
        <c:noMultiLvlLbl val="0"/>
      </c:catAx>
      <c:valAx>
        <c:axId val="1529465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94574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7BB84E9-12E8-4122-9CBF-4A28A55033C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ED7FF46-8554-48A2-BC4C-6371FE08E306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25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84E9-12E8-4122-9CBF-4A28A55033C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FF46-8554-48A2-BC4C-6371FE08E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14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84E9-12E8-4122-9CBF-4A28A55033C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FF46-8554-48A2-BC4C-6371FE08E306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588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84E9-12E8-4122-9CBF-4A28A55033C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FF46-8554-48A2-BC4C-6371FE08E306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039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84E9-12E8-4122-9CBF-4A28A55033C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FF46-8554-48A2-BC4C-6371FE08E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831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84E9-12E8-4122-9CBF-4A28A55033C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FF46-8554-48A2-BC4C-6371FE08E306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087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84E9-12E8-4122-9CBF-4A28A55033C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FF46-8554-48A2-BC4C-6371FE08E306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970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84E9-12E8-4122-9CBF-4A28A55033C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FF46-8554-48A2-BC4C-6371FE08E306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90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84E9-12E8-4122-9CBF-4A28A55033C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FF46-8554-48A2-BC4C-6371FE08E306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25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84E9-12E8-4122-9CBF-4A28A55033C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FF46-8554-48A2-BC4C-6371FE08E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91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84E9-12E8-4122-9CBF-4A28A55033C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FF46-8554-48A2-BC4C-6371FE08E306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84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84E9-12E8-4122-9CBF-4A28A55033C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FF46-8554-48A2-BC4C-6371FE08E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8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84E9-12E8-4122-9CBF-4A28A55033C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FF46-8554-48A2-BC4C-6371FE08E306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42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84E9-12E8-4122-9CBF-4A28A55033C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FF46-8554-48A2-BC4C-6371FE08E306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39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84E9-12E8-4122-9CBF-4A28A55033C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FF46-8554-48A2-BC4C-6371FE08E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31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84E9-12E8-4122-9CBF-4A28A55033C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FF46-8554-48A2-BC4C-6371FE08E306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64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84E9-12E8-4122-9CBF-4A28A55033C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FF46-8554-48A2-BC4C-6371FE08E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19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BB84E9-12E8-4122-9CBF-4A28A55033C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D7FF46-8554-48A2-BC4C-6371FE08E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A762-4FB2-1649-2FD8-2DF64B3F6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566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MS-EXCEL</a:t>
            </a:r>
            <a:br>
              <a:rPr lang="en-US" dirty="0"/>
            </a:br>
            <a:r>
              <a:rPr lang="en-US" dirty="0"/>
              <a:t>Capstone Project </a:t>
            </a:r>
            <a:br>
              <a:rPr lang="en-US" dirty="0"/>
            </a:br>
            <a:r>
              <a:rPr lang="en-US" dirty="0"/>
              <a:t>by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484D2-91F4-4BDA-003D-57046D956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0" y="4499029"/>
            <a:ext cx="4572000" cy="651463"/>
          </a:xfrm>
        </p:spPr>
        <p:txBody>
          <a:bodyPr/>
          <a:lstStyle/>
          <a:p>
            <a:r>
              <a:rPr lang="en-US" dirty="0"/>
              <a:t>Oluwasanmi Adeola Adesina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9182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AC71-957A-725C-8E9F-E5FDFB814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2486"/>
            <a:ext cx="10515600" cy="1325563"/>
          </a:xfrm>
        </p:spPr>
        <p:txBody>
          <a:bodyPr/>
          <a:lstStyle/>
          <a:p>
            <a:r>
              <a:rPr lang="en-US" dirty="0"/>
              <a:t>Case 4: 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17CA9A-0B81-D15C-A133-716E6AB3E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0"/>
            <a:ext cx="11226801" cy="9689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Understand Cart Behavior: For sessions with cart additions,</a:t>
            </a:r>
          </a:p>
          <a:p>
            <a:pPr marL="0" indent="0">
              <a:buNone/>
            </a:pPr>
            <a:r>
              <a:rPr lang="en-US" dirty="0"/>
              <a:t>how often do users proceed to checkout?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784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3FBC39-B3C9-9F62-DF34-AF7F4D88D6D1}"/>
              </a:ext>
            </a:extLst>
          </p:cNvPr>
          <p:cNvSpPr txBox="1"/>
          <p:nvPr/>
        </p:nvSpPr>
        <p:spPr>
          <a:xfrm>
            <a:off x="4482550" y="3862246"/>
            <a:ext cx="7150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data suggests that users are proceeding to checkout less frequently over time, even when they add items to their cart. Further investigation is required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717D14F-B39F-AF97-45F6-4BD9CD6362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9472877"/>
              </p:ext>
            </p:extLst>
          </p:nvPr>
        </p:nvGraphicFramePr>
        <p:xfrm>
          <a:off x="516466" y="3581400"/>
          <a:ext cx="3789383" cy="2008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22DFCF9-17EA-552D-30B9-3963452A9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67" y="904116"/>
            <a:ext cx="3789384" cy="2372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1AB092-A167-10EB-7519-F79087DCBB65}"/>
              </a:ext>
            </a:extLst>
          </p:cNvPr>
          <p:cNvSpPr txBox="1"/>
          <p:nvPr/>
        </p:nvSpPr>
        <p:spPr>
          <a:xfrm>
            <a:off x="4482550" y="1457559"/>
            <a:ext cx="7192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Based on the graph there is no straightforward relationship between the number of cart additions and the likelihood of conversion. 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498677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AC71-957A-725C-8E9F-E5FDFB814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2486"/>
            <a:ext cx="10515600" cy="1325563"/>
          </a:xfrm>
        </p:spPr>
        <p:txBody>
          <a:bodyPr/>
          <a:lstStyle/>
          <a:p>
            <a:r>
              <a:rPr lang="en-US" dirty="0"/>
              <a:t>Case 5: 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17CA9A-0B81-D15C-A133-716E6AB3E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468" y="2598049"/>
            <a:ext cx="10515600" cy="1325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Feedback Analysis: </a:t>
            </a:r>
          </a:p>
          <a:p>
            <a:pPr marL="0" indent="0">
              <a:buNone/>
            </a:pPr>
            <a:r>
              <a:rPr lang="en-US" dirty="0"/>
              <a:t>What common themes can you find in the feedback content?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6875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3FBC39-B3C9-9F62-DF34-AF7F4D88D6D1}"/>
              </a:ext>
            </a:extLst>
          </p:cNvPr>
          <p:cNvSpPr txBox="1"/>
          <p:nvPr/>
        </p:nvSpPr>
        <p:spPr>
          <a:xfrm>
            <a:off x="952577" y="3633179"/>
            <a:ext cx="101430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critical areas needing attention are the checkout process and search functionality, they are the most frequently mentioned issues by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user feedback on the app’s user-friendliness, product selection, and pricing should be maintained and customer support can be improved upon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Addressing bugs and preventing app crashes will also contribute to a more stable and satisfying user experience.</a:t>
            </a:r>
            <a:endParaRPr lang="en-GB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6990AFD-C4EF-42A9-2648-8E4784E337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5954590"/>
              </p:ext>
            </p:extLst>
          </p:nvPr>
        </p:nvGraphicFramePr>
        <p:xfrm>
          <a:off x="2590955" y="784899"/>
          <a:ext cx="6866310" cy="2644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8297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AE54-A08B-51F9-1A0F-45E3EB82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D612E-B8A9-84BC-A33B-F053C49C8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FlexTrade</a:t>
            </a:r>
            <a:r>
              <a:rPr lang="en-US" dirty="0"/>
              <a:t> is a well-known company in the online shopping world. They have been making shopping easier and better for a long time. They sell all kinds of things, from electronics to clothes.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Their app is designed to be easy to use, hoping to make shopping fun and simple for everyone.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FlexTrade</a:t>
            </a:r>
            <a:r>
              <a:rPr lang="en-US" dirty="0"/>
              <a:t> wants to keep improving their app to make sure they stay ahead in the competitive online shopping market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project will look into how they can make their app even better for users.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347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05C7-AAF0-1D91-330D-12C4E47EC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53532"/>
            <a:ext cx="9601196" cy="1058335"/>
          </a:xfrm>
        </p:spPr>
        <p:txBody>
          <a:bodyPr/>
          <a:lstStyle/>
          <a:p>
            <a:r>
              <a:rPr lang="en-US" dirty="0"/>
              <a:t>AIM OF THE PROJECT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20513-8695-685D-9B55-1DEEC0258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900"/>
            <a:ext cx="10515600" cy="37429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Find UX Problems: Look at how users behave and what they say to find out what needs to be better.</a:t>
            </a:r>
          </a:p>
          <a:p>
            <a:endParaRPr lang="en-US" dirty="0"/>
          </a:p>
          <a:p>
            <a:r>
              <a:rPr lang="en-US" dirty="0"/>
              <a:t>Make Checkout Better: Make it easier and quicker for users to buy things.</a:t>
            </a:r>
          </a:p>
          <a:p>
            <a:endParaRPr lang="en-US" dirty="0"/>
          </a:p>
          <a:p>
            <a:r>
              <a:rPr lang="en-US" dirty="0"/>
              <a:t>Suggest Personalized Products: Use what we know about what users like to suggest other things they might buy.</a:t>
            </a:r>
          </a:p>
          <a:p>
            <a:endParaRPr lang="en-US" dirty="0"/>
          </a:p>
          <a:p>
            <a:r>
              <a:rPr lang="en-US" dirty="0"/>
              <a:t>Get Users to Buy More: Figure out ways to encourage users to spend more money.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475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84377-6332-6980-EE42-D85E9E26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65938"/>
          </a:xfrm>
        </p:spPr>
        <p:txBody>
          <a:bodyPr/>
          <a:lstStyle/>
          <a:p>
            <a:r>
              <a:rPr lang="en-US" dirty="0"/>
              <a:t>Dashboard Generated to proffer solutions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807E8-06E5-97D7-2F6B-255332BC3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079546-8F5F-8B27-9EC9-3687D3021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64" y="2556932"/>
            <a:ext cx="10348669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49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3AB0-CD97-C681-F412-3CA22588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71B64-444B-F178-D834-2A9DD015D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5249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Identify Duplicate Entries;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F8A843-D569-52CB-7524-E00E26006008}"/>
              </a:ext>
            </a:extLst>
          </p:cNvPr>
          <p:cNvSpPr txBox="1">
            <a:spLocks/>
          </p:cNvSpPr>
          <p:nvPr/>
        </p:nvSpPr>
        <p:spPr>
          <a:xfrm>
            <a:off x="1295401" y="3640665"/>
            <a:ext cx="9787466" cy="1405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6200" dirty="0"/>
              <a:t>Finding;</a:t>
            </a:r>
          </a:p>
          <a:p>
            <a:pPr marL="0" indent="0">
              <a:buFont typeface="Arial"/>
              <a:buNone/>
            </a:pPr>
            <a:r>
              <a:rPr lang="en-US" sz="12300" b="1" dirty="0"/>
              <a:t>No duplicate entries were found from all the worksheets</a:t>
            </a:r>
          </a:p>
        </p:txBody>
      </p:sp>
    </p:spTree>
    <p:extLst>
      <p:ext uri="{BB962C8B-B14F-4D97-AF65-F5344CB8AC3E}">
        <p14:creationId xmlns:p14="http://schemas.microsoft.com/office/powerpoint/2010/main" val="801528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AC71-957A-725C-8E9F-E5FDFB814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3152"/>
            <a:ext cx="10515600" cy="1325563"/>
          </a:xfrm>
        </p:spPr>
        <p:txBody>
          <a:bodyPr/>
          <a:lstStyle/>
          <a:p>
            <a:r>
              <a:rPr lang="en-US" dirty="0"/>
              <a:t>Case 2: 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17CA9A-0B81-D15C-A133-716E6AB3E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9689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Analyze Session Duration: How long do users typically spend on the app? Are shorter sessions associated with higher bounce rates?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4662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15E667-67E1-AFA0-076D-CFB3037DAABE}"/>
              </a:ext>
            </a:extLst>
          </p:cNvPr>
          <p:cNvSpPr txBox="1"/>
          <p:nvPr/>
        </p:nvSpPr>
        <p:spPr>
          <a:xfrm>
            <a:off x="838200" y="428149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According to the analysis made, there is an average session duration of 15 minutes by all users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9CF08-F6E4-CA40-5DEF-C70AC291145A}"/>
              </a:ext>
            </a:extLst>
          </p:cNvPr>
          <p:cNvSpPr txBox="1"/>
          <p:nvPr/>
        </p:nvSpPr>
        <p:spPr>
          <a:xfrm>
            <a:off x="838200" y="4798946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graph provides insights where session duration is on the Y axis and bounce rate on the is on X axis that there is a slight correlation between session duration and bounce rate indicating that shorter sessions are some what associated with higher bounce rate</a:t>
            </a:r>
            <a:endParaRPr lang="en-GB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43FDBE-F84A-31FB-4E1D-0E84D59E2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891" y="907071"/>
            <a:ext cx="5552218" cy="285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83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AC71-957A-725C-8E9F-E5FDFB814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619"/>
            <a:ext cx="10515600" cy="1325563"/>
          </a:xfrm>
        </p:spPr>
        <p:txBody>
          <a:bodyPr/>
          <a:lstStyle/>
          <a:p>
            <a:r>
              <a:rPr lang="en-US" dirty="0"/>
              <a:t>Case 3: 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17CA9A-0B81-D15C-A133-716E6AB3E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5800"/>
            <a:ext cx="10574867" cy="1325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Investigate Bounce and Conversion Rates: </a:t>
            </a:r>
          </a:p>
          <a:p>
            <a:pPr marL="0" indent="0">
              <a:buNone/>
            </a:pPr>
            <a:r>
              <a:rPr lang="en-US" dirty="0"/>
              <a:t>Is there any significant relationship between both metrics?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940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ADBE63-AB61-9F7C-E649-A4B81BFF5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432" y="796363"/>
            <a:ext cx="4857136" cy="31467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3FBC39-B3C9-9F62-DF34-AF7F4D88D6D1}"/>
              </a:ext>
            </a:extLst>
          </p:cNvPr>
          <p:cNvSpPr txBox="1"/>
          <p:nvPr/>
        </p:nvSpPr>
        <p:spPr>
          <a:xfrm>
            <a:off x="719667" y="4072174"/>
            <a:ext cx="101430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Both the bounce rate and conversion rate fluctuate over time, with no drastic differences between them during most of the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The two metrics are inversely related as higher bounce rate correspond with lower conversion rate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035964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96</TotalTime>
  <Words>503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MS-EXCEL Capstone Project  by </vt:lpstr>
      <vt:lpstr>Business Overview</vt:lpstr>
      <vt:lpstr>AIM OF THE PROJECT</vt:lpstr>
      <vt:lpstr>Dashboard Generated to proffer solutions</vt:lpstr>
      <vt:lpstr>Case 1</vt:lpstr>
      <vt:lpstr>Case 2: </vt:lpstr>
      <vt:lpstr>PowerPoint Presentation</vt:lpstr>
      <vt:lpstr>Case 3: </vt:lpstr>
      <vt:lpstr>PowerPoint Presentation</vt:lpstr>
      <vt:lpstr>Case 4: </vt:lpstr>
      <vt:lpstr>PowerPoint Presentation</vt:lpstr>
      <vt:lpstr>Case 5: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ADESINA OLUWASANMI</dc:creator>
  <cp:lastModifiedBy>Oluwasanmi Adesina</cp:lastModifiedBy>
  <cp:revision>3</cp:revision>
  <dcterms:created xsi:type="dcterms:W3CDTF">2024-08-17T23:30:27Z</dcterms:created>
  <dcterms:modified xsi:type="dcterms:W3CDTF">2024-11-26T19:33:50Z</dcterms:modified>
</cp:coreProperties>
</file>