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82" r:id="rId19"/>
    <p:sldId id="283" r:id="rId20"/>
    <p:sldId id="284" r:id="rId21"/>
    <p:sldId id="285" r:id="rId22"/>
    <p:sldId id="286" r:id="rId23"/>
    <p:sldId id="287" r:id="rId24"/>
    <p:sldId id="288" r:id="rId25"/>
    <p:sldId id="272" r:id="rId26"/>
    <p:sldId id="273" r:id="rId27"/>
    <p:sldId id="274" r:id="rId28"/>
    <p:sldId id="275" r:id="rId29"/>
    <p:sldId id="276" r:id="rId30"/>
    <p:sldId id="277" r:id="rId31"/>
    <p:sldId id="278" r:id="rId32"/>
    <p:sldId id="279"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364" autoAdjust="0"/>
  </p:normalViewPr>
  <p:slideViewPr>
    <p:cSldViewPr snapToGrid="0">
      <p:cViewPr varScale="1">
        <p:scale>
          <a:sx n="69" d="100"/>
          <a:sy n="69"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ynative.com/python-classes-and-objects/"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geeksforgeeks.org/function-overloading-c/" TargetMode="External"/><Relationship Id="rId1" Type="http://schemas.openxmlformats.org/officeDocument/2006/relationships/slideLayout" Target="../slideLayouts/slideLayout2.xml"/><Relationship Id="rId6" Type="http://schemas.openxmlformats.org/officeDocument/2006/relationships/hyperlink" Target="https://www.geeksforgeeks.org/python-method-overloading/"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hyperlink" Target="https://pythonlobby.com/abstraction-in-python-object-oriented-programming-oops-in-python" TargetMode="External"/><Relationship Id="rId2" Type="http://schemas.openxmlformats.org/officeDocument/2006/relationships/hyperlink" Target="https://pythonlobby.com/encapsulation-in-python-programm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pythonlobby.com/encapsulation-in-python-programm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ducative.io/blog/object-oriented-programming-concepts-java" TargetMode="External"/><Relationship Id="rId2" Type="http://schemas.openxmlformats.org/officeDocument/2006/relationships/hyperlink" Target="https://www.educative.io/blog/how-to-learn-cpp-the-guide-for-beginner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educative.io/blog/how-to-use-oop-in-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pynative.com/python-inheritance/" TargetMode="Externa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OBJECT ORIENTED PROGRAMMING </a:t>
            </a:r>
            <a:endParaRPr lang="en-US" b="1" dirty="0"/>
          </a:p>
        </p:txBody>
      </p:sp>
      <p:sp>
        <p:nvSpPr>
          <p:cNvPr id="3" name="Subtitle 2"/>
          <p:cNvSpPr>
            <a:spLocks noGrp="1"/>
          </p:cNvSpPr>
          <p:nvPr>
            <p:ph type="subTitle" idx="1"/>
          </p:nvPr>
        </p:nvSpPr>
        <p:spPr>
          <a:xfrm>
            <a:off x="1154955" y="4777379"/>
            <a:ext cx="8825658" cy="1415603"/>
          </a:xfrm>
        </p:spPr>
        <p:txBody>
          <a:bodyPr/>
          <a:lstStyle/>
          <a:p>
            <a:r>
              <a:rPr lang="en-US" dirty="0" smtClean="0"/>
              <a:t>PRESENTED BY: Sumna Imran</a:t>
            </a:r>
          </a:p>
          <a:p>
            <a:r>
              <a:rPr lang="en-US" dirty="0" smtClean="0"/>
              <a:t>Final year  student </a:t>
            </a:r>
          </a:p>
          <a:p>
            <a:r>
              <a:rPr lang="en-US" dirty="0" smtClean="0"/>
              <a:t>UBIT Department – Karachi university</a:t>
            </a:r>
          </a:p>
          <a:p>
            <a:endParaRPr lang="en-US" dirty="0"/>
          </a:p>
        </p:txBody>
      </p:sp>
    </p:spTree>
    <p:extLst>
      <p:ext uri="{BB962C8B-B14F-4D97-AF65-F5344CB8AC3E}">
        <p14:creationId xmlns:p14="http://schemas.microsoft.com/office/powerpoint/2010/main" val="35694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62128"/>
          </a:xfrm>
        </p:spPr>
        <p:txBody>
          <a:bodyPr/>
          <a:lstStyle/>
          <a:p>
            <a:r>
              <a:rPr lang="en-US" sz="4000" b="1" dirty="0" smtClean="0"/>
              <a:t>Multiple </a:t>
            </a:r>
            <a:r>
              <a:rPr lang="en-US" sz="4000" b="1" dirty="0"/>
              <a:t>Inheritance Example:</a:t>
            </a:r>
          </a:p>
        </p:txBody>
      </p:sp>
      <p:pic>
        <p:nvPicPr>
          <p:cNvPr id="10" name="Content Placeholder 9"/>
          <p:cNvPicPr>
            <a:picLocks noGrp="1" noChangeAspect="1"/>
          </p:cNvPicPr>
          <p:nvPr>
            <p:ph sz="half" idx="2"/>
          </p:nvPr>
        </p:nvPicPr>
        <p:blipFill>
          <a:blip r:embed="rId2"/>
          <a:stretch>
            <a:fillRect/>
          </a:stretch>
        </p:blipFill>
        <p:spPr>
          <a:xfrm>
            <a:off x="6869113" y="3122023"/>
            <a:ext cx="4521698" cy="1894113"/>
          </a:xfrm>
          <a:prstGeom prst="rect">
            <a:avLst/>
          </a:prstGeom>
        </p:spPr>
      </p:pic>
      <p:pic>
        <p:nvPicPr>
          <p:cNvPr id="9" name="Content Placeholder 8"/>
          <p:cNvPicPr>
            <a:picLocks noGrp="1" noChangeAspect="1"/>
          </p:cNvPicPr>
          <p:nvPr>
            <p:ph sz="half" idx="1"/>
          </p:nvPr>
        </p:nvPicPr>
        <p:blipFill>
          <a:blip r:embed="rId3"/>
          <a:stretch>
            <a:fillRect/>
          </a:stretch>
        </p:blipFill>
        <p:spPr>
          <a:xfrm>
            <a:off x="431074" y="1214846"/>
            <a:ext cx="6126480" cy="5486399"/>
          </a:xfrm>
          <a:prstGeom prst="rect">
            <a:avLst/>
          </a:prstGeom>
        </p:spPr>
      </p:pic>
    </p:spTree>
    <p:extLst>
      <p:ext uri="{BB962C8B-B14F-4D97-AF65-F5344CB8AC3E}">
        <p14:creationId xmlns:p14="http://schemas.microsoft.com/office/powerpoint/2010/main" val="3405481021"/>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US" sz="4000" b="1" u="sng" dirty="0" smtClean="0"/>
              <a:t>3)Multilevel Inheritance:</a:t>
            </a:r>
            <a:endParaRPr lang="en-US" b="1" u="sng" dirty="0"/>
          </a:p>
        </p:txBody>
      </p:sp>
      <p:sp>
        <p:nvSpPr>
          <p:cNvPr id="3" name="Content Placeholder 2"/>
          <p:cNvSpPr>
            <a:spLocks noGrp="1"/>
          </p:cNvSpPr>
          <p:nvPr>
            <p:ph idx="1"/>
          </p:nvPr>
        </p:nvSpPr>
        <p:spPr>
          <a:xfrm>
            <a:off x="646112" y="1306286"/>
            <a:ext cx="9403742" cy="4942113"/>
          </a:xfrm>
        </p:spPr>
        <p:txBody>
          <a:bodyPr/>
          <a:lstStyle/>
          <a:p>
            <a:pPr marL="0" indent="0">
              <a:buNone/>
            </a:pPr>
            <a:r>
              <a:rPr lang="en-US" b="1" dirty="0"/>
              <a:t>Multilevel Inheritance: </a:t>
            </a:r>
            <a:r>
              <a:rPr lang="en-US" dirty="0"/>
              <a:t>In multilevel inheritance, we have one parent class and child class that is derived or inherited from that parent class. We have a grand-child class that is derived from the child class. See the below-given flow diagram to understand more clearly</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153204" y="2703684"/>
            <a:ext cx="3549261" cy="371526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048"/>
          <a:stretch/>
        </p:blipFill>
        <p:spPr>
          <a:xfrm>
            <a:off x="5451842" y="2703683"/>
            <a:ext cx="3731348" cy="3715268"/>
          </a:xfrm>
          <a:prstGeom prst="rect">
            <a:avLst/>
          </a:prstGeom>
        </p:spPr>
      </p:pic>
    </p:spTree>
    <p:extLst>
      <p:ext uri="{BB962C8B-B14F-4D97-AF65-F5344CB8AC3E}">
        <p14:creationId xmlns:p14="http://schemas.microsoft.com/office/powerpoint/2010/main" val="17780818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19"/>
          </a:xfrm>
        </p:spPr>
        <p:txBody>
          <a:bodyPr/>
          <a:lstStyle/>
          <a:p>
            <a:r>
              <a:rPr lang="en-US" sz="4400" b="1" dirty="0" smtClean="0"/>
              <a:t>Multilevel </a:t>
            </a:r>
            <a:r>
              <a:rPr lang="en-US" sz="4400" b="1" dirty="0"/>
              <a:t>Inheritance Example:</a:t>
            </a:r>
            <a:endParaRPr lang="en-US" b="1" dirty="0"/>
          </a:p>
        </p:txBody>
      </p:sp>
      <p:pic>
        <p:nvPicPr>
          <p:cNvPr id="4" name="Content Placeholder 3"/>
          <p:cNvPicPr>
            <a:picLocks noGrp="1" noChangeAspect="1"/>
          </p:cNvPicPr>
          <p:nvPr>
            <p:ph idx="1"/>
          </p:nvPr>
        </p:nvPicPr>
        <p:blipFill>
          <a:blip r:embed="rId2"/>
          <a:stretch>
            <a:fillRect/>
          </a:stretch>
        </p:blipFill>
        <p:spPr>
          <a:xfrm>
            <a:off x="332603" y="1358537"/>
            <a:ext cx="7191603" cy="4667250"/>
          </a:xfrm>
          <a:prstGeom prst="rect">
            <a:avLst/>
          </a:prstGeom>
        </p:spPr>
      </p:pic>
      <p:pic>
        <p:nvPicPr>
          <p:cNvPr id="5" name="Picture 4"/>
          <p:cNvPicPr>
            <a:picLocks noChangeAspect="1"/>
          </p:cNvPicPr>
          <p:nvPr/>
        </p:nvPicPr>
        <p:blipFill rotWithShape="1">
          <a:blip r:embed="rId3"/>
          <a:srcRect r="26576"/>
          <a:stretch/>
        </p:blipFill>
        <p:spPr>
          <a:xfrm>
            <a:off x="7734437" y="2881721"/>
            <a:ext cx="4231142" cy="1677215"/>
          </a:xfrm>
          <a:prstGeom prst="rect">
            <a:avLst/>
          </a:prstGeom>
        </p:spPr>
      </p:pic>
    </p:spTree>
    <p:extLst>
      <p:ext uri="{BB962C8B-B14F-4D97-AF65-F5344CB8AC3E}">
        <p14:creationId xmlns:p14="http://schemas.microsoft.com/office/powerpoint/2010/main" val="25752491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0505"/>
          </a:xfrm>
        </p:spPr>
        <p:txBody>
          <a:bodyPr/>
          <a:lstStyle/>
          <a:p>
            <a:r>
              <a:rPr lang="en-US" sz="4400" b="1" u="sng" dirty="0" smtClean="0"/>
              <a:t>4)Hierarchical</a:t>
            </a:r>
            <a:r>
              <a:rPr lang="en-US" b="1" u="sng" dirty="0" smtClean="0"/>
              <a:t> </a:t>
            </a:r>
            <a:r>
              <a:rPr lang="en-US" b="1" u="sng" dirty="0"/>
              <a:t>inheritance:</a:t>
            </a:r>
          </a:p>
        </p:txBody>
      </p:sp>
      <p:sp>
        <p:nvSpPr>
          <p:cNvPr id="3" name="Content Placeholder 2"/>
          <p:cNvSpPr>
            <a:spLocks noGrp="1"/>
          </p:cNvSpPr>
          <p:nvPr>
            <p:ph idx="1"/>
          </p:nvPr>
        </p:nvSpPr>
        <p:spPr>
          <a:xfrm>
            <a:off x="646112" y="1293224"/>
            <a:ext cx="9403742" cy="4955176"/>
          </a:xfrm>
        </p:spPr>
        <p:txBody>
          <a:bodyPr/>
          <a:lstStyle/>
          <a:p>
            <a:pPr marL="0" indent="0">
              <a:buNone/>
            </a:pPr>
            <a:r>
              <a:rPr lang="en-US" b="1" dirty="0"/>
              <a:t>Hierarchical inheritance: </a:t>
            </a:r>
            <a:r>
              <a:rPr lang="en-US" dirty="0"/>
              <a:t>When we derive or inherit more than one child class from one(same) parent class. Then this type of inheritance is called hierarchical inheritance</a:t>
            </a:r>
            <a:r>
              <a:rPr lang="en-US" dirty="0" smtClean="0"/>
              <a:t>.</a:t>
            </a:r>
            <a:endParaRPr lang="en-US" dirty="0"/>
          </a:p>
        </p:txBody>
      </p:sp>
      <p:pic>
        <p:nvPicPr>
          <p:cNvPr id="4" name="Picture 3"/>
          <p:cNvPicPr>
            <a:picLocks noChangeAspect="1"/>
          </p:cNvPicPr>
          <p:nvPr/>
        </p:nvPicPr>
        <p:blipFill>
          <a:blip r:embed="rId2"/>
          <a:stretch>
            <a:fillRect/>
          </a:stretch>
        </p:blipFill>
        <p:spPr>
          <a:xfrm>
            <a:off x="947193" y="2390775"/>
            <a:ext cx="3400425" cy="3857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759" y="2390774"/>
            <a:ext cx="4313447" cy="3857625"/>
          </a:xfrm>
          <a:prstGeom prst="rect">
            <a:avLst/>
          </a:prstGeom>
        </p:spPr>
      </p:pic>
    </p:spTree>
    <p:extLst>
      <p:ext uri="{BB962C8B-B14F-4D97-AF65-F5344CB8AC3E}">
        <p14:creationId xmlns:p14="http://schemas.microsoft.com/office/powerpoint/2010/main" val="310644931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0650"/>
            <a:ext cx="9404723" cy="971133"/>
          </a:xfrm>
        </p:spPr>
        <p:txBody>
          <a:bodyPr/>
          <a:lstStyle/>
          <a:p>
            <a:r>
              <a:rPr lang="en-US" sz="3600" b="1" dirty="0"/>
              <a:t>Hierarchical </a:t>
            </a:r>
            <a:r>
              <a:rPr lang="en-US" sz="3600" b="1" dirty="0" smtClean="0"/>
              <a:t>inheritance Example:</a:t>
            </a:r>
            <a:endParaRPr lang="en-US" sz="3600" b="1" dirty="0"/>
          </a:p>
        </p:txBody>
      </p:sp>
      <p:pic>
        <p:nvPicPr>
          <p:cNvPr id="5" name="Content Placeholder 4"/>
          <p:cNvPicPr>
            <a:picLocks noGrp="1" noChangeAspect="1"/>
          </p:cNvPicPr>
          <p:nvPr>
            <p:ph idx="1"/>
          </p:nvPr>
        </p:nvPicPr>
        <p:blipFill rotWithShape="1">
          <a:blip r:embed="rId2"/>
          <a:srcRect r="16408"/>
          <a:stretch/>
        </p:blipFill>
        <p:spPr>
          <a:xfrm>
            <a:off x="6374673" y="2037807"/>
            <a:ext cx="5016138" cy="2312124"/>
          </a:xfrm>
          <a:prstGeom prst="rect">
            <a:avLst/>
          </a:prstGeom>
        </p:spPr>
      </p:pic>
      <p:pic>
        <p:nvPicPr>
          <p:cNvPr id="4" name="Picture 3"/>
          <p:cNvPicPr>
            <a:picLocks noChangeAspect="1"/>
          </p:cNvPicPr>
          <p:nvPr/>
        </p:nvPicPr>
        <p:blipFill>
          <a:blip r:embed="rId3"/>
          <a:stretch>
            <a:fillRect/>
          </a:stretch>
        </p:blipFill>
        <p:spPr>
          <a:xfrm>
            <a:off x="795852" y="901337"/>
            <a:ext cx="5239187" cy="5812972"/>
          </a:xfrm>
          <a:prstGeom prst="rect">
            <a:avLst/>
          </a:prstGeom>
        </p:spPr>
      </p:pic>
    </p:spTree>
    <p:extLst>
      <p:ext uri="{BB962C8B-B14F-4D97-AF65-F5344CB8AC3E}">
        <p14:creationId xmlns:p14="http://schemas.microsoft.com/office/powerpoint/2010/main" val="4154947932"/>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191"/>
          </a:xfrm>
        </p:spPr>
        <p:txBody>
          <a:bodyPr/>
          <a:lstStyle/>
          <a:p>
            <a:r>
              <a:rPr lang="en-US" b="1" u="sng" dirty="0" smtClean="0"/>
              <a:t>5)Hybrid </a:t>
            </a:r>
            <a:r>
              <a:rPr lang="en-US" b="1" u="sng" dirty="0"/>
              <a:t>Inheritance:</a:t>
            </a:r>
          </a:p>
        </p:txBody>
      </p:sp>
      <p:sp>
        <p:nvSpPr>
          <p:cNvPr id="3" name="Content Placeholder 2"/>
          <p:cNvSpPr>
            <a:spLocks noGrp="1"/>
          </p:cNvSpPr>
          <p:nvPr>
            <p:ph idx="1"/>
          </p:nvPr>
        </p:nvSpPr>
        <p:spPr>
          <a:xfrm>
            <a:off x="646111" y="1227909"/>
            <a:ext cx="10666323" cy="5538651"/>
          </a:xfrm>
        </p:spPr>
        <p:txBody>
          <a:bodyPr/>
          <a:lstStyle/>
          <a:p>
            <a:pPr marL="0" indent="0">
              <a:buNone/>
            </a:pPr>
            <a:r>
              <a:rPr lang="en-US" b="1" dirty="0" smtClean="0"/>
              <a:t>Hybrid </a:t>
            </a:r>
            <a:r>
              <a:rPr lang="en-US" b="1" dirty="0"/>
              <a:t>Inheritance: </a:t>
            </a:r>
            <a:r>
              <a:rPr lang="en-US" dirty="0"/>
              <a:t>Hybrid inheritance satisfies more than one form of inheritance ie. It may be consists of all types of inheritance that we have done above. It is not wrong if we say </a:t>
            </a:r>
            <a:r>
              <a:rPr lang="en-US" b="1" dirty="0"/>
              <a:t>Hybrid Inheritance</a:t>
            </a:r>
            <a:r>
              <a:rPr lang="en-US" dirty="0"/>
              <a:t> is the combinations of simple, multiple, multilevel and hierarchical inheritance. This type of inheritance is very helpful if we want to use concepts of inheritance without any limitations according to our requirements.</a:t>
            </a:r>
          </a:p>
        </p:txBody>
      </p:sp>
      <p:pic>
        <p:nvPicPr>
          <p:cNvPr id="4" name="Picture 3"/>
          <p:cNvPicPr>
            <a:picLocks noChangeAspect="1"/>
          </p:cNvPicPr>
          <p:nvPr/>
        </p:nvPicPr>
        <p:blipFill>
          <a:blip r:embed="rId2"/>
          <a:stretch>
            <a:fillRect/>
          </a:stretch>
        </p:blipFill>
        <p:spPr>
          <a:xfrm>
            <a:off x="1535595" y="2925135"/>
            <a:ext cx="3171825" cy="292702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417" b="2122"/>
          <a:stretch/>
        </p:blipFill>
        <p:spPr>
          <a:xfrm>
            <a:off x="5596904" y="2892740"/>
            <a:ext cx="3625474" cy="2959422"/>
          </a:xfrm>
          <a:prstGeom prst="rect">
            <a:avLst/>
          </a:prstGeom>
        </p:spPr>
      </p:pic>
      <p:sp>
        <p:nvSpPr>
          <p:cNvPr id="6" name="Rectangle 5"/>
          <p:cNvSpPr/>
          <p:nvPr/>
        </p:nvSpPr>
        <p:spPr>
          <a:xfrm>
            <a:off x="2548904" y="5881474"/>
            <a:ext cx="6096000" cy="923330"/>
          </a:xfrm>
          <a:prstGeom prst="rect">
            <a:avLst/>
          </a:prstGeom>
        </p:spPr>
        <p:txBody>
          <a:bodyPr>
            <a:spAutoFit/>
          </a:bodyPr>
          <a:lstStyle/>
          <a:p>
            <a:r>
              <a:rPr lang="en-US" b="1" dirty="0">
                <a:solidFill>
                  <a:srgbClr val="C00000"/>
                </a:solidFill>
                <a:latin typeface="ibmplexsans"/>
              </a:rPr>
              <a:t>Note:</a:t>
            </a:r>
            <a:r>
              <a:rPr lang="en-US" b="1" dirty="0">
                <a:solidFill>
                  <a:srgbClr val="212529"/>
                </a:solidFill>
                <a:latin typeface="ibmplexsans"/>
              </a:rPr>
              <a:t> </a:t>
            </a:r>
            <a:r>
              <a:rPr lang="en-US" dirty="0">
                <a:latin typeface="ibmplexsans"/>
              </a:rPr>
              <a:t>There is no sequence in Hybrid inheritance that which class will inherit which particular class. You can use it according to your requirements.</a:t>
            </a:r>
            <a:endParaRPr lang="en-US" dirty="0"/>
          </a:p>
        </p:txBody>
      </p:sp>
    </p:spTree>
    <p:extLst>
      <p:ext uri="{BB962C8B-B14F-4D97-AF65-F5344CB8AC3E}">
        <p14:creationId xmlns:p14="http://schemas.microsoft.com/office/powerpoint/2010/main" val="15946372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1000"/>
                                        <p:tgtEl>
                                          <p:spTgt spid="6">
                                            <p:txEl>
                                              <p:pRg st="0" end="0"/>
                                            </p:txEl>
                                          </p:spTgt>
                                        </p:tgtEl>
                                      </p:cBhvr>
                                    </p:animEffect>
                                    <p:anim calcmode="lin" valueType="num">
                                      <p:cBhvr>
                                        <p:cTn id="3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Hybrid </a:t>
            </a:r>
            <a:r>
              <a:rPr lang="en-US" b="1" dirty="0" smtClean="0"/>
              <a:t>Inheritance Example:</a:t>
            </a:r>
            <a:endParaRPr lang="en-US" b="1" dirty="0"/>
          </a:p>
        </p:txBody>
      </p:sp>
      <p:pic>
        <p:nvPicPr>
          <p:cNvPr id="4" name="Content Placeholder 3"/>
          <p:cNvPicPr>
            <a:picLocks noGrp="1" noChangeAspect="1"/>
          </p:cNvPicPr>
          <p:nvPr>
            <p:ph idx="1"/>
          </p:nvPr>
        </p:nvPicPr>
        <p:blipFill>
          <a:blip r:embed="rId2"/>
          <a:stretch>
            <a:fillRect/>
          </a:stretch>
        </p:blipFill>
        <p:spPr>
          <a:xfrm>
            <a:off x="646111" y="1336085"/>
            <a:ext cx="5991225" cy="5010150"/>
          </a:xfrm>
          <a:prstGeom prst="rect">
            <a:avLst/>
          </a:prstGeom>
        </p:spPr>
      </p:pic>
      <p:pic>
        <p:nvPicPr>
          <p:cNvPr id="5" name="Picture 4"/>
          <p:cNvPicPr>
            <a:picLocks noChangeAspect="1"/>
          </p:cNvPicPr>
          <p:nvPr/>
        </p:nvPicPr>
        <p:blipFill rotWithShape="1">
          <a:blip r:embed="rId3"/>
          <a:srcRect r="3251"/>
          <a:stretch/>
        </p:blipFill>
        <p:spPr>
          <a:xfrm>
            <a:off x="6859404" y="2394766"/>
            <a:ext cx="5027795" cy="1902914"/>
          </a:xfrm>
          <a:prstGeom prst="rect">
            <a:avLst/>
          </a:prstGeom>
        </p:spPr>
      </p:pic>
    </p:spTree>
    <p:extLst>
      <p:ext uri="{BB962C8B-B14F-4D97-AF65-F5344CB8AC3E}">
        <p14:creationId xmlns:p14="http://schemas.microsoft.com/office/powerpoint/2010/main" val="2271455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256" y="260996"/>
            <a:ext cx="9404723" cy="847368"/>
          </a:xfrm>
        </p:spPr>
        <p:txBody>
          <a:bodyPr/>
          <a:lstStyle/>
          <a:p>
            <a:pPr algn="ctr"/>
            <a:r>
              <a:rPr lang="en-US" sz="4000" b="1" u="sng" dirty="0" smtClean="0"/>
              <a:t>POLYMORPHISM</a:t>
            </a:r>
            <a:endParaRPr lang="en-US" sz="4000" dirty="0"/>
          </a:p>
        </p:txBody>
      </p:sp>
      <p:sp>
        <p:nvSpPr>
          <p:cNvPr id="3" name="Content Placeholder 2"/>
          <p:cNvSpPr>
            <a:spLocks noGrp="1"/>
          </p:cNvSpPr>
          <p:nvPr>
            <p:ph idx="1"/>
          </p:nvPr>
        </p:nvSpPr>
        <p:spPr>
          <a:xfrm>
            <a:off x="360219" y="914400"/>
            <a:ext cx="11042072" cy="5334001"/>
          </a:xfrm>
        </p:spPr>
        <p:txBody>
          <a:bodyPr>
            <a:normAutofit/>
          </a:bodyPr>
          <a:lstStyle/>
          <a:p>
            <a:r>
              <a:rPr lang="en-US" dirty="0"/>
              <a:t>Polymorphism in Python is the ability of an</a:t>
            </a:r>
            <a:r>
              <a:rPr lang="en-US" b="1" dirty="0"/>
              <a:t> </a:t>
            </a:r>
            <a:r>
              <a:rPr lang="en-US" b="1" u="sng" dirty="0">
                <a:hlinkClick r:id="rId2"/>
              </a:rPr>
              <a:t>object</a:t>
            </a:r>
            <a:r>
              <a:rPr lang="en-US" dirty="0"/>
              <a:t> to take many forms. In simple words, polymorphism allows us to perform the same action in many different ways</a:t>
            </a:r>
            <a:r>
              <a:rPr lang="en-US" dirty="0" smtClean="0"/>
              <a:t>.</a:t>
            </a:r>
            <a:r>
              <a:rPr lang="en-US" dirty="0"/>
              <a:t> In polymorphism, a method can </a:t>
            </a:r>
            <a:r>
              <a:rPr lang="en-US" b="1" dirty="0"/>
              <a:t>process objects differently depending on the class type or data type</a:t>
            </a:r>
            <a:r>
              <a:rPr lang="en-US" dirty="0" smtClean="0"/>
              <a:t>.</a:t>
            </a:r>
          </a:p>
        </p:txBody>
      </p:sp>
      <p:pic>
        <p:nvPicPr>
          <p:cNvPr id="4" name="Picture 3"/>
          <p:cNvPicPr>
            <a:picLocks noChangeAspect="1"/>
          </p:cNvPicPr>
          <p:nvPr/>
        </p:nvPicPr>
        <p:blipFill>
          <a:blip r:embed="rId3"/>
          <a:stretch>
            <a:fillRect/>
          </a:stretch>
        </p:blipFill>
        <p:spPr>
          <a:xfrm>
            <a:off x="193966" y="2216727"/>
            <a:ext cx="6899562" cy="4461164"/>
          </a:xfrm>
          <a:prstGeom prst="rect">
            <a:avLst/>
          </a:prstGeom>
        </p:spPr>
      </p:pic>
      <p:pic>
        <p:nvPicPr>
          <p:cNvPr id="6" name="Picture 5"/>
          <p:cNvPicPr>
            <a:picLocks noChangeAspect="1"/>
          </p:cNvPicPr>
          <p:nvPr/>
        </p:nvPicPr>
        <p:blipFill rotWithShape="1">
          <a:blip r:embed="rId4"/>
          <a:srcRect r="4308"/>
          <a:stretch/>
        </p:blipFill>
        <p:spPr>
          <a:xfrm>
            <a:off x="7259781" y="3581400"/>
            <a:ext cx="4932219" cy="1191491"/>
          </a:xfrm>
          <a:prstGeom prst="rect">
            <a:avLst/>
          </a:prstGeom>
        </p:spPr>
      </p:pic>
    </p:spTree>
    <p:extLst>
      <p:ext uri="{BB962C8B-B14F-4D97-AF65-F5344CB8AC3E}">
        <p14:creationId xmlns:p14="http://schemas.microsoft.com/office/powerpoint/2010/main" val="2742028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8773"/>
          </a:xfrm>
        </p:spPr>
        <p:txBody>
          <a:bodyPr/>
          <a:lstStyle/>
          <a:p>
            <a:r>
              <a:rPr lang="en-US" sz="4000" b="1" u="sng" dirty="0"/>
              <a:t>Types of </a:t>
            </a:r>
            <a:r>
              <a:rPr lang="en-US" sz="4000" b="1" u="sng" dirty="0" smtClean="0"/>
              <a:t>Polymorphism:</a:t>
            </a:r>
            <a:endParaRPr lang="en-US" sz="4000" u="sng" dirty="0"/>
          </a:p>
        </p:txBody>
      </p:sp>
      <p:sp>
        <p:nvSpPr>
          <p:cNvPr id="3" name="Content Placeholder 2"/>
          <p:cNvSpPr>
            <a:spLocks noGrp="1"/>
          </p:cNvSpPr>
          <p:nvPr>
            <p:ph idx="1"/>
          </p:nvPr>
        </p:nvSpPr>
        <p:spPr>
          <a:xfrm>
            <a:off x="457200" y="1191491"/>
            <a:ext cx="11194473" cy="5527963"/>
          </a:xfrm>
        </p:spPr>
        <p:txBody>
          <a:bodyPr/>
          <a:lstStyle/>
          <a:p>
            <a:r>
              <a:rPr lang="en-US" b="1" dirty="0" smtClean="0"/>
              <a:t>There are 4 types of Polymorphism:</a:t>
            </a:r>
            <a:r>
              <a:rPr lang="en-US" b="1" dirty="0"/>
              <a:t/>
            </a:r>
            <a:br>
              <a:rPr lang="en-US" b="1" dirty="0"/>
            </a:br>
            <a:r>
              <a:rPr lang="en-US" dirty="0"/>
              <a:t>1). Operator Overloading</a:t>
            </a:r>
            <a:br>
              <a:rPr lang="en-US" dirty="0"/>
            </a:br>
            <a:r>
              <a:rPr lang="en-US" dirty="0"/>
              <a:t>2). Method Overriding in Inheritance (user-defined)</a:t>
            </a:r>
            <a:br>
              <a:rPr lang="en-US" dirty="0"/>
            </a:br>
            <a:r>
              <a:rPr lang="en-US" dirty="0"/>
              <a:t>3). Method Overriding (in-built)</a:t>
            </a:r>
            <a:br>
              <a:rPr lang="en-US" dirty="0"/>
            </a:br>
            <a:r>
              <a:rPr lang="en-US" dirty="0"/>
              <a:t>4). Method Overloading</a:t>
            </a:r>
          </a:p>
          <a:p>
            <a:pPr marL="0" indent="0">
              <a:buNone/>
            </a:pPr>
            <a:r>
              <a:rPr lang="en-US" sz="2300" b="1" dirty="0" smtClean="0">
                <a:solidFill>
                  <a:schemeClr val="tx2"/>
                </a:solidFill>
              </a:rPr>
              <a:t>(</a:t>
            </a:r>
            <a:r>
              <a:rPr lang="en-US" sz="2300" b="1" u="sng" dirty="0" err="1" smtClean="0">
                <a:solidFill>
                  <a:schemeClr val="tx2"/>
                </a:solidFill>
              </a:rPr>
              <a:t>i</a:t>
            </a:r>
            <a:r>
              <a:rPr lang="en-US" sz="2300" b="1" u="sng" dirty="0" smtClean="0">
                <a:solidFill>
                  <a:schemeClr val="tx2"/>
                </a:solidFill>
              </a:rPr>
              <a:t>). Operator Overloading:</a:t>
            </a:r>
            <a:r>
              <a:rPr lang="en-US" sz="2300" b="1" dirty="0">
                <a:solidFill>
                  <a:schemeClr val="tx2"/>
                </a:solidFill>
              </a:rPr>
              <a:t> </a:t>
            </a:r>
            <a:r>
              <a:rPr lang="en-US" sz="2300" dirty="0"/>
              <a:t>We all know that plus (+) operator in python is used for the addition of elements in mathematics. But it is also used for other operations also. The process of using same operator for different use is called </a:t>
            </a:r>
            <a:r>
              <a:rPr lang="en-US" sz="2300" b="1" dirty="0">
                <a:solidFill>
                  <a:schemeClr val="tx2"/>
                </a:solidFill>
              </a:rPr>
              <a:t>Operator Overloading</a:t>
            </a:r>
            <a:r>
              <a:rPr lang="en-US" sz="2300" dirty="0">
                <a:solidFill>
                  <a:schemeClr val="tx2"/>
                </a:solidFill>
              </a:rPr>
              <a:t>.</a:t>
            </a:r>
            <a:endParaRPr lang="en-US" sz="2300" dirty="0" smtClean="0">
              <a:solidFill>
                <a:schemeClr val="tx2"/>
              </a:solidFill>
            </a:endParaRPr>
          </a:p>
        </p:txBody>
      </p:sp>
      <p:pic>
        <p:nvPicPr>
          <p:cNvPr id="4" name="Picture 3"/>
          <p:cNvPicPr>
            <a:picLocks noChangeAspect="1"/>
          </p:cNvPicPr>
          <p:nvPr/>
        </p:nvPicPr>
        <p:blipFill rotWithShape="1">
          <a:blip r:embed="rId2"/>
          <a:srcRect r="5625"/>
          <a:stretch/>
        </p:blipFill>
        <p:spPr>
          <a:xfrm>
            <a:off x="997527" y="4475017"/>
            <a:ext cx="5375564" cy="1981200"/>
          </a:xfrm>
          <a:prstGeom prst="rect">
            <a:avLst/>
          </a:prstGeom>
        </p:spPr>
      </p:pic>
      <p:pic>
        <p:nvPicPr>
          <p:cNvPr id="5" name="Picture 4"/>
          <p:cNvPicPr>
            <a:picLocks noChangeAspect="1"/>
          </p:cNvPicPr>
          <p:nvPr/>
        </p:nvPicPr>
        <p:blipFill>
          <a:blip r:embed="rId3"/>
          <a:stretch>
            <a:fillRect/>
          </a:stretch>
        </p:blipFill>
        <p:spPr>
          <a:xfrm>
            <a:off x="7135957" y="5070763"/>
            <a:ext cx="2479098" cy="789709"/>
          </a:xfrm>
          <a:prstGeom prst="rect">
            <a:avLst/>
          </a:prstGeom>
        </p:spPr>
      </p:pic>
    </p:spTree>
    <p:extLst>
      <p:ext uri="{BB962C8B-B14F-4D97-AF65-F5344CB8AC3E}">
        <p14:creationId xmlns:p14="http://schemas.microsoft.com/office/powerpoint/2010/main" val="2528773990"/>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221673"/>
            <a:ext cx="11139055" cy="6331527"/>
          </a:xfrm>
        </p:spPr>
        <p:txBody>
          <a:bodyPr>
            <a:normAutofit/>
          </a:bodyPr>
          <a:lstStyle/>
          <a:p>
            <a:pPr marL="0" indent="0">
              <a:buNone/>
            </a:pPr>
            <a:r>
              <a:rPr lang="en-US" sz="2300" b="1" dirty="0" smtClean="0"/>
              <a:t>ii</a:t>
            </a:r>
            <a:r>
              <a:rPr lang="en-US" b="1" u="sng" dirty="0"/>
              <a:t>). </a:t>
            </a:r>
            <a:r>
              <a:rPr lang="en-US" b="1" u="sng" dirty="0">
                <a:solidFill>
                  <a:schemeClr val="tx2"/>
                </a:solidFill>
              </a:rPr>
              <a:t>Method Overriding (Inheritance):</a:t>
            </a:r>
            <a:r>
              <a:rPr lang="en-US" b="1" dirty="0"/>
              <a:t> </a:t>
            </a:r>
            <a:r>
              <a:rPr lang="en-US" dirty="0"/>
              <a:t>When we have method defined in parent class and also in child class with same parameter and same method name. To enhance the functionality of method in child class is called </a:t>
            </a:r>
            <a:r>
              <a:rPr lang="en-US" b="1" dirty="0"/>
              <a:t>method overriding in python</a:t>
            </a:r>
            <a:r>
              <a:rPr lang="en-US" dirty="0"/>
              <a:t>. See below given example to understand the concept of method overriding.</a:t>
            </a:r>
          </a:p>
        </p:txBody>
      </p:sp>
      <p:pic>
        <p:nvPicPr>
          <p:cNvPr id="4" name="Picture 3"/>
          <p:cNvPicPr>
            <a:picLocks noChangeAspect="1"/>
          </p:cNvPicPr>
          <p:nvPr/>
        </p:nvPicPr>
        <p:blipFill>
          <a:blip r:embed="rId2"/>
          <a:stretch>
            <a:fillRect/>
          </a:stretch>
        </p:blipFill>
        <p:spPr>
          <a:xfrm>
            <a:off x="1115941" y="1515407"/>
            <a:ext cx="4398168" cy="5268491"/>
          </a:xfrm>
          <a:prstGeom prst="rect">
            <a:avLst/>
          </a:prstGeom>
        </p:spPr>
      </p:pic>
      <p:pic>
        <p:nvPicPr>
          <p:cNvPr id="5" name="Picture 4"/>
          <p:cNvPicPr>
            <a:picLocks noChangeAspect="1"/>
          </p:cNvPicPr>
          <p:nvPr/>
        </p:nvPicPr>
        <p:blipFill>
          <a:blip r:embed="rId3"/>
          <a:stretch>
            <a:fillRect/>
          </a:stretch>
        </p:blipFill>
        <p:spPr>
          <a:xfrm>
            <a:off x="6138863" y="2625219"/>
            <a:ext cx="2657475" cy="1524434"/>
          </a:xfrm>
          <a:prstGeom prst="rect">
            <a:avLst/>
          </a:prstGeom>
        </p:spPr>
      </p:pic>
    </p:spTree>
    <p:extLst>
      <p:ext uri="{BB962C8B-B14F-4D97-AF65-F5344CB8AC3E}">
        <p14:creationId xmlns:p14="http://schemas.microsoft.com/office/powerpoint/2010/main" val="2926448111"/>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pPr algn="ctr"/>
            <a:r>
              <a:rPr lang="en-US" b="1" u="sng" dirty="0" smtClean="0"/>
              <a:t>Today’s Topics:</a:t>
            </a:r>
            <a:endParaRPr lang="en-US" b="1" u="sng" dirty="0"/>
          </a:p>
        </p:txBody>
      </p:sp>
      <p:sp>
        <p:nvSpPr>
          <p:cNvPr id="3" name="Content Placeholder 2"/>
          <p:cNvSpPr>
            <a:spLocks noGrp="1"/>
          </p:cNvSpPr>
          <p:nvPr>
            <p:ph idx="1"/>
          </p:nvPr>
        </p:nvSpPr>
        <p:spPr>
          <a:xfrm>
            <a:off x="1104293" y="1410790"/>
            <a:ext cx="8946541" cy="4380410"/>
          </a:xfrm>
        </p:spPr>
        <p:txBody>
          <a:bodyPr>
            <a:normAutofit/>
          </a:bodyPr>
          <a:lstStyle/>
          <a:p>
            <a:r>
              <a:rPr lang="en-US" sz="3200" dirty="0" smtClean="0"/>
              <a:t>What is Object Orientated Programming ?</a:t>
            </a:r>
          </a:p>
          <a:p>
            <a:r>
              <a:rPr lang="en-US" sz="3200" dirty="0" smtClean="0"/>
              <a:t>Why it was invented?</a:t>
            </a:r>
          </a:p>
          <a:p>
            <a:r>
              <a:rPr lang="en-US" sz="3200" dirty="0" smtClean="0"/>
              <a:t>Pillars of OOPS.</a:t>
            </a:r>
          </a:p>
          <a:p>
            <a:r>
              <a:rPr lang="en-US" sz="3200" dirty="0" smtClean="0"/>
              <a:t>Inheritance.</a:t>
            </a:r>
          </a:p>
          <a:p>
            <a:r>
              <a:rPr lang="en-US" sz="3200" dirty="0" smtClean="0"/>
              <a:t>Polymorphism.</a:t>
            </a:r>
          </a:p>
          <a:p>
            <a:r>
              <a:rPr lang="en-US" sz="3200" dirty="0" smtClean="0"/>
              <a:t>Abstraction.</a:t>
            </a:r>
          </a:p>
          <a:p>
            <a:r>
              <a:rPr lang="en-US" sz="3200" dirty="0" smtClean="0"/>
              <a:t>Encapsulation.</a:t>
            </a:r>
            <a:endParaRPr lang="en-US" sz="3200" dirty="0"/>
          </a:p>
        </p:txBody>
      </p:sp>
    </p:spTree>
    <p:extLst>
      <p:ext uri="{BB962C8B-B14F-4D97-AF65-F5344CB8AC3E}">
        <p14:creationId xmlns:p14="http://schemas.microsoft.com/office/powerpoint/2010/main" val="1350499857"/>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8" y="471055"/>
            <a:ext cx="10972800" cy="5777344"/>
          </a:xfrm>
        </p:spPr>
        <p:txBody>
          <a:bodyPr>
            <a:normAutofit/>
          </a:bodyPr>
          <a:lstStyle/>
          <a:p>
            <a:pPr marL="0" indent="0">
              <a:buNone/>
            </a:pPr>
            <a:r>
              <a:rPr lang="en-US" sz="2300" b="1" u="sng" dirty="0">
                <a:solidFill>
                  <a:schemeClr val="tx2"/>
                </a:solidFill>
              </a:rPr>
              <a:t>(iii). Method Overriding (in inbuilt – functions):</a:t>
            </a:r>
            <a:r>
              <a:rPr lang="en-US" sz="2300" b="1" dirty="0"/>
              <a:t> </a:t>
            </a:r>
            <a:r>
              <a:rPr lang="en-US" sz="2300" dirty="0"/>
              <a:t>There are some inbuilt methods of python that are used or satisfy the rule of method overriding. </a:t>
            </a:r>
            <a:endParaRPr lang="en-US" sz="2300" dirty="0" smtClean="0"/>
          </a:p>
          <a:p>
            <a:pPr marL="0" indent="0">
              <a:buNone/>
            </a:pPr>
            <a:r>
              <a:rPr lang="en-US" dirty="0"/>
              <a:t> For example, we can change or extend the built-in functions such </a:t>
            </a:r>
            <a:r>
              <a:rPr lang="en-US" dirty="0" smtClean="0"/>
              <a:t>as len(),abs(), divmod() by redefining </a:t>
            </a:r>
            <a:r>
              <a:rPr lang="en-US" dirty="0"/>
              <a:t>them in our class.</a:t>
            </a:r>
            <a:endParaRPr lang="en-US" sz="2300" dirty="0" smtClean="0"/>
          </a:p>
          <a:p>
            <a:pPr marL="0" indent="0">
              <a:buNone/>
            </a:pPr>
            <a:endParaRPr lang="en-US" sz="2300" dirty="0"/>
          </a:p>
        </p:txBody>
      </p:sp>
      <p:pic>
        <p:nvPicPr>
          <p:cNvPr id="5" name="Picture 4"/>
          <p:cNvPicPr>
            <a:picLocks noChangeAspect="1"/>
          </p:cNvPicPr>
          <p:nvPr/>
        </p:nvPicPr>
        <p:blipFill>
          <a:blip r:embed="rId2"/>
          <a:stretch>
            <a:fillRect/>
          </a:stretch>
        </p:blipFill>
        <p:spPr>
          <a:xfrm>
            <a:off x="1264659" y="2465675"/>
            <a:ext cx="4619625" cy="3381375"/>
          </a:xfrm>
          <a:prstGeom prst="rect">
            <a:avLst/>
          </a:prstGeom>
        </p:spPr>
      </p:pic>
      <p:pic>
        <p:nvPicPr>
          <p:cNvPr id="9" name="Picture 8"/>
          <p:cNvPicPr>
            <a:picLocks noChangeAspect="1"/>
          </p:cNvPicPr>
          <p:nvPr/>
        </p:nvPicPr>
        <p:blipFill>
          <a:blip r:embed="rId3"/>
          <a:stretch>
            <a:fillRect/>
          </a:stretch>
        </p:blipFill>
        <p:spPr>
          <a:xfrm>
            <a:off x="6331523" y="3158836"/>
            <a:ext cx="3743325" cy="997527"/>
          </a:xfrm>
          <a:prstGeom prst="rect">
            <a:avLst/>
          </a:prstGeom>
        </p:spPr>
      </p:pic>
    </p:spTree>
    <p:extLst>
      <p:ext uri="{BB962C8B-B14F-4D97-AF65-F5344CB8AC3E}">
        <p14:creationId xmlns:p14="http://schemas.microsoft.com/office/powerpoint/2010/main" val="114237316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6" y="265682"/>
            <a:ext cx="10432473" cy="5705627"/>
          </a:xfrm>
        </p:spPr>
        <p:txBody>
          <a:bodyPr>
            <a:normAutofit/>
          </a:bodyPr>
          <a:lstStyle/>
          <a:p>
            <a:pPr fontAlgn="base"/>
            <a:r>
              <a:rPr lang="en-US" sz="2300" b="1" u="sng" dirty="0" smtClean="0">
                <a:solidFill>
                  <a:schemeClr val="tx2"/>
                </a:solidFill>
              </a:rPr>
              <a:t>iv). </a:t>
            </a:r>
            <a:r>
              <a:rPr lang="en-US" sz="2300" b="1" u="sng" dirty="0">
                <a:solidFill>
                  <a:schemeClr val="tx2"/>
                </a:solidFill>
              </a:rPr>
              <a:t>Method </a:t>
            </a:r>
            <a:r>
              <a:rPr lang="en-US" sz="2300" b="1" u="sng" dirty="0" smtClean="0">
                <a:solidFill>
                  <a:schemeClr val="tx2"/>
                </a:solidFill>
              </a:rPr>
              <a:t>Overloading:</a:t>
            </a:r>
            <a:r>
              <a:rPr lang="en-US" sz="2300" b="1" dirty="0"/>
              <a:t> </a:t>
            </a:r>
            <a:r>
              <a:rPr lang="en-US" dirty="0"/>
              <a:t>Like other languages (for example, </a:t>
            </a:r>
            <a:r>
              <a:rPr lang="en-US" u="sng" dirty="0">
                <a:hlinkClick r:id="rId2"/>
              </a:rPr>
              <a:t>method overloading in C++</a:t>
            </a:r>
            <a:r>
              <a:rPr lang="en-US" dirty="0"/>
              <a:t>) do, python does not support method overloading by default. But there are different ways to achieve method overloading in Python. </a:t>
            </a:r>
            <a:endParaRPr lang="en-US" dirty="0" smtClean="0"/>
          </a:p>
          <a:p>
            <a:pPr fontAlgn="base"/>
            <a:r>
              <a:rPr lang="en-US" dirty="0" smtClean="0"/>
              <a:t>The </a:t>
            </a:r>
            <a:r>
              <a:rPr lang="en-US" dirty="0"/>
              <a:t>problem with method overloading in Python is that we may overload the methods but can only use the latest defined method. </a:t>
            </a:r>
            <a:endParaRPr lang="en-US" dirty="0" smtClean="0"/>
          </a:p>
          <a:p>
            <a:pPr fontAlgn="base"/>
            <a:r>
              <a:rPr lang="en-US" dirty="0" smtClean="0"/>
              <a:t>Overloading in python can be achieved by </a:t>
            </a:r>
            <a:r>
              <a:rPr lang="en-US" dirty="0"/>
              <a:t>Using Multiple Dispatch Decorator </a:t>
            </a:r>
            <a:br>
              <a:rPr lang="en-US" dirty="0"/>
            </a:br>
            <a:r>
              <a:rPr lang="en-US" dirty="0"/>
              <a:t>Multiple Dispatch Decorator Can be installed by</a:t>
            </a:r>
            <a:r>
              <a:rPr lang="en-US" dirty="0" smtClean="0"/>
              <a:t>:</a:t>
            </a:r>
          </a:p>
        </p:txBody>
      </p:sp>
      <p:pic>
        <p:nvPicPr>
          <p:cNvPr id="5" name="Picture 4"/>
          <p:cNvPicPr>
            <a:picLocks noChangeAspect="1"/>
          </p:cNvPicPr>
          <p:nvPr/>
        </p:nvPicPr>
        <p:blipFill rotWithShape="1">
          <a:blip r:embed="rId3"/>
          <a:srcRect l="2600" t="34018" r="53021" b="31757"/>
          <a:stretch/>
        </p:blipFill>
        <p:spPr>
          <a:xfrm>
            <a:off x="6982691" y="2549238"/>
            <a:ext cx="2646219" cy="166256"/>
          </a:xfrm>
          <a:prstGeom prst="rect">
            <a:avLst/>
          </a:prstGeom>
        </p:spPr>
      </p:pic>
      <p:pic>
        <p:nvPicPr>
          <p:cNvPr id="6" name="Picture 5"/>
          <p:cNvPicPr>
            <a:picLocks noChangeAspect="1"/>
          </p:cNvPicPr>
          <p:nvPr/>
        </p:nvPicPr>
        <p:blipFill>
          <a:blip r:embed="rId4"/>
          <a:stretch>
            <a:fillRect/>
          </a:stretch>
        </p:blipFill>
        <p:spPr>
          <a:xfrm>
            <a:off x="1378526" y="2867894"/>
            <a:ext cx="4253346" cy="3837706"/>
          </a:xfrm>
          <a:prstGeom prst="rect">
            <a:avLst/>
          </a:prstGeom>
        </p:spPr>
      </p:pic>
      <p:pic>
        <p:nvPicPr>
          <p:cNvPr id="7" name="Picture 6"/>
          <p:cNvPicPr>
            <a:picLocks noChangeAspect="1"/>
          </p:cNvPicPr>
          <p:nvPr/>
        </p:nvPicPr>
        <p:blipFill>
          <a:blip r:embed="rId5"/>
          <a:stretch>
            <a:fillRect/>
          </a:stretch>
        </p:blipFill>
        <p:spPr>
          <a:xfrm>
            <a:off x="6438900" y="3118495"/>
            <a:ext cx="1866900" cy="1038225"/>
          </a:xfrm>
          <a:prstGeom prst="rect">
            <a:avLst/>
          </a:prstGeom>
        </p:spPr>
      </p:pic>
      <p:sp>
        <p:nvSpPr>
          <p:cNvPr id="8" name="TextBox 7"/>
          <p:cNvSpPr txBox="1"/>
          <p:nvPr/>
        </p:nvSpPr>
        <p:spPr>
          <a:xfrm>
            <a:off x="6466608" y="4479504"/>
            <a:ext cx="3190010" cy="1477328"/>
          </a:xfrm>
          <a:prstGeom prst="rect">
            <a:avLst/>
          </a:prstGeom>
          <a:noFill/>
        </p:spPr>
        <p:txBody>
          <a:bodyPr wrap="square" rtlCol="0">
            <a:spAutoFit/>
          </a:bodyPr>
          <a:lstStyle/>
          <a:p>
            <a:r>
              <a:rPr lang="en-US" i="1" dirty="0" smtClean="0"/>
              <a:t>For more on method </a:t>
            </a:r>
            <a:r>
              <a:rPr lang="en-US" i="1" dirty="0"/>
              <a:t>overloading visit https://</a:t>
            </a:r>
            <a:r>
              <a:rPr lang="en-US" i="1" dirty="0">
                <a:hlinkClick r:id="rId6"/>
              </a:rPr>
              <a:t>www.geeksforgeeks.org/python-method-overloading</a:t>
            </a:r>
            <a:r>
              <a:rPr lang="en-US" i="1" dirty="0"/>
              <a:t>/</a:t>
            </a:r>
          </a:p>
        </p:txBody>
      </p:sp>
    </p:spTree>
    <p:extLst>
      <p:ext uri="{BB962C8B-B14F-4D97-AF65-F5344CB8AC3E}">
        <p14:creationId xmlns:p14="http://schemas.microsoft.com/office/powerpoint/2010/main" val="5765167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1000"/>
                                        <p:tgtEl>
                                          <p:spTgt spid="8">
                                            <p:txEl>
                                              <p:pRg st="0" end="0"/>
                                            </p:txEl>
                                          </p:spTgt>
                                        </p:tgtEl>
                                      </p:cBhvr>
                                    </p:animEffect>
                                    <p:anim calcmode="lin" valueType="num">
                                      <p:cBhvr>
                                        <p:cTn id="4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965" y="314174"/>
            <a:ext cx="9404723" cy="905027"/>
          </a:xfrm>
        </p:spPr>
        <p:txBody>
          <a:bodyPr/>
          <a:lstStyle/>
          <a:p>
            <a:pPr algn="ctr"/>
            <a:r>
              <a:rPr lang="en-US" sz="4400" b="1" u="sng" dirty="0" smtClean="0"/>
              <a:t>Abstraction</a:t>
            </a:r>
            <a:endParaRPr lang="en-US" sz="4400" b="1" u="sng" dirty="0"/>
          </a:p>
        </p:txBody>
      </p:sp>
      <p:sp>
        <p:nvSpPr>
          <p:cNvPr id="3" name="Content Placeholder 2"/>
          <p:cNvSpPr>
            <a:spLocks noGrp="1"/>
          </p:cNvSpPr>
          <p:nvPr>
            <p:ph idx="1"/>
          </p:nvPr>
        </p:nvSpPr>
        <p:spPr>
          <a:xfrm>
            <a:off x="415635" y="1219201"/>
            <a:ext cx="11152909" cy="5306290"/>
          </a:xfrm>
        </p:spPr>
        <p:txBody>
          <a:bodyPr>
            <a:normAutofit fontScale="92500" lnSpcReduction="10000"/>
          </a:bodyPr>
          <a:lstStyle/>
          <a:p>
            <a:r>
              <a:rPr lang="en-US" sz="2200" dirty="0"/>
              <a:t>Abstraction is used to hide the internal functionality of the function from the users. The users only interact with the basic implementation of the function, but inner working is hidden. User is familiar with that </a:t>
            </a:r>
            <a:r>
              <a:rPr lang="en-US" sz="2200" b="1" dirty="0"/>
              <a:t>"what function does"</a:t>
            </a:r>
            <a:r>
              <a:rPr lang="en-US" sz="2200" dirty="0"/>
              <a:t> but they don't know </a:t>
            </a:r>
            <a:r>
              <a:rPr lang="en-US" sz="2200" b="1" dirty="0"/>
              <a:t>"how it does</a:t>
            </a:r>
            <a:r>
              <a:rPr lang="en-US" sz="2200" b="1" dirty="0" smtClean="0"/>
              <a:t>.“</a:t>
            </a:r>
          </a:p>
          <a:p>
            <a:r>
              <a:rPr lang="en-US" sz="2200" dirty="0"/>
              <a:t>In simple words, we all use the smartphone and very much familiar with its functions such as camera, voice-recorder, call-dialing, etc., but we don't know how these operations are happening in the background. Let's take another example - When we use the TV remote to increase the volume. We don't know how pressing a key increases the volume of the TV. We only know to press the "+" button to increase the volume</a:t>
            </a:r>
            <a:r>
              <a:rPr lang="en-US" sz="2200" dirty="0" smtClean="0"/>
              <a:t>.</a:t>
            </a:r>
          </a:p>
          <a:p>
            <a:r>
              <a:rPr lang="en-US" sz="2200" dirty="0"/>
              <a:t>Data abstraction in python and data </a:t>
            </a:r>
            <a:r>
              <a:rPr lang="en-US" sz="2200" b="1" dirty="0">
                <a:hlinkClick r:id="rId2"/>
              </a:rPr>
              <a:t>encapsulation</a:t>
            </a:r>
            <a:r>
              <a:rPr lang="en-US" sz="2200" dirty="0"/>
              <a:t> in python programming are related to each other. The main point that is necessary here to note is that data abstraction is only possible to achieve through </a:t>
            </a:r>
            <a:r>
              <a:rPr lang="en-US" sz="2200" b="1" dirty="0">
                <a:hlinkClick r:id="rId2"/>
              </a:rPr>
              <a:t>encapsulation</a:t>
            </a:r>
            <a:r>
              <a:rPr lang="en-US" sz="2200" dirty="0"/>
              <a:t>.</a:t>
            </a:r>
          </a:p>
          <a:p>
            <a:r>
              <a:rPr lang="en-US" sz="2200" dirty="0"/>
              <a:t>Encapsulation means storing or placing data in a single place to make it easily readable and compact in one place. Whereas </a:t>
            </a:r>
            <a:r>
              <a:rPr lang="en-US" sz="2200" b="1" dirty="0">
                <a:hlinkClick r:id="rId3"/>
              </a:rPr>
              <a:t>data abstraction in python programming </a:t>
            </a:r>
            <a:r>
              <a:rPr lang="en-US" sz="2200" dirty="0"/>
              <a:t>means to hide internal functionalities that are performing on the application using codes and to show only essential information (class attributes).</a:t>
            </a:r>
          </a:p>
          <a:p>
            <a:endParaRPr lang="en-US" dirty="0"/>
          </a:p>
        </p:txBody>
      </p:sp>
    </p:spTree>
    <p:extLst>
      <p:ext uri="{BB962C8B-B14F-4D97-AF65-F5344CB8AC3E}">
        <p14:creationId xmlns:p14="http://schemas.microsoft.com/office/powerpoint/2010/main" val="39431330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411154"/>
            <a:ext cx="9404723" cy="835755"/>
          </a:xfrm>
        </p:spPr>
        <p:txBody>
          <a:bodyPr/>
          <a:lstStyle/>
          <a:p>
            <a:r>
              <a:rPr lang="en-US" b="1" dirty="0"/>
              <a:t>More On </a:t>
            </a:r>
            <a:r>
              <a:rPr lang="en-US" b="1" dirty="0" smtClean="0"/>
              <a:t>Abstraction:</a:t>
            </a:r>
            <a:endParaRPr lang="en-US" dirty="0"/>
          </a:p>
        </p:txBody>
      </p:sp>
      <p:sp>
        <p:nvSpPr>
          <p:cNvPr id="3" name="Content Placeholder 2"/>
          <p:cNvSpPr>
            <a:spLocks noGrp="1"/>
          </p:cNvSpPr>
          <p:nvPr>
            <p:ph idx="1"/>
          </p:nvPr>
        </p:nvSpPr>
        <p:spPr>
          <a:xfrm>
            <a:off x="471055" y="1246909"/>
            <a:ext cx="11069781" cy="5223164"/>
          </a:xfrm>
        </p:spPr>
        <p:txBody>
          <a:bodyPr/>
          <a:lstStyle/>
          <a:p>
            <a:r>
              <a:rPr lang="en-US" b="1" dirty="0">
                <a:solidFill>
                  <a:srgbClr val="FFC000"/>
                </a:solidFill>
              </a:rPr>
              <a:t>Abstract Class:</a:t>
            </a:r>
            <a:r>
              <a:rPr lang="en-US" b="1" dirty="0"/>
              <a:t> </a:t>
            </a:r>
            <a:r>
              <a:rPr lang="en-US" dirty="0"/>
              <a:t>Abstract class in python programming is the class that contains one or more abstract methods. These types of classes in python are called abstract classes. </a:t>
            </a:r>
            <a:r>
              <a:rPr lang="en-US" b="1" dirty="0"/>
              <a:t>Abstract methods </a:t>
            </a:r>
            <a:r>
              <a:rPr lang="en-US" dirty="0"/>
              <a:t>are the methods that have an empty body or we can say that abstract methods have the only declaration but it doesn’t have any functional implementation.</a:t>
            </a:r>
          </a:p>
          <a:p>
            <a:r>
              <a:rPr lang="en-US" b="1" dirty="0">
                <a:solidFill>
                  <a:srgbClr val="FF0000"/>
                </a:solidFill>
              </a:rPr>
              <a:t>Important:</a:t>
            </a:r>
            <a:r>
              <a:rPr lang="en-US" b="1" dirty="0"/>
              <a:t> Abstract classes</a:t>
            </a:r>
            <a:r>
              <a:rPr lang="en-US" dirty="0"/>
              <a:t> cannot be instantiated directly. We need subclass inheriting abstract class to instantiate. But before creating the object or instantiating the subclass we need to provide implementations for abstract methods.</a:t>
            </a:r>
          </a:p>
          <a:p>
            <a:endParaRPr lang="en-US" dirty="0"/>
          </a:p>
        </p:txBody>
      </p:sp>
      <p:pic>
        <p:nvPicPr>
          <p:cNvPr id="4" name="Picture 3"/>
          <p:cNvPicPr>
            <a:picLocks noChangeAspect="1"/>
          </p:cNvPicPr>
          <p:nvPr/>
        </p:nvPicPr>
        <p:blipFill>
          <a:blip r:embed="rId2"/>
          <a:stretch>
            <a:fillRect/>
          </a:stretch>
        </p:blipFill>
        <p:spPr>
          <a:xfrm>
            <a:off x="3624172" y="3990258"/>
            <a:ext cx="3904817" cy="2687186"/>
          </a:xfrm>
          <a:prstGeom prst="rect">
            <a:avLst/>
          </a:prstGeom>
        </p:spPr>
      </p:pic>
    </p:spTree>
    <p:extLst>
      <p:ext uri="{BB962C8B-B14F-4D97-AF65-F5344CB8AC3E}">
        <p14:creationId xmlns:p14="http://schemas.microsoft.com/office/powerpoint/2010/main" val="1523187181"/>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134064"/>
            <a:ext cx="9404723" cy="724918"/>
          </a:xfrm>
        </p:spPr>
        <p:txBody>
          <a:bodyPr/>
          <a:lstStyle/>
          <a:p>
            <a:r>
              <a:rPr lang="en-US" sz="4000" b="1" dirty="0" smtClean="0"/>
              <a:t>Abstraction </a:t>
            </a:r>
            <a:r>
              <a:rPr lang="en-US" sz="4000" b="1" dirty="0"/>
              <a:t>Example:</a:t>
            </a:r>
            <a:endParaRPr lang="en-US" dirty="0"/>
          </a:p>
        </p:txBody>
      </p:sp>
      <p:pic>
        <p:nvPicPr>
          <p:cNvPr id="4" name="Content Placeholder 3"/>
          <p:cNvPicPr>
            <a:picLocks noGrp="1" noChangeAspect="1"/>
          </p:cNvPicPr>
          <p:nvPr>
            <p:ph idx="1"/>
          </p:nvPr>
        </p:nvPicPr>
        <p:blipFill rotWithShape="1">
          <a:blip r:embed="rId2"/>
          <a:srcRect l="2098" t="460" r="2308"/>
          <a:stretch/>
        </p:blipFill>
        <p:spPr>
          <a:xfrm>
            <a:off x="748145" y="858982"/>
            <a:ext cx="4017819" cy="5999018"/>
          </a:xfrm>
          <a:prstGeom prst="rect">
            <a:avLst/>
          </a:prstGeom>
        </p:spPr>
      </p:pic>
      <p:pic>
        <p:nvPicPr>
          <p:cNvPr id="6" name="Picture 5"/>
          <p:cNvPicPr>
            <a:picLocks noChangeAspect="1"/>
          </p:cNvPicPr>
          <p:nvPr/>
        </p:nvPicPr>
        <p:blipFill>
          <a:blip r:embed="rId3"/>
          <a:stretch>
            <a:fillRect/>
          </a:stretch>
        </p:blipFill>
        <p:spPr>
          <a:xfrm>
            <a:off x="4992686" y="1322785"/>
            <a:ext cx="6979715" cy="1753248"/>
          </a:xfrm>
          <a:prstGeom prst="rect">
            <a:avLst/>
          </a:prstGeom>
        </p:spPr>
      </p:pic>
      <p:sp>
        <p:nvSpPr>
          <p:cNvPr id="7" name="TextBox 6"/>
          <p:cNvSpPr txBox="1"/>
          <p:nvPr/>
        </p:nvSpPr>
        <p:spPr>
          <a:xfrm>
            <a:off x="4992685" y="3359727"/>
            <a:ext cx="6979715" cy="3170099"/>
          </a:xfrm>
          <a:prstGeom prst="rect">
            <a:avLst/>
          </a:prstGeom>
          <a:noFill/>
        </p:spPr>
        <p:txBody>
          <a:bodyPr wrap="square" rtlCol="0">
            <a:spAutoFit/>
          </a:bodyPr>
          <a:lstStyle/>
          <a:p>
            <a:r>
              <a:rPr lang="en-US" sz="2000" dirty="0" smtClean="0"/>
              <a:t>Unlike </a:t>
            </a:r>
            <a:r>
              <a:rPr lang="en-US" sz="2000" dirty="0"/>
              <a:t>the other high-level language, Python doesn't provide the abstract class itself. We need to import the </a:t>
            </a:r>
            <a:r>
              <a:rPr lang="en-US" sz="2000" b="1" u="sng" dirty="0" err="1">
                <a:solidFill>
                  <a:srgbClr val="FFC000"/>
                </a:solidFill>
              </a:rPr>
              <a:t>abc</a:t>
            </a:r>
            <a:r>
              <a:rPr lang="en-US" sz="2000" b="1" u="sng" dirty="0">
                <a:solidFill>
                  <a:srgbClr val="FFC000"/>
                </a:solidFill>
              </a:rPr>
              <a:t> module</a:t>
            </a:r>
            <a:r>
              <a:rPr lang="en-US" sz="2000" dirty="0"/>
              <a:t>, which provides the base for defining Abstract Base classes (ABC). The ABC works by decorating methods of the base class as abstract. It registers concrete classes as the implementation of the abstract base. We use the </a:t>
            </a:r>
            <a:r>
              <a:rPr lang="en-US" sz="2000" b="1" i="1" dirty="0">
                <a:solidFill>
                  <a:srgbClr val="FFC000"/>
                </a:solidFill>
              </a:rPr>
              <a:t>@</a:t>
            </a:r>
            <a:r>
              <a:rPr lang="en-US" sz="2000" b="1" i="1" dirty="0" err="1">
                <a:solidFill>
                  <a:srgbClr val="FFC000"/>
                </a:solidFill>
              </a:rPr>
              <a:t>abstractmethod</a:t>
            </a:r>
            <a:r>
              <a:rPr lang="en-US" sz="2000" dirty="0"/>
              <a:t> decorator to define an abstract method or if we don't provide the definition to the method, it automatically becomes the abstract method</a:t>
            </a:r>
            <a:r>
              <a:rPr lang="en-US" sz="2000" dirty="0" smtClean="0"/>
              <a:t>.</a:t>
            </a:r>
            <a:endParaRPr lang="en-US" sz="2000" dirty="0"/>
          </a:p>
        </p:txBody>
      </p:sp>
    </p:spTree>
    <p:extLst>
      <p:ext uri="{BB962C8B-B14F-4D97-AF65-F5344CB8AC3E}">
        <p14:creationId xmlns:p14="http://schemas.microsoft.com/office/powerpoint/2010/main" val="35256422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pPr algn="ctr"/>
            <a:r>
              <a:rPr lang="en-US" sz="4800" b="1" u="sng" dirty="0" smtClean="0"/>
              <a:t>Encapsulation</a:t>
            </a:r>
            <a:endParaRPr lang="en-US" sz="4800" b="1" u="sng" dirty="0"/>
          </a:p>
        </p:txBody>
      </p:sp>
      <p:sp>
        <p:nvSpPr>
          <p:cNvPr id="3" name="Content Placeholder 2"/>
          <p:cNvSpPr>
            <a:spLocks noGrp="1"/>
          </p:cNvSpPr>
          <p:nvPr>
            <p:ph idx="1"/>
          </p:nvPr>
        </p:nvSpPr>
        <p:spPr>
          <a:xfrm>
            <a:off x="646111" y="1227909"/>
            <a:ext cx="10470380" cy="5068388"/>
          </a:xfrm>
        </p:spPr>
        <p:txBody>
          <a:bodyPr>
            <a:normAutofit fontScale="85000" lnSpcReduction="10000"/>
          </a:bodyPr>
          <a:lstStyle/>
          <a:p>
            <a:r>
              <a:rPr lang="en-US" b="1" dirty="0"/>
              <a:t>Encapsulation</a:t>
            </a:r>
            <a:r>
              <a:rPr lang="en-US" dirty="0"/>
              <a:t>: To enclose something in or as if in a capsule</a:t>
            </a:r>
            <a:r>
              <a:rPr lang="en-US" dirty="0" smtClean="0"/>
              <a:t>. </a:t>
            </a:r>
            <a:r>
              <a:rPr lang="en-US" dirty="0"/>
              <a:t>Encapsulation in python is very small concept. By encapsulation we mean the gathering of code or data and methods operating on that data or code inside a single component and to stop the access of some of our class components.</a:t>
            </a:r>
          </a:p>
          <a:p>
            <a:r>
              <a:rPr lang="en-US" dirty="0"/>
              <a:t>In easy way, encapsulation is just the way to place your code at single place in such a way that it should be compact and restricted from the outside world to access protected or restricted data</a:t>
            </a:r>
            <a:r>
              <a:rPr lang="en-US" dirty="0" smtClean="0"/>
              <a:t>.</a:t>
            </a:r>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r>
              <a:rPr lang="en-US" dirty="0" smtClean="0"/>
              <a:t>Above </a:t>
            </a:r>
            <a:r>
              <a:rPr lang="en-US" dirty="0"/>
              <a:t>given image is the image of capsule. Like in capsule all the medicine content is collected and packed inside a small area. Just same like that capsule, encapsulation implements. </a:t>
            </a:r>
            <a:r>
              <a:rPr lang="en-US" b="1" dirty="0">
                <a:hlinkClick r:id="rId2"/>
              </a:rPr>
              <a:t>Encapsulation</a:t>
            </a:r>
            <a:r>
              <a:rPr lang="en-US" dirty="0"/>
              <a:t> in python collects its code in single area. Programs written using classes concept is the best example to achieve encapsulation in python</a:t>
            </a:r>
          </a:p>
        </p:txBody>
      </p:sp>
      <p:pic>
        <p:nvPicPr>
          <p:cNvPr id="5" name="Picture 4"/>
          <p:cNvPicPr>
            <a:picLocks noChangeAspect="1"/>
          </p:cNvPicPr>
          <p:nvPr/>
        </p:nvPicPr>
        <p:blipFill>
          <a:blip r:embed="rId3"/>
          <a:stretch>
            <a:fillRect/>
          </a:stretch>
        </p:blipFill>
        <p:spPr>
          <a:xfrm>
            <a:off x="3720873" y="3232107"/>
            <a:ext cx="3633516" cy="1615934"/>
          </a:xfrm>
          <a:prstGeom prst="rect">
            <a:avLst/>
          </a:prstGeom>
        </p:spPr>
      </p:pic>
    </p:spTree>
    <p:extLst>
      <p:ext uri="{BB962C8B-B14F-4D97-AF65-F5344CB8AC3E}">
        <p14:creationId xmlns:p14="http://schemas.microsoft.com/office/powerpoint/2010/main" val="35093060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sz="4400" b="1" dirty="0" smtClean="0"/>
              <a:t>Encapsulation Example</a:t>
            </a:r>
            <a:r>
              <a:rPr lang="en-US" sz="4400" b="1" dirty="0"/>
              <a:t>:</a:t>
            </a:r>
            <a:endParaRPr lang="en-US" b="1" dirty="0"/>
          </a:p>
        </p:txBody>
      </p:sp>
      <p:pic>
        <p:nvPicPr>
          <p:cNvPr id="4" name="Content Placeholder 3"/>
          <p:cNvPicPr>
            <a:picLocks noGrp="1" noChangeAspect="1"/>
          </p:cNvPicPr>
          <p:nvPr>
            <p:ph idx="1"/>
          </p:nvPr>
        </p:nvPicPr>
        <p:blipFill>
          <a:blip r:embed="rId2"/>
          <a:stretch>
            <a:fillRect/>
          </a:stretch>
        </p:blipFill>
        <p:spPr>
          <a:xfrm>
            <a:off x="646111" y="1384663"/>
            <a:ext cx="5624059" cy="4916644"/>
          </a:xfrm>
          <a:prstGeom prst="rect">
            <a:avLst/>
          </a:prstGeom>
        </p:spPr>
      </p:pic>
      <p:pic>
        <p:nvPicPr>
          <p:cNvPr id="5" name="Picture 4"/>
          <p:cNvPicPr>
            <a:picLocks noChangeAspect="1"/>
          </p:cNvPicPr>
          <p:nvPr/>
        </p:nvPicPr>
        <p:blipFill rotWithShape="1">
          <a:blip r:embed="rId3"/>
          <a:srcRect r="65796"/>
          <a:stretch/>
        </p:blipFill>
        <p:spPr>
          <a:xfrm>
            <a:off x="7340781" y="2303064"/>
            <a:ext cx="2521676" cy="1539921"/>
          </a:xfrm>
          <a:prstGeom prst="rect">
            <a:avLst/>
          </a:prstGeom>
        </p:spPr>
      </p:pic>
    </p:spTree>
    <p:extLst>
      <p:ext uri="{BB962C8B-B14F-4D97-AF65-F5344CB8AC3E}">
        <p14:creationId xmlns:p14="http://schemas.microsoft.com/office/powerpoint/2010/main" val="284188030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7318"/>
          </a:xfrm>
        </p:spPr>
        <p:txBody>
          <a:bodyPr/>
          <a:lstStyle/>
          <a:p>
            <a:r>
              <a:rPr lang="en-US" b="1" dirty="0" smtClean="0"/>
              <a:t>More On Encapsulation:</a:t>
            </a:r>
            <a:endParaRPr lang="en-US" b="1" dirty="0"/>
          </a:p>
        </p:txBody>
      </p:sp>
      <p:sp>
        <p:nvSpPr>
          <p:cNvPr id="3" name="Content Placeholder 2"/>
          <p:cNvSpPr>
            <a:spLocks noGrp="1"/>
          </p:cNvSpPr>
          <p:nvPr>
            <p:ph idx="1"/>
          </p:nvPr>
        </p:nvSpPr>
        <p:spPr>
          <a:xfrm>
            <a:off x="646111" y="1330036"/>
            <a:ext cx="10035743" cy="4918363"/>
          </a:xfrm>
        </p:spPr>
        <p:txBody>
          <a:bodyPr>
            <a:normAutofit/>
          </a:bodyPr>
          <a:lstStyle/>
          <a:p>
            <a:r>
              <a:rPr lang="en-US" sz="2400" dirty="0"/>
              <a:t>Using encapsulation, we can hide an object’s internal representation from the outside. This is called information hiding.</a:t>
            </a:r>
          </a:p>
          <a:p>
            <a:r>
              <a:rPr lang="en-US" sz="2400" dirty="0"/>
              <a:t>Also, encapsulation allows us to restrict accessing variables and methods directly and prevent accidental data modification by creating private data members and methods within a class.</a:t>
            </a:r>
          </a:p>
          <a:p>
            <a:r>
              <a:rPr lang="en-US" sz="2400" dirty="0"/>
              <a:t>Encapsulation is a way to can restrict access to methods and variables from outside of class. Whenever we are working with the class and dealing with sensitive data, providing access to all variables used within the class is not a good choice.</a:t>
            </a:r>
          </a:p>
          <a:p>
            <a:endParaRPr lang="en-US" sz="2400" dirty="0"/>
          </a:p>
        </p:txBody>
      </p:sp>
    </p:spTree>
    <p:extLst>
      <p:ext uri="{BB962C8B-B14F-4D97-AF65-F5344CB8AC3E}">
        <p14:creationId xmlns:p14="http://schemas.microsoft.com/office/powerpoint/2010/main" val="420028132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257" y="300318"/>
            <a:ext cx="9404723" cy="780337"/>
          </a:xfrm>
        </p:spPr>
        <p:txBody>
          <a:bodyPr/>
          <a:lstStyle/>
          <a:p>
            <a:pPr algn="ctr"/>
            <a:r>
              <a:rPr lang="en-US" b="1" u="sng" dirty="0"/>
              <a:t>Access Modifiers in </a:t>
            </a:r>
            <a:r>
              <a:rPr lang="en-US" b="1" u="sng" dirty="0" smtClean="0"/>
              <a:t>Python:</a:t>
            </a:r>
            <a:r>
              <a:rPr lang="en-US" b="1" u="sng" dirty="0"/>
              <a:t/>
            </a:r>
            <a:br>
              <a:rPr lang="en-US" b="1" u="sng" dirty="0"/>
            </a:br>
            <a:endParaRPr lang="en-US" u="sng" dirty="0"/>
          </a:p>
        </p:txBody>
      </p:sp>
      <p:sp>
        <p:nvSpPr>
          <p:cNvPr id="3" name="Content Placeholder 2"/>
          <p:cNvSpPr>
            <a:spLocks noGrp="1"/>
          </p:cNvSpPr>
          <p:nvPr>
            <p:ph idx="1"/>
          </p:nvPr>
        </p:nvSpPr>
        <p:spPr>
          <a:xfrm>
            <a:off x="443345" y="1080655"/>
            <a:ext cx="10751127" cy="4946073"/>
          </a:xfrm>
        </p:spPr>
        <p:txBody>
          <a:bodyPr/>
          <a:lstStyle/>
          <a:p>
            <a:r>
              <a:rPr lang="en-US" sz="1800" dirty="0"/>
              <a:t>Encapsulation can be achieved by declaring the data members and methods of a class either as private or protected. But In Python, we don’t have direct access modifiers like public, private, and protected. We can achieve this by using single </a:t>
            </a:r>
            <a:r>
              <a:rPr lang="en-US" sz="1800" b="1" dirty="0"/>
              <a:t>underscore</a:t>
            </a:r>
            <a:r>
              <a:rPr lang="en-US" sz="1800" dirty="0"/>
              <a:t> and </a:t>
            </a:r>
            <a:r>
              <a:rPr lang="en-US" sz="1800" b="1" dirty="0"/>
              <a:t>double</a:t>
            </a:r>
            <a:r>
              <a:rPr lang="en-US" sz="1800" dirty="0"/>
              <a:t> </a:t>
            </a:r>
            <a:r>
              <a:rPr lang="en-US" sz="1800" b="1" dirty="0"/>
              <a:t>underscores</a:t>
            </a:r>
            <a:r>
              <a:rPr lang="en-US" sz="1800" dirty="0"/>
              <a:t>.</a:t>
            </a:r>
          </a:p>
          <a:p>
            <a:r>
              <a:rPr lang="en-US" sz="1800" dirty="0"/>
              <a:t>Access modifiers limit access to the variables and methods of a class. Python provides three types of access modifiers private, public, and protected.</a:t>
            </a:r>
          </a:p>
          <a:p>
            <a:r>
              <a:rPr lang="en-US" sz="1800" b="1" dirty="0"/>
              <a:t>Public Member</a:t>
            </a:r>
            <a:r>
              <a:rPr lang="en-US" sz="1800" dirty="0"/>
              <a:t>: Accessible anywhere from </a:t>
            </a:r>
            <a:r>
              <a:rPr lang="en-US" sz="1800" dirty="0" smtClean="0"/>
              <a:t>outside of the class.</a:t>
            </a:r>
            <a:endParaRPr lang="en-US" sz="1800" dirty="0"/>
          </a:p>
          <a:p>
            <a:r>
              <a:rPr lang="en-US" sz="1800" b="1" dirty="0"/>
              <a:t>Private Member</a:t>
            </a:r>
            <a:r>
              <a:rPr lang="en-US" sz="1800" dirty="0"/>
              <a:t>: Accessible within the class</a:t>
            </a:r>
          </a:p>
          <a:p>
            <a:r>
              <a:rPr lang="en-US" sz="1800" b="1" dirty="0"/>
              <a:t>Protected Member</a:t>
            </a:r>
            <a:r>
              <a:rPr lang="en-US" sz="1800" dirty="0"/>
              <a:t>: Accessible within the class and its sub-classes</a:t>
            </a:r>
          </a:p>
          <a:p>
            <a:endParaRPr lang="en-US" dirty="0"/>
          </a:p>
        </p:txBody>
      </p:sp>
      <p:pic>
        <p:nvPicPr>
          <p:cNvPr id="6" name="Picture 5"/>
          <p:cNvPicPr>
            <a:picLocks noChangeAspect="1"/>
          </p:cNvPicPr>
          <p:nvPr/>
        </p:nvPicPr>
        <p:blipFill>
          <a:blip r:embed="rId2"/>
          <a:stretch>
            <a:fillRect/>
          </a:stretch>
        </p:blipFill>
        <p:spPr>
          <a:xfrm>
            <a:off x="2701636" y="4126105"/>
            <a:ext cx="5403273" cy="2583978"/>
          </a:xfrm>
          <a:prstGeom prst="rect">
            <a:avLst/>
          </a:prstGeom>
        </p:spPr>
      </p:pic>
    </p:spTree>
    <p:extLst>
      <p:ext uri="{BB962C8B-B14F-4D97-AF65-F5344CB8AC3E}">
        <p14:creationId xmlns:p14="http://schemas.microsoft.com/office/powerpoint/2010/main" val="174863164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2627"/>
          </a:xfrm>
        </p:spPr>
        <p:txBody>
          <a:bodyPr/>
          <a:lstStyle/>
          <a:p>
            <a:r>
              <a:rPr lang="en-US" b="1" dirty="0"/>
              <a:t>Public </a:t>
            </a:r>
            <a:r>
              <a:rPr lang="en-US" b="1" dirty="0" smtClean="0"/>
              <a:t>Member:</a:t>
            </a:r>
            <a:r>
              <a:rPr lang="en-US" b="1" dirty="0"/>
              <a:t/>
            </a:r>
            <a:br>
              <a:rPr lang="en-US" b="1" dirty="0"/>
            </a:br>
            <a:endParaRPr lang="en-US" dirty="0"/>
          </a:p>
        </p:txBody>
      </p:sp>
      <p:sp>
        <p:nvSpPr>
          <p:cNvPr id="3" name="Content Placeholder 2"/>
          <p:cNvSpPr>
            <a:spLocks noGrp="1"/>
          </p:cNvSpPr>
          <p:nvPr>
            <p:ph idx="1"/>
          </p:nvPr>
        </p:nvSpPr>
        <p:spPr>
          <a:xfrm>
            <a:off x="646111" y="1205346"/>
            <a:ext cx="10603779" cy="5043054"/>
          </a:xfrm>
        </p:spPr>
        <p:txBody>
          <a:bodyPr/>
          <a:lstStyle/>
          <a:p>
            <a:pPr marL="0" indent="0">
              <a:buNone/>
            </a:pPr>
            <a:r>
              <a:rPr lang="en-US" dirty="0"/>
              <a:t>Public data members are accessible within and outside of a class. All member variables of the class are by default public.</a:t>
            </a:r>
          </a:p>
        </p:txBody>
      </p:sp>
      <p:pic>
        <p:nvPicPr>
          <p:cNvPr id="6" name="Picture 5"/>
          <p:cNvPicPr>
            <a:picLocks noChangeAspect="1"/>
          </p:cNvPicPr>
          <p:nvPr/>
        </p:nvPicPr>
        <p:blipFill>
          <a:blip r:embed="rId2"/>
          <a:stretch>
            <a:fillRect/>
          </a:stretch>
        </p:blipFill>
        <p:spPr>
          <a:xfrm>
            <a:off x="646111" y="2107623"/>
            <a:ext cx="4886325" cy="4000500"/>
          </a:xfrm>
          <a:prstGeom prst="rect">
            <a:avLst/>
          </a:prstGeom>
        </p:spPr>
      </p:pic>
      <p:pic>
        <p:nvPicPr>
          <p:cNvPr id="7" name="Picture 6"/>
          <p:cNvPicPr>
            <a:picLocks noChangeAspect="1"/>
          </p:cNvPicPr>
          <p:nvPr/>
        </p:nvPicPr>
        <p:blipFill>
          <a:blip r:embed="rId3"/>
          <a:stretch>
            <a:fillRect/>
          </a:stretch>
        </p:blipFill>
        <p:spPr>
          <a:xfrm>
            <a:off x="6479164" y="3075710"/>
            <a:ext cx="3057525" cy="1025236"/>
          </a:xfrm>
          <a:prstGeom prst="rect">
            <a:avLst/>
          </a:prstGeom>
        </p:spPr>
      </p:pic>
    </p:spTree>
    <p:extLst>
      <p:ext uri="{BB962C8B-B14F-4D97-AF65-F5344CB8AC3E}">
        <p14:creationId xmlns:p14="http://schemas.microsoft.com/office/powerpoint/2010/main" val="37147162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a:t>What is Object Orientated Programming ?</a:t>
            </a:r>
            <a:r>
              <a:rPr lang="en-US" sz="3700" b="1" dirty="0"/>
              <a:t/>
            </a:r>
            <a:br>
              <a:rPr lang="en-US" sz="3700" b="1" dirty="0"/>
            </a:br>
            <a:endParaRPr lang="en-US" sz="3700" b="1" dirty="0"/>
          </a:p>
        </p:txBody>
      </p:sp>
      <p:sp>
        <p:nvSpPr>
          <p:cNvPr id="3" name="Content Placeholder 2"/>
          <p:cNvSpPr>
            <a:spLocks noGrp="1"/>
          </p:cNvSpPr>
          <p:nvPr>
            <p:ph idx="1"/>
          </p:nvPr>
        </p:nvSpPr>
        <p:spPr>
          <a:xfrm>
            <a:off x="509451" y="1631179"/>
            <a:ext cx="10084526" cy="4011975"/>
          </a:xfrm>
        </p:spPr>
        <p:txBody>
          <a:bodyPr>
            <a:normAutofit/>
          </a:bodyPr>
          <a:lstStyle/>
          <a:p>
            <a:pPr>
              <a:buFont typeface="Wingdings" panose="05000000000000000000" pitchFamily="2" charset="2"/>
              <a:buChar char="Ø"/>
            </a:pPr>
            <a:r>
              <a:rPr lang="en-US" sz="1900" dirty="0"/>
              <a:t>Object Oriented programming (OOP) is a programming paradigm that relies on the concept of </a:t>
            </a:r>
            <a:r>
              <a:rPr lang="en-US" sz="1900" b="1" dirty="0"/>
              <a:t>classes</a:t>
            </a:r>
            <a:r>
              <a:rPr lang="en-US" sz="1900" dirty="0"/>
              <a:t> and </a:t>
            </a:r>
            <a:r>
              <a:rPr lang="en-US" sz="1900" b="1" dirty="0"/>
              <a:t>objects</a:t>
            </a:r>
            <a:r>
              <a:rPr lang="en-US" sz="1900" dirty="0"/>
              <a:t>. It is used to structure a software program into simple, reusable pieces of code blueprints (usually called classes), which are used to create individual instances of objects. There are many object-oriented programming languages including JavaScript, </a:t>
            </a:r>
            <a:r>
              <a:rPr lang="en-US" sz="1900" dirty="0">
                <a:hlinkClick r:id="rId2"/>
              </a:rPr>
              <a:t>C++</a:t>
            </a:r>
            <a:r>
              <a:rPr lang="en-US" sz="1900" dirty="0"/>
              <a:t>, </a:t>
            </a:r>
            <a:r>
              <a:rPr lang="en-US" sz="1900" dirty="0">
                <a:hlinkClick r:id="rId3"/>
              </a:rPr>
              <a:t>Java</a:t>
            </a:r>
            <a:r>
              <a:rPr lang="en-US" sz="1900" dirty="0"/>
              <a:t>, and </a:t>
            </a:r>
            <a:r>
              <a:rPr lang="en-US" sz="1900" dirty="0">
                <a:hlinkClick r:id="rId4"/>
              </a:rPr>
              <a:t>Python</a:t>
            </a:r>
            <a:r>
              <a:rPr lang="en-US" sz="1900" dirty="0" smtClean="0"/>
              <a:t>.</a:t>
            </a:r>
          </a:p>
          <a:p>
            <a:pPr>
              <a:buFont typeface="Wingdings" panose="05000000000000000000" pitchFamily="2" charset="2"/>
              <a:buChar char="Ø"/>
            </a:pPr>
            <a:r>
              <a:rPr lang="en-US" sz="1900" dirty="0"/>
              <a:t>Class is </a:t>
            </a:r>
            <a:r>
              <a:rPr lang="en-US" sz="1900" b="1" dirty="0"/>
              <a:t>a user-defined datatype that has</a:t>
            </a:r>
            <a:r>
              <a:rPr lang="en-US" sz="1900" dirty="0"/>
              <a:t> its own data members and member functions whereas an object is an instance of class by which we can access the data members and member functions of the class</a:t>
            </a:r>
            <a:r>
              <a:rPr lang="en-US" sz="1900" dirty="0" smtClean="0"/>
              <a:t>.</a:t>
            </a:r>
          </a:p>
          <a:p>
            <a:pPr>
              <a:buFont typeface="Wingdings" panose="05000000000000000000" pitchFamily="2" charset="2"/>
              <a:buChar char="Ø"/>
            </a:pPr>
            <a:r>
              <a:rPr lang="en-US" sz="1900" dirty="0"/>
              <a:t>For example: Ford and Toyota share certain similar features and hence can be grouped to form the Object of the Class Car.</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3244" y="4926362"/>
            <a:ext cx="5290456" cy="1790751"/>
          </a:xfrm>
          <a:prstGeom prst="rect">
            <a:avLst/>
          </a:prstGeom>
        </p:spPr>
      </p:pic>
    </p:spTree>
    <p:extLst>
      <p:ext uri="{BB962C8B-B14F-4D97-AF65-F5344CB8AC3E}">
        <p14:creationId xmlns:p14="http://schemas.microsoft.com/office/powerpoint/2010/main" val="27229949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b="1" dirty="0"/>
              <a:t>Private </a:t>
            </a:r>
            <a:r>
              <a:rPr lang="en-US" b="1" dirty="0" smtClean="0"/>
              <a:t>Member:</a:t>
            </a:r>
            <a:endParaRPr lang="en-US" b="1" dirty="0"/>
          </a:p>
        </p:txBody>
      </p:sp>
      <p:sp>
        <p:nvSpPr>
          <p:cNvPr id="3" name="Content Placeholder 2"/>
          <p:cNvSpPr>
            <a:spLocks noGrp="1"/>
          </p:cNvSpPr>
          <p:nvPr>
            <p:ph idx="1"/>
          </p:nvPr>
        </p:nvSpPr>
        <p:spPr>
          <a:xfrm>
            <a:off x="646112" y="1219200"/>
            <a:ext cx="10382106" cy="5029199"/>
          </a:xfrm>
        </p:spPr>
        <p:txBody>
          <a:bodyPr/>
          <a:lstStyle/>
          <a:p>
            <a:pPr marL="0" indent="0">
              <a:buNone/>
            </a:pPr>
            <a:r>
              <a:rPr lang="en-US" dirty="0"/>
              <a:t>We can protect variables in the class by marking them private. To define a private variable add two underscores as a prefix at the start of a variable name.</a:t>
            </a:r>
          </a:p>
          <a:p>
            <a:pPr marL="0" indent="0">
              <a:buNone/>
            </a:pPr>
            <a:r>
              <a:rPr lang="en-US" dirty="0"/>
              <a:t>Private members are accessible only within the class, and we can’t access them directly from the class objects.</a:t>
            </a:r>
          </a:p>
        </p:txBody>
      </p:sp>
      <p:pic>
        <p:nvPicPr>
          <p:cNvPr id="4" name="Picture 3"/>
          <p:cNvPicPr>
            <a:picLocks noChangeAspect="1"/>
          </p:cNvPicPr>
          <p:nvPr/>
        </p:nvPicPr>
        <p:blipFill>
          <a:blip r:embed="rId2"/>
          <a:stretch>
            <a:fillRect/>
          </a:stretch>
        </p:blipFill>
        <p:spPr>
          <a:xfrm>
            <a:off x="646111" y="2980026"/>
            <a:ext cx="4819650" cy="2809875"/>
          </a:xfrm>
          <a:prstGeom prst="rect">
            <a:avLst/>
          </a:prstGeom>
        </p:spPr>
      </p:pic>
      <p:pic>
        <p:nvPicPr>
          <p:cNvPr id="5" name="Picture 4"/>
          <p:cNvPicPr>
            <a:picLocks noChangeAspect="1"/>
          </p:cNvPicPr>
          <p:nvPr/>
        </p:nvPicPr>
        <p:blipFill>
          <a:blip r:embed="rId3"/>
          <a:stretch>
            <a:fillRect/>
          </a:stretch>
        </p:blipFill>
        <p:spPr>
          <a:xfrm>
            <a:off x="5605029" y="3099088"/>
            <a:ext cx="6309880" cy="1071130"/>
          </a:xfrm>
          <a:prstGeom prst="rect">
            <a:avLst/>
          </a:prstGeom>
        </p:spPr>
      </p:pic>
      <p:sp>
        <p:nvSpPr>
          <p:cNvPr id="6" name="TextBox 5"/>
          <p:cNvSpPr txBox="1"/>
          <p:nvPr/>
        </p:nvSpPr>
        <p:spPr>
          <a:xfrm>
            <a:off x="6061868" y="4384963"/>
            <a:ext cx="4544290" cy="923330"/>
          </a:xfrm>
          <a:prstGeom prst="rect">
            <a:avLst/>
          </a:prstGeom>
          <a:noFill/>
        </p:spPr>
        <p:txBody>
          <a:bodyPr wrap="square" rtlCol="0">
            <a:spAutoFit/>
          </a:bodyPr>
          <a:lstStyle/>
          <a:p>
            <a:r>
              <a:rPr lang="en-US" dirty="0"/>
              <a:t>the salary is a private variable. As you know, we can’t access the private variable from the outside of that class.</a:t>
            </a:r>
          </a:p>
        </p:txBody>
      </p:sp>
    </p:spTree>
    <p:extLst>
      <p:ext uri="{BB962C8B-B14F-4D97-AF65-F5344CB8AC3E}">
        <p14:creationId xmlns:p14="http://schemas.microsoft.com/office/powerpoint/2010/main" val="111201725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7209"/>
          </a:xfrm>
        </p:spPr>
        <p:txBody>
          <a:bodyPr/>
          <a:lstStyle/>
          <a:p>
            <a:r>
              <a:rPr lang="en-US" b="1" dirty="0" smtClean="0"/>
              <a:t>Protected </a:t>
            </a:r>
            <a:r>
              <a:rPr lang="en-US" b="1" dirty="0"/>
              <a:t>Member:</a:t>
            </a:r>
            <a:endParaRPr lang="en-US" dirty="0"/>
          </a:p>
        </p:txBody>
      </p:sp>
      <p:sp>
        <p:nvSpPr>
          <p:cNvPr id="3" name="Content Placeholder 2"/>
          <p:cNvSpPr>
            <a:spLocks noGrp="1"/>
          </p:cNvSpPr>
          <p:nvPr>
            <p:ph idx="1"/>
          </p:nvPr>
        </p:nvSpPr>
        <p:spPr>
          <a:xfrm>
            <a:off x="646112" y="1149928"/>
            <a:ext cx="10174288" cy="5098472"/>
          </a:xfrm>
        </p:spPr>
        <p:txBody>
          <a:bodyPr/>
          <a:lstStyle/>
          <a:p>
            <a:pPr marL="0" indent="0">
              <a:buNone/>
            </a:pPr>
            <a:r>
              <a:rPr lang="en-US" dirty="0"/>
              <a:t>Protected members are accessible within the class and also available to its sub-classes. To define a protected member, prefix the member name with a single </a:t>
            </a:r>
            <a:r>
              <a:rPr lang="en-US" dirty="0" smtClean="0"/>
              <a:t>underscore. Protected </a:t>
            </a:r>
            <a:r>
              <a:rPr lang="en-US" dirty="0"/>
              <a:t>data members are used when you implement </a:t>
            </a:r>
            <a:r>
              <a:rPr lang="en-US" u="sng" dirty="0">
                <a:hlinkClick r:id="rId2"/>
              </a:rPr>
              <a:t>inheritance</a:t>
            </a:r>
            <a:r>
              <a:rPr lang="en-US" dirty="0"/>
              <a:t> and want to allow data members access to only child classes</a:t>
            </a:r>
            <a:r>
              <a:rPr lang="en-US" dirty="0" smtClean="0"/>
              <a:t>.</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1225476" y="2798618"/>
            <a:ext cx="4507780" cy="3879273"/>
          </a:xfrm>
          <a:prstGeom prst="rect">
            <a:avLst/>
          </a:prstGeom>
        </p:spPr>
      </p:pic>
      <p:pic>
        <p:nvPicPr>
          <p:cNvPr id="6" name="Picture 5"/>
          <p:cNvPicPr>
            <a:picLocks noChangeAspect="1"/>
          </p:cNvPicPr>
          <p:nvPr/>
        </p:nvPicPr>
        <p:blipFill>
          <a:blip r:embed="rId4"/>
          <a:stretch>
            <a:fillRect/>
          </a:stretch>
        </p:blipFill>
        <p:spPr>
          <a:xfrm>
            <a:off x="6194280" y="3699163"/>
            <a:ext cx="3267075" cy="942109"/>
          </a:xfrm>
          <a:prstGeom prst="rect">
            <a:avLst/>
          </a:prstGeom>
        </p:spPr>
      </p:pic>
    </p:spTree>
    <p:extLst>
      <p:ext uri="{BB962C8B-B14F-4D97-AF65-F5344CB8AC3E}">
        <p14:creationId xmlns:p14="http://schemas.microsoft.com/office/powerpoint/2010/main" val="2248835305"/>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0337"/>
          </a:xfrm>
        </p:spPr>
        <p:txBody>
          <a:bodyPr/>
          <a:lstStyle/>
          <a:p>
            <a:r>
              <a:rPr lang="en-US" b="1" dirty="0"/>
              <a:t>Getters and Setters in </a:t>
            </a:r>
            <a:r>
              <a:rPr lang="en-US" b="1" dirty="0" smtClean="0"/>
              <a:t>Python:</a:t>
            </a:r>
            <a:r>
              <a:rPr lang="en-US" b="1" dirty="0"/>
              <a:t/>
            </a:r>
            <a:br>
              <a:rPr lang="en-US" b="1" dirty="0"/>
            </a:br>
            <a:endParaRPr lang="en-US" dirty="0"/>
          </a:p>
        </p:txBody>
      </p:sp>
      <p:sp>
        <p:nvSpPr>
          <p:cNvPr id="3" name="Content Placeholder 2"/>
          <p:cNvSpPr>
            <a:spLocks noGrp="1"/>
          </p:cNvSpPr>
          <p:nvPr>
            <p:ph idx="1"/>
          </p:nvPr>
        </p:nvSpPr>
        <p:spPr>
          <a:xfrm>
            <a:off x="646111" y="1122220"/>
            <a:ext cx="10548361" cy="5015344"/>
          </a:xfrm>
        </p:spPr>
        <p:txBody>
          <a:bodyPr/>
          <a:lstStyle/>
          <a:p>
            <a:pPr marL="0" indent="0">
              <a:buNone/>
            </a:pPr>
            <a:r>
              <a:rPr lang="en-US" dirty="0"/>
              <a:t>To implement proper encapsulation in Python, we need to use setters and getters. The primary purpose of using getters and setters in object-oriented programs is to ensure data encapsulation. Use the getter method to access data members and the setter methods to modify the data members</a:t>
            </a:r>
            <a:r>
              <a:rPr lang="en-US" dirty="0" smtClean="0"/>
              <a:t>.</a:t>
            </a:r>
          </a:p>
          <a:p>
            <a:pPr marL="0" indent="0">
              <a:buNone/>
            </a:pPr>
            <a:endParaRPr lang="en-US" dirty="0"/>
          </a:p>
        </p:txBody>
      </p:sp>
      <p:pic>
        <p:nvPicPr>
          <p:cNvPr id="6" name="Picture 5"/>
          <p:cNvPicPr>
            <a:picLocks noChangeAspect="1"/>
          </p:cNvPicPr>
          <p:nvPr/>
        </p:nvPicPr>
        <p:blipFill>
          <a:blip r:embed="rId2"/>
          <a:stretch>
            <a:fillRect/>
          </a:stretch>
        </p:blipFill>
        <p:spPr>
          <a:xfrm>
            <a:off x="1136072" y="2491330"/>
            <a:ext cx="4059382" cy="4110429"/>
          </a:xfrm>
          <a:prstGeom prst="rect">
            <a:avLst/>
          </a:prstGeom>
        </p:spPr>
      </p:pic>
      <p:pic>
        <p:nvPicPr>
          <p:cNvPr id="7" name="Picture 6"/>
          <p:cNvPicPr>
            <a:picLocks noChangeAspect="1"/>
          </p:cNvPicPr>
          <p:nvPr/>
        </p:nvPicPr>
        <p:blipFill>
          <a:blip r:embed="rId3"/>
          <a:stretch>
            <a:fillRect/>
          </a:stretch>
        </p:blipFill>
        <p:spPr>
          <a:xfrm>
            <a:off x="6237143" y="3740728"/>
            <a:ext cx="2876550" cy="913101"/>
          </a:xfrm>
          <a:prstGeom prst="rect">
            <a:avLst/>
          </a:prstGeom>
        </p:spPr>
      </p:pic>
    </p:spTree>
    <p:extLst>
      <p:ext uri="{BB962C8B-B14F-4D97-AF65-F5344CB8AC3E}">
        <p14:creationId xmlns:p14="http://schemas.microsoft.com/office/powerpoint/2010/main" val="406035410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7737" y="1285511"/>
            <a:ext cx="10260889" cy="1989032"/>
          </a:xfrm>
          <a:prstGeom prst="rect">
            <a:avLst/>
          </a:prstGeom>
        </p:spPr>
      </p:pic>
      <p:sp>
        <p:nvSpPr>
          <p:cNvPr id="5" name="Text Placeholder 2"/>
          <p:cNvSpPr txBox="1">
            <a:spLocks/>
          </p:cNvSpPr>
          <p:nvPr/>
        </p:nvSpPr>
        <p:spPr>
          <a:xfrm>
            <a:off x="2264897" y="2845579"/>
            <a:ext cx="6491175" cy="124151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400" b="1" dirty="0" smtClean="0">
                <a:solidFill>
                  <a:srgbClr val="7030A0"/>
                </a:solidFill>
              </a:rPr>
              <a:t>THANK YOU FOR YOUR ATTENTION! </a:t>
            </a:r>
            <a:endParaRPr lang="en-US" sz="4400" b="1" dirty="0">
              <a:solidFill>
                <a:srgbClr val="7030A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734" y="4381170"/>
            <a:ext cx="2095500" cy="2095500"/>
          </a:xfrm>
          <a:prstGeom prst="rect">
            <a:avLst/>
          </a:prstGeom>
        </p:spPr>
      </p:pic>
    </p:spTree>
    <p:extLst>
      <p:ext uri="{BB962C8B-B14F-4D97-AF65-F5344CB8AC3E}">
        <p14:creationId xmlns:p14="http://schemas.microsoft.com/office/powerpoint/2010/main" val="5134781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250"/>
                                        <p:tgtEl>
                                          <p:spTgt spid="7"/>
                                        </p:tgtEl>
                                      </p:cBhvr>
                                    </p:animEffect>
                                    <p:anim calcmode="lin" valueType="num">
                                      <p:cBhvr>
                                        <p:cTn id="18" dur="1250" fill="hold"/>
                                        <p:tgtEl>
                                          <p:spTgt spid="7"/>
                                        </p:tgtEl>
                                        <p:attrNameLst>
                                          <p:attrName>ppt_x</p:attrName>
                                        </p:attrNameLst>
                                      </p:cBhvr>
                                      <p:tavLst>
                                        <p:tav tm="0">
                                          <p:val>
                                            <p:strVal val="#ppt_x"/>
                                          </p:val>
                                        </p:tav>
                                        <p:tav tm="100000">
                                          <p:val>
                                            <p:strVal val="#ppt_x"/>
                                          </p:val>
                                        </p:tav>
                                      </p:tavLst>
                                    </p:anim>
                                    <p:anim calcmode="lin" valueType="num">
                                      <p:cBhvr>
                                        <p:cTn id="1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Why it was invented?</a:t>
            </a:r>
            <a:br>
              <a:rPr lang="en-US" sz="4400" b="1" dirty="0"/>
            </a:br>
            <a:endParaRPr lang="en-US" b="1" dirty="0"/>
          </a:p>
        </p:txBody>
      </p:sp>
      <p:sp>
        <p:nvSpPr>
          <p:cNvPr id="3" name="Content Placeholder 2"/>
          <p:cNvSpPr>
            <a:spLocks noGrp="1"/>
          </p:cNvSpPr>
          <p:nvPr>
            <p:ph idx="1"/>
          </p:nvPr>
        </p:nvSpPr>
        <p:spPr>
          <a:xfrm>
            <a:off x="646111" y="1203434"/>
            <a:ext cx="9404723" cy="4989548"/>
          </a:xfrm>
        </p:spPr>
        <p:txBody>
          <a:bodyPr>
            <a:noAutofit/>
          </a:bodyPr>
          <a:lstStyle/>
          <a:p>
            <a:pPr marL="0" indent="0">
              <a:buNone/>
            </a:pPr>
            <a:r>
              <a:rPr lang="en-US" sz="2400" dirty="0"/>
              <a:t>The OOP concept was basically designed to overcome the drawback of the above programming methodologies, which were not so close to real-world applications. The demand was increased, but still, conventional methods were used. This new approach brought a revolution in the programming methodology field.</a:t>
            </a:r>
            <a:br>
              <a:rPr lang="en-US" sz="2400" dirty="0"/>
            </a:br>
            <a:r>
              <a:rPr lang="en-US" sz="2400" dirty="0"/>
              <a:t>Object-oriented programming (OOP) is nothing but that which allows the writing of programs with the help of certain classes and real-time objects. We can say that this approach is very close to the real-world and its applications because the state and </a:t>
            </a:r>
            <a:r>
              <a:rPr lang="en-US" sz="2400" dirty="0" smtClean="0"/>
              <a:t>behavior </a:t>
            </a:r>
            <a:r>
              <a:rPr lang="en-US" sz="2400" dirty="0"/>
              <a:t>of these classes and objects are almost the same as real-world objects.</a:t>
            </a:r>
          </a:p>
        </p:txBody>
      </p:sp>
    </p:spTree>
    <p:extLst>
      <p:ext uri="{BB962C8B-B14F-4D97-AF65-F5344CB8AC3E}">
        <p14:creationId xmlns:p14="http://schemas.microsoft.com/office/powerpoint/2010/main" val="4735441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0505"/>
          </a:xfrm>
        </p:spPr>
        <p:txBody>
          <a:bodyPr/>
          <a:lstStyle/>
          <a:p>
            <a:r>
              <a:rPr lang="en-US" sz="4400" b="1" u="sng" dirty="0"/>
              <a:t>Pillars of OOPS.</a:t>
            </a:r>
            <a:br>
              <a:rPr lang="en-US" sz="4400" b="1" u="sng" dirty="0"/>
            </a:br>
            <a:endParaRPr lang="en-US" b="1" u="sng" dirty="0"/>
          </a:p>
        </p:txBody>
      </p:sp>
      <p:sp>
        <p:nvSpPr>
          <p:cNvPr id="3" name="Content Placeholder 2"/>
          <p:cNvSpPr>
            <a:spLocks noGrp="1"/>
          </p:cNvSpPr>
          <p:nvPr>
            <p:ph idx="1"/>
          </p:nvPr>
        </p:nvSpPr>
        <p:spPr>
          <a:xfrm>
            <a:off x="875201" y="1412837"/>
            <a:ext cx="9470582" cy="4948774"/>
          </a:xfrm>
        </p:spPr>
        <p:txBody>
          <a:bodyPr/>
          <a:lstStyle/>
          <a:p>
            <a:r>
              <a:rPr lang="en-US" dirty="0"/>
              <a:t>There are four pillars</a:t>
            </a:r>
            <a:r>
              <a:rPr lang="en-US" dirty="0" smtClean="0"/>
              <a:t>:</a:t>
            </a:r>
            <a:endParaRPr lang="en-US" dirty="0"/>
          </a:p>
          <a:p>
            <a:r>
              <a:rPr lang="en-US" dirty="0" smtClean="0"/>
              <a:t>Inheritance.</a:t>
            </a:r>
            <a:endParaRPr lang="en-US" dirty="0"/>
          </a:p>
          <a:p>
            <a:r>
              <a:rPr lang="en-US" dirty="0" smtClean="0"/>
              <a:t>Polymorphism.</a:t>
            </a:r>
            <a:endParaRPr lang="en-US" dirty="0"/>
          </a:p>
          <a:p>
            <a:r>
              <a:rPr lang="en-US" dirty="0" smtClean="0"/>
              <a:t>Abstraction.</a:t>
            </a:r>
          </a:p>
          <a:p>
            <a:r>
              <a:rPr lang="en-US" dirty="0" smtClean="0"/>
              <a:t>Encapsulation.</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409" y="1772337"/>
            <a:ext cx="5305425" cy="4086225"/>
          </a:xfrm>
          <a:prstGeom prst="rect">
            <a:avLst/>
          </a:prstGeom>
        </p:spPr>
      </p:pic>
    </p:spTree>
    <p:extLst>
      <p:ext uri="{BB962C8B-B14F-4D97-AF65-F5344CB8AC3E}">
        <p14:creationId xmlns:p14="http://schemas.microsoft.com/office/powerpoint/2010/main" val="147810443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u="sng" dirty="0"/>
              <a:t>I</a:t>
            </a:r>
            <a:r>
              <a:rPr lang="en-US" sz="4800" b="1" u="sng" dirty="0" smtClean="0"/>
              <a:t>nheritance</a:t>
            </a:r>
            <a:endParaRPr lang="en-US" sz="4800" b="1" u="sng" dirty="0"/>
          </a:p>
        </p:txBody>
      </p:sp>
      <p:sp>
        <p:nvSpPr>
          <p:cNvPr id="3" name="Content Placeholder 2"/>
          <p:cNvSpPr>
            <a:spLocks noGrp="1"/>
          </p:cNvSpPr>
          <p:nvPr>
            <p:ph idx="1"/>
          </p:nvPr>
        </p:nvSpPr>
        <p:spPr>
          <a:xfrm>
            <a:off x="646111" y="1373650"/>
            <a:ext cx="10405066" cy="4622201"/>
          </a:xfrm>
        </p:spPr>
        <p:txBody>
          <a:bodyPr>
            <a:normAutofit fontScale="92500" lnSpcReduction="20000"/>
          </a:bodyPr>
          <a:lstStyle/>
          <a:p>
            <a:r>
              <a:rPr lang="en-US" sz="2500" b="1" dirty="0"/>
              <a:t>Inherit</a:t>
            </a:r>
            <a:r>
              <a:rPr lang="en-US" sz="2500" dirty="0"/>
              <a:t>: To receive a quality, characteristic, etc., from your parents or family</a:t>
            </a:r>
            <a:r>
              <a:rPr lang="en-US" sz="2500" dirty="0" smtClean="0"/>
              <a:t>.</a:t>
            </a:r>
            <a:r>
              <a:rPr lang="en-US" sz="2500" dirty="0"/>
              <a:t> </a:t>
            </a:r>
            <a:endParaRPr lang="en-US" sz="2500" dirty="0" smtClean="0"/>
          </a:p>
          <a:p>
            <a:r>
              <a:rPr lang="en-US" sz="2500" dirty="0" smtClean="0"/>
              <a:t>As </a:t>
            </a:r>
            <a:r>
              <a:rPr lang="en-US" sz="2500" dirty="0"/>
              <a:t>you see the definition above, </a:t>
            </a:r>
            <a:r>
              <a:rPr lang="en-US" sz="2500" b="1" dirty="0"/>
              <a:t>inheritance</a:t>
            </a:r>
            <a:r>
              <a:rPr lang="en-US" sz="2500" dirty="0"/>
              <a:t> allows us to define a class that inherits methods and properties from another class. Let’s say you need a new class with little or no modification, and you then apply this </a:t>
            </a:r>
            <a:r>
              <a:rPr lang="en-US" sz="2500" dirty="0" smtClean="0"/>
              <a:t>concept. The </a:t>
            </a:r>
            <a:r>
              <a:rPr lang="en-US" sz="2500" dirty="0"/>
              <a:t>base class is called the </a:t>
            </a:r>
            <a:r>
              <a:rPr lang="en-US" sz="2500" i="1" dirty="0"/>
              <a:t>parent class</a:t>
            </a:r>
            <a:r>
              <a:rPr lang="en-US" sz="2500" dirty="0"/>
              <a:t>, and the derived class is known as </a:t>
            </a:r>
            <a:r>
              <a:rPr lang="en-US" sz="2500" i="1" dirty="0"/>
              <a:t>a child</a:t>
            </a:r>
            <a:r>
              <a:rPr lang="en-US" sz="2500" dirty="0" smtClean="0"/>
              <a:t>.</a:t>
            </a:r>
          </a:p>
          <a:p>
            <a:r>
              <a:rPr lang="en-US" sz="2500" b="1" dirty="0"/>
              <a:t>Types of inheritance: </a:t>
            </a:r>
            <a:r>
              <a:rPr lang="en-US" sz="2500" dirty="0"/>
              <a:t>There are five types of inheritance in python programming:</a:t>
            </a:r>
          </a:p>
          <a:p>
            <a:r>
              <a:rPr lang="en-US" sz="2500" b="1" dirty="0"/>
              <a:t>1).</a:t>
            </a:r>
            <a:r>
              <a:rPr lang="en-US" sz="2500" dirty="0"/>
              <a:t> Single inheritance</a:t>
            </a:r>
            <a:br>
              <a:rPr lang="en-US" sz="2500" dirty="0"/>
            </a:br>
            <a:r>
              <a:rPr lang="en-US" sz="2500" b="1" dirty="0"/>
              <a:t>2).</a:t>
            </a:r>
            <a:r>
              <a:rPr lang="en-US" sz="2500" dirty="0"/>
              <a:t> Multiple inheritances</a:t>
            </a:r>
            <a:br>
              <a:rPr lang="en-US" sz="2500" dirty="0"/>
            </a:br>
            <a:r>
              <a:rPr lang="en-US" sz="2500" b="1" dirty="0"/>
              <a:t>3).</a:t>
            </a:r>
            <a:r>
              <a:rPr lang="en-US" sz="2500" dirty="0"/>
              <a:t> Multilevel inheritance</a:t>
            </a:r>
            <a:br>
              <a:rPr lang="en-US" sz="2500" dirty="0"/>
            </a:br>
            <a:r>
              <a:rPr lang="en-US" sz="2500" b="1" dirty="0"/>
              <a:t>4).</a:t>
            </a:r>
            <a:r>
              <a:rPr lang="en-US" sz="2500" dirty="0"/>
              <a:t> Hierarchical inheritance</a:t>
            </a:r>
            <a:br>
              <a:rPr lang="en-US" sz="2500" dirty="0"/>
            </a:br>
            <a:r>
              <a:rPr lang="en-US" sz="2500" b="1" dirty="0"/>
              <a:t>5).</a:t>
            </a:r>
            <a:r>
              <a:rPr lang="en-US" sz="2500" dirty="0"/>
              <a:t> Hybrid inheritance</a:t>
            </a:r>
          </a:p>
          <a:p>
            <a:endParaRPr lang="en-US" dirty="0"/>
          </a:p>
          <a:p>
            <a:endParaRPr lang="en-US" dirty="0"/>
          </a:p>
        </p:txBody>
      </p:sp>
    </p:spTree>
    <p:extLst>
      <p:ext uri="{BB962C8B-B14F-4D97-AF65-F5344CB8AC3E}">
        <p14:creationId xmlns:p14="http://schemas.microsoft.com/office/powerpoint/2010/main" val="191261090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US" sz="4400" b="1" u="sng" dirty="0" smtClean="0"/>
              <a:t>1)Single Inheritance:</a:t>
            </a:r>
            <a:endParaRPr lang="en-US" b="1" u="sng" dirty="0"/>
          </a:p>
        </p:txBody>
      </p:sp>
      <p:sp>
        <p:nvSpPr>
          <p:cNvPr id="3" name="Content Placeholder 2"/>
          <p:cNvSpPr>
            <a:spLocks noGrp="1"/>
          </p:cNvSpPr>
          <p:nvPr>
            <p:ph idx="1"/>
          </p:nvPr>
        </p:nvSpPr>
        <p:spPr>
          <a:xfrm>
            <a:off x="646112" y="1423852"/>
            <a:ext cx="9869488" cy="4824548"/>
          </a:xfrm>
        </p:spPr>
        <p:txBody>
          <a:bodyPr/>
          <a:lstStyle/>
          <a:p>
            <a:pPr marL="0" indent="0">
              <a:buNone/>
            </a:pPr>
            <a:r>
              <a:rPr lang="en-US" b="1" dirty="0"/>
              <a:t>Single inheritance: </a:t>
            </a:r>
            <a:r>
              <a:rPr lang="en-US" dirty="0"/>
              <a:t>When child class is derived from only one parent class. This is called single inheritance. </a:t>
            </a:r>
          </a:p>
        </p:txBody>
      </p:sp>
      <p:pic>
        <p:nvPicPr>
          <p:cNvPr id="4" name="Picture 3"/>
          <p:cNvPicPr>
            <a:picLocks noChangeAspect="1"/>
          </p:cNvPicPr>
          <p:nvPr/>
        </p:nvPicPr>
        <p:blipFill>
          <a:blip r:embed="rId2"/>
          <a:stretch>
            <a:fillRect/>
          </a:stretch>
        </p:blipFill>
        <p:spPr>
          <a:xfrm>
            <a:off x="1837216" y="2784701"/>
            <a:ext cx="3431450" cy="309358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522"/>
          <a:stretch/>
        </p:blipFill>
        <p:spPr>
          <a:xfrm>
            <a:off x="6459769" y="2784701"/>
            <a:ext cx="2919362" cy="3093584"/>
          </a:xfrm>
          <a:prstGeom prst="rect">
            <a:avLst/>
          </a:prstGeom>
        </p:spPr>
      </p:pic>
    </p:spTree>
    <p:extLst>
      <p:ext uri="{BB962C8B-B14F-4D97-AF65-F5344CB8AC3E}">
        <p14:creationId xmlns:p14="http://schemas.microsoft.com/office/powerpoint/2010/main" val="303397016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sz="4000" b="1" dirty="0"/>
              <a:t>Single </a:t>
            </a:r>
            <a:r>
              <a:rPr lang="en-US" sz="4000" b="1" dirty="0" smtClean="0"/>
              <a:t>Inheritance Example:</a:t>
            </a:r>
            <a:endParaRPr lang="en-US" b="1" dirty="0"/>
          </a:p>
        </p:txBody>
      </p:sp>
      <p:pic>
        <p:nvPicPr>
          <p:cNvPr id="5" name="Content Placeholder 4"/>
          <p:cNvPicPr>
            <a:picLocks noGrp="1" noChangeAspect="1"/>
          </p:cNvPicPr>
          <p:nvPr>
            <p:ph sz="half" idx="1"/>
          </p:nvPr>
        </p:nvPicPr>
        <p:blipFill>
          <a:blip r:embed="rId2"/>
          <a:stretch>
            <a:fillRect/>
          </a:stretch>
        </p:blipFill>
        <p:spPr>
          <a:xfrm>
            <a:off x="860564" y="1384663"/>
            <a:ext cx="4487908" cy="4662667"/>
          </a:xfrm>
          <a:prstGeom prst="rect">
            <a:avLst/>
          </a:prstGeom>
        </p:spPr>
      </p:pic>
      <p:pic>
        <p:nvPicPr>
          <p:cNvPr id="6" name="Content Placeholder 5"/>
          <p:cNvPicPr>
            <a:picLocks noGrp="1" noChangeAspect="1"/>
          </p:cNvPicPr>
          <p:nvPr>
            <p:ph sz="half" idx="2"/>
          </p:nvPr>
        </p:nvPicPr>
        <p:blipFill rotWithShape="1">
          <a:blip r:embed="rId3"/>
          <a:srcRect b="17272"/>
          <a:stretch/>
        </p:blipFill>
        <p:spPr>
          <a:xfrm>
            <a:off x="5641611" y="2738658"/>
            <a:ext cx="5775325" cy="2031661"/>
          </a:xfrm>
          <a:prstGeom prst="rect">
            <a:avLst/>
          </a:prstGeom>
        </p:spPr>
      </p:pic>
    </p:spTree>
    <p:extLst>
      <p:ext uri="{BB962C8B-B14F-4D97-AF65-F5344CB8AC3E}">
        <p14:creationId xmlns:p14="http://schemas.microsoft.com/office/powerpoint/2010/main" val="40704804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2756"/>
          </a:xfrm>
        </p:spPr>
        <p:txBody>
          <a:bodyPr/>
          <a:lstStyle/>
          <a:p>
            <a:r>
              <a:rPr lang="en-US" sz="4000" b="1" u="sng" dirty="0" smtClean="0"/>
              <a:t>2)Multiple Inheritance:</a:t>
            </a:r>
            <a:endParaRPr lang="en-US" b="1" u="sng" dirty="0"/>
          </a:p>
        </p:txBody>
      </p:sp>
      <p:sp>
        <p:nvSpPr>
          <p:cNvPr id="3" name="Content Placeholder 2"/>
          <p:cNvSpPr>
            <a:spLocks noGrp="1"/>
          </p:cNvSpPr>
          <p:nvPr>
            <p:ph idx="1"/>
          </p:nvPr>
        </p:nvSpPr>
        <p:spPr>
          <a:xfrm>
            <a:off x="646112" y="1175658"/>
            <a:ext cx="10117682" cy="5072742"/>
          </a:xfrm>
        </p:spPr>
        <p:txBody>
          <a:bodyPr/>
          <a:lstStyle/>
          <a:p>
            <a:pPr marL="0" indent="0">
              <a:buNone/>
            </a:pPr>
            <a:r>
              <a:rPr lang="en-US" b="1" dirty="0"/>
              <a:t>Multiple Inheritance: </a:t>
            </a:r>
            <a:r>
              <a:rPr lang="en-US" dirty="0"/>
              <a:t>When child class is derived or inherited from more than one parent class. This is called multiple inheritance. In multiple inheritance, we have two parent classes/base classes and one child class that inherits both parent classes properties.</a:t>
            </a:r>
          </a:p>
        </p:txBody>
      </p:sp>
      <p:pic>
        <p:nvPicPr>
          <p:cNvPr id="4" name="Picture 3"/>
          <p:cNvPicPr>
            <a:picLocks noChangeAspect="1"/>
          </p:cNvPicPr>
          <p:nvPr/>
        </p:nvPicPr>
        <p:blipFill>
          <a:blip r:embed="rId2"/>
          <a:stretch>
            <a:fillRect/>
          </a:stretch>
        </p:blipFill>
        <p:spPr>
          <a:xfrm>
            <a:off x="1280160" y="2626779"/>
            <a:ext cx="3461657" cy="34866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953" y="2626779"/>
            <a:ext cx="3553321" cy="3486637"/>
          </a:xfrm>
          <a:prstGeom prst="rect">
            <a:avLst/>
          </a:prstGeom>
        </p:spPr>
      </p:pic>
    </p:spTree>
    <p:extLst>
      <p:ext uri="{BB962C8B-B14F-4D97-AF65-F5344CB8AC3E}">
        <p14:creationId xmlns:p14="http://schemas.microsoft.com/office/powerpoint/2010/main" val="152376540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631</TotalTime>
  <Words>827</Words>
  <Application>Microsoft Office PowerPoint</Application>
  <PresentationFormat>Widescreen</PresentationFormat>
  <Paragraphs>98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Century Gothic</vt:lpstr>
      <vt:lpstr>ibmplexsans</vt:lpstr>
      <vt:lpstr>Wingdings</vt:lpstr>
      <vt:lpstr>Wingdings 3</vt:lpstr>
      <vt:lpstr>Ion</vt:lpstr>
      <vt:lpstr>OBJECT ORIENTED PROGRAMMING </vt:lpstr>
      <vt:lpstr>Today’s Topics:</vt:lpstr>
      <vt:lpstr>What is Object Orientated Programming ? </vt:lpstr>
      <vt:lpstr>Why it was invented? </vt:lpstr>
      <vt:lpstr>Pillars of OOPS. </vt:lpstr>
      <vt:lpstr>Inheritance</vt:lpstr>
      <vt:lpstr>1)Single Inheritance:</vt:lpstr>
      <vt:lpstr>Single Inheritance Example:</vt:lpstr>
      <vt:lpstr>2)Multiple Inheritance:</vt:lpstr>
      <vt:lpstr>Multiple Inheritance Example:</vt:lpstr>
      <vt:lpstr>3)Multilevel Inheritance:</vt:lpstr>
      <vt:lpstr>Multilevel Inheritance Example:</vt:lpstr>
      <vt:lpstr>4)Hierarchical inheritance:</vt:lpstr>
      <vt:lpstr>Hierarchical inheritance Example:</vt:lpstr>
      <vt:lpstr>5)Hybrid Inheritance:</vt:lpstr>
      <vt:lpstr>Hybrid Inheritance Example:</vt:lpstr>
      <vt:lpstr>POLYMORPHISM</vt:lpstr>
      <vt:lpstr>Types of Polymorphism:</vt:lpstr>
      <vt:lpstr>PowerPoint Presentation</vt:lpstr>
      <vt:lpstr>PowerPoint Presentation</vt:lpstr>
      <vt:lpstr>PowerPoint Presentation</vt:lpstr>
      <vt:lpstr>Abstraction</vt:lpstr>
      <vt:lpstr>More On Abstraction:</vt:lpstr>
      <vt:lpstr>Abstraction Example:</vt:lpstr>
      <vt:lpstr>Encapsulation</vt:lpstr>
      <vt:lpstr>Encapsulation Example:</vt:lpstr>
      <vt:lpstr>More On Encapsulation:</vt:lpstr>
      <vt:lpstr>Access Modifiers in Python: </vt:lpstr>
      <vt:lpstr>Public Member: </vt:lpstr>
      <vt:lpstr>Private Member:</vt:lpstr>
      <vt:lpstr>Protected Member:</vt:lpstr>
      <vt:lpstr>Getters and Setters in Python: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dc:title>
  <dc:creator>Windows User</dc:creator>
  <cp:lastModifiedBy>Windows User</cp:lastModifiedBy>
  <cp:revision>128</cp:revision>
  <dcterms:created xsi:type="dcterms:W3CDTF">2022-02-03T15:13:05Z</dcterms:created>
  <dcterms:modified xsi:type="dcterms:W3CDTF">2022-02-08T13:56:55Z</dcterms:modified>
</cp:coreProperties>
</file>