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1" r:id="rId9"/>
    <p:sldId id="2147375600" r:id="rId10"/>
    <p:sldId id="2147375602" r:id="rId11"/>
    <p:sldId id="2147375603" r:id="rId12"/>
    <p:sldId id="2147375604" r:id="rId13"/>
    <p:sldId id="2147375615" r:id="rId14"/>
    <p:sldId id="2147375606" r:id="rId15"/>
    <p:sldId id="2147375607" r:id="rId16"/>
    <p:sldId id="2147375609" r:id="rId17"/>
    <p:sldId id="2147375608"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8/30/2024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30/08/2024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5.sv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png"/><Relationship Id="rId5" Type="http://schemas.openxmlformats.org/officeDocument/2006/relationships/hyperlink" Target="https://github.com/nayan-khemka/BootCamp" TargetMode="External"/><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3.jpeg"/><Relationship Id="rId4" Type="http://schemas.openxmlformats.org/officeDocument/2006/relationships/image" Target="../media/image2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Nayan Khemka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pic>
        <p:nvPicPr>
          <p:cNvPr id="3" name="Picture 2" descr="A person wearing glasses smiling&#10;&#10;Description automatically generated">
            <a:extLst>
              <a:ext uri="{FF2B5EF4-FFF2-40B4-BE49-F238E27FC236}">
                <a16:creationId xmlns:a16="http://schemas.microsoft.com/office/drawing/2014/main" id="{DA5F926A-B65F-4A83-CCBA-8E9FD228A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3470" y="308927"/>
            <a:ext cx="2933700" cy="3781425"/>
          </a:xfrm>
          <a:prstGeom prst="rect">
            <a:avLst/>
          </a:prstGeom>
        </p:spPr>
      </p:pic>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527180"/>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Business Analysis (BA) benefitted us in a lot many things with respect to shell. We now can-do informed decision making, greater revenue can be generated because of it, operational efficiency increases as there won’t be constant breaks once everything is decided in the most proper way possible. </a:t>
            </a:r>
            <a:r>
              <a:rPr lang="en-US" sz="2000" dirty="0">
                <a:effectLst/>
                <a:ea typeface="Calibri" panose="020F0502020204030204" pitchFamily="34" charset="0"/>
                <a:cs typeface="Times New Roman" panose="02020603050405020304" pitchFamily="18" charset="0"/>
              </a:rPr>
              <a:t>Iterative set of activities that help ensure that elicitation, documentation, refinement, and changes of requirements is adequately dealt with during a lifecycle. Reduces cost, improves quality, decreases time taken, decreases risks. Superior quality product, customer satisfaction, better control, improved project predictability, reduced risks, increased flexibility, continuous improvement are some benefits from AGILE.</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view of how Shell implements this learning]</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4" name="Picture 2" descr="How to be More Professional at Work - Eleven Recruiting - IT Recruiting ...">
            <a:extLst>
              <a:ext uri="{FF2B5EF4-FFF2-40B4-BE49-F238E27FC236}">
                <a16:creationId xmlns:a16="http://schemas.microsoft.com/office/drawing/2014/main" id="{EFD3FEC1-BE96-DB3F-16D9-39034B90AF1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37751" y="2360596"/>
            <a:ext cx="4876801" cy="325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182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No challenges faced specially for the soft-skills class because every learning was depicted properly and moreover, we played skits and did role play to understand how things work. We might not have got best at it but did get good gist of it.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4" descr="About Us | New Soft Skills">
            <a:extLst>
              <a:ext uri="{FF2B5EF4-FFF2-40B4-BE49-F238E27FC236}">
                <a16:creationId xmlns:a16="http://schemas.microsoft.com/office/drawing/2014/main" id="{5B62C868-1EC4-1584-BF31-B0BC791AE2CC}"/>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00799" y="2267587"/>
            <a:ext cx="5265844" cy="3369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Teamwork could’ve been a little problem when arranged with certain people as they might be rigid and not so welcoming sometimes but that can also be overcome.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[Add a graphic that provides evidence of what you did to overcome this challenge]</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4" descr="Teamwork: Solving Problems - The Conover Company">
            <a:extLst>
              <a:ext uri="{FF2B5EF4-FFF2-40B4-BE49-F238E27FC236}">
                <a16:creationId xmlns:a16="http://schemas.microsoft.com/office/drawing/2014/main" id="{EEB632D5-4D0C-D28F-E1BD-A3C9CDF386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8891" y="2140800"/>
            <a:ext cx="5274937" cy="351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0" i="0" dirty="0">
                <a:solidFill>
                  <a:srgbClr val="111111"/>
                </a:solidFill>
                <a:effectLst/>
                <a:highlight>
                  <a:srgbClr val="F7F7F7"/>
                </a:highlight>
                <a:latin typeface="-apple-system"/>
              </a:rPr>
              <a:t>Learning Business Analysis (BA) and Agile methodologies was challenging due to the need for rapid adaptation and effective communication. This bootcamp helped by providing hands-on experience, improving teamwork, and offering practical exercises that enhanced my skills and confidence in managing Agile projects.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GitHub link of your solution/documentation</a:t>
            </a:r>
          </a:p>
          <a:p>
            <a:pPr marL="0" indent="0" algn="ctr">
              <a:buNone/>
            </a:pPr>
            <a:r>
              <a:rPr lang="en-GB" sz="2400" dirty="0" err="1">
                <a:hlinkClick r:id="rId5"/>
              </a:rPr>
              <a:t>nayan-khemka</a:t>
            </a:r>
            <a:r>
              <a:rPr lang="en-GB" sz="2400" dirty="0">
                <a:hlinkClick r:id="rId5"/>
              </a:rPr>
              <a:t>/</a:t>
            </a:r>
            <a:r>
              <a:rPr lang="en-GB" sz="2400" dirty="0" err="1">
                <a:hlinkClick r:id="rId5"/>
              </a:rPr>
              <a:t>BootCamp</a:t>
            </a:r>
            <a:r>
              <a:rPr lang="en-GB" sz="2400" dirty="0">
                <a:hlinkClick r:id="rId5"/>
              </a:rPr>
              <a:t>: This is a repository for an energy monitoring system created within the Training Bootcamp by </a:t>
            </a:r>
            <a:r>
              <a:rPr lang="en-GB" sz="2400" dirty="0" err="1">
                <a:hlinkClick r:id="rId5"/>
              </a:rPr>
              <a:t>Unext</a:t>
            </a:r>
            <a:r>
              <a:rPr lang="en-GB" sz="2400" dirty="0">
                <a:hlinkClick r:id="rId5"/>
              </a:rPr>
              <a:t> in shell (github.com)</a:t>
            </a: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Practice and explore the resources available for the same.</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Teamwork and Co-ordination exercises with colleagues</a:t>
            </a:r>
          </a:p>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Sunday: Explore Azure </a:t>
            </a:r>
            <a:r>
              <a:rPr lang="en-US" sz="2000" dirty="0" err="1">
                <a:effectLst>
                  <a:outerShdw blurRad="38100" dist="38100" dir="2700000" algn="tl">
                    <a:srgbClr val="000000">
                      <a:alpha val="43137"/>
                    </a:srgbClr>
                  </a:outerShdw>
                </a:effectLst>
              </a:rPr>
              <a:t>Devops</a:t>
            </a:r>
            <a:endParaRPr lang="en-US" sz="2000" dirty="0">
              <a:effectLst>
                <a:outerShdw blurRad="38100" dist="38100" dir="2700000" algn="tl">
                  <a:srgbClr val="000000">
                    <a:alpha val="43137"/>
                  </a:srgbClr>
                </a:outerShdw>
              </a:effectLst>
            </a:endParaRP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Actively Learning </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r>
              <a:rPr lang="en-US" sz="2000" dirty="0"/>
              <a:t>Enjoyed doing short presentations in teams and bonding with people over creativity and commonalities.</a:t>
            </a:r>
          </a:p>
          <a:p>
            <a:r>
              <a:rPr lang="en-US" sz="2000" dirty="0"/>
              <a:t>It was interesting to collaborate on Azure Project and learning together as well</a:t>
            </a:r>
          </a:p>
        </p:txBody>
      </p:sp>
      <p:pic>
        <p:nvPicPr>
          <p:cNvPr id="5124" name="Picture 4" descr="Image preview">
            <a:extLst>
              <a:ext uri="{FF2B5EF4-FFF2-40B4-BE49-F238E27FC236}">
                <a16:creationId xmlns:a16="http://schemas.microsoft.com/office/drawing/2014/main" id="{EFE6144B-14AC-3941-570F-AE6E6FB5A337}"/>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251261" y="1866510"/>
            <a:ext cx="5653806" cy="4240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dirty="0"/>
              <a:t>Learned soft-skills, BA &amp; agile</a:t>
            </a:r>
          </a:p>
          <a:p>
            <a:pPr marL="0" indent="0">
              <a:lnSpc>
                <a:spcPct val="100000"/>
              </a:lnSpc>
              <a:buNone/>
            </a:pPr>
            <a:endParaRPr lang="en-US" sz="2400" dirty="0"/>
          </a:p>
          <a:p>
            <a:pPr>
              <a:lnSpc>
                <a:spcPct val="100000"/>
              </a:lnSpc>
            </a:pPr>
            <a:r>
              <a:rPr lang="en-US" sz="2000" dirty="0"/>
              <a:t>Will revise DBMS learned from college</a:t>
            </a:r>
          </a:p>
          <a:p>
            <a:pPr marL="0" indent="0">
              <a:lnSpc>
                <a:spcPct val="100000"/>
              </a:lnSpc>
              <a:buNone/>
            </a:pPr>
            <a:endParaRPr lang="en-US" sz="2000" dirty="0"/>
          </a:p>
          <a:p>
            <a:pPr>
              <a:lnSpc>
                <a:spcPct val="100000"/>
              </a:lnSpc>
            </a:pPr>
            <a:r>
              <a:rPr lang="en-US" sz="2000" dirty="0"/>
              <a:t>Software setup is needed.</a:t>
            </a:r>
          </a:p>
          <a:p>
            <a:pPr marL="0" indent="0">
              <a:lnSpc>
                <a:spcPct val="100000"/>
              </a:lnSpc>
              <a:buNone/>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Life is what you make it so let’s make it rock</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1026" name="Picture 2" descr="Image result for motivational imagery representing a professional">
            <a:extLst>
              <a:ext uri="{FF2B5EF4-FFF2-40B4-BE49-F238E27FC236}">
                <a16:creationId xmlns:a16="http://schemas.microsoft.com/office/drawing/2014/main" id="{9A374EBD-A7F4-F887-5D91-083AA9AD48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8015" y="2569695"/>
            <a:ext cx="421005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Professionalism and Growth Mindset</a:t>
            </a:r>
          </a:p>
          <a:p>
            <a:pPr marL="0" indent="0">
              <a:buFont typeface="Arial" panose="020B0604020202020204" pitchFamily="34" charset="0"/>
              <a:buNone/>
            </a:pPr>
            <a:endParaRPr lang="en-US" sz="2000" dirty="0"/>
          </a:p>
          <a:p>
            <a:r>
              <a:rPr lang="en-US" sz="2000" dirty="0"/>
              <a:t>Interpersonal Relationship management</a:t>
            </a:r>
          </a:p>
          <a:p>
            <a:r>
              <a:rPr lang="en-US" sz="2000" dirty="0"/>
              <a:t>C2C (Campus to corporate transition)</a:t>
            </a:r>
          </a:p>
          <a:p>
            <a:r>
              <a:rPr lang="en-US" sz="2000" dirty="0"/>
              <a:t>Rapport building</a:t>
            </a:r>
          </a:p>
          <a:p>
            <a:r>
              <a:rPr lang="en-US" sz="2000" dirty="0"/>
              <a:t>Collaboration with team</a:t>
            </a:r>
          </a:p>
          <a:p>
            <a:r>
              <a:rPr lang="en-US" sz="2000" dirty="0"/>
              <a:t>Plan, organize, write, edit, review for self assessment</a:t>
            </a:r>
          </a:p>
          <a:p>
            <a:r>
              <a:rPr lang="en-US" sz="2000" dirty="0"/>
              <a:t>Professional qualities</a:t>
            </a:r>
          </a:p>
          <a:p>
            <a:r>
              <a:rPr lang="en-US" sz="2000" dirty="0"/>
              <a:t>Self discipline</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054" name="Picture 6" descr="Image result for professionalism and growth mindset">
            <a:extLst>
              <a:ext uri="{FF2B5EF4-FFF2-40B4-BE49-F238E27FC236}">
                <a16:creationId xmlns:a16="http://schemas.microsoft.com/office/drawing/2014/main" id="{15A0C77C-8B50-EC33-EA22-6B35EAC409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61702" y="2584663"/>
            <a:ext cx="26289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Teamwork and Presentation  </a:t>
            </a:r>
          </a:p>
          <a:p>
            <a:pPr marL="0" indent="0">
              <a:buFont typeface="Arial" panose="020B0604020202020204" pitchFamily="34" charset="0"/>
              <a:buNone/>
            </a:pPr>
            <a:endParaRPr lang="en-US" sz="2000" dirty="0"/>
          </a:p>
          <a:p>
            <a:r>
              <a:rPr lang="en-US" sz="2000" dirty="0"/>
              <a:t>Good attitude and mindset</a:t>
            </a:r>
          </a:p>
          <a:p>
            <a:r>
              <a:rPr lang="en-US" sz="2000" dirty="0"/>
              <a:t>Mobile, meeting, email, group etiquettes</a:t>
            </a:r>
          </a:p>
          <a:p>
            <a:r>
              <a:rPr lang="en-US" sz="2000" dirty="0"/>
              <a:t>Stakeholder</a:t>
            </a:r>
          </a:p>
          <a:p>
            <a:r>
              <a:rPr lang="en-US" sz="2000" dirty="0"/>
              <a:t>Inform, monitor, satisfy, collab and manage closely</a:t>
            </a:r>
          </a:p>
          <a:p>
            <a:r>
              <a:rPr lang="en-US" sz="2000" dirty="0"/>
              <a:t>Stakeholder expectations</a:t>
            </a:r>
          </a:p>
          <a:p>
            <a:r>
              <a:rPr lang="en-US" sz="2000" dirty="0"/>
              <a:t>Dedication</a:t>
            </a:r>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 name="Picture 1">
            <a:extLst>
              <a:ext uri="{FF2B5EF4-FFF2-40B4-BE49-F238E27FC236}">
                <a16:creationId xmlns:a16="http://schemas.microsoft.com/office/drawing/2014/main" id="{CC4D626F-4601-D267-650F-8A4BD3B20162}"/>
              </a:ext>
            </a:extLst>
          </p:cNvPr>
          <p:cNvPicPr>
            <a:picLocks noChangeAspect="1"/>
          </p:cNvPicPr>
          <p:nvPr/>
        </p:nvPicPr>
        <p:blipFill>
          <a:blip r:embed="rId7"/>
          <a:stretch>
            <a:fillRect/>
          </a:stretch>
        </p:blipFill>
        <p:spPr>
          <a:xfrm>
            <a:off x="6400799" y="2136599"/>
            <a:ext cx="5362924" cy="3525028"/>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Business Analysis and Agile </a:t>
            </a:r>
          </a:p>
          <a:p>
            <a:pPr marL="0" indent="0">
              <a:buFont typeface="Arial" panose="020B0604020202020204" pitchFamily="34" charset="0"/>
              <a:buNone/>
            </a:pPr>
            <a:endParaRPr lang="en-US" sz="2000" dirty="0"/>
          </a:p>
          <a:p>
            <a:r>
              <a:rPr lang="en-US" sz="2000" dirty="0"/>
              <a:t>Business Analysis and Scope</a:t>
            </a:r>
          </a:p>
          <a:p>
            <a:r>
              <a:rPr lang="en-US" sz="2000" dirty="0"/>
              <a:t>Stakeholders</a:t>
            </a:r>
          </a:p>
          <a:p>
            <a:r>
              <a:rPr lang="en-US" sz="2000" dirty="0"/>
              <a:t>Requirement Analysis</a:t>
            </a:r>
          </a:p>
          <a:p>
            <a:r>
              <a:rPr lang="en-US" sz="2000" dirty="0"/>
              <a:t>Waterfall Model</a:t>
            </a:r>
          </a:p>
          <a:p>
            <a:r>
              <a:rPr lang="en-US" sz="2000" dirty="0"/>
              <a:t>Agile models</a:t>
            </a:r>
          </a:p>
          <a:p>
            <a:r>
              <a:rPr lang="en-US" sz="2000" dirty="0"/>
              <a:t>Gantt charts, WBS and aspects of scrum</a:t>
            </a:r>
          </a:p>
          <a:p>
            <a:r>
              <a:rPr lang="en-US" sz="2000" dirty="0"/>
              <a:t>Azure </a:t>
            </a:r>
            <a:r>
              <a:rPr lang="en-US" sz="2000" dirty="0" err="1"/>
              <a:t>Devops</a:t>
            </a: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t>
            </a:r>
          </a:p>
        </p:txBody>
      </p:sp>
      <p:pic>
        <p:nvPicPr>
          <p:cNvPr id="5" name="Picture 4">
            <a:extLst>
              <a:ext uri="{FF2B5EF4-FFF2-40B4-BE49-F238E27FC236}">
                <a16:creationId xmlns:a16="http://schemas.microsoft.com/office/drawing/2014/main" id="{17924200-A347-6381-08CE-5A2E04EBB399}"/>
              </a:ext>
            </a:extLst>
          </p:cNvPr>
          <p:cNvPicPr>
            <a:picLocks noChangeAspect="1"/>
          </p:cNvPicPr>
          <p:nvPr/>
        </p:nvPicPr>
        <p:blipFill>
          <a:blip r:embed="rId7"/>
          <a:stretch>
            <a:fillRect/>
          </a:stretch>
        </p:blipFill>
        <p:spPr>
          <a:xfrm>
            <a:off x="6377955" y="2761192"/>
            <a:ext cx="5396393" cy="2504209"/>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0" i="0" dirty="0">
                <a:solidFill>
                  <a:srgbClr val="111111"/>
                </a:solidFill>
                <a:effectLst/>
                <a:highlight>
                  <a:srgbClr val="F7F7F7"/>
                </a:highlight>
                <a:latin typeface="-apple-system"/>
              </a:rPr>
              <a:t>Soft skills such as organization, leadership, communication, and problem-solving enhance efficiency for both the company and its employees. </a:t>
            </a:r>
          </a:p>
          <a:p>
            <a:pPr marL="0" indent="0">
              <a:buNone/>
            </a:pPr>
            <a:endParaRPr lang="en-GB" sz="2400" dirty="0">
              <a:solidFill>
                <a:srgbClr val="111111"/>
              </a:solidFill>
              <a:highlight>
                <a:srgbClr val="F7F7F7"/>
              </a:highlight>
              <a:latin typeface="-apple-system"/>
            </a:endParaRPr>
          </a:p>
          <a:p>
            <a:pPr marL="0" indent="0">
              <a:buNone/>
            </a:pPr>
            <a:r>
              <a:rPr lang="en-GB" sz="2400" b="0" i="0" dirty="0">
                <a:solidFill>
                  <a:srgbClr val="111111"/>
                </a:solidFill>
                <a:effectLst/>
                <a:highlight>
                  <a:srgbClr val="F7F7F7"/>
                </a:highlight>
                <a:latin typeface="-apple-system"/>
              </a:rPr>
              <a:t>This is particularly crucial for Shell, where networking and technical skills are highly valued. These abilities enable employees to be more productive and consistently meet or surpass standards and deadlines.</a:t>
            </a: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3076" name="Picture 4" descr="Image result for soft skills in organization">
            <a:extLst>
              <a:ext uri="{FF2B5EF4-FFF2-40B4-BE49-F238E27FC236}">
                <a16:creationId xmlns:a16="http://schemas.microsoft.com/office/drawing/2014/main" id="{6BAE38BD-0619-D97E-78AD-9191FDCA0A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5489" y="2613238"/>
            <a:ext cx="29813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GB" sz="2400" b="0" i="0" dirty="0">
                <a:solidFill>
                  <a:srgbClr val="111111"/>
                </a:solidFill>
                <a:effectLst/>
                <a:highlight>
                  <a:srgbClr val="F7F7F7"/>
                </a:highlight>
                <a:latin typeface="-apple-system"/>
              </a:rPr>
              <a:t>By promoting effective communication, soft skills encourage creative problem-solving and cultivate a sense of professional camaraderie, thereby boosting our company’s productivity. In the absence of soft skills, teams and departments may face challenges such as communication breakdowns, conflicts, and inefficiency.</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2" name="Picture 1" descr="The Importance of Soft Skills – Josey McKeon">
            <a:extLst>
              <a:ext uri="{FF2B5EF4-FFF2-40B4-BE49-F238E27FC236}">
                <a16:creationId xmlns:a16="http://schemas.microsoft.com/office/drawing/2014/main" id="{2DA90566-1CD6-97FC-8F87-C0D99D1C8B12}"/>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70914" y="2433666"/>
            <a:ext cx="5210476" cy="293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20014</TotalTime>
  <Words>716</Words>
  <Application>Microsoft Office PowerPoint</Application>
  <PresentationFormat>Widescreen</PresentationFormat>
  <Paragraphs>93</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-apple-system</vt: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Nayan Khemka</dc:creator>
  <cp:lastModifiedBy>Khemka, Nayan SBOBNG-PTIY/TAF8</cp:lastModifiedBy>
  <cp:revision>500</cp:revision>
  <dcterms:created xsi:type="dcterms:W3CDTF">2022-01-18T12:35:56Z</dcterms:created>
  <dcterms:modified xsi:type="dcterms:W3CDTF">2024-08-30T08:37:08Z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