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2" r:id="rId3"/>
    <p:sldId id="273" r:id="rId4"/>
    <p:sldId id="284" r:id="rId5"/>
    <p:sldId id="278" r:id="rId6"/>
    <p:sldId id="282" r:id="rId7"/>
    <p:sldId id="285" r:id="rId8"/>
    <p:sldId id="283" r:id="rId9"/>
    <p:sldId id="277" r:id="rId10"/>
    <p:sldId id="275" r:id="rId11"/>
    <p:sldId id="276" r:id="rId12"/>
    <p:sldId id="274" r:id="rId13"/>
    <p:sldId id="28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D7391-ACF1-43C1-91B3-FC54FEC1FC90}" v="23" dt="2024-06-23T05:32:4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1ACA1-EF1C-4E90-8B31-246F082C38B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392D-8D09-44EE-A528-9901248F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1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720418-BC28-4E5E-8A18-AB1CD9DE2A6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D14F0C-BF94-4DE5-8295-FF48AAEEDC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13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D48F5-45DD-4998-A5EF-2892367F3A45}"/>
              </a:ext>
            </a:extLst>
          </p:cNvPr>
          <p:cNvSpPr txBox="1"/>
          <p:nvPr/>
        </p:nvSpPr>
        <p:spPr>
          <a:xfrm>
            <a:off x="979233" y="3496235"/>
            <a:ext cx="3556908" cy="167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lnSpc>
                <a:spcPct val="125000"/>
              </a:lnSpc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Ahemed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1801042</a:t>
            </a:r>
          </a:p>
          <a:p>
            <a:pPr>
              <a:lnSpc>
                <a:spcPct val="125000"/>
              </a:lnSpc>
            </a:pPr>
            <a:r>
              <a:rPr lang="nl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Abdus Sabur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</a:t>
            </a:r>
            <a:r>
              <a:rPr lang="nl-NL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1801034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EBF342-310C-6D1E-A959-42185AEE488B}"/>
              </a:ext>
            </a:extLst>
          </p:cNvPr>
          <p:cNvGrpSpPr/>
          <p:nvPr/>
        </p:nvGrpSpPr>
        <p:grpSpPr>
          <a:xfrm>
            <a:off x="2440480" y="1013012"/>
            <a:ext cx="7311040" cy="1502638"/>
            <a:chOff x="2440480" y="1102659"/>
            <a:chExt cx="7311040" cy="15026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B55E9F-377A-1B2D-2AAB-4E50B3DA0A56}"/>
                </a:ext>
              </a:extLst>
            </p:cNvPr>
            <p:cNvSpPr txBox="1"/>
            <p:nvPr/>
          </p:nvSpPr>
          <p:spPr>
            <a:xfrm>
              <a:off x="2440480" y="1102659"/>
              <a:ext cx="7311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Predicting Aquatic Environment For Fish Species Survival Using IOT and 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064B7-5308-64AE-C005-EFFED78A4B5E}"/>
                </a:ext>
              </a:extLst>
            </p:cNvPr>
            <p:cNvSpPr txBox="1"/>
            <p:nvPr/>
          </p:nvSpPr>
          <p:spPr>
            <a:xfrm>
              <a:off x="4317546" y="2164342"/>
              <a:ext cx="3556908" cy="440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Capstone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49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aquaculture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0321F-B8C3-4A29-C206-A0476D7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6" y="1276925"/>
            <a:ext cx="5535648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8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fish species using real time sensor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38BB-10C2-7B67-6044-DC2DC496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86" y="999533"/>
            <a:ext cx="5572227" cy="4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sensor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BC7E-47FB-6FF7-0D6A-5B150B9F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76" y="1021372"/>
            <a:ext cx="5535648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9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02E16-B471-E088-B29E-8D8D0019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46" y="1288472"/>
            <a:ext cx="6317672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4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55E9F-377A-1B2D-2AAB-4E50B3DA0A56}"/>
              </a:ext>
            </a:extLst>
          </p:cNvPr>
          <p:cNvSpPr txBox="1"/>
          <p:nvPr/>
        </p:nvSpPr>
        <p:spPr>
          <a:xfrm>
            <a:off x="5215598" y="1595717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72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CAAFB-6DA4-72A3-2C03-9DE263A42ED7}"/>
              </a:ext>
            </a:extLst>
          </p:cNvPr>
          <p:cNvSpPr txBox="1"/>
          <p:nvPr/>
        </p:nvSpPr>
        <p:spPr>
          <a:xfrm>
            <a:off x="573741" y="1165412"/>
            <a:ext cx="8985152" cy="3741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Aquaculture Monitoring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of water condition using various sensors and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possible Fish Species for optimal survival.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models to classify and suggest fish species based on water quality parameters.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 in Aquaculture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to improve fish farming efficiency and sustainability.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 Model Accuracy and 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evaluate multiple models, selecting the best-performing Decision Tree Classifier.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web interface for real-time monitoring and prediction.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management and reduce fish mortality rates through precise environmental control.</a:t>
            </a:r>
          </a:p>
        </p:txBody>
      </p:sp>
    </p:spTree>
    <p:extLst>
      <p:ext uri="{BB962C8B-B14F-4D97-AF65-F5344CB8AC3E}">
        <p14:creationId xmlns:p14="http://schemas.microsoft.com/office/powerpoint/2010/main" val="3697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31743-AF17-10EB-919F-8BF1DA2E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2" y="1163782"/>
            <a:ext cx="8593282" cy="52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9B32-9411-E87C-87FB-ADDCC820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1" y="1692918"/>
            <a:ext cx="5014395" cy="2453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1815D-541B-355E-3E57-AC7C1D26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2606"/>
            <a:ext cx="5614079" cy="2612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CE7CC-5477-9171-5EEB-D8D4317FE120}"/>
              </a:ext>
            </a:extLst>
          </p:cNvPr>
          <p:cNvSpPr txBox="1"/>
          <p:nvPr/>
        </p:nvSpPr>
        <p:spPr>
          <a:xfrm>
            <a:off x="1028700" y="4384964"/>
            <a:ext cx="6429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sensor data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48695-20D6-F599-2ED1-B874133E834E}"/>
              </a:ext>
            </a:extLst>
          </p:cNvPr>
          <p:cNvSpPr txBox="1"/>
          <p:nvPr/>
        </p:nvSpPr>
        <p:spPr>
          <a:xfrm>
            <a:off x="6536943" y="443113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20767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0CF39-CB70-B199-CA41-8D85CD7F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72" y="1350819"/>
            <a:ext cx="857249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F6FA8-53B6-24BD-9FC8-9E07DD6816BE}"/>
              </a:ext>
            </a:extLst>
          </p:cNvPr>
          <p:cNvGrpSpPr/>
          <p:nvPr/>
        </p:nvGrpSpPr>
        <p:grpSpPr>
          <a:xfrm>
            <a:off x="1743889" y="1329050"/>
            <a:ext cx="8704222" cy="3439835"/>
            <a:chOff x="1367869" y="1329050"/>
            <a:chExt cx="8704222" cy="34398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01664F-715B-9CD1-2B66-B27200D7EAEC}"/>
                </a:ext>
              </a:extLst>
            </p:cNvPr>
            <p:cNvGrpSpPr/>
            <p:nvPr/>
          </p:nvGrpSpPr>
          <p:grpSpPr>
            <a:xfrm>
              <a:off x="1367869" y="1329050"/>
              <a:ext cx="3263692" cy="1839973"/>
              <a:chOff x="462433" y="1329050"/>
              <a:chExt cx="3263692" cy="183997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46E475B-75E0-0B07-E705-1959351C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33" y="1842415"/>
                <a:ext cx="3263692" cy="132660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B665AD-AC2F-5471-39AD-787949355CD1}"/>
                  </a:ext>
                </a:extLst>
              </p:cNvPr>
              <p:cNvSpPr txBox="1"/>
              <p:nvPr/>
            </p:nvSpPr>
            <p:spPr>
              <a:xfrm>
                <a:off x="462433" y="1329050"/>
                <a:ext cx="27432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02124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comparison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2A8FC8-8B94-3514-B7E6-560E3E069AE5}"/>
                </a:ext>
              </a:extLst>
            </p:cNvPr>
            <p:cNvGrpSpPr/>
            <p:nvPr/>
          </p:nvGrpSpPr>
          <p:grpSpPr>
            <a:xfrm>
              <a:off x="5670927" y="1329050"/>
              <a:ext cx="4401164" cy="3439835"/>
              <a:chOff x="5670927" y="1329050"/>
              <a:chExt cx="4401164" cy="343983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7C5AE33-D4A8-FB83-E356-F1118D9BF7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06"/>
              <a:stretch/>
            </p:blipFill>
            <p:spPr>
              <a:xfrm>
                <a:off x="5670927" y="1851380"/>
                <a:ext cx="4401164" cy="291750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456DCE-881F-901D-995A-005EEB533AF8}"/>
                  </a:ext>
                </a:extLst>
              </p:cNvPr>
              <p:cNvSpPr txBox="1"/>
              <p:nvPr/>
            </p:nvSpPr>
            <p:spPr>
              <a:xfrm>
                <a:off x="5921939" y="1329050"/>
                <a:ext cx="27432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202124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report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5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7B18B-9399-5E4B-8A36-DBB103D2205E}"/>
              </a:ext>
            </a:extLst>
          </p:cNvPr>
          <p:cNvSpPr/>
          <p:nvPr/>
        </p:nvSpPr>
        <p:spPr>
          <a:xfrm>
            <a:off x="1186589" y="1569305"/>
            <a:ext cx="2403630" cy="59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44887"/>
                </a:solidFill>
                <a:latin typeface="Google Sans" panose="020B0503030502040204" pitchFamily="34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1200" dirty="0">
                <a:solidFill>
                  <a:srgbClr val="595757"/>
                </a:solidFill>
                <a:latin typeface="Google Sans" panose="020B0503030502040204" pitchFamily="34" charset="0"/>
                <a:cs typeface="Times New Roman" panose="02020603050405020304" pitchFamily="18" charset="0"/>
              </a:rPr>
              <a:t>Markup 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A1BFE0-488A-CC1E-8E40-AB2E012B1223}"/>
              </a:ext>
            </a:extLst>
          </p:cNvPr>
          <p:cNvSpPr txBox="1"/>
          <p:nvPr/>
        </p:nvSpPr>
        <p:spPr>
          <a:xfrm>
            <a:off x="468506" y="3490224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4887"/>
                </a:solidFill>
                <a:latin typeface="Google Sans" panose="020B0503030502040204" pitchFamily="34" charset="0"/>
              </a:rPr>
              <a:t>ML Model segment (Backend):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D6B24-A0A4-C545-583A-3E8679853AA2}"/>
              </a:ext>
            </a:extLst>
          </p:cNvPr>
          <p:cNvGrpSpPr/>
          <p:nvPr/>
        </p:nvGrpSpPr>
        <p:grpSpPr>
          <a:xfrm>
            <a:off x="4133099" y="1185603"/>
            <a:ext cx="3828292" cy="3681069"/>
            <a:chOff x="4105273" y="255805"/>
            <a:chExt cx="3828292" cy="368106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067315-8A1F-E98F-3E01-3CC7B332EF61}"/>
                </a:ext>
              </a:extLst>
            </p:cNvPr>
            <p:cNvGrpSpPr/>
            <p:nvPr/>
          </p:nvGrpSpPr>
          <p:grpSpPr>
            <a:xfrm>
              <a:off x="4210797" y="1341534"/>
              <a:ext cx="2581955" cy="617175"/>
              <a:chOff x="2556548" y="964818"/>
              <a:chExt cx="2581955" cy="617175"/>
            </a:xfrm>
          </p:grpSpPr>
          <p:pic>
            <p:nvPicPr>
              <p:cNvPr id="55" name="Picture 26">
                <a:extLst>
                  <a:ext uri="{FF2B5EF4-FFF2-40B4-BE49-F238E27FC236}">
                    <a16:creationId xmlns:a16="http://schemas.microsoft.com/office/drawing/2014/main" id="{E5D36CD0-03AF-C189-0AF1-3EDEABC84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6548" y="1021250"/>
                <a:ext cx="496611" cy="544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F5C21BB-6B31-2FD8-0517-57B34092B190}"/>
                  </a:ext>
                </a:extLst>
              </p:cNvPr>
              <p:cNvSpPr/>
              <p:nvPr/>
            </p:nvSpPr>
            <p:spPr>
              <a:xfrm>
                <a:off x="3209770" y="964818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Python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Programing language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3DD940-8447-7A80-28D2-AC22C932A53B}"/>
                </a:ext>
              </a:extLst>
            </p:cNvPr>
            <p:cNvGrpSpPr/>
            <p:nvPr/>
          </p:nvGrpSpPr>
          <p:grpSpPr>
            <a:xfrm>
              <a:off x="4243746" y="701773"/>
              <a:ext cx="2518767" cy="617175"/>
              <a:chOff x="2619736" y="350673"/>
              <a:chExt cx="2518767" cy="617175"/>
            </a:xfrm>
          </p:grpSpPr>
          <p:pic>
            <p:nvPicPr>
              <p:cNvPr id="53" name="Picture 14" descr="Visual Studio Code est un éditeur de code solide pour les pros et les  débutants">
                <a:extLst>
                  <a:ext uri="{FF2B5EF4-FFF2-40B4-BE49-F238E27FC236}">
                    <a16:creationId xmlns:a16="http://schemas.microsoft.com/office/drawing/2014/main" id="{284596D0-E419-E62A-F5CC-1CBDD57598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9736" y="411928"/>
                <a:ext cx="441954" cy="441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E30BF7-538C-8B90-584E-11DFC1A03560}"/>
                  </a:ext>
                </a:extLst>
              </p:cNvPr>
              <p:cNvSpPr/>
              <p:nvPr/>
            </p:nvSpPr>
            <p:spPr>
              <a:xfrm>
                <a:off x="3209770" y="350673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VS Code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Software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321E936-F99C-710D-F63D-F7F80276DBCD}"/>
                </a:ext>
              </a:extLst>
            </p:cNvPr>
            <p:cNvGrpSpPr/>
            <p:nvPr/>
          </p:nvGrpSpPr>
          <p:grpSpPr>
            <a:xfrm>
              <a:off x="4219380" y="2009766"/>
              <a:ext cx="2572360" cy="617175"/>
              <a:chOff x="2556548" y="1666804"/>
              <a:chExt cx="2572360" cy="617175"/>
            </a:xfrm>
          </p:grpSpPr>
          <p:pic>
            <p:nvPicPr>
              <p:cNvPr id="51" name="Picture 24" descr="Fastapi Logo PNG Vector (SVG) Free Download">
                <a:extLst>
                  <a:ext uri="{FF2B5EF4-FFF2-40B4-BE49-F238E27FC236}">
                    <a16:creationId xmlns:a16="http://schemas.microsoft.com/office/drawing/2014/main" id="{4FC288EE-5561-215F-2B20-001A8546B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6548" y="1732849"/>
                <a:ext cx="496611" cy="496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B6A74AE-0DFB-2CCC-08D1-266B9DD17E7D}"/>
                  </a:ext>
                </a:extLst>
              </p:cNvPr>
              <p:cNvSpPr/>
              <p:nvPr/>
            </p:nvSpPr>
            <p:spPr>
              <a:xfrm>
                <a:off x="3200175" y="1666804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FastAPI</a:t>
                </a:r>
                <a:endPara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Web framework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C90ED99-00E3-0ECF-6583-CBD3670DBE4B}"/>
                </a:ext>
              </a:extLst>
            </p:cNvPr>
            <p:cNvGrpSpPr/>
            <p:nvPr/>
          </p:nvGrpSpPr>
          <p:grpSpPr>
            <a:xfrm>
              <a:off x="4261676" y="2633693"/>
              <a:ext cx="2567097" cy="617175"/>
              <a:chOff x="2660425" y="2307382"/>
              <a:chExt cx="2567097" cy="617175"/>
            </a:xfrm>
          </p:grpSpPr>
          <p:pic>
            <p:nvPicPr>
              <p:cNvPr id="49" name="Picture 6">
                <a:extLst>
                  <a:ext uri="{FF2B5EF4-FFF2-40B4-BE49-F238E27FC236}">
                    <a16:creationId xmlns:a16="http://schemas.microsoft.com/office/drawing/2014/main" id="{8B623049-9418-C612-8F28-E2BE29577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0425" y="2396828"/>
                <a:ext cx="432297" cy="438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73C29B-DE7C-997D-7505-FA51E4659526}"/>
                  </a:ext>
                </a:extLst>
              </p:cNvPr>
              <p:cNvSpPr/>
              <p:nvPr/>
            </p:nvSpPr>
            <p:spPr>
              <a:xfrm>
                <a:off x="3298789" y="2307382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Xampp</a:t>
                </a:r>
                <a:endPara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Software</a:t>
                </a:r>
                <a:endPara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8311EF2-69F5-2544-D914-11F662E77EF0}"/>
                </a:ext>
              </a:extLst>
            </p:cNvPr>
            <p:cNvGrpSpPr/>
            <p:nvPr/>
          </p:nvGrpSpPr>
          <p:grpSpPr>
            <a:xfrm>
              <a:off x="4207886" y="3319699"/>
              <a:ext cx="3456936" cy="617175"/>
              <a:chOff x="2324222" y="3002478"/>
              <a:chExt cx="3456936" cy="617175"/>
            </a:xfrm>
          </p:grpSpPr>
          <p:pic>
            <p:nvPicPr>
              <p:cNvPr id="47" name="Picture 16">
                <a:extLst>
                  <a:ext uri="{FF2B5EF4-FFF2-40B4-BE49-F238E27FC236}">
                    <a16:creationId xmlns:a16="http://schemas.microsoft.com/office/drawing/2014/main" id="{75302F81-87C3-9BAD-5A2B-44EF4C8E5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222" y="3002478"/>
                <a:ext cx="961262" cy="496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DEA79BC-9C35-0B74-CF41-4951CF668AEB}"/>
                  </a:ext>
                </a:extLst>
              </p:cNvPr>
              <p:cNvSpPr/>
              <p:nvPr/>
            </p:nvSpPr>
            <p:spPr>
              <a:xfrm>
                <a:off x="3390675" y="3002478"/>
                <a:ext cx="239048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MySQL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Database management system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35C79C-1A33-6D18-E678-4F4B78148988}"/>
                </a:ext>
              </a:extLst>
            </p:cNvPr>
            <p:cNvSpPr txBox="1"/>
            <p:nvPr/>
          </p:nvSpPr>
          <p:spPr>
            <a:xfrm>
              <a:off x="4105273" y="255805"/>
              <a:ext cx="382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44887"/>
                  </a:solidFill>
                  <a:latin typeface="Google Sans" panose="020B0503030502040204" pitchFamily="34" charset="0"/>
                </a:rPr>
                <a:t>API, DB design segment (Backend):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6C615B6-1BB5-2FF5-E959-6277EE73B4B7}"/>
              </a:ext>
            </a:extLst>
          </p:cNvPr>
          <p:cNvGrpSpPr/>
          <p:nvPr/>
        </p:nvGrpSpPr>
        <p:grpSpPr>
          <a:xfrm>
            <a:off x="8333142" y="1140033"/>
            <a:ext cx="3712475" cy="5238827"/>
            <a:chOff x="8333142" y="1140033"/>
            <a:chExt cx="3712475" cy="523882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AEC55-D7E8-F9CD-A423-630147C88822}"/>
                </a:ext>
              </a:extLst>
            </p:cNvPr>
            <p:cNvGrpSpPr/>
            <p:nvPr/>
          </p:nvGrpSpPr>
          <p:grpSpPr>
            <a:xfrm>
              <a:off x="8390734" y="1634604"/>
              <a:ext cx="2687803" cy="617175"/>
              <a:chOff x="8722438" y="797581"/>
              <a:chExt cx="2687803" cy="617175"/>
            </a:xfrm>
          </p:grpSpPr>
          <p:pic>
            <p:nvPicPr>
              <p:cNvPr id="81" name="Picture 30" descr="Arduino Logo PNG Transparent (1) – Brands Logos">
                <a:extLst>
                  <a:ext uri="{FF2B5EF4-FFF2-40B4-BE49-F238E27FC236}">
                    <a16:creationId xmlns:a16="http://schemas.microsoft.com/office/drawing/2014/main" id="{D3668FF1-2AA3-9A1E-6A41-915569FB90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2438" y="823834"/>
                <a:ext cx="494415" cy="494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EDD2493-0F78-F9D2-F569-C4A01BC6DFB1}"/>
                  </a:ext>
                </a:extLst>
              </p:cNvPr>
              <p:cNvSpPr/>
              <p:nvPr/>
            </p:nvSpPr>
            <p:spPr>
              <a:xfrm>
                <a:off x="9481508" y="797581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Arduino IDE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Software</a:t>
                </a:r>
                <a:endPara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245493-CDDC-A9FF-CC1A-C3B1C7E1F0DE}"/>
                </a:ext>
              </a:extLst>
            </p:cNvPr>
            <p:cNvSpPr txBox="1"/>
            <p:nvPr/>
          </p:nvSpPr>
          <p:spPr>
            <a:xfrm>
              <a:off x="8333142" y="1140033"/>
              <a:ext cx="2242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44887"/>
                  </a:solidFill>
                  <a:latin typeface="Google Sans" panose="020B0503030502040204" pitchFamily="34" charset="0"/>
                </a:rPr>
                <a:t>Hardware segment: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5997341-5F54-C82B-5AE6-D70A5548187A}"/>
                </a:ext>
              </a:extLst>
            </p:cNvPr>
            <p:cNvGrpSpPr/>
            <p:nvPr/>
          </p:nvGrpSpPr>
          <p:grpSpPr>
            <a:xfrm>
              <a:off x="8480014" y="2913336"/>
              <a:ext cx="2826627" cy="617175"/>
              <a:chOff x="8822423" y="1540176"/>
              <a:chExt cx="2826627" cy="617175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F417B66-9553-2C0D-BDCC-FDCFCAD3516E}"/>
                  </a:ext>
                </a:extLst>
              </p:cNvPr>
              <p:cNvSpPr/>
              <p:nvPr/>
            </p:nvSpPr>
            <p:spPr>
              <a:xfrm>
                <a:off x="9544262" y="1540176"/>
                <a:ext cx="2104788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Arduino Ethernet Shield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Networking Module</a:t>
                </a:r>
                <a:endPara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ECAEF3D6-FA3E-692F-F7D6-23DFB4B8C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5496"/>
              <a:stretch/>
            </p:blipFill>
            <p:spPr>
              <a:xfrm rot="10800000">
                <a:off x="8822423" y="1613120"/>
                <a:ext cx="394430" cy="527227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3D7C96B-E595-961E-7B8B-C6D0B53F6381}"/>
                </a:ext>
              </a:extLst>
            </p:cNvPr>
            <p:cNvGrpSpPr/>
            <p:nvPr/>
          </p:nvGrpSpPr>
          <p:grpSpPr>
            <a:xfrm>
              <a:off x="8350897" y="2208605"/>
              <a:ext cx="2759474" cy="687141"/>
              <a:chOff x="8702923" y="2266004"/>
              <a:chExt cx="2759474" cy="687141"/>
            </a:xfrm>
          </p:grpSpPr>
          <p:pic>
            <p:nvPicPr>
              <p:cNvPr id="77" name="Picture 4" descr="Arduino Uno - Wikipedia">
                <a:extLst>
                  <a:ext uri="{FF2B5EF4-FFF2-40B4-BE49-F238E27FC236}">
                    <a16:creationId xmlns:a16="http://schemas.microsoft.com/office/drawing/2014/main" id="{F2843683-C481-C26A-FDC0-403D46F24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13" b="7636"/>
              <a:stretch/>
            </p:blipFill>
            <p:spPr bwMode="auto">
              <a:xfrm>
                <a:off x="8702923" y="2354760"/>
                <a:ext cx="709395" cy="598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B7C5AFC-C77A-AE23-ACE7-01B4FECC6D0D}"/>
                  </a:ext>
                </a:extLst>
              </p:cNvPr>
              <p:cNvSpPr/>
              <p:nvPr/>
            </p:nvSpPr>
            <p:spPr>
              <a:xfrm>
                <a:off x="9533664" y="2266004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Arduino Uno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Micro-controller</a:t>
                </a:r>
                <a:endPara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95E69A5-F01B-10DD-A587-6FF2AB3284FC}"/>
                </a:ext>
              </a:extLst>
            </p:cNvPr>
            <p:cNvGrpSpPr/>
            <p:nvPr/>
          </p:nvGrpSpPr>
          <p:grpSpPr>
            <a:xfrm>
              <a:off x="8497944" y="3604432"/>
              <a:ext cx="2641712" cy="634709"/>
              <a:chOff x="8847578" y="3030622"/>
              <a:chExt cx="2641712" cy="634709"/>
            </a:xfrm>
          </p:grpSpPr>
          <p:pic>
            <p:nvPicPr>
              <p:cNvPr id="75" name="Picture 2" descr="DHT-21 DHT22 Temperature &amp; Humidity Sensor">
                <a:extLst>
                  <a:ext uri="{FF2B5EF4-FFF2-40B4-BE49-F238E27FC236}">
                    <a16:creationId xmlns:a16="http://schemas.microsoft.com/office/drawing/2014/main" id="{481A5B09-4324-D032-4C07-3D351C918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7578" y="3100588"/>
                <a:ext cx="564743" cy="564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B11AFE6-D441-A8BD-9BAB-8FCC3A5D0F91}"/>
                  </a:ext>
                </a:extLst>
              </p:cNvPr>
              <p:cNvSpPr/>
              <p:nvPr/>
            </p:nvSpPr>
            <p:spPr>
              <a:xfrm>
                <a:off x="9560557" y="3030622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DHT11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Temp. &amp; Humidity Sensor</a:t>
                </a:r>
                <a:endPara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523F2E-B1E3-5E28-991A-C6B26C4C0F8F}"/>
                </a:ext>
              </a:extLst>
            </p:cNvPr>
            <p:cNvSpPr/>
            <p:nvPr/>
          </p:nvSpPr>
          <p:spPr>
            <a:xfrm>
              <a:off x="9244188" y="4314912"/>
              <a:ext cx="1928733" cy="61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PH sensor</a:t>
              </a:r>
            </a:p>
            <a:p>
              <a:r>
                <a:rPr lang="en-US" sz="12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Sensor</a:t>
              </a:r>
              <a:endParaRPr lang="en-US" sz="1400" dirty="0">
                <a:solidFill>
                  <a:srgbClr val="595757"/>
                </a:solidFill>
                <a:latin typeface="Google Sans" panose="020B0503030502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5E181A-5C26-65D1-8D9B-40E768CFD0D6}"/>
                </a:ext>
              </a:extLst>
            </p:cNvPr>
            <p:cNvSpPr/>
            <p:nvPr/>
          </p:nvSpPr>
          <p:spPr>
            <a:xfrm>
              <a:off x="9218584" y="5130296"/>
              <a:ext cx="2827033" cy="61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Turbidity Sensor</a:t>
              </a:r>
            </a:p>
            <a:p>
              <a:r>
                <a:rPr lang="en-US" sz="14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Sensor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6498885-4DC7-B51C-1108-5616F150BC44}"/>
                </a:ext>
              </a:extLst>
            </p:cNvPr>
            <p:cNvSpPr/>
            <p:nvPr/>
          </p:nvSpPr>
          <p:spPr>
            <a:xfrm>
              <a:off x="9232969" y="5761685"/>
              <a:ext cx="2215912" cy="61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LCD</a:t>
              </a:r>
            </a:p>
            <a:p>
              <a:r>
                <a:rPr lang="en-US" sz="12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Actuator</a:t>
              </a:r>
              <a:endParaRPr lang="en-US" sz="1400" dirty="0">
                <a:solidFill>
                  <a:srgbClr val="595757"/>
                </a:solidFill>
                <a:latin typeface="Google Sans" panose="020B0503030502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65208BC-2558-7097-DD48-9BD56299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4681" y="4350700"/>
              <a:ext cx="510584" cy="50296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3078CB9-6052-1E2C-8AA3-44F28998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46709" y="5197143"/>
              <a:ext cx="579170" cy="434378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C2EE330-F515-81DB-ECC5-18324097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31467" y="5860704"/>
              <a:ext cx="609653" cy="419136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E1FE42-F6A2-0632-E456-F6F99C7131D3}"/>
              </a:ext>
            </a:extLst>
          </p:cNvPr>
          <p:cNvGrpSpPr/>
          <p:nvPr/>
        </p:nvGrpSpPr>
        <p:grpSpPr>
          <a:xfrm>
            <a:off x="524466" y="3929903"/>
            <a:ext cx="2746270" cy="2054984"/>
            <a:chOff x="524466" y="3929903"/>
            <a:chExt cx="2746270" cy="20549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4DA74-5DB3-BF9B-4251-25873F84B11D}"/>
                </a:ext>
              </a:extLst>
            </p:cNvPr>
            <p:cNvGrpSpPr/>
            <p:nvPr/>
          </p:nvGrpSpPr>
          <p:grpSpPr>
            <a:xfrm>
              <a:off x="660342" y="4613002"/>
              <a:ext cx="2603118" cy="672458"/>
              <a:chOff x="2669224" y="5092870"/>
              <a:chExt cx="2603118" cy="672458"/>
            </a:xfrm>
          </p:grpSpPr>
          <p:pic>
            <p:nvPicPr>
              <p:cNvPr id="27" name="Picture 22">
                <a:extLst>
                  <a:ext uri="{FF2B5EF4-FFF2-40B4-BE49-F238E27FC236}">
                    <a16:creationId xmlns:a16="http://schemas.microsoft.com/office/drawing/2014/main" id="{ACAB5397-D8D7-4326-8E70-E53FE7DA8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9224" y="5092870"/>
                <a:ext cx="504343" cy="672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9CBDB4-1DBD-BD3C-F96F-36786AE77712}"/>
                  </a:ext>
                </a:extLst>
              </p:cNvPr>
              <p:cNvSpPr/>
              <p:nvPr/>
            </p:nvSpPr>
            <p:spPr>
              <a:xfrm>
                <a:off x="3343609" y="5115523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Pandas</a:t>
                </a: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Python Library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3792EB-7F15-0420-363A-9823B8BEC44D}"/>
                </a:ext>
              </a:extLst>
            </p:cNvPr>
            <p:cNvSpPr/>
            <p:nvPr/>
          </p:nvSpPr>
          <p:spPr>
            <a:xfrm>
              <a:off x="1313734" y="5367712"/>
              <a:ext cx="1928733" cy="61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Kaggle</a:t>
              </a:r>
            </a:p>
            <a:p>
              <a:r>
                <a:rPr lang="en-US" sz="12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Website for dataset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45C1FF-FC51-F423-4002-2A1C47EAD313}"/>
                </a:ext>
              </a:extLst>
            </p:cNvPr>
            <p:cNvGrpSpPr/>
            <p:nvPr/>
          </p:nvGrpSpPr>
          <p:grpSpPr>
            <a:xfrm>
              <a:off x="524466" y="3929903"/>
              <a:ext cx="2746270" cy="617175"/>
              <a:chOff x="2409532" y="6720053"/>
              <a:chExt cx="2746270" cy="617175"/>
            </a:xfrm>
          </p:grpSpPr>
          <p:pic>
            <p:nvPicPr>
              <p:cNvPr id="23" name="Picture 4" descr="Google Colab Logo transparent PNG - StickPNG">
                <a:extLst>
                  <a:ext uri="{FF2B5EF4-FFF2-40B4-BE49-F238E27FC236}">
                    <a16:creationId xmlns:a16="http://schemas.microsoft.com/office/drawing/2014/main" id="{813D22B1-2FCF-8838-5C55-FDF36D705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47" t="15240" r="15775" b="13904"/>
              <a:stretch/>
            </p:blipFill>
            <p:spPr bwMode="auto">
              <a:xfrm>
                <a:off x="2409532" y="6778019"/>
                <a:ext cx="790643" cy="501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369504-8057-D559-B798-5ADA4E1FB2AB}"/>
                  </a:ext>
                </a:extLst>
              </p:cNvPr>
              <p:cNvSpPr/>
              <p:nvPr/>
            </p:nvSpPr>
            <p:spPr>
              <a:xfrm>
                <a:off x="3227069" y="6720053"/>
                <a:ext cx="1928733" cy="617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Google </a:t>
                </a:r>
                <a:r>
                  <a:rPr lang="en-US" sz="1400" dirty="0" err="1">
                    <a:solidFill>
                      <a:srgbClr val="54488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Colab</a:t>
                </a:r>
                <a:endPara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solidFill>
                      <a:srgbClr val="595757"/>
                    </a:solidFill>
                    <a:latin typeface="Google Sans" panose="020B0503030502040204" pitchFamily="34" charset="0"/>
                    <a:cs typeface="Times New Roman" panose="02020603050405020304" pitchFamily="18" charset="0"/>
                  </a:rPr>
                  <a:t>Web Application</a:t>
                </a:r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FC2DEF7-A609-C75A-0A66-0710EEFCA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5817" y="5500897"/>
              <a:ext cx="653392" cy="359807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1FE406D-FA78-422A-BC91-459FA7BE6836}"/>
              </a:ext>
            </a:extLst>
          </p:cNvPr>
          <p:cNvGrpSpPr/>
          <p:nvPr/>
        </p:nvGrpSpPr>
        <p:grpSpPr>
          <a:xfrm>
            <a:off x="440366" y="1140033"/>
            <a:ext cx="2853322" cy="2276502"/>
            <a:chOff x="440366" y="1140033"/>
            <a:chExt cx="2853322" cy="22765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253931-AEFC-EF5A-8400-550E35A58CC7}"/>
                </a:ext>
              </a:extLst>
            </p:cNvPr>
            <p:cNvSpPr/>
            <p:nvPr/>
          </p:nvSpPr>
          <p:spPr>
            <a:xfrm>
              <a:off x="1208344" y="2170853"/>
              <a:ext cx="1928733" cy="592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Javascript</a:t>
              </a:r>
              <a:endParaRPr lang="en-US" sz="1400" dirty="0">
                <a:solidFill>
                  <a:srgbClr val="544887"/>
                </a:solidFill>
                <a:latin typeface="Google Sans" panose="020B0503030502040204" pitchFamily="34" charset="0"/>
                <a:cs typeface="Times New Roman" panose="02020603050405020304" pitchFamily="18" charset="0"/>
              </a:endParaRPr>
            </a:p>
            <a:p>
              <a:r>
                <a:rPr lang="en-US" sz="12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Programing language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942CF1-248C-54A6-7DB1-457C25567827}"/>
                </a:ext>
              </a:extLst>
            </p:cNvPr>
            <p:cNvSpPr txBox="1"/>
            <p:nvPr/>
          </p:nvSpPr>
          <p:spPr>
            <a:xfrm>
              <a:off x="440366" y="1140033"/>
              <a:ext cx="2172390" cy="35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44887"/>
                  </a:solidFill>
                  <a:latin typeface="Google Sans" panose="020B0503030502040204" pitchFamily="34" charset="0"/>
                </a:rPr>
                <a:t>Frontend segment: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0D0D007-9987-FC48-E73B-CCDEDF9F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2159" y="1622170"/>
              <a:ext cx="426757" cy="53344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294D93-B9A7-9D26-6D3E-0888594A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070" y="2254764"/>
              <a:ext cx="434378" cy="472481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5A404-808C-0181-2698-DCEB48263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84692" y="2869714"/>
              <a:ext cx="518205" cy="518205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C1E544-AEF3-31AE-C3E5-989502034632}"/>
                </a:ext>
              </a:extLst>
            </p:cNvPr>
            <p:cNvSpPr/>
            <p:nvPr/>
          </p:nvSpPr>
          <p:spPr>
            <a:xfrm>
              <a:off x="1239209" y="2823954"/>
              <a:ext cx="2054479" cy="592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54488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SCSS</a:t>
              </a:r>
            </a:p>
            <a:p>
              <a:r>
                <a:rPr lang="en-US" sz="1200" dirty="0">
                  <a:solidFill>
                    <a:srgbClr val="595757"/>
                  </a:solidFill>
                  <a:latin typeface="Google Sans" panose="020B0503030502040204" pitchFamily="34" charset="0"/>
                  <a:cs typeface="Times New Roman" panose="02020603050405020304" pitchFamily="18" charset="0"/>
                </a:rPr>
                <a:t>Sassy Cascading Style 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AE5403-8086-75EC-E406-665D2776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2" y="1577644"/>
            <a:ext cx="5012681" cy="3444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23AF8-ED04-7413-79F5-07547678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9" y="1577643"/>
            <a:ext cx="4572396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49A15-E8C2-B47B-66BD-D915631122DE}"/>
              </a:ext>
            </a:extLst>
          </p:cNvPr>
          <p:cNvSpPr/>
          <p:nvPr/>
        </p:nvSpPr>
        <p:spPr>
          <a:xfrm>
            <a:off x="380201" y="340659"/>
            <a:ext cx="11494351" cy="582706"/>
          </a:xfrm>
          <a:prstGeom prst="rect">
            <a:avLst/>
          </a:prstGeom>
          <a:solidFill>
            <a:srgbClr val="1A32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fish species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CB63E-9275-208A-B191-29787E65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45" y="998540"/>
            <a:ext cx="5529509" cy="49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5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316</TotalTime>
  <Words>260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Gill Sans MT</vt:lpstr>
      <vt:lpstr>Google Sans</vt:lpstr>
      <vt:lpstr>Times New Roman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বিত্ত বৈভব</dc:creator>
  <cp:lastModifiedBy>বিত্ত বৈভব</cp:lastModifiedBy>
  <cp:revision>15</cp:revision>
  <dcterms:created xsi:type="dcterms:W3CDTF">2023-11-07T05:01:32Z</dcterms:created>
  <dcterms:modified xsi:type="dcterms:W3CDTF">2024-06-24T01:09:57Z</dcterms:modified>
</cp:coreProperties>
</file>