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6" r:id="rId10"/>
    <p:sldId id="267" r:id="rId11"/>
    <p:sldId id="265" r:id="rId12"/>
    <p:sldId id="269" r:id="rId13"/>
    <p:sldId id="270" r:id="rId14"/>
    <p:sldId id="274" r:id="rId15"/>
    <p:sldId id="272" r:id="rId16"/>
    <p:sldId id="316" r:id="rId17"/>
    <p:sldId id="273" r:id="rId18"/>
    <p:sldId id="271" r:id="rId19"/>
    <p:sldId id="276" r:id="rId20"/>
    <p:sldId id="275" r:id="rId21"/>
    <p:sldId id="278" r:id="rId22"/>
    <p:sldId id="279" r:id="rId23"/>
    <p:sldId id="281" r:id="rId24"/>
    <p:sldId id="283" r:id="rId25"/>
    <p:sldId id="280" r:id="rId26"/>
    <p:sldId id="285" r:id="rId27"/>
    <p:sldId id="286" r:id="rId28"/>
    <p:sldId id="287" r:id="rId29"/>
    <p:sldId id="288" r:id="rId30"/>
    <p:sldId id="289" r:id="rId31"/>
    <p:sldId id="290" r:id="rId32"/>
    <p:sldId id="260" r:id="rId33"/>
    <p:sldId id="284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11" r:id="rId49"/>
    <p:sldId id="312" r:id="rId50"/>
    <p:sldId id="308" r:id="rId51"/>
    <p:sldId id="313" r:id="rId52"/>
    <p:sldId id="291" r:id="rId53"/>
    <p:sldId id="310" r:id="rId54"/>
    <p:sldId id="309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63DB3-24CA-4DC2-AF1D-FA526B0357F9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50F44-03E2-48E2-A282-2D13E4A62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0F44-03E2-48E2-A282-2D13E4A628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1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0F44-03E2-48E2-A282-2D13E4A628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6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0F44-03E2-48E2-A282-2D13E4A628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0F44-03E2-48E2-A282-2D13E4A628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1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0F44-03E2-48E2-A282-2D13E4A628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00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0F44-03E2-48E2-A282-2D13E4A628E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0F44-03E2-48E2-A282-2D13E4A628E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4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50F44-03E2-48E2-A282-2D13E4A628E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0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3968-9DE1-413F-B1FE-2CDAE5AECD07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5206E-F939-4878-86FE-C76D57E70C05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547F-986A-4FD2-B8D3-2738DD116DB6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A90AE-608B-40E2-AF7A-4D21A47C9FD1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E8EC-23C2-4D7C-BAAF-66085A3AE9D0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0CB3-1F01-411B-846E-106591F9EF43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DE2C-67E6-41EE-BBC2-96983B7ED61F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9D78A-1A59-46C0-BD49-810C9278A4E6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ADF-7C93-435F-8F4F-78BE0E2373E2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4AE2-EFDF-4B93-9D4F-DD60BE195DEA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C7B9-C8FB-4FBF-861A-24B6E4B7ACFA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B5A7-B3C2-4A2E-9574-B980BF6EE498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2AB7-ABC6-4097-8D01-F269EA489A89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6FFD8-631C-49D4-BD08-BE816B996FD2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B0537-715C-46DC-ACB1-27BE92F05CF7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F398-359E-41F6-80C3-A63B1DB35C71}" type="datetime2">
              <a:rPr lang="en-US" smtClean="0"/>
              <a:t>Monday, April 27, 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0C932-B9D6-4793-A56E-33172A9F9817}" type="datetime2">
              <a:rPr lang="en-US" smtClean="0"/>
              <a:t>Monday, April 27,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01570"/>
            <a:ext cx="7766936" cy="2294225"/>
          </a:xfrm>
        </p:spPr>
        <p:txBody>
          <a:bodyPr/>
          <a:lstStyle/>
          <a:p>
            <a:pPr algn="ctr"/>
            <a:r>
              <a:rPr lang="en-US" sz="4800" dirty="0" smtClean="0"/>
              <a:t>Presentation on</a:t>
            </a:r>
            <a:br>
              <a:rPr lang="en-US" sz="4800" dirty="0" smtClean="0"/>
            </a:br>
            <a:r>
              <a:rPr lang="en-US" sz="4800" dirty="0" smtClean="0"/>
              <a:t>Open Courseware Management System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2373" y="3629728"/>
            <a:ext cx="3413849" cy="172432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Prepared by</a:t>
            </a:r>
          </a:p>
          <a:p>
            <a:pPr algn="ctr"/>
            <a:r>
              <a:rPr lang="en-US" dirty="0" smtClean="0"/>
              <a:t>Muhammad Sumon Molla Selim</a:t>
            </a:r>
          </a:p>
          <a:p>
            <a:pPr algn="ctr"/>
            <a:r>
              <a:rPr lang="en-US" dirty="0" smtClean="0"/>
              <a:t>ID: 11203020</a:t>
            </a:r>
          </a:p>
          <a:p>
            <a:pPr algn="ctr"/>
            <a:r>
              <a:rPr lang="en-US" dirty="0" smtClean="0"/>
              <a:t>Program: BCSE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943995" y="3629728"/>
            <a:ext cx="3413849" cy="17243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Supervised by</a:t>
            </a:r>
          </a:p>
          <a:p>
            <a:pPr algn="ctr"/>
            <a:r>
              <a:rPr lang="en-US" dirty="0" smtClean="0"/>
              <a:t>Abhijit Saha</a:t>
            </a:r>
          </a:p>
          <a:p>
            <a:pPr algn="ctr"/>
            <a:r>
              <a:rPr lang="en-US" dirty="0" smtClean="0"/>
              <a:t>Faculty</a:t>
            </a:r>
          </a:p>
          <a:p>
            <a:pPr algn="ctr"/>
            <a:r>
              <a:rPr lang="en-US" dirty="0" smtClean="0"/>
              <a:t>Department of Computer Science and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Software Development Process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10</a:t>
            </a:fld>
            <a:endParaRPr lang="en-US" sz="1200" dirty="0"/>
          </a:p>
        </p:txBody>
      </p:sp>
      <p:pic>
        <p:nvPicPr>
          <p:cNvPr id="7" name="Content Placeholder 6" descr="http://upload.wikimedia.org/wikipedia/commons/thumb/5/58/Scrum_process.svg/1000px-Scrum_process.sv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7" y="1663492"/>
            <a:ext cx="7762874" cy="388143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850091" y="5599838"/>
            <a:ext cx="24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Scrum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6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Why Scrum?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7"/>
            <a:ext cx="8596668" cy="2796420"/>
          </a:xfrm>
        </p:spPr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daptive planning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volutionary development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arly delivery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ontinuous improvement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apid </a:t>
            </a:r>
            <a:r>
              <a:rPr lang="en-US" sz="2400" dirty="0"/>
              <a:t>and flexible response to change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04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Feasibility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7"/>
            <a:ext cx="8596668" cy="2796420"/>
          </a:xfrm>
        </p:spPr>
        <p:txBody>
          <a:bodyPr/>
          <a:lstStyle/>
          <a:p>
            <a:r>
              <a:rPr lang="en-US" sz="2400" dirty="0" smtClean="0"/>
              <a:t>Technical Feasibility</a:t>
            </a:r>
          </a:p>
          <a:p>
            <a:r>
              <a:rPr lang="en-US" sz="2400" dirty="0" smtClean="0"/>
              <a:t>Economic Feasibility</a:t>
            </a:r>
          </a:p>
          <a:p>
            <a:r>
              <a:rPr lang="en-US" sz="2400" dirty="0" smtClean="0"/>
              <a:t>Operational Feasibility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33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72" y="2245912"/>
            <a:ext cx="8596668" cy="94247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Requirements Engineering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13</a:t>
            </a:fld>
            <a:endParaRPr lang="en-US" sz="1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81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System Hierarchy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14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108" y="1661522"/>
            <a:ext cx="6422346" cy="2597657"/>
          </a:xfrm>
        </p:spPr>
      </p:pic>
    </p:spTree>
    <p:extLst>
      <p:ext uri="{BB962C8B-B14F-4D97-AF65-F5344CB8AC3E}">
        <p14:creationId xmlns:p14="http://schemas.microsoft.com/office/powerpoint/2010/main" val="39784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unctional Requirements for Faculty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15</a:t>
            </a:fld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884867" y="1661374"/>
            <a:ext cx="6722771" cy="32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Faculty shall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be able to create account</a:t>
            </a: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Faculty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shall be able to create courses</a:t>
            </a: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3. Faculty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shall be able to upload lectures and assignments for courses</a:t>
            </a: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4. Faculty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shall be able to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view submissions</a:t>
            </a: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5. Faculty shall be able to give grade to student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425" y="2833352"/>
            <a:ext cx="1867437" cy="103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Faculty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34862" y="3142445"/>
            <a:ext cx="850006" cy="360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/>
              <a:t>F</a:t>
            </a:r>
            <a:r>
              <a:rPr lang="en-US" dirty="0" smtClean="0"/>
              <a:t>unctional Requirements for Student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16</a:t>
            </a:fld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884868" y="1661374"/>
            <a:ext cx="6671256" cy="32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1. Student shall be able to create account </a:t>
            </a: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2. Student shall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be able to enroll in courses</a:t>
            </a: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Student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shall be able to view the course materials</a:t>
            </a:r>
          </a:p>
          <a:p>
            <a:pPr marL="342900" lvl="0" indent="-342900">
              <a:spcBef>
                <a:spcPts val="10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 Student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shall be able to submit assignment solutions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7425" y="2833352"/>
            <a:ext cx="1867437" cy="103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034862" y="3142445"/>
            <a:ext cx="850006" cy="360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0882"/>
            <a:ext cx="8596668" cy="39755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Student and faculty should create an account and login to get access to the system</a:t>
            </a:r>
          </a:p>
          <a:p>
            <a:r>
              <a:rPr lang="en-US" sz="2400" dirty="0" smtClean="0"/>
              <a:t>The system should be efficient so that many students and faculty can use the system at a time</a:t>
            </a:r>
          </a:p>
          <a:p>
            <a:r>
              <a:rPr lang="en-US" sz="2400" dirty="0" smtClean="0"/>
              <a:t>Course materials should be protected and stored safely</a:t>
            </a:r>
          </a:p>
          <a:p>
            <a:r>
              <a:rPr lang="en-US" sz="2400" dirty="0" smtClean="0"/>
              <a:t>Assignments should be accessible only to faculty</a:t>
            </a:r>
          </a:p>
          <a:p>
            <a:r>
              <a:rPr lang="en-US" sz="2400" dirty="0" smtClean="0"/>
              <a:t>Students should have their privacy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17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39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System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6"/>
            <a:ext cx="8596668" cy="3975515"/>
          </a:xfrm>
        </p:spPr>
        <p:txBody>
          <a:bodyPr>
            <a:norm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asy to access from anywhere</a:t>
            </a:r>
          </a:p>
          <a:p>
            <a:r>
              <a:rPr lang="en-US" sz="2400" dirty="0" smtClean="0"/>
              <a:t>Saves valuable time, money and other resources</a:t>
            </a:r>
          </a:p>
          <a:p>
            <a:pPr lvl="0"/>
            <a:r>
              <a:rPr lang="en-US" sz="2400" dirty="0"/>
              <a:t>O</a:t>
            </a:r>
            <a:r>
              <a:rPr lang="en-US" sz="2400" dirty="0" smtClean="0"/>
              <a:t>nline </a:t>
            </a:r>
            <a:r>
              <a:rPr lang="en-US" sz="2400" dirty="0"/>
              <a:t>registration and enrollment for students</a:t>
            </a:r>
          </a:p>
          <a:p>
            <a:pPr lvl="0"/>
            <a:r>
              <a:rPr lang="en-US" sz="2400" dirty="0"/>
              <a:t>O</a:t>
            </a:r>
            <a:r>
              <a:rPr lang="en-US" sz="2400" dirty="0" smtClean="0"/>
              <a:t>nline </a:t>
            </a:r>
            <a:r>
              <a:rPr lang="en-US" sz="2400" dirty="0"/>
              <a:t>course </a:t>
            </a:r>
            <a:r>
              <a:rPr lang="en-US" sz="2400" dirty="0" smtClean="0"/>
              <a:t>materials distribution</a:t>
            </a:r>
            <a:endParaRPr lang="en-US" sz="2400" dirty="0"/>
          </a:p>
          <a:p>
            <a:pPr lvl="0"/>
            <a:r>
              <a:rPr lang="en-US" sz="2400" dirty="0"/>
              <a:t>E</a:t>
            </a:r>
            <a:r>
              <a:rPr lang="en-US" sz="2400" dirty="0" smtClean="0"/>
              <a:t>asy </a:t>
            </a:r>
            <a:r>
              <a:rPr lang="en-US" sz="2400" dirty="0"/>
              <a:t>to provide and manage educational resources</a:t>
            </a:r>
          </a:p>
          <a:p>
            <a:pPr lvl="0"/>
            <a:r>
              <a:rPr lang="en-US" sz="2400" dirty="0"/>
              <a:t>S</a:t>
            </a:r>
            <a:r>
              <a:rPr lang="en-US" sz="2400" dirty="0" smtClean="0"/>
              <a:t>ecured </a:t>
            </a:r>
            <a:r>
              <a:rPr lang="en-US" sz="2400" dirty="0"/>
              <a:t>but open system for both students and </a:t>
            </a:r>
            <a:r>
              <a:rPr lang="en-US" sz="2400" dirty="0" smtClean="0"/>
              <a:t>faculties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1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72" y="2245912"/>
            <a:ext cx="8596668" cy="94247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System Planning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19</a:t>
            </a:fld>
            <a:endParaRPr lang="en-US" sz="1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13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Contents of The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6"/>
            <a:ext cx="8596668" cy="3975515"/>
          </a:xfrm>
        </p:spPr>
        <p:txBody>
          <a:bodyPr/>
          <a:lstStyle/>
          <a:p>
            <a:r>
              <a:rPr lang="en-US" sz="2400" dirty="0" smtClean="0"/>
              <a:t>Organizational Overview</a:t>
            </a:r>
          </a:p>
          <a:p>
            <a:r>
              <a:rPr lang="en-US" sz="2400" dirty="0" smtClean="0"/>
              <a:t>Project Overview</a:t>
            </a:r>
          </a:p>
          <a:p>
            <a:r>
              <a:rPr lang="en-US" sz="2400" dirty="0" smtClean="0"/>
              <a:t>Requirements Engineering</a:t>
            </a:r>
          </a:p>
          <a:p>
            <a:r>
              <a:rPr lang="en-US" sz="2400" dirty="0" smtClean="0"/>
              <a:t>System Planning</a:t>
            </a:r>
          </a:p>
          <a:p>
            <a:r>
              <a:rPr lang="en-US" sz="2400" dirty="0" smtClean="0"/>
              <a:t>Analysis &amp; Design</a:t>
            </a:r>
          </a:p>
          <a:p>
            <a:r>
              <a:rPr lang="en-US" sz="2400" dirty="0" smtClean="0"/>
              <a:t>Software Demo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33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Functions of Proposed System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6"/>
            <a:ext cx="8596668" cy="3975515"/>
          </a:xfrm>
        </p:spPr>
        <p:txBody>
          <a:bodyPr>
            <a:normAutofit/>
          </a:bodyPr>
          <a:lstStyle/>
          <a:p>
            <a:r>
              <a:rPr lang="en-US" sz="2400" dirty="0"/>
              <a:t>Faculty </a:t>
            </a:r>
            <a:r>
              <a:rPr lang="en-US" sz="2400" dirty="0" smtClean="0"/>
              <a:t>Registration</a:t>
            </a:r>
          </a:p>
          <a:p>
            <a:r>
              <a:rPr lang="en-US" sz="2400" dirty="0"/>
              <a:t>Student </a:t>
            </a:r>
            <a:r>
              <a:rPr lang="en-US" sz="2400" dirty="0" smtClean="0"/>
              <a:t>Registration</a:t>
            </a:r>
          </a:p>
          <a:p>
            <a:r>
              <a:rPr lang="en-US" sz="2400" dirty="0" smtClean="0"/>
              <a:t>Login</a:t>
            </a:r>
          </a:p>
          <a:p>
            <a:r>
              <a:rPr lang="en-US" sz="2400" dirty="0"/>
              <a:t>Add </a:t>
            </a:r>
            <a:r>
              <a:rPr lang="en-US" sz="2400" dirty="0" smtClean="0"/>
              <a:t>Course</a:t>
            </a:r>
          </a:p>
          <a:p>
            <a:r>
              <a:rPr lang="en-US" sz="2400" dirty="0" smtClean="0"/>
              <a:t>Add Lectures</a:t>
            </a:r>
          </a:p>
          <a:p>
            <a:r>
              <a:rPr lang="en-US" sz="2400" dirty="0"/>
              <a:t>Add </a:t>
            </a:r>
            <a:r>
              <a:rPr lang="en-US" sz="2400" dirty="0" smtClean="0"/>
              <a:t>Assignments</a:t>
            </a:r>
          </a:p>
          <a:p>
            <a:r>
              <a:rPr lang="en-US" sz="2400" dirty="0"/>
              <a:t>Evaluation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713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Functions of 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6"/>
            <a:ext cx="8596668" cy="3975515"/>
          </a:xfrm>
        </p:spPr>
        <p:txBody>
          <a:bodyPr>
            <a:normAutofit/>
          </a:bodyPr>
          <a:lstStyle/>
          <a:p>
            <a:r>
              <a:rPr lang="en-US" sz="2400" dirty="0"/>
              <a:t>Enroll to Course</a:t>
            </a:r>
            <a:endParaRPr lang="en-US" sz="2400" dirty="0" smtClean="0"/>
          </a:p>
          <a:p>
            <a:r>
              <a:rPr lang="en-US" sz="2400" dirty="0"/>
              <a:t>View Lectures</a:t>
            </a:r>
            <a:endParaRPr lang="en-US" sz="2400" dirty="0" smtClean="0"/>
          </a:p>
          <a:p>
            <a:r>
              <a:rPr lang="en-US" sz="2400" dirty="0"/>
              <a:t>View Assignments</a:t>
            </a:r>
            <a:endParaRPr lang="en-US" sz="2400" dirty="0" smtClean="0"/>
          </a:p>
          <a:p>
            <a:r>
              <a:rPr lang="en-US" sz="2400" dirty="0"/>
              <a:t>Assignment Submission</a:t>
            </a:r>
            <a:endParaRPr lang="en-US" sz="2400" dirty="0" smtClean="0"/>
          </a:p>
          <a:p>
            <a:r>
              <a:rPr lang="en-US" sz="2400" dirty="0"/>
              <a:t>Progress Report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97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FP Count for Faculty Registration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22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6" y="1578291"/>
            <a:ext cx="7940842" cy="3535130"/>
          </a:xfrm>
        </p:spPr>
      </p:pic>
    </p:spTree>
    <p:extLst>
      <p:ext uri="{BB962C8B-B14F-4D97-AF65-F5344CB8AC3E}">
        <p14:creationId xmlns:p14="http://schemas.microsoft.com/office/powerpoint/2010/main" val="377300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Complexity Adjustment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23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0" y="1419064"/>
            <a:ext cx="7798939" cy="4512504"/>
          </a:xfrm>
        </p:spPr>
      </p:pic>
    </p:spTree>
    <p:extLst>
      <p:ext uri="{BB962C8B-B14F-4D97-AF65-F5344CB8AC3E}">
        <p14:creationId xmlns:p14="http://schemas.microsoft.com/office/powerpoint/2010/main" val="2078525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FP Based Estimation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24</a:t>
            </a:fld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7295"/>
            <a:ext cx="8596668" cy="3880773"/>
          </a:xfrm>
        </p:spPr>
        <p:txBody>
          <a:bodyPr/>
          <a:lstStyle/>
          <a:p>
            <a:r>
              <a:rPr lang="en-US" dirty="0"/>
              <a:t>FP </a:t>
            </a:r>
            <a:r>
              <a:rPr lang="en-US" dirty="0" smtClean="0"/>
              <a:t> = </a:t>
            </a:r>
            <a:r>
              <a:rPr lang="en-US" dirty="0"/>
              <a:t>Count Total * [0.65 + 0.01 * Σ (Fi)]</a:t>
            </a:r>
          </a:p>
          <a:p>
            <a:pPr marL="400050" lvl="1" indent="0">
              <a:buNone/>
            </a:pPr>
            <a:r>
              <a:rPr lang="en-US" dirty="0"/>
              <a:t>     = 29.68 * [0.65 + 0.01 * 31]</a:t>
            </a:r>
          </a:p>
          <a:p>
            <a:pPr marL="400050" lvl="1" indent="0">
              <a:buNone/>
            </a:pPr>
            <a:r>
              <a:rPr lang="en-US" dirty="0"/>
              <a:t>     = </a:t>
            </a:r>
            <a:r>
              <a:rPr lang="en-US" dirty="0" smtClean="0"/>
              <a:t>28.49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Final Estimation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Effort = FP / total no. of functions</a:t>
            </a:r>
          </a:p>
          <a:p>
            <a:pPr marL="0" indent="0">
              <a:buNone/>
            </a:pPr>
            <a:r>
              <a:rPr lang="en-US" dirty="0"/>
              <a:t>	   = </a:t>
            </a:r>
            <a:r>
              <a:rPr lang="en-US" dirty="0" smtClean="0"/>
              <a:t>332.31 / 12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= 27.69</a:t>
            </a:r>
          </a:p>
          <a:p>
            <a:pPr marL="0" indent="0">
              <a:buNone/>
            </a:pPr>
            <a:r>
              <a:rPr lang="en-US" dirty="0"/>
              <a:t>	   = 28 man month (Approximate)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42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Final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6"/>
            <a:ext cx="8596668" cy="3975515"/>
          </a:xfrm>
        </p:spPr>
        <p:txBody>
          <a:bodyPr/>
          <a:lstStyle/>
          <a:p>
            <a:r>
              <a:rPr lang="en-US" sz="2400" dirty="0"/>
              <a:t>FP Based </a:t>
            </a:r>
            <a:r>
              <a:rPr lang="en-US" sz="2400" dirty="0" smtClean="0"/>
              <a:t>estimation = </a:t>
            </a:r>
            <a:r>
              <a:rPr lang="en-US" sz="2400" dirty="0"/>
              <a:t>28 man month (approx.)</a:t>
            </a:r>
          </a:p>
          <a:p>
            <a:r>
              <a:rPr lang="en-US" sz="2400" dirty="0" smtClean="0"/>
              <a:t>Process Based estimation </a:t>
            </a:r>
            <a:r>
              <a:rPr lang="en-US" sz="2400" dirty="0"/>
              <a:t>= 42 man </a:t>
            </a:r>
            <a:r>
              <a:rPr lang="en-US" sz="2400" dirty="0" smtClean="0"/>
              <a:t>month </a:t>
            </a:r>
            <a:r>
              <a:rPr lang="en-US" sz="2400" dirty="0"/>
              <a:t>(approx.)</a:t>
            </a:r>
          </a:p>
          <a:p>
            <a:r>
              <a:rPr lang="en-US" sz="2400" dirty="0"/>
              <a:t>Estimated </a:t>
            </a:r>
            <a:r>
              <a:rPr lang="en-US" sz="2400" dirty="0" smtClean="0"/>
              <a:t>time </a:t>
            </a:r>
            <a:r>
              <a:rPr lang="en-US" sz="2400" dirty="0"/>
              <a:t>= 35 man </a:t>
            </a:r>
            <a:r>
              <a:rPr lang="en-US" sz="2400" dirty="0" smtClean="0"/>
              <a:t>month</a:t>
            </a:r>
            <a:endParaRPr lang="en-US" sz="2400" dirty="0"/>
          </a:p>
          <a:p>
            <a:r>
              <a:rPr lang="en-US" sz="2400" dirty="0"/>
              <a:t>Software development team =</a:t>
            </a:r>
            <a:r>
              <a:rPr lang="en-US" sz="2400" dirty="0" smtClean="0"/>
              <a:t> </a:t>
            </a:r>
            <a:r>
              <a:rPr lang="en-US" sz="2400" dirty="0"/>
              <a:t>9 </a:t>
            </a:r>
            <a:r>
              <a:rPr lang="en-US" sz="2400" dirty="0" smtClean="0"/>
              <a:t>members</a:t>
            </a:r>
            <a:endParaRPr lang="en-US" sz="2400" dirty="0"/>
          </a:p>
          <a:p>
            <a:r>
              <a:rPr lang="en-US" sz="2400" dirty="0" smtClean="0"/>
              <a:t>Estimated </a:t>
            </a:r>
            <a:r>
              <a:rPr lang="en-US" sz="2400" dirty="0"/>
              <a:t>time for the </a:t>
            </a:r>
            <a:r>
              <a:rPr lang="en-US" sz="2400" dirty="0" smtClean="0"/>
              <a:t>project</a:t>
            </a:r>
          </a:p>
          <a:p>
            <a:pPr marL="400050" lvl="1" indent="0">
              <a:buNone/>
            </a:pPr>
            <a:r>
              <a:rPr lang="en-US" sz="2200" dirty="0" smtClean="0"/>
              <a:t>= 35/9 months</a:t>
            </a:r>
          </a:p>
          <a:p>
            <a:pPr marL="400050" lvl="1" indent="0">
              <a:buNone/>
            </a:pPr>
            <a:r>
              <a:rPr lang="en-US" sz="2200" dirty="0" smtClean="0"/>
              <a:t>= </a:t>
            </a:r>
            <a:r>
              <a:rPr lang="en-US" sz="2200" dirty="0"/>
              <a:t>3.88 </a:t>
            </a:r>
            <a:r>
              <a:rPr lang="en-US" sz="2200" dirty="0" smtClean="0"/>
              <a:t>months</a:t>
            </a:r>
          </a:p>
          <a:p>
            <a:pPr marL="400050" lvl="1" indent="0">
              <a:buNone/>
            </a:pPr>
            <a:r>
              <a:rPr lang="en-US" sz="2200" dirty="0" smtClean="0"/>
              <a:t>= </a:t>
            </a:r>
            <a:r>
              <a:rPr lang="en-US" sz="2200" dirty="0"/>
              <a:t>4 months (approx.)</a:t>
            </a:r>
          </a:p>
          <a:p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2227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Effort Distribution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123" y="1624259"/>
            <a:ext cx="5662449" cy="366963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26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726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Detailed Effort Distribution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27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7" y="1465355"/>
            <a:ext cx="6577030" cy="4273709"/>
          </a:xfrm>
        </p:spPr>
      </p:pic>
    </p:spTree>
    <p:extLst>
      <p:ext uri="{BB962C8B-B14F-4D97-AF65-F5344CB8AC3E}">
        <p14:creationId xmlns:p14="http://schemas.microsoft.com/office/powerpoint/2010/main" val="2592523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/>
              <a:t>Project Scheduling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28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40" y="1648326"/>
            <a:ext cx="8238455" cy="3528992"/>
          </a:xfrm>
        </p:spPr>
      </p:pic>
    </p:spTree>
    <p:extLst>
      <p:ext uri="{BB962C8B-B14F-4D97-AF65-F5344CB8AC3E}">
        <p14:creationId xmlns:p14="http://schemas.microsoft.com/office/powerpoint/2010/main" val="44608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/>
              <a:t>Personnel Requirement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29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05" y="1443789"/>
            <a:ext cx="8253663" cy="3669631"/>
          </a:xfrm>
        </p:spPr>
      </p:pic>
    </p:spTree>
    <p:extLst>
      <p:ext uri="{BB962C8B-B14F-4D97-AF65-F5344CB8AC3E}">
        <p14:creationId xmlns:p14="http://schemas.microsoft.com/office/powerpoint/2010/main" val="418559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72" y="2245912"/>
            <a:ext cx="8596668" cy="94247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Organizational Overview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</a:t>
            </a:fld>
            <a:endParaRPr lang="en-US" sz="1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018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/>
              <a:t>Resource Requirement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30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21" y="1600199"/>
            <a:ext cx="7563749" cy="3633538"/>
          </a:xfrm>
        </p:spPr>
      </p:pic>
    </p:spTree>
    <p:extLst>
      <p:ext uri="{BB962C8B-B14F-4D97-AF65-F5344CB8AC3E}">
        <p14:creationId xmlns:p14="http://schemas.microsoft.com/office/powerpoint/2010/main" val="409455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Cost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31</a:t>
            </a:fld>
            <a:endParaRPr lang="en-US" sz="1200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419240"/>
              </p:ext>
            </p:extLst>
          </p:nvPr>
        </p:nvGraphicFramePr>
        <p:xfrm>
          <a:off x="1913024" y="1304677"/>
          <a:ext cx="6051885" cy="160695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49270"/>
                <a:gridCol w="1327299"/>
                <a:gridCol w="2875316"/>
              </a:tblGrid>
              <a:tr h="267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67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Windows 8.1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18,500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38,000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67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 Office 2013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PhpStorm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6,500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Smart Draw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78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Linux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FREE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522712"/>
              </p:ext>
            </p:extLst>
          </p:nvPr>
        </p:nvGraphicFramePr>
        <p:xfrm>
          <a:off x="1917924" y="2993747"/>
          <a:ext cx="6034949" cy="78416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47960"/>
                <a:gridCol w="1309309"/>
                <a:gridCol w="2877680"/>
              </a:tblGrid>
              <a:tr h="253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Amount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265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 Computers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29,160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31,160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65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Computer Maintenance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206279"/>
              </p:ext>
            </p:extLst>
          </p:nvPr>
        </p:nvGraphicFramePr>
        <p:xfrm>
          <a:off x="1905894" y="3858501"/>
          <a:ext cx="6034948" cy="147218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03581"/>
                <a:gridCol w="775561"/>
                <a:gridCol w="924278"/>
                <a:gridCol w="2431528"/>
              </a:tblGrid>
              <a:tr h="762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Monthly Bill 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Bill Calculated for 4 months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Electricity Bill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Internet Bill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2,500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House Rent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20,000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9720" algn="ctr"/>
                          <a:tab pos="599440" algn="r"/>
                        </a:tabLst>
                      </a:pPr>
                      <a:r>
                        <a:rPr lang="en-US" sz="1200" dirty="0">
                          <a:effectLst/>
                        </a:rPr>
                        <a:t>80,000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832811" y="5390317"/>
            <a:ext cx="6096000" cy="71609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352550" algn="l"/>
              </a:tabLst>
            </a:pPr>
            <a:r>
              <a:rPr lang="en-US" sz="1400" b="1" dirty="0">
                <a:ea typeface="Calibri" panose="020F0502020204030204" pitchFamily="34" charset="0"/>
                <a:cs typeface="Calibri" panose="020F0502020204030204" pitchFamily="34" charset="0"/>
              </a:rPr>
              <a:t>Final Estimated Cost = </a:t>
            </a:r>
            <a:r>
              <a:rPr lang="en-US" sz="1400" dirty="0">
                <a:ea typeface="Calibri" panose="020F0502020204030204" pitchFamily="34" charset="0"/>
              </a:rPr>
              <a:t>38,000/= + 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</a:rPr>
              <a:t>31,160/= + 98,000/= BDT</a:t>
            </a:r>
            <a:endParaRPr lang="en-US" sz="1400" dirty="0"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1352550" algn="l"/>
              </a:tabLst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    </a:t>
            </a:r>
            <a:r>
              <a:rPr lang="en-US" sz="1400" dirty="0" smtClean="0">
                <a:solidFill>
                  <a:srgbClr val="000000"/>
                </a:solidFill>
                <a:ea typeface="Calibri" panose="020F0502020204030204" pitchFamily="34" charset="0"/>
              </a:rPr>
              <a:t> = </a:t>
            </a: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</a:rPr>
              <a:t>1, 67,160/= BDT</a:t>
            </a:r>
            <a:endParaRPr lang="en-US" sz="14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157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72" y="2245912"/>
            <a:ext cx="8596668" cy="94247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Analysis &amp; Design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32</a:t>
            </a:fld>
            <a:endParaRPr lang="en-US" sz="1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560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00" y="1366839"/>
            <a:ext cx="3712339" cy="44323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33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6145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Activity Diagram for Registration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34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49" y="1646121"/>
            <a:ext cx="4582164" cy="3562847"/>
          </a:xfrm>
        </p:spPr>
      </p:pic>
    </p:spTree>
    <p:extLst>
      <p:ext uri="{BB962C8B-B14F-4D97-AF65-F5344CB8AC3E}">
        <p14:creationId xmlns:p14="http://schemas.microsoft.com/office/powerpoint/2010/main" val="2524771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Activity Diagram for Login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35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57" y="1546334"/>
            <a:ext cx="4086795" cy="3810532"/>
          </a:xfrm>
        </p:spPr>
      </p:pic>
    </p:spTree>
    <p:extLst>
      <p:ext uri="{BB962C8B-B14F-4D97-AF65-F5344CB8AC3E}">
        <p14:creationId xmlns:p14="http://schemas.microsoft.com/office/powerpoint/2010/main" val="3467106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Activity Diagram for Add 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36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534" y="1739605"/>
            <a:ext cx="4010585" cy="3496163"/>
          </a:xfrm>
        </p:spPr>
      </p:pic>
    </p:spTree>
    <p:extLst>
      <p:ext uri="{BB962C8B-B14F-4D97-AF65-F5344CB8AC3E}">
        <p14:creationId xmlns:p14="http://schemas.microsoft.com/office/powerpoint/2010/main" val="3200081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Activity Diagram for Add Lectures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37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56" y="1607134"/>
            <a:ext cx="5663369" cy="3881437"/>
          </a:xfrm>
        </p:spPr>
      </p:pic>
    </p:spTree>
    <p:extLst>
      <p:ext uri="{BB962C8B-B14F-4D97-AF65-F5344CB8AC3E}">
        <p14:creationId xmlns:p14="http://schemas.microsoft.com/office/powerpoint/2010/main" val="2861754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Activity Diagram for Add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38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586" y="1546977"/>
            <a:ext cx="5804101" cy="3881437"/>
          </a:xfrm>
        </p:spPr>
      </p:pic>
    </p:spTree>
    <p:extLst>
      <p:ext uri="{BB962C8B-B14F-4D97-AF65-F5344CB8AC3E}">
        <p14:creationId xmlns:p14="http://schemas.microsoft.com/office/powerpoint/2010/main" val="3625179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Context-level DFD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39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15" y="2078110"/>
            <a:ext cx="6801799" cy="1952898"/>
          </a:xfrm>
        </p:spPr>
      </p:pic>
    </p:spTree>
    <p:extLst>
      <p:ext uri="{BB962C8B-B14F-4D97-AF65-F5344CB8AC3E}">
        <p14:creationId xmlns:p14="http://schemas.microsoft.com/office/powerpoint/2010/main" val="170080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Organization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13" y="3153501"/>
            <a:ext cx="8596668" cy="271791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Kodeeo</a:t>
            </a:r>
            <a:r>
              <a:rPr lang="en-US" sz="2400" dirty="0"/>
              <a:t> is a Bangladesh based software solutions venture which assists companies, organizations and start-ups to materialize their ideas into great project. </a:t>
            </a:r>
            <a:r>
              <a:rPr lang="en-US" sz="2400" dirty="0" smtClean="0"/>
              <a:t>They </a:t>
            </a:r>
            <a:r>
              <a:rPr lang="en-US" sz="2400" dirty="0"/>
              <a:t>are expert at web development, mobile app development, graphic design, digital marketing and all kinds of technology solutions.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</a:t>
            </a:fld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554" y="1636302"/>
            <a:ext cx="1239253" cy="12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7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First Level DFD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40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26" y="1205847"/>
            <a:ext cx="5502569" cy="4859579"/>
          </a:xfrm>
        </p:spPr>
      </p:pic>
    </p:spTree>
    <p:extLst>
      <p:ext uri="{BB962C8B-B14F-4D97-AF65-F5344CB8AC3E}">
        <p14:creationId xmlns:p14="http://schemas.microsoft.com/office/powerpoint/2010/main" val="3059502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Level 2 DFD Process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41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05" y="1782270"/>
            <a:ext cx="6592220" cy="2905530"/>
          </a:xfrm>
        </p:spPr>
      </p:pic>
    </p:spTree>
    <p:extLst>
      <p:ext uri="{BB962C8B-B14F-4D97-AF65-F5344CB8AC3E}">
        <p14:creationId xmlns:p14="http://schemas.microsoft.com/office/powerpoint/2010/main" val="10797492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Level 2 DFD Process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42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53" y="1804601"/>
            <a:ext cx="5075375" cy="2803494"/>
          </a:xfrm>
        </p:spPr>
      </p:pic>
    </p:spTree>
    <p:extLst>
      <p:ext uri="{BB962C8B-B14F-4D97-AF65-F5344CB8AC3E}">
        <p14:creationId xmlns:p14="http://schemas.microsoft.com/office/powerpoint/2010/main" val="1542098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Level 2 DFD Process 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43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578" y="1920893"/>
            <a:ext cx="6106377" cy="2724530"/>
          </a:xfrm>
        </p:spPr>
      </p:pic>
    </p:spTree>
    <p:extLst>
      <p:ext uri="{BB962C8B-B14F-4D97-AF65-F5344CB8AC3E}">
        <p14:creationId xmlns:p14="http://schemas.microsoft.com/office/powerpoint/2010/main" val="890178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Level 2 DFD Process 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44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19" y="1931195"/>
            <a:ext cx="6115904" cy="2391109"/>
          </a:xfrm>
        </p:spPr>
      </p:pic>
    </p:spTree>
    <p:extLst>
      <p:ext uri="{BB962C8B-B14F-4D97-AF65-F5344CB8AC3E}">
        <p14:creationId xmlns:p14="http://schemas.microsoft.com/office/powerpoint/2010/main" val="1081709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Level 2 DFD Process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45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556" y="1732657"/>
            <a:ext cx="6277851" cy="2706996"/>
          </a:xfrm>
        </p:spPr>
      </p:pic>
    </p:spTree>
    <p:extLst>
      <p:ext uri="{BB962C8B-B14F-4D97-AF65-F5344CB8AC3E}">
        <p14:creationId xmlns:p14="http://schemas.microsoft.com/office/powerpoint/2010/main" val="4235817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Level 2 DFD Process 6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46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769" y="1643674"/>
            <a:ext cx="6068272" cy="2629267"/>
          </a:xfrm>
        </p:spPr>
      </p:pic>
    </p:spTree>
    <p:extLst>
      <p:ext uri="{BB962C8B-B14F-4D97-AF65-F5344CB8AC3E}">
        <p14:creationId xmlns:p14="http://schemas.microsoft.com/office/powerpoint/2010/main" val="1280336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47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2" y="1390918"/>
            <a:ext cx="8596312" cy="4713667"/>
          </a:xfrm>
        </p:spPr>
      </p:pic>
    </p:spTree>
    <p:extLst>
      <p:ext uri="{BB962C8B-B14F-4D97-AF65-F5344CB8AC3E}">
        <p14:creationId xmlns:p14="http://schemas.microsoft.com/office/powerpoint/2010/main" val="3146573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48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395" y="1641851"/>
            <a:ext cx="7380674" cy="4217528"/>
          </a:xfrm>
        </p:spPr>
      </p:pic>
    </p:spTree>
    <p:extLst>
      <p:ext uri="{BB962C8B-B14F-4D97-AF65-F5344CB8AC3E}">
        <p14:creationId xmlns:p14="http://schemas.microsoft.com/office/powerpoint/2010/main" val="3172104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49</a:t>
            </a:fld>
            <a:endParaRPr lang="en-US" sz="1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26" y="1583074"/>
            <a:ext cx="7228442" cy="4064015"/>
          </a:xfrm>
        </p:spPr>
      </p:pic>
    </p:spTree>
    <p:extLst>
      <p:ext uri="{BB962C8B-B14F-4D97-AF65-F5344CB8AC3E}">
        <p14:creationId xmlns:p14="http://schemas.microsoft.com/office/powerpoint/2010/main" val="23429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Mission &amp;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113" y="1637526"/>
            <a:ext cx="8596668" cy="3668400"/>
          </a:xfrm>
        </p:spPr>
        <p:txBody>
          <a:bodyPr/>
          <a:lstStyle/>
          <a:p>
            <a:pPr algn="just"/>
            <a:r>
              <a:rPr lang="en-US" sz="2400" dirty="0"/>
              <a:t>A</a:t>
            </a:r>
            <a:r>
              <a:rPr lang="en-US" sz="2400" dirty="0" smtClean="0"/>
              <a:t>ssist </a:t>
            </a:r>
            <a:r>
              <a:rPr lang="en-US" sz="2400" dirty="0"/>
              <a:t>companies, organizations and start-ups to materialize their ideas into great project and virtualize their presence </a:t>
            </a:r>
            <a:r>
              <a:rPr lang="en-US" sz="2400" dirty="0" smtClean="0"/>
              <a:t>online</a:t>
            </a:r>
          </a:p>
          <a:p>
            <a:pPr algn="just"/>
            <a:r>
              <a:rPr lang="en-US" sz="2400" dirty="0"/>
              <a:t>B</a:t>
            </a:r>
            <a:r>
              <a:rPr lang="en-US" sz="2400" dirty="0" smtClean="0"/>
              <a:t>ring </a:t>
            </a:r>
            <a:r>
              <a:rPr lang="en-US" sz="2400" dirty="0"/>
              <a:t>innovative ideas into reality to solve great problems of the </a:t>
            </a:r>
            <a:r>
              <a:rPr lang="en-US" sz="2400" dirty="0" smtClean="0"/>
              <a:t>country</a:t>
            </a:r>
          </a:p>
          <a:p>
            <a:pPr algn="just"/>
            <a:r>
              <a:rPr lang="en-US" sz="2400" dirty="0"/>
              <a:t>N</a:t>
            </a:r>
            <a:r>
              <a:rPr lang="en-US" sz="2400" dirty="0" smtClean="0"/>
              <a:t>ot </a:t>
            </a:r>
            <a:r>
              <a:rPr lang="en-US" sz="2400" dirty="0"/>
              <a:t>only serve the clients but also </a:t>
            </a:r>
            <a:r>
              <a:rPr lang="en-US" sz="2400" dirty="0" smtClean="0"/>
              <a:t>take </a:t>
            </a:r>
            <a:r>
              <a:rPr lang="en-US" sz="2400" dirty="0"/>
              <a:t>the industry a step further</a:t>
            </a:r>
            <a:endParaRPr lang="en-US" sz="2400" dirty="0" smtClean="0"/>
          </a:p>
          <a:p>
            <a:pPr algn="just"/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5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Development 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50</a:t>
            </a:fld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1357"/>
            <a:ext cx="8596668" cy="35423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Backend Development: PHP, MySQL (Laravel Framework)</a:t>
            </a:r>
          </a:p>
          <a:p>
            <a:r>
              <a:rPr lang="en-US" sz="2400" dirty="0" smtClean="0"/>
              <a:t>Frontend Development: HTML, CSS, JavaScript</a:t>
            </a:r>
          </a:p>
          <a:p>
            <a:r>
              <a:rPr lang="en-US" sz="2400" dirty="0" smtClean="0"/>
              <a:t>IDE: PhpStorm</a:t>
            </a:r>
          </a:p>
          <a:p>
            <a:r>
              <a:rPr lang="en-US" sz="2400" dirty="0" smtClean="0"/>
              <a:t>Text Editor: Sublime Text 3</a:t>
            </a:r>
          </a:p>
          <a:p>
            <a:r>
              <a:rPr lang="en-US" sz="2400" dirty="0" smtClean="0"/>
              <a:t>Browser: Firefox, Chrome</a:t>
            </a:r>
          </a:p>
          <a:p>
            <a:r>
              <a:rPr lang="en-US" sz="2400" dirty="0" smtClean="0"/>
              <a:t>Server: Apache 2.4, Linux</a:t>
            </a:r>
          </a:p>
        </p:txBody>
      </p:sp>
    </p:spTree>
    <p:extLst>
      <p:ext uri="{BB962C8B-B14F-4D97-AF65-F5344CB8AC3E}">
        <p14:creationId xmlns:p14="http://schemas.microsoft.com/office/powerpoint/2010/main" val="27515627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51</a:t>
            </a:fld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1357"/>
            <a:ext cx="8596668" cy="35423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Edit/Update/Delete Content Materials</a:t>
            </a:r>
          </a:p>
          <a:p>
            <a:r>
              <a:rPr lang="en-US" sz="2400" dirty="0" smtClean="0"/>
              <a:t>Search Feature</a:t>
            </a:r>
          </a:p>
          <a:p>
            <a:r>
              <a:rPr lang="en-US" sz="2400" dirty="0" smtClean="0"/>
              <a:t>AJAX CRUD Feature</a:t>
            </a:r>
          </a:p>
          <a:p>
            <a:r>
              <a:rPr lang="en-US" sz="2400" dirty="0" smtClean="0"/>
              <a:t>User Profile</a:t>
            </a:r>
          </a:p>
          <a:p>
            <a:r>
              <a:rPr lang="en-US" sz="2400" dirty="0" smtClean="0"/>
              <a:t>More features per feedback</a:t>
            </a:r>
          </a:p>
        </p:txBody>
      </p:sp>
    </p:spTree>
    <p:extLst>
      <p:ext uri="{BB962C8B-B14F-4D97-AF65-F5344CB8AC3E}">
        <p14:creationId xmlns:p14="http://schemas.microsoft.com/office/powerpoint/2010/main" val="2181528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72" y="2245912"/>
            <a:ext cx="8596668" cy="94247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Software Demo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52</a:t>
            </a:fld>
            <a:endParaRPr lang="en-US" sz="1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093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53</a:t>
            </a:fld>
            <a:endParaRPr lang="en-US" sz="1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pic>
        <p:nvPicPr>
          <p:cNvPr id="3074" name="Picture 2" descr="https://encrypted-tbn3.gstatic.com/images?q=tbn:ANd9GcS_Y6vb3Tp_f8BKde9NIcZ88RMAoRrdQihhP_NO_zACxBYNYmif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485" y="1092950"/>
            <a:ext cx="4066674" cy="383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87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54</a:t>
            </a:fld>
            <a:endParaRPr lang="en-US" sz="1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26" y="794091"/>
            <a:ext cx="6412836" cy="464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70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Organizational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6</a:t>
            </a:fld>
            <a:endParaRPr lang="en-US" sz="12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137" y="1426652"/>
            <a:ext cx="5873771" cy="4288348"/>
          </a:xfrm>
        </p:spPr>
      </p:pic>
    </p:spTree>
    <p:extLst>
      <p:ext uri="{BB962C8B-B14F-4D97-AF65-F5344CB8AC3E}">
        <p14:creationId xmlns:p14="http://schemas.microsoft.com/office/powerpoint/2010/main" val="25676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772" y="2245912"/>
            <a:ext cx="8596668" cy="942474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/>
              <a:t>Project Overview</a:t>
            </a:r>
            <a:endParaRPr lang="en-US" sz="4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7</a:t>
            </a:fld>
            <a:endParaRPr lang="en-US" sz="12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556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Broad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6"/>
            <a:ext cx="8596668" cy="1569199"/>
          </a:xfrm>
        </p:spPr>
        <p:txBody>
          <a:bodyPr>
            <a:normAutofit/>
          </a:bodyPr>
          <a:lstStyle/>
          <a:p>
            <a:r>
              <a:rPr lang="en-US" sz="2400" dirty="0">
                <a:ea typeface="Calibri" panose="020F0502020204030204" pitchFamily="34" charset="0"/>
              </a:rPr>
              <a:t>U</a:t>
            </a:r>
            <a:r>
              <a:rPr lang="en-US" sz="2400" dirty="0" smtClean="0">
                <a:ea typeface="Calibri" panose="020F0502020204030204" pitchFamily="34" charset="0"/>
              </a:rPr>
              <a:t>se </a:t>
            </a:r>
            <a:r>
              <a:rPr lang="en-US" sz="2400" dirty="0">
                <a:ea typeface="Calibri" panose="020F0502020204030204" pitchFamily="34" charset="0"/>
              </a:rPr>
              <a:t>my institutional educational experience in the real life working environment by developing an Open Courseware Management System for Kodeeo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8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669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7779"/>
          </a:xfrm>
        </p:spPr>
        <p:txBody>
          <a:bodyPr/>
          <a:lstStyle/>
          <a:p>
            <a:pPr algn="ctr"/>
            <a:r>
              <a:rPr lang="en-US" dirty="0" smtClean="0"/>
              <a:t>Specific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5106"/>
            <a:ext cx="8596668" cy="2640010"/>
          </a:xfrm>
        </p:spPr>
        <p:txBody>
          <a:bodyPr>
            <a:normAutofit/>
          </a:bodyPr>
          <a:lstStyle/>
          <a:p>
            <a:r>
              <a:rPr lang="en-US" sz="2400" dirty="0"/>
              <a:t>Content </a:t>
            </a:r>
            <a:r>
              <a:rPr lang="en-US" sz="2400" dirty="0" smtClean="0"/>
              <a:t>management</a:t>
            </a:r>
          </a:p>
          <a:p>
            <a:r>
              <a:rPr lang="en-US" sz="2400" dirty="0"/>
              <a:t>Learner </a:t>
            </a:r>
            <a:r>
              <a:rPr lang="en-US" sz="2400" dirty="0" smtClean="0"/>
              <a:t>engagement</a:t>
            </a:r>
          </a:p>
          <a:p>
            <a:r>
              <a:rPr lang="en-US" sz="2400" dirty="0"/>
              <a:t>Communication and </a:t>
            </a:r>
            <a:r>
              <a:rPr lang="en-US" sz="2400" dirty="0" smtClean="0"/>
              <a:t>collaboration</a:t>
            </a:r>
          </a:p>
          <a:p>
            <a:r>
              <a:rPr lang="en-US" sz="2400" dirty="0" smtClean="0"/>
              <a:t>Easy content distribution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76736" y="6065426"/>
            <a:ext cx="1728305" cy="365125"/>
          </a:xfrm>
        </p:spPr>
        <p:txBody>
          <a:bodyPr/>
          <a:lstStyle/>
          <a:p>
            <a:fld id="{01A962DC-40B9-4769-BBD4-237263F659B5}" type="datetime2">
              <a:rPr lang="en-US" sz="1200" smtClean="0"/>
              <a:t>Monday, April 27, 2015</a:t>
            </a:fld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z="1200" smtClean="0"/>
              <a:t>9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84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230</TotalTime>
  <Words>862</Words>
  <Application>Microsoft Office PowerPoint</Application>
  <PresentationFormat>Custom</PresentationFormat>
  <Paragraphs>298</Paragraphs>
  <Slides>54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Facet</vt:lpstr>
      <vt:lpstr>Presentation on Open Courseware Management System</vt:lpstr>
      <vt:lpstr>Contents of The Presentation</vt:lpstr>
      <vt:lpstr>Organizational Overview</vt:lpstr>
      <vt:lpstr>Organization Overview</vt:lpstr>
      <vt:lpstr>Mission &amp; Vision</vt:lpstr>
      <vt:lpstr>Organizational Structure</vt:lpstr>
      <vt:lpstr>Project Overview</vt:lpstr>
      <vt:lpstr>Broad Objective</vt:lpstr>
      <vt:lpstr>Specific Objectives</vt:lpstr>
      <vt:lpstr>Software Development Process Model</vt:lpstr>
      <vt:lpstr>Why Scrum?</vt:lpstr>
      <vt:lpstr>Feasibility Study</vt:lpstr>
      <vt:lpstr>Requirements Engineering</vt:lpstr>
      <vt:lpstr>System Hierarchy</vt:lpstr>
      <vt:lpstr>Functional Requirements for Faculty</vt:lpstr>
      <vt:lpstr>Functional Requirements for Student</vt:lpstr>
      <vt:lpstr>Non-functional Requirements</vt:lpstr>
      <vt:lpstr>System Benefits</vt:lpstr>
      <vt:lpstr>System Planning</vt:lpstr>
      <vt:lpstr>Functions of Proposed System (Continued)</vt:lpstr>
      <vt:lpstr>Functions of Proposed System</vt:lpstr>
      <vt:lpstr>FP Count for Faculty Registration</vt:lpstr>
      <vt:lpstr>Complexity Adjustment Value</vt:lpstr>
      <vt:lpstr>FP Based Estimation </vt:lpstr>
      <vt:lpstr>Final Estimation</vt:lpstr>
      <vt:lpstr>Effort Distribution</vt:lpstr>
      <vt:lpstr>Detailed Effort Distribution</vt:lpstr>
      <vt:lpstr>Project Scheduling Chart</vt:lpstr>
      <vt:lpstr>Personnel Requirement Chart</vt:lpstr>
      <vt:lpstr>Resource Requirement Chart</vt:lpstr>
      <vt:lpstr>Cost Estimation</vt:lpstr>
      <vt:lpstr>Analysis &amp; Design</vt:lpstr>
      <vt:lpstr>Use Case Diagram</vt:lpstr>
      <vt:lpstr>Activity Diagram for Registration</vt:lpstr>
      <vt:lpstr>Activity Diagram for Login</vt:lpstr>
      <vt:lpstr>Activity Diagram for Add Course</vt:lpstr>
      <vt:lpstr>Activity Diagram for Add Lectures</vt:lpstr>
      <vt:lpstr>Activity Diagram for Add Assignment</vt:lpstr>
      <vt:lpstr>Context-level DFD</vt:lpstr>
      <vt:lpstr>First Level DFD</vt:lpstr>
      <vt:lpstr>Level 2 DFD Process 1</vt:lpstr>
      <vt:lpstr>Level 2 DFD Process 2</vt:lpstr>
      <vt:lpstr>Level 2 DFD Process 3</vt:lpstr>
      <vt:lpstr>Level 2 DFD Process 4</vt:lpstr>
      <vt:lpstr>Level 2 DFD Process 5</vt:lpstr>
      <vt:lpstr>Level 2 DFD Process 6</vt:lpstr>
      <vt:lpstr>ER Diagram</vt:lpstr>
      <vt:lpstr>Database Design</vt:lpstr>
      <vt:lpstr>Interface Design</vt:lpstr>
      <vt:lpstr>Development Tools</vt:lpstr>
      <vt:lpstr>Future Improvements</vt:lpstr>
      <vt:lpstr>Software Demo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Open Courseware Management System</dc:title>
  <dc:creator>Muhammad Sumon Molla Selim</dc:creator>
  <cp:lastModifiedBy>ismail - [2010]</cp:lastModifiedBy>
  <cp:revision>394</cp:revision>
  <dcterms:created xsi:type="dcterms:W3CDTF">2015-04-26T13:13:54Z</dcterms:created>
  <dcterms:modified xsi:type="dcterms:W3CDTF">2015-04-27T10:29:40Z</dcterms:modified>
</cp:coreProperties>
</file>