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08F992-63A4-4317-80ED-066E83CDCC1A}">
  <a:tblStyle styleId="{9708F992-63A4-4317-80ED-066E83CDCC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5B18CB-E472-49ED-8B1A-15E8B4BE368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8db689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8db689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8db6893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8db689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3d4fc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3d4fc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d1d44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d1d44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ffdef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ffdef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ffdef0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ffdef0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Microsoft" TargetMode="External"/><Relationship Id="rId10" Type="http://schemas.openxmlformats.org/officeDocument/2006/relationships/hyperlink" Target="https://en.wikipedia.org/wiki/Graphical_user_interface" TargetMode="External"/><Relationship Id="rId9" Type="http://schemas.openxmlformats.org/officeDocument/2006/relationships/hyperlink" Target="https://en.wikipedia.org/wiki/Windows_Server_2016#Semi-Annual_Channel_releases" TargetMode="External"/><Relationship Id="rId5" Type="http://schemas.openxmlformats.org/officeDocument/2006/relationships/hyperlink" Target="https://en.wikipedia.org/wiki/Windows_NT" TargetMode="External"/><Relationship Id="rId6" Type="http://schemas.openxmlformats.org/officeDocument/2006/relationships/hyperlink" Target="https://en.wikipedia.org/wiki/Windows_10" TargetMode="External"/><Relationship Id="rId7" Type="http://schemas.openxmlformats.org/officeDocument/2006/relationships/hyperlink" Target="https://en.wikipedia.org/wiki/System_Center" TargetMode="External"/><Relationship Id="rId8" Type="http://schemas.openxmlformats.org/officeDocument/2006/relationships/hyperlink" Target="https://en.wikipedia.org/wiki/Windows_Server_20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learn/certifications/courses/20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 flipH="1">
            <a:off x="2752825" y="544775"/>
            <a:ext cx="3357600" cy="10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Windows Server 2016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7525" y="1107300"/>
            <a:ext cx="86682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Windows Server 2016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is a server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operating system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developed by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Microsoft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as part of the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Windows NT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family of operating systems, developed concurrently with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Windows 10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. The first early preview version (Technical Preview) became available on October 1, 2014 together with the first technical preview of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System Center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. Windows Server 2016 was released on September 26, 2016 at Microsoft's Ignite conference and became generally available on October 12, 2016.It has two successors: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Windows Server 2019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, and the Windows Server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Semi-Annual Channel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, which excludes the</a:t>
            </a:r>
            <a:r>
              <a:rPr lang="e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graphical user interface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and many older components.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 flipH="1">
            <a:off x="3316800" y="1107300"/>
            <a:ext cx="34248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Editions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97525" y="1107300"/>
            <a:ext cx="86682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Windows Server 2016 is available in 3 editions (a </a:t>
            </a:r>
            <a:r>
              <a:rPr i="1" lang="en" sz="2000">
                <a:latin typeface="Arial"/>
                <a:ea typeface="Arial"/>
                <a:cs typeface="Arial"/>
                <a:sym typeface="Arial"/>
              </a:rPr>
              <a:t>Foundation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edition as it was in Windows Server 2012 is no longer offered by Microsoft for Windows Server 2016)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Essentials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Standard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Datacenter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 flipH="1">
            <a:off x="55200" y="-107525"/>
            <a:ext cx="9144000" cy="22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The editions are suitable for the following application areas: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136788" y="102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{9708F992-63A4-4317-80ED-066E83CDCC1A}</a:tableStyleId>
              </a:tblPr>
              <a:tblGrid>
                <a:gridCol w="1116525"/>
                <a:gridCol w="1613875"/>
                <a:gridCol w="1457525"/>
                <a:gridCol w="1258625"/>
                <a:gridCol w="1642300"/>
                <a:gridCol w="974400"/>
                <a:gridCol w="846575"/>
              </a:tblGrid>
              <a:tr h="797725"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Edition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Ideal for...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Virtualization rights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Licensing 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Client Access Licenses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RAM Limit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CPU Limit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2225"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Essentials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Small businesses with basic IT requirements; very small or no IT department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no, one physical or one virtual installation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CPU-based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CALs not required (limited to 25 users / 50 devices)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64 GB RAM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max. 2 CPUs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 flipH="1">
            <a:off x="55200" y="0"/>
            <a:ext cx="9144000" cy="19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The editions are suitable for the following application areas: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143425" y="8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{235B18CB-E472-49ED-8B1A-15E8B4BE368E}</a:tableStyleId>
              </a:tblPr>
              <a:tblGrid>
                <a:gridCol w="1120525"/>
                <a:gridCol w="2946875"/>
                <a:gridCol w="1755275"/>
                <a:gridCol w="750725"/>
                <a:gridCol w="902500"/>
                <a:gridCol w="641600"/>
                <a:gridCol w="794875"/>
              </a:tblGrid>
              <a:tr h="109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Standard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For all companies that require advanced features and virtualize to a lesser extent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 virtual machines or 2 Hyper-V Container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Core-based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CALs required</a:t>
                      </a:r>
                      <a:endParaRPr b="1" baseline="30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24 TB RAM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512 Cores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Datacenter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For all companies with high requirements on IT workloads with large number of virtual systems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unlimited virtual machines and Hyper-V Container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05" name="Google Shape;105;p16"/>
          <p:cNvSpPr txBox="1"/>
          <p:nvPr/>
        </p:nvSpPr>
        <p:spPr>
          <a:xfrm>
            <a:off x="55200" y="3057900"/>
            <a:ext cx="90006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300">
                <a:solidFill>
                  <a:srgbClr val="FFFFFF"/>
                </a:solidFill>
              </a:rPr>
              <a:t>#</a:t>
            </a:r>
            <a:r>
              <a:rPr b="1" baseline="30000" lang="en" sz="2300">
                <a:solidFill>
                  <a:srgbClr val="FFFFFF"/>
                </a:solidFill>
              </a:rPr>
              <a:t> An RDS CAL is required to access Remote Desktop.</a:t>
            </a:r>
            <a:endParaRPr b="1" baseline="30000"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300">
                <a:solidFill>
                  <a:srgbClr val="FFFFFF"/>
                </a:solidFill>
              </a:rPr>
              <a:t># The Windows Server Standard Edition license allows 2 OSEs (Operating System Environments) when all physical cores are licensed.</a:t>
            </a:r>
            <a:endParaRPr b="1" baseline="30000"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300">
                <a:solidFill>
                  <a:srgbClr val="FFFFFF"/>
                </a:solidFill>
              </a:rPr>
              <a:t># CALs are required for every user or device, which connects directly or indirectly to a server. Details can be found on the Microsoft website in the area Client Access Licenses and Management Licenses.</a:t>
            </a:r>
            <a:endParaRPr baseline="30000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201450" y="201450"/>
            <a:ext cx="8769600" cy="4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Skills gained 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Prepare and install Nano Server, a Server Core installation, and plan a server upgrade and migration strategy.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Describe the various storage options, including partition table formats, basic and dynamic disks, file systems, virtual hard disks, and drive hardware, and explain how to manage disks and volumes.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Describe enterprise storage solutions, and select the appropriate solution for a given situation.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and manage Storage Spaces and Data Deduplication.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Install and configure Microsoft Hyper-V, and configure virtual machines.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Deploy, configure, and manage Windows and Hyper-V containers.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Describe the high availability and disaster recovery technologies in Windows Server 2016.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Plan, create, and manage a failover cluster.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failover clustering for Hyper-V virtual machines.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Configure a Network Load Balancing (NLB) cluster, and plan for an NLB implementation.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and manage deployment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</a:t>
            </a:r>
            <a:r>
              <a:rPr lang="en" sz="1600"/>
              <a:t>anage, monitor, and maintain virtual machine installations</a:t>
            </a:r>
            <a:endParaRPr b="1"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201450" y="201450"/>
            <a:ext cx="8769600" cy="4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FF00"/>
                </a:solidFill>
              </a:rPr>
              <a:t>Prerequisites</a:t>
            </a:r>
            <a:r>
              <a:rPr b="1" lang="en" sz="2600">
                <a:solidFill>
                  <a:srgbClr val="00FF00"/>
                </a:solidFill>
              </a:rPr>
              <a:t> :</a:t>
            </a:r>
            <a:endParaRPr b="1" sz="2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Before attending this course, students must have: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basic understanding of networking fundamentals.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awareness and understanding of security best practices.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understanding of basic AD DS concepts.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Basic knowledge of server hardware.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Experience supporting and configuring Windows client operating systems such as Windows 8 or Windows 10.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Additionally, students would benefit from having some previous Windows Server operating system experience, such as experience as a Windows Server systems administrator.</a:t>
            </a:r>
            <a:endParaRPr sz="200">
              <a:solidFill>
                <a:srgbClr val="171717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201450" y="201450"/>
            <a:ext cx="8769600" cy="4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FF00"/>
                </a:solidFill>
              </a:rPr>
              <a:t>Course outline</a:t>
            </a:r>
            <a:r>
              <a:rPr b="1" lang="en" sz="2600">
                <a:solidFill>
                  <a:srgbClr val="00FF00"/>
                </a:solidFill>
              </a:rPr>
              <a:t> :</a:t>
            </a:r>
            <a:endParaRPr b="1" sz="2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/>
              <a:t>Reference</a:t>
            </a:r>
            <a:r>
              <a:rPr b="1" lang="en" sz="2500"/>
              <a:t> : 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Course 20740-C: Installation, Storage, and Compute with Windows Server 2016 </a:t>
            </a:r>
            <a:endParaRPr b="1" sz="17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