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8" r:id="rId7"/>
    <p:sldId id="269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2304" y="299428"/>
            <a:ext cx="5349239" cy="125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bn-IN" sz="7200" dirty="0">
                <a:solidFill>
                  <a:srgbClr val="7030A0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পুস্তক পর্যালোচনা</a:t>
            </a:r>
            <a:endParaRPr lang="en-US" sz="3600" dirty="0">
              <a:solidFill>
                <a:srgbClr val="7030A0"/>
              </a:solidFill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user\AppData\Local\Packages\5319275A.WhatsAppDesktop_cv1g1gvanyjgm\TempState\000C076C390A4C357313FCA29E390ECE\WhatsApp Image 2023-07-12 at 22.49.4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3" y="1698943"/>
            <a:ext cx="2780030" cy="43745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724656" y="1970592"/>
            <a:ext cx="6096000" cy="35171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bn-IN" sz="3200" dirty="0" smtClean="0">
                <a:solidFill>
                  <a:srgbClr val="0070C0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পর্যালোচনায়</a:t>
            </a: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bn-IN" sz="2800" dirty="0" smtClean="0"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 </a:t>
            </a:r>
            <a:endParaRPr lang="en-US" dirty="0" smtClean="0"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bn-IN" sz="2800" dirty="0" smtClean="0">
                <a:solidFill>
                  <a:srgbClr val="7030A0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মোঃ </a:t>
            </a:r>
            <a:r>
              <a:rPr lang="bn-IN" sz="2800" dirty="0">
                <a:solidFill>
                  <a:srgbClr val="7030A0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আবুল ফজল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bn-IN" sz="2400" dirty="0">
                <a:solidFill>
                  <a:schemeClr val="accent5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রোল নং : ২৭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bn-IN" sz="2400" dirty="0">
                <a:solidFill>
                  <a:schemeClr val="accent5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২৪ তম বিভাগীয় বুনিয়াদি প্রশিক্ষণ কোর্স, বিয়াম ফাউন্ডেশন, ঢাকা।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bn-IN" sz="2400" dirty="0">
                <a:solidFill>
                  <a:schemeClr val="accent5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ইন্সট্রাক্টর (নন-টেক) গনিত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bn-IN" sz="2400" dirty="0">
                <a:solidFill>
                  <a:schemeClr val="accent5"/>
                </a:solidFill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ছাতক সরকারি টেকনিক্যাল স্কুল ও কলেজ, ছাতক, সুনামগঞ্জ </a:t>
            </a:r>
            <a:r>
              <a:rPr lang="bn-IN" sz="2400" dirty="0">
                <a:latin typeface="Calibri" panose="020F0502020204030204" pitchFamily="34" charset="0"/>
                <a:ea typeface="DengXian"/>
                <a:cs typeface="NikoshBAN" panose="02000000000000000000" pitchFamily="2" charset="0"/>
              </a:rPr>
              <a:t>।</a:t>
            </a:r>
            <a:endParaRPr lang="en-US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6664" y="2121408"/>
            <a:ext cx="526694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ধন্যবাদ</a:t>
            </a:r>
            <a:endParaRPr lang="en-US" sz="11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6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7912" y="420624"/>
            <a:ext cx="55778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err="1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প্রশ্নোত্তর</a:t>
            </a:r>
            <a:r>
              <a:rPr lang="en-US" sz="8800" b="1" dirty="0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8800" b="1" dirty="0" err="1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পর্ব</a:t>
            </a:r>
            <a:r>
              <a:rPr lang="en-US" sz="8800" b="1" dirty="0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 </a:t>
            </a:r>
            <a:endParaRPr lang="en-US" sz="88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38" y="2118931"/>
            <a:ext cx="57054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545592"/>
            <a:ext cx="8028432" cy="99060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</a:t>
            </a:r>
            <a:r>
              <a:rPr lang="bn-IN" dirty="0" smtClean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পুস্তক </a:t>
            </a:r>
            <a:r>
              <a:rPr lang="bn-IN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পরিচিতি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/>
            </a:r>
            <a:b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                               </a:t>
            </a:r>
            <a:r>
              <a:rPr lang="bn-IN" dirty="0">
                <a:latin typeface="Nikosh" panose="02000000000000000000" pitchFamily="2" charset="0"/>
                <a:cs typeface="Nikosh" panose="02000000000000000000" pitchFamily="2" charset="0"/>
              </a:rPr>
              <a:t> 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  </a:t>
            </a:r>
            <a:r>
              <a:rPr lang="bn-IN" dirty="0" smtClean="0">
                <a:latin typeface="Nikosh" panose="02000000000000000000" pitchFamily="2" charset="0"/>
                <a:cs typeface="Nikosh" panose="02000000000000000000" pitchFamily="2" charset="0"/>
              </a:rPr>
              <a:t>মা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/>
            </a:r>
            <a:b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73276"/>
              </p:ext>
            </p:extLst>
          </p:nvPr>
        </p:nvGraphicFramePr>
        <p:xfrm>
          <a:off x="2020825" y="1794826"/>
          <a:ext cx="5755356" cy="469741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698958">
                  <a:extLst>
                    <a:ext uri="{9D8B030D-6E8A-4147-A177-3AD203B41FA5}">
                      <a16:colId xmlns:a16="http://schemas.microsoft.com/office/drawing/2014/main" val="97537824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675122181"/>
                    </a:ext>
                  </a:extLst>
                </a:gridCol>
                <a:gridCol w="3336069">
                  <a:extLst>
                    <a:ext uri="{9D8B030D-6E8A-4147-A177-3AD203B41FA5}">
                      <a16:colId xmlns:a16="http://schemas.microsoft.com/office/drawing/2014/main" val="1940632612"/>
                    </a:ext>
                  </a:extLst>
                </a:gridCol>
              </a:tblGrid>
              <a:tr h="361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লেখক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আনিসুল হক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1037553319"/>
                  </a:ext>
                </a:extLst>
              </a:tr>
              <a:tr h="361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ধরণ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মুক্তিযুদ্ধভিত্তিক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উপন্যাস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843221492"/>
                  </a:ext>
                </a:extLst>
              </a:tr>
              <a:tr h="361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প্রথম প্রকাশ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২০০৩, ফেব্রুয়ারি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1839377890"/>
                  </a:ext>
                </a:extLst>
              </a:tr>
              <a:tr h="7226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বর্তমান সংস্করণ প্রকাশ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২০২০, ডিসেম্বর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1411771093"/>
                  </a:ext>
                </a:extLst>
              </a:tr>
              <a:tr h="7226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বর্তমান সংস্করণ প্রকাশক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ফরিদ আহমদ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1475499084"/>
                  </a:ext>
                </a:extLst>
              </a:tr>
              <a:tr h="7226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মুদ্রক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হ্নদয় অনিক প্রিন্টার্স, পুরানা পল্টন লাইন, ঢাকা।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3182642026"/>
                  </a:ext>
                </a:extLst>
              </a:tr>
              <a:tr h="361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প্রচ্ছদ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ধ্রুব এষ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147904829"/>
                  </a:ext>
                </a:extLst>
              </a:tr>
              <a:tr h="361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পৃষ্ঠা সংখ্যা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২৬৮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2038639216"/>
                  </a:ext>
                </a:extLst>
              </a:tr>
              <a:tr h="361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মূল্য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২৫০ (দুইশত পঞ্চাশ) টাকা মাত্র।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2137920179"/>
                  </a:ext>
                </a:extLst>
              </a:tr>
              <a:tr h="3613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আই.এস.বি.এন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৯৮৪-৪৫৮-৪২২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3980" marR="63980" marT="0" marB="0"/>
                </a:tc>
                <a:extLst>
                  <a:ext uri="{0D108BD9-81ED-4DB2-BD59-A6C34878D82A}">
                    <a16:rowId xmlns:a16="http://schemas.microsoft.com/office/drawing/2014/main" val="46027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4736"/>
            <a:ext cx="8896434" cy="2115312"/>
          </a:xfrm>
        </p:spPr>
        <p:txBody>
          <a:bodyPr/>
          <a:lstStyle/>
          <a:p>
            <a:r>
              <a:rPr lang="en-US" dirty="0" smtClean="0"/>
              <a:t>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bn-IN" dirty="0" smtClean="0">
                <a:solidFill>
                  <a:srgbClr val="002060"/>
                </a:solidFill>
              </a:rPr>
              <a:t>লেখক </a:t>
            </a:r>
            <a:r>
              <a:rPr lang="bn-IN" dirty="0">
                <a:solidFill>
                  <a:srgbClr val="002060"/>
                </a:solidFill>
              </a:rPr>
              <a:t>পরিচিতি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355848" y="237744"/>
            <a:ext cx="3520440" cy="891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0" y="723519"/>
            <a:ext cx="1292860" cy="177774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20650"/>
              </p:ext>
            </p:extLst>
          </p:nvPr>
        </p:nvGraphicFramePr>
        <p:xfrm>
          <a:off x="658367" y="2935225"/>
          <a:ext cx="9116569" cy="3352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870">
                  <a:extLst>
                    <a:ext uri="{9D8B030D-6E8A-4147-A177-3AD203B41FA5}">
                      <a16:colId xmlns:a16="http://schemas.microsoft.com/office/drawing/2014/main" val="68657135"/>
                    </a:ext>
                  </a:extLst>
                </a:gridCol>
                <a:gridCol w="531099">
                  <a:extLst>
                    <a:ext uri="{9D8B030D-6E8A-4147-A177-3AD203B41FA5}">
                      <a16:colId xmlns:a16="http://schemas.microsoft.com/office/drawing/2014/main" val="2625883237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78523566"/>
                    </a:ext>
                  </a:extLst>
                </a:gridCol>
              </a:tblGrid>
              <a:tr h="3793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নাম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আনিসুল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হক</a:t>
                      </a:r>
                      <a:endParaRPr lang="en-US" b="0" dirty="0">
                        <a:solidFill>
                          <a:schemeClr val="tx1"/>
                        </a:solidFill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358015"/>
                  </a:ext>
                </a:extLst>
              </a:tr>
              <a:tr h="5975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জন্ম</a:t>
                      </a:r>
                      <a:endParaRPr lang="en-US" sz="180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: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১৯৬৫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খ্রিঃ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47695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পেশা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: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সাংবদিকতা</a:t>
                      </a:r>
                      <a:endParaRPr lang="en-US" sz="180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842758"/>
                  </a:ext>
                </a:extLst>
              </a:tr>
              <a:tr h="5975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জন্মস্থান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: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নীলফামারী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405952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নাগরিকত্ব</a:t>
                      </a:r>
                      <a:endParaRPr lang="en-US" sz="180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: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বাংলাদেশী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092"/>
                  </a:ext>
                </a:extLst>
              </a:tr>
              <a:tr h="5975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উল্লেখযোগ্য</a:t>
                      </a:r>
                      <a:r>
                        <a:rPr lang="en-US" sz="18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সাহিত্যকর্ম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: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বীর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প্রতীকের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খোঁজে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নিথুয়া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পাথার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আয়েশামঙ্গল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খেঁয়া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ফাঁদ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জিম্মি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সেঁজুতি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করিমন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বেওয়া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প্রত্যাবর্তন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সাঁকো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ইত্যাদি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33931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উল্লেখযোগ্য</a:t>
                      </a:r>
                      <a:r>
                        <a:rPr lang="en-US" sz="180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পুরস্কার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: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বাংলা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একাডেমি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 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টেনাশিনাস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পদক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Nikosh" panose="02000000000000000000" pitchFamily="2" charset="0"/>
                          <a:ea typeface="+mn-ea"/>
                          <a:cs typeface="Nikosh" panose="02000000000000000000" pitchFamily="2" charset="0"/>
                        </a:rPr>
                        <a:t> </a:t>
                      </a:r>
                      <a:endParaRPr lang="en-US" sz="180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6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41" y="2996184"/>
            <a:ext cx="8249874" cy="3624072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                       </a:t>
            </a:r>
            <a:r>
              <a:rPr lang="en-US" dirty="0" err="1" smtClean="0">
                <a:solidFill>
                  <a:schemeClr val="accent5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কাহিনি</a:t>
            </a:r>
            <a:r>
              <a:rPr lang="en-US" dirty="0" smtClean="0">
                <a:solidFill>
                  <a:schemeClr val="accent5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সংক্ষেপ</a:t>
            </a:r>
            <a:r>
              <a:rPr lang="en-US" dirty="0" smtClean="0">
                <a:solidFill>
                  <a:schemeClr val="accent5"/>
                </a:solidFill>
                <a:latin typeface="Nikosh" panose="02000000000000000000" pitchFamily="2" charset="0"/>
                <a:cs typeface="Nikosh" panose="02000000000000000000" pitchFamily="2" charset="0"/>
              </a:rPr>
              <a:t/>
            </a:r>
            <a:br>
              <a:rPr lang="en-US" dirty="0" smtClean="0">
                <a:solidFill>
                  <a:schemeClr val="accent5"/>
                </a:solidFill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dirty="0" smtClean="0">
                <a:solidFill>
                  <a:schemeClr val="accent5"/>
                </a:solidFill>
                <a:latin typeface="Nikosh" panose="02000000000000000000" pitchFamily="2" charset="0"/>
                <a:cs typeface="Nikosh" panose="02000000000000000000" pitchFamily="2" charset="0"/>
              </a:rPr>
              <a:t/>
            </a:r>
            <a:br>
              <a:rPr lang="en-US" dirty="0" smtClean="0">
                <a:solidFill>
                  <a:schemeClr val="accent5"/>
                </a:solidFill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আজাদের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মায়ের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ঐশ্বর্যপূর্ণ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জীবন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জীবন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সংগ্রাম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মুক্তি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সংগ্রামের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দিনগুলি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স্বামী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সন্তান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ছাড়া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একাকীত্বের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আটপৌড়ে</a:t>
            </a:r>
            <a:r>
              <a:rPr lang="en-US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জীবন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141" y="612648"/>
            <a:ext cx="8249874" cy="221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রচনার</a:t>
            </a:r>
            <a:r>
              <a:rPr lang="en-US" sz="36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প্রেক্ষাপট</a:t>
            </a:r>
            <a:endParaRPr lang="en-US" sz="3600" dirty="0" smtClean="0">
              <a:solidFill>
                <a:srgbClr val="7030A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কাহিনির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সন্ধান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পান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মুক্তিযোদ্ধা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নাট্য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ব্যক্তিত্ব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নাসিরউদ্দিন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ইউসুফ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কাছ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আর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উপন্যাসের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শুরু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করেন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কবরস্থানে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আজাদের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মায়ের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লাশ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দাফন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  <a:endParaRPr lang="en-US" dirty="0" smtClean="0">
              <a:solidFill>
                <a:srgbClr val="7030A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46626" cy="55260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NikoshBAN" panose="02000000000000000000" pitchFamily="2" charset="0"/>
                <a:cs typeface="NikoshBAN" panose="02000000000000000000" pitchFamily="2" charset="0"/>
              </a:rPr>
              <a:t>                               </a:t>
            </a:r>
            <a:r>
              <a:rPr lang="en-US" b="1" u="sng" dirty="0" err="1" smtClean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সমালোচনা</a:t>
            </a:r>
            <a:r>
              <a:rPr lang="en-US" dirty="0" smtClean="0">
                <a:latin typeface="NikoshBAN" panose="02000000000000000000" pitchFamily="2" charset="0"/>
                <a:cs typeface="NikoshBAN" panose="02000000000000000000" pitchFamily="2" charset="0"/>
              </a:rPr>
              <a:t/>
            </a:r>
            <a:br>
              <a:rPr lang="en-US" dirty="0" smtClean="0">
                <a:latin typeface="NikoshBAN" panose="02000000000000000000" pitchFamily="2" charset="0"/>
                <a:cs typeface="NikoshBAN" panose="02000000000000000000" pitchFamily="2" charset="0"/>
              </a:rPr>
            </a:br>
            <a:r>
              <a:rPr lang="en-US" dirty="0" smtClean="0">
                <a:latin typeface="NikoshBAN" panose="02000000000000000000" pitchFamily="2" charset="0"/>
                <a:cs typeface="NikoshBAN" panose="02000000000000000000" pitchFamily="2" charset="0"/>
              </a:rPr>
              <a:t>                       </a:t>
            </a:r>
            <a:r>
              <a:rPr lang="as-IN" dirty="0" smtClean="0">
                <a:solidFill>
                  <a:srgbClr val="00B05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গ্রন্থটির</a:t>
            </a:r>
            <a:r>
              <a:rPr lang="en-US" dirty="0" smtClean="0">
                <a:solidFill>
                  <a:srgbClr val="00B05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 </a:t>
            </a:r>
            <a:r>
              <a:rPr lang="as-IN" dirty="0" smtClean="0">
                <a:solidFill>
                  <a:srgbClr val="00B05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ইতি বাচক দিক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F0"/>
                </a:solidFill>
              </a:rPr>
              <a:t>● </a:t>
            </a:r>
            <a:r>
              <a:rPr lang="en-US" sz="2700" dirty="0" err="1" smtClean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বাংলা</a:t>
            </a:r>
            <a:r>
              <a:rPr lang="en-US" sz="2700" dirty="0" smtClean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সাহিত্যের</a:t>
            </a:r>
            <a:r>
              <a:rPr lang="en-US" sz="27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উপন্যাসের</a:t>
            </a:r>
            <a:r>
              <a:rPr lang="en-US" sz="27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বিষয়বস্তুর</a:t>
            </a:r>
            <a:r>
              <a:rPr lang="en-US" sz="27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মধ্যে</a:t>
            </a:r>
            <a:r>
              <a:rPr lang="en-US" sz="27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গা</a:t>
            </a:r>
            <a:r>
              <a:rPr lang="en-US" sz="27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শিহরণ</a:t>
            </a:r>
            <a:r>
              <a:rPr lang="en-US" sz="27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করা</a:t>
            </a:r>
            <a:r>
              <a:rPr lang="en-US" sz="27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</a:t>
            </a:r>
            <a:r>
              <a:rPr lang="en-US" sz="2700" dirty="0" err="1" smtClean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বিষয়</a:t>
            </a:r>
            <a:r>
              <a:rPr lang="en-US" sz="2700" dirty="0" smtClean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br>
              <a:rPr lang="en-US" sz="2700" dirty="0" smtClean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sz="2800" dirty="0" smtClean="0">
                <a:solidFill>
                  <a:srgbClr val="7030A0"/>
                </a:solidFill>
              </a:rPr>
              <a:t>● </a:t>
            </a:r>
            <a:r>
              <a:rPr lang="en-US" sz="2700" dirty="0" err="1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ঔপন্যাসিক</a:t>
            </a:r>
            <a:r>
              <a:rPr lang="en-US" sz="2700" dirty="0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মুক্তিযুদ্ধভিত্তিক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উপন্যাস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লিখতে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গিয়েও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ঐতিহাসিক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ঘটনার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কোনো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ব্যত্যয়</a:t>
            </a:r>
            <a:r>
              <a:rPr lang="en-US" sz="27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ঘটাননি</a:t>
            </a:r>
            <a:r>
              <a:rPr lang="en-US" sz="2700" dirty="0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br>
              <a:rPr lang="en-US" sz="2700" dirty="0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sz="2800" dirty="0" smtClean="0"/>
              <a:t>● </a:t>
            </a:r>
            <a:r>
              <a:rPr lang="en-US" sz="27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প্রকৃতির</a:t>
            </a:r>
            <a:r>
              <a:rPr lang="en-US" sz="27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বর্ণনা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দিতে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গিয়ে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তিনি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কখনো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কখনো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জীবনানন্দের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রূপসী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বাংলায়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হারিয়ে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যেতেন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যেমন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উপন্যাসের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শুরুতেই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তিনি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আলোকপাত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করেন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-</a:t>
            </a:r>
            <a:b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"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আলোকোজ্জ্বল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শারদীয়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দুপুর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আকাশ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ঘন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নীল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বর্ষা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ধোয়া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গাছ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গাছালির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সবুজ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পাতায়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রুদ্র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রশ্মি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আছড়ে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পড়ে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পিছলে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যাচ্ছে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স্বর্ণলতার</a:t>
            </a:r>
            <a:r>
              <a:rPr lang="en-US" sz="2700" b="1" i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মতো</a:t>
            </a:r>
            <a:r>
              <a:rPr lang="en-US" sz="2700" b="1" i="1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।”</a:t>
            </a:r>
            <a:br>
              <a:rPr lang="en-US" sz="2700" b="1" i="1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sz="2400" dirty="0" smtClean="0"/>
              <a:t>● </a:t>
            </a:r>
            <a:r>
              <a:rPr lang="en-US" sz="27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আনিসুল</a:t>
            </a:r>
            <a:r>
              <a:rPr lang="en-US" sz="27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হকের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"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মা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"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উপন্যাসের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সমালোচনা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করতে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গিয়ে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ড.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আনিসুজ্জামান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dirty="0" err="1">
                <a:latin typeface="Nikosh" panose="02000000000000000000" pitchFamily="2" charset="0"/>
                <a:cs typeface="Nikosh" panose="02000000000000000000" pitchFamily="2" charset="0"/>
              </a:rPr>
              <a:t>লিখেছেন</a:t>
            </a:r>
            <a: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  <a:t>-</a:t>
            </a:r>
            <a:br>
              <a:rPr lang="en-US" sz="2700" dirty="0"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"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মুক্তিযুদ্ধ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নিয়ে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লেখা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উপন্যাস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হিসেবে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মাকে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নিয়ে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লেখা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উপন্যাস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হিসেবে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আনিসুল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হকের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কোন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সময়ের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প্রধান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উপন্যাসের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মর্যাদা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লাভ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করবে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আমার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700" b="1" i="1" dirty="0" err="1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মনে</a:t>
            </a:r>
            <a:r>
              <a:rPr lang="en-US" sz="2700" b="1" i="1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হয় </a:t>
            </a:r>
            <a:r>
              <a:rPr lang="en-US" sz="2700" dirty="0">
                <a:solidFill>
                  <a:schemeClr val="accent5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700" dirty="0" smtClean="0">
                <a:latin typeface="Nikosh" panose="02000000000000000000" pitchFamily="2" charset="0"/>
                <a:cs typeface="Nikosh" panose="02000000000000000000" pitchFamily="2" charset="0"/>
              </a:rPr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as-IN" dirty="0"/>
              <a:t/>
            </a:r>
            <a:br>
              <a:rPr lang="as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966" y="518160"/>
            <a:ext cx="3858090" cy="826008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গ্রন্থটির</a:t>
            </a:r>
            <a:r>
              <a:rPr lang="en-US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দুর্বল</a:t>
            </a:r>
            <a:r>
              <a:rPr lang="en-US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  </a:t>
            </a:r>
            <a:r>
              <a:rPr lang="en-US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দিক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" y="1527048"/>
            <a:ext cx="8531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মুক্তিযুদ্ধভিত্তিক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উপন্যাস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হিসেবে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লেখক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কেবল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ঢাকার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চিত্রটাই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বারবার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টেনে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এনেছেন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।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দেশের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সামগ্রিক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চিত্রটা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ততটা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প্রাধান্য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পায়নি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মিত্রবাহিনীর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গঠন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তাদের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কর্মকান্ড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ততটা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আলোচনায়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আনেননি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জাতির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পিতা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বঙ্গবন্ধু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শেখ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মুজিবুর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রহমানের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আলোচনা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অতি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অল্পই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এসেছে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মুজিবনগর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সরকারের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তেমন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কোন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বর্ণনা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নেই</a:t>
            </a:r>
            <a:r>
              <a:rPr lang="en-US" sz="2400" dirty="0">
                <a:solidFill>
                  <a:srgbClr val="00B0F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 </a:t>
            </a:r>
            <a:endParaRPr lang="en-US" sz="2400" dirty="0" smtClean="0">
              <a:solidFill>
                <a:srgbClr val="00B0F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just"/>
            <a:endParaRPr lang="en-US" sz="2400" dirty="0">
              <a:solidFill>
                <a:srgbClr val="00B0F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just"/>
            <a:r>
              <a:rPr lang="en-US" sz="2400" dirty="0" err="1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আর</a:t>
            </a:r>
            <a:r>
              <a:rPr lang="en-US" sz="2400" dirty="0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ঘটনার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বর্ণনা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দিতে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গিয়ে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তিনি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বারবার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জুরাইনের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 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কবরস্থানে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ফিরে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আসেন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যেটা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পাঠকের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কাছে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একঘেয়েমি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ধরিয়ে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দেয়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লেখক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শুরুটা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আজাদের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শৈশব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দিয়ে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শুরু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শেষটা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যদি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জুরাইনের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কবরস্থান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দিয়ে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 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করতো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তাহলে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আরও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চমৎকার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হতো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আমার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মনে</a:t>
            </a:r>
            <a:r>
              <a:rPr lang="en-US" sz="2400" dirty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হয়। </a:t>
            </a:r>
          </a:p>
        </p:txBody>
      </p:sp>
    </p:spTree>
    <p:extLst>
      <p:ext uri="{BB962C8B-B14F-4D97-AF65-F5344CB8AC3E}">
        <p14:creationId xmlns:p14="http://schemas.microsoft.com/office/powerpoint/2010/main" val="3478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pPr algn="ctr"/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তুলনামূলক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আলোচনা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1026" name="Picture 2" descr="জীবন আমার বোন - মাহমুদুল হ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4" y="1911096"/>
            <a:ext cx="2296424" cy="37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a ❤️ মা ❤️ (0.47MB) ❤️ Anisul Haque ✔️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97" y="1907797"/>
            <a:ext cx="2635698" cy="390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মা -ম্যাক্সিম গোর্কি | Ma by Maxim Gorky | Read &amp; Download P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15" y="1956816"/>
            <a:ext cx="2679066" cy="39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22" y="704088"/>
            <a:ext cx="8596668" cy="586310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নামকরণের</a:t>
            </a:r>
            <a:r>
              <a:rPr lang="en-US" sz="4000" b="1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স্বার্থকতা</a:t>
            </a:r>
            <a:r>
              <a:rPr lang="en-US" sz="4000" dirty="0">
                <a:latin typeface="Nikosh" panose="02000000000000000000" pitchFamily="2" charset="0"/>
                <a:cs typeface="Nikosh" panose="02000000000000000000" pitchFamily="2" charset="0"/>
              </a:rPr>
              <a:t/>
            </a:r>
            <a:br>
              <a:rPr lang="en-US" sz="4000" dirty="0">
                <a:latin typeface="Nikosh" panose="02000000000000000000" pitchFamily="2" charset="0"/>
                <a:cs typeface="Nikosh" panose="02000000000000000000" pitchFamily="2" charset="0"/>
              </a:rPr>
            </a:br>
            <a:endParaRPr lang="en-US" sz="40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3923" y="1689854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মা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"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শব্দটি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একটি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অস্তিত্বের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নাম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endParaRPr lang="en-US" sz="24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768" y="3015735"/>
            <a:ext cx="6205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গেরিলা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মুক্তিযোদ্ধাদের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সবাই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আদর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আর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স্নেহের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কাছে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হেরে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মা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হিসেবে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গ্রহণ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করেছিলেন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সাফিয়া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বেগমকে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। </a:t>
            </a:r>
            <a:endParaRPr lang="en-US" sz="24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4768" y="2237155"/>
            <a:ext cx="6205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কেন্দ্রীয়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চরিত্র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রয়েছেন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সাফিয়া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বেগম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অতি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আত্মমর্যাদা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সম্পন্ন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দৃঢ়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চিত্তের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মহিলার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endParaRPr lang="en-US" sz="24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4768" y="388954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দেশমাতৃকার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প্রয়োজনে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নিজের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একমাত্র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সন্তানকে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যুদ্ধে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যাবার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অনুমতি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দিয়ে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তিনি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প্রমাণ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করলেন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তিনি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সত্যিই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একজন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আদর্শ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মা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।</a:t>
            </a:r>
          </a:p>
          <a:p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মৃত্যুর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সময়ও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বলে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গেলেন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এপিটাফে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যেন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লিখে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রাখা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হয়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তিনি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শহীদ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আজাদের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মা</a:t>
            </a:r>
            <a:r>
              <a:rPr lang="en-US" sz="2400" dirty="0">
                <a:solidFill>
                  <a:srgbClr val="000000"/>
                </a:solidFill>
                <a:latin typeface="Nikosh" panose="02000000000000000000" pitchFamily="2" charset="0"/>
                <a:ea typeface="Times New Roman" panose="02020603050405020304" pitchFamily="18" charset="0"/>
                <a:cs typeface="Nikosh" panose="02000000000000000000" pitchFamily="2" charset="0"/>
              </a:rPr>
              <a:t>  </a:t>
            </a:r>
            <a:endParaRPr lang="en-US" sz="2400" dirty="0" smtClean="0">
              <a:solidFill>
                <a:srgbClr val="000000"/>
              </a:solidFill>
              <a:latin typeface="Nikosh" panose="02000000000000000000" pitchFamily="2" charset="0"/>
              <a:ea typeface="Times New Roman" panose="02020603050405020304" pitchFamily="18" charset="0"/>
              <a:cs typeface="Nikosh" panose="02000000000000000000" pitchFamily="2" charset="0"/>
            </a:endParaRPr>
          </a:p>
          <a:p>
            <a:r>
              <a:rPr lang="en-US" sz="2400" dirty="0">
                <a:latin typeface="Nikosh" panose="02000000000000000000" pitchFamily="2" charset="0"/>
                <a:cs typeface="Nikosh" panose="02000000000000000000" pitchFamily="2" charset="0"/>
              </a:rPr>
              <a:t>◆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প্রকৃতপক্ষে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লেখক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সুফিয়া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বেগমের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আড়ালে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দেশ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মাতৃকা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বুঝিয়েছেন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বলে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আমি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মনে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করি</a:t>
            </a:r>
            <a:r>
              <a:rPr lang="en-US" sz="2400" dirty="0" smtClean="0">
                <a:solidFill>
                  <a:srgbClr val="0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  <a:endParaRPr lang="en-US" sz="24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494" y="536448"/>
            <a:ext cx="1754970" cy="81686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শেষ</a:t>
            </a:r>
            <a:r>
              <a:rPr lang="en-US" dirty="0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কথা</a:t>
            </a:r>
            <a:endParaRPr lang="en-US" dirty="0">
              <a:solidFill>
                <a:srgbClr val="7030A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928" y="1828800"/>
            <a:ext cx="8622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সাহিত্যিকদের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সব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সৃষ্টি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নক্ষত্রের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মতো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জ্বলজ্বল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কিছু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কিছু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সৃষ্টি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তাদেরকে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নক্ষত্রের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মত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উজ্জ্বল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দেয়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আনিসুল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হকের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"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"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এমনই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সৃষ্টি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যা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তাকে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সাহিত্য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আকাশে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তারার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আসনে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বসিয়ে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দেয়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। 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এদিকে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পাঠক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উপন্যাস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দ্বারা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মুক্তিযুদ্ধের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অজানা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অধ্যায়ের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সাথে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পরিচিত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হয়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যা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কখনোই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উন্মোচিত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হতো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বাংলা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সাহিত্যে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আনিসুল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হকের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"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মা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"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চিরদিন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স্ব-মহিমায়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নক্ষত্রের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মতো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জ্বলজ্বল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করতে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থাকবে</a:t>
            </a:r>
            <a:r>
              <a:rPr lang="en-US" sz="2400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 </a:t>
            </a:r>
          </a:p>
        </p:txBody>
      </p:sp>
    </p:spTree>
    <p:extLst>
      <p:ext uri="{BB962C8B-B14F-4D97-AF65-F5344CB8AC3E}">
        <p14:creationId xmlns:p14="http://schemas.microsoft.com/office/powerpoint/2010/main" val="20308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310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DengXian</vt:lpstr>
      <vt:lpstr>Vrinda</vt:lpstr>
      <vt:lpstr>Arial</vt:lpstr>
      <vt:lpstr>Calibri</vt:lpstr>
      <vt:lpstr>Nikosh</vt:lpstr>
      <vt:lpstr>NikoshBAN</vt:lpstr>
      <vt:lpstr>Times New Roman</vt:lpstr>
      <vt:lpstr>Trebuchet MS</vt:lpstr>
      <vt:lpstr>Wingdings 3</vt:lpstr>
      <vt:lpstr>Facet</vt:lpstr>
      <vt:lpstr>PowerPoint Presentation</vt:lpstr>
      <vt:lpstr>                        পুস্তক পরিচিতি                                     মা  </vt:lpstr>
      <vt:lpstr>                    লেখক পরিচিতি </vt:lpstr>
      <vt:lpstr>                        কাহিনি সংক্ষেপ  ◆ আজাদের মায়ের ঐশ্বর্যপূর্ণ জীবন ◆ জীবন সংগ্রাম ও মুক্তি সংগ্রামের দিনগুলি ◆ স্বামী সন্তান ছাড়া একাকীত্বের আটপৌড়ে জীবন</vt:lpstr>
      <vt:lpstr>                               সমালোচনা                        গ্রন্থটির  ইতি বাচক দিক ● বাংলা সাহিত্যের উপন্যাসের বিষয়বস্তুর মধ্যে গা শিহরণ করা  বিষয়।  ● ঔপন্যাসিক মুক্তিযুদ্ধভিত্তিক উপন্যাস লিখতে গিয়েও ঐতিহাসিক ঘটনার কোনো ব্যত্যয় ঘটাননি।  ● প্রকৃতির বর্ণনা দিতে গিয়ে তিনি কখনো কখনো জীবনানন্দের রূপসী বাংলায় হারিয়ে যেতেন। যেমন উপন্যাসের শুরুতেই তিনি আলোকপাত করেন - "আলোকোজ্জ্বল শারদীয় দুপুর। আকাশ ঘন নীল। বর্ষা ধোয়া গাছ গাছালির সবুজ পাতায় রুদ্র রশ্মি আছড়ে পড়ে পিছলে যাচ্ছে স্বর্ণলতার মতো।” ● আনিসুল হকের" মা" উপন্যাসের সমালোচনা করতে গিয়ে ড. আনিসুজ্জামান লিখেছেন- "মুক্তিযুদ্ধ নিয়ে লেখা উপন্যাস হিসেবে এবং মাকে নিয়ে লেখা উপন্যাস হিসেবে আনিসুল হকের মা যে কোন সময়ের প্রধান উপন্যাসের মর্যাদা লাভ করবে বলে আমার মনে হয় । "   </vt:lpstr>
      <vt:lpstr>গ্রন্থটির দুর্বল  দিক</vt:lpstr>
      <vt:lpstr>তুলনামূলক আলোচনা</vt:lpstr>
      <vt:lpstr>নামকরণের স্বার্থকতা </vt:lpstr>
      <vt:lpstr>শেষ কথা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created xsi:type="dcterms:W3CDTF">2023-07-15T17:02:18Z</dcterms:created>
  <dcterms:modified xsi:type="dcterms:W3CDTF">2023-07-30T05:51:48Z</dcterms:modified>
</cp:coreProperties>
</file>