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3" r:id="rId5"/>
    <p:sldId id="257" r:id="rId6"/>
    <p:sldId id="258" r:id="rId7"/>
    <p:sldId id="259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89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pic>
        <p:nvPicPr>
          <p:cNvPr id="1026" name="Picture 2" descr="C:\Users\Rabbil\Desktop\ES6\Web 1920 – 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The Strict </a:t>
            </a:r>
            <a:r>
              <a:rPr lang="en-US" sz="2800" dirty="0" smtClean="0">
                <a:latin typeface="Bahnschrift SemiBold Condensed" pitchFamily="34" charset="0"/>
              </a:rPr>
              <a:t>Mode – </a:t>
            </a:r>
            <a:r>
              <a:rPr lang="en-US" sz="2800" b="1" dirty="0" smtClean="0">
                <a:latin typeface="Hind Siliguri" pitchFamily="2" charset="0"/>
                <a:cs typeface="Hind Siliguri" pitchFamily="2" charset="0"/>
              </a:rPr>
              <a:t>পুলিশ</a:t>
            </a:r>
            <a:r>
              <a:rPr lang="en-US" sz="2800" dirty="0" smtClean="0">
                <a:latin typeface="Bahnschrift SemiBold Condensed" pitchFamily="34" charset="0"/>
              </a:rPr>
              <a:t>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47914"/>
            <a:ext cx="6631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আপনি অন্ধ হলে রাস্তা পাড় করে দিবে।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Removes some of the JavaScript silent errors by changing them to throw errors.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Fixes the mistakes, That is difficult for JS Engine to overcome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1279"/>
            <a:ext cx="3276600" cy="1487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819150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পুলিশঃ  </a:t>
            </a:r>
            <a:r>
              <a:rPr lang="en-US" dirty="0" smtClean="0">
                <a:latin typeface="Hind Siliguri" pitchFamily="2" charset="0"/>
                <a:cs typeface="Hind Siliguri" pitchFamily="2" charset="0"/>
              </a:rPr>
              <a:t>চুরি করলে আপনাকে দমন করবে 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Preventing you from using undeclared variables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Spread Operator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34" y="1581150"/>
            <a:ext cx="406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 three dots (...).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 Array কে প্রশস্ত করে নতুন ভেলু যোগ করে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2" y="2571750"/>
            <a:ext cx="709295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98" y="819150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Spread= প্রসার, বিস্তার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Without using spread operator</a:t>
            </a:r>
            <a:endParaRPr lang="en-US" sz="2800" dirty="0">
              <a:latin typeface="Bahnschrift SemiBold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54685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5" y="2647951"/>
            <a:ext cx="6026426" cy="1119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Rest Parameter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173" y="971550"/>
            <a:ext cx="651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Using rest </a:t>
            </a:r>
            <a:r>
              <a:rPr lang="en-US" dirty="0">
                <a:latin typeface="Bahnschrift Light Condensed" pitchFamily="34" charset="0"/>
              </a:rPr>
              <a:t>parameter, a function can be called with any number of arguments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</a:t>
            </a:r>
            <a:r>
              <a:rPr lang="en-US" dirty="0" smtClean="0">
                <a:latin typeface="Bahnschrift Light Condensed" pitchFamily="34" charset="0"/>
              </a:rPr>
              <a:t>est </a:t>
            </a:r>
            <a:r>
              <a:rPr lang="en-US" dirty="0">
                <a:latin typeface="Bahnschrift Light Condensed" pitchFamily="34" charset="0"/>
              </a:rPr>
              <a:t>parameter is prefixed with three dots (...).</a:t>
            </a: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962150"/>
            <a:ext cx="3718509" cy="222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Dynamic </a:t>
            </a:r>
            <a:r>
              <a:rPr lang="en-US" sz="2800" dirty="0">
                <a:latin typeface="Bahnschrift SemiBold Condensed" pitchFamily="34" charset="0"/>
              </a:rPr>
              <a:t>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173" y="97155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Functions </a:t>
            </a:r>
            <a:r>
              <a:rPr lang="en-US" dirty="0">
                <a:latin typeface="Bahnschrift Light Condensed" pitchFamily="34" charset="0"/>
              </a:rPr>
              <a:t>by using the function constructor. </a:t>
            </a:r>
            <a:endParaRPr lang="en-US" dirty="0">
              <a:latin typeface="Bahnschrift Light Condensed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9" y="1657350"/>
            <a:ext cx="3515841" cy="1188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Variables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41453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smtClean="0"/>
              <a:t>let:</a:t>
            </a:r>
            <a:endParaRPr lang="en-US" b="1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let </a:t>
            </a:r>
            <a:r>
              <a:rPr lang="en-US" dirty="0"/>
              <a:t>keyword is assigned the block </a:t>
            </a:r>
            <a:r>
              <a:rPr lang="en-US" dirty="0" smtClean="0"/>
              <a:t>scope</a:t>
            </a:r>
            <a:endParaRPr 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let cannot </a:t>
            </a:r>
            <a:r>
              <a:rPr lang="en-US" dirty="0"/>
              <a:t>be re-declared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reassigned a value.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Using </a:t>
            </a:r>
            <a:r>
              <a:rPr lang="en-US" b="1" dirty="0" smtClean="0"/>
              <a:t>const:</a:t>
            </a:r>
            <a:endParaRPr lang="en-US" b="1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It cannot be reassigned a value. </a:t>
            </a:r>
            <a:endParaRPr 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block scoped. </a:t>
            </a:r>
            <a:endParaRPr lang="en-US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constant cannot be re-declared.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smtClean="0"/>
              <a:t>Using var</a:t>
            </a:r>
            <a:endParaRPr lang="en-US" b="1" dirty="0" smtClean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let </a:t>
            </a:r>
            <a:r>
              <a:rPr lang="en-US" dirty="0" smtClean="0"/>
              <a:t>can </a:t>
            </a:r>
            <a:r>
              <a:rPr lang="en-US" dirty="0"/>
              <a:t>be re-declared.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can be reassigned a value.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Variable Scope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Global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global scope, the variable can be accessed from any part of the JavaScript code.</a:t>
            </a:r>
            <a:endParaRPr lang="en-US" dirty="0">
              <a:latin typeface="Bahnschrift Light Condensed" pitchFamily="34" charset="0"/>
            </a:endParaRPr>
          </a:p>
          <a:p>
            <a:r>
              <a:rPr lang="en-US" b="1" dirty="0">
                <a:latin typeface="Bahnschrift Light Condensed" pitchFamily="34" charset="0"/>
              </a:rPr>
              <a:t>Local Scope:</a:t>
            </a:r>
            <a:r>
              <a:rPr lang="en-US" dirty="0">
                <a:latin typeface="Bahnschrift Light Condensed" pitchFamily="34" charset="0"/>
              </a:rPr>
              <a:t> </a:t>
            </a:r>
            <a:r>
              <a:rPr lang="en-US" dirty="0" smtClean="0">
                <a:latin typeface="Bahnschrift Light Condensed" pitchFamily="34" charset="0"/>
              </a:rPr>
              <a:t> In </a:t>
            </a:r>
            <a:r>
              <a:rPr lang="en-US" dirty="0">
                <a:latin typeface="Bahnschrift Light Condensed" pitchFamily="34" charset="0"/>
              </a:rPr>
              <a:t>the local scope, the variable can be accessed within a function where it is declared.</a:t>
            </a:r>
            <a:endParaRPr lang="en-US" dirty="0">
              <a:latin typeface="Bahnschrift Light Condensed" pitchFamily="34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Variable Hoisting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98" y="884251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Hoisting মানে উত্তোলন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Value assign আগে,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Declare পরে  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simple for loop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9" y="884251"/>
            <a:ext cx="2375691" cy="152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2114550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ind Siliguri" pitchFamily="2" charset="0"/>
                <a:cs typeface="Hind Siliguri" pitchFamily="2" charset="0"/>
              </a:rPr>
              <a:t>আমি ধরেই নিচ্ছি </a:t>
            </a:r>
            <a:endParaRPr lang="en-US" sz="2800" b="1" dirty="0" smtClean="0">
              <a:latin typeface="Hind Siliguri" pitchFamily="2" charset="0"/>
              <a:cs typeface="Hind Siliguri" pitchFamily="2" charset="0"/>
            </a:endParaRPr>
          </a:p>
          <a:p>
            <a:pPr algn="ctr"/>
            <a:r>
              <a:rPr lang="en-US" sz="2800" b="1" dirty="0" smtClean="0">
                <a:latin typeface="Hind Siliguri" pitchFamily="2" charset="0"/>
                <a:cs typeface="Hind Siliguri" pitchFamily="2" charset="0"/>
              </a:rPr>
              <a:t>আপনি বিগিনার </a:t>
            </a:r>
            <a:endParaRPr lang="en-US" sz="2800" b="1" dirty="0">
              <a:latin typeface="Hind Siliguri" pitchFamily="2" charset="0"/>
              <a:cs typeface="Hind Siligu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for…of loop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84532"/>
            <a:ext cx="622203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91" y="5715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</a:t>
            </a:r>
            <a:r>
              <a:rPr lang="en-US" sz="2800" dirty="0" smtClean="0">
                <a:latin typeface="Bahnschrift SemiBold Condensed" pitchFamily="34" charset="0"/>
              </a:rPr>
              <a:t>Object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6" y="884250"/>
            <a:ext cx="3630045" cy="382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The </a:t>
            </a:r>
            <a:r>
              <a:rPr lang="en-US" sz="2800" dirty="0" smtClean="0">
                <a:latin typeface="Bahnschrift SemiBold Condensed" pitchFamily="34" charset="0"/>
              </a:rPr>
              <a:t>for…in </a:t>
            </a:r>
            <a:r>
              <a:rPr lang="en-US" sz="2800" dirty="0">
                <a:latin typeface="Bahnschrift SemiBold Condensed" pitchFamily="34" charset="0"/>
              </a:rPr>
              <a:t>loop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3" y="884251"/>
            <a:ext cx="8051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Decision-Making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নতুন কিছু নেই - </a:t>
            </a:r>
            <a:endParaRPr lang="en-US" b="1" dirty="0">
              <a:latin typeface="Hind Siliguri" pitchFamily="2" charset="0"/>
              <a:cs typeface="Hind Siliguri" pitchFamily="2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</a:t>
            </a:r>
            <a:r>
              <a:rPr lang="en-US" sz="2800" dirty="0" smtClean="0">
                <a:latin typeface="Bahnschrift SemiBold Condensed" pitchFamily="34" charset="0"/>
              </a:rPr>
              <a:t>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3204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Simple Function</a:t>
            </a:r>
            <a:endParaRPr lang="en-US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Parameterized functions</a:t>
            </a:r>
            <a:endParaRPr lang="en-US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Rest </a:t>
            </a:r>
            <a:r>
              <a:rPr lang="en-US" dirty="0" smtClean="0">
                <a:latin typeface="Bahnschrift Light Condensed" pitchFamily="34" charset="0"/>
              </a:rPr>
              <a:t>Parameters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Returning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Anonymous </a:t>
            </a:r>
            <a:r>
              <a:rPr lang="en-US" dirty="0" smtClean="0">
                <a:latin typeface="Bahnschrift Light Condensed" pitchFamily="34" charset="0"/>
              </a:rPr>
              <a:t>function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Parameterized Anonymous function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Arrow </a:t>
            </a:r>
            <a:r>
              <a:rPr lang="en-US" dirty="0" smtClean="0">
                <a:latin typeface="Bahnschrift Light Condensed" pitchFamily="34" charset="0"/>
              </a:rPr>
              <a:t>functions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The Function Constructor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Anonymous 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A </a:t>
            </a:r>
            <a:r>
              <a:rPr lang="en-US" dirty="0">
                <a:latin typeface="Bahnschrift Light Condensed" pitchFamily="34" charset="0"/>
                <a:cs typeface="Hind Siliguri" pitchFamily="2" charset="0"/>
              </a:rPr>
              <a:t>function without a </a:t>
            </a:r>
            <a:r>
              <a:rPr lang="en-US" dirty="0" smtClean="0">
                <a:latin typeface="Bahnschrift Light Condensed" pitchFamily="34" charset="0"/>
                <a:cs typeface="Hind Siliguri" pitchFamily="2" charset="0"/>
              </a:rPr>
              <a:t>name</a:t>
            </a:r>
            <a:endParaRPr lang="en-US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It can be declared dynamically at </a:t>
            </a:r>
            <a:r>
              <a:rPr lang="en-US" dirty="0" smtClean="0">
                <a:latin typeface="Bahnschrift Light Condensed" pitchFamily="34" charset="0"/>
              </a:rPr>
              <a:t>runtime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An </a:t>
            </a:r>
            <a:r>
              <a:rPr lang="en-US" dirty="0">
                <a:latin typeface="Bahnschrift Light Condensed" pitchFamily="34" charset="0"/>
              </a:rPr>
              <a:t>anonymous function can be assigned within a variable.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 ES6 Arrow Function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53479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T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o </a:t>
            </a: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write smaller function syntax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.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make your code more readable and structured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Arrow functions are anonymous functions 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Can </a:t>
            </a:r>
            <a:r>
              <a:rPr lang="en-US" b="1" dirty="0">
                <a:latin typeface="Bahnschrift Light Condensed" pitchFamily="34" charset="0"/>
              </a:rPr>
              <a:t>declare without the function keyword</a:t>
            </a:r>
            <a:r>
              <a:rPr lang="en-US" b="1" dirty="0" smtClean="0">
                <a:latin typeface="Bahnschrift Light Condensed" pitchFamily="34" charset="0"/>
              </a:rPr>
              <a:t>.</a:t>
            </a:r>
            <a:endParaRPr lang="en-US" b="1" dirty="0" smtClean="0">
              <a:latin typeface="Bahnschrift Light Condensed" pitchFamily="34" charset="0"/>
            </a:endParaRPr>
          </a:p>
          <a:p>
            <a:r>
              <a:rPr lang="en-US" b="1" dirty="0" smtClean="0">
                <a:latin typeface="Bahnschrift Light Condensed" pitchFamily="34" charset="0"/>
              </a:rPr>
              <a:t>………………………………………………………………………………..</a:t>
            </a:r>
            <a:endParaRPr lang="en-US" b="1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Arrow </a:t>
            </a:r>
            <a:r>
              <a:rPr lang="en-US" b="1" dirty="0">
                <a:latin typeface="Bahnschrift Light Condensed" pitchFamily="34" charset="0"/>
              </a:rPr>
              <a:t>functions cannot be used as the constructors. </a:t>
            </a:r>
            <a:endParaRPr lang="en-US" b="1" dirty="0" smtClean="0">
              <a:latin typeface="Bahnschrift Light Condensed" pitchFamily="34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313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Arrays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Array Methods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Array </a:t>
            </a:r>
            <a:r>
              <a:rPr lang="en-US" b="1" dirty="0" err="1" smtClean="0">
                <a:latin typeface="Bahnschrift Light Condensed" pitchFamily="34" charset="0"/>
                <a:cs typeface="Hind Siliguri" pitchFamily="2" charset="0"/>
              </a:rPr>
              <a:t>destructuring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</a:t>
            </a: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ES6 Set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519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Simple Array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276350"/>
            <a:ext cx="4800600" cy="61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962150"/>
            <a:ext cx="4048124" cy="652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2667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  <a:cs typeface="Hind Siliguri" pitchFamily="2" charset="0"/>
              </a:rPr>
              <a:t>ES6 Multidimensional Arrays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8452"/>
            <a:ext cx="4264576" cy="14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is ES6 ?</a:t>
            </a:r>
            <a:endParaRPr lang="en-US" sz="2800" dirty="0">
              <a:latin typeface="Bahnschrift SemiBold Condense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0209" y="819150"/>
            <a:ext cx="3373039" cy="1323440"/>
            <a:chOff x="280209" y="819150"/>
            <a:chExt cx="3373039" cy="1323440"/>
          </a:xfrm>
        </p:grpSpPr>
        <p:sp>
          <p:nvSpPr>
            <p:cNvPr id="5" name="TextBox 4"/>
            <p:cNvSpPr txBox="1"/>
            <p:nvPr/>
          </p:nvSpPr>
          <p:spPr>
            <a:xfrm>
              <a:off x="280209" y="819150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SemiBold Condensed" pitchFamily="34" charset="0"/>
                </a:rPr>
                <a:t>General Concept:</a:t>
              </a:r>
              <a:endParaRPr lang="en-US" sz="2000" dirty="0">
                <a:latin typeface="Bahnschrift SemiBold Condensed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0209" y="1219260"/>
              <a:ext cx="3373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ES6 is a modern update of </a:t>
              </a:r>
              <a:r>
                <a:rPr lang="en-US" dirty="0">
                  <a:latin typeface="Bahnschrift Light Condensed" pitchFamily="34" charset="0"/>
                </a:rPr>
                <a:t>J</a:t>
              </a:r>
              <a:r>
                <a:rPr lang="en-US" dirty="0" smtClean="0">
                  <a:latin typeface="Bahnschrift Light Condensed" pitchFamily="34" charset="0"/>
                </a:rPr>
                <a:t>avaScript </a:t>
              </a:r>
              <a:endParaRPr lang="en-US" dirty="0" smtClean="0">
                <a:latin typeface="Bahnschrift Light Condensed" pitchFamily="34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>
                  <a:latin typeface="Bahnschrift Light Condensed" pitchFamily="34" charset="0"/>
                </a:rPr>
                <a:t>W</a:t>
              </a:r>
              <a:r>
                <a:rPr lang="en-US" dirty="0" smtClean="0">
                  <a:latin typeface="Bahnschrift Light Condensed" pitchFamily="34" charset="0"/>
                </a:rPr>
                <a:t>idely knows as JS6</a:t>
              </a:r>
              <a:endParaRPr lang="en-US" dirty="0" smtClean="0">
                <a:latin typeface="Bahnschrift Light Condensed" pitchFamily="34" charset="0"/>
              </a:endParaRPr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lang="en-US" dirty="0" smtClean="0">
                  <a:latin typeface="Bahnschrift Light Condensed" pitchFamily="34" charset="0"/>
                </a:rPr>
                <a:t>This is version of JavaScript </a:t>
              </a:r>
              <a:endParaRPr lang="en-US" dirty="0">
                <a:latin typeface="Bahnschrift Light Condensed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2419350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SemiBold Condensed" pitchFamily="34" charset="0"/>
              </a:rPr>
              <a:t>IN Depth:</a:t>
            </a:r>
            <a:endParaRPr lang="en-US" sz="2000" dirty="0">
              <a:latin typeface="Bahnschrift SemiBold 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681" y="286762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or ECMAScript 6 is a scripting </a:t>
            </a:r>
            <a:r>
              <a:rPr lang="en-US" dirty="0" smtClean="0">
                <a:latin typeface="Bahnschrift Light Condensed" pitchFamily="34" charset="0"/>
              </a:rPr>
              <a:t>language.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ECMAScript is generally used for client-side </a:t>
            </a:r>
            <a:r>
              <a:rPr lang="en-US" dirty="0" smtClean="0">
                <a:latin typeface="Bahnschrift Light Condensed" pitchFamily="34" charset="0"/>
              </a:rPr>
              <a:t>scripting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used for writing server applications and services by using Node.js 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Map is a collection of data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5" y="1962150"/>
            <a:ext cx="3252788" cy="234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2815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Loop For Map Values and Keys </a:t>
            </a: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>
              <a:latin typeface="Bahnschrift Light Condensed" pitchFamily="34" charset="0"/>
              <a:cs typeface="Hind Siliguri" pitchFamily="2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Map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370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delete(key)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get(key)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clear</a:t>
            </a:r>
            <a:r>
              <a:rPr lang="en-US" b="1" dirty="0" smtClean="0">
                <a:latin typeface="Bahnschrift Light Condensed" pitchFamily="34" charset="0"/>
              </a:rPr>
              <a:t>()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has(key)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 collection of data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  <a:cs typeface="Hind Siliguri" pitchFamily="2" charset="0"/>
              </a:rPr>
              <a:t>Set is almost like  array</a:t>
            </a:r>
            <a:endParaRPr lang="en-US" b="1" dirty="0" smtClean="0">
              <a:latin typeface="Bahnschrift Ligh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But </a:t>
            </a:r>
            <a:r>
              <a:rPr lang="en-US" b="1" dirty="0">
                <a:latin typeface="Bahnschrift Light Condensed" pitchFamily="34" charset="0"/>
              </a:rPr>
              <a:t>it does not contain any duplicates.</a:t>
            </a:r>
            <a:endParaRPr lang="en-US" b="1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2181"/>
            <a:ext cx="7334250" cy="61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7416"/>
            <a:ext cx="3284492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9" y="1470993"/>
            <a:ext cx="3048000" cy="10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Arrays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1529" y="846787"/>
            <a:ext cx="949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 Condensed" pitchFamily="34" charset="0"/>
              </a:rPr>
              <a:t>ES6 </a:t>
            </a:r>
            <a:r>
              <a:rPr lang="en-US" sz="2400" dirty="0" smtClean="0">
                <a:latin typeface="Bahnschrift SemiBold Condensed" pitchFamily="34" charset="0"/>
              </a:rPr>
              <a:t>Set</a:t>
            </a:r>
            <a:endParaRPr lang="en-US" sz="2400" dirty="0">
              <a:latin typeface="Bahnschrift SemiBold Condensed" pitchFamily="34" charset="0"/>
            </a:endParaRPr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6426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  <a:cs typeface="Hind Siliguri" pitchFamily="2" charset="0"/>
              </a:rPr>
              <a:t>.clear</a:t>
            </a:r>
            <a:r>
              <a:rPr lang="en-US" b="1" dirty="0" smtClean="0">
                <a:latin typeface="Bahnschrift Condensed" pitchFamily="34" charset="0"/>
                <a:cs typeface="Hind Siliguri" pitchFamily="2" charset="0"/>
              </a:rPr>
              <a:t>()</a:t>
            </a:r>
            <a:endParaRPr lang="en-US" b="1" dirty="0" smtClean="0">
              <a:latin typeface="Bahnschrift Condensed" pitchFamily="34" charset="0"/>
              <a:cs typeface="Hind Siliguri" pitchFamily="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.delete(value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  <a:endParaRPr lang="en-US" b="1" dirty="0" smtClean="0">
              <a:latin typeface="Bahnschrif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.has(value</a:t>
            </a:r>
            <a:r>
              <a:rPr lang="en-US" b="1" dirty="0" smtClean="0">
                <a:latin typeface="Bahnschrift Condensed" pitchFamily="34" charset="0"/>
              </a:rPr>
              <a:t>)</a:t>
            </a:r>
            <a:endParaRPr lang="en-US" b="1" dirty="0" smtClean="0">
              <a:latin typeface="Bahnschrif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>
                <a:latin typeface="Bahnschrift Condensed" pitchFamily="34" charset="0"/>
              </a:rPr>
              <a:t>.values</a:t>
            </a:r>
            <a:r>
              <a:rPr lang="en-US" b="1" dirty="0" smtClean="0">
                <a:latin typeface="Bahnschrift Condensed" pitchFamily="34" charset="0"/>
              </a:rPr>
              <a:t>()</a:t>
            </a:r>
            <a:endParaRPr lang="en-US" b="1" dirty="0" smtClean="0">
              <a:latin typeface="Bahnschrif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dirty="0" err="1">
                <a:latin typeface="Bahnschrift Condensed" pitchFamily="34" charset="0"/>
              </a:rPr>
              <a:t>Set.size</a:t>
            </a:r>
            <a:endParaRPr lang="en-US" b="1" dirty="0">
              <a:latin typeface="Bahnschrif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1529" y="1604786"/>
            <a:ext cx="5806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Before </a:t>
            </a:r>
            <a:r>
              <a:rPr lang="en-US" sz="2000" dirty="0">
                <a:latin typeface="Bahnschrift Light Condensed" pitchFamily="34" charset="0"/>
              </a:rPr>
              <a:t>ES6, it was hard to create a class in JavaScript</a:t>
            </a:r>
            <a:r>
              <a:rPr lang="en-US" sz="2000" dirty="0" smtClean="0">
                <a:latin typeface="Bahnschrift Light Condensed" pitchFamily="34" charset="0"/>
              </a:rPr>
              <a:t>.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But in ES6, we can create the class by using the class </a:t>
            </a:r>
            <a:r>
              <a:rPr lang="en-US" sz="2000" dirty="0" smtClean="0">
                <a:latin typeface="Bahnschrift Light Condensed" pitchFamily="34" charset="0"/>
              </a:rPr>
              <a:t>keyword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19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  <a:cs typeface="Hind Siliguri" pitchFamily="2" charset="0"/>
              </a:rPr>
              <a:t>ক্লাস কেনো দরকার ?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20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And Object</a:t>
            </a:r>
            <a:endParaRPr lang="en-US" sz="20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98" y="88425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5316" y="884251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itchFamily="34" charset="0"/>
              </a:rPr>
              <a:t>ES6 Class Constructor </a:t>
            </a:r>
            <a:endParaRPr lang="en-US" sz="2000" dirty="0">
              <a:latin typeface="Bahnschrift Ligh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113" y="1530582"/>
            <a:ext cx="5707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 হচ্ছে ক্লাসের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নিজেস্ব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মেথড/ফাংশন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ক্লাস অবজেক্ট তৈরি হলেই,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 অটো কল হয়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অন্য ফাংশনের মতোই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কাজ করে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কিন্তু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Constructor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রিটার্ন করতে পারে না 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  <a:p>
            <a:endParaRPr lang="en-US" sz="20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Why should I learn ES6 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09" y="1200150"/>
            <a:ext cx="3589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JS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React Native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</a:t>
            </a:r>
            <a:r>
              <a:rPr lang="en-US" dirty="0" err="1" smtClean="0">
                <a:latin typeface="Bahnschrift Light Condensed" pitchFamily="34" charset="0"/>
              </a:rPr>
              <a:t>Vue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r>
              <a:rPr lang="en-US" dirty="0" err="1" smtClean="0">
                <a:latin typeface="Bahnschrift Light Condensed" pitchFamily="34" charset="0"/>
              </a:rPr>
              <a:t>js</a:t>
            </a:r>
            <a:r>
              <a:rPr lang="en-US" dirty="0" smtClean="0">
                <a:latin typeface="Bahnschrift Light Condensed" pitchFamily="34" charset="0"/>
              </a:rPr>
              <a:t> 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For Electron JS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Or Any Node.js dependent development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Without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3" idx="1"/>
          </p:cNvCxnSpPr>
          <p:nvPr/>
        </p:nvCxnSpPr>
        <p:spPr>
          <a:xfrm flipV="1">
            <a:off x="2063194" y="1589161"/>
            <a:ext cx="1594406" cy="5135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063194" y="2102754"/>
            <a:ext cx="1594406" cy="488046"/>
            <a:chOff x="2063194" y="2102754"/>
            <a:chExt cx="1594406" cy="488046"/>
          </a:xfrm>
        </p:grpSpPr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2063194" y="2102754"/>
              <a:ext cx="1594406" cy="392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743200" y="2171700"/>
              <a:ext cx="381000" cy="419100"/>
              <a:chOff x="2743200" y="2171700"/>
              <a:chExt cx="381000" cy="4191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2743200" y="2190750"/>
                <a:ext cx="381000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19400" y="2171700"/>
                <a:ext cx="263803" cy="400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98" y="884251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With Static Keyword: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1322461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836054"/>
            <a:ext cx="1682194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228850"/>
            <a:ext cx="1682194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 Class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63194" y="2102754"/>
            <a:ext cx="1594406" cy="3927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63194" y="1589161"/>
            <a:ext cx="1594406" cy="513593"/>
            <a:chOff x="2063194" y="1589161"/>
            <a:chExt cx="1594406" cy="513593"/>
          </a:xfrm>
        </p:grpSpPr>
        <p:cxnSp>
          <p:nvCxnSpPr>
            <p:cNvPr id="10" name="Straight Arrow Connector 9"/>
            <p:cNvCxnSpPr>
              <a:stCxn id="8" idx="3"/>
              <a:endCxn id="3" idx="1"/>
            </p:cNvCxnSpPr>
            <p:nvPr/>
          </p:nvCxnSpPr>
          <p:spPr>
            <a:xfrm flipV="1">
              <a:off x="2063194" y="1589161"/>
              <a:ext cx="1594406" cy="51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1645932"/>
              <a:ext cx="263803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60801" y="1640034"/>
              <a:ext cx="381000" cy="400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81150"/>
            <a:ext cx="1682194" cy="533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3562350"/>
            <a:ext cx="1682194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Class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98297" y="2114550"/>
            <a:ext cx="1363837" cy="1447800"/>
            <a:chOff x="1298297" y="2114550"/>
            <a:chExt cx="1363837" cy="1447800"/>
          </a:xfrm>
        </p:grpSpPr>
        <p:cxnSp>
          <p:nvCxnSpPr>
            <p:cNvPr id="6" name="Straight Arrow Connector 5"/>
            <p:cNvCxnSpPr>
              <a:stCxn id="14" idx="2"/>
              <a:endCxn id="16" idx="0"/>
            </p:cNvCxnSpPr>
            <p:nvPr/>
          </p:nvCxnSpPr>
          <p:spPr>
            <a:xfrm>
              <a:off x="1298297" y="2114550"/>
              <a:ext cx="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28114" y="2638395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Bahnschrift Light Condensed" pitchFamily="34" charset="0"/>
                </a:rPr>
                <a:t>উত্তরাধিকার</a:t>
              </a:r>
              <a:endParaRPr lang="en-US" sz="1600" b="1" dirty="0">
                <a:latin typeface="Bahnschrift Light Condensed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Class Inheritance </a:t>
            </a:r>
            <a:endParaRPr lang="en-US" sz="2000" b="1" dirty="0"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742" y="1428750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বাবার ক্ষমতা </a:t>
            </a:r>
            <a:endParaRPr lang="en-US" dirty="0" smtClean="0">
              <a:latin typeface="Bahnschrift Light Condensed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ছেলের ক্ষমতা  </a:t>
            </a:r>
            <a:endParaRPr lang="en-US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Class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379" y="8842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Bahnschrift Light Condensed" pitchFamily="34" charset="0"/>
              </a:rPr>
              <a:t>Super Keyword</a:t>
            </a:r>
            <a:endParaRPr lang="en-US" sz="2000" b="1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ES6 Module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71550"/>
            <a:ext cx="52277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 – জোট,একত্রিত কিছু  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ES6 Module Export – ES6 Module Import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>
                <a:latin typeface="Hind Siliguri" pitchFamily="2" charset="0"/>
                <a:cs typeface="Hind Siliguri" pitchFamily="2" charset="0"/>
              </a:rPr>
              <a:t>Modules make it easy to maintain 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Debug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</a:t>
            </a: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code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Reuse </a:t>
            </a:r>
            <a:r>
              <a:rPr lang="en-US" sz="2000" dirty="0">
                <a:latin typeface="Hind Siliguri" pitchFamily="2" charset="0"/>
                <a:cs typeface="Hind Siliguri" pitchFamily="2" charset="0"/>
              </a:rPr>
              <a:t>the piece of code 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Module Export Import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50656"/>
            <a:ext cx="547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Named : Export-Import By Using Same Name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Default:  Export – Import By Using Any Name 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23950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Export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Export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Export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823" y="109578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Class Import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Function Import</a:t>
            </a:r>
            <a:endParaRPr lang="en-US" sz="2000" dirty="0" smtClean="0">
              <a:latin typeface="Hind Siliguri" pitchFamily="2" charset="0"/>
              <a:cs typeface="Hind Siliguri" pitchFamily="2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000" dirty="0" smtClean="0">
                <a:latin typeface="Hind Siliguri" pitchFamily="2" charset="0"/>
                <a:cs typeface="Hind Siliguri" pitchFamily="2" charset="0"/>
              </a:rPr>
              <a:t>Variable Import</a:t>
            </a:r>
            <a:endParaRPr lang="en-US" sz="2000" dirty="0">
              <a:latin typeface="Hind Siliguri" pitchFamily="2" charset="0"/>
              <a:cs typeface="Hind Siligu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What I Cover?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2429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Basic’s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Function’s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Array’s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 Object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ES6 Class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String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Bahnschrift Light Condensed" pitchFamily="34" charset="0"/>
              </a:rPr>
              <a:t>ES6 </a:t>
            </a:r>
            <a:r>
              <a:rPr lang="en-US" dirty="0" smtClean="0">
                <a:latin typeface="Bahnschrift Light Condensed" pitchFamily="34" charset="0"/>
              </a:rPr>
              <a:t>Advance Feature’s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Tools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98" y="81915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Node.js</a:t>
            </a: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err="1" smtClean="0">
                <a:latin typeface="Bahnschrift Light Condensed" pitchFamily="34" charset="0"/>
              </a:rPr>
              <a:t>WebStrom</a:t>
            </a:r>
            <a:r>
              <a:rPr lang="en-US" dirty="0" smtClean="0">
                <a:latin typeface="Bahnschrift Light Condensed" pitchFamily="34" charset="0"/>
              </a:rPr>
              <a:t> / VS Code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81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hnschrift SemiBold Condensed" pitchFamily="34" charset="0"/>
              </a:rPr>
              <a:t>My First ES6 Program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278" y="819150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Hello World 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</a:t>
            </a:r>
            <a:r>
              <a:rPr lang="en-US" sz="2800" dirty="0" smtClean="0">
                <a:latin typeface="Bahnschrift SemiBold Condensed" pitchFamily="34" charset="0"/>
              </a:rPr>
              <a:t>Basic Syntax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98" y="1276350"/>
            <a:ext cx="802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Literals: </a:t>
            </a:r>
            <a:r>
              <a:rPr lang="en-US" dirty="0">
                <a:latin typeface="Bahnschrift Light Condensed" pitchFamily="34" charset="0"/>
              </a:rPr>
              <a:t>A literal can be defined as a notation for representing the fixed value within the source code.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Generally</a:t>
            </a:r>
            <a:r>
              <a:rPr lang="en-US" dirty="0">
                <a:latin typeface="Bahnschrift Light Condensed" pitchFamily="34" charset="0"/>
              </a:rPr>
              <a:t>, literals are used for initializing the variables.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98" y="819150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The syntax is the set of rules which defines the arrangements of symbols. </a:t>
            </a:r>
            <a:endParaRPr lang="en-US" b="1" dirty="0">
              <a:latin typeface="Bahnschrift Light Condensed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 smtClean="0">
              <a:latin typeface="Bahnschrift Ligh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8351"/>
            <a:ext cx="1752600" cy="581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2921000"/>
            <a:ext cx="676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Variables: </a:t>
            </a:r>
            <a:r>
              <a:rPr lang="en-US" dirty="0">
                <a:latin typeface="Bahnschrift Light Condensed" pitchFamily="34" charset="0"/>
              </a:rPr>
              <a:t>A variable is the storage location that is identified by the memory address. 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98" y="3333750"/>
            <a:ext cx="844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Keywords: </a:t>
            </a:r>
            <a:r>
              <a:rPr lang="en-US" dirty="0" smtClean="0">
                <a:latin typeface="Bahnschrift Light Condensed" pitchFamily="34" charset="0"/>
              </a:rPr>
              <a:t>In </a:t>
            </a:r>
            <a:r>
              <a:rPr lang="en-US" dirty="0">
                <a:latin typeface="Bahnschrift Light Condensed" pitchFamily="34" charset="0"/>
              </a:rPr>
              <a:t>Computer programming, a keyword is a word that has a special meaning in a specific context. 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dirty="0" smtClean="0">
                <a:latin typeface="Bahnschrift Light Condensed" pitchFamily="34" charset="0"/>
              </a:rPr>
              <a:t>It </a:t>
            </a:r>
            <a:r>
              <a:rPr lang="en-US" dirty="0">
                <a:latin typeface="Bahnschrift Light Condensed" pitchFamily="34" charset="0"/>
              </a:rPr>
              <a:t>cannot be used as an identifier like the variable name, function name, or label.</a:t>
            </a:r>
            <a:endParaRPr lang="en-US" dirty="0" smtClean="0">
              <a:latin typeface="Bahnschrift 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" y="4095750"/>
            <a:ext cx="585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Operators: </a:t>
            </a:r>
            <a:r>
              <a:rPr lang="en-US" dirty="0">
                <a:latin typeface="Bahnschrift Light Condensed" pitchFamily="34" charset="0"/>
              </a:rPr>
              <a:t>Operators are symbols that define the processing of operands</a:t>
            </a:r>
            <a:r>
              <a:rPr lang="en-US" b="1" dirty="0">
                <a:latin typeface="Bahnschrift Light Condensed" pitchFamily="34" charset="0"/>
              </a:rPr>
              <a:t>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98" y="5715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 Condensed" pitchFamily="34" charset="0"/>
              </a:rPr>
              <a:t>ES6 Syntax </a:t>
            </a:r>
            <a:endParaRPr lang="en-US" sz="2800" dirty="0">
              <a:latin typeface="Bahnschrift SemiBold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448" y="90701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Case-Sensitive: </a:t>
            </a:r>
            <a:r>
              <a:rPr lang="en-US" dirty="0">
                <a:latin typeface="Bahnschrift Light Condensed" pitchFamily="34" charset="0"/>
              </a:rPr>
              <a:t>uppercase characters and lowercase characters are </a:t>
            </a:r>
            <a:r>
              <a:rPr lang="en-US" dirty="0" smtClean="0">
                <a:latin typeface="Bahnschrift Light Condensed" pitchFamily="34" charset="0"/>
              </a:rPr>
              <a:t>different</a:t>
            </a:r>
            <a:endParaRPr lang="en-US" dirty="0" smtClean="0">
              <a:latin typeface="Bahnschrift Light Condensed" pitchFamily="34" charset="0"/>
            </a:endParaRPr>
          </a:p>
          <a:p>
            <a:r>
              <a:rPr lang="en-US" b="1" dirty="0">
                <a:latin typeface="Bahnschrift Light Condensed" pitchFamily="34" charset="0"/>
              </a:rPr>
              <a:t>Semicolons :</a:t>
            </a:r>
            <a:r>
              <a:rPr lang="en-US" dirty="0">
                <a:latin typeface="Bahnschrift Light Condensed" pitchFamily="34" charset="0"/>
              </a:rPr>
              <a:t>The use of semicolons is optional in JavaScript. </a:t>
            </a:r>
            <a:endParaRPr lang="en-US" dirty="0" smtClean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4882</Words>
  <Application>WPS Presentation</Application>
  <PresentationFormat>On-screen Show (16:9)</PresentationFormat>
  <Paragraphs>393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</vt:lpstr>
      <vt:lpstr>SimSun</vt:lpstr>
      <vt:lpstr>Wingdings</vt:lpstr>
      <vt:lpstr>Bahnschrift SemiBold Condensed</vt:lpstr>
      <vt:lpstr>苹方-简</vt:lpstr>
      <vt:lpstr>Hind Siliguri</vt:lpstr>
      <vt:lpstr>Bahnschrift Light Condensed</vt:lpstr>
      <vt:lpstr>Bahnschrift Condensed</vt:lpstr>
      <vt:lpstr>微软雅黑</vt:lpstr>
      <vt:lpstr>汉仪旗黑</vt:lpstr>
      <vt:lpstr>Arial Unicode MS</vt:lpstr>
      <vt:lpstr>Calibri</vt:lpstr>
      <vt:lpstr>Helvetica Neue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rabbilhasan</cp:lastModifiedBy>
  <cp:revision>125</cp:revision>
  <dcterms:created xsi:type="dcterms:W3CDTF">2022-09-05T17:09:03Z</dcterms:created>
  <dcterms:modified xsi:type="dcterms:W3CDTF">2022-09-05T17:09:03Z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