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1" roundtripDataSignature="AMtx7mh1FPVJ3FhJZ5rRrXICuHdIFqd6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customschemas.google.com/relationships/presentationmetadata" Target="meta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0813" y="0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174750" y="706438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10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5" name="Google Shape;4035;p10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3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Google Shape;4084;p10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5" name="Google Shape;4085;p10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p102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6" name="Google Shape;4136;p10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7" name="Google Shape;4137;p10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p10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5" name="Google Shape;4145;p10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6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10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8" name="Google Shape;4188;p10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0" name="Shape 4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1" name="Google Shape;4231;p10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2" name="Google Shape;4232;p10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p10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10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8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p107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0" name="Google Shape;4320;p107:notes"/>
          <p:cNvSpPr/>
          <p:nvPr>
            <p:ph idx="2" type="sldImg"/>
          </p:nvPr>
        </p:nvSpPr>
        <p:spPr>
          <a:xfrm>
            <a:off x="1184275" y="703263"/>
            <a:ext cx="4622800" cy="34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1" name="Google Shape;4321;p107:notes"/>
          <p:cNvSpPr txBox="1"/>
          <p:nvPr>
            <p:ph idx="1" type="body"/>
          </p:nvPr>
        </p:nvSpPr>
        <p:spPr>
          <a:xfrm>
            <a:off x="932180" y="4409004"/>
            <a:ext cx="5126990" cy="417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6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10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8" name="Google Shape;4328;p10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3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10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5" name="Google Shape;4335;p10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0" name="Shape 4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p110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2" name="Google Shape;4342;p11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3" name="Google Shape;4343;p11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8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9" name="Google Shape;4349;p111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0" name="Google Shape;4350;p11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1" name="Google Shape;4351;p11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6" name="Shape 4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7" name="Google Shape;4357;p112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8" name="Google Shape;4358;p11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9" name="Google Shape;4359;p11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p113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6" name="Google Shape;4366;p11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7" name="Google Shape;4367;p11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2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Google Shape;4373;p114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4" name="Google Shape;4374;p114:notes"/>
          <p:cNvSpPr/>
          <p:nvPr>
            <p:ph idx="2" type="sldImg"/>
          </p:nvPr>
        </p:nvSpPr>
        <p:spPr>
          <a:xfrm>
            <a:off x="1184275" y="703263"/>
            <a:ext cx="4622800" cy="34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5" name="Google Shape;4375;p114:notes"/>
          <p:cNvSpPr txBox="1"/>
          <p:nvPr>
            <p:ph idx="1" type="body"/>
          </p:nvPr>
        </p:nvSpPr>
        <p:spPr>
          <a:xfrm>
            <a:off x="932180" y="4409004"/>
            <a:ext cx="5126990" cy="4176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2" name="Shape 4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p115:notes"/>
          <p:cNvSpPr txBox="1"/>
          <p:nvPr>
            <p:ph idx="12" type="sldNum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4" name="Google Shape;4384;p11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5" name="Google Shape;4385;p11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2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2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3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3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3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3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3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4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4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4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4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4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4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4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4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4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4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5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5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5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5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5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5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5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5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5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5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5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5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5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5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6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6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6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6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6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6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6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6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6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6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6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6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0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p6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6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6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6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6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6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7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7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8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p7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7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7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7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7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7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7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7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7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7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7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7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7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7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7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7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7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7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5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8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8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p8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8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7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8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8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p8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8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3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p8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8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1" name="Shape 3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" name="Google Shape;3512;p8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8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8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8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8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9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p8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8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4" name="Shape 3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Google Shape;3615;p8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8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7" name="Shape 3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8" name="Google Shape;3658;p90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90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91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91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6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" name="Google Shape;3747;p92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92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Google Shape;3793;p93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93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94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94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95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95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96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96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97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97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98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4" name="Google Shape;3944;p98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p99:notes"/>
          <p:cNvSpPr txBox="1"/>
          <p:nvPr>
            <p:ph idx="1" type="body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5" name="Google Shape;3985;p99:notes"/>
          <p:cNvSpPr/>
          <p:nvPr>
            <p:ph idx="2" type="sldImg"/>
          </p:nvPr>
        </p:nvSpPr>
        <p:spPr>
          <a:xfrm>
            <a:off x="1176338" y="696913"/>
            <a:ext cx="4638675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7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4" name="Google Shape;54;p12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7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12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12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12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2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118"/>
          <p:cNvSpPr txBox="1"/>
          <p:nvPr>
            <p:ph idx="12" type="sldNum"/>
          </p:nvPr>
        </p:nvSpPr>
        <p:spPr>
          <a:xfrm>
            <a:off x="7239000" y="63246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/>
            </a:lvl9pPr>
          </a:lstStyle>
          <a:p/>
        </p:txBody>
      </p:sp>
      <p:sp>
        <p:nvSpPr>
          <p:cNvPr id="23" name="Google Shape;23;p11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0" name="Google Shape;30;p12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2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4" name="Google Shape;34;p122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5" name="Google Shape;35;p12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9" name="Google Shape;39;p1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0" name="Google Shape;40;p1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1" name="Google Shape;41;p1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2" name="Google Shape;42;p12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8" name="Google Shape;48;p1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9" name="Google Shape;49;p12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1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title"/>
          </p:nvPr>
        </p:nvSpPr>
        <p:spPr>
          <a:xfrm>
            <a:off x="685800" y="533400"/>
            <a:ext cx="777240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CSC 422</a:t>
            </a:r>
            <a:br>
              <a:rPr lang="en-US" sz="4400"/>
            </a:br>
            <a:r>
              <a:rPr lang="en-US" sz="3200"/>
              <a:t>Class #3</a:t>
            </a:r>
            <a:br>
              <a:rPr lang="en-US" sz="3200"/>
            </a:br>
            <a:br>
              <a:rPr lang="en-US" sz="3200"/>
            </a:br>
            <a:r>
              <a:rPr lang="en-US" sz="3200"/>
              <a:t>Problem Solving as Search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</a:t>
            </a:r>
            <a:endParaRPr/>
          </a:p>
        </p:txBody>
      </p:sp>
      <p:grpSp>
        <p:nvGrpSpPr>
          <p:cNvPr id="217" name="Google Shape;217;p10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18" name="Google Shape;218;p10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19" name="Google Shape;219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0" name="Google Shape;220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1" name="Google Shape;221;p10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22" name="Google Shape;222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3" name="Google Shape;223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4" name="Google Shape;224;p10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25" name="Google Shape;225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27" name="Google Shape;227;p10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28" name="Google Shape;228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9" name="Google Shape;229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0" name="Google Shape;230;p10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31" name="Google Shape;231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3" name="Google Shape;233;p10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34" name="Google Shape;234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" name="Google Shape;235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6" name="Google Shape;236;p10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37" name="Google Shape;237;p1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8" name="Google Shape;238;p1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39" name="Google Shape;239;p10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10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1" name="Google Shape;241;p10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2" name="Google Shape;242;p10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10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10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10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8" name="Google Shape;4038;p10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grpSp>
        <p:nvGrpSpPr>
          <p:cNvPr id="4039" name="Google Shape;4039;p100"/>
          <p:cNvGrpSpPr/>
          <p:nvPr/>
        </p:nvGrpSpPr>
        <p:grpSpPr>
          <a:xfrm>
            <a:off x="533400" y="2209800"/>
            <a:ext cx="7010400" cy="3776663"/>
            <a:chOff x="336" y="1392"/>
            <a:chExt cx="4416" cy="2379"/>
          </a:xfrm>
        </p:grpSpPr>
        <p:sp>
          <p:nvSpPr>
            <p:cNvPr id="4040" name="Google Shape;4040;p100"/>
            <p:cNvSpPr/>
            <p:nvPr/>
          </p:nvSpPr>
          <p:spPr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1" name="Google Shape;4041;p100"/>
            <p:cNvSpPr txBox="1"/>
            <p:nvPr/>
          </p:nvSpPr>
          <p:spPr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2" name="Google Shape;4042;p100"/>
            <p:cNvSpPr/>
            <p:nvPr/>
          </p:nvSpPr>
          <p:spPr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3" name="Google Shape;4043;p100"/>
            <p:cNvSpPr txBox="1"/>
            <p:nvPr/>
          </p:nvSpPr>
          <p:spPr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4" name="Google Shape;4044;p100"/>
            <p:cNvSpPr/>
            <p:nvPr/>
          </p:nvSpPr>
          <p:spPr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5" name="Google Shape;4045;p100"/>
            <p:cNvSpPr txBox="1"/>
            <p:nvPr/>
          </p:nvSpPr>
          <p:spPr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6" name="Google Shape;4046;p100"/>
            <p:cNvSpPr/>
            <p:nvPr/>
          </p:nvSpPr>
          <p:spPr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7" name="Google Shape;4047;p100"/>
            <p:cNvSpPr txBox="1"/>
            <p:nvPr/>
          </p:nvSpPr>
          <p:spPr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8" name="Google Shape;4048;p100"/>
            <p:cNvSpPr/>
            <p:nvPr/>
          </p:nvSpPr>
          <p:spPr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9" name="Google Shape;4049;p100"/>
            <p:cNvSpPr txBox="1"/>
            <p:nvPr/>
          </p:nvSpPr>
          <p:spPr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50" name="Google Shape;4050;p100"/>
            <p:cNvCxnSpPr/>
            <p:nvPr/>
          </p:nvCxnSpPr>
          <p:spPr>
            <a:xfrm flipH="1">
              <a:off x="2062" y="1611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1" name="Google Shape;4051;p100"/>
            <p:cNvCxnSpPr/>
            <p:nvPr/>
          </p:nvCxnSpPr>
          <p:spPr>
            <a:xfrm flipH="1">
              <a:off x="3364" y="2185"/>
              <a:ext cx="296" cy="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2" name="Google Shape;4052;p100"/>
            <p:cNvCxnSpPr/>
            <p:nvPr/>
          </p:nvCxnSpPr>
          <p:spPr>
            <a:xfrm>
              <a:off x="3791" y="2198"/>
              <a:ext cx="279" cy="5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3" name="Google Shape;4053;p100"/>
            <p:cNvCxnSpPr/>
            <p:nvPr/>
          </p:nvCxnSpPr>
          <p:spPr>
            <a:xfrm>
              <a:off x="2806" y="1622"/>
              <a:ext cx="787" cy="4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54" name="Google Shape;4054;p100"/>
            <p:cNvGrpSpPr/>
            <p:nvPr/>
          </p:nvGrpSpPr>
          <p:grpSpPr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4055" name="Google Shape;4055;p100"/>
              <p:cNvSpPr/>
              <p:nvPr/>
            </p:nvSpPr>
            <p:spPr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49803"/>
                </a:srgbClr>
              </a:solidFill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56" name="Google Shape;4056;p100"/>
              <p:cNvSpPr txBox="1"/>
              <p:nvPr/>
            </p:nvSpPr>
            <p:spPr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57" name="Google Shape;4057;p100"/>
            <p:cNvGrpSpPr/>
            <p:nvPr/>
          </p:nvGrpSpPr>
          <p:grpSpPr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4058" name="Google Shape;4058;p100"/>
              <p:cNvSpPr/>
              <p:nvPr/>
            </p:nvSpPr>
            <p:spPr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49803"/>
                </a:srgbClr>
              </a:solidFill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59" name="Google Shape;4059;p100"/>
              <p:cNvSpPr txBox="1"/>
              <p:nvPr/>
            </p:nvSpPr>
            <p:spPr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60" name="Google Shape;4060;p100"/>
            <p:cNvGrpSpPr/>
            <p:nvPr/>
          </p:nvGrpSpPr>
          <p:grpSpPr>
            <a:xfrm>
              <a:off x="2878" y="2957"/>
              <a:ext cx="725" cy="505"/>
              <a:chOff x="896" y="1363"/>
              <a:chExt cx="1156" cy="778"/>
            </a:xfrm>
          </p:grpSpPr>
          <p:cxnSp>
            <p:nvCxnSpPr>
              <p:cNvPr id="4061" name="Google Shape;4061;p100"/>
              <p:cNvCxnSpPr/>
              <p:nvPr/>
            </p:nvCxnSpPr>
            <p:spPr>
              <a:xfrm flipH="1">
                <a:off x="896" y="1363"/>
                <a:ext cx="534" cy="7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2" name="Google Shape;4062;p100"/>
              <p:cNvCxnSpPr/>
              <p:nvPr/>
            </p:nvCxnSpPr>
            <p:spPr>
              <a:xfrm>
                <a:off x="1674" y="1378"/>
                <a:ext cx="378" cy="7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63" name="Google Shape;4063;p100"/>
            <p:cNvSpPr txBox="1"/>
            <p:nvPr/>
          </p:nvSpPr>
          <p:spPr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4" name="Google Shape;4064;p100"/>
            <p:cNvSpPr txBox="1"/>
            <p:nvPr/>
          </p:nvSpPr>
          <p:spPr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5" name="Google Shape;4065;p100"/>
            <p:cNvSpPr txBox="1"/>
            <p:nvPr/>
          </p:nvSpPr>
          <p:spPr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6" name="Google Shape;4066;p100"/>
            <p:cNvSpPr txBox="1"/>
            <p:nvPr/>
          </p:nvSpPr>
          <p:spPr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7" name="Google Shape;4067;p100"/>
            <p:cNvSpPr txBox="1"/>
            <p:nvPr/>
          </p:nvSpPr>
          <p:spPr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8" name="Google Shape;4068;p100"/>
            <p:cNvSpPr txBox="1"/>
            <p:nvPr/>
          </p:nvSpPr>
          <p:spPr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9" name="Google Shape;4069;p100"/>
            <p:cNvSpPr txBox="1"/>
            <p:nvPr/>
          </p:nvSpPr>
          <p:spPr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0" name="Google Shape;4070;p100"/>
            <p:cNvSpPr txBox="1"/>
            <p:nvPr/>
          </p:nvSpPr>
          <p:spPr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1" name="Google Shape;4071;p100"/>
            <p:cNvSpPr txBox="1"/>
            <p:nvPr/>
          </p:nvSpPr>
          <p:spPr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2" name="Google Shape;4072;p100"/>
            <p:cNvSpPr txBox="1"/>
            <p:nvPr/>
          </p:nvSpPr>
          <p:spPr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[3]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3" name="Google Shape;4073;p100"/>
            <p:cNvSpPr txBox="1"/>
            <p:nvPr/>
          </p:nvSpPr>
          <p:spPr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[7]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4" name="Google Shape;4074;p100"/>
            <p:cNvSpPr txBox="1"/>
            <p:nvPr/>
          </p:nvSpPr>
          <p:spPr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[8]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75" name="Google Shape;4075;p100"/>
            <p:cNvCxnSpPr/>
            <p:nvPr/>
          </p:nvCxnSpPr>
          <p:spPr>
            <a:xfrm flipH="1">
              <a:off x="1340" y="2160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6" name="Google Shape;4076;p100"/>
            <p:cNvCxnSpPr/>
            <p:nvPr/>
          </p:nvCxnSpPr>
          <p:spPr>
            <a:xfrm>
              <a:off x="2012" y="2208"/>
              <a:ext cx="279" cy="5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77" name="Google Shape;4077;p100"/>
            <p:cNvSpPr/>
            <p:nvPr/>
          </p:nvSpPr>
          <p:spPr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49803"/>
              </a:scheme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8" name="Google Shape;4078;p100"/>
            <p:cNvSpPr txBox="1"/>
            <p:nvPr/>
          </p:nvSpPr>
          <p:spPr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9" name="Google Shape;4079;p100"/>
            <p:cNvSpPr txBox="1"/>
            <p:nvPr/>
          </p:nvSpPr>
          <p:spPr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0" name="Google Shape;4080;p100"/>
            <p:cNvSpPr/>
            <p:nvPr/>
          </p:nvSpPr>
          <p:spPr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0C0C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1" name="Google Shape;4081;p100"/>
            <p:cNvSpPr txBox="1"/>
            <p:nvPr/>
          </p:nvSpPr>
          <p:spPr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2" name="Google Shape;4082;p100"/>
            <p:cNvSpPr txBox="1"/>
            <p:nvPr/>
          </p:nvSpPr>
          <p:spPr>
            <a:xfrm>
              <a:off x="336" y="2084"/>
              <a:ext cx="96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state path cost g(n)=[6]</a:t>
              </a:r>
              <a:endParaRPr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p10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88" name="Google Shape;4088;p10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grpSp>
        <p:nvGrpSpPr>
          <p:cNvPr id="4089" name="Google Shape;4089;p101"/>
          <p:cNvGrpSpPr/>
          <p:nvPr/>
        </p:nvGrpSpPr>
        <p:grpSpPr>
          <a:xfrm>
            <a:off x="1289050" y="2209800"/>
            <a:ext cx="6254750" cy="3776663"/>
            <a:chOff x="576" y="1392"/>
            <a:chExt cx="3940" cy="2379"/>
          </a:xfrm>
        </p:grpSpPr>
        <p:sp>
          <p:nvSpPr>
            <p:cNvPr id="4090" name="Google Shape;4090;p101"/>
            <p:cNvSpPr/>
            <p:nvPr/>
          </p:nvSpPr>
          <p:spPr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1" name="Google Shape;4091;p101"/>
            <p:cNvSpPr txBox="1"/>
            <p:nvPr/>
          </p:nvSpPr>
          <p:spPr>
            <a:xfrm>
              <a:off x="2400" y="146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2" name="Google Shape;4092;p101"/>
            <p:cNvSpPr/>
            <p:nvPr/>
          </p:nvSpPr>
          <p:spPr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3" name="Google Shape;4093;p101"/>
            <p:cNvSpPr txBox="1"/>
            <p:nvPr/>
          </p:nvSpPr>
          <p:spPr>
            <a:xfrm>
              <a:off x="1648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4" name="Google Shape;4094;p101"/>
            <p:cNvSpPr/>
            <p:nvPr/>
          </p:nvSpPr>
          <p:spPr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5" name="Google Shape;4095;p101"/>
            <p:cNvSpPr txBox="1"/>
            <p:nvPr/>
          </p:nvSpPr>
          <p:spPr>
            <a:xfrm>
              <a:off x="3425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6" name="Google Shape;4096;p101"/>
            <p:cNvSpPr/>
            <p:nvPr/>
          </p:nvSpPr>
          <p:spPr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7" name="Google Shape;4097;p101"/>
            <p:cNvSpPr txBox="1"/>
            <p:nvPr/>
          </p:nvSpPr>
          <p:spPr>
            <a:xfrm>
              <a:off x="3876" y="2712"/>
              <a:ext cx="11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8" name="Google Shape;4098;p101"/>
            <p:cNvSpPr/>
            <p:nvPr/>
          </p:nvSpPr>
          <p:spPr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9" name="Google Shape;4099;p101"/>
            <p:cNvSpPr txBox="1"/>
            <p:nvPr/>
          </p:nvSpPr>
          <p:spPr>
            <a:xfrm>
              <a:off x="2973" y="2712"/>
              <a:ext cx="11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00" name="Google Shape;4100;p101"/>
            <p:cNvCxnSpPr/>
            <p:nvPr/>
          </p:nvCxnSpPr>
          <p:spPr>
            <a:xfrm flipH="1">
              <a:off x="1826" y="1611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1" name="Google Shape;4101;p101"/>
            <p:cNvCxnSpPr/>
            <p:nvPr/>
          </p:nvCxnSpPr>
          <p:spPr>
            <a:xfrm flipH="1">
              <a:off x="3128" y="2185"/>
              <a:ext cx="296" cy="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2" name="Google Shape;4102;p101"/>
            <p:cNvCxnSpPr/>
            <p:nvPr/>
          </p:nvCxnSpPr>
          <p:spPr>
            <a:xfrm>
              <a:off x="3555" y="2198"/>
              <a:ext cx="279" cy="5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3" name="Google Shape;4103;p101"/>
            <p:cNvCxnSpPr/>
            <p:nvPr/>
          </p:nvCxnSpPr>
          <p:spPr>
            <a:xfrm>
              <a:off x="2570" y="1622"/>
              <a:ext cx="787" cy="4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04" name="Google Shape;4104;p101"/>
            <p:cNvGrpSpPr/>
            <p:nvPr/>
          </p:nvGrpSpPr>
          <p:grpSpPr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4105" name="Google Shape;4105;p101"/>
              <p:cNvSpPr/>
              <p:nvPr/>
            </p:nvSpPr>
            <p:spPr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49803"/>
                </a:srgbClr>
              </a:solidFill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6" name="Google Shape;4106;p101"/>
              <p:cNvSpPr txBox="1"/>
              <p:nvPr/>
            </p:nvSpPr>
            <p:spPr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107" name="Google Shape;4107;p101"/>
            <p:cNvGrpSpPr/>
            <p:nvPr/>
          </p:nvGrpSpPr>
          <p:grpSpPr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4108" name="Google Shape;4108;p101"/>
              <p:cNvSpPr/>
              <p:nvPr/>
            </p:nvSpPr>
            <p:spPr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49803"/>
                </a:srgbClr>
              </a:solidFill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09" name="Google Shape;4109;p101"/>
              <p:cNvSpPr txBox="1"/>
              <p:nvPr/>
            </p:nvSpPr>
            <p:spPr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110" name="Google Shape;4110;p101"/>
            <p:cNvGrpSpPr/>
            <p:nvPr/>
          </p:nvGrpSpPr>
          <p:grpSpPr>
            <a:xfrm>
              <a:off x="2642" y="2957"/>
              <a:ext cx="725" cy="505"/>
              <a:chOff x="896" y="1363"/>
              <a:chExt cx="1156" cy="778"/>
            </a:xfrm>
          </p:grpSpPr>
          <p:cxnSp>
            <p:nvCxnSpPr>
              <p:cNvPr id="4111" name="Google Shape;4111;p101"/>
              <p:cNvCxnSpPr/>
              <p:nvPr/>
            </p:nvCxnSpPr>
            <p:spPr>
              <a:xfrm flipH="1">
                <a:off x="896" y="1363"/>
                <a:ext cx="534" cy="7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2" name="Google Shape;4112;p101"/>
              <p:cNvCxnSpPr/>
              <p:nvPr/>
            </p:nvCxnSpPr>
            <p:spPr>
              <a:xfrm>
                <a:off x="1674" y="1378"/>
                <a:ext cx="378" cy="7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13" name="Google Shape;4113;p101"/>
            <p:cNvSpPr txBox="1"/>
            <p:nvPr/>
          </p:nvSpPr>
          <p:spPr>
            <a:xfrm>
              <a:off x="2880" y="158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4" name="Google Shape;4114;p101"/>
            <p:cNvSpPr txBox="1"/>
            <p:nvPr/>
          </p:nvSpPr>
          <p:spPr>
            <a:xfrm>
              <a:off x="1900" y="158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5" name="Google Shape;4115;p101"/>
            <p:cNvSpPr txBox="1"/>
            <p:nvPr/>
          </p:nvSpPr>
          <p:spPr>
            <a:xfrm>
              <a:off x="3100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6" name="Google Shape;4116;p101"/>
            <p:cNvSpPr txBox="1"/>
            <p:nvPr/>
          </p:nvSpPr>
          <p:spPr>
            <a:xfrm>
              <a:off x="3696" y="230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7" name="Google Shape;4117;p101"/>
            <p:cNvSpPr txBox="1"/>
            <p:nvPr/>
          </p:nvSpPr>
          <p:spPr>
            <a:xfrm>
              <a:off x="2619" y="2976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8" name="Google Shape;4118;p101"/>
            <p:cNvSpPr txBox="1"/>
            <p:nvPr/>
          </p:nvSpPr>
          <p:spPr>
            <a:xfrm>
              <a:off x="3216" y="29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9" name="Google Shape;4119;p101"/>
            <p:cNvSpPr txBox="1"/>
            <p:nvPr/>
          </p:nvSpPr>
          <p:spPr>
            <a:xfrm>
              <a:off x="1248" y="192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0" name="Google Shape;4120;p101"/>
            <p:cNvSpPr txBox="1"/>
            <p:nvPr/>
          </p:nvSpPr>
          <p:spPr>
            <a:xfrm>
              <a:off x="3744" y="1872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1" name="Google Shape;4121;p101"/>
            <p:cNvSpPr txBox="1"/>
            <p:nvPr/>
          </p:nvSpPr>
          <p:spPr>
            <a:xfrm>
              <a:off x="4176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2" name="Google Shape;4122;p101"/>
            <p:cNvSpPr txBox="1"/>
            <p:nvPr/>
          </p:nvSpPr>
          <p:spPr>
            <a:xfrm>
              <a:off x="2496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[3]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3" name="Google Shape;4123;p101"/>
            <p:cNvSpPr txBox="1"/>
            <p:nvPr/>
          </p:nvSpPr>
          <p:spPr>
            <a:xfrm>
              <a:off x="2016" y="340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[7]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4" name="Google Shape;4124;p101"/>
            <p:cNvSpPr txBox="1"/>
            <p:nvPr/>
          </p:nvSpPr>
          <p:spPr>
            <a:xfrm>
              <a:off x="3696" y="340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[8]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25" name="Google Shape;4125;p101"/>
            <p:cNvCxnSpPr/>
            <p:nvPr/>
          </p:nvCxnSpPr>
          <p:spPr>
            <a:xfrm flipH="1">
              <a:off x="1104" y="2160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6" name="Google Shape;4126;p101"/>
            <p:cNvCxnSpPr/>
            <p:nvPr/>
          </p:nvCxnSpPr>
          <p:spPr>
            <a:xfrm>
              <a:off x="1776" y="2208"/>
              <a:ext cx="279" cy="5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7" name="Google Shape;4127;p101"/>
            <p:cNvSpPr/>
            <p:nvPr/>
          </p:nvSpPr>
          <p:spPr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49803"/>
              </a:scheme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8" name="Google Shape;4128;p101"/>
            <p:cNvSpPr txBox="1"/>
            <p:nvPr/>
          </p:nvSpPr>
          <p:spPr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9" name="Google Shape;4129;p101"/>
            <p:cNvSpPr txBox="1"/>
            <p:nvPr/>
          </p:nvSpPr>
          <p:spPr>
            <a:xfrm>
              <a:off x="1872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0" name="Google Shape;4130;p101"/>
            <p:cNvSpPr/>
            <p:nvPr/>
          </p:nvSpPr>
          <p:spPr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0C0C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1" name="Google Shape;4131;p101"/>
            <p:cNvSpPr txBox="1"/>
            <p:nvPr/>
          </p:nvSpPr>
          <p:spPr>
            <a:xfrm>
              <a:off x="1584" y="2736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2" name="Google Shape;4132;p101"/>
            <p:cNvSpPr txBox="1"/>
            <p:nvPr/>
          </p:nvSpPr>
          <p:spPr>
            <a:xfrm>
              <a:off x="576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[6]</a:t>
              </a:r>
              <a:endParaRPr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3" name="Google Shape;4133;p101"/>
            <p:cNvSpPr/>
            <p:nvPr/>
          </p:nvSpPr>
          <p:spPr>
            <a:xfrm>
              <a:off x="1248" y="1768"/>
              <a:ext cx="1952" cy="920"/>
            </a:xfrm>
            <a:custGeom>
              <a:rect b="b" l="l" r="r" t="t"/>
              <a:pathLst>
                <a:path extrusionOk="0" h="920" w="1952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p10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0" name="Google Shape;4140;p102"/>
          <p:cNvSpPr txBox="1"/>
          <p:nvPr>
            <p:ph type="title"/>
          </p:nvPr>
        </p:nvSpPr>
        <p:spPr>
          <a:xfrm>
            <a:off x="1143000" y="0"/>
            <a:ext cx="7793038" cy="852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Uniform-cost search</a:t>
            </a:r>
            <a:endParaRPr/>
          </a:p>
        </p:txBody>
      </p:sp>
      <p:sp>
        <p:nvSpPr>
          <p:cNvPr id="4141" name="Google Shape;4141;p102"/>
          <p:cNvSpPr txBox="1"/>
          <p:nvPr>
            <p:ph idx="1" type="body"/>
          </p:nvPr>
        </p:nvSpPr>
        <p:spPr>
          <a:xfrm>
            <a:off x="304800" y="1371600"/>
            <a:ext cx="8839200" cy="5218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2"/>
                </a:solidFill>
              </a:rPr>
              <a:t>Breadth-first is only optimal if step costs is increasing with depth (e.g. constant). Can we guarantee optimality for any step cost?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4142" name="Google Shape;414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70238"/>
            <a:ext cx="5181600" cy="368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103"/>
          <p:cNvSpPr txBox="1"/>
          <p:nvPr>
            <p:ph type="title"/>
          </p:nvPr>
        </p:nvSpPr>
        <p:spPr>
          <a:xfrm>
            <a:off x="6096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for Illustrating Search Strategies</a:t>
            </a:r>
            <a:endParaRPr/>
          </a:p>
        </p:txBody>
      </p:sp>
      <p:grpSp>
        <p:nvGrpSpPr>
          <p:cNvPr id="4148" name="Google Shape;4148;p103"/>
          <p:cNvGrpSpPr/>
          <p:nvPr/>
        </p:nvGrpSpPr>
        <p:grpSpPr>
          <a:xfrm>
            <a:off x="1295400" y="2057400"/>
            <a:ext cx="5334000" cy="3429000"/>
            <a:chOff x="816" y="1296"/>
            <a:chExt cx="3360" cy="2160"/>
          </a:xfrm>
        </p:grpSpPr>
        <p:grpSp>
          <p:nvGrpSpPr>
            <p:cNvPr id="4149" name="Google Shape;4149;p103"/>
            <p:cNvGrpSpPr/>
            <p:nvPr/>
          </p:nvGrpSpPr>
          <p:grpSpPr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150" name="Google Shape;4150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1" name="Google Shape;4151;p103"/>
              <p:cNvSpPr txBox="1"/>
              <p:nvPr/>
            </p:nvSpPr>
            <p:spPr>
              <a:xfrm>
                <a:off x="4800" y="1056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</p:grpSp>
        <p:grpSp>
          <p:nvGrpSpPr>
            <p:cNvPr id="4152" name="Google Shape;4152;p103"/>
            <p:cNvGrpSpPr/>
            <p:nvPr/>
          </p:nvGrpSpPr>
          <p:grpSpPr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4153" name="Google Shape;4153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4" name="Google Shape;4154;p103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155" name="Google Shape;4155;p103"/>
            <p:cNvGrpSpPr/>
            <p:nvPr/>
          </p:nvGrpSpPr>
          <p:grpSpPr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4156" name="Google Shape;4156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7" name="Google Shape;4157;p103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grpSp>
          <p:nvGrpSpPr>
            <p:cNvPr id="4158" name="Google Shape;4158;p103"/>
            <p:cNvGrpSpPr/>
            <p:nvPr/>
          </p:nvGrpSpPr>
          <p:grpSpPr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4159" name="Google Shape;4159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0" name="Google Shape;4160;p103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161" name="Google Shape;4161;p103"/>
            <p:cNvGrpSpPr/>
            <p:nvPr/>
          </p:nvGrpSpPr>
          <p:grpSpPr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4162" name="Google Shape;4162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3" name="Google Shape;4163;p103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  <p:grpSp>
          <p:nvGrpSpPr>
            <p:cNvPr id="4164" name="Google Shape;4164;p103"/>
            <p:cNvGrpSpPr/>
            <p:nvPr/>
          </p:nvGrpSpPr>
          <p:grpSpPr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4165" name="Google Shape;4165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6" name="Google Shape;4166;p103"/>
              <p:cNvSpPr txBox="1"/>
              <p:nvPr/>
            </p:nvSpPr>
            <p:spPr>
              <a:xfrm>
                <a:off x="4800" y="1056"/>
                <a:ext cx="29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/>
              </a:p>
            </p:txBody>
          </p:sp>
        </p:grpSp>
        <p:grpSp>
          <p:nvGrpSpPr>
            <p:cNvPr id="4167" name="Google Shape;4167;p103"/>
            <p:cNvGrpSpPr/>
            <p:nvPr/>
          </p:nvGrpSpPr>
          <p:grpSpPr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4168" name="Google Shape;4168;p103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69" name="Google Shape;4169;p103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</p:grpSp>
        <p:cxnSp>
          <p:nvCxnSpPr>
            <p:cNvPr id="4170" name="Google Shape;4170;p103"/>
            <p:cNvCxnSpPr/>
            <p:nvPr/>
          </p:nvCxnSpPr>
          <p:spPr>
            <a:xfrm flipH="1">
              <a:off x="2016" y="1632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1" name="Google Shape;4171;p103"/>
            <p:cNvCxnSpPr/>
            <p:nvPr/>
          </p:nvCxnSpPr>
          <p:spPr>
            <a:xfrm>
              <a:off x="1872" y="2592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2" name="Google Shape;4172;p103"/>
            <p:cNvCxnSpPr/>
            <p:nvPr/>
          </p:nvCxnSpPr>
          <p:spPr>
            <a:xfrm>
              <a:off x="2112" y="2544"/>
              <a:ext cx="624" cy="4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3" name="Google Shape;4173;p103"/>
            <p:cNvCxnSpPr/>
            <p:nvPr/>
          </p:nvCxnSpPr>
          <p:spPr>
            <a:xfrm>
              <a:off x="2736" y="1728"/>
              <a:ext cx="96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4" name="Google Shape;4174;p103"/>
            <p:cNvCxnSpPr/>
            <p:nvPr/>
          </p:nvCxnSpPr>
          <p:spPr>
            <a:xfrm>
              <a:off x="2880" y="1584"/>
              <a:ext cx="91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5" name="Google Shape;4175;p103"/>
            <p:cNvCxnSpPr/>
            <p:nvPr/>
          </p:nvCxnSpPr>
          <p:spPr>
            <a:xfrm>
              <a:off x="2880" y="2640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6" name="Google Shape;4176;p103"/>
            <p:cNvCxnSpPr/>
            <p:nvPr/>
          </p:nvCxnSpPr>
          <p:spPr>
            <a:xfrm flipH="1">
              <a:off x="3120" y="2544"/>
              <a:ext cx="67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7" name="Google Shape;4177;p103"/>
            <p:cNvCxnSpPr/>
            <p:nvPr/>
          </p:nvCxnSpPr>
          <p:spPr>
            <a:xfrm flipH="1">
              <a:off x="1152" y="2496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78" name="Google Shape;4178;p103"/>
            <p:cNvSpPr txBox="1"/>
            <p:nvPr/>
          </p:nvSpPr>
          <p:spPr>
            <a:xfrm>
              <a:off x="2112" y="164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179" name="Google Shape;4179;p103"/>
            <p:cNvSpPr txBox="1"/>
            <p:nvPr/>
          </p:nvSpPr>
          <p:spPr>
            <a:xfrm>
              <a:off x="2784" y="16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180" name="Google Shape;4180;p103"/>
            <p:cNvSpPr txBox="1"/>
            <p:nvPr/>
          </p:nvSpPr>
          <p:spPr>
            <a:xfrm>
              <a:off x="3312" y="16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181" name="Google Shape;4181;p103"/>
            <p:cNvSpPr txBox="1"/>
            <p:nvPr/>
          </p:nvSpPr>
          <p:spPr>
            <a:xfrm>
              <a:off x="2304" y="2464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4182" name="Google Shape;4182;p103"/>
            <p:cNvSpPr txBox="1"/>
            <p:nvPr/>
          </p:nvSpPr>
          <p:spPr>
            <a:xfrm>
              <a:off x="2928" y="2608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4183" name="Google Shape;4183;p103"/>
            <p:cNvSpPr txBox="1"/>
            <p:nvPr/>
          </p:nvSpPr>
          <p:spPr>
            <a:xfrm>
              <a:off x="3504" y="2704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184" name="Google Shape;4184;p103"/>
            <p:cNvSpPr txBox="1"/>
            <p:nvPr/>
          </p:nvSpPr>
          <p:spPr>
            <a:xfrm>
              <a:off x="1296" y="24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185" name="Google Shape;4185;p103"/>
            <p:cNvSpPr txBox="1"/>
            <p:nvPr/>
          </p:nvSpPr>
          <p:spPr>
            <a:xfrm>
              <a:off x="1584" y="260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9" name="Shape 4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0" name="Google Shape;4190;p104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Depth-First Search </a:t>
            </a:r>
            <a:endParaRPr/>
          </a:p>
        </p:txBody>
      </p:sp>
      <p:sp>
        <p:nvSpPr>
          <p:cNvPr id="4191" name="Google Shape;4191;p104"/>
          <p:cNvSpPr txBox="1"/>
          <p:nvPr>
            <p:ph idx="1" type="body"/>
          </p:nvPr>
        </p:nvSpPr>
        <p:spPr>
          <a:xfrm>
            <a:off x="685800" y="1752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2288" lvl="0" marL="52228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/>
              <a:t>		Expanded node  	Nodes list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	{ S</a:t>
            </a:r>
            <a:r>
              <a:rPr baseline="30000" lang="en-US"/>
              <a:t>0</a:t>
            </a:r>
            <a:r>
              <a:rPr lang="en-US"/>
              <a:t> }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S</a:t>
            </a:r>
            <a:r>
              <a:rPr baseline="30000" lang="en-US"/>
              <a:t>0</a:t>
            </a:r>
            <a:r>
              <a:rPr lang="en-US"/>
              <a:t>	{ A</a:t>
            </a:r>
            <a:r>
              <a:rPr baseline="30000" lang="en-US"/>
              <a:t>3</a:t>
            </a:r>
            <a:r>
              <a:rPr lang="en-US"/>
              <a:t>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}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A</a:t>
            </a:r>
            <a:r>
              <a:rPr baseline="30000" lang="en-US"/>
              <a:t>3</a:t>
            </a:r>
            <a:r>
              <a:rPr lang="en-US"/>
              <a:t>	{ D</a:t>
            </a:r>
            <a:r>
              <a:rPr baseline="30000" lang="en-US"/>
              <a:t>6</a:t>
            </a:r>
            <a:r>
              <a:rPr lang="en-US"/>
              <a:t>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 </a:t>
            </a:r>
            <a:r>
              <a:rPr lang="en-US"/>
              <a:t>}    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D</a:t>
            </a:r>
            <a:r>
              <a:rPr baseline="30000" lang="en-US"/>
              <a:t>6</a:t>
            </a:r>
            <a:r>
              <a:rPr lang="en-US"/>
              <a:t>	{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}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E</a:t>
            </a:r>
            <a:r>
              <a:rPr baseline="30000" lang="en-US"/>
              <a:t>10</a:t>
            </a:r>
            <a:r>
              <a:rPr lang="en-US"/>
              <a:t>	{ G</a:t>
            </a:r>
            <a:r>
              <a:rPr baseline="30000" lang="en-US"/>
              <a:t>18</a:t>
            </a:r>
            <a:r>
              <a:rPr lang="en-US"/>
              <a:t>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}               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G</a:t>
            </a:r>
            <a:r>
              <a:rPr baseline="30000" lang="en-US"/>
              <a:t>18</a:t>
            </a:r>
            <a:r>
              <a:rPr lang="en-US"/>
              <a:t>	{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} 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    Solution path found is S A G, cost 18</a:t>
            </a:r>
            <a:endParaRPr/>
          </a:p>
          <a:p>
            <a:pPr indent="-522288" lvl="0" marL="5222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    Number of nodes expanded (including goal node) = 5</a:t>
            </a:r>
            <a:endParaRPr/>
          </a:p>
        </p:txBody>
      </p:sp>
      <p:grpSp>
        <p:nvGrpSpPr>
          <p:cNvPr id="4192" name="Google Shape;4192;p104"/>
          <p:cNvGrpSpPr/>
          <p:nvPr/>
        </p:nvGrpSpPr>
        <p:grpSpPr>
          <a:xfrm>
            <a:off x="6096000" y="190500"/>
            <a:ext cx="2819400" cy="2819400"/>
            <a:chOff x="816" y="1296"/>
            <a:chExt cx="3360" cy="2160"/>
          </a:xfrm>
        </p:grpSpPr>
        <p:grpSp>
          <p:nvGrpSpPr>
            <p:cNvPr id="4193" name="Google Shape;4193;p104"/>
            <p:cNvGrpSpPr/>
            <p:nvPr/>
          </p:nvGrpSpPr>
          <p:grpSpPr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194" name="Google Shape;4194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95" name="Google Shape;4195;p104"/>
              <p:cNvSpPr txBox="1"/>
              <p:nvPr/>
            </p:nvSpPr>
            <p:spPr>
              <a:xfrm>
                <a:off x="4800" y="1056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</p:grpSp>
        <p:grpSp>
          <p:nvGrpSpPr>
            <p:cNvPr id="4196" name="Google Shape;4196;p104"/>
            <p:cNvGrpSpPr/>
            <p:nvPr/>
          </p:nvGrpSpPr>
          <p:grpSpPr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4197" name="Google Shape;4197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98" name="Google Shape;4198;p104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199" name="Google Shape;4199;p104"/>
            <p:cNvGrpSpPr/>
            <p:nvPr/>
          </p:nvGrpSpPr>
          <p:grpSpPr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4200" name="Google Shape;4200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01" name="Google Shape;4201;p104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grpSp>
          <p:nvGrpSpPr>
            <p:cNvPr id="4202" name="Google Shape;4202;p104"/>
            <p:cNvGrpSpPr/>
            <p:nvPr/>
          </p:nvGrpSpPr>
          <p:grpSpPr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4203" name="Google Shape;4203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04" name="Google Shape;4204;p104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205" name="Google Shape;4205;p104"/>
            <p:cNvGrpSpPr/>
            <p:nvPr/>
          </p:nvGrpSpPr>
          <p:grpSpPr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4206" name="Google Shape;4206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07" name="Google Shape;4207;p104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  <p:grpSp>
          <p:nvGrpSpPr>
            <p:cNvPr id="4208" name="Google Shape;4208;p104"/>
            <p:cNvGrpSpPr/>
            <p:nvPr/>
          </p:nvGrpSpPr>
          <p:grpSpPr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4209" name="Google Shape;4209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10" name="Google Shape;4210;p104"/>
              <p:cNvSpPr txBox="1"/>
              <p:nvPr/>
            </p:nvSpPr>
            <p:spPr>
              <a:xfrm>
                <a:off x="4800" y="1056"/>
                <a:ext cx="29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/>
              </a:p>
            </p:txBody>
          </p:sp>
        </p:grpSp>
        <p:grpSp>
          <p:nvGrpSpPr>
            <p:cNvPr id="4211" name="Google Shape;4211;p104"/>
            <p:cNvGrpSpPr/>
            <p:nvPr/>
          </p:nvGrpSpPr>
          <p:grpSpPr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4212" name="Google Shape;4212;p104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13" name="Google Shape;4213;p104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</p:grpSp>
        <p:cxnSp>
          <p:nvCxnSpPr>
            <p:cNvPr id="4214" name="Google Shape;4214;p104"/>
            <p:cNvCxnSpPr/>
            <p:nvPr/>
          </p:nvCxnSpPr>
          <p:spPr>
            <a:xfrm flipH="1">
              <a:off x="2016" y="1632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5" name="Google Shape;4215;p104"/>
            <p:cNvCxnSpPr/>
            <p:nvPr/>
          </p:nvCxnSpPr>
          <p:spPr>
            <a:xfrm>
              <a:off x="1872" y="2592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6" name="Google Shape;4216;p104"/>
            <p:cNvCxnSpPr/>
            <p:nvPr/>
          </p:nvCxnSpPr>
          <p:spPr>
            <a:xfrm>
              <a:off x="2112" y="2544"/>
              <a:ext cx="624" cy="4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7" name="Google Shape;4217;p104"/>
            <p:cNvCxnSpPr/>
            <p:nvPr/>
          </p:nvCxnSpPr>
          <p:spPr>
            <a:xfrm>
              <a:off x="2736" y="1728"/>
              <a:ext cx="96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8" name="Google Shape;4218;p104"/>
            <p:cNvCxnSpPr/>
            <p:nvPr/>
          </p:nvCxnSpPr>
          <p:spPr>
            <a:xfrm>
              <a:off x="2880" y="1584"/>
              <a:ext cx="91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9" name="Google Shape;4219;p104"/>
            <p:cNvCxnSpPr/>
            <p:nvPr/>
          </p:nvCxnSpPr>
          <p:spPr>
            <a:xfrm>
              <a:off x="2880" y="2640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20" name="Google Shape;4220;p104"/>
            <p:cNvCxnSpPr/>
            <p:nvPr/>
          </p:nvCxnSpPr>
          <p:spPr>
            <a:xfrm flipH="1">
              <a:off x="3120" y="2544"/>
              <a:ext cx="67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21" name="Google Shape;4221;p104"/>
            <p:cNvCxnSpPr/>
            <p:nvPr/>
          </p:nvCxnSpPr>
          <p:spPr>
            <a:xfrm flipH="1">
              <a:off x="1152" y="2496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22" name="Google Shape;4222;p104"/>
            <p:cNvSpPr txBox="1"/>
            <p:nvPr/>
          </p:nvSpPr>
          <p:spPr>
            <a:xfrm>
              <a:off x="2112" y="164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223" name="Google Shape;4223;p104"/>
            <p:cNvSpPr txBox="1"/>
            <p:nvPr/>
          </p:nvSpPr>
          <p:spPr>
            <a:xfrm>
              <a:off x="2784" y="16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224" name="Google Shape;4224;p104"/>
            <p:cNvSpPr txBox="1"/>
            <p:nvPr/>
          </p:nvSpPr>
          <p:spPr>
            <a:xfrm>
              <a:off x="3312" y="16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225" name="Google Shape;4225;p104"/>
            <p:cNvSpPr txBox="1"/>
            <p:nvPr/>
          </p:nvSpPr>
          <p:spPr>
            <a:xfrm>
              <a:off x="2304" y="2464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4226" name="Google Shape;4226;p104"/>
            <p:cNvSpPr txBox="1"/>
            <p:nvPr/>
          </p:nvSpPr>
          <p:spPr>
            <a:xfrm>
              <a:off x="2928" y="2608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4227" name="Google Shape;4227;p104"/>
            <p:cNvSpPr txBox="1"/>
            <p:nvPr/>
          </p:nvSpPr>
          <p:spPr>
            <a:xfrm>
              <a:off x="3504" y="2704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228" name="Google Shape;4228;p104"/>
            <p:cNvSpPr txBox="1"/>
            <p:nvPr/>
          </p:nvSpPr>
          <p:spPr>
            <a:xfrm>
              <a:off x="1296" y="24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229" name="Google Shape;4229;p104"/>
            <p:cNvSpPr txBox="1"/>
            <p:nvPr/>
          </p:nvSpPr>
          <p:spPr>
            <a:xfrm>
              <a:off x="1584" y="260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3" name="Shape 4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Google Shape;4234;p10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Breadth-First Search</a:t>
            </a:r>
            <a:endParaRPr/>
          </a:p>
        </p:txBody>
      </p:sp>
      <p:sp>
        <p:nvSpPr>
          <p:cNvPr id="4235" name="Google Shape;4235;p105"/>
          <p:cNvSpPr txBox="1"/>
          <p:nvPr>
            <p:ph idx="1" type="body"/>
          </p:nvPr>
        </p:nvSpPr>
        <p:spPr>
          <a:xfrm>
            <a:off x="838200" y="13716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/>
              <a:t>		Expanded node  	Nodes list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	{ S</a:t>
            </a:r>
            <a:r>
              <a:rPr baseline="30000" lang="en-US"/>
              <a:t>0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S</a:t>
            </a:r>
            <a:r>
              <a:rPr baseline="30000" lang="en-US"/>
              <a:t>0</a:t>
            </a:r>
            <a:r>
              <a:rPr lang="en-US"/>
              <a:t>	{ A</a:t>
            </a:r>
            <a:r>
              <a:rPr baseline="30000" lang="en-US"/>
              <a:t>3</a:t>
            </a:r>
            <a:r>
              <a:rPr lang="en-US"/>
              <a:t>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A</a:t>
            </a:r>
            <a:r>
              <a:rPr baseline="30000" lang="en-US"/>
              <a:t>3</a:t>
            </a:r>
            <a:r>
              <a:rPr lang="en-US"/>
              <a:t>	{ B</a:t>
            </a:r>
            <a:r>
              <a:rPr baseline="30000" lang="en-US"/>
              <a:t>1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D</a:t>
            </a:r>
            <a:r>
              <a:rPr baseline="30000" lang="en-US"/>
              <a:t>6</a:t>
            </a:r>
            <a:r>
              <a:rPr lang="en-US"/>
              <a:t>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}  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B</a:t>
            </a:r>
            <a:r>
              <a:rPr baseline="30000" lang="en-US"/>
              <a:t>1</a:t>
            </a:r>
            <a:r>
              <a:rPr lang="en-US"/>
              <a:t>	{ C</a:t>
            </a:r>
            <a:r>
              <a:rPr baseline="30000" lang="en-US"/>
              <a:t>8</a:t>
            </a:r>
            <a:r>
              <a:rPr lang="en-US"/>
              <a:t> D</a:t>
            </a:r>
            <a:r>
              <a:rPr baseline="30000" lang="en-US"/>
              <a:t>6</a:t>
            </a:r>
            <a:r>
              <a:rPr lang="en-US"/>
              <a:t>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G</a:t>
            </a:r>
            <a:r>
              <a:rPr baseline="30000" lang="en-US"/>
              <a:t>21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C</a:t>
            </a:r>
            <a:r>
              <a:rPr baseline="30000" lang="en-US"/>
              <a:t>8</a:t>
            </a:r>
            <a:r>
              <a:rPr lang="en-US"/>
              <a:t>	{ D</a:t>
            </a:r>
            <a:r>
              <a:rPr baseline="30000" lang="en-US"/>
              <a:t>6</a:t>
            </a:r>
            <a:r>
              <a:rPr lang="en-US"/>
              <a:t>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G</a:t>
            </a:r>
            <a:r>
              <a:rPr baseline="30000" lang="en-US"/>
              <a:t>21</a:t>
            </a:r>
            <a:r>
              <a:rPr lang="en-US"/>
              <a:t> G</a:t>
            </a:r>
            <a:r>
              <a:rPr baseline="30000" lang="en-US"/>
              <a:t>13</a:t>
            </a:r>
            <a:r>
              <a:rPr lang="en-US"/>
              <a:t> }        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D</a:t>
            </a:r>
            <a:r>
              <a:rPr baseline="30000" lang="en-US"/>
              <a:t>6</a:t>
            </a:r>
            <a:r>
              <a:rPr lang="en-US"/>
              <a:t>	{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G</a:t>
            </a:r>
            <a:r>
              <a:rPr baseline="30000" lang="en-US"/>
              <a:t>21</a:t>
            </a:r>
            <a:r>
              <a:rPr lang="en-US"/>
              <a:t> G</a:t>
            </a:r>
            <a:r>
              <a:rPr baseline="30000" lang="en-US"/>
              <a:t>13</a:t>
            </a:r>
            <a:r>
              <a:rPr lang="en-US"/>
              <a:t> }  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E</a:t>
            </a:r>
            <a:r>
              <a:rPr baseline="30000" lang="en-US"/>
              <a:t>10</a:t>
            </a:r>
            <a:r>
              <a:rPr lang="en-US"/>
              <a:t>	{ G</a:t>
            </a:r>
            <a:r>
              <a:rPr baseline="30000" lang="en-US"/>
              <a:t>18</a:t>
            </a:r>
            <a:r>
              <a:rPr lang="en-US"/>
              <a:t> G</a:t>
            </a:r>
            <a:r>
              <a:rPr baseline="30000" lang="en-US"/>
              <a:t>21</a:t>
            </a:r>
            <a:r>
              <a:rPr lang="en-US"/>
              <a:t> G</a:t>
            </a:r>
            <a:r>
              <a:rPr baseline="30000" lang="en-US"/>
              <a:t>13</a:t>
            </a:r>
            <a:r>
              <a:rPr lang="en-US"/>
              <a:t> }    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G</a:t>
            </a:r>
            <a:r>
              <a:rPr baseline="30000" lang="en-US"/>
              <a:t>18</a:t>
            </a:r>
            <a:r>
              <a:rPr lang="en-US"/>
              <a:t>	{ G</a:t>
            </a:r>
            <a:r>
              <a:rPr baseline="30000" lang="en-US"/>
              <a:t>21</a:t>
            </a:r>
            <a:r>
              <a:rPr lang="en-US"/>
              <a:t> G</a:t>
            </a:r>
            <a:r>
              <a:rPr baseline="30000" lang="en-US"/>
              <a:t>13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    Solution path found is S A G , cost 18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    Number of nodes expanded (including goal node) = 7</a:t>
            </a:r>
            <a:endParaRPr/>
          </a:p>
        </p:txBody>
      </p:sp>
      <p:grpSp>
        <p:nvGrpSpPr>
          <p:cNvPr id="4236" name="Google Shape;4236;p105"/>
          <p:cNvGrpSpPr/>
          <p:nvPr/>
        </p:nvGrpSpPr>
        <p:grpSpPr>
          <a:xfrm>
            <a:off x="6553200" y="223596"/>
            <a:ext cx="2362200" cy="2519604"/>
            <a:chOff x="816" y="1296"/>
            <a:chExt cx="3360" cy="2160"/>
          </a:xfrm>
        </p:grpSpPr>
        <p:grpSp>
          <p:nvGrpSpPr>
            <p:cNvPr id="4237" name="Google Shape;4237;p105"/>
            <p:cNvGrpSpPr/>
            <p:nvPr/>
          </p:nvGrpSpPr>
          <p:grpSpPr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238" name="Google Shape;4238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39" name="Google Shape;4239;p105"/>
              <p:cNvSpPr txBox="1"/>
              <p:nvPr/>
            </p:nvSpPr>
            <p:spPr>
              <a:xfrm>
                <a:off x="4800" y="1056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</p:grpSp>
        <p:grpSp>
          <p:nvGrpSpPr>
            <p:cNvPr id="4240" name="Google Shape;4240;p105"/>
            <p:cNvGrpSpPr/>
            <p:nvPr/>
          </p:nvGrpSpPr>
          <p:grpSpPr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4241" name="Google Shape;4241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2" name="Google Shape;4242;p105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243" name="Google Shape;4243;p105"/>
            <p:cNvGrpSpPr/>
            <p:nvPr/>
          </p:nvGrpSpPr>
          <p:grpSpPr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4244" name="Google Shape;4244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5" name="Google Shape;4245;p105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grpSp>
          <p:nvGrpSpPr>
            <p:cNvPr id="4246" name="Google Shape;4246;p105"/>
            <p:cNvGrpSpPr/>
            <p:nvPr/>
          </p:nvGrpSpPr>
          <p:grpSpPr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4247" name="Google Shape;4247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48" name="Google Shape;4248;p105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249" name="Google Shape;4249;p105"/>
            <p:cNvGrpSpPr/>
            <p:nvPr/>
          </p:nvGrpSpPr>
          <p:grpSpPr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4250" name="Google Shape;4250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1" name="Google Shape;4251;p105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  <p:grpSp>
          <p:nvGrpSpPr>
            <p:cNvPr id="4252" name="Google Shape;4252;p105"/>
            <p:cNvGrpSpPr/>
            <p:nvPr/>
          </p:nvGrpSpPr>
          <p:grpSpPr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4253" name="Google Shape;4253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4" name="Google Shape;4254;p105"/>
              <p:cNvSpPr txBox="1"/>
              <p:nvPr/>
            </p:nvSpPr>
            <p:spPr>
              <a:xfrm>
                <a:off x="4800" y="1056"/>
                <a:ext cx="29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/>
              </a:p>
            </p:txBody>
          </p:sp>
        </p:grpSp>
        <p:grpSp>
          <p:nvGrpSpPr>
            <p:cNvPr id="4255" name="Google Shape;4255;p105"/>
            <p:cNvGrpSpPr/>
            <p:nvPr/>
          </p:nvGrpSpPr>
          <p:grpSpPr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4256" name="Google Shape;4256;p105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57" name="Google Shape;4257;p105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</p:grpSp>
        <p:cxnSp>
          <p:nvCxnSpPr>
            <p:cNvPr id="4258" name="Google Shape;4258;p105"/>
            <p:cNvCxnSpPr/>
            <p:nvPr/>
          </p:nvCxnSpPr>
          <p:spPr>
            <a:xfrm flipH="1">
              <a:off x="2016" y="1632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59" name="Google Shape;4259;p105"/>
            <p:cNvCxnSpPr/>
            <p:nvPr/>
          </p:nvCxnSpPr>
          <p:spPr>
            <a:xfrm>
              <a:off x="1872" y="2592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0" name="Google Shape;4260;p105"/>
            <p:cNvCxnSpPr/>
            <p:nvPr/>
          </p:nvCxnSpPr>
          <p:spPr>
            <a:xfrm>
              <a:off x="2112" y="2544"/>
              <a:ext cx="624" cy="4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1" name="Google Shape;4261;p105"/>
            <p:cNvCxnSpPr/>
            <p:nvPr/>
          </p:nvCxnSpPr>
          <p:spPr>
            <a:xfrm>
              <a:off x="2736" y="1728"/>
              <a:ext cx="96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2" name="Google Shape;4262;p105"/>
            <p:cNvCxnSpPr/>
            <p:nvPr/>
          </p:nvCxnSpPr>
          <p:spPr>
            <a:xfrm>
              <a:off x="2880" y="1584"/>
              <a:ext cx="91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3" name="Google Shape;4263;p105"/>
            <p:cNvCxnSpPr/>
            <p:nvPr/>
          </p:nvCxnSpPr>
          <p:spPr>
            <a:xfrm>
              <a:off x="2880" y="2640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4" name="Google Shape;4264;p105"/>
            <p:cNvCxnSpPr/>
            <p:nvPr/>
          </p:nvCxnSpPr>
          <p:spPr>
            <a:xfrm flipH="1">
              <a:off x="3120" y="2544"/>
              <a:ext cx="67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65" name="Google Shape;4265;p105"/>
            <p:cNvCxnSpPr/>
            <p:nvPr/>
          </p:nvCxnSpPr>
          <p:spPr>
            <a:xfrm flipH="1">
              <a:off x="1152" y="2496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66" name="Google Shape;4266;p105"/>
            <p:cNvSpPr txBox="1"/>
            <p:nvPr/>
          </p:nvSpPr>
          <p:spPr>
            <a:xfrm>
              <a:off x="2112" y="164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267" name="Google Shape;4267;p105"/>
            <p:cNvSpPr txBox="1"/>
            <p:nvPr/>
          </p:nvSpPr>
          <p:spPr>
            <a:xfrm>
              <a:off x="2784" y="16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268" name="Google Shape;4268;p105"/>
            <p:cNvSpPr txBox="1"/>
            <p:nvPr/>
          </p:nvSpPr>
          <p:spPr>
            <a:xfrm>
              <a:off x="3312" y="16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269" name="Google Shape;4269;p105"/>
            <p:cNvSpPr txBox="1"/>
            <p:nvPr/>
          </p:nvSpPr>
          <p:spPr>
            <a:xfrm>
              <a:off x="2304" y="2464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4270" name="Google Shape;4270;p105"/>
            <p:cNvSpPr txBox="1"/>
            <p:nvPr/>
          </p:nvSpPr>
          <p:spPr>
            <a:xfrm>
              <a:off x="2928" y="2608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4271" name="Google Shape;4271;p105"/>
            <p:cNvSpPr txBox="1"/>
            <p:nvPr/>
          </p:nvSpPr>
          <p:spPr>
            <a:xfrm>
              <a:off x="3504" y="2704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272" name="Google Shape;4272;p105"/>
            <p:cNvSpPr txBox="1"/>
            <p:nvPr/>
          </p:nvSpPr>
          <p:spPr>
            <a:xfrm>
              <a:off x="1296" y="24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273" name="Google Shape;4273;p105"/>
            <p:cNvSpPr txBox="1"/>
            <p:nvPr/>
          </p:nvSpPr>
          <p:spPr>
            <a:xfrm>
              <a:off x="1584" y="260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7" name="Shape 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Google Shape;4278;p106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Uniform-Cost Search </a:t>
            </a:r>
            <a:endParaRPr/>
          </a:p>
        </p:txBody>
      </p:sp>
      <p:sp>
        <p:nvSpPr>
          <p:cNvPr id="4279" name="Google Shape;4279;p106"/>
          <p:cNvSpPr txBox="1"/>
          <p:nvPr>
            <p:ph idx="1" type="body"/>
          </p:nvPr>
        </p:nvSpPr>
        <p:spPr>
          <a:xfrm>
            <a:off x="304800" y="12192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/>
              <a:t>		Expanded node  	Nodes list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	{ S</a:t>
            </a:r>
            <a:r>
              <a:rPr baseline="30000" lang="en-US"/>
              <a:t>0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S</a:t>
            </a:r>
            <a:r>
              <a:rPr baseline="30000" lang="en-US"/>
              <a:t>0</a:t>
            </a:r>
            <a:r>
              <a:rPr lang="en-US"/>
              <a:t>	{ B</a:t>
            </a:r>
            <a:r>
              <a:rPr baseline="30000" lang="en-US"/>
              <a:t>1</a:t>
            </a:r>
            <a:r>
              <a:rPr lang="en-US"/>
              <a:t> A</a:t>
            </a:r>
            <a:r>
              <a:rPr baseline="30000" lang="en-US"/>
              <a:t>3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B</a:t>
            </a:r>
            <a:r>
              <a:rPr baseline="30000" lang="en-US"/>
              <a:t>1</a:t>
            </a:r>
            <a:r>
              <a:rPr lang="en-US"/>
              <a:t>	{ A</a:t>
            </a:r>
            <a:r>
              <a:rPr baseline="30000" lang="en-US"/>
              <a:t>3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G</a:t>
            </a:r>
            <a:r>
              <a:rPr baseline="30000" lang="en-US"/>
              <a:t>21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A</a:t>
            </a:r>
            <a:r>
              <a:rPr baseline="30000" lang="en-US"/>
              <a:t>3</a:t>
            </a:r>
            <a:r>
              <a:rPr lang="en-US"/>
              <a:t>	{ D</a:t>
            </a:r>
            <a:r>
              <a:rPr baseline="30000" lang="en-US"/>
              <a:t>6</a:t>
            </a:r>
            <a:r>
              <a:rPr lang="en-US"/>
              <a:t> C</a:t>
            </a:r>
            <a:r>
              <a:rPr baseline="30000" lang="en-US"/>
              <a:t>8</a:t>
            </a:r>
            <a:r>
              <a:rPr lang="en-US"/>
              <a:t>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}	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D</a:t>
            </a:r>
            <a:r>
              <a:rPr baseline="30000" lang="en-US"/>
              <a:t>6</a:t>
            </a:r>
            <a:r>
              <a:rPr lang="en-US"/>
              <a:t>	{ C</a:t>
            </a:r>
            <a:r>
              <a:rPr baseline="30000" lang="en-US"/>
              <a:t>8</a:t>
            </a:r>
            <a:r>
              <a:rPr lang="en-US"/>
              <a:t>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18</a:t>
            </a:r>
            <a:r>
              <a:rPr lang="en-US"/>
              <a:t> 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C</a:t>
            </a:r>
            <a:r>
              <a:rPr baseline="30000" lang="en-US"/>
              <a:t>8</a:t>
            </a:r>
            <a:r>
              <a:rPr lang="en-US"/>
              <a:t>	{ E</a:t>
            </a:r>
            <a:r>
              <a:rPr baseline="30000" lang="en-US"/>
              <a:t>10</a:t>
            </a:r>
            <a:r>
              <a:rPr lang="en-US"/>
              <a:t> G</a:t>
            </a:r>
            <a:r>
              <a:rPr baseline="30000" lang="en-US"/>
              <a:t>13</a:t>
            </a:r>
            <a:r>
              <a:rPr lang="en-US"/>
              <a:t>}      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E</a:t>
            </a:r>
            <a:r>
              <a:rPr baseline="30000" lang="en-US"/>
              <a:t>10</a:t>
            </a:r>
            <a:r>
              <a:rPr lang="en-US"/>
              <a:t>	{ G</a:t>
            </a:r>
            <a:r>
              <a:rPr baseline="30000" lang="en-US"/>
              <a:t>13</a:t>
            </a:r>
            <a:r>
              <a:rPr lang="en-US"/>
              <a:t>}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			G</a:t>
            </a:r>
            <a:r>
              <a:rPr baseline="30000" lang="en-US"/>
              <a:t>13</a:t>
            </a:r>
            <a:r>
              <a:rPr lang="en-US"/>
              <a:t>	{}                            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    Solution path found is S C G, cost 13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    Number of nodes expanded (including goal node) = 7</a:t>
            </a:r>
            <a:endParaRPr/>
          </a:p>
        </p:txBody>
      </p:sp>
      <p:grpSp>
        <p:nvGrpSpPr>
          <p:cNvPr id="4280" name="Google Shape;4280;p106"/>
          <p:cNvGrpSpPr/>
          <p:nvPr/>
        </p:nvGrpSpPr>
        <p:grpSpPr>
          <a:xfrm>
            <a:off x="6553200" y="223596"/>
            <a:ext cx="2362200" cy="2519604"/>
            <a:chOff x="816" y="1296"/>
            <a:chExt cx="3360" cy="2160"/>
          </a:xfrm>
        </p:grpSpPr>
        <p:grpSp>
          <p:nvGrpSpPr>
            <p:cNvPr id="4281" name="Google Shape;4281;p106"/>
            <p:cNvGrpSpPr/>
            <p:nvPr/>
          </p:nvGrpSpPr>
          <p:grpSpPr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282" name="Google Shape;4282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3" name="Google Shape;4283;p106"/>
              <p:cNvSpPr txBox="1"/>
              <p:nvPr/>
            </p:nvSpPr>
            <p:spPr>
              <a:xfrm>
                <a:off x="4800" y="1056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</p:grpSp>
        <p:grpSp>
          <p:nvGrpSpPr>
            <p:cNvPr id="4284" name="Google Shape;4284;p106"/>
            <p:cNvGrpSpPr/>
            <p:nvPr/>
          </p:nvGrpSpPr>
          <p:grpSpPr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4285" name="Google Shape;4285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6" name="Google Shape;4286;p106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</p:grpSp>
        <p:grpSp>
          <p:nvGrpSpPr>
            <p:cNvPr id="4287" name="Google Shape;4287;p106"/>
            <p:cNvGrpSpPr/>
            <p:nvPr/>
          </p:nvGrpSpPr>
          <p:grpSpPr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4288" name="Google Shape;4288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89" name="Google Shape;4289;p106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</p:grpSp>
        <p:grpSp>
          <p:nvGrpSpPr>
            <p:cNvPr id="4290" name="Google Shape;4290;p106"/>
            <p:cNvGrpSpPr/>
            <p:nvPr/>
          </p:nvGrpSpPr>
          <p:grpSpPr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4291" name="Google Shape;4291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2" name="Google Shape;4292;p106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</p:grpSp>
        <p:grpSp>
          <p:nvGrpSpPr>
            <p:cNvPr id="4293" name="Google Shape;4293;p106"/>
            <p:cNvGrpSpPr/>
            <p:nvPr/>
          </p:nvGrpSpPr>
          <p:grpSpPr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4294" name="Google Shape;4294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5" name="Google Shape;4295;p106"/>
              <p:cNvSpPr txBox="1"/>
              <p:nvPr/>
            </p:nvSpPr>
            <p:spPr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</p:grpSp>
        <p:grpSp>
          <p:nvGrpSpPr>
            <p:cNvPr id="4296" name="Google Shape;4296;p106"/>
            <p:cNvGrpSpPr/>
            <p:nvPr/>
          </p:nvGrpSpPr>
          <p:grpSpPr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4297" name="Google Shape;4297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98" name="Google Shape;4298;p106"/>
              <p:cNvSpPr txBox="1"/>
              <p:nvPr/>
            </p:nvSpPr>
            <p:spPr>
              <a:xfrm>
                <a:off x="4800" y="1056"/>
                <a:ext cx="29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/>
              </a:p>
            </p:txBody>
          </p:sp>
        </p:grpSp>
        <p:grpSp>
          <p:nvGrpSpPr>
            <p:cNvPr id="4299" name="Google Shape;4299;p106"/>
            <p:cNvGrpSpPr/>
            <p:nvPr/>
          </p:nvGrpSpPr>
          <p:grpSpPr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4300" name="Google Shape;4300;p106"/>
              <p:cNvSpPr/>
              <p:nvPr/>
            </p:nvSpPr>
            <p:spPr>
              <a:xfrm>
                <a:off x="4752" y="1056"/>
                <a:ext cx="384" cy="384"/>
              </a:xfrm>
              <a:prstGeom prst="ellipse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01" name="Google Shape;4301;p106"/>
              <p:cNvSpPr txBox="1"/>
              <p:nvPr/>
            </p:nvSpPr>
            <p:spPr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</p:grpSp>
        <p:cxnSp>
          <p:nvCxnSpPr>
            <p:cNvPr id="4302" name="Google Shape;4302;p106"/>
            <p:cNvCxnSpPr/>
            <p:nvPr/>
          </p:nvCxnSpPr>
          <p:spPr>
            <a:xfrm flipH="1">
              <a:off x="2016" y="1632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3" name="Google Shape;4303;p106"/>
            <p:cNvCxnSpPr/>
            <p:nvPr/>
          </p:nvCxnSpPr>
          <p:spPr>
            <a:xfrm>
              <a:off x="1872" y="2592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4" name="Google Shape;4304;p106"/>
            <p:cNvCxnSpPr/>
            <p:nvPr/>
          </p:nvCxnSpPr>
          <p:spPr>
            <a:xfrm>
              <a:off x="2112" y="2544"/>
              <a:ext cx="624" cy="48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5" name="Google Shape;4305;p106"/>
            <p:cNvCxnSpPr/>
            <p:nvPr/>
          </p:nvCxnSpPr>
          <p:spPr>
            <a:xfrm>
              <a:off x="2736" y="1728"/>
              <a:ext cx="96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6" name="Google Shape;4306;p106"/>
            <p:cNvCxnSpPr/>
            <p:nvPr/>
          </p:nvCxnSpPr>
          <p:spPr>
            <a:xfrm>
              <a:off x="2880" y="1584"/>
              <a:ext cx="91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7" name="Google Shape;4307;p106"/>
            <p:cNvCxnSpPr/>
            <p:nvPr/>
          </p:nvCxnSpPr>
          <p:spPr>
            <a:xfrm>
              <a:off x="2880" y="2640"/>
              <a:ext cx="0" cy="432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8" name="Google Shape;4308;p106"/>
            <p:cNvCxnSpPr/>
            <p:nvPr/>
          </p:nvCxnSpPr>
          <p:spPr>
            <a:xfrm flipH="1">
              <a:off x="3120" y="2544"/>
              <a:ext cx="672" cy="5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09" name="Google Shape;4309;p106"/>
            <p:cNvCxnSpPr/>
            <p:nvPr/>
          </p:nvCxnSpPr>
          <p:spPr>
            <a:xfrm flipH="1">
              <a:off x="1152" y="2496"/>
              <a:ext cx="528" cy="5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10" name="Google Shape;4310;p106"/>
            <p:cNvSpPr txBox="1"/>
            <p:nvPr/>
          </p:nvSpPr>
          <p:spPr>
            <a:xfrm>
              <a:off x="2112" y="164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311" name="Google Shape;4311;p106"/>
            <p:cNvSpPr txBox="1"/>
            <p:nvPr/>
          </p:nvSpPr>
          <p:spPr>
            <a:xfrm>
              <a:off x="2784" y="1696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312" name="Google Shape;4312;p106"/>
            <p:cNvSpPr txBox="1"/>
            <p:nvPr/>
          </p:nvSpPr>
          <p:spPr>
            <a:xfrm>
              <a:off x="3312" y="16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  <p:sp>
          <p:nvSpPr>
            <p:cNvPr id="4313" name="Google Shape;4313;p106"/>
            <p:cNvSpPr txBox="1"/>
            <p:nvPr/>
          </p:nvSpPr>
          <p:spPr>
            <a:xfrm>
              <a:off x="2304" y="2464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/>
            </a:p>
          </p:txBody>
        </p:sp>
        <p:sp>
          <p:nvSpPr>
            <p:cNvPr id="4314" name="Google Shape;4314;p106"/>
            <p:cNvSpPr txBox="1"/>
            <p:nvPr/>
          </p:nvSpPr>
          <p:spPr>
            <a:xfrm>
              <a:off x="2928" y="2608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</a:t>
              </a:r>
              <a:endParaRPr/>
            </a:p>
          </p:txBody>
        </p:sp>
        <p:sp>
          <p:nvSpPr>
            <p:cNvPr id="4315" name="Google Shape;4315;p106"/>
            <p:cNvSpPr txBox="1"/>
            <p:nvPr/>
          </p:nvSpPr>
          <p:spPr>
            <a:xfrm>
              <a:off x="3504" y="2704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4316" name="Google Shape;4316;p106"/>
            <p:cNvSpPr txBox="1"/>
            <p:nvPr/>
          </p:nvSpPr>
          <p:spPr>
            <a:xfrm>
              <a:off x="1296" y="2400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4317" name="Google Shape;4317;p106"/>
            <p:cNvSpPr txBox="1"/>
            <p:nvPr/>
          </p:nvSpPr>
          <p:spPr>
            <a:xfrm>
              <a:off x="1584" y="2608"/>
              <a:ext cx="22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2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3" name="Google Shape;4323;p10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4" name="Google Shape;4324;p10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Bidirectional Search</a:t>
            </a:r>
            <a:endParaRPr/>
          </a:p>
        </p:txBody>
      </p:sp>
      <p:sp>
        <p:nvSpPr>
          <p:cNvPr id="4325" name="Google Shape;4325;p107"/>
          <p:cNvSpPr txBox="1"/>
          <p:nvPr>
            <p:ph idx="1" type="body"/>
          </p:nvPr>
        </p:nvSpPr>
        <p:spPr>
          <a:xfrm>
            <a:off x="685800" y="1143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5425" lvl="0" marL="22542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Idea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simultaneously search forward from S and backwards from G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stop when both “meet in the middle”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need to keep track of the intersection of 2 open sets of nodes</a:t>
            </a:r>
            <a:endParaRPr/>
          </a:p>
          <a:p>
            <a:pPr indent="-225425" lvl="0" marL="2254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What does searching backwards from G mean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need a way to specify the predecessors of G</a:t>
            </a:r>
            <a:endParaRPr/>
          </a:p>
          <a:p>
            <a:pPr indent="-233362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this can be difficult, </a:t>
            </a:r>
            <a:endParaRPr/>
          </a:p>
          <a:p>
            <a:pPr indent="-233362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e.g., predecessors of checkmate in chess?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what if there are multiple goal states?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what if there is only a goal test, no explicit list?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9" name="Shape 4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0" name="Google Shape;4330;p10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1" name="Google Shape;4331;p10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Criteria are used to Compare different search techniques ?</a:t>
            </a:r>
            <a:endParaRPr sz="3600"/>
          </a:p>
        </p:txBody>
      </p:sp>
      <p:sp>
        <p:nvSpPr>
          <p:cNvPr id="4332" name="Google Shape;4332;p108"/>
          <p:cNvSpPr txBox="1"/>
          <p:nvPr>
            <p:ph idx="1" type="body"/>
          </p:nvPr>
        </p:nvSpPr>
        <p:spPr>
          <a:xfrm>
            <a:off x="762000" y="1676400"/>
            <a:ext cx="7772400" cy="461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As we are going to consider different techniques to search the problem space, we need to consider what criteria we will use to compare them.</a:t>
            </a:r>
            <a:endParaRPr/>
          </a:p>
          <a:p>
            <a:pPr indent="-98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225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/>
              <a:t>Completeness</a:t>
            </a:r>
            <a:r>
              <a:rPr lang="en-US" sz="2000"/>
              <a:t>: Is the technique guaranteed to find an answer (if there is one). </a:t>
            </a:r>
            <a:endParaRPr/>
          </a:p>
          <a:p>
            <a:pPr indent="-98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225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/>
              <a:t>Optimality/Admissibility </a:t>
            </a:r>
            <a:r>
              <a:rPr lang="en-US" sz="2000"/>
              <a:t>: does it always find a least-cost solution?</a:t>
            </a:r>
            <a:endParaRPr/>
          </a:p>
          <a:p>
            <a:pPr indent="-225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- an admissible algorithm will find a solution with minimum cost</a:t>
            </a:r>
            <a:endParaRPr/>
          </a:p>
          <a:p>
            <a:pPr indent="-98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225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 </a:t>
            </a:r>
            <a:r>
              <a:rPr b="1" lang="en-US" sz="2000"/>
              <a:t>Time Complexity</a:t>
            </a:r>
            <a:r>
              <a:rPr lang="en-US" sz="2000"/>
              <a:t>: How long does it take to find a solution.</a:t>
            </a:r>
            <a:endParaRPr/>
          </a:p>
          <a:p>
            <a:pPr indent="-98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225425" lvl="0" marL="2254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 </a:t>
            </a:r>
            <a:r>
              <a:rPr b="1" lang="en-US" sz="2000"/>
              <a:t>Space Complexity</a:t>
            </a:r>
            <a:r>
              <a:rPr lang="en-US" sz="2000"/>
              <a:t>: How much memory does it take to find a solution. </a:t>
            </a:r>
            <a:endParaRPr sz="20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6" name="Shape 4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7" name="Google Shape;4337;p10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8" name="Google Shape;4338;p10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and Space Complexity ?</a:t>
            </a:r>
            <a:endParaRPr/>
          </a:p>
        </p:txBody>
      </p:sp>
      <p:sp>
        <p:nvSpPr>
          <p:cNvPr id="4339" name="Google Shape;4339;p10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/>
              <a:t>Time and space complexity are measured in terms of:</a:t>
            </a:r>
            <a:endParaRPr/>
          </a:p>
          <a:p>
            <a:pPr indent="-381000" lvl="0" marL="381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The average number of new nodes we create when expanding a new node is the (effective) branching factor </a:t>
            </a:r>
            <a:r>
              <a:rPr b="1" lang="en-US" sz="2000"/>
              <a:t>b</a:t>
            </a:r>
            <a:r>
              <a:rPr lang="en-US" sz="2000"/>
              <a:t>.</a:t>
            </a:r>
            <a:endParaRPr/>
          </a:p>
          <a:p>
            <a:pPr indent="-254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The (maximum) branching factor </a:t>
            </a:r>
            <a:r>
              <a:rPr b="1" lang="en-US" sz="2000"/>
              <a:t>b</a:t>
            </a:r>
            <a:r>
              <a:rPr lang="en-US" sz="2000"/>
              <a:t> is defined as the maximum nodes created when a new node is expanded.</a:t>
            </a:r>
            <a:endParaRPr/>
          </a:p>
          <a:p>
            <a:pPr indent="-254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The length of a path to a goal is the depth </a:t>
            </a:r>
            <a:r>
              <a:rPr b="1" lang="en-US" sz="2000"/>
              <a:t>d</a:t>
            </a:r>
            <a:r>
              <a:rPr lang="en-US" sz="2000"/>
              <a:t>.</a:t>
            </a:r>
            <a:endParaRPr/>
          </a:p>
          <a:p>
            <a:pPr indent="-254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  <a:p>
            <a:pPr indent="-381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The maximum length of any path in the state space </a:t>
            </a:r>
            <a:r>
              <a:rPr b="1" lang="en-US" sz="2000"/>
              <a:t>m</a:t>
            </a:r>
            <a:r>
              <a:rPr lang="en-US" sz="2000"/>
              <a:t>.</a:t>
            </a:r>
            <a:r>
              <a:rPr b="1" i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54000" lvl="0" marL="381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</a:t>
            </a:r>
            <a:endParaRPr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53" name="Google Shape;253;p11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54" name="Google Shape;254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5" name="Google Shape;255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57" name="Google Shape;257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8" name="Google Shape;258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60" name="Google Shape;260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1" name="Google Shape;261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62" name="Google Shape;262;p11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63" name="Google Shape;263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4" name="Google Shape;264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66" name="Google Shape;266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68" name="Google Shape;268;p11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269" name="Google Shape;269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1" name="Google Shape;271;p11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272" name="Google Shape;272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" name="Google Shape;273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4" name="Google Shape;274;p11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275" name="Google Shape;275;p1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6" name="Google Shape;276;p1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7" name="Google Shape;277;p11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11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11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11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11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11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11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4" name="Shape 4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5" name="Google Shape;4345;p11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6" name="Google Shape;4346;p1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Properties of breadth-first search</a:t>
            </a:r>
            <a:endParaRPr/>
          </a:p>
        </p:txBody>
      </p:sp>
      <p:sp>
        <p:nvSpPr>
          <p:cNvPr id="4347" name="Google Shape;4347;p1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Complete?</a:t>
            </a:r>
            <a:r>
              <a:rPr lang="en-US" sz="2800">
                <a:solidFill>
                  <a:srgbClr val="CC0099"/>
                </a:solidFill>
              </a:rPr>
              <a:t> </a:t>
            </a:r>
            <a:r>
              <a:rPr lang="en-US" sz="2800"/>
              <a:t>Yes it always reaches goal (if </a:t>
            </a:r>
            <a:r>
              <a:rPr i="1" lang="en-US" sz="2800"/>
              <a:t>b</a:t>
            </a:r>
            <a:r>
              <a:rPr lang="en-US" sz="2800"/>
              <a:t> is finite)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Time?</a:t>
            </a:r>
            <a:r>
              <a:rPr lang="en-US" sz="2800"/>
              <a:t> </a:t>
            </a:r>
            <a:r>
              <a:rPr i="1" lang="en-US" sz="2800"/>
              <a:t>1+b+b</a:t>
            </a:r>
            <a:r>
              <a:rPr baseline="30000" i="1" lang="en-US" sz="2800"/>
              <a:t>2</a:t>
            </a:r>
            <a:r>
              <a:rPr i="1" lang="en-US" sz="2800"/>
              <a:t>+b</a:t>
            </a:r>
            <a:r>
              <a:rPr baseline="30000" i="1" lang="en-US" sz="2800"/>
              <a:t>3</a:t>
            </a:r>
            <a:r>
              <a:rPr lang="en-US" sz="2800"/>
              <a:t>+… +</a:t>
            </a:r>
            <a:r>
              <a:rPr i="1" lang="en-US" sz="2800"/>
              <a:t>b</a:t>
            </a:r>
            <a:r>
              <a:rPr baseline="30000" i="1" lang="en-US" sz="2800"/>
              <a:t>d</a:t>
            </a:r>
            <a:r>
              <a:rPr lang="en-US" sz="2800"/>
              <a:t> + (</a:t>
            </a:r>
            <a:r>
              <a:rPr i="1" lang="en-US" sz="2800"/>
              <a:t>b</a:t>
            </a:r>
            <a:r>
              <a:rPr baseline="30000" i="1" lang="en-US" sz="2800"/>
              <a:t>d+1</a:t>
            </a:r>
            <a:r>
              <a:rPr i="1" lang="en-US" sz="2800"/>
              <a:t>-b)</a:t>
            </a:r>
            <a:r>
              <a:rPr lang="en-US" sz="2800"/>
              <a:t>) = O(b</a:t>
            </a:r>
            <a:r>
              <a:rPr baseline="30000" lang="en-US" sz="2800"/>
              <a:t>d+1</a:t>
            </a:r>
            <a:r>
              <a:rPr lang="en-US" sz="2800"/>
              <a:t>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             (this is the number of nodes we generate)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Space?</a:t>
            </a:r>
            <a:r>
              <a:rPr lang="en-US" sz="2800"/>
              <a:t> </a:t>
            </a:r>
            <a:r>
              <a:rPr i="1" lang="en-US" sz="2800"/>
              <a:t>O(b</a:t>
            </a:r>
            <a:r>
              <a:rPr baseline="30000" i="1" lang="en-US" sz="2800"/>
              <a:t>d+1</a:t>
            </a:r>
            <a:r>
              <a:rPr i="1" lang="en-US" sz="2800"/>
              <a:t>)</a:t>
            </a:r>
            <a:r>
              <a:rPr lang="en-US" sz="2800"/>
              <a:t> (keeps every node in memory,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               either in fringe or on a path to fringe).</a:t>
            </a:r>
            <a:endParaRPr/>
          </a:p>
          <a:p>
            <a:pPr indent="-2254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Optimal?</a:t>
            </a:r>
            <a:r>
              <a:rPr lang="en-US" sz="2800"/>
              <a:t> Yes (if we guarantee that deeper solutions are less optimal, e.g. step-cost=1).</a:t>
            </a:r>
            <a:endParaRPr/>
          </a:p>
          <a:p>
            <a:pPr indent="-476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-225425" lvl="0" marL="22542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FF0000"/>
                </a:solidFill>
              </a:rPr>
              <a:t>Space</a:t>
            </a:r>
            <a:r>
              <a:rPr lang="en-US" sz="2800"/>
              <a:t> is the bigger problem (more than time)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2" name="Shape 4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3" name="Google Shape;4353;p11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4" name="Google Shape;4354;p1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Properties of depth-first search</a:t>
            </a:r>
            <a:endParaRPr/>
          </a:p>
        </p:txBody>
      </p:sp>
      <p:sp>
        <p:nvSpPr>
          <p:cNvPr id="4355" name="Google Shape;4355;p1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Complete?</a:t>
            </a:r>
            <a:r>
              <a:rPr lang="en-US" sz="2800"/>
              <a:t> No: fails in infinite-depth spaces</a:t>
            </a:r>
            <a:endParaRPr/>
          </a:p>
          <a:p>
            <a:pPr indent="-225425" lvl="0" marL="2254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   </a:t>
            </a:r>
            <a:r>
              <a:rPr lang="en-US" sz="2400"/>
              <a:t>Can modify to avoid repeated states along path</a:t>
            </a:r>
            <a:endParaRPr/>
          </a:p>
          <a:p>
            <a:pPr indent="-225425" lvl="0" marL="225425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Time?</a:t>
            </a:r>
            <a:r>
              <a:rPr lang="en-US" sz="2800"/>
              <a:t> </a:t>
            </a:r>
            <a:r>
              <a:rPr i="1" lang="en-US" sz="2800"/>
              <a:t>O(b</a:t>
            </a:r>
            <a:r>
              <a:rPr baseline="30000" i="1" lang="en-US" sz="2800"/>
              <a:t>m</a:t>
            </a:r>
            <a:r>
              <a:rPr i="1" lang="en-US" sz="2800"/>
              <a:t>)</a:t>
            </a:r>
            <a:r>
              <a:rPr lang="en-US" sz="2800"/>
              <a:t> with m=maximum depth</a:t>
            </a:r>
            <a:endParaRPr/>
          </a:p>
          <a:p>
            <a:pPr indent="-225425" lvl="0" marL="225425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/>
              <a:t>terrible if </a:t>
            </a:r>
            <a:r>
              <a:rPr i="1" lang="en-US" sz="2800"/>
              <a:t>m</a:t>
            </a:r>
            <a:r>
              <a:rPr lang="en-US" sz="2800"/>
              <a:t> is much larger than </a:t>
            </a:r>
            <a:r>
              <a:rPr i="1" lang="en-US" sz="2800"/>
              <a:t>d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/>
              <a:t> but if solutions are dense, may be much faster than      </a:t>
            </a:r>
            <a:endParaRPr/>
          </a:p>
          <a:p>
            <a:pPr indent="-227012" lvl="1" marL="5667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    breadth-first</a:t>
            </a:r>
            <a:endParaRPr/>
          </a:p>
          <a:p>
            <a:pPr indent="-225425" lvl="0" marL="225425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Space?</a:t>
            </a:r>
            <a:r>
              <a:rPr lang="en-US" sz="2800"/>
              <a:t> </a:t>
            </a:r>
            <a:r>
              <a:rPr i="1" lang="en-US" sz="2800"/>
              <a:t>O(bm), </a:t>
            </a:r>
            <a:r>
              <a:rPr lang="en-US" sz="2800"/>
              <a:t>i.e., linear space! </a:t>
            </a:r>
            <a:r>
              <a:rPr lang="en-US" sz="2400"/>
              <a:t>(we only need to 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   remember a single path + expanded unexplored nodes)</a:t>
            </a:r>
            <a:endParaRPr/>
          </a:p>
          <a:p>
            <a:pPr indent="-225425" lvl="0" marL="225425" rtl="0" algn="l">
              <a:spcBef>
                <a:spcPts val="560"/>
              </a:spcBef>
              <a:spcAft>
                <a:spcPts val="0"/>
              </a:spcAft>
              <a:buClr>
                <a:srgbClr val="CC0099"/>
              </a:buClr>
              <a:buSzPts val="2800"/>
              <a:buFont typeface="Times New Roman"/>
              <a:buChar char="•"/>
            </a:pPr>
            <a:r>
              <a:rPr lang="en-US" sz="2800" u="sng">
                <a:solidFill>
                  <a:srgbClr val="CC0099"/>
                </a:solidFill>
              </a:rPr>
              <a:t>Optimal?</a:t>
            </a:r>
            <a:r>
              <a:rPr lang="en-US" sz="2800"/>
              <a:t> No </a:t>
            </a:r>
            <a:r>
              <a:rPr lang="en-US" sz="2400"/>
              <a:t>(It may find a non-optimal goal first)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11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2" name="Google Shape;4362;p112"/>
          <p:cNvSpPr txBox="1"/>
          <p:nvPr>
            <p:ph type="title"/>
          </p:nvPr>
        </p:nvSpPr>
        <p:spPr>
          <a:xfrm>
            <a:off x="1350963" y="152400"/>
            <a:ext cx="7793037" cy="852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Properties of iterative deepening search</a:t>
            </a:r>
            <a:endParaRPr/>
          </a:p>
        </p:txBody>
      </p:sp>
      <p:sp>
        <p:nvSpPr>
          <p:cNvPr id="4363" name="Google Shape;4363;p112"/>
          <p:cNvSpPr txBox="1"/>
          <p:nvPr>
            <p:ph idx="1" type="body"/>
          </p:nvPr>
        </p:nvSpPr>
        <p:spPr>
          <a:xfrm>
            <a:off x="228600" y="1905000"/>
            <a:ext cx="8650288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Times New Roman"/>
              <a:buChar char="•"/>
            </a:pPr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Times New Roman"/>
              <a:buChar char="•"/>
            </a:pPr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>
                <a:solidFill>
                  <a:srgbClr val="CC0099"/>
                </a:solidFill>
              </a:rPr>
              <a:t> </a:t>
            </a:r>
            <a:r>
              <a:rPr i="1" lang="en-US"/>
              <a:t>(d+1)b</a:t>
            </a:r>
            <a:r>
              <a:rPr baseline="30000" i="1" lang="en-US"/>
              <a:t>0</a:t>
            </a:r>
            <a:r>
              <a:rPr i="1" lang="en-US"/>
              <a:t> + d b</a:t>
            </a:r>
            <a:r>
              <a:rPr baseline="30000" i="1" lang="en-US"/>
              <a:t>1</a:t>
            </a:r>
            <a:r>
              <a:rPr i="1" lang="en-US"/>
              <a:t> + (d-1)b</a:t>
            </a:r>
            <a:r>
              <a:rPr baseline="30000" i="1" lang="en-US"/>
              <a:t>2</a:t>
            </a:r>
            <a:r>
              <a:rPr i="1" lang="en-US"/>
              <a:t> + … + b</a:t>
            </a:r>
            <a:r>
              <a:rPr baseline="30000" i="1" lang="en-US"/>
              <a:t>d</a:t>
            </a:r>
            <a:r>
              <a:rPr i="1" lang="en-US"/>
              <a:t> = O(b</a:t>
            </a:r>
            <a:r>
              <a:rPr baseline="30000" i="1" lang="en-US"/>
              <a:t>d</a:t>
            </a:r>
            <a:r>
              <a:rPr i="1" lang="en-US"/>
              <a:t>)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Times New Roman"/>
              <a:buChar char="•"/>
            </a:pPr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i="1" lang="en-US"/>
              <a:t>O(bd)</a:t>
            </a:r>
            <a:endParaRPr/>
          </a:p>
          <a:p>
            <a:pPr indent="-225425" lvl="0" marL="225425" rtl="0" algn="l">
              <a:spcBef>
                <a:spcPts val="48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Times New Roman"/>
              <a:buChar char="•"/>
            </a:pPr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Yes, if step cost = 1 or increasing function of depth.</a:t>
            </a:r>
            <a:endParaRPr sz="2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8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Google Shape;4369;p11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0" name="Google Shape;4370;p1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Uniform-cost search </a:t>
            </a:r>
            <a:endParaRPr/>
          </a:p>
        </p:txBody>
      </p:sp>
      <p:sp>
        <p:nvSpPr>
          <p:cNvPr id="4371" name="Google Shape;4371;p113"/>
          <p:cNvSpPr/>
          <p:nvPr/>
        </p:nvSpPr>
        <p:spPr>
          <a:xfrm>
            <a:off x="0" y="1905000"/>
            <a:ext cx="8991600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fringe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queue ordered by path cost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to breadth-first if all step costs all equal.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Complete?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Yes, if step cost ≥ 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(otherwise it can get stuck in infinite loops)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Time?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 of nodes with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cost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cost of optimal solution.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Space?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 of nodes on paths with path cost ≤ cost of optimal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solution.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CC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Optimal?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Yes, for any step cost.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6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Google Shape;4377;p11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8" name="Google Shape;4378;p1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Bi-Directional Search</a:t>
            </a:r>
            <a:endParaRPr/>
          </a:p>
        </p:txBody>
      </p:sp>
      <p:pic>
        <p:nvPicPr>
          <p:cNvPr id="4379" name="Google Shape;437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38400"/>
            <a:ext cx="5186363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0" name="Google Shape;4380;p114"/>
          <p:cNvSpPr/>
          <p:nvPr/>
        </p:nvSpPr>
        <p:spPr>
          <a:xfrm>
            <a:off x="1143000" y="1600200"/>
            <a:ext cx="6781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Complexity: time and space complexity are: </a:t>
            </a:r>
            <a:endParaRPr/>
          </a:p>
        </p:txBody>
      </p:sp>
      <p:pic>
        <p:nvPicPr>
          <p:cNvPr id="4381" name="Google Shape;4381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1600200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6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p11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8" name="Google Shape;4388;p1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of algorithms</a:t>
            </a:r>
            <a:endParaRPr/>
          </a:p>
        </p:txBody>
      </p:sp>
      <p:pic>
        <p:nvPicPr>
          <p:cNvPr id="4389" name="Google Shape;4389;p115"/>
          <p:cNvPicPr preferRelativeResize="0"/>
          <p:nvPr/>
        </p:nvPicPr>
        <p:blipFill rotWithShape="1">
          <a:blip r:embed="rId3">
            <a:alphaModFix/>
          </a:blip>
          <a:srcRect b="51042" l="14062" r="17968" t="22917"/>
          <a:stretch/>
        </p:blipFill>
        <p:spPr>
          <a:xfrm>
            <a:off x="1143000" y="2438400"/>
            <a:ext cx="6629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1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</a:t>
            </a:r>
            <a:endParaRPr/>
          </a:p>
        </p:txBody>
      </p:sp>
      <p:grpSp>
        <p:nvGrpSpPr>
          <p:cNvPr id="291" name="Google Shape;291;p12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292" name="Google Shape;292;p12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293" name="Google Shape;293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8" name="Google Shape;298;p12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299" name="Google Shape;299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0" name="Google Shape;300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1" name="Google Shape;301;p12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302" name="Google Shape;302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4" name="Google Shape;304;p12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305" name="Google Shape;305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7" name="Google Shape;307;p12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308" name="Google Shape;308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" name="Google Shape;309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0" name="Google Shape;310;p12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311" name="Google Shape;311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2" name="Google Shape;312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3" name="Google Shape;313;p12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314" name="Google Shape;314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5" name="Google Shape;315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6" name="Google Shape;316;p12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317" name="Google Shape;317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8" name="Google Shape;318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9" name="Google Shape;319;p12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320" name="Google Shape;320;p1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1" name="Google Shape;321;p1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22" name="Google Shape;322;p12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3" name="Google Shape;323;p12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4" name="Google Shape;324;p12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5" name="Google Shape;325;p12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6" name="Google Shape;326;p12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7" name="Google Shape;327;p12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8" name="Google Shape;328;p12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12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12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1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</a:t>
            </a:r>
            <a:endParaRPr/>
          </a:p>
        </p:txBody>
      </p:sp>
      <p:grpSp>
        <p:nvGrpSpPr>
          <p:cNvPr id="338" name="Google Shape;338;p13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39" name="Google Shape;339;p13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340" name="Google Shape;340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1" name="Google Shape;341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2" name="Google Shape;342;p13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343" name="Google Shape;343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4" name="Google Shape;344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5" name="Google Shape;345;p13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346" name="Google Shape;346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" name="Google Shape;347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8" name="Google Shape;348;p13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349" name="Google Shape;349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1" name="Google Shape;351;p13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Google Shape;353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4" name="Google Shape;354;p13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355" name="Google Shape;355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7" name="Google Shape;357;p13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358" name="Google Shape;358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361" name="Google Shape;361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364" name="Google Shape;364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66" name="Google Shape;366;p13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367" name="Google Shape;367;p1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1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69" name="Google Shape;369;p13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0" name="Google Shape;370;p13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1" name="Google Shape;371;p13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13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13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" name="Google Shape;374;p13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5" name="Google Shape;375;p13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13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p13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1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5" name="Google Shape;385;p14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86" name="Google Shape;386;p14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387" name="Google Shape;387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8" name="Google Shape;388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9" name="Google Shape;389;p14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390" name="Google Shape;390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1" name="Google Shape;391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92" name="Google Shape;392;p14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393" name="Google Shape;393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4" name="Google Shape;394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95" name="Google Shape;395;p14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396" name="Google Shape;396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7" name="Google Shape;397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98" name="Google Shape;398;p14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399" name="Google Shape;399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0" name="Google Shape;400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1" name="Google Shape;401;p14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402" name="Google Shape;402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3" name="Google Shape;403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4" name="Google Shape;404;p14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405" name="Google Shape;405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6" name="Google Shape;406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7" name="Google Shape;407;p14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9" name="Google Shape;409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10" name="Google Shape;410;p14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2" name="Google Shape;412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13" name="Google Shape;413;p14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414" name="Google Shape;414;p1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5" name="Google Shape;415;p1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16" name="Google Shape;416;p14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7" name="Google Shape;417;p14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9" name="Google Shape;419;p14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0" name="Google Shape;420;p14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1" name="Google Shape;421;p14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2" name="Google Shape;422;p14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3" name="Google Shape;423;p14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24" name="Google Shape;424;p14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1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2" name="Google Shape;432;p15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433" name="Google Shape;433;p15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434" name="Google Shape;434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" name="Google Shape;435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36" name="Google Shape;436;p15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437" name="Google Shape;437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39" name="Google Shape;439;p15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440" name="Google Shape;440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1" name="Google Shape;441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42" name="Google Shape;442;p15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443" name="Google Shape;443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4" name="Google Shape;444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45" name="Google Shape;445;p15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446" name="Google Shape;446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48" name="Google Shape;448;p15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449" name="Google Shape;449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51" name="Google Shape;451;p15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452" name="Google Shape;452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54" name="Google Shape;454;p15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455" name="Google Shape;455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6" name="Google Shape;456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57" name="Google Shape;457;p15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458" name="Google Shape;458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" name="Google Shape;459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60" name="Google Shape;460;p15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2" name="Google Shape;462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63" name="Google Shape;463;p15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464" name="Google Shape;464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" name="Google Shape;465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66" name="Google Shape;466;p15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8" name="Google Shape;468;p1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69" name="Google Shape;469;p15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0" name="Google Shape;470;p15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1" name="Google Shape;471;p15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2" name="Google Shape;472;p15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3" name="Google Shape;473;p15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4" name="Google Shape;474;p15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5" name="Google Shape;475;p15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6" name="Google Shape;476;p15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7" name="Google Shape;477;p15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8" name="Google Shape;478;p15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9" name="Google Shape;479;p15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1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486" name="Google Shape;486;p1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7" name="Google Shape;487;p16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488" name="Google Shape;488;p16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489" name="Google Shape;489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0" name="Google Shape;490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91" name="Google Shape;491;p16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492" name="Google Shape;492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" name="Google Shape;493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94" name="Google Shape;494;p16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495" name="Google Shape;495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6" name="Google Shape;496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97" name="Google Shape;497;p16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498" name="Google Shape;498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9" name="Google Shape;499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00" name="Google Shape;500;p16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501" name="Google Shape;501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2" name="Google Shape;502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03" name="Google Shape;503;p16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504" name="Google Shape;504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5" name="Google Shape;505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06" name="Google Shape;506;p16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507" name="Google Shape;507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8" name="Google Shape;508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09" name="Google Shape;509;p16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510" name="Google Shape;510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1" name="Google Shape;511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12" name="Google Shape;512;p16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513" name="Google Shape;513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4" name="Google Shape;514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15" name="Google Shape;515;p16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516" name="Google Shape;516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7" name="Google Shape;517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18" name="Google Shape;518;p16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519" name="Google Shape;519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21" name="Google Shape;521;p16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522" name="Google Shape;522;p1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" name="Google Shape;523;p1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24" name="Google Shape;524;p16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5" name="Google Shape;525;p16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6" name="Google Shape;526;p16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7" name="Google Shape;527;p16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8" name="Google Shape;528;p16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9" name="Google Shape;529;p16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0" name="Google Shape;530;p16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1" name="Google Shape;531;p16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2" name="Google Shape;532;p16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3" name="Google Shape;533;p16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4" name="Google Shape;534;p16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1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2" name="Google Shape;542;p17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543" name="Google Shape;543;p17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544" name="Google Shape;544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46" name="Google Shape;546;p17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547" name="Google Shape;547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49" name="Google Shape;549;p17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550" name="Google Shape;550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1" name="Google Shape;551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52" name="Google Shape;552;p17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4" name="Google Shape;554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7" name="Google Shape;557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58" name="Google Shape;558;p17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559" name="Google Shape;559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0" name="Google Shape;560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61" name="Google Shape;561;p17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562" name="Google Shape;562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3" name="Google Shape;563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64" name="Google Shape;564;p17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565" name="Google Shape;565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" name="Google Shape;566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67" name="Google Shape;567;p17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568" name="Google Shape;568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9" name="Google Shape;569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70" name="Google Shape;570;p17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571" name="Google Shape;571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" name="Google Shape;572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73" name="Google Shape;573;p17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574" name="Google Shape;574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5" name="Google Shape;575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76" name="Google Shape;576;p17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577" name="Google Shape;577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8" name="Google Shape;578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79" name="Google Shape;579;p17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17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1" name="Google Shape;581;p17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2" name="Google Shape;582;p17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3" name="Google Shape;583;p17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4" name="Google Shape;584;p17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5" name="Google Shape;585;p17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6" name="Google Shape;586;p17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7" name="Google Shape;587;p17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8" name="Google Shape;588;p17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9" name="Google Shape;589;p17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90" name="Google Shape;590;p17"/>
            <p:cNvGrpSpPr/>
            <p:nvPr/>
          </p:nvGrpSpPr>
          <p:grpSpPr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591" name="Google Shape;591;p1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2" name="Google Shape;592;p1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93" name="Google Shape;593;p17"/>
            <p:cNvCxnSpPr/>
            <p:nvPr/>
          </p:nvCxnSpPr>
          <p:spPr>
            <a:xfrm>
              <a:off x="3504" y="292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1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600" name="Google Shape;600;p1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F,G,H,I,J,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1" name="Google Shape;601;p18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602" name="Google Shape;602;p18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03" name="Google Shape;603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" name="Google Shape;604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05" name="Google Shape;605;p18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06" name="Google Shape;606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7" name="Google Shape;607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08" name="Google Shape;608;p18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0" name="Google Shape;610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11" name="Google Shape;611;p18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3" name="Google Shape;613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14" name="Google Shape;614;p18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15" name="Google Shape;615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6" name="Google Shape;616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17" name="Google Shape;617;p18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18" name="Google Shape;618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9" name="Google Shape;619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0" name="Google Shape;620;p18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21" name="Google Shape;621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2" name="Google Shape;622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3" name="Google Shape;623;p18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24" name="Google Shape;624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5" name="Google Shape;625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6" name="Google Shape;626;p18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27" name="Google Shape;627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8" name="Google Shape;628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29" name="Google Shape;629;p18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30" name="Google Shape;630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1" name="Google Shape;631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32" name="Google Shape;632;p18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633" name="Google Shape;633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4" name="Google Shape;634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35" name="Google Shape;635;p18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636" name="Google Shape;636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7" name="Google Shape;637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38" name="Google Shape;638;p18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39" name="Google Shape;639;p18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0" name="Google Shape;640;p18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1" name="Google Shape;641;p18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2" name="Google Shape;642;p18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3" name="Google Shape;643;p18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4" name="Google Shape;644;p18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5" name="Google Shape;645;p18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6" name="Google Shape;646;p18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7" name="Google Shape;647;p18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8" name="Google Shape;648;p18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49" name="Google Shape;649;p18"/>
            <p:cNvGrpSpPr/>
            <p:nvPr/>
          </p:nvGrpSpPr>
          <p:grpSpPr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650" name="Google Shape;650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1" name="Google Shape;651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52" name="Google Shape;652;p18"/>
            <p:cNvGrpSpPr/>
            <p:nvPr/>
          </p:nvGrpSpPr>
          <p:grpSpPr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653" name="Google Shape;653;p1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4" name="Google Shape;654;p1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55" name="Google Shape;655;p18"/>
            <p:cNvCxnSpPr/>
            <p:nvPr/>
          </p:nvCxnSpPr>
          <p:spPr>
            <a:xfrm>
              <a:off x="3504" y="292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56" name="Google Shape;656;p18"/>
            <p:cNvCxnSpPr/>
            <p:nvPr/>
          </p:nvCxnSpPr>
          <p:spPr>
            <a:xfrm>
              <a:off x="4176" y="2928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p1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663" name="Google Shape;663;p1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F,G,H,I,J,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4" name="Google Shape;664;p19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665" name="Google Shape;665;p19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66" name="Google Shape;666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7" name="Google Shape;667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68" name="Google Shape;668;p19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69" name="Google Shape;669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0" name="Google Shape;670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71" name="Google Shape;671;p19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72" name="Google Shape;672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3" name="Google Shape;673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74" name="Google Shape;674;p19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75" name="Google Shape;675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6" name="Google Shape;676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77" name="Google Shape;677;p19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78" name="Google Shape;678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9" name="Google Shape;679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0" name="Google Shape;680;p19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81" name="Google Shape;681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2" name="Google Shape;682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3" name="Google Shape;683;p19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84" name="Google Shape;684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5" name="Google Shape;685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6" name="Google Shape;686;p19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87" name="Google Shape;687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8" name="Google Shape;688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9" name="Google Shape;689;p19"/>
            <p:cNvGrpSpPr/>
            <p:nvPr/>
          </p:nvGrpSpPr>
          <p:grpSpPr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92" name="Google Shape;692;p19"/>
            <p:cNvGrpSpPr/>
            <p:nvPr/>
          </p:nvGrpSpPr>
          <p:grpSpPr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93" name="Google Shape;693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" name="Google Shape;694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95" name="Google Shape;695;p19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696" name="Google Shape;696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7" name="Google Shape;697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98" name="Google Shape;698;p19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699" name="Google Shape;699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0" name="Google Shape;700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01" name="Google Shape;701;p19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19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19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8" name="Google Shape;708;p19"/>
            <p:cNvCxnSpPr/>
            <p:nvPr/>
          </p:nvCxnSpPr>
          <p:spPr>
            <a:xfrm flipH="1">
              <a:off x="3456" y="2496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3600" y="2496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0" name="Google Shape;710;p19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1" name="Google Shape;711;p19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12" name="Google Shape;712;p19"/>
            <p:cNvGrpSpPr/>
            <p:nvPr/>
          </p:nvGrpSpPr>
          <p:grpSpPr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13" name="Google Shape;713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4" name="Google Shape;714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15" name="Google Shape;715;p19"/>
            <p:cNvGrpSpPr/>
            <p:nvPr/>
          </p:nvGrpSpPr>
          <p:grpSpPr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716" name="Google Shape;716;p1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1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18" name="Google Shape;718;p19"/>
            <p:cNvCxnSpPr/>
            <p:nvPr/>
          </p:nvCxnSpPr>
          <p:spPr>
            <a:xfrm>
              <a:off x="3504" y="292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9" name="Google Shape;719;p19"/>
            <p:cNvCxnSpPr/>
            <p:nvPr/>
          </p:nvCxnSpPr>
          <p:spPr>
            <a:xfrm>
              <a:off x="4176" y="2928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searching in AI?</a:t>
            </a:r>
            <a:endParaRPr/>
          </a:p>
        </p:txBody>
      </p:sp>
      <p:pic>
        <p:nvPicPr>
          <p:cNvPr descr="Image result for tic tac toe"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676400"/>
            <a:ext cx="1828800" cy="177815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609600" y="3581400"/>
            <a:ext cx="830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you all are familiar with the board game Tic-Tac-Toe.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AI student, you want design an intelligent agent, which can play this game with you as an opponent.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2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726" name="Google Shape;726;p2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F,G,H,I,J,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K,L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7" name="Google Shape;727;p20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728" name="Google Shape;728;p20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29" name="Google Shape;729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0" name="Google Shape;730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31" name="Google Shape;731;p20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32" name="Google Shape;732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3" name="Google Shape;733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34" name="Google Shape;734;p20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35" name="Google Shape;735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6" name="Google Shape;736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37" name="Google Shape;737;p20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38" name="Google Shape;738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9" name="Google Shape;739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40" name="Google Shape;740;p20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41" name="Google Shape;741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2" name="Google Shape;742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43" name="Google Shape;743;p20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44" name="Google Shape;744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5" name="Google Shape;745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46" name="Google Shape;746;p20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47" name="Google Shape;747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8" name="Google Shape;748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49" name="Google Shape;749;p20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50" name="Google Shape;750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1" name="Google Shape;751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52" name="Google Shape;752;p20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53" name="Google Shape;753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4" name="Google Shape;754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55" name="Google Shape;755;p20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56" name="Google Shape;756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7" name="Google Shape;757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58" name="Google Shape;758;p20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59" name="Google Shape;759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0" name="Google Shape;760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61" name="Google Shape;761;p20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62" name="Google Shape;762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3" name="Google Shape;763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64" name="Google Shape;764;p20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20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66" name="Google Shape;766;p20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7" name="Google Shape;767;p20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8" name="Google Shape;768;p20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9" name="Google Shape;769;p20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0" name="Google Shape;770;p20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1" name="Google Shape;771;p20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2" name="Google Shape;772;p20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3" name="Google Shape;773;p20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4" name="Google Shape;774;p20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5" name="Google Shape;775;p20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76" name="Google Shape;776;p20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77" name="Google Shape;777;p20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78" name="Google Shape;778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9" name="Google Shape;779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80" name="Google Shape;780;p20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81" name="Google Shape;781;p2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2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83" name="Google Shape;783;p20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4" name="Google Shape;784;p20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85" name="Google Shape;785;p20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1" name="Google Shape;791;p2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792" name="Google Shape;792;p2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F,G,H,I,J,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K,L, M,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3" name="Google Shape;793;p21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794" name="Google Shape;794;p21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95" name="Google Shape;795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6" name="Google Shape;796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97" name="Google Shape;797;p21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98" name="Google Shape;798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9" name="Google Shape;799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00" name="Google Shape;800;p21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801" name="Google Shape;801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2" name="Google Shape;802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03" name="Google Shape;803;p21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804" name="Google Shape;804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06" name="Google Shape;806;p21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807" name="Google Shape;807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8" name="Google Shape;808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09" name="Google Shape;809;p21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810" name="Google Shape;810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1" name="Google Shape;811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12" name="Google Shape;812;p21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813" name="Google Shape;813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4" name="Google Shape;814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15" name="Google Shape;815;p21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816" name="Google Shape;816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7" name="Google Shape;817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18" name="Google Shape;818;p21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819" name="Google Shape;819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0" name="Google Shape;820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21" name="Google Shape;821;p21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822" name="Google Shape;822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3" name="Google Shape;823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24" name="Google Shape;824;p21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825" name="Google Shape;825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6" name="Google Shape;826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27" name="Google Shape;827;p21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828" name="Google Shape;828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9" name="Google Shape;829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30" name="Google Shape;830;p21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21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2" name="Google Shape;832;p21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3" name="Google Shape;833;p21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4" name="Google Shape;834;p21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5" name="Google Shape;835;p21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6" name="Google Shape;836;p21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7" name="Google Shape;837;p21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8" name="Google Shape;838;p21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9" name="Google Shape;839;p21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0" name="Google Shape;840;p21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1" name="Google Shape;841;p21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2" name="Google Shape;842;p21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843" name="Google Shape;843;p21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844" name="Google Shape;844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5" name="Google Shape;845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46" name="Google Shape;846;p21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847" name="Google Shape;847;p2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8" name="Google Shape;848;p2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849" name="Google Shape;849;p21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1" name="Google Shape;851;p21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7" name="Google Shape;857;p2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858" name="Google Shape;858;p2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F,G,H,I,J,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K,L, M,N,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59" name="Google Shape;859;p22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860" name="Google Shape;860;p22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861" name="Google Shape;861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2" name="Google Shape;862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63" name="Google Shape;863;p22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864" name="Google Shape;864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5" name="Google Shape;865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66" name="Google Shape;866;p22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867" name="Google Shape;867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68" name="Google Shape;868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69" name="Google Shape;869;p22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870" name="Google Shape;870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1" name="Google Shape;871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72" name="Google Shape;872;p22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873" name="Google Shape;873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4" name="Google Shape;874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75" name="Google Shape;875;p22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876" name="Google Shape;876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77" name="Google Shape;877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78" name="Google Shape;878;p22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879" name="Google Shape;879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0" name="Google Shape;880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81" name="Google Shape;881;p22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882" name="Google Shape;882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3" name="Google Shape;883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6" name="Google Shape;886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87" name="Google Shape;887;p22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888" name="Google Shape;888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89" name="Google Shape;889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90" name="Google Shape;890;p22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891" name="Google Shape;891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2" name="Google Shape;892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95" name="Google Shape;895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896" name="Google Shape;896;p22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7" name="Google Shape;897;p22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98" name="Google Shape;898;p22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9" name="Google Shape;899;p22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2" name="Google Shape;902;p22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5" name="Google Shape;905;p22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7" name="Google Shape;907;p22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909" name="Google Shape;909;p22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1" name="Google Shape;911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12" name="Google Shape;912;p22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4" name="Google Shape;914;p2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915" name="Google Shape;915;p22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7" name="Google Shape;917;p22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3" name="Google Shape;923;p2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924" name="Google Shape;924;p2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B,C,D,E,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F,G,H,I,J,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K,L, M,N,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state: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5" name="Google Shape;925;p23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926" name="Google Shape;926;p23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927" name="Google Shape;927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28" name="Google Shape;928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29" name="Google Shape;929;p23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930" name="Google Shape;930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1" name="Google Shape;931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32" name="Google Shape;932;p23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933" name="Google Shape;933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4" name="Google Shape;934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35" name="Google Shape;935;p23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936" name="Google Shape;936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37" name="Google Shape;937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38" name="Google Shape;938;p23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939" name="Google Shape;939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0" name="Google Shape;940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41" name="Google Shape;941;p23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942" name="Google Shape;942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3" name="Google Shape;943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44" name="Google Shape;944;p23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945" name="Google Shape;945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6" name="Google Shape;946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47" name="Google Shape;947;p23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948" name="Google Shape;948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49" name="Google Shape;949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50" name="Google Shape;950;p23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951" name="Google Shape;951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2" name="Google Shape;952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53" name="Google Shape;953;p23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954" name="Google Shape;954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5" name="Google Shape;955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56" name="Google Shape;956;p23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957" name="Google Shape;957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8" name="Google Shape;958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59" name="Google Shape;959;p23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960" name="Google Shape;960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1" name="Google Shape;961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962" name="Google Shape;962;p23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3" name="Google Shape;963;p23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64" name="Google Shape;964;p23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5" name="Google Shape;965;p23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8" name="Google Shape;968;p23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1" name="Google Shape;971;p23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3" name="Google Shape;973;p23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975" name="Google Shape;975;p23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976" name="Google Shape;976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7" name="Google Shape;977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78" name="Google Shape;978;p23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979" name="Google Shape;979;p2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0" name="Google Shape;980;p2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981" name="Google Shape;981;p23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83" name="Google Shape;983;p23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9" name="Google Shape;989;p2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990" name="Google Shape;990;p2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returned solution is the sequence of operators in the path: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A, B, G, L, O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91" name="Google Shape;991;p24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992" name="Google Shape;992;p24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993" name="Google Shape;993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4" name="Google Shape;994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95" name="Google Shape;995;p24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996" name="Google Shape;996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7" name="Google Shape;997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98" name="Google Shape;998;p24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999" name="Google Shape;999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0" name="Google Shape;1000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01" name="Google Shape;1001;p24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002" name="Google Shape;1002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3" name="Google Shape;1003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04" name="Google Shape;1004;p24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005" name="Google Shape;1005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6" name="Google Shape;1006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9" name="Google Shape;1009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10" name="Google Shape;1010;p24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011" name="Google Shape;1011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2" name="Google Shape;1012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13" name="Google Shape;1013;p24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014" name="Google Shape;1014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5" name="Google Shape;1015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8" name="Google Shape;1018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19" name="Google Shape;1019;p24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020" name="Google Shape;1020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1" name="Google Shape;1021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22" name="Google Shape;1022;p24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023" name="Google Shape;1023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4" name="Google Shape;1024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25" name="Google Shape;1025;p24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026" name="Google Shape;1026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7" name="Google Shape;1027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28" name="Google Shape;1028;p2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3F1AB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9" name="Google Shape;1029;p24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30" name="Google Shape;1030;p2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2" name="Google Shape;1032;p2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3" name="Google Shape;1033;p2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4" name="Google Shape;1034;p2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5" name="Google Shape;1035;p2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6" name="Google Shape;1036;p2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7" name="Google Shape;1037;p2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8" name="Google Shape;1038;p2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9" name="Google Shape;1039;p2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0" name="Google Shape;1040;p2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41" name="Google Shape;1041;p24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042" name="Google Shape;1042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3" name="Google Shape;1043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44" name="Google Shape;1044;p24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045" name="Google Shape;1045;p2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6" name="Google Shape;1046;p2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047" name="Google Shape;1047;p2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8" name="Google Shape;1048;p2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9" name="Google Shape;1049;p2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5" name="Google Shape;1055;p2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(DFS)</a:t>
            </a:r>
            <a:endParaRPr/>
          </a:p>
        </p:txBody>
      </p:sp>
      <p:sp>
        <p:nvSpPr>
          <p:cNvPr id="1056" name="Google Shape;1056;p25"/>
          <p:cNvSpPr/>
          <p:nvPr/>
        </p:nvSpPr>
        <p:spPr>
          <a:xfrm>
            <a:off x="914400" y="1676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Application2: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the following state space (tree search), give the sequence of visited nodes when using DFS (assume that the node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goal state):</a:t>
            </a:r>
            <a:endParaRPr/>
          </a:p>
        </p:txBody>
      </p:sp>
      <p:grpSp>
        <p:nvGrpSpPr>
          <p:cNvPr id="1057" name="Google Shape;1057;p25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1058" name="Google Shape;1058;p25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059" name="Google Shape;1059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0" name="Google Shape;1060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61" name="Google Shape;1061;p25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062" name="Google Shape;1062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3" name="Google Shape;1063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64" name="Google Shape;1064;p25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065" name="Google Shape;1065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6" name="Google Shape;1066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67" name="Google Shape;1067;p25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068" name="Google Shape;1068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9" name="Google Shape;1069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70" name="Google Shape;1070;p25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071" name="Google Shape;1071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2" name="Google Shape;1072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73" name="Google Shape;1073;p25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074" name="Google Shape;1074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5" name="Google Shape;1075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76" name="Google Shape;1076;p25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077" name="Google Shape;1077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8" name="Google Shape;1078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79" name="Google Shape;1079;p25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080" name="Google Shape;1080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1" name="Google Shape;1081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82" name="Google Shape;1082;p25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083" name="Google Shape;1083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4" name="Google Shape;1084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85" name="Google Shape;1085;p25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086" name="Google Shape;1086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7" name="Google Shape;1087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0" name="Google Shape;1090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91" name="Google Shape;1091;p25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092" name="Google Shape;1092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3" name="Google Shape;1093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094" name="Google Shape;1094;p25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25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6" name="Google Shape;1096;p25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7" name="Google Shape;1097;p25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8" name="Google Shape;1098;p25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9" name="Google Shape;1099;p25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0" name="Google Shape;1100;p25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1" name="Google Shape;1101;p25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2" name="Google Shape;1102;p25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3" name="Google Shape;1103;p25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4" name="Google Shape;1104;p25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5" name="Google Shape;1105;p25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6" name="Google Shape;1106;p25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107" name="Google Shape;1107;p25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108" name="Google Shape;1108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9" name="Google Shape;1109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10" name="Google Shape;1110;p25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111" name="Google Shape;1111;p25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2" name="Google Shape;1112;p25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13" name="Google Shape;1113;p25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4" name="Google Shape;1114;p25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15" name="Google Shape;1115;p25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1" name="Google Shape;1121;p2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122" name="Google Shape;1122;p2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1124" name="Google Shape;1124;p26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125" name="Google Shape;1125;p2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6" name="Google Shape;1126;p2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27" name="Google Shape;1127;p26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128" name="Google Shape;1128;p2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9" name="Google Shape;1129;p2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2" name="Google Shape;1132;p2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33" name="Google Shape;1133;p26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134" name="Google Shape;1134;p2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5" name="Google Shape;1135;p2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36" name="Google Shape;1136;p26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137" name="Google Shape;1137;p2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8" name="Google Shape;1138;p2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39" name="Google Shape;1139;p26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0" name="Google Shape;1140;p26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1" name="Google Shape;1141;p26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2" name="Google Shape;1142;p26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8" name="Google Shape;1148;p2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149" name="Google Shape;1149;p2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1151" name="Google Shape;1151;p27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152" name="Google Shape;1152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3" name="Google Shape;1153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54" name="Google Shape;1154;p27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155" name="Google Shape;1155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6" name="Google Shape;1156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57" name="Google Shape;1157;p27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158" name="Google Shape;1158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9" name="Google Shape;1159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2" name="Google Shape;1162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63" name="Google Shape;1163;p27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164" name="Google Shape;1164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5" name="Google Shape;1165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66" name="Google Shape;1166;p27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167" name="Google Shape;1167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8" name="Google Shape;1168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69" name="Google Shape;1169;p27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170" name="Google Shape;1170;p2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1" name="Google Shape;1171;p2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72" name="Google Shape;1172;p27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2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3" name="Google Shape;1183;p2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184" name="Google Shape;1184;p2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</p:txBody>
      </p:sp>
      <p:grpSp>
        <p:nvGrpSpPr>
          <p:cNvPr id="1185" name="Google Shape;1185;p28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1186" name="Google Shape;1186;p28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187" name="Google Shape;1187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8" name="Google Shape;1188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89" name="Google Shape;1189;p28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190" name="Google Shape;1190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1" name="Google Shape;1191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92" name="Google Shape;1192;p28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193" name="Google Shape;1193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4" name="Google Shape;1194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95" name="Google Shape;1195;p28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196" name="Google Shape;1196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7" name="Google Shape;1197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98" name="Google Shape;1198;p28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199" name="Google Shape;1199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0" name="Google Shape;1200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01" name="Google Shape;1201;p28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202" name="Google Shape;1202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3" name="Google Shape;1203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04" name="Google Shape;1204;p28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205" name="Google Shape;1205;p2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6" name="Google Shape;1206;p2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07" name="Google Shape;1207;p28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8" name="Google Shape;1218;p2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219" name="Google Shape;1219;p2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</p:txBody>
      </p:sp>
      <p:grpSp>
        <p:nvGrpSpPr>
          <p:cNvPr id="1220" name="Google Shape;1220;p29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1221" name="Google Shape;1221;p29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222" name="Google Shape;1222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3" name="Google Shape;1223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24" name="Google Shape;1224;p29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225" name="Google Shape;1225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6" name="Google Shape;1226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27" name="Google Shape;1227;p29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228" name="Google Shape;1228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9" name="Google Shape;1229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30" name="Google Shape;1230;p29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231" name="Google Shape;1231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2" name="Google Shape;1232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33" name="Google Shape;1233;p29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234" name="Google Shape;1234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5" name="Google Shape;1235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36" name="Google Shape;1236;p29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237" name="Google Shape;1237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8" name="Google Shape;1238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39" name="Google Shape;1239;p29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240" name="Google Shape;1240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1" name="Google Shape;1241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42" name="Google Shape;1242;p29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1243" name="Google Shape;1243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4" name="Google Shape;1244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45" name="Google Shape;1245;p29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1246" name="Google Shape;1246;p2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7" name="Google Shape;1247;p2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48" name="Google Shape;1248;p29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49" name="Google Shape;1249;p29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0" name="Google Shape;1250;p29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1" name="Google Shape;1251;p29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2" name="Google Shape;1252;p29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3" name="Google Shape;1253;p29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4" name="Google Shape;1254;p29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55" name="Google Shape;1255;p29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searching in AI?</a:t>
            </a:r>
            <a:endParaRPr/>
          </a:p>
        </p:txBody>
      </p:sp>
      <p:sp>
        <p:nvSpPr>
          <p:cNvPr id="85" name="Google Shape;85;p3"/>
          <p:cNvSpPr txBox="1"/>
          <p:nvPr/>
        </p:nvSpPr>
        <p:spPr>
          <a:xfrm>
            <a:off x="533400" y="1676400"/>
            <a:ext cx="830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agent should know the current state of the Tic-Tac-Toe board.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tic tac toe" id="86" name="Google Shape;8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438400"/>
            <a:ext cx="5486400" cy="34790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447800" y="59436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Some states of Tic-Tac-Toe board.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1" name="Google Shape;1261;p3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262" name="Google Shape;1262;p3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265" name="Google Shape;1265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67" name="Google Shape;1267;p30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9" name="Google Shape;1269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70" name="Google Shape;1270;p30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271" name="Google Shape;1271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2" name="Google Shape;1272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73" name="Google Shape;1273;p30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274" name="Google Shape;1274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5" name="Google Shape;1275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76" name="Google Shape;1276;p30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8" name="Google Shape;1278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79" name="Google Shape;1279;p30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280" name="Google Shape;1280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82" name="Google Shape;1282;p30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283" name="Google Shape;1283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4" name="Google Shape;1284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85" name="Google Shape;1285;p30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1286" name="Google Shape;1286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7" name="Google Shape;1287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88" name="Google Shape;1288;p30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90" name="Google Shape;1290;p30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291" name="Google Shape;1291;p30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2" name="Google Shape;1292;p30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3" name="Google Shape;1293;p30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4" name="Google Shape;1294;p30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5" name="Google Shape;1295;p30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6" name="Google Shape;1296;p30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7" name="Google Shape;1297;p30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8" name="Google Shape;1298;p30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4" name="Google Shape;1304;p3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305" name="Google Shape;1305;p3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</p:txBody>
      </p:sp>
      <p:grpSp>
        <p:nvGrpSpPr>
          <p:cNvPr id="1306" name="Google Shape;1306;p31"/>
          <p:cNvGrpSpPr/>
          <p:nvPr/>
        </p:nvGrpSpPr>
        <p:grpSpPr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1307" name="Google Shape;1307;p31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308" name="Google Shape;1308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9" name="Google Shape;1309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0" name="Google Shape;1310;p31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311" name="Google Shape;1311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2" name="Google Shape;1312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3" name="Google Shape;1313;p31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314" name="Google Shape;1314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5" name="Google Shape;1315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6" name="Google Shape;1316;p31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317" name="Google Shape;1317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8" name="Google Shape;1318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9" name="Google Shape;1319;p31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320" name="Google Shape;1320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1" name="Google Shape;1321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22" name="Google Shape;1322;p31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4" name="Google Shape;1324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25" name="Google Shape;1325;p31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326" name="Google Shape;1326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7" name="Google Shape;1327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28" name="Google Shape;1328;p31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1329" name="Google Shape;1329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0" name="Google Shape;1330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31" name="Google Shape;1331;p31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1332" name="Google Shape;1332;p31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3" name="Google Shape;1333;p31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34" name="Google Shape;1334;p31"/>
            <p:cNvSpPr/>
            <p:nvPr/>
          </p:nvSpPr>
          <p:spPr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5" name="Google Shape;1335;p31"/>
            <p:cNvSpPr txBox="1"/>
            <p:nvPr/>
          </p:nvSpPr>
          <p:spPr>
            <a:xfrm>
              <a:off x="2496" y="3744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6" name="Google Shape;1336;p31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7" name="Google Shape;1337;p31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8" name="Google Shape;1338;p31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9" name="Google Shape;1339;p31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0" name="Google Shape;1340;p31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1" name="Google Shape;1341;p31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2" name="Google Shape;1342;p31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3" name="Google Shape;1343;p31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4" name="Google Shape;1344;p31"/>
            <p:cNvCxnSpPr/>
            <p:nvPr/>
          </p:nvCxnSpPr>
          <p:spPr>
            <a:xfrm flipH="1">
              <a:off x="2544" y="3456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0" name="Google Shape;1350;p3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351" name="Google Shape;1351;p3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O: Goal State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52" name="Google Shape;1352;p32"/>
          <p:cNvGrpSpPr/>
          <p:nvPr/>
        </p:nvGrpSpPr>
        <p:grpSpPr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1353" name="Google Shape;1353;p32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354" name="Google Shape;1354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5" name="Google Shape;1355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56" name="Google Shape;1356;p32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357" name="Google Shape;1357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58" name="Google Shape;1358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59" name="Google Shape;1359;p32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360" name="Google Shape;1360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1" name="Google Shape;1361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62" name="Google Shape;1362;p32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363" name="Google Shape;1363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4" name="Google Shape;1364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65" name="Google Shape;1365;p32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366" name="Google Shape;1366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7" name="Google Shape;1367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68" name="Google Shape;1368;p32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369" name="Google Shape;1369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0" name="Google Shape;1370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71" name="Google Shape;1371;p32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372" name="Google Shape;1372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3" name="Google Shape;1373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74" name="Google Shape;1374;p32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1375" name="Google Shape;1375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6" name="Google Shape;1376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77" name="Google Shape;1377;p32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1378" name="Google Shape;1378;p32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9" name="Google Shape;1379;p32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80" name="Google Shape;1380;p32"/>
            <p:cNvSpPr/>
            <p:nvPr/>
          </p:nvSpPr>
          <p:spPr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2496" y="3744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2" name="Google Shape;1382;p32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3" name="Google Shape;1383;p32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4" name="Google Shape;1384;p32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5" name="Google Shape;1385;p32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6" name="Google Shape;1386;p32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7" name="Google Shape;1387;p32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8" name="Google Shape;1388;p32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9" name="Google Shape;1389;p32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0" name="Google Shape;1390;p32"/>
            <p:cNvCxnSpPr/>
            <p:nvPr/>
          </p:nvCxnSpPr>
          <p:spPr>
            <a:xfrm flipH="1">
              <a:off x="2544" y="3456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6" name="Google Shape;1396;p3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1397" name="Google Shape;1397;p3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returned solution is the sequence of operators in the path: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	A, B, G, L, O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8" name="Google Shape;1398;p33"/>
          <p:cNvGrpSpPr/>
          <p:nvPr/>
        </p:nvGrpSpPr>
        <p:grpSpPr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1399" name="Google Shape;1399;p33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400" name="Google Shape;1400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1" name="Google Shape;1401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02" name="Google Shape;1402;p33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403" name="Google Shape;1403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4" name="Google Shape;1404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05" name="Google Shape;1405;p33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406" name="Google Shape;1406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07" name="Google Shape;1407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08" name="Google Shape;1408;p33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409" name="Google Shape;1409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0" name="Google Shape;1410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11" name="Google Shape;1411;p33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412" name="Google Shape;1412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3" name="Google Shape;1413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14" name="Google Shape;1414;p33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415" name="Google Shape;1415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6" name="Google Shape;1416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17" name="Google Shape;1417;p33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418" name="Google Shape;1418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19" name="Google Shape;1419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20" name="Google Shape;1420;p33"/>
            <p:cNvGrpSpPr/>
            <p:nvPr/>
          </p:nvGrpSpPr>
          <p:grpSpPr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1421" name="Google Shape;1421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2" name="Google Shape;1422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23" name="Google Shape;1423;p33"/>
            <p:cNvGrpSpPr/>
            <p:nvPr/>
          </p:nvGrpSpPr>
          <p:grpSpPr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1424" name="Google Shape;1424;p33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5" name="Google Shape;1425;p33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26" name="Google Shape;1426;p33"/>
            <p:cNvSpPr/>
            <p:nvPr/>
          </p:nvSpPr>
          <p:spPr>
            <a:xfrm>
              <a:off x="2400" y="3744"/>
              <a:ext cx="336" cy="240"/>
            </a:xfrm>
            <a:prstGeom prst="ellipse">
              <a:avLst/>
            </a:prstGeom>
            <a:solidFill>
              <a:srgbClr val="F3F1AB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7" name="Google Shape;1427;p33"/>
            <p:cNvSpPr txBox="1"/>
            <p:nvPr/>
          </p:nvSpPr>
          <p:spPr>
            <a:xfrm>
              <a:off x="2496" y="3744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8" name="Google Shape;1428;p33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9" name="Google Shape;1429;p33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0" name="Google Shape;1430;p33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1" name="Google Shape;1431;p33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2" name="Google Shape;1432;p33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3" name="Google Shape;1433;p33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4" name="Google Shape;1434;p33"/>
            <p:cNvCxnSpPr/>
            <p:nvPr/>
          </p:nvCxnSpPr>
          <p:spPr>
            <a:xfrm flipH="1">
              <a:off x="19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5" name="Google Shape;1435;p33"/>
            <p:cNvCxnSpPr/>
            <p:nvPr/>
          </p:nvCxnSpPr>
          <p:spPr>
            <a:xfrm>
              <a:off x="2304" y="292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6" name="Google Shape;1436;p33"/>
            <p:cNvCxnSpPr/>
            <p:nvPr/>
          </p:nvCxnSpPr>
          <p:spPr>
            <a:xfrm flipH="1">
              <a:off x="2544" y="3456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2" name="Google Shape;1442;p3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443" name="Google Shape;1443;p34"/>
          <p:cNvSpPr/>
          <p:nvPr/>
        </p:nvSpPr>
        <p:spPr>
          <a:xfrm>
            <a:off x="914400" y="1676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Application3: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the following state space (tree search), give the sequence of visited nodes when using DLS  (Limit = 2):</a:t>
            </a:r>
            <a:endParaRPr/>
          </a:p>
        </p:txBody>
      </p:sp>
      <p:grpSp>
        <p:nvGrpSpPr>
          <p:cNvPr id="1444" name="Google Shape;1444;p34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1445" name="Google Shape;1445;p34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446" name="Google Shape;1446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47" name="Google Shape;1447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48" name="Google Shape;1448;p34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449" name="Google Shape;1449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0" name="Google Shape;1450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51" name="Google Shape;1451;p34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452" name="Google Shape;1452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3" name="Google Shape;1453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54" name="Google Shape;1454;p34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455" name="Google Shape;1455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6" name="Google Shape;1456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57" name="Google Shape;1457;p34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458" name="Google Shape;1458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9" name="Google Shape;1459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60" name="Google Shape;1460;p34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461" name="Google Shape;1461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2" name="Google Shape;1462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63" name="Google Shape;1463;p34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464" name="Google Shape;1464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5" name="Google Shape;1465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66" name="Google Shape;1466;p34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467" name="Google Shape;1467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8" name="Google Shape;1468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69" name="Google Shape;1469;p34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470" name="Google Shape;1470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1" name="Google Shape;1471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72" name="Google Shape;1472;p34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4" name="Google Shape;1474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75" name="Google Shape;1475;p34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476" name="Google Shape;1476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7" name="Google Shape;1477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78" name="Google Shape;1478;p34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479" name="Google Shape;1479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0" name="Google Shape;1480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1" name="Google Shape;1481;p3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34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3" name="Google Shape;1483;p3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4" name="Google Shape;1484;p3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5" name="Google Shape;1485;p3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6" name="Google Shape;1486;p3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7" name="Google Shape;1487;p3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8" name="Google Shape;1488;p3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9" name="Google Shape;1489;p3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0" name="Google Shape;1490;p3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1" name="Google Shape;1491;p3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2" name="Google Shape;1492;p3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3" name="Google Shape;1493;p3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494" name="Google Shape;1494;p34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495" name="Google Shape;1495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6" name="Google Shape;1496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97" name="Google Shape;1497;p34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498" name="Google Shape;1498;p3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99" name="Google Shape;1499;p3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00" name="Google Shape;1500;p3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1" name="Google Shape;1501;p3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2" name="Google Shape;1502;p3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03" name="Google Shape;1503;p34"/>
          <p:cNvSpPr txBox="1"/>
          <p:nvPr/>
        </p:nvSpPr>
        <p:spPr>
          <a:xfrm>
            <a:off x="1371600" y="28956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34"/>
          <p:cNvSpPr txBox="1"/>
          <p:nvPr/>
        </p:nvSpPr>
        <p:spPr>
          <a:xfrm>
            <a:off x="1371600" y="3519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34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1" name="Google Shape;1511;p3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512" name="Google Shape;1512;p35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1513" name="Google Shape;1513;p35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514" name="Google Shape;1514;p3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5" name="Google Shape;1515;p3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517" name="Google Shape;1517;p3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8" name="Google Shape;1518;p3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19" name="Google Shape;1519;p35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520" name="Google Shape;1520;p3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1" name="Google Shape;1521;p3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22" name="Google Shape;1522;p35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523" name="Google Shape;1523;p3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4" name="Google Shape;1524;p3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25" name="Google Shape;1525;p35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526" name="Google Shape;1526;p3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7" name="Google Shape;1527;p3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28" name="Google Shape;1528;p35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35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35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35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2" name="Google Shape;1532;p35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8" name="Google Shape;1538;p3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539" name="Google Shape;1539;p3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</p:txBody>
      </p:sp>
      <p:grpSp>
        <p:nvGrpSpPr>
          <p:cNvPr id="1540" name="Google Shape;1540;p36"/>
          <p:cNvGrpSpPr/>
          <p:nvPr/>
        </p:nvGrpSpPr>
        <p:grpSpPr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1541" name="Google Shape;1541;p36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542" name="Google Shape;1542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3" name="Google Shape;1543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44" name="Google Shape;1544;p36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545" name="Google Shape;1545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6" name="Google Shape;1546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47" name="Google Shape;1547;p36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548" name="Google Shape;1548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9" name="Google Shape;1549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50" name="Google Shape;1550;p36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551" name="Google Shape;1551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2" name="Google Shape;1552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53" name="Google Shape;1553;p36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554" name="Google Shape;1554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5" name="Google Shape;1555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56" name="Google Shape;1556;p36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557" name="Google Shape;1557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58" name="Google Shape;1558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59" name="Google Shape;1559;p36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560" name="Google Shape;1560;p3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1" name="Google Shape;1561;p3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62" name="Google Shape;1562;p36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3" name="Google Shape;1563;p36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4" name="Google Shape;1564;p36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5" name="Google Shape;1565;p36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6" name="Google Shape;1566;p36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7" name="Google Shape;1567;p36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568" name="Google Shape;1568;p36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3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575" name="Google Shape;1575;p3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</p:txBody>
      </p:sp>
      <p:grpSp>
        <p:nvGrpSpPr>
          <p:cNvPr id="1576" name="Google Shape;1576;p37"/>
          <p:cNvGrpSpPr/>
          <p:nvPr/>
        </p:nvGrpSpPr>
        <p:grpSpPr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1577" name="Google Shape;1577;p37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578" name="Google Shape;1578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9" name="Google Shape;1579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80" name="Google Shape;1580;p37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581" name="Google Shape;1581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2" name="Google Shape;1582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83" name="Google Shape;1583;p37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584" name="Google Shape;1584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5" name="Google Shape;1585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86" name="Google Shape;1586;p37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587" name="Google Shape;1587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88" name="Google Shape;1588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89" name="Google Shape;1589;p37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590" name="Google Shape;1590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1" name="Google Shape;1591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92" name="Google Shape;1592;p37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593" name="Google Shape;1593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4" name="Google Shape;1594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95" name="Google Shape;1595;p37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596" name="Google Shape;1596;p3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97" name="Google Shape;1597;p3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598" name="Google Shape;1598;p37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9" name="Google Shape;1599;p37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0" name="Google Shape;1600;p37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1" name="Google Shape;1601;p37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2" name="Google Shape;1602;p37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3" name="Google Shape;1603;p37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4" name="Google Shape;1604;p37"/>
            <p:cNvSpPr txBox="1"/>
            <p:nvPr/>
          </p:nvSpPr>
          <p:spPr>
            <a:xfrm>
              <a:off x="528" y="2697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 = 2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0" name="Google Shape;1610;p3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611" name="Google Shape;1611;p3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</p:txBody>
      </p:sp>
      <p:grpSp>
        <p:nvGrpSpPr>
          <p:cNvPr id="1612" name="Google Shape;1612;p38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613" name="Google Shape;1613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4" name="Google Shape;1614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15" name="Google Shape;1615;p38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616" name="Google Shape;1616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7" name="Google Shape;1617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18" name="Google Shape;1618;p38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619" name="Google Shape;1619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0" name="Google Shape;1620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21" name="Google Shape;1621;p38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622" name="Google Shape;1622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3" name="Google Shape;1623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24" name="Google Shape;1624;p38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625" name="Google Shape;1625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6" name="Google Shape;1626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27" name="Google Shape;1627;p38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628" name="Google Shape;1628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9" name="Google Shape;1629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30" name="Google Shape;1630;p38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631" name="Google Shape;1631;p3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2" name="Google Shape;1632;p3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633" name="Google Shape;1633;p38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4" name="Google Shape;1634;p38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5" name="Google Shape;1635;p38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38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Google Shape;1637;p38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38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38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5" name="Google Shape;1645;p3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646" name="Google Shape;1646;p3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</p:txBody>
      </p:sp>
      <p:grpSp>
        <p:nvGrpSpPr>
          <p:cNvPr id="1647" name="Google Shape;1647;p39"/>
          <p:cNvGrpSpPr/>
          <p:nvPr/>
        </p:nvGrpSpPr>
        <p:grpSpPr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1648" name="Google Shape;1648;p39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649" name="Google Shape;1649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0" name="Google Shape;1650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51" name="Google Shape;1651;p39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652" name="Google Shape;1652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3" name="Google Shape;1653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54" name="Google Shape;1654;p39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655" name="Google Shape;1655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6" name="Google Shape;1656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57" name="Google Shape;1657;p39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1658" name="Google Shape;1658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9" name="Google Shape;1659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60" name="Google Shape;1660;p39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1661" name="Google Shape;1661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2" name="Google Shape;1662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63" name="Google Shape;1663;p39"/>
            <p:cNvGrpSpPr/>
            <p:nvPr/>
          </p:nvGrpSpPr>
          <p:grpSpPr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1664" name="Google Shape;1664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5" name="Google Shape;1665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66" name="Google Shape;1666;p39"/>
            <p:cNvGrpSpPr/>
            <p:nvPr/>
          </p:nvGrpSpPr>
          <p:grpSpPr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1667" name="Google Shape;1667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8" name="Google Shape;1668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69" name="Google Shape;1669;p39"/>
            <p:cNvGrpSpPr/>
            <p:nvPr/>
          </p:nvGrpSpPr>
          <p:grpSpPr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1670" name="Google Shape;1670;p3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71" name="Google Shape;1671;p3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672" name="Google Shape;1672;p39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3" name="Google Shape;1673;p39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4" name="Google Shape;1674;p39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5" name="Google Shape;1675;p39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6" name="Google Shape;1676;p39"/>
            <p:cNvCxnSpPr/>
            <p:nvPr/>
          </p:nvCxnSpPr>
          <p:spPr>
            <a:xfrm flipH="1">
              <a:off x="1536" y="2496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7" name="Google Shape;1677;p39"/>
            <p:cNvCxnSpPr/>
            <p:nvPr/>
          </p:nvCxnSpPr>
          <p:spPr>
            <a:xfrm>
              <a:off x="1920" y="2496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8" name="Google Shape;1678;p39"/>
            <p:cNvCxnSpPr/>
            <p:nvPr/>
          </p:nvCxnSpPr>
          <p:spPr>
            <a:xfrm>
              <a:off x="2832" y="2496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9" name="Google Shape;1679;p39"/>
            <p:cNvSpPr txBox="1"/>
            <p:nvPr/>
          </p:nvSpPr>
          <p:spPr>
            <a:xfrm>
              <a:off x="528" y="2697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Limit = 2</a:t>
              </a:r>
              <a:endPara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searching in AI?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533400" y="1600200"/>
            <a:ext cx="83058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agent should explore the next possible movement and search for the best move to win the game.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914400" y="5943600"/>
            <a:ext cx="746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Fig: Game search tree for Tic-Tac-Toe board (partial view)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lated image"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38400"/>
            <a:ext cx="4615940" cy="326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4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5" name="Google Shape;1685;p4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686" name="Google Shape;1686;p4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</p:txBody>
      </p:sp>
      <p:grpSp>
        <p:nvGrpSpPr>
          <p:cNvPr id="1687" name="Google Shape;1687;p40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688" name="Google Shape;1688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9" name="Google Shape;1689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90" name="Google Shape;1690;p40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691" name="Google Shape;1691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2" name="Google Shape;1692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93" name="Google Shape;1693;p40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694" name="Google Shape;1694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5" name="Google Shape;1695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96" name="Google Shape;1696;p40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697" name="Google Shape;1697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8" name="Google Shape;1698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99" name="Google Shape;1699;p40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700" name="Google Shape;1700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1" name="Google Shape;1701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02" name="Google Shape;1702;p40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703" name="Google Shape;1703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4" name="Google Shape;1704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05" name="Google Shape;1705;p40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706" name="Google Shape;1706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7" name="Google Shape;1707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08" name="Google Shape;1708;p40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709" name="Google Shape;1709;p4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0" name="Google Shape;1710;p4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711" name="Google Shape;1711;p40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2" name="Google Shape;1712;p40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3" name="Google Shape;1713;p40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4" name="Google Shape;1714;p40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5" name="Google Shape;1715;p40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6" name="Google Shape;1716;p40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7" name="Google Shape;1717;p40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8" name="Google Shape;1718;p40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4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4" name="Google Shape;1724;p4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725" name="Google Shape;1725;p4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endParaRPr/>
          </a:p>
        </p:txBody>
      </p:sp>
      <p:grpSp>
        <p:nvGrpSpPr>
          <p:cNvPr id="1726" name="Google Shape;1726;p41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727" name="Google Shape;1727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8" name="Google Shape;1728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29" name="Google Shape;1729;p41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730" name="Google Shape;173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1" name="Google Shape;1731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32" name="Google Shape;1732;p41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733" name="Google Shape;173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4" name="Google Shape;1734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35" name="Google Shape;1735;p41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736" name="Google Shape;1736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7" name="Google Shape;1737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38" name="Google Shape;1738;p41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739" name="Google Shape;1739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0" name="Google Shape;1740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41" name="Google Shape;1741;p41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742" name="Google Shape;1742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3" name="Google Shape;1743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44" name="Google Shape;1744;p41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745" name="Google Shape;174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6" name="Google Shape;1746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47" name="Google Shape;1747;p41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748" name="Google Shape;1748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9" name="Google Shape;1749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0" name="Google Shape;1750;p41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751" name="Google Shape;1751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2" name="Google Shape;1752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3" name="Google Shape;1753;p41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754" name="Google Shape;1754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5" name="Google Shape;1755;p4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756" name="Google Shape;1756;p41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41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8" name="Google Shape;1758;p41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9" name="Google Shape;1759;p41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0" name="Google Shape;1760;p41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1" name="Google Shape;1761;p41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2" name="Google Shape;1762;p41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Google Shape;1763;p41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4" name="Google Shape;1764;p41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5" name="Google Shape;1765;p41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p4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772" name="Google Shape;1772;p4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3" name="Google Shape;1773;p42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774" name="Google Shape;1774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5" name="Google Shape;1775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76" name="Google Shape;1776;p42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777" name="Google Shape;1777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8" name="Google Shape;1778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79" name="Google Shape;1779;p42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780" name="Google Shape;1780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1" name="Google Shape;1781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82" name="Google Shape;1782;p42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783" name="Google Shape;1783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4" name="Google Shape;1784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85" name="Google Shape;1785;p42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786" name="Google Shape;1786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7" name="Google Shape;1787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88" name="Google Shape;1788;p42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789" name="Google Shape;1789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0" name="Google Shape;1790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91" name="Google Shape;1791;p42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792" name="Google Shape;1792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3" name="Google Shape;1793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94" name="Google Shape;1794;p42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795" name="Google Shape;1795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6" name="Google Shape;1796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97" name="Google Shape;1797;p42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798" name="Google Shape;1798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9" name="Google Shape;1799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00" name="Google Shape;1800;p42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801" name="Google Shape;1801;p4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2" name="Google Shape;1802;p4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03" name="Google Shape;1803;p42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4" name="Google Shape;1804;p42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5" name="Google Shape;1805;p42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42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7" name="Google Shape;1807;p42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8" name="Google Shape;1808;p42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9" name="Google Shape;1809;p42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0" name="Google Shape;1810;p42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1" name="Google Shape;1811;p42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2" name="Google Shape;1812;p42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4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8" name="Google Shape;1818;p4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819" name="Google Shape;1819;p4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</p:txBody>
      </p:sp>
      <p:grpSp>
        <p:nvGrpSpPr>
          <p:cNvPr id="1820" name="Google Shape;1820;p43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821" name="Google Shape;1821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2" name="Google Shape;1822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23" name="Google Shape;1823;p43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824" name="Google Shape;1824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5" name="Google Shape;1825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26" name="Google Shape;1826;p43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827" name="Google Shape;1827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8" name="Google Shape;1828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29" name="Google Shape;1829;p43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830" name="Google Shape;1830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1" name="Google Shape;1831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32" name="Google Shape;1832;p43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833" name="Google Shape;1833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4" name="Google Shape;1834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35" name="Google Shape;1835;p43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836" name="Google Shape;1836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7" name="Google Shape;1837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38" name="Google Shape;1838;p43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839" name="Google Shape;1839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0" name="Google Shape;1840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41" name="Google Shape;1841;p43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842" name="Google Shape;1842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3" name="Google Shape;1843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44" name="Google Shape;1844;p43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845" name="Google Shape;1845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6" name="Google Shape;1846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47" name="Google Shape;1847;p43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848" name="Google Shape;1848;p4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9" name="Google Shape;1849;p4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50" name="Google Shape;1850;p43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1" name="Google Shape;1851;p43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2" name="Google Shape;1852;p43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3" name="Google Shape;1853;p43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4" name="Google Shape;1854;p43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5" name="Google Shape;1855;p43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6" name="Google Shape;1856;p43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7" name="Google Shape;1857;p43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8" name="Google Shape;1858;p43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9" name="Google Shape;1859;p43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5" name="Google Shape;1865;p4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866" name="Google Shape;1866;p4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grpSp>
        <p:nvGrpSpPr>
          <p:cNvPr id="1867" name="Google Shape;1867;p44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868" name="Google Shape;1868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9" name="Google Shape;1869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70" name="Google Shape;1870;p44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871" name="Google Shape;1871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2" name="Google Shape;1872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73" name="Google Shape;1873;p44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874" name="Google Shape;1874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5" name="Google Shape;1875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76" name="Google Shape;1876;p44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877" name="Google Shape;1877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8" name="Google Shape;1878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79" name="Google Shape;1879;p44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880" name="Google Shape;1880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1" name="Google Shape;1881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2" name="Google Shape;1882;p44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883" name="Google Shape;1883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4" name="Google Shape;1884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5" name="Google Shape;1885;p44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886" name="Google Shape;1886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7" name="Google Shape;1887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88" name="Google Shape;1888;p44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889" name="Google Shape;1889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0" name="Google Shape;1890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91" name="Google Shape;1891;p44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892" name="Google Shape;1892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3" name="Google Shape;1893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94" name="Google Shape;1894;p44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895" name="Google Shape;1895;p4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6" name="Google Shape;1896;p4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97" name="Google Shape;1897;p44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8" name="Google Shape;1898;p44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9" name="Google Shape;1899;p44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0" name="Google Shape;1900;p44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1" name="Google Shape;1901;p44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2" name="Google Shape;1902;p44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3" name="Google Shape;1903;p44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4" name="Google Shape;1904;p44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5" name="Google Shape;1905;p44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6" name="Google Shape;1906;p44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2" name="Google Shape;1912;p4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913" name="Google Shape;1913;p45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915" name="Google Shape;1915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6" name="Google Shape;1916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17" name="Google Shape;1917;p45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918" name="Google Shape;1918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9" name="Google Shape;1919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20" name="Google Shape;1920;p45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921" name="Google Shape;1921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2" name="Google Shape;1922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23" name="Google Shape;1923;p45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924" name="Google Shape;1924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5" name="Google Shape;1925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26" name="Google Shape;1926;p45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927" name="Google Shape;1927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8" name="Google Shape;1928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29" name="Google Shape;1929;p45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930" name="Google Shape;1930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1" name="Google Shape;1931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32" name="Google Shape;1932;p45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933" name="Google Shape;1933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Google Shape;1934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35" name="Google Shape;1935;p45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936" name="Google Shape;1936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Google Shape;1937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38" name="Google Shape;1938;p45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939" name="Google Shape;1939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0" name="Google Shape;1940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41" name="Google Shape;1941;p45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942" name="Google Shape;1942;p4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3" name="Google Shape;1943;p4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44" name="Google Shape;1944;p45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5" name="Google Shape;1945;p45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6" name="Google Shape;1946;p45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7" name="Google Shape;1947;p45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8" name="Google Shape;1948;p45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45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0" name="Google Shape;1950;p45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1" name="Google Shape;1951;p45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2" name="Google Shape;1952;p45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3" name="Google Shape;1953;p45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4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9" name="Google Shape;1959;p4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Depth-Limited Search (DLS)</a:t>
            </a:r>
            <a:endParaRPr/>
          </a:p>
        </p:txBody>
      </p:sp>
      <p:sp>
        <p:nvSpPr>
          <p:cNvPr id="1960" name="Google Shape;1960;p4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DLS algorithm returns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(no solution)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 is that the goal is beyond the limit (Limit =2): the goal depth is (d=4)</a:t>
            </a:r>
            <a:endParaRPr/>
          </a:p>
        </p:txBody>
      </p:sp>
      <p:grpSp>
        <p:nvGrpSpPr>
          <p:cNvPr id="1961" name="Google Shape;1961;p46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1962" name="Google Shape;1962;p46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963" name="Google Shape;1963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4" name="Google Shape;1964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65" name="Google Shape;1965;p46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966" name="Google Shape;1966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7" name="Google Shape;1967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68" name="Google Shape;1968;p46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969" name="Google Shape;1969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0" name="Google Shape;1970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71" name="Google Shape;1971;p46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972" name="Google Shape;1972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3" name="Google Shape;1973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74" name="Google Shape;1974;p46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975" name="Google Shape;1975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6" name="Google Shape;1976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77" name="Google Shape;1977;p46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978" name="Google Shape;1978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9" name="Google Shape;1979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80" name="Google Shape;1980;p46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981" name="Google Shape;1981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2" name="Google Shape;1982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83" name="Google Shape;1983;p46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984" name="Google Shape;1984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5" name="Google Shape;1985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86" name="Google Shape;1986;p46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987" name="Google Shape;1987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8" name="Google Shape;1988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89" name="Google Shape;1989;p46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990" name="Google Shape;1990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1" name="Google Shape;1991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92" name="Google Shape;1992;p46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993" name="Google Shape;1993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4" name="Google Shape;1994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95" name="Google Shape;1995;p46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996" name="Google Shape;1996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7" name="Google Shape;1997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998" name="Google Shape;1998;p46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9" name="Google Shape;1999;p46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0" name="Google Shape;2000;p46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1" name="Google Shape;2001;p46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2" name="Google Shape;2002;p46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3" name="Google Shape;2003;p46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4" name="Google Shape;2004;p46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5" name="Google Shape;2005;p46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6" name="Google Shape;2006;p46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7" name="Google Shape;2007;p46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8" name="Google Shape;2008;p46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9" name="Google Shape;2009;p46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0" name="Google Shape;2010;p46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011" name="Google Shape;2011;p46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012" name="Google Shape;2012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3" name="Google Shape;2013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14" name="Google Shape;2014;p46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015" name="Google Shape;2015;p46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6" name="Google Shape;2016;p46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17" name="Google Shape;2017;p46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8" name="Google Shape;2018;p46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9" name="Google Shape;2019;p46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20" name="Google Shape;2020;p46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1" name="Google Shape;2021;p46"/>
          <p:cNvCxnSpPr/>
          <p:nvPr/>
        </p:nvCxnSpPr>
        <p:spPr>
          <a:xfrm>
            <a:off x="1676400" y="4724400"/>
            <a:ext cx="64770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4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7" name="Google Shape;2027;p4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028" name="Google Shape;2028;p47"/>
          <p:cNvSpPr/>
          <p:nvPr/>
        </p:nvSpPr>
        <p:spPr>
          <a:xfrm>
            <a:off x="914400" y="1676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Application4: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the following state space (tree search), give the sequence of visited nodes when using IDS:</a:t>
            </a:r>
            <a:endParaRPr/>
          </a:p>
        </p:txBody>
      </p:sp>
      <p:grpSp>
        <p:nvGrpSpPr>
          <p:cNvPr id="2029" name="Google Shape;2029;p47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030" name="Google Shape;2030;p47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031" name="Google Shape;2031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2" name="Google Shape;2032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33" name="Google Shape;2033;p47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034" name="Google Shape;2034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5" name="Google Shape;2035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36" name="Google Shape;2036;p47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037" name="Google Shape;2037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8" name="Google Shape;2038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39" name="Google Shape;2039;p47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040" name="Google Shape;2040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1" name="Google Shape;2041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42" name="Google Shape;2042;p47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043" name="Google Shape;2043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4" name="Google Shape;2044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45" name="Google Shape;2045;p47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046" name="Google Shape;2046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7" name="Google Shape;2047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48" name="Google Shape;2048;p47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049" name="Google Shape;2049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0" name="Google Shape;2050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51" name="Google Shape;2051;p47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052" name="Google Shape;2052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3" name="Google Shape;2053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54" name="Google Shape;2054;p47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055" name="Google Shape;2055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6" name="Google Shape;2056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57" name="Google Shape;2057;p47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058" name="Google Shape;2058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9" name="Google Shape;2059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60" name="Google Shape;2060;p47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061" name="Google Shape;2061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2" name="Google Shape;2062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63" name="Google Shape;2063;p47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064" name="Google Shape;2064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5" name="Google Shape;2065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66" name="Google Shape;2066;p47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7" name="Google Shape;2067;p47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68" name="Google Shape;2068;p47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9" name="Google Shape;2069;p47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0" name="Google Shape;2070;p47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1" name="Google Shape;2071;p47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2" name="Google Shape;2072;p47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3" name="Google Shape;2073;p47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4" name="Google Shape;2074;p47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5" name="Google Shape;2075;p47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6" name="Google Shape;2076;p47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7" name="Google Shape;2077;p47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8" name="Google Shape;2078;p47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079" name="Google Shape;2079;p47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080" name="Google Shape;2080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1" name="Google Shape;2081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82" name="Google Shape;2082;p47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083" name="Google Shape;2083;p47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4" name="Google Shape;2084;p47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85" name="Google Shape;2085;p47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6" name="Google Shape;2086;p47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7" name="Google Shape;2087;p47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88" name="Google Shape;2088;p47"/>
          <p:cNvSpPr txBox="1"/>
          <p:nvPr/>
        </p:nvSpPr>
        <p:spPr>
          <a:xfrm>
            <a:off x="1371600" y="28956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47"/>
          <p:cNvSpPr txBox="1"/>
          <p:nvPr/>
        </p:nvSpPr>
        <p:spPr>
          <a:xfrm>
            <a:off x="1371600" y="3519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47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47"/>
          <p:cNvSpPr txBox="1"/>
          <p:nvPr/>
        </p:nvSpPr>
        <p:spPr>
          <a:xfrm>
            <a:off x="11430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47"/>
          <p:cNvSpPr txBox="1"/>
          <p:nvPr/>
        </p:nvSpPr>
        <p:spPr>
          <a:xfrm>
            <a:off x="1295400" y="59436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4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Search (IDS)</a:t>
            </a:r>
            <a:endParaRPr/>
          </a:p>
        </p:txBody>
      </p:sp>
      <p:sp>
        <p:nvSpPr>
          <p:cNvPr id="2098" name="Google Shape;2098;p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DLS with bound = 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4" name="Google Shape;2104;p4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105" name="Google Shape;2105;p4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2106" name="Google Shape;2106;p49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107" name="Google Shape;2107;p4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8" name="Google Shape;2108;p4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09" name="Google Shape;2109;p49"/>
          <p:cNvSpPr txBox="1"/>
          <p:nvPr/>
        </p:nvSpPr>
        <p:spPr>
          <a:xfrm>
            <a:off x="914400" y="2819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0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readth first search artificial intelligence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43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0" y="4724400"/>
            <a:ext cx="5029200" cy="1631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blind search strategies are: 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Depth-limited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Iterative-deepening search (Extended DFS)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cost search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Bi-directional search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(uninformed Search)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(Informed Search)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5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5" name="Google Shape;2115;p5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116" name="Google Shape;2116;p5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endParaRPr/>
          </a:p>
        </p:txBody>
      </p:sp>
      <p:grpSp>
        <p:nvGrpSpPr>
          <p:cNvPr id="2117" name="Google Shape;2117;p50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118" name="Google Shape;2118;p5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9" name="Google Shape;2119;p5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20" name="Google Shape;2120;p50"/>
          <p:cNvSpPr txBox="1"/>
          <p:nvPr/>
        </p:nvSpPr>
        <p:spPr>
          <a:xfrm>
            <a:off x="914400" y="2819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0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Search (IDS)</a:t>
            </a:r>
            <a:endParaRPr/>
          </a:p>
        </p:txBody>
      </p:sp>
      <p:sp>
        <p:nvSpPr>
          <p:cNvPr id="2126" name="Google Shape;2126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DLS with bound = 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5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2" name="Google Shape;2132;p5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133" name="Google Shape;2133;p5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2134" name="Google Shape;2134;p52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135" name="Google Shape;2135;p5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6" name="Google Shape;2136;p5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37" name="Google Shape;2137;p52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138" name="Google Shape;2138;p5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9" name="Google Shape;2139;p5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40" name="Google Shape;2140;p52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141" name="Google Shape;2141;p5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2" name="Google Shape;2142;p5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144" name="Google Shape;2144;p5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5" name="Google Shape;2145;p5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46" name="Google Shape;2146;p52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147" name="Google Shape;2147;p5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8" name="Google Shape;2148;p5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149" name="Google Shape;2149;p52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0" name="Google Shape;2150;p52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1" name="Google Shape;2151;p52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2" name="Google Shape;2152;p52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3" name="Google Shape;2153;p52"/>
          <p:cNvSpPr txBox="1"/>
          <p:nvPr/>
        </p:nvSpPr>
        <p:spPr>
          <a:xfrm>
            <a:off x="838200" y="3581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5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9" name="Google Shape;2159;p5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160" name="Google Shape;2160;p5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</p:txBody>
      </p:sp>
      <p:grpSp>
        <p:nvGrpSpPr>
          <p:cNvPr id="2161" name="Google Shape;2161;p53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162" name="Google Shape;2162;p5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3" name="Google Shape;2163;p5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64" name="Google Shape;2164;p53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165" name="Google Shape;2165;p5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6" name="Google Shape;2166;p5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67" name="Google Shape;2167;p53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168" name="Google Shape;2168;p5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9" name="Google Shape;2169;p5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70" name="Google Shape;2170;p53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171" name="Google Shape;2171;p5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2" name="Google Shape;2172;p5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73" name="Google Shape;2173;p53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174" name="Google Shape;2174;p5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5" name="Google Shape;2175;p5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176" name="Google Shape;2176;p53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7" name="Google Shape;2177;p53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8" name="Google Shape;2178;p53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9" name="Google Shape;2179;p53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0" name="Google Shape;2180;p53"/>
          <p:cNvSpPr txBox="1"/>
          <p:nvPr/>
        </p:nvSpPr>
        <p:spPr>
          <a:xfrm>
            <a:off x="838200" y="3581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5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6" name="Google Shape;2186;p5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187" name="Google Shape;2187;p5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</p:txBody>
      </p:sp>
      <p:grpSp>
        <p:nvGrpSpPr>
          <p:cNvPr id="2188" name="Google Shape;2188;p54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189" name="Google Shape;2189;p5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0" name="Google Shape;2190;p5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91" name="Google Shape;2191;p54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192" name="Google Shape;2192;p5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3" name="Google Shape;2193;p5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94" name="Google Shape;2194;p54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195" name="Google Shape;2195;p5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6" name="Google Shape;2196;p5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97" name="Google Shape;2197;p54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198" name="Google Shape;2198;p5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9" name="Google Shape;2199;p5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00" name="Google Shape;2200;p54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201" name="Google Shape;2201;p5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2" name="Google Shape;2202;p5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203" name="Google Shape;2203;p54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4" name="Google Shape;2204;p54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54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6" name="Google Shape;2206;p54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7" name="Google Shape;2207;p54"/>
          <p:cNvSpPr txBox="1"/>
          <p:nvPr/>
        </p:nvSpPr>
        <p:spPr>
          <a:xfrm>
            <a:off x="838200" y="3581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5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3" name="Google Shape;2213;p5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214" name="Google Shape;2214;p55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endParaRPr/>
          </a:p>
        </p:txBody>
      </p:sp>
      <p:grpSp>
        <p:nvGrpSpPr>
          <p:cNvPr id="2215" name="Google Shape;2215;p55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216" name="Google Shape;2216;p5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7" name="Google Shape;2217;p5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18" name="Google Shape;2218;p55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219" name="Google Shape;2219;p5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0" name="Google Shape;2220;p5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21" name="Google Shape;2221;p55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222" name="Google Shape;2222;p5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3" name="Google Shape;2223;p5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24" name="Google Shape;2224;p55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225" name="Google Shape;2225;p5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6" name="Google Shape;2226;p5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27" name="Google Shape;2227;p55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228" name="Google Shape;2228;p5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9" name="Google Shape;2229;p5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230" name="Google Shape;2230;p55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55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2" name="Google Shape;2232;p55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3" name="Google Shape;2233;p55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55"/>
          <p:cNvSpPr txBox="1"/>
          <p:nvPr/>
        </p:nvSpPr>
        <p:spPr>
          <a:xfrm>
            <a:off x="838200" y="3581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5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0" name="Google Shape;2240;p5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241" name="Google Shape;2241;p5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</a:t>
            </a:r>
            <a:endParaRPr/>
          </a:p>
        </p:txBody>
      </p:sp>
      <p:grpSp>
        <p:nvGrpSpPr>
          <p:cNvPr id="2242" name="Google Shape;2242;p56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243" name="Google Shape;2243;p5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4" name="Google Shape;2244;p5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45" name="Google Shape;2245;p56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246" name="Google Shape;2246;p5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7" name="Google Shape;2247;p5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48" name="Google Shape;2248;p56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249" name="Google Shape;2249;p5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0" name="Google Shape;2250;p5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51" name="Google Shape;2251;p56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252" name="Google Shape;2252;p5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3" name="Google Shape;2253;p5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54" name="Google Shape;2254;p56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255" name="Google Shape;2255;p5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6" name="Google Shape;2256;p5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257" name="Google Shape;2257;p56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8" name="Google Shape;2258;p56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9" name="Google Shape;2259;p56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0" name="Google Shape;2260;p56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1" name="Google Shape;2261;p56"/>
          <p:cNvSpPr txBox="1"/>
          <p:nvPr/>
        </p:nvSpPr>
        <p:spPr>
          <a:xfrm>
            <a:off x="838200" y="3581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5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7" name="Google Shape;2267;p5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268" name="Google Shape;2268;p5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endParaRPr/>
          </a:p>
        </p:txBody>
      </p:sp>
      <p:grpSp>
        <p:nvGrpSpPr>
          <p:cNvPr id="2269" name="Google Shape;2269;p57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270" name="Google Shape;2270;p5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1" name="Google Shape;2271;p5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72" name="Google Shape;2272;p57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273" name="Google Shape;2273;p5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4" name="Google Shape;2274;p5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75" name="Google Shape;2275;p57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276" name="Google Shape;2276;p5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7" name="Google Shape;2277;p5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78" name="Google Shape;2278;p57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279" name="Google Shape;2279;p5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0" name="Google Shape;2280;p5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81" name="Google Shape;2281;p57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282" name="Google Shape;2282;p5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3" name="Google Shape;2283;p5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284" name="Google Shape;2284;p57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5" name="Google Shape;2285;p57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6" name="Google Shape;2286;p57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7" name="Google Shape;2287;p57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8" name="Google Shape;2288;p57"/>
          <p:cNvSpPr txBox="1"/>
          <p:nvPr/>
        </p:nvSpPr>
        <p:spPr>
          <a:xfrm>
            <a:off x="838200" y="3581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1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4" name="Google Shape;2294;p5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295" name="Google Shape;2295;p5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2296" name="Google Shape;2296;p58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297" name="Google Shape;2297;p5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8" name="Google Shape;2298;p5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99" name="Google Shape;2299;p58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300" name="Google Shape;2300;p5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1" name="Google Shape;2301;p5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02" name="Google Shape;2302;p58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303" name="Google Shape;2303;p5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4" name="Google Shape;2304;p5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05" name="Google Shape;2305;p58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306" name="Google Shape;2306;p5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7" name="Google Shape;2307;p5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08" name="Google Shape;2308;p58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309" name="Google Shape;2309;p5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0" name="Google Shape;2310;p5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11" name="Google Shape;2311;p58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2" name="Google Shape;2312;p58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3" name="Google Shape;2313;p58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4" name="Google Shape;2314;p58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5" name="Google Shape;2315;p58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5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1" name="Google Shape;2321;p5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322" name="Google Shape;2322;p5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</p:txBody>
      </p:sp>
      <p:grpSp>
        <p:nvGrpSpPr>
          <p:cNvPr id="2323" name="Google Shape;2323;p59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324" name="Google Shape;2324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5" name="Google Shape;2325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26" name="Google Shape;2326;p59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327" name="Google Shape;2327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8" name="Google Shape;2328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29" name="Google Shape;2329;p59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330" name="Google Shape;2330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1" name="Google Shape;2331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32" name="Google Shape;2332;p59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333" name="Google Shape;2333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4" name="Google Shape;2334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35" name="Google Shape;2335;p59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336" name="Google Shape;2336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7" name="Google Shape;2337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38" name="Google Shape;2338;p59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339" name="Google Shape;2339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0" name="Google Shape;2340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41" name="Google Shape;2341;p59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342" name="Google Shape;2342;p5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3" name="Google Shape;2343;p5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44" name="Google Shape;2344;p59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5" name="Google Shape;2345;p59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6" name="Google Shape;2346;p59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7" name="Google Shape;2347;p59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8" name="Google Shape;2348;p59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9" name="Google Shape;2349;p59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0" name="Google Shape;2350;p59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76200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Uninformed Vs Informed Search</a:t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1066800" y="1143000"/>
            <a:ext cx="77724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Uninformed search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only the information available in the problem definition. Example: breadth-first, depth-first, depth limited, iterative deepening, uniform cost and bidirectional search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Informed search: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domain knowledge or heuristic to choose the best move. Example. Greedy best-first, A*, IDA*, and beam search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914400" y="4267200"/>
            <a:ext cx="7924800" cy="2160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Note: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which the search is to find an optimal value of an objective function: hill climbing, simulated annealing, genetic algorithms, Ant Colony Optimization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playing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adversarial search: minimax algorithm, alpha-beta pruning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6" name="Google Shape;2356;p6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357" name="Google Shape;2357;p6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</p:txBody>
      </p:sp>
      <p:grpSp>
        <p:nvGrpSpPr>
          <p:cNvPr id="2358" name="Google Shape;2358;p60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359" name="Google Shape;2359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0" name="Google Shape;2360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61" name="Google Shape;2361;p60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362" name="Google Shape;2362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3" name="Google Shape;2363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64" name="Google Shape;2364;p60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365" name="Google Shape;2365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6" name="Google Shape;2366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67" name="Google Shape;2367;p60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368" name="Google Shape;2368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9" name="Google Shape;2369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70" name="Google Shape;2370;p60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371" name="Google Shape;2371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2" name="Google Shape;2372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73" name="Google Shape;2373;p60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374" name="Google Shape;2374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5" name="Google Shape;2375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76" name="Google Shape;2376;p60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377" name="Google Shape;2377;p6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8" name="Google Shape;2378;p6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379" name="Google Shape;2379;p60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0" name="Google Shape;2380;p60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1" name="Google Shape;2381;p60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2" name="Google Shape;2382;p60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3" name="Google Shape;2383;p60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4" name="Google Shape;2384;p60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5" name="Google Shape;2385;p60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6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1" name="Google Shape;2391;p6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392" name="Google Shape;2392;p6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</p:txBody>
      </p:sp>
      <p:grpSp>
        <p:nvGrpSpPr>
          <p:cNvPr id="2393" name="Google Shape;2393;p61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394" name="Google Shape;2394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5" name="Google Shape;2395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96" name="Google Shape;2396;p61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397" name="Google Shape;2397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8" name="Google Shape;2398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99" name="Google Shape;2399;p61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400" name="Google Shape;2400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1" name="Google Shape;2401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02" name="Google Shape;2402;p61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403" name="Google Shape;2403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4" name="Google Shape;2404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05" name="Google Shape;2405;p61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406" name="Google Shape;2406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7" name="Google Shape;2407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08" name="Google Shape;2408;p61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409" name="Google Shape;2409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0" name="Google Shape;2410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11" name="Google Shape;2411;p61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412" name="Google Shape;2412;p6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3" name="Google Shape;2413;p6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414" name="Google Shape;2414;p61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5" name="Google Shape;2415;p61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6" name="Google Shape;2416;p61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7" name="Google Shape;2417;p61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8" name="Google Shape;2418;p61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9" name="Google Shape;2419;p61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0" name="Google Shape;2420;p61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6" name="Google Shape;2426;p6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427" name="Google Shape;2427;p6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</p:txBody>
      </p:sp>
      <p:grpSp>
        <p:nvGrpSpPr>
          <p:cNvPr id="2428" name="Google Shape;2428;p62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429" name="Google Shape;2429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0" name="Google Shape;2430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31" name="Google Shape;2431;p62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432" name="Google Shape;2432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3" name="Google Shape;2433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34" name="Google Shape;2434;p62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435" name="Google Shape;2435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6" name="Google Shape;2436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37" name="Google Shape;2437;p62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438" name="Google Shape;2438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9" name="Google Shape;2439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40" name="Google Shape;2440;p62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441" name="Google Shape;2441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2" name="Google Shape;2442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43" name="Google Shape;2443;p62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444" name="Google Shape;2444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5" name="Google Shape;2445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46" name="Google Shape;2446;p62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447" name="Google Shape;2447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8" name="Google Shape;2448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49" name="Google Shape;2449;p62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450" name="Google Shape;2450;p6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1" name="Google Shape;2451;p6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452" name="Google Shape;2452;p62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3" name="Google Shape;2453;p62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4" name="Google Shape;2454;p62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5" name="Google Shape;2455;p62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6" name="Google Shape;2456;p62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7" name="Google Shape;2457;p62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8" name="Google Shape;2458;p62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9" name="Google Shape;2459;p62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6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5" name="Google Shape;2465;p6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466" name="Google Shape;2466;p6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</p:txBody>
      </p:sp>
      <p:grpSp>
        <p:nvGrpSpPr>
          <p:cNvPr id="2467" name="Google Shape;2467;p63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468" name="Google Shape;2468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9" name="Google Shape;2469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70" name="Google Shape;2470;p63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471" name="Google Shape;2471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2" name="Google Shape;2472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73" name="Google Shape;2473;p63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474" name="Google Shape;2474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5" name="Google Shape;2475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76" name="Google Shape;2476;p63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477" name="Google Shape;2477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8" name="Google Shape;2478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79" name="Google Shape;2479;p63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480" name="Google Shape;2480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1" name="Google Shape;2481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2" name="Google Shape;2482;p63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483" name="Google Shape;2483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4" name="Google Shape;2484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5" name="Google Shape;2485;p63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486" name="Google Shape;2486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7" name="Google Shape;2487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488" name="Google Shape;2488;p63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489" name="Google Shape;2489;p6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0" name="Google Shape;2490;p6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491" name="Google Shape;2491;p63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2" name="Google Shape;2492;p63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3" name="Google Shape;2493;p63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4" name="Google Shape;2494;p63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5" name="Google Shape;2495;p63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6" name="Google Shape;2496;p63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7" name="Google Shape;2497;p63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8" name="Google Shape;2498;p63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6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4" name="Google Shape;2504;p6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505" name="Google Shape;2505;p6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endParaRPr/>
          </a:p>
        </p:txBody>
      </p:sp>
      <p:grpSp>
        <p:nvGrpSpPr>
          <p:cNvPr id="2506" name="Google Shape;2506;p64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507" name="Google Shape;2507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8" name="Google Shape;2508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09" name="Google Shape;2509;p64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510" name="Google Shape;2510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1" name="Google Shape;2511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12" name="Google Shape;2512;p64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513" name="Google Shape;2513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4" name="Google Shape;2514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15" name="Google Shape;2515;p64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516" name="Google Shape;2516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7" name="Google Shape;2517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18" name="Google Shape;2518;p64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519" name="Google Shape;2519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0" name="Google Shape;2520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21" name="Google Shape;2521;p64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522" name="Google Shape;2522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3" name="Google Shape;2523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24" name="Google Shape;2524;p64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525" name="Google Shape;2525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6" name="Google Shape;2526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27" name="Google Shape;2527;p64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528" name="Google Shape;2528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9" name="Google Shape;2529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30" name="Google Shape;2530;p64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531" name="Google Shape;2531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2" name="Google Shape;2532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33" name="Google Shape;2533;p64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534" name="Google Shape;2534;p6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5" name="Google Shape;2535;p6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536" name="Google Shape;2536;p64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7" name="Google Shape;2537;p64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8" name="Google Shape;2538;p64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9" name="Google Shape;2539;p64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0" name="Google Shape;2540;p64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1" name="Google Shape;2541;p64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2" name="Google Shape;2542;p64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3" name="Google Shape;2543;p64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4" name="Google Shape;2544;p64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5" name="Google Shape;2545;p64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6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1" name="Google Shape;2551;p6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552" name="Google Shape;2552;p65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53" name="Google Shape;2553;p65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554" name="Google Shape;2554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5" name="Google Shape;2555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6" name="Google Shape;2556;p65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557" name="Google Shape;2557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8" name="Google Shape;2558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9" name="Google Shape;2559;p65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560" name="Google Shape;2560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1" name="Google Shape;2561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2" name="Google Shape;2562;p65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563" name="Google Shape;2563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4" name="Google Shape;2564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5" name="Google Shape;2565;p65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566" name="Google Shape;2566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7" name="Google Shape;2567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68" name="Google Shape;2568;p65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569" name="Google Shape;2569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0" name="Google Shape;2570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71" name="Google Shape;2571;p65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572" name="Google Shape;2572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3" name="Google Shape;2573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74" name="Google Shape;2574;p65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575" name="Google Shape;2575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6" name="Google Shape;2576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77" name="Google Shape;2577;p65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578" name="Google Shape;2578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9" name="Google Shape;2579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80" name="Google Shape;2580;p65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581" name="Google Shape;2581;p6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2" name="Google Shape;2582;p6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583" name="Google Shape;2583;p65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4" name="Google Shape;2584;p65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5" name="Google Shape;2585;p65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6" name="Google Shape;2586;p65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7" name="Google Shape;2587;p65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8" name="Google Shape;2588;p65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9" name="Google Shape;2589;p65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0" name="Google Shape;2590;p65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1" name="Google Shape;2591;p65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2" name="Google Shape;2592;p65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6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8" name="Google Shape;2598;p6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599" name="Google Shape;2599;p6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</p:txBody>
      </p:sp>
      <p:grpSp>
        <p:nvGrpSpPr>
          <p:cNvPr id="2600" name="Google Shape;2600;p66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01" name="Google Shape;2601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2" name="Google Shape;2602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03" name="Google Shape;2603;p66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04" name="Google Shape;2604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5" name="Google Shape;2605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06" name="Google Shape;2606;p66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07" name="Google Shape;2607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8" name="Google Shape;2608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09" name="Google Shape;2609;p66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10" name="Google Shape;2610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1" name="Google Shape;2611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12" name="Google Shape;2612;p66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13" name="Google Shape;2613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4" name="Google Shape;2614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15" name="Google Shape;2615;p66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16" name="Google Shape;2616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7" name="Google Shape;2617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18" name="Google Shape;2618;p66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19" name="Google Shape;2619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0" name="Google Shape;2620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21" name="Google Shape;2621;p66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22" name="Google Shape;2622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3" name="Google Shape;2623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24" name="Google Shape;2624;p66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25" name="Google Shape;2625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6" name="Google Shape;2626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27" name="Google Shape;2627;p66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28" name="Google Shape;2628;p6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9" name="Google Shape;2629;p6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630" name="Google Shape;2630;p66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1" name="Google Shape;2631;p66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2" name="Google Shape;2632;p66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3" name="Google Shape;2633;p66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4" name="Google Shape;2634;p66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5" name="Google Shape;2635;p66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6" name="Google Shape;2636;p66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7" name="Google Shape;2637;p66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8" name="Google Shape;2638;p66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9" name="Google Shape;2639;p66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6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5" name="Google Shape;2645;p6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646" name="Google Shape;2646;p6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grpSp>
        <p:nvGrpSpPr>
          <p:cNvPr id="2647" name="Google Shape;2647;p67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648" name="Google Shape;2648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9" name="Google Shape;2649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50" name="Google Shape;2650;p67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651" name="Google Shape;2651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2" name="Google Shape;2652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53" name="Google Shape;2653;p67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654" name="Google Shape;2654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5" name="Google Shape;2655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56" name="Google Shape;2656;p67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657" name="Google Shape;2657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8" name="Google Shape;2658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59" name="Google Shape;2659;p67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660" name="Google Shape;2660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1" name="Google Shape;2661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2" name="Google Shape;2662;p67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663" name="Google Shape;2663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4" name="Google Shape;2664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5" name="Google Shape;2665;p67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666" name="Google Shape;2666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7" name="Google Shape;2667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8" name="Google Shape;2668;p67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2669" name="Google Shape;2669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0" name="Google Shape;2670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71" name="Google Shape;2671;p67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2672" name="Google Shape;2672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3" name="Google Shape;2673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74" name="Google Shape;2674;p67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2675" name="Google Shape;2675;p6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6" name="Google Shape;2676;p6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677" name="Google Shape;2677;p67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8" name="Google Shape;2678;p67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9" name="Google Shape;2679;p67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0" name="Google Shape;2680;p67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1" name="Google Shape;2681;p67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2" name="Google Shape;2682;p67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3" name="Google Shape;2683;p67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4" name="Google Shape;2684;p67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5" name="Google Shape;2685;p67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6" name="Google Shape;2686;p67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6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2" name="Google Shape;2692;p6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693" name="Google Shape;2693;p6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endParaRPr/>
          </a:p>
        </p:txBody>
      </p:sp>
      <p:grpSp>
        <p:nvGrpSpPr>
          <p:cNvPr id="2694" name="Google Shape;2694;p68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2695" name="Google Shape;2695;p68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2696" name="Google Shape;2696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7" name="Google Shape;2697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698" name="Google Shape;2698;p68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2699" name="Google Shape;2699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0" name="Google Shape;2700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01" name="Google Shape;2701;p68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2702" name="Google Shape;2702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3" name="Google Shape;2703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04" name="Google Shape;2704;p68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2705" name="Google Shape;2705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6" name="Google Shape;2706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07" name="Google Shape;2707;p68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2708" name="Google Shape;2708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9" name="Google Shape;2709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10" name="Google Shape;2710;p68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2711" name="Google Shape;2711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2" name="Google Shape;2712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13" name="Google Shape;2713;p68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2714" name="Google Shape;2714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5" name="Google Shape;2715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16" name="Google Shape;2716;p68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2717" name="Google Shape;2717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8" name="Google Shape;2718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19" name="Google Shape;2719;p68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2720" name="Google Shape;2720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1" name="Google Shape;2721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22" name="Google Shape;2722;p68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2723" name="Google Shape;2723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4" name="Google Shape;2724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25" name="Google Shape;2725;p68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2726" name="Google Shape;2726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7" name="Google Shape;2727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28" name="Google Shape;2728;p68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2729" name="Google Shape;2729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0" name="Google Shape;2730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31" name="Google Shape;2731;p68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2" name="Google Shape;2732;p68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33" name="Google Shape;2733;p68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4" name="Google Shape;2734;p68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5" name="Google Shape;2735;p68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6" name="Google Shape;2736;p68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7" name="Google Shape;2737;p68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8" name="Google Shape;2738;p68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39" name="Google Shape;2739;p68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0" name="Google Shape;2740;p68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1" name="Google Shape;2741;p68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2" name="Google Shape;2742;p68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43" name="Google Shape;2743;p68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744" name="Google Shape;2744;p68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2745" name="Google Shape;2745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46" name="Google Shape;2746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47" name="Google Shape;2747;p68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2748" name="Google Shape;2748;p6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49" name="Google Shape;2749;p6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50" name="Google Shape;2750;p68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1" name="Google Shape;2751;p68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52" name="Google Shape;2752;p68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53" name="Google Shape;2753;p68"/>
          <p:cNvSpPr txBox="1"/>
          <p:nvPr/>
        </p:nvSpPr>
        <p:spPr>
          <a:xfrm>
            <a:off x="838200" y="4281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2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4" name="Google Shape;2754;p68"/>
          <p:cNvCxnSpPr/>
          <p:nvPr/>
        </p:nvCxnSpPr>
        <p:spPr>
          <a:xfrm>
            <a:off x="1752600" y="4724400"/>
            <a:ext cx="67056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6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Search (IDS)</a:t>
            </a:r>
            <a:endParaRPr/>
          </a:p>
        </p:txBody>
      </p:sp>
      <p:sp>
        <p:nvSpPr>
          <p:cNvPr id="2760" name="Google Shape;2760;p6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DLS with bound =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685800" y="2895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Uninformed Search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4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7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6" name="Google Shape;2766;p7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767" name="Google Shape;2767;p7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2768" name="Google Shape;2768;p70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69" name="Google Shape;2769;p7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0" name="Google Shape;2770;p7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1" name="Google Shape;2771;p70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72" name="Google Shape;2772;p7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3" name="Google Shape;2773;p7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4" name="Google Shape;2774;p70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775" name="Google Shape;2775;p7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6" name="Google Shape;2776;p7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7" name="Google Shape;2777;p70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778" name="Google Shape;2778;p7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9" name="Google Shape;2779;p7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80" name="Google Shape;2780;p70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781" name="Google Shape;2781;p7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2" name="Google Shape;2782;p7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783" name="Google Shape;2783;p70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4" name="Google Shape;2784;p70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5" name="Google Shape;2785;p70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6" name="Google Shape;2786;p70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7" name="Google Shape;2787;p70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7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3" name="Google Shape;2793;p7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794" name="Google Shape;2794;p7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</p:txBody>
      </p:sp>
      <p:grpSp>
        <p:nvGrpSpPr>
          <p:cNvPr id="2795" name="Google Shape;2795;p71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796" name="Google Shape;2796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7" name="Google Shape;2797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98" name="Google Shape;2798;p71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799" name="Google Shape;2799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0" name="Google Shape;2800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01" name="Google Shape;2801;p71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02" name="Google Shape;2802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3" name="Google Shape;2803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04" name="Google Shape;2804;p71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05" name="Google Shape;2805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6" name="Google Shape;2806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07" name="Google Shape;2807;p71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08" name="Google Shape;2808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9" name="Google Shape;2809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10" name="Google Shape;2810;p71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11" name="Google Shape;2811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2" name="Google Shape;2812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13" name="Google Shape;2813;p71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14" name="Google Shape;2814;p7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5" name="Google Shape;2815;p7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816" name="Google Shape;2816;p71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7" name="Google Shape;2817;p71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8" name="Google Shape;2818;p71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9" name="Google Shape;2819;p71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0" name="Google Shape;2820;p71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1" name="Google Shape;2821;p71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2" name="Google Shape;2822;p71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7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8" name="Google Shape;2828;p7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829" name="Google Shape;2829;p7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</p:txBody>
      </p:sp>
      <p:grpSp>
        <p:nvGrpSpPr>
          <p:cNvPr id="2830" name="Google Shape;2830;p72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31" name="Google Shape;2831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2" name="Google Shape;2832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3" name="Google Shape;2833;p72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34" name="Google Shape;2834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5" name="Google Shape;2835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6" name="Google Shape;2836;p72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37" name="Google Shape;2837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8" name="Google Shape;2838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39" name="Google Shape;2839;p72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40" name="Google Shape;2840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1" name="Google Shape;2841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42" name="Google Shape;2842;p72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43" name="Google Shape;2843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4" name="Google Shape;2844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45" name="Google Shape;2845;p72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46" name="Google Shape;2846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7" name="Google Shape;2847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48" name="Google Shape;2848;p72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49" name="Google Shape;2849;p7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0" name="Google Shape;2850;p7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851" name="Google Shape;2851;p72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2" name="Google Shape;2852;p72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3" name="Google Shape;2853;p72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4" name="Google Shape;2854;p72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5" name="Google Shape;2855;p72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6" name="Google Shape;2856;p72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7" name="Google Shape;2857;p72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7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3" name="Google Shape;2863;p7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864" name="Google Shape;2864;p7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</p:txBody>
      </p:sp>
      <p:grpSp>
        <p:nvGrpSpPr>
          <p:cNvPr id="2865" name="Google Shape;2865;p73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866" name="Google Shape;2866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7" name="Google Shape;2867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68" name="Google Shape;2868;p73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869" name="Google Shape;2869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0" name="Google Shape;2870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71" name="Google Shape;2871;p73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872" name="Google Shape;2872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3" name="Google Shape;2873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74" name="Google Shape;2874;p73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875" name="Google Shape;2875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6" name="Google Shape;2876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77" name="Google Shape;2877;p73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878" name="Google Shape;2878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9" name="Google Shape;2879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80" name="Google Shape;2880;p73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881" name="Google Shape;2881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2" name="Google Shape;2882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83" name="Google Shape;2883;p73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884" name="Google Shape;2884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5" name="Google Shape;2885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86" name="Google Shape;2886;p73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887" name="Google Shape;2887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8" name="Google Shape;2888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89" name="Google Shape;2889;p73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890" name="Google Shape;2890;p7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1" name="Google Shape;2891;p7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892" name="Google Shape;2892;p73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3" name="Google Shape;2893;p73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4" name="Google Shape;2894;p73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5" name="Google Shape;2895;p73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6" name="Google Shape;2896;p73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7" name="Google Shape;2897;p73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8" name="Google Shape;2898;p73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9" name="Google Shape;2899;p73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0" name="Google Shape;2900;p73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7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6" name="Google Shape;2906;p7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907" name="Google Shape;2907;p7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</p:txBody>
      </p:sp>
      <p:grpSp>
        <p:nvGrpSpPr>
          <p:cNvPr id="2908" name="Google Shape;2908;p74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09" name="Google Shape;2909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0" name="Google Shape;2910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11" name="Google Shape;2911;p74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12" name="Google Shape;2912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3" name="Google Shape;2913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14" name="Google Shape;2914;p74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15" name="Google Shape;2915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6" name="Google Shape;2916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17" name="Google Shape;2917;p74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18" name="Google Shape;2918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9" name="Google Shape;2919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20" name="Google Shape;2920;p74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21" name="Google Shape;2921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2" name="Google Shape;2922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23" name="Google Shape;2923;p74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24" name="Google Shape;2924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5" name="Google Shape;2925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26" name="Google Shape;2926;p74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27" name="Google Shape;2927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8" name="Google Shape;2928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29" name="Google Shape;2929;p74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930" name="Google Shape;2930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1" name="Google Shape;2931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32" name="Google Shape;2932;p74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933" name="Google Shape;2933;p74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4" name="Google Shape;2934;p74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935" name="Google Shape;2935;p74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6" name="Google Shape;2936;p74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7" name="Google Shape;2937;p74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8" name="Google Shape;2938;p74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9" name="Google Shape;2939;p74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0" name="Google Shape;2940;p74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1" name="Google Shape;2941;p74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2" name="Google Shape;2942;p74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3" name="Google Shape;2943;p74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7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9" name="Google Shape;2949;p7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950" name="Google Shape;2950;p75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</p:txBody>
      </p:sp>
      <p:grpSp>
        <p:nvGrpSpPr>
          <p:cNvPr id="2951" name="Google Shape;2951;p75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52" name="Google Shape;2952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3" name="Google Shape;2953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54" name="Google Shape;2954;p75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55" name="Google Shape;2955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6" name="Google Shape;2956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57" name="Google Shape;2957;p75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2958" name="Google Shape;2958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9" name="Google Shape;2959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60" name="Google Shape;2960;p75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2961" name="Google Shape;2961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2" name="Google Shape;2962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63" name="Google Shape;2963;p75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2964" name="Google Shape;2964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5" name="Google Shape;2965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66" name="Google Shape;2966;p75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2967" name="Google Shape;2967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8" name="Google Shape;2968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69" name="Google Shape;2969;p75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2970" name="Google Shape;2970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1" name="Google Shape;2971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72" name="Google Shape;2972;p75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2973" name="Google Shape;2973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4" name="Google Shape;2974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75" name="Google Shape;2975;p75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2976" name="Google Shape;2976;p75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7" name="Google Shape;2977;p75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978" name="Google Shape;2978;p75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9" name="Google Shape;2979;p75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0" name="Google Shape;2980;p75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1" name="Google Shape;2981;p75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2" name="Google Shape;2982;p75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3" name="Google Shape;2983;p75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4" name="Google Shape;2984;p75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5" name="Google Shape;2985;p75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6" name="Google Shape;2986;p75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7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2" name="Google Shape;2992;p7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2993" name="Google Shape;2993;p7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</a:t>
            </a:r>
            <a:endParaRPr/>
          </a:p>
        </p:txBody>
      </p:sp>
      <p:grpSp>
        <p:nvGrpSpPr>
          <p:cNvPr id="2994" name="Google Shape;2994;p76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2995" name="Google Shape;2995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6" name="Google Shape;2996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997" name="Google Shape;2997;p76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2998" name="Google Shape;2998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9" name="Google Shape;2999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00" name="Google Shape;3000;p76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01" name="Google Shape;3001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2" name="Google Shape;3002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03" name="Google Shape;3003;p76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04" name="Google Shape;3004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5" name="Google Shape;3005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06" name="Google Shape;3006;p76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07" name="Google Shape;3007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8" name="Google Shape;3008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09" name="Google Shape;3009;p76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10" name="Google Shape;3010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1" name="Google Shape;3011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12" name="Google Shape;3012;p76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13" name="Google Shape;3013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4" name="Google Shape;3014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15" name="Google Shape;3015;p76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16" name="Google Shape;3016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7" name="Google Shape;3017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18" name="Google Shape;3018;p76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19" name="Google Shape;3019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0" name="Google Shape;3020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21" name="Google Shape;3021;p76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22" name="Google Shape;3022;p7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3" name="Google Shape;3023;p7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024" name="Google Shape;3024;p76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5" name="Google Shape;3025;p76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6" name="Google Shape;3026;p76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7" name="Google Shape;3027;p76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8" name="Google Shape;3028;p76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9" name="Google Shape;3029;p76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0" name="Google Shape;3030;p76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Google Shape;3031;p76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2" name="Google Shape;3032;p76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3" name="Google Shape;3033;p76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7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9" name="Google Shape;3039;p7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040" name="Google Shape;3040;p7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</p:txBody>
      </p:sp>
      <p:grpSp>
        <p:nvGrpSpPr>
          <p:cNvPr id="3041" name="Google Shape;3041;p77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42" name="Google Shape;3042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3" name="Google Shape;3043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44" name="Google Shape;3044;p77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45" name="Google Shape;3045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6" name="Google Shape;3046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47" name="Google Shape;3047;p77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48" name="Google Shape;3048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9" name="Google Shape;3049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50" name="Google Shape;3050;p77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51" name="Google Shape;3051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2" name="Google Shape;3052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53" name="Google Shape;3053;p77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054" name="Google Shape;3054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5" name="Google Shape;3055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56" name="Google Shape;3056;p77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057" name="Google Shape;3057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8" name="Google Shape;3058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59" name="Google Shape;3059;p77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060" name="Google Shape;3060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1" name="Google Shape;3061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62" name="Google Shape;3062;p77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063" name="Google Shape;3063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4" name="Google Shape;3064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65" name="Google Shape;3065;p77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066" name="Google Shape;3066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7" name="Google Shape;3067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68" name="Google Shape;3068;p77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069" name="Google Shape;3069;p7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0" name="Google Shape;3070;p7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071" name="Google Shape;3071;p77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2" name="Google Shape;3072;p77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3" name="Google Shape;3073;p77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4" name="Google Shape;3074;p77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5" name="Google Shape;3075;p77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6" name="Google Shape;3076;p77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7" name="Google Shape;3077;p77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8" name="Google Shape;3078;p77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9" name="Google Shape;3079;p77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0" name="Google Shape;3080;p77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7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6" name="Google Shape;3086;p7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087" name="Google Shape;3087;p7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endParaRPr/>
          </a:p>
        </p:txBody>
      </p:sp>
      <p:grpSp>
        <p:nvGrpSpPr>
          <p:cNvPr id="3088" name="Google Shape;3088;p78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089" name="Google Shape;3089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0" name="Google Shape;3090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91" name="Google Shape;3091;p78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092" name="Google Shape;3092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3" name="Google Shape;3093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94" name="Google Shape;3094;p78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095" name="Google Shape;3095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6" name="Google Shape;3096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097" name="Google Shape;3097;p78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098" name="Google Shape;3098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9" name="Google Shape;3099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00" name="Google Shape;3100;p78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01" name="Google Shape;3101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2" name="Google Shape;3102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03" name="Google Shape;3103;p78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04" name="Google Shape;3104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5" name="Google Shape;3105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06" name="Google Shape;3106;p78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07" name="Google Shape;3107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8" name="Google Shape;3108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09" name="Google Shape;3109;p78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110" name="Google Shape;3110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1" name="Google Shape;3111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12" name="Google Shape;3112;p78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113" name="Google Shape;3113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4" name="Google Shape;3114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15" name="Google Shape;3115;p78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116" name="Google Shape;3116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7" name="Google Shape;3117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18" name="Google Shape;3118;p78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19" name="Google Shape;3119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0" name="Google Shape;3120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1" name="Google Shape;3121;p78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22" name="Google Shape;3122;p7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3" name="Google Shape;3123;p7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124" name="Google Shape;3124;p78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5" name="Google Shape;3125;p78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6" name="Google Shape;3126;p78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7" name="Google Shape;3127;p78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8" name="Google Shape;3128;p78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9" name="Google Shape;3129;p78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0" name="Google Shape;3130;p78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1" name="Google Shape;3131;p78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2" name="Google Shape;3132;p78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3" name="Google Shape;3133;p78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4" name="Google Shape;3134;p78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5" name="Google Shape;3135;p78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9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p7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1" name="Google Shape;3141;p7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142" name="Google Shape;3142;p7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D,I,</a:t>
            </a:r>
            <a:endParaRPr/>
          </a:p>
        </p:txBody>
      </p:sp>
      <p:grpSp>
        <p:nvGrpSpPr>
          <p:cNvPr id="3143" name="Google Shape;3143;p79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144" name="Google Shape;3144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5" name="Google Shape;3145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46" name="Google Shape;3146;p79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147" name="Google Shape;3147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8" name="Google Shape;3148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49" name="Google Shape;3149;p79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150" name="Google Shape;3150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1" name="Google Shape;3151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52" name="Google Shape;3152;p79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153" name="Google Shape;3153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4" name="Google Shape;3154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55" name="Google Shape;3155;p79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156" name="Google Shape;3156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7" name="Google Shape;3157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58" name="Google Shape;3158;p79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159" name="Google Shape;3159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0" name="Google Shape;3160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61" name="Google Shape;3161;p79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162" name="Google Shape;3162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3" name="Google Shape;3163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64" name="Google Shape;3164;p79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165" name="Google Shape;3165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6" name="Google Shape;3166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67" name="Google Shape;3167;p79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168" name="Google Shape;3168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9" name="Google Shape;3169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70" name="Google Shape;3170;p79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171" name="Google Shape;3171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2" name="Google Shape;3172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73" name="Google Shape;3173;p79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174" name="Google Shape;3174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5" name="Google Shape;3175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76" name="Google Shape;3176;p79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177" name="Google Shape;3177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8" name="Google Shape;3178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179" name="Google Shape;3179;p79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0" name="Google Shape;3180;p79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1" name="Google Shape;3181;p79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2" name="Google Shape;3182;p79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3" name="Google Shape;3183;p79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4" name="Google Shape;3184;p79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5" name="Google Shape;3185;p79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6" name="Google Shape;3186;p79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7" name="Google Shape;3187;p79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8" name="Google Shape;3188;p79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9" name="Google Shape;3189;p79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90" name="Google Shape;3190;p79"/>
          <p:cNvGrpSpPr/>
          <p:nvPr/>
        </p:nvGrpSpPr>
        <p:grpSpPr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191" name="Google Shape;3191;p7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2" name="Google Shape;3192;p7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193" name="Google Shape;3193;p79"/>
          <p:cNvCxnSpPr/>
          <p:nvPr/>
        </p:nvCxnSpPr>
        <p:spPr>
          <a:xfrm>
            <a:off x="5562600" y="46482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4" name="Google Shape;3194;p79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914400" y="16764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Application1: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Given the following state space (tree search), give the sequence of visited nodes when using BFS (assume that the node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goal state):</a:t>
            </a:r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125" name="Google Shape;125;p8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Google Shape;127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8" name="Google Shape;128;p8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29" name="Google Shape;129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" name="Google Shape;130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" name="Google Shape;131;p8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32" name="Google Shape;132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" name="Google Shape;133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6" name="Google Shape;136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9" name="Google Shape;139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0" name="Google Shape;140;p8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2" name="Google Shape;142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3" name="Google Shape;143;p8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44" name="Google Shape;144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5" name="Google Shape;145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" name="Google Shape;148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49" name="Google Shape;149;p8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50" name="Google Shape;150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" name="Google Shape;151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2" name="Google Shape;152;p8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53" name="Google Shape;153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" name="Google Shape;154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5" name="Google Shape;155;p8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56" name="Google Shape;156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" name="Google Shape;157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58" name="Google Shape;158;p8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59" name="Google Shape;159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0" name="Google Shape;160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61" name="Google Shape;161;p8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" name="Google Shape;163;p8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8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8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8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8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8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74" name="Google Shape;174;p8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75" name="Google Shape;175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" name="Google Shape;176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7" name="Google Shape;177;p8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78" name="Google Shape;178;p8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9" name="Google Shape;179;p8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80" name="Google Shape;180;p8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" name="Google Shape;181;p8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" name="Google Shape;182;p8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p8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0" name="Google Shape;3200;p8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201" name="Google Shape;3201;p8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D,I,M,</a:t>
            </a:r>
            <a:endParaRPr/>
          </a:p>
        </p:txBody>
      </p:sp>
      <p:grpSp>
        <p:nvGrpSpPr>
          <p:cNvPr id="3202" name="Google Shape;3202;p80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203" name="Google Shape;3203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4" name="Google Shape;3204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05" name="Google Shape;3205;p80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206" name="Google Shape;3206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7" name="Google Shape;3207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08" name="Google Shape;3208;p80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209" name="Google Shape;3209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0" name="Google Shape;3210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11" name="Google Shape;3211;p80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212" name="Google Shape;3212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3" name="Google Shape;3213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14" name="Google Shape;3214;p80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215" name="Google Shape;3215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6" name="Google Shape;3216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17" name="Google Shape;3217;p80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218" name="Google Shape;3218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9" name="Google Shape;3219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20" name="Google Shape;3220;p80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221" name="Google Shape;3221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2" name="Google Shape;3222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23" name="Google Shape;3223;p80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224" name="Google Shape;3224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5" name="Google Shape;3225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26" name="Google Shape;3226;p80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227" name="Google Shape;3227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8" name="Google Shape;3228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29" name="Google Shape;3229;p80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230" name="Google Shape;3230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1" name="Google Shape;3231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32" name="Google Shape;3232;p80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233" name="Google Shape;3233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4" name="Google Shape;3234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35" name="Google Shape;3235;p80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236" name="Google Shape;3236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7" name="Google Shape;3237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238" name="Google Shape;3238;p80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9" name="Google Shape;3239;p80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0" name="Google Shape;3240;p80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1" name="Google Shape;3241;p80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2" name="Google Shape;3242;p80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3" name="Google Shape;3243;p80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4" name="Google Shape;3244;p80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5" name="Google Shape;3245;p80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6" name="Google Shape;3246;p80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7" name="Google Shape;3247;p80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8" name="Google Shape;3248;p80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49" name="Google Shape;3249;p80"/>
          <p:cNvGrpSpPr/>
          <p:nvPr/>
        </p:nvGrpSpPr>
        <p:grpSpPr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250" name="Google Shape;3250;p8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1" name="Google Shape;3251;p8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252" name="Google Shape;3252;p80"/>
          <p:cNvCxnSpPr/>
          <p:nvPr/>
        </p:nvCxnSpPr>
        <p:spPr>
          <a:xfrm>
            <a:off x="5562600" y="46482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3" name="Google Shape;3253;p80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8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9" name="Google Shape;3259;p8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260" name="Google Shape;3260;p8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D,I,M,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</a:t>
            </a:r>
            <a:endParaRPr/>
          </a:p>
        </p:txBody>
      </p:sp>
      <p:grpSp>
        <p:nvGrpSpPr>
          <p:cNvPr id="3261" name="Google Shape;3261;p81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262" name="Google Shape;3262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3" name="Google Shape;3263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64" name="Google Shape;3264;p81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265" name="Google Shape;3265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6" name="Google Shape;3266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67" name="Google Shape;3267;p81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268" name="Google Shape;3268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9" name="Google Shape;3269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70" name="Google Shape;3270;p81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271" name="Google Shape;3271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2" name="Google Shape;3272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73" name="Google Shape;3273;p81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274" name="Google Shape;3274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5" name="Google Shape;3275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76" name="Google Shape;3276;p81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277" name="Google Shape;3277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8" name="Google Shape;3278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79" name="Google Shape;3279;p81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280" name="Google Shape;3280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1" name="Google Shape;3281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82" name="Google Shape;3282;p81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283" name="Google Shape;3283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4" name="Google Shape;3284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85" name="Google Shape;3285;p81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286" name="Google Shape;3286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7" name="Google Shape;3287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88" name="Google Shape;3288;p81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289" name="Google Shape;3289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0" name="Google Shape;3290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91" name="Google Shape;3291;p81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292" name="Google Shape;3292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3" name="Google Shape;3293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94" name="Google Shape;3294;p81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295" name="Google Shape;3295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6" name="Google Shape;3296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297" name="Google Shape;3297;p81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8" name="Google Shape;3298;p81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9" name="Google Shape;3299;p81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0" name="Google Shape;3300;p81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1" name="Google Shape;3301;p81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2" name="Google Shape;3302;p81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3" name="Google Shape;3303;p81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4" name="Google Shape;3304;p81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5" name="Google Shape;3305;p81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6" name="Google Shape;3306;p81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7" name="Google Shape;3307;p81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08" name="Google Shape;3308;p81"/>
          <p:cNvGrpSpPr/>
          <p:nvPr/>
        </p:nvGrpSpPr>
        <p:grpSpPr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309" name="Google Shape;3309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0" name="Google Shape;3310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11" name="Google Shape;3311;p81"/>
          <p:cNvGrpSpPr/>
          <p:nvPr/>
        </p:nvGrpSpPr>
        <p:grpSpPr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3312" name="Google Shape;3312;p8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3" name="Google Shape;3313;p8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314" name="Google Shape;3314;p81"/>
          <p:cNvCxnSpPr/>
          <p:nvPr/>
        </p:nvCxnSpPr>
        <p:spPr>
          <a:xfrm>
            <a:off x="5562600" y="46482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5" name="Google Shape;3315;p81"/>
          <p:cNvCxnSpPr/>
          <p:nvPr/>
        </p:nvCxnSpPr>
        <p:spPr>
          <a:xfrm>
            <a:off x="6629400" y="4648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6" name="Google Shape;3316;p81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p8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2" name="Google Shape;3322;p8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323" name="Google Shape;3323;p8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D,I,M,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J,N,</a:t>
            </a:r>
            <a:endParaRPr/>
          </a:p>
        </p:txBody>
      </p:sp>
      <p:grpSp>
        <p:nvGrpSpPr>
          <p:cNvPr id="3324" name="Google Shape;3324;p82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325" name="Google Shape;3325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6" name="Google Shape;3326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27" name="Google Shape;3327;p82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328" name="Google Shape;3328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9" name="Google Shape;3329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30" name="Google Shape;3330;p82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331" name="Google Shape;3331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2" name="Google Shape;3332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33" name="Google Shape;3333;p82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334" name="Google Shape;3334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5" name="Google Shape;3335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36" name="Google Shape;3336;p82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337" name="Google Shape;3337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8" name="Google Shape;3338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39" name="Google Shape;3339;p82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340" name="Google Shape;3340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1" name="Google Shape;3341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42" name="Google Shape;3342;p82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343" name="Google Shape;3343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4" name="Google Shape;3344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45" name="Google Shape;3345;p82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346" name="Google Shape;3346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7" name="Google Shape;3347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48" name="Google Shape;3348;p82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349" name="Google Shape;3349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0" name="Google Shape;3350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51" name="Google Shape;3351;p82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352" name="Google Shape;3352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3" name="Google Shape;3353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54" name="Google Shape;3354;p82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355" name="Google Shape;3355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6" name="Google Shape;3356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57" name="Google Shape;3357;p82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358" name="Google Shape;3358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9" name="Google Shape;3359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360" name="Google Shape;3360;p82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1" name="Google Shape;3361;p82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2" name="Google Shape;3362;p82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3" name="Google Shape;3363;p82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4" name="Google Shape;3364;p82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5" name="Google Shape;3365;p82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6" name="Google Shape;3366;p82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7" name="Google Shape;3367;p82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8" name="Google Shape;3368;p82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9" name="Google Shape;3369;p82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0" name="Google Shape;3370;p82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71" name="Google Shape;3371;p82"/>
          <p:cNvGrpSpPr/>
          <p:nvPr/>
        </p:nvGrpSpPr>
        <p:grpSpPr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372" name="Google Shape;3372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3" name="Google Shape;3373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74" name="Google Shape;3374;p82"/>
          <p:cNvGrpSpPr/>
          <p:nvPr/>
        </p:nvGrpSpPr>
        <p:grpSpPr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3375" name="Google Shape;3375;p8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6" name="Google Shape;3376;p8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377" name="Google Shape;3377;p82"/>
          <p:cNvCxnSpPr/>
          <p:nvPr/>
        </p:nvCxnSpPr>
        <p:spPr>
          <a:xfrm>
            <a:off x="5562600" y="46482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8" name="Google Shape;3378;p82"/>
          <p:cNvCxnSpPr/>
          <p:nvPr/>
        </p:nvCxnSpPr>
        <p:spPr>
          <a:xfrm>
            <a:off x="6629400" y="4648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9" name="Google Shape;3379;p82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8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5" name="Google Shape;3385;p8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386" name="Google Shape;3386;p8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D,I,M,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J,N,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</a:t>
            </a:r>
            <a:endParaRPr/>
          </a:p>
        </p:txBody>
      </p:sp>
      <p:grpSp>
        <p:nvGrpSpPr>
          <p:cNvPr id="3387" name="Google Shape;3387;p83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388" name="Google Shape;3388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9" name="Google Shape;3389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90" name="Google Shape;3390;p83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391" name="Google Shape;3391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2" name="Google Shape;3392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93" name="Google Shape;3393;p83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394" name="Google Shape;3394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5" name="Google Shape;3395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96" name="Google Shape;3396;p83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397" name="Google Shape;3397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8" name="Google Shape;3398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99" name="Google Shape;3399;p83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400" name="Google Shape;3400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1" name="Google Shape;3401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02" name="Google Shape;3402;p83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403" name="Google Shape;3403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4" name="Google Shape;3404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05" name="Google Shape;3405;p83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406" name="Google Shape;3406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07" name="Google Shape;3407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08" name="Google Shape;3408;p83"/>
          <p:cNvGrpSpPr/>
          <p:nvPr/>
        </p:nvGrpSpPr>
        <p:grpSpPr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3409" name="Google Shape;3409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0" name="Google Shape;3410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11" name="Google Shape;3411;p83"/>
          <p:cNvGrpSpPr/>
          <p:nvPr/>
        </p:nvGrpSpPr>
        <p:grpSpPr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3412" name="Google Shape;3412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3" name="Google Shape;3413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14" name="Google Shape;3414;p83"/>
          <p:cNvGrpSpPr/>
          <p:nvPr/>
        </p:nvGrpSpPr>
        <p:grpSpPr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3415" name="Google Shape;3415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6" name="Google Shape;3416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17" name="Google Shape;3417;p83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418" name="Google Shape;3418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9" name="Google Shape;3419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20" name="Google Shape;3420;p83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421" name="Google Shape;3421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2" name="Google Shape;3422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423" name="Google Shape;3423;p83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4" name="Google Shape;3424;p83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5" name="Google Shape;3425;p83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6" name="Google Shape;3426;p83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7" name="Google Shape;3427;p83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8" name="Google Shape;3428;p83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9" name="Google Shape;3429;p83"/>
          <p:cNvCxnSpPr/>
          <p:nvPr/>
        </p:nvCxnSpPr>
        <p:spPr>
          <a:xfrm>
            <a:off x="4495800" y="39624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0" name="Google Shape;3430;p83"/>
          <p:cNvCxnSpPr/>
          <p:nvPr/>
        </p:nvCxnSpPr>
        <p:spPr>
          <a:xfrm flipH="1">
            <a:off x="5486400" y="3962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1" name="Google Shape;3431;p83"/>
          <p:cNvCxnSpPr/>
          <p:nvPr/>
        </p:nvCxnSpPr>
        <p:spPr>
          <a:xfrm>
            <a:off x="5715000" y="3962400"/>
            <a:ext cx="685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2" name="Google Shape;3432;p83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3" name="Google Shape;3433;p83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34" name="Google Shape;3434;p83"/>
          <p:cNvGrpSpPr/>
          <p:nvPr/>
        </p:nvGrpSpPr>
        <p:grpSpPr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3435" name="Google Shape;3435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6" name="Google Shape;3436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37" name="Google Shape;3437;p83"/>
          <p:cNvGrpSpPr/>
          <p:nvPr/>
        </p:nvGrpSpPr>
        <p:grpSpPr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3438" name="Google Shape;3438;p8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9" name="Google Shape;3439;p8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440" name="Google Shape;3440;p83"/>
          <p:cNvCxnSpPr/>
          <p:nvPr/>
        </p:nvCxnSpPr>
        <p:spPr>
          <a:xfrm>
            <a:off x="5562600" y="46482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1" name="Google Shape;3441;p83"/>
          <p:cNvCxnSpPr/>
          <p:nvPr/>
        </p:nvCxnSpPr>
        <p:spPr>
          <a:xfrm>
            <a:off x="6629400" y="4648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2" name="Google Shape;3442;p83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6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7" name="Google Shape;3447;p8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8" name="Google Shape;3448;p84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449" name="Google Shape;3449;p84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C,H,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D,I,M,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J,N,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E,</a:t>
            </a:r>
            <a:r>
              <a:rPr i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50" name="Google Shape;3450;p84"/>
          <p:cNvGrpSpPr/>
          <p:nvPr/>
        </p:nvGrpSpPr>
        <p:grpSpPr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451" name="Google Shape;3451;p84"/>
            <p:cNvGrpSpPr/>
            <p:nvPr/>
          </p:nvGrpSpPr>
          <p:grpSpPr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3452" name="Google Shape;3452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3" name="Google Shape;3453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54" name="Google Shape;3454;p84"/>
            <p:cNvGrpSpPr/>
            <p:nvPr/>
          </p:nvGrpSpPr>
          <p:grpSpPr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3455" name="Google Shape;3455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6" name="Google Shape;3456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57" name="Google Shape;3457;p84"/>
            <p:cNvGrpSpPr/>
            <p:nvPr/>
          </p:nvGrpSpPr>
          <p:grpSpPr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3458" name="Google Shape;3458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59" name="Google Shape;3459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60" name="Google Shape;3460;p84"/>
            <p:cNvGrpSpPr/>
            <p:nvPr/>
          </p:nvGrpSpPr>
          <p:grpSpPr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3461" name="Google Shape;3461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2" name="Google Shape;3462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63" name="Google Shape;3463;p84"/>
            <p:cNvGrpSpPr/>
            <p:nvPr/>
          </p:nvGrpSpPr>
          <p:grpSpPr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3464" name="Google Shape;3464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5" name="Google Shape;3465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66" name="Google Shape;3466;p84"/>
            <p:cNvGrpSpPr/>
            <p:nvPr/>
          </p:nvGrpSpPr>
          <p:grpSpPr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3467" name="Google Shape;3467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68" name="Google Shape;3468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69" name="Google Shape;3469;p84"/>
            <p:cNvGrpSpPr/>
            <p:nvPr/>
          </p:nvGrpSpPr>
          <p:grpSpPr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3470" name="Google Shape;3470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1" name="Google Shape;3471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72" name="Google Shape;3472;p84"/>
            <p:cNvGrpSpPr/>
            <p:nvPr/>
          </p:nvGrpSpPr>
          <p:grpSpPr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3473" name="Google Shape;3473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4" name="Google Shape;3474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75" name="Google Shape;3475;p84"/>
            <p:cNvGrpSpPr/>
            <p:nvPr/>
          </p:nvGrpSpPr>
          <p:grpSpPr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3476" name="Google Shape;3476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77" name="Google Shape;3477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78" name="Google Shape;3478;p84"/>
            <p:cNvGrpSpPr/>
            <p:nvPr/>
          </p:nvGrpSpPr>
          <p:grpSpPr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3479" name="Google Shape;3479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0" name="Google Shape;3480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J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81" name="Google Shape;3481;p84"/>
            <p:cNvGrpSpPr/>
            <p:nvPr/>
          </p:nvGrpSpPr>
          <p:grpSpPr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3482" name="Google Shape;3482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3" name="Google Shape;3483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84" name="Google Shape;3484;p84"/>
            <p:cNvGrpSpPr/>
            <p:nvPr/>
          </p:nvGrpSpPr>
          <p:grpSpPr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3485" name="Google Shape;3485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86" name="Google Shape;3486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487" name="Google Shape;3487;p8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8" name="Google Shape;3488;p84"/>
            <p:cNvSpPr txBox="1"/>
            <p:nvPr/>
          </p:nvSpPr>
          <p:spPr>
            <a:xfrm>
              <a:off x="2256" y="369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</a:t>
              </a:r>
              <a:endParaRPr b="1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89" name="Google Shape;3489;p8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0" name="Google Shape;3490;p8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1" name="Google Shape;3491;p8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2" name="Google Shape;3492;p8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3" name="Google Shape;3493;p8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4" name="Google Shape;3494;p8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5" name="Google Shape;3495;p8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6" name="Google Shape;3496;p8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7" name="Google Shape;3497;p8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8" name="Google Shape;3498;p8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9" name="Google Shape;3499;p8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500" name="Google Shape;3500;p84"/>
            <p:cNvGrpSpPr/>
            <p:nvPr/>
          </p:nvGrpSpPr>
          <p:grpSpPr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3501" name="Google Shape;3501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2" name="Google Shape;3502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03" name="Google Shape;3503;p84"/>
            <p:cNvGrpSpPr/>
            <p:nvPr/>
          </p:nvGrpSpPr>
          <p:grpSpPr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3504" name="Google Shape;3504;p8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5" name="Google Shape;3505;p84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506" name="Google Shape;3506;p8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07" name="Google Shape;3507;p8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08" name="Google Shape;3508;p8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09" name="Google Shape;3509;p84"/>
          <p:cNvSpPr txBox="1"/>
          <p:nvPr/>
        </p:nvSpPr>
        <p:spPr>
          <a:xfrm>
            <a:off x="838200" y="5105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3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0" name="Google Shape;3510;p84"/>
          <p:cNvCxnSpPr/>
          <p:nvPr/>
        </p:nvCxnSpPr>
        <p:spPr>
          <a:xfrm>
            <a:off x="1752600" y="5486400"/>
            <a:ext cx="63246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8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Deepening Search (IDS)</a:t>
            </a:r>
            <a:endParaRPr/>
          </a:p>
        </p:txBody>
      </p:sp>
      <p:sp>
        <p:nvSpPr>
          <p:cNvPr id="3516" name="Google Shape;3516;p8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DLS with bound = 4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8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2" name="Google Shape;3522;p8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523" name="Google Shape;3523;p86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3524" name="Google Shape;3524;p86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525" name="Google Shape;3525;p8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6" name="Google Shape;3526;p8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27" name="Google Shape;3527;p86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528" name="Google Shape;3528;p8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9" name="Google Shape;3529;p8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30" name="Google Shape;3530;p86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531" name="Google Shape;3531;p8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2" name="Google Shape;3532;p8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33" name="Google Shape;3533;p86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534" name="Google Shape;3534;p8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5" name="Google Shape;3535;p8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36" name="Google Shape;3536;p86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537" name="Google Shape;3537;p86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8" name="Google Shape;3538;p86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539" name="Google Shape;3539;p86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0" name="Google Shape;3540;p86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1" name="Google Shape;3541;p86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2" name="Google Shape;3542;p86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3" name="Google Shape;3543;p86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9" name="Google Shape;3549;p8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550" name="Google Shape;3550;p87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</a:t>
            </a:r>
            <a:endParaRPr/>
          </a:p>
        </p:txBody>
      </p:sp>
      <p:grpSp>
        <p:nvGrpSpPr>
          <p:cNvPr id="3551" name="Google Shape;3551;p87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552" name="Google Shape;3552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3" name="Google Shape;3553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54" name="Google Shape;3554;p87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555" name="Google Shape;3555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6" name="Google Shape;3556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57" name="Google Shape;3557;p87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558" name="Google Shape;3558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9" name="Google Shape;3559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60" name="Google Shape;3560;p87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561" name="Google Shape;3561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2" name="Google Shape;3562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63" name="Google Shape;3563;p87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564" name="Google Shape;3564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5" name="Google Shape;3565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66" name="Google Shape;3566;p87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567" name="Google Shape;3567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8" name="Google Shape;3568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69" name="Google Shape;3569;p87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570" name="Google Shape;3570;p87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1" name="Google Shape;3571;p87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572" name="Google Shape;3572;p87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3" name="Google Shape;3573;p87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4" name="Google Shape;3574;p87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5" name="Google Shape;3575;p87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6" name="Google Shape;3576;p87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7" name="Google Shape;3577;p87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8" name="Google Shape;3578;p87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8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4" name="Google Shape;3584;p8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585" name="Google Shape;3585;p88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</p:txBody>
      </p:sp>
      <p:grpSp>
        <p:nvGrpSpPr>
          <p:cNvPr id="3586" name="Google Shape;3586;p88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587" name="Google Shape;3587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8" name="Google Shape;3588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89" name="Google Shape;3589;p88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590" name="Google Shape;3590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1" name="Google Shape;3591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92" name="Google Shape;3592;p88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593" name="Google Shape;3593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4" name="Google Shape;3594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95" name="Google Shape;3595;p88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596" name="Google Shape;3596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7" name="Google Shape;3597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98" name="Google Shape;3598;p88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599" name="Google Shape;3599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0" name="Google Shape;3600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01" name="Google Shape;3601;p88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602" name="Google Shape;3602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3" name="Google Shape;3603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04" name="Google Shape;3604;p88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605" name="Google Shape;3605;p88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6" name="Google Shape;3606;p88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607" name="Google Shape;3607;p88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8" name="Google Shape;3608;p88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9" name="Google Shape;3609;p88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0" name="Google Shape;3610;p88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1" name="Google Shape;3611;p88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2" name="Google Shape;3612;p88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3" name="Google Shape;3613;p88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7" name="Shape 3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8" name="Google Shape;3618;p8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9" name="Google Shape;3619;p8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620" name="Google Shape;3620;p8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</a:t>
            </a:r>
            <a:endParaRPr/>
          </a:p>
        </p:txBody>
      </p:sp>
      <p:grpSp>
        <p:nvGrpSpPr>
          <p:cNvPr id="3621" name="Google Shape;3621;p89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622" name="Google Shape;3622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3" name="Google Shape;3623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24" name="Google Shape;3624;p89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625" name="Google Shape;3625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6" name="Google Shape;3626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27" name="Google Shape;3627;p89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628" name="Google Shape;3628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29" name="Google Shape;3629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30" name="Google Shape;3630;p89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631" name="Google Shape;3631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2" name="Google Shape;3632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33" name="Google Shape;3633;p89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634" name="Google Shape;3634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5" name="Google Shape;3635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36" name="Google Shape;3636;p89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637" name="Google Shape;3637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8" name="Google Shape;3638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39" name="Google Shape;3639;p89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640" name="Google Shape;3640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1" name="Google Shape;3641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42" name="Google Shape;3642;p89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643" name="Google Shape;3643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4" name="Google Shape;3644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45" name="Google Shape;3645;p89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646" name="Google Shape;3646;p89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7" name="Google Shape;3647;p89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648" name="Google Shape;3648;p89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9" name="Google Shape;3649;p89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0" name="Google Shape;3650;p89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1" name="Google Shape;3651;p89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2" name="Google Shape;3652;p89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3" name="Google Shape;3653;p89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4" name="Google Shape;3654;p89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5" name="Google Shape;3655;p89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6" name="Google Shape;3656;p89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</a:t>
            </a:r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Google Shape;193;p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4" name="Google Shape;194;p9"/>
            <p:cNvGrpSpPr/>
            <p:nvPr/>
          </p:nvGrpSpPr>
          <p:grpSpPr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Google Shape;196;p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7" name="Google Shape;197;p9"/>
            <p:cNvGrpSpPr/>
            <p:nvPr/>
          </p:nvGrpSpPr>
          <p:grpSpPr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198" name="Google Shape;198;p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" name="Google Shape;199;p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0" name="Google Shape;200;p9"/>
            <p:cNvGrpSpPr/>
            <p:nvPr/>
          </p:nvGrpSpPr>
          <p:grpSpPr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201" name="Google Shape;201;p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" name="Google Shape;202;p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03" name="Google Shape;203;p9"/>
            <p:cNvGrpSpPr/>
            <p:nvPr/>
          </p:nvGrpSpPr>
          <p:grpSpPr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" name="Google Shape;205;p9"/>
              <p:cNvSpPr txBox="1"/>
              <p:nvPr/>
            </p:nvSpPr>
            <p:spPr>
              <a:xfrm>
                <a:off x="2736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06" name="Google Shape;206;p9"/>
            <p:cNvCxnSpPr/>
            <p:nvPr/>
          </p:nvCxnSpPr>
          <p:spPr>
            <a:xfrm flipH="1">
              <a:off x="2016" y="2064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9"/>
            <p:cNvCxnSpPr/>
            <p:nvPr/>
          </p:nvCxnSpPr>
          <p:spPr>
            <a:xfrm flipH="1">
              <a:off x="2832" y="2064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9"/>
            <p:cNvCxnSpPr/>
            <p:nvPr/>
          </p:nvCxnSpPr>
          <p:spPr>
            <a:xfrm>
              <a:off x="3024" y="2064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9"/>
            <p:cNvCxnSpPr/>
            <p:nvPr/>
          </p:nvCxnSpPr>
          <p:spPr>
            <a:xfrm>
              <a:off x="3024" y="2064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0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p90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2" name="Google Shape;3662;p90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663" name="Google Shape;3663;p90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</p:txBody>
      </p:sp>
      <p:grpSp>
        <p:nvGrpSpPr>
          <p:cNvPr id="3664" name="Google Shape;3664;p90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665" name="Google Shape;3665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6" name="Google Shape;3666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67" name="Google Shape;3667;p90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668" name="Google Shape;3668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9" name="Google Shape;3669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70" name="Google Shape;3670;p90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671" name="Google Shape;3671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2" name="Google Shape;3672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73" name="Google Shape;3673;p90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674" name="Google Shape;3674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5" name="Google Shape;3675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76" name="Google Shape;3676;p90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677" name="Google Shape;3677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8" name="Google Shape;3678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79" name="Google Shape;3679;p90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680" name="Google Shape;3680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1" name="Google Shape;3681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82" name="Google Shape;3682;p90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683" name="Google Shape;3683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4" name="Google Shape;3684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85" name="Google Shape;3685;p90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686" name="Google Shape;3686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7" name="Google Shape;3687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88" name="Google Shape;3688;p90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689" name="Google Shape;3689;p90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0" name="Google Shape;3690;p90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3691" name="Google Shape;3691;p90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2" name="Google Shape;3692;p90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3" name="Google Shape;3693;p90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4" name="Google Shape;3694;p90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5" name="Google Shape;3695;p90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6" name="Google Shape;3696;p90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7" name="Google Shape;3697;p90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8" name="Google Shape;3698;p90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9" name="Google Shape;3699;p90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91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5" name="Google Shape;3705;p91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706" name="Google Shape;3706;p91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</a:t>
            </a:r>
            <a:endParaRPr/>
          </a:p>
        </p:txBody>
      </p:sp>
      <p:grpSp>
        <p:nvGrpSpPr>
          <p:cNvPr id="3707" name="Google Shape;3707;p91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708" name="Google Shape;3708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9" name="Google Shape;3709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10" name="Google Shape;3710;p91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711" name="Google Shape;3711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2" name="Google Shape;3712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13" name="Google Shape;3713;p91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714" name="Google Shape;3714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5" name="Google Shape;3715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16" name="Google Shape;3716;p91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717" name="Google Shape;3717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8" name="Google Shape;3718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19" name="Google Shape;3719;p91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720" name="Google Shape;3720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1" name="Google Shape;3721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22" name="Google Shape;3722;p91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723" name="Google Shape;3723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4" name="Google Shape;3724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25" name="Google Shape;3725;p91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726" name="Google Shape;3726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27" name="Google Shape;3727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28" name="Google Shape;3728;p91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729" name="Google Shape;3729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0" name="Google Shape;3730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31" name="Google Shape;3731;p91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732" name="Google Shape;3732;p9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33" name="Google Shape;3733;p91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34" name="Google Shape;3734;p91"/>
          <p:cNvSpPr/>
          <p:nvPr/>
        </p:nvSpPr>
        <p:spPr>
          <a:xfrm>
            <a:off x="3810000" y="5943600"/>
            <a:ext cx="533400" cy="381000"/>
          </a:xfrm>
          <a:prstGeom prst="ellipse">
            <a:avLst/>
          </a:prstGeom>
          <a:solidFill>
            <a:schemeClr val="folHlink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5" name="Google Shape;3735;p91"/>
          <p:cNvSpPr txBox="1"/>
          <p:nvPr/>
        </p:nvSpPr>
        <p:spPr>
          <a:xfrm>
            <a:off x="3962400" y="59436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36" name="Google Shape;3736;p91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7" name="Google Shape;3737;p91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8" name="Google Shape;3738;p91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9" name="Google Shape;3739;p91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0" name="Google Shape;3740;p91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1" name="Google Shape;3741;p91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2" name="Google Shape;3742;p91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3" name="Google Shape;3743;p91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4" name="Google Shape;3744;p91"/>
          <p:cNvCxnSpPr/>
          <p:nvPr/>
        </p:nvCxnSpPr>
        <p:spPr>
          <a:xfrm flipH="1">
            <a:off x="4038600" y="54864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5" name="Google Shape;3745;p91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9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p92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1" name="Google Shape;3751;p92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752" name="Google Shape;3752;p92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A,B,F,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G,K,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O: </a:t>
            </a:r>
            <a:r>
              <a:rPr i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53" name="Google Shape;3753;p92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754" name="Google Shape;3754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5" name="Google Shape;3755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6" name="Google Shape;3756;p92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757" name="Google Shape;3757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8" name="Google Shape;3758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59" name="Google Shape;3759;p92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760" name="Google Shape;3760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1" name="Google Shape;3761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62" name="Google Shape;3762;p92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763" name="Google Shape;3763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4" name="Google Shape;3764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65" name="Google Shape;3765;p92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766" name="Google Shape;3766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67" name="Google Shape;3767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68" name="Google Shape;3768;p92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769" name="Google Shape;3769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0" name="Google Shape;3770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71" name="Google Shape;3771;p92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772" name="Google Shape;3772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3" name="Google Shape;3773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74" name="Google Shape;3774;p92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775" name="Google Shape;3775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6" name="Google Shape;3776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777" name="Google Shape;3777;p92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778" name="Google Shape;3778;p92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9" name="Google Shape;3779;p92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80" name="Google Shape;3780;p92"/>
          <p:cNvSpPr/>
          <p:nvPr/>
        </p:nvSpPr>
        <p:spPr>
          <a:xfrm>
            <a:off x="3810000" y="5943600"/>
            <a:ext cx="533400" cy="381000"/>
          </a:xfrm>
          <a:prstGeom prst="ellipse">
            <a:avLst/>
          </a:prstGeom>
          <a:solidFill>
            <a:srgbClr val="FF0000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1" name="Google Shape;3781;p92"/>
          <p:cNvSpPr txBox="1"/>
          <p:nvPr/>
        </p:nvSpPr>
        <p:spPr>
          <a:xfrm>
            <a:off x="3962400" y="59436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2" name="Google Shape;3782;p92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3" name="Google Shape;3783;p92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4" name="Google Shape;3784;p92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5" name="Google Shape;3785;p92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6" name="Google Shape;3786;p92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7" name="Google Shape;3787;p92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8" name="Google Shape;3788;p92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9" name="Google Shape;3789;p92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0" name="Google Shape;3790;p92"/>
          <p:cNvCxnSpPr/>
          <p:nvPr/>
        </p:nvCxnSpPr>
        <p:spPr>
          <a:xfrm flipH="1">
            <a:off x="4038600" y="54864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1" name="Google Shape;3791;p92"/>
          <p:cNvSpPr txBox="1"/>
          <p:nvPr/>
        </p:nvSpPr>
        <p:spPr>
          <a:xfrm>
            <a:off x="838200" y="59578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= 4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5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p93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7" name="Google Shape;3797;p93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Iterative Deepening Search (IDS)</a:t>
            </a:r>
            <a:endParaRPr/>
          </a:p>
        </p:txBody>
      </p:sp>
      <p:sp>
        <p:nvSpPr>
          <p:cNvPr id="3798" name="Google Shape;3798;p93"/>
          <p:cNvSpPr/>
          <p:nvPr/>
        </p:nvSpPr>
        <p:spPr>
          <a:xfrm>
            <a:off x="914400" y="1752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returned solution is the sequence of operators in the path: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	A, B, G, L, O</a:t>
            </a:r>
            <a:endParaRPr/>
          </a:p>
          <a:p>
            <a:pPr indent="-2667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99" name="Google Shape;3799;p93"/>
          <p:cNvGrpSpPr/>
          <p:nvPr/>
        </p:nvGrpSpPr>
        <p:grpSpPr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3800" name="Google Shape;3800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1" name="Google Shape;3801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02" name="Google Shape;3802;p93"/>
          <p:cNvGrpSpPr/>
          <p:nvPr/>
        </p:nvGrpSpPr>
        <p:grpSpPr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3803" name="Google Shape;3803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4" name="Google Shape;3804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05" name="Google Shape;3805;p93"/>
          <p:cNvGrpSpPr/>
          <p:nvPr/>
        </p:nvGrpSpPr>
        <p:grpSpPr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3806" name="Google Shape;3806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7" name="Google Shape;3807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08" name="Google Shape;3808;p93"/>
          <p:cNvGrpSpPr/>
          <p:nvPr/>
        </p:nvGrpSpPr>
        <p:grpSpPr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3809" name="Google Shape;3809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0" name="Google Shape;3810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11" name="Google Shape;3811;p93"/>
          <p:cNvGrpSpPr/>
          <p:nvPr/>
        </p:nvGrpSpPr>
        <p:grpSpPr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3812" name="Google Shape;3812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3" name="Google Shape;3813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14" name="Google Shape;3814;p93"/>
          <p:cNvGrpSpPr/>
          <p:nvPr/>
        </p:nvGrpSpPr>
        <p:grpSpPr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3815" name="Google Shape;3815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6" name="Google Shape;3816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17" name="Google Shape;3817;p93"/>
          <p:cNvGrpSpPr/>
          <p:nvPr/>
        </p:nvGrpSpPr>
        <p:grpSpPr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3818" name="Google Shape;3818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19" name="Google Shape;3819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20" name="Google Shape;3820;p93"/>
          <p:cNvGrpSpPr/>
          <p:nvPr/>
        </p:nvGrpSpPr>
        <p:grpSpPr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3821" name="Google Shape;3821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2" name="Google Shape;3822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23" name="Google Shape;3823;p93"/>
          <p:cNvGrpSpPr/>
          <p:nvPr/>
        </p:nvGrpSpPr>
        <p:grpSpPr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3824" name="Google Shape;3824;p93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5" name="Google Shape;3825;p93"/>
            <p:cNvSpPr txBox="1"/>
            <p:nvPr/>
          </p:nvSpPr>
          <p:spPr>
            <a:xfrm>
              <a:off x="2736" y="177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826" name="Google Shape;3826;p93"/>
          <p:cNvSpPr/>
          <p:nvPr/>
        </p:nvSpPr>
        <p:spPr>
          <a:xfrm>
            <a:off x="3810000" y="5943600"/>
            <a:ext cx="533400" cy="381000"/>
          </a:xfrm>
          <a:prstGeom prst="ellipse">
            <a:avLst/>
          </a:prstGeom>
          <a:solidFill>
            <a:srgbClr val="F3F1AB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7" name="Google Shape;3827;p93"/>
          <p:cNvSpPr txBox="1"/>
          <p:nvPr/>
        </p:nvSpPr>
        <p:spPr>
          <a:xfrm>
            <a:off x="3962400" y="5943600"/>
            <a:ext cx="381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28" name="Google Shape;3828;p93"/>
          <p:cNvCxnSpPr/>
          <p:nvPr/>
        </p:nvCxnSpPr>
        <p:spPr>
          <a:xfrm flipH="1">
            <a:off x="3200400" y="3276600"/>
            <a:ext cx="1600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9" name="Google Shape;3829;p93"/>
          <p:cNvCxnSpPr/>
          <p:nvPr/>
        </p:nvCxnSpPr>
        <p:spPr>
          <a:xfrm flipH="1">
            <a:off x="44958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0" name="Google Shape;3830;p93"/>
          <p:cNvCxnSpPr/>
          <p:nvPr/>
        </p:nvCxnSpPr>
        <p:spPr>
          <a:xfrm>
            <a:off x="4800600" y="32766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1" name="Google Shape;3831;p93"/>
          <p:cNvCxnSpPr/>
          <p:nvPr/>
        </p:nvCxnSpPr>
        <p:spPr>
          <a:xfrm>
            <a:off x="4800600" y="3276600"/>
            <a:ext cx="2438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2" name="Google Shape;3832;p93"/>
          <p:cNvCxnSpPr/>
          <p:nvPr/>
        </p:nvCxnSpPr>
        <p:spPr>
          <a:xfrm flipH="1">
            <a:off x="2438400" y="39624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3" name="Google Shape;3833;p93"/>
          <p:cNvCxnSpPr/>
          <p:nvPr/>
        </p:nvCxnSpPr>
        <p:spPr>
          <a:xfrm>
            <a:off x="3048000" y="39624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4" name="Google Shape;3834;p93"/>
          <p:cNvCxnSpPr/>
          <p:nvPr/>
        </p:nvCxnSpPr>
        <p:spPr>
          <a:xfrm flipH="1">
            <a:off x="3124200" y="46482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5" name="Google Shape;3835;p93"/>
          <p:cNvCxnSpPr/>
          <p:nvPr/>
        </p:nvCxnSpPr>
        <p:spPr>
          <a:xfrm>
            <a:off x="3657600" y="46482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6" name="Google Shape;3836;p93"/>
          <p:cNvCxnSpPr/>
          <p:nvPr/>
        </p:nvCxnSpPr>
        <p:spPr>
          <a:xfrm flipH="1">
            <a:off x="4038600" y="54864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94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2" name="Google Shape;3842;p94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sp>
        <p:nvSpPr>
          <p:cNvPr id="3843" name="Google Shape;3843;p94"/>
          <p:cNvSpPr/>
          <p:nvPr/>
        </p:nvSpPr>
        <p:spPr>
          <a:xfrm>
            <a:off x="304800" y="12192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idea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Uniform-cost Search: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node with                                             smallest path cost g(n).</a:t>
            </a:r>
            <a:endParaRPr/>
          </a:p>
          <a:p>
            <a:pPr indent="-251459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Enqueue nodes in order of cost g(n).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QUEUING-FN:- insert in order of increasing path cost.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Enqueue new node at the appropriate position in the queue so that we dequeue the cheapest node. </a:t>
            </a:r>
            <a:endParaRPr/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Complete? Yes.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Optimal? Yes, if path cost is nondecreasing function of depth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Complexity: O(b</a:t>
            </a:r>
            <a:r>
              <a:rPr baseline="30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Space Complexity: O(b</a:t>
            </a:r>
            <a:r>
              <a:rPr baseline="30000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note that every node in the fringe keep in the queue.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95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9" name="Google Shape;3849;p95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sp>
        <p:nvSpPr>
          <p:cNvPr id="3850" name="Google Shape;3850;p95"/>
          <p:cNvSpPr/>
          <p:nvPr/>
        </p:nvSpPr>
        <p:spPr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1" name="Google Shape;3851;p95"/>
          <p:cNvSpPr txBox="1"/>
          <p:nvPr/>
        </p:nvSpPr>
        <p:spPr>
          <a:xfrm>
            <a:off x="4184650" y="232251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2" name="Google Shape;3852;p95"/>
          <p:cNvSpPr/>
          <p:nvPr/>
        </p:nvSpPr>
        <p:spPr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3" name="Google Shape;3853;p95"/>
          <p:cNvSpPr txBox="1"/>
          <p:nvPr/>
        </p:nvSpPr>
        <p:spPr>
          <a:xfrm>
            <a:off x="2990850" y="3163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4" name="Google Shape;3854;p95"/>
          <p:cNvSpPr/>
          <p:nvPr/>
        </p:nvSpPr>
        <p:spPr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5" name="Google Shape;3855;p95"/>
          <p:cNvSpPr txBox="1"/>
          <p:nvPr/>
        </p:nvSpPr>
        <p:spPr>
          <a:xfrm>
            <a:off x="5811838" y="3163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6" name="Google Shape;3856;p95"/>
          <p:cNvSpPr/>
          <p:nvPr/>
        </p:nvSpPr>
        <p:spPr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7" name="Google Shape;3857;p95"/>
          <p:cNvSpPr txBox="1"/>
          <p:nvPr/>
        </p:nvSpPr>
        <p:spPr>
          <a:xfrm>
            <a:off x="6527800" y="4305300"/>
            <a:ext cx="18415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8" name="Google Shape;3858;p95"/>
          <p:cNvSpPr/>
          <p:nvPr/>
        </p:nvSpPr>
        <p:spPr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9" name="Google Shape;3859;p95"/>
          <p:cNvSpPr txBox="1"/>
          <p:nvPr/>
        </p:nvSpPr>
        <p:spPr>
          <a:xfrm>
            <a:off x="5094288" y="4305300"/>
            <a:ext cx="18415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60" name="Google Shape;3860;p95"/>
          <p:cNvCxnSpPr/>
          <p:nvPr/>
        </p:nvCxnSpPr>
        <p:spPr>
          <a:xfrm flipH="1">
            <a:off x="3273425" y="2557463"/>
            <a:ext cx="82550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1" name="Google Shape;3861;p95"/>
          <p:cNvCxnSpPr/>
          <p:nvPr/>
        </p:nvCxnSpPr>
        <p:spPr>
          <a:xfrm flipH="1">
            <a:off x="5340350" y="3468688"/>
            <a:ext cx="469900" cy="768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2" name="Google Shape;3862;p95"/>
          <p:cNvCxnSpPr/>
          <p:nvPr/>
        </p:nvCxnSpPr>
        <p:spPr>
          <a:xfrm>
            <a:off x="6018213" y="3489325"/>
            <a:ext cx="442912" cy="811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3" name="Google Shape;3863;p95"/>
          <p:cNvCxnSpPr/>
          <p:nvPr/>
        </p:nvCxnSpPr>
        <p:spPr>
          <a:xfrm>
            <a:off x="4454525" y="2574925"/>
            <a:ext cx="1249363" cy="701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64" name="Google Shape;3864;p95"/>
          <p:cNvGrpSpPr/>
          <p:nvPr/>
        </p:nvGrpSpPr>
        <p:grpSpPr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3865" name="Google Shape;3865;p95"/>
            <p:cNvSpPr/>
            <p:nvPr/>
          </p:nvSpPr>
          <p:spPr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6" name="Google Shape;3866;p95"/>
            <p:cNvSpPr txBox="1"/>
            <p:nvPr/>
          </p:nvSpPr>
          <p:spPr>
            <a:xfrm>
              <a:off x="2502" y="973"/>
              <a:ext cx="186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67" name="Google Shape;3867;p95"/>
          <p:cNvGrpSpPr/>
          <p:nvPr/>
        </p:nvGrpSpPr>
        <p:grpSpPr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3868" name="Google Shape;3868;p95"/>
            <p:cNvSpPr/>
            <p:nvPr/>
          </p:nvSpPr>
          <p:spPr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9" name="Google Shape;3869;p95"/>
            <p:cNvSpPr txBox="1"/>
            <p:nvPr/>
          </p:nvSpPr>
          <p:spPr>
            <a:xfrm>
              <a:off x="2504" y="973"/>
              <a:ext cx="186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870" name="Google Shape;3870;p95"/>
          <p:cNvGrpSpPr/>
          <p:nvPr/>
        </p:nvGrpSpPr>
        <p:grpSpPr>
          <a:xfrm>
            <a:off x="4568825" y="4694238"/>
            <a:ext cx="1150938" cy="801687"/>
            <a:chOff x="896" y="1363"/>
            <a:chExt cx="1156" cy="778"/>
          </a:xfrm>
        </p:grpSpPr>
        <p:cxnSp>
          <p:nvCxnSpPr>
            <p:cNvPr id="3871" name="Google Shape;3871;p95"/>
            <p:cNvCxnSpPr/>
            <p:nvPr/>
          </p:nvCxnSpPr>
          <p:spPr>
            <a:xfrm flipH="1">
              <a:off x="896" y="1363"/>
              <a:ext cx="534" cy="7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2" name="Google Shape;3872;p95"/>
            <p:cNvCxnSpPr/>
            <p:nvPr/>
          </p:nvCxnSpPr>
          <p:spPr>
            <a:xfrm>
              <a:off x="1674" y="1378"/>
              <a:ext cx="378" cy="7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73" name="Google Shape;3873;p95"/>
          <p:cNvSpPr txBox="1"/>
          <p:nvPr/>
        </p:nvSpPr>
        <p:spPr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4" name="Google Shape;3874;p95"/>
          <p:cNvSpPr txBox="1"/>
          <p:nvPr/>
        </p:nvSpPr>
        <p:spPr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5" name="Google Shape;3875;p95"/>
          <p:cNvSpPr txBox="1"/>
          <p:nvPr/>
        </p:nvSpPr>
        <p:spPr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6" name="Google Shape;3876;p95"/>
          <p:cNvSpPr txBox="1"/>
          <p:nvPr/>
        </p:nvSpPr>
        <p:spPr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7" name="Google Shape;3877;p95"/>
          <p:cNvSpPr txBox="1"/>
          <p:nvPr/>
        </p:nvSpPr>
        <p:spPr>
          <a:xfrm>
            <a:off x="4532313" y="4724400"/>
            <a:ext cx="338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8" name="Google Shape;3878;p95"/>
          <p:cNvSpPr txBox="1"/>
          <p:nvPr/>
        </p:nvSpPr>
        <p:spPr>
          <a:xfrm>
            <a:off x="5480050" y="4724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9" name="Google Shape;3879;p95"/>
          <p:cNvSpPr txBox="1"/>
          <p:nvPr/>
        </p:nvSpPr>
        <p:spPr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0" name="Google Shape;3880;p95"/>
          <p:cNvSpPr txBox="1"/>
          <p:nvPr/>
        </p:nvSpPr>
        <p:spPr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1" name="Google Shape;3881;p95"/>
          <p:cNvSpPr txBox="1"/>
          <p:nvPr/>
        </p:nvSpPr>
        <p:spPr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2" name="Google Shape;3882;p95"/>
          <p:cNvSpPr txBox="1"/>
          <p:nvPr/>
        </p:nvSpPr>
        <p:spPr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3" name="Google Shape;3883;p95"/>
          <p:cNvSpPr txBox="1"/>
          <p:nvPr/>
        </p:nvSpPr>
        <p:spPr>
          <a:xfrm>
            <a:off x="3575050" y="54102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4" name="Google Shape;3884;p95"/>
          <p:cNvSpPr txBox="1"/>
          <p:nvPr/>
        </p:nvSpPr>
        <p:spPr>
          <a:xfrm>
            <a:off x="6242050" y="54102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85" name="Google Shape;3885;p95"/>
          <p:cNvCxnSpPr/>
          <p:nvPr/>
        </p:nvCxnSpPr>
        <p:spPr>
          <a:xfrm flipH="1">
            <a:off x="2127250" y="3429000"/>
            <a:ext cx="82550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6" name="Google Shape;3886;p95"/>
          <p:cNvCxnSpPr/>
          <p:nvPr/>
        </p:nvCxnSpPr>
        <p:spPr>
          <a:xfrm>
            <a:off x="3194050" y="3505200"/>
            <a:ext cx="442913" cy="811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7" name="Google Shape;3887;p95"/>
          <p:cNvSpPr/>
          <p:nvPr/>
        </p:nvSpPr>
        <p:spPr>
          <a:xfrm>
            <a:off x="1822450" y="4038600"/>
            <a:ext cx="430213" cy="444500"/>
          </a:xfrm>
          <a:prstGeom prst="ellipse">
            <a:avLst/>
          </a:prstGeom>
          <a:solidFill>
            <a:schemeClr val="hlink">
              <a:alpha val="49803"/>
            </a:scheme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8" name="Google Shape;3888;p95"/>
          <p:cNvSpPr txBox="1"/>
          <p:nvPr/>
        </p:nvSpPr>
        <p:spPr>
          <a:xfrm>
            <a:off x="2127250" y="3505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9" name="Google Shape;3889;p95"/>
          <p:cNvSpPr txBox="1"/>
          <p:nvPr/>
        </p:nvSpPr>
        <p:spPr>
          <a:xfrm>
            <a:off x="334645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0" name="Google Shape;3890;p95"/>
          <p:cNvSpPr/>
          <p:nvPr/>
        </p:nvSpPr>
        <p:spPr>
          <a:xfrm>
            <a:off x="3498850" y="4343400"/>
            <a:ext cx="430213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1" name="Google Shape;3891;p95"/>
          <p:cNvSpPr txBox="1"/>
          <p:nvPr/>
        </p:nvSpPr>
        <p:spPr>
          <a:xfrm>
            <a:off x="2889250" y="43434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2" name="Google Shape;3892;p95"/>
          <p:cNvSpPr txBox="1"/>
          <p:nvPr/>
        </p:nvSpPr>
        <p:spPr>
          <a:xfrm>
            <a:off x="1289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3" name="Google Shape;3893;p95"/>
          <p:cNvSpPr txBox="1"/>
          <p:nvPr/>
        </p:nvSpPr>
        <p:spPr>
          <a:xfrm>
            <a:off x="685800" y="5410200"/>
            <a:ext cx="25146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[x] = g(n)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cost of node 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4" name="Google Shape;3894;p95"/>
          <p:cNvSpPr txBox="1"/>
          <p:nvPr/>
        </p:nvSpPr>
        <p:spPr>
          <a:xfrm>
            <a:off x="1371600" y="4572000"/>
            <a:ext cx="1447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96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0" name="Google Shape;3900;p96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grpSp>
        <p:nvGrpSpPr>
          <p:cNvPr id="3901" name="Google Shape;3901;p96"/>
          <p:cNvGrpSpPr/>
          <p:nvPr/>
        </p:nvGrpSpPr>
        <p:grpSpPr>
          <a:xfrm>
            <a:off x="2355850" y="2209800"/>
            <a:ext cx="4502150" cy="1411288"/>
            <a:chOff x="1484" y="1392"/>
            <a:chExt cx="2836" cy="889"/>
          </a:xfrm>
        </p:grpSpPr>
        <p:sp>
          <p:nvSpPr>
            <p:cNvPr id="3902" name="Google Shape;3902;p96"/>
            <p:cNvSpPr/>
            <p:nvPr/>
          </p:nvSpPr>
          <p:spPr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49803"/>
              </a:scheme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3" name="Google Shape;3903;p96"/>
            <p:cNvSpPr txBox="1"/>
            <p:nvPr/>
          </p:nvSpPr>
          <p:spPr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4" name="Google Shape;3904;p96"/>
            <p:cNvSpPr/>
            <p:nvPr/>
          </p:nvSpPr>
          <p:spPr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5" name="Google Shape;3905;p96"/>
            <p:cNvSpPr txBox="1"/>
            <p:nvPr/>
          </p:nvSpPr>
          <p:spPr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6" name="Google Shape;3906;p96"/>
            <p:cNvSpPr/>
            <p:nvPr/>
          </p:nvSpPr>
          <p:spPr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7" name="Google Shape;3907;p96"/>
            <p:cNvSpPr txBox="1"/>
            <p:nvPr/>
          </p:nvSpPr>
          <p:spPr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08" name="Google Shape;3908;p96"/>
            <p:cNvCxnSpPr/>
            <p:nvPr/>
          </p:nvCxnSpPr>
          <p:spPr>
            <a:xfrm flipH="1">
              <a:off x="2062" y="1611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9" name="Google Shape;3909;p96"/>
            <p:cNvCxnSpPr/>
            <p:nvPr/>
          </p:nvCxnSpPr>
          <p:spPr>
            <a:xfrm>
              <a:off x="2806" y="1622"/>
              <a:ext cx="787" cy="4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0" name="Google Shape;3910;p96"/>
            <p:cNvSpPr txBox="1"/>
            <p:nvPr/>
          </p:nvSpPr>
          <p:spPr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1" name="Google Shape;3911;p96"/>
            <p:cNvSpPr txBox="1"/>
            <p:nvPr/>
          </p:nvSpPr>
          <p:spPr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2" name="Google Shape;3912;p96"/>
            <p:cNvSpPr txBox="1"/>
            <p:nvPr/>
          </p:nvSpPr>
          <p:spPr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3" name="Google Shape;3913;p96"/>
            <p:cNvSpPr txBox="1"/>
            <p:nvPr/>
          </p:nvSpPr>
          <p:spPr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97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9" name="Google Shape;3919;p97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sp>
        <p:nvSpPr>
          <p:cNvPr id="3920" name="Google Shape;3920;p97"/>
          <p:cNvSpPr/>
          <p:nvPr/>
        </p:nvSpPr>
        <p:spPr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1" name="Google Shape;3921;p97"/>
          <p:cNvSpPr txBox="1"/>
          <p:nvPr/>
        </p:nvSpPr>
        <p:spPr>
          <a:xfrm>
            <a:off x="4184650" y="232251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2" name="Google Shape;3922;p97"/>
          <p:cNvSpPr/>
          <p:nvPr/>
        </p:nvSpPr>
        <p:spPr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3" name="Google Shape;3923;p97"/>
          <p:cNvSpPr txBox="1"/>
          <p:nvPr/>
        </p:nvSpPr>
        <p:spPr>
          <a:xfrm>
            <a:off x="2990850" y="3163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4" name="Google Shape;3924;p97"/>
          <p:cNvSpPr/>
          <p:nvPr/>
        </p:nvSpPr>
        <p:spPr>
          <a:xfrm>
            <a:off x="5707063" y="3051175"/>
            <a:ext cx="430212" cy="444500"/>
          </a:xfrm>
          <a:prstGeom prst="ellipse">
            <a:avLst/>
          </a:prstGeom>
          <a:solidFill>
            <a:schemeClr val="accent2">
              <a:alpha val="49803"/>
            </a:scheme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5" name="Google Shape;3925;p97"/>
          <p:cNvSpPr txBox="1"/>
          <p:nvPr/>
        </p:nvSpPr>
        <p:spPr>
          <a:xfrm>
            <a:off x="5811838" y="3163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6" name="Google Shape;3926;p97"/>
          <p:cNvSpPr/>
          <p:nvPr/>
        </p:nvSpPr>
        <p:spPr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7" name="Google Shape;3927;p97"/>
          <p:cNvSpPr txBox="1"/>
          <p:nvPr/>
        </p:nvSpPr>
        <p:spPr>
          <a:xfrm>
            <a:off x="6527800" y="4305300"/>
            <a:ext cx="18415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8" name="Google Shape;3928;p97"/>
          <p:cNvSpPr/>
          <p:nvPr/>
        </p:nvSpPr>
        <p:spPr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9" name="Google Shape;3929;p97"/>
          <p:cNvSpPr txBox="1"/>
          <p:nvPr/>
        </p:nvSpPr>
        <p:spPr>
          <a:xfrm>
            <a:off x="5094288" y="4305300"/>
            <a:ext cx="18415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0" name="Google Shape;3930;p97"/>
          <p:cNvCxnSpPr/>
          <p:nvPr/>
        </p:nvCxnSpPr>
        <p:spPr>
          <a:xfrm flipH="1">
            <a:off x="3273425" y="2557463"/>
            <a:ext cx="82550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1" name="Google Shape;3931;p97"/>
          <p:cNvCxnSpPr/>
          <p:nvPr/>
        </p:nvCxnSpPr>
        <p:spPr>
          <a:xfrm flipH="1">
            <a:off x="5340350" y="3468688"/>
            <a:ext cx="469900" cy="768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2" name="Google Shape;3932;p97"/>
          <p:cNvCxnSpPr/>
          <p:nvPr/>
        </p:nvCxnSpPr>
        <p:spPr>
          <a:xfrm>
            <a:off x="6018213" y="3489325"/>
            <a:ext cx="442912" cy="811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3" name="Google Shape;3933;p97"/>
          <p:cNvCxnSpPr/>
          <p:nvPr/>
        </p:nvCxnSpPr>
        <p:spPr>
          <a:xfrm>
            <a:off x="4454525" y="2574925"/>
            <a:ext cx="1249363" cy="701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4" name="Google Shape;3934;p97"/>
          <p:cNvSpPr txBox="1"/>
          <p:nvPr/>
        </p:nvSpPr>
        <p:spPr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5" name="Google Shape;3935;p97"/>
          <p:cNvSpPr txBox="1"/>
          <p:nvPr/>
        </p:nvSpPr>
        <p:spPr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6" name="Google Shape;3936;p97"/>
          <p:cNvSpPr txBox="1"/>
          <p:nvPr/>
        </p:nvSpPr>
        <p:spPr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7" name="Google Shape;3937;p97"/>
          <p:cNvSpPr txBox="1"/>
          <p:nvPr/>
        </p:nvSpPr>
        <p:spPr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8" name="Google Shape;3938;p97"/>
          <p:cNvSpPr txBox="1"/>
          <p:nvPr/>
        </p:nvSpPr>
        <p:spPr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9" name="Google Shape;3939;p97"/>
          <p:cNvSpPr txBox="1"/>
          <p:nvPr/>
        </p:nvSpPr>
        <p:spPr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0" name="Google Shape;3940;p97"/>
          <p:cNvSpPr txBox="1"/>
          <p:nvPr/>
        </p:nvSpPr>
        <p:spPr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1" name="Google Shape;3941;p97"/>
          <p:cNvSpPr txBox="1"/>
          <p:nvPr/>
        </p:nvSpPr>
        <p:spPr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p98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7" name="Google Shape;3947;p98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sp>
        <p:nvSpPr>
          <p:cNvPr id="3948" name="Google Shape;3948;p98"/>
          <p:cNvSpPr/>
          <p:nvPr/>
        </p:nvSpPr>
        <p:spPr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9" name="Google Shape;3949;p98"/>
          <p:cNvSpPr txBox="1"/>
          <p:nvPr/>
        </p:nvSpPr>
        <p:spPr>
          <a:xfrm>
            <a:off x="4184650" y="232251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0" name="Google Shape;3950;p98"/>
          <p:cNvSpPr/>
          <p:nvPr/>
        </p:nvSpPr>
        <p:spPr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1" name="Google Shape;3951;p98"/>
          <p:cNvSpPr txBox="1"/>
          <p:nvPr/>
        </p:nvSpPr>
        <p:spPr>
          <a:xfrm>
            <a:off x="2990850" y="3163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2" name="Google Shape;3952;p98"/>
          <p:cNvSpPr/>
          <p:nvPr/>
        </p:nvSpPr>
        <p:spPr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3" name="Google Shape;3953;p98"/>
          <p:cNvSpPr txBox="1"/>
          <p:nvPr/>
        </p:nvSpPr>
        <p:spPr>
          <a:xfrm>
            <a:off x="5811838" y="3163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4" name="Google Shape;3954;p98"/>
          <p:cNvSpPr/>
          <p:nvPr/>
        </p:nvSpPr>
        <p:spPr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49803"/>
            </a:srgb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5" name="Google Shape;3955;p98"/>
          <p:cNvSpPr txBox="1"/>
          <p:nvPr/>
        </p:nvSpPr>
        <p:spPr>
          <a:xfrm>
            <a:off x="6527800" y="4305300"/>
            <a:ext cx="18415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6" name="Google Shape;3956;p98"/>
          <p:cNvSpPr/>
          <p:nvPr/>
        </p:nvSpPr>
        <p:spPr>
          <a:xfrm>
            <a:off x="4989513" y="4191000"/>
            <a:ext cx="430212" cy="444500"/>
          </a:xfrm>
          <a:prstGeom prst="ellipse">
            <a:avLst/>
          </a:prstGeom>
          <a:solidFill>
            <a:schemeClr val="accent2">
              <a:alpha val="49803"/>
            </a:schemeClr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7" name="Google Shape;3957;p98"/>
          <p:cNvSpPr txBox="1"/>
          <p:nvPr/>
        </p:nvSpPr>
        <p:spPr>
          <a:xfrm>
            <a:off x="5094288" y="4305300"/>
            <a:ext cx="184150" cy="45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58" name="Google Shape;3958;p98"/>
          <p:cNvCxnSpPr/>
          <p:nvPr/>
        </p:nvCxnSpPr>
        <p:spPr>
          <a:xfrm flipH="1">
            <a:off x="3273425" y="2557463"/>
            <a:ext cx="82550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9" name="Google Shape;3959;p98"/>
          <p:cNvCxnSpPr/>
          <p:nvPr/>
        </p:nvCxnSpPr>
        <p:spPr>
          <a:xfrm flipH="1">
            <a:off x="5340350" y="3468688"/>
            <a:ext cx="469900" cy="768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0" name="Google Shape;3960;p98"/>
          <p:cNvCxnSpPr/>
          <p:nvPr/>
        </p:nvCxnSpPr>
        <p:spPr>
          <a:xfrm>
            <a:off x="6018213" y="3489325"/>
            <a:ext cx="442912" cy="811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1" name="Google Shape;3961;p98"/>
          <p:cNvCxnSpPr/>
          <p:nvPr/>
        </p:nvCxnSpPr>
        <p:spPr>
          <a:xfrm>
            <a:off x="4454525" y="2574925"/>
            <a:ext cx="1249363" cy="701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2" name="Google Shape;3962;p98"/>
          <p:cNvGrpSpPr/>
          <p:nvPr/>
        </p:nvGrpSpPr>
        <p:grpSpPr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3963" name="Google Shape;3963;p98"/>
            <p:cNvSpPr/>
            <p:nvPr/>
          </p:nvSpPr>
          <p:spPr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4" name="Google Shape;3964;p98"/>
            <p:cNvSpPr txBox="1"/>
            <p:nvPr/>
          </p:nvSpPr>
          <p:spPr>
            <a:xfrm>
              <a:off x="2502" y="973"/>
              <a:ext cx="186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65" name="Google Shape;3965;p98"/>
          <p:cNvGrpSpPr/>
          <p:nvPr/>
        </p:nvGrpSpPr>
        <p:grpSpPr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3966" name="Google Shape;3966;p98"/>
            <p:cNvSpPr/>
            <p:nvPr/>
          </p:nvSpPr>
          <p:spPr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7" name="Google Shape;3967;p98"/>
            <p:cNvSpPr txBox="1"/>
            <p:nvPr/>
          </p:nvSpPr>
          <p:spPr>
            <a:xfrm>
              <a:off x="2504" y="973"/>
              <a:ext cx="186" cy="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968" name="Google Shape;3968;p98"/>
          <p:cNvGrpSpPr/>
          <p:nvPr/>
        </p:nvGrpSpPr>
        <p:grpSpPr>
          <a:xfrm>
            <a:off x="4568825" y="4694238"/>
            <a:ext cx="1150938" cy="801687"/>
            <a:chOff x="896" y="1363"/>
            <a:chExt cx="1156" cy="778"/>
          </a:xfrm>
        </p:grpSpPr>
        <p:cxnSp>
          <p:nvCxnSpPr>
            <p:cNvPr id="3969" name="Google Shape;3969;p98"/>
            <p:cNvCxnSpPr/>
            <p:nvPr/>
          </p:nvCxnSpPr>
          <p:spPr>
            <a:xfrm flipH="1">
              <a:off x="896" y="1363"/>
              <a:ext cx="534" cy="7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0" name="Google Shape;3970;p98"/>
            <p:cNvCxnSpPr/>
            <p:nvPr/>
          </p:nvCxnSpPr>
          <p:spPr>
            <a:xfrm>
              <a:off x="1674" y="1378"/>
              <a:ext cx="378" cy="7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71" name="Google Shape;3971;p98"/>
          <p:cNvSpPr txBox="1"/>
          <p:nvPr/>
        </p:nvSpPr>
        <p:spPr>
          <a:xfrm>
            <a:off x="4946650" y="2514600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2" name="Google Shape;3972;p98"/>
          <p:cNvSpPr txBox="1"/>
          <p:nvPr/>
        </p:nvSpPr>
        <p:spPr>
          <a:xfrm>
            <a:off x="3390900" y="2514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3" name="Google Shape;3973;p98"/>
          <p:cNvSpPr txBox="1"/>
          <p:nvPr/>
        </p:nvSpPr>
        <p:spPr>
          <a:xfrm>
            <a:off x="5295900" y="3581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4" name="Google Shape;3974;p98"/>
          <p:cNvSpPr txBox="1"/>
          <p:nvPr/>
        </p:nvSpPr>
        <p:spPr>
          <a:xfrm>
            <a:off x="6242050" y="3657600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5" name="Google Shape;3975;p98"/>
          <p:cNvSpPr txBox="1"/>
          <p:nvPr/>
        </p:nvSpPr>
        <p:spPr>
          <a:xfrm>
            <a:off x="4532313" y="4724400"/>
            <a:ext cx="338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6" name="Google Shape;3976;p98"/>
          <p:cNvSpPr txBox="1"/>
          <p:nvPr/>
        </p:nvSpPr>
        <p:spPr>
          <a:xfrm>
            <a:off x="5480050" y="47244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7" name="Google Shape;3977;p98"/>
          <p:cNvSpPr txBox="1"/>
          <p:nvPr/>
        </p:nvSpPr>
        <p:spPr>
          <a:xfrm>
            <a:off x="2355850" y="3048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</a:t>
            </a:r>
            <a:endParaRPr sz="2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8" name="Google Shape;3978;p98"/>
          <p:cNvSpPr txBox="1"/>
          <p:nvPr/>
        </p:nvSpPr>
        <p:spPr>
          <a:xfrm>
            <a:off x="6318250" y="29718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9" name="Google Shape;3979;p98"/>
          <p:cNvSpPr txBox="1"/>
          <p:nvPr/>
        </p:nvSpPr>
        <p:spPr>
          <a:xfrm>
            <a:off x="7004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0" name="Google Shape;3980;p98"/>
          <p:cNvSpPr txBox="1"/>
          <p:nvPr/>
        </p:nvSpPr>
        <p:spPr>
          <a:xfrm>
            <a:off x="4337050" y="41910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1" name="Google Shape;3981;p98"/>
          <p:cNvSpPr txBox="1"/>
          <p:nvPr/>
        </p:nvSpPr>
        <p:spPr>
          <a:xfrm>
            <a:off x="3575050" y="54102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2" name="Google Shape;3982;p98"/>
          <p:cNvSpPr txBox="1"/>
          <p:nvPr/>
        </p:nvSpPr>
        <p:spPr>
          <a:xfrm>
            <a:off x="6242050" y="5410200"/>
            <a:ext cx="53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99"/>
          <p:cNvSpPr txBox="1"/>
          <p:nvPr>
            <p:ph idx="4294967295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8" name="Google Shape;3988;p99"/>
          <p:cNvSpPr txBox="1"/>
          <p:nvPr>
            <p:ph type="title"/>
          </p:nvPr>
        </p:nvSpPr>
        <p:spPr>
          <a:xfrm>
            <a:off x="1066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Uniform Cost Search (UCS)</a:t>
            </a:r>
            <a:endParaRPr/>
          </a:p>
        </p:txBody>
      </p:sp>
      <p:grpSp>
        <p:nvGrpSpPr>
          <p:cNvPr id="3989" name="Google Shape;3989;p99"/>
          <p:cNvGrpSpPr/>
          <p:nvPr/>
        </p:nvGrpSpPr>
        <p:grpSpPr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3990" name="Google Shape;3990;p99"/>
            <p:cNvSpPr/>
            <p:nvPr/>
          </p:nvSpPr>
          <p:spPr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1" name="Google Shape;3991;p99"/>
            <p:cNvSpPr txBox="1"/>
            <p:nvPr/>
          </p:nvSpPr>
          <p:spPr>
            <a:xfrm>
              <a:off x="2636" y="146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2" name="Google Shape;3992;p99"/>
            <p:cNvSpPr/>
            <p:nvPr/>
          </p:nvSpPr>
          <p:spPr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49803"/>
              </a:scheme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3" name="Google Shape;3993;p99"/>
            <p:cNvSpPr txBox="1"/>
            <p:nvPr/>
          </p:nvSpPr>
          <p:spPr>
            <a:xfrm>
              <a:off x="1884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4" name="Google Shape;3994;p99"/>
            <p:cNvSpPr/>
            <p:nvPr/>
          </p:nvSpPr>
          <p:spPr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5" name="Google Shape;3995;p99"/>
            <p:cNvSpPr txBox="1"/>
            <p:nvPr/>
          </p:nvSpPr>
          <p:spPr>
            <a:xfrm>
              <a:off x="3661" y="1993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6" name="Google Shape;3996;p99"/>
            <p:cNvSpPr/>
            <p:nvPr/>
          </p:nvSpPr>
          <p:spPr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7" name="Google Shape;3997;p99"/>
            <p:cNvSpPr txBox="1"/>
            <p:nvPr/>
          </p:nvSpPr>
          <p:spPr>
            <a:xfrm>
              <a:off x="4112" y="2712"/>
              <a:ext cx="11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8" name="Google Shape;3998;p99"/>
            <p:cNvSpPr/>
            <p:nvPr/>
          </p:nvSpPr>
          <p:spPr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9" name="Google Shape;3999;p99"/>
            <p:cNvSpPr txBox="1"/>
            <p:nvPr/>
          </p:nvSpPr>
          <p:spPr>
            <a:xfrm>
              <a:off x="3209" y="2712"/>
              <a:ext cx="116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00" name="Google Shape;4000;p99"/>
            <p:cNvCxnSpPr/>
            <p:nvPr/>
          </p:nvCxnSpPr>
          <p:spPr>
            <a:xfrm flipH="1">
              <a:off x="2062" y="1611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1" name="Google Shape;4001;p99"/>
            <p:cNvCxnSpPr/>
            <p:nvPr/>
          </p:nvCxnSpPr>
          <p:spPr>
            <a:xfrm flipH="1">
              <a:off x="3364" y="2185"/>
              <a:ext cx="296" cy="4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2" name="Google Shape;4002;p99"/>
            <p:cNvCxnSpPr/>
            <p:nvPr/>
          </p:nvCxnSpPr>
          <p:spPr>
            <a:xfrm>
              <a:off x="3791" y="2198"/>
              <a:ext cx="279" cy="5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3" name="Google Shape;4003;p99"/>
            <p:cNvCxnSpPr/>
            <p:nvPr/>
          </p:nvCxnSpPr>
          <p:spPr>
            <a:xfrm>
              <a:off x="2806" y="1622"/>
              <a:ext cx="787" cy="4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04" name="Google Shape;4004;p99"/>
            <p:cNvGrpSpPr/>
            <p:nvPr/>
          </p:nvGrpSpPr>
          <p:grpSpPr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4005" name="Google Shape;4005;p99"/>
              <p:cNvSpPr/>
              <p:nvPr/>
            </p:nvSpPr>
            <p:spPr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49803"/>
                </a:srgbClr>
              </a:solidFill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06" name="Google Shape;4006;p99"/>
              <p:cNvSpPr txBox="1"/>
              <p:nvPr/>
            </p:nvSpPr>
            <p:spPr>
              <a:xfrm>
                <a:off x="2502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07" name="Google Shape;4007;p99"/>
            <p:cNvGrpSpPr/>
            <p:nvPr/>
          </p:nvGrpSpPr>
          <p:grpSpPr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4008" name="Google Shape;4008;p99"/>
              <p:cNvSpPr/>
              <p:nvPr/>
            </p:nvSpPr>
            <p:spPr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49803"/>
                </a:srgbClr>
              </a:solidFill>
              <a:ln cap="flat" cmpd="sng" w="571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09" name="Google Shape;4009;p99"/>
              <p:cNvSpPr txBox="1"/>
              <p:nvPr/>
            </p:nvSpPr>
            <p:spPr>
              <a:xfrm>
                <a:off x="2504" y="973"/>
                <a:ext cx="186" cy="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010" name="Google Shape;4010;p99"/>
            <p:cNvGrpSpPr/>
            <p:nvPr/>
          </p:nvGrpSpPr>
          <p:grpSpPr>
            <a:xfrm>
              <a:off x="2878" y="2957"/>
              <a:ext cx="725" cy="505"/>
              <a:chOff x="896" y="1363"/>
              <a:chExt cx="1156" cy="778"/>
            </a:xfrm>
          </p:grpSpPr>
          <p:cxnSp>
            <p:nvCxnSpPr>
              <p:cNvPr id="4011" name="Google Shape;4011;p99"/>
              <p:cNvCxnSpPr/>
              <p:nvPr/>
            </p:nvCxnSpPr>
            <p:spPr>
              <a:xfrm flipH="1">
                <a:off x="896" y="1363"/>
                <a:ext cx="534" cy="7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2" name="Google Shape;4012;p99"/>
              <p:cNvCxnSpPr/>
              <p:nvPr/>
            </p:nvCxnSpPr>
            <p:spPr>
              <a:xfrm>
                <a:off x="1674" y="1378"/>
                <a:ext cx="378" cy="7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13" name="Google Shape;4013;p99"/>
            <p:cNvSpPr txBox="1"/>
            <p:nvPr/>
          </p:nvSpPr>
          <p:spPr>
            <a:xfrm>
              <a:off x="3116" y="158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4" name="Google Shape;4014;p99"/>
            <p:cNvSpPr txBox="1"/>
            <p:nvPr/>
          </p:nvSpPr>
          <p:spPr>
            <a:xfrm>
              <a:off x="2136" y="1584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5" name="Google Shape;4015;p99"/>
            <p:cNvSpPr txBox="1"/>
            <p:nvPr/>
          </p:nvSpPr>
          <p:spPr>
            <a:xfrm>
              <a:off x="3336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6" name="Google Shape;4016;p99"/>
            <p:cNvSpPr txBox="1"/>
            <p:nvPr/>
          </p:nvSpPr>
          <p:spPr>
            <a:xfrm>
              <a:off x="3932" y="2304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7" name="Google Shape;4017;p99"/>
            <p:cNvSpPr txBox="1"/>
            <p:nvPr/>
          </p:nvSpPr>
          <p:spPr>
            <a:xfrm>
              <a:off x="2855" y="2976"/>
              <a:ext cx="2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8" name="Google Shape;4018;p99"/>
            <p:cNvSpPr txBox="1"/>
            <p:nvPr/>
          </p:nvSpPr>
          <p:spPr>
            <a:xfrm>
              <a:off x="3452" y="29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9" name="Google Shape;4019;p99"/>
            <p:cNvSpPr txBox="1"/>
            <p:nvPr/>
          </p:nvSpPr>
          <p:spPr>
            <a:xfrm>
              <a:off x="1484" y="192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[5]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0" name="Google Shape;4020;p99"/>
            <p:cNvSpPr txBox="1"/>
            <p:nvPr/>
          </p:nvSpPr>
          <p:spPr>
            <a:xfrm>
              <a:off x="3980" y="1872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[2]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1" name="Google Shape;4021;p99"/>
            <p:cNvSpPr txBox="1"/>
            <p:nvPr/>
          </p:nvSpPr>
          <p:spPr>
            <a:xfrm>
              <a:off x="4412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2" name="Google Shape;4022;p99"/>
            <p:cNvSpPr txBox="1"/>
            <p:nvPr/>
          </p:nvSpPr>
          <p:spPr>
            <a:xfrm>
              <a:off x="2732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[3]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3" name="Google Shape;4023;p99"/>
            <p:cNvSpPr txBox="1"/>
            <p:nvPr/>
          </p:nvSpPr>
          <p:spPr>
            <a:xfrm>
              <a:off x="2252" y="340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[7]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4" name="Google Shape;4024;p99"/>
            <p:cNvSpPr txBox="1"/>
            <p:nvPr/>
          </p:nvSpPr>
          <p:spPr>
            <a:xfrm>
              <a:off x="3932" y="3408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[8]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25" name="Google Shape;4025;p99"/>
            <p:cNvCxnSpPr/>
            <p:nvPr/>
          </p:nvCxnSpPr>
          <p:spPr>
            <a:xfrm flipH="1">
              <a:off x="1340" y="2160"/>
              <a:ext cx="520" cy="3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6" name="Google Shape;4026;p99"/>
            <p:cNvCxnSpPr/>
            <p:nvPr/>
          </p:nvCxnSpPr>
          <p:spPr>
            <a:xfrm>
              <a:off x="2012" y="2208"/>
              <a:ext cx="279" cy="5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27" name="Google Shape;4027;p99"/>
            <p:cNvSpPr/>
            <p:nvPr/>
          </p:nvSpPr>
          <p:spPr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8" name="Google Shape;4028;p99"/>
            <p:cNvSpPr txBox="1"/>
            <p:nvPr/>
          </p:nvSpPr>
          <p:spPr>
            <a:xfrm>
              <a:off x="1340" y="2208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9" name="Google Shape;4029;p99"/>
            <p:cNvSpPr txBox="1"/>
            <p:nvPr/>
          </p:nvSpPr>
          <p:spPr>
            <a:xfrm>
              <a:off x="2108" y="225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0" name="Google Shape;4030;p99"/>
            <p:cNvSpPr/>
            <p:nvPr/>
          </p:nvSpPr>
          <p:spPr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49803"/>
              </a:srgbClr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C0C0C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1" name="Google Shape;4031;p99"/>
            <p:cNvSpPr txBox="1"/>
            <p:nvPr/>
          </p:nvSpPr>
          <p:spPr>
            <a:xfrm>
              <a:off x="1820" y="2736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[9]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2" name="Google Shape;4032;p99"/>
            <p:cNvSpPr txBox="1"/>
            <p:nvPr/>
          </p:nvSpPr>
          <p:spPr>
            <a:xfrm>
              <a:off x="812" y="264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[6]</a:t>
              </a:r>
              <a:endParaRPr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2014-02-04T08:58:30Z</dcterms:created>
  <dc:creator>Marie desJardins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</vt:lpwstr>
  </property>
</Properties>
</file>