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15405B-C0D7-4A03-AE04-26FCAB79C259}">
  <a:tblStyle styleId="{6D15405B-C0D7-4A03-AE04-26FCAB79C2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6cff56c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6cff56c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26cff56c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26cff56c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6cff56c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26cff56c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26cff56c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26cff56c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26cff56c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26cff56c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26d6088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26d6088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6cff56c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6cff56c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6cff56c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6cff56c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6cff56c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6cff56c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6cff56c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6cff56c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6cff56c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6cff56c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6cff56c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6cff56c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26cff56c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26cff56c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6cff56c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6cff56c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Aminul Huq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Based on the information below try to maximize the value of the 0/1 knapsack problem when the size of your knapsack is 12Kg.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71" name="Google Shape;171;p22"/>
          <p:cNvGraphicFramePr/>
          <p:nvPr/>
        </p:nvGraphicFramePr>
        <p:xfrm>
          <a:off x="2962750" y="213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243650"/>
                <a:gridCol w="1243650"/>
                <a:gridCol w="1243650"/>
              </a:tblGrid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Kg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Kg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Kg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Kg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</a:t>
            </a:r>
            <a:r>
              <a:rPr lang="en"/>
              <a:t>Generate Population.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Assume each position of a 4 bit string as an item. 0 Presents not selecting an item while 1 presents selecting an item.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0 1 1 0, 1 0 0 0, 1 1 1 1, 0 0 1 1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r>
              <a:rPr lang="en"/>
              <a:t> Calculate the fitness score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0 1 1 0 -&gt; 10Kg - $10            1 1 1 1 -&gt; 17Kg - $34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 0 0 0 -&gt; 2Kg - $7	                  0 0 1 1 -&gt; 9Kg - $17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Step 3:</a:t>
            </a:r>
            <a:r>
              <a:rPr lang="en"/>
              <a:t> Select Parents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2758950" y="1261625"/>
            <a:ext cx="342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 = f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/ ∑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f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i =1,2,...n</a:t>
            </a:r>
            <a:endParaRPr baseline="-25000" sz="21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5" name="Google Shape;185;p24"/>
          <p:cNvGraphicFramePr/>
          <p:nvPr/>
        </p:nvGraphicFramePr>
        <p:xfrm>
          <a:off x="1555750" y="18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095600"/>
                <a:gridCol w="13174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Chromosome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8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N/A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17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0.44</a:t>
                      </a:r>
                      <a:endParaRPr b="1">
                        <a:solidFill>
                          <a:srgbClr val="134F5C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Step 4:</a:t>
            </a:r>
            <a:r>
              <a:rPr lang="en"/>
              <a:t> Crossover</a:t>
            </a:r>
            <a:endParaRPr/>
          </a:p>
        </p:txBody>
      </p:sp>
      <p:graphicFrame>
        <p:nvGraphicFramePr>
          <p:cNvPr id="192" name="Google Shape;192;p25"/>
          <p:cNvGraphicFramePr/>
          <p:nvPr/>
        </p:nvGraphicFramePr>
        <p:xfrm>
          <a:off x="716800" y="18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Mating Pool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Crossover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011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001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87800" y="1017788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5: </a:t>
            </a:r>
            <a:r>
              <a:rPr lang="en"/>
              <a:t>Mutate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26"/>
          <p:cNvGraphicFramePr/>
          <p:nvPr/>
        </p:nvGraphicFramePr>
        <p:xfrm>
          <a:off x="1631825" y="160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005425"/>
                <a:gridCol w="1005425"/>
                <a:gridCol w="1005425"/>
                <a:gridCol w="1005425"/>
                <a:gridCol w="1005425"/>
                <a:gridCol w="1005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Mutation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(After mutation)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12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22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56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Q1. You are to produce the following string “I_LOVE_AI” using the following characters “ABC...Z_” (27 in total). Use GA to produce this string. Each chromosome is to be of 9 characters. Fitness function can be the distance between each character.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Provides effective and efficient solution to Machine Learning and Optimization problems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Follows a biological approach that is why it is named as such.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Widely used in Business, Scientific and Engineering field.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Chromosome/Gene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Fitness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Offspring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202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958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673925" y="671625"/>
            <a:ext cx="1247700" cy="38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126275" y="1416800"/>
            <a:ext cx="23430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initial Population of Choromosomes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521375" y="2161975"/>
            <a:ext cx="15528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fitness value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247550" y="2737563"/>
            <a:ext cx="2100450" cy="776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Solution ?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954800" y="3840300"/>
            <a:ext cx="679200" cy="45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597575" y="3701238"/>
            <a:ext cx="14004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(Crossover)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597575" y="4297775"/>
            <a:ext cx="1400400" cy="3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Mutate</a:t>
            </a:r>
            <a:endParaRPr/>
          </a:p>
        </p:txBody>
      </p:sp>
      <p:cxnSp>
        <p:nvCxnSpPr>
          <p:cNvPr id="112" name="Google Shape;112;p16"/>
          <p:cNvCxnSpPr>
            <a:stCxn id="105" idx="2"/>
            <a:endCxn id="106" idx="0"/>
          </p:cNvCxnSpPr>
          <p:nvPr/>
        </p:nvCxnSpPr>
        <p:spPr>
          <a:xfrm>
            <a:off x="4297775" y="1059825"/>
            <a:ext cx="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6" idx="2"/>
            <a:endCxn id="107" idx="0"/>
          </p:cNvCxnSpPr>
          <p:nvPr/>
        </p:nvCxnSpPr>
        <p:spPr>
          <a:xfrm>
            <a:off x="4297775" y="1805000"/>
            <a:ext cx="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stCxn id="107" idx="2"/>
            <a:endCxn id="108" idx="0"/>
          </p:cNvCxnSpPr>
          <p:nvPr/>
        </p:nvCxnSpPr>
        <p:spPr>
          <a:xfrm>
            <a:off x="4297775" y="2550175"/>
            <a:ext cx="0" cy="1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08" idx="2"/>
            <a:endCxn id="110" idx="0"/>
          </p:cNvCxnSpPr>
          <p:nvPr/>
        </p:nvCxnSpPr>
        <p:spPr>
          <a:xfrm>
            <a:off x="4297775" y="3513963"/>
            <a:ext cx="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10" idx="2"/>
            <a:endCxn id="111" idx="0"/>
          </p:cNvCxnSpPr>
          <p:nvPr/>
        </p:nvCxnSpPr>
        <p:spPr>
          <a:xfrm>
            <a:off x="4297775" y="4089438"/>
            <a:ext cx="0" cy="2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stCxn id="108" idx="1"/>
            <a:endCxn id="109" idx="0"/>
          </p:cNvCxnSpPr>
          <p:nvPr/>
        </p:nvCxnSpPr>
        <p:spPr>
          <a:xfrm flipH="1">
            <a:off x="2294450" y="3125763"/>
            <a:ext cx="953100" cy="71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endCxn id="107" idx="3"/>
          </p:cNvCxnSpPr>
          <p:nvPr/>
        </p:nvCxnSpPr>
        <p:spPr>
          <a:xfrm rot="-5400000">
            <a:off x="3976925" y="3425725"/>
            <a:ext cx="2166900" cy="27600"/>
          </a:xfrm>
          <a:prstGeom prst="bentConnector4">
            <a:avLst>
              <a:gd fmla="val -1765" name="adj1"/>
              <a:gd fmla="val 271204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 txBox="1"/>
          <p:nvPr/>
        </p:nvSpPr>
        <p:spPr>
          <a:xfrm>
            <a:off x="2294450" y="2812500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367125" y="3375525"/>
            <a:ext cx="7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Tasks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11700" y="1229875"/>
            <a:ext cx="85206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266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Parents Selection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-32662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Crossover</a:t>
            </a:r>
            <a:endParaRPr sz="325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/>
              <a:t>     </a:t>
            </a:r>
            <a:r>
              <a:rPr lang="en" sz="3250">
                <a:solidFill>
                  <a:srgbClr val="000000"/>
                </a:solidFill>
              </a:rPr>
              <a:t> One point</a:t>
            </a:r>
            <a:r>
              <a:rPr lang="en" sz="3250"/>
              <a:t> 							    </a:t>
            </a:r>
            <a:r>
              <a:rPr lang="en" sz="3250">
                <a:solidFill>
                  <a:srgbClr val="000000"/>
                </a:solidFill>
              </a:rPr>
              <a:t>Two point</a:t>
            </a:r>
            <a:endParaRPr sz="32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-32662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Mutate</a:t>
            </a:r>
            <a:endParaRPr sz="3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7" name="Google Shape;127;p17"/>
          <p:cNvSpPr txBox="1"/>
          <p:nvPr/>
        </p:nvSpPr>
        <p:spPr>
          <a:xfrm>
            <a:off x="3060900" y="1635950"/>
            <a:ext cx="302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Choose best parents based on fitness function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40700" y="2694475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1100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1100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077875" y="2714875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1100</a:t>
            </a:r>
            <a:r>
              <a:rPr lang="en" sz="18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1010</a:t>
            </a:r>
            <a:endParaRPr sz="180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1100</a:t>
            </a:r>
            <a:endParaRPr sz="1800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1927075" y="3084325"/>
            <a:ext cx="11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2176625" y="4117575"/>
            <a:ext cx="137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11100111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977125" y="4117575"/>
            <a:ext cx="137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111001</a:t>
            </a:r>
            <a:r>
              <a:rPr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7"/>
          <p:cNvCxnSpPr>
            <a:stCxn id="131" idx="3"/>
            <a:endCxn id="132" idx="1"/>
          </p:cNvCxnSpPr>
          <p:nvPr/>
        </p:nvCxnSpPr>
        <p:spPr>
          <a:xfrm>
            <a:off x="3549125" y="4333125"/>
            <a:ext cx="14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4572000" y="2710200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0011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109175" y="2719554"/>
            <a:ext cx="148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1010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0011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5958375" y="3088990"/>
            <a:ext cx="11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Q1.</a:t>
            </a:r>
            <a:r>
              <a:rPr lang="en"/>
              <a:t> Find the maximum value for the given function f(x) = x^2. The domain of x is [0,31]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r>
              <a:rPr lang="en"/>
              <a:t> Generate initial population.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01101(13), 11000(24), 01000(8), 10011(19)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r>
              <a:rPr lang="en"/>
              <a:t> Calculate the fitness score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13 -&gt; 169, 24 -&gt; 576, 8 -&gt; 64, 19 -&gt; 361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Step 3:</a:t>
            </a:r>
            <a:r>
              <a:rPr lang="en"/>
              <a:t> Select Parents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758950" y="1261625"/>
            <a:ext cx="342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 = f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/ ∑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f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aseline="-25000" lang="en" sz="21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i =1,2,...n</a:t>
            </a:r>
            <a:endParaRPr baseline="-25000" sz="21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851700" y="18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Chromosome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baseline="-25000" lang="en"/>
                        <a:t>i</a:t>
                      </a:r>
                      <a:endParaRPr baseline="-25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576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0.49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1170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Step 4:</a:t>
            </a:r>
            <a:r>
              <a:rPr lang="en"/>
              <a:t> Crossover</a:t>
            </a:r>
            <a:endParaRPr/>
          </a:p>
        </p:txBody>
      </p:sp>
      <p:graphicFrame>
        <p:nvGraphicFramePr>
          <p:cNvPr id="157" name="Google Shape;157;p20"/>
          <p:cNvGraphicFramePr/>
          <p:nvPr/>
        </p:nvGraphicFramePr>
        <p:xfrm>
          <a:off x="716800" y="18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Mating Pool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Crossover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011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|</a:t>
                      </a:r>
                      <a:r>
                        <a:rPr lang="en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000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1754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87800" y="1017788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5: </a:t>
            </a:r>
            <a:r>
              <a:rPr lang="en"/>
              <a:t>Mutate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1"/>
          <p:cNvGraphicFramePr/>
          <p:nvPr/>
        </p:nvGraphicFramePr>
        <p:xfrm>
          <a:off x="1631825" y="160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{6D15405B-C0D7-4A03-AE04-26FCAB79C259}</a:tableStyleId>
              </a:tblPr>
              <a:tblGrid>
                <a:gridCol w="1005425"/>
                <a:gridCol w="1005425"/>
                <a:gridCol w="1005425"/>
                <a:gridCol w="1005425"/>
                <a:gridCol w="1005425"/>
                <a:gridCol w="1005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Mutation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Offspring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(After mutation)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Score (f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2354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