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LF90VnS4sa6xx+/GYSmSR5W6M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0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1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2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2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3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3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4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4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5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5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6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6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7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7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8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8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9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9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0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0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1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1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2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2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9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3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3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3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6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3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3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8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3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9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0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5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51.png"/><Relationship Id="rId13" Type="http://schemas.openxmlformats.org/officeDocument/2006/relationships/image" Target="../media/image59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5" Type="http://schemas.openxmlformats.org/officeDocument/2006/relationships/image" Target="../media/image55.png"/><Relationship Id="rId14" Type="http://schemas.openxmlformats.org/officeDocument/2006/relationships/image" Target="../media/image67.png"/><Relationship Id="rId17" Type="http://schemas.openxmlformats.org/officeDocument/2006/relationships/image" Target="../media/image64.png"/><Relationship Id="rId16" Type="http://schemas.openxmlformats.org/officeDocument/2006/relationships/image" Target="../media/image57.png"/><Relationship Id="rId5" Type="http://schemas.openxmlformats.org/officeDocument/2006/relationships/image" Target="../media/image48.png"/><Relationship Id="rId6" Type="http://schemas.openxmlformats.org/officeDocument/2006/relationships/image" Target="../media/image43.png"/><Relationship Id="rId18" Type="http://schemas.openxmlformats.org/officeDocument/2006/relationships/image" Target="../media/image66.png"/><Relationship Id="rId7" Type="http://schemas.openxmlformats.org/officeDocument/2006/relationships/image" Target="../media/image56.png"/><Relationship Id="rId8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png"/><Relationship Id="rId10" Type="http://schemas.openxmlformats.org/officeDocument/2006/relationships/image" Target="../media/image60.png"/><Relationship Id="rId13" Type="http://schemas.openxmlformats.org/officeDocument/2006/relationships/image" Target="../media/image72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62.png"/><Relationship Id="rId14" Type="http://schemas.openxmlformats.org/officeDocument/2006/relationships/image" Target="../media/image68.png"/><Relationship Id="rId5" Type="http://schemas.openxmlformats.org/officeDocument/2006/relationships/image" Target="../media/image59.png"/><Relationship Id="rId6" Type="http://schemas.openxmlformats.org/officeDocument/2006/relationships/image" Target="../media/image58.png"/><Relationship Id="rId7" Type="http://schemas.openxmlformats.org/officeDocument/2006/relationships/image" Target="../media/image65.png"/><Relationship Id="rId8" Type="http://schemas.openxmlformats.org/officeDocument/2006/relationships/image" Target="../media/image6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6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8.png"/><Relationship Id="rId10" Type="http://schemas.openxmlformats.org/officeDocument/2006/relationships/image" Target="../media/image70.png"/><Relationship Id="rId1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5.png"/><Relationship Id="rId4" Type="http://schemas.openxmlformats.org/officeDocument/2006/relationships/image" Target="../media/image77.png"/><Relationship Id="rId9" Type="http://schemas.openxmlformats.org/officeDocument/2006/relationships/image" Target="../media/image71.png"/><Relationship Id="rId5" Type="http://schemas.openxmlformats.org/officeDocument/2006/relationships/image" Target="../media/image48.png"/><Relationship Id="rId6" Type="http://schemas.openxmlformats.org/officeDocument/2006/relationships/image" Target="../media/image43.png"/><Relationship Id="rId7" Type="http://schemas.openxmlformats.org/officeDocument/2006/relationships/image" Target="../media/image59.png"/><Relationship Id="rId8" Type="http://schemas.openxmlformats.org/officeDocument/2006/relationships/image" Target="../media/image5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59.png"/><Relationship Id="rId6" Type="http://schemas.openxmlformats.org/officeDocument/2006/relationships/image" Target="../media/image58.png"/><Relationship Id="rId7" Type="http://schemas.openxmlformats.org/officeDocument/2006/relationships/image" Target="../media/image7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59.png"/><Relationship Id="rId6" Type="http://schemas.openxmlformats.org/officeDocument/2006/relationships/image" Target="../media/image58.png"/><Relationship Id="rId7" Type="http://schemas.openxmlformats.org/officeDocument/2006/relationships/image" Target="../media/image7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Relationship Id="rId5" Type="http://schemas.openxmlformats.org/officeDocument/2006/relationships/image" Target="../media/image59.png"/><Relationship Id="rId6" Type="http://schemas.openxmlformats.org/officeDocument/2006/relationships/image" Target="../media/image58.png"/><Relationship Id="rId7" Type="http://schemas.openxmlformats.org/officeDocument/2006/relationships/image" Target="../media/image7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1.png"/><Relationship Id="rId4" Type="http://schemas.openxmlformats.org/officeDocument/2006/relationships/image" Target="../media/image80.png"/><Relationship Id="rId5" Type="http://schemas.openxmlformats.org/officeDocument/2006/relationships/image" Target="../media/image7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1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38.png"/><Relationship Id="rId8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Relationship Id="rId7" Type="http://schemas.openxmlformats.org/officeDocument/2006/relationships/image" Target="../media/image41.png"/><Relationship Id="rId8" Type="http://schemas.openxmlformats.org/officeDocument/2006/relationships/image" Target="../media/image5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/>
        </p:nvSpPr>
        <p:spPr>
          <a:xfrm>
            <a:off x="2855218" y="2983867"/>
            <a:ext cx="656143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 Algorithm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0"/>
          <p:cNvSpPr/>
          <p:nvPr/>
        </p:nvSpPr>
        <p:spPr>
          <a:xfrm>
            <a:off x="7512908" y="194320"/>
            <a:ext cx="3830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John Holland introduced </a:t>
            </a:r>
            <a:r>
              <a:rPr b="1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Genetic Algorithm</a:t>
            </a: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1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GA</a:t>
            </a: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 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7899258" y="757235"/>
            <a:ext cx="3279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Darwin’s theory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of evolution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9525" y="24232"/>
            <a:ext cx="752475" cy="100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10"/>
          <p:cNvGrpSpPr/>
          <p:nvPr/>
        </p:nvGrpSpPr>
        <p:grpSpPr>
          <a:xfrm>
            <a:off x="3601916" y="2049671"/>
            <a:ext cx="2837406" cy="2649861"/>
            <a:chOff x="6642935" y="1929756"/>
            <a:chExt cx="4976582" cy="4396904"/>
          </a:xfrm>
        </p:grpSpPr>
        <p:sp>
          <p:nvSpPr>
            <p:cNvPr id="376" name="Google Shape;376;p10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2" name="Google Shape;392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886597" y="3508435"/>
              <a:ext cx="553055" cy="5415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453645" y="5721339"/>
              <a:ext cx="543698" cy="552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784565" y="3039386"/>
              <a:ext cx="545684" cy="531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114911" y="5697782"/>
              <a:ext cx="646927" cy="628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10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10"/>
          <p:cNvSpPr txBox="1"/>
          <p:nvPr/>
        </p:nvSpPr>
        <p:spPr>
          <a:xfrm>
            <a:off x="1507524" y="153980"/>
            <a:ext cx="59088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Formulation of Genetic Algorithm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10"/>
          <p:cNvGrpSpPr/>
          <p:nvPr/>
        </p:nvGrpSpPr>
        <p:grpSpPr>
          <a:xfrm>
            <a:off x="458651" y="2037292"/>
            <a:ext cx="2837406" cy="2610142"/>
            <a:chOff x="6642935" y="1929756"/>
            <a:chExt cx="4976582" cy="4330998"/>
          </a:xfrm>
        </p:grpSpPr>
        <p:sp>
          <p:nvSpPr>
            <p:cNvPr id="450" name="Google Shape;450;p10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6" name="Google Shape;466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885041" y="4129257"/>
              <a:ext cx="553055" cy="5415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1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1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404389" y="5201969"/>
              <a:ext cx="543698" cy="552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1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765128" y="4695588"/>
              <a:ext cx="545685" cy="531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097179" y="5158885"/>
              <a:ext cx="646926" cy="628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10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22" name="Google Shape;522;p10"/>
          <p:cNvCxnSpPr/>
          <p:nvPr/>
        </p:nvCxnSpPr>
        <p:spPr>
          <a:xfrm>
            <a:off x="1457671" y="1741608"/>
            <a:ext cx="25668" cy="2867555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10"/>
          <p:cNvCxnSpPr/>
          <p:nvPr/>
        </p:nvCxnSpPr>
        <p:spPr>
          <a:xfrm flipH="1">
            <a:off x="4686814" y="1630962"/>
            <a:ext cx="4653" cy="3024934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10"/>
          <p:cNvSpPr txBox="1"/>
          <p:nvPr/>
        </p:nvSpPr>
        <p:spPr>
          <a:xfrm>
            <a:off x="479767" y="4600132"/>
            <a:ext cx="2827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3   8    4      7    2     3     2    5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0"/>
          <p:cNvSpPr txBox="1"/>
          <p:nvPr/>
        </p:nvSpPr>
        <p:spPr>
          <a:xfrm>
            <a:off x="3624481" y="4640139"/>
            <a:ext cx="2827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3   8     5      7    1     6     1    5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0"/>
          <p:cNvSpPr/>
          <p:nvPr/>
        </p:nvSpPr>
        <p:spPr>
          <a:xfrm>
            <a:off x="6502244" y="2043258"/>
            <a:ext cx="568975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function: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non-attacking pairs of queens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number of pairs: 8 × 7/2 = 28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0"/>
          <p:cNvSpPr txBox="1"/>
          <p:nvPr/>
        </p:nvSpPr>
        <p:spPr>
          <a:xfrm>
            <a:off x="7154561" y="3049227"/>
            <a:ext cx="126292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[Q1 Q2]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[Q1 Q3]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[Q1 Q4]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[Q1 Q5]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[Q1 Q6]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[Q1 Q7]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[Q1 Q8]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[Q8 Q7]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0"/>
          <p:cNvSpPr txBox="1"/>
          <p:nvPr/>
        </p:nvSpPr>
        <p:spPr>
          <a:xfrm>
            <a:off x="3307753" y="5677330"/>
            <a:ext cx="2827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3   8    4      7    2     3     2    5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0"/>
          <p:cNvSpPr txBox="1"/>
          <p:nvPr/>
        </p:nvSpPr>
        <p:spPr>
          <a:xfrm>
            <a:off x="3289903" y="6208055"/>
            <a:ext cx="2827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3   8     5      7    1     6     1    5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0"/>
          <p:cNvSpPr txBox="1"/>
          <p:nvPr/>
        </p:nvSpPr>
        <p:spPr>
          <a:xfrm>
            <a:off x="479768" y="4969464"/>
            <a:ext cx="2086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Fitness=28-7=21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0"/>
          <p:cNvSpPr txBox="1"/>
          <p:nvPr/>
        </p:nvSpPr>
        <p:spPr>
          <a:xfrm>
            <a:off x="4013972" y="4961939"/>
            <a:ext cx="2086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Fitness=28-4=24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0"/>
          <p:cNvSpPr txBox="1"/>
          <p:nvPr/>
        </p:nvSpPr>
        <p:spPr>
          <a:xfrm>
            <a:off x="759721" y="5687100"/>
            <a:ext cx="2526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Chromosome of Father: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0"/>
          <p:cNvSpPr txBox="1"/>
          <p:nvPr/>
        </p:nvSpPr>
        <p:spPr>
          <a:xfrm>
            <a:off x="736266" y="6188756"/>
            <a:ext cx="2526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Chromosome of Mother: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"/>
          <p:cNvSpPr txBox="1"/>
          <p:nvPr>
            <p:ph idx="1" type="body"/>
          </p:nvPr>
        </p:nvSpPr>
        <p:spPr>
          <a:xfrm>
            <a:off x="3614354" y="1499517"/>
            <a:ext cx="429397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START</a:t>
            </a:r>
            <a:br>
              <a:rPr lang="en-US"/>
            </a:br>
            <a:r>
              <a:rPr lang="en-US"/>
              <a:t>Generate the initial population</a:t>
            </a:r>
            <a:br>
              <a:rPr lang="en-US"/>
            </a:br>
            <a:r>
              <a:rPr lang="en-US"/>
              <a:t>Compute fitness</a:t>
            </a:r>
            <a:br>
              <a:rPr lang="en-US"/>
            </a:br>
            <a:r>
              <a:rPr lang="en-US"/>
              <a:t>REPEAT</a:t>
            </a:r>
            <a:br>
              <a:rPr lang="en-US"/>
            </a:br>
            <a:r>
              <a:rPr lang="en-US"/>
              <a:t>		Selection</a:t>
            </a:r>
            <a:br>
              <a:rPr lang="en-US"/>
            </a:br>
            <a:r>
              <a:rPr lang="en-US"/>
              <a:t>		Crossover</a:t>
            </a:r>
            <a:br>
              <a:rPr lang="en-US"/>
            </a:br>
            <a:r>
              <a:rPr lang="en-US"/>
              <a:t>		Mutation</a:t>
            </a:r>
            <a:br>
              <a:rPr lang="en-US"/>
            </a:br>
            <a:r>
              <a:rPr lang="en-US"/>
              <a:t>		Compute fitness</a:t>
            </a:r>
            <a:br>
              <a:rPr lang="en-US"/>
            </a:br>
            <a:r>
              <a:rPr lang="en-US"/>
              <a:t>UNTIL population has converged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STOP</a:t>
            </a:r>
            <a:endParaRPr/>
          </a:p>
        </p:txBody>
      </p:sp>
      <p:sp>
        <p:nvSpPr>
          <p:cNvPr id="539" name="Google Shape;539;p11"/>
          <p:cNvSpPr txBox="1"/>
          <p:nvPr/>
        </p:nvSpPr>
        <p:spPr>
          <a:xfrm>
            <a:off x="296562" y="654908"/>
            <a:ext cx="38800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Pseudo-code of GA: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2"/>
          <p:cNvSpPr txBox="1"/>
          <p:nvPr/>
        </p:nvSpPr>
        <p:spPr>
          <a:xfrm>
            <a:off x="296562" y="654908"/>
            <a:ext cx="38800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Crossover: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p12"/>
          <p:cNvCxnSpPr/>
          <p:nvPr/>
        </p:nvCxnSpPr>
        <p:spPr>
          <a:xfrm flipH="1" rot="10800000">
            <a:off x="6160168" y="1875858"/>
            <a:ext cx="2018194" cy="333422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6" name="Google Shape;546;p12"/>
          <p:cNvCxnSpPr/>
          <p:nvPr/>
        </p:nvCxnSpPr>
        <p:spPr>
          <a:xfrm rot="5400000">
            <a:off x="10308369" y="2250929"/>
            <a:ext cx="778476" cy="247135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7" name="Google Shape;547;p12"/>
          <p:cNvSpPr txBox="1"/>
          <p:nvPr/>
        </p:nvSpPr>
        <p:spPr>
          <a:xfrm>
            <a:off x="2913916" y="1681420"/>
            <a:ext cx="282798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3   8    4      7    2     3     2    5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2"/>
          <p:cNvSpPr txBox="1"/>
          <p:nvPr/>
        </p:nvSpPr>
        <p:spPr>
          <a:xfrm>
            <a:off x="2896066" y="2212145"/>
            <a:ext cx="282798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1D51"/>
                </a:solidFill>
                <a:latin typeface="Calibri"/>
                <a:ea typeface="Calibri"/>
                <a:cs typeface="Calibri"/>
                <a:sym typeface="Calibri"/>
              </a:rPr>
              <a:t>3   8     5      7    1     6     1    5</a:t>
            </a:r>
            <a:endParaRPr b="1" sz="1800">
              <a:solidFill>
                <a:srgbClr val="111D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2"/>
          <p:cNvSpPr txBox="1"/>
          <p:nvPr/>
        </p:nvSpPr>
        <p:spPr>
          <a:xfrm>
            <a:off x="365884" y="1691190"/>
            <a:ext cx="2526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Chromosome of Father: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2"/>
          <p:cNvSpPr txBox="1"/>
          <p:nvPr/>
        </p:nvSpPr>
        <p:spPr>
          <a:xfrm>
            <a:off x="342429" y="2192846"/>
            <a:ext cx="2526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Chromosome of Mother: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12"/>
          <p:cNvCxnSpPr/>
          <p:nvPr/>
        </p:nvCxnSpPr>
        <p:spPr>
          <a:xfrm flipH="1">
            <a:off x="3882189" y="1188945"/>
            <a:ext cx="48127" cy="1618424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p12"/>
          <p:cNvSpPr txBox="1"/>
          <p:nvPr/>
        </p:nvSpPr>
        <p:spPr>
          <a:xfrm>
            <a:off x="4145494" y="3204272"/>
            <a:ext cx="1725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Crossover point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3" name="Google Shape;553;p12"/>
          <p:cNvCxnSpPr>
            <a:stCxn id="552" idx="1"/>
          </p:cNvCxnSpPr>
          <p:nvPr/>
        </p:nvCxnSpPr>
        <p:spPr>
          <a:xfrm rot="10800000">
            <a:off x="3930394" y="2562138"/>
            <a:ext cx="215100" cy="82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12"/>
          <p:cNvSpPr txBox="1"/>
          <p:nvPr/>
        </p:nvSpPr>
        <p:spPr>
          <a:xfrm>
            <a:off x="8823972" y="3002150"/>
            <a:ext cx="282798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3   8    4      </a:t>
            </a:r>
            <a:r>
              <a:rPr b="1" lang="en-US" sz="1800">
                <a:solidFill>
                  <a:srgbClr val="111D51"/>
                </a:solidFill>
                <a:latin typeface="Calibri"/>
                <a:ea typeface="Calibri"/>
                <a:cs typeface="Calibri"/>
                <a:sym typeface="Calibri"/>
              </a:rPr>
              <a:t>7    1     6     1    5</a:t>
            </a:r>
            <a:endParaRPr/>
          </a:p>
        </p:txBody>
      </p:sp>
      <p:sp>
        <p:nvSpPr>
          <p:cNvPr id="555" name="Google Shape;555;p12"/>
          <p:cNvSpPr txBox="1"/>
          <p:nvPr/>
        </p:nvSpPr>
        <p:spPr>
          <a:xfrm>
            <a:off x="8806122" y="3757463"/>
            <a:ext cx="2827986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1D51"/>
                </a:solidFill>
                <a:latin typeface="Calibri"/>
                <a:ea typeface="Calibri"/>
                <a:cs typeface="Calibri"/>
                <a:sym typeface="Calibri"/>
              </a:rPr>
              <a:t>3   8     5    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7    2     3     2    5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2"/>
          <p:cNvSpPr txBox="1"/>
          <p:nvPr/>
        </p:nvSpPr>
        <p:spPr>
          <a:xfrm>
            <a:off x="7496197" y="3012019"/>
            <a:ext cx="1504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Offspring 1: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2"/>
          <p:cNvSpPr txBox="1"/>
          <p:nvPr/>
        </p:nvSpPr>
        <p:spPr>
          <a:xfrm>
            <a:off x="7534906" y="3742141"/>
            <a:ext cx="128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Offspring2: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8" name="Google Shape;558;p12"/>
          <p:cNvCxnSpPr/>
          <p:nvPr/>
        </p:nvCxnSpPr>
        <p:spPr>
          <a:xfrm flipH="1">
            <a:off x="9835979" y="2509675"/>
            <a:ext cx="4394" cy="1667071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9" name="Google Shape;559;p12"/>
          <p:cNvCxnSpPr/>
          <p:nvPr/>
        </p:nvCxnSpPr>
        <p:spPr>
          <a:xfrm>
            <a:off x="10012441" y="1002380"/>
            <a:ext cx="0" cy="461065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0" name="Google Shape;560;p12"/>
          <p:cNvCxnSpPr/>
          <p:nvPr/>
        </p:nvCxnSpPr>
        <p:spPr>
          <a:xfrm rot="10800000">
            <a:off x="10122569" y="1017112"/>
            <a:ext cx="24840" cy="520743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1" name="Google Shape;561;p12"/>
          <p:cNvCxnSpPr/>
          <p:nvPr/>
        </p:nvCxnSpPr>
        <p:spPr>
          <a:xfrm>
            <a:off x="10357345" y="994360"/>
            <a:ext cx="0" cy="461065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2" name="Google Shape;562;p12"/>
          <p:cNvCxnSpPr/>
          <p:nvPr/>
        </p:nvCxnSpPr>
        <p:spPr>
          <a:xfrm rot="10800000">
            <a:off x="10467473" y="1009092"/>
            <a:ext cx="24840" cy="520743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3" name="Google Shape;563;p12"/>
          <p:cNvSpPr txBox="1"/>
          <p:nvPr/>
        </p:nvSpPr>
        <p:spPr>
          <a:xfrm>
            <a:off x="8857518" y="726914"/>
            <a:ext cx="282798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3   8    4      7    2     3     2    5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2"/>
          <p:cNvSpPr txBox="1"/>
          <p:nvPr/>
        </p:nvSpPr>
        <p:spPr>
          <a:xfrm>
            <a:off x="8839668" y="1434101"/>
            <a:ext cx="282798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1D51"/>
                </a:solidFill>
                <a:latin typeface="Calibri"/>
                <a:ea typeface="Calibri"/>
                <a:cs typeface="Calibri"/>
                <a:sym typeface="Calibri"/>
              </a:rPr>
              <a:t>3   8     5      7    1     6     1    5</a:t>
            </a:r>
            <a:endParaRPr b="1" sz="1800">
              <a:solidFill>
                <a:srgbClr val="111D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2"/>
          <p:cNvSpPr txBox="1"/>
          <p:nvPr/>
        </p:nvSpPr>
        <p:spPr>
          <a:xfrm>
            <a:off x="6309486" y="736684"/>
            <a:ext cx="2526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Chromosome of Father: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2"/>
          <p:cNvSpPr txBox="1"/>
          <p:nvPr/>
        </p:nvSpPr>
        <p:spPr>
          <a:xfrm>
            <a:off x="6286031" y="1414802"/>
            <a:ext cx="2526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Chromosome of Mother: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12"/>
          <p:cNvCxnSpPr/>
          <p:nvPr/>
        </p:nvCxnSpPr>
        <p:spPr>
          <a:xfrm flipH="1">
            <a:off x="9825791" y="234439"/>
            <a:ext cx="48127" cy="1618424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12"/>
          <p:cNvCxnSpPr/>
          <p:nvPr/>
        </p:nvCxnSpPr>
        <p:spPr>
          <a:xfrm>
            <a:off x="10686207" y="1002382"/>
            <a:ext cx="0" cy="461065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9" name="Google Shape;569;p12"/>
          <p:cNvCxnSpPr/>
          <p:nvPr/>
        </p:nvCxnSpPr>
        <p:spPr>
          <a:xfrm rot="10800000">
            <a:off x="10796335" y="1017114"/>
            <a:ext cx="24840" cy="520743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0" name="Google Shape;570;p12"/>
          <p:cNvCxnSpPr/>
          <p:nvPr/>
        </p:nvCxnSpPr>
        <p:spPr>
          <a:xfrm>
            <a:off x="11071217" y="1018424"/>
            <a:ext cx="0" cy="461065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1" name="Google Shape;571;p12"/>
          <p:cNvCxnSpPr/>
          <p:nvPr/>
        </p:nvCxnSpPr>
        <p:spPr>
          <a:xfrm rot="10800000">
            <a:off x="11181345" y="1033156"/>
            <a:ext cx="24840" cy="520743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2" name="Google Shape;572;p12"/>
          <p:cNvCxnSpPr/>
          <p:nvPr/>
        </p:nvCxnSpPr>
        <p:spPr>
          <a:xfrm>
            <a:off x="11392060" y="1018424"/>
            <a:ext cx="0" cy="461065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p12"/>
          <p:cNvCxnSpPr/>
          <p:nvPr/>
        </p:nvCxnSpPr>
        <p:spPr>
          <a:xfrm rot="10800000">
            <a:off x="11502188" y="1033156"/>
            <a:ext cx="24840" cy="520743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74" name="Google Shape;574;p12"/>
          <p:cNvGrpSpPr/>
          <p:nvPr/>
        </p:nvGrpSpPr>
        <p:grpSpPr>
          <a:xfrm>
            <a:off x="2442985" y="4317528"/>
            <a:ext cx="2849952" cy="1800170"/>
            <a:chOff x="1738650" y="4292815"/>
            <a:chExt cx="2849952" cy="1800170"/>
          </a:xfrm>
        </p:grpSpPr>
        <p:sp>
          <p:nvSpPr>
            <p:cNvPr id="575" name="Google Shape;575;p12"/>
            <p:cNvSpPr txBox="1"/>
            <p:nvPr/>
          </p:nvSpPr>
          <p:spPr>
            <a:xfrm>
              <a:off x="1756500" y="4292815"/>
              <a:ext cx="2827986" cy="338554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3   8    4      7    2     3     2    5</a:t>
              </a:r>
              <a:endPara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2"/>
            <p:cNvSpPr txBox="1"/>
            <p:nvPr/>
          </p:nvSpPr>
          <p:spPr>
            <a:xfrm>
              <a:off x="1738650" y="4798826"/>
              <a:ext cx="2827986" cy="338554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111D51"/>
                  </a:solidFill>
                  <a:latin typeface="Calibri"/>
                  <a:ea typeface="Calibri"/>
                  <a:cs typeface="Calibri"/>
                  <a:sym typeface="Calibri"/>
                </a:rPr>
                <a:t>3   8     5      7    1     6     1    5</a:t>
              </a:r>
              <a:endParaRPr b="1" sz="1600">
                <a:solidFill>
                  <a:srgbClr val="111D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2"/>
            <p:cNvSpPr txBox="1"/>
            <p:nvPr/>
          </p:nvSpPr>
          <p:spPr>
            <a:xfrm>
              <a:off x="1760616" y="5273134"/>
              <a:ext cx="2827986" cy="338554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2   4    4      1    5     1     2    4</a:t>
              </a:r>
              <a:endParaRPr b="1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2"/>
            <p:cNvSpPr txBox="1"/>
            <p:nvPr/>
          </p:nvSpPr>
          <p:spPr>
            <a:xfrm>
              <a:off x="1742766" y="5754431"/>
              <a:ext cx="2827986" cy="338554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802E90"/>
                  </a:solidFill>
                  <a:latin typeface="Calibri"/>
                  <a:ea typeface="Calibri"/>
                  <a:cs typeface="Calibri"/>
                  <a:sym typeface="Calibri"/>
                </a:rPr>
                <a:t>3   2    5      4    3     2     1    3</a:t>
              </a:r>
              <a:endParaRPr b="1" sz="1600">
                <a:solidFill>
                  <a:srgbClr val="802E9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"/>
          <p:cNvSpPr txBox="1"/>
          <p:nvPr/>
        </p:nvSpPr>
        <p:spPr>
          <a:xfrm>
            <a:off x="296562" y="654908"/>
            <a:ext cx="38800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Mutation: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3"/>
          <p:cNvSpPr txBox="1"/>
          <p:nvPr/>
        </p:nvSpPr>
        <p:spPr>
          <a:xfrm>
            <a:off x="2727972" y="1991497"/>
            <a:ext cx="282798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3   8    4      </a:t>
            </a:r>
            <a:r>
              <a:rPr b="1" lang="en-US" sz="1800">
                <a:solidFill>
                  <a:srgbClr val="111D51"/>
                </a:solidFill>
                <a:latin typeface="Calibri"/>
                <a:ea typeface="Calibri"/>
                <a:cs typeface="Calibri"/>
                <a:sym typeface="Calibri"/>
              </a:rPr>
              <a:t>7    1     6     1    5</a:t>
            </a:r>
            <a:endParaRPr/>
          </a:p>
        </p:txBody>
      </p:sp>
      <p:sp>
        <p:nvSpPr>
          <p:cNvPr id="585" name="Google Shape;585;p13"/>
          <p:cNvSpPr txBox="1"/>
          <p:nvPr/>
        </p:nvSpPr>
        <p:spPr>
          <a:xfrm>
            <a:off x="2710122" y="2746810"/>
            <a:ext cx="2827986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1D51"/>
                </a:solidFill>
                <a:latin typeface="Calibri"/>
                <a:ea typeface="Calibri"/>
                <a:cs typeface="Calibri"/>
                <a:sym typeface="Calibri"/>
              </a:rPr>
              <a:t>3   8     5    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7    2     3     2    5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3"/>
          <p:cNvSpPr txBox="1"/>
          <p:nvPr/>
        </p:nvSpPr>
        <p:spPr>
          <a:xfrm>
            <a:off x="1400197" y="2001366"/>
            <a:ext cx="1504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Offspring 1: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1438906" y="2731488"/>
            <a:ext cx="128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Offspring2: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3"/>
          <p:cNvSpPr/>
          <p:nvPr/>
        </p:nvSpPr>
        <p:spPr>
          <a:xfrm>
            <a:off x="4860758" y="1844842"/>
            <a:ext cx="256674" cy="590024"/>
          </a:xfrm>
          <a:prstGeom prst="rect">
            <a:avLst/>
          </a:prstGeom>
          <a:noFill/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3"/>
          <p:cNvSpPr/>
          <p:nvPr/>
        </p:nvSpPr>
        <p:spPr>
          <a:xfrm>
            <a:off x="3400926" y="2670683"/>
            <a:ext cx="240632" cy="550547"/>
          </a:xfrm>
          <a:prstGeom prst="rect">
            <a:avLst/>
          </a:prstGeom>
          <a:noFill/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3"/>
          <p:cNvSpPr txBox="1"/>
          <p:nvPr/>
        </p:nvSpPr>
        <p:spPr>
          <a:xfrm>
            <a:off x="955434" y="1477380"/>
            <a:ext cx="1977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Before Mutation: 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3"/>
          <p:cNvSpPr txBox="1"/>
          <p:nvPr/>
        </p:nvSpPr>
        <p:spPr>
          <a:xfrm>
            <a:off x="2768078" y="4149163"/>
            <a:ext cx="2827986" cy="3693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3   8    4      </a:t>
            </a:r>
            <a:r>
              <a:rPr b="1" lang="en-US" sz="1800">
                <a:solidFill>
                  <a:srgbClr val="111D51"/>
                </a:solidFill>
                <a:latin typeface="Calibri"/>
                <a:ea typeface="Calibri"/>
                <a:cs typeface="Calibri"/>
                <a:sym typeface="Calibri"/>
              </a:rPr>
              <a:t>7    1     6     2    5</a:t>
            </a:r>
            <a:endParaRPr/>
          </a:p>
        </p:txBody>
      </p:sp>
      <p:sp>
        <p:nvSpPr>
          <p:cNvPr id="592" name="Google Shape;592;p13"/>
          <p:cNvSpPr txBox="1"/>
          <p:nvPr/>
        </p:nvSpPr>
        <p:spPr>
          <a:xfrm>
            <a:off x="2750228" y="4904476"/>
            <a:ext cx="2827986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1D51"/>
                </a:solidFill>
                <a:latin typeface="Calibri"/>
                <a:ea typeface="Calibri"/>
                <a:cs typeface="Calibri"/>
                <a:sym typeface="Calibri"/>
              </a:rPr>
              <a:t>3   8     6    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7    2     3     2    5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3"/>
          <p:cNvSpPr txBox="1"/>
          <p:nvPr/>
        </p:nvSpPr>
        <p:spPr>
          <a:xfrm>
            <a:off x="1440303" y="4159032"/>
            <a:ext cx="1504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Offspring 1: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3"/>
          <p:cNvSpPr txBox="1"/>
          <p:nvPr/>
        </p:nvSpPr>
        <p:spPr>
          <a:xfrm>
            <a:off x="1479012" y="4889154"/>
            <a:ext cx="128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Offspring2: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3"/>
          <p:cNvSpPr/>
          <p:nvPr/>
        </p:nvSpPr>
        <p:spPr>
          <a:xfrm>
            <a:off x="4900864" y="4002508"/>
            <a:ext cx="256674" cy="590024"/>
          </a:xfrm>
          <a:prstGeom prst="rect">
            <a:avLst/>
          </a:prstGeom>
          <a:noFill/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3"/>
          <p:cNvSpPr/>
          <p:nvPr/>
        </p:nvSpPr>
        <p:spPr>
          <a:xfrm>
            <a:off x="3441032" y="4828349"/>
            <a:ext cx="240632" cy="550547"/>
          </a:xfrm>
          <a:prstGeom prst="rect">
            <a:avLst/>
          </a:prstGeom>
          <a:noFill/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3"/>
          <p:cNvSpPr txBox="1"/>
          <p:nvPr/>
        </p:nvSpPr>
        <p:spPr>
          <a:xfrm>
            <a:off x="995540" y="3635046"/>
            <a:ext cx="1977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After Mutation: 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8" name="Google Shape;598;p13"/>
          <p:cNvGrpSpPr/>
          <p:nvPr/>
        </p:nvGrpSpPr>
        <p:grpSpPr>
          <a:xfrm>
            <a:off x="9184570" y="2049671"/>
            <a:ext cx="2837406" cy="2610142"/>
            <a:chOff x="6642935" y="1929756"/>
            <a:chExt cx="4976582" cy="4330998"/>
          </a:xfrm>
        </p:grpSpPr>
        <p:sp>
          <p:nvSpPr>
            <p:cNvPr id="599" name="Google Shape;599;p13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5" name="Google Shape;61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86476" y="3029889"/>
              <a:ext cx="553055" cy="5415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9" name="Google Shape;619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395737" y="5162609"/>
              <a:ext cx="543698" cy="552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753185" y="4606894"/>
              <a:ext cx="545685" cy="531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087953" y="5169107"/>
              <a:ext cx="646926" cy="628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13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13"/>
          <p:cNvGrpSpPr/>
          <p:nvPr/>
        </p:nvGrpSpPr>
        <p:grpSpPr>
          <a:xfrm>
            <a:off x="6041305" y="2037292"/>
            <a:ext cx="2837406" cy="2662240"/>
            <a:chOff x="6642935" y="1929756"/>
            <a:chExt cx="4976582" cy="4417444"/>
          </a:xfrm>
        </p:grpSpPr>
        <p:sp>
          <p:nvSpPr>
            <p:cNvPr id="672" name="Google Shape;672;p13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8" name="Google Shape;68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9" name="Google Shape;68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0" name="Google Shape;69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85041" y="4129257"/>
              <a:ext cx="553055" cy="5415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404389" y="5201969"/>
              <a:ext cx="543698" cy="552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736786" y="2990199"/>
              <a:ext cx="545685" cy="531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1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125701" y="5718322"/>
              <a:ext cx="646926" cy="628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Google Shape;696;p13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3"/>
          <p:cNvSpPr txBox="1"/>
          <p:nvPr/>
        </p:nvSpPr>
        <p:spPr>
          <a:xfrm>
            <a:off x="6062421" y="4600132"/>
            <a:ext cx="2827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3   8    4      7    1     6     2    5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3"/>
          <p:cNvSpPr txBox="1"/>
          <p:nvPr/>
        </p:nvSpPr>
        <p:spPr>
          <a:xfrm>
            <a:off x="9207135" y="4640139"/>
            <a:ext cx="2827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3   8     6      7    2     3     2    5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3"/>
          <p:cNvSpPr txBox="1"/>
          <p:nvPr/>
        </p:nvSpPr>
        <p:spPr>
          <a:xfrm>
            <a:off x="6381879" y="4953590"/>
            <a:ext cx="2086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Fitness=28-0=28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3"/>
          <p:cNvSpPr txBox="1"/>
          <p:nvPr/>
        </p:nvSpPr>
        <p:spPr>
          <a:xfrm>
            <a:off x="9596626" y="4961939"/>
            <a:ext cx="2086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Fitness=28-5=23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13"/>
          <p:cNvSpPr txBox="1"/>
          <p:nvPr/>
        </p:nvSpPr>
        <p:spPr>
          <a:xfrm>
            <a:off x="7027087" y="1622165"/>
            <a:ext cx="1504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Offspring 1: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3"/>
          <p:cNvSpPr txBox="1"/>
          <p:nvPr/>
        </p:nvSpPr>
        <p:spPr>
          <a:xfrm>
            <a:off x="10070339" y="1626037"/>
            <a:ext cx="128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Offspring2: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55" name="Google Shape;755;p1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6" name="Google Shape;7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8100" y="-228600"/>
            <a:ext cx="173482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GENETIC ALGORITHMS</a:t>
            </a:r>
            <a:endParaRPr/>
          </a:p>
        </p:txBody>
      </p:sp>
      <p:sp>
        <p:nvSpPr>
          <p:cNvPr id="762" name="Google Shape;762;p1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Fitness function: number of non-attacking pairs of queens (min = 0, max = 8 × 7/2 = 28)</a:t>
            </a:r>
            <a:br>
              <a:rPr lang="en-US"/>
            </a:br>
            <a:r>
              <a:rPr lang="en-US"/>
              <a:t>24/(24+23+20+11) = 31%</a:t>
            </a:r>
            <a:br>
              <a:rPr lang="en-US"/>
            </a:br>
            <a:r>
              <a:rPr lang="en-US"/>
              <a:t>23/(24+23+20+11) = 29% etc</a:t>
            </a:r>
            <a:endParaRPr/>
          </a:p>
        </p:txBody>
      </p:sp>
      <p:pic>
        <p:nvPicPr>
          <p:cNvPr descr="genetic" id="763" name="Google Shape;7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10363200" cy="23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6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9" name="Google Shape;7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16"/>
          <p:cNvSpPr/>
          <p:nvPr/>
        </p:nvSpPr>
        <p:spPr>
          <a:xfrm>
            <a:off x="7512908" y="194320"/>
            <a:ext cx="3830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John Holland introduced </a:t>
            </a:r>
            <a:r>
              <a:rPr b="1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Genetic Algorithm</a:t>
            </a: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1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GA</a:t>
            </a: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 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16"/>
          <p:cNvSpPr/>
          <p:nvPr/>
        </p:nvSpPr>
        <p:spPr>
          <a:xfrm>
            <a:off x="7899258" y="757235"/>
            <a:ext cx="3279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Darwin’s theory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of evolution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9525" y="24232"/>
            <a:ext cx="752475" cy="100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3" name="Google Shape;773;p16"/>
          <p:cNvGrpSpPr/>
          <p:nvPr/>
        </p:nvGrpSpPr>
        <p:grpSpPr>
          <a:xfrm>
            <a:off x="2849410" y="1571410"/>
            <a:ext cx="4976582" cy="4396904"/>
            <a:chOff x="6642935" y="1929756"/>
            <a:chExt cx="4976582" cy="4396904"/>
          </a:xfrm>
        </p:grpSpPr>
        <p:sp>
          <p:nvSpPr>
            <p:cNvPr id="774" name="Google Shape;774;p16"/>
            <p:cNvSpPr/>
            <p:nvPr/>
          </p:nvSpPr>
          <p:spPr>
            <a:xfrm>
              <a:off x="6651173" y="195084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7262891" y="195084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7868536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8513645" y="195084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6651173" y="249666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7262891" y="249666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7868536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8513645" y="249666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6651173" y="30424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7262891" y="30424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7868536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8513645" y="30424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6651173" y="3588316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7262891" y="3588316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7868536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8513645" y="3588316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0" name="Google Shape;79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60292" y="4672954"/>
              <a:ext cx="469557" cy="45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47982" y="1929756"/>
              <a:ext cx="549132" cy="504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Google Shape;79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885041" y="4129257"/>
              <a:ext cx="553055" cy="5415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Google Shape;79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525349" y="2510523"/>
              <a:ext cx="544510" cy="492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Google Shape;794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962229" y="3574502"/>
              <a:ext cx="640766" cy="552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5" name="Google Shape;795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404389" y="5180880"/>
              <a:ext cx="543697" cy="552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6" name="Google Shape;796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784565" y="3039386"/>
              <a:ext cx="545684" cy="531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7" name="Google Shape;797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114911" y="5697782"/>
              <a:ext cx="646927" cy="628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8" name="Google Shape;798;p16"/>
            <p:cNvSpPr/>
            <p:nvPr/>
          </p:nvSpPr>
          <p:spPr>
            <a:xfrm>
              <a:off x="9151403" y="195496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9763121" y="195496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10368766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11013875" y="195496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9151403" y="2500785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9763121" y="2500785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10368766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11013875" y="2500785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9151403" y="3046609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9763121" y="3046609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10368766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11013875" y="3046609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9151403" y="3592432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9763121" y="3592432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10368766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1013875" y="3592432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6642935" y="412975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7254653" y="412975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7860298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8505407" y="412975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642935" y="467557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7254653" y="467557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7860298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8505407" y="467557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6642935" y="5221401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7254653" y="5221401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7860298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8505407" y="5221401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642935" y="5767224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7254653" y="5767224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7860298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8505407" y="5767224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9143165" y="413387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9754883" y="413387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10360528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11005637" y="413387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9143165" y="4679693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9754883" y="4679693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10360528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11005637" y="4679693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9143165" y="5225517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9754883" y="5225517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10360528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11005637" y="5225517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9143165" y="5771340"/>
              <a:ext cx="572251" cy="48941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9754883" y="5771340"/>
              <a:ext cx="566178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360528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1005637" y="5771340"/>
              <a:ext cx="605642" cy="48703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6" name="Google Shape;846;p16"/>
          <p:cNvSpPr txBox="1"/>
          <p:nvPr/>
        </p:nvSpPr>
        <p:spPr>
          <a:xfrm>
            <a:off x="1248033" y="0"/>
            <a:ext cx="56470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of 8-Queen Problem using Genetic Algorithm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17"/>
          <p:cNvGrpSpPr/>
          <p:nvPr/>
        </p:nvGrpSpPr>
        <p:grpSpPr>
          <a:xfrm>
            <a:off x="6651172" y="1950846"/>
            <a:ext cx="5382985" cy="4660902"/>
            <a:chOff x="1295400" y="1282700"/>
            <a:chExt cx="8850077" cy="4856842"/>
          </a:xfrm>
        </p:grpSpPr>
        <p:sp>
          <p:nvSpPr>
            <p:cNvPr id="852" name="Google Shape;852;p17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8" name="Google Shape;868;p17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9" name="Google Shape;8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4273"/>
            <a:ext cx="827314" cy="107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38" y="1324273"/>
            <a:ext cx="776890" cy="112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6662" y="1324273"/>
            <a:ext cx="789010" cy="11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1749" y="1324274"/>
            <a:ext cx="812225" cy="116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7"/>
          <p:cNvSpPr txBox="1"/>
          <p:nvPr/>
        </p:nvSpPr>
        <p:spPr>
          <a:xfrm>
            <a:off x="4695568" y="481914"/>
            <a:ext cx="47944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4-Queen Problem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7"/>
          <p:cNvSpPr/>
          <p:nvPr/>
        </p:nvSpPr>
        <p:spPr>
          <a:xfrm>
            <a:off x="205946" y="300440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function: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non-attacking pairs of queens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Maximum fitness value: ????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18"/>
          <p:cNvGrpSpPr/>
          <p:nvPr/>
        </p:nvGrpSpPr>
        <p:grpSpPr>
          <a:xfrm>
            <a:off x="5230145" y="1518359"/>
            <a:ext cx="5382985" cy="4660902"/>
            <a:chOff x="1295400" y="1282700"/>
            <a:chExt cx="8850077" cy="4856842"/>
          </a:xfrm>
        </p:grpSpPr>
        <p:sp>
          <p:nvSpPr>
            <p:cNvPr id="881" name="Google Shape;881;p18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7" name="Google Shape;897;p18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8" name="Google Shape;8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071" y="1614341"/>
            <a:ext cx="827314" cy="87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5743" y="4018554"/>
            <a:ext cx="776890" cy="85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58168" y="2741230"/>
            <a:ext cx="789010" cy="99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30841" y="5188092"/>
            <a:ext cx="812225" cy="90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8"/>
          <p:cNvSpPr txBox="1"/>
          <p:nvPr/>
        </p:nvSpPr>
        <p:spPr>
          <a:xfrm>
            <a:off x="0" y="2631989"/>
            <a:ext cx="508362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Therefore , the king called Professor </a:t>
            </a:r>
            <a:r>
              <a:rPr b="0" i="0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John Holland of the University of Michigan to solve the 4-Queen problem. And solved the 4-Queen problem in backtracking approach. 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8"/>
          <p:cNvSpPr txBox="1"/>
          <p:nvPr/>
        </p:nvSpPr>
        <p:spPr>
          <a:xfrm>
            <a:off x="2903838" y="148281"/>
            <a:ext cx="65985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4-Queen Problem Using Backtracking Approach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9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0" name="Google Shape;910;p19"/>
          <p:cNvGrpSpPr/>
          <p:nvPr/>
        </p:nvGrpSpPr>
        <p:grpSpPr>
          <a:xfrm>
            <a:off x="4476382" y="2346262"/>
            <a:ext cx="2739963" cy="2744722"/>
            <a:chOff x="1295400" y="1282700"/>
            <a:chExt cx="8850077" cy="4856842"/>
          </a:xfrm>
        </p:grpSpPr>
        <p:sp>
          <p:nvSpPr>
            <p:cNvPr id="911" name="Google Shape;911;p19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7" name="Google Shape;9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9193" y="4552860"/>
            <a:ext cx="421106" cy="51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588" y="3138961"/>
            <a:ext cx="395440" cy="50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4651" y="3783080"/>
            <a:ext cx="401610" cy="58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1949" y="4507302"/>
            <a:ext cx="413426" cy="53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9"/>
          <p:cNvSpPr txBox="1"/>
          <p:nvPr/>
        </p:nvSpPr>
        <p:spPr>
          <a:xfrm>
            <a:off x="2916195" y="210065"/>
            <a:ext cx="65985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of the 4-Queen Problem Using GA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3" name="Google Shape;933;p19"/>
          <p:cNvGrpSpPr/>
          <p:nvPr/>
        </p:nvGrpSpPr>
        <p:grpSpPr>
          <a:xfrm>
            <a:off x="1119463" y="2375094"/>
            <a:ext cx="2739964" cy="2744723"/>
            <a:chOff x="1295400" y="1282700"/>
            <a:chExt cx="8850077" cy="4856842"/>
          </a:xfrm>
        </p:grpSpPr>
        <p:sp>
          <p:nvSpPr>
            <p:cNvPr id="934" name="Google Shape;934;p19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0" name="Google Shape;9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2274" y="2431616"/>
            <a:ext cx="421106" cy="51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9383" y="3847414"/>
            <a:ext cx="395440" cy="50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5376" y="3824270"/>
            <a:ext cx="401610" cy="58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06814" y="3831798"/>
            <a:ext cx="413426" cy="532705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19"/>
          <p:cNvSpPr txBox="1"/>
          <p:nvPr/>
        </p:nvSpPr>
        <p:spPr>
          <a:xfrm>
            <a:off x="3163330" y="5350476"/>
            <a:ext cx="1853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Population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/>
        </p:nvSpPr>
        <p:spPr>
          <a:xfrm>
            <a:off x="2298357" y="1000898"/>
            <a:ext cx="7142205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 Introducing the 4-Queen problem 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Solving 4-Queen problem using artifacts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 Solution of 4-Queen problem in Backtracking approach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 Demerits of Backtracking approach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 Introducing 8-Queen problem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 Discussion on Genetic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 Solution of 8-Queen problem using GA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 Conclusion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1264508" y="547816"/>
            <a:ext cx="7142205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Outline: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"/>
          <p:cNvSpPr txBox="1"/>
          <p:nvPr/>
        </p:nvSpPr>
        <p:spPr>
          <a:xfrm>
            <a:off x="4473146" y="593125"/>
            <a:ext cx="2866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0"/>
          <p:cNvSpPr txBox="1"/>
          <p:nvPr/>
        </p:nvSpPr>
        <p:spPr>
          <a:xfrm>
            <a:off x="902044" y="1322172"/>
            <a:ext cx="29285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areas of GA: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0"/>
          <p:cNvSpPr txBox="1"/>
          <p:nvPr/>
        </p:nvSpPr>
        <p:spPr>
          <a:xfrm>
            <a:off x="1857633" y="1758779"/>
            <a:ext cx="556877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Game programming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Cloud resource allocation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Job scheduling of operating systems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Channel assignment in communication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Combinatorial optimization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Creative design (NASA antenna)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Operational research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967" name="Google Shape;967;p21"/>
          <p:cNvSpPr txBox="1"/>
          <p:nvPr>
            <p:ph idx="1" type="body"/>
          </p:nvPr>
        </p:nvSpPr>
        <p:spPr>
          <a:xfrm>
            <a:off x="722871" y="1746650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r>
              <a:rPr i="1" lang="en-US" u="sng"/>
              <a:t>Fraser, Alex</a:t>
            </a:r>
            <a:r>
              <a:rPr i="1" lang="en-US"/>
              <a:t>; Burnell, Donald (1970). Computer Models in Genetics. New York: McGraw-Hill. 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r>
              <a:rPr i="1" lang="en-US"/>
              <a:t>Crosby, Jack L. (1973). Computer Simulation in Genetics. London: John Wiley &amp; Sons. 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UC Berkeley's Hans Bremermann, professor emeritus and pioneer in mathematical biology, has died at 69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r>
              <a:rPr i="1" lang="en-US"/>
              <a:t>Fogel, David B. (editor) (1998). Evolutionary Computation: The Fossil Record. New York: IEEE Press. 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r>
              <a:rPr i="1" lang="en-US"/>
              <a:t>Barricelli, Nils Aall (1963). "Numerical testing of evolution theories. Part II. Preliminary tests of performance, symbiogenesis and terrestrial life". Acta Biotheoretica (16): 99–126.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RESEARCH</a:t>
            </a:r>
            <a:endParaRPr/>
          </a:p>
        </p:txBody>
      </p:sp>
      <p:pic>
        <p:nvPicPr>
          <p:cNvPr id="973" name="Google Shape;97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914" y="1938832"/>
            <a:ext cx="62007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764" y="4073739"/>
            <a:ext cx="32956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5009" y="4075284"/>
            <a:ext cx="32575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"/>
          <p:cNvGrpSpPr/>
          <p:nvPr/>
        </p:nvGrpSpPr>
        <p:grpSpPr>
          <a:xfrm>
            <a:off x="6651172" y="1950846"/>
            <a:ext cx="5382985" cy="4660902"/>
            <a:chOff x="1295400" y="1282700"/>
            <a:chExt cx="8850077" cy="4856842"/>
          </a:xfrm>
        </p:grpSpPr>
        <p:sp>
          <p:nvSpPr>
            <p:cNvPr id="156" name="Google Shape;156;p3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3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4273"/>
            <a:ext cx="827314" cy="107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38" y="1324273"/>
            <a:ext cx="776890" cy="112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6662" y="1324273"/>
            <a:ext cx="789010" cy="11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1749" y="1324274"/>
            <a:ext cx="812225" cy="116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185352" y="2602827"/>
            <a:ext cx="556554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upon a time, there was a great king in India. However, it was a matter of shame that he had 4 Queens. The Queens were so arrogant and they didn’t even want see one another. Therefore, the King built a castle of 4 x 4 rooms. However, he couldn’t find way the to place the 4 Queens in 4 separate rooms, so that they couldn’t see each others.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93589" y="4303455"/>
            <a:ext cx="6096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Would, you please help the King to place the Queens? Avoid placing two Queens in a same row, same column and even same diagonal rooms.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4695568" y="481914"/>
            <a:ext cx="47944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4-Queen Problem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4"/>
          <p:cNvGrpSpPr/>
          <p:nvPr/>
        </p:nvGrpSpPr>
        <p:grpSpPr>
          <a:xfrm>
            <a:off x="5230145" y="1518359"/>
            <a:ext cx="5382985" cy="4660902"/>
            <a:chOff x="1295400" y="1282700"/>
            <a:chExt cx="8850077" cy="4856842"/>
          </a:xfrm>
        </p:grpSpPr>
        <p:sp>
          <p:nvSpPr>
            <p:cNvPr id="186" name="Google Shape;186;p4"/>
            <p:cNvSpPr/>
            <p:nvPr/>
          </p:nvSpPr>
          <p:spPr>
            <a:xfrm>
              <a:off x="1295400" y="1282700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488876" y="1282700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66057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7973786" y="1282700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295400" y="2529114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488876" y="2529114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66057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973786" y="2529114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295400" y="3775528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488876" y="3775528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66057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7973786" y="3775528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295400" y="5021942"/>
              <a:ext cx="2051957" cy="1117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488876" y="5021942"/>
              <a:ext cx="203018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66057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7973786" y="5021942"/>
              <a:ext cx="2171691" cy="11121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4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071" y="1614341"/>
            <a:ext cx="827314" cy="87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5743" y="4018554"/>
            <a:ext cx="776890" cy="85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58168" y="2741230"/>
            <a:ext cx="789010" cy="99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30841" y="5188092"/>
            <a:ext cx="812225" cy="90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0" y="2631989"/>
            <a:ext cx="508362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Therefore , the king called Professor </a:t>
            </a:r>
            <a:r>
              <a:rPr b="0" i="0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John Holland of the University of Michigan to solve the 4-Queen problem. And </a:t>
            </a:r>
            <a:r>
              <a:rPr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rofessor solved the 4-Queen problem in backtracking approach. 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2903838" y="148281"/>
            <a:ext cx="65985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of the 4-Queen Problem Using Backtracking Approach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/>
          <p:nvPr/>
        </p:nvSpPr>
        <p:spPr>
          <a:xfrm>
            <a:off x="3443415" y="3127973"/>
            <a:ext cx="57870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month later, Professor received a call from the great King to solve his 5-Queen problem. Professor, solved the 5-Queen problem in backtracking approach.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24273"/>
            <a:ext cx="827314" cy="107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9538" y="1324273"/>
            <a:ext cx="776890" cy="112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6662" y="1324273"/>
            <a:ext cx="789010" cy="11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1749" y="1324274"/>
            <a:ext cx="812225" cy="116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30802" y="1322956"/>
            <a:ext cx="868760" cy="116021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4547287" y="259492"/>
            <a:ext cx="47944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5-Queen Problem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7592" y="3536134"/>
            <a:ext cx="776890" cy="76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5927" y="5327862"/>
            <a:ext cx="789010" cy="72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4581" y="2708231"/>
            <a:ext cx="812225" cy="751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04844" y="4412146"/>
            <a:ext cx="955847" cy="82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/>
          <p:nvPr/>
        </p:nvSpPr>
        <p:spPr>
          <a:xfrm>
            <a:off x="5032438" y="2722412"/>
            <a:ext cx="883931" cy="76965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5977331" y="2722412"/>
            <a:ext cx="874550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6912844" y="2722412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7909316" y="2722412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5032438" y="3580779"/>
            <a:ext cx="883931" cy="76965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5977331" y="3580779"/>
            <a:ext cx="874550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6912844" y="3580779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7909316" y="3580779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5032438" y="4439145"/>
            <a:ext cx="883931" cy="76965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977331" y="4439145"/>
            <a:ext cx="874550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6912844" y="4439145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909316" y="4439145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5032438" y="5297511"/>
            <a:ext cx="883931" cy="76965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5977331" y="5297511"/>
            <a:ext cx="874550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6912844" y="5297511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7909316" y="5297511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8901160" y="2716498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8901160" y="3574865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8901160" y="4433231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901160" y="5291597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5044105" y="1909544"/>
            <a:ext cx="883931" cy="76965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5988998" y="1909544"/>
            <a:ext cx="874550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6924511" y="1909544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7920982" y="1909544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8912827" y="1903631"/>
            <a:ext cx="935509" cy="7659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82745" y="1884445"/>
            <a:ext cx="827314" cy="80932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"/>
          <p:cNvSpPr txBox="1"/>
          <p:nvPr/>
        </p:nvSpPr>
        <p:spPr>
          <a:xfrm>
            <a:off x="2743200" y="172995"/>
            <a:ext cx="65985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of the 5-Queen Problem Using Backtracking Approach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4273"/>
            <a:ext cx="827314" cy="107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38" y="1324273"/>
            <a:ext cx="776890" cy="112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6662" y="1324273"/>
            <a:ext cx="789010" cy="11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1749" y="1324274"/>
            <a:ext cx="812225" cy="116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2986" y="2520402"/>
            <a:ext cx="741218" cy="116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41446" y="2484492"/>
            <a:ext cx="868760" cy="11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7"/>
          <p:cNvSpPr/>
          <p:nvPr/>
        </p:nvSpPr>
        <p:spPr>
          <a:xfrm>
            <a:off x="5924265" y="305531"/>
            <a:ext cx="5356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John Holland introduced </a:t>
            </a:r>
            <a:r>
              <a:rPr b="1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Genetic Algorithm</a:t>
            </a: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1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GA</a:t>
            </a: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 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7899258" y="757235"/>
            <a:ext cx="3279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Darwin’s theory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of evolution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39525" y="24232"/>
            <a:ext cx="7524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7"/>
          <p:cNvSpPr txBox="1"/>
          <p:nvPr/>
        </p:nvSpPr>
        <p:spPr>
          <a:xfrm>
            <a:off x="4802356" y="2634131"/>
            <a:ext cx="6232228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Fortunately, one month later, the King requested the professor to solve 6-Queen problem. The professor thought that the King may request him to solve 16-Queen problem within next 10 months.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 approach will not be efficient to solve the 8 or 16-Queen  problems.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professor invented Genetic Algorithm to solve the n-Queen problem.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1964725" y="172995"/>
            <a:ext cx="38800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6-Queen Problem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/>
          <p:nvPr/>
        </p:nvSpPr>
        <p:spPr>
          <a:xfrm>
            <a:off x="6651173" y="1950846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7262891" y="1950846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7868536" y="1950846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8513645" y="1950846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6651173" y="2496669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7262891" y="2496669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7868536" y="2496669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8513645" y="2496669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6651173" y="3042493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7262891" y="3042493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7868536" y="3042493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8513645" y="3042493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6651173" y="3588316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7262891" y="3588316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7868536" y="3588316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8513645" y="3588316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0" y="0"/>
            <a:ext cx="980395" cy="98039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4273"/>
            <a:ext cx="827314" cy="107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38" y="1324273"/>
            <a:ext cx="776890" cy="112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6662" y="1324273"/>
            <a:ext cx="789010" cy="11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1749" y="1324274"/>
            <a:ext cx="812225" cy="116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4348" y="2511820"/>
            <a:ext cx="793270" cy="11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6661" y="2511820"/>
            <a:ext cx="791610" cy="11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2986" y="2520402"/>
            <a:ext cx="741218" cy="116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41446" y="2484492"/>
            <a:ext cx="868760" cy="11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0"/>
            <a:ext cx="980395" cy="98039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8"/>
          <p:cNvSpPr/>
          <p:nvPr/>
        </p:nvSpPr>
        <p:spPr>
          <a:xfrm>
            <a:off x="5924265" y="305531"/>
            <a:ext cx="5356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John Holland introduced </a:t>
            </a:r>
            <a:r>
              <a:rPr b="1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Genetic Algorithm</a:t>
            </a: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1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GA</a:t>
            </a:r>
            <a:r>
              <a:rPr b="0" i="0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 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7899258" y="757235"/>
            <a:ext cx="3279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Darwin’s theory</a:t>
            </a:r>
            <a:r>
              <a:rPr b="0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of evolution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39525" y="24232"/>
            <a:ext cx="7524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"/>
          <p:cNvSpPr/>
          <p:nvPr/>
        </p:nvSpPr>
        <p:spPr>
          <a:xfrm>
            <a:off x="9151403" y="1954962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9763121" y="1954962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10368766" y="1954962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11013875" y="1954962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9151403" y="2500785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9763121" y="2500785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10368766" y="2500785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11013875" y="2500785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9151403" y="3046609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9763121" y="3046609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10368766" y="3046609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11013875" y="3046609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9151403" y="3592432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9763121" y="3592432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10368766" y="3592432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1013875" y="3592432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6642935" y="4129754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7254653" y="4129754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7860298" y="4129754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8505407" y="4129754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6642935" y="4675577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7254653" y="4675577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7860298" y="4675577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8505407" y="4675577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6642935" y="5221401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7254653" y="5221401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7860298" y="5221401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8505407" y="5221401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6642935" y="5767224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7254653" y="5767224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8"/>
          <p:cNvSpPr/>
          <p:nvPr/>
        </p:nvSpPr>
        <p:spPr>
          <a:xfrm>
            <a:off x="7860298" y="5767224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8505407" y="5767224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9143165" y="4133870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9754883" y="4133870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10360528" y="4133870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11005637" y="4133870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9143165" y="4679693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9754883" y="4679693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10360528" y="4679693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11005637" y="4679693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9143165" y="5225517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9754883" y="5225517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8"/>
          <p:cNvSpPr/>
          <p:nvPr/>
        </p:nvSpPr>
        <p:spPr>
          <a:xfrm>
            <a:off x="10360528" y="5225517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11005637" y="5225517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9143165" y="5771340"/>
            <a:ext cx="572251" cy="48941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9754883" y="5771340"/>
            <a:ext cx="566178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10360528" y="5771340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11005637" y="5771340"/>
            <a:ext cx="605642" cy="4870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1964725" y="172995"/>
            <a:ext cx="38800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8-Queen Problem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4" name="Google Shape;364;p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5" name="Google Shape;3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8100" y="-228600"/>
            <a:ext cx="173482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2018-10-31T19:16:00Z</dcterms:created>
  <dc:creator>Rabiul</dc:creator>
</cp:coreProperties>
</file>