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Bookman Old Style" pitchFamily="18" charset="0"/>
      <p:regular r:id="rId26"/>
      <p:bold r:id="rId27"/>
      <p:italic r:id="rId28"/>
      <p:boldItalic r:id="rId29"/>
    </p:embeddedFont>
    <p:embeddedFont>
      <p:font typeface="Actor" charset="0"/>
      <p:regular r:id="rId30"/>
    </p:embeddedFont>
    <p:embeddedFont>
      <p:font typeface="DM Serif Display" charset="0"/>
      <p:regular r:id="rId31"/>
      <p:italic r:id="rId32"/>
    </p:embeddedFont>
    <p:embeddedFont>
      <p:font typeface="Barlow Semi Condensed Medium" charset="0"/>
      <p:regular r:id="rId33"/>
      <p:bold r:id="rId34"/>
      <p:italic r:id="rId35"/>
      <p:boldItalic r:id="rId36"/>
    </p:embeddedFont>
    <p:embeddedFont>
      <p:font typeface="Fjalla One" charset="0"/>
      <p:regular r:id="rId37"/>
    </p:embeddedFont>
    <p:embeddedFont>
      <p:font typeface="Fira Sans Extra Condensed" charset="0"/>
      <p:regular r:id="rId38"/>
      <p:bold r:id="rId39"/>
      <p:italic r:id="rId40"/>
      <p:boldItalic r:id="rId41"/>
    </p:embeddedFont>
    <p:embeddedFont>
      <p:font typeface="Roboto" charset="0"/>
      <p:regular r:id="rId42"/>
      <p:bold r:id="rId43"/>
      <p:italic r:id="rId44"/>
      <p:boldItalic r:id="rId45"/>
    </p:embeddedFont>
    <p:embeddedFont>
      <p:font typeface="Josefin Slab" charset="0"/>
      <p:regular r:id="rId46"/>
      <p:bold r:id="rId47"/>
      <p:italic r:id="rId48"/>
      <p:boldItalic r:id="rId49"/>
    </p:embeddedFont>
    <p:embeddedFont>
      <p:font typeface="Yanone Kaffeesatz" charset="0"/>
      <p:regular r:id="rId50"/>
      <p:bold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811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font" Target="fonts/font22.fntdata"/><Relationship Id="rId50" Type="http://schemas.openxmlformats.org/officeDocument/2006/relationships/font" Target="fonts/font25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font" Target="fonts/font2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font" Target="fonts/font23.fntdata"/><Relationship Id="rId8" Type="http://schemas.openxmlformats.org/officeDocument/2006/relationships/slide" Target="slides/slide7.xml"/><Relationship Id="rId51" Type="http://schemas.openxmlformats.org/officeDocument/2006/relationships/font" Target="fonts/font26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edf4f9481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edf4f9481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7a742be4c6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7a742be4c6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39e4cc24db_1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39e4cc24db_1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7a742be4c6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7a742be4c6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7a742be4c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7a742be4c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5fa1787ca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5fa1787ca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5fa1787ca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5fa1787ca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5fa1787ca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5fa1787ca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5fa1787ca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5fa1787ca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39e4cc24db_1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39e4cc24db_1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5fa1787ca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5fa1787ca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936df1943_2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936df1943_2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5fa1787ca3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5fa1787ca3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7a742be4c6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7a742be4c6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7a742be4c6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7a742be4c6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9e4cc24db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39e4cc24db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39e4cc24db_1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39e4cc24db_1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814d72fa03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814d72fa03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39e4cc24db_1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39e4cc24db_1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39e4cc24db_1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39e4cc24db_1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39e4cc24db_1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39e4cc24db_1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39e4cc24db_1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39e4cc24db_1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2700000">
            <a:off x="6835733" y="2514249"/>
            <a:ext cx="2279995" cy="2279995"/>
          </a:xfrm>
          <a:prstGeom prst="rect">
            <a:avLst/>
          </a:prstGeom>
          <a:solidFill>
            <a:srgbClr val="70B1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2700000">
            <a:off x="8317643" y="1332915"/>
            <a:ext cx="1228669" cy="1228669"/>
          </a:xfrm>
          <a:prstGeom prst="rect">
            <a:avLst/>
          </a:prstGeom>
          <a:solidFill>
            <a:srgbClr val="484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701166" y="3540678"/>
            <a:ext cx="1737424" cy="1737425"/>
            <a:chOff x="5279626" y="2678000"/>
            <a:chExt cx="1737424" cy="1737425"/>
          </a:xfrm>
        </p:grpSpPr>
        <p:sp>
          <p:nvSpPr>
            <p:cNvPr id="13" name="Google Shape;13;p2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rgbClr val="484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rgbClr val="70B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 rot="2700000">
            <a:off x="6100826" y="2577953"/>
            <a:ext cx="137037" cy="1980465"/>
          </a:xfrm>
          <a:prstGeom prst="rect">
            <a:avLst/>
          </a:prstGeom>
          <a:solidFill>
            <a:srgbClr val="70B1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2700000" flipH="1">
            <a:off x="1706854" y="4200487"/>
            <a:ext cx="2279995" cy="2279995"/>
          </a:xfrm>
          <a:prstGeom prst="rect">
            <a:avLst/>
          </a:prstGeom>
          <a:solidFill>
            <a:srgbClr val="70B1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-2700000" flipH="1">
            <a:off x="-492749" y="1412276"/>
            <a:ext cx="1228669" cy="1228669"/>
          </a:xfrm>
          <a:prstGeom prst="rect">
            <a:avLst/>
          </a:prstGeom>
          <a:solidFill>
            <a:srgbClr val="484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2700000" flipH="1">
            <a:off x="2891960" y="2598662"/>
            <a:ext cx="137037" cy="1980465"/>
          </a:xfrm>
          <a:prstGeom prst="rect">
            <a:avLst/>
          </a:prstGeom>
          <a:solidFill>
            <a:srgbClr val="70B1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325650" y="539500"/>
            <a:ext cx="6492600" cy="18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525800" y="2796600"/>
            <a:ext cx="4092300" cy="5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/>
          <p:nvPr/>
        </p:nvSpPr>
        <p:spPr>
          <a:xfrm rot="2700000">
            <a:off x="6162141" y="-141645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1"/>
          <p:cNvSpPr/>
          <p:nvPr/>
        </p:nvSpPr>
        <p:spPr>
          <a:xfrm rot="2700000">
            <a:off x="7329459" y="3662791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1"/>
          <p:cNvSpPr/>
          <p:nvPr/>
        </p:nvSpPr>
        <p:spPr>
          <a:xfrm rot="2700000">
            <a:off x="5636488" y="197715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1"/>
          <p:cNvSpPr txBox="1">
            <a:spLocks noGrp="1"/>
          </p:cNvSpPr>
          <p:nvPr>
            <p:ph type="title" hasCustomPrompt="1"/>
          </p:nvPr>
        </p:nvSpPr>
        <p:spPr>
          <a:xfrm>
            <a:off x="713224" y="1724550"/>
            <a:ext cx="4239300" cy="132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" name="Google Shape;105;p11"/>
          <p:cNvSpPr txBox="1">
            <a:spLocks noGrp="1"/>
          </p:cNvSpPr>
          <p:nvPr>
            <p:ph type="body" idx="1"/>
          </p:nvPr>
        </p:nvSpPr>
        <p:spPr>
          <a:xfrm>
            <a:off x="713213" y="3125850"/>
            <a:ext cx="42393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 rot="2700000">
            <a:off x="1187915" y="1431744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2700000">
            <a:off x="2149968" y="-964787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492157" y="11089"/>
            <a:ext cx="1737424" cy="1737425"/>
            <a:chOff x="5279626" y="2678000"/>
            <a:chExt cx="1737424" cy="1737425"/>
          </a:xfrm>
        </p:grpSpPr>
        <p:sp>
          <p:nvSpPr>
            <p:cNvPr id="25" name="Google Shape;25;p3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3"/>
          <p:cNvGrpSpPr/>
          <p:nvPr/>
        </p:nvGrpSpPr>
        <p:grpSpPr>
          <a:xfrm>
            <a:off x="514351" y="3378275"/>
            <a:ext cx="1737424" cy="1737425"/>
            <a:chOff x="5279626" y="2678000"/>
            <a:chExt cx="1737424" cy="1737425"/>
          </a:xfrm>
        </p:grpSpPr>
        <p:sp>
          <p:nvSpPr>
            <p:cNvPr id="28" name="Google Shape;28;p3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3"/>
          <p:cNvSpPr/>
          <p:nvPr/>
        </p:nvSpPr>
        <p:spPr>
          <a:xfrm rot="2700000">
            <a:off x="4041016" y="238855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2700000">
            <a:off x="-1455291" y="2159303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hasCustomPrompt="1"/>
          </p:nvPr>
        </p:nvSpPr>
        <p:spPr>
          <a:xfrm>
            <a:off x="1246875" y="2046000"/>
            <a:ext cx="2162100" cy="10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/>
          </p:nvPr>
        </p:nvSpPr>
        <p:spPr>
          <a:xfrm>
            <a:off x="4958575" y="1781188"/>
            <a:ext cx="3472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4958575" y="2621620"/>
            <a:ext cx="31767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 rot="2700000">
            <a:off x="8685216" y="3985098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4"/>
          <p:cNvGrpSpPr/>
          <p:nvPr/>
        </p:nvGrpSpPr>
        <p:grpSpPr>
          <a:xfrm>
            <a:off x="7562063" y="-451813"/>
            <a:ext cx="1737424" cy="1737425"/>
            <a:chOff x="5279626" y="2678000"/>
            <a:chExt cx="1737424" cy="1737425"/>
          </a:xfrm>
        </p:grpSpPr>
        <p:sp>
          <p:nvSpPr>
            <p:cNvPr id="39" name="Google Shape;39;p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4"/>
          <p:cNvSpPr/>
          <p:nvPr/>
        </p:nvSpPr>
        <p:spPr>
          <a:xfrm rot="2700000">
            <a:off x="7941088" y="3771593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1"/>
          </p:nvPr>
        </p:nvSpPr>
        <p:spPr>
          <a:xfrm>
            <a:off x="713250" y="1216000"/>
            <a:ext cx="7717500" cy="33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44" name="Google Shape;44;p4"/>
          <p:cNvSpPr/>
          <p:nvPr/>
        </p:nvSpPr>
        <p:spPr>
          <a:xfrm rot="5400000">
            <a:off x="1681950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/>
          <p:nvPr/>
        </p:nvSpPr>
        <p:spPr>
          <a:xfrm rot="2700000">
            <a:off x="-1887273" y="2927931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 rot="2700000">
            <a:off x="-205218" y="4635574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/>
          <p:nvPr/>
        </p:nvSpPr>
        <p:spPr>
          <a:xfrm rot="2700000">
            <a:off x="7416388" y="-837657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1"/>
          </p:nvPr>
        </p:nvSpPr>
        <p:spPr>
          <a:xfrm>
            <a:off x="1334250" y="2980751"/>
            <a:ext cx="2567400" cy="9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2"/>
          </p:nvPr>
        </p:nvSpPr>
        <p:spPr>
          <a:xfrm>
            <a:off x="5253875" y="2980751"/>
            <a:ext cx="2567400" cy="9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3"/>
          </p:nvPr>
        </p:nvSpPr>
        <p:spPr>
          <a:xfrm>
            <a:off x="1334175" y="2457950"/>
            <a:ext cx="25674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4"/>
          </p:nvPr>
        </p:nvSpPr>
        <p:spPr>
          <a:xfrm>
            <a:off x="5253860" y="2457939"/>
            <a:ext cx="25674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8" name="Google Shape;58;p6"/>
          <p:cNvSpPr/>
          <p:nvPr/>
        </p:nvSpPr>
        <p:spPr>
          <a:xfrm rot="5400000">
            <a:off x="1681950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/>
          <p:nvPr/>
        </p:nvSpPr>
        <p:spPr>
          <a:xfrm rot="2700000">
            <a:off x="1876663" y="-636521"/>
            <a:ext cx="1228669" cy="122866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7"/>
          <p:cNvGrpSpPr/>
          <p:nvPr/>
        </p:nvGrpSpPr>
        <p:grpSpPr>
          <a:xfrm>
            <a:off x="-844949" y="1578562"/>
            <a:ext cx="1737424" cy="1737425"/>
            <a:chOff x="5279626" y="2678000"/>
            <a:chExt cx="1737424" cy="1737425"/>
          </a:xfrm>
        </p:grpSpPr>
        <p:sp>
          <p:nvSpPr>
            <p:cNvPr id="63" name="Google Shape;63;p7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7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7"/>
          <p:cNvSpPr/>
          <p:nvPr/>
        </p:nvSpPr>
        <p:spPr>
          <a:xfrm rot="2700000">
            <a:off x="1506365" y="1329450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7"/>
          <p:cNvSpPr/>
          <p:nvPr/>
        </p:nvSpPr>
        <p:spPr>
          <a:xfrm rot="2700000">
            <a:off x="3419196" y="2514271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ubTitle" idx="1"/>
          </p:nvPr>
        </p:nvSpPr>
        <p:spPr>
          <a:xfrm>
            <a:off x="4572000" y="1540962"/>
            <a:ext cx="3858900" cy="27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Anaheim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4572000" y="811062"/>
            <a:ext cx="3858900" cy="59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 rot="2700000">
            <a:off x="-341817" y="20504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/>
          <p:nvPr/>
        </p:nvSpPr>
        <p:spPr>
          <a:xfrm rot="2700000">
            <a:off x="-1718498" y="3951143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" name="Google Shape;73;p8"/>
          <p:cNvGrpSpPr/>
          <p:nvPr/>
        </p:nvGrpSpPr>
        <p:grpSpPr>
          <a:xfrm>
            <a:off x="-1017651" y="1985662"/>
            <a:ext cx="1737424" cy="1737425"/>
            <a:chOff x="5279626" y="2678000"/>
            <a:chExt cx="1737424" cy="1737425"/>
          </a:xfrm>
        </p:grpSpPr>
        <p:sp>
          <p:nvSpPr>
            <p:cNvPr id="74" name="Google Shape;74;p8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8"/>
          <p:cNvSpPr/>
          <p:nvPr/>
        </p:nvSpPr>
        <p:spPr>
          <a:xfrm rot="2700000">
            <a:off x="623853" y="2160943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ctrTitle"/>
          </p:nvPr>
        </p:nvSpPr>
        <p:spPr>
          <a:xfrm>
            <a:off x="3057775" y="1323150"/>
            <a:ext cx="5373000" cy="24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/>
          <p:nvPr/>
        </p:nvSpPr>
        <p:spPr>
          <a:xfrm rot="2700000">
            <a:off x="6835733" y="251424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/>
          <p:nvPr/>
        </p:nvSpPr>
        <p:spPr>
          <a:xfrm rot="2700000">
            <a:off x="8317643" y="1332915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9"/>
          <p:cNvGrpSpPr/>
          <p:nvPr/>
        </p:nvGrpSpPr>
        <p:grpSpPr>
          <a:xfrm>
            <a:off x="3701166" y="3540678"/>
            <a:ext cx="1737424" cy="1737425"/>
            <a:chOff x="5279626" y="2678000"/>
            <a:chExt cx="1737424" cy="1737425"/>
          </a:xfrm>
        </p:grpSpPr>
        <p:sp>
          <p:nvSpPr>
            <p:cNvPr id="83" name="Google Shape;83;p9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9"/>
          <p:cNvSpPr/>
          <p:nvPr/>
        </p:nvSpPr>
        <p:spPr>
          <a:xfrm rot="2700000">
            <a:off x="6100826" y="2577953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9"/>
          <p:cNvSpPr/>
          <p:nvPr/>
        </p:nvSpPr>
        <p:spPr>
          <a:xfrm rot="-2700000" flipH="1">
            <a:off x="1706854" y="4200487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/>
          <p:nvPr/>
        </p:nvSpPr>
        <p:spPr>
          <a:xfrm rot="-2700000" flipH="1">
            <a:off x="-492749" y="1412276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"/>
          <p:cNvSpPr/>
          <p:nvPr/>
        </p:nvSpPr>
        <p:spPr>
          <a:xfrm rot="-2700000" flipH="1">
            <a:off x="2891960" y="2598662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ubTitle" idx="1"/>
          </p:nvPr>
        </p:nvSpPr>
        <p:spPr>
          <a:xfrm>
            <a:off x="1797900" y="1475644"/>
            <a:ext cx="5548200" cy="9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title"/>
          </p:nvPr>
        </p:nvSpPr>
        <p:spPr>
          <a:xfrm>
            <a:off x="713250" y="7681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/>
          <p:nvPr/>
        </p:nvSpPr>
        <p:spPr>
          <a:xfrm>
            <a:off x="0" y="-19050"/>
            <a:ext cx="9144000" cy="5143500"/>
          </a:xfrm>
          <a:prstGeom prst="rect">
            <a:avLst/>
          </a:prstGeom>
          <a:solidFill>
            <a:schemeClr val="lt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0"/>
          <p:cNvSpPr/>
          <p:nvPr/>
        </p:nvSpPr>
        <p:spPr>
          <a:xfrm rot="2700000">
            <a:off x="4456684" y="2757065"/>
            <a:ext cx="3501027" cy="35010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10"/>
          <p:cNvGrpSpPr/>
          <p:nvPr/>
        </p:nvGrpSpPr>
        <p:grpSpPr>
          <a:xfrm>
            <a:off x="-1073549" y="3178762"/>
            <a:ext cx="1737424" cy="1737425"/>
            <a:chOff x="5279626" y="2678000"/>
            <a:chExt cx="1737424" cy="1737425"/>
          </a:xfrm>
        </p:grpSpPr>
        <p:sp>
          <p:nvSpPr>
            <p:cNvPr id="96" name="Google Shape;96;p10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0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10"/>
          <p:cNvSpPr txBox="1">
            <a:spLocks noGrp="1"/>
          </p:cNvSpPr>
          <p:nvPr>
            <p:ph type="title"/>
          </p:nvPr>
        </p:nvSpPr>
        <p:spPr>
          <a:xfrm>
            <a:off x="4330700" y="3096088"/>
            <a:ext cx="3753000" cy="1547700"/>
          </a:xfrm>
          <a:prstGeom prst="rect">
            <a:avLst/>
          </a:prstGeom>
          <a:noFill/>
          <a:effectLst>
            <a:outerShdw blurRad="328613" dist="47625" dir="258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45818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7" y="715596"/>
            <a:ext cx="7717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923500"/>
            <a:ext cx="7717500" cy="30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23.png"/><Relationship Id="rId5" Type="http://schemas.openxmlformats.org/officeDocument/2006/relationships/image" Target="../media/image16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2.png"/><Relationship Id="rId5" Type="http://schemas.openxmlformats.org/officeDocument/2006/relationships/image" Target="../media/image16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3"/>
          <p:cNvPicPr preferRelativeResize="0"/>
          <p:nvPr/>
        </p:nvPicPr>
        <p:blipFill rotWithShape="1">
          <a:blip r:embed="rId3">
            <a:alphaModFix/>
          </a:blip>
          <a:srcRect t="387" b="377"/>
          <a:stretch/>
        </p:blipFill>
        <p:spPr>
          <a:xfrm>
            <a:off x="-485437" y="2042057"/>
            <a:ext cx="3249372" cy="3224400"/>
          </a:xfrm>
          <a:prstGeom prst="flowChartDecision">
            <a:avLst/>
          </a:prstGeom>
          <a:noFill/>
          <a:ln>
            <a:noFill/>
          </a:ln>
        </p:spPr>
      </p:pic>
      <p:pic>
        <p:nvPicPr>
          <p:cNvPr id="114" name="Google Shape;114;p13"/>
          <p:cNvPicPr preferRelativeResize="0"/>
          <p:nvPr/>
        </p:nvPicPr>
        <p:blipFill rotWithShape="1">
          <a:blip r:embed="rId4">
            <a:alphaModFix/>
          </a:blip>
          <a:srcRect l="-51597" t="-8930" r="-55871" b="-36523"/>
          <a:stretch/>
        </p:blipFill>
        <p:spPr>
          <a:xfrm>
            <a:off x="4377350" y="3739375"/>
            <a:ext cx="3812575" cy="3783275"/>
          </a:xfrm>
          <a:prstGeom prst="flowChartDecision">
            <a:avLst/>
          </a:prstGeom>
          <a:noFill/>
          <a:ln>
            <a:noFill/>
          </a:ln>
        </p:spPr>
      </p:pic>
      <p:sp>
        <p:nvSpPr>
          <p:cNvPr id="115" name="Google Shape;115;p13"/>
          <p:cNvSpPr txBox="1">
            <a:spLocks noGrp="1"/>
          </p:cNvSpPr>
          <p:nvPr>
            <p:ph type="ctrTitle"/>
          </p:nvPr>
        </p:nvSpPr>
        <p:spPr>
          <a:xfrm>
            <a:off x="2285850" y="285900"/>
            <a:ext cx="4572300" cy="9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5000">
                <a:latin typeface="Bookman Old Style"/>
                <a:ea typeface="Bookman Old Style"/>
                <a:cs typeface="Bookman Old Style"/>
                <a:sym typeface="Bookman Old Style"/>
              </a:rPr>
              <a:t>Internship</a:t>
            </a:r>
            <a:r>
              <a:rPr lang="en" sz="5000">
                <a:latin typeface="Actor"/>
                <a:ea typeface="Actor"/>
                <a:cs typeface="Actor"/>
                <a:sym typeface="Actor"/>
              </a:rPr>
              <a:t> </a:t>
            </a:r>
            <a:r>
              <a:rPr lang="en" sz="5000">
                <a:latin typeface="Bookman Old Style"/>
                <a:ea typeface="Bookman Old Style"/>
                <a:cs typeface="Bookman Old Style"/>
                <a:sym typeface="Bookman Old Style"/>
              </a:rPr>
              <a:t>at</a:t>
            </a:r>
            <a:r>
              <a:rPr lang="en" sz="5000">
                <a:latin typeface="Actor"/>
                <a:ea typeface="Actor"/>
                <a:cs typeface="Actor"/>
                <a:sym typeface="Actor"/>
              </a:rPr>
              <a:t> </a:t>
            </a:r>
            <a:endParaRPr sz="5000"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16" name="Google Shape;116;p13"/>
          <p:cNvSpPr/>
          <p:nvPr/>
        </p:nvSpPr>
        <p:spPr>
          <a:xfrm rot="5400000">
            <a:off x="4550350" y="1655262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4975" y="116600"/>
            <a:ext cx="879100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31425" y="116600"/>
            <a:ext cx="464525" cy="510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3"/>
          <p:cNvGrpSpPr/>
          <p:nvPr/>
        </p:nvGrpSpPr>
        <p:grpSpPr>
          <a:xfrm>
            <a:off x="3532151" y="1418233"/>
            <a:ext cx="2175625" cy="1917990"/>
            <a:chOff x="3754600" y="233013"/>
            <a:chExt cx="1915500" cy="1915500"/>
          </a:xfrm>
        </p:grpSpPr>
        <p:sp>
          <p:nvSpPr>
            <p:cNvPr id="120" name="Google Shape;120;p13"/>
            <p:cNvSpPr/>
            <p:nvPr/>
          </p:nvSpPr>
          <p:spPr>
            <a:xfrm>
              <a:off x="3754600" y="233013"/>
              <a:ext cx="1915500" cy="1915500"/>
            </a:xfrm>
            <a:prstGeom prst="ellipse">
              <a:avLst/>
            </a:prstGeom>
            <a:solidFill>
              <a:srgbClr val="77C6FC"/>
            </a:solidFill>
            <a:ln w="9525" cap="flat" cmpd="sng">
              <a:solidFill>
                <a:srgbClr val="4949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4010350" y="471990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4949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2" name="Google Shape;122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25682" y="2002804"/>
            <a:ext cx="1189139" cy="74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Tm="19422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315" name="Google Shape;315;p22"/>
          <p:cNvSpPr txBox="1"/>
          <p:nvPr/>
        </p:nvSpPr>
        <p:spPr>
          <a:xfrm>
            <a:off x="701850" y="326050"/>
            <a:ext cx="2296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Initial Learning Phase</a:t>
            </a:r>
            <a:endParaRPr sz="21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16" name="Google Shape;316;p22"/>
          <p:cNvSpPr txBox="1"/>
          <p:nvPr/>
        </p:nvSpPr>
        <p:spPr>
          <a:xfrm>
            <a:off x="789700" y="1739350"/>
            <a:ext cx="39129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man Old Style"/>
              <a:buChar char="●"/>
            </a:pPr>
            <a:r>
              <a:rPr lang="en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Core concepts and functionalities of message queues</a:t>
            </a: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man Old Style"/>
              <a:buChar char="●"/>
            </a:pPr>
            <a:r>
              <a:rPr lang="en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Proof-of-concept projects using Golang</a:t>
            </a: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man Old Style"/>
              <a:buChar char="●"/>
            </a:pPr>
            <a:r>
              <a:rPr lang="en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Benefits of message queues</a:t>
            </a: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man Old Style"/>
              <a:buChar char="○"/>
            </a:pPr>
            <a:r>
              <a:rPr lang="en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ensuring fault tolerance, </a:t>
            </a: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man Old Style"/>
              <a:buChar char="○"/>
            </a:pPr>
            <a:r>
              <a:rPr lang="en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decoupling services</a:t>
            </a: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man Old Style"/>
              <a:buChar char="○"/>
            </a:pPr>
            <a:r>
              <a:rPr lang="en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managing message processing asynchronously</a:t>
            </a: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17" name="Google Shape;317;p22"/>
          <p:cNvSpPr txBox="1"/>
          <p:nvPr/>
        </p:nvSpPr>
        <p:spPr>
          <a:xfrm>
            <a:off x="701850" y="1345750"/>
            <a:ext cx="3695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0E0E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Exploring Kafka and RabbitMQ</a:t>
            </a:r>
            <a:endParaRPr sz="1800">
              <a:solidFill>
                <a:srgbClr val="D0E0E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318" name="Google Shape;3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517" y="1345753"/>
            <a:ext cx="1972400" cy="11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4663" y="2841950"/>
            <a:ext cx="1678125" cy="16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Tm="11719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1270" y="446591"/>
            <a:ext cx="4140805" cy="414080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3"/>
          <p:cNvSpPr txBox="1"/>
          <p:nvPr/>
        </p:nvSpPr>
        <p:spPr>
          <a:xfrm>
            <a:off x="673850" y="579650"/>
            <a:ext cx="3782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Live Project Involvement</a:t>
            </a:r>
            <a:endParaRPr sz="2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26" name="Google Shape;326;p23"/>
          <p:cNvSpPr txBox="1"/>
          <p:nvPr/>
        </p:nvSpPr>
        <p:spPr>
          <a:xfrm>
            <a:off x="724575" y="1102850"/>
            <a:ext cx="30288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Pi-Inventory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27" name="Google Shape;327;p23"/>
          <p:cNvSpPr txBox="1"/>
          <p:nvPr/>
        </p:nvSpPr>
        <p:spPr>
          <a:xfrm>
            <a:off x="978150" y="1617350"/>
            <a:ext cx="3840300" cy="15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ookman Old Style"/>
              <a:buChar char="●"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 </a:t>
            </a:r>
            <a:r>
              <a:rPr lang="en" sz="12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Inventory tracking system</a:t>
            </a: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ookman Old Style"/>
              <a:buChar char="●"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Designed and </a:t>
            </a:r>
            <a:r>
              <a:rPr lang="en" sz="12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built as a service</a:t>
            </a: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of Financify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ookman Old Style"/>
              <a:buChar char="●"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Has a potential to be a solo product in future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28" name="Google Shape;328;p23"/>
          <p:cNvSpPr txBox="1"/>
          <p:nvPr/>
        </p:nvSpPr>
        <p:spPr>
          <a:xfrm>
            <a:off x="724575" y="3166350"/>
            <a:ext cx="20070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Main features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29" name="Google Shape;329;p23"/>
          <p:cNvSpPr txBox="1"/>
          <p:nvPr/>
        </p:nvSpPr>
        <p:spPr>
          <a:xfrm>
            <a:off x="840475" y="3550350"/>
            <a:ext cx="3782100" cy="12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ookman Old Style"/>
              <a:buChar char="●"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Stock Creation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ookman Old Style"/>
              <a:buChar char="●"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Stock Adjustment via invoice from Financify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ookman Old Style"/>
              <a:buChar char="●"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Alert via Notification for low stocks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ookman Old Style"/>
              <a:buChar char="●"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Report and Summary of stocks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ookman Old Style"/>
              <a:buChar char="●"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Stock Adjustment history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30" name="Google Shape;33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  <p:transition spd="med" advTm="0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336" name="Google Shape;336;p24"/>
          <p:cNvSpPr txBox="1"/>
          <p:nvPr/>
        </p:nvSpPr>
        <p:spPr>
          <a:xfrm>
            <a:off x="688325" y="470975"/>
            <a:ext cx="24780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Responsibilities</a:t>
            </a:r>
            <a:endParaRPr sz="2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37" name="Google Shape;337;p24"/>
          <p:cNvSpPr txBox="1"/>
          <p:nvPr/>
        </p:nvSpPr>
        <p:spPr>
          <a:xfrm>
            <a:off x="405775" y="1362200"/>
            <a:ext cx="4362000" cy="3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man Old Style"/>
              <a:buChar char="●"/>
            </a:pPr>
            <a:r>
              <a:rPr lang="en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Contributed in Database design and </a:t>
            </a: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shaping the overall business flow of the system.</a:t>
            </a: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man Old Style"/>
              <a:buChar char="●"/>
            </a:pPr>
            <a:r>
              <a:rPr lang="en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Developed RESTful APIs in Golang using the </a:t>
            </a:r>
            <a:r>
              <a:rPr lang="en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Gin framework</a:t>
            </a:r>
            <a:r>
              <a:rPr lang="en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man Old Style"/>
              <a:buChar char="●"/>
            </a:pPr>
            <a:r>
              <a:rPr lang="en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Coded for easy future implementation of </a:t>
            </a:r>
            <a:r>
              <a:rPr lang="en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transaction and rollback</a:t>
            </a:r>
            <a:r>
              <a:rPr lang="en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mechanisms</a:t>
            </a: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man Old Style"/>
              <a:buChar char="●"/>
            </a:pPr>
            <a:r>
              <a:rPr lang="en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Used </a:t>
            </a:r>
            <a:r>
              <a:rPr lang="en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Redis</a:t>
            </a:r>
            <a:r>
              <a:rPr lang="en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as a caching mechanism to optimize application performance</a:t>
            </a: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38" name="Google Shape;338;p24"/>
          <p:cNvSpPr txBox="1"/>
          <p:nvPr/>
        </p:nvSpPr>
        <p:spPr>
          <a:xfrm>
            <a:off x="4847350" y="1318950"/>
            <a:ext cx="4142100" cy="3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man Old Style"/>
              <a:buChar char="●"/>
            </a:pPr>
            <a:r>
              <a:rPr lang="en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Implemented </a:t>
            </a:r>
            <a:r>
              <a:rPr lang="en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Pagination</a:t>
            </a:r>
            <a:r>
              <a:rPr lang="en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for handling large datasets.</a:t>
            </a: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man Old Style"/>
              <a:buChar char="●"/>
            </a:pPr>
            <a:r>
              <a:rPr lang="en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Collaborated with SQA and Frontend teams to identify and </a:t>
            </a:r>
            <a:r>
              <a:rPr lang="en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resolve bugs</a:t>
            </a:r>
            <a:r>
              <a:rPr lang="en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man Old Style"/>
              <a:buChar char="●"/>
            </a:pPr>
            <a:r>
              <a:rPr lang="en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Refactored codebase for </a:t>
            </a:r>
            <a:r>
              <a:rPr lang="en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API Integration</a:t>
            </a:r>
            <a:r>
              <a:rPr lang="en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with Financify</a:t>
            </a: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man Old Style"/>
              <a:buChar char="●"/>
            </a:pPr>
            <a:r>
              <a:rPr lang="en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Participated in meetings, gathered backend requirements.</a:t>
            </a: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ransition spd="med" advTm="27734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5"/>
          <p:cNvSpPr txBox="1"/>
          <p:nvPr/>
        </p:nvSpPr>
        <p:spPr>
          <a:xfrm>
            <a:off x="623125" y="311575"/>
            <a:ext cx="44055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Tools and Technologies Used in the Project:</a:t>
            </a:r>
            <a:endParaRPr sz="2000">
              <a:latin typeface="Actor"/>
              <a:ea typeface="Actor"/>
              <a:cs typeface="Actor"/>
              <a:sym typeface="Actor"/>
            </a:endParaRPr>
          </a:p>
        </p:txBody>
      </p:sp>
      <p:pic>
        <p:nvPicPr>
          <p:cNvPr id="344" name="Google Shape;3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4077" y="1385200"/>
            <a:ext cx="1426850" cy="951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600" y="3343105"/>
            <a:ext cx="1158625" cy="72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9137" y="3337675"/>
            <a:ext cx="1158625" cy="65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0912" y="3265862"/>
            <a:ext cx="1519525" cy="7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8600" y="1401616"/>
            <a:ext cx="1158625" cy="6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97574" y="1602075"/>
            <a:ext cx="1470800" cy="7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30424" y="1275150"/>
            <a:ext cx="1054200" cy="1171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00990" y="1340338"/>
            <a:ext cx="905669" cy="9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77112" y="3267249"/>
            <a:ext cx="1054201" cy="7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5"/>
          <p:cNvSpPr txBox="1"/>
          <p:nvPr/>
        </p:nvSpPr>
        <p:spPr>
          <a:xfrm>
            <a:off x="623125" y="2083300"/>
            <a:ext cx="1746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GoLang</a:t>
            </a:r>
            <a:endParaRPr sz="1200" b="1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Used as Backend Language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54" name="Google Shape;354;p25"/>
          <p:cNvSpPr txBox="1"/>
          <p:nvPr/>
        </p:nvSpPr>
        <p:spPr>
          <a:xfrm>
            <a:off x="4111125" y="2054300"/>
            <a:ext cx="1746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Used As Relational Database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55" name="Google Shape;355;p25"/>
          <p:cNvSpPr txBox="1"/>
          <p:nvPr/>
        </p:nvSpPr>
        <p:spPr>
          <a:xfrm>
            <a:off x="2282475" y="2083300"/>
            <a:ext cx="1746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Gin</a:t>
            </a:r>
            <a:endParaRPr sz="1200" b="1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Framework Used for 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fast development 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56" name="Google Shape;356;p25"/>
          <p:cNvSpPr txBox="1"/>
          <p:nvPr/>
        </p:nvSpPr>
        <p:spPr>
          <a:xfrm>
            <a:off x="5939775" y="2054300"/>
            <a:ext cx="1746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Used for Caching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57" name="Google Shape;357;p25"/>
          <p:cNvSpPr txBox="1"/>
          <p:nvPr/>
        </p:nvSpPr>
        <p:spPr>
          <a:xfrm>
            <a:off x="536175" y="3969925"/>
            <a:ext cx="1746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Used for Authentication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58" name="Google Shape;358;p25"/>
          <p:cNvSpPr txBox="1"/>
          <p:nvPr/>
        </p:nvSpPr>
        <p:spPr>
          <a:xfrm>
            <a:off x="7545625" y="2209950"/>
            <a:ext cx="1746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Used for Version Control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59" name="Google Shape;359;p25"/>
          <p:cNvSpPr txBox="1"/>
          <p:nvPr/>
        </p:nvSpPr>
        <p:spPr>
          <a:xfrm>
            <a:off x="2047577" y="3810500"/>
            <a:ext cx="19812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Used for API documentation &amp; Testing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60" name="Google Shape;360;p25"/>
          <p:cNvSpPr txBox="1"/>
          <p:nvPr/>
        </p:nvSpPr>
        <p:spPr>
          <a:xfrm>
            <a:off x="3850813" y="4000325"/>
            <a:ext cx="1746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Used for Containerization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61" name="Google Shape;361;p25"/>
          <p:cNvSpPr txBox="1"/>
          <p:nvPr/>
        </p:nvSpPr>
        <p:spPr>
          <a:xfrm>
            <a:off x="5631050" y="4000325"/>
            <a:ext cx="1746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Used as Cloud storage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362" name="Google Shape;362;p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650659" y="3152650"/>
            <a:ext cx="1123766" cy="9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5"/>
          <p:cNvSpPr txBox="1"/>
          <p:nvPr/>
        </p:nvSpPr>
        <p:spPr>
          <a:xfrm>
            <a:off x="7339375" y="4000325"/>
            <a:ext cx="1746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Used as Continuous integration tool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64" name="Google Shape;364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</p:cSld>
  <p:clrMapOvr>
    <a:masterClrMapping/>
  </p:clrMapOvr>
  <p:transition spd="med" advTm="2953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6352"/>
            <a:ext cx="9144000" cy="4176574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6"/>
          <p:cNvSpPr txBox="1"/>
          <p:nvPr/>
        </p:nvSpPr>
        <p:spPr>
          <a:xfrm>
            <a:off x="3086650" y="4702425"/>
            <a:ext cx="31590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Figure: Pi-Inventory Dashboard</a:t>
            </a:r>
            <a:endParaRPr sz="1200" i="1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71" name="Google Shape;371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</p:spTree>
  </p:cSld>
  <p:clrMapOvr>
    <a:masterClrMapping/>
  </p:clrMapOvr>
  <p:transition spd="med" advTm="9813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pic>
        <p:nvPicPr>
          <p:cNvPr id="377" name="Google Shape;3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33719" cy="4445051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7"/>
          <p:cNvSpPr txBox="1"/>
          <p:nvPr/>
        </p:nvSpPr>
        <p:spPr>
          <a:xfrm>
            <a:off x="3086650" y="4702425"/>
            <a:ext cx="31590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Figure: Financify Login Page </a:t>
            </a:r>
            <a:endParaRPr sz="1200" i="1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ransition spd="med" advTm="19062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pic>
        <p:nvPicPr>
          <p:cNvPr id="384" name="Google Shape;3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50" y="173850"/>
            <a:ext cx="8234524" cy="41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8"/>
          <p:cNvSpPr txBox="1"/>
          <p:nvPr/>
        </p:nvSpPr>
        <p:spPr>
          <a:xfrm>
            <a:off x="3086650" y="4702425"/>
            <a:ext cx="31590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Figure: Create Item Page </a:t>
            </a:r>
            <a:endParaRPr sz="1200" i="1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ransition spd="med" advTm="8532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pic>
        <p:nvPicPr>
          <p:cNvPr id="391" name="Google Shape;3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12" y="71449"/>
            <a:ext cx="8697776" cy="44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9"/>
          <p:cNvSpPr txBox="1"/>
          <p:nvPr/>
        </p:nvSpPr>
        <p:spPr>
          <a:xfrm>
            <a:off x="3086650" y="4702425"/>
            <a:ext cx="31590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Figure: Group Item  Create Page </a:t>
            </a:r>
            <a:endParaRPr sz="1200" i="1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ransition spd="med" advTm="438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sp>
        <p:nvSpPr>
          <p:cNvPr id="398" name="Google Shape;398;p30"/>
          <p:cNvSpPr txBox="1"/>
          <p:nvPr/>
        </p:nvSpPr>
        <p:spPr>
          <a:xfrm>
            <a:off x="3086650" y="4702425"/>
            <a:ext cx="31590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Figure: Stock Adjustment Page </a:t>
            </a:r>
            <a:endParaRPr sz="1200" i="1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399" name="Google Shape;3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40" y="66225"/>
            <a:ext cx="8851583" cy="450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Tm="516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sp>
        <p:nvSpPr>
          <p:cNvPr id="405" name="Google Shape;405;p31"/>
          <p:cNvSpPr txBox="1"/>
          <p:nvPr/>
        </p:nvSpPr>
        <p:spPr>
          <a:xfrm>
            <a:off x="2414625" y="64275"/>
            <a:ext cx="4593300" cy="9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Gaining Insights into Diverse Projects and Architectures</a:t>
            </a:r>
            <a:endParaRPr sz="1800" b="1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06" name="Google Shape;406;p31"/>
          <p:cNvSpPr txBox="1"/>
          <p:nvPr/>
        </p:nvSpPr>
        <p:spPr>
          <a:xfrm>
            <a:off x="2450300" y="1176763"/>
            <a:ext cx="6229500" cy="3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Gained insights about the  </a:t>
            </a: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man Old Style"/>
              <a:buChar char="●"/>
            </a:pPr>
            <a:r>
              <a:rPr lang="en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Project Structure,</a:t>
            </a: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man Old Style"/>
              <a:buChar char="●"/>
            </a:pPr>
            <a:r>
              <a:rPr lang="en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Microservice Architecture,</a:t>
            </a: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man Old Style"/>
              <a:buChar char="●"/>
            </a:pPr>
            <a:r>
              <a:rPr lang="en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Control flow, </a:t>
            </a: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man Old Style"/>
              <a:buChar char="●"/>
            </a:pPr>
            <a:r>
              <a:rPr lang="en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load-balancing mechanisms, </a:t>
            </a: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man Old Style"/>
              <a:buChar char="●"/>
            </a:pPr>
            <a:r>
              <a:rPr lang="en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Api-Gateway,</a:t>
            </a: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of projects within the organization, including the </a:t>
            </a:r>
            <a:r>
              <a:rPr lang="en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GPS-Tracker</a:t>
            </a:r>
            <a:r>
              <a:rPr lang="en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and </a:t>
            </a:r>
            <a:r>
              <a:rPr lang="en">
                <a:solidFill>
                  <a:srgbClr val="FFFF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CRUD Generator</a:t>
            </a:r>
            <a:r>
              <a:rPr lang="en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projects.</a:t>
            </a: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ransition spd="med" advTm="47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 advTm="468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sp>
        <p:nvSpPr>
          <p:cNvPr id="412" name="Google Shape;412;p32"/>
          <p:cNvSpPr txBox="1"/>
          <p:nvPr/>
        </p:nvSpPr>
        <p:spPr>
          <a:xfrm>
            <a:off x="2743225" y="114300"/>
            <a:ext cx="4686300" cy="9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Exploring DevOps Basics and Cloud Services</a:t>
            </a:r>
            <a:endParaRPr sz="2000" b="1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13" name="Google Shape;413;p32"/>
          <p:cNvSpPr txBox="1"/>
          <p:nvPr/>
        </p:nvSpPr>
        <p:spPr>
          <a:xfrm>
            <a:off x="2821775" y="1428750"/>
            <a:ext cx="4786200" cy="26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man Old Style"/>
              <a:buChar char="●"/>
            </a:pPr>
            <a:r>
              <a:rPr lang="en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Gained a broader perspective software development lifecycle and collaboration between development and operations teams.</a:t>
            </a: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man Old Style"/>
              <a:buChar char="●"/>
            </a:pPr>
            <a:r>
              <a:rPr lang="en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Delved into the world of cloud services, primarily focusing on Amazon Web Services (AWS), and explored essential AWS services such as </a:t>
            </a:r>
            <a:r>
              <a:rPr lang="en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Amazon EC2</a:t>
            </a:r>
            <a:r>
              <a:rPr lang="en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for scalable computing and </a:t>
            </a:r>
            <a:r>
              <a:rPr lang="en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Amazon S3</a:t>
            </a:r>
            <a:r>
              <a:rPr lang="en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for object storage.</a:t>
            </a: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ransition spd="med" advTm="562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"/>
          <p:cNvSpPr txBox="1"/>
          <p:nvPr/>
        </p:nvSpPr>
        <p:spPr>
          <a:xfrm>
            <a:off x="623125" y="311575"/>
            <a:ext cx="44055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Tools and Technologies I Learned:</a:t>
            </a:r>
            <a:endParaRPr sz="2000">
              <a:latin typeface="Actor"/>
              <a:ea typeface="Actor"/>
              <a:cs typeface="Actor"/>
              <a:sym typeface="Actor"/>
            </a:endParaRPr>
          </a:p>
        </p:txBody>
      </p:sp>
      <p:pic>
        <p:nvPicPr>
          <p:cNvPr id="419" name="Google Shape;4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9102" y="1385200"/>
            <a:ext cx="1426850" cy="951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600" y="3343105"/>
            <a:ext cx="1158625" cy="72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8212" y="3379750"/>
            <a:ext cx="1158625" cy="65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0912" y="3265862"/>
            <a:ext cx="1519525" cy="7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8600" y="1401616"/>
            <a:ext cx="1158625" cy="6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11274" y="3295600"/>
            <a:ext cx="1470800" cy="7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30424" y="1275150"/>
            <a:ext cx="1054200" cy="1171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35840" y="1340338"/>
            <a:ext cx="905669" cy="9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3"/>
          <p:cNvSpPr txBox="1"/>
          <p:nvPr/>
        </p:nvSpPr>
        <p:spPr>
          <a:xfrm>
            <a:off x="623125" y="2083300"/>
            <a:ext cx="1746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GoLang</a:t>
            </a:r>
            <a:endParaRPr sz="1200" b="1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Used as Backend Language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28" name="Google Shape;428;p33"/>
          <p:cNvSpPr txBox="1"/>
          <p:nvPr/>
        </p:nvSpPr>
        <p:spPr>
          <a:xfrm>
            <a:off x="4741500" y="2246000"/>
            <a:ext cx="1746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Used As Relational Database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29" name="Google Shape;429;p33"/>
          <p:cNvSpPr txBox="1"/>
          <p:nvPr/>
        </p:nvSpPr>
        <p:spPr>
          <a:xfrm>
            <a:off x="2282475" y="2083300"/>
            <a:ext cx="18651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Gin</a:t>
            </a:r>
            <a:endParaRPr sz="1200" b="1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Frameworks Used for 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fast development 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30" name="Google Shape;430;p33"/>
          <p:cNvSpPr txBox="1"/>
          <p:nvPr/>
        </p:nvSpPr>
        <p:spPr>
          <a:xfrm>
            <a:off x="7339375" y="2083300"/>
            <a:ext cx="1746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Used for Caching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31" name="Google Shape;431;p33"/>
          <p:cNvSpPr txBox="1"/>
          <p:nvPr/>
        </p:nvSpPr>
        <p:spPr>
          <a:xfrm>
            <a:off x="536175" y="3969925"/>
            <a:ext cx="1746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Used for Authentication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32" name="Google Shape;432;p33"/>
          <p:cNvSpPr txBox="1"/>
          <p:nvPr/>
        </p:nvSpPr>
        <p:spPr>
          <a:xfrm>
            <a:off x="7545625" y="2209950"/>
            <a:ext cx="1746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33" name="Google Shape;433;p33"/>
          <p:cNvSpPr txBox="1"/>
          <p:nvPr/>
        </p:nvSpPr>
        <p:spPr>
          <a:xfrm>
            <a:off x="2047577" y="3810500"/>
            <a:ext cx="19812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Used for API documentation &amp; Testing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34" name="Google Shape;434;p33"/>
          <p:cNvSpPr txBox="1"/>
          <p:nvPr/>
        </p:nvSpPr>
        <p:spPr>
          <a:xfrm>
            <a:off x="4084363" y="4029950"/>
            <a:ext cx="1746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Used for Containerization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35" name="Google Shape;435;p33"/>
          <p:cNvSpPr txBox="1"/>
          <p:nvPr/>
        </p:nvSpPr>
        <p:spPr>
          <a:xfrm>
            <a:off x="6701750" y="4066600"/>
            <a:ext cx="1746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Used for Version Control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36" name="Google Shape;436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pic>
        <p:nvPicPr>
          <p:cNvPr id="437" name="Google Shape;437;p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67625" y="1401625"/>
            <a:ext cx="1288725" cy="128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257412" y="1790997"/>
            <a:ext cx="957100" cy="29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318065" y="3194200"/>
            <a:ext cx="1021301" cy="102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Tm="4469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4"/>
          <p:cNvSpPr/>
          <p:nvPr/>
        </p:nvSpPr>
        <p:spPr>
          <a:xfrm>
            <a:off x="3071756" y="1559624"/>
            <a:ext cx="2925300" cy="2886000"/>
          </a:xfrm>
          <a:prstGeom prst="ellipse">
            <a:avLst/>
          </a:prstGeom>
          <a:solidFill>
            <a:srgbClr val="5B9C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5" name="Google Shape;445;p34"/>
          <p:cNvSpPr/>
          <p:nvPr/>
        </p:nvSpPr>
        <p:spPr>
          <a:xfrm>
            <a:off x="3329605" y="1814019"/>
            <a:ext cx="2409600" cy="2377200"/>
          </a:xfrm>
          <a:prstGeom prst="ellipse">
            <a:avLst/>
          </a:prstGeom>
          <a:solidFill>
            <a:srgbClr val="5DB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6" name="Google Shape;446;p34"/>
          <p:cNvSpPr/>
          <p:nvPr/>
        </p:nvSpPr>
        <p:spPr>
          <a:xfrm>
            <a:off x="3607854" y="2088529"/>
            <a:ext cx="1853100" cy="1828200"/>
          </a:xfrm>
          <a:prstGeom prst="ellipse">
            <a:avLst/>
          </a:prstGeom>
          <a:solidFill>
            <a:srgbClr val="5FCB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Personal</a:t>
            </a:r>
            <a:endParaRPr sz="1800" b="1" i="0" u="none" strike="noStrike" cap="non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Growth</a:t>
            </a:r>
            <a:endParaRPr sz="1800" b="1" i="0" u="none" strike="noStrike" cap="non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447" name="Google Shape;447;p34"/>
          <p:cNvCxnSpPr>
            <a:stCxn id="444" idx="7"/>
            <a:endCxn id="448" idx="2"/>
          </p:cNvCxnSpPr>
          <p:nvPr/>
        </p:nvCxnSpPr>
        <p:spPr>
          <a:xfrm rot="-5400000">
            <a:off x="6173305" y="1272019"/>
            <a:ext cx="105600" cy="131490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9" name="Google Shape;449;p34"/>
          <p:cNvCxnSpPr>
            <a:stCxn id="444" idx="1"/>
            <a:endCxn id="450" idx="6"/>
          </p:cNvCxnSpPr>
          <p:nvPr/>
        </p:nvCxnSpPr>
        <p:spPr>
          <a:xfrm rot="5400000" flipH="1">
            <a:off x="2839406" y="1321519"/>
            <a:ext cx="105600" cy="121590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8" name="Google Shape;448;p34"/>
          <p:cNvSpPr/>
          <p:nvPr/>
        </p:nvSpPr>
        <p:spPr>
          <a:xfrm>
            <a:off x="6883450" y="1197475"/>
            <a:ext cx="1409700" cy="1358400"/>
          </a:xfrm>
          <a:prstGeom prst="ellipse">
            <a:avLst/>
          </a:prstGeom>
          <a:solidFill>
            <a:srgbClr val="5B9C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Non-</a:t>
            </a:r>
            <a:endParaRPr sz="1800" b="1" i="0" u="none" strike="noStrike" cap="non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Technical</a:t>
            </a:r>
            <a:endParaRPr sz="1800" b="1" i="0" u="none" strike="noStrike" cap="non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Skills</a:t>
            </a:r>
            <a:endParaRPr sz="1800" b="1" i="0" u="none" strike="noStrike" cap="non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0" name="Google Shape;450;p34"/>
          <p:cNvSpPr/>
          <p:nvPr/>
        </p:nvSpPr>
        <p:spPr>
          <a:xfrm>
            <a:off x="836075" y="1175125"/>
            <a:ext cx="1448100" cy="1403100"/>
          </a:xfrm>
          <a:prstGeom prst="ellipse">
            <a:avLst/>
          </a:prstGeom>
          <a:solidFill>
            <a:srgbClr val="5DB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Technical</a:t>
            </a:r>
            <a:endParaRPr sz="1800" b="1" i="0" u="none" strike="noStrike" cap="non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Skills</a:t>
            </a:r>
            <a:endParaRPr sz="1800" b="1" i="0" u="none" strike="noStrike" cap="non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51" name="Google Shape;451;p34"/>
          <p:cNvGrpSpPr/>
          <p:nvPr/>
        </p:nvGrpSpPr>
        <p:grpSpPr>
          <a:xfrm>
            <a:off x="147384" y="2681625"/>
            <a:ext cx="2825478" cy="1813927"/>
            <a:chOff x="5559554" y="2683115"/>
            <a:chExt cx="2825478" cy="1813927"/>
          </a:xfrm>
        </p:grpSpPr>
        <p:sp>
          <p:nvSpPr>
            <p:cNvPr id="452" name="Google Shape;452;p34"/>
            <p:cNvSpPr/>
            <p:nvPr/>
          </p:nvSpPr>
          <p:spPr>
            <a:xfrm>
              <a:off x="5559554" y="3404379"/>
              <a:ext cx="1349100" cy="371400"/>
            </a:xfrm>
            <a:prstGeom prst="roundRect">
              <a:avLst>
                <a:gd name="adj" fmla="val 50000"/>
              </a:avLst>
            </a:prstGeom>
            <a:solidFill>
              <a:srgbClr val="5B9CD8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1" i="0" u="none" strike="noStrike" cap="none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Documentation</a:t>
              </a:r>
              <a:endParaRPr sz="1000" b="1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5559554" y="4125642"/>
              <a:ext cx="1349100" cy="371400"/>
            </a:xfrm>
            <a:prstGeom prst="roundRect">
              <a:avLst>
                <a:gd name="adj" fmla="val 50000"/>
              </a:avLst>
            </a:prstGeom>
            <a:solidFill>
              <a:srgbClr val="5B9CD8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Containerization</a:t>
              </a:r>
              <a:endParaRPr sz="1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5559554" y="2683115"/>
              <a:ext cx="1349100" cy="371400"/>
            </a:xfrm>
            <a:prstGeom prst="roundRect">
              <a:avLst>
                <a:gd name="adj" fmla="val 50000"/>
              </a:avLst>
            </a:prstGeom>
            <a:solidFill>
              <a:srgbClr val="5B9CD8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1" i="0" u="none" strike="noStrike" cap="none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Tools &amp; Framework</a:t>
              </a:r>
              <a:endParaRPr sz="1000" b="1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7035932" y="2683115"/>
              <a:ext cx="1349100" cy="371400"/>
            </a:xfrm>
            <a:prstGeom prst="roundRect">
              <a:avLst>
                <a:gd name="adj" fmla="val 50000"/>
              </a:avLst>
            </a:prstGeom>
            <a:solidFill>
              <a:srgbClr val="5B9CD8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1" i="0" u="none" strike="noStrike" cap="none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Version Control Management</a:t>
              </a:r>
              <a:endParaRPr sz="1000" b="1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7035932" y="3404379"/>
              <a:ext cx="1349100" cy="371400"/>
            </a:xfrm>
            <a:prstGeom prst="roundRect">
              <a:avLst>
                <a:gd name="adj" fmla="val 50000"/>
              </a:avLst>
            </a:prstGeom>
            <a:solidFill>
              <a:srgbClr val="5B9CD8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Code Review</a:t>
              </a:r>
              <a:endParaRPr sz="10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&amp; Refactoring</a:t>
              </a:r>
              <a:endParaRPr sz="10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7035932" y="4125642"/>
              <a:ext cx="1349100" cy="371400"/>
            </a:xfrm>
            <a:prstGeom prst="roundRect">
              <a:avLst>
                <a:gd name="adj" fmla="val 50000"/>
              </a:avLst>
            </a:prstGeom>
            <a:solidFill>
              <a:srgbClr val="5B9CD8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Microservice Architecture</a:t>
              </a:r>
              <a:endParaRPr sz="10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</p:grpSp>
      <p:grpSp>
        <p:nvGrpSpPr>
          <p:cNvPr id="458" name="Google Shape;458;p34"/>
          <p:cNvGrpSpPr/>
          <p:nvPr/>
        </p:nvGrpSpPr>
        <p:grpSpPr>
          <a:xfrm>
            <a:off x="6035350" y="2555875"/>
            <a:ext cx="2886087" cy="1813927"/>
            <a:chOff x="5498945" y="2683115"/>
            <a:chExt cx="2886087" cy="1813927"/>
          </a:xfrm>
        </p:grpSpPr>
        <p:sp>
          <p:nvSpPr>
            <p:cNvPr id="459" name="Google Shape;459;p34"/>
            <p:cNvSpPr/>
            <p:nvPr/>
          </p:nvSpPr>
          <p:spPr>
            <a:xfrm>
              <a:off x="5498945" y="3404389"/>
              <a:ext cx="1409700" cy="371400"/>
            </a:xfrm>
            <a:prstGeom prst="roundRect">
              <a:avLst>
                <a:gd name="adj" fmla="val 50000"/>
              </a:avLst>
            </a:prstGeom>
            <a:solidFill>
              <a:srgbClr val="5B9CD8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1" i="0" u="none" strike="noStrike" cap="none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Communication</a:t>
              </a:r>
              <a:endParaRPr sz="1000" b="1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5559554" y="4125642"/>
              <a:ext cx="1349100" cy="371400"/>
            </a:xfrm>
            <a:prstGeom prst="roundRect">
              <a:avLst>
                <a:gd name="adj" fmla="val 50000"/>
              </a:avLst>
            </a:prstGeom>
            <a:solidFill>
              <a:srgbClr val="5B9CD8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1" i="0" u="none" strike="noStrike" cap="none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Planning</a:t>
              </a:r>
              <a:endParaRPr sz="1000" b="1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5559554" y="2683115"/>
              <a:ext cx="1349100" cy="371400"/>
            </a:xfrm>
            <a:prstGeom prst="roundRect">
              <a:avLst>
                <a:gd name="adj" fmla="val 50000"/>
              </a:avLst>
            </a:prstGeom>
            <a:solidFill>
              <a:srgbClr val="5B9CD8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1" i="0" u="none" strike="noStrike" cap="none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Professionalism</a:t>
              </a:r>
              <a:endParaRPr sz="1000" b="1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7035932" y="2683115"/>
              <a:ext cx="1349100" cy="371400"/>
            </a:xfrm>
            <a:prstGeom prst="roundRect">
              <a:avLst>
                <a:gd name="adj" fmla="val 50000"/>
              </a:avLst>
            </a:prstGeom>
            <a:solidFill>
              <a:srgbClr val="5B9CD8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1" i="0" u="none" strike="noStrike" cap="none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Knowledge</a:t>
              </a:r>
              <a:endParaRPr sz="1000" b="1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1" i="0" u="none" strike="noStrike" cap="none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Sharing</a:t>
              </a:r>
              <a:endParaRPr sz="1000" b="1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7035932" y="3404379"/>
              <a:ext cx="1349100" cy="371400"/>
            </a:xfrm>
            <a:prstGeom prst="roundRect">
              <a:avLst>
                <a:gd name="adj" fmla="val 50000"/>
              </a:avLst>
            </a:prstGeom>
            <a:solidFill>
              <a:srgbClr val="5B9CD8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1" i="0" u="none" strike="noStrike" cap="none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Punctuality</a:t>
              </a:r>
              <a:endParaRPr sz="1000" b="1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7035932" y="4125642"/>
              <a:ext cx="1349100" cy="371400"/>
            </a:xfrm>
            <a:prstGeom prst="roundRect">
              <a:avLst>
                <a:gd name="adj" fmla="val 50000"/>
              </a:avLst>
            </a:prstGeom>
            <a:solidFill>
              <a:srgbClr val="5B9CD8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1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No Blaming</a:t>
              </a:r>
              <a:endParaRPr sz="1000" b="1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</p:grpSp>
      <p:sp>
        <p:nvSpPr>
          <p:cNvPr id="465" name="Google Shape;465;p34"/>
          <p:cNvSpPr/>
          <p:nvPr/>
        </p:nvSpPr>
        <p:spPr>
          <a:xfrm>
            <a:off x="3188850" y="4495550"/>
            <a:ext cx="2766300" cy="371400"/>
          </a:xfrm>
          <a:prstGeom prst="roundRect">
            <a:avLst>
              <a:gd name="adj" fmla="val 50000"/>
            </a:avLst>
          </a:prstGeom>
          <a:solidFill>
            <a:srgbClr val="5B9CD8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is this working under the hood?</a:t>
            </a:r>
            <a:endParaRPr sz="10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sp>
        <p:nvSpPr>
          <p:cNvPr id="467" name="Google Shape;467;p34"/>
          <p:cNvSpPr txBox="1"/>
          <p:nvPr/>
        </p:nvSpPr>
        <p:spPr>
          <a:xfrm>
            <a:off x="678650" y="364325"/>
            <a:ext cx="22941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Personal Improvement</a:t>
            </a:r>
            <a:endParaRPr sz="2000" b="1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ransition spd="med" advTm="1422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sp>
        <p:nvSpPr>
          <p:cNvPr id="473" name="Google Shape;473;p35"/>
          <p:cNvSpPr txBox="1"/>
          <p:nvPr/>
        </p:nvSpPr>
        <p:spPr>
          <a:xfrm>
            <a:off x="2714625" y="1807375"/>
            <a:ext cx="4221900" cy="21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i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Thank You!</a:t>
            </a:r>
            <a:endParaRPr sz="4000" b="1" i="1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ransition spd="med" advTm="1672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/>
        </p:nvSpPr>
        <p:spPr>
          <a:xfrm>
            <a:off x="4796000" y="1307900"/>
            <a:ext cx="2093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Started Journey 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78" name="Google Shape;178;p15"/>
          <p:cNvSpPr txBox="1"/>
          <p:nvPr/>
        </p:nvSpPr>
        <p:spPr>
          <a:xfrm>
            <a:off x="4926400" y="1714975"/>
            <a:ext cx="3547800" cy="10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ookman Old Style"/>
              <a:buChar char="●"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Established in 2016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ookman Old Style"/>
              <a:buChar char="●"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Co-founders were former front-line software experts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ctor"/>
              <a:ea typeface="Actor"/>
              <a:cs typeface="Actor"/>
              <a:sym typeface="Actor"/>
            </a:endParaRPr>
          </a:p>
        </p:txBody>
      </p:sp>
      <p:grpSp>
        <p:nvGrpSpPr>
          <p:cNvPr id="179" name="Google Shape;179;p15"/>
          <p:cNvGrpSpPr/>
          <p:nvPr/>
        </p:nvGrpSpPr>
        <p:grpSpPr>
          <a:xfrm>
            <a:off x="2703690" y="332387"/>
            <a:ext cx="1679127" cy="1679127"/>
            <a:chOff x="3754600" y="233013"/>
            <a:chExt cx="1915500" cy="1915500"/>
          </a:xfrm>
        </p:grpSpPr>
        <p:sp>
          <p:nvSpPr>
            <p:cNvPr id="180" name="Google Shape;180;p15"/>
            <p:cNvSpPr/>
            <p:nvPr/>
          </p:nvSpPr>
          <p:spPr>
            <a:xfrm>
              <a:off x="3754600" y="233013"/>
              <a:ext cx="1915500" cy="1915500"/>
            </a:xfrm>
            <a:prstGeom prst="ellipse">
              <a:avLst/>
            </a:prstGeom>
            <a:solidFill>
              <a:srgbClr val="77C6FC"/>
            </a:solidFill>
            <a:ln w="9525" cap="flat" cmpd="sng">
              <a:solidFill>
                <a:srgbClr val="4949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4010350" y="471990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4949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2" name="Google Shape;18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4403" y="844197"/>
            <a:ext cx="917720" cy="65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5"/>
          <p:cNvSpPr txBox="1"/>
          <p:nvPr/>
        </p:nvSpPr>
        <p:spPr>
          <a:xfrm>
            <a:off x="742950" y="771525"/>
            <a:ext cx="1886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About</a:t>
            </a:r>
            <a:endParaRPr sz="23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639450" y="2142200"/>
            <a:ext cx="2093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Overview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85" name="Google Shape;1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8274" y="2076525"/>
            <a:ext cx="371899" cy="37189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5"/>
          <p:cNvSpPr txBox="1"/>
          <p:nvPr/>
        </p:nvSpPr>
        <p:spPr>
          <a:xfrm>
            <a:off x="639450" y="2478850"/>
            <a:ext cx="40428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ookman Old Style"/>
              <a:buChar char="●"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One of the fastest growing tech startup in Bangladesh with a healthy working Environment.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ookman Old Style"/>
              <a:buChar char="●"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Employs around 200 professionals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87" name="Google Shape;187;p15"/>
          <p:cNvSpPr txBox="1"/>
          <p:nvPr/>
        </p:nvSpPr>
        <p:spPr>
          <a:xfrm>
            <a:off x="4796000" y="3396550"/>
            <a:ext cx="42141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Motto:</a:t>
            </a:r>
            <a:r>
              <a:rPr lang="en" sz="1600">
                <a:solidFill>
                  <a:srgbClr val="FFD9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Let’s Build Our Future Together.</a:t>
            </a:r>
            <a:endParaRPr sz="1600">
              <a:solidFill>
                <a:srgbClr val="FFD966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grpSp>
        <p:nvGrpSpPr>
          <p:cNvPr id="188" name="Google Shape;188;p15"/>
          <p:cNvGrpSpPr/>
          <p:nvPr/>
        </p:nvGrpSpPr>
        <p:grpSpPr>
          <a:xfrm>
            <a:off x="6932587" y="1307908"/>
            <a:ext cx="371883" cy="365691"/>
            <a:chOff x="860940" y="2746477"/>
            <a:chExt cx="371883" cy="365691"/>
          </a:xfrm>
        </p:grpSpPr>
        <p:sp>
          <p:nvSpPr>
            <p:cNvPr id="189" name="Google Shape;189;p15"/>
            <p:cNvSpPr/>
            <p:nvPr/>
          </p:nvSpPr>
          <p:spPr>
            <a:xfrm>
              <a:off x="908191" y="3026302"/>
              <a:ext cx="30294" cy="28961"/>
            </a:xfrm>
            <a:custGeom>
              <a:avLst/>
              <a:gdLst/>
              <a:ahLst/>
              <a:cxnLst/>
              <a:rect l="l" t="t" r="r" b="b"/>
              <a:pathLst>
                <a:path w="954" h="912" extrusionOk="0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943757" y="3061836"/>
              <a:ext cx="30263" cy="28961"/>
            </a:xfrm>
            <a:custGeom>
              <a:avLst/>
              <a:gdLst/>
              <a:ahLst/>
              <a:cxnLst/>
              <a:rect l="l" t="t" r="r" b="b"/>
              <a:pathLst>
                <a:path w="953" h="912" extrusionOk="0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926355" y="3044085"/>
              <a:ext cx="29881" cy="28579"/>
            </a:xfrm>
            <a:custGeom>
              <a:avLst/>
              <a:gdLst/>
              <a:ahLst/>
              <a:cxnLst/>
              <a:rect l="l" t="t" r="r" b="b"/>
              <a:pathLst>
                <a:path w="941" h="900" extrusionOk="0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860940" y="2746477"/>
              <a:ext cx="371883" cy="365691"/>
            </a:xfrm>
            <a:custGeom>
              <a:avLst/>
              <a:gdLst/>
              <a:ahLst/>
              <a:cxnLst/>
              <a:rect l="l" t="t" r="r" b="b"/>
              <a:pathLst>
                <a:path w="11711" h="11516" extrusionOk="0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070396" y="2832057"/>
              <a:ext cx="90406" cy="69035"/>
            </a:xfrm>
            <a:custGeom>
              <a:avLst/>
              <a:gdLst/>
              <a:ahLst/>
              <a:cxnLst/>
              <a:rect l="l" t="t" r="r" b="b"/>
              <a:pathLst>
                <a:path w="2847" h="2174" extrusionOk="0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  <p:transition spd="med" advTm="844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9807" y="770158"/>
            <a:ext cx="4538290" cy="453829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6"/>
          <p:cNvSpPr txBox="1"/>
          <p:nvPr/>
        </p:nvSpPr>
        <p:spPr>
          <a:xfrm>
            <a:off x="4889935" y="886091"/>
            <a:ext cx="384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Internship Plan of Vivasoft</a:t>
            </a:r>
            <a:endParaRPr sz="2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grpSp>
        <p:nvGrpSpPr>
          <p:cNvPr id="201" name="Google Shape;201;p16"/>
          <p:cNvGrpSpPr/>
          <p:nvPr/>
        </p:nvGrpSpPr>
        <p:grpSpPr>
          <a:xfrm>
            <a:off x="846235" y="1029917"/>
            <a:ext cx="635100" cy="734640"/>
            <a:chOff x="731647" y="573573"/>
            <a:chExt cx="635100" cy="734640"/>
          </a:xfrm>
        </p:grpSpPr>
        <p:grpSp>
          <p:nvGrpSpPr>
            <p:cNvPr id="202" name="Google Shape;202;p16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03" name="Google Shape;203;p16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3D3D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6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rgbClr val="77C6FC"/>
              </a:solidFill>
              <a:ln w="9525" cap="flat" cmpd="sng">
                <a:solidFill>
                  <a:srgbClr val="49494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5" name="Google Shape;205;p16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06" name="Google Shape;206;p1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3D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3D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3D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9" name="Google Shape;209;p16"/>
          <p:cNvGrpSpPr/>
          <p:nvPr/>
        </p:nvGrpSpPr>
        <p:grpSpPr>
          <a:xfrm>
            <a:off x="846235" y="2106804"/>
            <a:ext cx="635100" cy="733491"/>
            <a:chOff x="731647" y="1650460"/>
            <a:chExt cx="635100" cy="733491"/>
          </a:xfrm>
        </p:grpSpPr>
        <p:grpSp>
          <p:nvGrpSpPr>
            <p:cNvPr id="210" name="Google Shape;210;p16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" name="Google Shape;211;p16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3D3D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6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rgbClr val="77C6FC"/>
              </a:solidFill>
              <a:ln w="9525" cap="flat" cmpd="sng">
                <a:solidFill>
                  <a:srgbClr val="3D3D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3" name="Google Shape;213;p16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4" name="Google Shape;214;p1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3D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1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3D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3D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7" name="Google Shape;217;p16"/>
          <p:cNvGrpSpPr/>
          <p:nvPr/>
        </p:nvGrpSpPr>
        <p:grpSpPr>
          <a:xfrm>
            <a:off x="846235" y="3184621"/>
            <a:ext cx="635100" cy="734983"/>
            <a:chOff x="731647" y="2728277"/>
            <a:chExt cx="635100" cy="734983"/>
          </a:xfrm>
        </p:grpSpPr>
        <p:grpSp>
          <p:nvGrpSpPr>
            <p:cNvPr id="218" name="Google Shape;218;p16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9" name="Google Shape;219;p16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3D3D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16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rgbClr val="77C6FC"/>
              </a:solidFill>
              <a:ln w="9525" cap="flat" cmpd="sng">
                <a:solidFill>
                  <a:srgbClr val="3D3D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1" name="Google Shape;221;p16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22" name="Google Shape;222;p1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3D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3D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3D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" name="Google Shape;225;p16"/>
          <p:cNvSpPr txBox="1"/>
          <p:nvPr/>
        </p:nvSpPr>
        <p:spPr>
          <a:xfrm>
            <a:off x="1778796" y="1169576"/>
            <a:ext cx="2711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Vivasoft designed a roadmap for interns and fresh graduates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26" name="Google Shape;226;p16"/>
          <p:cNvSpPr txBox="1"/>
          <p:nvPr/>
        </p:nvSpPr>
        <p:spPr>
          <a:xfrm>
            <a:off x="1778796" y="88611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Roadmap</a:t>
            </a:r>
            <a:endParaRPr sz="18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27" name="Google Shape;227;p16"/>
          <p:cNvSpPr txBox="1"/>
          <p:nvPr/>
        </p:nvSpPr>
        <p:spPr>
          <a:xfrm>
            <a:off x="1778796" y="196510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Courses and Bootcamps</a:t>
            </a:r>
            <a:endParaRPr sz="18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28" name="Google Shape;228;p16"/>
          <p:cNvSpPr txBox="1"/>
          <p:nvPr/>
        </p:nvSpPr>
        <p:spPr>
          <a:xfrm>
            <a:off x="1778796" y="2248568"/>
            <a:ext cx="29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They have also created bootcamps for various technologies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29" name="Google Shape;229;p16"/>
          <p:cNvSpPr txBox="1"/>
          <p:nvPr/>
        </p:nvSpPr>
        <p:spPr>
          <a:xfrm>
            <a:off x="1778795" y="3044096"/>
            <a:ext cx="2946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Healthy Learning Environment</a:t>
            </a:r>
            <a:endParaRPr sz="18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0" name="Google Shape;230;p16"/>
          <p:cNvSpPr txBox="1"/>
          <p:nvPr/>
        </p:nvSpPr>
        <p:spPr>
          <a:xfrm>
            <a:off x="1778800" y="3327547"/>
            <a:ext cx="28368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Vivasoft ensures dedicated mentor for every interns and fresh graduates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31" name="Google Shape;231;p16"/>
          <p:cNvSpPr txBox="1"/>
          <p:nvPr/>
        </p:nvSpPr>
        <p:spPr>
          <a:xfrm>
            <a:off x="928404" y="117872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20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32" name="Google Shape;232;p16"/>
          <p:cNvSpPr txBox="1"/>
          <p:nvPr/>
        </p:nvSpPr>
        <p:spPr>
          <a:xfrm>
            <a:off x="928404" y="225771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20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33" name="Google Shape;233;p16"/>
          <p:cNvSpPr txBox="1"/>
          <p:nvPr/>
        </p:nvSpPr>
        <p:spPr>
          <a:xfrm>
            <a:off x="928404" y="3336704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20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34" name="Google Shape;23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  <p:transition spd="med" advTm="0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ctrTitle"/>
          </p:nvPr>
        </p:nvSpPr>
        <p:spPr>
          <a:xfrm>
            <a:off x="3057775" y="1323150"/>
            <a:ext cx="5373000" cy="24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ookman Old Style"/>
              <a:buChar char="●"/>
            </a:pPr>
            <a:r>
              <a:rPr lang="en" sz="1600">
                <a:latin typeface="Bookman Old Style"/>
                <a:ea typeface="Bookman Old Style"/>
                <a:cs typeface="Bookman Old Style"/>
                <a:sym typeface="Bookman Old Style"/>
              </a:rPr>
              <a:t>Assigned to Backend Team at Klikit</a:t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ookman Old Style"/>
              <a:buChar char="●"/>
            </a:pPr>
            <a:r>
              <a:rPr lang="en" sz="1600">
                <a:latin typeface="Bookman Old Style"/>
                <a:ea typeface="Bookman Old Style"/>
                <a:cs typeface="Bookman Old Style"/>
                <a:sym typeface="Bookman Old Style"/>
              </a:rPr>
              <a:t>Focused on GoLang as Backend Language</a:t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ookman Old Style"/>
              <a:buChar char="●"/>
            </a:pPr>
            <a:r>
              <a:rPr lang="en" sz="1600">
                <a:latin typeface="Bookman Old Style"/>
                <a:ea typeface="Bookman Old Style"/>
                <a:cs typeface="Bookman Old Style"/>
                <a:sym typeface="Bookman Old Style"/>
              </a:rPr>
              <a:t>Guided by Two Dedicated Mentors</a:t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ookman Old Style"/>
              <a:buChar char="●"/>
            </a:pPr>
            <a:r>
              <a:rPr lang="en" sz="1600">
                <a:latin typeface="Bookman Old Style"/>
                <a:ea typeface="Bookman Old Style"/>
                <a:cs typeface="Bookman Old Style"/>
                <a:sym typeface="Bookman Old Style"/>
              </a:rPr>
              <a:t>Emphasis on Learning Core Backend Concepts</a:t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40" name="Google Shape;240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241" name="Google Shape;241;p17"/>
          <p:cNvSpPr txBox="1"/>
          <p:nvPr/>
        </p:nvSpPr>
        <p:spPr>
          <a:xfrm>
            <a:off x="3057775" y="688350"/>
            <a:ext cx="41082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Starting of our Journey</a:t>
            </a:r>
            <a:endParaRPr sz="2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42" name="Google Shape;2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913" y="3075344"/>
            <a:ext cx="2193926" cy="12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Tm="16032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 txBox="1">
            <a:spLocks noGrp="1"/>
          </p:cNvSpPr>
          <p:nvPr>
            <p:ph type="title"/>
          </p:nvPr>
        </p:nvSpPr>
        <p:spPr>
          <a:xfrm>
            <a:off x="630950" y="65465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Internship </a:t>
            </a:r>
            <a:endParaRPr/>
          </a:p>
        </p:txBody>
      </p:sp>
      <p:sp>
        <p:nvSpPr>
          <p:cNvPr id="248" name="Google Shape;248;p18"/>
          <p:cNvSpPr txBox="1"/>
          <p:nvPr/>
        </p:nvSpPr>
        <p:spPr>
          <a:xfrm>
            <a:off x="-51175" y="3520200"/>
            <a:ext cx="1918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Open Source Contribution (GoLang Bootcamp)</a:t>
            </a:r>
            <a:endParaRPr sz="1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1344475" y="2368800"/>
            <a:ext cx="2231100" cy="442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Initial Learning Phase</a:t>
            </a:r>
            <a:endParaRPr sz="1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5816675" y="2368800"/>
            <a:ext cx="2177700" cy="442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Live Project Involvement</a:t>
            </a:r>
            <a:endParaRPr sz="26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3483100" y="1415275"/>
            <a:ext cx="2177700" cy="442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Internship Period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252" name="Google Shape;252;p18"/>
          <p:cNvCxnSpPr>
            <a:stCxn id="249" idx="2"/>
            <a:endCxn id="248" idx="0"/>
          </p:cNvCxnSpPr>
          <p:nvPr/>
        </p:nvCxnSpPr>
        <p:spPr>
          <a:xfrm rot="5400000">
            <a:off x="1329475" y="2389650"/>
            <a:ext cx="708900" cy="1552200"/>
          </a:xfrm>
          <a:prstGeom prst="bentConnector3">
            <a:avLst>
              <a:gd name="adj1" fmla="val 50001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p18"/>
          <p:cNvCxnSpPr>
            <a:stCxn id="249" idx="2"/>
            <a:endCxn id="254" idx="0"/>
          </p:cNvCxnSpPr>
          <p:nvPr/>
        </p:nvCxnSpPr>
        <p:spPr>
          <a:xfrm rot="-5400000" flipH="1">
            <a:off x="2987725" y="2283600"/>
            <a:ext cx="703500" cy="1758900"/>
          </a:xfrm>
          <a:prstGeom prst="bentConnector3">
            <a:avLst>
              <a:gd name="adj1" fmla="val 49991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Google Shape;255;p18"/>
          <p:cNvCxnSpPr>
            <a:stCxn id="250" idx="2"/>
            <a:endCxn id="256" idx="0"/>
          </p:cNvCxnSpPr>
          <p:nvPr/>
        </p:nvCxnSpPr>
        <p:spPr>
          <a:xfrm rot="5400000">
            <a:off x="5842475" y="2451750"/>
            <a:ext cx="703500" cy="1422600"/>
          </a:xfrm>
          <a:prstGeom prst="bentConnector3">
            <a:avLst>
              <a:gd name="adj1" fmla="val 49991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18"/>
          <p:cNvCxnSpPr>
            <a:stCxn id="250" idx="2"/>
            <a:endCxn id="258" idx="0"/>
          </p:cNvCxnSpPr>
          <p:nvPr/>
        </p:nvCxnSpPr>
        <p:spPr>
          <a:xfrm rot="-5400000" flipH="1">
            <a:off x="7337825" y="2379000"/>
            <a:ext cx="703500" cy="1568100"/>
          </a:xfrm>
          <a:prstGeom prst="bentConnector3">
            <a:avLst>
              <a:gd name="adj1" fmla="val 5001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18"/>
          <p:cNvCxnSpPr>
            <a:stCxn id="251" idx="1"/>
            <a:endCxn id="249" idx="0"/>
          </p:cNvCxnSpPr>
          <p:nvPr/>
        </p:nvCxnSpPr>
        <p:spPr>
          <a:xfrm flipH="1">
            <a:off x="2460100" y="1636525"/>
            <a:ext cx="1023000" cy="732300"/>
          </a:xfrm>
          <a:prstGeom prst="bentConnector2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18"/>
          <p:cNvCxnSpPr>
            <a:stCxn id="251" idx="3"/>
            <a:endCxn id="250" idx="0"/>
          </p:cNvCxnSpPr>
          <p:nvPr/>
        </p:nvCxnSpPr>
        <p:spPr>
          <a:xfrm>
            <a:off x="5660800" y="1636525"/>
            <a:ext cx="1244700" cy="732300"/>
          </a:xfrm>
          <a:prstGeom prst="bentConnector2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Google Shape;261;p18"/>
          <p:cNvSpPr/>
          <p:nvPr/>
        </p:nvSpPr>
        <p:spPr>
          <a:xfrm>
            <a:off x="4182823" y="1857780"/>
            <a:ext cx="1026600" cy="10266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grpSp>
        <p:nvGrpSpPr>
          <p:cNvPr id="262" name="Google Shape;262;p18"/>
          <p:cNvGrpSpPr/>
          <p:nvPr/>
        </p:nvGrpSpPr>
        <p:grpSpPr>
          <a:xfrm>
            <a:off x="4541361" y="2148722"/>
            <a:ext cx="309517" cy="348071"/>
            <a:chOff x="2523000" y="1954875"/>
            <a:chExt cx="262325" cy="295000"/>
          </a:xfrm>
        </p:grpSpPr>
        <p:sp>
          <p:nvSpPr>
            <p:cNvPr id="263" name="Google Shape;263;p18"/>
            <p:cNvSpPr/>
            <p:nvPr/>
          </p:nvSpPr>
          <p:spPr>
            <a:xfrm>
              <a:off x="2523000" y="1954875"/>
              <a:ext cx="262325" cy="295000"/>
            </a:xfrm>
            <a:custGeom>
              <a:avLst/>
              <a:gdLst/>
              <a:ahLst/>
              <a:cxnLst/>
              <a:rect l="l" t="t" r="r" b="b"/>
              <a:pathLst>
                <a:path w="10493" h="11800" extrusionOk="0">
                  <a:moveTo>
                    <a:pt x="5294" y="709"/>
                  </a:moveTo>
                  <a:cubicBezTo>
                    <a:pt x="6350" y="1316"/>
                    <a:pt x="7422" y="1602"/>
                    <a:pt x="8487" y="1602"/>
                  </a:cubicBezTo>
                  <a:cubicBezTo>
                    <a:pt x="8915" y="1602"/>
                    <a:pt x="9343" y="1556"/>
                    <a:pt x="9767" y="1465"/>
                  </a:cubicBezTo>
                  <a:lnTo>
                    <a:pt x="9767" y="5026"/>
                  </a:lnTo>
                  <a:cubicBezTo>
                    <a:pt x="9767" y="7798"/>
                    <a:pt x="7940" y="10287"/>
                    <a:pt x="5294" y="11137"/>
                  </a:cubicBezTo>
                  <a:cubicBezTo>
                    <a:pt x="2647" y="10350"/>
                    <a:pt x="789" y="7798"/>
                    <a:pt x="789" y="5026"/>
                  </a:cubicBezTo>
                  <a:lnTo>
                    <a:pt x="789" y="1465"/>
                  </a:lnTo>
                  <a:cubicBezTo>
                    <a:pt x="1222" y="1556"/>
                    <a:pt x="1654" y="1602"/>
                    <a:pt x="2084" y="1602"/>
                  </a:cubicBezTo>
                  <a:cubicBezTo>
                    <a:pt x="3153" y="1602"/>
                    <a:pt x="4215" y="1316"/>
                    <a:pt x="5294" y="709"/>
                  </a:cubicBezTo>
                  <a:close/>
                  <a:moveTo>
                    <a:pt x="5266" y="0"/>
                  </a:moveTo>
                  <a:cubicBezTo>
                    <a:pt x="5207" y="0"/>
                    <a:pt x="5152" y="16"/>
                    <a:pt x="5105" y="48"/>
                  </a:cubicBezTo>
                  <a:cubicBezTo>
                    <a:pt x="4065" y="646"/>
                    <a:pt x="3057" y="930"/>
                    <a:pt x="2017" y="930"/>
                  </a:cubicBezTo>
                  <a:cubicBezTo>
                    <a:pt x="1513" y="930"/>
                    <a:pt x="1009" y="835"/>
                    <a:pt x="473" y="678"/>
                  </a:cubicBezTo>
                  <a:cubicBezTo>
                    <a:pt x="440" y="669"/>
                    <a:pt x="408" y="665"/>
                    <a:pt x="378" y="665"/>
                  </a:cubicBezTo>
                  <a:cubicBezTo>
                    <a:pt x="297" y="665"/>
                    <a:pt x="228" y="695"/>
                    <a:pt x="158" y="741"/>
                  </a:cubicBezTo>
                  <a:cubicBezTo>
                    <a:pt x="95" y="804"/>
                    <a:pt x="1" y="898"/>
                    <a:pt x="1" y="993"/>
                  </a:cubicBezTo>
                  <a:lnTo>
                    <a:pt x="1" y="4994"/>
                  </a:lnTo>
                  <a:cubicBezTo>
                    <a:pt x="127" y="8176"/>
                    <a:pt x="2206" y="10917"/>
                    <a:pt x="5199" y="11799"/>
                  </a:cubicBezTo>
                  <a:lnTo>
                    <a:pt x="5357" y="11799"/>
                  </a:lnTo>
                  <a:cubicBezTo>
                    <a:pt x="8350" y="10917"/>
                    <a:pt x="10492" y="8176"/>
                    <a:pt x="10492" y="5026"/>
                  </a:cubicBezTo>
                  <a:lnTo>
                    <a:pt x="10492" y="1056"/>
                  </a:lnTo>
                  <a:cubicBezTo>
                    <a:pt x="10492" y="930"/>
                    <a:pt x="10429" y="835"/>
                    <a:pt x="10335" y="772"/>
                  </a:cubicBezTo>
                  <a:cubicBezTo>
                    <a:pt x="10282" y="720"/>
                    <a:pt x="10230" y="697"/>
                    <a:pt x="10173" y="697"/>
                  </a:cubicBezTo>
                  <a:cubicBezTo>
                    <a:pt x="10126" y="697"/>
                    <a:pt x="10076" y="713"/>
                    <a:pt x="10019" y="741"/>
                  </a:cubicBezTo>
                  <a:cubicBezTo>
                    <a:pt x="9509" y="876"/>
                    <a:pt x="9006" y="946"/>
                    <a:pt x="8504" y="946"/>
                  </a:cubicBezTo>
                  <a:cubicBezTo>
                    <a:pt x="7490" y="946"/>
                    <a:pt x="6485" y="659"/>
                    <a:pt x="5451" y="48"/>
                  </a:cubicBezTo>
                  <a:cubicBezTo>
                    <a:pt x="5388" y="16"/>
                    <a:pt x="5325" y="0"/>
                    <a:pt x="5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2595475" y="2024575"/>
              <a:ext cx="122100" cy="138650"/>
            </a:xfrm>
            <a:custGeom>
              <a:avLst/>
              <a:gdLst/>
              <a:ahLst/>
              <a:cxnLst/>
              <a:rect l="l" t="t" r="r" b="b"/>
              <a:pathLst>
                <a:path w="4884" h="5546" extrusionOk="0">
                  <a:moveTo>
                    <a:pt x="2426" y="694"/>
                  </a:moveTo>
                  <a:cubicBezTo>
                    <a:pt x="2836" y="694"/>
                    <a:pt x="3151" y="1009"/>
                    <a:pt x="3151" y="1418"/>
                  </a:cubicBezTo>
                  <a:cubicBezTo>
                    <a:pt x="3151" y="1796"/>
                    <a:pt x="2836" y="2111"/>
                    <a:pt x="2426" y="2111"/>
                  </a:cubicBezTo>
                  <a:cubicBezTo>
                    <a:pt x="2048" y="2111"/>
                    <a:pt x="1733" y="1796"/>
                    <a:pt x="1733" y="1418"/>
                  </a:cubicBezTo>
                  <a:cubicBezTo>
                    <a:pt x="1733" y="1009"/>
                    <a:pt x="2048" y="694"/>
                    <a:pt x="2426" y="694"/>
                  </a:cubicBezTo>
                  <a:close/>
                  <a:moveTo>
                    <a:pt x="2426" y="2742"/>
                  </a:moveTo>
                  <a:cubicBezTo>
                    <a:pt x="3371" y="2742"/>
                    <a:pt x="4159" y="3529"/>
                    <a:pt x="4159" y="4474"/>
                  </a:cubicBezTo>
                  <a:lnTo>
                    <a:pt x="4159" y="4821"/>
                  </a:lnTo>
                  <a:lnTo>
                    <a:pt x="693" y="4821"/>
                  </a:lnTo>
                  <a:lnTo>
                    <a:pt x="693" y="4474"/>
                  </a:lnTo>
                  <a:cubicBezTo>
                    <a:pt x="693" y="3529"/>
                    <a:pt x="1481" y="2742"/>
                    <a:pt x="2426" y="2742"/>
                  </a:cubicBezTo>
                  <a:close/>
                  <a:moveTo>
                    <a:pt x="2458" y="1"/>
                  </a:moveTo>
                  <a:cubicBezTo>
                    <a:pt x="1733" y="1"/>
                    <a:pt x="1103" y="599"/>
                    <a:pt x="1103" y="1355"/>
                  </a:cubicBezTo>
                  <a:cubicBezTo>
                    <a:pt x="1103" y="1733"/>
                    <a:pt x="1198" y="2048"/>
                    <a:pt x="1450" y="2269"/>
                  </a:cubicBezTo>
                  <a:cubicBezTo>
                    <a:pt x="630" y="2647"/>
                    <a:pt x="63" y="3498"/>
                    <a:pt x="63" y="4474"/>
                  </a:cubicBezTo>
                  <a:lnTo>
                    <a:pt x="63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4506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17" y="2647"/>
                    <a:pt x="3497" y="2269"/>
                  </a:cubicBezTo>
                  <a:cubicBezTo>
                    <a:pt x="3718" y="2048"/>
                    <a:pt x="3844" y="1702"/>
                    <a:pt x="3844" y="1355"/>
                  </a:cubicBezTo>
                  <a:cubicBezTo>
                    <a:pt x="3844" y="599"/>
                    <a:pt x="3214" y="1"/>
                    <a:pt x="2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266" name="Google Shape;266;p18"/>
          <p:cNvSpPr txBox="1"/>
          <p:nvPr/>
        </p:nvSpPr>
        <p:spPr>
          <a:xfrm>
            <a:off x="1056325" y="4162550"/>
            <a:ext cx="1403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Demo Projects-1</a:t>
            </a:r>
            <a:endParaRPr sz="1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(Librario)</a:t>
            </a:r>
            <a:endParaRPr sz="1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267" name="Google Shape;267;p18"/>
          <p:cNvCxnSpPr>
            <a:endCxn id="266" idx="0"/>
          </p:cNvCxnSpPr>
          <p:nvPr/>
        </p:nvCxnSpPr>
        <p:spPr>
          <a:xfrm flipH="1">
            <a:off x="1758175" y="3130250"/>
            <a:ext cx="705300" cy="10323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" name="Google Shape;256;p18"/>
          <p:cNvSpPr txBox="1"/>
          <p:nvPr/>
        </p:nvSpPr>
        <p:spPr>
          <a:xfrm>
            <a:off x="4850875" y="3514650"/>
            <a:ext cx="12639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Live Projects-1</a:t>
            </a:r>
            <a:endParaRPr sz="1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(Pi-inventory)</a:t>
            </a:r>
            <a:endParaRPr sz="1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58" name="Google Shape;258;p18"/>
          <p:cNvSpPr txBox="1"/>
          <p:nvPr/>
        </p:nvSpPr>
        <p:spPr>
          <a:xfrm>
            <a:off x="7841575" y="3514925"/>
            <a:ext cx="12639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Exploring DevOps Basics</a:t>
            </a:r>
            <a:endParaRPr sz="1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54" name="Google Shape;254;p18"/>
          <p:cNvSpPr txBox="1"/>
          <p:nvPr/>
        </p:nvSpPr>
        <p:spPr>
          <a:xfrm>
            <a:off x="3586975" y="3514650"/>
            <a:ext cx="12639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Exploring Kafka and RabbitMQ</a:t>
            </a:r>
            <a:endParaRPr sz="1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268" name="Google Shape;268;p18"/>
          <p:cNvCxnSpPr>
            <a:endCxn id="269" idx="0"/>
          </p:cNvCxnSpPr>
          <p:nvPr/>
        </p:nvCxnSpPr>
        <p:spPr>
          <a:xfrm>
            <a:off x="2463475" y="3173450"/>
            <a:ext cx="907800" cy="989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18"/>
          <p:cNvSpPr txBox="1"/>
          <p:nvPr/>
        </p:nvSpPr>
        <p:spPr>
          <a:xfrm>
            <a:off x="2523625" y="4162550"/>
            <a:ext cx="16953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Demo Projects-2</a:t>
            </a:r>
            <a:endParaRPr sz="1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(e-Shopify)</a:t>
            </a:r>
            <a:endParaRPr sz="1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270" name="Google Shape;270;p18"/>
          <p:cNvCxnSpPr/>
          <p:nvPr/>
        </p:nvCxnSpPr>
        <p:spPr>
          <a:xfrm flipH="1">
            <a:off x="6897575" y="3144675"/>
            <a:ext cx="15900" cy="7302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" name="Google Shape;271;p18"/>
          <p:cNvSpPr txBox="1"/>
          <p:nvPr/>
        </p:nvSpPr>
        <p:spPr>
          <a:xfrm>
            <a:off x="5816675" y="3860500"/>
            <a:ext cx="21162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Gaining Insights into Diverse Projects and Architectures</a:t>
            </a:r>
            <a:endParaRPr sz="1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ransition spd="med" advTm="18250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25" y="789775"/>
            <a:ext cx="3789949" cy="37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9"/>
          <p:cNvSpPr txBox="1"/>
          <p:nvPr/>
        </p:nvSpPr>
        <p:spPr>
          <a:xfrm>
            <a:off x="4253175" y="825975"/>
            <a:ext cx="4499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Writing GoLang Bootcamp in Bangla Language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78" name="Google Shape;278;p19"/>
          <p:cNvSpPr txBox="1"/>
          <p:nvPr/>
        </p:nvSpPr>
        <p:spPr>
          <a:xfrm>
            <a:off x="4629975" y="1767950"/>
            <a:ext cx="4035900" cy="2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ookman Old Style"/>
              <a:buChar char="●"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Authored Chapters Covering Vital GoLang Concepts and practice problems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ookman Old Style"/>
              <a:buChar char="●"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Acknowledged the Power of Documentation and Open-Source Culture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ookman Old Style"/>
              <a:buChar char="●"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Bridged Language Barrier through Writing in Bengali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ookman Old Style"/>
              <a:buChar char="●"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Positive Impact on Aspiring Developers' Growth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79" name="Google Shape;279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  <p:transition spd="med" advTm="12156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285" name="Google Shape;285;p20"/>
          <p:cNvSpPr txBox="1"/>
          <p:nvPr/>
        </p:nvSpPr>
        <p:spPr>
          <a:xfrm>
            <a:off x="3448925" y="137675"/>
            <a:ext cx="32097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0E0E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Librario (Demo Project-1)</a:t>
            </a:r>
            <a:endParaRPr sz="1800">
              <a:solidFill>
                <a:srgbClr val="D0E0E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86" name="Google Shape;286;p20"/>
          <p:cNvSpPr txBox="1"/>
          <p:nvPr/>
        </p:nvSpPr>
        <p:spPr>
          <a:xfrm>
            <a:off x="701850" y="326050"/>
            <a:ext cx="2296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Initial Learning Phase</a:t>
            </a:r>
            <a:endParaRPr sz="21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701850" y="1369450"/>
            <a:ext cx="40947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robust backend for a BookStore application</a:t>
            </a:r>
            <a:endParaRPr b="1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man Old Style"/>
              <a:buChar char="●"/>
            </a:pPr>
            <a:r>
              <a:rPr lang="en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RESTful APIs </a:t>
            </a: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man Old Style"/>
              <a:buChar char="●"/>
            </a:pPr>
            <a:r>
              <a:rPr lang="en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Clean Architecture (Repository Pattern)</a:t>
            </a: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man Old Style"/>
              <a:buChar char="●"/>
            </a:pPr>
            <a:r>
              <a:rPr lang="en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Data validation and error handling.</a:t>
            </a:r>
            <a:br>
              <a:rPr lang="en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man Old Style"/>
              <a:buChar char="●"/>
            </a:pPr>
            <a:r>
              <a:rPr lang="en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Best practices for optimizing performance and maintainability.</a:t>
            </a: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88" name="Google Shape;288;p20"/>
          <p:cNvSpPr txBox="1"/>
          <p:nvPr/>
        </p:nvSpPr>
        <p:spPr>
          <a:xfrm>
            <a:off x="4796525" y="1369450"/>
            <a:ext cx="39129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Tools and Technologies Used in the Project:</a:t>
            </a:r>
            <a:endParaRPr b="1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89" name="Google Shape;2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3950" y="3384975"/>
            <a:ext cx="1324675" cy="13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4680" y="3531405"/>
            <a:ext cx="1760799" cy="919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8050" y="1900725"/>
            <a:ext cx="1288725" cy="128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2400" y="2130912"/>
            <a:ext cx="1727750" cy="9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Tm="0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298" name="Google Shape;298;p21"/>
          <p:cNvSpPr txBox="1"/>
          <p:nvPr/>
        </p:nvSpPr>
        <p:spPr>
          <a:xfrm>
            <a:off x="3448925" y="137675"/>
            <a:ext cx="32097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0E0E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e-Shopify (Demo Project-2)</a:t>
            </a:r>
            <a:endParaRPr sz="1800">
              <a:solidFill>
                <a:srgbClr val="D0E0E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99" name="Google Shape;299;p21"/>
          <p:cNvSpPr txBox="1"/>
          <p:nvPr/>
        </p:nvSpPr>
        <p:spPr>
          <a:xfrm>
            <a:off x="701850" y="326050"/>
            <a:ext cx="2296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Initial Learning Phase</a:t>
            </a:r>
            <a:endParaRPr sz="21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00" name="Google Shape;300;p21"/>
          <p:cNvSpPr txBox="1"/>
          <p:nvPr/>
        </p:nvSpPr>
        <p:spPr>
          <a:xfrm>
            <a:off x="701850" y="1217300"/>
            <a:ext cx="38112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backend for an e-commerce application</a:t>
            </a:r>
            <a:endParaRPr b="1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man Old Style"/>
              <a:buChar char="●"/>
            </a:pPr>
            <a:r>
              <a:rPr lang="en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RESTful APIs using Echo framework </a:t>
            </a: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man Old Style"/>
              <a:buChar char="●"/>
            </a:pPr>
            <a:r>
              <a:rPr lang="en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User Authentication &amp; Authorization </a:t>
            </a: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man Old Style"/>
              <a:buChar char="●"/>
            </a:pPr>
            <a:r>
              <a:rPr lang="en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Redis as a caching mechanism </a:t>
            </a: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man Old Style"/>
              <a:buChar char="●"/>
            </a:pPr>
            <a:r>
              <a:rPr lang="en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JWT (JSON Web Tokens) </a:t>
            </a: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man Old Style"/>
              <a:buChar char="●"/>
            </a:pPr>
            <a:r>
              <a:rPr lang="en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Dockerized the backend application </a:t>
            </a:r>
            <a:endParaRPr sz="1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01" name="Google Shape;301;p21"/>
          <p:cNvSpPr txBox="1"/>
          <p:nvPr/>
        </p:nvSpPr>
        <p:spPr>
          <a:xfrm>
            <a:off x="4825500" y="1217300"/>
            <a:ext cx="39129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Tools and Technologies Used in the Project:</a:t>
            </a:r>
            <a:endParaRPr b="1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302" name="Google Shape;3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870" y="1989388"/>
            <a:ext cx="1054201" cy="70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7775" y="2702088"/>
            <a:ext cx="863800" cy="539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5552" y="2775000"/>
            <a:ext cx="1288722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15075" y="2729425"/>
            <a:ext cx="863800" cy="4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80740" y="3374675"/>
            <a:ext cx="1021301" cy="102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02226" y="3447601"/>
            <a:ext cx="1405649" cy="7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35550" y="2014454"/>
            <a:ext cx="1158625" cy="6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24275" y="1708125"/>
            <a:ext cx="1021300" cy="10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Tm="17234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nship Report Infographics by Slidesgo">
  <a:themeElements>
    <a:clrScheme name="Simple Light">
      <a:dk1>
        <a:srgbClr val="FFFFFF"/>
      </a:dk1>
      <a:lt1>
        <a:srgbClr val="282938"/>
      </a:lt1>
      <a:dk2>
        <a:srgbClr val="484C68"/>
      </a:dk2>
      <a:lt2>
        <a:srgbClr val="70B1D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714</Words>
  <PresentationFormat>On-screen Show (16:9)</PresentationFormat>
  <Paragraphs>209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Bookman Old Style</vt:lpstr>
      <vt:lpstr>Actor</vt:lpstr>
      <vt:lpstr>DM Serif Display</vt:lpstr>
      <vt:lpstr>Barlow Semi Condensed Medium</vt:lpstr>
      <vt:lpstr>Fjalla One</vt:lpstr>
      <vt:lpstr>Caveat</vt:lpstr>
      <vt:lpstr>Fira Sans Extra Condensed</vt:lpstr>
      <vt:lpstr>Roboto</vt:lpstr>
      <vt:lpstr>Josefin Slab</vt:lpstr>
      <vt:lpstr>Yanone Kaffeesatz</vt:lpstr>
      <vt:lpstr>Anaheim</vt:lpstr>
      <vt:lpstr>Internship Report Infographics by Slidesgo</vt:lpstr>
      <vt:lpstr>Internship at </vt:lpstr>
      <vt:lpstr>Slide 2</vt:lpstr>
      <vt:lpstr>Slide 3</vt:lpstr>
      <vt:lpstr>Slide 4</vt:lpstr>
      <vt:lpstr>Assigned to Backend Team at Klikit Focused on GoLang as Backend Language Guided by Two Dedicated Mentors Emphasis on Learning Core Backend Concepts </vt:lpstr>
      <vt:lpstr>Overview of Internship 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at </dc:title>
  <cp:lastModifiedBy>user</cp:lastModifiedBy>
  <cp:revision>1</cp:revision>
  <dcterms:modified xsi:type="dcterms:W3CDTF">2023-08-10T07:00:44Z</dcterms:modified>
</cp:coreProperties>
</file>